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6" r:id="rId2"/>
    <p:sldId id="447" r:id="rId3"/>
    <p:sldId id="448" r:id="rId4"/>
    <p:sldId id="449" r:id="rId5"/>
    <p:sldId id="425" r:id="rId6"/>
    <p:sldId id="442" r:id="rId7"/>
    <p:sldId id="444" r:id="rId8"/>
    <p:sldId id="426" r:id="rId9"/>
    <p:sldId id="427" r:id="rId10"/>
    <p:sldId id="432" r:id="rId11"/>
    <p:sldId id="429" r:id="rId12"/>
    <p:sldId id="440" r:id="rId13"/>
    <p:sldId id="445" r:id="rId14"/>
    <p:sldId id="428" r:id="rId15"/>
    <p:sldId id="430" r:id="rId16"/>
    <p:sldId id="441" r:id="rId17"/>
    <p:sldId id="424" r:id="rId18"/>
  </p:sldIdLst>
  <p:sldSz cx="9144000" cy="6858000" type="screen4x3"/>
  <p:notesSz cx="6858000" cy="9144000"/>
  <p:custDataLst>
    <p:tags r:id="rId20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55DEE4F-5AF7-4B02-9942-E9C0EF16E040}">
          <p14:sldIdLst>
            <p14:sldId id="446"/>
            <p14:sldId id="447"/>
            <p14:sldId id="448"/>
            <p14:sldId id="449"/>
            <p14:sldId id="425"/>
            <p14:sldId id="442"/>
            <p14:sldId id="444"/>
            <p14:sldId id="426"/>
            <p14:sldId id="427"/>
            <p14:sldId id="432"/>
            <p14:sldId id="429"/>
            <p14:sldId id="440"/>
            <p14:sldId id="445"/>
            <p14:sldId id="428"/>
            <p14:sldId id="430"/>
            <p14:sldId id="441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369"/>
    <a:srgbClr val="4E5C22"/>
    <a:srgbClr val="708430"/>
    <a:srgbClr val="8FA83E"/>
    <a:srgbClr val="92B446"/>
    <a:srgbClr val="5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9348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B80E-269E-4E54-B155-04DD9669A0BA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E925-92C8-4727-B5DB-58B2CBCA79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7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1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1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5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7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5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1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2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8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8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06.11.2017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539552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pPr algn="ctr">
              <a:buNone/>
            </a:pPr>
            <a:r>
              <a:rPr lang="pl-PL" sz="4800" b="1" cap="small" dirty="0" smtClean="0"/>
              <a:t>Projekt ustawy o finansowaniu </a:t>
            </a:r>
            <a:r>
              <a:rPr lang="pl-PL" sz="4800" b="1" cap="small" dirty="0"/>
              <a:t>zadań </a:t>
            </a:r>
            <a:r>
              <a:rPr lang="pl-PL" sz="4800" b="1" cap="small" dirty="0" smtClean="0"/>
              <a:t>oświatowych</a:t>
            </a:r>
          </a:p>
          <a:p>
            <a:pPr algn="ctr">
              <a:buNone/>
            </a:pPr>
            <a:endParaRPr lang="pl-P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39330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smtClean="0">
                <a:solidFill>
                  <a:schemeClr val="bg1"/>
                </a:solidFill>
              </a:rPr>
              <a:t>Projekt przyjęty przez Radę Ministrów </a:t>
            </a:r>
            <a:r>
              <a:rPr lang="pl-PL" sz="2400" b="1" dirty="0">
                <a:solidFill>
                  <a:schemeClr val="bg1"/>
                </a:solidFill>
              </a:rPr>
              <a:t>– </a:t>
            </a:r>
            <a:r>
              <a:rPr lang="pl-PL" sz="2400" b="1" dirty="0" smtClean="0">
                <a:solidFill>
                  <a:schemeClr val="bg1"/>
                </a:solidFill>
              </a:rPr>
              <a:t>12 września 2017 r.</a:t>
            </a:r>
          </a:p>
          <a:p>
            <a:pPr lvl="0" algn="ctr"/>
            <a:endParaRPr lang="pl-PL" sz="2400" b="1" dirty="0">
              <a:solidFill>
                <a:schemeClr val="bg1"/>
              </a:solidFill>
            </a:endParaRPr>
          </a:p>
          <a:p>
            <a:pPr lvl="0" algn="ctr"/>
            <a:r>
              <a:rPr lang="pl-PL" sz="2400" b="1" dirty="0" smtClean="0">
                <a:solidFill>
                  <a:schemeClr val="bg1"/>
                </a:solidFill>
              </a:rPr>
              <a:t>Projekt </a:t>
            </a:r>
            <a:r>
              <a:rPr lang="pl-PL" sz="2400" b="1" dirty="0" smtClean="0">
                <a:solidFill>
                  <a:schemeClr val="bg1"/>
                </a:solidFill>
              </a:rPr>
              <a:t>uchwalony przez </a:t>
            </a:r>
            <a:r>
              <a:rPr lang="pl-PL" sz="2400" b="1" dirty="0">
                <a:solidFill>
                  <a:schemeClr val="bg1"/>
                </a:solidFill>
              </a:rPr>
              <a:t>S</a:t>
            </a:r>
            <a:r>
              <a:rPr lang="pl-PL" sz="2400" b="1" dirty="0" smtClean="0">
                <a:solidFill>
                  <a:schemeClr val="bg1"/>
                </a:solidFill>
              </a:rPr>
              <a:t>ejmu </a:t>
            </a:r>
            <a:r>
              <a:rPr lang="pl-PL" sz="2400" b="1" dirty="0" smtClean="0">
                <a:solidFill>
                  <a:schemeClr val="bg1"/>
                </a:solidFill>
              </a:rPr>
              <a:t>RP </a:t>
            </a:r>
            <a:r>
              <a:rPr lang="pl-PL" sz="2400" b="1" dirty="0" smtClean="0">
                <a:solidFill>
                  <a:schemeClr val="bg1"/>
                </a:solidFill>
              </a:rPr>
              <a:t>27 października br.– </a:t>
            </a:r>
            <a:r>
              <a:rPr lang="pl-PL" sz="2400" b="1" dirty="0" smtClean="0">
                <a:solidFill>
                  <a:schemeClr val="bg1"/>
                </a:solidFill>
              </a:rPr>
              <a:t>druk 1837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33474"/>
          </a:xfrm>
        </p:spPr>
        <p:txBody>
          <a:bodyPr>
            <a:normAutofit fontScale="90000"/>
          </a:bodyPr>
          <a:lstStyle/>
          <a:p>
            <a:r>
              <a:rPr lang="pl-PL" dirty="0"/>
              <a:t>Kształcenie zawodowe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601242"/>
              </p:ext>
            </p:extLst>
          </p:nvPr>
        </p:nvGraphicFramePr>
        <p:xfrm>
          <a:off x="367810" y="1568134"/>
          <a:ext cx="8291265" cy="491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6480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Zawód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liczba uczniów kształcących się w danym zawodzie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waga dla zawodów medycznych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Technik administracji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39 446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Technik bezpieczeństwa i higieny pracy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34 200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Technik usług kosmetycznych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31 691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Technik informatyk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15 932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Technik rachunkowości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15 249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Technik masażysta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13 935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tak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Opiekun medyczny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12 635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tak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Florysta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9 919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091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Technik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9 332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tak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430690" y="1198802"/>
            <a:ext cx="8070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Lista zawodów, w których kształci się 75% uczniów </a:t>
            </a:r>
            <a:r>
              <a:rPr lang="pl-PL" sz="2000" b="1" dirty="0">
                <a:solidFill>
                  <a:schemeClr val="bg1"/>
                </a:solidFill>
              </a:rPr>
              <a:t>szkół policealnych</a:t>
            </a:r>
          </a:p>
        </p:txBody>
      </p:sp>
    </p:spTree>
    <p:extLst>
      <p:ext uri="{BB962C8B-B14F-4D97-AF65-F5344CB8AC3E}">
        <p14:creationId xmlns:p14="http://schemas.microsoft.com/office/powerpoint/2010/main" val="27002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/>
              <a:t>Szkoły dla dorosłych</a:t>
            </a: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054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Szacunek udziału dotacji z budżetów JST w niepublicznych szkołach policealnych i liceach ogólnokształcących dla dorosłych do subwencji oświatowej: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60421"/>
              </p:ext>
            </p:extLst>
          </p:nvPr>
        </p:nvGraphicFramePr>
        <p:xfrm>
          <a:off x="729915" y="3674899"/>
          <a:ext cx="7416825" cy="15121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72275"/>
                <a:gridCol w="2472275"/>
                <a:gridCol w="2472275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Rok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LO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szkoły policealne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2016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69%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48%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2017 (plan)</a:t>
                      </a:r>
                      <a:endParaRPr lang="pl-P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92%</a:t>
                      </a:r>
                      <a:endParaRPr lang="pl-P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53%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3426" y="457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Szkoły dla dorosłych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3426" y="1259632"/>
            <a:ext cx="8315037" cy="5193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b="1" dirty="0"/>
              <a:t>Zmiany w algorytmie podziału subwencji na 2018 r</a:t>
            </a:r>
            <a:r>
              <a:rPr lang="pl-PL" sz="2800" b="1" dirty="0" smtClean="0"/>
              <a:t>.:</a:t>
            </a:r>
          </a:p>
          <a:p>
            <a:pPr marL="0" indent="0">
              <a:buNone/>
            </a:pPr>
            <a:endParaRPr lang="pl-PL" sz="2800" b="1" dirty="0" smtClean="0"/>
          </a:p>
          <a:p>
            <a:pPr algn="just">
              <a:spcAft>
                <a:spcPts val="600"/>
              </a:spcAft>
            </a:pPr>
            <a:r>
              <a:rPr lang="pl-PL" dirty="0"/>
              <a:t>w</a:t>
            </a:r>
            <a:r>
              <a:rPr lang="pl-PL" dirty="0" smtClean="0"/>
              <a:t>prowadzenie elementu finansowania za zdany egzamin w szkołach policealnych, liceach ogólnokształcących i na kursach kwalifikacyjnych</a:t>
            </a:r>
          </a:p>
          <a:p>
            <a:pPr algn="just">
              <a:spcAft>
                <a:spcPts val="600"/>
              </a:spcAft>
            </a:pPr>
            <a:r>
              <a:rPr lang="pl-PL" dirty="0" smtClean="0"/>
              <a:t>zmniejszenie </a:t>
            </a:r>
            <a:r>
              <a:rPr lang="pl-PL" dirty="0"/>
              <a:t>wskaźników do wyliczenia kwot subwencji dla liceów ogólnokształcących dla dorosłych oraz szkół policealnych w części </a:t>
            </a:r>
            <a:r>
              <a:rPr lang="pl-PL" dirty="0" smtClean="0"/>
              <a:t>SOA,</a:t>
            </a:r>
          </a:p>
          <a:p>
            <a:pPr algn="just">
              <a:spcAft>
                <a:spcPts val="600"/>
              </a:spcAft>
            </a:pPr>
            <a:r>
              <a:rPr lang="pl-PL" dirty="0" smtClean="0"/>
              <a:t>wprowadzenie </a:t>
            </a:r>
            <a:r>
              <a:rPr lang="pl-PL" dirty="0"/>
              <a:t>dodatkowego zróżnicowania wag dla uczniów szkół policealnych dla dzieci i młodzieży ze względu na </a:t>
            </a:r>
            <a:r>
              <a:rPr lang="pl-PL" dirty="0" smtClean="0"/>
              <a:t>publiczność</a:t>
            </a:r>
          </a:p>
          <a:p>
            <a:pPr algn="just">
              <a:spcAft>
                <a:spcPts val="600"/>
              </a:spcAft>
            </a:pPr>
            <a:r>
              <a:rPr lang="pl-PL" dirty="0" smtClean="0"/>
              <a:t>obniżenie </a:t>
            </a:r>
            <a:r>
              <a:rPr lang="pl-PL" dirty="0"/>
              <a:t>wartości wagi dla uczestników kwalifikacyjnych kursów zawodowych z 0,68 do 0,51</a:t>
            </a:r>
          </a:p>
        </p:txBody>
      </p:sp>
    </p:spTree>
    <p:extLst>
      <p:ext uri="{BB962C8B-B14F-4D97-AF65-F5344CB8AC3E}">
        <p14:creationId xmlns:p14="http://schemas.microsoft.com/office/powerpoint/2010/main" val="27945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3426" y="457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Szkoły dla dorosłych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3426" y="1259632"/>
            <a:ext cx="8315037" cy="5193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Zmiany w algorytmie podziału subwencji na 2018 r</a:t>
            </a:r>
            <a:r>
              <a:rPr lang="pl-PL" sz="2800" b="1" dirty="0" smtClean="0"/>
              <a:t>.:</a:t>
            </a:r>
          </a:p>
          <a:p>
            <a:pPr marL="0" indent="0">
              <a:buNone/>
            </a:pPr>
            <a:endParaRPr lang="pl-PL" sz="2800" b="1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pl-PL" sz="1600" dirty="0"/>
              <a:t>Z</a:t>
            </a:r>
            <a:r>
              <a:rPr lang="pl-PL" sz="1600" dirty="0" smtClean="0"/>
              <a:t>mniejszenie </a:t>
            </a:r>
            <a:r>
              <a:rPr lang="pl-PL" sz="1600" dirty="0"/>
              <a:t>wskaźników do wyliczenia kwot subwencji dla liceów ogólnokształcących dla dorosłych oraz szkół policealnych w części </a:t>
            </a:r>
            <a:r>
              <a:rPr lang="pl-PL" sz="1600" dirty="0" smtClean="0"/>
              <a:t>SOA, oraz wprowadzenie </a:t>
            </a:r>
            <a:r>
              <a:rPr lang="pl-PL" sz="1600" dirty="0"/>
              <a:t>dodatkowego zróżnicowania wag dla uczniów szkół policealnych dla dzieci i młodzieży ze względu na </a:t>
            </a:r>
            <a:r>
              <a:rPr lang="pl-PL" sz="1600" dirty="0" smtClean="0"/>
              <a:t>publiczność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03159"/>
              </p:ext>
            </p:extLst>
          </p:nvPr>
        </p:nvGraphicFramePr>
        <p:xfrm>
          <a:off x="433426" y="3284984"/>
          <a:ext cx="7908650" cy="301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195"/>
                <a:gridCol w="960864"/>
                <a:gridCol w="825591"/>
              </a:tblGrid>
              <a:tr h="3023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wskaźniki do części SOA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 r.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projekt na 2018 r.</a:t>
                      </a:r>
                    </a:p>
                  </a:txBody>
                  <a:tcPr marL="9525" marR="9525" marT="9525" marB="0" anchor="ctr"/>
                </a:tc>
              </a:tr>
              <a:tr h="4177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uczniowie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publicznych LO i szkół policealnych dla dorosłych (tryb stacjonarny)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0,600</a:t>
                      </a:r>
                    </a:p>
                  </a:txBody>
                  <a:tcPr marL="9525" marR="9525" marT="9525" marB="0" anchor="b"/>
                </a:tc>
              </a:tr>
              <a:tr h="4177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uczniowie niepublicznych szkół policealnych dla dorosłych (tryb zaoczny)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0,070</a:t>
                      </a:r>
                    </a:p>
                  </a:txBody>
                  <a:tcPr marL="9525" marR="9525" marT="9525" marB="0" anchor="b"/>
                </a:tc>
              </a:tr>
              <a:tr h="30232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uczniowie niepublicznych LO dla dorosłych (tryb zaoczny)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0,120</a:t>
                      </a:r>
                    </a:p>
                  </a:txBody>
                  <a:tcPr marL="9525" marR="9525" marT="9525" marB="0" anchor="b"/>
                </a:tc>
              </a:tr>
              <a:tr h="4177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uczniowie publicznych LO i szkół policealnych dla dorosłych (tryb zaoczny)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0,330</a:t>
                      </a:r>
                    </a:p>
                  </a:txBody>
                  <a:tcPr marL="9525" marR="9525" marT="9525" marB="0" anchor="b"/>
                </a:tc>
              </a:tr>
              <a:tr h="4177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uczniowie niepublicznych LO i policealnych szkół dla dorosłych (tryb stacjonarny)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9525" marR="9525" marT="9525" marB="0" anchor="b"/>
                </a:tc>
              </a:tr>
              <a:tr h="30232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uczniowie publicznych szkół policealnych dla dzieci i młodzieży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0,900</a:t>
                      </a:r>
                    </a:p>
                  </a:txBody>
                  <a:tcPr marL="9525" marR="9525" marT="9525" marB="0" anchor="b"/>
                </a:tc>
              </a:tr>
              <a:tr h="30232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uczniowie niepublicznych szkół policealnych dla dzieci i młodzieży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pl-PL" dirty="0" smtClean="0"/>
              <a:t>Małe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304188" cy="4464000"/>
          </a:xfrm>
        </p:spPr>
        <p:txBody>
          <a:bodyPr lIns="0">
            <a:normAutofit/>
          </a:bodyPr>
          <a:lstStyle/>
          <a:p>
            <a:pPr marL="457200" lvl="1" indent="0" defTabSz="360000">
              <a:buNone/>
            </a:pPr>
            <a:r>
              <a:rPr lang="pl-PL" b="1" dirty="0"/>
              <a:t>Zmiany w algorytmie podziału subwencji na 2018 r</a:t>
            </a:r>
            <a:r>
              <a:rPr lang="pl-PL" b="1" dirty="0" smtClean="0"/>
              <a:t>.:</a:t>
            </a:r>
            <a:endParaRPr lang="pl-PL" b="1" dirty="0"/>
          </a:p>
          <a:p>
            <a:pPr lvl="1" defTabSz="360000"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lvl="1" defTabSz="360000">
              <a:buFont typeface="Arial" panose="020B0604020202020204" pitchFamily="34" charset="0"/>
              <a:buChar char="•"/>
            </a:pPr>
            <a:r>
              <a:rPr lang="pl-PL" sz="3200" dirty="0" smtClean="0"/>
              <a:t>Zwiększenie</a:t>
            </a:r>
            <a:r>
              <a:rPr lang="pl-PL" dirty="0" smtClean="0"/>
              <a:t> </a:t>
            </a:r>
            <a:r>
              <a:rPr lang="pl-PL" dirty="0"/>
              <a:t>wartości wagi </a:t>
            </a:r>
            <a:r>
              <a:rPr lang="pl-PL" dirty="0" smtClean="0"/>
              <a:t>szkół </a:t>
            </a:r>
            <a:r>
              <a:rPr lang="pl-PL" dirty="0"/>
              <a:t>z 0,18 na 0,2 (ok. 1 087 zł</a:t>
            </a:r>
            <a:r>
              <a:rPr lang="pl-PL" dirty="0" smtClean="0"/>
              <a:t>).</a:t>
            </a:r>
          </a:p>
          <a:p>
            <a:pPr lvl="1" defTabSz="360000">
              <a:buFont typeface="Arial" panose="020B0604020202020204" pitchFamily="34" charset="0"/>
              <a:buChar char="•"/>
            </a:pPr>
            <a:r>
              <a:rPr lang="pl-PL" dirty="0" smtClean="0"/>
              <a:t>Zmiana </a:t>
            </a:r>
            <a:r>
              <a:rPr lang="pl-PL" dirty="0"/>
              <a:t>definicji małej szkoły. </a:t>
            </a:r>
            <a:endParaRPr lang="pl-PL" dirty="0" smtClean="0"/>
          </a:p>
          <a:p>
            <a:pPr marL="457200" lvl="1" indent="0" defTabSz="360000">
              <a:buNone/>
            </a:pPr>
            <a:r>
              <a:rPr lang="pl-PL" dirty="0" smtClean="0"/>
              <a:t>Mała szkoła: szkoła w której  średnia wielkość (liczebność) klasy nie przekracza liczby 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2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Mniejszości narodowe i etniczne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Zmiany w algorytmie podziału subwencji na 2018 r.: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Zmiana </a:t>
            </a:r>
            <a:r>
              <a:rPr lang="pl-PL" dirty="0"/>
              <a:t>zmianą warunków organizacyjnych nauki języka mniejszości wprowadzonych przepisami rozporządzenia z dnia 18 sierpnia br. tak aby dodatkowe </a:t>
            </a:r>
            <a:r>
              <a:rPr lang="pl-PL" dirty="0" smtClean="0"/>
              <a:t>wagi </a:t>
            </a:r>
            <a:r>
              <a:rPr lang="pl-PL" dirty="0"/>
              <a:t>P13 -P16</a:t>
            </a:r>
            <a:r>
              <a:rPr lang="pl-PL" dirty="0" smtClean="0"/>
              <a:t> lepiej odpowiadały kosztom </a:t>
            </a:r>
            <a:r>
              <a:rPr lang="pl-PL" dirty="0"/>
              <a:t>ponoszonym przez szkoły (samorządy) na organizację nauczania języka mniejszości narodowej, etnicznej lub języka regionalnego w </a:t>
            </a:r>
            <a:r>
              <a:rPr lang="pl-PL" dirty="0" smtClean="0"/>
              <a:t>szkołach</a:t>
            </a:r>
          </a:p>
          <a:p>
            <a:pPr algn="just"/>
            <a:r>
              <a:rPr lang="pl-PL" dirty="0"/>
              <a:t>Zmniejszenie wartości dwóch najwyższych wag, tj. waga P14 z wartości 1,5 do 1,4 i waga P15 z wartości 1,1 do 1,0. </a:t>
            </a:r>
          </a:p>
        </p:txBody>
      </p:sp>
    </p:spTree>
    <p:extLst>
      <p:ext uri="{BB962C8B-B14F-4D97-AF65-F5344CB8AC3E}">
        <p14:creationId xmlns:p14="http://schemas.microsoft.com/office/powerpoint/2010/main" val="3229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27168" cy="1143000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Pozostałe zmiany </a:t>
            </a:r>
            <a:r>
              <a:rPr lang="pl-PL" sz="2800" b="1" dirty="0"/>
              <a:t>w algorytmie podziału subwencji na 2018 r</a:t>
            </a:r>
            <a:r>
              <a:rPr lang="pl-PL" sz="2800" b="1" dirty="0" smtClean="0"/>
              <a:t>.: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Wprowadzenie wskaźników </a:t>
            </a:r>
            <a:r>
              <a:rPr lang="pl-PL" dirty="0" smtClean="0"/>
              <a:t>zmniejszających </a:t>
            </a:r>
            <a:r>
              <a:rPr lang="pl-PL" dirty="0"/>
              <a:t>i </a:t>
            </a:r>
            <a:r>
              <a:rPr lang="pl-PL" dirty="0" smtClean="0"/>
              <a:t>zwiększających </a:t>
            </a:r>
            <a:r>
              <a:rPr lang="pl-PL" dirty="0"/>
              <a:t>liczbę </a:t>
            </a:r>
            <a:r>
              <a:rPr lang="pl-PL" dirty="0" smtClean="0"/>
              <a:t>uczniów:</a:t>
            </a:r>
          </a:p>
          <a:p>
            <a:pPr lvl="1" algn="just"/>
            <a:r>
              <a:rPr lang="pl-PL" dirty="0" smtClean="0"/>
              <a:t>w gimnazjach zmniejszający o </a:t>
            </a:r>
            <a:r>
              <a:rPr lang="pl-PL" dirty="0"/>
              <a:t>17,29% </a:t>
            </a:r>
            <a:endParaRPr lang="pl-PL" dirty="0" smtClean="0"/>
          </a:p>
          <a:p>
            <a:pPr lvl="1" algn="just"/>
            <a:r>
              <a:rPr lang="pl-PL" dirty="0" smtClean="0"/>
              <a:t>w szkołach podstawowych zwiększający o </a:t>
            </a:r>
            <a:r>
              <a:rPr lang="pl-PL" dirty="0"/>
              <a:t>4,63% </a:t>
            </a:r>
          </a:p>
          <a:p>
            <a:pPr algn="just"/>
            <a:r>
              <a:rPr lang="pl-PL" dirty="0" smtClean="0"/>
              <a:t>Zmniejszenie </a:t>
            </a:r>
            <a:r>
              <a:rPr lang="pl-PL" dirty="0"/>
              <a:t>wskaźnika naliczającego środki z tytułu wypłaty dodatku mieszkaniowego dla nauczycieli (wskaźnik R) z poziomu 0,12 do 0,107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001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l-PL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  <a:p>
            <a:pPr marL="0" indent="0" algn="ctr">
              <a:buNone/>
            </a:pPr>
            <a:endParaRPr lang="pl-PL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Przedmiot zmian zaproponowany w projekcie ustawy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 smtClean="0"/>
              <a:t>Dotacja </a:t>
            </a:r>
            <a:r>
              <a:rPr lang="pl-PL" sz="3000" dirty="0"/>
              <a:t>na zapewnienie uczniom szkół podstawowych i uczniom klas dotychczasowych gimnazjów bezpłatnego dostępu do podręczników, materiałów edukacyjnych i materiałów ćwiczeniowych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Dotacja przedszkolna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Finansowanie świadczeń pomocy materialnej o charakterze socjalnym (stypendia szkolne, zasiłki szkolne)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Dotacje udzielane z budżetów jednostek samorządu terytorialnego dla przedszkoli, szkół i placówek </a:t>
            </a:r>
            <a:r>
              <a:rPr lang="pl-PL" sz="3000" dirty="0" smtClean="0"/>
              <a:t>oświatowych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29688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Subwencja na uczniów niepełnosprawnych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pl-PL" dirty="0"/>
                  <a:t>Przedszkola specjalne, szkoły specjalne, MOW, MOS, SOSW, SOS – wszystkie wydatki</a:t>
                </a:r>
              </a:p>
              <a:p>
                <a:pPr marL="514350" indent="-514350">
                  <a:buAutoNum type="arabicPeriod"/>
                </a:pPr>
                <a:r>
                  <a:rPr lang="pl-PL" dirty="0"/>
                  <a:t>Przedszkola i szkoły niebędące specjalnymi, inne formy wychowania przedszkolnego, poradnie – wydatki wynikające z zaleceń oraz zapewnienie warunków ich realizacji</a:t>
                </a:r>
              </a:p>
              <a:p>
                <a:pPr marL="514350" indent="-514350">
                  <a:buAutoNum type="arabicPeriod"/>
                </a:pPr>
                <a:r>
                  <a:rPr lang="pl-PL" dirty="0"/>
                  <a:t>Szkoły z oddziałami specjalnymi, szkoły z oddziałami integracyjnymi – dodatkowo procent wydatków innych niż wynikających z zaleceń, tj</a:t>
                </a:r>
                <a:r>
                  <a:rPr lang="pl-PL" dirty="0" smtClean="0"/>
                  <a:t>.: wydatki </a:t>
                </a:r>
                <a:r>
                  <a:rPr lang="pl-PL" dirty="0"/>
                  <a:t>x wskaźnik (udział subwencji na uczniów oddziałów specjalnych i integracyjnych</a:t>
                </a:r>
                <a:r>
                  <a:rPr lang="pl-PL" dirty="0" smtClean="0"/>
                  <a:t>)</a:t>
                </a:r>
              </a:p>
              <a:p>
                <a:pPr marL="0" indent="0">
                  <a:buNone/>
                </a:pPr>
                <a:r>
                  <a:rPr lang="pl-PL" dirty="0" smtClean="0"/>
                  <a:t>Wzór do punktu 3: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Ś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𝑖𝑛𝑛𝑒</m:t>
                        </m:r>
                      </m:sub>
                    </m:sSub>
                    <m:r>
                      <a:rPr lang="pl-PL">
                        <a:latin typeface="Cambria Math"/>
                      </a:rPr>
                      <m:t>=Ś </m:t>
                    </m:r>
                    <m:r>
                      <a:rPr lang="pl-PL" i="1">
                        <a:latin typeface="Cambria Math"/>
                      </a:rPr>
                      <m:t>𝑥</m:t>
                    </m:r>
                    <m:r>
                      <a:rPr lang="pl-PL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𝑆𝐼𝑁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pl-PL" dirty="0"/>
              </a:p>
              <a:p>
                <a:pPr marL="514350" indent="-514350">
                  <a:buAutoNum type="arabicPeriod"/>
                </a:pPr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7" t="-2965" b="-10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8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Dotacja na uczniów niepełnosprawnych – od 1 stycznia 2019 r.</a:t>
            </a:r>
            <a:endParaRPr lang="pl-P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pl-PL" sz="3100" dirty="0" smtClean="0"/>
                  <a:t>Przedszkola specjalne, szkoły specjalne, MOW, MOS, SOSW, SOS – wszystkie wydatki</a:t>
                </a:r>
              </a:p>
              <a:p>
                <a:pPr marL="514350" indent="-514350">
                  <a:buAutoNum type="arabicPeriod"/>
                </a:pPr>
                <a:r>
                  <a:rPr lang="pl-PL" sz="3100" dirty="0"/>
                  <a:t>Przedszkola i szkoły niebędące specjalnymi, inne formy wychowania przedszkolnego, poradnie – wydatki wynikające z zaleceń oraz zapewnienie warunków ich realizacji</a:t>
                </a:r>
              </a:p>
              <a:p>
                <a:pPr marL="514350" indent="-514350">
                  <a:buAutoNum type="arabicPeriod"/>
                </a:pPr>
                <a:r>
                  <a:rPr lang="pl-PL" sz="3100" dirty="0"/>
                  <a:t>Przedszkola niebędące specjalnymi, inne formy wychowania przedszkolnego – dodatkowo wydatki inne niż wynikające z zaleceń w wysokości niezbędnej na realizację zadań na rzecz uczniów niepełnosprawnych</a:t>
                </a:r>
              </a:p>
              <a:p>
                <a:pPr marL="514350" indent="-514350">
                  <a:buAutoNum type="arabicPeriod"/>
                </a:pPr>
                <a:r>
                  <a:rPr lang="pl-PL" sz="3000" dirty="0"/>
                  <a:t>Szkoły z oddziałami specjalnymi, szkoły z oddziałami integracyjnymi – dodatkowo procent wydatków innych niż wynikających z zaleceń, tj. wydatki x wskaźnik (udział subwencji na uczniów oddziałów specjalnych i integracyjnych)</a:t>
                </a:r>
              </a:p>
              <a:p>
                <a:pPr marL="514350" indent="-514350">
                  <a:buAutoNum type="arabicPeriod"/>
                </a:pPr>
                <a:r>
                  <a:rPr lang="pl-PL" sz="3000" dirty="0"/>
                  <a:t>Szkoły z oddziałami ogólnodostępnymi - dodatkowo </a:t>
                </a:r>
                <a:r>
                  <a:rPr lang="pl-PL" sz="3100" dirty="0"/>
                  <a:t>procent wydatków innych niż wynikających z </a:t>
                </a:r>
                <a:r>
                  <a:rPr lang="pl-PL" sz="3100" dirty="0" smtClean="0"/>
                  <a:t>zaleceń, tj. wydatki </a:t>
                </a:r>
                <a:r>
                  <a:rPr lang="pl-PL" sz="3100" dirty="0"/>
                  <a:t>x wskaźnik (udział subwencji na uczniów niepełnosprawnych oddziałów ogólnodostępnych)</a:t>
                </a:r>
                <a:endParaRPr lang="pl-PL" sz="3100" dirty="0" smtClean="0"/>
              </a:p>
              <a:p>
                <a:pPr marL="0" indent="0">
                  <a:buNone/>
                </a:pPr>
                <a:r>
                  <a:rPr lang="pl-PL" dirty="0" smtClean="0"/>
                  <a:t>Wzór do punktu 4 i 5: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𝑖𝑛𝑛𝑒</m:t>
                        </m:r>
                      </m:sub>
                    </m:sSub>
                    <m:r>
                      <a:rPr lang="pl-PL" i="1">
                        <a:latin typeface="Cambria Math"/>
                      </a:rPr>
                      <m:t>=</m:t>
                    </m:r>
                    <m:r>
                      <a:rPr lang="pl-PL" i="1">
                        <a:latin typeface="Cambria Math"/>
                      </a:rPr>
                      <m:t>𝑊</m:t>
                    </m:r>
                    <m:r>
                      <a:rPr lang="pl-PL" i="1">
                        <a:latin typeface="Cambria Math"/>
                      </a:rPr>
                      <m:t> </m:t>
                    </m:r>
                    <m:r>
                      <a:rPr lang="pl-PL" i="1">
                        <a:latin typeface="Cambria Math"/>
                      </a:rPr>
                      <m:t>𝑥</m:t>
                    </m:r>
                    <m:r>
                      <a:rPr lang="pl-PL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(</m:t>
                            </m:r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𝑆𝐼𝑁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)+(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𝑂𝑁𝑁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l-PL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pl-PL" i="1">
                        <a:latin typeface="Cambria Math"/>
                      </a:rPr>
                      <m:t> </m:t>
                    </m:r>
                  </m:oMath>
                </a14:m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 r="-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6480720" cy="2088232"/>
          </a:xfrm>
        </p:spPr>
        <p:txBody>
          <a:bodyPr>
            <a:normAutofit fontScale="90000"/>
          </a:bodyPr>
          <a:lstStyle/>
          <a:p>
            <a:r>
              <a:rPr lang="pl-PL" dirty="0"/>
              <a:t>Algorytm podziału subwencji na 2018 r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(do subwencji wstępnej)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3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Kwota części oświatowej subwencji ogólnej na 2018 r. w projekcie budżetu:</a:t>
            </a:r>
          </a:p>
          <a:p>
            <a:pPr marL="0" indent="0" algn="ctr">
              <a:buNone/>
            </a:pPr>
            <a:r>
              <a:rPr lang="pl-PL" dirty="0"/>
              <a:t>43.079.335 tys. zł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Wzrost o </a:t>
            </a:r>
            <a:r>
              <a:rPr lang="pl-PL" dirty="0"/>
              <a:t>1.169.799 tys. zł, tj. o </a:t>
            </a:r>
            <a:r>
              <a:rPr lang="pl-PL" dirty="0" smtClean="0"/>
              <a:t>2,8 %</a:t>
            </a:r>
          </a:p>
          <a:p>
            <a:endParaRPr lang="pl-PL" dirty="0" smtClean="0"/>
          </a:p>
          <a:p>
            <a:r>
              <a:rPr lang="pl-PL" dirty="0" smtClean="0"/>
              <a:t>Wstępny standard finansowy A: 5 436 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1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63367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pl-PL" sz="2400" dirty="0"/>
              <a:t>W kwocie subwencji oświatowej na 2018 r. </a:t>
            </a:r>
            <a:r>
              <a:rPr lang="pl-PL" sz="2400" dirty="0" smtClean="0"/>
              <a:t>zostało uwzględnione m.in.:</a:t>
            </a:r>
            <a:endParaRPr lang="pl-PL" sz="2400" dirty="0"/>
          </a:p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pl-PL" sz="2400" dirty="0"/>
              <a:t>podwyższenie wynagrodzeń nauczycieli o 5% od 1 kwietnia 2018 r. </a:t>
            </a:r>
            <a:r>
              <a:rPr lang="pl-PL" sz="2400" dirty="0" smtClean="0"/>
              <a:t>,</a:t>
            </a:r>
            <a:endParaRPr lang="pl-PL" sz="2400" dirty="0"/>
          </a:p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pl-PL" sz="2400" dirty="0"/>
              <a:t>zmiany wynikające z ustawy Prawo oświatowe oraz Przepisy wprowadzające ustawę – Prawo oświatowe oraz rozporządzenia w sprawie ramowych planów nauczania,</a:t>
            </a:r>
          </a:p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pl-PL" sz="2400" dirty="0"/>
              <a:t>planowane zmiany wynikające z projektu ustawy o finansowaniu zadań oświatowych z zakresu urlopu dla poratowania zdrowia, kształcenia dorosłych, dodatków socjalnych dla nauczycieli,</a:t>
            </a:r>
          </a:p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pl-PL" sz="2400" dirty="0"/>
              <a:t>zmiany w liczbie i strukturze awansu zawodowego nauczycieli zatrudnionych w szkołach i placówkach oświatowych oraz nauczycieli 6-latków i dzieci starszych w placówkach wychowania przedszkolnego prowadzonych przez jednostki samorządu terytorialnego.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00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Zmiany w algorytmie podziału subwencji na 2018 r.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ZAKRES:</a:t>
            </a:r>
          </a:p>
          <a:p>
            <a:r>
              <a:rPr lang="pl-PL" dirty="0" smtClean="0"/>
              <a:t>Kształcenie zawodowe</a:t>
            </a:r>
          </a:p>
          <a:p>
            <a:r>
              <a:rPr lang="pl-PL" dirty="0" smtClean="0"/>
              <a:t>Szkoły dla dorosłych – subwencja za efekt</a:t>
            </a:r>
          </a:p>
          <a:p>
            <a:r>
              <a:rPr lang="pl-PL" dirty="0" smtClean="0"/>
              <a:t>Małe szkoły</a:t>
            </a:r>
          </a:p>
          <a:p>
            <a:r>
              <a:rPr lang="pl-PL" dirty="0" smtClean="0"/>
              <a:t>Mniejszości narodowe i etniczne</a:t>
            </a:r>
          </a:p>
          <a:p>
            <a:r>
              <a:rPr lang="pl-PL" dirty="0" smtClean="0"/>
              <a:t>Wskaźniki zmniejszające i zwiększające liczbę uczniów </a:t>
            </a:r>
          </a:p>
          <a:p>
            <a:r>
              <a:rPr lang="pl-PL" dirty="0" smtClean="0"/>
              <a:t>Wskaźnik „R”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12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Kształcenie zawodowe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Zmiany </a:t>
            </a:r>
            <a:r>
              <a:rPr lang="pl-PL" b="1" dirty="0"/>
              <a:t>w algorytmie podziału subwencji na 2018 r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endParaRPr lang="pl-PL" b="1" dirty="0"/>
          </a:p>
          <a:p>
            <a:pPr marL="0" lvl="0" indent="0">
              <a:buNone/>
            </a:pPr>
            <a:r>
              <a:rPr lang="pl-PL" dirty="0" smtClean="0"/>
              <a:t>Wstępne </a:t>
            </a:r>
            <a:r>
              <a:rPr lang="pl-PL" dirty="0"/>
              <a:t>wprowadzenie zróżnicowania wag ze względu na kosztochłonność kształcenia w </a:t>
            </a:r>
            <a:r>
              <a:rPr lang="pl-PL" dirty="0" smtClean="0"/>
              <a:t>zawodach:</a:t>
            </a:r>
          </a:p>
          <a:p>
            <a:pPr lvl="0"/>
            <a:r>
              <a:rPr lang="pl-PL" dirty="0" smtClean="0"/>
              <a:t>wyodrębnienie </a:t>
            </a:r>
            <a:r>
              <a:rPr lang="pl-PL" dirty="0"/>
              <a:t>nowej wagi o wartości </a:t>
            </a:r>
            <a:r>
              <a:rPr lang="pl-PL" b="1" dirty="0"/>
              <a:t>0,12</a:t>
            </a:r>
            <a:r>
              <a:rPr lang="pl-PL" dirty="0"/>
              <a:t> (tj. ok. </a:t>
            </a:r>
            <a:endParaRPr lang="pl-PL" dirty="0" smtClean="0"/>
          </a:p>
          <a:p>
            <a:pPr lvl="0"/>
            <a:r>
              <a:rPr lang="pl-PL" dirty="0" smtClean="0"/>
              <a:t>652 zł</a:t>
            </a:r>
            <a:r>
              <a:rPr lang="pl-PL" dirty="0"/>
              <a:t>)  </a:t>
            </a:r>
            <a:r>
              <a:rPr lang="pl-PL" b="1" dirty="0"/>
              <a:t>w szkołach policealnych </a:t>
            </a:r>
            <a:r>
              <a:rPr lang="pl-PL" dirty="0"/>
              <a:t>kształcących uczniów w zawodzie:</a:t>
            </a:r>
          </a:p>
          <a:p>
            <a:pPr lvl="1"/>
            <a:r>
              <a:rPr lang="pl-PL" dirty="0"/>
              <a:t>technik administracji </a:t>
            </a:r>
          </a:p>
          <a:p>
            <a:pPr lvl="1"/>
            <a:r>
              <a:rPr lang="pl-PL" dirty="0"/>
              <a:t>technik bezpieczeństwa i higieny pracy </a:t>
            </a:r>
          </a:p>
          <a:p>
            <a:r>
              <a:rPr lang="pl-PL" dirty="0"/>
              <a:t>wyłączenie tej kategorii uczniów z dotychczasowej wagi o wartości 0,23 dla uczniów szkół </a:t>
            </a:r>
            <a:r>
              <a:rPr lang="pl-PL" dirty="0" smtClean="0"/>
              <a:t>zawodowych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13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083e993b-ab37-4d1b-9f0c-07a6e6570158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959</Words>
  <Application>Microsoft Office PowerPoint</Application>
  <PresentationFormat>Pokaz na ekranie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Motyw pakietu Office</vt:lpstr>
      <vt:lpstr>Prezentacja programu PowerPoint</vt:lpstr>
      <vt:lpstr>Przedmiot zmian zaproponowany w projekcie ustawy </vt:lpstr>
      <vt:lpstr>Subwencja na uczniów niepełnosprawnych</vt:lpstr>
      <vt:lpstr>Dotacja na uczniów niepełnosprawnych – od 1 stycznia 2019 r.</vt:lpstr>
      <vt:lpstr>Algorytm podziału subwencji na 2018 r. (do subwencji wstępnej)</vt:lpstr>
      <vt:lpstr>Prezentacja programu PowerPoint</vt:lpstr>
      <vt:lpstr>Prezentacja programu PowerPoint</vt:lpstr>
      <vt:lpstr>Zmiany w algorytmie podziału subwencji na 2018 r.</vt:lpstr>
      <vt:lpstr>Kształcenie zawodowe</vt:lpstr>
      <vt:lpstr>Kształcenie zawodowe</vt:lpstr>
      <vt:lpstr>Szkoły dla dorosłych</vt:lpstr>
      <vt:lpstr>Szkoły dla dorosłych</vt:lpstr>
      <vt:lpstr>Szkoły dla dorosłych</vt:lpstr>
      <vt:lpstr>Małe szkoły</vt:lpstr>
      <vt:lpstr>Mniejszości narodowe i etniczne</vt:lpstr>
      <vt:lpstr>Pozostałe zmiany w algorytmie podziału subwencji na 2018 r.:</vt:lpstr>
      <vt:lpstr>Prezentacja programu PowerPoint</vt:lpstr>
    </vt:vector>
  </TitlesOfParts>
  <Company>MPiPS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Baczewski</dc:creator>
  <cp:lastModifiedBy>Pochopień Grzegorz</cp:lastModifiedBy>
  <cp:revision>482</cp:revision>
  <dcterms:created xsi:type="dcterms:W3CDTF">2012-10-09T17:18:33Z</dcterms:created>
  <dcterms:modified xsi:type="dcterms:W3CDTF">2017-11-06T06:34:06Z</dcterms:modified>
</cp:coreProperties>
</file>