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73" r:id="rId2"/>
    <p:sldId id="413" r:id="rId3"/>
    <p:sldId id="414" r:id="rId4"/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5" r:id="rId14"/>
    <p:sldId id="424" r:id="rId15"/>
  </p:sldIdLst>
  <p:sldSz cx="9144000" cy="6858000" type="screen4x3"/>
  <p:notesSz cx="6858000" cy="9144000"/>
  <p:custDataLst>
    <p:tags r:id="rId17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B55DEE4F-5AF7-4B02-9942-E9C0EF16E040}">
          <p14:sldIdLst>
            <p14:sldId id="373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5"/>
            <p14:sldId id="42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369"/>
    <a:srgbClr val="4E5C22"/>
    <a:srgbClr val="708430"/>
    <a:srgbClr val="8FA83E"/>
    <a:srgbClr val="92B446"/>
    <a:srgbClr val="51B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89348" autoAdjust="0"/>
  </p:normalViewPr>
  <p:slideViewPr>
    <p:cSldViewPr>
      <p:cViewPr>
        <p:scale>
          <a:sx n="117" d="100"/>
          <a:sy n="117" d="100"/>
        </p:scale>
        <p:origin x="-74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5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8B80E-269E-4E54-B155-04DD9669A0BA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DE925-92C8-4727-B5DB-58B2CBCA79F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072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DE925-92C8-4727-B5DB-58B2CBCA79F6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35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15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1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31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3155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4625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272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57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417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421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587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788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81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A5AD377-BECE-4ADB-9ED7-6823D93535D3}" type="datetimeFigureOut">
              <a:rPr lang="pl-PL" smtClean="0"/>
              <a:pPr/>
              <a:t>2018-05-28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71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7619" y="95250"/>
            <a:ext cx="2155970" cy="68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6"/>
          <p:cNvSpPr txBox="1">
            <a:spLocks/>
          </p:cNvSpPr>
          <p:nvPr/>
        </p:nvSpPr>
        <p:spPr>
          <a:xfrm>
            <a:off x="547771" y="100552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 smtClean="0"/>
          </a:p>
          <a:p>
            <a:pPr algn="ctr">
              <a:buNone/>
            </a:pPr>
            <a:r>
              <a:rPr lang="pl-PL" sz="4000" b="1" cap="small" dirty="0"/>
              <a:t>Ustawa </a:t>
            </a:r>
            <a:r>
              <a:rPr lang="pl-PL" sz="4000" b="1" cap="small" dirty="0" smtClean="0"/>
              <a:t/>
            </a:r>
            <a:br>
              <a:rPr lang="pl-PL" sz="4000" b="1" cap="small" dirty="0" smtClean="0"/>
            </a:br>
            <a:r>
              <a:rPr lang="pl-PL" sz="4000" b="1" cap="small" dirty="0" smtClean="0"/>
              <a:t>z </a:t>
            </a:r>
            <a:r>
              <a:rPr lang="pl-PL" sz="4000" b="1" cap="small" dirty="0"/>
              <a:t>dnia 27 października 2017 r. </a:t>
            </a:r>
            <a:r>
              <a:rPr lang="pl-PL" sz="4000" b="1" cap="small" dirty="0" smtClean="0"/>
              <a:t/>
            </a:r>
            <a:br>
              <a:rPr lang="pl-PL" sz="4000" b="1" cap="small" dirty="0" smtClean="0"/>
            </a:br>
            <a:r>
              <a:rPr lang="pl-PL" sz="4000" b="1" cap="small" dirty="0" smtClean="0"/>
              <a:t>o finansowaniu </a:t>
            </a:r>
            <a:r>
              <a:rPr lang="pl-PL" sz="4000" b="1" cap="small" dirty="0"/>
              <a:t>zadań </a:t>
            </a:r>
            <a:r>
              <a:rPr lang="pl-PL" sz="4000" b="1" cap="small" dirty="0" smtClean="0"/>
              <a:t>oświatowych</a:t>
            </a:r>
          </a:p>
          <a:p>
            <a:pPr algn="ctr">
              <a:buNone/>
            </a:pPr>
            <a:endParaRPr lang="pl-PL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204783" y="5916039"/>
            <a:ext cx="31701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pl-PL" sz="2000" b="1" dirty="0" smtClean="0">
                <a:solidFill>
                  <a:schemeClr val="bg1"/>
                </a:solidFill>
              </a:rPr>
              <a:t>Warszawa</a:t>
            </a:r>
            <a:r>
              <a:rPr lang="pl-PL" b="1" dirty="0" smtClean="0">
                <a:solidFill>
                  <a:schemeClr val="bg1"/>
                </a:solidFill>
              </a:rPr>
              <a:t>, 6 listopada 2017 </a:t>
            </a:r>
            <a:r>
              <a:rPr lang="pl-PL" b="1" dirty="0">
                <a:solidFill>
                  <a:schemeClr val="bg1"/>
                </a:solidFill>
              </a:rPr>
              <a:t>r. </a:t>
            </a:r>
          </a:p>
        </p:txBody>
      </p:sp>
    </p:spTree>
    <p:extLst>
      <p:ext uri="{BB962C8B-B14F-4D97-AF65-F5344CB8AC3E}">
        <p14:creationId xmlns:p14="http://schemas.microsoft.com/office/powerpoint/2010/main" val="425318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100" b="1" dirty="0"/>
              <a:t>Wykorzystanie i rozliczenie dotacji celowej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pl-PL" sz="2200" dirty="0" smtClean="0"/>
              <a:t>Główna zmiana w tym zakresie to </a:t>
            </a:r>
            <a:r>
              <a:rPr lang="pl-PL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możliwość dokonywania przesunięć </a:t>
            </a:r>
            <a:r>
              <a:rPr lang="pl-PL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środków finansowych pomiędzy odpowiednimi klasami </a:t>
            </a:r>
            <a:r>
              <a:rPr lang="pl-PL" sz="2200" dirty="0"/>
              <a:t>np. w wyniku powstałych oszczędności przy zakupie </a:t>
            </a:r>
            <a:r>
              <a:rPr lang="pl-PL" sz="2200" dirty="0" smtClean="0"/>
              <a:t>podręczników lub materiałów edukacyjnych dla </a:t>
            </a:r>
            <a:r>
              <a:rPr lang="pl-PL" sz="2200" dirty="0"/>
              <a:t>uczniów innej klasy objętych dotacja celową w danym roku </a:t>
            </a:r>
            <a:r>
              <a:rPr lang="pl-PL" sz="2200" dirty="0" smtClean="0"/>
              <a:t>szkolnym. Dyrektor </a:t>
            </a:r>
            <a:r>
              <a:rPr lang="pl-PL" sz="2200" dirty="0"/>
              <a:t>szkoły ustalając zestaw podręczników lub materiałów edukacyjnych (który obowiązywał będzie przez kolejne 3 lata szkolne), oraz materiałów ćwiczeniowych (zgodnie z art. 22ab ust. 4 ustawy o systemie oświaty), w uzasadnionych przypadkach będzie mógł wyrazić zgodę na zwiększeniu kosztu zakupu takiego kompletu na ucznia danej </a:t>
            </a:r>
            <a:r>
              <a:rPr lang="pl-PL" sz="2200" dirty="0" smtClean="0"/>
              <a:t>klasy. </a:t>
            </a:r>
          </a:p>
          <a:p>
            <a:pPr marL="361950" indent="0" algn="just">
              <a:buNone/>
            </a:pPr>
            <a:r>
              <a:rPr lang="pl-P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UWAGA</a:t>
            </a:r>
            <a:r>
              <a:rPr lang="pl-PL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pl-PL" sz="2200" u="sng" dirty="0" smtClean="0"/>
              <a:t>nie dotyczy kwot dotacji celowej na uczniów </a:t>
            </a:r>
            <a:r>
              <a:rPr lang="pl-PL" sz="2200" u="sng" dirty="0"/>
              <a:t>posiadających orzeczenie o potrzebie kształcenia specjalnego (zwiększanych określonymi wskaźnikami</a:t>
            </a:r>
            <a:r>
              <a:rPr lang="pl-PL" sz="2200" u="sng" dirty="0" smtClean="0"/>
              <a:t>). !!!</a:t>
            </a:r>
          </a:p>
          <a:p>
            <a:pPr marL="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6598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pl-PL" sz="3100" b="1" dirty="0"/>
              <a:t>Wykorzystanie i rozliczenie dotacji celowej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lvl="0" algn="just"/>
            <a:r>
              <a:rPr lang="pl-PL" dirty="0"/>
              <a:t>Przepisy regulujące kwestie związane z </a:t>
            </a:r>
            <a:r>
              <a:rPr lang="pl-P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refundacją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/>
              <a:t>poniesionych wydatków na zakup podręczników, materiałów edukacyjnych lub materiałów ćwiczeniowych dla danej klasy </a:t>
            </a:r>
            <a:r>
              <a:rPr lang="pl-PL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pozostały </a:t>
            </a:r>
            <a:r>
              <a:rPr lang="pl-P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niezmienionym </a:t>
            </a:r>
            <a:r>
              <a:rPr lang="pl-PL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brzmieniu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(art. 57 projektu ustawy).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740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100" b="1" dirty="0"/>
              <a:t>Wykorzystanie i rozliczenie dotacji celowej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u="sng" dirty="0" smtClean="0"/>
              <a:t>Dotacja celowa będzie rozliczana z łącznej kwoty dotacji celowej udzielonej na wyposażenie szkoły w podręczniki, materiały edukacyjne lub materiały ćwiczeniowe, w danym roku budżetowym. </a:t>
            </a:r>
          </a:p>
          <a:p>
            <a:pPr marL="0" indent="0" algn="just">
              <a:buNone/>
            </a:pPr>
            <a:endParaRPr lang="pl-PL" u="sng" dirty="0" smtClean="0"/>
          </a:p>
          <a:p>
            <a:pPr marL="0" indent="0" algn="just">
              <a:buNone/>
            </a:pPr>
            <a:r>
              <a:rPr lang="pl-PL" dirty="0" smtClean="0"/>
              <a:t>Szczegółowy sposób rozliczania wykorzystania dotacji celowej określony zostanie w rozporządzeniu (wydanym na podstawie art. 60 projektu ustawy).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7980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100" b="1" dirty="0"/>
              <a:t>Nowe przepisy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l-PL" sz="6800" dirty="0"/>
              <a:t>w przypadku szkół prowadzonych przez jednostki samorządu terytorialnego, organ stanowiący jednostki samorządu terytorialnego </a:t>
            </a:r>
            <a:r>
              <a:rPr lang="pl-PL" sz="6700" dirty="0"/>
              <a:t>może zdecydować, iż dochód, o którym mowa w art. 64 ust. 1 i 5 (środki wpłacone za zgubiony lub zniszczony podręcznik lub materiał edukacyjny), może być gromadzony na rachunku, o którym mowa w art. 223 ustawy z dnia 27 sierpnia 2009 r. o finansach publicznych (art. 64 ust. 7 projektu ustawy</a:t>
            </a:r>
            <a:r>
              <a:rPr lang="pl-PL" sz="6700" dirty="0" smtClean="0"/>
              <a:t>)</a:t>
            </a:r>
          </a:p>
          <a:p>
            <a:pPr algn="just"/>
            <a:endParaRPr lang="pl-PL" sz="6700" dirty="0" smtClean="0"/>
          </a:p>
        </p:txBody>
      </p:sp>
    </p:spTree>
    <p:extLst>
      <p:ext uri="{BB962C8B-B14F-4D97-AF65-F5344CB8AC3E}">
        <p14:creationId xmlns:p14="http://schemas.microsoft.com/office/powerpoint/2010/main" val="4156842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pl-PL" sz="4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pl-PL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pl-PL" sz="4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l-PL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</a:p>
          <a:p>
            <a:pPr marL="0" indent="0" algn="ctr">
              <a:buNone/>
            </a:pPr>
            <a:endParaRPr lang="pl-PL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99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Przedmiot zmian zaproponowany w projekcie ustawy 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3000" dirty="0" smtClean="0"/>
              <a:t>Dotacja </a:t>
            </a:r>
            <a:r>
              <a:rPr lang="pl-PL" sz="3000" dirty="0"/>
              <a:t>na zapewnienie uczniom szkół podstawowych i uczniom klas dotychczasowych gimnazjów bezpłatnego dostępu do podręczników, materiałów edukacyjnych i materiałów ćwiczeniowych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pl-PL" sz="3000" dirty="0"/>
              <a:t>Dotacja przedszkolna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pl-PL" sz="3000" dirty="0"/>
              <a:t>Finansowanie świadczeń pomocy materialnej o charakterze socjalnym (stypendia szkolne, zasiłki szkolne)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pl-PL" sz="3000" dirty="0"/>
              <a:t>Dotacje udzielane z budżetów jednostek samorządu terytorialnego dla przedszkoli, szkół i placówek </a:t>
            </a:r>
            <a:r>
              <a:rPr lang="pl-PL" sz="3000" dirty="0" smtClean="0"/>
              <a:t>oświatowych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363545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 txBox="1">
            <a:spLocks noGrp="1"/>
          </p:cNvSpPr>
          <p:nvPr>
            <p:ph idx="1"/>
          </p:nvPr>
        </p:nvSpPr>
        <p:spPr>
          <a:xfrm>
            <a:off x="467544" y="536269"/>
            <a:ext cx="82296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3600" b="1" dirty="0" smtClean="0">
                <a:solidFill>
                  <a:schemeClr val="bg1"/>
                </a:solidFill>
              </a:rPr>
              <a:t>Dotacja </a:t>
            </a:r>
            <a:r>
              <a:rPr lang="pl-PL" sz="3600" b="1" dirty="0">
                <a:solidFill>
                  <a:schemeClr val="bg1"/>
                </a:solidFill>
              </a:rPr>
              <a:t>na dofinansowanie wychowania </a:t>
            </a:r>
            <a:r>
              <a:rPr lang="pl-PL" sz="3600" b="1" dirty="0" smtClean="0">
                <a:solidFill>
                  <a:schemeClr val="bg1"/>
                </a:solidFill>
              </a:rPr>
              <a:t>przedszkolnego </a:t>
            </a:r>
            <a:br>
              <a:rPr lang="pl-PL" sz="3600" b="1" dirty="0" smtClean="0">
                <a:solidFill>
                  <a:schemeClr val="bg1"/>
                </a:solidFill>
              </a:rPr>
            </a:br>
            <a:r>
              <a:rPr lang="pl-PL" sz="3600" b="1" dirty="0" smtClean="0">
                <a:solidFill>
                  <a:schemeClr val="bg1"/>
                </a:solidFill>
              </a:rPr>
              <a:t>(Rozdział 6, art. 53 projektu ustawy)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2800" dirty="0" smtClean="0"/>
              <a:t>Naliczanie </a:t>
            </a:r>
            <a:r>
              <a:rPr lang="pl-PL" sz="2800" dirty="0"/>
              <a:t>dotacji według organu rejestrującego a nie jak obecnie wg. </a:t>
            </a:r>
            <a:r>
              <a:rPr lang="pl-PL" sz="2800" dirty="0" smtClean="0"/>
              <a:t>położenia placówki wychowania przedszkolnego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2800" dirty="0" smtClean="0"/>
              <a:t>Dotacją </a:t>
            </a:r>
            <a:r>
              <a:rPr lang="pl-PL" sz="2800" dirty="0"/>
              <a:t>objęte </a:t>
            </a:r>
            <a:r>
              <a:rPr lang="pl-PL" sz="2800" dirty="0" smtClean="0"/>
              <a:t>są dzieci </a:t>
            </a:r>
            <a:r>
              <a:rPr lang="pl-PL" sz="2800" dirty="0"/>
              <a:t>do lat 5 </a:t>
            </a:r>
            <a:r>
              <a:rPr lang="pl-PL" sz="2800" dirty="0" smtClean="0"/>
              <a:t>włącznie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2800" dirty="0" smtClean="0"/>
              <a:t>Dzieci w wieku 6 lat i więcej </a:t>
            </a:r>
            <a:r>
              <a:rPr lang="pl-PL" sz="2800" dirty="0"/>
              <a:t>nie </a:t>
            </a:r>
            <a:r>
              <a:rPr lang="pl-PL" sz="2800" dirty="0" smtClean="0"/>
              <a:t>ponoszą ponosiły </a:t>
            </a:r>
            <a:r>
              <a:rPr lang="pl-PL" sz="2800" dirty="0"/>
              <a:t>opłat za korzystanie z wychowania </a:t>
            </a:r>
            <a:r>
              <a:rPr lang="pl-PL" sz="2800" dirty="0" smtClean="0"/>
              <a:t>przedszkolnego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77846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b="1" dirty="0" smtClean="0"/>
              <a:t>Finansowanie </a:t>
            </a:r>
            <a:r>
              <a:rPr lang="pl-PL" sz="3200" b="1" dirty="0"/>
              <a:t>świadczeń pomocy materialnej o charakterze socjalnym (stypendia szkolne, zasiłki szkolne</a:t>
            </a:r>
            <a:r>
              <a:rPr lang="pl-PL" sz="3200" b="1" dirty="0" smtClean="0"/>
              <a:t>) – Rozdział 8, art. 70 i 71 projektu ustawy 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2692896"/>
          </a:xfrm>
        </p:spPr>
        <p:txBody>
          <a:bodyPr/>
          <a:lstStyle/>
          <a:p>
            <a:pPr marL="0" lvl="0" indent="0">
              <a:buNone/>
            </a:pPr>
            <a:endParaRPr lang="pl-PL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pl-PL" sz="2800" dirty="0"/>
              <a:t>Zmiana </a:t>
            </a:r>
            <a:r>
              <a:rPr lang="pl-PL" sz="2800" dirty="0" smtClean="0"/>
              <a:t>polega </a:t>
            </a:r>
            <a:r>
              <a:rPr lang="pl-PL" sz="2800" dirty="0"/>
              <a:t>na uzależnieniu wysokości wkładu własnego od pozycji finansowej gminy (wskaźnik dochodowości na mieszkańca). </a:t>
            </a:r>
            <a:endParaRPr 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150770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90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Dotacja na zapewnienie uczniom szkół podstawowych i uczniom klas dotychczasowych gimnazjów bezpłatnego dostępu do podręczników, materiałów edukacyjnych i materiałów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ćwiczeniowych</a:t>
            </a:r>
          </a:p>
          <a:p>
            <a:pPr algn="ctr">
              <a:buNone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(Rozdział 7, art. 54 – art. 69 oraz Rozdział 12, art. 112 – 120 przepisów  przejściowych  projektu ustawy)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pl-PL" sz="44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14875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pl-PL" dirty="0" smtClean="0"/>
              <a:t>Cel </a:t>
            </a:r>
            <a:r>
              <a:rPr lang="pl-PL" dirty="0"/>
              <a:t>proponowanych </a:t>
            </a:r>
            <a:r>
              <a:rPr lang="pl-PL" dirty="0" smtClean="0"/>
              <a:t>zmian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pl-PL" dirty="0" smtClean="0"/>
              <a:t> </a:t>
            </a:r>
            <a:r>
              <a:rPr lang="pl-PL" sz="36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pl-PL" sz="36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naczne </a:t>
            </a:r>
            <a:r>
              <a:rPr lang="pl-PL" sz="36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uproszczenie </a:t>
            </a:r>
            <a:r>
              <a:rPr lang="pl-PL" sz="36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</a:t>
            </a:r>
            <a:endParaRPr lang="pl-PL" sz="3600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endParaRPr lang="pl-PL" dirty="0" smtClean="0"/>
          </a:p>
          <a:p>
            <a:pPr marL="0" indent="0" algn="just">
              <a:spcBef>
                <a:spcPts val="600"/>
              </a:spcBef>
              <a:buNone/>
            </a:pPr>
            <a:r>
              <a:rPr lang="pl-PL" dirty="0" smtClean="0"/>
              <a:t>Zadanie </a:t>
            </a:r>
            <a:r>
              <a:rPr lang="pl-PL" dirty="0"/>
              <a:t>w całości finansowane w ramach dotacji </a:t>
            </a:r>
            <a:r>
              <a:rPr lang="pl-PL" dirty="0" smtClean="0"/>
              <a:t>celowej (zadanie zlecone). </a:t>
            </a:r>
            <a:r>
              <a:rPr lang="pl-PL" dirty="0"/>
              <a:t>Oznacza to konieczność bardzo dokładnego wyliczania dotacji i jej szczegółowego rozliczania</a:t>
            </a:r>
            <a:r>
              <a:rPr lang="pl-PL" dirty="0" smtClean="0"/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l-PL" dirty="0"/>
          </a:p>
          <a:p>
            <a:pPr marL="0" indent="0" algn="ctr">
              <a:spcBef>
                <a:spcPts val="600"/>
              </a:spcBef>
              <a:buNone/>
            </a:pPr>
            <a:r>
              <a:rPr lang="pl-PL" u="sng" dirty="0" smtClean="0"/>
              <a:t>Wejście w życie przepisów – </a:t>
            </a:r>
            <a:r>
              <a:rPr lang="pl-PL" b="1" u="sng" dirty="0" smtClean="0">
                <a:solidFill>
                  <a:srgbClr val="FFC000"/>
                </a:solidFill>
              </a:rPr>
              <a:t>1 kwietnia 2018 r.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l-PL" u="sng" dirty="0" smtClean="0"/>
              <a:t> </a:t>
            </a:r>
          </a:p>
          <a:p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102259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pl-PL" sz="3100" b="1" dirty="0" smtClean="0"/>
              <a:t>Naliczenie i przekazywanie dotacji celowej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Dotacja na </a:t>
            </a:r>
            <a:r>
              <a:rPr lang="pl-PL" sz="2200" dirty="0" smtClean="0"/>
              <a:t>wyposażenie </a:t>
            </a:r>
            <a:r>
              <a:rPr lang="pl-PL" sz="2200" dirty="0"/>
              <a:t>szkoły </a:t>
            </a:r>
            <a:r>
              <a:rPr lang="pl-PL" sz="2200" dirty="0" smtClean="0"/>
              <a:t>w bezpłatne </a:t>
            </a:r>
            <a:r>
              <a:rPr lang="pl-PL" sz="2200" dirty="0"/>
              <a:t>podręczniki, materiały edukacyjne i </a:t>
            </a:r>
            <a:r>
              <a:rPr lang="pl-PL" sz="2200" dirty="0" smtClean="0"/>
              <a:t>ćwiczeniowe </a:t>
            </a:r>
            <a:r>
              <a:rPr lang="pl-PL" sz="2200" dirty="0"/>
              <a:t>naliczana </a:t>
            </a:r>
            <a:r>
              <a:rPr lang="pl-PL" sz="2200" dirty="0" smtClean="0"/>
              <a:t>i przekazywana byłaby zgodnie </a:t>
            </a:r>
            <a:r>
              <a:rPr lang="pl-PL" sz="2200" dirty="0"/>
              <a:t>z dotychczas obowiązującymi </a:t>
            </a:r>
            <a:r>
              <a:rPr lang="pl-PL" sz="2200" dirty="0" smtClean="0"/>
              <a:t>zasadami </a:t>
            </a:r>
            <a:r>
              <a:rPr lang="pl-PL" sz="2200" dirty="0"/>
              <a:t>na podstawie informacji i wniosków składanych  przez dyrektorów szkół oraz wniosków jednostek samorządu terytorialnego. </a:t>
            </a:r>
            <a:endParaRPr lang="pl-PL" sz="2200" dirty="0" smtClean="0"/>
          </a:p>
          <a:p>
            <a:pPr algn="just"/>
            <a:endParaRPr lang="pl-PL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 smtClean="0">
                <a:solidFill>
                  <a:srgbClr val="FFC000"/>
                </a:solidFill>
              </a:rPr>
              <a:t>Zmiany terminów przekazania informacji i wniosków o udzielenie dotacji !!!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l-PL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 smtClean="0"/>
              <a:t>Przekazanie dotacji celowej przez wojewodę w terminie od </a:t>
            </a:r>
            <a:r>
              <a:rPr lang="pl-PL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maja do 15 października</a:t>
            </a:r>
            <a:r>
              <a:rPr lang="pl-PL" sz="2200" dirty="0" smtClean="0"/>
              <a:t> </a:t>
            </a:r>
            <a:endParaRPr lang="pl-PL" sz="2000" dirty="0"/>
          </a:p>
          <a:p>
            <a:pPr marL="0" indent="0" algn="just">
              <a:buNone/>
            </a:pPr>
            <a:endParaRPr lang="pl-PL" sz="2000" dirty="0"/>
          </a:p>
          <a:p>
            <a:pPr algn="just"/>
            <a:endParaRPr lang="pl-PL" sz="2000" dirty="0"/>
          </a:p>
          <a:p>
            <a:pPr algn="just"/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85458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100" b="1" dirty="0"/>
              <a:t>Naliczenie i przekazywanie dotacji celowej</a:t>
            </a:r>
            <a:endParaRPr lang="pl-PL" sz="31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04248"/>
            <a:ext cx="8229600" cy="4905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500" dirty="0" smtClean="0"/>
              <a:t>Udzielenie dotacji celowej </a:t>
            </a:r>
            <a:r>
              <a:rPr lang="pl-PL" sz="2500" dirty="0" err="1" smtClean="0"/>
              <a:t>jst</a:t>
            </a:r>
            <a:r>
              <a:rPr lang="pl-PL" sz="2500" dirty="0" smtClean="0"/>
              <a:t>  przez wojewodę w trzech terminach (propozycja do ujęcia w rozporządzeniu wydanym na podstawie art. 60 projektu ustawy ) do:</a:t>
            </a:r>
          </a:p>
          <a:p>
            <a:pPr marL="914400" lvl="1" indent="-514350">
              <a:buFont typeface="+mj-lt"/>
              <a:buAutoNum type="arabicPeriod"/>
            </a:pPr>
            <a:r>
              <a:rPr lang="pl-PL" sz="2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dnia </a:t>
            </a:r>
            <a:r>
              <a:rPr lang="pl-PL" sz="2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czerwca </a:t>
            </a:r>
            <a:r>
              <a:rPr lang="pl-PL" sz="2500" dirty="0"/>
              <a:t>– w przypadku wniosku jednostki samorządu terytorialnego, który został przekazany w terminie od 15 kwietnia do dnia 5 maja;</a:t>
            </a:r>
          </a:p>
          <a:p>
            <a:pPr marL="914400" lvl="1" indent="-514350">
              <a:buFont typeface="+mj-lt"/>
              <a:buAutoNum type="arabicPeriod"/>
            </a:pPr>
            <a:r>
              <a:rPr lang="pl-PL" sz="2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dnia 9 sierpnia </a:t>
            </a:r>
            <a:r>
              <a:rPr lang="pl-PL" sz="2500" dirty="0"/>
              <a:t>– w przypadku wniosku jednostki samorządu terytorialnego, który został przekazany w terminie od dnia 6 maja do dnia 10 lipca; </a:t>
            </a:r>
          </a:p>
          <a:p>
            <a:pPr marL="914400" lvl="1" indent="-514350">
              <a:buFont typeface="+mj-lt"/>
              <a:buAutoNum type="arabicPeriod"/>
            </a:pPr>
            <a:r>
              <a:rPr lang="pl-PL" sz="2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dnia 15 października </a:t>
            </a:r>
            <a:r>
              <a:rPr lang="pl-PL" sz="2500" dirty="0"/>
              <a:t>– w przypadku wniosku jednostki samorządu terytorialnego, który został przekazany w terminie od dnia 11 lipca do dnia </a:t>
            </a:r>
            <a:r>
              <a:rPr lang="pl-PL" sz="2500" dirty="0" smtClean="0"/>
              <a:t>15 września.</a:t>
            </a:r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3164503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100" b="1" dirty="0"/>
              <a:t>Naliczenie i przekazywanie dotacji celowej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0202" y="1196752"/>
            <a:ext cx="8229600" cy="504056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2300" dirty="0"/>
              <a:t>z</a:t>
            </a:r>
            <a:r>
              <a:rPr lang="pl-PL" sz="2300" dirty="0" smtClean="0"/>
              <a:t>rezygnowano  </a:t>
            </a:r>
            <a:r>
              <a:rPr lang="pl-PL" sz="2300" dirty="0"/>
              <a:t>z dokonywania aktualizacji wniosku i informacji w sierpniu (po zakończonym postępowaniu rekrutacyjnym). </a:t>
            </a:r>
            <a:endParaRPr lang="pl-PL" sz="2300" dirty="0" smtClean="0"/>
          </a:p>
          <a:p>
            <a:pPr marL="0" indent="0" algn="just">
              <a:buNone/>
              <a:tabLst>
                <a:tab pos="361950" algn="l"/>
              </a:tabLst>
            </a:pPr>
            <a:r>
              <a:rPr lang="pl-PL" sz="2300" dirty="0"/>
              <a:t> </a:t>
            </a:r>
            <a:r>
              <a:rPr lang="pl-PL" sz="2300" dirty="0" smtClean="0"/>
              <a:t>    </a:t>
            </a:r>
            <a:r>
              <a:rPr lang="pl-PL" sz="2300" dirty="0" smtClean="0">
                <a:solidFill>
                  <a:srgbClr val="FFC000"/>
                </a:solidFill>
              </a:rPr>
              <a:t>Aktualizacje powinny być dokonywane </a:t>
            </a:r>
            <a:r>
              <a:rPr lang="pl-PL" sz="2300" dirty="0">
                <a:solidFill>
                  <a:srgbClr val="FFC000"/>
                </a:solidFill>
              </a:rPr>
              <a:t>na bieżąco w związku ze </a:t>
            </a:r>
            <a:r>
              <a:rPr lang="pl-PL" sz="2300" dirty="0" smtClean="0">
                <a:solidFill>
                  <a:srgbClr val="FFC000"/>
                </a:solidFill>
              </a:rPr>
              <a:t>  	zmianą </a:t>
            </a:r>
            <a:r>
              <a:rPr lang="pl-PL" sz="2300" dirty="0">
                <a:solidFill>
                  <a:srgbClr val="FFC000"/>
                </a:solidFill>
              </a:rPr>
              <a:t>prognozowanej liczby uczniów w danych klasach lub </a:t>
            </a:r>
            <a:r>
              <a:rPr lang="pl-PL" sz="2300" dirty="0" smtClean="0">
                <a:solidFill>
                  <a:srgbClr val="FFC000"/>
                </a:solidFill>
              </a:rPr>
              <a:t>	zmianą </a:t>
            </a:r>
            <a:r>
              <a:rPr lang="pl-PL" sz="2300" dirty="0">
                <a:solidFill>
                  <a:srgbClr val="FFC000"/>
                </a:solidFill>
              </a:rPr>
              <a:t>wyników postępowania rekrutacyjnego do tych szkół</a:t>
            </a:r>
            <a:endParaRPr lang="pl-PL" sz="2300" dirty="0" smtClean="0">
              <a:solidFill>
                <a:srgbClr val="FFC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pl-PL" sz="23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300" dirty="0" smtClean="0"/>
              <a:t>zaproponowano </a:t>
            </a:r>
            <a:r>
              <a:rPr lang="pl-PL" sz="2300" dirty="0"/>
              <a:t>aby koszty obsługi zadania wynosiły 1% </a:t>
            </a:r>
            <a:r>
              <a:rPr lang="pl-PL" sz="23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przekazanej</a:t>
            </a:r>
            <a:r>
              <a:rPr lang="pl-PL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300" dirty="0"/>
              <a:t>kwoty dotacji celowej jednostkom samorządu </a:t>
            </a:r>
            <a:r>
              <a:rPr lang="pl-PL" sz="2300" dirty="0" smtClean="0"/>
              <a:t>terytorialnego.</a:t>
            </a:r>
          </a:p>
        </p:txBody>
      </p:sp>
    </p:spTree>
    <p:extLst>
      <p:ext uri="{BB962C8B-B14F-4D97-AF65-F5344CB8AC3E}">
        <p14:creationId xmlns:p14="http://schemas.microsoft.com/office/powerpoint/2010/main" val="7352760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083e993b-ab37-4d1b-9f0c-07a6e6570158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4760</TotalTime>
  <Words>641</Words>
  <Application>Microsoft Office PowerPoint</Application>
  <PresentationFormat>Pokaz na ekranie (4:3)</PresentationFormat>
  <Paragraphs>58</Paragraphs>
  <Slides>14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Prezentacja programu PowerPoint</vt:lpstr>
      <vt:lpstr>Przedmiot zmian zaproponowany w projekcie ustawy </vt:lpstr>
      <vt:lpstr>Prezentacja programu PowerPoint</vt:lpstr>
      <vt:lpstr> Finansowanie świadczeń pomocy materialnej o charakterze socjalnym (stypendia szkolne, zasiłki szkolne) – Rozdział 8, art. 70 i 71 projektu ustawy </vt:lpstr>
      <vt:lpstr> </vt:lpstr>
      <vt:lpstr>Prezentacja programu PowerPoint</vt:lpstr>
      <vt:lpstr>Naliczenie i przekazywanie dotacji celowej</vt:lpstr>
      <vt:lpstr>Naliczenie i przekazywanie dotacji celowej</vt:lpstr>
      <vt:lpstr>Naliczenie i przekazywanie dotacji celowej</vt:lpstr>
      <vt:lpstr>Wykorzystanie i rozliczenie dotacji celowej</vt:lpstr>
      <vt:lpstr>Wykorzystanie i rozliczenie dotacji celowej</vt:lpstr>
      <vt:lpstr>Wykorzystanie i rozliczenie dotacji celowej</vt:lpstr>
      <vt:lpstr>Nowe przepisy </vt:lpstr>
      <vt:lpstr>Prezentacja programu PowerPoint</vt:lpstr>
    </vt:vector>
  </TitlesOfParts>
  <Company>MPiPS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 Baczewski</dc:creator>
  <cp:lastModifiedBy>Dorota Jastrzębska</cp:lastModifiedBy>
  <cp:revision>469</cp:revision>
  <dcterms:created xsi:type="dcterms:W3CDTF">2012-10-09T17:18:33Z</dcterms:created>
  <dcterms:modified xsi:type="dcterms:W3CDTF">2018-05-28T11:21:49Z</dcterms:modified>
</cp:coreProperties>
</file>