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1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26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02.10.2018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02.10.2018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55A-E828-470C-92FE-D1C78ED45A0A}" type="datetime1">
              <a:rPr lang="pl-PL" smtClean="0"/>
              <a:t>02.10.2018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2B7-FCB2-44B1-8A37-585CD39F0E07}" type="datetime1">
              <a:rPr lang="pl-PL" smtClean="0"/>
              <a:t>02.10.2018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FD5E-C465-4E3B-B538-F9C768662964}" type="datetime1">
              <a:rPr lang="pl-PL" smtClean="0"/>
              <a:t>02.10.2018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69-8818-48B8-86BA-62040486E68A}" type="datetime1">
              <a:rPr lang="pl-PL" smtClean="0"/>
              <a:t>02.10.2018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7BF-1BC2-43CD-8AF6-E966B30FA1AC}" type="datetime1">
              <a:rPr lang="pl-PL" smtClean="0"/>
              <a:t>02.10.2018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9B8-8235-4BFB-B442-D74FD43858D1}" type="datetime1">
              <a:rPr lang="pl-PL" smtClean="0"/>
              <a:t>02.10.2018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53F-7A32-4779-9200-CB8CAAF57FD6}" type="datetime1">
              <a:rPr lang="pl-PL" smtClean="0"/>
              <a:t>02.10.2018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FC9-6081-49B0-8EE3-0B8FEB8E3E9B}" type="datetime1">
              <a:rPr lang="pl-PL" smtClean="0"/>
              <a:t>02.10.2018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266-217A-49BB-9E3B-F11E8F50795D}" type="datetime1">
              <a:rPr lang="pl-PL" smtClean="0"/>
              <a:t>02.10.2018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D6F6-8FB4-4168-ABF8-2235C41ED6C8}" type="datetime1">
              <a:rPr lang="pl-PL" smtClean="0"/>
              <a:t>02.10.2018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EBA-F153-47FF-948E-A311A2ABB83A}" type="datetime1">
              <a:rPr lang="pl-PL" smtClean="0"/>
              <a:t>02.10.2018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AD60-B975-4AC0-BFF5-ED8BBF7486F6}" type="datetime1">
              <a:rPr lang="pl-PL" smtClean="0"/>
              <a:t>02.10.2018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arkusze/arkusze-pokazowe-grudzien-2017" TargetMode="External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ke.gov.p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grafiteria.com.pl/system/products/560/original/p-0065.jpg?129184174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arkusze/arkusze-pokazowe-grudzien-201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cke.gov.pl/egzamin-osmoklasisty/informatory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ke.gov.pl/egzamin-osmoklasisty/informatory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Materiał szkoleniowy dla doradców z zakresu:</a:t>
            </a:r>
          </a:p>
          <a:p>
            <a:r>
              <a:rPr lang="pl-PL" dirty="0"/>
              <a:t>język polski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79" y="318707"/>
            <a:ext cx="2198252" cy="31912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5" y="5730747"/>
            <a:ext cx="2386589" cy="755906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38" y="5730653"/>
            <a:ext cx="284506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1065953"/>
            <a:chOff x="179513" y="116632"/>
            <a:chExt cx="6904093" cy="1526333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4543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Elementy retoryki w świetle nowej podstawy programowej</a:t>
              </a:r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13541"/>
              </p:ext>
            </p:extLst>
          </p:nvPr>
        </p:nvGraphicFramePr>
        <p:xfrm>
          <a:off x="308684" y="1315828"/>
          <a:ext cx="9673516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4651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2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7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Klasy </a:t>
                      </a:r>
                      <a:r>
                        <a:rPr lang="pl-PL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IV–VI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9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l-PL" sz="14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Elementy retoryki. </a:t>
                      </a:r>
                      <a:r>
                        <a:rPr lang="pl-PL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Uczeń</a:t>
                      </a: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uczestniczy w rozmowie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 zadany temat, wydziela jej części, sygnały konstrukcyjne wzmacniające więź między uczestnikami dialogu, tłumaczące sens;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rozróżnia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argumenty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odnoszące się do faktów 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logiki oraz odwołujące się do emocji;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tworzy logiczną, semantycznie pełną </a:t>
                      </a:r>
                      <a:b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uporządkowaną wypowiedź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stosując odpowiednią do danej formy gatunkowej kompozycję i układ graficzny; rozumie rolę akapitów w tworzeniu całości myślowej wypowiedzi;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dokonuje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selekcji informacji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zna zasady budowania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akapitów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rozróżnia i wskazuje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środki perswazji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rozumie ich funkcję.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263525" lvl="3" indent="-23971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b="1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Elementy retoryki.</a:t>
                      </a:r>
                      <a:r>
                        <a:rPr lang="pl-PL" sz="14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Uczeń:</a:t>
                      </a:r>
                      <a:endParaRPr lang="pl-PL" sz="1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funkcjonalnie wykorzystuje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środki retoryczne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 rozumie ich oddziaływanie na odbiorcę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gromadzi i porządkuje materiał rzeczowy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[…];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tworzy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wypowiedź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stosując odpowiednią dla danej formy gatunkowej kompozycję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 zasady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spójności językowej między akapitami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rozumie rolę akapitów jako spójnych całości myślowych w tworzeniu wypowiedzi pisemnych oraz stosuje rytm akapitowy (przeplatanie akapitów dłuższych i krótszych);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wykorzystuje znajomość zasad tworzenia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tezy </a:t>
                      </a:r>
                      <a:b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hipotezy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oraz argumentów przy tworzeniu rozprawki oraz innych tekstów argumentacyjnych;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odróżnia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przykład od argumentu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przeprowadza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wnioskowanie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jako element wywodu argumentacyjnego;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zgadza się z cudzymi poglądami lub polemizuje z nimi,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rzeczowo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uzasadniając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własne zdanie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rozpoznaje i rozróżnia środki perswazji i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manipulacji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tekstach reklamowych, określa ich funkcję;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rozpoznaje manipulację językową i przeciwstawia jej zasady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etyki wypowiedzi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11574D1-8907-455E-87B5-57ADE5E58CFC}"/>
              </a:ext>
            </a:extLst>
          </p:cNvPr>
          <p:cNvSpPr txBox="1"/>
          <p:nvPr/>
        </p:nvSpPr>
        <p:spPr>
          <a:xfrm>
            <a:off x="10079736" y="4489390"/>
            <a:ext cx="21122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/>
              <a:t>Podstawa programowa kształcenia ogólnego z komentarzem. Szkoła podstawowa. Język polski</a:t>
            </a:r>
            <a:r>
              <a:rPr lang="pl-PL" sz="1050" dirty="0"/>
              <a:t>, 2017, https://cke.gov.pl/egzamin-osmoklasisty/podstawa-programowa/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75" y="2037880"/>
            <a:ext cx="1600697" cy="23118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075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11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w systemie edukacji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1B4E11B5-1FB4-4FC9-9DC6-8D85CF5A66EF}"/>
              </a:ext>
            </a:extLst>
          </p:cNvPr>
          <p:cNvGrpSpPr/>
          <p:nvPr/>
        </p:nvGrpSpPr>
        <p:grpSpPr>
          <a:xfrm>
            <a:off x="257061" y="980728"/>
            <a:ext cx="9586370" cy="5198606"/>
            <a:chOff x="80644" y="1000963"/>
            <a:chExt cx="9063356" cy="5198606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xmlns="" id="{E364655C-D578-4C7E-8777-E5876F58E908}"/>
                </a:ext>
              </a:extLst>
            </p:cNvPr>
            <p:cNvGrpSpPr/>
            <p:nvPr/>
          </p:nvGrpSpPr>
          <p:grpSpPr>
            <a:xfrm>
              <a:off x="94372" y="1000963"/>
              <a:ext cx="9049628" cy="602525"/>
              <a:chOff x="94372" y="3853995"/>
              <a:chExt cx="9049628" cy="602525"/>
            </a:xfrm>
          </p:grpSpPr>
          <p:cxnSp>
            <p:nvCxnSpPr>
              <p:cNvPr id="23" name="Łącznik prosty ze strzałką 22">
                <a:extLst>
                  <a:ext uri="{FF2B5EF4-FFF2-40B4-BE49-F238E27FC236}">
                    <a16:creationId xmlns:a16="http://schemas.microsoft.com/office/drawing/2014/main" xmlns="" id="{EE06D576-070D-489B-B453-3CDA356F6E29}"/>
                  </a:ext>
                </a:extLst>
              </p:cNvPr>
              <p:cNvCxnSpPr/>
              <p:nvPr/>
            </p:nvCxnSpPr>
            <p:spPr>
              <a:xfrm>
                <a:off x="107504" y="4007148"/>
                <a:ext cx="9036496" cy="592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xmlns="" id="{B54EDF14-B99F-4E44-A5B4-B4A309E2173D}"/>
                  </a:ext>
                </a:extLst>
              </p:cNvPr>
              <p:cNvCxnSpPr/>
              <p:nvPr/>
            </p:nvCxnSpPr>
            <p:spPr>
              <a:xfrm>
                <a:off x="256855" y="3870779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xmlns="" id="{0DC77736-5314-4F64-A309-7BC9D873E203}"/>
                  </a:ext>
                </a:extLst>
              </p:cNvPr>
              <p:cNvCxnSpPr/>
              <p:nvPr/>
            </p:nvCxnSpPr>
            <p:spPr>
              <a:xfrm>
                <a:off x="1691680" y="3853995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xmlns="" id="{8AB8FD29-395E-44EE-82BF-A47668ED51AB}"/>
                  </a:ext>
                </a:extLst>
              </p:cNvPr>
              <p:cNvCxnSpPr/>
              <p:nvPr/>
            </p:nvCxnSpPr>
            <p:spPr>
              <a:xfrm>
                <a:off x="3142095" y="3898738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xmlns="" id="{8C7BBB06-0CD1-43BB-9D77-52E69750B311}"/>
                  </a:ext>
                </a:extLst>
              </p:cNvPr>
              <p:cNvCxnSpPr/>
              <p:nvPr/>
            </p:nvCxnSpPr>
            <p:spPr>
              <a:xfrm>
                <a:off x="4572000" y="3888230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xmlns="" id="{CB45DFC0-1FFA-4F89-9ABC-67D3E05D17B2}"/>
                  </a:ext>
                </a:extLst>
              </p:cNvPr>
              <p:cNvCxnSpPr/>
              <p:nvPr/>
            </p:nvCxnSpPr>
            <p:spPr>
              <a:xfrm>
                <a:off x="6012160" y="3906783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xmlns="" id="{A037D709-30B3-46DE-8E51-E008DC963464}"/>
                  </a:ext>
                </a:extLst>
              </p:cNvPr>
              <p:cNvCxnSpPr/>
              <p:nvPr/>
            </p:nvCxnSpPr>
            <p:spPr>
              <a:xfrm>
                <a:off x="7452320" y="3906783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xmlns="" id="{32D61023-6F49-4167-866D-20FC4C0DA095}"/>
                  </a:ext>
                </a:extLst>
              </p:cNvPr>
              <p:cNvSpPr txBox="1"/>
              <p:nvPr/>
            </p:nvSpPr>
            <p:spPr>
              <a:xfrm>
                <a:off x="94372" y="4162428"/>
                <a:ext cx="858103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2017/2018</a:t>
                </a: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:a16="http://schemas.microsoft.com/office/drawing/2014/main" xmlns="" id="{42820257-6BE4-4C65-91B6-94629F585AD9}"/>
                  </a:ext>
                </a:extLst>
              </p:cNvPr>
              <p:cNvSpPr txBox="1"/>
              <p:nvPr/>
            </p:nvSpPr>
            <p:spPr>
              <a:xfrm>
                <a:off x="1259632" y="4160113"/>
                <a:ext cx="858103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2018/2019</a:t>
                </a: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xmlns="" id="{B085B25B-A9BD-4948-AAFA-15FD77C678AB}"/>
                  </a:ext>
                </a:extLst>
              </p:cNvPr>
              <p:cNvSpPr txBox="1"/>
              <p:nvPr/>
            </p:nvSpPr>
            <p:spPr>
              <a:xfrm>
                <a:off x="2740982" y="4164391"/>
                <a:ext cx="858103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2019/2020</a:t>
                </a: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xmlns="" id="{DD2C0986-5DEE-4FAF-9355-F3B6B3869E66}"/>
                  </a:ext>
                </a:extLst>
              </p:cNvPr>
              <p:cNvSpPr txBox="1"/>
              <p:nvPr/>
            </p:nvSpPr>
            <p:spPr>
              <a:xfrm>
                <a:off x="4160547" y="4149561"/>
                <a:ext cx="858103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2020/2021</a:t>
                </a:r>
              </a:p>
            </p:txBody>
          </p:sp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xmlns="" id="{41B38D42-6239-421D-89AA-905A77E7B565}"/>
                  </a:ext>
                </a:extLst>
              </p:cNvPr>
              <p:cNvSpPr txBox="1"/>
              <p:nvPr/>
            </p:nvSpPr>
            <p:spPr>
              <a:xfrm>
                <a:off x="5580112" y="4179521"/>
                <a:ext cx="858103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2021/2022</a:t>
                </a:r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xmlns="" id="{C910A4B0-28D0-4297-8559-43F312A723C3}"/>
                  </a:ext>
                </a:extLst>
              </p:cNvPr>
              <p:cNvSpPr txBox="1"/>
              <p:nvPr/>
            </p:nvSpPr>
            <p:spPr>
              <a:xfrm>
                <a:off x="7020272" y="4162428"/>
                <a:ext cx="858103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2022/2023</a:t>
                </a:r>
              </a:p>
            </p:txBody>
          </p:sp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xmlns="" id="{44028708-890C-41D5-8DA9-FE609B363BE6}"/>
                  </a:ext>
                </a:extLst>
              </p:cNvPr>
              <p:cNvSpPr txBox="1"/>
              <p:nvPr/>
            </p:nvSpPr>
            <p:spPr>
              <a:xfrm>
                <a:off x="8214161" y="4154383"/>
                <a:ext cx="858103" cy="276999"/>
              </a:xfrm>
              <a:prstGeom prst="rect">
                <a:avLst/>
              </a:prstGeom>
              <a:noFill/>
              <a:ln w="12700">
                <a:solidFill>
                  <a:srgbClr val="FF99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200" b="1" kern="0" dirty="0">
                    <a:solidFill>
                      <a:srgbClr val="808080">
                        <a:lumMod val="50000"/>
                      </a:srgbClr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2023/2024</a:t>
                </a:r>
              </a:p>
            </p:txBody>
          </p: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xmlns="" id="{37E77109-29B0-4AE2-BC11-5A8DC6AE9297}"/>
                  </a:ext>
                </a:extLst>
              </p:cNvPr>
              <p:cNvCxnSpPr/>
              <p:nvPr/>
            </p:nvCxnSpPr>
            <p:spPr>
              <a:xfrm>
                <a:off x="8890110" y="3888230"/>
                <a:ext cx="0" cy="255645"/>
              </a:xfrm>
              <a:prstGeom prst="line">
                <a:avLst/>
              </a:prstGeom>
              <a:noFill/>
              <a:ln w="38100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12B00214-55E7-4097-8DD0-C8B633BC1805}"/>
                </a:ext>
              </a:extLst>
            </p:cNvPr>
            <p:cNvSpPr/>
            <p:nvPr/>
          </p:nvSpPr>
          <p:spPr>
            <a:xfrm>
              <a:off x="80644" y="1732474"/>
              <a:ext cx="857229" cy="544398"/>
            </a:xfrm>
            <a:prstGeom prst="rect">
              <a:avLst/>
            </a:prstGeom>
            <a:solidFill>
              <a:srgbClr val="4D7830"/>
            </a:solidFill>
            <a:ln w="19050" cap="flat" cmpd="sng" algn="ctr">
              <a:solidFill>
                <a:srgbClr val="4D78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pl-PL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Klasa</a:t>
              </a:r>
              <a:r>
                <a:rPr lang="pl-PL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VII</a:t>
              </a: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CFC1614D-8E16-46BF-B7F4-3E75F6470D53}"/>
                </a:ext>
              </a:extLst>
            </p:cNvPr>
            <p:cNvSpPr/>
            <p:nvPr/>
          </p:nvSpPr>
          <p:spPr>
            <a:xfrm>
              <a:off x="1259632" y="1732474"/>
              <a:ext cx="857229" cy="544398"/>
            </a:xfrm>
            <a:prstGeom prst="rect">
              <a:avLst/>
            </a:prstGeom>
            <a:solidFill>
              <a:srgbClr val="4D7830"/>
            </a:solidFill>
            <a:ln w="19050" cap="flat" cmpd="sng" algn="ctr">
              <a:solidFill>
                <a:srgbClr val="4D783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pl-PL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Klasa</a:t>
              </a:r>
              <a:r>
                <a:rPr lang="pl-PL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VIII</a:t>
              </a:r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xmlns="" id="{460C769F-4B33-44BF-85D3-09F34806F8AE}"/>
                </a:ext>
              </a:extLst>
            </p:cNvPr>
            <p:cNvGrpSpPr/>
            <p:nvPr/>
          </p:nvGrpSpPr>
          <p:grpSpPr>
            <a:xfrm>
              <a:off x="1259632" y="2320288"/>
              <a:ext cx="936104" cy="892688"/>
              <a:chOff x="1259632" y="2425266"/>
              <a:chExt cx="936104" cy="892688"/>
            </a:xfrm>
          </p:grpSpPr>
          <p:pic>
            <p:nvPicPr>
              <p:cNvPr id="21" name="Obraz 20">
                <a:extLst>
                  <a:ext uri="{FF2B5EF4-FFF2-40B4-BE49-F238E27FC236}">
                    <a16:creationId xmlns:a16="http://schemas.microsoft.com/office/drawing/2014/main" xmlns="" id="{4395B71C-CEAB-4BA0-8136-D7D812E49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0" t="22726" r="71350" b="22726"/>
              <a:stretch/>
            </p:blipFill>
            <p:spPr>
              <a:xfrm>
                <a:off x="1259632" y="2425266"/>
                <a:ext cx="936104" cy="648072"/>
              </a:xfrm>
              <a:prstGeom prst="rect">
                <a:avLst/>
              </a:prstGeom>
            </p:spPr>
          </p:pic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xmlns="" id="{C3B0BF31-9253-437D-903A-3B11983F5A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6" t="22726" r="6689" b="22726"/>
              <a:stretch/>
            </p:blipFill>
            <p:spPr>
              <a:xfrm>
                <a:off x="1287045" y="3107626"/>
                <a:ext cx="864096" cy="210328"/>
              </a:xfrm>
              <a:prstGeom prst="rect">
                <a:avLst/>
              </a:prstGeom>
            </p:spPr>
          </p:pic>
        </p:grp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xmlns="" id="{A1D154D1-2847-403A-BD19-6CF0CB3CC398}"/>
                </a:ext>
              </a:extLst>
            </p:cNvPr>
            <p:cNvSpPr txBox="1"/>
            <p:nvPr/>
          </p:nvSpPr>
          <p:spPr>
            <a:xfrm>
              <a:off x="2096309" y="2255304"/>
              <a:ext cx="18117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język polski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matematyka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język obcy nowożytny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xmlns="" id="{61C75E1E-117D-4E38-A3FF-BC97C0888886}"/>
                </a:ext>
              </a:extLst>
            </p:cNvPr>
            <p:cNvSpPr txBox="1"/>
            <p:nvPr/>
          </p:nvSpPr>
          <p:spPr>
            <a:xfrm>
              <a:off x="5580111" y="2094829"/>
              <a:ext cx="26340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język polski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matematyka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język obcy nowożytny</a:t>
              </a:r>
            </a:p>
            <a:p>
              <a:pPr>
                <a:defRPr/>
              </a:pPr>
              <a:r>
                <a:rPr lang="pl-PL" sz="1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przedmiot do wyboru: biologia, chemia, fizyka, geografia, historia</a:t>
              </a: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xmlns="" id="{874AFF7A-26B4-4E21-8A9D-AA27E2AA5377}"/>
                </a:ext>
              </a:extLst>
            </p:cNvPr>
            <p:cNvSpPr txBox="1"/>
            <p:nvPr/>
          </p:nvSpPr>
          <p:spPr>
            <a:xfrm>
              <a:off x="103540" y="3645024"/>
              <a:ext cx="895412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4D7830"/>
                </a:buClr>
                <a:defRPr/>
              </a:pPr>
              <a:r>
                <a:rPr lang="pl-PL" sz="16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Egzamin ósmoklasisty:</a:t>
              </a:r>
            </a:p>
            <a:p>
              <a:pPr marL="285750" indent="-285750">
                <a:buClr>
                  <a:srgbClr val="00206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pełni dwie zasadnicze funkcje:</a:t>
              </a:r>
            </a:p>
            <a:p>
              <a:pPr marL="742950" lvl="1" indent="-285750">
                <a:buClr>
                  <a:srgbClr val="002060"/>
                </a:buClr>
                <a:buFont typeface="Times New Roman" panose="02020603050405020304" pitchFamily="18" charset="0"/>
                <a:buChar char="─"/>
                <a:defRPr/>
              </a:pP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określa poziom wykształcenia ogólnego w zakresie przedmiotów egzaminacyjnych</a:t>
              </a:r>
            </a:p>
            <a:p>
              <a:pPr marL="742950" lvl="1" indent="-285750">
                <a:buClr>
                  <a:srgbClr val="002060"/>
                </a:buClr>
                <a:buFont typeface="Times New Roman" panose="02020603050405020304" pitchFamily="18" charset="0"/>
                <a:buChar char="─"/>
                <a:defRPr/>
              </a:pP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zastępuje egzaminy wstępne do szkół ponadpodstawowych</a:t>
              </a:r>
            </a:p>
            <a:p>
              <a:pPr marL="285750" indent="-285750">
                <a:buClr>
                  <a:srgbClr val="00206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jest </a:t>
              </a:r>
              <a:r>
                <a:rPr lang="pl-PL" sz="16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obowiązkowy</a:t>
              </a:r>
              <a:r>
                <a:rPr lang="pl-PL" sz="1600" kern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uczeń musi do niego przystąpić, aby ukończyć szkołę.</a:t>
              </a:r>
            </a:p>
            <a:p>
              <a:pPr marL="285750" indent="-285750">
                <a:buClr>
                  <a:srgbClr val="00206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6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 ma</a:t>
              </a:r>
              <a:r>
                <a:rPr lang="pl-PL" sz="16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progu „zaliczenia” – egzaminu nie można „nie zdać”</a:t>
              </a:r>
            </a:p>
            <a:p>
              <a:pPr marL="285750" indent="-285750">
                <a:buClr>
                  <a:srgbClr val="00206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jest przeprowadzany w formie </a:t>
              </a:r>
              <a:r>
                <a:rPr lang="pl-PL" sz="16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pisemnej</a:t>
              </a:r>
            </a:p>
            <a:p>
              <a:pPr marL="285750" indent="-285750">
                <a:buClr>
                  <a:srgbClr val="00206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jest przeprowadzany w </a:t>
              </a:r>
              <a:r>
                <a:rPr lang="pl-PL" sz="16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kwietniu</a:t>
              </a:r>
              <a:r>
                <a:rPr lang="pl-PL" sz="16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 czerwcu sesja dodatkowa)</a:t>
              </a:r>
              <a:endParaRPr lang="pl-PL" sz="1600" b="1" kern="0" dirty="0">
                <a:solidFill>
                  <a:srgbClr val="4D78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Clr>
                  <a:srgbClr val="00206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trwa </a:t>
              </a:r>
              <a:r>
                <a:rPr lang="pl-PL" sz="16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dni </a:t>
              </a:r>
              <a:r>
                <a:rPr lang="pl-PL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(1. dnia – język polski, 2. dnia – matematyka, 3. dnia – język obcy, a od 2022 r. – również przedmiot dodatkowy).</a:t>
              </a:r>
            </a:p>
          </p:txBody>
        </p:sp>
      </p:grp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="" id="{01761681-51F4-4FE4-AF27-4FB7F0458509}"/>
              </a:ext>
            </a:extLst>
          </p:cNvPr>
          <p:cNvSpPr txBox="1"/>
          <p:nvPr/>
        </p:nvSpPr>
        <p:spPr>
          <a:xfrm>
            <a:off x="7663794" y="5943257"/>
            <a:ext cx="3822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Marcin Smolik, Wioletta Kozak, Centralna Komisja Egzaminacyjna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06" y="1956544"/>
            <a:ext cx="2503305" cy="333648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Prostokąt 5"/>
          <p:cNvSpPr/>
          <p:nvPr/>
        </p:nvSpPr>
        <p:spPr>
          <a:xfrm>
            <a:off x="8439236" y="5311735"/>
            <a:ext cx="3733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https://cke.gov.pl/egzamin-osmoklasisty/informatory/</a:t>
            </a:r>
          </a:p>
        </p:txBody>
      </p:sp>
    </p:spTree>
    <p:extLst>
      <p:ext uri="{BB962C8B-B14F-4D97-AF65-F5344CB8AC3E}">
        <p14:creationId xmlns:p14="http://schemas.microsoft.com/office/powerpoint/2010/main" val="362752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12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/ egzamin gimnazjalny</a:t>
              </a:r>
            </a:p>
          </p:txBody>
        </p:sp>
      </p:grp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92112"/>
              </p:ext>
            </p:extLst>
          </p:nvPr>
        </p:nvGraphicFramePr>
        <p:xfrm>
          <a:off x="205822" y="908720"/>
          <a:ext cx="9637608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1648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4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4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ósmoklasisty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gimnazjalny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jakich przedmiotów jest przeprowadzany egzamin?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b="1" dirty="0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latach 2019–2021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polskiego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matematyki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obcego (jednego z dwóch nauczanych w ramach obowiązkowych zajęć edukacyjnych)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b="1" dirty="0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roku 2022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polskiego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matematyki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obcego (jednego z dwóch nauczanych w ramach obowiązkowych zajęć edukacyjnych)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pl-PL" sz="16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jednego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przedmiotu do wyboru spośród przedmiotów: biologia, chemia, fizyka, geografia lub historia.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Przedmiot do wyboru jest wprowadzony od 2022 r., ponieważ wówczas w VIII klasie będą dzieci, które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szkole podstawowej uczestniczyły w całym cyklu kształcenia w zakresie danego przedmiotu.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latach 2012–2019: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historii i wiedzy o społeczeństwie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polskiego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przedmiotów przyrodniczych: biologii, chemii, fizyki, geografii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matematyki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obcego nowożytnego (jednego z dwóch nauczanych w ramach obowiązkowych zajęć edukacyjnych) – na poziomie podstawowym (obowiązkowy dla wszystkich) i na poziomie rozszerzonym (obowiązkowy dla osób zdających egzamin z języka, którego naukę rozpoczęły w szkole podstawowej i kontynuowały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gimnazjum)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0CC8F03-43A1-48CD-944B-4B2A3E43013B}"/>
              </a:ext>
            </a:extLst>
          </p:cNvPr>
          <p:cNvSpPr txBox="1"/>
          <p:nvPr/>
        </p:nvSpPr>
        <p:spPr>
          <a:xfrm>
            <a:off x="9843430" y="5539369"/>
            <a:ext cx="2052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15002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13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/ egzamin gimnazjalny</a:t>
              </a:r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02369"/>
              </p:ext>
            </p:extLst>
          </p:nvPr>
        </p:nvGraphicFramePr>
        <p:xfrm>
          <a:off x="256856" y="1124744"/>
          <a:ext cx="9401494" cy="3910498"/>
        </p:xfrm>
        <a:graphic>
          <a:graphicData uri="http://schemas.openxmlformats.org/drawingml/2006/table">
            <a:tbl>
              <a:tblPr firstRow="1" firstCol="1" bandRow="1"/>
              <a:tblGrid>
                <a:gridCol w="1797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6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7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ósmoklasisty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gimnazjalny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Ile trwa egzamin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poszczególnych przedmiotów?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polski – 120 minut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matematyka – 100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obcy – 90 minut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Czas trwania egzaminu może być wydłużony w przypadku uczniów korzystających z dostosowania warunków przeprowadzania egzaminu.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historia i wiedza o społeczeństwie – 60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polski – 90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przedmioty przyrodnicze – 60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matematyka – 90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obcy na poziomie podstawowym – 60 minut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obcy na poziomie rozszerzonym – 60 minut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Czas trwania egzaminu może być wydłużony w przypadku uczniów korzystających z dostosowania warunków przeprowadzania egzaminu.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2E004C7-1FD8-45E6-9445-7813075DEB35}"/>
              </a:ext>
            </a:extLst>
          </p:cNvPr>
          <p:cNvSpPr txBox="1"/>
          <p:nvPr/>
        </p:nvSpPr>
        <p:spPr>
          <a:xfrm>
            <a:off x="7132320" y="5568696"/>
            <a:ext cx="3822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195456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14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/ egzamin gimnazjalny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0444"/>
              </p:ext>
            </p:extLst>
          </p:nvPr>
        </p:nvGraphicFramePr>
        <p:xfrm>
          <a:off x="256856" y="1495079"/>
          <a:ext cx="9687243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1771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9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6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3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4D783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ósmoklasisty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 gimnazjalny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Jak wyglądają arkusze egzaminacyjne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języka polskiego?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17–26 zadań, w tym 5–9 zadań otwartych (dłużej odpowiedzi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wypracowanie); zadania dotyczą dwóch tekstów zamieszczonych </a:t>
                      </a:r>
                      <a:b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arkuszu; wypracowanie – uczeń wybiera jeden temat z dwóch (twórczy / argumentacyjny); każdy temat wymaga odwołania się do obowiązkowej lektury szkolnej ORAZ/LUB do utworu bądź utworów samodzielnie wybranych przez ucznia; udział % punktów za rozwiązanie zadań otwartych – ok. 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 polski – 22 zadania, w tym: 20 zadań zamkniętych (wyboru wielokrotnego, prawda/fałsz, na dobieranie) i 2 zadania otwarte – jedno krótkiej odpowiedzi i jedno wypracowanie (jeden temat, bez możliwości wyboru); zadania dotyczą 3–4 tekstów zamieszczonych w arkuszu; udział % punktów za rozwiązanie zadań otwartych – ok. 35%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39113B2-6647-4A2B-8298-7C79BE2DB5BC}"/>
              </a:ext>
            </a:extLst>
          </p:cNvPr>
          <p:cNvSpPr txBox="1"/>
          <p:nvPr/>
        </p:nvSpPr>
        <p:spPr>
          <a:xfrm>
            <a:off x="7132320" y="5568696"/>
            <a:ext cx="3822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368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/ egzamin gimnazjalny</a:t>
              </a:r>
            </a:p>
          </p:txBody>
        </p:sp>
      </p:grpSp>
      <p:sp>
        <p:nvSpPr>
          <p:cNvPr id="8" name="Prostokąt 7"/>
          <p:cNvSpPr/>
          <p:nvPr/>
        </p:nvSpPr>
        <p:spPr>
          <a:xfrm>
            <a:off x="266423" y="1412776"/>
            <a:ext cx="9677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buClr>
                <a:srgbClr val="4D7830"/>
              </a:buClr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porównaniu do egzaminu gimnazjalnego w egzaminie ósmoklasisty:</a:t>
            </a:r>
          </a:p>
          <a:p>
            <a:pPr lvl="0" eaLnBrk="1" hangingPunct="1">
              <a:buClr>
                <a:srgbClr val="4D7830"/>
              </a:buClr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uczeń przystąpi do egzaminu z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trzech przedmiotów obowiązkowych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(takich samych jak w egzaminie maturalnym – język polski, matematyka i język obcy nowożytny) </a:t>
            </a:r>
            <a:b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jednego przedmiotu dodatkowego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roku 2022)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każdym arkuszu będzie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więcej zadań otwartych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tzn. takich, w których zdający przedstawia pełny tok rozumowania, tworzy własną wypowiedź, samodzielnie tworzy znaczenia</a:t>
            </a: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większą wagę będzie przywiązywać się do sprawdzenia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znajomości obowiązkowych lektur szkolnych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DC8DEACD-3F58-4FE1-B6CC-1551D3DCD9F5}"/>
              </a:ext>
            </a:extLst>
          </p:cNvPr>
          <p:cNvSpPr txBox="1"/>
          <p:nvPr/>
        </p:nvSpPr>
        <p:spPr>
          <a:xfrm>
            <a:off x="7132320" y="5568696"/>
            <a:ext cx="3822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180221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Przygotowanie do egzaminu ósmoklasisty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18413"/>
              </p:ext>
            </p:extLst>
          </p:nvPr>
        </p:nvGraphicFramePr>
        <p:xfrm>
          <a:off x="109728" y="804579"/>
          <a:ext cx="10213848" cy="5455920"/>
        </p:xfrm>
        <a:graphic>
          <a:graphicData uri="http://schemas.openxmlformats.org/drawingml/2006/table">
            <a:tbl>
              <a:tblPr firstRow="1" firstCol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0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 września 2017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informatory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 egzaminie ósmoklasisty z: języka polskiego, matematyki i języków obcych nowożytnych, zamieszczone na stronie 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https://cke.gov.pl/egzamin-osmoklasisty/informatory/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endParaRPr lang="pl-PL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18 grudnia 2017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przykładowe arkusze egzaminacyjne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języka polskiego, matematyki i języków obcych nowożytnych, zamieszczone na stronie 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https://cke.gov.pl/egzamin-osmoklasisty/arkusze/arkusze-pokazowe-grudzien-2017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endParaRPr lang="pl-PL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października 2018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szkolenia</a:t>
                      </a:r>
                      <a:r>
                        <a:rPr lang="pl-PL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dla nauczycieli szkół podstawowych języka polskiego, matematyki oraz języków obcych organizowane przez placówki doskonalenia nauczycieli w całej Polsce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21 grudnia 2018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u="none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publikacja</a:t>
                      </a:r>
                      <a:r>
                        <a:rPr lang="pl-PL" sz="1800" u="sng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arkuszy </a:t>
                      </a:r>
                      <a:r>
                        <a:rPr lang="pl-PL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egzaminu próbnego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języka polskiego, matematyki i języków obcych </a:t>
                      </a:r>
                      <a: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nowożytnych na stronie</a:t>
                      </a:r>
                      <a:r>
                        <a:rPr lang="pl-PL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www.cke.gov.pl</a:t>
                      </a:r>
                      <a:r>
                        <a:rPr lang="pl-PL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endParaRPr lang="pl-PL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końca kwietnia 2019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arkusze egzaminacyjne wykorzystane do przeprowadzenia egzaminu ósmoklasisty z poszczególnych przedmiotów w kolejnych latach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 września 2020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informatory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 egzaminie ósmoklasisty z: biologii, chemii, fizyki, geografii i historii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18 grudnia 2020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przykładowe arkusze egzaminacyjne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biologii, chemii, fizyki, geografii i historii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 20 grudnia 2021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r>
                        <a:rPr lang="pl-PL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arkusze egzaminu próbnego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z: biologii, chemii, fizyki, geografii i historii</a:t>
                      </a:r>
                      <a: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236345" algn="l"/>
                        </a:tabLst>
                      </a:pPr>
                      <a:endParaRPr lang="pl-PL" sz="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8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Opis arkusza egzaminacyjnego z języka polskiego</a:t>
              </a:r>
            </a:p>
          </p:txBody>
        </p:sp>
      </p:grpSp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243527" y="1122456"/>
            <a:ext cx="9814873" cy="452431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 ósmoklasisty z języka polskiego trwa 120 minut.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Arkusz składa się z dwóch części:</a:t>
            </a:r>
          </a:p>
          <a:p>
            <a:pPr marL="804863" indent="-449263" algn="just">
              <a:buFont typeface="+mj-lt"/>
              <a:buAutoNum type="alphaLcParenR"/>
            </a:pPr>
            <a:r>
              <a:rPr lang="pl-PL" sz="20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pierwsza część</a:t>
            </a: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będzie zawierać zadania zorganizowane wokół dwóch tekstów zamieszczonych w arkuszu:</a:t>
            </a:r>
          </a:p>
          <a:p>
            <a:pPr marL="1168400"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tekstu literackiego (</a:t>
            </a:r>
            <a:r>
              <a:rPr lang="pl-PL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poezji, epiki </a:t>
            </a: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 </a:t>
            </a:r>
            <a:r>
              <a:rPr lang="pl-PL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dramatu) </a:t>
            </a:r>
            <a:r>
              <a:rPr lang="pl-PL" sz="2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</a:p>
          <a:p>
            <a:pPr marL="1168400"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tekstu nieliterackiego (naukowego, popularnonaukowego albo publicystycznego).</a:t>
            </a:r>
          </a:p>
          <a:p>
            <a:pPr marL="0" indent="0" algn="just">
              <a:buFontTx/>
              <a:buNone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Wśród zadań w tej części arkusza mogą pojawić się również:</a:t>
            </a:r>
          </a:p>
          <a:p>
            <a:pPr algn="just"/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zawierające fragmenty innych tekstów literackich i nieliterackich, teksty ikoniczne (np. plakat, reprodukcję obrazu), przysłowia, powiedzenia, frazeologizmy itp. ORAZ/LUB </a:t>
            </a:r>
          </a:p>
          <a:p>
            <a:pPr algn="just"/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samodzielne, nieodnoszące się do tekstów wymienionych w pkt a) lub b).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9B7AD8C-AD0D-4012-9BE3-0BBFB0C1E9AE}"/>
              </a:ext>
            </a:extLst>
          </p:cNvPr>
          <p:cNvSpPr txBox="1"/>
          <p:nvPr/>
        </p:nvSpPr>
        <p:spPr>
          <a:xfrm>
            <a:off x="7132320" y="5449803"/>
            <a:ext cx="4965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38" y="2110141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94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Opis arkusza egzaminacyjnego z języka polskiego</a:t>
              </a:r>
            </a:p>
          </p:txBody>
        </p:sp>
      </p:grpSp>
      <p:sp>
        <p:nvSpPr>
          <p:cNvPr id="9" name="Rectangle 20"/>
          <p:cNvSpPr txBox="1">
            <a:spLocks noChangeArrowheads="1"/>
          </p:cNvSpPr>
          <p:nvPr/>
        </p:nvSpPr>
        <p:spPr bwMode="auto">
          <a:xfrm>
            <a:off x="255961" y="1600200"/>
            <a:ext cx="9587470" cy="310854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4863" algn="just">
              <a:buFont typeface="+mj-lt"/>
              <a:buAutoNum type="alphaLcParenR" startAt="2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drugiej części</a:t>
            </a: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arkusza znajdą się propozycje dwóch tematów wypracowań, z których uczeń będzie wybierał jeden i pisał tekst nie krótszy niż 200 słów. Uczeń będzie dokonywał wyboru spośród:</a:t>
            </a:r>
          </a:p>
          <a:p>
            <a:pPr marL="1168400" indent="-457200" algn="just"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tematu o charakterze twórczym (np. opowiadanie twórcze) </a:t>
            </a:r>
            <a:r>
              <a:rPr lang="pl-PL" sz="2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</a:p>
          <a:p>
            <a:pPr marL="1168400" indent="-457200" algn="just">
              <a:buFont typeface="Arial" panose="020B0604020202020204" pitchFamily="34" charset="0"/>
              <a:buChar char="•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tematu o charakterze argumentacyjnym (np. rozprawka, artykuł, przemówienie).</a:t>
            </a:r>
          </a:p>
          <a:p>
            <a:pPr marL="0" indent="0" algn="just">
              <a:buFontTx/>
              <a:buNone/>
            </a:pPr>
            <a:endParaRPr lang="pl-PL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temat będzie wymagał odwołania się do obowiązkowej lektury szkolnej ORAZ/LUB do utworu bądź utworów samodzielnie wybranych przez ucznia.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599E5BC-ED98-42B4-85E6-C29DC1D86003}"/>
              </a:ext>
            </a:extLst>
          </p:cNvPr>
          <p:cNvSpPr txBox="1"/>
          <p:nvPr/>
        </p:nvSpPr>
        <p:spPr>
          <a:xfrm>
            <a:off x="6986016" y="5257800"/>
            <a:ext cx="4965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Chamczyk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38" y="2110141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42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19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Opis arkusza egzaminacyjnego z języka polskiego</a:t>
              </a: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263971" y="1412776"/>
            <a:ext cx="798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LICZBA ZADAŃ I PUNKTÓW</a:t>
            </a:r>
            <a:endParaRPr lang="pl-PL" sz="2800" dirty="0">
              <a:solidFill>
                <a:srgbClr val="000000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10141"/>
            <a:ext cx="9540912" cy="211897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A1735777-206A-4742-BB4E-D7ECB2910EC2}"/>
              </a:ext>
            </a:extLst>
          </p:cNvPr>
          <p:cNvSpPr txBox="1"/>
          <p:nvPr/>
        </p:nvSpPr>
        <p:spPr>
          <a:xfrm>
            <a:off x="7123176" y="5158504"/>
            <a:ext cx="4965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38" y="2110141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29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533198"/>
            <a:ext cx="9144000" cy="32014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002060"/>
                </a:solidFill>
              </a:rPr>
              <a:t>Założenia nowej podstawy programowej z języka polskiego w szkole podstawowej.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O egzaminie ósmoklasisty.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F588AFB-1747-4064-A70E-FD8841503E61}"/>
              </a:ext>
            </a:extLst>
          </p:cNvPr>
          <p:cNvSpPr/>
          <p:nvPr/>
        </p:nvSpPr>
        <p:spPr>
          <a:xfrm>
            <a:off x="5785416" y="4955470"/>
            <a:ext cx="584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dr Wioletta Kozak, </a:t>
            </a:r>
            <a:r>
              <a:rPr lang="pl-PL" dirty="0"/>
              <a:t>Robert </a:t>
            </a:r>
            <a:r>
              <a:rPr lang="pl-PL" dirty="0" smtClean="0"/>
              <a:t>Chamczyk, dr </a:t>
            </a:r>
            <a:r>
              <a:rPr lang="pl-PL" dirty="0"/>
              <a:t>Maria </a:t>
            </a:r>
            <a:r>
              <a:rPr lang="pl-PL" dirty="0" smtClean="0"/>
              <a:t>Romanowska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Lektury obowiązkowe na egzaminie</a:t>
              </a:r>
            </a:p>
          </p:txBody>
        </p:sp>
      </p:grpSp>
      <p:sp>
        <p:nvSpPr>
          <p:cNvPr id="9" name="Rectangle 20"/>
          <p:cNvSpPr txBox="1">
            <a:spLocks noChangeArrowheads="1"/>
          </p:cNvSpPr>
          <p:nvPr/>
        </p:nvSpPr>
        <p:spPr bwMode="auto">
          <a:xfrm>
            <a:off x="272005" y="940908"/>
            <a:ext cx="9571426" cy="537993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arkuszu egzaminacyjnym znajdą się zadania sprawdzające znajomość treści i problematyki lektur obowiązkowych.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 języka polskiego jest zobowiązany do omówienia wszystkich lektur obowiązkowych przed egzaminem ósmoklasisty.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2019–2021</a:t>
            </a: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egzaminie będą pojawiały się pytania dotyczące lektur obowiązkowych tylko dla klasy VII i VIII:</a:t>
            </a: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Dickens,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Opowieść wigilijna 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Aleksander Fredro,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Zemsta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Kochanowski, wybór fraszek, pieśni i trenów, w tym tren I, V, VII, VIII</a:t>
            </a: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Aleksander Kamiński,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Kamienie na szaniec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Ignacy Krasicki,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Żona modna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Mickiewicz,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Reduta Ordona, Śmierć Pułkownika, Świtezianka, </a:t>
            </a:r>
            <a:r>
              <a:rPr lang="pl-PL" sz="1400" i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Dziady część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II, </a:t>
            </a:r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wybrany utwór </a:t>
            </a:r>
            <a:r>
              <a:rPr lang="pl-PL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cyklu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Sonety krymskie, Pan Tadeusz </a:t>
            </a:r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(całość)</a:t>
            </a:r>
          </a:p>
          <a:p>
            <a:pPr marL="804863"/>
            <a:r>
              <a:rPr lang="pl-PL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Antoine</a:t>
            </a:r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Saint-</a:t>
            </a:r>
            <a:r>
              <a:rPr lang="pl-PL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Exupéry</a:t>
            </a:r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Mały Książę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Henryk Sienkiewicz,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 </a:t>
            </a:r>
            <a:r>
              <a:rPr lang="pl-PL" sz="14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vadis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Latarnik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Juliusz Słowacki,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Balladyna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Żeromski,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Syzyfowe prace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Sławomir Mrożek,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Artysta </a:t>
            </a:r>
            <a:endParaRPr 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Melchior Wańkowicz,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na kraterze </a:t>
            </a:r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(fragmenty), </a:t>
            </a:r>
            <a:r>
              <a:rPr lang="pl-PL" sz="14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Tędy i owędy </a:t>
            </a:r>
            <a:r>
              <a:rPr 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(wybrany reportaż)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2D0A5C4-206B-411C-B8AB-234059D98030}"/>
              </a:ext>
            </a:extLst>
          </p:cNvPr>
          <p:cNvSpPr txBox="1"/>
          <p:nvPr/>
        </p:nvSpPr>
        <p:spPr>
          <a:xfrm>
            <a:off x="9896206" y="4227961"/>
            <a:ext cx="21534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50" y="1938125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30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21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Lektury obowiązkowe na egzaminie</a:t>
              </a:r>
            </a:p>
          </p:txBody>
        </p:sp>
      </p:grpSp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287635" y="916202"/>
            <a:ext cx="9587470" cy="517680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pl-PL" sz="1800" kern="0" dirty="0">
                <a:latin typeface="Arial" panose="020B0604020202020204" pitchFamily="34" charset="0"/>
                <a:cs typeface="Arial" panose="020B0604020202020204" pitchFamily="34" charset="0"/>
              </a:rPr>
              <a:t>Od roku 2022 na egzaminie będą pojawiały się </a:t>
            </a:r>
            <a:r>
              <a:rPr lang="pl-PL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zadania </a:t>
            </a:r>
            <a:r>
              <a:rPr lang="pl-PL" sz="1800" kern="0" dirty="0">
                <a:latin typeface="Arial" panose="020B0604020202020204" pitchFamily="34" charset="0"/>
                <a:cs typeface="Arial" panose="020B0604020202020204" pitchFamily="34" charset="0"/>
              </a:rPr>
              <a:t>dotyczące lektur obowiązkowych dla klas IV–VIII, czyli – poza lekturami dla klas VII i VIII – również:</a:t>
            </a:r>
          </a:p>
          <a:p>
            <a:pPr marL="0" indent="0" algn="just">
              <a:buFontTx/>
              <a:buNone/>
            </a:pPr>
            <a:endParaRPr lang="pl-PL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Jan Brzechwa,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Akademia Pana Kleksa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Janusz Christa,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Kajko i Kokosz. Szkoła latania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 (komiks)</a:t>
            </a:r>
          </a:p>
          <a:p>
            <a:pPr marL="0">
              <a:spcBef>
                <a:spcPts val="0"/>
              </a:spcBef>
            </a:pPr>
            <a:r>
              <a:rPr lang="pl-PL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René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Goscinny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, Jean-Jacques </a:t>
            </a:r>
            <a:r>
              <a:rPr lang="pl-PL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Sempé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Mikołajek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(wybór opowiadań)</a:t>
            </a: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Rafał Kosik,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Felix, Net i </a:t>
            </a:r>
            <a:r>
              <a:rPr lang="pl-PL" sz="1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Nika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 oraz Gang Niewidzialnych Ludzi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Ignacy Krasicki, wybrane bajki</a:t>
            </a:r>
          </a:p>
          <a:p>
            <a:pPr marL="0">
              <a:spcBef>
                <a:spcPts val="0"/>
              </a:spcBef>
            </a:pPr>
            <a:r>
              <a:rPr lang="pl-PL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Clive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Staples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 Lewis,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Opowieści z </a:t>
            </a:r>
            <a:r>
              <a:rPr lang="pl-PL" sz="1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Narnii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. Lew, czarownica i stara szafa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Adam Mickiewicz,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Powrót taty, Pani Twardowska, Pan Tadeusz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(fragmenty)</a:t>
            </a: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Ferenc </a:t>
            </a:r>
            <a:r>
              <a:rPr lang="pl-PL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Molnár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Chłopcy z Placu Broni</a:t>
            </a:r>
            <a:endParaRPr lang="pl-PL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Bolesław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Prus,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Katarynka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Juliusz Słowacki,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W pamiętniku Zofii </a:t>
            </a:r>
            <a:r>
              <a:rPr lang="pl-PL" sz="1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Bobrówny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John Ronald </a:t>
            </a:r>
            <a:r>
              <a:rPr lang="pl-PL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Reuel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 Tolkien,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Hobbit, czyli tam i z powrotem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Henryk Sienkiewicz,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W pustyni i w puszczy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Józef Wybicki,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Mazurek Dąbrowskiego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Wybrane mity greckie, w tym mit o powstaniu świata oraz mity o: Prometeuszu, 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 Syzyfie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 Demeter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Korze,</a:t>
            </a:r>
            <a:b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Dedalu  i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Ikarze, Heraklesie, Tezeuszu i Ariadnie, Orfeuszu i 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Eurydyce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stworzenie świata i człowieka oraz wybrane przypowieści ewangeliczne, w tym o siewcy, o talentach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o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pannach roztropnych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miłosiernym 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Samarytaninie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Wybrane podania i legendy polskie, w tym o Lechu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Piaście, 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 Kraku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Wandzie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Wybrane baśnie polskie i europejskie, w tym: Charles Perrault,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Kopciuszek, </a:t>
            </a:r>
            <a:r>
              <a:rPr lang="pl-PL" sz="1400" kern="0" dirty="0">
                <a:latin typeface="Arial" panose="020B0604020202020204" pitchFamily="34" charset="0"/>
                <a:cs typeface="Arial" panose="020B0604020202020204" pitchFamily="34" charset="0"/>
              </a:rPr>
              <a:t>Aleksander Puszkin, </a:t>
            </a:r>
            <a:r>
              <a:rPr lang="pl-PL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Bajka o rybaku </a:t>
            </a:r>
            <a:r>
              <a:rPr lang="pl-PL" sz="1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 rybce</a:t>
            </a:r>
            <a:endParaRPr lang="pl-PL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D719F08C-0A18-43C3-9DFD-928E306FC91A}"/>
              </a:ext>
            </a:extLst>
          </p:cNvPr>
          <p:cNvSpPr txBox="1"/>
          <p:nvPr/>
        </p:nvSpPr>
        <p:spPr>
          <a:xfrm>
            <a:off x="10045574" y="3938258"/>
            <a:ext cx="1953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74" y="1802324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4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22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Lektury obowiązkowe na egzaminie</a:t>
              </a:r>
            </a:p>
          </p:txBody>
        </p:sp>
      </p:grpSp>
      <p:sp>
        <p:nvSpPr>
          <p:cNvPr id="9" name="Rectangle 20"/>
          <p:cNvSpPr txBox="1">
            <a:spLocks noChangeArrowheads="1"/>
          </p:cNvSpPr>
          <p:nvPr/>
        </p:nvSpPr>
        <p:spPr bwMode="auto">
          <a:xfrm>
            <a:off x="251273" y="1628800"/>
            <a:ext cx="9692826" cy="193899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arkuszu (od 2019 r.) mogą się również pojawić zadania oparte na </a:t>
            </a:r>
            <a:r>
              <a:rPr lang="pl-PL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tekstach poetyckich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zarówno autorów wskazanych </a:t>
            </a:r>
            <a:b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podstawie programowej, jak i innych. Zadania te nie będą sprawdzały znajomości treści konkretnego utworu poetyckiego, ale sprawdzą umiejętność analizy i interpretacji tego typu tekstów.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9D9F671-3321-4F3F-A2A7-9EC78CBCB6E3}"/>
              </a:ext>
            </a:extLst>
          </p:cNvPr>
          <p:cNvSpPr txBox="1"/>
          <p:nvPr/>
        </p:nvSpPr>
        <p:spPr>
          <a:xfrm>
            <a:off x="7104888" y="5121928"/>
            <a:ext cx="4965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38" y="2110141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30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23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287635" y="951382"/>
            <a:ext cx="8563618" cy="5174507"/>
            <a:chOff x="256854" y="1078768"/>
            <a:chExt cx="8563618" cy="5174507"/>
          </a:xfrm>
        </p:grpSpPr>
        <p:sp>
          <p:nvSpPr>
            <p:cNvPr id="10" name="Prostokąt 9"/>
            <p:cNvSpPr/>
            <p:nvPr/>
          </p:nvSpPr>
          <p:spPr>
            <a:xfrm>
              <a:off x="2575538" y="1083431"/>
              <a:ext cx="6244934" cy="43204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 dirty="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większa liczba zadań otwartych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2000" b="1" dirty="0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575540" y="1608330"/>
              <a:ext cx="6244932" cy="524526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 dirty="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udział % zadań otwartych w wyniku sumarycznym – ok. 70% 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2574402" y="2243765"/>
              <a:ext cx="6244932" cy="788384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 dirty="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sprawdzające umiejętności retoryczne, m.in. związane z argumentowaniem, wnioskowaniem, formułowaniem opinii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2575539" y="3717032"/>
              <a:ext cx="6244933" cy="5633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 dirty="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sprawdzanie interpretacji utworów na poziomie znaczeń przenośnych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2574402" y="4437112"/>
              <a:ext cx="6244932" cy="36003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 dirty="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sprawdzanie rozumienia tekstów ikonicznych</a:t>
              </a: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2590402" y="4941168"/>
              <a:ext cx="6228932" cy="59202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 dirty="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dwa tematy wypracowania do wyboru: temat argumentacyjny oraz temat twórczy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2574402" y="3152563"/>
              <a:ext cx="6244932" cy="395623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 dirty="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sprawdzające znajomość lektury obowiązkowej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xmlns="" id="{4CDBBF5D-57A4-4B3D-B013-FB50CA667798}"/>
                </a:ext>
              </a:extLst>
            </p:cNvPr>
            <p:cNvSpPr/>
            <p:nvPr/>
          </p:nvSpPr>
          <p:spPr>
            <a:xfrm>
              <a:off x="2590402" y="5661248"/>
              <a:ext cx="6228932" cy="59202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80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kładą nacisk na samodzielność, twórcze działanie, rozwiązywanie problemów</a:t>
              </a:r>
              <a:endParaRPr lang="pl-PL" sz="1800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84" y="2533831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9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24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271286" y="1078768"/>
            <a:ext cx="8621194" cy="2729601"/>
            <a:chOff x="107504" y="1078768"/>
            <a:chExt cx="8621194" cy="2729601"/>
          </a:xfrm>
        </p:grpSpPr>
        <p:grpSp>
          <p:nvGrpSpPr>
            <p:cNvPr id="25" name="Grupa 24"/>
            <p:cNvGrpSpPr/>
            <p:nvPr/>
          </p:nvGrpSpPr>
          <p:grpSpPr>
            <a:xfrm>
              <a:off x="256854" y="1078768"/>
              <a:ext cx="8471844" cy="433351"/>
              <a:chOff x="256854" y="1078768"/>
              <a:chExt cx="8471844" cy="433351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Umiejętności interpretacyjne</a:t>
                </a:r>
              </a:p>
            </p:txBody>
          </p:sp>
        </p:grpSp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628800"/>
              <a:ext cx="4279258" cy="217956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ED0DDFCD-763B-473F-A626-B1D9B07918B3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31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79512" y="4135942"/>
            <a:ext cx="8602824" cy="181588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2. (0–1)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podstawie tekstu wyjaśnij, dlaczego świat „pozostał [...] cały podziurawiony Nicością”. 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</a:t>
            </a:r>
            <a:endParaRPr lang="pl-PL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287635" y="834027"/>
            <a:ext cx="8574667" cy="3736871"/>
            <a:chOff x="154031" y="1078768"/>
            <a:chExt cx="8574667" cy="3736871"/>
          </a:xfrm>
        </p:grpSpPr>
        <p:grpSp>
          <p:nvGrpSpPr>
            <p:cNvPr id="20" name="Grupa 19"/>
            <p:cNvGrpSpPr/>
            <p:nvPr/>
          </p:nvGrpSpPr>
          <p:grpSpPr>
            <a:xfrm>
              <a:off x="256854" y="1078768"/>
              <a:ext cx="8471844" cy="433351"/>
              <a:chOff x="256854" y="1078768"/>
              <a:chExt cx="8471844" cy="433351"/>
            </a:xfrm>
          </p:grpSpPr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Umiejętności interpretacyjne</a:t>
                </a:r>
              </a:p>
            </p:txBody>
          </p:sp>
        </p:grpSp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31" y="1628800"/>
              <a:ext cx="4693562" cy="3186839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29A22A87-4C87-4F2D-878E-4FACB884A1EA}"/>
              </a:ext>
            </a:extLst>
          </p:cNvPr>
          <p:cNvSpPr txBox="1"/>
          <p:nvPr/>
        </p:nvSpPr>
        <p:spPr>
          <a:xfrm>
            <a:off x="9042295" y="4570898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7635" y="4801904"/>
            <a:ext cx="8202539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5. (0–1)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Wyjaśnij, jaki związek z treścią wiersza Julii Hartwig ma jego tytuł. 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</a:t>
            </a: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pl-PL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</a:t>
            </a:r>
            <a:endParaRPr lang="pl-PL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93" y="2202412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8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771210"/>
            <a:ext cx="9041286" cy="433351"/>
            <a:chOff x="256854" y="1078768"/>
            <a:chExt cx="9041286" cy="433351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3" y="1080072"/>
              <a:ext cx="6670357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Odbiór tekstów kultury – przekład intersemiotyczny i lektura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65A6E2C-B3C2-4523-B545-787C831828C6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37" y="2081115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5" name="Obraz 1" descr="Balladyna">
            <a:hlinkClick r:id="rId4" tooltip="&quot;Balladyna – 65,0 x 93,0 cm&quot; 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62" y="1532523"/>
            <a:ext cx="28003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79512" y="1532523"/>
            <a:ext cx="5036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8. (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0–1)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Obejrzyj zamieszczony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plakat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Andrzeja Pągowskiego do spektaklu teatralnego </a:t>
            </a:r>
            <a:r>
              <a:rPr lang="pl-PL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Balladyna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Juliusza Słowackiego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b="1" dirty="0"/>
              <a:t>Andrzej Pągowski za pomocą różnych elementów graficznych przedstawił swoją interpretację dramatu Juliusza Słowackiego. Wybierz jeden z tych elementów i wyjaśnij jego sens w kontekście całego utworu</a:t>
            </a:r>
            <a:r>
              <a:rPr lang="pl-PL" b="1" dirty="0" smtClean="0"/>
              <a:t>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87635" y="1069546"/>
            <a:ext cx="8471844" cy="433351"/>
            <a:chOff x="256854" y="1078768"/>
            <a:chExt cx="8471844" cy="433351"/>
          </a:xfrm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Znajomość lektur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EE85AFA5-B6BE-46B5-A2EC-E60012358729}"/>
              </a:ext>
            </a:extLst>
          </p:cNvPr>
          <p:cNvSpPr txBox="1"/>
          <p:nvPr/>
        </p:nvSpPr>
        <p:spPr>
          <a:xfrm>
            <a:off x="9256775" y="4421950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31" y="212776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287635" y="1672077"/>
            <a:ext cx="8969140" cy="45243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dirty="0"/>
              <a:t>Zadanie 10. (0–2)</a:t>
            </a:r>
          </a:p>
          <a:p>
            <a:r>
              <a:rPr lang="pl-PL" dirty="0"/>
              <a:t>a) Podaj imię i nazwisko autora i tytuł utworu, z którego pochodzi poniższy fragment.</a:t>
            </a:r>
          </a:p>
          <a:p>
            <a:endParaRPr lang="pl-PL" dirty="0"/>
          </a:p>
          <a:p>
            <a:r>
              <a:rPr lang="pl-PL" dirty="0"/>
              <a:t>Śród takich pól przed laty, nad brzegiem ruczaju,</a:t>
            </a:r>
          </a:p>
          <a:p>
            <a:r>
              <a:rPr lang="pl-PL" dirty="0"/>
              <a:t>Na pagórku niewielkim, we brzozowym gaju,</a:t>
            </a:r>
          </a:p>
          <a:p>
            <a:r>
              <a:rPr lang="pl-PL" dirty="0"/>
              <a:t>Stał dwór szlachecki, z drzewa, lecz podmurowany;</a:t>
            </a:r>
          </a:p>
          <a:p>
            <a:r>
              <a:rPr lang="pl-PL" dirty="0"/>
              <a:t>Świeciły się z daleka pobielane ściany,</a:t>
            </a:r>
          </a:p>
          <a:p>
            <a:r>
              <a:rPr lang="pl-PL" dirty="0"/>
              <a:t>Tym bielsze, że odbite od ciemnej zieleni</a:t>
            </a:r>
          </a:p>
          <a:p>
            <a:r>
              <a:rPr lang="pl-PL" dirty="0"/>
              <a:t>Topoli, co go bronią od wiatrów jesieni.</a:t>
            </a:r>
          </a:p>
          <a:p>
            <a:endParaRPr lang="pl-PL" dirty="0"/>
          </a:p>
          <a:p>
            <a:r>
              <a:rPr lang="pl-PL" dirty="0"/>
              <a:t>Autor: ...................................................... Tytuł: .........................................................................</a:t>
            </a:r>
          </a:p>
          <a:p>
            <a:endParaRPr lang="pl-PL" dirty="0"/>
          </a:p>
          <a:p>
            <a:r>
              <a:rPr lang="pl-PL" dirty="0"/>
              <a:t>b) Wyjaśnij, jaką rolę odgrywa przyroda w cytowanym fragmencie.</a:t>
            </a:r>
          </a:p>
          <a:p>
            <a:endParaRPr lang="pl-PL" dirty="0"/>
          </a:p>
          <a:p>
            <a:r>
              <a:rPr lang="pl-PL" dirty="0"/>
              <a:t>.......................................................................................................................................................</a:t>
            </a:r>
          </a:p>
          <a:p>
            <a:r>
              <a:rPr lang="pl-PL" dirty="0"/>
              <a:t>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0202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428303" y="958660"/>
            <a:ext cx="8471844" cy="433351"/>
            <a:chOff x="256854" y="1078768"/>
            <a:chExt cx="8471844" cy="433351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kern="0" dirty="0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Znajomość lektur</a:t>
              </a: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9E3E8D35-3E08-4F30-8536-24A06E1C0657}"/>
              </a:ext>
            </a:extLst>
          </p:cNvPr>
          <p:cNvSpPr txBox="1"/>
          <p:nvPr/>
        </p:nvSpPr>
        <p:spPr>
          <a:xfrm>
            <a:off x="9069283" y="4469543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99" y="2128870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428303" y="1779722"/>
            <a:ext cx="8323811" cy="42780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3. (0–3)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Każdego człowieka charakteryzuje język, jakim się on posługuje</a:t>
            </a:r>
            <a:r>
              <a:rPr lang="pl-P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l-PL" sz="1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Na podstawie języka wypowiedzi bohaterek w podanym fragmencie określ jedną cechę charakteru każdej z nich oraz podaj po jednym przykładzie – z całego dramatu – zachowania ilustrującego tę cechę. 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Alina – cecha charakteru uwidoczniająca się w wypowiedzi: .....................................................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Przykład: </a:t>
            </a:r>
            <a:r>
              <a:rPr lang="pl-P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Balladyna – cecha charakteru uwidoczniająca się w wypowiedzi:</a:t>
            </a: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Przykład: </a:t>
            </a:r>
            <a:r>
              <a:rPr lang="pl-P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</a:t>
            </a:r>
          </a:p>
          <a:p>
            <a:pPr algn="just"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29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390794" y="1078768"/>
            <a:ext cx="8574667" cy="3736871"/>
            <a:chOff x="154031" y="1078768"/>
            <a:chExt cx="8574667" cy="3736871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49"/>
            <a:stretch/>
          </p:blipFill>
          <p:spPr>
            <a:xfrm>
              <a:off x="154031" y="1628800"/>
              <a:ext cx="3658692" cy="318683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grpSp>
          <p:nvGrpSpPr>
            <p:cNvPr id="15" name="Grupa 14"/>
            <p:cNvGrpSpPr/>
            <p:nvPr/>
          </p:nvGrpSpPr>
          <p:grpSpPr>
            <a:xfrm>
              <a:off x="256854" y="1078768"/>
              <a:ext cx="8471844" cy="433351"/>
              <a:chOff x="256854" y="1078768"/>
              <a:chExt cx="8471844" cy="433351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kern="0" dirty="0" smtClean="0"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Zajęcie </a:t>
                </a:r>
                <a:r>
                  <a:rPr lang="pl-PL" kern="0" dirty="0"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stanowiska, argumentowanie</a:t>
                </a:r>
                <a:endParaRPr kumimoji="0" lang="pl-PL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E8A08636-12A9-47D0-B0D7-89EFDC41C582}"/>
              </a:ext>
            </a:extLst>
          </p:cNvPr>
          <p:cNvSpPr txBox="1"/>
          <p:nvPr/>
        </p:nvSpPr>
        <p:spPr>
          <a:xfrm>
            <a:off x="9180575" y="4489194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Obraz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71" y="3111760"/>
            <a:ext cx="2964180" cy="230124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82" y="2043793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4139681" y="1582349"/>
            <a:ext cx="5804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9. (0–2) 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Przyjrzyj się poniższemu zdjęciu i odpowiedz, czy ilustruje ono problem ukazany w utworze </a:t>
            </a:r>
            <a:r>
              <a:rPr lang="pl-PL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Komunikat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uzasadnieniu sformułuj dwa argumenty odnoszące się zarówno do wiersza, jak i do zdjęcia.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734684" y="426875"/>
            <a:ext cx="4608511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5703682" y="426874"/>
            <a:ext cx="3340730" cy="425258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467544" y="1268760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z dnia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lutego 2017 r. </a:t>
            </a:r>
          </a:p>
          <a:p>
            <a:pPr algn="ctr"/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947766" y="5101303"/>
            <a:ext cx="385283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Weszła w życie 1 września 2017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40" y="1817894"/>
            <a:ext cx="2882973" cy="41637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Prostokąt 2"/>
          <p:cNvSpPr/>
          <p:nvPr/>
        </p:nvSpPr>
        <p:spPr>
          <a:xfrm>
            <a:off x="7704499" y="6030511"/>
            <a:ext cx="44875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https://cke.gov.pl/egzamin-osmoklasisty/podstawa-programowa/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70058" y="4679455"/>
            <a:ext cx="3277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http://www.dziennikustaw.gov.pl/DU/2017/356</a:t>
            </a:r>
          </a:p>
        </p:txBody>
      </p:sp>
    </p:spTree>
    <p:extLst>
      <p:ext uri="{BB962C8B-B14F-4D97-AF65-F5344CB8AC3E}">
        <p14:creationId xmlns:p14="http://schemas.microsoft.com/office/powerpoint/2010/main" val="787634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61415" y="864164"/>
            <a:ext cx="8549185" cy="2560171"/>
            <a:chOff x="179513" y="1078768"/>
            <a:chExt cx="8549185" cy="2560171"/>
          </a:xfrm>
        </p:grpSpPr>
        <p:grpSp>
          <p:nvGrpSpPr>
            <p:cNvPr id="24" name="Grupa 23"/>
            <p:cNvGrpSpPr/>
            <p:nvPr/>
          </p:nvGrpSpPr>
          <p:grpSpPr>
            <a:xfrm>
              <a:off x="256854" y="1078768"/>
              <a:ext cx="8471844" cy="433351"/>
              <a:chOff x="256854" y="1078768"/>
              <a:chExt cx="8471844" cy="433351"/>
            </a:xfrm>
          </p:grpSpPr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Zajęcie </a:t>
                </a: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stanowiska, argumentowanie</a:t>
                </a:r>
              </a:p>
            </p:txBody>
          </p:sp>
        </p:grp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872584"/>
              <a:ext cx="3467974" cy="176635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6FC55F2F-C822-4C5A-8495-A23CA297FEA4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13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3601751" y="17051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13. (0–1)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stronie internetowej Polskiego Radia można znaleźć następującą informację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/>
          <a:srcRect l="236" t="14033" r="-236" b="692"/>
          <a:stretch/>
        </p:blipFill>
        <p:spPr>
          <a:xfrm>
            <a:off x="4117676" y="2649986"/>
            <a:ext cx="3956647" cy="344679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1415" y="3907317"/>
            <a:ext cx="3900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Zabierz głos w dyskusji i napisz komentarz, w którym przedstawisz swoje stanowisko i poprzesz je jednym argumentem.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8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31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87635" y="1071775"/>
            <a:ext cx="8471844" cy="5219628"/>
            <a:chOff x="256854" y="1078768"/>
            <a:chExt cx="8471844" cy="5219628"/>
          </a:xfrm>
        </p:grpSpPr>
        <p:grpSp>
          <p:nvGrpSpPr>
            <p:cNvPr id="15" name="Grupa 14"/>
            <p:cNvGrpSpPr/>
            <p:nvPr/>
          </p:nvGrpSpPr>
          <p:grpSpPr>
            <a:xfrm>
              <a:off x="256854" y="1078768"/>
              <a:ext cx="8471844" cy="433351"/>
              <a:chOff x="256854" y="1078768"/>
              <a:chExt cx="8471844" cy="433351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Krytyczna analiza źródeł</a:t>
                </a:r>
              </a:p>
            </p:txBody>
          </p:sp>
        </p:grp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xmlns="" id="{D4CEE7C0-74A4-4660-A8AE-6883DE45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9792" y="1599429"/>
              <a:ext cx="3399769" cy="469896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E343BC7B-008D-4B5B-878F-D478E9D0CF08}"/>
              </a:ext>
            </a:extLst>
          </p:cNvPr>
          <p:cNvSpPr/>
          <p:nvPr/>
        </p:nvSpPr>
        <p:spPr>
          <a:xfrm>
            <a:off x="9275092" y="5435257"/>
            <a:ext cx="28927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Arkusz pokazowy,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https://cke.gov.pl/egzamin-osmoklasisty/arkusze/arkusze-pokazowe-grudzien-2017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92" y="1960503"/>
            <a:ext cx="2193846" cy="31401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8583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32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56854" y="1078768"/>
            <a:ext cx="8471844" cy="433351"/>
            <a:chOff x="256854" y="1078768"/>
            <a:chExt cx="8471844" cy="433351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Funkcjonalna ortografia i interpunkcja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7B1E9C17-338D-405A-AC82-1189624F2847}"/>
              </a:ext>
            </a:extLst>
          </p:cNvPr>
          <p:cNvSpPr txBox="1"/>
          <p:nvPr/>
        </p:nvSpPr>
        <p:spPr>
          <a:xfrm>
            <a:off x="9256775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7635" y="1691976"/>
            <a:ext cx="3248667" cy="403187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10. (0–2)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Wyjaśnij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różnicę w pisowni cząstki „nie” w wyrazach podkreślonych </a:t>
            </a:r>
            <a:r>
              <a:rPr lang="pl-PL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zdaniu: </a:t>
            </a:r>
            <a:r>
              <a:rPr lang="pl-PL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istniały</a:t>
            </a:r>
            <a:r>
              <a:rPr lang="pl-PL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przyczyny, które pozwalałyby wyjaśnić </a:t>
            </a:r>
            <a:r>
              <a:rPr lang="pl-PL" sz="16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nieistnienie</a:t>
            </a:r>
            <a:r>
              <a:rPr lang="pl-PL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świata.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pl-P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37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Prostokąt 6"/>
          <p:cNvSpPr/>
          <p:nvPr/>
        </p:nvSpPr>
        <p:spPr>
          <a:xfrm>
            <a:off x="3685593" y="1672463"/>
            <a:ext cx="60593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 Spółdzielnia Mieszkaniowa „Jutrzenka” planuje wystosowanie poniższych komunikatów do mieszkańców. Uzupełnij je odpowiednią formą słów umieszczonych w nawiasie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pl-PL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raz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38" y="2917918"/>
            <a:ext cx="1725724" cy="1589564"/>
          </a:xfrm>
          <a:prstGeom prst="rect">
            <a:avLst/>
          </a:prstGeom>
        </p:spPr>
      </p:pic>
      <p:pic>
        <p:nvPicPr>
          <p:cNvPr id="32" name="Obraz 31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67" y="4543944"/>
            <a:ext cx="1753896" cy="1530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Kanwa 17"/>
          <p:cNvGrpSpPr/>
          <p:nvPr/>
        </p:nvGrpSpPr>
        <p:grpSpPr>
          <a:xfrm>
            <a:off x="5985498" y="2917918"/>
            <a:ext cx="5167604" cy="1254485"/>
            <a:chOff x="0" y="132715"/>
            <a:chExt cx="5502275" cy="1849120"/>
          </a:xfrm>
        </p:grpSpPr>
        <p:sp>
          <p:nvSpPr>
            <p:cNvPr id="34" name="Prostokąt 33"/>
            <p:cNvSpPr/>
            <p:nvPr/>
          </p:nvSpPr>
          <p:spPr>
            <a:xfrm>
              <a:off x="2746375" y="132715"/>
              <a:ext cx="2755900" cy="1849120"/>
            </a:xfrm>
            <a:prstGeom prst="rect">
              <a:avLst/>
            </a:prstGeom>
          </p:spPr>
        </p:sp>
        <p:sp>
          <p:nvSpPr>
            <p:cNvPr id="35" name="Schemat blokowy: proces 34"/>
            <p:cNvSpPr/>
            <p:nvPr/>
          </p:nvSpPr>
          <p:spPr>
            <a:xfrm>
              <a:off x="1274836" y="1010732"/>
              <a:ext cx="257175" cy="832478"/>
            </a:xfrm>
            <a:prstGeom prst="flowChartProcess">
              <a:avLst/>
            </a:prstGeom>
            <a:gradFill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21000">
                  <a:srgbClr val="ED7D31">
                    <a:lumMod val="60000"/>
                    <a:lumOff val="40000"/>
                  </a:srgbClr>
                </a:gs>
                <a:gs pos="66000">
                  <a:srgbClr val="ED7D31">
                    <a:lumMod val="75000"/>
                  </a:srgbClr>
                </a:gs>
                <a:gs pos="100000">
                  <a:srgbClr val="ED7D31">
                    <a:lumMod val="5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0" y="142874"/>
              <a:ext cx="2707163" cy="1047749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20000"/>
                    <a:lumOff val="80000"/>
                  </a:srgbClr>
                </a:gs>
                <a:gs pos="59000">
                  <a:srgbClr val="70AD47">
                    <a:lumMod val="60000"/>
                    <a:lumOff val="40000"/>
                  </a:srgbClr>
                </a:gs>
                <a:gs pos="36000">
                  <a:srgbClr val="70AD47">
                    <a:lumMod val="40000"/>
                    <a:lumOff val="6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pl-PL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Prosimy o ………………………… (nie parkować) na miejscu oznaczonym kopertą.</a:t>
              </a:r>
              <a:endPara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Kanwa 17"/>
          <p:cNvGrpSpPr/>
          <p:nvPr/>
        </p:nvGrpSpPr>
        <p:grpSpPr>
          <a:xfrm>
            <a:off x="6026798" y="4724717"/>
            <a:ext cx="5167604" cy="1254485"/>
            <a:chOff x="0" y="132715"/>
            <a:chExt cx="5502275" cy="1849120"/>
          </a:xfrm>
        </p:grpSpPr>
        <p:sp>
          <p:nvSpPr>
            <p:cNvPr id="46" name="Prostokąt 45"/>
            <p:cNvSpPr/>
            <p:nvPr/>
          </p:nvSpPr>
          <p:spPr>
            <a:xfrm>
              <a:off x="2746375" y="132715"/>
              <a:ext cx="2755900" cy="1849120"/>
            </a:xfrm>
            <a:prstGeom prst="rect">
              <a:avLst/>
            </a:prstGeom>
          </p:spPr>
        </p:sp>
        <p:sp>
          <p:nvSpPr>
            <p:cNvPr id="47" name="Schemat blokowy: proces 46"/>
            <p:cNvSpPr/>
            <p:nvPr/>
          </p:nvSpPr>
          <p:spPr>
            <a:xfrm>
              <a:off x="1274836" y="1010732"/>
              <a:ext cx="257175" cy="832478"/>
            </a:xfrm>
            <a:prstGeom prst="flowChartProcess">
              <a:avLst/>
            </a:prstGeom>
            <a:gradFill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21000">
                  <a:srgbClr val="ED7D31">
                    <a:lumMod val="60000"/>
                    <a:lumOff val="40000"/>
                  </a:srgbClr>
                </a:gs>
                <a:gs pos="66000">
                  <a:srgbClr val="ED7D31">
                    <a:lumMod val="75000"/>
                  </a:srgbClr>
                </a:gs>
                <a:gs pos="100000">
                  <a:srgbClr val="ED7D31">
                    <a:lumMod val="5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0" y="142874"/>
              <a:ext cx="2707163" cy="1047749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20000"/>
                    <a:lumOff val="80000"/>
                  </a:srgbClr>
                </a:gs>
                <a:gs pos="59000">
                  <a:srgbClr val="70AD47">
                    <a:lumMod val="60000"/>
                    <a:lumOff val="40000"/>
                  </a:srgbClr>
                </a:gs>
                <a:gs pos="36000">
                  <a:srgbClr val="70AD47">
                    <a:lumMod val="40000"/>
                    <a:lumOff val="6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pl-PL" sz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Mieszkańcu! ………………………… </a:t>
              </a:r>
              <a:r>
                <a:rPr lang="pl-PL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(nie </a:t>
              </a:r>
              <a:r>
                <a:rPr lang="pl-PL" sz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deptać) trawników! </a:t>
              </a:r>
              <a:endPara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213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33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79513" y="1078768"/>
            <a:ext cx="8549185" cy="4200321"/>
            <a:chOff x="179513" y="1078768"/>
            <a:chExt cx="8549185" cy="4200321"/>
          </a:xfrm>
        </p:grpSpPr>
        <p:grpSp>
          <p:nvGrpSpPr>
            <p:cNvPr id="14" name="Grupa 13"/>
            <p:cNvGrpSpPr/>
            <p:nvPr/>
          </p:nvGrpSpPr>
          <p:grpSpPr>
            <a:xfrm>
              <a:off x="256854" y="1078768"/>
              <a:ext cx="8471844" cy="433351"/>
              <a:chOff x="256854" y="1078768"/>
              <a:chExt cx="8471844" cy="433351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Streszczanie tekstu</a:t>
                </a:r>
              </a:p>
            </p:txBody>
          </p:sp>
        </p:grp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1872584"/>
              <a:ext cx="3400465" cy="340650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C88874EB-A2B2-4BBD-8C2F-D5A889698733}"/>
              </a:ext>
            </a:extLst>
          </p:cNvPr>
          <p:cNvSpPr txBox="1"/>
          <p:nvPr/>
        </p:nvSpPr>
        <p:spPr>
          <a:xfrm>
            <a:off x="8310290" y="5008851"/>
            <a:ext cx="35160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053" y="2261876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3617613" y="1869530"/>
            <a:ext cx="6096000" cy="31393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1. (0–2)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Uzupełnij poniższy tekst w taki sposób, aby stanowił streszczenie fragmentu </a:t>
            </a:r>
            <a:r>
              <a:rPr lang="pl-PL" b="1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Rycerz </a:t>
            </a:r>
            <a:br>
              <a:rPr lang="pl-PL" b="1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lang="pl-PL" b="1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 średniowieczu </a:t>
            </a: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Marii Ossowskiej.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Tematem tekstu Marii Ossowskiej jest 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......................................................................................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.............................................................................................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Autorka skupia się na 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......................................................................................................................................................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dowodzi, że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......................................................................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46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34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87635" y="1032115"/>
            <a:ext cx="8471844" cy="3767006"/>
            <a:chOff x="256854" y="1078768"/>
            <a:chExt cx="8471844" cy="3767006"/>
          </a:xfrm>
        </p:grpSpPr>
        <p:grpSp>
          <p:nvGrpSpPr>
            <p:cNvPr id="22" name="Grupa 21"/>
            <p:cNvGrpSpPr/>
            <p:nvPr/>
          </p:nvGrpSpPr>
          <p:grpSpPr>
            <a:xfrm>
              <a:off x="256854" y="1078768"/>
              <a:ext cx="8471844" cy="433351"/>
              <a:chOff x="256854" y="1078768"/>
              <a:chExt cx="8471844" cy="433351"/>
            </a:xfrm>
          </p:grpSpPr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Odróżnianie argumentu od przykładu</a:t>
                </a:r>
              </a:p>
            </p:txBody>
          </p:sp>
        </p:grp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93" y="2056471"/>
              <a:ext cx="3474472" cy="278930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50E9D90E-A751-4B2E-A0CF-CF7AA5FB1812}"/>
              </a:ext>
            </a:extLst>
          </p:cNvPr>
          <p:cNvSpPr txBox="1"/>
          <p:nvPr/>
        </p:nvSpPr>
        <p:spPr>
          <a:xfrm>
            <a:off x="7445829" y="5244147"/>
            <a:ext cx="4365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038600" y="1983380"/>
            <a:ext cx="6096000" cy="2862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3. (0–1)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Uzupełnij zdanie. Wybierz właściwe odpowiedzi spośród podanych.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Przywołane w tekście sytuacje napadu na bank, pracy strażaka przy pożarze czy walki żołnierza na wojnie to </a:t>
            </a: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A/B, </a:t>
            </a: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które </a:t>
            </a: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C/D </a:t>
            </a: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słuszność wywodu</a:t>
            </a:r>
            <a:r>
              <a:rPr lang="pl-PL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A. </a:t>
            </a: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argumenty			</a:t>
            </a:r>
            <a:r>
              <a:rPr lang="pl-PL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</a:t>
            </a: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potwierdzają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B.</a:t>
            </a: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przykłady			</a:t>
            </a:r>
            <a:r>
              <a:rPr lang="pl-PL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</a:t>
            </a:r>
            <a:r>
              <a:rPr lang="pl-PL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negują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901" y="2346574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2781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35</a:t>
            </a:fld>
            <a:endParaRPr lang="pl-PL" dirty="0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56854" y="1078768"/>
            <a:ext cx="9586577" cy="4799374"/>
            <a:chOff x="256854" y="1078768"/>
            <a:chExt cx="9586577" cy="4799374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7984" y="3805179"/>
              <a:ext cx="4871635" cy="207296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grpSp>
          <p:nvGrpSpPr>
            <p:cNvPr id="15" name="Grupa 14"/>
            <p:cNvGrpSpPr/>
            <p:nvPr/>
          </p:nvGrpSpPr>
          <p:grpSpPr>
            <a:xfrm>
              <a:off x="256854" y="1078768"/>
              <a:ext cx="9586577" cy="433351"/>
              <a:chOff x="256854" y="1078768"/>
              <a:chExt cx="9586577" cy="433351"/>
            </a:xfrm>
          </p:grpSpPr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3" y="1080072"/>
                <a:ext cx="7215648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Formy użytkowe w arkuszu egzaminacyjnym</a:t>
                </a:r>
              </a:p>
            </p:txBody>
          </p:sp>
        </p:grpSp>
        <p:sp>
          <p:nvSpPr>
            <p:cNvPr id="20" name="pole tekstowe 19"/>
            <p:cNvSpPr txBox="1"/>
            <p:nvPr/>
          </p:nvSpPr>
          <p:spPr>
            <a:xfrm>
              <a:off x="4627984" y="1683074"/>
              <a:ext cx="5215447" cy="147732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Zmiany: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pl-P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wprowadzenie konieczności podania argumentów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2060"/>
                </a:buClr>
                <a:buFont typeface="Arial" panose="020B0604020202020204" pitchFamily="34" charset="0"/>
                <a:buChar char="•"/>
              </a:pPr>
              <a:r>
                <a:rPr lang="pl-P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ocena </a:t>
              </a:r>
              <a:r>
                <a:rPr lang="pl-P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poprawności językowej, ortograficznej </a:t>
              </a:r>
              <a:r>
                <a:rPr lang="pl-P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pl-P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pl-P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interpunkcyjnej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5011471" y="3327196"/>
              <a:ext cx="4393348" cy="3077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>
                    <a:lumMod val="65000"/>
                    <a:lumOff val="35000"/>
                  </a:srgbClr>
                </a:buClr>
              </a:pPr>
              <a:r>
                <a:rPr lang="pl-PL" sz="1400" b="1" dirty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ZASADY OCENIANIA FORM </a:t>
              </a:r>
              <a:r>
                <a:rPr lang="pl-PL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UŻYTKOWYCH:</a:t>
              </a:r>
              <a:endParaRPr lang="pl-PL" sz="1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8B5798A5-8AC3-4364-987C-93BA089C29D5}"/>
              </a:ext>
            </a:extLst>
          </p:cNvPr>
          <p:cNvSpPr txBox="1"/>
          <p:nvPr/>
        </p:nvSpPr>
        <p:spPr>
          <a:xfrm>
            <a:off x="9619488" y="4209472"/>
            <a:ext cx="2276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Chamczyk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9512" y="1682325"/>
            <a:ext cx="4187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Zadanie 11. (0–3)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Zredaguj ogłoszenie na szkolną stronę internetową, w którym zachęcisz koleżanki i kolegów do obejrzenia rekonstrukcji historycznej turnieju rycerskiego. </a:t>
            </a:r>
            <a:r>
              <a:rPr lang="pl-PL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Użyj dwóch argumentów.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Uwaga: </a:t>
            </a:r>
            <a:endParaRPr lang="pl-PL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ocenie wypowiedzi będzie brana pod uwagę poprawność językowa, ortograficzna i interpunkcyjna</a:t>
            </a:r>
            <a:r>
              <a:rPr lang="pl-PL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6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288" y="1969595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0102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56853" y="1078768"/>
            <a:ext cx="9586577" cy="4840165"/>
            <a:chOff x="256854" y="1078768"/>
            <a:chExt cx="8471844" cy="4840165"/>
          </a:xfrm>
        </p:grpSpPr>
        <p:grpSp>
          <p:nvGrpSpPr>
            <p:cNvPr id="22" name="Grupa 21"/>
            <p:cNvGrpSpPr/>
            <p:nvPr/>
          </p:nvGrpSpPr>
          <p:grpSpPr>
            <a:xfrm>
              <a:off x="256854" y="1078768"/>
              <a:ext cx="8471844" cy="694048"/>
              <a:chOff x="256854" y="1078768"/>
              <a:chExt cx="8471844" cy="433351"/>
            </a:xfrm>
          </p:grpSpPr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Dwa tematy wypracowań: o </a:t>
                </a:r>
                <a:r>
                  <a:rPr lang="pl-PL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charakterze twórczym i o charakterze argumentacyjnym </a:t>
                </a:r>
                <a:endPara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pole tekstowe 22"/>
            <p:cNvSpPr txBox="1"/>
            <p:nvPr/>
          </p:nvSpPr>
          <p:spPr>
            <a:xfrm>
              <a:off x="395536" y="2133281"/>
              <a:ext cx="798844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Temat o charakterze twórczym, np.:</a:t>
              </a:r>
              <a:endPara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opowiadanie twórcze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współczesna </a:t>
              </a:r>
              <a:r>
                <a:rPr lang="pl-PL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realizacja, </a:t>
              </a:r>
              <a:r>
                <a:rPr lang="pl-P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np. mitu, baśni, </a:t>
              </a:r>
              <a:r>
                <a:rPr lang="pl-PL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legendy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</a:t>
              </a:r>
              <a:endPara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Temat o charakterze argumentacyjnym, np.:</a:t>
              </a:r>
              <a:endPara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rozprawka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artykuł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przemówienie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</a:t>
              </a:r>
              <a:endParaRPr lang="pl-PL" sz="24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EA80262C-4473-4E18-AF3F-D1B4FF89A1DC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46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2647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87635" y="1087503"/>
            <a:ext cx="9368838" cy="4510472"/>
            <a:chOff x="256854" y="1078768"/>
            <a:chExt cx="9368838" cy="4510472"/>
          </a:xfrm>
        </p:grpSpPr>
        <p:grpSp>
          <p:nvGrpSpPr>
            <p:cNvPr id="22" name="Grupa 21"/>
            <p:cNvGrpSpPr/>
            <p:nvPr/>
          </p:nvGrpSpPr>
          <p:grpSpPr>
            <a:xfrm>
              <a:off x="256854" y="1078768"/>
              <a:ext cx="8471844" cy="694048"/>
              <a:chOff x="256854" y="1078768"/>
              <a:chExt cx="8471844" cy="433351"/>
            </a:xfrm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Temat o charakterze twórczym</a:t>
                </a:r>
              </a:p>
            </p:txBody>
          </p:sp>
        </p:grpSp>
        <p:sp>
          <p:nvSpPr>
            <p:cNvPr id="23" name="Prostokąt 22"/>
            <p:cNvSpPr/>
            <p:nvPr/>
          </p:nvSpPr>
          <p:spPr>
            <a:xfrm>
              <a:off x="323527" y="2360286"/>
              <a:ext cx="9302165" cy="181588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Wehikuł czasu przeniósł bohaterów mitologicznych do XXI wieku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Napisz </a:t>
              </a:r>
              <a:r>
                <a:rPr lang="pl-P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współczesną wersję mitu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pl-PL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Tezeuszu </a:t>
              </a:r>
              <a:br>
                <a:rPr lang="pl-PL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Ariadnie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Twoja praca powinna liczyć co najmniej 200 słów.</a:t>
              </a:r>
              <a:endPara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467544" y="4665910"/>
              <a:ext cx="82809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Niebieski kolor – problem określony w temacie.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Czerwony kolor – forma wypowiedzi.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Zielony kolor – lektura obowiązkowa.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542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66940" y="1078768"/>
            <a:ext cx="10052717" cy="5222299"/>
            <a:chOff x="256854" y="1078768"/>
            <a:chExt cx="8471844" cy="5222299"/>
          </a:xfrm>
        </p:grpSpPr>
        <p:grpSp>
          <p:nvGrpSpPr>
            <p:cNvPr id="14" name="Grupa 13"/>
            <p:cNvGrpSpPr/>
            <p:nvPr/>
          </p:nvGrpSpPr>
          <p:grpSpPr>
            <a:xfrm>
              <a:off x="256854" y="1078768"/>
              <a:ext cx="8471844" cy="694048"/>
              <a:chOff x="256854" y="1078768"/>
              <a:chExt cx="8471844" cy="433351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Temat o charakterze twórczym</a:t>
                </a:r>
              </a:p>
            </p:txBody>
          </p:sp>
        </p:grpSp>
        <p:sp>
          <p:nvSpPr>
            <p:cNvPr id="15" name="Prostokąt 14"/>
            <p:cNvSpPr/>
            <p:nvPr/>
          </p:nvSpPr>
          <p:spPr>
            <a:xfrm>
              <a:off x="256854" y="1936913"/>
              <a:ext cx="8437651" cy="310854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Napisz </a:t>
              </a:r>
              <a:r>
                <a:rPr lang="pl-P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opowiadanie</a:t>
              </a:r>
              <a:r>
                <a:rPr lang="pl-PL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spotkaniu jednego z </a:t>
              </a:r>
              <a:r>
                <a:rPr lang="pl-PL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bohaterów </a:t>
              </a:r>
              <a:r>
                <a:rPr lang="pl-PL" sz="2800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Zemsty</a:t>
              </a:r>
              <a:r>
                <a:rPr lang="pl-PL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 </a:t>
              </a:r>
              <a:r>
                <a:rPr lang="pl-PL" sz="2800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bohaterem innego utworu literackiego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 czasie którego</a:t>
              </a: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jeden z nich przedstawi najśmieszniejszą sytuację ze swojego życia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Wypracowanie </a:t>
              </a:r>
              <a:r>
                <a:rPr lang="pl-PL" sz="2800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powinno dowodzić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że </a:t>
              </a:r>
              <a:r>
                <a:rPr lang="pl-PL" sz="2800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bardzo dobrze znasz obie wybrane postacie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Twoja praca powinna liczyć co najmniej 200 słów.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274295" y="5100738"/>
              <a:ext cx="828092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Niebieski kolor – problem określony w temacie.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Czerwony kolor – forma wypowiedzi.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Zielony kolor – lektura obowiązkowa.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Pomarańczowy kolor – inna lektura.</a:t>
              </a:r>
              <a:endParaRPr lang="pl-P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564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39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02801" y="1078768"/>
            <a:ext cx="8748463" cy="4874366"/>
            <a:chOff x="202801" y="1078768"/>
            <a:chExt cx="8748463" cy="4874366"/>
          </a:xfrm>
        </p:grpSpPr>
        <p:grpSp>
          <p:nvGrpSpPr>
            <p:cNvPr id="22" name="Grupa 21"/>
            <p:cNvGrpSpPr/>
            <p:nvPr/>
          </p:nvGrpSpPr>
          <p:grpSpPr>
            <a:xfrm>
              <a:off x="256854" y="1078768"/>
              <a:ext cx="8471844" cy="694048"/>
              <a:chOff x="256854" y="1078768"/>
              <a:chExt cx="8471844" cy="433351"/>
            </a:xfrm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Temat</a:t>
                </a:r>
                <a:r>
                  <a:rPr kumimoji="0" lang="pl-PL" sz="18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 o charakterze argumentacyjnym</a:t>
                </a:r>
                <a:endParaRPr kumimoji="0" lang="pl-PL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Prostokąt 22"/>
            <p:cNvSpPr/>
            <p:nvPr/>
          </p:nvSpPr>
          <p:spPr>
            <a:xfrm>
              <a:off x="202801" y="2132856"/>
              <a:ext cx="8748463" cy="267765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Napisz </a:t>
              </a:r>
              <a:r>
                <a:rPr lang="pl-P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przemówienie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 którym </a:t>
              </a: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zachęcisz rówieśników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czytania książek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W przemówieniu </a:t>
              </a:r>
              <a:r>
                <a:rPr lang="pl-PL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przywołaj przykład bohatera z lektury obowiązkowej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którego życie zmieniło się pod wpływem książek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pl-PL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pl-PL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napisz, </a:t>
              </a: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czym ten wpływ polegał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Twoja praca powinna liczyć co najmniej 200 słów.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436572" y="5029804"/>
              <a:ext cx="82809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pl-PL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Niebieski kolor – problem określony w temacie.</a:t>
              </a:r>
            </a:p>
            <a:p>
              <a:pPr eaLnBrk="1" hangingPunct="1"/>
              <a:r>
                <a:rPr lang="pl-P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Czerwony kolor – forma wypowiedzi.</a:t>
              </a:r>
            </a:p>
            <a:p>
              <a:pPr eaLnBrk="1" hangingPunct="1"/>
              <a:r>
                <a:rPr lang="pl-PL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Zielony kolor – lektura obowiązkowa.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66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</a:t>
            </a:fld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179513" y="116634"/>
            <a:ext cx="8431087" cy="812250"/>
            <a:chOff x="179513" y="116632"/>
            <a:chExt cx="6904093" cy="1526333"/>
          </a:xfrm>
        </p:grpSpPr>
        <p:sp>
          <p:nvSpPr>
            <p:cNvPr id="10" name="pole tekstowe 9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79513" y="188641"/>
              <a:ext cx="6832915" cy="14543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programowa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w</a:t>
              </a:r>
              <a:r>
                <a:rPr kumimoji="0" lang="pl-PL" sz="3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systemie edukacji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57200" y="1713859"/>
            <a:ext cx="9552214" cy="3641912"/>
            <a:chOff x="65964" y="1779174"/>
            <a:chExt cx="8991698" cy="3177558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109164" y="2746097"/>
              <a:ext cx="2215426" cy="295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l-PL" sz="1600" b="1" kern="0" dirty="0">
                  <a:solidFill>
                    <a:srgbClr val="4D78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Podręczniki, materiały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65964" y="1779174"/>
              <a:ext cx="8991698" cy="3177558"/>
              <a:chOff x="65964" y="1779174"/>
              <a:chExt cx="8991698" cy="3177558"/>
            </a:xfrm>
          </p:grpSpPr>
          <p:grpSp>
            <p:nvGrpSpPr>
              <p:cNvPr id="15" name="Grupa 14"/>
              <p:cNvGrpSpPr/>
              <p:nvPr/>
            </p:nvGrpSpPr>
            <p:grpSpPr>
              <a:xfrm>
                <a:off x="616721" y="3068960"/>
                <a:ext cx="8440941" cy="543061"/>
                <a:chOff x="30074" y="3861048"/>
                <a:chExt cx="8440941" cy="543061"/>
              </a:xfrm>
            </p:grpSpPr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144025" y="3971143"/>
                  <a:ext cx="8326990" cy="6346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8" name="Łącznik prosty 37"/>
                <p:cNvCxnSpPr/>
                <p:nvPr/>
              </p:nvCxnSpPr>
              <p:spPr>
                <a:xfrm>
                  <a:off x="276296" y="3861048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Łącznik prosty 38"/>
                <p:cNvCxnSpPr/>
                <p:nvPr/>
              </p:nvCxnSpPr>
              <p:spPr>
                <a:xfrm>
                  <a:off x="1331640" y="387932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Łącznik prosty 39"/>
                <p:cNvCxnSpPr/>
                <p:nvPr/>
              </p:nvCxnSpPr>
              <p:spPr>
                <a:xfrm>
                  <a:off x="2411760" y="389800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Łącznik prosty 40"/>
                <p:cNvCxnSpPr/>
                <p:nvPr/>
              </p:nvCxnSpPr>
              <p:spPr>
                <a:xfrm>
                  <a:off x="3491880" y="3893435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4574322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Łącznik prosty 42"/>
                <p:cNvCxnSpPr/>
                <p:nvPr/>
              </p:nvCxnSpPr>
              <p:spPr>
                <a:xfrm>
                  <a:off x="565212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4" name="pole tekstowe 43"/>
                <p:cNvSpPr txBox="1"/>
                <p:nvPr/>
              </p:nvSpPr>
              <p:spPr>
                <a:xfrm>
                  <a:off x="30074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  <p:sp>
              <p:nvSpPr>
                <p:cNvPr id="45" name="pole tekstowe 44"/>
                <p:cNvSpPr txBox="1"/>
                <p:nvPr/>
              </p:nvSpPr>
              <p:spPr>
                <a:xfrm>
                  <a:off x="1094969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2018</a:t>
                  </a:r>
                </a:p>
              </p:txBody>
            </p:sp>
            <p:sp>
              <p:nvSpPr>
                <p:cNvPr id="46" name="pole tekstowe 45"/>
                <p:cNvSpPr txBox="1"/>
                <p:nvPr/>
              </p:nvSpPr>
              <p:spPr>
                <a:xfrm>
                  <a:off x="2198573" y="414387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2019</a:t>
                  </a:r>
                </a:p>
              </p:txBody>
            </p:sp>
            <p:sp>
              <p:nvSpPr>
                <p:cNvPr id="47" name="pole tekstowe 46"/>
                <p:cNvSpPr txBox="1"/>
                <p:nvPr/>
              </p:nvSpPr>
              <p:spPr>
                <a:xfrm>
                  <a:off x="3263127" y="4139266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2020</a:t>
                  </a:r>
                </a:p>
              </p:txBody>
            </p:sp>
            <p:sp>
              <p:nvSpPr>
                <p:cNvPr id="48" name="pole tekstowe 47"/>
                <p:cNvSpPr txBox="1"/>
                <p:nvPr/>
              </p:nvSpPr>
              <p:spPr>
                <a:xfrm>
                  <a:off x="4340924" y="4152445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2021</a:t>
                  </a:r>
                </a:p>
              </p:txBody>
            </p:sp>
            <p:sp>
              <p:nvSpPr>
                <p:cNvPr id="49" name="pole tekstowe 48"/>
                <p:cNvSpPr txBox="1"/>
                <p:nvPr/>
              </p:nvSpPr>
              <p:spPr>
                <a:xfrm>
                  <a:off x="5447341" y="4152732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2022</a:t>
                  </a:r>
                </a:p>
              </p:txBody>
            </p:sp>
            <p:cxnSp>
              <p:nvCxnSpPr>
                <p:cNvPr id="50" name="Łącznik prosty 49"/>
                <p:cNvCxnSpPr/>
                <p:nvPr/>
              </p:nvCxnSpPr>
              <p:spPr>
                <a:xfrm>
                  <a:off x="673224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1" name="pole tekstowe 50"/>
                <p:cNvSpPr txBox="1"/>
                <p:nvPr/>
              </p:nvSpPr>
              <p:spPr>
                <a:xfrm>
                  <a:off x="6506125" y="4162428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2023</a:t>
                  </a:r>
                </a:p>
              </p:txBody>
            </p:sp>
            <p:cxnSp>
              <p:nvCxnSpPr>
                <p:cNvPr id="52" name="Łącznik prosty 51"/>
                <p:cNvCxnSpPr/>
                <p:nvPr/>
              </p:nvCxnSpPr>
              <p:spPr>
                <a:xfrm>
                  <a:off x="7812360" y="3906783"/>
                  <a:ext cx="0" cy="25564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808080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3" name="pole tekstowe 52"/>
                <p:cNvSpPr txBox="1"/>
                <p:nvPr/>
              </p:nvSpPr>
              <p:spPr>
                <a:xfrm>
                  <a:off x="7535941" y="4149080"/>
                  <a:ext cx="493726" cy="241681"/>
                </a:xfrm>
                <a:prstGeom prst="rect">
                  <a:avLst/>
                </a:prstGeom>
                <a:noFill/>
                <a:ln w="12700">
                  <a:solidFill>
                    <a:srgbClr val="FF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pl-PL" sz="1200" b="1" kern="0" dirty="0">
                      <a:solidFill>
                        <a:srgbClr val="808080">
                          <a:lumMod val="50000"/>
                        </a:srgbClr>
                      </a:solidFill>
                      <a:latin typeface="Arial" panose="020B0604020202020204" pitchFamily="34" charset="0"/>
                      <a:ea typeface="Lato" panose="020F0502020204030203" pitchFamily="34" charset="0"/>
                      <a:cs typeface="Arial" panose="020B0604020202020204" pitchFamily="34" charset="0"/>
                    </a:rPr>
                    <a:t>2024</a:t>
                  </a:r>
                </a:p>
              </p:txBody>
            </p:sp>
          </p:grpSp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64" y="1779174"/>
                <a:ext cx="1101514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344" y="4305059"/>
                <a:ext cx="1093816" cy="617554"/>
              </a:xfrm>
              <a:prstGeom prst="rect">
                <a:avLst/>
              </a:prstGeom>
              <a:ln w="19050">
                <a:solidFill>
                  <a:srgbClr val="000099"/>
                </a:solidFill>
              </a:ln>
            </p:spPr>
          </p:pic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297" y="1779174"/>
                <a:ext cx="466319" cy="656174"/>
              </a:xfrm>
              <a:prstGeom prst="rect">
                <a:avLst/>
              </a:prstGeom>
              <a:ln w="19050">
                <a:solidFill>
                  <a:srgbClr val="4D7830"/>
                </a:solidFill>
              </a:ln>
            </p:spPr>
          </p:pic>
          <p:sp>
            <p:nvSpPr>
              <p:cNvPr id="19" name="pole tekstowe 18"/>
              <p:cNvSpPr txBox="1"/>
              <p:nvPr/>
            </p:nvSpPr>
            <p:spPr>
              <a:xfrm>
                <a:off x="1109164" y="2454549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4D78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0" name="Łącznik prosty ze strzałką 19"/>
              <p:cNvCxnSpPr>
                <a:stCxn id="19" idx="3"/>
              </p:cNvCxnSpPr>
              <p:nvPr/>
            </p:nvCxnSpPr>
            <p:spPr>
              <a:xfrm>
                <a:off x="3170678" y="2602242"/>
                <a:ext cx="5300337" cy="2158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cxnSp>
            <p:nvCxnSpPr>
              <p:cNvPr id="21" name="Łącznik prosty ze strzałką 20"/>
              <p:cNvCxnSpPr/>
              <p:nvPr/>
            </p:nvCxnSpPr>
            <p:spPr>
              <a:xfrm>
                <a:off x="3221324" y="2933160"/>
                <a:ext cx="527826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4D7830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2" name="pole tekstowe 21"/>
              <p:cNvSpPr txBox="1"/>
              <p:nvPr/>
            </p:nvSpPr>
            <p:spPr>
              <a:xfrm>
                <a:off x="1885953" y="3620741"/>
                <a:ext cx="2215426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Podręczniki, materiały</a:t>
                </a:r>
              </a:p>
            </p:txBody>
          </p:sp>
          <p:cxnSp>
            <p:nvCxnSpPr>
              <p:cNvPr id="23" name="Łącznik prosty ze strzałką 22"/>
              <p:cNvCxnSpPr/>
              <p:nvPr/>
            </p:nvCxnSpPr>
            <p:spPr>
              <a:xfrm>
                <a:off x="3995936" y="3790018"/>
                <a:ext cx="440307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4" name="pole tekstowe 23"/>
              <p:cNvSpPr txBox="1"/>
              <p:nvPr/>
            </p:nvSpPr>
            <p:spPr>
              <a:xfrm>
                <a:off x="2834777" y="3882534"/>
                <a:ext cx="2061514" cy="295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pl-PL" sz="1600" b="1" kern="0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Programy nauczania</a:t>
                </a:r>
              </a:p>
            </p:txBody>
          </p:sp>
          <p:cxnSp>
            <p:nvCxnSpPr>
              <p:cNvPr id="25" name="Łącznik prosty ze strzałką 24"/>
              <p:cNvCxnSpPr/>
              <p:nvPr/>
            </p:nvCxnSpPr>
            <p:spPr>
              <a:xfrm>
                <a:off x="4791796" y="4077072"/>
                <a:ext cx="360721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ysDash"/>
                <a:tailEnd type="triangle"/>
              </a:ln>
              <a:effectLst/>
            </p:spPr>
          </p:cxnSp>
          <p:sp>
            <p:nvSpPr>
              <p:cNvPr id="26" name="Prostokąt 25"/>
              <p:cNvSpPr/>
              <p:nvPr/>
            </p:nvSpPr>
            <p:spPr>
              <a:xfrm>
                <a:off x="3867172" y="4300350"/>
                <a:ext cx="436623" cy="646318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9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pl-PL" sz="1400" b="1" kern="0" dirty="0" err="1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</a:t>
                </a:r>
                <a:endParaRPr lang="pl-PL" sz="1400" b="1" kern="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Obraz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2834777" y="1925777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28" name="Obraz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3831014" y="192447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29" name="Obraz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4927571" y="1925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0" name="Obraz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5991968" y="193877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1" name="Obraz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7020365" y="1923283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2" name="Obraz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6" t="21879" r="71805" b="23574"/>
              <a:stretch/>
            </p:blipFill>
            <p:spPr>
              <a:xfrm>
                <a:off x="8121296" y="1949916"/>
                <a:ext cx="495025" cy="353589"/>
              </a:xfrm>
              <a:prstGeom prst="rect">
                <a:avLst/>
              </a:prstGeom>
            </p:spPr>
          </p:pic>
          <p:pic>
            <p:nvPicPr>
              <p:cNvPr id="33" name="Obraz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772" y="4305730"/>
                <a:ext cx="697502" cy="651002"/>
              </a:xfrm>
              <a:prstGeom prst="rect">
                <a:avLst/>
              </a:prstGeom>
            </p:spPr>
          </p:pic>
          <p:pic>
            <p:nvPicPr>
              <p:cNvPr id="34" name="Obraz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057" y="4300350"/>
                <a:ext cx="697502" cy="651002"/>
              </a:xfrm>
              <a:prstGeom prst="rect">
                <a:avLst/>
              </a:prstGeom>
            </p:spPr>
          </p:pic>
          <p:cxnSp>
            <p:nvCxnSpPr>
              <p:cNvPr id="35" name="Łącznik prosty ze strzałką 34"/>
              <p:cNvCxnSpPr/>
              <p:nvPr/>
            </p:nvCxnSpPr>
            <p:spPr>
              <a:xfrm>
                <a:off x="862943" y="2454549"/>
                <a:ext cx="0" cy="61441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D783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6" name="Łącznik prosty ze strzałką 35"/>
              <p:cNvCxnSpPr/>
              <p:nvPr/>
            </p:nvCxnSpPr>
            <p:spPr>
              <a:xfrm flipV="1">
                <a:off x="1885953" y="3637356"/>
                <a:ext cx="9046" cy="61884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0099"/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2" name="pole tekstowe 1"/>
          <p:cNvSpPr txBox="1"/>
          <p:nvPr/>
        </p:nvSpPr>
        <p:spPr>
          <a:xfrm>
            <a:off x="7132320" y="5568696"/>
            <a:ext cx="3822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Marcin Smolik, Wioletta Kozak, Centralna Komisja Egzaminacyjna</a:t>
            </a:r>
          </a:p>
        </p:txBody>
      </p:sp>
    </p:spTree>
    <p:extLst>
      <p:ext uri="{BB962C8B-B14F-4D97-AF65-F5344CB8AC3E}">
        <p14:creationId xmlns:p14="http://schemas.microsoft.com/office/powerpoint/2010/main" val="3365582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33772" y="1078768"/>
            <a:ext cx="8676455" cy="5158544"/>
            <a:chOff x="233772" y="1078768"/>
            <a:chExt cx="8676455" cy="5158544"/>
          </a:xfrm>
        </p:grpSpPr>
        <p:grpSp>
          <p:nvGrpSpPr>
            <p:cNvPr id="14" name="Grupa 13"/>
            <p:cNvGrpSpPr/>
            <p:nvPr/>
          </p:nvGrpSpPr>
          <p:grpSpPr>
            <a:xfrm>
              <a:off x="256854" y="1078768"/>
              <a:ext cx="8471844" cy="694048"/>
              <a:chOff x="256854" y="1078768"/>
              <a:chExt cx="8471844" cy="433351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Temat o charakterze argumentacyjnym</a:t>
                </a:r>
              </a:p>
            </p:txBody>
          </p:sp>
        </p:grpSp>
        <p:sp>
          <p:nvSpPr>
            <p:cNvPr id="15" name="Prostokąt 14"/>
            <p:cNvSpPr/>
            <p:nvPr/>
          </p:nvSpPr>
          <p:spPr>
            <a:xfrm>
              <a:off x="233772" y="1912921"/>
              <a:ext cx="8676455" cy="310854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Zbliża się setna rocznica odzyskania przez Polskę niepodległości. 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Przygotowujecie numer </a:t>
              </a:r>
              <a:r>
                <a:rPr lang="pl-P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gazetki szkolnej 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poświęcony tej rocznicy. Napisz</a:t>
              </a:r>
              <a:r>
                <a:rPr lang="pl-PL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artykuł</a:t>
              </a:r>
              <a:r>
                <a:rPr lang="pl-PL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pt. „</a:t>
              </a:r>
              <a:r>
                <a:rPr lang="pl-P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Czy warto czytać książki o przeszłości Polski?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pl-PL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Odwołaj się do wybranej książki z listy lektur obowiązkowych 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oraz do </a:t>
              </a:r>
              <a:r>
                <a:rPr lang="pl-PL" sz="28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innego utworu literackiego</a:t>
              </a:r>
              <a:r>
                <a:rPr lang="pl-P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Twoja praca powinna liczyć co najmniej 200 słów.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323528" y="5036983"/>
              <a:ext cx="828092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Niebieski kolor – problem określony w temacie.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Czerwony kolor – forma wypowiedzi.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Zielony kolor – lektura obowiązkowa.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Pomarańczowy kolor – inna lektura.</a:t>
              </a:r>
              <a:endParaRPr lang="pl-P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03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41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393215" y="944457"/>
            <a:ext cx="8471844" cy="694048"/>
            <a:chOff x="256854" y="1078768"/>
            <a:chExt cx="8471844" cy="433351"/>
          </a:xfrm>
        </p:grpSpPr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Kryteria oceniania zadań rozszerzonej odpowiedzi (wypracowań)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543CEF2-559D-42DD-B16D-27DC34F2012A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18577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99411"/>
              </p:ext>
            </p:extLst>
          </p:nvPr>
        </p:nvGraphicFramePr>
        <p:xfrm>
          <a:off x="1023835" y="4710680"/>
          <a:ext cx="7586765" cy="1105664"/>
        </p:xfrm>
        <a:graphic>
          <a:graphicData uri="http://schemas.openxmlformats.org/drawingml/2006/table">
            <a:tbl>
              <a:tblPr firstRow="1" firstCol="1" bandRow="1"/>
              <a:tblGrid>
                <a:gridCol w="708277"/>
                <a:gridCol w="6878488"/>
              </a:tblGrid>
              <a:tr h="1105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pkt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 wypowiedzi zgodna z formą wskazaną w poleceniu.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Wszystkie pozostałe elementy polecenia uwzględnione.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Wypowiedź w całości dotyczy problemu wskazanego </a:t>
                      </a:r>
                      <a: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poleceniu.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Prostokąt 18"/>
          <p:cNvSpPr/>
          <p:nvPr/>
        </p:nvSpPr>
        <p:spPr>
          <a:xfrm>
            <a:off x="1023834" y="1890277"/>
            <a:ext cx="7586765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l-PL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Realizacja tematu wypowiedzi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Oceniając wypowiedź ucznia w tym kryterium, egzaminator będzie rozważał m.in., czy: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wypowiedź jest zgodna z formą wskazaną w poleceniu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wypowiedzi ujęte zostały wszystkie kluczowe elementy tematu, np. czy uczeń w odpowiedni sposób odwołał się do lektury wskazanej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poleceniu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wypowiedź jest w całości na temat.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78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42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56854" y="923652"/>
            <a:ext cx="8471844" cy="694048"/>
            <a:chOff x="256854" y="1078768"/>
            <a:chExt cx="8471844" cy="43335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Kryteria oceniania zadań rozszerzonej odpowiedzi (wypracowań)</a:t>
              </a:r>
            </a:p>
          </p:txBody>
        </p: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FE61E99-B239-4421-B520-A60C4D7B4ADA}"/>
              </a:ext>
            </a:extLst>
          </p:cNvPr>
          <p:cNvSpPr txBox="1"/>
          <p:nvPr/>
        </p:nvSpPr>
        <p:spPr>
          <a:xfrm>
            <a:off x="8509519" y="4966134"/>
            <a:ext cx="339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91317"/>
              </p:ext>
            </p:extLst>
          </p:nvPr>
        </p:nvGraphicFramePr>
        <p:xfrm>
          <a:off x="406323" y="1820431"/>
          <a:ext cx="3164470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316447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Elementy twórcze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Wypowiedź o charakterze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twórczym (np. opowiadanie)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Oceniając wypowiedź ucznia </a:t>
                      </a:r>
                      <a:endParaRPr lang="pl-PL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tym kryterium, egzaminator będzie rozważał m.in., czy: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narracja w opowiadaniu jest konsekwentnie prowadzona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wydarzenia są logicznie ułożone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fabuła jest urozmaicona, np. czy zawiera elementy typowe dla opowiadania, takie jak zwroty akcji, dialog, puenta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lektura wskazana </a:t>
                      </a:r>
                      <a:r>
                        <a:rPr lang="pl-P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poleceniu została wykorzystana pobieżnie, czy w sposób ciekawy i twórczy.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3906"/>
              </p:ext>
            </p:extLst>
          </p:nvPr>
        </p:nvGraphicFramePr>
        <p:xfrm>
          <a:off x="3909527" y="1973453"/>
          <a:ext cx="5388338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920173"/>
                <a:gridCol w="446816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pkt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Funkcjonalna narracja.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Logiczny układ zdarzeń.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Urozmaicona fabuła, w tym funkcjonalne wykorzystanie co najmniej 6 spośród następujących elementów: opis, charakterystyka bohatera, czas akcji, miejsce akcji, zwrot akcji, puenta, punkt kulminacyjny, dialog, monolog, retrospekcja.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Twórcze wykorzystanie treści lektury.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99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9743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43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56854" y="923652"/>
            <a:ext cx="8471844" cy="694048"/>
            <a:chOff x="256854" y="1078768"/>
            <a:chExt cx="8471844" cy="43335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Kryteria oceniania zadań rozszerzonej odpowiedzi (wypracowań)</a:t>
              </a:r>
            </a:p>
          </p:txBody>
        </p: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FE61E99-B239-4421-B520-A60C4D7B4ADA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2476"/>
              </p:ext>
            </p:extLst>
          </p:nvPr>
        </p:nvGraphicFramePr>
        <p:xfrm>
          <a:off x="443644" y="2075595"/>
          <a:ext cx="2608580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26085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Elementy retoryczne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Wypowiedź o charakterze argumentacyjnym (np. rozprawka)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Oceniając wypowiedź ucznia </a:t>
                      </a: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tym kryterium, egzaminator będzie rozważał m.in., czy: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argumentacja w pracy jest wnikliwa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argumenty są poparte właściwymi przykładami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argumenty są przedstawione w sposób uporządkowany, np. są przedstawione od najbardziej do najmniej ważnego albo są zapisane w porządku argument – kontrargument.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11806"/>
              </p:ext>
            </p:extLst>
          </p:nvPr>
        </p:nvGraphicFramePr>
        <p:xfrm>
          <a:off x="3581925" y="2164946"/>
          <a:ext cx="5388338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920173"/>
                <a:gridCol w="446816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pkt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Pogłębiona argumentacja.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Argumenty odwołujące się np. do faktów, logiki, emocji, zilustrowane odpowiednimi przykładami ORAZ/LUB wykorzystanie przykładów w funkcji argumentacyjnej.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Argumenty/przykłady uporządkowane, np. zhierarchizowane.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31" y="2075595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2585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44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56854" y="1078768"/>
            <a:ext cx="8471844" cy="694048"/>
            <a:chOff x="256854" y="1078768"/>
            <a:chExt cx="8471844" cy="433351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Kryteria oceniania zadań rozszerzonej odpowiedzi (wypracowań)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DD31B4DD-B3AD-4FC1-96DF-E9F5934D5BFC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56854" y="1866180"/>
            <a:ext cx="8256037" cy="25083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Kompetencje literackie i kulturowe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Oceniając wypowiedź ucznia w tym kryterium, egzaminator będzie rozważał m.in., czy: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uczeń wykorzystał znajomość lektury obowiązkowej wskazanej w poleceniu (a także innych tekstów – jeżeli polecenie tego wymagało) w sposób funkcjonalny, tzn. np. czy przywołał w pracy takie wydarzenia albo omówił takie wątki, które istotnie wspierają jego tok rozumowania albo dobrze ilustrują to, o czym pisze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uczeń, pisząc np. o wydarzeniach z danej lektury, nie popełnił błędów, np. nie pomylił imion postaci, nie przypisał postaciom cech, których nie posiadają, bądź nie wymyślił wydarzeń, których w lekturze nie ma.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49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0465"/>
              </p:ext>
            </p:extLst>
          </p:nvPr>
        </p:nvGraphicFramePr>
        <p:xfrm>
          <a:off x="287635" y="4615803"/>
          <a:ext cx="7865765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678179"/>
                <a:gridCol w="718758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pkt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Funkcjonalne wykorzystanie znajomości lektury obowiązkowej wskazanej w poleceniu (oraz innego tekstu literackiego lub tekstu kultury, jeżeli polecenie tego wymaga).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Poprawność rzeczowa.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8270" y="469619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66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45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87635" y="931811"/>
            <a:ext cx="8471844" cy="694048"/>
            <a:chOff x="256854" y="1078768"/>
            <a:chExt cx="8471844" cy="433351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Kryteria oceniania zadań rozszerzonej odpowiedzi (wypracowań)</a:t>
              </a:r>
            </a:p>
          </p:txBody>
        </p: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5366193B-6731-4B0D-998A-F28534718EAE}"/>
              </a:ext>
            </a:extLst>
          </p:cNvPr>
          <p:cNvSpPr txBox="1"/>
          <p:nvPr/>
        </p:nvSpPr>
        <p:spPr>
          <a:xfrm>
            <a:off x="9175536" y="4557366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49" y="2099776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457200" y="1724200"/>
            <a:ext cx="8593494" cy="275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l-PL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l-PL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Kompozycja tekstu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Oceniając wypowiedź ucznia w tym kryterium, egzaminator będzie rozważał m.in., czy: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kompozycja wypowiedzi jest zgodna z formą wskazaną w poleceniu, np. czy rozprawka zawiera wstęp, rozwinięcie i zakończenie, a list – zwrot do adresata, wstęp, rozwinięcie, zakończenie i zwrot pożegnalny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wypowiedź jest spójna, tzn. czy jest napisana w taki sposób, że łatwo się ją czyta dzięki np. jasnym powiązaniom wewnątrz zdań oraz między zdaniami i akapitami tekstu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wypowiedź jest logiczna, tzn. czy jest zbiorem uporządkowanych myśli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wypowiedź jest podzielona na odpowiednio wyodrębnione graficznie akapity, z których każdy stanowi logicznie zorganizowaną, zwartą całość.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29495"/>
              </p:ext>
            </p:extLst>
          </p:nvPr>
        </p:nvGraphicFramePr>
        <p:xfrm>
          <a:off x="529878" y="4800456"/>
          <a:ext cx="8229601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768290"/>
                <a:gridCol w="746131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pkt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Kompozycja zgodna z formą wypowiedzi.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Graficznie wyodrębnione akapity.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Dopuszczalna 1 usterka w zakresie: spójności ALBO logiki wypowiedzi, ALBO podziału wypowiedzi na funkcjonalne akapity.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806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46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56854" y="1078768"/>
            <a:ext cx="8471844" cy="694048"/>
            <a:chOff x="256854" y="1078768"/>
            <a:chExt cx="8471844" cy="433351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Kryteria oceniania zadań rozszerzonej odpowiedzi (wypracowań)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950B9E0-BAFF-4EB3-9807-272DB478561F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7635" y="1983714"/>
            <a:ext cx="7615394" cy="2416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Styl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Oceniając wypowiedź ucznia w tym kryterium, egzaminator będzie rozważał m.in., czy: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 wypowiedzi jest odpowiedni do jej treści i formy, tzn. np. czy uczeń nie napisał rozprawki, stosując słownictwo charakterystyczne dla stylu potocznego w odmianie mówionej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 wypowiedzi jest jednolity, tzn. czy uczeń konsekwentnie posługuje się jednym, wybranym stylem, a jeżeli miesza różne style w wypowiedzi – to czy jest to uzasadnione (czy czemuś to służy).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99" y="1983714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35176"/>
              </p:ext>
            </p:extLst>
          </p:nvPr>
        </p:nvGraphicFramePr>
        <p:xfrm>
          <a:off x="256854" y="4849093"/>
          <a:ext cx="7646175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851862"/>
                <a:gridCol w="679431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pkt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Odpowiedni do treści i formy wypowiedzi.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Jednolity.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023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47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256854" y="1078768"/>
            <a:ext cx="8471844" cy="694048"/>
            <a:chOff x="256854" y="1078768"/>
            <a:chExt cx="8471844" cy="433351"/>
          </a:xfrm>
        </p:grpSpPr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Kryteria oceniania zadań rozszerzonej odpowiedzi (wypracowań)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096C62C-D842-44C5-B487-8955DC5870C2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9512" y="1887906"/>
            <a:ext cx="8656577" cy="2662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Język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Oceniając wypowiedź ucznia w tym kryterium, egzaminator będzie rozważał m.in.: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uczeń poprawnie użył w wypowiedzi różnych rodzajów zdań i bogatej leksyki (np. frazeologizmów, wyrazów rzadziej używanych w języku polskim), czy też ograniczył się do najprostszych środków językowych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środki językowe, których użył uczeń, pozwalają mu zrealizować temat w sposób swobodny i precyzyjny, czy też pobieżny, sprawiający trudność w zrozumieniu tekstu.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ocenie egzaminator uwzględni również liczbę wszystkich błędów językowych, które uczeń popełnił w wypowiedzi.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4665263"/>
            <a:ext cx="8549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Oceniając język wypowiedzi, egzaminator najpierw oceni zakres użytych środków językowych, a następnie – ich poprawność. Ostateczną liczbę punktów ustali na podstawie oceny obu tych aspektów wypowiedzi, zgodnie z poniższą tabelą.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78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9080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48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8754" y="1078768"/>
            <a:ext cx="8639944" cy="5374568"/>
            <a:chOff x="88754" y="1078768"/>
            <a:chExt cx="8639944" cy="5374568"/>
          </a:xfrm>
        </p:grpSpPr>
        <p:grpSp>
          <p:nvGrpSpPr>
            <p:cNvPr id="13" name="Grupa 12"/>
            <p:cNvGrpSpPr/>
            <p:nvPr/>
          </p:nvGrpSpPr>
          <p:grpSpPr>
            <a:xfrm>
              <a:off x="256854" y="1078768"/>
              <a:ext cx="8471844" cy="694048"/>
              <a:chOff x="256854" y="1078768"/>
              <a:chExt cx="8471844" cy="433351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sz="2000" b="1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pl-PL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Kryteria oceniania zadań rozszerzonej odpowiedzi (wypracowań)</a:t>
                </a:r>
              </a:p>
            </p:txBody>
          </p:sp>
        </p:grpSp>
        <p:grpSp>
          <p:nvGrpSpPr>
            <p:cNvPr id="14" name="Grupa 13"/>
            <p:cNvGrpSpPr/>
            <p:nvPr/>
          </p:nvGrpSpPr>
          <p:grpSpPr>
            <a:xfrm>
              <a:off x="88754" y="1916832"/>
              <a:ext cx="8639944" cy="4536504"/>
              <a:chOff x="0" y="929502"/>
              <a:chExt cx="9144000" cy="4947770"/>
            </a:xfrm>
          </p:grpSpPr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527489"/>
                <a:ext cx="9144000" cy="4349783"/>
              </a:xfrm>
              <a:prstGeom prst="rect">
                <a:avLst/>
              </a:prstGeom>
            </p:spPr>
          </p:pic>
          <p:pic>
            <p:nvPicPr>
              <p:cNvPr id="19" name="Obraz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568" y="929502"/>
                <a:ext cx="8156864" cy="415636"/>
              </a:xfrm>
              <a:prstGeom prst="rect">
                <a:avLst/>
              </a:prstGeom>
            </p:spPr>
          </p:pic>
        </p:grp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3C33E0C8-DC87-4D2E-BEDB-C8726B344F7D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99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3539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49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17868" y="1078768"/>
            <a:ext cx="8816337" cy="5014528"/>
            <a:chOff x="17868" y="1078768"/>
            <a:chExt cx="8816337" cy="5014528"/>
          </a:xfrm>
        </p:grpSpPr>
        <p:grpSp>
          <p:nvGrpSpPr>
            <p:cNvPr id="23" name="Grupa 22"/>
            <p:cNvGrpSpPr/>
            <p:nvPr/>
          </p:nvGrpSpPr>
          <p:grpSpPr>
            <a:xfrm>
              <a:off x="256854" y="1078768"/>
              <a:ext cx="8471844" cy="694048"/>
              <a:chOff x="256854" y="1078768"/>
              <a:chExt cx="8471844" cy="433351"/>
            </a:xfrm>
          </p:grpSpPr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xmlns="" id="{6415E99E-6BF7-434E-8486-62E792EC44F0}"/>
                  </a:ext>
                </a:extLst>
              </p:cNvPr>
              <p:cNvSpPr/>
              <p:nvPr/>
            </p:nvSpPr>
            <p:spPr>
              <a:xfrm>
                <a:off x="256854" y="1078768"/>
                <a:ext cx="2173138" cy="43335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Charakterystyka</a:t>
                </a:r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xmlns="" id="{6B52FE8A-B666-4082-B7FF-FB6EB0F89516}"/>
                  </a:ext>
                </a:extLst>
              </p:cNvPr>
              <p:cNvSpPr/>
              <p:nvPr/>
            </p:nvSpPr>
            <p:spPr>
              <a:xfrm>
                <a:off x="2627784" y="1080072"/>
                <a:ext cx="6100914" cy="432047"/>
              </a:xfrm>
              <a:prstGeom prst="rect">
                <a:avLst/>
              </a:prstGeom>
              <a:solidFill>
                <a:srgbClr val="FFFFFF">
                  <a:alpha val="25000"/>
                </a:srgbClr>
              </a:solidFill>
              <a:ln w="254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Lato" panose="020F0502020204030203" pitchFamily="34" charset="0"/>
                    <a:cs typeface="Arial" panose="020B0604020202020204" pitchFamily="34" charset="0"/>
                  </a:rPr>
                  <a:t>Kryteria oceniania zadań rozszerzonej odpowiedzi (wypracowań)</a:t>
                </a:r>
              </a:p>
            </p:txBody>
          </p:sp>
        </p:grp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8" y="1988840"/>
              <a:ext cx="8816337" cy="4104456"/>
            </a:xfrm>
            <a:prstGeom prst="rect">
              <a:avLst/>
            </a:prstGeom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E4664A62-0B77-41D4-A4C8-AF3887FFDE38}"/>
              </a:ext>
            </a:extLst>
          </p:cNvPr>
          <p:cNvSpPr txBox="1"/>
          <p:nvPr/>
        </p:nvSpPr>
        <p:spPr>
          <a:xfrm>
            <a:off x="8970263" y="4507482"/>
            <a:ext cx="293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99" y="2000008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045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5</a:t>
            </a:fld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179513" y="116633"/>
            <a:ext cx="9454344" cy="1065953"/>
            <a:chOff x="179513" y="116632"/>
            <a:chExt cx="6904093" cy="1526333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14543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Najważniejsze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założenia </a:t>
              </a:r>
              <a:r>
                <a:rPr lang="pl-PL" sz="30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 języka polskiego</a:t>
              </a:r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284201" y="1626890"/>
            <a:ext cx="9279142" cy="4088494"/>
            <a:chOff x="298855" y="1700880"/>
            <a:chExt cx="7944227" cy="3916600"/>
          </a:xfrm>
        </p:grpSpPr>
        <p:sp>
          <p:nvSpPr>
            <p:cNvPr id="58" name="Prostokąt 57"/>
            <p:cNvSpPr/>
            <p:nvPr/>
          </p:nvSpPr>
          <p:spPr>
            <a:xfrm>
              <a:off x="304325" y="1700880"/>
              <a:ext cx="7938757" cy="648000"/>
            </a:xfrm>
            <a:prstGeom prst="rect">
              <a:avLst/>
            </a:prstGeom>
            <a:noFill/>
            <a:ln w="127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anchor="t"/>
            <a:lstStyle/>
            <a:p>
              <a:pPr>
                <a:defRPr/>
              </a:pPr>
              <a:r>
                <a:rPr lang="pl-PL" kern="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Powrót do uporządkowanej, systematycznej </a:t>
              </a:r>
              <a:r>
                <a:rPr lang="pl-PL" b="1" kern="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wiedzy</a:t>
              </a:r>
              <a:r>
                <a:rPr lang="pl-PL" kern="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jako podstawy kształtowania umiejętności.</a:t>
              </a:r>
              <a:endParaRPr lang="pl-PL" b="1" kern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pl-PL" kern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pl-PL" kern="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Prostokąt 58"/>
            <p:cNvSpPr/>
            <p:nvPr/>
          </p:nvSpPr>
          <p:spPr>
            <a:xfrm>
              <a:off x="298855" y="3528642"/>
              <a:ext cx="7933806" cy="953444"/>
            </a:xfrm>
            <a:prstGeom prst="rect">
              <a:avLst/>
            </a:prstGeom>
            <a:noFill/>
            <a:ln w="12700" cap="flat" cmpd="sng" algn="ctr">
              <a:solidFill>
                <a:srgbClr val="0000CC"/>
              </a:solidFill>
              <a:prstDash val="solid"/>
            </a:ln>
            <a:effectLst/>
          </p:spPr>
          <p:txBody>
            <a:bodyPr anchor="t"/>
            <a:lstStyle/>
            <a:p>
              <a:pPr>
                <a:defRPr/>
              </a:pPr>
              <a:r>
                <a:rPr lang="pl-PL" b="1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Funkcjonalne</a:t>
              </a:r>
              <a:r>
                <a:rPr lang="pl-PL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podejście do kształcenia językowego oraz </a:t>
              </a:r>
              <a:r>
                <a:rPr lang="pl-PL" b="1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integralne</a:t>
              </a:r>
              <a:r>
                <a:rPr lang="pl-PL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traktowanie zagadnień języka i komunikacji, literatury i kultury w wyniku postrzegania języka nie tylko jako narzędzia komunikacji, ale najważniejszego składnika kultury. </a:t>
              </a:r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298855" y="2664546"/>
              <a:ext cx="7938757" cy="634402"/>
            </a:xfrm>
            <a:prstGeom prst="rect">
              <a:avLst/>
            </a:pr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Wprowadzenie po raz pierwszy </a:t>
              </a:r>
              <a:r>
                <a:rPr lang="pl-PL" b="1" kern="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pl-PL" kern="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b="1" kern="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sposób systemowy </a:t>
              </a:r>
              <a:r>
                <a:rPr lang="pl-PL" kern="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elementów</a:t>
              </a:r>
              <a:r>
                <a:rPr lang="pl-PL" b="1" kern="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retoryki</a:t>
              </a:r>
              <a:r>
                <a:rPr lang="pl-PL" kern="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podstawy programowej z języka polskiego.</a:t>
              </a:r>
              <a:endParaRPr lang="pl-PL" b="1" kern="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Prostokąt 61"/>
            <p:cNvSpPr/>
            <p:nvPr/>
          </p:nvSpPr>
          <p:spPr>
            <a:xfrm>
              <a:off x="304325" y="4761996"/>
              <a:ext cx="7938757" cy="855484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A8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Wyeksponowanie </a:t>
              </a:r>
              <a:r>
                <a:rPr lang="pl-PL" b="1" kern="0" dirty="0">
                  <a:solidFill>
                    <a:srgbClr val="A8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samokształcenia uczniów </a:t>
              </a:r>
              <a:r>
                <a:rPr lang="pl-PL" kern="0" dirty="0">
                  <a:solidFill>
                    <a:srgbClr val="A8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jako umiejętności m.in. samodzielnego organizowania sobie warsztatu pracy, docierania do informacji, dokonywania ich selekcji, syntezy oraz wartościowania.</a:t>
              </a:r>
              <a:endParaRPr lang="pl-PL" b="1" kern="0" dirty="0">
                <a:solidFill>
                  <a:srgbClr val="A8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7187184" y="5761135"/>
            <a:ext cx="3822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Wioletta Kozak, </a:t>
            </a:r>
            <a:r>
              <a:rPr lang="pl-PL" sz="1000" i="1" dirty="0"/>
              <a:t>Komentarz </a:t>
            </a:r>
            <a:r>
              <a:rPr lang="pl-PL" sz="1000" dirty="0"/>
              <a:t>[w:] </a:t>
            </a:r>
            <a:r>
              <a:rPr lang="pl-PL" sz="1000" i="1" dirty="0"/>
              <a:t>Podstawa programowa kształcenia ogólnego z komentarzem. Szkoła podstawowa. Język </a:t>
            </a:r>
            <a:r>
              <a:rPr lang="pl-PL" sz="1000" i="1" dirty="0" smtClean="0"/>
              <a:t>polski</a:t>
            </a:r>
            <a:r>
              <a:rPr lang="pl-PL" sz="1000" dirty="0" smtClean="0"/>
              <a:t> </a:t>
            </a:r>
            <a:r>
              <a:rPr lang="pl-PL" sz="1000" dirty="0"/>
              <a:t>2017, https://cke.gov.pl/egzamin-osmoklasisty/podstawa-programowa/</a:t>
            </a:r>
          </a:p>
        </p:txBody>
      </p:sp>
    </p:spTree>
    <p:extLst>
      <p:ext uri="{BB962C8B-B14F-4D97-AF65-F5344CB8AC3E}">
        <p14:creationId xmlns:p14="http://schemas.microsoft.com/office/powerpoint/2010/main" val="548394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50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604288"/>
            <a:chOff x="179513" y="116632"/>
            <a:chExt cx="6904093" cy="865277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79326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Egzamin ósmoklasisty z języka polskiego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87635" y="906625"/>
            <a:ext cx="8471844" cy="694048"/>
            <a:chOff x="256854" y="1078768"/>
            <a:chExt cx="8471844" cy="433351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xmlns="" id="{6415E99E-6BF7-434E-8486-62E792EC44F0}"/>
                </a:ext>
              </a:extLst>
            </p:cNvPr>
            <p:cNvSpPr/>
            <p:nvPr/>
          </p:nvSpPr>
          <p:spPr>
            <a:xfrm>
              <a:off x="256854" y="1078768"/>
              <a:ext cx="2173138" cy="4333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Charakterystyka</a:t>
              </a: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6B52FE8A-B666-4082-B7FF-FB6EB0F89516}"/>
                </a:ext>
              </a:extLst>
            </p:cNvPr>
            <p:cNvSpPr/>
            <p:nvPr/>
          </p:nvSpPr>
          <p:spPr>
            <a:xfrm>
              <a:off x="2627784" y="1080072"/>
              <a:ext cx="6100914" cy="432047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l-PL" kern="0" dirty="0">
                  <a:solidFill>
                    <a:srgbClr val="00000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Uwagi dodatkowe do wypracowań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287635" y="1704082"/>
            <a:ext cx="9340997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wypowiedź w całości jest nie na temat, egzaminator oceni ją na 0 pkt.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w wypowiedzi uczeń w ogóle nie odwołał się do treści lektury obowiązkowej wskazanej w poleceniu, za całą wypowiedź egzaminator przyzna 0 pkt.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wypowiedź jest nieczytelna, egzaminator oceni ją na 0 pkt.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wypowiedź nie zawiera w ogóle rozwinięcia (np. uczeń napisał tylko wstęp), egzaminator przyzna 0 pkt w każdym kryterium.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wypowiedź zawiera 180 słów lub mniej, jest oceniana wyłącznie w kryteriach: </a:t>
            </a:r>
            <a:r>
              <a:rPr lang="pl-PL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realizacji tematu wypowiedzi</a:t>
            </a: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elementów twórczych/ elementów retorycznych</a:t>
            </a: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oraz </a:t>
            </a:r>
            <a:r>
              <a:rPr lang="pl-PL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kompetencji literackich i kulturowych</a:t>
            </a: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 pozostałych kryteriach egzaminator przyzna 0 punktów.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</a:t>
            </a: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wypowiedź jest napisana niesamodzielnie, np. zawiera fragmenty odtworzone z podręcznika, zadania zawartego w arkuszu egzaminacyjnym lub innego źródła, w tym internetowego, lub jest przepisana od innego ucznia, wówczas egzamin z języka polskiego, w przypadku takiego ucznia, zostanie unieważniony.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ocenie poprawności językowej nie bierze się pod uwagę błędów ortograficznych w wypowiedziach uczniów, którym przyznano takie dostosowanie warunków przeprowadzenia egzaminu, zgodnie </a:t>
            </a:r>
            <a:b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Komunikatem dyrektora Centralnej Komisji Egzaminacyjnej w sprawie szczegółowych sposobów dostosowania warunków i form przeprowadzania egzaminu ósmoklasisty </a:t>
            </a: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danym roku szkolnym.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Zabronione jest pisanie wypowiedzi obraźliwych, wulgarnych lub propagujących postępowanie niezgodne z prawem. W przypadku takich wypowiedzi zostanie podjęta indywidualna decyzja dotycząca danej pracy, np. nie zostaną przyznane punkty za styl i język lub cała wypowiedź nie będzie podlegała ocenie.</a:t>
            </a:r>
          </a:p>
          <a:p>
            <a:pPr marL="228600" algn="just">
              <a:spcAft>
                <a:spcPts val="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A600C15-BC8F-4D74-B711-EDD38C90743F}"/>
              </a:ext>
            </a:extLst>
          </p:cNvPr>
          <p:cNvSpPr txBox="1"/>
          <p:nvPr/>
        </p:nvSpPr>
        <p:spPr>
          <a:xfrm>
            <a:off x="9944099" y="4030216"/>
            <a:ext cx="2071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Informator o egzaminie ósmoklasisty z języka polskiego od roku szkolnego 2018/2019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red. dr Wioletta Kozak (CKE), dr Maria Romanowska (OKE Jaworzno), Wioleta Dobosz-Leszczyńska (CKE), Robert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Chamczyk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(CKE), dr Marcin Smolik (CKE), Danuta Marchlewska (OKE Warszawa), Hanna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Wylężek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(OKE Jaworzno), CKE 2017,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https://cke.gov.pl/egzamin-osmoklasisty/informatory/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99" y="1894282"/>
            <a:ext cx="1602551" cy="21359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3444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51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367643" y="1632856"/>
            <a:ext cx="670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58887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6</a:t>
            </a:fld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1132441" y="1138359"/>
            <a:ext cx="8008455" cy="4865947"/>
            <a:chOff x="246384" y="1011325"/>
            <a:chExt cx="8733671" cy="5677380"/>
          </a:xfrm>
        </p:grpSpPr>
        <p:grpSp>
          <p:nvGrpSpPr>
            <p:cNvPr id="13" name="Grupa 12"/>
            <p:cNvGrpSpPr/>
            <p:nvPr/>
          </p:nvGrpSpPr>
          <p:grpSpPr>
            <a:xfrm>
              <a:off x="251520" y="1011325"/>
              <a:ext cx="8728535" cy="1049523"/>
              <a:chOff x="251520" y="1011325"/>
              <a:chExt cx="8728535" cy="1656184"/>
            </a:xfrm>
          </p:grpSpPr>
          <p:sp>
            <p:nvSpPr>
              <p:cNvPr id="21" name="Prostokąt 20"/>
              <p:cNvSpPr/>
              <p:nvPr/>
            </p:nvSpPr>
            <p:spPr>
              <a:xfrm>
                <a:off x="251520" y="1011325"/>
                <a:ext cx="2083553" cy="1656184"/>
              </a:xfrm>
              <a:prstGeom prst="rect">
                <a:avLst/>
              </a:prstGeom>
              <a:solidFill>
                <a:srgbClr val="006600"/>
              </a:solidFill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pl-PL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 Kształcenie literackie </a:t>
                </a:r>
                <a:br>
                  <a:rPr lang="pl-PL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kulturowe</a:t>
                </a:r>
                <a:endParaRPr lang="pl-PL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2344289" y="1011325"/>
                <a:ext cx="6635766" cy="1656184"/>
              </a:xfrm>
              <a:prstGeom prst="rect">
                <a:avLst/>
              </a:prstGeom>
              <a:solidFill>
                <a:srgbClr val="006600">
                  <a:alpha val="20000"/>
                </a:srgbClr>
              </a:solidFill>
              <a:ln w="127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Czytanie utworów literackich.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Odbiór tekstów kultury.</a:t>
                </a:r>
              </a:p>
            </p:txBody>
          </p:sp>
        </p:grpSp>
        <p:grpSp>
          <p:nvGrpSpPr>
            <p:cNvPr id="14" name="Grupa 13"/>
            <p:cNvGrpSpPr/>
            <p:nvPr/>
          </p:nvGrpSpPr>
          <p:grpSpPr>
            <a:xfrm>
              <a:off x="246384" y="2329535"/>
              <a:ext cx="8707920" cy="1728192"/>
              <a:chOff x="251520" y="2919446"/>
              <a:chExt cx="8707920" cy="1728192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251520" y="2919446"/>
                <a:ext cx="2083553" cy="1728192"/>
              </a:xfrm>
              <a:prstGeom prst="rect">
                <a:avLst/>
              </a:prstGeom>
              <a:solidFill>
                <a:srgbClr val="0000CC"/>
              </a:solidFill>
              <a:ln w="1270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II. Kształcenie językowe</a:t>
                </a:r>
                <a:endParaRPr lang="pl-PL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2323674" y="2919446"/>
                <a:ext cx="6635766" cy="1728192"/>
              </a:xfrm>
              <a:prstGeom prst="rect">
                <a:avLst/>
              </a:prstGeom>
              <a:solidFill>
                <a:srgbClr val="0000CC">
                  <a:alpha val="20000"/>
                </a:srgbClr>
              </a:solidFill>
              <a:ln w="1270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Gramatyka języka polskiego.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Zróżnicowanie języka. 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Komunikacja językowa i kultura języka. 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Ortografia i interpunkcja. </a:t>
                </a:r>
              </a:p>
            </p:txBody>
          </p:sp>
        </p:grpSp>
        <p:grpSp>
          <p:nvGrpSpPr>
            <p:cNvPr id="15" name="Grupa 14"/>
            <p:cNvGrpSpPr/>
            <p:nvPr/>
          </p:nvGrpSpPr>
          <p:grpSpPr>
            <a:xfrm>
              <a:off x="246384" y="4263897"/>
              <a:ext cx="8684857" cy="1109319"/>
              <a:chOff x="251520" y="5373216"/>
              <a:chExt cx="8684857" cy="1296144"/>
            </a:xfrm>
          </p:grpSpPr>
          <p:sp>
            <p:nvSpPr>
              <p:cNvPr id="17" name="Prostokąt 16"/>
              <p:cNvSpPr/>
              <p:nvPr/>
            </p:nvSpPr>
            <p:spPr>
              <a:xfrm>
                <a:off x="251520" y="5373216"/>
                <a:ext cx="2083553" cy="1296144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III. Tworzenie wypowiedzi</a:t>
                </a:r>
                <a:endParaRPr lang="pl-PL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Prostokąt 17"/>
              <p:cNvSpPr/>
              <p:nvPr/>
            </p:nvSpPr>
            <p:spPr>
              <a:xfrm>
                <a:off x="2300611" y="5373216"/>
                <a:ext cx="6635766" cy="1296144"/>
              </a:xfrm>
              <a:prstGeom prst="rect">
                <a:avLst/>
              </a:prstGeom>
              <a:solidFill>
                <a:srgbClr val="800080">
                  <a:alpha val="20000"/>
                </a:srgbClr>
              </a:solidFill>
              <a:ln w="127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rgbClr val="8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Elementy retoryki.</a:t>
                </a:r>
              </a:p>
              <a:p>
                <a:pPr marL="514350" indent="-514350">
                  <a:buAutoNum type="arabicPeriod"/>
                  <a:defRPr/>
                </a:pPr>
                <a:r>
                  <a:rPr lang="pl-PL" dirty="0">
                    <a:solidFill>
                      <a:srgbClr val="8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Mówienie i pisanie.</a:t>
                </a:r>
              </a:p>
            </p:txBody>
          </p:sp>
        </p:grpSp>
        <p:sp>
          <p:nvSpPr>
            <p:cNvPr id="16" name="Prostokąt 15"/>
            <p:cNvSpPr/>
            <p:nvPr/>
          </p:nvSpPr>
          <p:spPr>
            <a:xfrm>
              <a:off x="246384" y="5579386"/>
              <a:ext cx="8684857" cy="11093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IV. Samokształcenie</a:t>
              </a:r>
              <a:endParaRPr lang="pl-PL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179512" y="116633"/>
            <a:ext cx="9805735" cy="788623"/>
            <a:chOff x="179513" y="116632"/>
            <a:chExt cx="6904093" cy="1870902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16632"/>
              <a:ext cx="6827644" cy="103572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88642"/>
              <a:ext cx="6832915" cy="179889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Struktura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pl-PL" sz="3000" b="1" i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30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odstawy programowej</a:t>
              </a: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z języka polskiego</a:t>
              </a:r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9406433" y="4699592"/>
            <a:ext cx="271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/>
              <a:t>Podstawa programowa kształcenia ogólnego </a:t>
            </a:r>
          </a:p>
          <a:p>
            <a:r>
              <a:rPr lang="pl-PL" sz="1000" i="1" dirty="0"/>
              <a:t>z komentarzem. Szkoła podstawowa. Język polski</a:t>
            </a:r>
            <a:r>
              <a:rPr lang="pl-PL" sz="1000" dirty="0"/>
              <a:t>, 2017, https://cke.gov.pl/egzamin-osmoklasisty/podstawa-programowa/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75" y="2037880"/>
            <a:ext cx="1600697" cy="23118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058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7</a:t>
            </a:fld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179513" y="116634"/>
            <a:ext cx="9633958" cy="1055226"/>
            <a:chOff x="179513" y="116632"/>
            <a:chExt cx="6904093" cy="1920641"/>
          </a:xfrm>
        </p:grpSpPr>
        <p:sp>
          <p:nvSpPr>
            <p:cNvPr id="27" name="pole tekstowe 26"/>
            <p:cNvSpPr txBox="1"/>
            <p:nvPr/>
          </p:nvSpPr>
          <p:spPr>
            <a:xfrm>
              <a:off x="255962" y="116632"/>
              <a:ext cx="6827644" cy="10643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79513" y="188642"/>
              <a:ext cx="6832915" cy="184863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Kompetencje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literackie – uczeń jako krytyczny czytelnik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99010"/>
              </p:ext>
            </p:extLst>
          </p:nvPr>
        </p:nvGraphicFramePr>
        <p:xfrm>
          <a:off x="270584" y="1281793"/>
          <a:ext cx="9461246" cy="4937951"/>
        </p:xfrm>
        <a:graphic>
          <a:graphicData uri="http://schemas.openxmlformats.org/drawingml/2006/table">
            <a:tbl>
              <a:tblPr firstRow="1" bandRow="1"/>
              <a:tblGrid>
                <a:gridCol w="4588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2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IV–VI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Klasy VII i VIII</a:t>
                      </a:r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7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Czytanie utworów literackich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14) </a:t>
                      </a:r>
                      <a:r>
                        <a:rPr lang="pl-PL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nazywa wrażenia</a:t>
                      </a:r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jakie wzbudza 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nim czytany tekst;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15) objaśnia znaczenia dosłowne 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przenośne w tekstach;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16) </a:t>
                      </a:r>
                      <a:r>
                        <a:rPr lang="pl-PL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określa doświadczenia bohaterów literackich i porównuje je z własnymi</a:t>
                      </a:r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17) </a:t>
                      </a:r>
                      <a:r>
                        <a:rPr lang="pl-PL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przedstawia własne rozumienie utworu i je uzasadnia</a:t>
                      </a:r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wykorzystuje w interpretacji tekstów </a:t>
                      </a:r>
                      <a:r>
                        <a:rPr lang="pl-PL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doświadczenia własne </a:t>
                      </a:r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oraz elementy wiedzy o kulturze;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19) </a:t>
                      </a:r>
                      <a:r>
                        <a:rPr lang="pl-PL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wyraża własny sąd </a:t>
                      </a:r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postaciach </a:t>
                      </a:r>
                      <a:b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zdarzeniach;</a:t>
                      </a:r>
                    </a:p>
                    <a:p>
                      <a:pPr lvl="0"/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20) wskazuje </a:t>
                      </a:r>
                      <a:r>
                        <a:rPr lang="pl-PL" sz="1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wartości</a:t>
                      </a:r>
                      <a:r>
                        <a:rPr lang="pl-P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utworze oraz określa wartości ważne dla bohatera.</a:t>
                      </a:r>
                      <a:endParaRPr lang="pl-PL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Czytanie utworów literackich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określa w poznawanych tekstach </a:t>
                      </a:r>
                      <a:r>
                        <a:rPr lang="pl-PL" sz="1800" b="1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problematykę egzystencjalną </a:t>
                      </a:r>
                      <a:r>
                        <a:rPr lang="pl-PL" sz="18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poddaje ją refleksji;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9) wykorzystuje w interpretacji utworów literackich odwołania do wartości uniwersalnych związane z postawami społecznymi, narodowymi, religijnymi, etycznymi i dokonuje ich hierarchizacji.</a:t>
                      </a:r>
                    </a:p>
                    <a:p>
                      <a:endParaRPr lang="pl-PL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8064A2"/>
                      </a:solidFill>
                    </a:lnL>
                    <a:lnR w="12700" cmpd="sng">
                      <a:solidFill>
                        <a:srgbClr val="8064A2"/>
                      </a:solidFill>
                    </a:lnR>
                    <a:lnT w="12700" cmpd="sng">
                      <a:solidFill>
                        <a:srgbClr val="8064A2"/>
                      </a:solidFill>
                    </a:lnT>
                    <a:lnB w="12700" cmpd="sng">
                      <a:solidFill>
                        <a:srgbClr val="8064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9884664" y="4835929"/>
            <a:ext cx="211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/>
              <a:t>Podstawa programowa kształcenia ogólnego z komentarzem. Szkoła podstawowa. Język polski</a:t>
            </a:r>
            <a:r>
              <a:rPr lang="pl-PL" sz="1000" dirty="0"/>
              <a:t>, 2017, https://cke.gov.pl/egzamin-osmoklasisty/podstawa-programowa/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75" y="2037880"/>
            <a:ext cx="1600697" cy="23118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367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8</a:t>
            </a:fld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142506" y="1301058"/>
            <a:ext cx="9801593" cy="4936819"/>
            <a:chOff x="138764" y="1413249"/>
            <a:chExt cx="8753716" cy="4936819"/>
          </a:xfrm>
        </p:grpSpPr>
        <p:grpSp>
          <p:nvGrpSpPr>
            <p:cNvPr id="9" name="Grupa 8"/>
            <p:cNvGrpSpPr/>
            <p:nvPr/>
          </p:nvGrpSpPr>
          <p:grpSpPr>
            <a:xfrm>
              <a:off x="1043608" y="1613118"/>
              <a:ext cx="7834065" cy="1569660"/>
              <a:chOff x="1230733" y="1556792"/>
              <a:chExt cx="7409717" cy="1569660"/>
            </a:xfrm>
          </p:grpSpPr>
          <p:sp>
            <p:nvSpPr>
              <p:cNvPr id="14" name="pole tekstowe 13"/>
              <p:cNvSpPr txBox="1"/>
              <p:nvPr/>
            </p:nvSpPr>
            <p:spPr>
              <a:xfrm>
                <a:off x="1230733" y="1556792"/>
                <a:ext cx="2045124" cy="646331"/>
              </a:xfrm>
              <a:prstGeom prst="rect">
                <a:avLst/>
              </a:prstGeom>
              <a:solidFill>
                <a:srgbClr val="9BBB59">
                  <a:lumMod val="50000"/>
                </a:srgbClr>
              </a:solidFill>
              <a:ln>
                <a:solidFill>
                  <a:srgbClr val="00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Gramatyka języka polskiego</a:t>
                </a:r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3275855" y="1556792"/>
                <a:ext cx="5364595" cy="1569660"/>
              </a:xfrm>
              <a:prstGeom prst="rect">
                <a:avLst/>
              </a:prstGeom>
              <a:noFill/>
              <a:ln>
                <a:solidFill>
                  <a:srgbClr val="00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zagadnienia z fonetyki, fleksji, składni i słowotwórstwa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rozwijanie świadomości, że język polski jest językiem fleksyjnym, a jego fleksyjny charakter ma swoje konsekwencje dla składni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wiedza i umiejętności z zakresu gramatyki stanowią podstawę do kształcenia kolejnych umiejętności uczniów.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Kategoria normatywna</a:t>
                </a: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1043607" y="3959185"/>
              <a:ext cx="7848873" cy="2062103"/>
              <a:chOff x="1216727" y="1556792"/>
              <a:chExt cx="7423723" cy="2062103"/>
            </a:xfrm>
          </p:grpSpPr>
          <p:sp>
            <p:nvSpPr>
              <p:cNvPr id="12" name="pole tekstowe 11"/>
              <p:cNvSpPr txBox="1"/>
              <p:nvPr/>
            </p:nvSpPr>
            <p:spPr>
              <a:xfrm>
                <a:off x="1216727" y="1556792"/>
                <a:ext cx="2059129" cy="369332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>
                <a:solidFill>
                  <a:srgbClr val="C0504D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Zróżnicowanie języka</a:t>
                </a:r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3275855" y="1556792"/>
                <a:ext cx="5364595" cy="2062103"/>
              </a:xfrm>
              <a:prstGeom prst="rect">
                <a:avLst/>
              </a:prstGeom>
              <a:noFill/>
              <a:ln>
                <a:solidFill>
                  <a:srgbClr val="C0504D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zasób leksykalny ucznia – bogacenia słownictwa, rozwoju jego zasobu leksykalnego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rozumienie dosłowne i przenośne znaczeń wyrazów </a:t>
                </a:r>
                <a:b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 wypowiedzi, określanie istoty ich wieloznaczności, synonimika leksykalna, homonimia, antonimia wyrazowa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odmiany stylistyczne współczesnej polszczyzny oraz charakterystyczne dla nich słownictwo.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Kategoria semantyczna – znaczenie </a:t>
                </a:r>
              </a:p>
            </p:txBody>
          </p:sp>
        </p:grp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59F6655D-9446-4B7E-8673-BE68709A7425}"/>
                </a:ext>
              </a:extLst>
            </p:cNvPr>
            <p:cNvSpPr txBox="1"/>
            <p:nvPr/>
          </p:nvSpPr>
          <p:spPr>
            <a:xfrm rot="16200000">
              <a:off x="-2068517" y="3620530"/>
              <a:ext cx="4936819" cy="52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Kompetencje językowe</a:t>
              </a: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79512" y="116633"/>
            <a:ext cx="9764587" cy="1065953"/>
            <a:chOff x="179513" y="116632"/>
            <a:chExt cx="6904093" cy="1526333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4543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Kompetencje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językowe w świetle nowej podstawy programowej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10054842" y="4524102"/>
            <a:ext cx="1832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Wioletta Kozak, </a:t>
            </a:r>
          </a:p>
          <a:p>
            <a:r>
              <a:rPr lang="pl-PL" sz="1000" i="1" dirty="0"/>
              <a:t>Założenia nowej podstawy programowej z języka polskiego na II i III etapie edukacyjnym</a:t>
            </a:r>
          </a:p>
          <a:p>
            <a:r>
              <a:rPr lang="pl-PL" sz="1000" i="1" dirty="0"/>
              <a:t>(szkoła podstawowa oraz ponadpodstawowa)</a:t>
            </a:r>
            <a:r>
              <a:rPr lang="pl-PL" sz="1000" dirty="0"/>
              <a:t>, wystąpienie na konferencji SNAP, 10 czerwca 2017 r.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42722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9</a:t>
            </a:fld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179512" y="116633"/>
            <a:ext cx="9764587" cy="1065953"/>
            <a:chOff x="179513" y="116632"/>
            <a:chExt cx="6904093" cy="1526333"/>
          </a:xfrm>
        </p:grpSpPr>
        <p:sp>
          <p:nvSpPr>
            <p:cNvPr id="17" name="pole tekstowe 16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79513" y="188641"/>
              <a:ext cx="6832915" cy="145432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Kompetencje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językowe w świetle nowej podstawy programowej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287635" y="1243372"/>
            <a:ext cx="9896304" cy="5401872"/>
            <a:chOff x="141339" y="1196752"/>
            <a:chExt cx="8751140" cy="5991270"/>
          </a:xfrm>
        </p:grpSpPr>
        <p:grpSp>
          <p:nvGrpSpPr>
            <p:cNvPr id="20" name="Grupa 19"/>
            <p:cNvGrpSpPr/>
            <p:nvPr/>
          </p:nvGrpSpPr>
          <p:grpSpPr>
            <a:xfrm>
              <a:off x="971600" y="1196752"/>
              <a:ext cx="7906072" cy="1467840"/>
              <a:chOff x="1162625" y="1556792"/>
              <a:chExt cx="7477824" cy="1467840"/>
            </a:xfrm>
          </p:grpSpPr>
          <p:sp>
            <p:nvSpPr>
              <p:cNvPr id="25" name="pole tekstowe 24"/>
              <p:cNvSpPr txBox="1"/>
              <p:nvPr/>
            </p:nvSpPr>
            <p:spPr>
              <a:xfrm>
                <a:off x="1162625" y="1556792"/>
                <a:ext cx="2113231" cy="648580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pl-PL" sz="1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Komunikacja językowa </a:t>
                </a:r>
                <a:br>
                  <a:rPr lang="pl-PL" sz="1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kultura języka</a:t>
                </a: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3275855" y="1556792"/>
                <a:ext cx="5364594" cy="1467840"/>
              </a:xfrm>
              <a:prstGeom prst="rect">
                <a:avLst/>
              </a:prstGeom>
              <a:noFill/>
              <a:ln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  <a:defRPr/>
                </a:pP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kształtowanie </a:t>
                </a:r>
                <a:r>
                  <a:rPr lang="pl-PL" sz="1600" kern="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zachowań</a:t>
                </a: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językowych w grupie społecznej, </a:t>
                </a:r>
                <a:b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 różnych sytuacjach komunikacyjnych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  <a:defRPr/>
                </a:pP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kształcenie i rozwijanie kolejnych kompetencji ucznia zapisanych zarówno w obszarze kształcenia literackiego </a:t>
                </a:r>
                <a:b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kulturowego, jak i w obszarze tworzenia wypowiedzi.</a:t>
                </a:r>
              </a:p>
            </p:txBody>
          </p:sp>
        </p:grp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xmlns="" id="{C56C0A16-00AB-4399-BB95-B52C9F78E62C}"/>
                </a:ext>
              </a:extLst>
            </p:cNvPr>
            <p:cNvSpPr txBox="1"/>
            <p:nvPr/>
          </p:nvSpPr>
          <p:spPr>
            <a:xfrm rot="16200000">
              <a:off x="-2595742" y="3933833"/>
              <a:ext cx="5991270" cy="51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3200" kern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Kompetencje komunikacyjne</a:t>
              </a:r>
            </a:p>
          </p:txBody>
        </p: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xmlns="" id="{31EBC7EA-2291-45B3-93BD-D63FDC3129BC}"/>
                </a:ext>
              </a:extLst>
            </p:cNvPr>
            <p:cNvGrpSpPr/>
            <p:nvPr/>
          </p:nvGrpSpPr>
          <p:grpSpPr>
            <a:xfrm>
              <a:off x="971600" y="2691674"/>
              <a:ext cx="7920879" cy="4198704"/>
              <a:chOff x="1148621" y="1683562"/>
              <a:chExt cx="7491829" cy="4198704"/>
            </a:xfrm>
          </p:grpSpPr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xmlns="" id="{757DA270-81D1-49A3-9047-2B408722B623}"/>
                  </a:ext>
                </a:extLst>
              </p:cNvPr>
              <p:cNvSpPr txBox="1"/>
              <p:nvPr/>
            </p:nvSpPr>
            <p:spPr>
              <a:xfrm>
                <a:off x="1148621" y="1683562"/>
                <a:ext cx="2127236" cy="716852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>
                <a:solidFill>
                  <a:srgbClr val="4F81BD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pl-PL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Ortografia </a:t>
                </a:r>
                <a:br>
                  <a:rPr lang="pl-PL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interpunkcja</a:t>
                </a:r>
              </a:p>
            </p:txBody>
          </p:sp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xmlns="" id="{1BD077ED-7329-48B4-A217-A2F6DB98E9B5}"/>
                  </a:ext>
                </a:extLst>
              </p:cNvPr>
              <p:cNvSpPr txBox="1"/>
              <p:nvPr/>
            </p:nvSpPr>
            <p:spPr>
              <a:xfrm>
                <a:off x="3275855" y="1683562"/>
                <a:ext cx="5364595" cy="4198704"/>
              </a:xfrm>
              <a:prstGeom prst="rect">
                <a:avLst/>
              </a:prstGeom>
              <a:noFill/>
              <a:ln>
                <a:solidFill>
                  <a:srgbClr val="4F81BD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  <a:defRPr/>
                </a:pP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nieznajomość reguł ortograficznych i interpunkcyjnych zaburza komunikację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  <a:defRPr/>
                </a:pP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kształtowanie sprawności </a:t>
                </a:r>
                <a:r>
                  <a:rPr lang="pl-PL" sz="1600" kern="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ortograficzno</a:t>
                </a: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–praktycznej, czyli umiejętności poprawnego pisania, popartej znajomością odpowiednich reguł ortograficznych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  <a:defRPr/>
                </a:pP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wyjść należy od kryterium </a:t>
                </a:r>
                <a:r>
                  <a:rPr lang="pl-PL" sz="1600" b="1" kern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fonetycznego</a:t>
                </a: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(zapisujemy  wyrazy  tak, jak je słyszymy). Reguły odwołujące się do kryterium </a:t>
                </a:r>
                <a:r>
                  <a:rPr lang="pl-PL" sz="1600" b="1" kern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morfologicznego</a:t>
                </a: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mającego najszersze zastosowanie w praktyce szkolnej, powinny zostać wprowadzone przed regułami motywowanymi zasadą </a:t>
                </a:r>
                <a:r>
                  <a:rPr lang="pl-PL" sz="1600" b="1" kern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historyczną</a:t>
                </a: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Jej znajomość jest potrzebna dopiero wówczas, gdy w wyniku analizy morfologicznej nie znajdziemy uzasadnienia pisowni poszczególnych wyrazów. Natomiast reguły oparte na zasadzie </a:t>
                </a:r>
                <a:r>
                  <a:rPr lang="pl-PL" sz="1600" b="1" kern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konwencjonalnej</a:t>
                </a:r>
                <a:r>
                  <a:rPr lang="pl-PL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powinny być uwzględnione na samym końcu, gdy nie możemy się odwołać do wprowadzonych wcześniej zasad (D. Krzyżyk)</a:t>
                </a:r>
                <a:endParaRPr lang="pl-PL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pole tekstowe 14"/>
          <p:cNvSpPr txBox="1"/>
          <p:nvPr/>
        </p:nvSpPr>
        <p:spPr>
          <a:xfrm>
            <a:off x="10256010" y="4304646"/>
            <a:ext cx="183235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Wioletta Kozak, </a:t>
            </a:r>
          </a:p>
          <a:p>
            <a:r>
              <a:rPr lang="pl-PL" sz="1050" i="1" dirty="0"/>
              <a:t>Założenia nowej podstawy programowej z języka polskiego na II i III etapie edukacyjnym</a:t>
            </a:r>
          </a:p>
          <a:p>
            <a:r>
              <a:rPr lang="pl-PL" sz="1050" i="1" dirty="0"/>
              <a:t>(szkoła podstawowa oraz ponadpodstawowa)</a:t>
            </a:r>
            <a:r>
              <a:rPr lang="pl-PL" sz="1050" dirty="0"/>
              <a:t>, wystąpienie na konferencji SNAP, 10 czerwca 2017 r.</a:t>
            </a:r>
            <a:endParaRPr lang="pl-PL" sz="1050" i="1" dirty="0"/>
          </a:p>
        </p:txBody>
      </p:sp>
    </p:spTree>
    <p:extLst>
      <p:ext uri="{BB962C8B-B14F-4D97-AF65-F5344CB8AC3E}">
        <p14:creationId xmlns:p14="http://schemas.microsoft.com/office/powerpoint/2010/main" val="15682850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699</TotalTime>
  <Words>5647</Words>
  <Application>Microsoft Office PowerPoint</Application>
  <PresentationFormat>Panoramiczny</PresentationFormat>
  <Paragraphs>742</Paragraphs>
  <Slides>51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Lato</vt:lpstr>
      <vt:lpstr>MS Mincho</vt:lpstr>
      <vt:lpstr>Symbol</vt:lpstr>
      <vt:lpstr>Tahoma</vt:lpstr>
      <vt:lpstr>Times New Roman</vt:lpstr>
      <vt:lpstr>Wingdings</vt:lpstr>
      <vt:lpstr>Motyw pakietu Office</vt:lpstr>
      <vt:lpstr>Prezentacja programu PowerPoint</vt:lpstr>
      <vt:lpstr>Założenia nowej podstawy programowej z języka polskiego w szkole podstawowej.  O egzaminie ósmoklasisty.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Wioletta Kozak</cp:lastModifiedBy>
  <cp:revision>298</cp:revision>
  <dcterms:created xsi:type="dcterms:W3CDTF">2018-09-07T11:39:44Z</dcterms:created>
  <dcterms:modified xsi:type="dcterms:W3CDTF">2018-10-02T11:42:02Z</dcterms:modified>
</cp:coreProperties>
</file>