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341" r:id="rId4"/>
    <p:sldId id="311" r:id="rId5"/>
    <p:sldId id="312" r:id="rId6"/>
    <p:sldId id="258" r:id="rId7"/>
    <p:sldId id="313" r:id="rId8"/>
    <p:sldId id="315" r:id="rId9"/>
    <p:sldId id="342" r:id="rId10"/>
    <p:sldId id="317" r:id="rId11"/>
    <p:sldId id="326" r:id="rId12"/>
    <p:sldId id="321" r:id="rId13"/>
    <p:sldId id="322" r:id="rId14"/>
    <p:sldId id="340" r:id="rId15"/>
    <p:sldId id="328" r:id="rId16"/>
    <p:sldId id="333" r:id="rId17"/>
    <p:sldId id="327" r:id="rId18"/>
    <p:sldId id="335" r:id="rId19"/>
    <p:sldId id="337" r:id="rId20"/>
    <p:sldId id="318" r:id="rId21"/>
    <p:sldId id="296" r:id="rId22"/>
    <p:sldId id="316" r:id="rId23"/>
    <p:sldId id="310" r:id="rId2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4712" autoAdjust="0"/>
  </p:normalViewPr>
  <p:slideViewPr>
    <p:cSldViewPr snapToGrid="0">
      <p:cViewPr varScale="1">
        <p:scale>
          <a:sx n="106" d="100"/>
          <a:sy n="106" d="100"/>
        </p:scale>
        <p:origin x="144" y="2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578D4-80E6-4100-BBC5-5B13F54F791E}" type="datetimeFigureOut">
              <a:rPr lang="pl-PL" smtClean="0"/>
              <a:t>02.10.2018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33B9B-76BE-43B5-92AD-F0696BD3FF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73907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FB40D-862F-4B86-9C6B-08F0959C1240}" type="datetimeFigureOut">
              <a:rPr lang="pl-PL" smtClean="0"/>
              <a:t>02.10.2018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D88B5-A9A9-4B60-B69C-735576C46E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26817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984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16354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8230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5321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48512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08296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5830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59308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8874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46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2714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4182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6402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412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7861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22592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6433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55A-E828-470C-92FE-D1C78ED45A0A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7896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22B7-FCB2-44B1-8A37-585CD39F0E07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299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FD5E-C465-4E3B-B538-F9C768662964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0E69-8818-48B8-86BA-62040486E68A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390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77BF-1BC2-43CD-8AF6-E966B30FA1AC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514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929B8-8235-4BFB-B442-D74FD43858D1}" type="datetime1">
              <a:rPr lang="pl-PL" smtClean="0"/>
              <a:t>02.10.2018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287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353F-7A32-4779-9200-CB8CAAF57FD6}" type="datetime1">
              <a:rPr lang="pl-PL" smtClean="0"/>
              <a:t>02.10.2018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04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FFC9-6081-49B0-8EE3-0B8FEB8E3E9B}" type="datetime1">
              <a:rPr lang="pl-PL" smtClean="0"/>
              <a:t>02.10.2018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441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E266-217A-49BB-9E3B-F11E8F50795D}" type="datetime1">
              <a:rPr lang="pl-PL" smtClean="0"/>
              <a:t>02.10.2018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508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AD6F6-8FB4-4168-ABF8-2235C41ED6C8}" type="datetime1">
              <a:rPr lang="pl-PL" smtClean="0"/>
              <a:t>02.10.2018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720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EEBA-F153-47FF-948E-A311A2ABB83A}" type="datetime1">
              <a:rPr lang="pl-PL" smtClean="0"/>
              <a:t>02.10.2018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66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BAD60-B975-4AC0-BFF5-ED8BBF7486F6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665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Materiał szkoleniowy dla doradców z zakresu:</a:t>
            </a:r>
          </a:p>
          <a:p>
            <a:r>
              <a:rPr lang="pl-PL" dirty="0"/>
              <a:t>język polski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644" y="318707"/>
            <a:ext cx="2339123" cy="3191256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05" y="5730747"/>
            <a:ext cx="2386589" cy="755906"/>
          </a:xfrm>
          <a:prstGeom prst="rect">
            <a:avLst/>
          </a:prstGeom>
          <a:noFill/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938" y="5730653"/>
            <a:ext cx="2845065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65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10</a:t>
            </a:fld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796499" y="1779270"/>
            <a:ext cx="94813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Ćwiczenie 1.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Proszę przeczytać opowiadanie Sławomira Mrożka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W szufladzie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Proszę w grupach wykonać zadania:</a:t>
            </a:r>
          </a:p>
          <a:p>
            <a:pPr marL="715963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Grupa I – charakterystyka narracji</a:t>
            </a:r>
          </a:p>
          <a:p>
            <a:pPr marL="715963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Grupa II – analiza fabuły</a:t>
            </a:r>
          </a:p>
          <a:p>
            <a:pPr marL="715963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Grupa III – analiza stylu 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								</a:t>
            </a:r>
          </a:p>
        </p:txBody>
      </p:sp>
      <p:grpSp>
        <p:nvGrpSpPr>
          <p:cNvPr id="9" name="Grupa 8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11" name="pole tekstowe 10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7170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11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pole tekstowe 11"/>
          <p:cNvSpPr txBox="1"/>
          <p:nvPr/>
        </p:nvSpPr>
        <p:spPr>
          <a:xfrm>
            <a:off x="311972" y="1995311"/>
            <a:ext cx="56656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Akapit 1.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narracja pierwszoosobowa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narrator </a:t>
            </a:r>
            <a:r>
              <a:rPr lang="pl-PL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opowiada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o zdarzeniach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nagromadzenie czasowników i ich formy nadają narracji charakter czynnościowy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uwydatnienie przebiegu zdarzeń </a:t>
            </a:r>
          </a:p>
        </p:txBody>
      </p:sp>
      <p:pic>
        <p:nvPicPr>
          <p:cNvPr id="9" name="Obraz 8" descr="Wycinek ekranu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097211"/>
            <a:ext cx="5582299" cy="2575756"/>
          </a:xfrm>
          <a:prstGeom prst="rect">
            <a:avLst/>
          </a:prstGeom>
        </p:spPr>
      </p:pic>
      <p:sp>
        <p:nvSpPr>
          <p:cNvPr id="10" name="pole tekstowe 9"/>
          <p:cNvSpPr txBox="1"/>
          <p:nvPr/>
        </p:nvSpPr>
        <p:spPr>
          <a:xfrm>
            <a:off x="8153400" y="4914493"/>
            <a:ext cx="28409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Sławomir Mrożek, </a:t>
            </a:r>
            <a:r>
              <a:rPr lang="pl-PL" sz="1000" i="1" dirty="0">
                <a:latin typeface="Arial" panose="020B0604020202020204" pitchFamily="34" charset="0"/>
                <a:cs typeface="Arial" panose="020B0604020202020204" pitchFamily="34" charset="0"/>
              </a:rPr>
              <a:t>Opowiadania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, Kraków 1973.</a:t>
            </a:r>
          </a:p>
          <a:p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259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12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upa 1"/>
          <p:cNvGrpSpPr/>
          <p:nvPr/>
        </p:nvGrpSpPr>
        <p:grpSpPr>
          <a:xfrm>
            <a:off x="796499" y="1464667"/>
            <a:ext cx="9803076" cy="4224441"/>
            <a:chOff x="796499" y="1002086"/>
            <a:chExt cx="9803076" cy="4224441"/>
          </a:xfrm>
        </p:grpSpPr>
        <p:sp>
          <p:nvSpPr>
            <p:cNvPr id="10" name="pole tekstowe 9"/>
            <p:cNvSpPr txBox="1"/>
            <p:nvPr/>
          </p:nvSpPr>
          <p:spPr>
            <a:xfrm>
              <a:off x="2468503" y="3160325"/>
              <a:ext cx="72549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2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Oni – 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wpatrywali się – obrócili głowy – po czym musieli patrzeć</a:t>
              </a: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96499" y="1002086"/>
              <a:ext cx="9803076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Uwydatnienie przebiegu zdarzeń (funkcje czasowników)</a:t>
              </a:r>
            </a:p>
            <a:p>
              <a:pPr algn="just"/>
              <a:r>
                <a:rPr lang="pl-PL" sz="2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Ja –</a:t>
              </a:r>
            </a:p>
            <a:p>
              <a:pPr algn="just"/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	Dzisiaj rano – określenie czasu</a:t>
              </a:r>
            </a:p>
            <a:p>
              <a:pPr algn="just"/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	kiedy wstałem – wskazanie czynności</a:t>
              </a:r>
            </a:p>
            <a:p>
              <a:pPr algn="just"/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	żeby znaleźć – wskazanie celu</a:t>
              </a:r>
            </a:p>
            <a:p>
              <a:pPr algn="just"/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	zobaczyłem – następstwo czynności własnej</a:t>
              </a:r>
            </a:p>
            <a:p>
              <a:pPr algn="just"/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	że żyją w niej – dopełnienie czynności i wskazanie kolejnych bohaterów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1769413" y="3522289"/>
              <a:ext cx="72549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2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Ja – 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Uśmiechnąłem się – następstwo czynności innych osób</a:t>
              </a:r>
            </a:p>
          </p:txBody>
        </p:sp>
        <p:sp>
          <p:nvSpPr>
            <p:cNvPr id="14" name="pole tekstowe 13"/>
            <p:cNvSpPr txBox="1"/>
            <p:nvPr/>
          </p:nvSpPr>
          <p:spPr>
            <a:xfrm>
              <a:off x="2534884" y="3910217"/>
              <a:ext cx="59973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2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Oni – 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nie okazywali – zbliżyli się </a:t>
              </a:r>
            </a:p>
          </p:txBody>
        </p:sp>
        <p:sp>
          <p:nvSpPr>
            <p:cNvPr id="15" name="pole tekstowe 14"/>
            <p:cNvSpPr txBox="1"/>
            <p:nvPr/>
          </p:nvSpPr>
          <p:spPr>
            <a:xfrm>
              <a:off x="1769412" y="4399885"/>
              <a:ext cx="72549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2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Ja – 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Nachyliłem się – następstwo czynności innych osób</a:t>
              </a:r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2613204" y="4826417"/>
              <a:ext cx="59973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2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Oni – 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Wyjaśnili mi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416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13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pole tekstowe 9"/>
          <p:cNvSpPr txBox="1"/>
          <p:nvPr/>
        </p:nvSpPr>
        <p:spPr>
          <a:xfrm>
            <a:off x="734684" y="1444696"/>
            <a:ext cx="9803076" cy="4470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Kompozycja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opowiadania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wymaga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podziału na akapity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Podział uwarunkowany jest kolejnymi ważnymi wydarzeniami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lub koniecznością ukazania kolejnego etapu z życia bohatera, 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lub zwrotem akcji.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Analizowany akapit to </a:t>
            </a:r>
            <a:r>
              <a:rPr lang="pl-PL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akapit narracyjny</a:t>
            </a:r>
            <a:r>
              <a:rPr lang="pl-PL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 charakter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krótkiego, zwartego </a:t>
            </a:r>
            <a:r>
              <a:rPr lang="pl-PL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opowiadania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prezentującego wydarzenia ułożone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porządku chronologicznym.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Dominuje w nim nagromadzenie czasowników, składnia, wskazująca na wynikanie z siebie kolejnych czynność (np. zdania okolicznikowe).</a:t>
            </a:r>
          </a:p>
          <a:p>
            <a:r>
              <a:rPr lang="pl-PL" sz="1050" dirty="0">
                <a:latin typeface="Arial" panose="020B0604020202020204" pitchFamily="34" charset="0"/>
                <a:cs typeface="Arial" panose="020B0604020202020204" pitchFamily="34" charset="0"/>
              </a:rPr>
              <a:t> 				</a:t>
            </a:r>
          </a:p>
          <a:p>
            <a:pPr algn="r"/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Jolanta Maćkiewicz, </a:t>
            </a:r>
            <a:r>
              <a:rPr lang="pl-PL" sz="1000" i="1" dirty="0">
                <a:latin typeface="Arial" panose="020B0604020202020204" pitchFamily="34" charset="0"/>
                <a:cs typeface="Arial" panose="020B0604020202020204" pitchFamily="34" charset="0"/>
              </a:rPr>
              <a:t>Jak dobrze pisać. Od myśli do tekstu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, Warszawa 2014.</a:t>
            </a:r>
          </a:p>
        </p:txBody>
      </p:sp>
    </p:spTree>
    <p:extLst>
      <p:ext uri="{BB962C8B-B14F-4D97-AF65-F5344CB8AC3E}">
        <p14:creationId xmlns:p14="http://schemas.microsoft.com/office/powerpoint/2010/main" val="3768431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14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pole tekstowe 11"/>
          <p:cNvSpPr txBox="1"/>
          <p:nvPr/>
        </p:nvSpPr>
        <p:spPr>
          <a:xfrm>
            <a:off x="701561" y="1700564"/>
            <a:ext cx="462458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Akapit 2.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narracja pierwszoosobowa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narrator </a:t>
            </a:r>
            <a:r>
              <a:rPr lang="pl-PL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opisuje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swoje odczucia, kładzie nacisk na ukazanie emocji, które wywołało w nim spotkanie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bohaterami z szuflady.</a:t>
            </a:r>
          </a:p>
        </p:txBody>
      </p:sp>
      <p:pic>
        <p:nvPicPr>
          <p:cNvPr id="9" name="Obraz 8" descr="Wycinek ekranu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129" y="2144776"/>
            <a:ext cx="5973009" cy="1781424"/>
          </a:xfrm>
          <a:prstGeom prst="rect">
            <a:avLst/>
          </a:prstGeom>
        </p:spPr>
      </p:pic>
      <p:sp>
        <p:nvSpPr>
          <p:cNvPr id="10" name="pole tekstowe 9"/>
          <p:cNvSpPr txBox="1"/>
          <p:nvPr/>
        </p:nvSpPr>
        <p:spPr>
          <a:xfrm>
            <a:off x="8817633" y="4178165"/>
            <a:ext cx="28409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Sławomir Mrożek, </a:t>
            </a:r>
            <a:r>
              <a:rPr lang="pl-PL" sz="1000" i="1" dirty="0">
                <a:latin typeface="Arial" panose="020B0604020202020204" pitchFamily="34" charset="0"/>
                <a:cs typeface="Arial" panose="020B0604020202020204" pitchFamily="34" charset="0"/>
              </a:rPr>
              <a:t>Opowiadania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, Kraków 1973.</a:t>
            </a:r>
          </a:p>
          <a:p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464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15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pole tekstowe 11"/>
          <p:cNvSpPr txBox="1"/>
          <p:nvPr/>
        </p:nvSpPr>
        <p:spPr>
          <a:xfrm>
            <a:off x="483489" y="1758216"/>
            <a:ext cx="509451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Akapit 2.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nagromadzenie przymiotników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 rzeczowników, w tym rzeczowników abstrakcyjnych, także zdrobnień nadaje narracji charakter opisowy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akapit drugi pozwala charakteryzować bohatera, jego cechy i relacje ze światem.</a:t>
            </a:r>
          </a:p>
        </p:txBody>
      </p:sp>
      <p:pic>
        <p:nvPicPr>
          <p:cNvPr id="9" name="Obraz 8" descr="Wycinek ekranu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579" y="2343579"/>
            <a:ext cx="5973009" cy="1781424"/>
          </a:xfrm>
          <a:prstGeom prst="rect">
            <a:avLst/>
          </a:prstGeom>
        </p:spPr>
      </p:pic>
      <p:sp>
        <p:nvSpPr>
          <p:cNvPr id="10" name="pole tekstowe 9"/>
          <p:cNvSpPr txBox="1"/>
          <p:nvPr/>
        </p:nvSpPr>
        <p:spPr>
          <a:xfrm>
            <a:off x="7955280" y="4274413"/>
            <a:ext cx="28409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Sławomir Mrożek, </a:t>
            </a:r>
            <a:r>
              <a:rPr lang="pl-PL" sz="1000" i="1" dirty="0">
                <a:latin typeface="Arial" panose="020B0604020202020204" pitchFamily="34" charset="0"/>
                <a:cs typeface="Arial" panose="020B0604020202020204" pitchFamily="34" charset="0"/>
              </a:rPr>
              <a:t>Opowiadania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, Kraków 1973.</a:t>
            </a:r>
          </a:p>
          <a:p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798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16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upa 1"/>
          <p:cNvGrpSpPr/>
          <p:nvPr/>
        </p:nvGrpSpPr>
        <p:grpSpPr>
          <a:xfrm>
            <a:off x="1048575" y="1177535"/>
            <a:ext cx="8967412" cy="4096204"/>
            <a:chOff x="1048575" y="1177535"/>
            <a:chExt cx="8967412" cy="4096204"/>
          </a:xfrm>
        </p:grpSpPr>
        <p:sp>
          <p:nvSpPr>
            <p:cNvPr id="12" name="pole tekstowe 11"/>
            <p:cNvSpPr txBox="1"/>
            <p:nvPr/>
          </p:nvSpPr>
          <p:spPr>
            <a:xfrm>
              <a:off x="1082362" y="1177535"/>
              <a:ext cx="8899838" cy="3570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Elementy charakterystyki bohatera i jego relacji ze światem (funkcje rzeczowników </a:t>
              </a:r>
              <a:b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i przymiotników)</a:t>
              </a:r>
            </a:p>
            <a:p>
              <a:pPr algn="just"/>
              <a:r>
                <a:rPr lang="pl-PL" sz="1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bohater-narrator </a:t>
              </a:r>
            </a:p>
            <a:p>
              <a:pPr algn="just"/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– </a:t>
              </a:r>
              <a:r>
                <a:rPr lang="pl-PL" sz="1600" u="sng" dirty="0">
                  <a:latin typeface="Arial" panose="020B0604020202020204" pitchFamily="34" charset="0"/>
                  <a:cs typeface="Arial" panose="020B0604020202020204" pitchFamily="34" charset="0"/>
                </a:rPr>
                <a:t>emocje opisane bezpośrednio</a:t>
              </a:r>
            </a:p>
            <a:p>
              <a:pPr algn="just"/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	(byłem) w doskonałym humorze, (odkryłem) ze zdumieniem, (sprawiła mi) 	dziwną i nieznaną dotąd przyjemność, (stałem się) nieograniczoną siłą</a:t>
              </a:r>
            </a:p>
            <a:p>
              <a:pPr algn="just"/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– </a:t>
              </a:r>
              <a:r>
                <a:rPr lang="pl-PL" sz="1600" u="sng" dirty="0">
                  <a:latin typeface="Arial" panose="020B0604020202020204" pitchFamily="34" charset="0"/>
                  <a:cs typeface="Arial" panose="020B0604020202020204" pitchFamily="34" charset="0"/>
                </a:rPr>
                <a:t>emocje opisane pośrednio w cechach szuflady</a:t>
              </a:r>
            </a:p>
            <a:p>
              <a:pPr algn="just"/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	(w mojej szufladzie kryły się) światy, uczucia, problemy, (była) pełna tęsknot, miłości </a:t>
              </a:r>
              <a:b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                i niechęci</a:t>
              </a:r>
            </a:p>
            <a:p>
              <a:pPr algn="just"/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– </a:t>
              </a:r>
              <a:r>
                <a:rPr lang="pl-PL" sz="1600" u="sng" dirty="0">
                  <a:latin typeface="Arial" panose="020B0604020202020204" pitchFamily="34" charset="0"/>
                  <a:cs typeface="Arial" panose="020B0604020202020204" pitchFamily="34" charset="0"/>
                </a:rPr>
                <a:t>relacje</a:t>
              </a:r>
            </a:p>
            <a:p>
              <a:pPr algn="just"/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	relacja między ich życiem a moimi rękami, moim głosem, mną, (stałem się) siłą, </a:t>
              </a:r>
              <a:b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	która może na nich wpłynąć, (byli) dla mnie niczym, ja (mogłem być) dla nich</a:t>
              </a:r>
              <a:b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	wszystkim</a:t>
              </a:r>
            </a:p>
            <a:p>
              <a:pPr algn="just"/>
              <a:endParaRPr lang="pl-P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/>
            <p:cNvSpPr txBox="1"/>
            <p:nvPr/>
          </p:nvSpPr>
          <p:spPr>
            <a:xfrm>
              <a:off x="1048575" y="4442742"/>
              <a:ext cx="89674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1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mieszkańcy szuflady</a:t>
              </a:r>
            </a:p>
            <a:p>
              <a:pPr algn="just"/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	mają rodziny, mieszkają w maleńkich domkach, mała uliczka, (mieli) swoje 	sprawy, (byli) mali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3265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17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pole tekstowe 9"/>
          <p:cNvSpPr txBox="1"/>
          <p:nvPr/>
        </p:nvSpPr>
        <p:spPr>
          <a:xfrm>
            <a:off x="701561" y="1256085"/>
            <a:ext cx="9803076" cy="4495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Opowiadanie twórcze zawiera elementy </a:t>
            </a:r>
            <a:r>
              <a:rPr lang="pl-PL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opisu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Opis jest drugą z podstawowych obok opowiadania form wypowiedzi narratora.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Opis jest elementem prezentowania bohaterów i miejsc.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Opis jest elementem 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urozmaicenia fabuły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Opis stanowi podstawę budowania drugiego typu akapitu stosowanego w wypowiedziach literackich – akapitu opisowego.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Akapit opisowy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zawiera informacje o danym przedmiocie, o wyglądzie, stanie emocjonalnym bohatera. Kolejne zdania w akapicie opisowym zawierają nowe informacje prezentowane w ustalonym porządku.</a:t>
            </a:r>
          </a:p>
          <a:p>
            <a:pPr lvl="0" algn="r">
              <a:lnSpc>
                <a:spcPct val="150000"/>
              </a:lnSpc>
            </a:pPr>
            <a:r>
              <a:rPr lang="pl-PL" sz="1000" dirty="0">
                <a:cs typeface="Arial" panose="020B0604020202020204" pitchFamily="34" charset="0"/>
              </a:rPr>
              <a:t>			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Jolanta Maćkiewicz, </a:t>
            </a:r>
            <a:r>
              <a:rPr lang="pl-PL" sz="1000" i="1" dirty="0">
                <a:latin typeface="Arial" panose="020B0604020202020204" pitchFamily="34" charset="0"/>
                <a:cs typeface="Arial" panose="020B0604020202020204" pitchFamily="34" charset="0"/>
              </a:rPr>
              <a:t>Jak dobrze pisać. Od myśli do tekstu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, Warszawa 2014.</a:t>
            </a:r>
          </a:p>
        </p:txBody>
      </p:sp>
    </p:spTree>
    <p:extLst>
      <p:ext uri="{BB962C8B-B14F-4D97-AF65-F5344CB8AC3E}">
        <p14:creationId xmlns:p14="http://schemas.microsoft.com/office/powerpoint/2010/main" val="364308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18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pole tekstowe 9"/>
          <p:cNvSpPr txBox="1"/>
          <p:nvPr/>
        </p:nvSpPr>
        <p:spPr>
          <a:xfrm>
            <a:off x="701561" y="1400207"/>
            <a:ext cx="94962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Analiza akapitu 1. i 2. opowiadania Sławomira Mrożka pozwala na obserwację, w jaki sposób:</a:t>
            </a:r>
          </a:p>
          <a:p>
            <a:pPr marL="36195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dokonuje się kreacja narratora-bohatera opowiadania,</a:t>
            </a:r>
          </a:p>
          <a:p>
            <a:pPr marL="36195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narrator opowiada o kolejnych wydarzeniach,</a:t>
            </a:r>
          </a:p>
          <a:p>
            <a:pPr marL="36195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jak narrator postrzega otaczający go świat.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Ponadto pozwala określić:</a:t>
            </a:r>
          </a:p>
          <a:p>
            <a:pPr marL="361950"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formę wypowiedzi narracyjnej (w tym zachowanie jej jednolitego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  charakteru),</a:t>
            </a:r>
          </a:p>
          <a:p>
            <a:pPr marL="36195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rodzaj słownictwa, które decyduje o stylu wypowiedzi,</a:t>
            </a:r>
          </a:p>
          <a:p>
            <a:pPr marL="36195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funkcje stosowania właściwych dla narracji form wypowiedzi: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  opowiadania lub opisu w kreacji świata przedstawionego. </a:t>
            </a:r>
          </a:p>
        </p:txBody>
      </p:sp>
    </p:spTree>
    <p:extLst>
      <p:ext uri="{BB962C8B-B14F-4D97-AF65-F5344CB8AC3E}">
        <p14:creationId xmlns:p14="http://schemas.microsoft.com/office/powerpoint/2010/main" val="2225076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19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pole tekstowe 9"/>
          <p:cNvSpPr txBox="1"/>
          <p:nvPr/>
        </p:nvSpPr>
        <p:spPr>
          <a:xfrm>
            <a:off x="734684" y="1444696"/>
            <a:ext cx="942723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Analiza narracji w akapicie 1. i 2. opowiadania Sławomira Mrożka pozwala na wnioskowanie o elementach urozmaicających fabułę, takich jak: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4850" indent="-342900" algn="just">
              <a:buFont typeface="Wingdings" panose="05000000000000000000" pitchFamily="2" charset="2"/>
              <a:buChar char="ü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czas i miejsce akcji (szuflada, pokój, mieszkanie),</a:t>
            </a:r>
          </a:p>
          <a:p>
            <a:pPr marL="704850" indent="-342900" algn="just">
              <a:buFont typeface="Wingdings" panose="05000000000000000000" pitchFamily="2" charset="2"/>
              <a:buChar char="ü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logiczne następstwo zdarzeń (w dalszej części opowiadania także zwrot akcji, punkt kulminacyjny),</a:t>
            </a:r>
          </a:p>
          <a:p>
            <a:pPr marL="704850" indent="-342900" algn="just">
              <a:buFont typeface="Wingdings" panose="05000000000000000000" pitchFamily="2" charset="2"/>
              <a:buChar char="ü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elementy opisu przestrzeni i postaci,</a:t>
            </a:r>
          </a:p>
          <a:p>
            <a:pPr marL="704850" indent="-342900" algn="just">
              <a:buFont typeface="Wingdings" panose="05000000000000000000" pitchFamily="2" charset="2"/>
              <a:buChar char="ü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elementy charakterystyki bohaterów (wygląd, zachowania, emocje, relacje ze światem).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864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8642" y="1898433"/>
            <a:ext cx="10655928" cy="1530567"/>
          </a:xfrm>
        </p:spPr>
        <p:txBody>
          <a:bodyPr>
            <a:noAutofit/>
          </a:bodyPr>
          <a:lstStyle/>
          <a:p>
            <a:r>
              <a:rPr lang="pl-PL" sz="5400" b="1" dirty="0">
                <a:solidFill>
                  <a:srgbClr val="002060"/>
                </a:solidFill>
              </a:rPr>
              <a:t>Opowiadanie twórcze w szkolnej dydaktyce i na egzaminie </a:t>
            </a:r>
            <a:r>
              <a:rPr lang="pl-PL" sz="5400" b="1" dirty="0" smtClean="0">
                <a:solidFill>
                  <a:srgbClr val="002060"/>
                </a:solidFill>
              </a:rPr>
              <a:t>ósmoklasisty</a:t>
            </a:r>
            <a:endParaRPr lang="pl-PL" sz="5400" b="1" dirty="0">
              <a:solidFill>
                <a:srgbClr val="002060"/>
              </a:solidFill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="" xmlns:a16="http://schemas.microsoft.com/office/drawing/2014/main" id="{81F0DF69-CA3A-4F76-96AF-791131EA7386}"/>
              </a:ext>
            </a:extLst>
          </p:cNvPr>
          <p:cNvSpPr/>
          <p:nvPr/>
        </p:nvSpPr>
        <p:spPr>
          <a:xfrm>
            <a:off x="5748840" y="4443406"/>
            <a:ext cx="5957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dr Maria Romanowska, Małgorzata Jas, Janina Steczkowska</a:t>
            </a:r>
          </a:p>
        </p:txBody>
      </p:sp>
    </p:spTree>
    <p:extLst>
      <p:ext uri="{BB962C8B-B14F-4D97-AF65-F5344CB8AC3E}">
        <p14:creationId xmlns:p14="http://schemas.microsoft.com/office/powerpoint/2010/main" val="3855982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20</a:t>
            </a:fld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467067" y="1192732"/>
            <a:ext cx="980398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Ćwiczenie 1. </a:t>
            </a:r>
          </a:p>
          <a:p>
            <a:pPr lvl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Proszę ułożyć temat opowiadania twórczego inspirowanego utworem Sławomira Mrożka. 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 temacie proszę wskazać na konieczność zmiany narratora.</a:t>
            </a:r>
          </a:p>
          <a:p>
            <a:pPr lvl="0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l-PL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Uwaga:</a:t>
            </a:r>
          </a:p>
          <a:p>
            <a:r>
              <a:rPr lang="pl-PL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Narratorem może być np. szuflada lub któryś z jej małych mieszkańców,</a:t>
            </a:r>
            <a:r>
              <a:rPr lang="pl-PL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zachowujesz wówczas formę narratora mówiącego w pierwszej osobie, </a:t>
            </a:r>
            <a:r>
              <a:rPr lang="pl-PL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narrator może być </a:t>
            </a:r>
            <a:r>
              <a:rPr lang="pl-PL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trzecioosobowy</a:t>
            </a:r>
            <a:r>
              <a:rPr lang="pl-PL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l-PL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wszechwiedzący</a:t>
            </a:r>
            <a:r>
              <a:rPr lang="pl-PL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Ćwiczenie 2.</a:t>
            </a:r>
          </a:p>
          <a:p>
            <a:pPr lvl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Proszę dokonać analizy zaproponowanego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tematu.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upa 8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11" name="pole tekstowe 10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471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21</a:t>
            </a:fld>
            <a:endParaRPr lang="pl-PL"/>
          </a:p>
        </p:txBody>
      </p:sp>
      <p:grpSp>
        <p:nvGrpSpPr>
          <p:cNvPr id="21" name="Grupa 20"/>
          <p:cNvGrpSpPr/>
          <p:nvPr/>
        </p:nvGrpSpPr>
        <p:grpSpPr>
          <a:xfrm>
            <a:off x="532183" y="1200246"/>
            <a:ext cx="9302165" cy="4627290"/>
            <a:chOff x="256854" y="1214380"/>
            <a:chExt cx="9302165" cy="4553643"/>
          </a:xfrm>
        </p:grpSpPr>
        <p:grpSp>
          <p:nvGrpSpPr>
            <p:cNvPr id="22" name="Grupa 21"/>
            <p:cNvGrpSpPr/>
            <p:nvPr/>
          </p:nvGrpSpPr>
          <p:grpSpPr>
            <a:xfrm>
              <a:off x="256854" y="1214380"/>
              <a:ext cx="7994360" cy="706922"/>
              <a:chOff x="256854" y="1163441"/>
              <a:chExt cx="7994360" cy="441389"/>
            </a:xfrm>
          </p:grpSpPr>
          <p:sp>
            <p:nvSpPr>
              <p:cNvPr id="25" name="Prostokąt 24">
                <a:extLst>
                  <a:ext uri="{FF2B5EF4-FFF2-40B4-BE49-F238E27FC236}">
                    <a16:creationId xmlns="" xmlns:a16="http://schemas.microsoft.com/office/drawing/2014/main" id="{6415E99E-6BF7-434E-8486-62E792EC44F0}"/>
                  </a:ext>
                </a:extLst>
              </p:cNvPr>
              <p:cNvSpPr/>
              <p:nvPr/>
            </p:nvSpPr>
            <p:spPr>
              <a:xfrm>
                <a:off x="256854" y="1171479"/>
                <a:ext cx="3407287" cy="433351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25400" cap="flat" cmpd="sng" algn="ctr">
                <a:solidFill>
                  <a:srgbClr val="00206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>
                  <a:defRPr/>
                </a:pPr>
                <a:r>
                  <a:rPr lang="pl-PL" sz="2000" b="1" kern="0" dirty="0">
                    <a:solidFill>
                      <a:srgbClr val="FFFFFF"/>
                    </a:solidFill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rPr>
                  <a:t>Charakterystyka tematu</a:t>
                </a:r>
              </a:p>
            </p:txBody>
          </p:sp>
          <p:sp>
            <p:nvSpPr>
              <p:cNvPr id="26" name="Prostokąt 25">
                <a:extLst>
                  <a:ext uri="{FF2B5EF4-FFF2-40B4-BE49-F238E27FC236}">
                    <a16:creationId xmlns="" xmlns:a16="http://schemas.microsoft.com/office/drawing/2014/main" id="{6B52FE8A-B666-4082-B7FF-FB6EB0F89516}"/>
                  </a:ext>
                </a:extLst>
              </p:cNvPr>
              <p:cNvSpPr/>
              <p:nvPr/>
            </p:nvSpPr>
            <p:spPr>
              <a:xfrm>
                <a:off x="4194364" y="1163441"/>
                <a:ext cx="4056850" cy="432047"/>
              </a:xfrm>
              <a:prstGeom prst="rect">
                <a:avLst/>
              </a:prstGeom>
              <a:solidFill>
                <a:srgbClr val="FFFFFF">
                  <a:alpha val="25000"/>
                </a:srgbClr>
              </a:solidFill>
              <a:ln w="25400" cap="flat" cmpd="sng" algn="ctr">
                <a:solidFill>
                  <a:srgbClr val="00206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>
                  <a:defRPr/>
                </a:pPr>
                <a:r>
                  <a:rPr lang="pl-PL" kern="0" dirty="0">
                    <a:solidFill>
                      <a:srgbClr val="000000"/>
                    </a:solidFill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rPr>
                  <a:t>Temat o charakterze twórczym</a:t>
                </a:r>
              </a:p>
            </p:txBody>
          </p:sp>
        </p:grpSp>
        <p:sp>
          <p:nvSpPr>
            <p:cNvPr id="23" name="Prostokąt 22"/>
            <p:cNvSpPr/>
            <p:nvPr/>
          </p:nvSpPr>
          <p:spPr>
            <a:xfrm>
              <a:off x="256854" y="2179410"/>
              <a:ext cx="9302165" cy="1786981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txBody>
            <a:bodyPr wrap="square">
              <a:spAutoFit/>
            </a:bodyPr>
            <a:lstStyle/>
            <a:p>
              <a:r>
                <a:rPr lang="pl-PL" sz="2800" dirty="0"/>
                <a:t>Napisz </a:t>
              </a:r>
              <a:r>
                <a:rPr lang="pl-PL" sz="2800" dirty="0">
                  <a:solidFill>
                    <a:srgbClr val="C00000"/>
                  </a:solidFill>
                </a:rPr>
                <a:t>opowiadanie</a:t>
              </a:r>
              <a:r>
                <a:rPr lang="pl-PL" sz="2800" dirty="0"/>
                <a:t>, w którym </a:t>
              </a:r>
              <a:r>
                <a:rPr lang="pl-PL" sz="2800" dirty="0">
                  <a:solidFill>
                    <a:srgbClr val="0070C0"/>
                  </a:solidFill>
                </a:rPr>
                <a:t>losy swoich małych mieszkańców opowie szuflada</a:t>
              </a:r>
              <a:r>
                <a:rPr lang="pl-PL" sz="2800" dirty="0"/>
                <a:t>. W swojej pracy musisz wykazać, że dobrze znasz </a:t>
              </a:r>
              <a:r>
                <a:rPr lang="pl-PL" sz="2800" dirty="0">
                  <a:solidFill>
                    <a:srgbClr val="00B050"/>
                  </a:solidFill>
                </a:rPr>
                <a:t>utwór Sławomira Mrożka</a:t>
              </a:r>
              <a:r>
                <a:rPr lang="pl-PL" sz="2800" i="1" dirty="0">
                  <a:solidFill>
                    <a:srgbClr val="00B050"/>
                  </a:solidFill>
                </a:rPr>
                <a:t> W szufladzie</a:t>
              </a:r>
              <a:r>
                <a:rPr lang="pl-PL" sz="2800" dirty="0"/>
                <a:t>. </a:t>
              </a:r>
            </a:p>
            <a:p>
              <a:r>
                <a:rPr lang="pl-PL" sz="2800" b="1" dirty="0"/>
                <a:t> </a:t>
              </a:r>
              <a:endParaRPr lang="pl-PL" sz="2800" dirty="0"/>
            </a:p>
          </p:txBody>
        </p:sp>
        <p:sp>
          <p:nvSpPr>
            <p:cNvPr id="24" name="pole tekstowe 23"/>
            <p:cNvSpPr txBox="1"/>
            <p:nvPr/>
          </p:nvSpPr>
          <p:spPr>
            <a:xfrm>
              <a:off x="433641" y="4041619"/>
              <a:ext cx="8280920" cy="17264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pl-PL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Niebieski kolor – problem określony w temacie</a:t>
              </a:r>
              <a:r>
                <a:rPr lang="pl-PL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pl-PL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Czerwony kolor – forma wypowiedzi.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pl-PL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Zielony kolor </a:t>
              </a:r>
              <a:r>
                <a:rPr lang="pl-PL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 na potrzeby ćwiczeń wybrana lektura</a:t>
              </a:r>
              <a:r>
                <a:rPr lang="pl-PL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*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pl-PL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Pamiętaj!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pl-PL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 egzaminie będzie to zawsze </a:t>
              </a:r>
              <a:r>
                <a:rPr lang="pl-PL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lektura </a:t>
              </a:r>
              <a:r>
                <a:rPr lang="pl-PL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obowiązkowa</a:t>
              </a:r>
              <a:r>
                <a:rPr lang="pl-PL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pl-P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upa 12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14" name="pole tekstowe 13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5" name="pole tekstowe 14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45425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22</a:t>
            </a:fld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344245" y="983031"/>
            <a:ext cx="9976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Ćwiczenie 3.</a:t>
            </a:r>
          </a:p>
          <a:p>
            <a:pPr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Do ułożonego w poprzednim ćwiczeniu tematu napisz opowiadanie. Pracę rozpocznij od uzupełnienia tabeli. </a:t>
            </a:r>
            <a:r>
              <a:rPr lang="pl-PL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Pamiętaj o dostosowaniu słownictwa do typu narracji.</a:t>
            </a:r>
            <a:endParaRPr lang="pl-PL" sz="2800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424114"/>
              </p:ext>
            </p:extLst>
          </p:nvPr>
        </p:nvGraphicFramePr>
        <p:xfrm>
          <a:off x="344245" y="2068553"/>
          <a:ext cx="10779537" cy="4082623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5693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102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39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Temat opowiadania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16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Narrator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47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Przebieg zdarzeń 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9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Zapisz rzeczowniki – nazwy osób/rzeczy, </a:t>
                      </a:r>
                      <a:b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których będziesz pisać.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54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Nazwij właściwości tych osób/rzeczy – zapisz odpowiednie, przydatne w Twoim opowiadaniu, wyrazy i wyrażenia. 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06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Zapisz związane z osobami/rzeczami czasowniki, które mogą być użyte przez Ciebie w opowiadaniu.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1" name="Grupa 10"/>
          <p:cNvGrpSpPr/>
          <p:nvPr/>
        </p:nvGrpSpPr>
        <p:grpSpPr>
          <a:xfrm>
            <a:off x="701561" y="308495"/>
            <a:ext cx="6118964" cy="614267"/>
            <a:chOff x="138549" y="223251"/>
            <a:chExt cx="7567542" cy="856204"/>
          </a:xfrm>
        </p:grpSpPr>
        <p:sp>
          <p:nvSpPr>
            <p:cNvPr id="12" name="pole tekstowe 11"/>
            <p:cNvSpPr txBox="1"/>
            <p:nvPr/>
          </p:nvSpPr>
          <p:spPr>
            <a:xfrm>
              <a:off x="255962" y="223251"/>
              <a:ext cx="7450129" cy="4781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138549" y="307258"/>
              <a:ext cx="7437769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Sławomir Mrożek </a:t>
              </a:r>
              <a:r>
                <a:rPr lang="pl-PL" sz="3000" b="1" i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szufladzie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27585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23</a:t>
            </a:fld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2367643" y="1632856"/>
            <a:ext cx="6702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Dziękujemy za uwagę!</a:t>
            </a:r>
          </a:p>
        </p:txBody>
      </p:sp>
    </p:spTree>
    <p:extLst>
      <p:ext uri="{BB962C8B-B14F-4D97-AF65-F5344CB8AC3E}">
        <p14:creationId xmlns:p14="http://schemas.microsoft.com/office/powerpoint/2010/main" val="358887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</a:t>
            </a:fld>
            <a:endParaRPr lang="pl-PL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81DEC6CE-B5AC-45F9-89CC-DDC57345F9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87635" y="1492317"/>
            <a:ext cx="9731828" cy="311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pl-PL" sz="2400" dirty="0"/>
              <a:t>Uczestnik po zajęciach: </a:t>
            </a:r>
          </a:p>
          <a:p>
            <a:pPr lvl="0"/>
            <a:r>
              <a:rPr lang="pl-PL" sz="2400" dirty="0"/>
              <a:t>zna cechy opowiadania twórczego </a:t>
            </a:r>
          </a:p>
          <a:p>
            <a:pPr lvl="0"/>
            <a:r>
              <a:rPr lang="pl-PL" sz="2400" dirty="0"/>
              <a:t>zna i rozumie kryteria oceniania wypowiedzi o charakterze twórczym</a:t>
            </a:r>
          </a:p>
          <a:p>
            <a:pPr lvl="0"/>
            <a:r>
              <a:rPr lang="pl-PL" sz="2400" dirty="0"/>
              <a:t>zna i stosuje zasady redagowania wypowiedzi o charakterze twórczym</a:t>
            </a:r>
          </a:p>
          <a:p>
            <a:pPr lvl="0"/>
            <a:r>
              <a:rPr lang="pl-PL" sz="2400" dirty="0"/>
              <a:t>potrafi przełożyć wymagania ogólne i szczegółowe podstawy programowej na ćwiczenia dotyczące konstruowania wypowiedzi twórczej</a:t>
            </a:r>
          </a:p>
          <a:p>
            <a:pPr lvl="0"/>
            <a:r>
              <a:rPr lang="pl-PL" sz="2400" dirty="0"/>
              <a:t>zna i stosuje elementy urozmaicające fabułę</a:t>
            </a:r>
          </a:p>
        </p:txBody>
      </p:sp>
      <p:grpSp>
        <p:nvGrpSpPr>
          <p:cNvPr id="16" name="Grupa 15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Cele zajęć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8173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282863" y="361419"/>
            <a:ext cx="5582512" cy="605659"/>
            <a:chOff x="179513" y="116632"/>
            <a:chExt cx="6904093" cy="844205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79513" y="188640"/>
              <a:ext cx="6832914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 smtClean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Opowiadanie twórcze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pole tekstowe 9"/>
          <p:cNvSpPr txBox="1"/>
          <p:nvPr/>
        </p:nvSpPr>
        <p:spPr>
          <a:xfrm>
            <a:off x="344678" y="1810057"/>
            <a:ext cx="993800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Jedną z form wypowiedzi zamieszczoną w arkuszu egzaminacyjnym jest </a:t>
            </a: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wypowiedź o charakterze twórczym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, na przykład opowiadanie. </a:t>
            </a:r>
          </a:p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Cechy wypowiedzi o charakterze twórczym zostały zamieszczone w </a:t>
            </a: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Informatorze o egzaminie ósmoklasisty </a:t>
            </a:r>
            <a:b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z języka </a:t>
            </a:r>
            <a:r>
              <a:rPr lang="pl-PL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polskiego od roku szkolnego 2018/2019. </a:t>
            </a:r>
            <a:endParaRPr lang="pl-PL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094" y="3691892"/>
            <a:ext cx="1602551" cy="2135934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72483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5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34684" y="426875"/>
            <a:ext cx="8172648" cy="605659"/>
            <a:chOff x="179513" y="116632"/>
            <a:chExt cx="6904093" cy="844205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79513" y="188640"/>
              <a:ext cx="6832914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 smtClean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Opowiadanie twórcze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pole tekstowe 9"/>
          <p:cNvSpPr txBox="1"/>
          <p:nvPr/>
        </p:nvSpPr>
        <p:spPr>
          <a:xfrm>
            <a:off x="1521946" y="2004151"/>
            <a:ext cx="83788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Stworzenie opowiadania twórczego wymaga zaplanowania funkcjonalnej narracji, fabuły oraz przemyślenia, w jakim stylu zostanie napisana wypowiedź.</a:t>
            </a:r>
          </a:p>
        </p:txBody>
      </p:sp>
    </p:spTree>
    <p:extLst>
      <p:ext uri="{BB962C8B-B14F-4D97-AF65-F5344CB8AC3E}">
        <p14:creationId xmlns:p14="http://schemas.microsoft.com/office/powerpoint/2010/main" val="4036397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6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34684" y="426875"/>
            <a:ext cx="8866516" cy="780329"/>
            <a:chOff x="179513" y="116632"/>
            <a:chExt cx="6904093" cy="1087671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79513" y="188640"/>
              <a:ext cx="6832915" cy="1015663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Cechy i wyznaczniki opowiadania twórczego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pole tekstowe 9"/>
          <p:cNvSpPr txBox="1"/>
          <p:nvPr/>
        </p:nvSpPr>
        <p:spPr>
          <a:xfrm>
            <a:off x="154546" y="1462703"/>
            <a:ext cx="1150083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epicka o charakterze fabularnym.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Krótki utwór narracyjny, w którym prezentowane wydarzenia ukazane są </a:t>
            </a:r>
            <a:r>
              <a:rPr lang="pl-PL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określonym czasie i miejscu.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Wydarzenia w opowiadaniu przedstawiane są w określonym następstwie czasowym.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Czas, w którym prowadzona jest narracja, decyduje o relacjach </a:t>
            </a:r>
            <a:r>
              <a:rPr lang="pl-PL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przyczynowo-</a:t>
            </a:r>
            <a:br>
              <a:rPr lang="pl-PL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-skutkowych </a:t>
            </a:r>
            <a:r>
              <a:rPr lang="pl-PL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między wydarzeniami</a:t>
            </a: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Fabuła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opowiadania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jest najczęściej  jednowątkowa, a o jej urozmaiceniu decydują różne elementy, w tym: elementy opisu, elementy charakterystyki bohatera,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czas i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miejsce akcji, zwroty akcji, punkt kulminacyjny, puenta, wprowadzenie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monologu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dialogów bohaterów.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Wydarzenia w opowiadaniu mogą być prezentowane chronologicznie, można również zastosować retrospekcję.  </a:t>
            </a:r>
          </a:p>
        </p:txBody>
      </p:sp>
    </p:spTree>
    <p:extLst>
      <p:ext uri="{BB962C8B-B14F-4D97-AF65-F5344CB8AC3E}">
        <p14:creationId xmlns:p14="http://schemas.microsoft.com/office/powerpoint/2010/main" val="787634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7</a:t>
            </a:fld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734684" y="426875"/>
            <a:ext cx="8797505" cy="1087671"/>
            <a:chOff x="179513" y="116632"/>
            <a:chExt cx="6904093" cy="1087671"/>
          </a:xfrm>
        </p:grpSpPr>
        <p:sp>
          <p:nvSpPr>
            <p:cNvPr id="7" name="pole tekstowe 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79513" y="188640"/>
              <a:ext cx="6832915" cy="1015663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Tworzenie opowiadania twórczego</a:t>
              </a: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 zgodnie </a:t>
              </a:r>
              <a:b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</a:b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z założeniami egzaminu ósmoklasisty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pole tekstowe 9"/>
          <p:cNvSpPr txBox="1"/>
          <p:nvPr/>
        </p:nvSpPr>
        <p:spPr>
          <a:xfrm>
            <a:off x="450292" y="2062390"/>
            <a:ext cx="9749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Kreacja narratora i fabuły wymaga  inwencji twórczej opowiadającego, ale opowiadanie inspirowane lekturą obowiązkową powinno zachować elementy dzieła, do którego się odnosi.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Cechy charakteru bohaterów powinny być zgodne z cechami pierwowzorów. Wątki i wydarzenia z lektury powinny zostać twórczo wykorzystane, ale muszą zachować elementy, które pozwalają na rozpoznanie lektury inspirującej wypowiedź. </a:t>
            </a:r>
            <a:r>
              <a:rPr lang="pl-PL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l-PL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224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8</a:t>
            </a:fld>
            <a:endParaRPr lang="pl-PL"/>
          </a:p>
        </p:txBody>
      </p:sp>
      <p:grpSp>
        <p:nvGrpSpPr>
          <p:cNvPr id="11" name="Grupa 10">
            <a:extLst>
              <a:ext uri="{FF2B5EF4-FFF2-40B4-BE49-F238E27FC236}">
                <a16:creationId xmlns="" xmlns:a16="http://schemas.microsoft.com/office/drawing/2014/main" id="{60DED6EB-E34C-404F-9A28-B98557931AD3}"/>
              </a:ext>
            </a:extLst>
          </p:cNvPr>
          <p:cNvGrpSpPr/>
          <p:nvPr/>
        </p:nvGrpSpPr>
        <p:grpSpPr>
          <a:xfrm>
            <a:off x="675864" y="67872"/>
            <a:ext cx="9730266" cy="1215944"/>
            <a:chOff x="179513" y="116632"/>
            <a:chExt cx="6904093" cy="1549336"/>
          </a:xfrm>
        </p:grpSpPr>
        <p:sp>
          <p:nvSpPr>
            <p:cNvPr id="12" name="pole tekstowe 11">
              <a:extLst>
                <a:ext uri="{FF2B5EF4-FFF2-40B4-BE49-F238E27FC236}">
                  <a16:creationId xmlns="" xmlns:a16="http://schemas.microsoft.com/office/drawing/2014/main" id="{5804848E-A215-437B-A67C-380F96A3FB55}"/>
                </a:ext>
              </a:extLst>
            </p:cNvPr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3" name="pole tekstowe 12">
              <a:extLst>
                <a:ext uri="{FF2B5EF4-FFF2-40B4-BE49-F238E27FC236}">
                  <a16:creationId xmlns="" xmlns:a16="http://schemas.microsoft.com/office/drawing/2014/main" id="{AFCFFFB1-0697-4DF6-B011-2DE7F0B860A1}"/>
                </a:ext>
              </a:extLst>
            </p:cNvPr>
            <p:cNvSpPr txBox="1"/>
            <p:nvPr/>
          </p:nvSpPr>
          <p:spPr>
            <a:xfrm>
              <a:off x="179513" y="188640"/>
              <a:ext cx="6832915" cy="1477328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Kryteria oceny</a:t>
              </a:r>
              <a:r>
                <a:rPr lang="pl-PL" sz="3000" b="1" kern="0" noProof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pl-PL" sz="3000" b="1" kern="0" noProof="0" dirty="0" smtClean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wypowiedzi o charakterze twórczym</a:t>
              </a:r>
              <a:r>
                <a:rPr lang="pl-PL" sz="3000" b="1" kern="0" dirty="0" smtClean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zgodnie z założeniami egzaminu ósmoklasisty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Prostokąt 2">
            <a:extLst>
              <a:ext uri="{FF2B5EF4-FFF2-40B4-BE49-F238E27FC236}">
                <a16:creationId xmlns="" xmlns:a16="http://schemas.microsoft.com/office/drawing/2014/main" id="{5DBAB106-5120-44DE-A98C-2875C99F2DA3}"/>
              </a:ext>
            </a:extLst>
          </p:cNvPr>
          <p:cNvSpPr/>
          <p:nvPr/>
        </p:nvSpPr>
        <p:spPr>
          <a:xfrm>
            <a:off x="773279" y="1283816"/>
            <a:ext cx="98002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Oceniając wypowiedź ucznia w tym kryterium, egzaminator będzie rozważał m.in., czy: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narracja w opowiadaniu jest konsekwentnie prowadzona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wydarzenia są logicznie ułożone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fabuła jest urozmaicona, np. czy zawiera elementy typowe dla opowiadania, takie jak zwroty akcji, dialog, puenta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lektura wskazana w poleceniu została wykorzystana pobieżnie, czy w sposób ciekawy i twórczy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Kryteria oceny wypowiedzi twórczej na 5 p.: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Funkcjonalna narracja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Logiczny układ zdarzeń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Urozmaicona fabuła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w tym </a:t>
            </a: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funkcjonalne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wykorzystanie co najmniej </a:t>
            </a: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spośród następujących elementów: </a:t>
            </a: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opis, charakterystyka bohatera, czas akcji, miejsce akcji, zwrot akcji, puenta, punkt kulminacyjny, dialog, monolog, retrospekcja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Twórcze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wykorzystanie treści </a:t>
            </a: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lektury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endParaRPr lang="pl-PL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2524" y="3610411"/>
            <a:ext cx="1602551" cy="2135934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85025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3405" y="1155653"/>
            <a:ext cx="9969796" cy="5011231"/>
          </a:xfrm>
        </p:spPr>
        <p:txBody>
          <a:bodyPr>
            <a:noAutofit/>
          </a:bodyPr>
          <a:lstStyle/>
          <a:p>
            <a:pPr algn="just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Każdy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tekst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epicki omawiany w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szkole, może być podstawą do ćwiczeń, które pozwolą poznać literackie cechy opowiadania. 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Szczególne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znaczenie będą miały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krótkie opowiadania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 Analiza ich kompozycji, elementów narracji, konstrukcji fabuły i języka stwarza dobre podstawy do opanowania umiejętności redagowania własnej wypowiedzi twórczej. 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Także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fragmenty dużych tekstów epickich o wyrazicie zarysowanej fabule, prezentowanych w nich wydarzeniach, które zachowują ciąg logiczny, zwroty akcji, punkt kulminacyjny to dobra podstawa do ćwiczenia, rozwijania i utrwalania umiejętności pisania własnych opowiadań. 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Wszelkie prawa zastrzeżone © Ośrodek Rozwoju Edukacji w Warszawie | www.ore.edu.pl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9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393405" y="264690"/>
            <a:ext cx="9387511" cy="605659"/>
            <a:chOff x="179513" y="116632"/>
            <a:chExt cx="6904093" cy="84420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1509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0"/>
              <a:ext cx="6832914" cy="77219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000" b="1" kern="0" noProof="0" dirty="0" smtClean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Opowiadanie twórcze na lekcjach </a:t>
              </a:r>
              <a:endParaRPr kumimoji="0" lang="pl-PL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96252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.potx" id="{51723B0F-3E97-4CBE-95F9-6A534B15515E}" vid="{2B494970-2AE8-4A2E-A241-E85E79EDEF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Vademecum nauczyciela</Template>
  <TotalTime>1854</TotalTime>
  <Words>1413</Words>
  <Application>Microsoft Office PowerPoint</Application>
  <PresentationFormat>Panoramiczny</PresentationFormat>
  <Paragraphs>263</Paragraphs>
  <Slides>23</Slides>
  <Notes>17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Lato</vt:lpstr>
      <vt:lpstr>Symbol</vt:lpstr>
      <vt:lpstr>Wingdings</vt:lpstr>
      <vt:lpstr>Motyw pakietu Office</vt:lpstr>
      <vt:lpstr>Prezentacja programu PowerPoint</vt:lpstr>
      <vt:lpstr>Opowiadanie twórcze w szkolnej dydaktyce i na egzaminie ósmoklasisty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CKE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Wioletta Kozak</dc:creator>
  <cp:lastModifiedBy>Wioletta Kozak</cp:lastModifiedBy>
  <cp:revision>258</cp:revision>
  <dcterms:created xsi:type="dcterms:W3CDTF">2018-09-07T11:39:44Z</dcterms:created>
  <dcterms:modified xsi:type="dcterms:W3CDTF">2018-10-02T13:50:51Z</dcterms:modified>
</cp:coreProperties>
</file>