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259" r:id="rId3"/>
    <p:sldId id="258" r:id="rId4"/>
    <p:sldId id="266" r:id="rId5"/>
    <p:sldId id="268" r:id="rId6"/>
    <p:sldId id="311" r:id="rId7"/>
    <p:sldId id="312" r:id="rId8"/>
    <p:sldId id="313" r:id="rId9"/>
    <p:sldId id="314" r:id="rId10"/>
    <p:sldId id="315" r:id="rId11"/>
    <p:sldId id="316" r:id="rId12"/>
    <p:sldId id="324" r:id="rId13"/>
    <p:sldId id="327" r:id="rId14"/>
    <p:sldId id="326" r:id="rId15"/>
    <p:sldId id="328" r:id="rId16"/>
    <p:sldId id="330" r:id="rId17"/>
    <p:sldId id="331" r:id="rId18"/>
    <p:sldId id="332" r:id="rId19"/>
    <p:sldId id="317" r:id="rId20"/>
    <p:sldId id="318" r:id="rId21"/>
    <p:sldId id="319" r:id="rId22"/>
    <p:sldId id="320" r:id="rId23"/>
    <p:sldId id="321" r:id="rId24"/>
    <p:sldId id="322" r:id="rId25"/>
    <p:sldId id="323" r:id="rId26"/>
    <p:sldId id="310" r:id="rId27"/>
  </p:sldIdLst>
  <p:sldSz cx="12192000" cy="6858000"/>
  <p:notesSz cx="6810375" cy="99425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712" autoAdjust="0"/>
  </p:normalViewPr>
  <p:slideViewPr>
    <p:cSldViewPr snapToGrid="0">
      <p:cViewPr varScale="1">
        <p:scale>
          <a:sx n="103" d="100"/>
          <a:sy n="103" d="100"/>
        </p:scale>
        <p:origin x="126" y="1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165578D4-80E6-4100-BBC5-5B13F54F791E}" type="datetimeFigureOut">
              <a:rPr lang="pl-PL" smtClean="0"/>
              <a:t>03.10.2018</a:t>
            </a:fld>
            <a:endParaRPr lang="pl-PL"/>
          </a:p>
        </p:txBody>
      </p:sp>
      <p:sp>
        <p:nvSpPr>
          <p:cNvPr id="4" name="Symbol zastępczy stopki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r>
              <a:rPr lang="pl-PL"/>
              <a:t>Wszelkie prawa zastrzeżone © Ośrodek Rozwoju Edukacji w Warszawie | www.ore.edu.pl</a:t>
            </a:r>
          </a:p>
        </p:txBody>
      </p:sp>
      <p:sp>
        <p:nvSpPr>
          <p:cNvPr id="5" name="Symbol zastępczy numeru slajdu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54633B9B-76BE-43B5-92AD-F0696BD3FFBB}" type="slidenum">
              <a:rPr lang="pl-PL" smtClean="0"/>
              <a:t>‹#›</a:t>
            </a:fld>
            <a:endParaRPr lang="pl-PL"/>
          </a:p>
        </p:txBody>
      </p:sp>
    </p:spTree>
    <p:extLst>
      <p:ext uri="{BB962C8B-B14F-4D97-AF65-F5344CB8AC3E}">
        <p14:creationId xmlns:p14="http://schemas.microsoft.com/office/powerpoint/2010/main" val="11397390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8A0FB40D-862F-4B86-9C6B-08F0959C1240}" type="datetimeFigureOut">
              <a:rPr lang="pl-PL" smtClean="0"/>
              <a:t>03.10.2018</a:t>
            </a:fld>
            <a:endParaRPr lang="pl-PL"/>
          </a:p>
        </p:txBody>
      </p:sp>
      <p:sp>
        <p:nvSpPr>
          <p:cNvPr id="4" name="Symbol zastępczy obrazu slajdu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r>
              <a:rPr lang="pl-PL"/>
              <a:t>Wszelkie prawa zastrzeżone © Ośrodek Rozwoju Edukacji w Warszawie | www.ore.edu.pl</a:t>
            </a:r>
          </a:p>
        </p:txBody>
      </p:sp>
      <p:sp>
        <p:nvSpPr>
          <p:cNvPr id="7" name="Symbol zastępczy numeru slajdu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F9CD88B5-A9A9-4B60-B69C-735576C46E04}" type="slidenum">
              <a:rPr lang="pl-PL" smtClean="0"/>
              <a:t>‹#›</a:t>
            </a:fld>
            <a:endParaRPr lang="pl-PL"/>
          </a:p>
        </p:txBody>
      </p:sp>
    </p:spTree>
    <p:extLst>
      <p:ext uri="{BB962C8B-B14F-4D97-AF65-F5344CB8AC3E}">
        <p14:creationId xmlns:p14="http://schemas.microsoft.com/office/powerpoint/2010/main" val="33326817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0179C55A-E828-470C-92FE-D1C78ED45A0A}" type="datetime1">
              <a:rPr lang="pl-PL" smtClean="0"/>
              <a:t>03.10.2018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20789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804322B7-FCB2-44B1-8A37-585CD39F0E07}" type="datetime1">
              <a:rPr lang="pl-PL" smtClean="0"/>
              <a:t>03.10.2018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02299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A5AFD5E-C465-4E3B-B538-F9C768662964}" type="datetime1">
              <a:rPr lang="pl-PL" smtClean="0"/>
              <a:t>03.10.2018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1330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9120E69-8818-48B8-86BA-62040486E68A}" type="datetime1">
              <a:rPr lang="pl-PL" smtClean="0"/>
              <a:t>03.10.2018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399390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40777BF-1BC2-43CD-8AF6-E966B30FA1AC}" type="datetime1">
              <a:rPr lang="pl-PL" smtClean="0"/>
              <a:t>03.10.2018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24514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035929B8-8235-4BFB-B442-D74FD43858D1}" type="datetime1">
              <a:rPr lang="pl-PL" smtClean="0"/>
              <a:t>03.10.2018</a:t>
            </a:fld>
            <a:endParaRPr lang="pl-PL"/>
          </a:p>
        </p:txBody>
      </p:sp>
      <p:sp>
        <p:nvSpPr>
          <p:cNvPr id="6" name="Symbol zastępczy stopki 5"/>
          <p:cNvSpPr>
            <a:spLocks noGrp="1"/>
          </p:cNvSpPr>
          <p:nvPr>
            <p:ph type="ftr" sz="quarter" idx="11"/>
          </p:nvPr>
        </p:nvSpPr>
        <p:spPr/>
        <p:txBody>
          <a:bodyPr/>
          <a:lstStyle/>
          <a:p>
            <a:r>
              <a:rPr lang="pl-PL"/>
              <a:t>Wszelkie prawa zastrzeżone © Ośrodek Rozwoju Edukacji w Warszawie | www.ore.edu.pl</a:t>
            </a:r>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04287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523353F-7A32-4779-9200-CB8CAAF57FD6}" type="datetime1">
              <a:rPr lang="pl-PL" smtClean="0"/>
              <a:t>03.10.2018</a:t>
            </a:fld>
            <a:endParaRPr lang="pl-PL"/>
          </a:p>
        </p:txBody>
      </p:sp>
      <p:sp>
        <p:nvSpPr>
          <p:cNvPr id="8" name="Symbol zastępczy stopki 7"/>
          <p:cNvSpPr>
            <a:spLocks noGrp="1"/>
          </p:cNvSpPr>
          <p:nvPr>
            <p:ph type="ftr" sz="quarter" idx="11"/>
          </p:nvPr>
        </p:nvSpPr>
        <p:spPr/>
        <p:txBody>
          <a:bodyPr/>
          <a:lstStyle/>
          <a:p>
            <a:r>
              <a:rPr lang="pl-PL"/>
              <a:t>Wszelkie prawa zastrzeżone © Ośrodek Rozwoju Edukacji w Warszawie | www.ore.edu.pl</a:t>
            </a:r>
          </a:p>
        </p:txBody>
      </p:sp>
      <p:sp>
        <p:nvSpPr>
          <p:cNvPr id="9" name="Symbol zastępczy numeru slajdu 8"/>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79304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6B5FFC9-6081-49B0-8EE3-0B8FEB8E3E9B}" type="datetime1">
              <a:rPr lang="pl-PL" smtClean="0"/>
              <a:t>03.10.2018</a:t>
            </a:fld>
            <a:endParaRPr lang="pl-PL"/>
          </a:p>
        </p:txBody>
      </p:sp>
      <p:sp>
        <p:nvSpPr>
          <p:cNvPr id="4" name="Symbol zastępczy stopki 3"/>
          <p:cNvSpPr>
            <a:spLocks noGrp="1"/>
          </p:cNvSpPr>
          <p:nvPr>
            <p:ph type="ftr" sz="quarter" idx="11"/>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91441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05BE266-217A-49BB-9E3B-F11E8F50795D}" type="datetime1">
              <a:rPr lang="pl-PL" smtClean="0"/>
              <a:t>03.10.2018</a:t>
            </a:fld>
            <a:endParaRPr lang="pl-PL"/>
          </a:p>
        </p:txBody>
      </p:sp>
      <p:sp>
        <p:nvSpPr>
          <p:cNvPr id="3" name="Symbol zastępczy stopki 2"/>
          <p:cNvSpPr>
            <a:spLocks noGrp="1"/>
          </p:cNvSpPr>
          <p:nvPr>
            <p:ph type="ftr" sz="quarter" idx="11"/>
          </p:nvPr>
        </p:nvSpPr>
        <p:spPr/>
        <p:txBody>
          <a:bodyPr/>
          <a:lstStyle/>
          <a:p>
            <a:r>
              <a:rPr lang="pl-PL"/>
              <a:t>Wszelkie prawa zastrzeżone © Ośrodek Rozwoju Edukacji w Warszawie | www.ore.edu.pl</a:t>
            </a:r>
          </a:p>
        </p:txBody>
      </p:sp>
      <p:sp>
        <p:nvSpPr>
          <p:cNvPr id="4" name="Symbol zastępczy numeru slajdu 3"/>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39508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CAD6F6-8FB4-4168-ABF8-2235C41ED6C8}" type="datetime1">
              <a:rPr lang="pl-PL" smtClean="0"/>
              <a:t>03.10.2018</a:t>
            </a:fld>
            <a:endParaRPr lang="pl-PL"/>
          </a:p>
        </p:txBody>
      </p:sp>
      <p:sp>
        <p:nvSpPr>
          <p:cNvPr id="6" name="Symbol zastępczy stopki 5"/>
          <p:cNvSpPr>
            <a:spLocks noGrp="1"/>
          </p:cNvSpPr>
          <p:nvPr>
            <p:ph type="ftr" sz="quarter" idx="11"/>
          </p:nvPr>
        </p:nvSpPr>
        <p:spPr/>
        <p:txBody>
          <a:bodyPr/>
          <a:lstStyle/>
          <a:p>
            <a:r>
              <a:rPr lang="pl-PL"/>
              <a:t>Wszelkie prawa zastrzeżone © Ośrodek Rozwoju Edukacji w Warszawie | www.ore.edu.pl</a:t>
            </a:r>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56720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856EEBA-F153-47FF-948E-A311A2ABB83A}" type="datetime1">
              <a:rPr lang="pl-PL" smtClean="0"/>
              <a:t>03.10.2018</a:t>
            </a:fld>
            <a:endParaRPr lang="pl-PL"/>
          </a:p>
        </p:txBody>
      </p:sp>
      <p:sp>
        <p:nvSpPr>
          <p:cNvPr id="6" name="Symbol zastępczy stopki 5"/>
          <p:cNvSpPr>
            <a:spLocks noGrp="1"/>
          </p:cNvSpPr>
          <p:nvPr>
            <p:ph type="ftr" sz="quarter" idx="11"/>
          </p:nvPr>
        </p:nvSpPr>
        <p:spPr/>
        <p:txBody>
          <a:bodyPr/>
          <a:lstStyle/>
          <a:p>
            <a:r>
              <a:rPr lang="pl-PL"/>
              <a:t>Wszelkie prawa zastrzeżone © Ośrodek Rozwoju Edukacji w Warszawie | www.ore.edu.pl</a:t>
            </a:r>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73566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BAD60-B975-4AC0-BFF5-ED8BBF7486F6}" type="datetime1">
              <a:rPr lang="pl-PL" smtClean="0"/>
              <a:t>03.10.2018</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Wszelkie prawa zastrzeżone © Ośrodek Rozwoju Edukacji w Warszawie | www.ore.edu.pl</a:t>
            </a: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E0CDF-0EB0-44EF-AF60-9AEE92BC93FD}" type="slidenum">
              <a:rPr lang="pl-PL" smtClean="0"/>
              <a:t>‹#›</a:t>
            </a:fld>
            <a:endParaRPr lang="pl-PL"/>
          </a:p>
        </p:txBody>
      </p:sp>
    </p:spTree>
    <p:extLst>
      <p:ext uri="{BB962C8B-B14F-4D97-AF65-F5344CB8AC3E}">
        <p14:creationId xmlns:p14="http://schemas.microsoft.com/office/powerpoint/2010/main" val="3326652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s://cke.gov.pl/egzamin-osmoklasisty/informatory/"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ke.gov.pl/egzamin-osmoklasisty/informatory/"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ke.gov.pl/egzamin-osmoklasisty/informatory/"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ke.gov.pl/egzamin-osmoklasisty/informatory/"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ke.gov.pl/egzamin-osmoklasisty/informatory/"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pl-PL" dirty="0"/>
              <a:t>Materiał szkoleniowy dla doradców z zakresu:</a:t>
            </a:r>
          </a:p>
          <a:p>
            <a:r>
              <a:rPr lang="pl-PL" dirty="0"/>
              <a:t>język polski</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502" y="428200"/>
            <a:ext cx="2047406" cy="2972269"/>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505" y="5730747"/>
            <a:ext cx="2386589" cy="755906"/>
          </a:xfrm>
          <a:prstGeom prst="rect">
            <a:avLst/>
          </a:prstGeom>
          <a:noFill/>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938" y="5730653"/>
            <a:ext cx="2845065" cy="756000"/>
          </a:xfrm>
          <a:prstGeom prst="rect">
            <a:avLst/>
          </a:prstGeom>
        </p:spPr>
      </p:pic>
    </p:spTree>
    <p:extLst>
      <p:ext uri="{BB962C8B-B14F-4D97-AF65-F5344CB8AC3E}">
        <p14:creationId xmlns:p14="http://schemas.microsoft.com/office/powerpoint/2010/main" val="64826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10</a:t>
            </a:fld>
            <a:endParaRPr lang="pl-PL"/>
          </a:p>
        </p:txBody>
      </p:sp>
      <p:grpSp>
        <p:nvGrpSpPr>
          <p:cNvPr id="16" name="Grupa 15"/>
          <p:cNvGrpSpPr/>
          <p:nvPr/>
        </p:nvGrpSpPr>
        <p:grpSpPr>
          <a:xfrm>
            <a:off x="179512" y="116633"/>
            <a:ext cx="9764587" cy="604287"/>
            <a:chOff x="179513" y="116632"/>
            <a:chExt cx="6904093" cy="865276"/>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Wywód argumentacyjny. Ćwiczenie</a:t>
              </a:r>
            </a:p>
          </p:txBody>
        </p:sp>
      </p:grpSp>
      <p:sp>
        <p:nvSpPr>
          <p:cNvPr id="8" name="pole tekstowe 7">
            <a:extLst>
              <a:ext uri="{FF2B5EF4-FFF2-40B4-BE49-F238E27FC236}">
                <a16:creationId xmlns:a16="http://schemas.microsoft.com/office/drawing/2014/main" xmlns="" id="{917E2D1E-1344-4E8F-8C56-C451F8E171B7}"/>
              </a:ext>
            </a:extLst>
          </p:cNvPr>
          <p:cNvSpPr txBox="1"/>
          <p:nvPr/>
        </p:nvSpPr>
        <p:spPr>
          <a:xfrm>
            <a:off x="287635" y="907145"/>
            <a:ext cx="9253930" cy="861774"/>
          </a:xfrm>
          <a:prstGeom prst="rect">
            <a:avLst/>
          </a:prstGeom>
          <a:noFill/>
        </p:spPr>
        <p:txBody>
          <a:bodyPr wrap="square" rtlCol="0">
            <a:spAutoFit/>
          </a:bodyPr>
          <a:lstStyle/>
          <a:p>
            <a:pPr algn="just"/>
            <a:r>
              <a:rPr lang="pl-PL" sz="2500" dirty="0">
                <a:latin typeface="Arial" panose="020B0604020202020204" pitchFamily="34" charset="0"/>
                <a:cs typeface="Arial" panose="020B0604020202020204" pitchFamily="34" charset="0"/>
              </a:rPr>
              <a:t>Do poniższego tematu wypracowania sformułuj argument, rozwinięcie i przykład.</a:t>
            </a:r>
          </a:p>
        </p:txBody>
      </p:sp>
      <p:pic>
        <p:nvPicPr>
          <p:cNvPr id="3" name="Obraz 2" descr="Obraz zawierający zrzut ekranu&#10;&#10;Opis wygenerowany przy bardzo wysokim poziomie pewności">
            <a:extLst>
              <a:ext uri="{FF2B5EF4-FFF2-40B4-BE49-F238E27FC236}">
                <a16:creationId xmlns:a16="http://schemas.microsoft.com/office/drawing/2014/main" xmlns="" id="{0A9B02C6-5B98-45A6-BA3C-2A2F50668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470" y="1768918"/>
            <a:ext cx="6965808" cy="5089081"/>
          </a:xfrm>
          <a:prstGeom prst="rect">
            <a:avLst/>
          </a:prstGeom>
        </p:spPr>
      </p:pic>
      <p:sp>
        <p:nvSpPr>
          <p:cNvPr id="10" name="pole tekstowe 9">
            <a:extLst>
              <a:ext uri="{FF2B5EF4-FFF2-40B4-BE49-F238E27FC236}">
                <a16:creationId xmlns:a16="http://schemas.microsoft.com/office/drawing/2014/main" xmlns="" id="{39B7AD8C-AD0D-4012-9BE3-0BBFB0C1E9AE}"/>
              </a:ext>
            </a:extLst>
          </p:cNvPr>
          <p:cNvSpPr txBox="1"/>
          <p:nvPr/>
        </p:nvSpPr>
        <p:spPr>
          <a:xfrm>
            <a:off x="8203412" y="4115525"/>
            <a:ext cx="3988588" cy="1015663"/>
          </a:xfrm>
          <a:prstGeom prst="rect">
            <a:avLst/>
          </a:prstGeom>
          <a:noFill/>
        </p:spPr>
        <p:txBody>
          <a:bodyPr wrap="square" rtlCol="0">
            <a:spAutoFit/>
          </a:bodyPr>
          <a:lstStyle/>
          <a:p>
            <a:r>
              <a:rPr lang="pl-PL" sz="1000" i="1" dirty="0">
                <a:latin typeface="Arial" panose="020B0604020202020204" pitchFamily="34" charset="0"/>
                <a:cs typeface="Arial" panose="020B0604020202020204" pitchFamily="34" charset="0"/>
              </a:rPr>
              <a:t>Informator o egzaminie ósmoklasisty z języka polskiego od roku szkolnego 2018/2019</a:t>
            </a:r>
            <a:r>
              <a:rPr lang="pl-PL" sz="1000" dirty="0">
                <a:latin typeface="Arial" panose="020B0604020202020204" pitchFamily="34" charset="0"/>
                <a:cs typeface="Arial" panose="020B0604020202020204" pitchFamily="34" charset="0"/>
              </a:rPr>
              <a:t>, red. dr Wioletta Kozak (CKE), dr Maria Romanowska (OKE Jaworzno), Wioleta Dobosz-Leszczyńska (CKE), Robert </a:t>
            </a:r>
            <a:r>
              <a:rPr lang="pl-PL" sz="1000" dirty="0" err="1">
                <a:latin typeface="Arial" panose="020B0604020202020204" pitchFamily="34" charset="0"/>
                <a:cs typeface="Arial" panose="020B0604020202020204" pitchFamily="34" charset="0"/>
              </a:rPr>
              <a:t>Chamczyk</a:t>
            </a:r>
            <a:r>
              <a:rPr lang="pl-PL" sz="1000" dirty="0">
                <a:latin typeface="Arial" panose="020B0604020202020204" pitchFamily="34" charset="0"/>
                <a:cs typeface="Arial" panose="020B0604020202020204" pitchFamily="34" charset="0"/>
              </a:rPr>
              <a:t> (CKE), dr Marcin Smolik (CKE), Danuta Marchlewska (OKE Warszawa), Hanna </a:t>
            </a:r>
            <a:r>
              <a:rPr lang="pl-PL" sz="1000" dirty="0" err="1">
                <a:latin typeface="Arial" panose="020B0604020202020204" pitchFamily="34" charset="0"/>
                <a:cs typeface="Arial" panose="020B0604020202020204" pitchFamily="34" charset="0"/>
              </a:rPr>
              <a:t>Wylężek</a:t>
            </a:r>
            <a:r>
              <a:rPr lang="pl-PL" sz="1000" dirty="0">
                <a:latin typeface="Arial" panose="020B0604020202020204" pitchFamily="34" charset="0"/>
                <a:cs typeface="Arial" panose="020B0604020202020204" pitchFamily="34" charset="0"/>
              </a:rPr>
              <a:t> (OKE Jaworzno), CKE 2017, </a:t>
            </a:r>
            <a:r>
              <a:rPr lang="pl-PL" sz="1000" dirty="0">
                <a:latin typeface="Arial" panose="020B0604020202020204" pitchFamily="34" charset="0"/>
                <a:cs typeface="Arial" panose="020B0604020202020204" pitchFamily="34" charset="0"/>
                <a:hlinkClick r:id="rId3"/>
              </a:rPr>
              <a:t>https://cke.gov.pl/egzamin-osmoklasisty/informatory/</a:t>
            </a:r>
            <a:r>
              <a:rPr lang="pl-PL"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6572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11</a:t>
            </a:fld>
            <a:endParaRPr lang="pl-PL"/>
          </a:p>
        </p:txBody>
      </p:sp>
      <p:grpSp>
        <p:nvGrpSpPr>
          <p:cNvPr id="16" name="Grupa 15"/>
          <p:cNvGrpSpPr/>
          <p:nvPr/>
        </p:nvGrpSpPr>
        <p:grpSpPr>
          <a:xfrm>
            <a:off x="179512" y="116633"/>
            <a:ext cx="9764587" cy="604287"/>
            <a:chOff x="179513" y="116632"/>
            <a:chExt cx="6904093" cy="865276"/>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Wywód argumentacyjny a akapit w wypracowaniu</a:t>
              </a:r>
            </a:p>
          </p:txBody>
        </p:sp>
      </p:grpSp>
      <p:grpSp>
        <p:nvGrpSpPr>
          <p:cNvPr id="10" name="Grupa 9">
            <a:extLst>
              <a:ext uri="{FF2B5EF4-FFF2-40B4-BE49-F238E27FC236}">
                <a16:creationId xmlns:a16="http://schemas.microsoft.com/office/drawing/2014/main" xmlns="" id="{73A42CAC-2F69-429A-AC0A-E03DB61F557E}"/>
              </a:ext>
            </a:extLst>
          </p:cNvPr>
          <p:cNvGrpSpPr/>
          <p:nvPr/>
        </p:nvGrpSpPr>
        <p:grpSpPr>
          <a:xfrm>
            <a:off x="535297" y="713308"/>
            <a:ext cx="9805300" cy="4154984"/>
            <a:chOff x="460360" y="558090"/>
            <a:chExt cx="8676963" cy="4154984"/>
          </a:xfrm>
        </p:grpSpPr>
        <p:sp>
          <p:nvSpPr>
            <p:cNvPr id="11" name="pole tekstowe 10">
              <a:extLst>
                <a:ext uri="{FF2B5EF4-FFF2-40B4-BE49-F238E27FC236}">
                  <a16:creationId xmlns:a16="http://schemas.microsoft.com/office/drawing/2014/main" xmlns="" id="{DDCB449C-1A16-4B11-892E-50C522ABB8CC}"/>
                </a:ext>
              </a:extLst>
            </p:cNvPr>
            <p:cNvSpPr txBox="1"/>
            <p:nvPr/>
          </p:nvSpPr>
          <p:spPr>
            <a:xfrm>
              <a:off x="460360" y="742756"/>
              <a:ext cx="8496944" cy="3970318"/>
            </a:xfrm>
            <a:prstGeom prst="rect">
              <a:avLst/>
            </a:prstGeom>
            <a:noFill/>
          </p:spPr>
          <p:txBody>
            <a:bodyPr wrap="square" rtlCol="0">
              <a:spAutoFit/>
            </a:bodyPr>
            <a:lstStyle/>
            <a:p>
              <a:pPr lvl="0">
                <a:lnSpc>
                  <a:spcPct val="120000"/>
                </a:lnSpc>
              </a:pPr>
              <a:r>
                <a:rPr kumimoji="0" lang="pl-PL" sz="3000" b="0" i="0" u="none" strike="noStrike" kern="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rPr>
                <a:t>  Są również inne siły</a:t>
              </a:r>
              <a:r>
                <a:rPr kumimoji="0" lang="pl-PL"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które nieodwracalnie zmieniają życie. </a:t>
              </a:r>
              <a:r>
                <a:rPr kumimoji="0" lang="pl-PL" sz="3000" b="0" i="0" u="none" strike="noStrike" kern="0" cap="none" spc="0" normalizeH="0" baseline="0" noProof="0" dirty="0">
                  <a:ln>
                    <a:noFill/>
                  </a:ln>
                  <a:solidFill>
                    <a:srgbClr val="F79646">
                      <a:lumMod val="75000"/>
                    </a:srgbClr>
                  </a:solidFill>
                  <a:effectLst/>
                  <a:uLnTx/>
                  <a:uFillTx/>
                  <a:latin typeface="Arial" panose="020B0604020202020204" pitchFamily="34" charset="0"/>
                  <a:cs typeface="Arial" panose="020B0604020202020204" pitchFamily="34" charset="0"/>
                </a:rPr>
                <a:t>N</a:t>
              </a:r>
              <a:r>
                <a:rPr lang="pl-PL" sz="3000" kern="0" dirty="0" err="1">
                  <a:solidFill>
                    <a:srgbClr val="F79646">
                      <a:lumMod val="75000"/>
                    </a:srgbClr>
                  </a:solidFill>
                  <a:latin typeface="Arial" panose="020B0604020202020204" pitchFamily="34" charset="0"/>
                  <a:cs typeface="Arial" panose="020B0604020202020204" pitchFamily="34" charset="0"/>
                </a:rPr>
                <a:t>ajwiększą</a:t>
              </a:r>
              <a:r>
                <a:rPr kumimoji="0" lang="pl-PL"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pl-PL" sz="3000" kern="0" dirty="0">
                  <a:solidFill>
                    <a:srgbClr val="F79646">
                      <a:lumMod val="75000"/>
                    </a:srgbClr>
                  </a:solidFill>
                  <a:latin typeface="Arial" panose="020B0604020202020204" pitchFamily="34" charset="0"/>
                  <a:cs typeface="Arial" panose="020B0604020202020204" pitchFamily="34" charset="0"/>
                </a:rPr>
                <a:t>najbardziej zagadkową</a:t>
              </a:r>
              <a:r>
                <a:rPr kumimoji="0" lang="pl-PL"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pl-PL" sz="3000" b="0" i="0" u="none" strike="noStrike" kern="0" cap="none" spc="0" normalizeH="0" baseline="0" noProof="0" dirty="0">
                  <a:ln>
                    <a:noFill/>
                  </a:ln>
                  <a:solidFill>
                    <a:srgbClr val="F79646">
                      <a:lumMod val="75000"/>
                    </a:srgbClr>
                  </a:solidFill>
                  <a:effectLst/>
                  <a:uLnTx/>
                  <a:uFillTx/>
                  <a:latin typeface="Arial" panose="020B0604020202020204" pitchFamily="34" charset="0"/>
                  <a:cs typeface="Arial" panose="020B0604020202020204" pitchFamily="34" charset="0"/>
                </a:rPr>
                <a:t>najsilniejszą z nich jest miłość</a:t>
              </a:r>
              <a:r>
                <a:rPr kumimoji="0" lang="pl-PL"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pl-PL" sz="30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Ona uderza niespodziewanie i nie ma sposobu, by się przed nią uchronić. </a:t>
              </a:r>
              <a:r>
                <a:rPr kumimoji="0" lang="pl-PL" sz="3000" b="0" i="0" u="none" strike="noStrike" kern="0" cap="none" spc="0" normalizeH="0" baseline="0" noProof="0" dirty="0">
                  <a:ln>
                    <a:noFill/>
                  </a:ln>
                  <a:solidFill>
                    <a:srgbClr val="990000"/>
                  </a:solidFill>
                  <a:effectLst/>
                  <a:uLnTx/>
                  <a:uFillTx/>
                  <a:latin typeface="Arial" panose="020B0604020202020204" pitchFamily="34" charset="0"/>
                  <a:cs typeface="Arial" panose="020B0604020202020204" pitchFamily="34" charset="0"/>
                </a:rPr>
                <a:t>W jej sidła wpadł również Marek </a:t>
              </a:r>
              <a:r>
                <a:rPr kumimoji="0" lang="pl-PL" sz="3000" b="0" i="0" u="none" strike="noStrike" kern="0" cap="none" spc="0" normalizeH="0" baseline="0" noProof="0" dirty="0" smtClean="0">
                  <a:ln>
                    <a:noFill/>
                  </a:ln>
                  <a:solidFill>
                    <a:srgbClr val="990000"/>
                  </a:solidFill>
                  <a:effectLst/>
                  <a:uLnTx/>
                  <a:uFillTx/>
                  <a:latin typeface="Arial" panose="020B0604020202020204" pitchFamily="34" charset="0"/>
                  <a:cs typeface="Arial" panose="020B0604020202020204" pitchFamily="34" charset="0"/>
                </a:rPr>
                <a:t>Winicjusz</a:t>
              </a:r>
              <a:r>
                <a:rPr kumimoji="0" lang="pl-PL" sz="3000" b="0" i="0" u="none" strike="noStrike" kern="0" cap="none" spc="0" normalizeH="0" baseline="0" noProof="0" dirty="0">
                  <a:ln>
                    <a:noFill/>
                  </a:ln>
                  <a:solidFill>
                    <a:srgbClr val="990000"/>
                  </a:solidFill>
                  <a:effectLst/>
                  <a:uLnTx/>
                  <a:uFillTx/>
                  <a:latin typeface="Arial" panose="020B0604020202020204" pitchFamily="34" charset="0"/>
                  <a:cs typeface="Arial" panose="020B0604020202020204" pitchFamily="34" charset="0"/>
                </a:rPr>
                <a:t>, który bez pamięci zakochał się w </a:t>
              </a:r>
              <a:r>
                <a:rPr kumimoji="0" lang="pl-PL" sz="3000" b="0" i="0" u="none" strike="noStrike" kern="0" cap="none" spc="0" normalizeH="0" baseline="0" noProof="0" dirty="0" smtClean="0">
                  <a:ln>
                    <a:noFill/>
                  </a:ln>
                  <a:solidFill>
                    <a:srgbClr val="990000"/>
                  </a:solidFill>
                  <a:effectLst/>
                  <a:uLnTx/>
                  <a:uFillTx/>
                  <a:latin typeface="Arial" panose="020B0604020202020204" pitchFamily="34" charset="0"/>
                  <a:cs typeface="Arial" panose="020B0604020202020204" pitchFamily="34" charset="0"/>
                </a:rPr>
                <a:t>Ligii. </a:t>
              </a:r>
              <a:r>
                <a:rPr kumimoji="0" lang="pl-PL" sz="3000" b="0" i="0" u="none" strike="noStrike" kern="0" cap="none" spc="0" normalizeH="0" baseline="0" noProof="0" dirty="0">
                  <a:ln>
                    <a:noFill/>
                  </a:ln>
                  <a:solidFill>
                    <a:srgbClr val="990000"/>
                  </a:solidFill>
                  <a:effectLst/>
                  <a:uLnTx/>
                  <a:uFillTx/>
                  <a:latin typeface="Arial" panose="020B0604020202020204" pitchFamily="34" charset="0"/>
                  <a:cs typeface="Arial" panose="020B0604020202020204" pitchFamily="34" charset="0"/>
                </a:rPr>
                <a:t>Był w stanie zrobić dla niej wszystko, zrezygnować z bogactwa i wygodnego życia. </a:t>
              </a:r>
              <a:endParaRPr kumimoji="0" lang="pl-PL"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pole tekstowe 11">
              <a:extLst>
                <a:ext uri="{FF2B5EF4-FFF2-40B4-BE49-F238E27FC236}">
                  <a16:creationId xmlns:a16="http://schemas.microsoft.com/office/drawing/2014/main" xmlns="" id="{56F1C21B-CE55-483E-8852-B042240784CC}"/>
                </a:ext>
              </a:extLst>
            </p:cNvPr>
            <p:cNvSpPr txBox="1"/>
            <p:nvPr/>
          </p:nvSpPr>
          <p:spPr>
            <a:xfrm>
              <a:off x="1475656" y="558090"/>
              <a:ext cx="360040" cy="369332"/>
            </a:xfrm>
            <a:prstGeom prst="rect">
              <a:avLst/>
            </a:prstGeom>
            <a:noFill/>
            <a:ln>
              <a:solidFill>
                <a:srgbClr val="4F81B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a:t>
              </a:r>
            </a:p>
          </p:txBody>
        </p:sp>
        <p:sp>
          <p:nvSpPr>
            <p:cNvPr id="13" name="pole tekstowe 12">
              <a:extLst>
                <a:ext uri="{FF2B5EF4-FFF2-40B4-BE49-F238E27FC236}">
                  <a16:creationId xmlns:a16="http://schemas.microsoft.com/office/drawing/2014/main" xmlns="" id="{50F450B0-05DA-43C0-8633-51C429B0ED8B}"/>
                </a:ext>
              </a:extLst>
            </p:cNvPr>
            <p:cNvSpPr txBox="1"/>
            <p:nvPr/>
          </p:nvSpPr>
          <p:spPr>
            <a:xfrm>
              <a:off x="3126630" y="1150552"/>
              <a:ext cx="360040" cy="369332"/>
            </a:xfrm>
            <a:prstGeom prst="rect">
              <a:avLst/>
            </a:prstGeom>
            <a:solidFill>
              <a:sysClr val="window" lastClr="FFFFFF"/>
            </a:solidFill>
            <a:ln>
              <a:solidFill>
                <a:srgbClr val="F79646">
                  <a:lumMod val="75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a:t>
              </a:r>
            </a:p>
          </p:txBody>
        </p:sp>
        <p:sp>
          <p:nvSpPr>
            <p:cNvPr id="14" name="pole tekstowe 13">
              <a:extLst>
                <a:ext uri="{FF2B5EF4-FFF2-40B4-BE49-F238E27FC236}">
                  <a16:creationId xmlns:a16="http://schemas.microsoft.com/office/drawing/2014/main" xmlns="" id="{3F6340D4-2F6A-4743-8279-BCD4BE01F683}"/>
                </a:ext>
              </a:extLst>
            </p:cNvPr>
            <p:cNvSpPr txBox="1"/>
            <p:nvPr/>
          </p:nvSpPr>
          <p:spPr>
            <a:xfrm>
              <a:off x="5661230" y="2262419"/>
              <a:ext cx="360040" cy="369332"/>
            </a:xfrm>
            <a:prstGeom prst="rect">
              <a:avLst/>
            </a:prstGeom>
            <a:noFill/>
            <a:ln>
              <a:solidFill>
                <a:srgbClr val="00B05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a:t>
              </a:r>
            </a:p>
          </p:txBody>
        </p:sp>
        <p:sp>
          <p:nvSpPr>
            <p:cNvPr id="15" name="pole tekstowe 14">
              <a:extLst>
                <a:ext uri="{FF2B5EF4-FFF2-40B4-BE49-F238E27FC236}">
                  <a16:creationId xmlns:a16="http://schemas.microsoft.com/office/drawing/2014/main" xmlns="" id="{B25BA5A6-40DB-4E2B-8FFB-CD8931B5CFF6}"/>
                </a:ext>
              </a:extLst>
            </p:cNvPr>
            <p:cNvSpPr txBox="1"/>
            <p:nvPr/>
          </p:nvSpPr>
          <p:spPr>
            <a:xfrm>
              <a:off x="8777283" y="3285682"/>
              <a:ext cx="360040" cy="369332"/>
            </a:xfrm>
            <a:prstGeom prst="rect">
              <a:avLst/>
            </a:prstGeom>
            <a:noFill/>
            <a:ln>
              <a:solidFill>
                <a:srgbClr val="C0504D">
                  <a:lumMod val="75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4.</a:t>
              </a:r>
            </a:p>
          </p:txBody>
        </p:sp>
      </p:grpSp>
      <p:sp>
        <p:nvSpPr>
          <p:cNvPr id="19" name="pole tekstowe 18">
            <a:extLst>
              <a:ext uri="{FF2B5EF4-FFF2-40B4-BE49-F238E27FC236}">
                <a16:creationId xmlns:a16="http://schemas.microsoft.com/office/drawing/2014/main" xmlns="" id="{6B0E768A-5A76-4405-8E77-0100339567E2}"/>
              </a:ext>
            </a:extLst>
          </p:cNvPr>
          <p:cNvSpPr txBox="1"/>
          <p:nvPr/>
        </p:nvSpPr>
        <p:spPr>
          <a:xfrm>
            <a:off x="311155" y="4829218"/>
            <a:ext cx="9805301" cy="1477328"/>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pl-PL" sz="1800" b="0" i="0" u="none" strike="noStrike" kern="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rPr>
              <a:t>– nawiązane do poprzedniej partii tekstu</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pl-PL" sz="1800" b="0" i="0" u="none" strike="noStrike" kern="0" cap="none" spc="0" normalizeH="0" baseline="0" noProof="0" dirty="0">
                <a:ln>
                  <a:noFill/>
                </a:ln>
                <a:solidFill>
                  <a:srgbClr val="F79646">
                    <a:lumMod val="75000"/>
                  </a:srgbClr>
                </a:solidFill>
                <a:effectLst/>
                <a:uLnTx/>
                <a:uFillTx/>
                <a:latin typeface="Arial" panose="020B0604020202020204" pitchFamily="34" charset="0"/>
                <a:cs typeface="Arial" panose="020B0604020202020204" pitchFamily="34" charset="0"/>
              </a:rPr>
              <a:t>– widoczny argument, pojawiający się w pracy w porządku narastającym, stopniującym siłę</a:t>
            </a:r>
            <a:br>
              <a:rPr kumimoji="0" lang="pl-PL" sz="1800" b="0" i="0" u="none" strike="noStrike" kern="0" cap="none" spc="0" normalizeH="0" baseline="0" noProof="0" dirty="0">
                <a:ln>
                  <a:noFill/>
                </a:ln>
                <a:solidFill>
                  <a:srgbClr val="F79646">
                    <a:lumMod val="75000"/>
                  </a:srgbClr>
                </a:solidFill>
                <a:effectLst/>
                <a:uLnTx/>
                <a:uFillTx/>
                <a:latin typeface="Arial" panose="020B0604020202020204" pitchFamily="34" charset="0"/>
                <a:cs typeface="Arial" panose="020B0604020202020204" pitchFamily="34" charset="0"/>
              </a:rPr>
            </a:br>
            <a:r>
              <a:rPr kumimoji="0" lang="pl-PL" sz="1800" b="0" i="0" u="none" strike="noStrike" kern="0" cap="none" spc="0" normalizeH="0" baseline="0" noProof="0" dirty="0">
                <a:ln>
                  <a:noFill/>
                </a:ln>
                <a:solidFill>
                  <a:srgbClr val="F79646">
                    <a:lumMod val="75000"/>
                  </a:srgbClr>
                </a:solidFill>
                <a:effectLst/>
                <a:uLnTx/>
                <a:uFillTx/>
                <a:latin typeface="Arial" panose="020B0604020202020204" pitchFamily="34" charset="0"/>
                <a:cs typeface="Arial" panose="020B0604020202020204" pitchFamily="34" charset="0"/>
              </a:rPr>
              <a:t>  argumentacji</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pl-PL" sz="18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następnie jego rozwinięcie</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pl-PL" sz="1800" b="0" i="0" u="none" strike="noStrike" kern="0" cap="none" spc="0" normalizeH="0" baseline="0" noProof="0" dirty="0">
                <a:ln>
                  <a:noFill/>
                </a:ln>
                <a:solidFill>
                  <a:srgbClr val="990000"/>
                </a:solidFill>
                <a:effectLst/>
                <a:uLnTx/>
                <a:uFillTx/>
                <a:latin typeface="Arial" panose="020B0604020202020204" pitchFamily="34" charset="0"/>
                <a:cs typeface="Arial" panose="020B0604020202020204" pitchFamily="34" charset="0"/>
              </a:rPr>
              <a:t>– i </a:t>
            </a:r>
            <a:r>
              <a:rPr lang="pl-PL" kern="0" dirty="0">
                <a:solidFill>
                  <a:srgbClr val="990000"/>
                </a:solidFill>
                <a:latin typeface="Arial" panose="020B0604020202020204" pitchFamily="34" charset="0"/>
                <a:cs typeface="Arial" panose="020B0604020202020204" pitchFamily="34" charset="0"/>
              </a:rPr>
              <a:t>przykład</a:t>
            </a:r>
            <a:endParaRPr kumimoji="0" lang="pl-PL" sz="1800" b="0" i="0" u="none" strike="noStrike" kern="0" cap="none" spc="0" normalizeH="0" baseline="0" noProof="0" dirty="0">
              <a:ln>
                <a:noFill/>
              </a:ln>
              <a:solidFill>
                <a:srgbClr val="99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267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12</a:t>
            </a:fld>
            <a:endParaRPr lang="pl-PL"/>
          </a:p>
        </p:txBody>
      </p:sp>
      <p:grpSp>
        <p:nvGrpSpPr>
          <p:cNvPr id="16" name="Grupa 15"/>
          <p:cNvGrpSpPr/>
          <p:nvPr/>
        </p:nvGrpSpPr>
        <p:grpSpPr>
          <a:xfrm>
            <a:off x="179512" y="116633"/>
            <a:ext cx="9764587" cy="604287"/>
            <a:chOff x="179513" y="116632"/>
            <a:chExt cx="6904093" cy="865276"/>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Typy argumentów. Argumenty logiczne </a:t>
              </a:r>
            </a:p>
          </p:txBody>
        </p:sp>
      </p:grpSp>
      <p:sp>
        <p:nvSpPr>
          <p:cNvPr id="2" name="Prostokąt 1"/>
          <p:cNvSpPr/>
          <p:nvPr/>
        </p:nvSpPr>
        <p:spPr>
          <a:xfrm>
            <a:off x="221431" y="1379024"/>
            <a:ext cx="9788872" cy="3693319"/>
          </a:xfrm>
          <a:prstGeom prst="rect">
            <a:avLst/>
          </a:prstGeom>
        </p:spPr>
        <p:txBody>
          <a:bodyPr wrap="square">
            <a:spAutoFit/>
          </a:bodyPr>
          <a:lstStyle/>
          <a:p>
            <a:pPr algn="just">
              <a:lnSpc>
                <a:spcPct val="120000"/>
              </a:lnSpc>
              <a:spcAft>
                <a:spcPts val="0"/>
              </a:spcAft>
            </a:pPr>
            <a:r>
              <a:rPr lang="pl-PL" sz="2000" dirty="0">
                <a:latin typeface="Arial" panose="020B0604020202020204" pitchFamily="34" charset="0"/>
                <a:ea typeface="Calibri" panose="020F0502020204030204" pitchFamily="34" charset="0"/>
                <a:cs typeface="Arial" panose="020B0604020202020204" pitchFamily="34" charset="0"/>
              </a:rPr>
              <a:t>W uzasadnianiu stanowiska wykorzystuje się </a:t>
            </a:r>
            <a:r>
              <a:rPr lang="pl-PL" sz="2000" b="1" dirty="0">
                <a:latin typeface="Arial" panose="020B0604020202020204" pitchFamily="34" charset="0"/>
                <a:ea typeface="Calibri" panose="020F0502020204030204" pitchFamily="34" charset="0"/>
                <a:cs typeface="Arial" panose="020B0604020202020204" pitchFamily="34" charset="0"/>
              </a:rPr>
              <a:t>logiczne wnioskowanie</a:t>
            </a:r>
            <a:r>
              <a:rPr lang="pl-PL" sz="2000" dirty="0">
                <a:latin typeface="Arial" panose="020B0604020202020204" pitchFamily="34" charset="0"/>
                <a:ea typeface="Calibri" panose="020F0502020204030204" pitchFamily="34" charset="0"/>
                <a:cs typeface="Arial" panose="020B0604020202020204" pitchFamily="34" charset="0"/>
              </a:rPr>
              <a:t>; argument logiczny buduje się na podstawie różnych przesłanek (istotnych informacji), z których wyciąga się wniosek (konkluzję) będący uogólnieniem; taka konstrukcja argumentu wywołuje u odbiorcy przekonanie, że są to stwierdzenia obiektywne.</a:t>
            </a:r>
          </a:p>
          <a:p>
            <a:pPr>
              <a:lnSpc>
                <a:spcPct val="115000"/>
              </a:lnSpc>
              <a:spcAft>
                <a:spcPts val="0"/>
              </a:spcAft>
            </a:pPr>
            <a:endParaRPr lang="pl-PL"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pl-PL" sz="2000" dirty="0">
                <a:latin typeface="Arial" panose="020B0604020202020204" pitchFamily="34" charset="0"/>
                <a:ea typeface="Calibri" panose="020F0502020204030204" pitchFamily="34" charset="0"/>
                <a:cs typeface="Arial" panose="020B0604020202020204" pitchFamily="34" charset="0"/>
              </a:rPr>
              <a:t>Ten rodzaj argumentów wymaga budowy logicznego toku wywodu, w wyniku czego kolejno formułowane zdania (wypowiedzenia) stanowią logiczne wnioski </a:t>
            </a:r>
            <a:br>
              <a:rPr lang="pl-PL" sz="2000" dirty="0">
                <a:latin typeface="Arial" panose="020B0604020202020204" pitchFamily="34" charset="0"/>
                <a:ea typeface="Calibri" panose="020F0502020204030204" pitchFamily="34" charset="0"/>
                <a:cs typeface="Arial" panose="020B0604020202020204" pitchFamily="34" charset="0"/>
              </a:rPr>
            </a:br>
            <a:r>
              <a:rPr lang="pl-PL" sz="2000" dirty="0">
                <a:latin typeface="Arial" panose="020B0604020202020204" pitchFamily="34" charset="0"/>
                <a:ea typeface="Calibri" panose="020F0502020204030204" pitchFamily="34" charset="0"/>
                <a:cs typeface="Arial" panose="020B0604020202020204" pitchFamily="34" charset="0"/>
              </a:rPr>
              <a:t>z poprzednich sądów. Równocześnie każdy sąd jest przesłanką do kolejnego argumentu.</a:t>
            </a:r>
          </a:p>
          <a:p>
            <a:pPr>
              <a:lnSpc>
                <a:spcPct val="115000"/>
              </a:lnSpc>
              <a:spcAft>
                <a:spcPts val="0"/>
              </a:spcAft>
            </a:pPr>
            <a:endParaRPr lang="pl-PL" sz="2000" dirty="0">
              <a:latin typeface="Arial" panose="020B0604020202020204" pitchFamily="34" charset="0"/>
              <a:ea typeface="Calibri" panose="020F0502020204030204" pitchFamily="34" charset="0"/>
              <a:cs typeface="Arial" panose="020B0604020202020204" pitchFamily="34" charset="0"/>
            </a:endParaRPr>
          </a:p>
        </p:txBody>
      </p:sp>
      <p:sp>
        <p:nvSpPr>
          <p:cNvPr id="6" name="Prostokąt 5"/>
          <p:cNvSpPr/>
          <p:nvPr/>
        </p:nvSpPr>
        <p:spPr>
          <a:xfrm>
            <a:off x="8955888" y="5195961"/>
            <a:ext cx="2668556" cy="553998"/>
          </a:xfrm>
          <a:prstGeom prst="rect">
            <a:avLst/>
          </a:prstGeom>
        </p:spPr>
        <p:txBody>
          <a:bodyPr wrap="square">
            <a:spAutoFit/>
          </a:bodyPr>
          <a:lstStyle/>
          <a:p>
            <a:r>
              <a:rPr lang="pl-PL" sz="1000" dirty="0">
                <a:latin typeface="Arial" panose="020B0604020202020204" pitchFamily="34" charset="0"/>
                <a:ea typeface="Calibri" panose="020F0502020204030204" pitchFamily="34" charset="0"/>
                <a:cs typeface="Arial" panose="020B0604020202020204" pitchFamily="34" charset="0"/>
              </a:rPr>
              <a:t>Na podstawie: Krzysztof Szymanek, </a:t>
            </a:r>
            <a:r>
              <a:rPr lang="pl-PL" sz="1000" i="1" dirty="0">
                <a:latin typeface="Arial" panose="020B0604020202020204" pitchFamily="34" charset="0"/>
                <a:ea typeface="Calibri" panose="020F0502020204030204" pitchFamily="34" charset="0"/>
                <a:cs typeface="Arial" panose="020B0604020202020204" pitchFamily="34" charset="0"/>
              </a:rPr>
              <a:t>Sztuka argumentacji. Słownik terminologiczny</a:t>
            </a:r>
            <a:r>
              <a:rPr lang="pl-PL" sz="1000" dirty="0">
                <a:latin typeface="Arial" panose="020B0604020202020204" pitchFamily="34" charset="0"/>
                <a:ea typeface="Calibri" panose="020F0502020204030204" pitchFamily="34" charset="0"/>
                <a:cs typeface="Arial" panose="020B0604020202020204" pitchFamily="34" charset="0"/>
              </a:rPr>
              <a:t>, Warszawa 2012.</a:t>
            </a:r>
            <a:endParaRPr lang="pl-P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0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13</a:t>
            </a:fld>
            <a:endParaRPr lang="pl-PL"/>
          </a:p>
        </p:txBody>
      </p:sp>
      <p:grpSp>
        <p:nvGrpSpPr>
          <p:cNvPr id="16" name="Grupa 15"/>
          <p:cNvGrpSpPr/>
          <p:nvPr/>
        </p:nvGrpSpPr>
        <p:grpSpPr>
          <a:xfrm>
            <a:off x="179512" y="116633"/>
            <a:ext cx="9764587" cy="604287"/>
            <a:chOff x="179513" y="116632"/>
            <a:chExt cx="6904093" cy="865276"/>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Typy argumentów. Argumenty logiczne </a:t>
              </a:r>
            </a:p>
          </p:txBody>
        </p:sp>
      </p:grpSp>
      <p:sp>
        <p:nvSpPr>
          <p:cNvPr id="2" name="Prostokąt 1"/>
          <p:cNvSpPr/>
          <p:nvPr/>
        </p:nvSpPr>
        <p:spPr>
          <a:xfrm>
            <a:off x="221431" y="1062593"/>
            <a:ext cx="9788872" cy="4324261"/>
          </a:xfrm>
          <a:prstGeom prst="rect">
            <a:avLst/>
          </a:prstGeom>
        </p:spPr>
        <p:txBody>
          <a:bodyPr wrap="square">
            <a:spAutoFit/>
          </a:bodyPr>
          <a:lstStyle/>
          <a:p>
            <a:pPr algn="just">
              <a:lnSpc>
                <a:spcPct val="115000"/>
              </a:lnSpc>
              <a:spcAft>
                <a:spcPts val="0"/>
              </a:spcAft>
            </a:pPr>
            <a:r>
              <a:rPr lang="pl-PL" sz="2000" dirty="0">
                <a:latin typeface="Arial" panose="020B0604020202020204" pitchFamily="34" charset="0"/>
                <a:ea typeface="Calibri" panose="020F0502020204030204" pitchFamily="34" charset="0"/>
                <a:cs typeface="Arial" panose="020B0604020202020204" pitchFamily="34" charset="0"/>
              </a:rPr>
              <a:t>Przykład</a:t>
            </a:r>
          </a:p>
          <a:p>
            <a:r>
              <a:rPr lang="pl-PL" sz="2000" dirty="0">
                <a:latin typeface="Arial" panose="020B0604020202020204" pitchFamily="34" charset="0"/>
                <a:cs typeface="Arial" panose="020B0604020202020204" pitchFamily="34" charset="0"/>
              </a:rPr>
              <a:t>Ciąg logiczny argumentów do tezy: </a:t>
            </a:r>
          </a:p>
          <a:p>
            <a:pPr algn="ctr"/>
            <a:r>
              <a:rPr lang="pl-PL" sz="2000" b="1" dirty="0">
                <a:latin typeface="Arial" panose="020B0604020202020204" pitchFamily="34" charset="0"/>
                <a:cs typeface="Arial" panose="020B0604020202020204" pitchFamily="34" charset="0"/>
              </a:rPr>
              <a:t>Ludzie nie zawsze potrafią sprostać wyzwaniom</a:t>
            </a:r>
            <a:r>
              <a:rPr lang="pl-PL" sz="2000" dirty="0">
                <a:latin typeface="Arial" panose="020B0604020202020204" pitchFamily="34" charset="0"/>
                <a:cs typeface="Arial" panose="020B0604020202020204" pitchFamily="34" charset="0"/>
              </a:rPr>
              <a:t>.</a:t>
            </a:r>
          </a:p>
          <a:p>
            <a:endParaRPr lang="pl-PL" sz="2000" dirty="0">
              <a:latin typeface="Arial" panose="020B0604020202020204" pitchFamily="34" charset="0"/>
              <a:cs typeface="Arial" panose="020B0604020202020204" pitchFamily="34" charset="0"/>
            </a:endParaRPr>
          </a:p>
          <a:p>
            <a:pPr>
              <a:lnSpc>
                <a:spcPct val="120000"/>
              </a:lnSpc>
            </a:pPr>
            <a:r>
              <a:rPr lang="pl-PL" sz="2000" dirty="0">
                <a:latin typeface="Arial" panose="020B0604020202020204" pitchFamily="34" charset="0"/>
                <a:cs typeface="Arial" panose="020B0604020202020204" pitchFamily="34" charset="0"/>
              </a:rPr>
              <a:t>(Przesłanka 1.) Nie istnieją ludzie, którzy potrafią rozwiązywać wszystkie problemy. (Przesłanka 2.) Nawet najzdolniejsi i najmądrzejsi ludzie popełniają błędy.</a:t>
            </a:r>
          </a:p>
          <a:p>
            <a:pPr>
              <a:lnSpc>
                <a:spcPct val="120000"/>
              </a:lnSpc>
            </a:pPr>
            <a:r>
              <a:rPr lang="pl-PL" sz="2000" dirty="0">
                <a:latin typeface="Arial" panose="020B0604020202020204" pitchFamily="34" charset="0"/>
                <a:cs typeface="Arial" panose="020B0604020202020204" pitchFamily="34" charset="0"/>
              </a:rPr>
              <a:t>(Przesłanka 3.) Jeżeli istnieje ktoś, kto będzie się obnosił ze swoją mądrością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		i rozwagą, wówczas możemy ulec pozorom i uznać, że istnieje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		człowiek, który poradzi sobie z rozwiązaniem każdego problemu.</a:t>
            </a:r>
          </a:p>
          <a:p>
            <a:pPr>
              <a:lnSpc>
                <a:spcPct val="120000"/>
              </a:lnSpc>
            </a:pPr>
            <a:r>
              <a:rPr lang="pl-PL" sz="2000" dirty="0">
                <a:latin typeface="Arial" panose="020B0604020202020204" pitchFamily="34" charset="0"/>
                <a:cs typeface="Arial" panose="020B0604020202020204" pitchFamily="34" charset="0"/>
              </a:rPr>
              <a:t>(Konkluzja) 	Zawsze możemy ulec pozorom i popełnić błąd, ponieważ nie</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		jesteśmy w swoich poczynaniach doskonali i czasem życiowe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		wyzwania nas przerastają.</a:t>
            </a:r>
          </a:p>
        </p:txBody>
      </p:sp>
    </p:spTree>
    <p:extLst>
      <p:ext uri="{BB962C8B-B14F-4D97-AF65-F5344CB8AC3E}">
        <p14:creationId xmlns:p14="http://schemas.microsoft.com/office/powerpoint/2010/main" val="421052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14</a:t>
            </a:fld>
            <a:endParaRPr lang="pl-PL"/>
          </a:p>
        </p:txBody>
      </p:sp>
      <p:grpSp>
        <p:nvGrpSpPr>
          <p:cNvPr id="16" name="Grupa 15"/>
          <p:cNvGrpSpPr/>
          <p:nvPr/>
        </p:nvGrpSpPr>
        <p:grpSpPr>
          <a:xfrm>
            <a:off x="179512" y="116633"/>
            <a:ext cx="9764587" cy="1065953"/>
            <a:chOff x="179513" y="116632"/>
            <a:chExt cx="6904093" cy="1526333"/>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1454324"/>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Typy argumentów. Argumenty rzeczowe (odwołujące się do faktów) </a:t>
              </a:r>
            </a:p>
          </p:txBody>
        </p:sp>
      </p:grpSp>
      <p:sp>
        <p:nvSpPr>
          <p:cNvPr id="2" name="Prostokąt 1"/>
          <p:cNvSpPr/>
          <p:nvPr/>
        </p:nvSpPr>
        <p:spPr>
          <a:xfrm>
            <a:off x="221431" y="1936382"/>
            <a:ext cx="9788872" cy="3751733"/>
          </a:xfrm>
          <a:prstGeom prst="rect">
            <a:avLst/>
          </a:prstGeom>
        </p:spPr>
        <p:txBody>
          <a:bodyPr wrap="square">
            <a:spAutoFit/>
          </a:bodyPr>
          <a:lstStyle/>
          <a:p>
            <a:pPr algn="just">
              <a:lnSpc>
                <a:spcPct val="120000"/>
              </a:lnSpc>
            </a:pPr>
            <a:r>
              <a:rPr lang="pl-PL" sz="2000" dirty="0">
                <a:latin typeface="Arial" panose="020B0604020202020204" pitchFamily="34" charset="0"/>
                <a:cs typeface="Arial" panose="020B0604020202020204" pitchFamily="34" charset="0"/>
              </a:rPr>
              <a:t>W celu uzasadniania stanowiska odwołujemy się do konkretnych </a:t>
            </a:r>
            <a:r>
              <a:rPr lang="pl-PL" sz="2000" b="1" dirty="0">
                <a:latin typeface="Arial" panose="020B0604020202020204" pitchFamily="34" charset="0"/>
                <a:cs typeface="Arial" panose="020B0604020202020204" pitchFamily="34" charset="0"/>
              </a:rPr>
              <a:t>informacji</a:t>
            </a:r>
            <a:r>
              <a:rPr lang="pl-PL" sz="2000" dirty="0">
                <a:latin typeface="Arial" panose="020B0604020202020204" pitchFamily="34" charset="0"/>
                <a:cs typeface="Arial" panose="020B0604020202020204" pitchFamily="34" charset="0"/>
              </a:rPr>
              <a:t> – faktów, danych liczbowych, cytatów; w tego typu argumentach trzeba się odwołać do właściwej nazwy, opisać zjawiska za pomocą relacji lub narracji; w funkcji argumentów rzeczowych często wykorzystywane są przykłady.</a:t>
            </a:r>
          </a:p>
          <a:p>
            <a:pPr algn="just">
              <a:lnSpc>
                <a:spcPct val="120000"/>
              </a:lnSpc>
            </a:pPr>
            <a:endParaRPr lang="pl-PL" sz="2000" dirty="0">
              <a:latin typeface="Arial" panose="020B0604020202020204" pitchFamily="34" charset="0"/>
              <a:cs typeface="Arial" panose="020B0604020202020204" pitchFamily="34" charset="0"/>
            </a:endParaRPr>
          </a:p>
          <a:p>
            <a:pPr algn="just">
              <a:lnSpc>
                <a:spcPct val="120000"/>
              </a:lnSpc>
            </a:pPr>
            <a:r>
              <a:rPr lang="pl-PL" sz="2000" dirty="0">
                <a:latin typeface="Arial" panose="020B0604020202020204" pitchFamily="34" charset="0"/>
                <a:cs typeface="Arial" panose="020B0604020202020204" pitchFamily="34" charset="0"/>
              </a:rPr>
              <a:t>Ten rodzaj argumentów wymaga podania konkretnych informacji, np. przykładów z dzieł literackich, dokumentów historycznych, liczb, wyników badań, wypowiedzi autorytetów, cytatów z publikacji naukowych, którymi uzasadniamy swoje tezy. </a:t>
            </a:r>
          </a:p>
          <a:p>
            <a:pPr algn="just">
              <a:lnSpc>
                <a:spcPct val="120000"/>
              </a:lnSpc>
            </a:pPr>
            <a:r>
              <a:rPr lang="pl-PL" sz="2000" dirty="0">
                <a:latin typeface="Arial" panose="020B0604020202020204" pitchFamily="34" charset="0"/>
                <a:cs typeface="Arial" panose="020B0604020202020204" pitchFamily="34" charset="0"/>
              </a:rPr>
              <a:t> </a:t>
            </a:r>
          </a:p>
          <a:p>
            <a:pPr algn="just">
              <a:lnSpc>
                <a:spcPct val="120000"/>
              </a:lnSpc>
            </a:pPr>
            <a:endParaRPr lang="pl-PL" sz="2000" dirty="0">
              <a:latin typeface="Arial" panose="020B0604020202020204" pitchFamily="34" charset="0"/>
              <a:cs typeface="Arial" panose="020B0604020202020204" pitchFamily="34" charset="0"/>
            </a:endParaRPr>
          </a:p>
        </p:txBody>
      </p:sp>
      <p:sp>
        <p:nvSpPr>
          <p:cNvPr id="6" name="Prostokąt 5"/>
          <p:cNvSpPr/>
          <p:nvPr/>
        </p:nvSpPr>
        <p:spPr>
          <a:xfrm>
            <a:off x="8060150" y="5325361"/>
            <a:ext cx="2668556" cy="553998"/>
          </a:xfrm>
          <a:prstGeom prst="rect">
            <a:avLst/>
          </a:prstGeom>
        </p:spPr>
        <p:txBody>
          <a:bodyPr wrap="square">
            <a:spAutoFit/>
          </a:bodyPr>
          <a:lstStyle/>
          <a:p>
            <a:r>
              <a:rPr lang="pl-PL" sz="1000" dirty="0">
                <a:latin typeface="Arial" panose="020B0604020202020204" pitchFamily="34" charset="0"/>
                <a:ea typeface="Calibri" panose="020F0502020204030204" pitchFamily="34" charset="0"/>
                <a:cs typeface="Arial" panose="020B0604020202020204" pitchFamily="34" charset="0"/>
              </a:rPr>
              <a:t>Na podstawie: Krzysztof Szymanek, </a:t>
            </a:r>
            <a:r>
              <a:rPr lang="pl-PL" sz="1000" i="1" dirty="0">
                <a:latin typeface="Arial" panose="020B0604020202020204" pitchFamily="34" charset="0"/>
                <a:ea typeface="Calibri" panose="020F0502020204030204" pitchFamily="34" charset="0"/>
                <a:cs typeface="Arial" panose="020B0604020202020204" pitchFamily="34" charset="0"/>
              </a:rPr>
              <a:t>Sztuka argumentacji. Słownik terminologiczny</a:t>
            </a:r>
            <a:r>
              <a:rPr lang="pl-PL" sz="1000" dirty="0">
                <a:latin typeface="Arial" panose="020B0604020202020204" pitchFamily="34" charset="0"/>
                <a:ea typeface="Calibri" panose="020F0502020204030204" pitchFamily="34" charset="0"/>
                <a:cs typeface="Arial" panose="020B0604020202020204" pitchFamily="34" charset="0"/>
              </a:rPr>
              <a:t>, Warszawa 2012.</a:t>
            </a:r>
            <a:endParaRPr lang="pl-P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73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15</a:t>
            </a:fld>
            <a:endParaRPr lang="pl-PL"/>
          </a:p>
        </p:txBody>
      </p:sp>
      <p:grpSp>
        <p:nvGrpSpPr>
          <p:cNvPr id="16" name="Grupa 15"/>
          <p:cNvGrpSpPr/>
          <p:nvPr/>
        </p:nvGrpSpPr>
        <p:grpSpPr>
          <a:xfrm>
            <a:off x="179512" y="116633"/>
            <a:ext cx="9764587" cy="1065953"/>
            <a:chOff x="179513" y="116632"/>
            <a:chExt cx="6904093" cy="1526333"/>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1454324"/>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Typy argumentów. Argumenty rzeczowe (odwołujące się do faktów) </a:t>
              </a:r>
            </a:p>
          </p:txBody>
        </p:sp>
      </p:grpSp>
      <p:sp>
        <p:nvSpPr>
          <p:cNvPr id="2" name="Prostokąt 1"/>
          <p:cNvSpPr/>
          <p:nvPr/>
        </p:nvSpPr>
        <p:spPr>
          <a:xfrm>
            <a:off x="221431" y="1462703"/>
            <a:ext cx="9788872" cy="3785652"/>
          </a:xfrm>
          <a:prstGeom prst="rect">
            <a:avLst/>
          </a:prstGeom>
        </p:spPr>
        <p:txBody>
          <a:bodyPr wrap="square">
            <a:spAutoFit/>
          </a:bodyPr>
          <a:lstStyle/>
          <a:p>
            <a:pPr algn="just">
              <a:lnSpc>
                <a:spcPct val="120000"/>
              </a:lnSpc>
            </a:pPr>
            <a:r>
              <a:rPr lang="pl-PL" sz="2000" dirty="0">
                <a:latin typeface="Arial" panose="020B0604020202020204" pitchFamily="34" charset="0"/>
                <a:cs typeface="Arial" panose="020B0604020202020204" pitchFamily="34" charset="0"/>
              </a:rPr>
              <a:t>Przykład</a:t>
            </a:r>
          </a:p>
          <a:p>
            <a:pPr>
              <a:lnSpc>
                <a:spcPct val="120000"/>
              </a:lnSpc>
            </a:pPr>
            <a:r>
              <a:rPr lang="pl-PL" sz="2000" dirty="0">
                <a:latin typeface="Arial" panose="020B0604020202020204" pitchFamily="34" charset="0"/>
                <a:cs typeface="Arial" panose="020B0604020202020204" pitchFamily="34" charset="0"/>
              </a:rPr>
              <a:t>Teza: </a:t>
            </a:r>
            <a:r>
              <a:rPr lang="pl-PL" sz="2000" b="1" dirty="0">
                <a:latin typeface="Arial" panose="020B0604020202020204" pitchFamily="34" charset="0"/>
                <a:cs typeface="Arial" panose="020B0604020202020204" pitchFamily="34" charset="0"/>
              </a:rPr>
              <a:t>Dywizjon 303 to opowieść o bohaterstwie polskich lotników w bitwie </a:t>
            </a:r>
            <a:br>
              <a:rPr lang="pl-PL" sz="2000" b="1" dirty="0">
                <a:latin typeface="Arial" panose="020B0604020202020204" pitchFamily="34" charset="0"/>
                <a:cs typeface="Arial" panose="020B0604020202020204" pitchFamily="34" charset="0"/>
              </a:rPr>
            </a:br>
            <a:r>
              <a:rPr lang="pl-PL" sz="2000" b="1" dirty="0">
                <a:latin typeface="Arial" panose="020B0604020202020204" pitchFamily="34" charset="0"/>
                <a:cs typeface="Arial" panose="020B0604020202020204" pitchFamily="34" charset="0"/>
              </a:rPr>
              <a:t>o Anglię.</a:t>
            </a:r>
          </a:p>
          <a:p>
            <a:pPr algn="just">
              <a:lnSpc>
                <a:spcPct val="120000"/>
              </a:lnSpc>
            </a:pPr>
            <a:endParaRPr lang="pl-PL" sz="2000" dirty="0">
              <a:latin typeface="Arial" panose="020B0604020202020204" pitchFamily="34" charset="0"/>
              <a:cs typeface="Arial" panose="020B0604020202020204" pitchFamily="34" charset="0"/>
            </a:endParaRPr>
          </a:p>
          <a:p>
            <a:pPr indent="269875" algn="just">
              <a:lnSpc>
                <a:spcPct val="120000"/>
              </a:lnSpc>
            </a:pPr>
            <a:r>
              <a:rPr lang="pl-PL" sz="2000" dirty="0">
                <a:latin typeface="Arial" panose="020B0604020202020204" pitchFamily="34" charset="0"/>
                <a:cs typeface="Arial" panose="020B0604020202020204" pitchFamily="34" charset="0"/>
              </a:rPr>
              <a:t>Arkady Fiedler opowiedział w </a:t>
            </a:r>
            <a:r>
              <a:rPr lang="pl-PL" sz="2000" dirty="0" smtClean="0">
                <a:latin typeface="Arial" panose="020B0604020202020204" pitchFamily="34" charset="0"/>
                <a:cs typeface="Arial" panose="020B0604020202020204" pitchFamily="34" charset="0"/>
              </a:rPr>
              <a:t>swoim utworze o </a:t>
            </a:r>
            <a:r>
              <a:rPr lang="pl-PL" sz="2000" dirty="0">
                <a:latin typeface="Arial" panose="020B0604020202020204" pitchFamily="34" charset="0"/>
                <a:cs typeface="Arial" panose="020B0604020202020204" pitchFamily="34" charset="0"/>
              </a:rPr>
              <a:t>niezwykłej odwadze Polaków, walczących z niemieckimi lotnikami w słynnej bitwie o Anglię, która rozegrała się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w czasie II wojny światowej. Postacie takich asów lotnictwa jak Witold Urbanowicz stanowią do dzisiaj niedościgłe wzory bohaterstwa. Fiedler oparł swoją opowieść na faktach, co nadaje jej cechy reportażu. Słynny Dywizjon 303 istniał naprawdę i brał udział w działaniach zbrojnych u boku brytyjskich lotników. </a:t>
            </a:r>
          </a:p>
        </p:txBody>
      </p:sp>
    </p:spTree>
    <p:extLst>
      <p:ext uri="{BB962C8B-B14F-4D97-AF65-F5344CB8AC3E}">
        <p14:creationId xmlns:p14="http://schemas.microsoft.com/office/powerpoint/2010/main" val="41568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16</a:t>
            </a:fld>
            <a:endParaRPr lang="pl-PL"/>
          </a:p>
        </p:txBody>
      </p:sp>
      <p:grpSp>
        <p:nvGrpSpPr>
          <p:cNvPr id="16" name="Grupa 15"/>
          <p:cNvGrpSpPr/>
          <p:nvPr/>
        </p:nvGrpSpPr>
        <p:grpSpPr>
          <a:xfrm>
            <a:off x="179512" y="116633"/>
            <a:ext cx="9764587" cy="604287"/>
            <a:chOff x="179513" y="116632"/>
            <a:chExt cx="6904093" cy="865276"/>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Typy argumentów. Argumenty emocjonalne</a:t>
              </a:r>
            </a:p>
          </p:txBody>
        </p:sp>
      </p:grpSp>
      <p:sp>
        <p:nvSpPr>
          <p:cNvPr id="2" name="Prostokąt 1"/>
          <p:cNvSpPr/>
          <p:nvPr/>
        </p:nvSpPr>
        <p:spPr>
          <a:xfrm>
            <a:off x="179512" y="1659752"/>
            <a:ext cx="9788872" cy="3416320"/>
          </a:xfrm>
          <a:prstGeom prst="rect">
            <a:avLst/>
          </a:prstGeom>
        </p:spPr>
        <p:txBody>
          <a:bodyPr wrap="square">
            <a:spAutoFit/>
          </a:bodyPr>
          <a:lstStyle/>
          <a:p>
            <a:pPr algn="just">
              <a:lnSpc>
                <a:spcPct val="120000"/>
              </a:lnSpc>
              <a:spcAft>
                <a:spcPts val="0"/>
              </a:spcAft>
            </a:pPr>
            <a:r>
              <a:rPr lang="pl-PL" sz="2000" dirty="0">
                <a:latin typeface="Arial" panose="020B0604020202020204" pitchFamily="34" charset="0"/>
                <a:ea typeface="Calibri" panose="020F0502020204030204" pitchFamily="34" charset="0"/>
                <a:cs typeface="Arial" panose="020B0604020202020204" pitchFamily="34" charset="0"/>
              </a:rPr>
              <a:t>Tworzy się je dzięki odwoływaniu się do pozytywnych lub negatywnych uczuć odbiorcy, aby wywołać u niego uczucie zadowolenia, radości, aprobaty lub przeciwnie – niechęci</a:t>
            </a:r>
            <a:r>
              <a:rPr lang="pl-PL" sz="2000">
                <a:latin typeface="Arial" panose="020B0604020202020204" pitchFamily="34" charset="0"/>
                <a:ea typeface="Calibri" panose="020F0502020204030204" pitchFamily="34" charset="0"/>
                <a:cs typeface="Arial" panose="020B0604020202020204" pitchFamily="34" charset="0"/>
              </a:rPr>
              <a:t>, </a:t>
            </a:r>
            <a:r>
              <a:rPr lang="pl-PL" sz="2000" smtClean="0">
                <a:latin typeface="Arial" panose="020B0604020202020204" pitchFamily="34" charset="0"/>
                <a:ea typeface="Calibri" panose="020F0502020204030204" pitchFamily="34" charset="0"/>
                <a:cs typeface="Arial" panose="020B0604020202020204" pitchFamily="34" charset="0"/>
              </a:rPr>
              <a:t>litości, </a:t>
            </a:r>
            <a:r>
              <a:rPr lang="pl-PL" sz="2000" dirty="0">
                <a:latin typeface="Arial" panose="020B0604020202020204" pitchFamily="34" charset="0"/>
                <a:ea typeface="Calibri" panose="020F0502020204030204" pitchFamily="34" charset="0"/>
                <a:cs typeface="Arial" panose="020B0604020202020204" pitchFamily="34" charset="0"/>
              </a:rPr>
              <a:t>a nawet strachu.</a:t>
            </a:r>
          </a:p>
          <a:p>
            <a:pPr algn="just">
              <a:lnSpc>
                <a:spcPct val="120000"/>
              </a:lnSpc>
              <a:spcAft>
                <a:spcPts val="0"/>
              </a:spcAft>
            </a:pPr>
            <a:endParaRPr lang="pl-PL" sz="2000" dirty="0">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0"/>
              </a:spcAft>
            </a:pPr>
            <a:r>
              <a:rPr lang="pl-PL" sz="2000" dirty="0">
                <a:latin typeface="Arial" panose="020B0604020202020204" pitchFamily="34" charset="0"/>
                <a:ea typeface="Calibri" panose="020F0502020204030204" pitchFamily="34" charset="0"/>
                <a:cs typeface="Arial" panose="020B0604020202020204" pitchFamily="34" charset="0"/>
              </a:rPr>
              <a:t>Ten rodzaj argumentów dzięki ekspresji ujawnianej przez nadawcę ma pobudzić do zainteresowania tematem, wzbudzić emocje. Nadawca dzięki takiej argumentacji stara się pozyskać przychylność i sympatię odbiorców. W argumentacji odwołującej się do emocji dominuje słownictwo wartościujące o pozytywnym lub negatywnym zabarwieniu.  </a:t>
            </a:r>
          </a:p>
        </p:txBody>
      </p:sp>
      <p:sp>
        <p:nvSpPr>
          <p:cNvPr id="6" name="Prostokąt 5"/>
          <p:cNvSpPr/>
          <p:nvPr/>
        </p:nvSpPr>
        <p:spPr>
          <a:xfrm>
            <a:off x="7798892" y="5162213"/>
            <a:ext cx="2668556" cy="553998"/>
          </a:xfrm>
          <a:prstGeom prst="rect">
            <a:avLst/>
          </a:prstGeom>
        </p:spPr>
        <p:txBody>
          <a:bodyPr wrap="square">
            <a:spAutoFit/>
          </a:bodyPr>
          <a:lstStyle/>
          <a:p>
            <a:r>
              <a:rPr lang="pl-PL" sz="1000" dirty="0">
                <a:latin typeface="Arial" panose="020B0604020202020204" pitchFamily="34" charset="0"/>
                <a:ea typeface="Calibri" panose="020F0502020204030204" pitchFamily="34" charset="0"/>
                <a:cs typeface="Arial" panose="020B0604020202020204" pitchFamily="34" charset="0"/>
              </a:rPr>
              <a:t>Na podstawie: Krzysztof Szymanek, </a:t>
            </a:r>
            <a:r>
              <a:rPr lang="pl-PL" sz="1000" i="1" dirty="0">
                <a:latin typeface="Arial" panose="020B0604020202020204" pitchFamily="34" charset="0"/>
                <a:ea typeface="Calibri" panose="020F0502020204030204" pitchFamily="34" charset="0"/>
                <a:cs typeface="Arial" panose="020B0604020202020204" pitchFamily="34" charset="0"/>
              </a:rPr>
              <a:t>Sztuka argumentacji. Słownik terminologiczny</a:t>
            </a:r>
            <a:r>
              <a:rPr lang="pl-PL" sz="1000" dirty="0">
                <a:latin typeface="Arial" panose="020B0604020202020204" pitchFamily="34" charset="0"/>
                <a:ea typeface="Calibri" panose="020F0502020204030204" pitchFamily="34" charset="0"/>
                <a:cs typeface="Arial" panose="020B0604020202020204" pitchFamily="34" charset="0"/>
              </a:rPr>
              <a:t>, Warszawa 2012.</a:t>
            </a:r>
            <a:endParaRPr lang="pl-P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513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17</a:t>
            </a:fld>
            <a:endParaRPr lang="pl-PL"/>
          </a:p>
        </p:txBody>
      </p:sp>
      <p:grpSp>
        <p:nvGrpSpPr>
          <p:cNvPr id="16" name="Grupa 15"/>
          <p:cNvGrpSpPr/>
          <p:nvPr/>
        </p:nvGrpSpPr>
        <p:grpSpPr>
          <a:xfrm>
            <a:off x="179512" y="116633"/>
            <a:ext cx="9764587" cy="604287"/>
            <a:chOff x="179513" y="116632"/>
            <a:chExt cx="6904093" cy="865276"/>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Typy argumentów. Argumenty emocjonalne</a:t>
              </a:r>
            </a:p>
          </p:txBody>
        </p:sp>
      </p:grpSp>
      <p:sp>
        <p:nvSpPr>
          <p:cNvPr id="2" name="Prostokąt 1"/>
          <p:cNvSpPr/>
          <p:nvPr/>
        </p:nvSpPr>
        <p:spPr>
          <a:xfrm>
            <a:off x="179512" y="1659752"/>
            <a:ext cx="9788872" cy="3785652"/>
          </a:xfrm>
          <a:prstGeom prst="rect">
            <a:avLst/>
          </a:prstGeom>
        </p:spPr>
        <p:txBody>
          <a:bodyPr wrap="square">
            <a:spAutoFit/>
          </a:bodyPr>
          <a:lstStyle/>
          <a:p>
            <a:pPr algn="just">
              <a:lnSpc>
                <a:spcPct val="120000"/>
              </a:lnSpc>
              <a:spcAft>
                <a:spcPts val="0"/>
              </a:spcAft>
            </a:pPr>
            <a:r>
              <a:rPr lang="pl-PL" sz="2000" dirty="0">
                <a:latin typeface="Arial" panose="020B0604020202020204" pitchFamily="34" charset="0"/>
                <a:ea typeface="Calibri" panose="020F0502020204030204" pitchFamily="34" charset="0"/>
                <a:cs typeface="Arial" panose="020B0604020202020204" pitchFamily="34" charset="0"/>
              </a:rPr>
              <a:t>Przykład </a:t>
            </a:r>
          </a:p>
          <a:p>
            <a:pPr algn="just">
              <a:lnSpc>
                <a:spcPct val="120000"/>
              </a:lnSpc>
              <a:spcAft>
                <a:spcPts val="0"/>
              </a:spcAft>
            </a:pPr>
            <a:r>
              <a:rPr lang="pl-PL" sz="2000" dirty="0">
                <a:latin typeface="Arial" panose="020B0604020202020204" pitchFamily="34" charset="0"/>
                <a:ea typeface="Calibri" panose="020F0502020204030204" pitchFamily="34" charset="0"/>
                <a:cs typeface="Arial" panose="020B0604020202020204" pitchFamily="34" charset="0"/>
              </a:rPr>
              <a:t>Teza: </a:t>
            </a:r>
            <a:r>
              <a:rPr lang="pl-PL" sz="2000" b="1" i="1" dirty="0">
                <a:latin typeface="Arial" panose="020B0604020202020204" pitchFamily="34" charset="0"/>
                <a:ea typeface="Calibri" panose="020F0502020204030204" pitchFamily="34" charset="0"/>
                <a:cs typeface="Arial" panose="020B0604020202020204" pitchFamily="34" charset="0"/>
              </a:rPr>
              <a:t>Latarnik</a:t>
            </a:r>
            <a:r>
              <a:rPr lang="pl-PL" sz="2000" b="1" dirty="0">
                <a:latin typeface="Arial" panose="020B0604020202020204" pitchFamily="34" charset="0"/>
                <a:ea typeface="Calibri" panose="020F0502020204030204" pitchFamily="34" charset="0"/>
                <a:cs typeface="Arial" panose="020B0604020202020204" pitchFamily="34" charset="0"/>
              </a:rPr>
              <a:t> Henryka Sienkiewicza jest opowieścią o tęsknocie, miłości do ojczyzny i niezwykłej wrażliwości człowieka. </a:t>
            </a:r>
          </a:p>
          <a:p>
            <a:pPr algn="just">
              <a:lnSpc>
                <a:spcPct val="120000"/>
              </a:lnSpc>
              <a:spcAft>
                <a:spcPts val="0"/>
              </a:spcAft>
            </a:pPr>
            <a:endParaRPr lang="pl-PL" sz="2000" dirty="0">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0"/>
              </a:spcAft>
            </a:pPr>
            <a:r>
              <a:rPr lang="pl-PL" sz="2000" dirty="0">
                <a:latin typeface="Arial" panose="020B0604020202020204" pitchFamily="34" charset="0"/>
                <a:ea typeface="Calibri" panose="020F0502020204030204" pitchFamily="34" charset="0"/>
                <a:cs typeface="Arial" panose="020B0604020202020204" pitchFamily="34" charset="0"/>
              </a:rPr>
              <a:t>Siła miłości do ojczyzny, tęsknoty za nią, potrzeby zachowania w pamięci jej obrazu dominuje w opowieści o losach rzuconego na drugi kraniec świata latarnika Skawińskiego. Ta niezwykła opowieść o człowieku, który przeżył chwile wzruszenia </a:t>
            </a:r>
            <a:br>
              <a:rPr lang="pl-PL" sz="2000" dirty="0">
                <a:latin typeface="Arial" panose="020B0604020202020204" pitchFamily="34" charset="0"/>
                <a:ea typeface="Calibri" panose="020F0502020204030204" pitchFamily="34" charset="0"/>
                <a:cs typeface="Arial" panose="020B0604020202020204" pitchFamily="34" charset="0"/>
              </a:rPr>
            </a:br>
            <a:r>
              <a:rPr lang="pl-PL" sz="2000" dirty="0">
                <a:latin typeface="Arial" panose="020B0604020202020204" pitchFamily="34" charset="0"/>
                <a:ea typeface="Calibri" panose="020F0502020204030204" pitchFamily="34" charset="0"/>
                <a:cs typeface="Arial" panose="020B0604020202020204" pitchFamily="34" charset="0"/>
              </a:rPr>
              <a:t>i radości, jaką przyniosła mu lektura </a:t>
            </a:r>
            <a:r>
              <a:rPr lang="pl-PL" sz="2000" i="1" dirty="0">
                <a:latin typeface="Arial" panose="020B0604020202020204" pitchFamily="34" charset="0"/>
                <a:ea typeface="Calibri" panose="020F0502020204030204" pitchFamily="34" charset="0"/>
                <a:cs typeface="Arial" panose="020B0604020202020204" pitchFamily="34" charset="0"/>
              </a:rPr>
              <a:t>Pana Tadeusza</a:t>
            </a:r>
            <a:r>
              <a:rPr lang="pl-PL" sz="2000" dirty="0">
                <a:latin typeface="Arial" panose="020B0604020202020204" pitchFamily="34" charset="0"/>
                <a:ea typeface="Calibri" panose="020F0502020204030204" pitchFamily="34" charset="0"/>
                <a:cs typeface="Arial" panose="020B0604020202020204" pitchFamily="34" charset="0"/>
              </a:rPr>
              <a:t>,</a:t>
            </a:r>
            <a:r>
              <a:rPr lang="pl-PL" sz="2000" i="1" dirty="0">
                <a:latin typeface="Arial" panose="020B0604020202020204" pitchFamily="34" charset="0"/>
                <a:ea typeface="Calibri" panose="020F0502020204030204" pitchFamily="34" charset="0"/>
                <a:cs typeface="Arial" panose="020B0604020202020204" pitchFamily="34" charset="0"/>
              </a:rPr>
              <a:t> </a:t>
            </a:r>
            <a:r>
              <a:rPr lang="pl-PL" sz="2000" dirty="0">
                <a:latin typeface="Arial" panose="020B0604020202020204" pitchFamily="34" charset="0"/>
                <a:ea typeface="Calibri" panose="020F0502020204030204" pitchFamily="34" charset="0"/>
                <a:cs typeface="Arial" panose="020B0604020202020204" pitchFamily="34" charset="0"/>
              </a:rPr>
              <a:t>nie pozostawia czytelnika obojętnym na los bohatera. </a:t>
            </a:r>
          </a:p>
          <a:p>
            <a:pPr algn="just">
              <a:lnSpc>
                <a:spcPct val="120000"/>
              </a:lnSpc>
              <a:spcAft>
                <a:spcPts val="0"/>
              </a:spcAft>
            </a:pPr>
            <a:endParaRPr lang="pl-PL"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5555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18</a:t>
            </a:fld>
            <a:endParaRPr lang="pl-PL"/>
          </a:p>
        </p:txBody>
      </p:sp>
      <p:grpSp>
        <p:nvGrpSpPr>
          <p:cNvPr id="16" name="Grupa 15"/>
          <p:cNvGrpSpPr/>
          <p:nvPr/>
        </p:nvGrpSpPr>
        <p:grpSpPr>
          <a:xfrm>
            <a:off x="179512" y="116633"/>
            <a:ext cx="9764587" cy="604287"/>
            <a:chOff x="179513" y="116632"/>
            <a:chExt cx="6904093" cy="865276"/>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Typy argumentów. Ćwiczenie</a:t>
              </a:r>
            </a:p>
          </p:txBody>
        </p:sp>
      </p:grpSp>
      <p:sp>
        <p:nvSpPr>
          <p:cNvPr id="2" name="Prostokąt 1"/>
          <p:cNvSpPr/>
          <p:nvPr/>
        </p:nvSpPr>
        <p:spPr>
          <a:xfrm>
            <a:off x="287635" y="1822008"/>
            <a:ext cx="9788872" cy="937949"/>
          </a:xfrm>
          <a:prstGeom prst="rect">
            <a:avLst/>
          </a:prstGeom>
        </p:spPr>
        <p:txBody>
          <a:bodyPr wrap="square">
            <a:spAutoFit/>
          </a:bodyPr>
          <a:lstStyle/>
          <a:p>
            <a:pPr marL="12700">
              <a:lnSpc>
                <a:spcPct val="120000"/>
              </a:lnSpc>
            </a:pPr>
            <a:r>
              <a:rPr lang="pl-PL" sz="2400" spc="-20" dirty="0">
                <a:latin typeface="Arial" panose="020B0604020202020204" pitchFamily="34" charset="0"/>
                <a:cs typeface="Arial" panose="020B0604020202020204" pitchFamily="34" charset="0"/>
              </a:rPr>
              <a:t>Pros</a:t>
            </a:r>
            <a:r>
              <a:rPr lang="pl-PL" sz="2400" spc="-15" dirty="0">
                <a:latin typeface="Arial" panose="020B0604020202020204" pitchFamily="34" charset="0"/>
                <a:cs typeface="Arial" panose="020B0604020202020204" pitchFamily="34" charset="0"/>
              </a:rPr>
              <a:t>z</a:t>
            </a:r>
            <a:r>
              <a:rPr lang="pl-PL" sz="2400" dirty="0">
                <a:latin typeface="Arial" panose="020B0604020202020204" pitchFamily="34" charset="0"/>
                <a:cs typeface="Arial" panose="020B0604020202020204" pitchFamily="34" charset="0"/>
              </a:rPr>
              <a:t>ę</a:t>
            </a:r>
            <a:r>
              <a:rPr lang="pl-PL" sz="2400" spc="-15" dirty="0">
                <a:latin typeface="Arial" panose="020B0604020202020204" pitchFamily="34" charset="0"/>
                <a:cs typeface="Arial" panose="020B0604020202020204" pitchFamily="34" charset="0"/>
              </a:rPr>
              <a:t> wymyślić problem oraz sformułować do niego t</a:t>
            </a:r>
            <a:r>
              <a:rPr lang="pl-PL" sz="2400" spc="-10" dirty="0">
                <a:latin typeface="Arial" panose="020B0604020202020204" pitchFamily="34" charset="0"/>
                <a:cs typeface="Arial" panose="020B0604020202020204" pitchFamily="34" charset="0"/>
              </a:rPr>
              <a:t>e</a:t>
            </a:r>
            <a:r>
              <a:rPr lang="pl-PL" sz="2400" spc="10" dirty="0">
                <a:latin typeface="Arial" panose="020B0604020202020204" pitchFamily="34" charset="0"/>
                <a:cs typeface="Arial" panose="020B0604020202020204" pitchFamily="34" charset="0"/>
              </a:rPr>
              <a:t>z</a:t>
            </a:r>
            <a:r>
              <a:rPr lang="pl-PL" sz="2400" dirty="0">
                <a:latin typeface="Arial" panose="020B0604020202020204" pitchFamily="34" charset="0"/>
                <a:cs typeface="Arial" panose="020B0604020202020204" pitchFamily="34" charset="0"/>
              </a:rPr>
              <a:t>ę</a:t>
            </a:r>
            <a:r>
              <a:rPr lang="pl-PL" sz="2400" spc="-5" dirty="0">
                <a:latin typeface="Arial" panose="020B0604020202020204" pitchFamily="34" charset="0"/>
                <a:cs typeface="Arial" panose="020B0604020202020204" pitchFamily="34" charset="0"/>
              </a:rPr>
              <a:t> </a:t>
            </a:r>
            <a:r>
              <a:rPr lang="pl-PL" sz="2400" spc="-10" dirty="0">
                <a:latin typeface="Arial" panose="020B0604020202020204" pitchFamily="34" charset="0"/>
                <a:cs typeface="Arial" panose="020B0604020202020204" pitchFamily="34" charset="0"/>
              </a:rPr>
              <a:t>i </a:t>
            </a:r>
            <a:r>
              <a:rPr lang="pl-PL" sz="2400" spc="-5" dirty="0">
                <a:latin typeface="Arial" panose="020B0604020202020204" pitchFamily="34" charset="0"/>
                <a:cs typeface="Arial" panose="020B0604020202020204" pitchFamily="34" charset="0"/>
              </a:rPr>
              <a:t>argument</a:t>
            </a:r>
            <a:r>
              <a:rPr lang="pl-PL" sz="2400" dirty="0">
                <a:latin typeface="Arial" panose="020B0604020202020204" pitchFamily="34" charset="0"/>
                <a:cs typeface="Arial" panose="020B0604020202020204" pitchFamily="34" charset="0"/>
              </a:rPr>
              <a:t>y (logiczny, rzeczowy i emocjonalny)</a:t>
            </a:r>
            <a:r>
              <a:rPr lang="pl-PL" sz="2400" spc="-15" dirty="0">
                <a:latin typeface="Arial" panose="020B0604020202020204" pitchFamily="34" charset="0"/>
                <a:cs typeface="Arial" panose="020B0604020202020204" pitchFamily="34" charset="0"/>
              </a:rPr>
              <a:t> na</a:t>
            </a:r>
            <a:r>
              <a:rPr lang="pl-PL" sz="2400" spc="-10" dirty="0">
                <a:latin typeface="Arial" panose="020B0604020202020204" pitchFamily="34" charset="0"/>
                <a:cs typeface="Arial" panose="020B0604020202020204" pitchFamily="34" charset="0"/>
              </a:rPr>
              <a:t> </a:t>
            </a:r>
            <a:r>
              <a:rPr lang="pl-PL" sz="2400" spc="-5" dirty="0">
                <a:latin typeface="Arial" panose="020B0604020202020204" pitchFamily="34" charset="0"/>
                <a:cs typeface="Arial" panose="020B0604020202020204" pitchFamily="34" charset="0"/>
              </a:rPr>
              <a:t>jej uzasadnieni</a:t>
            </a:r>
            <a:r>
              <a:rPr lang="pl-PL" sz="2400" dirty="0">
                <a:latin typeface="Arial" panose="020B0604020202020204" pitchFamily="34" charset="0"/>
                <a:cs typeface="Arial" panose="020B0604020202020204" pitchFamily="34" charset="0"/>
              </a:rPr>
              <a:t>e.</a:t>
            </a:r>
            <a:endParaRPr lang="pl-PL"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92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19</a:t>
            </a:fld>
            <a:endParaRPr lang="pl-PL"/>
          </a:p>
        </p:txBody>
      </p:sp>
      <p:grpSp>
        <p:nvGrpSpPr>
          <p:cNvPr id="16" name="Grupa 15"/>
          <p:cNvGrpSpPr/>
          <p:nvPr/>
        </p:nvGrpSpPr>
        <p:grpSpPr>
          <a:xfrm>
            <a:off x="179512" y="116633"/>
            <a:ext cx="9764587" cy="1065953"/>
            <a:chOff x="179513" y="116632"/>
            <a:chExt cx="6904093" cy="1526333"/>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1454324"/>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Zadania egzaminacyjne sprawdzające umiejętność argumentowania</a:t>
              </a:r>
            </a:p>
          </p:txBody>
        </p:sp>
      </p:grpSp>
      <p:sp>
        <p:nvSpPr>
          <p:cNvPr id="2" name="pole tekstowe 1">
            <a:extLst>
              <a:ext uri="{FF2B5EF4-FFF2-40B4-BE49-F238E27FC236}">
                <a16:creationId xmlns:a16="http://schemas.microsoft.com/office/drawing/2014/main" xmlns="" id="{3CCDAB24-2B65-4CDA-A367-E675B40E9EC2}"/>
              </a:ext>
            </a:extLst>
          </p:cNvPr>
          <p:cNvSpPr txBox="1"/>
          <p:nvPr/>
        </p:nvSpPr>
        <p:spPr>
          <a:xfrm>
            <a:off x="860448" y="2523942"/>
            <a:ext cx="4632708" cy="584775"/>
          </a:xfrm>
          <a:prstGeom prst="rect">
            <a:avLst/>
          </a:prstGeom>
          <a:noFill/>
        </p:spPr>
        <p:txBody>
          <a:bodyPr wrap="square" rtlCol="0">
            <a:spAutoFit/>
          </a:bodyPr>
          <a:lstStyle/>
          <a:p>
            <a:r>
              <a:rPr lang="pl-PL" sz="3200" dirty="0">
                <a:latin typeface="Arial" panose="020B0604020202020204" pitchFamily="34" charset="0"/>
                <a:cs typeface="Arial" panose="020B0604020202020204" pitchFamily="34" charset="0"/>
              </a:rPr>
              <a:t>Zadania z lekturą w tle</a:t>
            </a:r>
          </a:p>
        </p:txBody>
      </p:sp>
      <p:pic>
        <p:nvPicPr>
          <p:cNvPr id="10" name="Obraz 9">
            <a:extLst>
              <a:ext uri="{FF2B5EF4-FFF2-40B4-BE49-F238E27FC236}">
                <a16:creationId xmlns:a16="http://schemas.microsoft.com/office/drawing/2014/main" xmlns="" id="{EF5C2095-F377-48A7-8984-34C3A00F4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966" y="1232875"/>
            <a:ext cx="3400465" cy="3406505"/>
          </a:xfrm>
          <a:prstGeom prst="rect">
            <a:avLst/>
          </a:prstGeom>
          <a:ln>
            <a:solidFill>
              <a:srgbClr val="002060"/>
            </a:solidFill>
          </a:ln>
        </p:spPr>
      </p:pic>
      <p:sp>
        <p:nvSpPr>
          <p:cNvPr id="12" name="pole tekstowe 11">
            <a:extLst>
              <a:ext uri="{FF2B5EF4-FFF2-40B4-BE49-F238E27FC236}">
                <a16:creationId xmlns:a16="http://schemas.microsoft.com/office/drawing/2014/main" xmlns="" id="{39B7AD8C-AD0D-4012-9BE3-0BBFB0C1E9AE}"/>
              </a:ext>
            </a:extLst>
          </p:cNvPr>
          <p:cNvSpPr txBox="1"/>
          <p:nvPr/>
        </p:nvSpPr>
        <p:spPr>
          <a:xfrm>
            <a:off x="9116008" y="4759201"/>
            <a:ext cx="2925520" cy="1477328"/>
          </a:xfrm>
          <a:prstGeom prst="rect">
            <a:avLst/>
          </a:prstGeom>
          <a:noFill/>
        </p:spPr>
        <p:txBody>
          <a:bodyPr wrap="square" rtlCol="0">
            <a:spAutoFit/>
          </a:bodyPr>
          <a:lstStyle/>
          <a:p>
            <a:r>
              <a:rPr lang="pl-PL" sz="1000" i="1" dirty="0">
                <a:latin typeface="Arial" panose="020B0604020202020204" pitchFamily="34" charset="0"/>
                <a:cs typeface="Arial" panose="020B0604020202020204" pitchFamily="34" charset="0"/>
              </a:rPr>
              <a:t>Informator o egzaminie ósmoklasisty z języka polskiego od roku szkolnego 2018/2019</a:t>
            </a:r>
            <a:r>
              <a:rPr lang="pl-PL" sz="1000" dirty="0">
                <a:latin typeface="Arial" panose="020B0604020202020204" pitchFamily="34" charset="0"/>
                <a:cs typeface="Arial" panose="020B0604020202020204" pitchFamily="34" charset="0"/>
              </a:rPr>
              <a:t>, red. dr Wioletta Kozak (CKE), dr Maria Romanowska (OKE Jaworzno), Wioleta Dobosz-Leszczyńska (CKE), Robert </a:t>
            </a:r>
            <a:r>
              <a:rPr lang="pl-PL" sz="1000" dirty="0" err="1">
                <a:latin typeface="Arial" panose="020B0604020202020204" pitchFamily="34" charset="0"/>
                <a:cs typeface="Arial" panose="020B0604020202020204" pitchFamily="34" charset="0"/>
              </a:rPr>
              <a:t>Chamczyk</a:t>
            </a:r>
            <a:r>
              <a:rPr lang="pl-PL" sz="1000" dirty="0">
                <a:latin typeface="Arial" panose="020B0604020202020204" pitchFamily="34" charset="0"/>
                <a:cs typeface="Arial" panose="020B0604020202020204" pitchFamily="34" charset="0"/>
              </a:rPr>
              <a:t> (CKE), dr Marcin Smolik (CKE), Danuta Marchlewska (OKE Warszawa), Hanna </a:t>
            </a:r>
            <a:r>
              <a:rPr lang="pl-PL" sz="1000" dirty="0" err="1">
                <a:latin typeface="Arial" panose="020B0604020202020204" pitchFamily="34" charset="0"/>
                <a:cs typeface="Arial" panose="020B0604020202020204" pitchFamily="34" charset="0"/>
              </a:rPr>
              <a:t>Wylężek</a:t>
            </a:r>
            <a:r>
              <a:rPr lang="pl-PL" sz="1000" dirty="0">
                <a:latin typeface="Arial" panose="020B0604020202020204" pitchFamily="34" charset="0"/>
                <a:cs typeface="Arial" panose="020B0604020202020204" pitchFamily="34" charset="0"/>
              </a:rPr>
              <a:t> (OKE Jaworzno), CKE 2017, </a:t>
            </a:r>
            <a:r>
              <a:rPr lang="pl-PL" sz="1000" dirty="0">
                <a:latin typeface="Arial" panose="020B0604020202020204" pitchFamily="34" charset="0"/>
                <a:cs typeface="Arial" panose="020B0604020202020204" pitchFamily="34" charset="0"/>
                <a:hlinkClick r:id="rId3"/>
              </a:rPr>
              <a:t>https://cke.gov.pl/egzamin-osmoklasisty/informatory/</a:t>
            </a:r>
            <a:r>
              <a:rPr lang="pl-PL" sz="1000" dirty="0">
                <a:latin typeface="Arial" panose="020B0604020202020204" pitchFamily="34" charset="0"/>
                <a:cs typeface="Arial" panose="020B0604020202020204" pitchFamily="34" charset="0"/>
              </a:rPr>
              <a:t> </a:t>
            </a:r>
          </a:p>
        </p:txBody>
      </p:sp>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1247" y="2040750"/>
            <a:ext cx="1602551" cy="2135934"/>
          </a:xfrm>
          <a:prstGeom prst="rect">
            <a:avLst/>
          </a:prstGeom>
          <a:ln>
            <a:solidFill>
              <a:schemeClr val="accent6">
                <a:lumMod val="75000"/>
              </a:schemeClr>
            </a:solidFill>
          </a:ln>
        </p:spPr>
      </p:pic>
      <p:sp>
        <p:nvSpPr>
          <p:cNvPr id="3" name="Prostokąt 2"/>
          <p:cNvSpPr/>
          <p:nvPr/>
        </p:nvSpPr>
        <p:spPr>
          <a:xfrm>
            <a:off x="179512" y="4688099"/>
            <a:ext cx="8882742" cy="1631216"/>
          </a:xfrm>
          <a:prstGeom prst="rect">
            <a:avLst/>
          </a:prstGeom>
          <a:ln>
            <a:solidFill>
              <a:schemeClr val="accent6">
                <a:lumMod val="75000"/>
              </a:schemeClr>
            </a:solidFill>
          </a:ln>
        </p:spPr>
        <p:txBody>
          <a:bodyPr wrap="square">
            <a:spAutoFit/>
          </a:bodyPr>
          <a:lstStyle/>
          <a:p>
            <a:pPr>
              <a:spcAft>
                <a:spcPts val="0"/>
              </a:spcAft>
            </a:pPr>
            <a:r>
              <a:rPr lang="pl-PL" sz="1600" b="1" dirty="0">
                <a:latin typeface="Arial" panose="020B0604020202020204" pitchFamily="34" charset="0"/>
                <a:ea typeface="Calibri" panose="020F0502020204030204" pitchFamily="34" charset="0"/>
                <a:cs typeface="Arial" panose="020B0604020202020204" pitchFamily="34" charset="0"/>
              </a:rPr>
              <a:t>Zadanie 9. (0–1)</a:t>
            </a:r>
            <a:endParaRPr lang="pl-PL"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pl-PL" sz="1600" b="1" dirty="0">
                <a:latin typeface="Arial" panose="020B0604020202020204" pitchFamily="34" charset="0"/>
                <a:ea typeface="Calibri" panose="020F0502020204030204" pitchFamily="34" charset="0"/>
                <a:cs typeface="Arial" panose="020B0604020202020204" pitchFamily="34" charset="0"/>
              </a:rPr>
              <a:t>Wykorzystując zasady etosu rycerskiego, opisane przez Marię Ossowską, sformułuj argument, którym potwierdzisz, że postawy </a:t>
            </a:r>
            <a:r>
              <a:rPr lang="pl-PL" sz="1600" b="1" dirty="0" err="1">
                <a:latin typeface="Arial" panose="020B0604020202020204" pitchFamily="34" charset="0"/>
                <a:ea typeface="Calibri" panose="020F0502020204030204" pitchFamily="34" charset="0"/>
                <a:cs typeface="Arial" panose="020B0604020202020204" pitchFamily="34" charset="0"/>
              </a:rPr>
              <a:t>Bilba</a:t>
            </a:r>
            <a:r>
              <a:rPr lang="pl-PL" sz="1600" b="1" dirty="0">
                <a:latin typeface="Arial" panose="020B0604020202020204" pitchFamily="34" charset="0"/>
                <a:ea typeface="Calibri" panose="020F0502020204030204" pitchFamily="34" charset="0"/>
                <a:cs typeface="Arial" panose="020B0604020202020204" pitchFamily="34" charset="0"/>
              </a:rPr>
              <a:t> i jego towarzyszy, bohaterów utworu Tolkiena pt. </a:t>
            </a:r>
            <a:r>
              <a:rPr lang="pl-PL" sz="1600" b="1" i="1" dirty="0">
                <a:latin typeface="Arial" panose="020B0604020202020204" pitchFamily="34" charset="0"/>
                <a:ea typeface="Calibri" panose="020F0502020204030204" pitchFamily="34" charset="0"/>
                <a:cs typeface="Arial" panose="020B0604020202020204" pitchFamily="34" charset="0"/>
              </a:rPr>
              <a:t>Hobbit</a:t>
            </a:r>
            <a:r>
              <a:rPr lang="pl-PL" sz="1600" b="1" dirty="0">
                <a:latin typeface="Arial" panose="020B0604020202020204" pitchFamily="34" charset="0"/>
                <a:ea typeface="Calibri" panose="020F0502020204030204" pitchFamily="34" charset="0"/>
                <a:cs typeface="Arial" panose="020B0604020202020204" pitchFamily="34" charset="0"/>
              </a:rPr>
              <a:t>, można określić jako rycerskie.</a:t>
            </a:r>
            <a:endParaRPr lang="pl-PL"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pl-PL" sz="1600" dirty="0">
                <a:latin typeface="Arial" panose="020B0604020202020204" pitchFamily="34" charset="0"/>
                <a:ea typeface="Calibri" panose="020F0502020204030204" pitchFamily="34" charset="0"/>
                <a:cs typeface="Arial" panose="020B0604020202020204" pitchFamily="34" charset="0"/>
              </a:rPr>
              <a:t> </a:t>
            </a:r>
            <a:r>
              <a:rPr lang="pl-PL" sz="1600" dirty="0" smtClean="0">
                <a:latin typeface="Arial" panose="020B0604020202020204" pitchFamily="34" charset="0"/>
                <a:ea typeface="Calibri" panose="020F0502020204030204" pitchFamily="34" charset="0"/>
                <a:cs typeface="Arial" panose="020B0604020202020204" pitchFamily="34" charset="0"/>
              </a:rPr>
              <a:t>..............................................................................................................................................................................................................................................................................................................</a:t>
            </a:r>
            <a:endParaRPr lang="pl-PL"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99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12033" y="2219098"/>
            <a:ext cx="9144000" cy="1757945"/>
          </a:xfrm>
        </p:spPr>
        <p:txBody>
          <a:bodyPr>
            <a:normAutofit/>
          </a:bodyPr>
          <a:lstStyle/>
          <a:p>
            <a:r>
              <a:rPr lang="pl-PL" sz="5400" b="1" dirty="0">
                <a:solidFill>
                  <a:srgbClr val="002060"/>
                </a:solidFill>
                <a:latin typeface="Arial" panose="020B0604020202020204" pitchFamily="34" charset="0"/>
                <a:cs typeface="Arial" panose="020B0604020202020204" pitchFamily="34" charset="0"/>
              </a:rPr>
              <a:t>Retoryka na lekcjach języka polskiego.</a:t>
            </a:r>
          </a:p>
        </p:txBody>
      </p:sp>
      <p:sp>
        <p:nvSpPr>
          <p:cNvPr id="3" name="Prostokąt 2">
            <a:extLst>
              <a:ext uri="{FF2B5EF4-FFF2-40B4-BE49-F238E27FC236}">
                <a16:creationId xmlns:a16="http://schemas.microsoft.com/office/drawing/2014/main" xmlns="" id="{5F588AFB-1747-4064-A70E-FD8841503E61}"/>
              </a:ext>
            </a:extLst>
          </p:cNvPr>
          <p:cNvSpPr/>
          <p:nvPr/>
        </p:nvSpPr>
        <p:spPr>
          <a:xfrm>
            <a:off x="5785416" y="4955470"/>
            <a:ext cx="5999147" cy="369332"/>
          </a:xfrm>
          <a:prstGeom prst="rect">
            <a:avLst/>
          </a:prstGeom>
        </p:spPr>
        <p:txBody>
          <a:bodyPr wrap="square">
            <a:spAutoFit/>
          </a:bodyPr>
          <a:lstStyle/>
          <a:p>
            <a:r>
              <a:rPr lang="pl-PL" dirty="0"/>
              <a:t>dr Wioletta Kozak, Robert </a:t>
            </a:r>
            <a:r>
              <a:rPr lang="pl-PL" dirty="0" smtClean="0"/>
              <a:t>Chamczyk, dr </a:t>
            </a:r>
            <a:r>
              <a:rPr lang="pl-PL" dirty="0"/>
              <a:t>Maria </a:t>
            </a:r>
            <a:r>
              <a:rPr lang="pl-PL" dirty="0" smtClean="0"/>
              <a:t>Romanowska </a:t>
            </a:r>
            <a:endParaRPr lang="pl-PL" dirty="0"/>
          </a:p>
        </p:txBody>
      </p:sp>
    </p:spTree>
    <p:extLst>
      <p:ext uri="{BB962C8B-B14F-4D97-AF65-F5344CB8AC3E}">
        <p14:creationId xmlns:p14="http://schemas.microsoft.com/office/powerpoint/2010/main" val="3855982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20</a:t>
            </a:fld>
            <a:endParaRPr lang="pl-PL"/>
          </a:p>
        </p:txBody>
      </p:sp>
      <p:grpSp>
        <p:nvGrpSpPr>
          <p:cNvPr id="16" name="Grupa 15"/>
          <p:cNvGrpSpPr/>
          <p:nvPr/>
        </p:nvGrpSpPr>
        <p:grpSpPr>
          <a:xfrm>
            <a:off x="179512" y="116633"/>
            <a:ext cx="9764587" cy="1065953"/>
            <a:chOff x="179513" y="116632"/>
            <a:chExt cx="6904093" cy="1526333"/>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1454324"/>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Zadania egzaminacyjne sprawdzające umiejętność argumentowania</a:t>
              </a:r>
            </a:p>
          </p:txBody>
        </p:sp>
      </p:grpSp>
      <p:sp>
        <p:nvSpPr>
          <p:cNvPr id="2" name="pole tekstowe 1">
            <a:extLst>
              <a:ext uri="{FF2B5EF4-FFF2-40B4-BE49-F238E27FC236}">
                <a16:creationId xmlns:a16="http://schemas.microsoft.com/office/drawing/2014/main" xmlns="" id="{3CCDAB24-2B65-4CDA-A367-E675B40E9EC2}"/>
              </a:ext>
            </a:extLst>
          </p:cNvPr>
          <p:cNvSpPr txBox="1"/>
          <p:nvPr/>
        </p:nvSpPr>
        <p:spPr>
          <a:xfrm>
            <a:off x="287635" y="1571142"/>
            <a:ext cx="4632708" cy="1077218"/>
          </a:xfrm>
          <a:prstGeom prst="rect">
            <a:avLst/>
          </a:prstGeom>
          <a:noFill/>
        </p:spPr>
        <p:txBody>
          <a:bodyPr wrap="square" rtlCol="0">
            <a:spAutoFit/>
          </a:bodyPr>
          <a:lstStyle/>
          <a:p>
            <a:r>
              <a:rPr lang="pl-PL" sz="3200" dirty="0">
                <a:latin typeface="Arial" panose="020B0604020202020204" pitchFamily="34" charset="0"/>
                <a:cs typeface="Arial" panose="020B0604020202020204" pitchFamily="34" charset="0"/>
              </a:rPr>
              <a:t>Zadania z lekturą w tle.  Ćwiczenie 1.</a:t>
            </a:r>
          </a:p>
        </p:txBody>
      </p:sp>
      <p:pic>
        <p:nvPicPr>
          <p:cNvPr id="7" name="Obraz 6" descr="Obraz zawierający zrzut ekranu&#10;&#10;Opis wygenerowany przy wysokim poziomie pewności">
            <a:extLst>
              <a:ext uri="{FF2B5EF4-FFF2-40B4-BE49-F238E27FC236}">
                <a16:creationId xmlns:a16="http://schemas.microsoft.com/office/drawing/2014/main" xmlns="" id="{9D8FA22A-CC54-4115-ABC1-D115B504A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323" y="1500588"/>
            <a:ext cx="4405848" cy="4537759"/>
          </a:xfrm>
          <a:prstGeom prst="rect">
            <a:avLst/>
          </a:prstGeom>
          <a:ln>
            <a:solidFill>
              <a:schemeClr val="accent5">
                <a:lumMod val="75000"/>
              </a:schemeClr>
            </a:solidFill>
          </a:ln>
        </p:spPr>
      </p:pic>
      <p:sp>
        <p:nvSpPr>
          <p:cNvPr id="8" name="pole tekstowe 7">
            <a:extLst>
              <a:ext uri="{FF2B5EF4-FFF2-40B4-BE49-F238E27FC236}">
                <a16:creationId xmlns:a16="http://schemas.microsoft.com/office/drawing/2014/main" xmlns="" id="{266D282D-4984-4CEA-8B6C-9F2E85D6C2A5}"/>
              </a:ext>
            </a:extLst>
          </p:cNvPr>
          <p:cNvSpPr txBox="1"/>
          <p:nvPr/>
        </p:nvSpPr>
        <p:spPr>
          <a:xfrm>
            <a:off x="552795" y="3238026"/>
            <a:ext cx="4713501" cy="1938992"/>
          </a:xfrm>
          <a:prstGeom prst="rect">
            <a:avLst/>
          </a:prstGeom>
          <a:noFill/>
        </p:spPr>
        <p:txBody>
          <a:bodyPr wrap="square" rtlCol="0">
            <a:spAutoFit/>
          </a:bodyPr>
          <a:lstStyle/>
          <a:p>
            <a:r>
              <a:rPr lang="pl-PL" sz="2000" dirty="0">
                <a:latin typeface="Arial" panose="020B0604020202020204" pitchFamily="34" charset="0"/>
                <a:cs typeface="Arial" panose="020B0604020202020204" pitchFamily="34" charset="0"/>
              </a:rPr>
              <a:t>Przeczytaj tekst Ryszarda Koziołka </a:t>
            </a:r>
            <a:r>
              <a:rPr lang="pl-PL" sz="2000" i="1" dirty="0">
                <a:latin typeface="Arial" panose="020B0604020202020204" pitchFamily="34" charset="0"/>
                <a:cs typeface="Arial" panose="020B0604020202020204" pitchFamily="34" charset="0"/>
              </a:rPr>
              <a:t>Dobrze się myśli literaturą </a:t>
            </a:r>
            <a:r>
              <a:rPr lang="pl-PL" sz="2000" dirty="0">
                <a:latin typeface="Arial" panose="020B0604020202020204" pitchFamily="34" charset="0"/>
                <a:cs typeface="Arial" panose="020B0604020202020204" pitchFamily="34" charset="0"/>
              </a:rPr>
              <a:t>i ułóż do niego zadanie argumentacyjne krótkiej odpowiedzi połączone ze sprawdzeniem znajomości lektury obowiązkowej.</a:t>
            </a:r>
          </a:p>
        </p:txBody>
      </p:sp>
    </p:spTree>
    <p:extLst>
      <p:ext uri="{BB962C8B-B14F-4D97-AF65-F5344CB8AC3E}">
        <p14:creationId xmlns:p14="http://schemas.microsoft.com/office/powerpoint/2010/main" val="494382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21</a:t>
            </a:fld>
            <a:endParaRPr lang="pl-PL"/>
          </a:p>
        </p:txBody>
      </p:sp>
      <p:grpSp>
        <p:nvGrpSpPr>
          <p:cNvPr id="16" name="Grupa 15"/>
          <p:cNvGrpSpPr/>
          <p:nvPr/>
        </p:nvGrpSpPr>
        <p:grpSpPr>
          <a:xfrm>
            <a:off x="179512" y="116633"/>
            <a:ext cx="9764587" cy="1065953"/>
            <a:chOff x="179513" y="116632"/>
            <a:chExt cx="6904093" cy="1526333"/>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1454324"/>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Zadania egzaminacyjne sprawdzające umiejętność argumentowania</a:t>
              </a:r>
            </a:p>
          </p:txBody>
        </p:sp>
      </p:grpSp>
      <p:sp>
        <p:nvSpPr>
          <p:cNvPr id="2" name="pole tekstowe 1">
            <a:extLst>
              <a:ext uri="{FF2B5EF4-FFF2-40B4-BE49-F238E27FC236}">
                <a16:creationId xmlns:a16="http://schemas.microsoft.com/office/drawing/2014/main" xmlns="" id="{3CCDAB24-2B65-4CDA-A367-E675B40E9EC2}"/>
              </a:ext>
            </a:extLst>
          </p:cNvPr>
          <p:cNvSpPr txBox="1"/>
          <p:nvPr/>
        </p:nvSpPr>
        <p:spPr>
          <a:xfrm>
            <a:off x="724261" y="2690778"/>
            <a:ext cx="5530624" cy="1077218"/>
          </a:xfrm>
          <a:prstGeom prst="rect">
            <a:avLst/>
          </a:prstGeom>
          <a:noFill/>
        </p:spPr>
        <p:txBody>
          <a:bodyPr wrap="square" rtlCol="0">
            <a:spAutoFit/>
          </a:bodyPr>
          <a:lstStyle/>
          <a:p>
            <a:r>
              <a:rPr lang="pl-PL" sz="3200" dirty="0">
                <a:latin typeface="Arial" panose="020B0604020202020204" pitchFamily="34" charset="0"/>
                <a:cs typeface="Arial" panose="020B0604020202020204" pitchFamily="34" charset="0"/>
              </a:rPr>
              <a:t>Zadania z formą użytkową (np. zaproszenie, ogłoszenie)</a:t>
            </a:r>
          </a:p>
        </p:txBody>
      </p:sp>
      <p:pic>
        <p:nvPicPr>
          <p:cNvPr id="7" name="Obraz 6" descr="Obraz zawierający zrzut ekranu&#10;&#10;Opis wygenerowany przy bardzo wysokim poziomie pewności">
            <a:extLst>
              <a:ext uri="{FF2B5EF4-FFF2-40B4-BE49-F238E27FC236}">
                <a16:creationId xmlns:a16="http://schemas.microsoft.com/office/drawing/2014/main" xmlns="" id="{7DCC7FC2-09A6-4397-A433-68E3A8F4C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4885" y="1232875"/>
            <a:ext cx="4176993" cy="4738081"/>
          </a:xfrm>
          <a:prstGeom prst="rect">
            <a:avLst/>
          </a:prstGeom>
        </p:spPr>
      </p:pic>
      <p:sp>
        <p:nvSpPr>
          <p:cNvPr id="10" name="pole tekstowe 9">
            <a:extLst>
              <a:ext uri="{FF2B5EF4-FFF2-40B4-BE49-F238E27FC236}">
                <a16:creationId xmlns:a16="http://schemas.microsoft.com/office/drawing/2014/main" xmlns="" id="{39B7AD8C-AD0D-4012-9BE3-0BBFB0C1E9AE}"/>
              </a:ext>
            </a:extLst>
          </p:cNvPr>
          <p:cNvSpPr txBox="1"/>
          <p:nvPr/>
        </p:nvSpPr>
        <p:spPr>
          <a:xfrm>
            <a:off x="287635" y="5301879"/>
            <a:ext cx="4965192" cy="861774"/>
          </a:xfrm>
          <a:prstGeom prst="rect">
            <a:avLst/>
          </a:prstGeom>
          <a:noFill/>
        </p:spPr>
        <p:txBody>
          <a:bodyPr wrap="square" rtlCol="0">
            <a:spAutoFit/>
          </a:bodyPr>
          <a:lstStyle/>
          <a:p>
            <a:r>
              <a:rPr lang="pl-PL" sz="1000" i="1" dirty="0">
                <a:latin typeface="Arial" panose="020B0604020202020204" pitchFamily="34" charset="0"/>
                <a:cs typeface="Arial" panose="020B0604020202020204" pitchFamily="34" charset="0"/>
              </a:rPr>
              <a:t>Informator o egzaminie ósmoklasisty z języka polskiego od roku szkolnego 2018/2019</a:t>
            </a:r>
            <a:r>
              <a:rPr lang="pl-PL" sz="1000" dirty="0">
                <a:latin typeface="Arial" panose="020B0604020202020204" pitchFamily="34" charset="0"/>
                <a:cs typeface="Arial" panose="020B0604020202020204" pitchFamily="34" charset="0"/>
              </a:rPr>
              <a:t>, red. dr Wioletta Kozak (CKE), dr Maria Romanowska (OKE Jaworzno), Wioleta Dobosz-Leszczyńska (CKE), Robert </a:t>
            </a:r>
            <a:r>
              <a:rPr lang="pl-PL" sz="1000" dirty="0" err="1">
                <a:latin typeface="Arial" panose="020B0604020202020204" pitchFamily="34" charset="0"/>
                <a:cs typeface="Arial" panose="020B0604020202020204" pitchFamily="34" charset="0"/>
              </a:rPr>
              <a:t>Chamczyk</a:t>
            </a:r>
            <a:r>
              <a:rPr lang="pl-PL" sz="1000" dirty="0">
                <a:latin typeface="Arial" panose="020B0604020202020204" pitchFamily="34" charset="0"/>
                <a:cs typeface="Arial" panose="020B0604020202020204" pitchFamily="34" charset="0"/>
              </a:rPr>
              <a:t> (CKE), dr Marcin Smolik (CKE), Danuta Marchlewska (OKE Warszawa), Hanna </a:t>
            </a:r>
            <a:r>
              <a:rPr lang="pl-PL" sz="1000" dirty="0" err="1">
                <a:latin typeface="Arial" panose="020B0604020202020204" pitchFamily="34" charset="0"/>
                <a:cs typeface="Arial" panose="020B0604020202020204" pitchFamily="34" charset="0"/>
              </a:rPr>
              <a:t>Wylężek</a:t>
            </a:r>
            <a:r>
              <a:rPr lang="pl-PL" sz="1000" dirty="0">
                <a:latin typeface="Arial" panose="020B0604020202020204" pitchFamily="34" charset="0"/>
                <a:cs typeface="Arial" panose="020B0604020202020204" pitchFamily="34" charset="0"/>
              </a:rPr>
              <a:t> (OKE Jaworzno), CKE 2017, </a:t>
            </a:r>
            <a:r>
              <a:rPr lang="pl-PL" sz="1000" dirty="0">
                <a:latin typeface="Arial" panose="020B0604020202020204" pitchFamily="34" charset="0"/>
                <a:cs typeface="Arial" panose="020B0604020202020204" pitchFamily="34" charset="0"/>
                <a:hlinkClick r:id="rId3"/>
              </a:rPr>
              <a:t>https://cke.gov.pl/egzamin-osmoklasisty/informatory/</a:t>
            </a:r>
            <a:r>
              <a:rPr lang="pl-PL" sz="1000" dirty="0">
                <a:latin typeface="Arial" panose="020B0604020202020204" pitchFamily="34" charset="0"/>
                <a:cs typeface="Arial" panose="020B0604020202020204" pitchFamily="34" charset="0"/>
              </a:rPr>
              <a:t> </a:t>
            </a:r>
          </a:p>
        </p:txBody>
      </p:sp>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603" y="3229387"/>
            <a:ext cx="1602551" cy="2135934"/>
          </a:xfrm>
          <a:prstGeom prst="rect">
            <a:avLst/>
          </a:prstGeom>
          <a:ln>
            <a:solidFill>
              <a:schemeClr val="accent6">
                <a:lumMod val="75000"/>
              </a:schemeClr>
            </a:solidFill>
          </a:ln>
        </p:spPr>
      </p:pic>
    </p:spTree>
    <p:extLst>
      <p:ext uri="{BB962C8B-B14F-4D97-AF65-F5344CB8AC3E}">
        <p14:creationId xmlns:p14="http://schemas.microsoft.com/office/powerpoint/2010/main" val="3296864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22</a:t>
            </a:fld>
            <a:endParaRPr lang="pl-PL"/>
          </a:p>
        </p:txBody>
      </p:sp>
      <p:grpSp>
        <p:nvGrpSpPr>
          <p:cNvPr id="16" name="Grupa 15"/>
          <p:cNvGrpSpPr/>
          <p:nvPr/>
        </p:nvGrpSpPr>
        <p:grpSpPr>
          <a:xfrm>
            <a:off x="179512" y="116633"/>
            <a:ext cx="9764587" cy="1065953"/>
            <a:chOff x="179513" y="116632"/>
            <a:chExt cx="6904093" cy="1526333"/>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1454324"/>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Zadania egzaminacyjne sprawdzające umiejętność argumentowania</a:t>
              </a:r>
            </a:p>
          </p:txBody>
        </p:sp>
      </p:grpSp>
      <p:sp>
        <p:nvSpPr>
          <p:cNvPr id="2" name="pole tekstowe 1">
            <a:extLst>
              <a:ext uri="{FF2B5EF4-FFF2-40B4-BE49-F238E27FC236}">
                <a16:creationId xmlns:a16="http://schemas.microsoft.com/office/drawing/2014/main" xmlns="" id="{3CCDAB24-2B65-4CDA-A367-E675B40E9EC2}"/>
              </a:ext>
            </a:extLst>
          </p:cNvPr>
          <p:cNvSpPr txBox="1"/>
          <p:nvPr/>
        </p:nvSpPr>
        <p:spPr>
          <a:xfrm>
            <a:off x="287635" y="1804093"/>
            <a:ext cx="5205521" cy="1077218"/>
          </a:xfrm>
          <a:prstGeom prst="rect">
            <a:avLst/>
          </a:prstGeom>
          <a:noFill/>
        </p:spPr>
        <p:txBody>
          <a:bodyPr wrap="square" rtlCol="0">
            <a:spAutoFit/>
          </a:bodyPr>
          <a:lstStyle/>
          <a:p>
            <a:r>
              <a:rPr lang="pl-PL" sz="3200" dirty="0">
                <a:latin typeface="Arial" panose="020B0604020202020204" pitchFamily="34" charset="0"/>
                <a:cs typeface="Arial" panose="020B0604020202020204" pitchFamily="34" charset="0"/>
              </a:rPr>
              <a:t>Zadania z formą użytkową. Ćwiczenie 2.</a:t>
            </a:r>
          </a:p>
        </p:txBody>
      </p:sp>
      <p:pic>
        <p:nvPicPr>
          <p:cNvPr id="7" name="Obraz 6" descr="Obraz zawierający zrzut ekranu&#10;&#10;Opis wygenerowany przy wysokim poziomie pewności">
            <a:extLst>
              <a:ext uri="{FF2B5EF4-FFF2-40B4-BE49-F238E27FC236}">
                <a16:creationId xmlns:a16="http://schemas.microsoft.com/office/drawing/2014/main" xmlns="" id="{9D8FA22A-CC54-4115-ABC1-D115B504A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323" y="1500588"/>
            <a:ext cx="4405848" cy="4537759"/>
          </a:xfrm>
          <a:prstGeom prst="rect">
            <a:avLst/>
          </a:prstGeom>
          <a:ln>
            <a:solidFill>
              <a:schemeClr val="accent5">
                <a:lumMod val="75000"/>
              </a:schemeClr>
            </a:solidFill>
          </a:ln>
        </p:spPr>
      </p:pic>
      <p:sp>
        <p:nvSpPr>
          <p:cNvPr id="8" name="pole tekstowe 7">
            <a:extLst>
              <a:ext uri="{FF2B5EF4-FFF2-40B4-BE49-F238E27FC236}">
                <a16:creationId xmlns:a16="http://schemas.microsoft.com/office/drawing/2014/main" xmlns="" id="{266D282D-4984-4CEA-8B6C-9F2E85D6C2A5}"/>
              </a:ext>
            </a:extLst>
          </p:cNvPr>
          <p:cNvSpPr txBox="1"/>
          <p:nvPr/>
        </p:nvSpPr>
        <p:spPr>
          <a:xfrm>
            <a:off x="552795" y="3238026"/>
            <a:ext cx="4713501" cy="1631216"/>
          </a:xfrm>
          <a:prstGeom prst="rect">
            <a:avLst/>
          </a:prstGeom>
          <a:noFill/>
        </p:spPr>
        <p:txBody>
          <a:bodyPr wrap="square" rtlCol="0">
            <a:spAutoFit/>
          </a:bodyPr>
          <a:lstStyle/>
          <a:p>
            <a:r>
              <a:rPr lang="pl-PL" sz="2000" dirty="0">
                <a:latin typeface="Arial" panose="020B0604020202020204" pitchFamily="34" charset="0"/>
                <a:cs typeface="Arial" panose="020B0604020202020204" pitchFamily="34" charset="0"/>
              </a:rPr>
              <a:t>Do tekstu Ryszarda Koziołka </a:t>
            </a:r>
            <a:r>
              <a:rPr lang="pl-PL" sz="2000" i="1" dirty="0">
                <a:latin typeface="Arial" panose="020B0604020202020204" pitchFamily="34" charset="0"/>
                <a:cs typeface="Arial" panose="020B0604020202020204" pitchFamily="34" charset="0"/>
              </a:rPr>
              <a:t>Dobrze się myśli literaturą</a:t>
            </a:r>
            <a:r>
              <a:rPr lang="pl-PL" sz="2000" dirty="0">
                <a:latin typeface="Arial" panose="020B0604020202020204" pitchFamily="34" charset="0"/>
                <a:cs typeface="Arial" panose="020B0604020202020204" pitchFamily="34" charset="0"/>
              </a:rPr>
              <a:t> ułóż zadanie krótkiej odpowiedzi (forma użytkowa) wymagające sformułowania dwóch argumentów. </a:t>
            </a:r>
          </a:p>
        </p:txBody>
      </p:sp>
    </p:spTree>
    <p:extLst>
      <p:ext uri="{BB962C8B-B14F-4D97-AF65-F5344CB8AC3E}">
        <p14:creationId xmlns:p14="http://schemas.microsoft.com/office/powerpoint/2010/main" val="294277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23</a:t>
            </a:fld>
            <a:endParaRPr lang="pl-PL"/>
          </a:p>
        </p:txBody>
      </p:sp>
      <p:grpSp>
        <p:nvGrpSpPr>
          <p:cNvPr id="16" name="Grupa 15"/>
          <p:cNvGrpSpPr/>
          <p:nvPr/>
        </p:nvGrpSpPr>
        <p:grpSpPr>
          <a:xfrm>
            <a:off x="179512" y="116633"/>
            <a:ext cx="9764587" cy="1065953"/>
            <a:chOff x="179513" y="116632"/>
            <a:chExt cx="6904093" cy="1526333"/>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1454324"/>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Zadania egzaminacyjne sprawdzające umiejętność argumentowania</a:t>
              </a:r>
            </a:p>
          </p:txBody>
        </p:sp>
      </p:grpSp>
      <p:sp>
        <p:nvSpPr>
          <p:cNvPr id="2" name="pole tekstowe 1">
            <a:extLst>
              <a:ext uri="{FF2B5EF4-FFF2-40B4-BE49-F238E27FC236}">
                <a16:creationId xmlns:a16="http://schemas.microsoft.com/office/drawing/2014/main" xmlns="" id="{3CCDAB24-2B65-4CDA-A367-E675B40E9EC2}"/>
              </a:ext>
            </a:extLst>
          </p:cNvPr>
          <p:cNvSpPr txBox="1"/>
          <p:nvPr/>
        </p:nvSpPr>
        <p:spPr>
          <a:xfrm>
            <a:off x="724261" y="2690778"/>
            <a:ext cx="5530624" cy="2062103"/>
          </a:xfrm>
          <a:prstGeom prst="rect">
            <a:avLst/>
          </a:prstGeom>
          <a:noFill/>
        </p:spPr>
        <p:txBody>
          <a:bodyPr wrap="square" rtlCol="0">
            <a:spAutoFit/>
          </a:bodyPr>
          <a:lstStyle/>
          <a:p>
            <a:r>
              <a:rPr lang="pl-PL" sz="3200" dirty="0">
                <a:latin typeface="Arial" panose="020B0604020202020204" pitchFamily="34" charset="0"/>
                <a:cs typeface="Arial" panose="020B0604020202020204" pitchFamily="34" charset="0"/>
              </a:rPr>
              <a:t>Zadania wymagające sformułowania stanowiska </a:t>
            </a:r>
          </a:p>
          <a:p>
            <a:r>
              <a:rPr lang="pl-PL" sz="3200" dirty="0">
                <a:latin typeface="Arial" panose="020B0604020202020204" pitchFamily="34" charset="0"/>
                <a:cs typeface="Arial" panose="020B0604020202020204" pitchFamily="34" charset="0"/>
              </a:rPr>
              <a:t>i poparcia go argumentem / argumentami</a:t>
            </a:r>
          </a:p>
        </p:txBody>
      </p:sp>
      <p:pic>
        <p:nvPicPr>
          <p:cNvPr id="10" name="Obraz 9">
            <a:extLst>
              <a:ext uri="{FF2B5EF4-FFF2-40B4-BE49-F238E27FC236}">
                <a16:creationId xmlns:a16="http://schemas.microsoft.com/office/drawing/2014/main" xmlns="" id="{B684E08E-9B5C-4B45-B04A-1888A0829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271" y="1383042"/>
            <a:ext cx="3074160" cy="4492130"/>
          </a:xfrm>
          <a:prstGeom prst="rect">
            <a:avLst/>
          </a:prstGeom>
          <a:ln>
            <a:solidFill>
              <a:srgbClr val="002060"/>
            </a:solidFill>
          </a:ln>
        </p:spPr>
      </p:pic>
      <p:sp>
        <p:nvSpPr>
          <p:cNvPr id="12" name="pole tekstowe 11">
            <a:extLst>
              <a:ext uri="{FF2B5EF4-FFF2-40B4-BE49-F238E27FC236}">
                <a16:creationId xmlns:a16="http://schemas.microsoft.com/office/drawing/2014/main" xmlns="" id="{39B7AD8C-AD0D-4012-9BE3-0BBFB0C1E9AE}"/>
              </a:ext>
            </a:extLst>
          </p:cNvPr>
          <p:cNvSpPr txBox="1"/>
          <p:nvPr/>
        </p:nvSpPr>
        <p:spPr>
          <a:xfrm>
            <a:off x="179512" y="5399299"/>
            <a:ext cx="4965192" cy="861774"/>
          </a:xfrm>
          <a:prstGeom prst="rect">
            <a:avLst/>
          </a:prstGeom>
          <a:noFill/>
        </p:spPr>
        <p:txBody>
          <a:bodyPr wrap="square" rtlCol="0">
            <a:spAutoFit/>
          </a:bodyPr>
          <a:lstStyle/>
          <a:p>
            <a:r>
              <a:rPr lang="pl-PL" sz="1000" i="1" dirty="0">
                <a:latin typeface="Arial" panose="020B0604020202020204" pitchFamily="34" charset="0"/>
                <a:cs typeface="Arial" panose="020B0604020202020204" pitchFamily="34" charset="0"/>
              </a:rPr>
              <a:t>Informator o egzaminie ósmoklasisty z języka polskiego od roku szkolnego 2018/2019</a:t>
            </a:r>
            <a:r>
              <a:rPr lang="pl-PL" sz="1000" dirty="0">
                <a:latin typeface="Arial" panose="020B0604020202020204" pitchFamily="34" charset="0"/>
                <a:cs typeface="Arial" panose="020B0604020202020204" pitchFamily="34" charset="0"/>
              </a:rPr>
              <a:t>, red. dr Wioletta Kozak (CKE), dr Maria Romanowska (OKE Jaworzno), Wioleta Dobosz-Leszczyńska (CKE), Robert </a:t>
            </a:r>
            <a:r>
              <a:rPr lang="pl-PL" sz="1000" dirty="0" err="1">
                <a:latin typeface="Arial" panose="020B0604020202020204" pitchFamily="34" charset="0"/>
                <a:cs typeface="Arial" panose="020B0604020202020204" pitchFamily="34" charset="0"/>
              </a:rPr>
              <a:t>Chamczyk</a:t>
            </a:r>
            <a:r>
              <a:rPr lang="pl-PL" sz="1000" dirty="0">
                <a:latin typeface="Arial" panose="020B0604020202020204" pitchFamily="34" charset="0"/>
                <a:cs typeface="Arial" panose="020B0604020202020204" pitchFamily="34" charset="0"/>
              </a:rPr>
              <a:t> (CKE), dr Marcin Smolik (CKE), Danuta Marchlewska (OKE Warszawa), Hanna </a:t>
            </a:r>
            <a:r>
              <a:rPr lang="pl-PL" sz="1000" dirty="0" err="1">
                <a:latin typeface="Arial" panose="020B0604020202020204" pitchFamily="34" charset="0"/>
                <a:cs typeface="Arial" panose="020B0604020202020204" pitchFamily="34" charset="0"/>
              </a:rPr>
              <a:t>Wylężek</a:t>
            </a:r>
            <a:r>
              <a:rPr lang="pl-PL" sz="1000" dirty="0">
                <a:latin typeface="Arial" panose="020B0604020202020204" pitchFamily="34" charset="0"/>
                <a:cs typeface="Arial" panose="020B0604020202020204" pitchFamily="34" charset="0"/>
              </a:rPr>
              <a:t> (OKE Jaworzno), CKE 2017, </a:t>
            </a:r>
            <a:r>
              <a:rPr lang="pl-PL" sz="1000" dirty="0">
                <a:latin typeface="Arial" panose="020B0604020202020204" pitchFamily="34" charset="0"/>
                <a:cs typeface="Arial" panose="020B0604020202020204" pitchFamily="34" charset="0"/>
                <a:hlinkClick r:id="rId3"/>
              </a:rPr>
              <a:t>https://cke.gov.pl/egzamin-osmoklasisty/informatory/</a:t>
            </a:r>
            <a:r>
              <a:rPr lang="pl-PL" sz="1000" dirty="0">
                <a:latin typeface="Arial" panose="020B0604020202020204" pitchFamily="34" charset="0"/>
                <a:cs typeface="Arial" panose="020B0604020202020204" pitchFamily="34" charset="0"/>
              </a:rPr>
              <a:t> </a:t>
            </a:r>
          </a:p>
        </p:txBody>
      </p:sp>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7312" y="3144804"/>
            <a:ext cx="1602551" cy="2135934"/>
          </a:xfrm>
          <a:prstGeom prst="rect">
            <a:avLst/>
          </a:prstGeom>
          <a:ln>
            <a:solidFill>
              <a:schemeClr val="accent6">
                <a:lumMod val="75000"/>
              </a:schemeClr>
            </a:solidFill>
          </a:ln>
        </p:spPr>
      </p:pic>
    </p:spTree>
    <p:extLst>
      <p:ext uri="{BB962C8B-B14F-4D97-AF65-F5344CB8AC3E}">
        <p14:creationId xmlns:p14="http://schemas.microsoft.com/office/powerpoint/2010/main" val="1888873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24</a:t>
            </a:fld>
            <a:endParaRPr lang="pl-PL"/>
          </a:p>
        </p:txBody>
      </p:sp>
      <p:grpSp>
        <p:nvGrpSpPr>
          <p:cNvPr id="16" name="Grupa 15"/>
          <p:cNvGrpSpPr/>
          <p:nvPr/>
        </p:nvGrpSpPr>
        <p:grpSpPr>
          <a:xfrm>
            <a:off x="179512" y="116633"/>
            <a:ext cx="9764587" cy="1065953"/>
            <a:chOff x="179513" y="116632"/>
            <a:chExt cx="6904093" cy="1526333"/>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1454324"/>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Zadania egzaminacyjne sprawdzające umiejętność argumentowania</a:t>
              </a:r>
            </a:p>
          </p:txBody>
        </p:sp>
      </p:grpSp>
      <p:sp>
        <p:nvSpPr>
          <p:cNvPr id="2" name="pole tekstowe 1">
            <a:extLst>
              <a:ext uri="{FF2B5EF4-FFF2-40B4-BE49-F238E27FC236}">
                <a16:creationId xmlns:a16="http://schemas.microsoft.com/office/drawing/2014/main" xmlns="" id="{3CCDAB24-2B65-4CDA-A367-E675B40E9EC2}"/>
              </a:ext>
            </a:extLst>
          </p:cNvPr>
          <p:cNvSpPr txBox="1"/>
          <p:nvPr/>
        </p:nvSpPr>
        <p:spPr>
          <a:xfrm>
            <a:off x="287635" y="1804093"/>
            <a:ext cx="5205521" cy="1077218"/>
          </a:xfrm>
          <a:prstGeom prst="rect">
            <a:avLst/>
          </a:prstGeom>
          <a:noFill/>
        </p:spPr>
        <p:txBody>
          <a:bodyPr wrap="square" rtlCol="0">
            <a:spAutoFit/>
          </a:bodyPr>
          <a:lstStyle/>
          <a:p>
            <a:r>
              <a:rPr lang="pl-PL" sz="3200" dirty="0">
                <a:latin typeface="Arial" panose="020B0604020202020204" pitchFamily="34" charset="0"/>
                <a:cs typeface="Arial" panose="020B0604020202020204" pitchFamily="34" charset="0"/>
              </a:rPr>
              <a:t>Zadania z formą użytkową. Ćwiczenie 3.</a:t>
            </a:r>
          </a:p>
        </p:txBody>
      </p:sp>
      <p:pic>
        <p:nvPicPr>
          <p:cNvPr id="7" name="Obraz 6" descr="Obraz zawierający zrzut ekranu&#10;&#10;Opis wygenerowany przy wysokim poziomie pewności">
            <a:extLst>
              <a:ext uri="{FF2B5EF4-FFF2-40B4-BE49-F238E27FC236}">
                <a16:creationId xmlns:a16="http://schemas.microsoft.com/office/drawing/2014/main" xmlns="" id="{9D8FA22A-CC54-4115-ABC1-D115B504A3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7934" y="2102518"/>
            <a:ext cx="2302604" cy="2371544"/>
          </a:xfrm>
          <a:prstGeom prst="rect">
            <a:avLst/>
          </a:prstGeom>
          <a:ln>
            <a:solidFill>
              <a:schemeClr val="accent5">
                <a:lumMod val="75000"/>
              </a:schemeClr>
            </a:solidFill>
          </a:ln>
        </p:spPr>
      </p:pic>
      <p:sp>
        <p:nvSpPr>
          <p:cNvPr id="8" name="pole tekstowe 7">
            <a:extLst>
              <a:ext uri="{FF2B5EF4-FFF2-40B4-BE49-F238E27FC236}">
                <a16:creationId xmlns:a16="http://schemas.microsoft.com/office/drawing/2014/main" xmlns="" id="{266D282D-4984-4CEA-8B6C-9F2E85D6C2A5}"/>
              </a:ext>
            </a:extLst>
          </p:cNvPr>
          <p:cNvSpPr txBox="1"/>
          <p:nvPr/>
        </p:nvSpPr>
        <p:spPr>
          <a:xfrm>
            <a:off x="297970" y="2967438"/>
            <a:ext cx="5195186" cy="1938992"/>
          </a:xfrm>
          <a:prstGeom prst="rect">
            <a:avLst/>
          </a:prstGeom>
          <a:noFill/>
        </p:spPr>
        <p:txBody>
          <a:bodyPr wrap="square" rtlCol="0">
            <a:spAutoFit/>
          </a:bodyPr>
          <a:lstStyle/>
          <a:p>
            <a:r>
              <a:rPr lang="pl-PL" sz="2000" dirty="0">
                <a:latin typeface="Arial" panose="020B0604020202020204" pitchFamily="34" charset="0"/>
                <a:cs typeface="Arial" panose="020B0604020202020204" pitchFamily="34" charset="0"/>
              </a:rPr>
              <a:t>Do tekstu Ryszarda Koziołka </a:t>
            </a:r>
            <a:r>
              <a:rPr lang="pl-PL" sz="2000" i="1" dirty="0">
                <a:latin typeface="Arial" panose="020B0604020202020204" pitchFamily="34" charset="0"/>
                <a:cs typeface="Arial" panose="020B0604020202020204" pitchFamily="34" charset="0"/>
              </a:rPr>
              <a:t>Dobrze się myśli literaturą</a:t>
            </a:r>
            <a:r>
              <a:rPr lang="pl-PL" sz="2000" dirty="0">
                <a:latin typeface="Arial" panose="020B0604020202020204" pitchFamily="34" charset="0"/>
                <a:cs typeface="Arial" panose="020B0604020202020204" pitchFamily="34" charset="0"/>
              </a:rPr>
              <a:t> ułóż zadanie krótkiej odpowiedzi. Znajdź materiał, który będzie stanowić wyposażenie zadania, a następnie sformułuj problem </a:t>
            </a:r>
            <a:r>
              <a:rPr lang="pl-PL" sz="2000" dirty="0" smtClean="0">
                <a:latin typeface="Arial" panose="020B0604020202020204" pitchFamily="34" charset="0"/>
                <a:cs typeface="Arial" panose="020B0604020202020204" pitchFamily="34" charset="0"/>
              </a:rPr>
              <a:t>wymagający </a:t>
            </a:r>
            <a:r>
              <a:rPr lang="pl-PL" sz="2000" dirty="0">
                <a:latin typeface="Arial" panose="020B0604020202020204" pitchFamily="34" charset="0"/>
                <a:cs typeface="Arial" panose="020B0604020202020204" pitchFamily="34" charset="0"/>
              </a:rPr>
              <a:t>zajęcia stanowiska i poparcia go argumentem.</a:t>
            </a:r>
          </a:p>
        </p:txBody>
      </p:sp>
      <p:pic>
        <p:nvPicPr>
          <p:cNvPr id="10" name="Obraz 9">
            <a:extLst>
              <a:ext uri="{FF2B5EF4-FFF2-40B4-BE49-F238E27FC236}">
                <a16:creationId xmlns:a16="http://schemas.microsoft.com/office/drawing/2014/main" xmlns="" id="{B684E08E-9B5C-4B45-B04A-1888A0829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461" y="1498347"/>
            <a:ext cx="2939915" cy="4295964"/>
          </a:xfrm>
          <a:prstGeom prst="rect">
            <a:avLst/>
          </a:prstGeom>
          <a:ln>
            <a:solidFill>
              <a:srgbClr val="002060"/>
            </a:solidFill>
          </a:ln>
        </p:spPr>
      </p:pic>
    </p:spTree>
    <p:extLst>
      <p:ext uri="{BB962C8B-B14F-4D97-AF65-F5344CB8AC3E}">
        <p14:creationId xmlns:p14="http://schemas.microsoft.com/office/powerpoint/2010/main" val="2019603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25</a:t>
            </a:fld>
            <a:endParaRPr lang="pl-PL"/>
          </a:p>
        </p:txBody>
      </p:sp>
      <p:grpSp>
        <p:nvGrpSpPr>
          <p:cNvPr id="16" name="Grupa 15"/>
          <p:cNvGrpSpPr/>
          <p:nvPr/>
        </p:nvGrpSpPr>
        <p:grpSpPr>
          <a:xfrm>
            <a:off x="179512" y="116633"/>
            <a:ext cx="9764587" cy="604287"/>
            <a:chOff x="179513" y="116632"/>
            <a:chExt cx="6904093" cy="865276"/>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Podsumowanie – praktyczne znaczenie retoryki</a:t>
              </a:r>
            </a:p>
          </p:txBody>
        </p:sp>
      </p:grpSp>
      <p:sp>
        <p:nvSpPr>
          <p:cNvPr id="3" name="Prostokąt 2">
            <a:extLst>
              <a:ext uri="{FF2B5EF4-FFF2-40B4-BE49-F238E27FC236}">
                <a16:creationId xmlns:a16="http://schemas.microsoft.com/office/drawing/2014/main" xmlns="" id="{6FD37518-4DD0-4625-9B54-B13B9C75B182}"/>
              </a:ext>
            </a:extLst>
          </p:cNvPr>
          <p:cNvSpPr/>
          <p:nvPr/>
        </p:nvSpPr>
        <p:spPr>
          <a:xfrm>
            <a:off x="398834" y="1143731"/>
            <a:ext cx="9444597" cy="4509889"/>
          </a:xfrm>
          <a:prstGeom prst="rect">
            <a:avLst/>
          </a:prstGeom>
        </p:spPr>
        <p:txBody>
          <a:bodyPr wrap="square">
            <a:spAutoFit/>
          </a:bodyPr>
          <a:lstStyle/>
          <a:p>
            <a:pPr algn="ctr">
              <a:lnSpc>
                <a:spcPct val="115000"/>
              </a:lnSpc>
              <a:spcAft>
                <a:spcPts val="0"/>
              </a:spcAft>
            </a:pPr>
            <a:r>
              <a:rPr lang="pl-PL" sz="2800" dirty="0">
                <a:latin typeface="Arial" panose="020B0604020202020204" pitchFamily="34" charset="0"/>
                <a:ea typeface="Calibri" panose="020F0502020204030204" pitchFamily="34" charset="0"/>
                <a:cs typeface="Arial" panose="020B0604020202020204" pitchFamily="34" charset="0"/>
              </a:rPr>
              <a:t>Sztuka jasnego zaprezentowania własnego stanowiska oraz jego przekonującego uzasadnienia z wykorzystaniem logicznych i rzeczowych argumentów popartych przykładami to umiejętności niezbędne nie tylko na lekcjach języka polskiego, ale przede wszystkim </a:t>
            </a:r>
            <a:br>
              <a:rPr lang="pl-PL" sz="2800" dirty="0">
                <a:latin typeface="Arial" panose="020B0604020202020204" pitchFamily="34" charset="0"/>
                <a:ea typeface="Calibri" panose="020F0502020204030204" pitchFamily="34" charset="0"/>
                <a:cs typeface="Arial" panose="020B0604020202020204" pitchFamily="34" charset="0"/>
              </a:rPr>
            </a:br>
            <a:r>
              <a:rPr lang="pl-PL" sz="2800" dirty="0">
                <a:latin typeface="Arial" panose="020B0604020202020204" pitchFamily="34" charset="0"/>
                <a:ea typeface="Calibri" panose="020F0502020204030204" pitchFamily="34" charset="0"/>
                <a:cs typeface="Arial" panose="020B0604020202020204" pitchFamily="34" charset="0"/>
              </a:rPr>
              <a:t>w codziennej rzeczywistości, w różnych sytuacjach, </a:t>
            </a:r>
            <a:br>
              <a:rPr lang="pl-PL" sz="2800" dirty="0">
                <a:latin typeface="Arial" panose="020B0604020202020204" pitchFamily="34" charset="0"/>
                <a:ea typeface="Calibri" panose="020F0502020204030204" pitchFamily="34" charset="0"/>
                <a:cs typeface="Arial" panose="020B0604020202020204" pitchFamily="34" charset="0"/>
              </a:rPr>
            </a:br>
            <a:r>
              <a:rPr lang="pl-PL" sz="2800" dirty="0">
                <a:latin typeface="Arial" panose="020B0604020202020204" pitchFamily="34" charset="0"/>
                <a:ea typeface="Calibri" panose="020F0502020204030204" pitchFamily="34" charset="0"/>
                <a:cs typeface="Arial" panose="020B0604020202020204" pitchFamily="34" charset="0"/>
              </a:rPr>
              <a:t>w których musimy kogoś przekonać do własnego zdania </a:t>
            </a:r>
            <a:br>
              <a:rPr lang="pl-PL" sz="2800" dirty="0">
                <a:latin typeface="Arial" panose="020B0604020202020204" pitchFamily="34" charset="0"/>
                <a:ea typeface="Calibri" panose="020F0502020204030204" pitchFamily="34" charset="0"/>
                <a:cs typeface="Arial" panose="020B0604020202020204" pitchFamily="34" charset="0"/>
              </a:rPr>
            </a:br>
            <a:r>
              <a:rPr lang="pl-PL" sz="2800" dirty="0">
                <a:latin typeface="Arial" panose="020B0604020202020204" pitchFamily="34" charset="0"/>
                <a:ea typeface="Calibri" panose="020F0502020204030204" pitchFamily="34" charset="0"/>
                <a:cs typeface="Arial" panose="020B0604020202020204" pitchFamily="34" charset="0"/>
              </a:rPr>
              <a:t>i w tym celu zaprezentować jasno i logicznie argumentację popartą przykładami. </a:t>
            </a:r>
            <a:endParaRPr lang="pl-PL"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9832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26</a:t>
            </a:fld>
            <a:endParaRPr lang="pl-PL"/>
          </a:p>
        </p:txBody>
      </p:sp>
      <p:sp>
        <p:nvSpPr>
          <p:cNvPr id="3" name="pole tekstowe 2"/>
          <p:cNvSpPr txBox="1"/>
          <p:nvPr/>
        </p:nvSpPr>
        <p:spPr>
          <a:xfrm>
            <a:off x="2367643" y="1632856"/>
            <a:ext cx="6702878" cy="523220"/>
          </a:xfrm>
          <a:prstGeom prst="rect">
            <a:avLst/>
          </a:prstGeom>
          <a:noFill/>
        </p:spPr>
        <p:txBody>
          <a:bodyPr wrap="square" rtlCol="0">
            <a:spAutoFit/>
          </a:bodyPr>
          <a:lstStyle/>
          <a:p>
            <a:pPr algn="r"/>
            <a:r>
              <a:rPr lang="pl-PL" sz="2800" i="1" dirty="0">
                <a:latin typeface="Arial" panose="020B0604020202020204" pitchFamily="34" charset="0"/>
                <a:cs typeface="Arial" panose="020B0604020202020204" pitchFamily="34" charset="0"/>
              </a:rPr>
              <a:t>Dziękuję za uwagę!</a:t>
            </a:r>
          </a:p>
        </p:txBody>
      </p:sp>
    </p:spTree>
    <p:extLst>
      <p:ext uri="{BB962C8B-B14F-4D97-AF65-F5344CB8AC3E}">
        <p14:creationId xmlns:p14="http://schemas.microsoft.com/office/powerpoint/2010/main" val="3588871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3</a:t>
            </a:fld>
            <a:endParaRPr lang="pl-PL"/>
          </a:p>
        </p:txBody>
      </p:sp>
      <p:sp>
        <p:nvSpPr>
          <p:cNvPr id="3" name="Rectangle 2">
            <a:extLst>
              <a:ext uri="{FF2B5EF4-FFF2-40B4-BE49-F238E27FC236}">
                <a16:creationId xmlns:a16="http://schemas.microsoft.com/office/drawing/2014/main" xmlns="" id="{81DEC6CE-B5AC-45F9-89CC-DDC57345F9E7}"/>
              </a:ext>
            </a:extLst>
          </p:cNvPr>
          <p:cNvSpPr>
            <a:spLocks noGrp="1" noChangeArrowheads="1"/>
          </p:cNvSpPr>
          <p:nvPr>
            <p:ph idx="1"/>
          </p:nvPr>
        </p:nvSpPr>
        <p:spPr bwMode="auto">
          <a:xfrm>
            <a:off x="388938" y="1446759"/>
            <a:ext cx="1063355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Uczestnik po zajęciach: </a:t>
            </a:r>
          </a:p>
          <a:p>
            <a:pPr eaLnBrk="0" fontAlgn="base" hangingPunct="0">
              <a:lnSpc>
                <a:spcPct val="100000"/>
              </a:lnSpc>
              <a:spcBef>
                <a:spcPct val="0"/>
              </a:spcBef>
              <a:spcAft>
                <a:spcPct val="0"/>
              </a:spcAft>
            </a:pPr>
            <a:r>
              <a:rPr kumimoji="0" lang="pl-PL" altLang="pl-P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zna zasady tworzenia argumentu </a:t>
            </a:r>
          </a:p>
          <a:p>
            <a:pPr eaLnBrk="0" fontAlgn="base" hangingPunct="0">
              <a:lnSpc>
                <a:spcPct val="100000"/>
              </a:lnSpc>
              <a:spcBef>
                <a:spcPct val="0"/>
              </a:spcBef>
              <a:spcAft>
                <a:spcPct val="0"/>
              </a:spcAft>
            </a:pPr>
            <a:r>
              <a:rPr kumimoji="0" lang="pl-PL" altLang="pl-P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rozróżniania argumenty odnoszące się do faktów i logiki oraz odwołujących się do emocji </a:t>
            </a:r>
          </a:p>
          <a:p>
            <a:pPr eaLnBrk="0" fontAlgn="base" hangingPunct="0">
              <a:lnSpc>
                <a:spcPct val="100000"/>
              </a:lnSpc>
              <a:spcBef>
                <a:spcPct val="0"/>
              </a:spcBef>
              <a:spcAft>
                <a:spcPct val="0"/>
              </a:spcAft>
            </a:pPr>
            <a:r>
              <a:rPr kumimoji="0" lang="pl-PL" altLang="pl-P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zna zasady budowania zadań egzaminacyjnych polegających na formułowaniu argumentu </a:t>
            </a:r>
          </a:p>
          <a:p>
            <a:pPr eaLnBrk="0" fontAlgn="base" hangingPunct="0">
              <a:lnSpc>
                <a:spcPct val="100000"/>
              </a:lnSpc>
              <a:spcBef>
                <a:spcPct val="0"/>
              </a:spcBef>
              <a:spcAft>
                <a:spcPct val="0"/>
              </a:spcAft>
            </a:pPr>
            <a:r>
              <a:rPr kumimoji="0" lang="pl-PL" altLang="pl-P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konstruuje argument i wskazuje jego stałe elementy </a:t>
            </a:r>
          </a:p>
          <a:p>
            <a:pPr eaLnBrk="0" fontAlgn="base" hangingPunct="0">
              <a:lnSpc>
                <a:spcPct val="100000"/>
              </a:lnSpc>
              <a:spcBef>
                <a:spcPct val="0"/>
              </a:spcBef>
              <a:spcAft>
                <a:spcPct val="0"/>
              </a:spcAft>
            </a:pPr>
            <a:r>
              <a:rPr kumimoji="0" lang="pl-PL" altLang="pl-P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konstruuje ćwiczenia oparte na umiejętności budowania argumentów </a:t>
            </a:r>
          </a:p>
          <a:p>
            <a:pPr eaLnBrk="0" fontAlgn="base" hangingPunct="0">
              <a:lnSpc>
                <a:spcPct val="100000"/>
              </a:lnSpc>
              <a:spcBef>
                <a:spcPct val="0"/>
              </a:spcBef>
              <a:spcAft>
                <a:spcPct val="0"/>
              </a:spcAft>
            </a:pPr>
            <a:r>
              <a:rPr kumimoji="0" lang="pl-PL" altLang="pl-P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rozumie potrzeby kształcenia umiejętności logicznego myślenia </a:t>
            </a:r>
          </a:p>
          <a:p>
            <a:pPr eaLnBrk="0" fontAlgn="base" hangingPunct="0">
              <a:lnSpc>
                <a:spcPct val="100000"/>
              </a:lnSpc>
              <a:spcBef>
                <a:spcPct val="0"/>
              </a:spcBef>
              <a:spcAft>
                <a:spcPct val="0"/>
              </a:spcAft>
            </a:pPr>
            <a:r>
              <a:rPr kumimoji="0" lang="pl-PL" altLang="pl-P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ocenia poprawność formułowania argumentów </a:t>
            </a:r>
          </a:p>
          <a:p>
            <a:pPr eaLnBrk="0" fontAlgn="base" hangingPunct="0">
              <a:lnSpc>
                <a:spcPct val="100000"/>
              </a:lnSpc>
              <a:spcBef>
                <a:spcPct val="0"/>
              </a:spcBef>
              <a:spcAft>
                <a:spcPct val="0"/>
              </a:spcAft>
            </a:pPr>
            <a:r>
              <a:rPr kumimoji="0" lang="pl-PL" altLang="pl-P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porządkuje argumenty, np. od najmocniejszego do najsłabszego</a:t>
            </a:r>
            <a:r>
              <a:rPr kumimoji="0" lang="pl-PL" altLang="pl-P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pl-PL" altLang="pl-PL" sz="4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6" name="Grupa 15">
            <a:extLst>
              <a:ext uri="{FF2B5EF4-FFF2-40B4-BE49-F238E27FC236}">
                <a16:creationId xmlns:a16="http://schemas.microsoft.com/office/drawing/2014/main" xmlns="" id="{5D5CC189-9373-4FE5-A7FB-1015DA442B9A}"/>
              </a:ext>
            </a:extLst>
          </p:cNvPr>
          <p:cNvGrpSpPr/>
          <p:nvPr/>
        </p:nvGrpSpPr>
        <p:grpSpPr>
          <a:xfrm>
            <a:off x="179512" y="116633"/>
            <a:ext cx="9764587" cy="604287"/>
            <a:chOff x="179513" y="116632"/>
            <a:chExt cx="6904093" cy="865276"/>
          </a:xfrm>
        </p:grpSpPr>
        <p:sp>
          <p:nvSpPr>
            <p:cNvPr id="17" name="pole tekstowe 16">
              <a:extLst>
                <a:ext uri="{FF2B5EF4-FFF2-40B4-BE49-F238E27FC236}">
                  <a16:creationId xmlns:a16="http://schemas.microsoft.com/office/drawing/2014/main" xmlns="" id="{2671ACE7-A60F-463C-952B-B710AA64CE3D}"/>
                </a:ext>
              </a:extLst>
            </p:cNvPr>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a:extLst>
                <a:ext uri="{FF2B5EF4-FFF2-40B4-BE49-F238E27FC236}">
                  <a16:creationId xmlns:a16="http://schemas.microsoft.com/office/drawing/2014/main" xmlns="" id="{7EC5D269-39A3-4FFA-9870-CD9897B9BFA8}"/>
                </a:ext>
              </a:extLst>
            </p:cNvPr>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Cele zajęć</a:t>
              </a:r>
            </a:p>
          </p:txBody>
        </p:sp>
      </p:grpSp>
    </p:spTree>
    <p:extLst>
      <p:ext uri="{BB962C8B-B14F-4D97-AF65-F5344CB8AC3E}">
        <p14:creationId xmlns:p14="http://schemas.microsoft.com/office/powerpoint/2010/main" val="78763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a:xfrm>
            <a:off x="4029270" y="6429818"/>
            <a:ext cx="4114800" cy="365125"/>
          </a:xfrm>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a:xfrm>
            <a:off x="8675914" y="6437390"/>
            <a:ext cx="2743200" cy="365125"/>
          </a:xfrm>
        </p:spPr>
        <p:txBody>
          <a:bodyPr/>
          <a:lstStyle/>
          <a:p>
            <a:fld id="{6D5E0CDF-0EB0-44EF-AF60-9AEE92BC93FD}" type="slidenum">
              <a:rPr lang="pl-PL" smtClean="0"/>
              <a:t>4</a:t>
            </a:fld>
            <a:endParaRPr lang="pl-PL"/>
          </a:p>
        </p:txBody>
      </p:sp>
      <p:grpSp>
        <p:nvGrpSpPr>
          <p:cNvPr id="16" name="Grupa 15"/>
          <p:cNvGrpSpPr/>
          <p:nvPr/>
        </p:nvGrpSpPr>
        <p:grpSpPr>
          <a:xfrm>
            <a:off x="282927" y="109061"/>
            <a:ext cx="9764587" cy="604287"/>
            <a:chOff x="179513" y="116632"/>
            <a:chExt cx="6904093" cy="865276"/>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Argument, przykład, wniosek, stanowisko</a:t>
              </a:r>
            </a:p>
          </p:txBody>
        </p:sp>
      </p:grpSp>
      <p:graphicFrame>
        <p:nvGraphicFramePr>
          <p:cNvPr id="15" name="Tabela 14"/>
          <p:cNvGraphicFramePr>
            <a:graphicFrameLocks noGrp="1"/>
          </p:cNvGraphicFramePr>
          <p:nvPr>
            <p:extLst>
              <p:ext uri="{D42A27DB-BD31-4B8C-83A1-F6EECF244321}">
                <p14:modId xmlns:p14="http://schemas.microsoft.com/office/powerpoint/2010/main" val="2937813979"/>
              </p:ext>
            </p:extLst>
          </p:nvPr>
        </p:nvGraphicFramePr>
        <p:xfrm>
          <a:off x="157011" y="901889"/>
          <a:ext cx="10124541" cy="5196840"/>
        </p:xfrm>
        <a:graphic>
          <a:graphicData uri="http://schemas.openxmlformats.org/drawingml/2006/table">
            <a:tbl>
              <a:tblPr firstRow="1" firstCol="1" bandRow="1"/>
              <a:tblGrid>
                <a:gridCol w="4098123">
                  <a:extLst>
                    <a:ext uri="{9D8B030D-6E8A-4147-A177-3AD203B41FA5}">
                      <a16:colId xmlns:a16="http://schemas.microsoft.com/office/drawing/2014/main" xmlns="" val="20000"/>
                    </a:ext>
                  </a:extLst>
                </a:gridCol>
                <a:gridCol w="6026418">
                  <a:extLst>
                    <a:ext uri="{9D8B030D-6E8A-4147-A177-3AD203B41FA5}">
                      <a16:colId xmlns:a16="http://schemas.microsoft.com/office/drawing/2014/main" xmlns="" val="20001"/>
                    </a:ext>
                  </a:extLst>
                </a:gridCol>
              </a:tblGrid>
              <a:tr h="23603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Bef>
                          <a:spcPts val="450"/>
                        </a:spcBef>
                        <a:spcAft>
                          <a:spcPts val="450"/>
                        </a:spcAft>
                      </a:pPr>
                      <a:r>
                        <a:rPr lang="pl-PL" sz="1550" b="1" dirty="0">
                          <a:effectLst/>
                          <a:latin typeface="Arial" panose="020B0604020202020204" pitchFamily="34" charset="0"/>
                          <a:ea typeface="Times New Roman" panose="02020603050405020304" pitchFamily="18" charset="0"/>
                          <a:cs typeface="Arial" panose="020B0604020202020204" pitchFamily="34" charset="0"/>
                        </a:rPr>
                        <a:t>Klasy </a:t>
                      </a:r>
                      <a:r>
                        <a:rPr lang="pl-PL" sz="1550" b="1" dirty="0" smtClean="0">
                          <a:effectLst/>
                          <a:latin typeface="Arial" panose="020B0604020202020204" pitchFamily="34" charset="0"/>
                          <a:ea typeface="Times New Roman" panose="02020603050405020304" pitchFamily="18" charset="0"/>
                          <a:cs typeface="Arial" panose="020B0604020202020204" pitchFamily="34" charset="0"/>
                        </a:rPr>
                        <a:t>IV–VI</a:t>
                      </a:r>
                      <a:endParaRPr lang="pl-PL" sz="1550" dirty="0">
                        <a:effectLst/>
                        <a:latin typeface="Arial" panose="020B0604020202020204" pitchFamily="34" charset="0"/>
                        <a:ea typeface="Calibri" panose="020F0502020204030204" pitchFamily="34" charset="0"/>
                        <a:cs typeface="Arial" panose="020B0604020202020204" pitchFamily="34" charset="0"/>
                      </a:endParaRPr>
                    </a:p>
                  </a:txBody>
                  <a:tcPr marL="62241" marR="622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00000"/>
                        </a:lnSpc>
                        <a:spcBef>
                          <a:spcPts val="450"/>
                        </a:spcBef>
                        <a:spcAft>
                          <a:spcPts val="450"/>
                        </a:spcAft>
                      </a:pPr>
                      <a:r>
                        <a:rPr lang="pl-PL" sz="1550" b="1" dirty="0">
                          <a:effectLst/>
                          <a:latin typeface="Arial" panose="020B0604020202020204" pitchFamily="34" charset="0"/>
                          <a:ea typeface="Times New Roman" panose="02020603050405020304" pitchFamily="18" charset="0"/>
                          <a:cs typeface="Arial" panose="020B0604020202020204" pitchFamily="34" charset="0"/>
                        </a:rPr>
                        <a:t>Klasy VII i VIII</a:t>
                      </a:r>
                      <a:endParaRPr lang="pl-PL" sz="1550" dirty="0">
                        <a:effectLst/>
                        <a:latin typeface="Arial" panose="020B0604020202020204" pitchFamily="34" charset="0"/>
                        <a:ea typeface="Calibri" panose="020F0502020204030204" pitchFamily="34" charset="0"/>
                        <a:cs typeface="Arial" panose="020B0604020202020204" pitchFamily="34" charset="0"/>
                      </a:endParaRPr>
                    </a:p>
                  </a:txBody>
                  <a:tcPr marL="62241" marR="622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95662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a:lnSpc>
                          <a:spcPct val="100000"/>
                        </a:lnSpc>
                        <a:spcAft>
                          <a:spcPts val="0"/>
                        </a:spcAft>
                      </a:pPr>
                      <a:r>
                        <a:rPr lang="pl-PL" sz="1550" b="1" dirty="0">
                          <a:effectLst/>
                          <a:latin typeface="Arial" panose="020B0604020202020204" pitchFamily="34" charset="0"/>
                          <a:ea typeface="Times New Roman" panose="02020603050405020304" pitchFamily="18" charset="0"/>
                          <a:cs typeface="Arial" panose="020B0604020202020204" pitchFamily="34" charset="0"/>
                        </a:rPr>
                        <a:t>1. </a:t>
                      </a:r>
                      <a:r>
                        <a:rPr lang="pl-PL" sz="1550" b="1" u="none" dirty="0">
                          <a:effectLst/>
                          <a:latin typeface="Arial" panose="020B0604020202020204" pitchFamily="34" charset="0"/>
                          <a:ea typeface="Times New Roman" panose="02020603050405020304" pitchFamily="18" charset="0"/>
                          <a:cs typeface="Arial" panose="020B0604020202020204" pitchFamily="34" charset="0"/>
                        </a:rPr>
                        <a:t>Elementy retoryki. </a:t>
                      </a:r>
                      <a:r>
                        <a:rPr lang="pl-PL" sz="1550" u="none" dirty="0">
                          <a:effectLst/>
                          <a:latin typeface="Arial" panose="020B0604020202020204" pitchFamily="34" charset="0"/>
                          <a:ea typeface="Times New Roman" panose="02020603050405020304" pitchFamily="18" charset="0"/>
                          <a:cs typeface="Arial" panose="020B0604020202020204" pitchFamily="34" charset="0"/>
                        </a:rPr>
                        <a:t>Uczeń</a:t>
                      </a:r>
                      <a:r>
                        <a:rPr lang="pl-PL" sz="1550" dirty="0">
                          <a:effectLst/>
                          <a:latin typeface="Arial" panose="020B0604020202020204" pitchFamily="34" charset="0"/>
                          <a:ea typeface="Times New Roman" panose="02020603050405020304" pitchFamily="18" charset="0"/>
                          <a:cs typeface="Arial" panose="020B0604020202020204" pitchFamily="34" charset="0"/>
                        </a:rPr>
                        <a:t>:</a:t>
                      </a:r>
                      <a:endParaRPr lang="pl-PL" sz="155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Aft>
                          <a:spcPts val="0"/>
                        </a:spcAft>
                        <a:buFont typeface="+mj-lt"/>
                        <a:buAutoNum type="arabicParenR"/>
                      </a:pP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uczestniczy w rozmowie na zadany temat, wydziela jej części, sygnały konstrukcyjne wzmacniające więź między uczestnikami dialogu, tłumaczące sens;</a:t>
                      </a:r>
                      <a:endParaRPr lang="pl-PL" sz="15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Aft>
                          <a:spcPts val="0"/>
                        </a:spcAft>
                        <a:buFont typeface="+mj-lt"/>
                        <a:buAutoNum type="arabicParenR"/>
                      </a:pP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rozróżnia </a:t>
                      </a:r>
                      <a:r>
                        <a:rPr lang="pl-PL" sz="155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argumenty odnoszące się do faktów i logiki oraz odwołujące się do emocji</a:t>
                      </a: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pl-PL" sz="15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Aft>
                          <a:spcPts val="0"/>
                        </a:spcAft>
                        <a:buFont typeface="+mj-lt"/>
                        <a:buAutoNum type="arabicParenR"/>
                      </a:pP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tworzy logiczną, semantycznie pełną </a:t>
                      </a:r>
                      <a:b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 uporządkowaną wypowiedź, stosując odpowiednią do danej formy gatunkowej kompozycję i układ graficzny; rozumie rolę akapitów w tworzeniu całości myślowej wypowiedzi;</a:t>
                      </a:r>
                      <a:endParaRPr lang="pl-PL" sz="15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Aft>
                          <a:spcPts val="0"/>
                        </a:spcAft>
                        <a:buFont typeface="+mj-lt"/>
                        <a:buAutoNum type="arabicParenR"/>
                      </a:pPr>
                      <a:r>
                        <a:rPr lang="pl-PL" sz="1550" dirty="0">
                          <a:solidFill>
                            <a:schemeClr val="tx1"/>
                          </a:solidFill>
                          <a:effectLst/>
                          <a:latin typeface="Arial" panose="020B0604020202020204" pitchFamily="34" charset="0"/>
                          <a:ea typeface="Calibri" panose="020F0502020204030204" pitchFamily="34" charset="0"/>
                          <a:cs typeface="Arial" panose="020B0604020202020204" pitchFamily="34" charset="0"/>
                        </a:rPr>
                        <a:t>dokonuje selekcji informacji;</a:t>
                      </a:r>
                      <a:endParaRPr lang="pl-PL" sz="1550" dirty="0">
                        <a:solidFill>
                          <a:schemeClr val="tx1"/>
                        </a:solidFill>
                        <a:effectLst/>
                        <a:latin typeface="Arial" panose="020B0604020202020204" pitchFamily="34" charset="0"/>
                        <a:cs typeface="Arial" panose="020B0604020202020204" pitchFamily="34" charset="0"/>
                      </a:endParaRPr>
                    </a:p>
                    <a:p>
                      <a:pPr marL="342900" lvl="0" indent="-342900" algn="l">
                        <a:lnSpc>
                          <a:spcPct val="100000"/>
                        </a:lnSpc>
                        <a:spcAft>
                          <a:spcPts val="0"/>
                        </a:spcAft>
                        <a:buFont typeface="+mj-lt"/>
                        <a:buAutoNum type="arabicParenR"/>
                      </a:pPr>
                      <a:r>
                        <a:rPr lang="pl-PL" sz="155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zna zasady budowania akapitów</a:t>
                      </a: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pl-PL" sz="15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0000"/>
                        </a:lnSpc>
                        <a:spcAft>
                          <a:spcPts val="0"/>
                        </a:spcAft>
                        <a:buFont typeface="+mj-lt"/>
                        <a:buAutoNum type="arabicParenR"/>
                      </a:pP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rozróżnia i wskazuje środki perswazji, rozumie ich funkcję.</a:t>
                      </a:r>
                      <a:endParaRPr lang="pl-PL" sz="15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pl-PL" sz="15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241" marR="622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3525" lvl="3" indent="-239713" algn="just">
                        <a:lnSpc>
                          <a:spcPct val="100000"/>
                        </a:lnSpc>
                        <a:spcAft>
                          <a:spcPts val="0"/>
                        </a:spcAft>
                        <a:buFont typeface="+mj-lt"/>
                        <a:buAutoNum type="arabicPeriod"/>
                      </a:pPr>
                      <a:r>
                        <a:rPr lang="pl-PL" sz="1550" b="1" u="none" dirty="0">
                          <a:effectLst/>
                          <a:latin typeface="Arial" panose="020B0604020202020204" pitchFamily="34" charset="0"/>
                          <a:ea typeface="Times New Roman" panose="02020603050405020304" pitchFamily="18" charset="0"/>
                          <a:cs typeface="Arial" panose="020B0604020202020204" pitchFamily="34" charset="0"/>
                        </a:rPr>
                        <a:t>Elementy retoryki.</a:t>
                      </a:r>
                      <a:r>
                        <a:rPr lang="pl-PL" sz="1550" u="none" dirty="0">
                          <a:effectLst/>
                          <a:latin typeface="Arial" panose="020B0604020202020204" pitchFamily="34" charset="0"/>
                          <a:ea typeface="Times New Roman" panose="02020603050405020304" pitchFamily="18" charset="0"/>
                          <a:cs typeface="Arial" panose="020B0604020202020204" pitchFamily="34" charset="0"/>
                        </a:rPr>
                        <a:t> Uczeń:</a:t>
                      </a:r>
                      <a:endParaRPr lang="pl-PL" sz="1550" u="none"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0"/>
                        </a:spcAft>
                        <a:buFont typeface="+mj-lt"/>
                        <a:buAutoNum type="arabicParenR"/>
                      </a:pP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funkcjonalnie wykorzystuje środki retoryczne oraz rozumie ich oddziaływanie na odbiorcę</a:t>
                      </a:r>
                      <a:r>
                        <a:rPr lang="pl-PL" sz="155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lang="pl-PL" sz="15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gromadzi i porządkuje materiał rzeczowy</a:t>
                      </a:r>
                      <a:r>
                        <a:rPr lang="pl-PL" sz="155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pl-PL" sz="15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0"/>
                        </a:spcAft>
                        <a:buFont typeface="+mj-lt"/>
                        <a:buAutoNum type="arabicParenR"/>
                      </a:pPr>
                      <a:r>
                        <a:rPr lang="pl-PL" sz="155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tworzy wypowiedź</a:t>
                      </a: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stosując odpowiednią dla danej formy gatunkowej kompozycję </a:t>
                      </a:r>
                      <a:r>
                        <a:rPr lang="pl-PL" sz="155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oraz zasady</a:t>
                      </a:r>
                      <a:r>
                        <a:rPr lang="pl-PL" sz="155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spójności językowej między akapitami</a:t>
                      </a:r>
                      <a:r>
                        <a:rPr lang="pl-PL" sz="155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rozumie rolę akapitów jako spójnych całości myślowych w tworzeniu wypowiedzi pisemnych oraz stosuje rytm akapitowy (przeplatanie akapitów dłuższych </a:t>
                      </a:r>
                      <a:r>
                        <a:rPr lang="pl-PL" sz="155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 </a:t>
                      </a: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krótszych);</a:t>
                      </a:r>
                      <a:endParaRPr lang="pl-PL" sz="15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0"/>
                        </a:spcAft>
                        <a:buFont typeface="+mj-lt"/>
                        <a:buAutoNum type="arabicParenR"/>
                      </a:pPr>
                      <a:r>
                        <a:rPr lang="pl-PL" sz="155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wykorzystuje znajomość zasad tworzenia tezy </a:t>
                      </a:r>
                      <a:r>
                        <a:rPr lang="pl-PL" sz="1550"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i </a:t>
                      </a:r>
                      <a:r>
                        <a:rPr lang="pl-PL" sz="155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hipotezy oraz argumentów przy tworzeniu rozprawki oraz innych tekstów argumentacyjnych</a:t>
                      </a: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pl-PL" sz="15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0"/>
                        </a:spcAft>
                        <a:buFont typeface="+mj-lt"/>
                        <a:buAutoNum type="arabicParenR"/>
                      </a:pPr>
                      <a:r>
                        <a:rPr lang="pl-PL" sz="155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odróżnia przykład od argumentu</a:t>
                      </a: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pl-PL" sz="15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0"/>
                        </a:spcAft>
                        <a:buFont typeface="+mj-lt"/>
                        <a:buAutoNum type="arabicParenR"/>
                      </a:pP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przeprowadza wnioskowanie jako element wywodu argumentacyjnego;</a:t>
                      </a:r>
                      <a:endParaRPr lang="pl-PL" sz="15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0"/>
                        </a:spcAft>
                        <a:buFont typeface="+mj-lt"/>
                        <a:buAutoNum type="arabicParenR"/>
                      </a:pPr>
                      <a:r>
                        <a:rPr lang="pl-PL" sz="155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zgadza się z cudzymi poglądami lub polemizuje </a:t>
                      </a:r>
                      <a:br>
                        <a:rPr lang="pl-PL" sz="155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br>
                      <a:r>
                        <a:rPr lang="pl-PL" sz="155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z nimi, </a:t>
                      </a:r>
                      <a:r>
                        <a:rPr lang="pl-PL" sz="1550"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rzeczowo</a:t>
                      </a:r>
                      <a:r>
                        <a:rPr lang="pl-PL" sz="1550" baseline="0"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l-PL" sz="1550"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uzasadniając </a:t>
                      </a:r>
                      <a:r>
                        <a:rPr lang="pl-PL" sz="155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własne zdanie</a:t>
                      </a: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pl-PL" sz="15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0"/>
                        </a:spcAft>
                        <a:buFont typeface="+mj-lt"/>
                        <a:buAutoNum type="arabicParenR"/>
                      </a:pP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rozpoznaje i rozróżnia środki perswazji </a:t>
                      </a:r>
                      <a:b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 manipulacji w tekstach reklamowych, określa ich funkcję;</a:t>
                      </a:r>
                      <a:endParaRPr lang="pl-PL" sz="15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0"/>
                        </a:spcAft>
                        <a:buFont typeface="+mj-lt"/>
                        <a:buAutoNum type="arabicParenR"/>
                      </a:pP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rozpoznaje manipulację językową </a:t>
                      </a:r>
                      <a:r>
                        <a:rPr lang="pl-PL" sz="155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 </a:t>
                      </a:r>
                      <a:r>
                        <a:rPr lang="pl-PL" sz="15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przeciwstawia jej zasady etyki wypowiedzi.</a:t>
                      </a:r>
                      <a:endParaRPr lang="pl-PL" sz="15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241" marR="622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pic>
        <p:nvPicPr>
          <p:cNvPr id="3" name="Obraz 2"/>
          <p:cNvPicPr>
            <a:picLocks noChangeAspect="1"/>
          </p:cNvPicPr>
          <p:nvPr/>
        </p:nvPicPr>
        <p:blipFill>
          <a:blip r:embed="rId2"/>
          <a:stretch>
            <a:fillRect/>
          </a:stretch>
        </p:blipFill>
        <p:spPr>
          <a:xfrm>
            <a:off x="10446213" y="2058669"/>
            <a:ext cx="1619891" cy="2330113"/>
          </a:xfrm>
          <a:prstGeom prst="rect">
            <a:avLst/>
          </a:prstGeom>
        </p:spPr>
      </p:pic>
      <p:sp>
        <p:nvSpPr>
          <p:cNvPr id="6" name="Prostokąt 5"/>
          <p:cNvSpPr/>
          <p:nvPr/>
        </p:nvSpPr>
        <p:spPr>
          <a:xfrm>
            <a:off x="10332848" y="4542414"/>
            <a:ext cx="1846620" cy="1323439"/>
          </a:xfrm>
          <a:prstGeom prst="rect">
            <a:avLst/>
          </a:prstGeom>
        </p:spPr>
        <p:txBody>
          <a:bodyPr wrap="square">
            <a:spAutoFit/>
          </a:bodyPr>
          <a:lstStyle/>
          <a:p>
            <a:r>
              <a:rPr lang="pl-PL" sz="1000" i="1" dirty="0">
                <a:latin typeface="Arial" panose="020B0604020202020204" pitchFamily="34" charset="0"/>
                <a:cs typeface="Arial" panose="020B0604020202020204" pitchFamily="34" charset="0"/>
              </a:rPr>
              <a:t>Podstawa programowa kształcenia ogólnego </a:t>
            </a:r>
            <a:r>
              <a:rPr lang="pl-PL" sz="1000" i="1" dirty="0" smtClean="0">
                <a:latin typeface="Arial" panose="020B0604020202020204" pitchFamily="34" charset="0"/>
                <a:cs typeface="Arial" panose="020B0604020202020204" pitchFamily="34" charset="0"/>
              </a:rPr>
              <a:t/>
            </a:r>
            <a:br>
              <a:rPr lang="pl-PL" sz="1000" i="1" dirty="0" smtClean="0">
                <a:latin typeface="Arial" panose="020B0604020202020204" pitchFamily="34" charset="0"/>
                <a:cs typeface="Arial" panose="020B0604020202020204" pitchFamily="34" charset="0"/>
              </a:rPr>
            </a:br>
            <a:r>
              <a:rPr lang="pl-PL" sz="1000" i="1" dirty="0" smtClean="0">
                <a:latin typeface="Arial" panose="020B0604020202020204" pitchFamily="34" charset="0"/>
                <a:cs typeface="Arial" panose="020B0604020202020204" pitchFamily="34" charset="0"/>
              </a:rPr>
              <a:t>z </a:t>
            </a:r>
            <a:r>
              <a:rPr lang="pl-PL" sz="1000" i="1" dirty="0">
                <a:latin typeface="Arial" panose="020B0604020202020204" pitchFamily="34" charset="0"/>
                <a:cs typeface="Arial" panose="020B0604020202020204" pitchFamily="34" charset="0"/>
              </a:rPr>
              <a:t>komentarzem. Szkoła podstawowa. Język polski</a:t>
            </a:r>
            <a:r>
              <a:rPr lang="pl-PL" sz="1000" dirty="0">
                <a:latin typeface="Arial" panose="020B0604020202020204" pitchFamily="34" charset="0"/>
                <a:cs typeface="Arial" panose="020B0604020202020204" pitchFamily="34" charset="0"/>
              </a:rPr>
              <a:t>, 2017, https://cke.gov.pl/egzamin-osmoklasisty/podstawa-programowa/</a:t>
            </a:r>
          </a:p>
        </p:txBody>
      </p:sp>
    </p:spTree>
    <p:extLst>
      <p:ext uri="{BB962C8B-B14F-4D97-AF65-F5344CB8AC3E}">
        <p14:creationId xmlns:p14="http://schemas.microsoft.com/office/powerpoint/2010/main" val="2190753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5</a:t>
            </a:fld>
            <a:endParaRPr lang="pl-PL"/>
          </a:p>
        </p:txBody>
      </p:sp>
      <p:grpSp>
        <p:nvGrpSpPr>
          <p:cNvPr id="16" name="Grupa 15"/>
          <p:cNvGrpSpPr/>
          <p:nvPr/>
        </p:nvGrpSpPr>
        <p:grpSpPr>
          <a:xfrm>
            <a:off x="179512" y="116633"/>
            <a:ext cx="10465297" cy="1065953"/>
            <a:chOff x="179513" y="116632"/>
            <a:chExt cx="6904093" cy="1526333"/>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1454324"/>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Argument jako uzasadnienie tezy / przyjętego stanowiska</a:t>
              </a:r>
            </a:p>
          </p:txBody>
        </p:sp>
      </p:grpSp>
      <p:sp>
        <p:nvSpPr>
          <p:cNvPr id="10" name="pole tekstowe 9">
            <a:extLst>
              <a:ext uri="{FF2B5EF4-FFF2-40B4-BE49-F238E27FC236}">
                <a16:creationId xmlns:a16="http://schemas.microsoft.com/office/drawing/2014/main" xmlns="" id="{D950567C-81FE-4EAC-9750-3BD6257925AE}"/>
              </a:ext>
            </a:extLst>
          </p:cNvPr>
          <p:cNvSpPr txBox="1"/>
          <p:nvPr/>
        </p:nvSpPr>
        <p:spPr>
          <a:xfrm>
            <a:off x="179512" y="1137979"/>
            <a:ext cx="9770765" cy="5262979"/>
          </a:xfrm>
          <a:prstGeom prst="rect">
            <a:avLst/>
          </a:prstGeom>
          <a:noFill/>
        </p:spPr>
        <p:txBody>
          <a:bodyPr wrap="square" rtlCol="0">
            <a:spAutoFit/>
          </a:bodyPr>
          <a:lstStyle/>
          <a:p>
            <a:r>
              <a:rPr lang="pl-PL" sz="3200" b="1" dirty="0">
                <a:solidFill>
                  <a:srgbClr val="C00000"/>
                </a:solidFill>
                <a:latin typeface="Arial" panose="020B0604020202020204" pitchFamily="34" charset="0"/>
                <a:cs typeface="Arial" panose="020B0604020202020204" pitchFamily="34" charset="0"/>
              </a:rPr>
              <a:t>Problem: </a:t>
            </a:r>
            <a:r>
              <a:rPr lang="pl-PL" sz="3200" dirty="0">
                <a:solidFill>
                  <a:prstClr val="black"/>
                </a:solidFill>
                <a:latin typeface="Arial" panose="020B0604020202020204" pitchFamily="34" charset="0"/>
                <a:cs typeface="Arial" panose="020B0604020202020204" pitchFamily="34" charset="0"/>
              </a:rPr>
              <a:t>Czy odbicie Rudego, bohatera </a:t>
            </a:r>
            <a:r>
              <a:rPr lang="pl-PL" sz="3200" i="1" dirty="0">
                <a:solidFill>
                  <a:prstClr val="black"/>
                </a:solidFill>
                <a:latin typeface="Arial" panose="020B0604020202020204" pitchFamily="34" charset="0"/>
                <a:cs typeface="Arial" panose="020B0604020202020204" pitchFamily="34" charset="0"/>
              </a:rPr>
              <a:t>Kamieni na szaniec</a:t>
            </a:r>
            <a:r>
              <a:rPr lang="pl-PL" sz="3200" dirty="0">
                <a:solidFill>
                  <a:prstClr val="black"/>
                </a:solidFill>
                <a:latin typeface="Arial" panose="020B0604020202020204" pitchFamily="34" charset="0"/>
                <a:cs typeface="Arial" panose="020B0604020202020204" pitchFamily="34" charset="0"/>
              </a:rPr>
              <a:t>, z rąk wroga można nazwać czynem mężnym, czy </a:t>
            </a:r>
            <a:r>
              <a:rPr lang="pl-PL" sz="3200" kern="0" dirty="0">
                <a:solidFill>
                  <a:srgbClr val="000000"/>
                </a:solidFill>
                <a:latin typeface="Arial" charset="0"/>
                <a:cs typeface="Arial" charset="0"/>
              </a:rPr>
              <a:t>–</a:t>
            </a:r>
            <a:r>
              <a:rPr lang="pl-PL" sz="3200" dirty="0">
                <a:solidFill>
                  <a:prstClr val="black"/>
                </a:solidFill>
                <a:latin typeface="Arial" panose="020B0604020202020204" pitchFamily="34" charset="0"/>
                <a:cs typeface="Arial" panose="020B0604020202020204" pitchFamily="34" charset="0"/>
              </a:rPr>
              <a:t> odważnym?</a:t>
            </a:r>
          </a:p>
          <a:p>
            <a:endParaRPr lang="pl-PL" sz="2000" dirty="0">
              <a:solidFill>
                <a:prstClr val="black"/>
              </a:solidFill>
              <a:latin typeface="Arial" panose="020B0604020202020204" pitchFamily="34" charset="0"/>
              <a:cs typeface="Arial" panose="020B0604020202020204" pitchFamily="34" charset="0"/>
            </a:endParaRPr>
          </a:p>
          <a:p>
            <a:r>
              <a:rPr lang="pl-PL" sz="3200" b="1" dirty="0">
                <a:solidFill>
                  <a:srgbClr val="7030A0"/>
                </a:solidFill>
                <a:latin typeface="Arial" panose="020B0604020202020204" pitchFamily="34" charset="0"/>
                <a:cs typeface="Arial" panose="020B0604020202020204" pitchFamily="34" charset="0"/>
              </a:rPr>
              <a:t>Stanowisko: </a:t>
            </a:r>
            <a:r>
              <a:rPr lang="pl-PL" sz="3200" dirty="0">
                <a:solidFill>
                  <a:prstClr val="black"/>
                </a:solidFill>
                <a:latin typeface="Arial" panose="020B0604020202020204" pitchFamily="34" charset="0"/>
                <a:cs typeface="Arial" panose="020B0604020202020204" pitchFamily="34" charset="0"/>
              </a:rPr>
              <a:t>Odbicie Rudego było czynem </a:t>
            </a:r>
          </a:p>
          <a:p>
            <a:r>
              <a:rPr lang="pl-PL" sz="3200" dirty="0">
                <a:solidFill>
                  <a:prstClr val="black"/>
                </a:solidFill>
                <a:latin typeface="Arial" panose="020B0604020202020204" pitchFamily="34" charset="0"/>
                <a:cs typeface="Arial" panose="020B0604020202020204" pitchFamily="34" charset="0"/>
              </a:rPr>
              <a:t>mężnym.</a:t>
            </a:r>
          </a:p>
          <a:p>
            <a:endParaRPr lang="pl-PL" sz="2000" dirty="0">
              <a:solidFill>
                <a:prstClr val="black"/>
              </a:solidFill>
              <a:latin typeface="Arial" panose="020B0604020202020204" pitchFamily="34" charset="0"/>
              <a:cs typeface="Arial" panose="020B0604020202020204" pitchFamily="34" charset="0"/>
            </a:endParaRPr>
          </a:p>
          <a:p>
            <a:r>
              <a:rPr lang="pl-PL" sz="3200" b="1" dirty="0">
                <a:solidFill>
                  <a:schemeClr val="accent6">
                    <a:lumMod val="75000"/>
                  </a:schemeClr>
                </a:solidFill>
                <a:latin typeface="Arial" panose="020B0604020202020204" pitchFamily="34" charset="0"/>
                <a:cs typeface="Arial" panose="020B0604020202020204" pitchFamily="34" charset="0"/>
              </a:rPr>
              <a:t>Argument: </a:t>
            </a:r>
            <a:r>
              <a:rPr lang="pl-PL" sz="3200" dirty="0">
                <a:solidFill>
                  <a:prstClr val="black"/>
                </a:solidFill>
                <a:latin typeface="Arial" panose="020B0604020202020204" pitchFamily="34" charset="0"/>
                <a:cs typeface="Arial" panose="020B0604020202020204" pitchFamily="34" charset="0"/>
              </a:rPr>
              <a:t>Przyjaciele narażali swoje życie, </a:t>
            </a:r>
          </a:p>
          <a:p>
            <a:r>
              <a:rPr lang="pl-PL" sz="3200" dirty="0">
                <a:solidFill>
                  <a:prstClr val="black"/>
                </a:solidFill>
                <a:latin typeface="Arial" panose="020B0604020202020204" pitchFamily="34" charset="0"/>
                <a:cs typeface="Arial" panose="020B0604020202020204" pitchFamily="34" charset="0"/>
              </a:rPr>
              <a:t>aby uratować Rudego – w czasie akcji pod Arsenałem został ranny Alek. Dla nich wartością najważniejszą była przyjaźń.</a:t>
            </a:r>
            <a:endParaRPr lang="pl-PL" sz="4800" dirty="0">
              <a:solidFill>
                <a:prstClr val="black"/>
              </a:solidFill>
              <a:latin typeface="Arial" panose="020B0604020202020204" pitchFamily="34" charset="0"/>
              <a:cs typeface="Arial" panose="020B0604020202020204" pitchFamily="34" charset="0"/>
            </a:endParaRPr>
          </a:p>
        </p:txBody>
      </p:sp>
      <p:pic>
        <p:nvPicPr>
          <p:cNvPr id="11" name="Obraz 10">
            <a:extLst>
              <a:ext uri="{FF2B5EF4-FFF2-40B4-BE49-F238E27FC236}">
                <a16:creationId xmlns:a16="http://schemas.microsoft.com/office/drawing/2014/main" xmlns="" id="{5BF5C437-DD3E-4D1B-AEED-C0040B7BD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093" y="1907384"/>
            <a:ext cx="3474472" cy="2789303"/>
          </a:xfrm>
          <a:prstGeom prst="rect">
            <a:avLst/>
          </a:prstGeom>
          <a:ln>
            <a:solidFill>
              <a:srgbClr val="002060"/>
            </a:solidFill>
          </a:ln>
        </p:spPr>
      </p:pic>
      <p:sp>
        <p:nvSpPr>
          <p:cNvPr id="13" name="pole tekstowe 12">
            <a:extLst>
              <a:ext uri="{FF2B5EF4-FFF2-40B4-BE49-F238E27FC236}">
                <a16:creationId xmlns:a16="http://schemas.microsoft.com/office/drawing/2014/main" xmlns="" id="{39B7AD8C-AD0D-4012-9BE3-0BBFB0C1E9AE}"/>
              </a:ext>
            </a:extLst>
          </p:cNvPr>
          <p:cNvSpPr txBox="1"/>
          <p:nvPr/>
        </p:nvSpPr>
        <p:spPr>
          <a:xfrm>
            <a:off x="9195004" y="4696687"/>
            <a:ext cx="2785561" cy="1631216"/>
          </a:xfrm>
          <a:prstGeom prst="rect">
            <a:avLst/>
          </a:prstGeom>
          <a:noFill/>
        </p:spPr>
        <p:txBody>
          <a:bodyPr wrap="square" rtlCol="0">
            <a:spAutoFit/>
          </a:bodyPr>
          <a:lstStyle/>
          <a:p>
            <a:r>
              <a:rPr lang="pl-PL" sz="1000" i="1" dirty="0">
                <a:latin typeface="Arial" panose="020B0604020202020204" pitchFamily="34" charset="0"/>
                <a:cs typeface="Arial" panose="020B0604020202020204" pitchFamily="34" charset="0"/>
              </a:rPr>
              <a:t>Informator o egzaminie ósmoklasisty z języka polskiego od roku szkolnego 2018/2019</a:t>
            </a:r>
            <a:r>
              <a:rPr lang="pl-PL" sz="1000" dirty="0">
                <a:latin typeface="Arial" panose="020B0604020202020204" pitchFamily="34" charset="0"/>
                <a:cs typeface="Arial" panose="020B0604020202020204" pitchFamily="34" charset="0"/>
              </a:rPr>
              <a:t>, red. dr Wioletta Kozak (CKE), dr Maria Romanowska (OKE Jaworzno), Wioleta Dobosz-Leszczyńska (CKE), Robert </a:t>
            </a:r>
            <a:r>
              <a:rPr lang="pl-PL" sz="1000" dirty="0" err="1">
                <a:latin typeface="Arial" panose="020B0604020202020204" pitchFamily="34" charset="0"/>
                <a:cs typeface="Arial" panose="020B0604020202020204" pitchFamily="34" charset="0"/>
              </a:rPr>
              <a:t>Chamczyk</a:t>
            </a:r>
            <a:r>
              <a:rPr lang="pl-PL" sz="1000" dirty="0">
                <a:latin typeface="Arial" panose="020B0604020202020204" pitchFamily="34" charset="0"/>
                <a:cs typeface="Arial" panose="020B0604020202020204" pitchFamily="34" charset="0"/>
              </a:rPr>
              <a:t> (CKE), dr Marcin Smolik (CKE), Danuta Marchlewska (OKE Warszawa), Hanna </a:t>
            </a:r>
            <a:r>
              <a:rPr lang="pl-PL" sz="1000" dirty="0" err="1">
                <a:latin typeface="Arial" panose="020B0604020202020204" pitchFamily="34" charset="0"/>
                <a:cs typeface="Arial" panose="020B0604020202020204" pitchFamily="34" charset="0"/>
              </a:rPr>
              <a:t>Wylężek</a:t>
            </a:r>
            <a:r>
              <a:rPr lang="pl-PL" sz="1000" dirty="0">
                <a:latin typeface="Arial" panose="020B0604020202020204" pitchFamily="34" charset="0"/>
                <a:cs typeface="Arial" panose="020B0604020202020204" pitchFamily="34" charset="0"/>
              </a:rPr>
              <a:t> (OKE Jaworzno), CKE 2017, </a:t>
            </a:r>
            <a:r>
              <a:rPr lang="pl-PL" sz="1000" dirty="0">
                <a:latin typeface="Arial" panose="020B0604020202020204" pitchFamily="34" charset="0"/>
                <a:cs typeface="Arial" panose="020B0604020202020204" pitchFamily="34" charset="0"/>
                <a:hlinkClick r:id="rId3"/>
              </a:rPr>
              <a:t>https://cke.gov.pl/egzamin-osmoklasisty/informatory/</a:t>
            </a:r>
            <a:r>
              <a:rPr lang="pl-PL"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619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6</a:t>
            </a:fld>
            <a:endParaRPr lang="pl-PL"/>
          </a:p>
        </p:txBody>
      </p:sp>
      <p:grpSp>
        <p:nvGrpSpPr>
          <p:cNvPr id="16" name="Grupa 15"/>
          <p:cNvGrpSpPr/>
          <p:nvPr/>
        </p:nvGrpSpPr>
        <p:grpSpPr>
          <a:xfrm>
            <a:off x="179512" y="116633"/>
            <a:ext cx="9764587" cy="1065952"/>
            <a:chOff x="179513" y="116632"/>
            <a:chExt cx="6904093" cy="1526332"/>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1454323"/>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Argument jako uzasadnienie tezy / przyjętego stanowiska. Ćwiczenie.</a:t>
              </a:r>
            </a:p>
          </p:txBody>
        </p:sp>
      </p:grpSp>
      <p:sp>
        <p:nvSpPr>
          <p:cNvPr id="10" name="pole tekstowe 9">
            <a:extLst>
              <a:ext uri="{FF2B5EF4-FFF2-40B4-BE49-F238E27FC236}">
                <a16:creationId xmlns:a16="http://schemas.microsoft.com/office/drawing/2014/main" xmlns="" id="{D950567C-81FE-4EAC-9750-3BD6257925AE}"/>
              </a:ext>
            </a:extLst>
          </p:cNvPr>
          <p:cNvSpPr txBox="1"/>
          <p:nvPr/>
        </p:nvSpPr>
        <p:spPr>
          <a:xfrm>
            <a:off x="357209" y="1834634"/>
            <a:ext cx="7941965" cy="2554545"/>
          </a:xfrm>
          <a:prstGeom prst="rect">
            <a:avLst/>
          </a:prstGeom>
          <a:noFill/>
        </p:spPr>
        <p:txBody>
          <a:bodyPr wrap="square" rtlCol="0">
            <a:spAutoFit/>
          </a:bodyPr>
          <a:lstStyle/>
          <a:p>
            <a:pPr algn="ctr"/>
            <a:r>
              <a:rPr lang="pl-PL" sz="3200" dirty="0">
                <a:latin typeface="Arial" panose="020B0604020202020204" pitchFamily="34" charset="0"/>
                <a:cs typeface="Arial" panose="020B0604020202020204" pitchFamily="34" charset="0"/>
              </a:rPr>
              <a:t>Na wzór poprzedniego ćwiczenia, odwołując się do innej lektury obowiązkowej oraz tekstu Józefa Bocheńskiego, proszę sformułować </a:t>
            </a:r>
            <a:r>
              <a:rPr lang="pl-PL" sz="3200" dirty="0">
                <a:solidFill>
                  <a:srgbClr val="C00000"/>
                </a:solidFill>
                <a:latin typeface="Arial" panose="020B0604020202020204" pitchFamily="34" charset="0"/>
                <a:cs typeface="Arial" panose="020B0604020202020204" pitchFamily="34" charset="0"/>
              </a:rPr>
              <a:t>problem, </a:t>
            </a:r>
            <a:r>
              <a:rPr lang="pl-PL" sz="3200" dirty="0">
                <a:solidFill>
                  <a:srgbClr val="7030A0"/>
                </a:solidFill>
                <a:latin typeface="Arial" panose="020B0604020202020204" pitchFamily="34" charset="0"/>
                <a:cs typeface="Arial" panose="020B0604020202020204" pitchFamily="34" charset="0"/>
              </a:rPr>
              <a:t>stanowisko, </a:t>
            </a:r>
            <a:r>
              <a:rPr lang="pl-PL" sz="3200" dirty="0">
                <a:solidFill>
                  <a:schemeClr val="accent6">
                    <a:lumMod val="75000"/>
                  </a:schemeClr>
                </a:solidFill>
                <a:latin typeface="Arial" panose="020B0604020202020204" pitchFamily="34" charset="0"/>
                <a:cs typeface="Arial" panose="020B0604020202020204" pitchFamily="34" charset="0"/>
              </a:rPr>
              <a:t>argument</a:t>
            </a:r>
            <a:r>
              <a:rPr lang="pl-PL" sz="3200" dirty="0">
                <a:latin typeface="Arial" panose="020B0604020202020204" pitchFamily="34" charset="0"/>
                <a:cs typeface="Arial" panose="020B0604020202020204" pitchFamily="34" charset="0"/>
              </a:rPr>
              <a:t>.</a:t>
            </a:r>
            <a:endParaRPr lang="pl-PL" sz="3200" dirty="0">
              <a:solidFill>
                <a:schemeClr val="accent6">
                  <a:lumMod val="75000"/>
                </a:schemeClr>
              </a:solidFill>
              <a:latin typeface="Arial" panose="020B0604020202020204" pitchFamily="34" charset="0"/>
              <a:cs typeface="Arial" panose="020B0604020202020204" pitchFamily="34" charset="0"/>
            </a:endParaRPr>
          </a:p>
        </p:txBody>
      </p:sp>
      <p:pic>
        <p:nvPicPr>
          <p:cNvPr id="11" name="Obraz 10">
            <a:extLst>
              <a:ext uri="{FF2B5EF4-FFF2-40B4-BE49-F238E27FC236}">
                <a16:creationId xmlns:a16="http://schemas.microsoft.com/office/drawing/2014/main" xmlns="" id="{5BF5C437-DD3E-4D1B-AEED-C0040B7BD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093" y="1907384"/>
            <a:ext cx="3474472" cy="2789303"/>
          </a:xfrm>
          <a:prstGeom prst="rect">
            <a:avLst/>
          </a:prstGeom>
          <a:ln>
            <a:solidFill>
              <a:srgbClr val="002060"/>
            </a:solidFill>
          </a:ln>
        </p:spPr>
      </p:pic>
    </p:spTree>
    <p:extLst>
      <p:ext uri="{BB962C8B-B14F-4D97-AF65-F5344CB8AC3E}">
        <p14:creationId xmlns:p14="http://schemas.microsoft.com/office/powerpoint/2010/main" val="161727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7</a:t>
            </a:fld>
            <a:endParaRPr lang="pl-PL"/>
          </a:p>
        </p:txBody>
      </p:sp>
      <p:grpSp>
        <p:nvGrpSpPr>
          <p:cNvPr id="16" name="Grupa 15"/>
          <p:cNvGrpSpPr/>
          <p:nvPr/>
        </p:nvGrpSpPr>
        <p:grpSpPr>
          <a:xfrm>
            <a:off x="179512" y="116633"/>
            <a:ext cx="9764587" cy="604287"/>
            <a:chOff x="179513" y="116632"/>
            <a:chExt cx="6904093" cy="865276"/>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Argument a przykład</a:t>
              </a:r>
            </a:p>
          </p:txBody>
        </p:sp>
      </p:grpSp>
      <p:sp>
        <p:nvSpPr>
          <p:cNvPr id="13" name="pole tekstowe 12">
            <a:extLst>
              <a:ext uri="{FF2B5EF4-FFF2-40B4-BE49-F238E27FC236}">
                <a16:creationId xmlns:a16="http://schemas.microsoft.com/office/drawing/2014/main" xmlns="" id="{A0558F3D-BF99-4940-93AD-5CDBB0C29B0C}"/>
              </a:ext>
            </a:extLst>
          </p:cNvPr>
          <p:cNvSpPr txBox="1"/>
          <p:nvPr/>
        </p:nvSpPr>
        <p:spPr>
          <a:xfrm>
            <a:off x="326580" y="1395537"/>
            <a:ext cx="9663919" cy="3046988"/>
          </a:xfrm>
          <a:prstGeom prst="rect">
            <a:avLst/>
          </a:prstGeom>
          <a:noFill/>
        </p:spPr>
        <p:txBody>
          <a:bodyPr wrap="square" rtlCol="0">
            <a:spAutoFit/>
          </a:bodyPr>
          <a:lstStyle/>
          <a:p>
            <a:r>
              <a:rPr lang="pl-PL" sz="3200" dirty="0">
                <a:solidFill>
                  <a:srgbClr val="7030A0"/>
                </a:solidFill>
                <a:latin typeface="Arial" panose="020B0604020202020204" pitchFamily="34" charset="0"/>
                <a:cs typeface="Arial" panose="020B0604020202020204" pitchFamily="34" charset="0"/>
              </a:rPr>
              <a:t>Argument</a:t>
            </a:r>
            <a:r>
              <a:rPr lang="pl-PL" sz="3200" dirty="0">
                <a:solidFill>
                  <a:prstClr val="black"/>
                </a:solidFill>
                <a:latin typeface="Arial" panose="020B0604020202020204" pitchFamily="34" charset="0"/>
                <a:cs typeface="Arial" panose="020B0604020202020204" pitchFamily="34" charset="0"/>
              </a:rPr>
              <a:t> to stwierdzenie uzasadniające lub obalające tezę lub przyjęte stanowisko. </a:t>
            </a:r>
          </a:p>
          <a:p>
            <a:endParaRPr lang="pl-PL" sz="3200" dirty="0">
              <a:solidFill>
                <a:srgbClr val="990000"/>
              </a:solidFill>
              <a:latin typeface="Arial" panose="020B0604020202020204" pitchFamily="34" charset="0"/>
              <a:cs typeface="Arial" panose="020B0604020202020204" pitchFamily="34" charset="0"/>
            </a:endParaRPr>
          </a:p>
          <a:p>
            <a:r>
              <a:rPr lang="pl-PL" sz="3200" dirty="0">
                <a:solidFill>
                  <a:srgbClr val="990000"/>
                </a:solidFill>
                <a:latin typeface="Arial" panose="020B0604020202020204" pitchFamily="34" charset="0"/>
                <a:cs typeface="Arial" panose="020B0604020202020204" pitchFamily="34" charset="0"/>
              </a:rPr>
              <a:t>Przykład</a:t>
            </a:r>
            <a:r>
              <a:rPr lang="pl-PL" sz="3200" dirty="0">
                <a:solidFill>
                  <a:prstClr val="black"/>
                </a:solidFill>
                <a:latin typeface="Arial" panose="020B0604020202020204" pitchFamily="34" charset="0"/>
                <a:cs typeface="Arial" panose="020B0604020202020204" pitchFamily="34" charset="0"/>
              </a:rPr>
              <a:t> to fakt lub zdarzenie fikcyjne, ilustrujące argument, pomagające wyjaśnić jego znaczenie oraz wspierające argumentację. </a:t>
            </a:r>
          </a:p>
        </p:txBody>
      </p:sp>
    </p:spTree>
    <p:extLst>
      <p:ext uri="{BB962C8B-B14F-4D97-AF65-F5344CB8AC3E}">
        <p14:creationId xmlns:p14="http://schemas.microsoft.com/office/powerpoint/2010/main" val="1877583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8</a:t>
            </a:fld>
            <a:endParaRPr lang="pl-PL"/>
          </a:p>
        </p:txBody>
      </p:sp>
      <p:grpSp>
        <p:nvGrpSpPr>
          <p:cNvPr id="16" name="Grupa 15"/>
          <p:cNvGrpSpPr/>
          <p:nvPr/>
        </p:nvGrpSpPr>
        <p:grpSpPr>
          <a:xfrm>
            <a:off x="179512" y="116633"/>
            <a:ext cx="9764587" cy="604287"/>
            <a:chOff x="179513" y="116632"/>
            <a:chExt cx="6904093" cy="865276"/>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Argument a przykład</a:t>
              </a:r>
            </a:p>
          </p:txBody>
        </p:sp>
      </p:grpSp>
      <p:sp>
        <p:nvSpPr>
          <p:cNvPr id="8" name="pole tekstowe 7">
            <a:extLst>
              <a:ext uri="{FF2B5EF4-FFF2-40B4-BE49-F238E27FC236}">
                <a16:creationId xmlns:a16="http://schemas.microsoft.com/office/drawing/2014/main" xmlns="" id="{B70BA2E4-D1DA-4BCF-8CDC-3854868AD5DA}"/>
              </a:ext>
            </a:extLst>
          </p:cNvPr>
          <p:cNvSpPr txBox="1"/>
          <p:nvPr/>
        </p:nvSpPr>
        <p:spPr>
          <a:xfrm>
            <a:off x="311155" y="980728"/>
            <a:ext cx="9187408" cy="2554545"/>
          </a:xfrm>
          <a:prstGeom prst="rect">
            <a:avLst/>
          </a:prstGeom>
          <a:noFill/>
        </p:spPr>
        <p:txBody>
          <a:bodyPr wrap="square" rtlCol="0">
            <a:spAutoFit/>
          </a:bodyPr>
          <a:lstStyle/>
          <a:p>
            <a:pPr algn="ctr"/>
            <a:r>
              <a:rPr lang="pl-PL" sz="3200" dirty="0">
                <a:latin typeface="Arial" panose="020B0604020202020204" pitchFamily="34" charset="0"/>
                <a:cs typeface="Arial" panose="020B0604020202020204" pitchFamily="34" charset="0"/>
              </a:rPr>
              <a:t>Istotną sprawą jest umiejętność odróżnienia argumentu od rozwinięcia </a:t>
            </a:r>
            <a:br>
              <a:rPr lang="pl-PL" sz="3200" dirty="0">
                <a:latin typeface="Arial" panose="020B0604020202020204" pitchFamily="34" charset="0"/>
                <a:cs typeface="Arial" panose="020B0604020202020204" pitchFamily="34" charset="0"/>
              </a:rPr>
            </a:br>
            <a:r>
              <a:rPr lang="pl-PL" sz="3200" dirty="0">
                <a:latin typeface="Arial" panose="020B0604020202020204" pitchFamily="34" charset="0"/>
                <a:cs typeface="Arial" panose="020B0604020202020204" pitchFamily="34" charset="0"/>
              </a:rPr>
              <a:t>i przykładu – większość błędów w zakresie argumentacji wynika właśnie z pomylenia tych pojęć.</a:t>
            </a:r>
            <a:endParaRPr lang="pl-PL" sz="4800" dirty="0">
              <a:latin typeface="Arial" panose="020B0604020202020204" pitchFamily="34" charset="0"/>
              <a:cs typeface="Arial" panose="020B0604020202020204" pitchFamily="34" charset="0"/>
            </a:endParaRPr>
          </a:p>
        </p:txBody>
      </p:sp>
      <p:sp>
        <p:nvSpPr>
          <p:cNvPr id="10" name="Prostokąt 9">
            <a:extLst>
              <a:ext uri="{FF2B5EF4-FFF2-40B4-BE49-F238E27FC236}">
                <a16:creationId xmlns:a16="http://schemas.microsoft.com/office/drawing/2014/main" xmlns="" id="{6BCAE8FA-F8ED-4859-A130-04820D4BF8C2}"/>
              </a:ext>
            </a:extLst>
          </p:cNvPr>
          <p:cNvSpPr/>
          <p:nvPr/>
        </p:nvSpPr>
        <p:spPr>
          <a:xfrm>
            <a:off x="1416490" y="4365104"/>
            <a:ext cx="7673896" cy="646331"/>
          </a:xfrm>
          <a:prstGeom prst="rect">
            <a:avLst/>
          </a:prstGeom>
        </p:spPr>
        <p:txBody>
          <a:bodyPr wrap="none">
            <a:spAutoFit/>
          </a:bodyPr>
          <a:lstStyle/>
          <a:p>
            <a:r>
              <a:rPr lang="pl-PL" sz="3600" b="1" dirty="0">
                <a:solidFill>
                  <a:srgbClr val="7030A0"/>
                </a:solidFill>
                <a:latin typeface="Arial" panose="020B0604020202020204" pitchFamily="34" charset="0"/>
                <a:ea typeface="Calibri" panose="020F0502020204030204" pitchFamily="34" charset="0"/>
                <a:cs typeface="Arial" panose="020B0604020202020204" pitchFamily="34" charset="0"/>
              </a:rPr>
              <a:t>argument</a:t>
            </a:r>
            <a:r>
              <a:rPr lang="pl-PL" sz="3600" b="1" dirty="0">
                <a:latin typeface="Arial" panose="020B0604020202020204" pitchFamily="34" charset="0"/>
                <a:ea typeface="Calibri" panose="020F0502020204030204" pitchFamily="34" charset="0"/>
                <a:cs typeface="Arial" panose="020B0604020202020204" pitchFamily="34" charset="0"/>
              </a:rPr>
              <a:t> – </a:t>
            </a:r>
            <a:r>
              <a:rPr lang="pl-PL" sz="3600" b="1" dirty="0">
                <a:solidFill>
                  <a:srgbClr val="336600"/>
                </a:solidFill>
                <a:latin typeface="Arial" panose="020B0604020202020204" pitchFamily="34" charset="0"/>
                <a:ea typeface="Calibri" panose="020F0502020204030204" pitchFamily="34" charset="0"/>
                <a:cs typeface="Arial" panose="020B0604020202020204" pitchFamily="34" charset="0"/>
              </a:rPr>
              <a:t>rozwinięcie</a:t>
            </a:r>
            <a:r>
              <a:rPr lang="pl-PL" sz="3600" b="1" dirty="0">
                <a:latin typeface="Arial" panose="020B0604020202020204" pitchFamily="34" charset="0"/>
                <a:ea typeface="Calibri" panose="020F0502020204030204" pitchFamily="34" charset="0"/>
                <a:cs typeface="Arial" panose="020B0604020202020204" pitchFamily="34" charset="0"/>
              </a:rPr>
              <a:t> – </a:t>
            </a:r>
            <a:r>
              <a:rPr lang="pl-PL" sz="3600" b="1" dirty="0">
                <a:solidFill>
                  <a:srgbClr val="C00000"/>
                </a:solidFill>
                <a:latin typeface="Arial" panose="020B0604020202020204" pitchFamily="34" charset="0"/>
                <a:ea typeface="Calibri" panose="020F0502020204030204" pitchFamily="34" charset="0"/>
                <a:cs typeface="Arial" panose="020B0604020202020204" pitchFamily="34" charset="0"/>
              </a:rPr>
              <a:t>przykład</a:t>
            </a:r>
            <a:endParaRPr lang="pl-PL"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78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r>
              <a:rPr lang="pl-PL" dirty="0"/>
              <a:t>Wszelkie prawa zastrzeżone © Ośrodek Rozwoju Edukacji </a:t>
            </a:r>
          </a:p>
          <a:p>
            <a:r>
              <a:rPr lang="pl-PL" dirty="0"/>
              <a:t>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9</a:t>
            </a:fld>
            <a:endParaRPr lang="pl-PL"/>
          </a:p>
        </p:txBody>
      </p:sp>
      <p:grpSp>
        <p:nvGrpSpPr>
          <p:cNvPr id="16" name="Grupa 15"/>
          <p:cNvGrpSpPr/>
          <p:nvPr/>
        </p:nvGrpSpPr>
        <p:grpSpPr>
          <a:xfrm>
            <a:off x="179512" y="116633"/>
            <a:ext cx="9764587" cy="604287"/>
            <a:chOff x="179513" y="116632"/>
            <a:chExt cx="6904093" cy="865276"/>
          </a:xfrm>
        </p:grpSpPr>
        <p:sp>
          <p:nvSpPr>
            <p:cNvPr id="17" name="pole tekstowe 16"/>
            <p:cNvSpPr txBox="1"/>
            <p:nvPr/>
          </p:nvSpPr>
          <p:spPr>
            <a:xfrm>
              <a:off x="255962" y="116632"/>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8" name="pole tekstowe 17"/>
            <p:cNvSpPr txBox="1"/>
            <p:nvPr/>
          </p:nvSpPr>
          <p:spPr>
            <a:xfrm>
              <a:off x="179513" y="188641"/>
              <a:ext cx="683291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002060"/>
                  </a:solidFill>
                  <a:latin typeface="Arial" panose="020B0604020202020204" pitchFamily="34" charset="0"/>
                  <a:ea typeface="Lato" panose="020F0502020204030203" pitchFamily="34" charset="0"/>
                  <a:cs typeface="Arial" panose="020B0604020202020204" pitchFamily="34" charset="0"/>
                </a:rPr>
                <a:t>Argument a przykład. Wywód argumentacyjny</a:t>
              </a:r>
            </a:p>
          </p:txBody>
        </p:sp>
      </p:grpSp>
      <p:sp>
        <p:nvSpPr>
          <p:cNvPr id="8" name="pole tekstowe 7">
            <a:extLst>
              <a:ext uri="{FF2B5EF4-FFF2-40B4-BE49-F238E27FC236}">
                <a16:creationId xmlns:a16="http://schemas.microsoft.com/office/drawing/2014/main" xmlns="" id="{917E2D1E-1344-4E8F-8C56-C451F8E171B7}"/>
              </a:ext>
            </a:extLst>
          </p:cNvPr>
          <p:cNvSpPr txBox="1"/>
          <p:nvPr/>
        </p:nvSpPr>
        <p:spPr>
          <a:xfrm>
            <a:off x="287635" y="907145"/>
            <a:ext cx="9253930" cy="5262979"/>
          </a:xfrm>
          <a:prstGeom prst="rect">
            <a:avLst/>
          </a:prstGeom>
          <a:noFill/>
        </p:spPr>
        <p:txBody>
          <a:bodyPr wrap="square" rtlCol="0">
            <a:spAutoFit/>
          </a:bodyPr>
          <a:lstStyle/>
          <a:p>
            <a:r>
              <a:rPr lang="pl-PL" sz="2500" dirty="0">
                <a:solidFill>
                  <a:srgbClr val="7030A0"/>
                </a:solidFill>
                <a:latin typeface="Arial" panose="020B0604020202020204" pitchFamily="34" charset="0"/>
                <a:cs typeface="Arial" panose="020B0604020202020204" pitchFamily="34" charset="0"/>
              </a:rPr>
              <a:t>Argument: </a:t>
            </a:r>
            <a:r>
              <a:rPr lang="pl-PL" sz="2500" dirty="0">
                <a:latin typeface="Arial" panose="020B0604020202020204" pitchFamily="34" charset="0"/>
                <a:cs typeface="Arial" panose="020B0604020202020204" pitchFamily="34" charset="0"/>
              </a:rPr>
              <a:t>Literatura dostarcza ważnych informacji </a:t>
            </a:r>
          </a:p>
          <a:p>
            <a:r>
              <a:rPr lang="pl-PL" sz="2500" dirty="0">
                <a:latin typeface="Arial" panose="020B0604020202020204" pitchFamily="34" charset="0"/>
                <a:cs typeface="Arial" panose="020B0604020202020204" pitchFamily="34" charset="0"/>
              </a:rPr>
              <a:t>o życiu przodków, ważnych dla nich wartościach i celach, które sobie stawiali. </a:t>
            </a:r>
          </a:p>
          <a:p>
            <a:endParaRPr lang="pl-PL" dirty="0">
              <a:latin typeface="Arial" panose="020B0604020202020204" pitchFamily="34" charset="0"/>
              <a:cs typeface="Arial" panose="020B0604020202020204" pitchFamily="34" charset="0"/>
            </a:endParaRPr>
          </a:p>
          <a:p>
            <a:r>
              <a:rPr lang="pl-PL" sz="2500" dirty="0">
                <a:solidFill>
                  <a:srgbClr val="336600"/>
                </a:solidFill>
                <a:latin typeface="Arial" panose="020B0604020202020204" pitchFamily="34" charset="0"/>
                <a:cs typeface="Arial" panose="020B0604020202020204" pitchFamily="34" charset="0"/>
              </a:rPr>
              <a:t>Rozwinięcie: </a:t>
            </a:r>
            <a:r>
              <a:rPr lang="pl-PL" sz="2500" dirty="0">
                <a:latin typeface="Arial" panose="020B0604020202020204" pitchFamily="34" charset="0"/>
                <a:cs typeface="Arial" panose="020B0604020202020204" pitchFamily="34" charset="0"/>
              </a:rPr>
              <a:t> Na kartach historii naszego narodu zapisane są różne momenty: chwile chwały i poniesione klęski. Od nas zależy, czy i czego się uczymy, czytając książki o przeszłości Polski.</a:t>
            </a:r>
          </a:p>
          <a:p>
            <a:endParaRPr lang="pl-PL" dirty="0">
              <a:latin typeface="Arial" panose="020B0604020202020204" pitchFamily="34" charset="0"/>
              <a:cs typeface="Arial" panose="020B0604020202020204" pitchFamily="34" charset="0"/>
            </a:endParaRPr>
          </a:p>
          <a:p>
            <a:r>
              <a:rPr lang="pl-PL" sz="2500" dirty="0">
                <a:solidFill>
                  <a:srgbClr val="C00000"/>
                </a:solidFill>
                <a:latin typeface="Arial" panose="020B0604020202020204" pitchFamily="34" charset="0"/>
                <a:cs typeface="Arial" panose="020B0604020202020204" pitchFamily="34" charset="0"/>
              </a:rPr>
              <a:t>Przykład: </a:t>
            </a:r>
            <a:r>
              <a:rPr lang="pl-PL" sz="2500" dirty="0">
                <a:latin typeface="Arial" panose="020B0604020202020204" pitchFamily="34" charset="0"/>
                <a:cs typeface="Arial" panose="020B0604020202020204" pitchFamily="34" charset="0"/>
              </a:rPr>
              <a:t>Lekturą ukazującą zmagania rycerstwa polskiego </a:t>
            </a:r>
          </a:p>
          <a:p>
            <a:r>
              <a:rPr lang="pl-PL" sz="2500" dirty="0">
                <a:latin typeface="Arial" panose="020B0604020202020204" pitchFamily="34" charset="0"/>
                <a:cs typeface="Arial" panose="020B0604020202020204" pitchFamily="34" charset="0"/>
              </a:rPr>
              <a:t>z Zakonem Krzyżackim jest powieść H. Sienkiewicza </a:t>
            </a:r>
            <a:r>
              <a:rPr lang="pl-PL" sz="2500" i="1" dirty="0">
                <a:latin typeface="Arial" panose="020B0604020202020204" pitchFamily="34" charset="0"/>
                <a:cs typeface="Arial" panose="020B0604020202020204" pitchFamily="34" charset="0"/>
              </a:rPr>
              <a:t>Krzyżacy</a:t>
            </a:r>
            <a:r>
              <a:rPr lang="pl-PL" sz="2500" dirty="0">
                <a:latin typeface="Arial" panose="020B0604020202020204" pitchFamily="34" charset="0"/>
                <a:cs typeface="Arial" panose="020B0604020202020204" pitchFamily="34" charset="0"/>
              </a:rPr>
              <a:t>. Przedstawia ona walkę Polaków w obronie swojej ziemi prowadzoną na różnych frontach – dyplomatycznym (np. Zawisza Czarny) oraz militarnym (np. król Władysław Jagiełło).</a:t>
            </a:r>
          </a:p>
        </p:txBody>
      </p:sp>
      <p:sp>
        <p:nvSpPr>
          <p:cNvPr id="9" name="Prostokąt 8">
            <a:extLst>
              <a:ext uri="{FF2B5EF4-FFF2-40B4-BE49-F238E27FC236}">
                <a16:creationId xmlns:a16="http://schemas.microsoft.com/office/drawing/2014/main" xmlns="" id="{837C93B4-6C5F-49E2-B091-1FC8A2C64321}"/>
              </a:ext>
            </a:extLst>
          </p:cNvPr>
          <p:cNvSpPr/>
          <p:nvPr/>
        </p:nvSpPr>
        <p:spPr>
          <a:xfrm>
            <a:off x="9424543" y="1863485"/>
            <a:ext cx="2767457" cy="4185761"/>
          </a:xfrm>
          <a:prstGeom prst="rect">
            <a:avLst/>
          </a:prstGeom>
          <a:ln>
            <a:solidFill>
              <a:schemeClr val="accent5">
                <a:lumMod val="75000"/>
              </a:schemeClr>
            </a:solidFill>
          </a:ln>
        </p:spPr>
        <p:txBody>
          <a:bodyPr wrap="square">
            <a:spAutoFit/>
          </a:bodyPr>
          <a:lstStyle/>
          <a:p>
            <a:pPr fontAlgn="base">
              <a:spcBef>
                <a:spcPct val="0"/>
              </a:spcBef>
              <a:spcAft>
                <a:spcPct val="0"/>
              </a:spcAft>
            </a:pPr>
            <a:r>
              <a:rPr lang="pl-PL" sz="1300" b="1" dirty="0">
                <a:latin typeface="Arial" panose="020B0604020202020204" pitchFamily="34" charset="0"/>
                <a:cs typeface="Arial" panose="020B0604020202020204" pitchFamily="34" charset="0"/>
              </a:rPr>
              <a:t>Zbliża się setna rocznica odzyskania przez Polskę niepodległości. Przygotowujecie numer gazetki szkolnej poświęcony tej rocznicy. Napisz artykuł pt. „Czy warto czytać książki o przeszłości Polski?” Odwołaj się do wybranej książki z listy lektur obowiązkowych oraz do innego utworu literackiego. Twoja praca powinna liczyć co najmniej 200 słów.  </a:t>
            </a:r>
            <a:endParaRPr lang="pl-PL" sz="1300" b="1" dirty="0" smtClean="0">
              <a:latin typeface="Arial" panose="020B0604020202020204" pitchFamily="34" charset="0"/>
              <a:cs typeface="Arial" panose="020B0604020202020204" pitchFamily="34" charset="0"/>
            </a:endParaRPr>
          </a:p>
          <a:p>
            <a:pPr fontAlgn="base">
              <a:spcBef>
                <a:spcPct val="0"/>
              </a:spcBef>
              <a:spcAft>
                <a:spcPct val="0"/>
              </a:spcAft>
            </a:pPr>
            <a:endParaRPr lang="pl-PL" sz="1600" dirty="0">
              <a:latin typeface="Times New Roman" panose="02020603050405020304" pitchFamily="18" charset="0"/>
              <a:cs typeface="Times New Roman" panose="02020603050405020304" pitchFamily="18" charset="0"/>
            </a:endParaRPr>
          </a:p>
          <a:p>
            <a:r>
              <a:rPr lang="pl-PL" sz="900" i="1" dirty="0">
                <a:latin typeface="Arial" panose="020B0604020202020204" pitchFamily="34" charset="0"/>
                <a:cs typeface="Arial" panose="020B0604020202020204" pitchFamily="34" charset="0"/>
              </a:rPr>
              <a:t>Informator o egzaminie ósmoklasisty z języka polskiego od roku szkolnego 2018/2019, red. dr Wioletta Kozak (CKE), dr Maria Romanowska (OKE Jaworzno), Wioleta Dobosz-Leszczyńska (CKE), Robert Chamczyk (CKE), dr Marcin Smolik (CKE), Danuta Marchlewska (OKE Warszawa), Hanna </a:t>
            </a:r>
            <a:r>
              <a:rPr lang="pl-PL" sz="900" i="1" dirty="0" err="1">
                <a:latin typeface="Arial" panose="020B0604020202020204" pitchFamily="34" charset="0"/>
                <a:cs typeface="Arial" panose="020B0604020202020204" pitchFamily="34" charset="0"/>
              </a:rPr>
              <a:t>Wylężek</a:t>
            </a:r>
            <a:r>
              <a:rPr lang="pl-PL" sz="900" i="1" dirty="0">
                <a:latin typeface="Arial" panose="020B0604020202020204" pitchFamily="34" charset="0"/>
                <a:cs typeface="Arial" panose="020B0604020202020204" pitchFamily="34" charset="0"/>
              </a:rPr>
              <a:t> (OKE Jaworzno), CKE 2017, https://cke.gov.pl/egzamin-osmoklasisty/informatory/ </a:t>
            </a:r>
          </a:p>
        </p:txBody>
      </p:sp>
    </p:spTree>
    <p:extLst>
      <p:ext uri="{BB962C8B-B14F-4D97-AF65-F5344CB8AC3E}">
        <p14:creationId xmlns:p14="http://schemas.microsoft.com/office/powerpoint/2010/main" val="265285916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potx" id="{51723B0F-3E97-4CBE-95F9-6A534B15515E}" vid="{2B494970-2AE8-4A2E-A241-E85E79EDEF5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Vademecum nauczyciela</Template>
  <TotalTime>708</TotalTime>
  <Words>1924</Words>
  <Application>Microsoft Office PowerPoint</Application>
  <PresentationFormat>Panoramiczny</PresentationFormat>
  <Paragraphs>211</Paragraphs>
  <Slides>26</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26</vt:i4>
      </vt:variant>
    </vt:vector>
  </HeadingPairs>
  <TitlesOfParts>
    <vt:vector size="32" baseType="lpstr">
      <vt:lpstr>Arial</vt:lpstr>
      <vt:lpstr>Calibri</vt:lpstr>
      <vt:lpstr>Calibri Light</vt:lpstr>
      <vt:lpstr>Lato</vt:lpstr>
      <vt:lpstr>Times New Roman</vt:lpstr>
      <vt:lpstr>Motyw pakietu Office</vt:lpstr>
      <vt:lpstr>Prezentacja programu PowerPoint</vt:lpstr>
      <vt:lpstr>Retoryka na lekcjach języka polskiego.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CKE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Wioletta Kozak</dc:creator>
  <cp:lastModifiedBy>Wioletta Kozak</cp:lastModifiedBy>
  <cp:revision>249</cp:revision>
  <cp:lastPrinted>2018-09-18T12:18:43Z</cp:lastPrinted>
  <dcterms:created xsi:type="dcterms:W3CDTF">2018-09-07T11:39:44Z</dcterms:created>
  <dcterms:modified xsi:type="dcterms:W3CDTF">2018-10-03T10:51:19Z</dcterms:modified>
</cp:coreProperties>
</file>