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8" r:id="rId4"/>
    <p:sldId id="266" r:id="rId5"/>
    <p:sldId id="268" r:id="rId6"/>
    <p:sldId id="325" r:id="rId7"/>
    <p:sldId id="311" r:id="rId8"/>
    <p:sldId id="326" r:id="rId9"/>
    <p:sldId id="327" r:id="rId10"/>
    <p:sldId id="328" r:id="rId11"/>
    <p:sldId id="329" r:id="rId12"/>
    <p:sldId id="331" r:id="rId13"/>
    <p:sldId id="332" r:id="rId14"/>
    <p:sldId id="333" r:id="rId15"/>
    <p:sldId id="334" r:id="rId16"/>
    <p:sldId id="335" r:id="rId17"/>
    <p:sldId id="324" r:id="rId18"/>
    <p:sldId id="310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712" autoAdjust="0"/>
  </p:normalViewPr>
  <p:slideViewPr>
    <p:cSldViewPr snapToGrid="0">
      <p:cViewPr varScale="1">
        <p:scale>
          <a:sx n="103" d="100"/>
          <a:sy n="103" d="100"/>
        </p:scale>
        <p:origin x="126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578D4-80E6-4100-BBC5-5B13F54F791E}" type="datetimeFigureOut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33B9B-76BE-43B5-92AD-F0696BD3FF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7390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FB40D-862F-4B86-9C6B-08F0959C1240}" type="datetimeFigureOut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D88B5-A9A9-4B60-B69C-735576C46E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6817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55A-E828-470C-92FE-D1C78ED45A0A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89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22B7-FCB2-44B1-8A37-585CD39F0E07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99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FD5E-C465-4E3B-B538-F9C768662964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0E69-8818-48B8-86BA-62040486E68A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390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77BF-1BC2-43CD-8AF6-E966B30FA1AC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514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929B8-8235-4BFB-B442-D74FD43858D1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87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353F-7A32-4779-9200-CB8CAAF57FD6}" type="datetime1">
              <a:rPr lang="pl-PL" smtClean="0"/>
              <a:t>02.10.2018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04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FFC9-6081-49B0-8EE3-0B8FEB8E3E9B}" type="datetime1">
              <a:rPr lang="pl-PL" smtClean="0"/>
              <a:t>02.10.2018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4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E266-217A-49BB-9E3B-F11E8F50795D}" type="datetime1">
              <a:rPr lang="pl-PL" smtClean="0"/>
              <a:t>02.10.2018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08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D6F6-8FB4-4168-ABF8-2235C41ED6C8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20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EEBA-F153-47FF-948E-A311A2ABB83A}" type="datetime1">
              <a:rPr lang="pl-PL" smtClean="0"/>
              <a:t>02.10.2018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66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BAD60-B975-4AC0-BFF5-ED8BBF7486F6}" type="datetime1">
              <a:rPr lang="pl-PL" smtClean="0"/>
              <a:t>02.10.2018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66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ke.gov.pl/egzamin-osmoklasisty/informatory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Materiał szkoleniowy dla doradców z zakresu:</a:t>
            </a:r>
          </a:p>
          <a:p>
            <a:r>
              <a:rPr lang="pl-PL" dirty="0"/>
              <a:t>język polski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502" y="428200"/>
            <a:ext cx="2047406" cy="2972269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05" y="5730747"/>
            <a:ext cx="2386589" cy="755906"/>
          </a:xfrm>
          <a:prstGeom prst="rect">
            <a:avLst/>
          </a:prstGeom>
          <a:noFill/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38" y="5730653"/>
            <a:ext cx="2845065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65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10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763271"/>
            <a:ext cx="94695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3.</a:t>
            </a: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Wyodrębnienie części składowych tekstu i określenie zagadnień, które te części podejmują</a:t>
            </a:r>
            <a:endParaRPr lang="pl-PL" sz="2000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930" y="1910993"/>
            <a:ext cx="3769598" cy="4336097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93477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11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702108"/>
            <a:ext cx="946958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l-PL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4.</a:t>
            </a:r>
            <a:r>
              <a:rPr lang="pl-PL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pl-PL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Piszemy streszczenie tekstu</a:t>
            </a:r>
            <a:endParaRPr lang="pl-PL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287635" y="1544100"/>
            <a:ext cx="76197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Rozpoczynamy od zdania wprowadzającego, uogólniającego tekst:</a:t>
            </a:r>
            <a:b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Anna </a:t>
            </a:r>
            <a:r>
              <a:rPr lang="pl-PL" sz="16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Sobieraj</a:t>
            </a:r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Marta Strychalska w swoim tekście podejmują problem pamięci </a:t>
            </a: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zapamiętywania u słoni.</a:t>
            </a:r>
          </a:p>
          <a:p>
            <a:endParaRPr lang="pl-PL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Teraz przechodzimy do przedstawienia rodzajów pamięci występujących </a:t>
            </a:r>
            <a:b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u słoni:</a:t>
            </a:r>
          </a:p>
          <a:p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Autorki wyodrębniają trzy rodzaje pamięci: biologiczną, socjalną </a:t>
            </a: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społeczną i każdą z nich charakteryzują.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Ponieważ większość tekstu to przykłady i odwołania do badań naukowych, zatem należy o tym napisać w streszczeniu: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 stwierdzenia ilustrują przykładami </a:t>
            </a:r>
            <a:r>
              <a:rPr lang="pl-PL" sz="16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zachowań</a:t>
            </a:r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zwierząt oraz odwołują się do badań naukowych.</a:t>
            </a:r>
          </a:p>
          <a:p>
            <a:endParaRPr lang="pl-PL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Streszczenie kończymy wnioskiem/konkluzją:</a:t>
            </a:r>
          </a:p>
          <a:p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tekstu wynika, że pamięć słoni jest podobna do pamięci ludzi.</a:t>
            </a: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372" y="2037806"/>
            <a:ext cx="3573428" cy="4110446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33287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12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902409"/>
            <a:ext cx="946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5.</a:t>
            </a: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Sprawdzamy, czy napisane streszczenie obejmuje całość tekstu oryginalnego</a:t>
            </a:r>
            <a:endParaRPr lang="pl-PL" sz="2000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87635" y="2120451"/>
            <a:ext cx="72542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Tekst streszczenia: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Anna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Sobieraj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Marta Strychalska w swoim tekście podejmują </a:t>
            </a:r>
            <a:r>
              <a:rPr lang="pl-PL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pamięci i zapamiętywania u słoni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Autorki wyodrębniają trzy rodzaje pamięci: biologiczną, socjalną oraz społeczną i każdą z nich charakteryzują. </a:t>
            </a: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 stwierdzenia ilustrują przykładami oraz odwołują się do badań naukowych. </a:t>
            </a:r>
            <a:r>
              <a:rPr lang="pl-PL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tekstu wynika, że pamięć słoni jest podobna do pamięci ludzi.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372" y="2037806"/>
            <a:ext cx="3573428" cy="4110446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64355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13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902409"/>
            <a:ext cx="946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6.</a:t>
            </a: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Sprawdzamy, czy napisane streszczenie jest napisane z zachowaniem zasad zwięzłości i klarowności stylu</a:t>
            </a:r>
            <a:endParaRPr lang="pl-PL" sz="2000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8610600" y="2145727"/>
            <a:ext cx="3422623" cy="267765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pl-PL" sz="1400" u="sng" dirty="0">
                <a:latin typeface="Arial" panose="020B0604020202020204" pitchFamily="34" charset="0"/>
                <a:cs typeface="Arial" panose="020B0604020202020204" pitchFamily="34" charset="0"/>
              </a:rPr>
              <a:t>Tekst streszczenia:</a:t>
            </a:r>
          </a:p>
          <a:p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Anna </a:t>
            </a:r>
            <a:r>
              <a:rPr lang="pl-PL" sz="1400" dirty="0" err="1">
                <a:latin typeface="Arial" panose="020B0604020202020204" pitchFamily="34" charset="0"/>
                <a:cs typeface="Arial" panose="020B0604020202020204" pitchFamily="34" charset="0"/>
              </a:rPr>
              <a:t>Sobieraj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 i Marta Strychalska </a:t>
            </a:r>
          </a:p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w swoim tekście podejmują problem pamięci i zapamiętywania u słoni. Autorki wyodrębniają trzy rodzaje pamięci: biologiczną, socjalną oraz społeczną </a:t>
            </a:r>
          </a:p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i każdą z nich charakteryzują. Swoje stwierdzenia ilustrują przykładami oraz odwołują się do badań naukowych. </a:t>
            </a:r>
          </a:p>
          <a:p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Z tekstu wynika, że pamięć słoni jest podobna do pamięci ludzi.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87635" y="2011001"/>
            <a:ext cx="81770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Zwięzłość i klarowność tekstu streszczenia można osiągnąć m.in. poprzez:</a:t>
            </a:r>
          </a:p>
          <a:p>
            <a:endParaRPr lang="pl-P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pominięcie elementów oryginału nieistotnych dla zrozumienia treści, np. przykładów, dygresji oraz fragmentów powtarzających się;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przekształcanie mowy zależnej oryginału (dialogów, cytatów, przytoczeń) na mowę niezależną;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zastąpienie kilku wyrazów o węższym zakresie znaczeniowym jednym wyrazem nadrzędnym;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zastąpienie dwuwyrazowej konstrukcji o charakterze związku łączliwego jednym wyrazem, np. złożyć podziękowania – podziękować.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2965395" y="5671109"/>
            <a:ext cx="6096000" cy="5770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Adam Wolański, </a:t>
            </a:r>
            <a:r>
              <a:rPr lang="pl-PL" sz="1050" i="1" dirty="0">
                <a:latin typeface="Arial" panose="020B0604020202020204" pitchFamily="34" charset="0"/>
                <a:cs typeface="Arial" panose="020B0604020202020204" pitchFamily="34" charset="0"/>
              </a:rPr>
              <a:t>Streszczenie jako ponadgatunkowa forma przetwarzania komunikatu</a:t>
            </a:r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, [w:] </a:t>
            </a:r>
            <a:r>
              <a:rPr lang="pl-PL" sz="1050" i="1" dirty="0">
                <a:latin typeface="Arial" panose="020B0604020202020204" pitchFamily="34" charset="0"/>
                <a:cs typeface="Arial" panose="020B0604020202020204" pitchFamily="34" charset="0"/>
              </a:rPr>
              <a:t>Praktyczna stylistyka nie tylko dla polonistów</a:t>
            </a:r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, pod red. E. Bańkowskiej i  A. Mikołajczuk, „Książka </a:t>
            </a:r>
          </a:p>
          <a:p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i Wiedza”, Warszawa 2003.</a:t>
            </a:r>
          </a:p>
        </p:txBody>
      </p:sp>
    </p:spTree>
    <p:extLst>
      <p:ext uri="{BB962C8B-B14F-4D97-AF65-F5344CB8AC3E}">
        <p14:creationId xmlns:p14="http://schemas.microsoft.com/office/powerpoint/2010/main" val="1149493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Streszczanie – ćwiczenia 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795631"/>
            <a:ext cx="946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Ćwiczenie 1.</a:t>
            </a:r>
            <a:endParaRPr lang="pl-PL" sz="2000" cap="smal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Poniżej tekst streszczenia, które powinno zawierać nie więcej niż 60 słów. Dokonaj jego korekty zgodnie z zasadami zwięzłości i klarowności stylu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83177" y="2126655"/>
            <a:ext cx="97187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Tekst jest poświęcony spotykanym w prasie modyfikacjom związku frazeologicznego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wybić się na niepodległość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ocenie ich poprawności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Modyfikacje te to: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wybić się na niezależność, dojrzałość, pełnoprawność, samodzielność, nowoczesność, światowość, europejskość, stabilizację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itp. Autor omawia pochodzenie powiedzenia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jego znaczenie, co jest podstawą przyjętego kryterium oceny innowacji: nie powinny one wypaczać treści frazeologizmu. Negatywnej oceny modyfikacji nie zmienia nawet rozpoznanie zamysłu stylizacyjnego ich autorów – niefortunnie bowiem doszło do stworzenia metafor pozbawionych sensu, o rozmytym znaczeniu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zatraconej motywacji. </a:t>
            </a:r>
          </a:p>
          <a:p>
            <a:pPr algn="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(77 wyrazów)</a:t>
            </a:r>
          </a:p>
          <a:p>
            <a:pPr algn="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https://cke.gov.pl/egzamin-maturalny/egzamin-w-nowej-formule/materialy-dodatkowe/materialy-dla-uczniow-i-nauczycieli/filmy/</a:t>
            </a:r>
          </a:p>
        </p:txBody>
      </p:sp>
    </p:spTree>
    <p:extLst>
      <p:ext uri="{BB962C8B-B14F-4D97-AF65-F5344CB8AC3E}">
        <p14:creationId xmlns:p14="http://schemas.microsoft.com/office/powerpoint/2010/main" val="862978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Streszczanie – ćwiczenia 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2" y="902409"/>
            <a:ext cx="946958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l-PL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Ćwiczenie 1.</a:t>
            </a:r>
            <a:endParaRPr lang="pl-PL" cap="small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pl-PL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Poniżej tekst streszczenia, które powinno zawierać nie więcej niż 60 słów. Dokonaj jego korekty zgodnie z zasadami zwięzłości i klarowności stylu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pSp>
        <p:nvGrpSpPr>
          <p:cNvPr id="10" name="Grupa 9"/>
          <p:cNvGrpSpPr/>
          <p:nvPr/>
        </p:nvGrpSpPr>
        <p:grpSpPr>
          <a:xfrm>
            <a:off x="981200" y="1964238"/>
            <a:ext cx="9483729" cy="3733524"/>
            <a:chOff x="35496" y="1331640"/>
            <a:chExt cx="9483729" cy="4881743"/>
          </a:xfrm>
        </p:grpSpPr>
        <p:sp>
          <p:nvSpPr>
            <p:cNvPr id="11" name="pole tekstowe 10"/>
            <p:cNvSpPr txBox="1"/>
            <p:nvPr/>
          </p:nvSpPr>
          <p:spPr>
            <a:xfrm>
              <a:off x="683568" y="1331640"/>
              <a:ext cx="8352928" cy="4386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Tekst jest poświęcony spotykanym w prasie modyfikacjom związku frazeologicznego </a:t>
              </a:r>
              <a:r>
                <a:rPr lang="pl-PL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wybić się na niepodległość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i ocenie ich poprawności</a:t>
              </a:r>
              <a:r>
                <a:rPr lang="pl-PL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pl-PL" sz="2000" strike="sngStrike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Modyfikacje te to: </a:t>
              </a:r>
              <a:r>
                <a:rPr lang="pl-PL" sz="2000" i="1" strike="sngStrike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wybić się na niezależność, dojrzałość, pełnoprawność, samodzielność, nowoczesność, światowość, europejskość, stabilizację </a:t>
              </a:r>
              <a:r>
                <a:rPr lang="pl-PL" sz="2000" strike="sngStrike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itp.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Autor omawia pochodzenie powiedzenia </a:t>
              </a:r>
              <a:b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i jego znaczenie, co jest podstawą przyjętego kryterium oceny innowacji: nie powinny one wypaczać treści frazeologizmu. Negatywnej oceny modyfikacji nie zmienia </a:t>
              </a:r>
              <a:r>
                <a:rPr lang="pl-PL" sz="2000" strike="sngStrike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nawet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 rozpoznanie zamysłu stylizacyjnego ich autorów –niefortunnie </a:t>
              </a:r>
              <a:r>
                <a:rPr lang="pl-PL" sz="2000" strike="sngStrike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bowiem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 doszło do stworzenia metafor pozbawionych sensu, o rozmytym znaczeniu i zatraconej motywacji. </a:t>
              </a:r>
            </a:p>
            <a:p>
              <a:endParaRPr lang="pl-P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35496" y="4662428"/>
              <a:ext cx="720080" cy="40011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8799145" y="4179228"/>
              <a:ext cx="720080" cy="400109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1018456" y="5690222"/>
              <a:ext cx="2309260" cy="523161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 wyrazów</a:t>
              </a:r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7956376" y="2348880"/>
              <a:ext cx="720080" cy="40011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3272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16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Streszczanie na egzaminie ósmoklasisty</a:t>
              </a:r>
            </a:p>
          </p:txBody>
        </p:sp>
      </p:grp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22" name="Obraz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40295"/>
            <a:ext cx="4000462" cy="4007568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39B7AD8C-AD0D-4012-9BE3-0BBFB0C1E9AE}"/>
              </a:ext>
            </a:extLst>
          </p:cNvPr>
          <p:cNvSpPr txBox="1"/>
          <p:nvPr/>
        </p:nvSpPr>
        <p:spPr>
          <a:xfrm>
            <a:off x="6936377" y="5269088"/>
            <a:ext cx="4965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Informator o egzaminie ósmoklasisty z języka polskiego od roku szkolnego 2018/2019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, red. dr Wioletta Kozak (CKE), dr Maria Romanowska (OKE Jaworzno), Wioleta Dobosz-Leszczyńska (CKE), Robert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Chamczyk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(CKE), dr Marcin Smolik (CKE), Danuta Marchlewska (OKE Warszawa), Hanna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Wylężek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(OKE Jaworzno), CKE 2017, 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https://cke.gov.pl/egzamin-osmoklasisty/informatory/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977" y="3044079"/>
            <a:ext cx="1602551" cy="213593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13" name="Prostokąt 12"/>
          <p:cNvSpPr/>
          <p:nvPr/>
        </p:nvSpPr>
        <p:spPr>
          <a:xfrm>
            <a:off x="4261475" y="1281614"/>
            <a:ext cx="6096000" cy="313932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Zadanie 1. (0–2)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Uzupełnij poniższy tekst w taki sposób, aby stanowił streszczenie fragmentu </a:t>
            </a:r>
            <a:r>
              <a:rPr lang="pl-PL" b="1" i="1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Rycerz </a:t>
            </a:r>
            <a:r>
              <a:rPr lang="pl-PL" b="1" i="1" dirty="0" smtClean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w </a:t>
            </a:r>
            <a:r>
              <a:rPr lang="pl-PL" b="1" i="1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średniowieczu </a:t>
            </a:r>
            <a:r>
              <a:rPr lang="pl-PL" b="1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Marii Ossowskiej.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l-PL" b="1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 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Tematem tekstu Marii Ossowskiej jest </a:t>
            </a:r>
            <a:r>
              <a:rPr lang="pl-PL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......................................................................................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l-PL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.............................................................................................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Autorka skupia się na </a:t>
            </a:r>
            <a:r>
              <a:rPr lang="pl-PL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......................................................................................................................................................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l-PL" dirty="0" smtClean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i </a:t>
            </a:r>
            <a:r>
              <a:rPr lang="pl-PL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dowodzi, że </a:t>
            </a:r>
            <a:r>
              <a:rPr lang="pl-PL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357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10166271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Streszczanie tekstu nieliterackiego. Ćwiczenie</a:t>
              </a:r>
            </a:p>
          </p:txBody>
        </p:sp>
      </p:grpSp>
      <p:sp>
        <p:nvSpPr>
          <p:cNvPr id="9" name="Symbol zastępczy zawartości 2"/>
          <p:cNvSpPr txBox="1">
            <a:spLocks/>
          </p:cNvSpPr>
          <p:nvPr/>
        </p:nvSpPr>
        <p:spPr bwMode="auto">
          <a:xfrm>
            <a:off x="179512" y="1221080"/>
            <a:ext cx="5063049" cy="1839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8535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85353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85353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85353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9pPr>
          </a:lstStyle>
          <a:p>
            <a:pPr marL="0" lvl="0" indent="0">
              <a:buNone/>
            </a:pPr>
            <a:r>
              <a:rPr kumimoji="0" lang="pl-PL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Praca w grupach.</a:t>
            </a:r>
          </a:p>
          <a:p>
            <a:pPr marL="0" lvl="0" indent="0">
              <a:buNone/>
            </a:pPr>
            <a:r>
              <a:rPr kumimoji="0" lang="pl-PL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Zaplanujcie</a:t>
            </a:r>
            <a:r>
              <a:rPr kumimoji="0" lang="pl-PL" sz="2000" b="0" i="0" u="none" strike="noStrike" kern="0" cap="none" spc="0" normalizeH="0" noProof="0" dirty="0" smtClean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lekcję kształcącą umiejętność streszczania tekstu, inną metodą niż na zajęciach, z wykorzystaniem</a:t>
            </a:r>
            <a:r>
              <a:rPr lang="pl-PL" sz="2000" kern="0" dirty="0" smtClean="0">
                <a:solidFill>
                  <a:srgbClr val="2D2D8A">
                    <a:lumMod val="75000"/>
                  </a:srgbClr>
                </a:solidFill>
                <a:latin typeface="Arial"/>
                <a:cs typeface="Arial"/>
              </a:rPr>
              <a:t> </a:t>
            </a:r>
            <a:r>
              <a:rPr lang="pl-PL" sz="2000" kern="0" dirty="0">
                <a:solidFill>
                  <a:srgbClr val="2D2D8A">
                    <a:lumMod val="75000"/>
                  </a:srgbClr>
                </a:solidFill>
                <a:latin typeface="Arial"/>
                <a:cs typeface="Arial"/>
              </a:rPr>
              <a:t>recenzji filmu </a:t>
            </a:r>
            <a:r>
              <a:rPr lang="pl-PL" sz="2000" i="1" kern="0" dirty="0">
                <a:solidFill>
                  <a:srgbClr val="2D2D8A">
                    <a:lumMod val="75000"/>
                  </a:srgbClr>
                </a:solidFill>
                <a:latin typeface="Arial"/>
                <a:cs typeface="Arial"/>
              </a:rPr>
              <a:t>Cudowny chłopak</a:t>
            </a:r>
            <a:r>
              <a:rPr kumimoji="0" lang="pl-PL" sz="2000" b="0" i="0" u="none" strike="noStrike" kern="0" cap="none" spc="0" normalizeH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 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958" y="1142703"/>
            <a:ext cx="4805825" cy="4577934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6" name="Prostokąt 5"/>
          <p:cNvSpPr/>
          <p:nvPr/>
        </p:nvSpPr>
        <p:spPr>
          <a:xfrm>
            <a:off x="5704114" y="5731045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050" dirty="0">
                <a:latin typeface="Arial" panose="020B0604020202020204" pitchFamily="34" charset="0"/>
                <a:cs typeface="Arial" panose="020B0604020202020204" pitchFamily="34" charset="0"/>
              </a:rPr>
              <a:t>Na podstawie: https://www.filmweb.pl/review/Czasem+s%C5%82o%C5%84ce%2C+czasem+deszcz-20978</a:t>
            </a:r>
          </a:p>
        </p:txBody>
      </p:sp>
    </p:spTree>
    <p:extLst>
      <p:ext uri="{BB962C8B-B14F-4D97-AF65-F5344CB8AC3E}">
        <p14:creationId xmlns:p14="http://schemas.microsoft.com/office/powerpoint/2010/main" val="101006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18</a:t>
            </a:fld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367643" y="1632856"/>
            <a:ext cx="6702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358887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9096" y="685800"/>
            <a:ext cx="9144000" cy="4151339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skracać, parafrazować i uogólniać wypowiedź? </a:t>
            </a:r>
            <a:b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streszczaniu na lekcjach języka polskiego </a:t>
            </a:r>
            <a:b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na egzaminie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5F588AFB-1747-4064-A70E-FD8841503E61}"/>
              </a:ext>
            </a:extLst>
          </p:cNvPr>
          <p:cNvSpPr/>
          <p:nvPr/>
        </p:nvSpPr>
        <p:spPr>
          <a:xfrm>
            <a:off x="5785416" y="4955470"/>
            <a:ext cx="5894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dr Wioletta Kozak</a:t>
            </a:r>
            <a:r>
              <a:rPr lang="pl-PL" dirty="0"/>
              <a:t>, </a:t>
            </a:r>
            <a:r>
              <a:rPr lang="pl-PL"/>
              <a:t>Robert </a:t>
            </a:r>
            <a:r>
              <a:rPr lang="pl-PL" smtClean="0"/>
              <a:t>Chamczyk, </a:t>
            </a:r>
            <a:r>
              <a:rPr lang="pl-PL" dirty="0"/>
              <a:t>dr </a:t>
            </a:r>
            <a:r>
              <a:rPr lang="pl-PL"/>
              <a:t>Maria </a:t>
            </a:r>
            <a:r>
              <a:rPr lang="pl-PL" smtClean="0"/>
              <a:t>Romanowska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598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</a:t>
            </a:fld>
            <a:endParaRPr lang="pl-PL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1DEC6CE-B5AC-45F9-89CC-DDC57345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87635" y="1561845"/>
            <a:ext cx="1063355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Uczestnik po zajęciach: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zna różne rodzaje streszczenia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zna zasady przekształcania tekstu (skracanie, parafrazowanie, uogólnianie)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stosuje zasady zwięzłości wypowiedzi poprzez użycie mowy zależnej, parafraz leksykalnych, słowotwórczych i składniowych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stosuje metodę przekształceń opartą na skracaniu, parafrazie i uogólnieniu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dostosowuje styl do metody streszczania</a:t>
            </a:r>
            <a:endParaRPr kumimoji="0" lang="pl-PL" altLang="pl-PL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upa 15">
            <a:extLst>
              <a:ext uri="{FF2B5EF4-FFF2-40B4-BE49-F238E27FC236}">
                <a16:creationId xmlns:a16="http://schemas.microsoft.com/office/drawing/2014/main" xmlns="" id="{5D5CC189-9373-4FE5-A7FB-1015DA442B9A}"/>
              </a:ext>
            </a:extLst>
          </p:cNvPr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xmlns="" id="{2671ACE7-A60F-463C-952B-B710AA64CE3D}"/>
                </a:ext>
              </a:extLst>
            </p:cNvPr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>
              <a:extLst>
                <a:ext uri="{FF2B5EF4-FFF2-40B4-BE49-F238E27FC236}">
                  <a16:creationId xmlns:a16="http://schemas.microsoft.com/office/drawing/2014/main" xmlns="" id="{7EC5D269-39A3-4FFA-9870-CD9897B9BFA8}"/>
                </a:ext>
              </a:extLst>
            </p:cNvPr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Cele zajęć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763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Czym jest streszczenie tekstu nieliterackiego?</a:t>
              </a:r>
            </a:p>
          </p:txBody>
        </p:sp>
      </p:grpSp>
      <p:sp>
        <p:nvSpPr>
          <p:cNvPr id="9" name="pole tekstowe 1"/>
          <p:cNvSpPr txBox="1">
            <a:spLocks noChangeArrowheads="1"/>
          </p:cNvSpPr>
          <p:nvPr/>
        </p:nvSpPr>
        <p:spPr bwMode="auto">
          <a:xfrm>
            <a:off x="460415" y="842413"/>
            <a:ext cx="9891464" cy="358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marR="0" lvl="0" indent="-34290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Jest formą przetwarzania tekstu/wykonywania działań na tekście.</a:t>
            </a:r>
          </a:p>
          <a:p>
            <a:pPr marL="342900" marR="0" lvl="0" indent="-34290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Polega na takim przekształceniu tekstu, że radykalnie zmniejszona zostaje objętość tekstu (standardowa długość to 10% tekstu wyjściowego) przy zachowaniu zasadniczej myśli.</a:t>
            </a:r>
          </a:p>
          <a:p>
            <a:pPr marL="342900" marR="0" lvl="0" indent="-34290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Streszczenie tworzone jest metodą:</a:t>
            </a:r>
          </a:p>
          <a:p>
            <a:pPr marL="0" marR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	a)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Arial" charset="0"/>
              </a:rPr>
              <a:t> skrótu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	</a:t>
            </a:r>
            <a:r>
              <a:rPr kumimoji="0" lang="pl-PL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lub/i</a:t>
            </a:r>
          </a:p>
          <a:p>
            <a:pPr marL="0" marR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	b) 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Arial" charset="0"/>
              </a:rPr>
              <a:t>uogólnienia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	</a:t>
            </a:r>
            <a:r>
              <a:rPr kumimoji="0" lang="pl-PL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lub/i</a:t>
            </a:r>
            <a:endParaRPr kumimoji="0" lang="pl-P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	c) 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Arial" charset="0"/>
              </a:rPr>
              <a:t>przekładu z jednego systemu pojęciowego na inny</a:t>
            </a:r>
            <a:r>
              <a:rPr kumimoji="0" lang="pl-PL" sz="2400" b="0" i="0" u="none" strike="noStrike" kern="0" cap="none" spc="0" normalizeH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  <a:r>
              <a:rPr kumimoji="0" lang="pl-PL" sz="2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Arial" charset="0"/>
                <a:cs typeface="Arial" charset="0"/>
              </a:rPr>
              <a:t>[…]</a:t>
            </a:r>
            <a:endParaRPr kumimoji="0" lang="pl-PL" sz="24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Jerzy Bartmiński, Stanisława </a:t>
            </a:r>
            <a:r>
              <a:rPr kumimoji="0" lang="pl-PL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Niebrzegowska</a:t>
            </a:r>
            <a:r>
              <a:rPr kumimoji="0" lang="pl-PL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-Bartmińska, </a:t>
            </a:r>
            <a:r>
              <a:rPr kumimoji="0" lang="pl-PL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Tekstologia</a:t>
            </a:r>
            <a:r>
              <a:rPr kumimoji="0" lang="pl-PL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, PWN, Warszawa 2009.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0414" y="4549503"/>
            <a:ext cx="101466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Streszczanie jest […] ćwiczeniem wyrabiającym kompetencje poznawcze (selekcjonowanie i hierarchizowanie informacji)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kompozycyjno-stylistyczne (zwięzłość i klarowność stylu).</a:t>
            </a:r>
          </a:p>
          <a:p>
            <a:pPr algn="r"/>
            <a:endParaRPr lang="pl-PL" sz="12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r"/>
            <a:r>
              <a:rPr lang="pl-PL" sz="1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Adam Wolański, </a:t>
            </a:r>
            <a:r>
              <a:rPr lang="pl-PL" sz="1200" i="1" kern="0" dirty="0">
                <a:solidFill>
                  <a:srgbClr val="000000"/>
                </a:solidFill>
                <a:latin typeface="Arial" charset="0"/>
                <a:cs typeface="Arial" charset="0"/>
              </a:rPr>
              <a:t>Streszczenie jako ponadgatunkowa forma przetwarzania komunikatu</a:t>
            </a:r>
            <a:r>
              <a:rPr lang="pl-PL" sz="1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, [w:] </a:t>
            </a:r>
            <a:r>
              <a:rPr lang="pl-PL" sz="1200" i="1" kern="0" dirty="0">
                <a:solidFill>
                  <a:srgbClr val="000000"/>
                </a:solidFill>
                <a:latin typeface="Arial" charset="0"/>
                <a:cs typeface="Arial" charset="0"/>
              </a:rPr>
              <a:t>Praktyczna stylistyka nie tylko dla polonistów</a:t>
            </a:r>
            <a:r>
              <a:rPr lang="pl-PL" sz="1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, pod red. E. Bańkowskiej i  A. Mikołajczuk, „Książka i Wiedza”, Warszawa 2003.</a:t>
            </a:r>
          </a:p>
        </p:txBody>
      </p:sp>
    </p:spTree>
    <p:extLst>
      <p:ext uri="{BB962C8B-B14F-4D97-AF65-F5344CB8AC3E}">
        <p14:creationId xmlns:p14="http://schemas.microsoft.com/office/powerpoint/2010/main" val="219075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1046529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Struktura streszczenia tekstu nieliterackiego</a:t>
              </a:r>
            </a:p>
          </p:txBody>
        </p:sp>
      </p:grpSp>
      <p:sp>
        <p:nvSpPr>
          <p:cNvPr id="13" name="Symbol zastępczy zawartości 2"/>
          <p:cNvSpPr txBox="1">
            <a:spLocks/>
          </p:cNvSpPr>
          <p:nvPr/>
        </p:nvSpPr>
        <p:spPr bwMode="auto">
          <a:xfrm>
            <a:off x="485005" y="1034847"/>
            <a:ext cx="904341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8535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85353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85353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85353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Streszczenie uwzględnia tematyczno-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rematyczny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podział tekstu oryginalnego oraz hierarchiczność tego podziału, zmierzając do: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a) sformułowania zarówno nadrzędnego tematu 		    („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hipertematu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”) i nadrzędnego 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rematu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(„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hiperrematu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”), </a:t>
            </a:r>
            <a:b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    tj. tematu i 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rematu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całego tekstu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b) określenia pionowego rozczłonkowania tematycznego, </a:t>
            </a:r>
            <a:b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    a więc do dokładnego sprecyzowania szczegółowości 	    („głębokości”) operacji streszczania dla kolejnych 	     	    akapitów tekstu.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0" cap="none" spc="0" normalizeH="0" baseline="0" noProof="0" dirty="0">
              <a:ln>
                <a:noFill/>
              </a:ln>
              <a:solidFill>
                <a:srgbClr val="58535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Temat = to, o czym jest, czego dotyczy tekst.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Remat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= to, co się o tym temacie mówi w </a:t>
            </a:r>
            <a:r>
              <a:rPr lang="pl-PL" sz="2400" kern="0" dirty="0">
                <a:solidFill>
                  <a:srgbClr val="2D2D8A">
                    <a:lumMod val="75000"/>
                  </a:srgbClr>
                </a:solidFill>
                <a:latin typeface="Arial"/>
                <a:cs typeface="Arial"/>
              </a:rPr>
              <a:t>t</a:t>
            </a:r>
            <a:r>
              <a:rPr kumimoji="0" lang="pl-P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ekście</a:t>
            </a:r>
            <a:r>
              <a:rPr kumimoji="0" lang="pl-PL" sz="2400" b="0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  <a:endParaRPr kumimoji="0" lang="pl-PL" sz="2400" b="0" i="0" u="none" strike="noStrike" kern="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8416213" y="5522463"/>
            <a:ext cx="34763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Jerzy Bartmiński, Stanisława </a:t>
            </a:r>
            <a:r>
              <a:rPr lang="pl-PL" sz="1000" kern="0" dirty="0" err="1">
                <a:solidFill>
                  <a:srgbClr val="000000"/>
                </a:solidFill>
                <a:latin typeface="Arial" charset="0"/>
                <a:cs typeface="Arial" charset="0"/>
              </a:rPr>
              <a:t>Niebrzegowska</a:t>
            </a:r>
            <a:r>
              <a:rPr lang="pl-PL" sz="10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-Bartmińska, </a:t>
            </a:r>
            <a:r>
              <a:rPr lang="pl-PL" sz="1000" i="1" kern="0" dirty="0">
                <a:solidFill>
                  <a:srgbClr val="000000"/>
                </a:solidFill>
                <a:latin typeface="Arial" charset="0"/>
                <a:cs typeface="Arial" charset="0"/>
              </a:rPr>
              <a:t>Tekstologia</a:t>
            </a:r>
            <a:r>
              <a:rPr lang="pl-PL" sz="10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, PWN, Warszawa 2009.</a:t>
            </a:r>
          </a:p>
        </p:txBody>
      </p:sp>
    </p:spTree>
    <p:extLst>
      <p:ext uri="{BB962C8B-B14F-4D97-AF65-F5344CB8AC3E}">
        <p14:creationId xmlns:p14="http://schemas.microsoft.com/office/powerpoint/2010/main" val="20619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6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1046529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Struktura streszczenia tekstu nieliterackiego</a:t>
              </a:r>
            </a:p>
          </p:txBody>
        </p:sp>
      </p:grpSp>
      <p:sp>
        <p:nvSpPr>
          <p:cNvPr id="9" name="Symbol zastępczy zawartości 2"/>
          <p:cNvSpPr txBox="1">
            <a:spLocks/>
          </p:cNvSpPr>
          <p:nvPr/>
        </p:nvSpPr>
        <p:spPr bwMode="auto">
          <a:xfrm>
            <a:off x="295394" y="1034847"/>
            <a:ext cx="9827014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8535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85353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85353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85353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Pytania podstawowe: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 czym się mówi w tekście? Czego dotyczy tekst? Jaka jest główna myśl/problem tekstu?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sng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 pytania pozwolą określić TEMAT tekstu.</a:t>
            </a:r>
            <a:endParaRPr kumimoji="0" lang="pl-PL" sz="3200" b="0" i="0" u="none" strike="noStrike" kern="0" cap="none" spc="0" normalizeH="0" baseline="0" noProof="0" dirty="0">
              <a:ln>
                <a:noFill/>
              </a:ln>
              <a:solidFill>
                <a:srgbClr val="58535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 na temat problemu zostało powiedziane </a:t>
            </a:r>
            <a:b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 tekście?  Co autor tekstu mówi w nim o głównym temacie/problemie?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sng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 pytania pozwolą odtworzyć i zreferować REMAT tekstu</a:t>
            </a:r>
            <a:r>
              <a:rPr kumimoji="0" lang="pl-PL" sz="3200" b="0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0" i="0" u="none" strike="noStrike" kern="0" cap="none" spc="0" normalizeH="0" baseline="0" noProof="0" dirty="0">
              <a:ln>
                <a:noFill/>
              </a:ln>
              <a:solidFill>
                <a:srgbClr val="58535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651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Składniki fakultatywne streszczenia</a:t>
              </a:r>
            </a:p>
          </p:txBody>
        </p:sp>
      </p:grpSp>
      <p:sp>
        <p:nvSpPr>
          <p:cNvPr id="13" name="Symbol zastępczy zawartości 2"/>
          <p:cNvSpPr txBox="1">
            <a:spLocks/>
          </p:cNvSpPr>
          <p:nvPr/>
        </p:nvSpPr>
        <p:spPr bwMode="auto">
          <a:xfrm>
            <a:off x="496677" y="936111"/>
            <a:ext cx="9346754" cy="4895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8535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85353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85353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85353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85353"/>
                </a:solidFill>
                <a:latin typeface="+mn-lt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nadawca/autor: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nazwisko może być pomijane jako wiadome z góry; bywa werbalizowane ze względów kompozycyjno-stylistycznych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operacje nadawcy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np. </a:t>
            </a:r>
            <a:r>
              <a:rPr kumimoji="0" lang="pl-PL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bada, analizuje, dowodzi, wnioskuje, omawia, pokazuje, wyjaśnia, porządkuje, wylicza, ilustruje przykładami</a:t>
            </a: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materiał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(na jakiej podstawie opiera autor swoje tezy) 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założenia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(na czym autor opiera decyzje)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metoda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(jakimi metodami posługuje się autor w dochodzeniu do celu)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intencje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(z jaką intencją autor się wypowiada)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idea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(jaka jest ogólna koncepcja tekstu) </a:t>
            </a: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ocena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np. </a:t>
            </a:r>
            <a:r>
              <a:rPr kumimoji="0" lang="pl-PL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najważniejszym składnikiem badań jest…</a:t>
            </a: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komentarz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58535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np. </a:t>
            </a:r>
            <a:r>
              <a:rPr kumimoji="0" lang="pl-PL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autor w jasny sposób obrazuje…</a:t>
            </a: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727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8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276679" y="860827"/>
            <a:ext cx="946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1.</a:t>
            </a: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Dokładna lektura tekstu, który ma zostać streszczony, zrozumienie jego sensu.</a:t>
            </a:r>
            <a:endParaRPr lang="pl-PL" sz="2000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287635" y="2151709"/>
            <a:ext cx="7544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Procedurę streszczania tekstu rozpoczynamy od dokładnego przeczytania i zrozumienia tekstu wyjściowego.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Określamy temat tekstu i jego główną myśl. Aby określić temat tekstu, trzeba w tekście podkreślić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słowa-klucze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czyli takie, które dominują w tekście.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Konstatacja – tekst dotyczy słoni (więcej żółtego) w kontekście pamięci i zapamiętywania.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685" y="1975735"/>
            <a:ext cx="3371995" cy="392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4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604287"/>
            <a:chOff x="179513" y="116632"/>
            <a:chExt cx="6904093" cy="86527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Etapy pracy nad tekstem poddawanym streszczeniu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79513" y="1103701"/>
            <a:ext cx="946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l-PL" sz="20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 2.</a:t>
            </a: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l-PL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Określenie głównego założenia/stanowiska autora/autorów tekstu.</a:t>
            </a:r>
            <a:endParaRPr lang="pl-PL" sz="2000" cap="small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506583" y="2481943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287635" y="2447801"/>
            <a:ext cx="7544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Szukamy w tekście sformułowań stanowiących uogólnienie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zaznaczamy na tekście.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Formułujemy tezę tekstu: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000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Badania dowodzą, że s</a:t>
            </a:r>
            <a:r>
              <a:rPr lang="pl-PL" sz="2000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łonie </a:t>
            </a:r>
            <a:r>
              <a:rPr lang="pl-PL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 jedyne zwierzęta posiadają długoterminową pamięć przestrzenno-czasową podobnie do ludzi.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625" y="1977926"/>
            <a:ext cx="3652301" cy="422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7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.potx" id="{51723B0F-3E97-4CBE-95F9-6A534B15515E}" vid="{2B494970-2AE8-4A2E-A241-E85E79EDEF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Vademecum nauczyciela</Template>
  <TotalTime>1063</TotalTime>
  <Words>1199</Words>
  <Application>Microsoft Office PowerPoint</Application>
  <PresentationFormat>Panoramiczny</PresentationFormat>
  <Paragraphs>184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Lato</vt:lpstr>
      <vt:lpstr>MS Mincho</vt:lpstr>
      <vt:lpstr>Times New Roman</vt:lpstr>
      <vt:lpstr>Wingdings</vt:lpstr>
      <vt:lpstr>Motyw pakietu Office</vt:lpstr>
      <vt:lpstr>Prezentacja programu PowerPoint</vt:lpstr>
      <vt:lpstr>Jak skracać, parafrazować i uogólniać wypowiedź?  O streszczaniu na lekcjach języka polskiego  i na egzaminie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CKE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Kozak</dc:creator>
  <cp:lastModifiedBy>Wioletta Kozak</cp:lastModifiedBy>
  <cp:revision>310</cp:revision>
  <dcterms:created xsi:type="dcterms:W3CDTF">2018-09-07T11:39:44Z</dcterms:created>
  <dcterms:modified xsi:type="dcterms:W3CDTF">2018-10-02T11:26:08Z</dcterms:modified>
</cp:coreProperties>
</file>