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8"/>
  </p:notesMasterIdLst>
  <p:handoutMasterIdLst>
    <p:handoutMasterId r:id="rId79"/>
  </p:handoutMasterIdLst>
  <p:sldIdLst>
    <p:sldId id="256" r:id="rId2"/>
    <p:sldId id="304" r:id="rId3"/>
    <p:sldId id="306" r:id="rId4"/>
    <p:sldId id="307" r:id="rId5"/>
    <p:sldId id="313" r:id="rId6"/>
    <p:sldId id="314" r:id="rId7"/>
    <p:sldId id="315" r:id="rId8"/>
    <p:sldId id="319" r:id="rId9"/>
    <p:sldId id="320" r:id="rId10"/>
    <p:sldId id="322" r:id="rId11"/>
    <p:sldId id="323" r:id="rId12"/>
    <p:sldId id="321" r:id="rId13"/>
    <p:sldId id="267" r:id="rId14"/>
    <p:sldId id="266" r:id="rId15"/>
    <p:sldId id="378" r:id="rId16"/>
    <p:sldId id="359" r:id="rId17"/>
    <p:sldId id="265" r:id="rId18"/>
    <p:sldId id="325" r:id="rId19"/>
    <p:sldId id="326" r:id="rId20"/>
    <p:sldId id="327" r:id="rId21"/>
    <p:sldId id="311" r:id="rId22"/>
    <p:sldId id="377" r:id="rId23"/>
    <p:sldId id="260" r:id="rId24"/>
    <p:sldId id="358" r:id="rId25"/>
    <p:sldId id="328" r:id="rId26"/>
    <p:sldId id="329" r:id="rId27"/>
    <p:sldId id="330" r:id="rId28"/>
    <p:sldId id="332" r:id="rId29"/>
    <p:sldId id="331" r:id="rId30"/>
    <p:sldId id="271" r:id="rId31"/>
    <p:sldId id="357" r:id="rId32"/>
    <p:sldId id="333" r:id="rId33"/>
    <p:sldId id="334" r:id="rId34"/>
    <p:sldId id="337" r:id="rId35"/>
    <p:sldId id="368" r:id="rId36"/>
    <p:sldId id="367" r:id="rId37"/>
    <p:sldId id="372" r:id="rId38"/>
    <p:sldId id="335" r:id="rId39"/>
    <p:sldId id="336" r:id="rId40"/>
    <p:sldId id="338" r:id="rId41"/>
    <p:sldId id="360" r:id="rId42"/>
    <p:sldId id="339" r:id="rId43"/>
    <p:sldId id="370" r:id="rId44"/>
    <p:sldId id="371" r:id="rId45"/>
    <p:sldId id="355" r:id="rId46"/>
    <p:sldId id="275" r:id="rId47"/>
    <p:sldId id="361" r:id="rId48"/>
    <p:sldId id="340" r:id="rId49"/>
    <p:sldId id="366" r:id="rId50"/>
    <p:sldId id="365" r:id="rId51"/>
    <p:sldId id="310" r:id="rId52"/>
    <p:sldId id="283" r:id="rId53"/>
    <p:sldId id="362" r:id="rId54"/>
    <p:sldId id="341" r:id="rId55"/>
    <p:sldId id="281" r:id="rId56"/>
    <p:sldId id="343" r:id="rId57"/>
    <p:sldId id="345" r:id="rId58"/>
    <p:sldId id="346" r:id="rId59"/>
    <p:sldId id="282" r:id="rId60"/>
    <p:sldId id="347" r:id="rId61"/>
    <p:sldId id="348" r:id="rId62"/>
    <p:sldId id="349" r:id="rId63"/>
    <p:sldId id="350" r:id="rId64"/>
    <p:sldId id="286" r:id="rId65"/>
    <p:sldId id="352" r:id="rId66"/>
    <p:sldId id="353" r:id="rId67"/>
    <p:sldId id="285" r:id="rId68"/>
    <p:sldId id="291" r:id="rId69"/>
    <p:sldId id="317" r:id="rId70"/>
    <p:sldId id="289" r:id="rId71"/>
    <p:sldId id="316" r:id="rId72"/>
    <p:sldId id="375" r:id="rId73"/>
    <p:sldId id="296" r:id="rId74"/>
    <p:sldId id="376" r:id="rId75"/>
    <p:sldId id="363" r:id="rId76"/>
    <p:sldId id="369" r:id="rId7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B2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712" autoAdjust="0"/>
  </p:normalViewPr>
  <p:slideViewPr>
    <p:cSldViewPr snapToGrid="0">
      <p:cViewPr>
        <p:scale>
          <a:sx n="105" d="100"/>
          <a:sy n="105" d="100"/>
        </p:scale>
        <p:origin x="-78" y="-1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07/relationships/hdphoto" Target="../media/hdphoto1.wdp"/><Relationship Id="rId1" Type="http://schemas.openxmlformats.org/officeDocument/2006/relationships/image" Target="../media/image5.png"/><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diagrams/_rels/data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9.png"/><Relationship Id="rId7" Type="http://schemas.openxmlformats.org/officeDocument/2006/relationships/image" Target="../media/image11.png"/><Relationship Id="rId2" Type="http://schemas.microsoft.com/office/2007/relationships/hdphoto" Target="../media/hdphoto4.wdp"/><Relationship Id="rId1" Type="http://schemas.openxmlformats.org/officeDocument/2006/relationships/image" Target="../media/image8.png"/><Relationship Id="rId6" Type="http://schemas.microsoft.com/office/2007/relationships/hdphoto" Target="../media/hdphoto6.wdp"/><Relationship Id="rId5" Type="http://schemas.openxmlformats.org/officeDocument/2006/relationships/image" Target="../media/image10.png"/><Relationship Id="rId4" Type="http://schemas.microsoft.com/office/2007/relationships/hdphoto" Target="../media/hdphoto5.wdp"/></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07/relationships/hdphoto" Target="../media/hdphoto1.wdp"/><Relationship Id="rId1" Type="http://schemas.openxmlformats.org/officeDocument/2006/relationships/image" Target="../media/image5.png"/><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diagrams/_rels/drawing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9.png"/><Relationship Id="rId7" Type="http://schemas.openxmlformats.org/officeDocument/2006/relationships/image" Target="../media/image11.png"/><Relationship Id="rId2" Type="http://schemas.microsoft.com/office/2007/relationships/hdphoto" Target="../media/hdphoto4.wdp"/><Relationship Id="rId1" Type="http://schemas.openxmlformats.org/officeDocument/2006/relationships/image" Target="../media/image8.png"/><Relationship Id="rId6" Type="http://schemas.microsoft.com/office/2007/relationships/hdphoto" Target="../media/hdphoto6.wdp"/><Relationship Id="rId5" Type="http://schemas.openxmlformats.org/officeDocument/2006/relationships/image" Target="../media/image10.png"/><Relationship Id="rId4" Type="http://schemas.microsoft.com/office/2007/relationships/hdphoto" Target="../media/hdphoto5.wd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2AAE7-B0C4-409F-AF57-78DDE4B06C6E}"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pl-PL"/>
        </a:p>
      </dgm:t>
    </dgm:pt>
    <dgm:pt modelId="{5F96BED7-2EB2-4041-B0AF-DDCB90087CA0}">
      <dgm:prSet phldrT="[Tekst]"/>
      <dgm:spPr>
        <a:solidFill>
          <a:schemeClr val="accent1">
            <a:lumMod val="20000"/>
            <a:lumOff val="80000"/>
          </a:schemeClr>
        </a:solidFill>
        <a:ln>
          <a:solidFill>
            <a:srgbClr val="676633"/>
          </a:solidFill>
        </a:ln>
        <a:effectLst>
          <a:outerShdw blurRad="50800" dist="38100" dir="2700000" algn="tl" rotWithShape="0">
            <a:prstClr val="black">
              <a:alpha val="40000"/>
            </a:prstClr>
          </a:outerShdw>
        </a:effectLst>
        <a:scene3d>
          <a:camera prst="orthographicFront"/>
          <a:lightRig rig="threePt" dir="t"/>
        </a:scene3d>
        <a:sp3d>
          <a:bevelT/>
        </a:sp3d>
      </dgm:spPr>
      <dgm:t>
        <a:bodyPr>
          <a:sp3d extrusionH="57150">
            <a:bevelT w="38100" h="38100"/>
          </a:sp3d>
        </a:bodyPr>
        <a:lstStyle/>
        <a:p>
          <a:r>
            <a:rPr lang="pl-PL" b="1" dirty="0">
              <a:solidFill>
                <a:srgbClr val="002060"/>
              </a:solidFill>
              <a:effectLst/>
              <a:latin typeface="Arial" panose="020B0604020202020204" pitchFamily="34" charset="0"/>
              <a:cs typeface="Arial" panose="020B0604020202020204" pitchFamily="34" charset="0"/>
            </a:rPr>
            <a:t>krótkiej odpowiedzi</a:t>
          </a:r>
        </a:p>
      </dgm:t>
    </dgm:pt>
    <dgm:pt modelId="{C42069F8-F2AE-44DD-AC0F-E1678A0F6B35}" type="parTrans" cxnId="{00F9AFDD-BC4A-463D-B530-D29868A015EB}">
      <dgm:prSet/>
      <dgm:spPr>
        <a:ln>
          <a:solidFill>
            <a:srgbClr val="676633"/>
          </a:solidFill>
        </a:ln>
      </dgm:spPr>
      <dgm:t>
        <a:bodyPr/>
        <a:lstStyle/>
        <a:p>
          <a:endParaRPr lang="pl-PL">
            <a:latin typeface="Lato" panose="020F0502020204030203" pitchFamily="34" charset="0"/>
          </a:endParaRPr>
        </a:p>
      </dgm:t>
    </dgm:pt>
    <dgm:pt modelId="{7E24B185-1F5B-4415-AD86-1A7B0D11421B}" type="sibTrans" cxnId="{00F9AFDD-BC4A-463D-B530-D29868A015EB}">
      <dgm:prSet/>
      <dgm:spPr/>
      <dgm:t>
        <a:bodyPr/>
        <a:lstStyle/>
        <a:p>
          <a:endParaRPr lang="pl-PL">
            <a:latin typeface="Lato" panose="020F0502020204030203" pitchFamily="34" charset="0"/>
          </a:endParaRPr>
        </a:p>
      </dgm:t>
    </dgm:pt>
    <dgm:pt modelId="{F2ACEB3E-592F-4C5B-BC5C-6E53FC1B4282}">
      <dgm:prSet phldrT="[Tekst]"/>
      <dgm:spPr>
        <a:solidFill>
          <a:schemeClr val="accent1">
            <a:lumMod val="20000"/>
            <a:lumOff val="80000"/>
          </a:schemeClr>
        </a:solidFill>
        <a:ln>
          <a:solidFill>
            <a:srgbClr val="676633"/>
          </a:solidFill>
        </a:ln>
        <a:effectLst>
          <a:outerShdw blurRad="50800" dist="38100" dir="2700000" algn="tl" rotWithShape="0">
            <a:prstClr val="black">
              <a:alpha val="40000"/>
            </a:prstClr>
          </a:outerShdw>
        </a:effectLst>
        <a:scene3d>
          <a:camera prst="orthographicFront"/>
          <a:lightRig rig="threePt" dir="t"/>
        </a:scene3d>
        <a:sp3d>
          <a:bevelT/>
        </a:sp3d>
      </dgm:spPr>
      <dgm:t>
        <a:bodyPr>
          <a:sp3d extrusionH="57150">
            <a:bevelT w="38100" h="38100"/>
          </a:sp3d>
        </a:bodyPr>
        <a:lstStyle/>
        <a:p>
          <a:r>
            <a:rPr lang="pl-PL" b="1" dirty="0">
              <a:solidFill>
                <a:srgbClr val="002060"/>
              </a:solidFill>
              <a:effectLst/>
              <a:latin typeface="Arial" panose="020B0604020202020204" pitchFamily="34" charset="0"/>
              <a:cs typeface="Arial" panose="020B0604020202020204" pitchFamily="34" charset="0"/>
            </a:rPr>
            <a:t>z luką</a:t>
          </a:r>
        </a:p>
      </dgm:t>
    </dgm:pt>
    <dgm:pt modelId="{3D580E91-4593-467D-9D4A-7912915C01F2}" type="parTrans" cxnId="{6981055E-0929-484A-9915-237C47AA7295}">
      <dgm:prSet/>
      <dgm:spPr>
        <a:ln>
          <a:solidFill>
            <a:srgbClr val="676633"/>
          </a:solidFill>
        </a:ln>
      </dgm:spPr>
      <dgm:t>
        <a:bodyPr/>
        <a:lstStyle/>
        <a:p>
          <a:endParaRPr lang="pl-PL">
            <a:latin typeface="Lato" panose="020F0502020204030203" pitchFamily="34" charset="0"/>
          </a:endParaRPr>
        </a:p>
      </dgm:t>
    </dgm:pt>
    <dgm:pt modelId="{C01FB085-6C56-490F-B667-35951465216E}" type="sibTrans" cxnId="{6981055E-0929-484A-9915-237C47AA7295}">
      <dgm:prSet/>
      <dgm:spPr/>
      <dgm:t>
        <a:bodyPr/>
        <a:lstStyle/>
        <a:p>
          <a:endParaRPr lang="pl-PL">
            <a:latin typeface="Lato" panose="020F0502020204030203" pitchFamily="34" charset="0"/>
          </a:endParaRPr>
        </a:p>
      </dgm:t>
    </dgm:pt>
    <dgm:pt modelId="{DD6CB7BA-DC8B-4527-A224-D3E98AB2A674}">
      <dgm:prSet phldrT="[Tekst]"/>
      <dgm:spPr>
        <a:solidFill>
          <a:schemeClr val="accent1">
            <a:lumMod val="20000"/>
            <a:lumOff val="80000"/>
          </a:schemeClr>
        </a:solidFill>
        <a:ln>
          <a:solidFill>
            <a:srgbClr val="676633"/>
          </a:solidFill>
        </a:ln>
        <a:effectLst>
          <a:outerShdw blurRad="50800" dist="38100" dir="2700000" algn="tl" rotWithShape="0">
            <a:prstClr val="black">
              <a:alpha val="40000"/>
            </a:prstClr>
          </a:outerShdw>
        </a:effectLst>
        <a:scene3d>
          <a:camera prst="orthographicFront"/>
          <a:lightRig rig="threePt" dir="t"/>
        </a:scene3d>
        <a:sp3d>
          <a:bevelT/>
        </a:sp3d>
      </dgm:spPr>
      <dgm:t>
        <a:bodyPr>
          <a:sp3d extrusionH="57150">
            <a:bevelT w="38100" h="38100"/>
          </a:sp3d>
        </a:bodyPr>
        <a:lstStyle/>
        <a:p>
          <a:r>
            <a:rPr lang="pl-PL" b="1" dirty="0">
              <a:solidFill>
                <a:srgbClr val="002060"/>
              </a:solidFill>
              <a:effectLst/>
              <a:latin typeface="Arial" panose="020B0604020202020204" pitchFamily="34" charset="0"/>
              <a:cs typeface="Arial" panose="020B0604020202020204" pitchFamily="34" charset="0"/>
            </a:rPr>
            <a:t>rozszerzonej odpowiedzi</a:t>
          </a:r>
        </a:p>
      </dgm:t>
    </dgm:pt>
    <dgm:pt modelId="{FD9D834D-7EB5-4A5A-8BF3-EBAEAFA5E7C9}" type="parTrans" cxnId="{5050175C-BD74-4298-8474-1DB36AAF37F0}">
      <dgm:prSet/>
      <dgm:spPr>
        <a:ln>
          <a:solidFill>
            <a:srgbClr val="676633"/>
          </a:solidFill>
        </a:ln>
      </dgm:spPr>
      <dgm:t>
        <a:bodyPr/>
        <a:lstStyle/>
        <a:p>
          <a:endParaRPr lang="pl-PL">
            <a:latin typeface="Lato" panose="020F0502020204030203" pitchFamily="34" charset="0"/>
          </a:endParaRPr>
        </a:p>
      </dgm:t>
    </dgm:pt>
    <dgm:pt modelId="{B2142E2E-A438-4ED4-B377-456B0D8AB37D}" type="sibTrans" cxnId="{5050175C-BD74-4298-8474-1DB36AAF37F0}">
      <dgm:prSet/>
      <dgm:spPr/>
      <dgm:t>
        <a:bodyPr/>
        <a:lstStyle/>
        <a:p>
          <a:endParaRPr lang="pl-PL">
            <a:latin typeface="Lato" panose="020F0502020204030203" pitchFamily="34" charset="0"/>
          </a:endParaRPr>
        </a:p>
      </dgm:t>
    </dgm:pt>
    <dgm:pt modelId="{7B8EA847-E089-4BC5-813B-601E36B1011C}">
      <dgm:prSet phldrT="[Tekst]" custT="1"/>
      <dgm:spPr>
        <a:solidFill>
          <a:schemeClr val="accent1">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sp3d extrusionH="57150">
            <a:bevelT w="38100" h="38100"/>
          </a:sp3d>
        </a:bodyPr>
        <a:lstStyle/>
        <a:p>
          <a:r>
            <a:rPr lang="pl-PL"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Zadania otwarte</a:t>
          </a:r>
          <a:endParaRPr lang="pl-PL"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148D20-E068-47D9-9053-E98E2685F428}" type="sibTrans" cxnId="{61BE8CBE-5660-4EAC-9536-0DABD7E75302}">
      <dgm:prSet/>
      <dgm:spPr/>
      <dgm:t>
        <a:bodyPr/>
        <a:lstStyle/>
        <a:p>
          <a:endParaRPr lang="pl-PL">
            <a:latin typeface="Lato" panose="020F0502020204030203" pitchFamily="34" charset="0"/>
          </a:endParaRPr>
        </a:p>
      </dgm:t>
    </dgm:pt>
    <dgm:pt modelId="{B6A76BA7-11F2-419B-9AB0-8B28F8140C72}" type="parTrans" cxnId="{61BE8CBE-5660-4EAC-9536-0DABD7E75302}">
      <dgm:prSet/>
      <dgm:spPr/>
      <dgm:t>
        <a:bodyPr/>
        <a:lstStyle/>
        <a:p>
          <a:endParaRPr lang="pl-PL">
            <a:latin typeface="Lato" panose="020F0502020204030203" pitchFamily="34" charset="0"/>
          </a:endParaRPr>
        </a:p>
      </dgm:t>
    </dgm:pt>
    <dgm:pt modelId="{1771B19C-4730-4888-8ADA-6AC11F246CCB}" type="pres">
      <dgm:prSet presAssocID="{5602AAE7-B0C4-409F-AF57-78DDE4B06C6E}" presName="Name0" presStyleCnt="0">
        <dgm:presLayoutVars>
          <dgm:chPref val="1"/>
          <dgm:dir/>
          <dgm:animOne val="branch"/>
          <dgm:animLvl val="lvl"/>
          <dgm:resizeHandles/>
        </dgm:presLayoutVars>
      </dgm:prSet>
      <dgm:spPr/>
      <dgm:t>
        <a:bodyPr/>
        <a:lstStyle/>
        <a:p>
          <a:endParaRPr lang="pl-PL"/>
        </a:p>
      </dgm:t>
    </dgm:pt>
    <dgm:pt modelId="{575AE4A1-C7E9-40CF-A9B8-EAA27ED6A581}" type="pres">
      <dgm:prSet presAssocID="{7B8EA847-E089-4BC5-813B-601E36B1011C}" presName="vertOne" presStyleCnt="0"/>
      <dgm:spPr/>
    </dgm:pt>
    <dgm:pt modelId="{1423F5DB-CC0A-4EE8-A9BD-2E59D8BC7139}" type="pres">
      <dgm:prSet presAssocID="{7B8EA847-E089-4BC5-813B-601E36B1011C}" presName="txOne" presStyleLbl="node0" presStyleIdx="0" presStyleCnt="1" custScaleY="47862" custLinFactNeighborX="0" custLinFactNeighborY="-4560">
        <dgm:presLayoutVars>
          <dgm:chPref val="3"/>
        </dgm:presLayoutVars>
      </dgm:prSet>
      <dgm:spPr/>
      <dgm:t>
        <a:bodyPr/>
        <a:lstStyle/>
        <a:p>
          <a:endParaRPr lang="pl-PL"/>
        </a:p>
      </dgm:t>
    </dgm:pt>
    <dgm:pt modelId="{C670596D-40DA-414F-B7EF-6F4518D4B4FD}" type="pres">
      <dgm:prSet presAssocID="{7B8EA847-E089-4BC5-813B-601E36B1011C}" presName="parTransOne" presStyleCnt="0"/>
      <dgm:spPr/>
    </dgm:pt>
    <dgm:pt modelId="{F5D669FA-5472-4EE4-8D4E-5FD681ABB7EA}" type="pres">
      <dgm:prSet presAssocID="{7B8EA847-E089-4BC5-813B-601E36B1011C}" presName="horzOne" presStyleCnt="0"/>
      <dgm:spPr/>
    </dgm:pt>
    <dgm:pt modelId="{BA6B111C-6FFF-4B07-BC72-7DBDD9A97D26}" type="pres">
      <dgm:prSet presAssocID="{F2ACEB3E-592F-4C5B-BC5C-6E53FC1B4282}" presName="vertTwo" presStyleCnt="0"/>
      <dgm:spPr/>
    </dgm:pt>
    <dgm:pt modelId="{68EC534A-8847-4312-BFAD-FF4842B56D55}" type="pres">
      <dgm:prSet presAssocID="{F2ACEB3E-592F-4C5B-BC5C-6E53FC1B4282}" presName="txTwo" presStyleLbl="node2" presStyleIdx="0" presStyleCnt="3">
        <dgm:presLayoutVars>
          <dgm:chPref val="3"/>
        </dgm:presLayoutVars>
      </dgm:prSet>
      <dgm:spPr/>
      <dgm:t>
        <a:bodyPr/>
        <a:lstStyle/>
        <a:p>
          <a:endParaRPr lang="pl-PL"/>
        </a:p>
      </dgm:t>
    </dgm:pt>
    <dgm:pt modelId="{BB0980D8-287B-4417-9219-29ABC359224F}" type="pres">
      <dgm:prSet presAssocID="{F2ACEB3E-592F-4C5B-BC5C-6E53FC1B4282}" presName="horzTwo" presStyleCnt="0"/>
      <dgm:spPr/>
    </dgm:pt>
    <dgm:pt modelId="{4932F2DC-15DF-427B-8524-32985166075D}" type="pres">
      <dgm:prSet presAssocID="{C01FB085-6C56-490F-B667-35951465216E}" presName="sibSpaceTwo" presStyleCnt="0"/>
      <dgm:spPr/>
    </dgm:pt>
    <dgm:pt modelId="{863CE130-C76A-42D4-8407-8946603CC878}" type="pres">
      <dgm:prSet presAssocID="{5F96BED7-2EB2-4041-B0AF-DDCB90087CA0}" presName="vertTwo" presStyleCnt="0"/>
      <dgm:spPr/>
    </dgm:pt>
    <dgm:pt modelId="{941E5334-779C-46F6-AE7D-E1E2848B644D}" type="pres">
      <dgm:prSet presAssocID="{5F96BED7-2EB2-4041-B0AF-DDCB90087CA0}" presName="txTwo" presStyleLbl="node2" presStyleIdx="1" presStyleCnt="3">
        <dgm:presLayoutVars>
          <dgm:chPref val="3"/>
        </dgm:presLayoutVars>
      </dgm:prSet>
      <dgm:spPr/>
      <dgm:t>
        <a:bodyPr/>
        <a:lstStyle/>
        <a:p>
          <a:endParaRPr lang="pl-PL"/>
        </a:p>
      </dgm:t>
    </dgm:pt>
    <dgm:pt modelId="{2B022A66-61C8-4BB0-B23F-A9E531E9D599}" type="pres">
      <dgm:prSet presAssocID="{5F96BED7-2EB2-4041-B0AF-DDCB90087CA0}" presName="horzTwo" presStyleCnt="0"/>
      <dgm:spPr/>
    </dgm:pt>
    <dgm:pt modelId="{93FED956-9912-4033-ABE9-CE690F0708FE}" type="pres">
      <dgm:prSet presAssocID="{7E24B185-1F5B-4415-AD86-1A7B0D11421B}" presName="sibSpaceTwo" presStyleCnt="0"/>
      <dgm:spPr/>
    </dgm:pt>
    <dgm:pt modelId="{B486DCEE-9438-43E2-92E5-D70D85911729}" type="pres">
      <dgm:prSet presAssocID="{DD6CB7BA-DC8B-4527-A224-D3E98AB2A674}" presName="vertTwo" presStyleCnt="0"/>
      <dgm:spPr/>
    </dgm:pt>
    <dgm:pt modelId="{C872F03B-212F-49FA-ACB8-8F9E34CAFC50}" type="pres">
      <dgm:prSet presAssocID="{DD6CB7BA-DC8B-4527-A224-D3E98AB2A674}" presName="txTwo" presStyleLbl="node2" presStyleIdx="2" presStyleCnt="3">
        <dgm:presLayoutVars>
          <dgm:chPref val="3"/>
        </dgm:presLayoutVars>
      </dgm:prSet>
      <dgm:spPr/>
      <dgm:t>
        <a:bodyPr/>
        <a:lstStyle/>
        <a:p>
          <a:endParaRPr lang="pl-PL"/>
        </a:p>
      </dgm:t>
    </dgm:pt>
    <dgm:pt modelId="{C8947CE8-3035-426F-991E-005B77505E80}" type="pres">
      <dgm:prSet presAssocID="{DD6CB7BA-DC8B-4527-A224-D3E98AB2A674}" presName="horzTwo" presStyleCnt="0"/>
      <dgm:spPr/>
    </dgm:pt>
  </dgm:ptLst>
  <dgm:cxnLst>
    <dgm:cxn modelId="{795F6EF9-E02F-4827-ADBD-222B3AF93FD8}" type="presOf" srcId="{5602AAE7-B0C4-409F-AF57-78DDE4B06C6E}" destId="{1771B19C-4730-4888-8ADA-6AC11F246CCB}" srcOrd="0" destOrd="0" presId="urn:microsoft.com/office/officeart/2005/8/layout/hierarchy4"/>
    <dgm:cxn modelId="{00F9AFDD-BC4A-463D-B530-D29868A015EB}" srcId="{7B8EA847-E089-4BC5-813B-601E36B1011C}" destId="{5F96BED7-2EB2-4041-B0AF-DDCB90087CA0}" srcOrd="1" destOrd="0" parTransId="{C42069F8-F2AE-44DD-AC0F-E1678A0F6B35}" sibTransId="{7E24B185-1F5B-4415-AD86-1A7B0D11421B}"/>
    <dgm:cxn modelId="{6981055E-0929-484A-9915-237C47AA7295}" srcId="{7B8EA847-E089-4BC5-813B-601E36B1011C}" destId="{F2ACEB3E-592F-4C5B-BC5C-6E53FC1B4282}" srcOrd="0" destOrd="0" parTransId="{3D580E91-4593-467D-9D4A-7912915C01F2}" sibTransId="{C01FB085-6C56-490F-B667-35951465216E}"/>
    <dgm:cxn modelId="{61BE8CBE-5660-4EAC-9536-0DABD7E75302}" srcId="{5602AAE7-B0C4-409F-AF57-78DDE4B06C6E}" destId="{7B8EA847-E089-4BC5-813B-601E36B1011C}" srcOrd="0" destOrd="0" parTransId="{B6A76BA7-11F2-419B-9AB0-8B28F8140C72}" sibTransId="{CB148D20-E068-47D9-9053-E98E2685F428}"/>
    <dgm:cxn modelId="{19BB5247-8BA6-4E47-A8FD-E1939026E561}" type="presOf" srcId="{7B8EA847-E089-4BC5-813B-601E36B1011C}" destId="{1423F5DB-CC0A-4EE8-A9BD-2E59D8BC7139}" srcOrd="0" destOrd="0" presId="urn:microsoft.com/office/officeart/2005/8/layout/hierarchy4"/>
    <dgm:cxn modelId="{BCF96709-8636-445F-92FD-A3085E9024B4}" type="presOf" srcId="{DD6CB7BA-DC8B-4527-A224-D3E98AB2A674}" destId="{C872F03B-212F-49FA-ACB8-8F9E34CAFC50}" srcOrd="0" destOrd="0" presId="urn:microsoft.com/office/officeart/2005/8/layout/hierarchy4"/>
    <dgm:cxn modelId="{5050175C-BD74-4298-8474-1DB36AAF37F0}" srcId="{7B8EA847-E089-4BC5-813B-601E36B1011C}" destId="{DD6CB7BA-DC8B-4527-A224-D3E98AB2A674}" srcOrd="2" destOrd="0" parTransId="{FD9D834D-7EB5-4A5A-8BF3-EBAEAFA5E7C9}" sibTransId="{B2142E2E-A438-4ED4-B377-456B0D8AB37D}"/>
    <dgm:cxn modelId="{B6D65395-DAD3-4A68-BF3A-A3BDEBC86F7F}" type="presOf" srcId="{5F96BED7-2EB2-4041-B0AF-DDCB90087CA0}" destId="{941E5334-779C-46F6-AE7D-E1E2848B644D}" srcOrd="0" destOrd="0" presId="urn:microsoft.com/office/officeart/2005/8/layout/hierarchy4"/>
    <dgm:cxn modelId="{FC60C0A4-0B9C-4C79-9F51-A91B59F44E6F}" type="presOf" srcId="{F2ACEB3E-592F-4C5B-BC5C-6E53FC1B4282}" destId="{68EC534A-8847-4312-BFAD-FF4842B56D55}" srcOrd="0" destOrd="0" presId="urn:microsoft.com/office/officeart/2005/8/layout/hierarchy4"/>
    <dgm:cxn modelId="{9C1882ED-36D9-4303-82D2-F551F98CAC40}" type="presParOf" srcId="{1771B19C-4730-4888-8ADA-6AC11F246CCB}" destId="{575AE4A1-C7E9-40CF-A9B8-EAA27ED6A581}" srcOrd="0" destOrd="0" presId="urn:microsoft.com/office/officeart/2005/8/layout/hierarchy4"/>
    <dgm:cxn modelId="{70B7EDA1-E7A6-4DEF-BE40-1037E7EFFCB9}" type="presParOf" srcId="{575AE4A1-C7E9-40CF-A9B8-EAA27ED6A581}" destId="{1423F5DB-CC0A-4EE8-A9BD-2E59D8BC7139}" srcOrd="0" destOrd="0" presId="urn:microsoft.com/office/officeart/2005/8/layout/hierarchy4"/>
    <dgm:cxn modelId="{8A880BA8-1400-443B-95D7-2458A42648C9}" type="presParOf" srcId="{575AE4A1-C7E9-40CF-A9B8-EAA27ED6A581}" destId="{C670596D-40DA-414F-B7EF-6F4518D4B4FD}" srcOrd="1" destOrd="0" presId="urn:microsoft.com/office/officeart/2005/8/layout/hierarchy4"/>
    <dgm:cxn modelId="{07EB9156-F901-4CF3-9670-2C8A11EF414B}" type="presParOf" srcId="{575AE4A1-C7E9-40CF-A9B8-EAA27ED6A581}" destId="{F5D669FA-5472-4EE4-8D4E-5FD681ABB7EA}" srcOrd="2" destOrd="0" presId="urn:microsoft.com/office/officeart/2005/8/layout/hierarchy4"/>
    <dgm:cxn modelId="{28639216-BD77-43D5-9F97-D5490D2AF431}" type="presParOf" srcId="{F5D669FA-5472-4EE4-8D4E-5FD681ABB7EA}" destId="{BA6B111C-6FFF-4B07-BC72-7DBDD9A97D26}" srcOrd="0" destOrd="0" presId="urn:microsoft.com/office/officeart/2005/8/layout/hierarchy4"/>
    <dgm:cxn modelId="{94EBDA47-4F48-4D44-8498-C5E724ACF055}" type="presParOf" srcId="{BA6B111C-6FFF-4B07-BC72-7DBDD9A97D26}" destId="{68EC534A-8847-4312-BFAD-FF4842B56D55}" srcOrd="0" destOrd="0" presId="urn:microsoft.com/office/officeart/2005/8/layout/hierarchy4"/>
    <dgm:cxn modelId="{AB111CAF-9C96-4F4D-A617-9C53240D19CB}" type="presParOf" srcId="{BA6B111C-6FFF-4B07-BC72-7DBDD9A97D26}" destId="{BB0980D8-287B-4417-9219-29ABC359224F}" srcOrd="1" destOrd="0" presId="urn:microsoft.com/office/officeart/2005/8/layout/hierarchy4"/>
    <dgm:cxn modelId="{483659BF-5D09-4817-872D-40EAD996BB70}" type="presParOf" srcId="{F5D669FA-5472-4EE4-8D4E-5FD681ABB7EA}" destId="{4932F2DC-15DF-427B-8524-32985166075D}" srcOrd="1" destOrd="0" presId="urn:microsoft.com/office/officeart/2005/8/layout/hierarchy4"/>
    <dgm:cxn modelId="{7CE1337F-B5A9-4290-A5CE-83FD8B33D08A}" type="presParOf" srcId="{F5D669FA-5472-4EE4-8D4E-5FD681ABB7EA}" destId="{863CE130-C76A-42D4-8407-8946603CC878}" srcOrd="2" destOrd="0" presId="urn:microsoft.com/office/officeart/2005/8/layout/hierarchy4"/>
    <dgm:cxn modelId="{DEEBBFCA-2CFB-4F88-B087-8701926322DA}" type="presParOf" srcId="{863CE130-C76A-42D4-8407-8946603CC878}" destId="{941E5334-779C-46F6-AE7D-E1E2848B644D}" srcOrd="0" destOrd="0" presId="urn:microsoft.com/office/officeart/2005/8/layout/hierarchy4"/>
    <dgm:cxn modelId="{137B1902-7CC9-48CC-98D1-F4C91328BC2B}" type="presParOf" srcId="{863CE130-C76A-42D4-8407-8946603CC878}" destId="{2B022A66-61C8-4BB0-B23F-A9E531E9D599}" srcOrd="1" destOrd="0" presId="urn:microsoft.com/office/officeart/2005/8/layout/hierarchy4"/>
    <dgm:cxn modelId="{53688D36-9D56-465B-A4CB-47CC3594C9D3}" type="presParOf" srcId="{F5D669FA-5472-4EE4-8D4E-5FD681ABB7EA}" destId="{93FED956-9912-4033-ABE9-CE690F0708FE}" srcOrd="3" destOrd="0" presId="urn:microsoft.com/office/officeart/2005/8/layout/hierarchy4"/>
    <dgm:cxn modelId="{6FA0C8FE-FCAA-44E0-85D1-D1F4C083F1B5}" type="presParOf" srcId="{F5D669FA-5472-4EE4-8D4E-5FD681ABB7EA}" destId="{B486DCEE-9438-43E2-92E5-D70D85911729}" srcOrd="4" destOrd="0" presId="urn:microsoft.com/office/officeart/2005/8/layout/hierarchy4"/>
    <dgm:cxn modelId="{1D8BF6BC-5270-48E9-A24F-B76621B47F07}" type="presParOf" srcId="{B486DCEE-9438-43E2-92E5-D70D85911729}" destId="{C872F03B-212F-49FA-ACB8-8F9E34CAFC50}" srcOrd="0" destOrd="0" presId="urn:microsoft.com/office/officeart/2005/8/layout/hierarchy4"/>
    <dgm:cxn modelId="{AEC9C38A-4965-4651-BA3B-4FE31DF9323A}" type="presParOf" srcId="{B486DCEE-9438-43E2-92E5-D70D85911729}" destId="{C8947CE8-3035-426F-991E-005B77505E8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A293D2E-60AC-4C20-8183-A09B2FC6D28B}" type="doc">
      <dgm:prSet loTypeId="urn:microsoft.com/office/officeart/2005/8/layout/pList2" loCatId="list" qsTypeId="urn:microsoft.com/office/officeart/2005/8/quickstyle/simple1" qsCatId="simple" csTypeId="urn:microsoft.com/office/officeart/2005/8/colors/accent1_2" csCatId="accent1" phldr="1"/>
      <dgm:spPr/>
    </dgm:pt>
    <dgm:pt modelId="{D9653999-E60B-455E-90EA-8DB1866CA703}">
      <dgm:prSet phldrT="[Tekst]" custT="1"/>
      <dgm:spPr>
        <a:solidFill>
          <a:srgbClr val="002060"/>
        </a:solidFill>
        <a:effectLst>
          <a:outerShdw blurRad="50800" dist="38100" dir="2700000" algn="tl" rotWithShape="0">
            <a:prstClr val="black">
              <a:alpha val="40000"/>
            </a:prstClr>
          </a:outerShdw>
        </a:effectLst>
        <a:scene3d>
          <a:camera prst="orthographicFront"/>
          <a:lightRig rig="threePt" dir="t"/>
        </a:scene3d>
        <a:sp3d>
          <a:bevelT/>
        </a:sp3d>
      </dgm:spPr>
      <dgm:t>
        <a:bodyPr>
          <a:sp3d extrusionH="57150">
            <a:bevelT w="38100" h="38100"/>
          </a:sp3d>
        </a:bodyPr>
        <a:lstStyle/>
        <a:p>
          <a:r>
            <a:rPr lang="pl-PL" sz="2000" b="1" dirty="0" smtClean="0">
              <a:solidFill>
                <a:schemeClr val="bg1"/>
              </a:solidFill>
              <a:latin typeface="Arial" panose="020B0604020202020204" pitchFamily="34" charset="0"/>
              <a:cs typeface="Arial" panose="020B0604020202020204" pitchFamily="34" charset="0"/>
            </a:rPr>
            <a:t>Uzupełnianie luk informacjami</a:t>
          </a:r>
          <a:br>
            <a:rPr lang="pl-PL" sz="2000" b="1" dirty="0" smtClean="0">
              <a:solidFill>
                <a:schemeClr val="bg1"/>
              </a:solidFill>
              <a:latin typeface="Arial" panose="020B0604020202020204" pitchFamily="34" charset="0"/>
              <a:cs typeface="Arial" panose="020B0604020202020204" pitchFamily="34" charset="0"/>
            </a:rPr>
          </a:br>
          <a:r>
            <a:rPr lang="pl-PL" sz="2000" b="1" dirty="0" smtClean="0">
              <a:solidFill>
                <a:schemeClr val="bg1"/>
              </a:solidFill>
              <a:latin typeface="Arial" panose="020B0604020202020204" pitchFamily="34" charset="0"/>
              <a:cs typeface="Arial" panose="020B0604020202020204" pitchFamily="34" charset="0"/>
            </a:rPr>
            <a:t>z tekstu wysłuchanego bądź przeczytanego przez ucznia</a:t>
          </a:r>
          <a:endParaRPr lang="pl-PL" sz="2000" b="1" dirty="0">
            <a:solidFill>
              <a:schemeClr val="bg1"/>
            </a:solidFill>
            <a:latin typeface="Arial" panose="020B0604020202020204" pitchFamily="34" charset="0"/>
            <a:cs typeface="Arial" panose="020B0604020202020204" pitchFamily="34" charset="0"/>
          </a:endParaRPr>
        </a:p>
      </dgm:t>
    </dgm:pt>
    <dgm:pt modelId="{0393EEAB-28FE-43EB-A5BC-947A317F34BD}" type="parTrans" cxnId="{0C1B0F10-F5C9-4088-BFD6-F1F2A0826D22}">
      <dgm:prSet/>
      <dgm:spPr/>
      <dgm:t>
        <a:bodyPr/>
        <a:lstStyle/>
        <a:p>
          <a:endParaRPr lang="pl-PL" sz="2000"/>
        </a:p>
      </dgm:t>
    </dgm:pt>
    <dgm:pt modelId="{1B25F93E-7925-4C27-A058-E06163A57A74}" type="sibTrans" cxnId="{0C1B0F10-F5C9-4088-BFD6-F1F2A0826D22}">
      <dgm:prSet/>
      <dgm:spPr/>
      <dgm:t>
        <a:bodyPr/>
        <a:lstStyle/>
        <a:p>
          <a:endParaRPr lang="pl-PL" sz="2000"/>
        </a:p>
      </dgm:t>
    </dgm:pt>
    <dgm:pt modelId="{3C7EE116-DE38-4F56-B114-266C47FF897D}">
      <dgm:prSet phldrT="[Tekst]" custT="1"/>
      <dgm:spPr>
        <a:solidFill>
          <a:srgbClr val="002060"/>
        </a:solidFill>
        <a:effectLst>
          <a:outerShdw blurRad="50800" dist="38100" dir="2700000" algn="tl" rotWithShape="0">
            <a:prstClr val="black">
              <a:alpha val="40000"/>
            </a:prstClr>
          </a:outerShdw>
        </a:effectLst>
        <a:scene3d>
          <a:camera prst="orthographicFront"/>
          <a:lightRig rig="threePt" dir="t"/>
        </a:scene3d>
        <a:sp3d>
          <a:bevelT/>
        </a:sp3d>
      </dgm:spPr>
      <dgm:t>
        <a:bodyPr>
          <a:sp3d extrusionH="57150">
            <a:bevelT w="38100" h="38100"/>
          </a:sp3d>
        </a:bodyPr>
        <a:lstStyle/>
        <a:p>
          <a:r>
            <a:rPr lang="pl-PL" sz="2000" b="1" dirty="0" smtClean="0">
              <a:solidFill>
                <a:schemeClr val="bg1"/>
              </a:solidFill>
              <a:latin typeface="Arial" panose="020B0604020202020204" pitchFamily="34" charset="0"/>
              <a:cs typeface="Arial" panose="020B0604020202020204" pitchFamily="34" charset="0"/>
            </a:rPr>
            <a:t>Uzupełnianie luk</a:t>
          </a:r>
          <a:br>
            <a:rPr lang="pl-PL" sz="2000" b="1" dirty="0" smtClean="0">
              <a:solidFill>
                <a:schemeClr val="bg1"/>
              </a:solidFill>
              <a:latin typeface="Arial" panose="020B0604020202020204" pitchFamily="34" charset="0"/>
              <a:cs typeface="Arial" panose="020B0604020202020204" pitchFamily="34" charset="0"/>
            </a:rPr>
          </a:br>
          <a:r>
            <a:rPr lang="pl-PL" sz="2000" b="1" dirty="0" smtClean="0">
              <a:solidFill>
                <a:schemeClr val="bg1"/>
              </a:solidFill>
              <a:latin typeface="Arial" panose="020B0604020202020204" pitchFamily="34" charset="0"/>
              <a:cs typeface="Arial" panose="020B0604020202020204" pitchFamily="34" charset="0"/>
            </a:rPr>
            <a:t>w dialogach</a:t>
          </a:r>
          <a:br>
            <a:rPr lang="pl-PL" sz="2000" b="1" dirty="0" smtClean="0">
              <a:solidFill>
                <a:schemeClr val="bg1"/>
              </a:solidFill>
              <a:latin typeface="Arial" panose="020B0604020202020204" pitchFamily="34" charset="0"/>
              <a:cs typeface="Arial" panose="020B0604020202020204" pitchFamily="34" charset="0"/>
            </a:rPr>
          </a:br>
          <a:r>
            <a:rPr lang="pl-PL" sz="2000" b="1" dirty="0" smtClean="0">
              <a:solidFill>
                <a:schemeClr val="bg1"/>
              </a:solidFill>
              <a:latin typeface="Arial" panose="020B0604020202020204" pitchFamily="34" charset="0"/>
              <a:cs typeface="Arial" panose="020B0604020202020204" pitchFamily="34" charset="0"/>
            </a:rPr>
            <a:t> (reagowanie językowe)</a:t>
          </a:r>
          <a:endParaRPr lang="pl-PL" sz="2000" b="1" dirty="0">
            <a:solidFill>
              <a:schemeClr val="bg1"/>
            </a:solidFill>
            <a:latin typeface="Arial" panose="020B0604020202020204" pitchFamily="34" charset="0"/>
            <a:cs typeface="Arial" panose="020B0604020202020204" pitchFamily="34" charset="0"/>
          </a:endParaRPr>
        </a:p>
      </dgm:t>
    </dgm:pt>
    <dgm:pt modelId="{C4CDFCFF-E5A8-40A8-9E5D-BA01D6B00A97}" type="parTrans" cxnId="{660D2F0E-C2AD-4CCF-A555-F4C8F6DC4D21}">
      <dgm:prSet/>
      <dgm:spPr/>
      <dgm:t>
        <a:bodyPr/>
        <a:lstStyle/>
        <a:p>
          <a:endParaRPr lang="pl-PL" sz="2000"/>
        </a:p>
      </dgm:t>
    </dgm:pt>
    <dgm:pt modelId="{ECD93FCC-2A72-4053-ABA4-1799DA90C392}" type="sibTrans" cxnId="{660D2F0E-C2AD-4CCF-A555-F4C8F6DC4D21}">
      <dgm:prSet/>
      <dgm:spPr/>
      <dgm:t>
        <a:bodyPr/>
        <a:lstStyle/>
        <a:p>
          <a:endParaRPr lang="pl-PL" sz="2000"/>
        </a:p>
      </dgm:t>
    </dgm:pt>
    <dgm:pt modelId="{EA83ECCC-5F7C-4E36-B244-69EFB57C7D2E}">
      <dgm:prSet phldrT="[Tekst]" custT="1"/>
      <dgm:spPr>
        <a:solidFill>
          <a:srgbClr val="002060"/>
        </a:solidFill>
        <a:effectLst>
          <a:outerShdw blurRad="50800" dist="38100" dir="2700000" algn="tl" rotWithShape="0">
            <a:prstClr val="black">
              <a:alpha val="40000"/>
            </a:prstClr>
          </a:outerShdw>
        </a:effectLst>
        <a:scene3d>
          <a:camera prst="orthographicFront"/>
          <a:lightRig rig="threePt" dir="t"/>
        </a:scene3d>
        <a:sp3d>
          <a:bevelT/>
        </a:sp3d>
      </dgm:spPr>
      <dgm:t>
        <a:bodyPr>
          <a:sp3d extrusionH="57150">
            <a:bevelT w="38100" h="38100"/>
          </a:sp3d>
        </a:bodyPr>
        <a:lstStyle/>
        <a:p>
          <a:r>
            <a:rPr lang="pl-PL" sz="2000" b="1" baseline="0" dirty="0" smtClean="0">
              <a:solidFill>
                <a:schemeClr val="bg1"/>
              </a:solidFill>
              <a:latin typeface="Arial" panose="020B0604020202020204" pitchFamily="34" charset="0"/>
              <a:cs typeface="Arial" panose="020B0604020202020204" pitchFamily="34" charset="0"/>
            </a:rPr>
            <a:t>Uzupełnianie luk</a:t>
          </a:r>
          <a:br>
            <a:rPr lang="pl-PL" sz="2000" b="1" baseline="0" dirty="0" smtClean="0">
              <a:solidFill>
                <a:schemeClr val="bg1"/>
              </a:solidFill>
              <a:latin typeface="Arial" panose="020B0604020202020204" pitchFamily="34" charset="0"/>
              <a:cs typeface="Arial" panose="020B0604020202020204" pitchFamily="34" charset="0"/>
            </a:rPr>
          </a:br>
          <a:r>
            <a:rPr lang="pl-PL" sz="2000" b="1" baseline="0" dirty="0" smtClean="0">
              <a:solidFill>
                <a:schemeClr val="bg1"/>
              </a:solidFill>
              <a:latin typeface="Arial" panose="020B0604020202020204" pitchFamily="34" charset="0"/>
              <a:cs typeface="Arial" panose="020B0604020202020204" pitchFamily="34" charset="0"/>
            </a:rPr>
            <a:t>w zdaniach (znajomość środków językowych)</a:t>
          </a:r>
          <a:endParaRPr lang="pl-PL" sz="2000" b="1" dirty="0">
            <a:solidFill>
              <a:schemeClr val="bg1"/>
            </a:solidFill>
            <a:latin typeface="Arial" panose="020B0604020202020204" pitchFamily="34" charset="0"/>
            <a:cs typeface="Arial" panose="020B0604020202020204" pitchFamily="34" charset="0"/>
          </a:endParaRPr>
        </a:p>
      </dgm:t>
    </dgm:pt>
    <dgm:pt modelId="{886C250E-D009-4924-BA76-32DDEB674798}" type="parTrans" cxnId="{710B4CE0-D8F5-408B-B731-F2A8A7350C5E}">
      <dgm:prSet/>
      <dgm:spPr/>
      <dgm:t>
        <a:bodyPr/>
        <a:lstStyle/>
        <a:p>
          <a:endParaRPr lang="pl-PL" sz="2000"/>
        </a:p>
      </dgm:t>
    </dgm:pt>
    <dgm:pt modelId="{6E5BF53C-072F-493A-89C1-03F4A7A32A16}" type="sibTrans" cxnId="{710B4CE0-D8F5-408B-B731-F2A8A7350C5E}">
      <dgm:prSet/>
      <dgm:spPr/>
      <dgm:t>
        <a:bodyPr/>
        <a:lstStyle/>
        <a:p>
          <a:endParaRPr lang="pl-PL" sz="2000"/>
        </a:p>
      </dgm:t>
    </dgm:pt>
    <dgm:pt modelId="{50D51156-23A9-49DE-BC39-2248868BE276}" type="pres">
      <dgm:prSet presAssocID="{1A293D2E-60AC-4C20-8183-A09B2FC6D28B}" presName="Name0" presStyleCnt="0">
        <dgm:presLayoutVars>
          <dgm:dir/>
          <dgm:resizeHandles val="exact"/>
        </dgm:presLayoutVars>
      </dgm:prSet>
      <dgm:spPr/>
    </dgm:pt>
    <dgm:pt modelId="{B17F5525-82DD-4469-AE9B-E60B75932174}" type="pres">
      <dgm:prSet presAssocID="{1A293D2E-60AC-4C20-8183-A09B2FC6D28B}" presName="bkgdShp" presStyleLbl="alignAccFollowNode1" presStyleIdx="0" presStyleCnt="1"/>
      <dgm:spPr>
        <a:effectLst>
          <a:outerShdw blurRad="50800" dist="38100" dir="2700000" algn="tl" rotWithShape="0">
            <a:prstClr val="black">
              <a:alpha val="40000"/>
            </a:prstClr>
          </a:outerShdw>
        </a:effectLst>
        <a:scene3d>
          <a:camera prst="orthographicFront"/>
          <a:lightRig rig="threePt" dir="t"/>
        </a:scene3d>
        <a:sp3d>
          <a:bevelT/>
        </a:sp3d>
      </dgm:spPr>
    </dgm:pt>
    <dgm:pt modelId="{36C5E095-B9CE-4ABB-9A81-92F681DAB59B}" type="pres">
      <dgm:prSet presAssocID="{1A293D2E-60AC-4C20-8183-A09B2FC6D28B}" presName="linComp" presStyleCnt="0"/>
      <dgm:spPr/>
    </dgm:pt>
    <dgm:pt modelId="{32E6524E-1DAD-41DA-9A84-5295E5D59D42}" type="pres">
      <dgm:prSet presAssocID="{D9653999-E60B-455E-90EA-8DB1866CA703}" presName="compNode" presStyleCnt="0"/>
      <dgm:spPr/>
    </dgm:pt>
    <dgm:pt modelId="{611C5C4E-788E-4692-9CC2-BC5C332B1274}" type="pres">
      <dgm:prSet presAssocID="{D9653999-E60B-455E-90EA-8DB1866CA703}" presName="node" presStyleLbl="node1" presStyleIdx="0" presStyleCnt="3">
        <dgm:presLayoutVars>
          <dgm:bulletEnabled val="1"/>
        </dgm:presLayoutVars>
      </dgm:prSet>
      <dgm:spPr/>
      <dgm:t>
        <a:bodyPr/>
        <a:lstStyle/>
        <a:p>
          <a:endParaRPr lang="pl-PL"/>
        </a:p>
      </dgm:t>
    </dgm:pt>
    <dgm:pt modelId="{8D4AC93F-D806-48D2-B0BB-CB9318C79A1F}" type="pres">
      <dgm:prSet presAssocID="{D9653999-E60B-455E-90EA-8DB1866CA703}" presName="invisiNode" presStyleLbl="node1" presStyleIdx="0" presStyleCnt="3"/>
      <dgm:spPr/>
    </dgm:pt>
    <dgm:pt modelId="{04C7719D-DD48-4C83-A45A-9C998A34A3ED}" type="pres">
      <dgm:prSet presAssocID="{D9653999-E60B-455E-90EA-8DB1866CA703}" presName="imagNode" presStyleLbl="fgImgPlace1" presStyleIdx="0" presStyleCnt="3"/>
      <dgm:spPr>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Layer>
                </a14:imgProps>
              </a:ext>
            </a:extLst>
          </a:blip>
          <a:stretch>
            <a:fillRect/>
          </a:stretch>
        </a:blipFill>
        <a:effectLst>
          <a:outerShdw blurRad="50800" dist="38100" dir="2700000" algn="tl" rotWithShape="0">
            <a:prstClr val="black">
              <a:alpha val="40000"/>
            </a:prstClr>
          </a:outerShdw>
        </a:effectLst>
      </dgm:spPr>
    </dgm:pt>
    <dgm:pt modelId="{67BF7FD2-8351-46C2-81F6-3BC3DFE1C2BC}" type="pres">
      <dgm:prSet presAssocID="{1B25F93E-7925-4C27-A058-E06163A57A74}" presName="sibTrans" presStyleLbl="sibTrans2D1" presStyleIdx="0" presStyleCnt="0"/>
      <dgm:spPr/>
      <dgm:t>
        <a:bodyPr/>
        <a:lstStyle/>
        <a:p>
          <a:endParaRPr lang="pl-PL"/>
        </a:p>
      </dgm:t>
    </dgm:pt>
    <dgm:pt modelId="{BEE7C53D-13FB-495C-A744-EC8D26E98133}" type="pres">
      <dgm:prSet presAssocID="{3C7EE116-DE38-4F56-B114-266C47FF897D}" presName="compNode" presStyleCnt="0"/>
      <dgm:spPr/>
    </dgm:pt>
    <dgm:pt modelId="{47F3DAC6-1A64-4AB7-9FE1-25FF5D256378}" type="pres">
      <dgm:prSet presAssocID="{3C7EE116-DE38-4F56-B114-266C47FF897D}" presName="node" presStyleLbl="node1" presStyleIdx="1" presStyleCnt="3">
        <dgm:presLayoutVars>
          <dgm:bulletEnabled val="1"/>
        </dgm:presLayoutVars>
      </dgm:prSet>
      <dgm:spPr/>
      <dgm:t>
        <a:bodyPr/>
        <a:lstStyle/>
        <a:p>
          <a:endParaRPr lang="pl-PL"/>
        </a:p>
      </dgm:t>
    </dgm:pt>
    <dgm:pt modelId="{E7803C10-84CD-4907-9375-7EBA38053793}" type="pres">
      <dgm:prSet presAssocID="{3C7EE116-DE38-4F56-B114-266C47FF897D}" presName="invisiNode" presStyleLbl="node1" presStyleIdx="1" presStyleCnt="3"/>
      <dgm:spPr/>
    </dgm:pt>
    <dgm:pt modelId="{A7B282AC-5FEB-4F80-9C76-028789D72AEA}" type="pres">
      <dgm:prSet presAssocID="{3C7EE116-DE38-4F56-B114-266C47FF897D}" presName="imagNode" presStyleLbl="fgImgPlace1" presStyleIdx="1" presStyleCnt="3"/>
      <dgm:spPr>
        <a:blipFill rotWithShape="1">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a:effectLst>
          <a:outerShdw blurRad="50800" dist="38100" dir="2700000" algn="tl" rotWithShape="0">
            <a:prstClr val="black">
              <a:alpha val="40000"/>
            </a:prstClr>
          </a:outerShdw>
        </a:effectLst>
      </dgm:spPr>
    </dgm:pt>
    <dgm:pt modelId="{A6F10ED5-710D-4E2A-9DD0-2FD841CCF849}" type="pres">
      <dgm:prSet presAssocID="{ECD93FCC-2A72-4053-ABA4-1799DA90C392}" presName="sibTrans" presStyleLbl="sibTrans2D1" presStyleIdx="0" presStyleCnt="0"/>
      <dgm:spPr/>
      <dgm:t>
        <a:bodyPr/>
        <a:lstStyle/>
        <a:p>
          <a:endParaRPr lang="pl-PL"/>
        </a:p>
      </dgm:t>
    </dgm:pt>
    <dgm:pt modelId="{8C3B2F10-19E7-43F7-939F-6535ACC8486E}" type="pres">
      <dgm:prSet presAssocID="{EA83ECCC-5F7C-4E36-B244-69EFB57C7D2E}" presName="compNode" presStyleCnt="0"/>
      <dgm:spPr/>
    </dgm:pt>
    <dgm:pt modelId="{8CC91CCA-F2C7-4D7F-8F01-E314BD139F27}" type="pres">
      <dgm:prSet presAssocID="{EA83ECCC-5F7C-4E36-B244-69EFB57C7D2E}" presName="node" presStyleLbl="node1" presStyleIdx="2" presStyleCnt="3">
        <dgm:presLayoutVars>
          <dgm:bulletEnabled val="1"/>
        </dgm:presLayoutVars>
      </dgm:prSet>
      <dgm:spPr/>
      <dgm:t>
        <a:bodyPr/>
        <a:lstStyle/>
        <a:p>
          <a:endParaRPr lang="pl-PL"/>
        </a:p>
      </dgm:t>
    </dgm:pt>
    <dgm:pt modelId="{0A97C9FC-BD01-49AA-95A3-9604466CFF75}" type="pres">
      <dgm:prSet presAssocID="{EA83ECCC-5F7C-4E36-B244-69EFB57C7D2E}" presName="invisiNode" presStyleLbl="node1" presStyleIdx="2" presStyleCnt="3"/>
      <dgm:spPr/>
    </dgm:pt>
    <dgm:pt modelId="{3565E762-1F49-49CB-B662-C13540281EE4}" type="pres">
      <dgm:prSet presAssocID="{EA83ECCC-5F7C-4E36-B244-69EFB57C7D2E}" presName="imagNode" presStyleLbl="fgImgPlace1" presStyleIdx="2" presStyleCnt="3"/>
      <dgm:spPr>
        <a:blipFill rotWithShape="1">
          <a:blip xmlns:r="http://schemas.openxmlformats.org/officeDocument/2006/relationships" r:embed="rId5">
            <a:extLst>
              <a:ext uri="{BEBA8EAE-BF5A-486C-A8C5-ECC9F3942E4B}">
                <a14:imgProps xmlns:a14="http://schemas.microsoft.com/office/drawing/2010/main">
                  <a14:imgLayer r:embed="rId6">
                    <a14:imgEffect>
                      <a14:sharpenSoften amount="50000"/>
                    </a14:imgEffect>
                  </a14:imgLayer>
                </a14:imgProps>
              </a:ext>
            </a:extLst>
          </a:blip>
          <a:stretch>
            <a:fillRect/>
          </a:stretch>
        </a:blipFill>
        <a:effectLst>
          <a:outerShdw blurRad="50800" dist="38100" dir="2700000" algn="tl" rotWithShape="0">
            <a:prstClr val="black">
              <a:alpha val="40000"/>
            </a:prstClr>
          </a:outerShdw>
        </a:effectLst>
      </dgm:spPr>
    </dgm:pt>
  </dgm:ptLst>
  <dgm:cxnLst>
    <dgm:cxn modelId="{DB86E1CA-DFC7-4756-9518-61C30A26E5E7}" type="presOf" srcId="{ECD93FCC-2A72-4053-ABA4-1799DA90C392}" destId="{A6F10ED5-710D-4E2A-9DD0-2FD841CCF849}" srcOrd="0" destOrd="0" presId="urn:microsoft.com/office/officeart/2005/8/layout/pList2"/>
    <dgm:cxn modelId="{660D2F0E-C2AD-4CCF-A555-F4C8F6DC4D21}" srcId="{1A293D2E-60AC-4C20-8183-A09B2FC6D28B}" destId="{3C7EE116-DE38-4F56-B114-266C47FF897D}" srcOrd="1" destOrd="0" parTransId="{C4CDFCFF-E5A8-40A8-9E5D-BA01D6B00A97}" sibTransId="{ECD93FCC-2A72-4053-ABA4-1799DA90C392}"/>
    <dgm:cxn modelId="{D0DCB348-28CC-4E8A-89F0-086432B23C47}" type="presOf" srcId="{1B25F93E-7925-4C27-A058-E06163A57A74}" destId="{67BF7FD2-8351-46C2-81F6-3BC3DFE1C2BC}" srcOrd="0" destOrd="0" presId="urn:microsoft.com/office/officeart/2005/8/layout/pList2"/>
    <dgm:cxn modelId="{EB3FF5CF-B9FB-4599-8C23-9E973F540730}" type="presOf" srcId="{1A293D2E-60AC-4C20-8183-A09B2FC6D28B}" destId="{50D51156-23A9-49DE-BC39-2248868BE276}" srcOrd="0" destOrd="0" presId="urn:microsoft.com/office/officeart/2005/8/layout/pList2"/>
    <dgm:cxn modelId="{FD20C322-4057-4427-A709-72810FE71CCC}" type="presOf" srcId="{EA83ECCC-5F7C-4E36-B244-69EFB57C7D2E}" destId="{8CC91CCA-F2C7-4D7F-8F01-E314BD139F27}" srcOrd="0" destOrd="0" presId="urn:microsoft.com/office/officeart/2005/8/layout/pList2"/>
    <dgm:cxn modelId="{86E5B727-BBD7-4DE4-85A2-5FBFB34BB2B0}" type="presOf" srcId="{3C7EE116-DE38-4F56-B114-266C47FF897D}" destId="{47F3DAC6-1A64-4AB7-9FE1-25FF5D256378}" srcOrd="0" destOrd="0" presId="urn:microsoft.com/office/officeart/2005/8/layout/pList2"/>
    <dgm:cxn modelId="{F4740E63-BDB7-41AA-BB1E-FC5913E09EF3}" type="presOf" srcId="{D9653999-E60B-455E-90EA-8DB1866CA703}" destId="{611C5C4E-788E-4692-9CC2-BC5C332B1274}" srcOrd="0" destOrd="0" presId="urn:microsoft.com/office/officeart/2005/8/layout/pList2"/>
    <dgm:cxn modelId="{710B4CE0-D8F5-408B-B731-F2A8A7350C5E}" srcId="{1A293D2E-60AC-4C20-8183-A09B2FC6D28B}" destId="{EA83ECCC-5F7C-4E36-B244-69EFB57C7D2E}" srcOrd="2" destOrd="0" parTransId="{886C250E-D009-4924-BA76-32DDEB674798}" sibTransId="{6E5BF53C-072F-493A-89C1-03F4A7A32A16}"/>
    <dgm:cxn modelId="{0C1B0F10-F5C9-4088-BFD6-F1F2A0826D22}" srcId="{1A293D2E-60AC-4C20-8183-A09B2FC6D28B}" destId="{D9653999-E60B-455E-90EA-8DB1866CA703}" srcOrd="0" destOrd="0" parTransId="{0393EEAB-28FE-43EB-A5BC-947A317F34BD}" sibTransId="{1B25F93E-7925-4C27-A058-E06163A57A74}"/>
    <dgm:cxn modelId="{C43DD6F5-2050-43DE-B5BE-7C34DBDB80EF}" type="presParOf" srcId="{50D51156-23A9-49DE-BC39-2248868BE276}" destId="{B17F5525-82DD-4469-AE9B-E60B75932174}" srcOrd="0" destOrd="0" presId="urn:microsoft.com/office/officeart/2005/8/layout/pList2"/>
    <dgm:cxn modelId="{792A3944-F1B3-4353-8FA4-02F9F37AE2AF}" type="presParOf" srcId="{50D51156-23A9-49DE-BC39-2248868BE276}" destId="{36C5E095-B9CE-4ABB-9A81-92F681DAB59B}" srcOrd="1" destOrd="0" presId="urn:microsoft.com/office/officeart/2005/8/layout/pList2"/>
    <dgm:cxn modelId="{8650FA9C-8763-40DC-9014-BC410C2571AA}" type="presParOf" srcId="{36C5E095-B9CE-4ABB-9A81-92F681DAB59B}" destId="{32E6524E-1DAD-41DA-9A84-5295E5D59D42}" srcOrd="0" destOrd="0" presId="urn:microsoft.com/office/officeart/2005/8/layout/pList2"/>
    <dgm:cxn modelId="{19E6C7C2-C3AB-4781-A8DF-FCD199028E2B}" type="presParOf" srcId="{32E6524E-1DAD-41DA-9A84-5295E5D59D42}" destId="{611C5C4E-788E-4692-9CC2-BC5C332B1274}" srcOrd="0" destOrd="0" presId="urn:microsoft.com/office/officeart/2005/8/layout/pList2"/>
    <dgm:cxn modelId="{43D62EE7-0560-4CC3-9012-EF34557D6127}" type="presParOf" srcId="{32E6524E-1DAD-41DA-9A84-5295E5D59D42}" destId="{8D4AC93F-D806-48D2-B0BB-CB9318C79A1F}" srcOrd="1" destOrd="0" presId="urn:microsoft.com/office/officeart/2005/8/layout/pList2"/>
    <dgm:cxn modelId="{26BACD0D-5A36-4302-A332-A288857ADF07}" type="presParOf" srcId="{32E6524E-1DAD-41DA-9A84-5295E5D59D42}" destId="{04C7719D-DD48-4C83-A45A-9C998A34A3ED}" srcOrd="2" destOrd="0" presId="urn:microsoft.com/office/officeart/2005/8/layout/pList2"/>
    <dgm:cxn modelId="{3C17EC77-C16C-4E4E-A322-DA5DBF0FD2B8}" type="presParOf" srcId="{36C5E095-B9CE-4ABB-9A81-92F681DAB59B}" destId="{67BF7FD2-8351-46C2-81F6-3BC3DFE1C2BC}" srcOrd="1" destOrd="0" presId="urn:microsoft.com/office/officeart/2005/8/layout/pList2"/>
    <dgm:cxn modelId="{C783829E-BE04-4DFE-B7B9-F4AFBDE8CF87}" type="presParOf" srcId="{36C5E095-B9CE-4ABB-9A81-92F681DAB59B}" destId="{BEE7C53D-13FB-495C-A744-EC8D26E98133}" srcOrd="2" destOrd="0" presId="urn:microsoft.com/office/officeart/2005/8/layout/pList2"/>
    <dgm:cxn modelId="{FDAF910A-B495-42C7-9F34-8105AFD59E00}" type="presParOf" srcId="{BEE7C53D-13FB-495C-A744-EC8D26E98133}" destId="{47F3DAC6-1A64-4AB7-9FE1-25FF5D256378}" srcOrd="0" destOrd="0" presId="urn:microsoft.com/office/officeart/2005/8/layout/pList2"/>
    <dgm:cxn modelId="{F75EC656-9795-4F2C-9589-16334FBC9857}" type="presParOf" srcId="{BEE7C53D-13FB-495C-A744-EC8D26E98133}" destId="{E7803C10-84CD-4907-9375-7EBA38053793}" srcOrd="1" destOrd="0" presId="urn:microsoft.com/office/officeart/2005/8/layout/pList2"/>
    <dgm:cxn modelId="{00996C1C-1525-42C4-8B89-C3A53BADE894}" type="presParOf" srcId="{BEE7C53D-13FB-495C-A744-EC8D26E98133}" destId="{A7B282AC-5FEB-4F80-9C76-028789D72AEA}" srcOrd="2" destOrd="0" presId="urn:microsoft.com/office/officeart/2005/8/layout/pList2"/>
    <dgm:cxn modelId="{98588BC3-7FC9-4169-9684-56CAC67E2886}" type="presParOf" srcId="{36C5E095-B9CE-4ABB-9A81-92F681DAB59B}" destId="{A6F10ED5-710D-4E2A-9DD0-2FD841CCF849}" srcOrd="3" destOrd="0" presId="urn:microsoft.com/office/officeart/2005/8/layout/pList2"/>
    <dgm:cxn modelId="{B7B93884-2908-4A95-9552-2E3BDE4B1CCA}" type="presParOf" srcId="{36C5E095-B9CE-4ABB-9A81-92F681DAB59B}" destId="{8C3B2F10-19E7-43F7-939F-6535ACC8486E}" srcOrd="4" destOrd="0" presId="urn:microsoft.com/office/officeart/2005/8/layout/pList2"/>
    <dgm:cxn modelId="{3475D8AD-6A8C-484F-AD23-0C535A4186F4}" type="presParOf" srcId="{8C3B2F10-19E7-43F7-939F-6535ACC8486E}" destId="{8CC91CCA-F2C7-4D7F-8F01-E314BD139F27}" srcOrd="0" destOrd="0" presId="urn:microsoft.com/office/officeart/2005/8/layout/pList2"/>
    <dgm:cxn modelId="{E7C909F9-AA63-42BB-8968-08ACDAA2C645}" type="presParOf" srcId="{8C3B2F10-19E7-43F7-939F-6535ACC8486E}" destId="{0A97C9FC-BD01-49AA-95A3-9604466CFF75}" srcOrd="1" destOrd="0" presId="urn:microsoft.com/office/officeart/2005/8/layout/pList2"/>
    <dgm:cxn modelId="{217D1173-6ED5-4465-B86B-37891B6EAF01}" type="presParOf" srcId="{8C3B2F10-19E7-43F7-939F-6535ACC8486E}" destId="{3565E762-1F49-49CB-B662-C13540281EE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293D2E-60AC-4C20-8183-A09B2FC6D28B}" type="doc">
      <dgm:prSet loTypeId="urn:microsoft.com/office/officeart/2005/8/layout/pList2" loCatId="list" qsTypeId="urn:microsoft.com/office/officeart/2005/8/quickstyle/simple1" qsCatId="simple" csTypeId="urn:microsoft.com/office/officeart/2005/8/colors/accent1_2" csCatId="accent1" phldr="1"/>
      <dgm:spPr/>
    </dgm:pt>
    <dgm:pt modelId="{D9653999-E60B-455E-90EA-8DB1866CA703}">
      <dgm:prSet phldrT="[Tekst]" custT="1"/>
      <dgm:spPr>
        <a:solidFill>
          <a:srgbClr val="002060"/>
        </a:solidFill>
        <a:effectLst>
          <a:outerShdw blurRad="50800" dist="38100" dir="2700000" algn="tl" rotWithShape="0">
            <a:prstClr val="black">
              <a:alpha val="40000"/>
            </a:prstClr>
          </a:outerShdw>
        </a:effectLst>
        <a:scene3d>
          <a:camera prst="orthographicFront"/>
          <a:lightRig rig="threePt" dir="t"/>
        </a:scene3d>
        <a:sp3d>
          <a:bevelT/>
        </a:sp3d>
      </dgm:spPr>
      <dgm:t>
        <a:bodyPr>
          <a:sp3d extrusionH="57150">
            <a:bevelT w="38100" h="38100"/>
          </a:sp3d>
        </a:bodyPr>
        <a:lstStyle/>
        <a:p>
          <a:r>
            <a:rPr lang="pl-PL" sz="2000" b="1" dirty="0" smtClean="0">
              <a:solidFill>
                <a:schemeClr val="bg1"/>
              </a:solidFill>
              <a:latin typeface="Arial" panose="020B0604020202020204" pitchFamily="34" charset="0"/>
              <a:ea typeface="+mn-ea"/>
              <a:cs typeface="Arial" panose="020B0604020202020204" pitchFamily="34" charset="0"/>
            </a:rPr>
            <a:t>Odpowiedzi na pytania</a:t>
          </a:r>
          <a:endParaRPr lang="pl-PL" sz="2000" b="1" dirty="0">
            <a:solidFill>
              <a:schemeClr val="bg1"/>
            </a:solidFill>
            <a:latin typeface="Arial" panose="020B0604020202020204" pitchFamily="34" charset="0"/>
            <a:cs typeface="Arial" panose="020B0604020202020204" pitchFamily="34" charset="0"/>
          </a:endParaRPr>
        </a:p>
      </dgm:t>
    </dgm:pt>
    <dgm:pt modelId="{0393EEAB-28FE-43EB-A5BC-947A317F34BD}" type="parTrans" cxnId="{0C1B0F10-F5C9-4088-BFD6-F1F2A0826D22}">
      <dgm:prSet/>
      <dgm:spPr/>
      <dgm:t>
        <a:bodyPr/>
        <a:lstStyle/>
        <a:p>
          <a:endParaRPr lang="pl-PL" sz="2000"/>
        </a:p>
      </dgm:t>
    </dgm:pt>
    <dgm:pt modelId="{1B25F93E-7925-4C27-A058-E06163A57A74}" type="sibTrans" cxnId="{0C1B0F10-F5C9-4088-BFD6-F1F2A0826D22}">
      <dgm:prSet/>
      <dgm:spPr/>
      <dgm:t>
        <a:bodyPr/>
        <a:lstStyle/>
        <a:p>
          <a:endParaRPr lang="pl-PL" sz="2000"/>
        </a:p>
      </dgm:t>
    </dgm:pt>
    <dgm:pt modelId="{3C7EE116-DE38-4F56-B114-266C47FF897D}">
      <dgm:prSet phldrT="[Tekst]" custT="1"/>
      <dgm:spPr>
        <a:solidFill>
          <a:srgbClr val="002060"/>
        </a:solidFill>
        <a:effectLst>
          <a:outerShdw blurRad="50800" dist="38100" dir="2700000" algn="tl" rotWithShape="0">
            <a:prstClr val="black">
              <a:alpha val="40000"/>
            </a:prstClr>
          </a:outerShdw>
        </a:effectLst>
        <a:scene3d>
          <a:camera prst="orthographicFront"/>
          <a:lightRig rig="threePt" dir="t"/>
        </a:scene3d>
        <a:sp3d>
          <a:bevelT/>
        </a:sp3d>
      </dgm:spPr>
      <dgm:t>
        <a:bodyPr>
          <a:sp3d extrusionH="57150">
            <a:bevelT w="38100" h="38100"/>
          </a:sp3d>
        </a:bodyPr>
        <a:lstStyle/>
        <a:p>
          <a:r>
            <a:rPr lang="pl-PL" sz="2000" b="1" dirty="0" smtClean="0">
              <a:solidFill>
                <a:schemeClr val="bg1"/>
              </a:solidFill>
              <a:latin typeface="Arial" panose="020B0604020202020204" pitchFamily="34" charset="0"/>
              <a:ea typeface="+mn-ea"/>
              <a:cs typeface="Arial" panose="020B0604020202020204" pitchFamily="34" charset="0"/>
            </a:rPr>
            <a:t>Parafraza podanych</a:t>
          </a:r>
          <a:r>
            <a:rPr lang="pl-PL" sz="2000" b="1" baseline="0" dirty="0" smtClean="0">
              <a:solidFill>
                <a:schemeClr val="bg1"/>
              </a:solidFill>
              <a:latin typeface="Arial" panose="020B0604020202020204" pitchFamily="34" charset="0"/>
              <a:ea typeface="+mn-ea"/>
              <a:cs typeface="Arial" panose="020B0604020202020204" pitchFamily="34" charset="0"/>
            </a:rPr>
            <a:t> zdań</a:t>
          </a:r>
          <a:endParaRPr lang="pl-PL" sz="2000" b="1" dirty="0">
            <a:solidFill>
              <a:schemeClr val="bg1"/>
            </a:solidFill>
            <a:latin typeface="Arial" panose="020B0604020202020204" pitchFamily="34" charset="0"/>
            <a:cs typeface="Arial" panose="020B0604020202020204" pitchFamily="34" charset="0"/>
          </a:endParaRPr>
        </a:p>
      </dgm:t>
    </dgm:pt>
    <dgm:pt modelId="{C4CDFCFF-E5A8-40A8-9E5D-BA01D6B00A97}" type="parTrans" cxnId="{660D2F0E-C2AD-4CCF-A555-F4C8F6DC4D21}">
      <dgm:prSet/>
      <dgm:spPr/>
      <dgm:t>
        <a:bodyPr/>
        <a:lstStyle/>
        <a:p>
          <a:endParaRPr lang="pl-PL" sz="2000"/>
        </a:p>
      </dgm:t>
    </dgm:pt>
    <dgm:pt modelId="{ECD93FCC-2A72-4053-ABA4-1799DA90C392}" type="sibTrans" cxnId="{660D2F0E-C2AD-4CCF-A555-F4C8F6DC4D21}">
      <dgm:prSet/>
      <dgm:spPr/>
      <dgm:t>
        <a:bodyPr/>
        <a:lstStyle/>
        <a:p>
          <a:endParaRPr lang="pl-PL" sz="2000"/>
        </a:p>
      </dgm:t>
    </dgm:pt>
    <dgm:pt modelId="{EA83ECCC-5F7C-4E36-B244-69EFB57C7D2E}">
      <dgm:prSet phldrT="[Tekst]" custT="1"/>
      <dgm:spPr>
        <a:solidFill>
          <a:srgbClr val="002060"/>
        </a:solidFill>
        <a:effectLst>
          <a:outerShdw blurRad="50800" dist="38100" dir="2700000" algn="tl" rotWithShape="0">
            <a:prstClr val="black">
              <a:alpha val="40000"/>
            </a:prstClr>
          </a:outerShdw>
        </a:effectLst>
        <a:scene3d>
          <a:camera prst="orthographicFront"/>
          <a:lightRig rig="threePt" dir="t"/>
        </a:scene3d>
        <a:sp3d>
          <a:bevelT/>
        </a:sp3d>
      </dgm:spPr>
      <dgm:t>
        <a:bodyPr>
          <a:sp3d extrusionH="57150">
            <a:bevelT w="38100" h="38100"/>
          </a:sp3d>
        </a:bodyPr>
        <a:lstStyle/>
        <a:p>
          <a:r>
            <a:rPr lang="pl-PL" sz="2000" b="1" baseline="0" dirty="0" smtClean="0">
              <a:solidFill>
                <a:schemeClr val="bg1"/>
              </a:solidFill>
              <a:latin typeface="Arial" panose="020B0604020202020204" pitchFamily="34" charset="0"/>
              <a:ea typeface="+mn-ea"/>
              <a:cs typeface="Arial" panose="020B0604020202020204" pitchFamily="34" charset="0"/>
            </a:rPr>
            <a:t>Tłumaczenie fragmentów zdań</a:t>
          </a:r>
          <a:br>
            <a:rPr lang="pl-PL" sz="2000" b="1" baseline="0" dirty="0" smtClean="0">
              <a:solidFill>
                <a:schemeClr val="bg1"/>
              </a:solidFill>
              <a:latin typeface="Arial" panose="020B0604020202020204" pitchFamily="34" charset="0"/>
              <a:ea typeface="+mn-ea"/>
              <a:cs typeface="Arial" panose="020B0604020202020204" pitchFamily="34" charset="0"/>
            </a:rPr>
          </a:br>
          <a:r>
            <a:rPr lang="pl-PL" sz="2000" b="1" baseline="0" dirty="0" smtClean="0">
              <a:solidFill>
                <a:schemeClr val="bg1"/>
              </a:solidFill>
              <a:latin typeface="Arial" panose="020B0604020202020204" pitchFamily="34" charset="0"/>
              <a:ea typeface="+mn-ea"/>
              <a:cs typeface="Arial" panose="020B0604020202020204" pitchFamily="34" charset="0"/>
            </a:rPr>
            <a:t>na język obcy</a:t>
          </a:r>
          <a:endParaRPr lang="pl-PL" sz="2000" b="1" dirty="0">
            <a:solidFill>
              <a:schemeClr val="bg1"/>
            </a:solidFill>
            <a:latin typeface="Arial" panose="020B0604020202020204" pitchFamily="34" charset="0"/>
            <a:cs typeface="Arial" panose="020B0604020202020204" pitchFamily="34" charset="0"/>
          </a:endParaRPr>
        </a:p>
      </dgm:t>
    </dgm:pt>
    <dgm:pt modelId="{886C250E-D009-4924-BA76-32DDEB674798}" type="parTrans" cxnId="{710B4CE0-D8F5-408B-B731-F2A8A7350C5E}">
      <dgm:prSet/>
      <dgm:spPr/>
      <dgm:t>
        <a:bodyPr/>
        <a:lstStyle/>
        <a:p>
          <a:endParaRPr lang="pl-PL" sz="2000"/>
        </a:p>
      </dgm:t>
    </dgm:pt>
    <dgm:pt modelId="{6E5BF53C-072F-493A-89C1-03F4A7A32A16}" type="sibTrans" cxnId="{710B4CE0-D8F5-408B-B731-F2A8A7350C5E}">
      <dgm:prSet/>
      <dgm:spPr/>
      <dgm:t>
        <a:bodyPr/>
        <a:lstStyle/>
        <a:p>
          <a:endParaRPr lang="pl-PL" sz="2000"/>
        </a:p>
      </dgm:t>
    </dgm:pt>
    <dgm:pt modelId="{C082D737-220F-44AD-BB68-12C5151E199E}">
      <dgm:prSet custT="1"/>
      <dgm:spPr>
        <a:solidFill>
          <a:srgbClr val="002060"/>
        </a:solidFill>
        <a:effectLst>
          <a:outerShdw blurRad="50800" dist="38100" dir="2700000" algn="tl" rotWithShape="0">
            <a:prstClr val="black">
              <a:alpha val="40000"/>
            </a:prstClr>
          </a:outerShdw>
        </a:effectLst>
        <a:scene3d>
          <a:camera prst="orthographicFront"/>
          <a:lightRig rig="threePt" dir="t"/>
        </a:scene3d>
        <a:sp3d>
          <a:bevelT/>
        </a:sp3d>
      </dgm:spPr>
      <dgm:t>
        <a:bodyPr>
          <a:sp3d extrusionH="57150">
            <a:bevelT w="38100" h="38100"/>
          </a:sp3d>
        </a:bodyPr>
        <a:lstStyle/>
        <a:p>
          <a:r>
            <a:rPr lang="pl-PL" sz="1700" b="1" dirty="0" smtClean="0">
              <a:solidFill>
                <a:schemeClr val="bg1"/>
              </a:solidFill>
              <a:latin typeface="Arial" panose="020B0604020202020204" pitchFamily="34" charset="0"/>
              <a:ea typeface="+mn-ea"/>
              <a:cs typeface="Arial" panose="020B0604020202020204" pitchFamily="34" charset="0"/>
            </a:rPr>
            <a:t>Układanie fragmentów zdań</a:t>
          </a:r>
          <a:br>
            <a:rPr lang="pl-PL" sz="1700" b="1" dirty="0" smtClean="0">
              <a:solidFill>
                <a:schemeClr val="bg1"/>
              </a:solidFill>
              <a:latin typeface="Arial" panose="020B0604020202020204" pitchFamily="34" charset="0"/>
              <a:ea typeface="+mn-ea"/>
              <a:cs typeface="Arial" panose="020B0604020202020204" pitchFamily="34" charset="0"/>
            </a:rPr>
          </a:br>
          <a:r>
            <a:rPr lang="pl-PL" sz="1700" b="1" dirty="0" smtClean="0">
              <a:solidFill>
                <a:schemeClr val="bg1"/>
              </a:solidFill>
              <a:latin typeface="Arial" panose="020B0604020202020204" pitchFamily="34" charset="0"/>
              <a:ea typeface="+mn-ea"/>
              <a:cs typeface="Arial" panose="020B0604020202020204" pitchFamily="34" charset="0"/>
            </a:rPr>
            <a:t>z podanych elementów leksykalnych – </a:t>
          </a:r>
          <a:r>
            <a:rPr lang="pl-PL" sz="1700" b="1" dirty="0" err="1" smtClean="0">
              <a:solidFill>
                <a:schemeClr val="bg1"/>
              </a:solidFill>
              <a:latin typeface="Arial" panose="020B0604020202020204" pitchFamily="34" charset="0"/>
              <a:ea typeface="+mn-ea"/>
              <a:cs typeface="Arial" panose="020B0604020202020204" pitchFamily="34" charset="0"/>
            </a:rPr>
            <a:t>gramatykalizacja</a:t>
          </a:r>
          <a:endParaRPr lang="pl-PL" sz="1700" b="1" dirty="0">
            <a:solidFill>
              <a:schemeClr val="bg1"/>
            </a:solidFill>
            <a:latin typeface="Arial" panose="020B0604020202020204" pitchFamily="34" charset="0"/>
            <a:cs typeface="Arial" panose="020B0604020202020204" pitchFamily="34" charset="0"/>
          </a:endParaRPr>
        </a:p>
      </dgm:t>
    </dgm:pt>
    <dgm:pt modelId="{B1ECF80D-3465-4069-B9A0-BFC3B2DD8E2F}" type="parTrans" cxnId="{786B60FC-18DC-4230-AAF0-FAA4FA8FB59E}">
      <dgm:prSet/>
      <dgm:spPr/>
      <dgm:t>
        <a:bodyPr/>
        <a:lstStyle/>
        <a:p>
          <a:endParaRPr lang="pl-PL"/>
        </a:p>
      </dgm:t>
    </dgm:pt>
    <dgm:pt modelId="{A5706F76-A655-4F58-9F78-5A953ED6EA4C}" type="sibTrans" cxnId="{786B60FC-18DC-4230-AAF0-FAA4FA8FB59E}">
      <dgm:prSet/>
      <dgm:spPr/>
      <dgm:t>
        <a:bodyPr/>
        <a:lstStyle/>
        <a:p>
          <a:endParaRPr lang="pl-PL"/>
        </a:p>
      </dgm:t>
    </dgm:pt>
    <dgm:pt modelId="{50D51156-23A9-49DE-BC39-2248868BE276}" type="pres">
      <dgm:prSet presAssocID="{1A293D2E-60AC-4C20-8183-A09B2FC6D28B}" presName="Name0" presStyleCnt="0">
        <dgm:presLayoutVars>
          <dgm:dir/>
          <dgm:resizeHandles val="exact"/>
        </dgm:presLayoutVars>
      </dgm:prSet>
      <dgm:spPr/>
    </dgm:pt>
    <dgm:pt modelId="{B17F5525-82DD-4469-AE9B-E60B75932174}" type="pres">
      <dgm:prSet presAssocID="{1A293D2E-60AC-4C20-8183-A09B2FC6D28B}" presName="bkgdShp" presStyleLbl="alignAccFollowNode1" presStyleIdx="0" presStyleCnt="1"/>
      <dgm:spPr>
        <a:effectLst>
          <a:outerShdw blurRad="50800" dist="38100" dir="2700000" algn="tl" rotWithShape="0">
            <a:prstClr val="black">
              <a:alpha val="40000"/>
            </a:prstClr>
          </a:outerShdw>
        </a:effectLst>
        <a:scene3d>
          <a:camera prst="orthographicFront"/>
          <a:lightRig rig="threePt" dir="t"/>
        </a:scene3d>
        <a:sp3d>
          <a:bevelT/>
        </a:sp3d>
      </dgm:spPr>
    </dgm:pt>
    <dgm:pt modelId="{36C5E095-B9CE-4ABB-9A81-92F681DAB59B}" type="pres">
      <dgm:prSet presAssocID="{1A293D2E-60AC-4C20-8183-A09B2FC6D28B}" presName="linComp" presStyleCnt="0"/>
      <dgm:spPr/>
    </dgm:pt>
    <dgm:pt modelId="{32E6524E-1DAD-41DA-9A84-5295E5D59D42}" type="pres">
      <dgm:prSet presAssocID="{D9653999-E60B-455E-90EA-8DB1866CA703}" presName="compNode" presStyleCnt="0"/>
      <dgm:spPr/>
    </dgm:pt>
    <dgm:pt modelId="{611C5C4E-788E-4692-9CC2-BC5C332B1274}" type="pres">
      <dgm:prSet presAssocID="{D9653999-E60B-455E-90EA-8DB1866CA703}" presName="node" presStyleLbl="node1" presStyleIdx="0" presStyleCnt="4">
        <dgm:presLayoutVars>
          <dgm:bulletEnabled val="1"/>
        </dgm:presLayoutVars>
      </dgm:prSet>
      <dgm:spPr/>
      <dgm:t>
        <a:bodyPr/>
        <a:lstStyle/>
        <a:p>
          <a:endParaRPr lang="pl-PL"/>
        </a:p>
      </dgm:t>
    </dgm:pt>
    <dgm:pt modelId="{8D4AC93F-D806-48D2-B0BB-CB9318C79A1F}" type="pres">
      <dgm:prSet presAssocID="{D9653999-E60B-455E-90EA-8DB1866CA703}" presName="invisiNode" presStyleLbl="node1" presStyleIdx="0" presStyleCnt="4"/>
      <dgm:spPr/>
    </dgm:pt>
    <dgm:pt modelId="{04C7719D-DD48-4C83-A45A-9C998A34A3ED}" type="pres">
      <dgm:prSet presAssocID="{D9653999-E60B-455E-90EA-8DB1866CA703}" presName="imagNode" presStyleLbl="fgImgPlace1" presStyleIdx="0" presStyleCnt="4"/>
      <dgm:spPr>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Effect>
                      <a14:brightnessContrast contrast="-40000"/>
                    </a14:imgEffect>
                  </a14:imgLayer>
                </a14:imgProps>
              </a:ext>
            </a:extLst>
          </a:blip>
          <a:stretch>
            <a:fillRect/>
          </a:stretch>
        </a:blipFill>
        <a:effectLst>
          <a:outerShdw blurRad="50800" dist="38100" dir="2700000" algn="tl" rotWithShape="0">
            <a:prstClr val="black">
              <a:alpha val="40000"/>
            </a:prstClr>
          </a:outerShdw>
        </a:effectLst>
      </dgm:spPr>
    </dgm:pt>
    <dgm:pt modelId="{67BF7FD2-8351-46C2-81F6-3BC3DFE1C2BC}" type="pres">
      <dgm:prSet presAssocID="{1B25F93E-7925-4C27-A058-E06163A57A74}" presName="sibTrans" presStyleLbl="sibTrans2D1" presStyleIdx="0" presStyleCnt="0"/>
      <dgm:spPr/>
      <dgm:t>
        <a:bodyPr/>
        <a:lstStyle/>
        <a:p>
          <a:endParaRPr lang="pl-PL"/>
        </a:p>
      </dgm:t>
    </dgm:pt>
    <dgm:pt modelId="{BEE7C53D-13FB-495C-A744-EC8D26E98133}" type="pres">
      <dgm:prSet presAssocID="{3C7EE116-DE38-4F56-B114-266C47FF897D}" presName="compNode" presStyleCnt="0"/>
      <dgm:spPr/>
    </dgm:pt>
    <dgm:pt modelId="{47F3DAC6-1A64-4AB7-9FE1-25FF5D256378}" type="pres">
      <dgm:prSet presAssocID="{3C7EE116-DE38-4F56-B114-266C47FF897D}" presName="node" presStyleLbl="node1" presStyleIdx="1" presStyleCnt="4">
        <dgm:presLayoutVars>
          <dgm:bulletEnabled val="1"/>
        </dgm:presLayoutVars>
      </dgm:prSet>
      <dgm:spPr/>
      <dgm:t>
        <a:bodyPr/>
        <a:lstStyle/>
        <a:p>
          <a:endParaRPr lang="pl-PL"/>
        </a:p>
      </dgm:t>
    </dgm:pt>
    <dgm:pt modelId="{E7803C10-84CD-4907-9375-7EBA38053793}" type="pres">
      <dgm:prSet presAssocID="{3C7EE116-DE38-4F56-B114-266C47FF897D}" presName="invisiNode" presStyleLbl="node1" presStyleIdx="1" presStyleCnt="4"/>
      <dgm:spPr/>
    </dgm:pt>
    <dgm:pt modelId="{A7B282AC-5FEB-4F80-9C76-028789D72AEA}" type="pres">
      <dgm:prSet presAssocID="{3C7EE116-DE38-4F56-B114-266C47FF897D}" presName="imagNode" presStyleLbl="fgImgPlace1" presStyleIdx="1" presStyleCnt="4"/>
      <dgm:spPr>
        <a:blipFill rotWithShape="1">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a:blipFill>
        <a:effectLst>
          <a:outerShdw blurRad="50800" dist="38100" dir="2700000" algn="tl" rotWithShape="0">
            <a:prstClr val="black">
              <a:alpha val="40000"/>
            </a:prstClr>
          </a:outerShdw>
        </a:effectLst>
      </dgm:spPr>
    </dgm:pt>
    <dgm:pt modelId="{A6F10ED5-710D-4E2A-9DD0-2FD841CCF849}" type="pres">
      <dgm:prSet presAssocID="{ECD93FCC-2A72-4053-ABA4-1799DA90C392}" presName="sibTrans" presStyleLbl="sibTrans2D1" presStyleIdx="0" presStyleCnt="0"/>
      <dgm:spPr/>
      <dgm:t>
        <a:bodyPr/>
        <a:lstStyle/>
        <a:p>
          <a:endParaRPr lang="pl-PL"/>
        </a:p>
      </dgm:t>
    </dgm:pt>
    <dgm:pt modelId="{8C3B2F10-19E7-43F7-939F-6535ACC8486E}" type="pres">
      <dgm:prSet presAssocID="{EA83ECCC-5F7C-4E36-B244-69EFB57C7D2E}" presName="compNode" presStyleCnt="0"/>
      <dgm:spPr/>
    </dgm:pt>
    <dgm:pt modelId="{8CC91CCA-F2C7-4D7F-8F01-E314BD139F27}" type="pres">
      <dgm:prSet presAssocID="{EA83ECCC-5F7C-4E36-B244-69EFB57C7D2E}" presName="node" presStyleLbl="node1" presStyleIdx="2" presStyleCnt="4" custLinFactNeighborX="2623" custLinFactNeighborY="-608">
        <dgm:presLayoutVars>
          <dgm:bulletEnabled val="1"/>
        </dgm:presLayoutVars>
      </dgm:prSet>
      <dgm:spPr/>
      <dgm:t>
        <a:bodyPr/>
        <a:lstStyle/>
        <a:p>
          <a:endParaRPr lang="pl-PL"/>
        </a:p>
      </dgm:t>
    </dgm:pt>
    <dgm:pt modelId="{0A97C9FC-BD01-49AA-95A3-9604466CFF75}" type="pres">
      <dgm:prSet presAssocID="{EA83ECCC-5F7C-4E36-B244-69EFB57C7D2E}" presName="invisiNode" presStyleLbl="node1" presStyleIdx="2" presStyleCnt="4"/>
      <dgm:spPr/>
    </dgm:pt>
    <dgm:pt modelId="{3565E762-1F49-49CB-B662-C13540281EE4}" type="pres">
      <dgm:prSet presAssocID="{EA83ECCC-5F7C-4E36-B244-69EFB57C7D2E}" presName="imagNode" presStyleLbl="fgImgPlace1" presStyleIdx="2" presStyleCnt="4"/>
      <dgm:spPr>
        <a:blipFill rotWithShape="1">
          <a:blip xmlns:r="http://schemas.openxmlformats.org/officeDocument/2006/relationships"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a:blipFill>
        <a:effectLst>
          <a:outerShdw blurRad="50800" dist="38100" dir="2700000" algn="tl" rotWithShape="0">
            <a:prstClr val="black">
              <a:alpha val="40000"/>
            </a:prstClr>
          </a:outerShdw>
        </a:effectLst>
      </dgm:spPr>
    </dgm:pt>
    <dgm:pt modelId="{384B3B2B-1CC8-44D5-9E84-08D0A381D0BB}" type="pres">
      <dgm:prSet presAssocID="{6E5BF53C-072F-493A-89C1-03F4A7A32A16}" presName="sibTrans" presStyleLbl="sibTrans2D1" presStyleIdx="0" presStyleCnt="0"/>
      <dgm:spPr/>
      <dgm:t>
        <a:bodyPr/>
        <a:lstStyle/>
        <a:p>
          <a:endParaRPr lang="pl-PL"/>
        </a:p>
      </dgm:t>
    </dgm:pt>
    <dgm:pt modelId="{2C66760C-4DCC-4FB3-B9C2-482DE7311071}" type="pres">
      <dgm:prSet presAssocID="{C082D737-220F-44AD-BB68-12C5151E199E}" presName="compNode" presStyleCnt="0"/>
      <dgm:spPr/>
    </dgm:pt>
    <dgm:pt modelId="{8969DE9B-137F-44EC-87D0-2C6F2C5960DB}" type="pres">
      <dgm:prSet presAssocID="{C082D737-220F-44AD-BB68-12C5151E199E}" presName="node" presStyleLbl="node1" presStyleIdx="3" presStyleCnt="4">
        <dgm:presLayoutVars>
          <dgm:bulletEnabled val="1"/>
        </dgm:presLayoutVars>
      </dgm:prSet>
      <dgm:spPr/>
      <dgm:t>
        <a:bodyPr/>
        <a:lstStyle/>
        <a:p>
          <a:endParaRPr lang="pl-PL"/>
        </a:p>
      </dgm:t>
    </dgm:pt>
    <dgm:pt modelId="{D63B1388-6870-4A17-B69E-71DDD0423818}" type="pres">
      <dgm:prSet presAssocID="{C082D737-220F-44AD-BB68-12C5151E199E}" presName="invisiNode" presStyleLbl="node1" presStyleIdx="3" presStyleCnt="4"/>
      <dgm:spPr/>
    </dgm:pt>
    <dgm:pt modelId="{3FAA12D4-831F-4028-911A-C465BA144BDF}" type="pres">
      <dgm:prSet presAssocID="{C082D737-220F-44AD-BB68-12C5151E199E}" presName="imagNode" presStyleLbl="fgImgPlace1" presStyleIdx="3" presStyleCnt="4"/>
      <dgm:spPr>
        <a:blipFill rotWithShape="1">
          <a:blip xmlns:r="http://schemas.openxmlformats.org/officeDocument/2006/relationships"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a:blipFill>
        <a:effectLst>
          <a:outerShdw blurRad="50800" dist="38100" dir="2700000" algn="tl" rotWithShape="0">
            <a:prstClr val="black">
              <a:alpha val="40000"/>
            </a:prstClr>
          </a:outerShdw>
        </a:effectLst>
      </dgm:spPr>
    </dgm:pt>
  </dgm:ptLst>
  <dgm:cxnLst>
    <dgm:cxn modelId="{786B60FC-18DC-4230-AAF0-FAA4FA8FB59E}" srcId="{1A293D2E-60AC-4C20-8183-A09B2FC6D28B}" destId="{C082D737-220F-44AD-BB68-12C5151E199E}" srcOrd="3" destOrd="0" parTransId="{B1ECF80D-3465-4069-B9A0-BFC3B2DD8E2F}" sibTransId="{A5706F76-A655-4F58-9F78-5A953ED6EA4C}"/>
    <dgm:cxn modelId="{1977E9C4-CE04-4D04-9B62-317D859B79A9}" type="presOf" srcId="{C082D737-220F-44AD-BB68-12C5151E199E}" destId="{8969DE9B-137F-44EC-87D0-2C6F2C5960DB}" srcOrd="0" destOrd="0" presId="urn:microsoft.com/office/officeart/2005/8/layout/pList2"/>
    <dgm:cxn modelId="{5DA39AEC-4BC4-4919-AA91-48906682D9C6}" type="presOf" srcId="{1A293D2E-60AC-4C20-8183-A09B2FC6D28B}" destId="{50D51156-23A9-49DE-BC39-2248868BE276}" srcOrd="0" destOrd="0" presId="urn:microsoft.com/office/officeart/2005/8/layout/pList2"/>
    <dgm:cxn modelId="{7FCD7100-0237-4D15-80C1-0513C45323CA}" type="presOf" srcId="{EA83ECCC-5F7C-4E36-B244-69EFB57C7D2E}" destId="{8CC91CCA-F2C7-4D7F-8F01-E314BD139F27}" srcOrd="0" destOrd="0" presId="urn:microsoft.com/office/officeart/2005/8/layout/pList2"/>
    <dgm:cxn modelId="{8ED7B253-3B8A-43BF-B5C6-2838943C69BA}" type="presOf" srcId="{6E5BF53C-072F-493A-89C1-03F4A7A32A16}" destId="{384B3B2B-1CC8-44D5-9E84-08D0A381D0BB}" srcOrd="0" destOrd="0" presId="urn:microsoft.com/office/officeart/2005/8/layout/pList2"/>
    <dgm:cxn modelId="{62D36E2A-B144-4EA0-9E4C-33AFA8D4E68B}" type="presOf" srcId="{1B25F93E-7925-4C27-A058-E06163A57A74}" destId="{67BF7FD2-8351-46C2-81F6-3BC3DFE1C2BC}" srcOrd="0" destOrd="0" presId="urn:microsoft.com/office/officeart/2005/8/layout/pList2"/>
    <dgm:cxn modelId="{660D2F0E-C2AD-4CCF-A555-F4C8F6DC4D21}" srcId="{1A293D2E-60AC-4C20-8183-A09B2FC6D28B}" destId="{3C7EE116-DE38-4F56-B114-266C47FF897D}" srcOrd="1" destOrd="0" parTransId="{C4CDFCFF-E5A8-40A8-9E5D-BA01D6B00A97}" sibTransId="{ECD93FCC-2A72-4053-ABA4-1799DA90C392}"/>
    <dgm:cxn modelId="{03226BCC-73BF-460F-BD03-7A22CDE82C0B}" type="presOf" srcId="{D9653999-E60B-455E-90EA-8DB1866CA703}" destId="{611C5C4E-788E-4692-9CC2-BC5C332B1274}" srcOrd="0" destOrd="0" presId="urn:microsoft.com/office/officeart/2005/8/layout/pList2"/>
    <dgm:cxn modelId="{70C0BEC0-C8A6-4EB7-9C97-D1D12A3CDBD5}" type="presOf" srcId="{3C7EE116-DE38-4F56-B114-266C47FF897D}" destId="{47F3DAC6-1A64-4AB7-9FE1-25FF5D256378}" srcOrd="0" destOrd="0" presId="urn:microsoft.com/office/officeart/2005/8/layout/pList2"/>
    <dgm:cxn modelId="{710B4CE0-D8F5-408B-B731-F2A8A7350C5E}" srcId="{1A293D2E-60AC-4C20-8183-A09B2FC6D28B}" destId="{EA83ECCC-5F7C-4E36-B244-69EFB57C7D2E}" srcOrd="2" destOrd="0" parTransId="{886C250E-D009-4924-BA76-32DDEB674798}" sibTransId="{6E5BF53C-072F-493A-89C1-03F4A7A32A16}"/>
    <dgm:cxn modelId="{83C92FCA-0052-4E5A-A394-B8B136E51C95}" type="presOf" srcId="{ECD93FCC-2A72-4053-ABA4-1799DA90C392}" destId="{A6F10ED5-710D-4E2A-9DD0-2FD841CCF849}" srcOrd="0" destOrd="0" presId="urn:microsoft.com/office/officeart/2005/8/layout/pList2"/>
    <dgm:cxn modelId="{0C1B0F10-F5C9-4088-BFD6-F1F2A0826D22}" srcId="{1A293D2E-60AC-4C20-8183-A09B2FC6D28B}" destId="{D9653999-E60B-455E-90EA-8DB1866CA703}" srcOrd="0" destOrd="0" parTransId="{0393EEAB-28FE-43EB-A5BC-947A317F34BD}" sibTransId="{1B25F93E-7925-4C27-A058-E06163A57A74}"/>
    <dgm:cxn modelId="{1EEF6B0B-7882-48FE-92A4-6D5C5914E4AF}" type="presParOf" srcId="{50D51156-23A9-49DE-BC39-2248868BE276}" destId="{B17F5525-82DD-4469-AE9B-E60B75932174}" srcOrd="0" destOrd="0" presId="urn:microsoft.com/office/officeart/2005/8/layout/pList2"/>
    <dgm:cxn modelId="{2A51AB82-C970-4F0A-81AC-D3FA9FDC1C79}" type="presParOf" srcId="{50D51156-23A9-49DE-BC39-2248868BE276}" destId="{36C5E095-B9CE-4ABB-9A81-92F681DAB59B}" srcOrd="1" destOrd="0" presId="urn:microsoft.com/office/officeart/2005/8/layout/pList2"/>
    <dgm:cxn modelId="{D2DA0C47-CA99-47D2-B070-CB0E31FA6B2A}" type="presParOf" srcId="{36C5E095-B9CE-4ABB-9A81-92F681DAB59B}" destId="{32E6524E-1DAD-41DA-9A84-5295E5D59D42}" srcOrd="0" destOrd="0" presId="urn:microsoft.com/office/officeart/2005/8/layout/pList2"/>
    <dgm:cxn modelId="{CD1E4E50-96ED-49F5-BAF2-DE760CC8E024}" type="presParOf" srcId="{32E6524E-1DAD-41DA-9A84-5295E5D59D42}" destId="{611C5C4E-788E-4692-9CC2-BC5C332B1274}" srcOrd="0" destOrd="0" presId="urn:microsoft.com/office/officeart/2005/8/layout/pList2"/>
    <dgm:cxn modelId="{36CA335F-92F0-4556-A24E-86859F8753EE}" type="presParOf" srcId="{32E6524E-1DAD-41DA-9A84-5295E5D59D42}" destId="{8D4AC93F-D806-48D2-B0BB-CB9318C79A1F}" srcOrd="1" destOrd="0" presId="urn:microsoft.com/office/officeart/2005/8/layout/pList2"/>
    <dgm:cxn modelId="{EB12F6B4-3676-4083-B0CF-C92481C17CF5}" type="presParOf" srcId="{32E6524E-1DAD-41DA-9A84-5295E5D59D42}" destId="{04C7719D-DD48-4C83-A45A-9C998A34A3ED}" srcOrd="2" destOrd="0" presId="urn:microsoft.com/office/officeart/2005/8/layout/pList2"/>
    <dgm:cxn modelId="{D14B1F64-AE7C-477B-AAA9-98F6CABFD796}" type="presParOf" srcId="{36C5E095-B9CE-4ABB-9A81-92F681DAB59B}" destId="{67BF7FD2-8351-46C2-81F6-3BC3DFE1C2BC}" srcOrd="1" destOrd="0" presId="urn:microsoft.com/office/officeart/2005/8/layout/pList2"/>
    <dgm:cxn modelId="{24D2C38B-9D23-4D16-8D92-22CAAEACBAFE}" type="presParOf" srcId="{36C5E095-B9CE-4ABB-9A81-92F681DAB59B}" destId="{BEE7C53D-13FB-495C-A744-EC8D26E98133}" srcOrd="2" destOrd="0" presId="urn:microsoft.com/office/officeart/2005/8/layout/pList2"/>
    <dgm:cxn modelId="{590BDB0C-7AE2-476B-B051-981A7B50E6ED}" type="presParOf" srcId="{BEE7C53D-13FB-495C-A744-EC8D26E98133}" destId="{47F3DAC6-1A64-4AB7-9FE1-25FF5D256378}" srcOrd="0" destOrd="0" presId="urn:microsoft.com/office/officeart/2005/8/layout/pList2"/>
    <dgm:cxn modelId="{55379B9F-F42F-482F-A99F-49EDB29B4CE2}" type="presParOf" srcId="{BEE7C53D-13FB-495C-A744-EC8D26E98133}" destId="{E7803C10-84CD-4907-9375-7EBA38053793}" srcOrd="1" destOrd="0" presId="urn:microsoft.com/office/officeart/2005/8/layout/pList2"/>
    <dgm:cxn modelId="{75515989-2F55-4608-B8B1-0611282541BD}" type="presParOf" srcId="{BEE7C53D-13FB-495C-A744-EC8D26E98133}" destId="{A7B282AC-5FEB-4F80-9C76-028789D72AEA}" srcOrd="2" destOrd="0" presId="urn:microsoft.com/office/officeart/2005/8/layout/pList2"/>
    <dgm:cxn modelId="{093BA227-500A-4F52-B65C-C8430F2C93E6}" type="presParOf" srcId="{36C5E095-B9CE-4ABB-9A81-92F681DAB59B}" destId="{A6F10ED5-710D-4E2A-9DD0-2FD841CCF849}" srcOrd="3" destOrd="0" presId="urn:microsoft.com/office/officeart/2005/8/layout/pList2"/>
    <dgm:cxn modelId="{5CAE9E26-CF59-4D9A-B0E8-9282572059CC}" type="presParOf" srcId="{36C5E095-B9CE-4ABB-9A81-92F681DAB59B}" destId="{8C3B2F10-19E7-43F7-939F-6535ACC8486E}" srcOrd="4" destOrd="0" presId="urn:microsoft.com/office/officeart/2005/8/layout/pList2"/>
    <dgm:cxn modelId="{225C86D2-DBEB-4A16-BEFF-FB2C09A2F600}" type="presParOf" srcId="{8C3B2F10-19E7-43F7-939F-6535ACC8486E}" destId="{8CC91CCA-F2C7-4D7F-8F01-E314BD139F27}" srcOrd="0" destOrd="0" presId="urn:microsoft.com/office/officeart/2005/8/layout/pList2"/>
    <dgm:cxn modelId="{673AB79D-550C-4B73-9643-8CC6FDB99239}" type="presParOf" srcId="{8C3B2F10-19E7-43F7-939F-6535ACC8486E}" destId="{0A97C9FC-BD01-49AA-95A3-9604466CFF75}" srcOrd="1" destOrd="0" presId="urn:microsoft.com/office/officeart/2005/8/layout/pList2"/>
    <dgm:cxn modelId="{AFBC3AB7-AB61-443C-9683-27A4D5E23D0E}" type="presParOf" srcId="{8C3B2F10-19E7-43F7-939F-6535ACC8486E}" destId="{3565E762-1F49-49CB-B662-C13540281EE4}" srcOrd="2" destOrd="0" presId="urn:microsoft.com/office/officeart/2005/8/layout/pList2"/>
    <dgm:cxn modelId="{8EB454A2-B8B6-43A7-83CE-DEC735E1A617}" type="presParOf" srcId="{36C5E095-B9CE-4ABB-9A81-92F681DAB59B}" destId="{384B3B2B-1CC8-44D5-9E84-08D0A381D0BB}" srcOrd="5" destOrd="0" presId="urn:microsoft.com/office/officeart/2005/8/layout/pList2"/>
    <dgm:cxn modelId="{A072DAD1-3B04-4FF5-9DEA-5A47DBB7B796}" type="presParOf" srcId="{36C5E095-B9CE-4ABB-9A81-92F681DAB59B}" destId="{2C66760C-4DCC-4FB3-B9C2-482DE7311071}" srcOrd="6" destOrd="0" presId="urn:microsoft.com/office/officeart/2005/8/layout/pList2"/>
    <dgm:cxn modelId="{B5D5D122-59AC-4156-BBA3-8E4F378AB42B}" type="presParOf" srcId="{2C66760C-4DCC-4FB3-B9C2-482DE7311071}" destId="{8969DE9B-137F-44EC-87D0-2C6F2C5960DB}" srcOrd="0" destOrd="0" presId="urn:microsoft.com/office/officeart/2005/8/layout/pList2"/>
    <dgm:cxn modelId="{D06E4A84-6264-4130-9B0E-C410E4C339E3}" type="presParOf" srcId="{2C66760C-4DCC-4FB3-B9C2-482DE7311071}" destId="{D63B1388-6870-4A17-B69E-71DDD0423818}" srcOrd="1" destOrd="0" presId="urn:microsoft.com/office/officeart/2005/8/layout/pList2"/>
    <dgm:cxn modelId="{798E2370-A415-4E3A-BDC6-9879108F34F0}" type="presParOf" srcId="{2C66760C-4DCC-4FB3-B9C2-482DE7311071}" destId="{3FAA12D4-831F-4028-911A-C465BA144BDF}"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293D2E-60AC-4C20-8183-A09B2FC6D28B}"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D9653999-E60B-455E-90EA-8DB1866CA703}">
      <dgm:prSet phldrT="[Tekst]" custT="1"/>
      <dgm:spPr>
        <a:solidFill>
          <a:srgbClr val="002060"/>
        </a:solidFill>
      </dgm:spPr>
      <dgm:t>
        <a:bodyPr>
          <a:scene3d>
            <a:camera prst="orthographicFront"/>
            <a:lightRig rig="threePt" dir="t"/>
          </a:scene3d>
          <a:sp3d extrusionH="57150">
            <a:bevelT w="38100" h="38100"/>
          </a:sp3d>
        </a:bodyPr>
        <a:lstStyle/>
        <a:p>
          <a:r>
            <a:rPr lang="pl-PL" sz="2000" b="1" dirty="0" smtClean="0">
              <a:solidFill>
                <a:schemeClr val="bg1"/>
              </a:solidFill>
              <a:latin typeface="Arial" panose="020B0604020202020204" pitchFamily="34" charset="0"/>
              <a:cs typeface="Arial" panose="020B0604020202020204" pitchFamily="34" charset="0"/>
            </a:rPr>
            <a:t>e-mail</a:t>
          </a:r>
          <a:endParaRPr lang="pl-PL" sz="2000" b="1" dirty="0">
            <a:solidFill>
              <a:schemeClr val="bg1"/>
            </a:solidFill>
            <a:latin typeface="Arial" panose="020B0604020202020204" pitchFamily="34" charset="0"/>
            <a:cs typeface="Arial" panose="020B0604020202020204" pitchFamily="34" charset="0"/>
          </a:endParaRPr>
        </a:p>
      </dgm:t>
    </dgm:pt>
    <dgm:pt modelId="{0393EEAB-28FE-43EB-A5BC-947A317F34BD}" type="parTrans" cxnId="{0C1B0F10-F5C9-4088-BFD6-F1F2A0826D22}">
      <dgm:prSet/>
      <dgm:spPr/>
      <dgm:t>
        <a:bodyPr/>
        <a:lstStyle/>
        <a:p>
          <a:endParaRPr lang="pl-PL" sz="2000">
            <a:solidFill>
              <a:schemeClr val="tx1"/>
            </a:solidFill>
            <a:latin typeface="Lato" panose="020F0502020204030203" pitchFamily="34" charset="0"/>
          </a:endParaRPr>
        </a:p>
      </dgm:t>
    </dgm:pt>
    <dgm:pt modelId="{1B25F93E-7925-4C27-A058-E06163A57A74}" type="sibTrans" cxnId="{0C1B0F10-F5C9-4088-BFD6-F1F2A0826D22}">
      <dgm:prSet/>
      <dgm:spPr/>
      <dgm:t>
        <a:bodyPr/>
        <a:lstStyle/>
        <a:p>
          <a:endParaRPr lang="pl-PL" sz="2000">
            <a:solidFill>
              <a:schemeClr val="tx1"/>
            </a:solidFill>
            <a:latin typeface="Lato" panose="020F0502020204030203" pitchFamily="34" charset="0"/>
          </a:endParaRPr>
        </a:p>
      </dgm:t>
    </dgm:pt>
    <dgm:pt modelId="{3C7EE116-DE38-4F56-B114-266C47FF897D}">
      <dgm:prSet phldrT="[Tekst]" custT="1"/>
      <dgm:spPr>
        <a:solidFill>
          <a:srgbClr val="002060"/>
        </a:solidFill>
      </dgm:spPr>
      <dgm:t>
        <a:bodyPr>
          <a:scene3d>
            <a:camera prst="orthographicFront"/>
            <a:lightRig rig="threePt" dir="t"/>
          </a:scene3d>
          <a:sp3d extrusionH="57150">
            <a:bevelT w="38100" h="38100"/>
          </a:sp3d>
        </a:bodyPr>
        <a:lstStyle/>
        <a:p>
          <a:r>
            <a:rPr lang="pl-PL" sz="2000" b="1" dirty="0" smtClean="0">
              <a:solidFill>
                <a:schemeClr val="bg1"/>
              </a:solidFill>
              <a:latin typeface="Arial" panose="020B0604020202020204" pitchFamily="34" charset="0"/>
              <a:cs typeface="Arial" panose="020B0604020202020204" pitchFamily="34" charset="0"/>
            </a:rPr>
            <a:t>notatka</a:t>
          </a:r>
          <a:endParaRPr lang="pl-PL" sz="2000" b="1" dirty="0">
            <a:solidFill>
              <a:schemeClr val="bg1"/>
            </a:solidFill>
            <a:latin typeface="Arial" panose="020B0604020202020204" pitchFamily="34" charset="0"/>
            <a:cs typeface="Arial" panose="020B0604020202020204" pitchFamily="34" charset="0"/>
          </a:endParaRPr>
        </a:p>
      </dgm:t>
    </dgm:pt>
    <dgm:pt modelId="{C4CDFCFF-E5A8-40A8-9E5D-BA01D6B00A97}" type="parTrans" cxnId="{660D2F0E-C2AD-4CCF-A555-F4C8F6DC4D21}">
      <dgm:prSet/>
      <dgm:spPr/>
      <dgm:t>
        <a:bodyPr/>
        <a:lstStyle/>
        <a:p>
          <a:endParaRPr lang="pl-PL" sz="2000">
            <a:solidFill>
              <a:schemeClr val="tx1"/>
            </a:solidFill>
            <a:latin typeface="Lato" panose="020F0502020204030203" pitchFamily="34" charset="0"/>
          </a:endParaRPr>
        </a:p>
      </dgm:t>
    </dgm:pt>
    <dgm:pt modelId="{ECD93FCC-2A72-4053-ABA4-1799DA90C392}" type="sibTrans" cxnId="{660D2F0E-C2AD-4CCF-A555-F4C8F6DC4D21}">
      <dgm:prSet/>
      <dgm:spPr/>
      <dgm:t>
        <a:bodyPr/>
        <a:lstStyle/>
        <a:p>
          <a:endParaRPr lang="pl-PL" sz="2000">
            <a:solidFill>
              <a:schemeClr val="tx1"/>
            </a:solidFill>
            <a:latin typeface="Lato" panose="020F0502020204030203" pitchFamily="34" charset="0"/>
          </a:endParaRPr>
        </a:p>
      </dgm:t>
    </dgm:pt>
    <dgm:pt modelId="{EA83ECCC-5F7C-4E36-B244-69EFB57C7D2E}">
      <dgm:prSet phldrT="[Tekst]" custT="1"/>
      <dgm:spPr>
        <a:solidFill>
          <a:srgbClr val="002060"/>
        </a:solidFill>
      </dgm:spPr>
      <dgm:t>
        <a:bodyPr>
          <a:scene3d>
            <a:camera prst="orthographicFront"/>
            <a:lightRig rig="threePt" dir="t"/>
          </a:scene3d>
          <a:sp3d extrusionH="57150">
            <a:bevelT w="38100" h="38100"/>
          </a:sp3d>
        </a:bodyPr>
        <a:lstStyle/>
        <a:p>
          <a:r>
            <a:rPr lang="pl-PL" sz="2000" b="1" dirty="0" smtClean="0">
              <a:solidFill>
                <a:schemeClr val="bg1"/>
              </a:solidFill>
              <a:latin typeface="Arial" panose="020B0604020202020204" pitchFamily="34" charset="0"/>
              <a:cs typeface="Arial" panose="020B0604020202020204" pitchFamily="34" charset="0"/>
            </a:rPr>
            <a:t>ogłoszenie</a:t>
          </a:r>
          <a:endParaRPr lang="pl-PL" sz="2000" b="1" dirty="0">
            <a:solidFill>
              <a:schemeClr val="bg1"/>
            </a:solidFill>
            <a:latin typeface="Arial" panose="020B0604020202020204" pitchFamily="34" charset="0"/>
            <a:cs typeface="Arial" panose="020B0604020202020204" pitchFamily="34" charset="0"/>
          </a:endParaRPr>
        </a:p>
      </dgm:t>
    </dgm:pt>
    <dgm:pt modelId="{886C250E-D009-4924-BA76-32DDEB674798}" type="parTrans" cxnId="{710B4CE0-D8F5-408B-B731-F2A8A7350C5E}">
      <dgm:prSet/>
      <dgm:spPr/>
      <dgm:t>
        <a:bodyPr/>
        <a:lstStyle/>
        <a:p>
          <a:endParaRPr lang="pl-PL" sz="2000">
            <a:solidFill>
              <a:schemeClr val="tx1"/>
            </a:solidFill>
            <a:latin typeface="Lato" panose="020F0502020204030203" pitchFamily="34" charset="0"/>
          </a:endParaRPr>
        </a:p>
      </dgm:t>
    </dgm:pt>
    <dgm:pt modelId="{6E5BF53C-072F-493A-89C1-03F4A7A32A16}" type="sibTrans" cxnId="{710B4CE0-D8F5-408B-B731-F2A8A7350C5E}">
      <dgm:prSet/>
      <dgm:spPr/>
      <dgm:t>
        <a:bodyPr/>
        <a:lstStyle/>
        <a:p>
          <a:endParaRPr lang="pl-PL" sz="2000">
            <a:solidFill>
              <a:schemeClr val="tx1"/>
            </a:solidFill>
            <a:latin typeface="Lato" panose="020F0502020204030203" pitchFamily="34" charset="0"/>
          </a:endParaRPr>
        </a:p>
      </dgm:t>
    </dgm:pt>
    <dgm:pt modelId="{74E289E8-D77B-4689-B2A0-7B7E3B2ADEF9}">
      <dgm:prSet custT="1"/>
      <dgm:spPr>
        <a:solidFill>
          <a:srgbClr val="002060"/>
        </a:solidFill>
      </dgm:spPr>
      <dgm:t>
        <a:bodyPr>
          <a:scene3d>
            <a:camera prst="orthographicFront"/>
            <a:lightRig rig="threePt" dir="t"/>
          </a:scene3d>
          <a:sp3d extrusionH="57150">
            <a:bevelT w="38100" h="38100"/>
          </a:sp3d>
        </a:bodyPr>
        <a:lstStyle/>
        <a:p>
          <a:r>
            <a:rPr lang="pl-PL" sz="2000" b="1" dirty="0" smtClean="0">
              <a:solidFill>
                <a:schemeClr val="bg1"/>
              </a:solidFill>
              <a:latin typeface="Arial" panose="020B0604020202020204" pitchFamily="34" charset="0"/>
              <a:cs typeface="Arial" panose="020B0604020202020204" pitchFamily="34" charset="0"/>
            </a:rPr>
            <a:t>wiadomość</a:t>
          </a:r>
          <a:endParaRPr lang="pl-PL" sz="2000" b="1" dirty="0">
            <a:solidFill>
              <a:schemeClr val="bg1"/>
            </a:solidFill>
            <a:latin typeface="Arial" panose="020B0604020202020204" pitchFamily="34" charset="0"/>
            <a:cs typeface="Arial" panose="020B0604020202020204" pitchFamily="34" charset="0"/>
          </a:endParaRPr>
        </a:p>
      </dgm:t>
    </dgm:pt>
    <dgm:pt modelId="{7C5C6036-A003-41C4-AF3E-E04B69250C08}" type="parTrans" cxnId="{D6900ACE-B3DC-4F79-8BFF-4EC0E84CEDC0}">
      <dgm:prSet/>
      <dgm:spPr/>
      <dgm:t>
        <a:bodyPr/>
        <a:lstStyle/>
        <a:p>
          <a:endParaRPr lang="pl-PL" sz="2000">
            <a:solidFill>
              <a:schemeClr val="tx1"/>
            </a:solidFill>
            <a:latin typeface="Lato" panose="020F0502020204030203" pitchFamily="34" charset="0"/>
          </a:endParaRPr>
        </a:p>
      </dgm:t>
    </dgm:pt>
    <dgm:pt modelId="{41F23840-C3A1-48C8-9BA8-3512F73BCB58}" type="sibTrans" cxnId="{D6900ACE-B3DC-4F79-8BFF-4EC0E84CEDC0}">
      <dgm:prSet/>
      <dgm:spPr/>
      <dgm:t>
        <a:bodyPr/>
        <a:lstStyle/>
        <a:p>
          <a:endParaRPr lang="pl-PL" sz="2000">
            <a:solidFill>
              <a:schemeClr val="tx1"/>
            </a:solidFill>
            <a:latin typeface="Lato" panose="020F0502020204030203" pitchFamily="34" charset="0"/>
          </a:endParaRPr>
        </a:p>
      </dgm:t>
    </dgm:pt>
    <dgm:pt modelId="{2A909069-B669-4F7D-A6ED-9E9BEE62C136}">
      <dgm:prSet custT="1"/>
      <dgm:spPr>
        <a:solidFill>
          <a:srgbClr val="002060"/>
        </a:solidFill>
      </dgm:spPr>
      <dgm:t>
        <a:bodyPr>
          <a:scene3d>
            <a:camera prst="orthographicFront"/>
            <a:lightRig rig="threePt" dir="t"/>
          </a:scene3d>
          <a:sp3d extrusionH="57150">
            <a:bevelT w="38100" h="38100"/>
          </a:sp3d>
        </a:bodyPr>
        <a:lstStyle/>
        <a:p>
          <a:r>
            <a:rPr lang="pl-PL" sz="2000" b="1" dirty="0" smtClean="0">
              <a:solidFill>
                <a:schemeClr val="bg1"/>
              </a:solidFill>
              <a:latin typeface="Arial" panose="020B0604020202020204" pitchFamily="34" charset="0"/>
              <a:cs typeface="Arial" panose="020B0604020202020204" pitchFamily="34" charset="0"/>
            </a:rPr>
            <a:t>zaproszenie</a:t>
          </a:r>
          <a:endParaRPr lang="pl-PL" sz="2000" b="1" dirty="0">
            <a:solidFill>
              <a:schemeClr val="bg1"/>
            </a:solidFill>
            <a:latin typeface="Arial" panose="020B0604020202020204" pitchFamily="34" charset="0"/>
            <a:cs typeface="Arial" panose="020B0604020202020204" pitchFamily="34" charset="0"/>
          </a:endParaRPr>
        </a:p>
      </dgm:t>
    </dgm:pt>
    <dgm:pt modelId="{B2BABD0D-ED98-480C-B521-EA3E41155841}" type="parTrans" cxnId="{82D0C8CF-4A5F-43D9-8702-9BA969101F94}">
      <dgm:prSet/>
      <dgm:spPr/>
      <dgm:t>
        <a:bodyPr/>
        <a:lstStyle/>
        <a:p>
          <a:endParaRPr lang="pl-PL" sz="2000">
            <a:solidFill>
              <a:schemeClr val="tx1"/>
            </a:solidFill>
            <a:latin typeface="Lato" panose="020F0502020204030203" pitchFamily="34" charset="0"/>
          </a:endParaRPr>
        </a:p>
      </dgm:t>
    </dgm:pt>
    <dgm:pt modelId="{23F8C42F-849F-49E1-9A1E-567844AE5404}" type="sibTrans" cxnId="{82D0C8CF-4A5F-43D9-8702-9BA969101F94}">
      <dgm:prSet/>
      <dgm:spPr/>
      <dgm:t>
        <a:bodyPr/>
        <a:lstStyle/>
        <a:p>
          <a:endParaRPr lang="pl-PL" sz="2000">
            <a:solidFill>
              <a:schemeClr val="tx1"/>
            </a:solidFill>
            <a:latin typeface="Lato" panose="020F0502020204030203" pitchFamily="34" charset="0"/>
          </a:endParaRPr>
        </a:p>
      </dgm:t>
    </dgm:pt>
    <dgm:pt modelId="{2A2FD95A-F02E-4400-AF10-6F6E171840AD}">
      <dgm:prSet custT="1"/>
      <dgm:spPr>
        <a:solidFill>
          <a:srgbClr val="002060"/>
        </a:solidFill>
      </dgm:spPr>
      <dgm:t>
        <a:bodyPr>
          <a:scene3d>
            <a:camera prst="orthographicFront"/>
            <a:lightRig rig="threePt" dir="t"/>
          </a:scene3d>
          <a:sp3d extrusionH="57150">
            <a:bevelT w="38100" h="38100"/>
          </a:sp3d>
        </a:bodyPr>
        <a:lstStyle/>
        <a:p>
          <a:r>
            <a:rPr lang="pl-PL" sz="2000" b="1" dirty="0" smtClean="0">
              <a:solidFill>
                <a:schemeClr val="bg1"/>
              </a:solidFill>
              <a:latin typeface="Arial" panose="020B0604020202020204" pitchFamily="34" charset="0"/>
              <a:cs typeface="Arial" panose="020B0604020202020204" pitchFamily="34" charset="0"/>
            </a:rPr>
            <a:t>wpis na blogu</a:t>
          </a:r>
          <a:endParaRPr lang="pl-PL" sz="2000" b="1" dirty="0">
            <a:solidFill>
              <a:schemeClr val="bg1"/>
            </a:solidFill>
            <a:latin typeface="Arial" panose="020B0604020202020204" pitchFamily="34" charset="0"/>
            <a:cs typeface="Arial" panose="020B0604020202020204" pitchFamily="34" charset="0"/>
          </a:endParaRPr>
        </a:p>
      </dgm:t>
    </dgm:pt>
    <dgm:pt modelId="{BEF872D9-92A5-4CBC-9926-6D6C6F173EA2}" type="parTrans" cxnId="{86E9D85B-4418-4F51-A757-456F7DE5DB37}">
      <dgm:prSet/>
      <dgm:spPr/>
      <dgm:t>
        <a:bodyPr/>
        <a:lstStyle/>
        <a:p>
          <a:endParaRPr lang="pl-PL" sz="2000">
            <a:solidFill>
              <a:schemeClr val="tx1"/>
            </a:solidFill>
            <a:latin typeface="Lato" panose="020F0502020204030203" pitchFamily="34" charset="0"/>
          </a:endParaRPr>
        </a:p>
      </dgm:t>
    </dgm:pt>
    <dgm:pt modelId="{4A0162CC-7315-49FD-B9F9-181DB25AE29E}" type="sibTrans" cxnId="{86E9D85B-4418-4F51-A757-456F7DE5DB37}">
      <dgm:prSet/>
      <dgm:spPr/>
      <dgm:t>
        <a:bodyPr/>
        <a:lstStyle/>
        <a:p>
          <a:endParaRPr lang="pl-PL" sz="2000">
            <a:solidFill>
              <a:schemeClr val="tx1"/>
            </a:solidFill>
            <a:latin typeface="Lato" panose="020F0502020204030203" pitchFamily="34" charset="0"/>
          </a:endParaRPr>
        </a:p>
      </dgm:t>
    </dgm:pt>
    <dgm:pt modelId="{447857AF-31B9-446A-9025-F33F1E332E34}" type="pres">
      <dgm:prSet presAssocID="{1A293D2E-60AC-4C20-8183-A09B2FC6D28B}" presName="Name0" presStyleCnt="0">
        <dgm:presLayoutVars>
          <dgm:chMax val="7"/>
          <dgm:chPref val="7"/>
          <dgm:dir/>
        </dgm:presLayoutVars>
      </dgm:prSet>
      <dgm:spPr/>
    </dgm:pt>
    <dgm:pt modelId="{307E049E-66A2-46D3-9A5D-046C129BE7B6}" type="pres">
      <dgm:prSet presAssocID="{1A293D2E-60AC-4C20-8183-A09B2FC6D28B}" presName="Name1" presStyleCnt="0"/>
      <dgm:spPr/>
    </dgm:pt>
    <dgm:pt modelId="{F97C95F3-1E4A-43D3-8929-7B98B4D0912A}" type="pres">
      <dgm:prSet presAssocID="{1A293D2E-60AC-4C20-8183-A09B2FC6D28B}" presName="cycle" presStyleCnt="0"/>
      <dgm:spPr/>
    </dgm:pt>
    <dgm:pt modelId="{488C42AA-75E6-4E00-A0E4-53C8C43E673B}" type="pres">
      <dgm:prSet presAssocID="{1A293D2E-60AC-4C20-8183-A09B2FC6D28B}" presName="srcNode" presStyleLbl="node1" presStyleIdx="0" presStyleCnt="6"/>
      <dgm:spPr/>
    </dgm:pt>
    <dgm:pt modelId="{93505E45-856C-407F-8F95-E86F38B1E430}" type="pres">
      <dgm:prSet presAssocID="{1A293D2E-60AC-4C20-8183-A09B2FC6D28B}" presName="conn" presStyleLbl="parChTrans1D2" presStyleIdx="0" presStyleCnt="1"/>
      <dgm:spPr/>
      <dgm:t>
        <a:bodyPr/>
        <a:lstStyle/>
        <a:p>
          <a:endParaRPr lang="pl-PL"/>
        </a:p>
      </dgm:t>
    </dgm:pt>
    <dgm:pt modelId="{64D874B0-EA41-4B78-B2E2-EA2FA5D898AB}" type="pres">
      <dgm:prSet presAssocID="{1A293D2E-60AC-4C20-8183-A09B2FC6D28B}" presName="extraNode" presStyleLbl="node1" presStyleIdx="0" presStyleCnt="6"/>
      <dgm:spPr/>
    </dgm:pt>
    <dgm:pt modelId="{AAF9C6F4-9191-4581-A54C-DE0D784D6FB6}" type="pres">
      <dgm:prSet presAssocID="{1A293D2E-60AC-4C20-8183-A09B2FC6D28B}" presName="dstNode" presStyleLbl="node1" presStyleIdx="0" presStyleCnt="6"/>
      <dgm:spPr/>
    </dgm:pt>
    <dgm:pt modelId="{80C54246-970B-4831-B69A-B805532347CE}" type="pres">
      <dgm:prSet presAssocID="{D9653999-E60B-455E-90EA-8DB1866CA703}" presName="text_1" presStyleLbl="node1" presStyleIdx="0" presStyleCnt="6">
        <dgm:presLayoutVars>
          <dgm:bulletEnabled val="1"/>
        </dgm:presLayoutVars>
      </dgm:prSet>
      <dgm:spPr/>
      <dgm:t>
        <a:bodyPr/>
        <a:lstStyle/>
        <a:p>
          <a:endParaRPr lang="pl-PL"/>
        </a:p>
      </dgm:t>
    </dgm:pt>
    <dgm:pt modelId="{5F7BD3ED-D23E-4F83-81A6-68C9F1920FA1}" type="pres">
      <dgm:prSet presAssocID="{D9653999-E60B-455E-90EA-8DB1866CA703}" presName="accent_1" presStyleCnt="0"/>
      <dgm:spPr/>
    </dgm:pt>
    <dgm:pt modelId="{36B0C6E9-2AED-4539-B6E4-74E67CBDA2B2}" type="pres">
      <dgm:prSet presAssocID="{D9653999-E60B-455E-90EA-8DB1866CA703}" presName="accentRepeatNode" presStyleLbl="solidFgAcc1" presStyleIdx="0" presStyleCnt="6"/>
      <dgm:spPr/>
    </dgm:pt>
    <dgm:pt modelId="{974D7925-4568-488F-8F4F-E3CA8B513548}" type="pres">
      <dgm:prSet presAssocID="{3C7EE116-DE38-4F56-B114-266C47FF897D}" presName="text_2" presStyleLbl="node1" presStyleIdx="1" presStyleCnt="6">
        <dgm:presLayoutVars>
          <dgm:bulletEnabled val="1"/>
        </dgm:presLayoutVars>
      </dgm:prSet>
      <dgm:spPr/>
      <dgm:t>
        <a:bodyPr/>
        <a:lstStyle/>
        <a:p>
          <a:endParaRPr lang="pl-PL"/>
        </a:p>
      </dgm:t>
    </dgm:pt>
    <dgm:pt modelId="{D2F99AEA-E6EC-4904-BF5E-E2D21E0C02E5}" type="pres">
      <dgm:prSet presAssocID="{3C7EE116-DE38-4F56-B114-266C47FF897D}" presName="accent_2" presStyleCnt="0"/>
      <dgm:spPr/>
    </dgm:pt>
    <dgm:pt modelId="{0A421BEE-DEDB-4522-B3A7-0B2D5C2CC959}" type="pres">
      <dgm:prSet presAssocID="{3C7EE116-DE38-4F56-B114-266C47FF897D}" presName="accentRepeatNode" presStyleLbl="solidFgAcc1" presStyleIdx="1" presStyleCnt="6"/>
      <dgm:spPr/>
    </dgm:pt>
    <dgm:pt modelId="{DAE82923-0A6D-48CB-B5B0-96CD3624FD99}" type="pres">
      <dgm:prSet presAssocID="{EA83ECCC-5F7C-4E36-B244-69EFB57C7D2E}" presName="text_3" presStyleLbl="node1" presStyleIdx="2" presStyleCnt="6">
        <dgm:presLayoutVars>
          <dgm:bulletEnabled val="1"/>
        </dgm:presLayoutVars>
      </dgm:prSet>
      <dgm:spPr/>
      <dgm:t>
        <a:bodyPr/>
        <a:lstStyle/>
        <a:p>
          <a:endParaRPr lang="pl-PL"/>
        </a:p>
      </dgm:t>
    </dgm:pt>
    <dgm:pt modelId="{CC92A04C-BA50-4370-9259-F82777F45FE2}" type="pres">
      <dgm:prSet presAssocID="{EA83ECCC-5F7C-4E36-B244-69EFB57C7D2E}" presName="accent_3" presStyleCnt="0"/>
      <dgm:spPr/>
    </dgm:pt>
    <dgm:pt modelId="{1FF497CC-6DB4-427E-9DE4-3BEE0E8DDC0F}" type="pres">
      <dgm:prSet presAssocID="{EA83ECCC-5F7C-4E36-B244-69EFB57C7D2E}" presName="accentRepeatNode" presStyleLbl="solidFgAcc1" presStyleIdx="2" presStyleCnt="6"/>
      <dgm:spPr/>
    </dgm:pt>
    <dgm:pt modelId="{94EC88F5-D816-4C65-B9C4-15A8BCEAB4B8}" type="pres">
      <dgm:prSet presAssocID="{74E289E8-D77B-4689-B2A0-7B7E3B2ADEF9}" presName="text_4" presStyleLbl="node1" presStyleIdx="3" presStyleCnt="6">
        <dgm:presLayoutVars>
          <dgm:bulletEnabled val="1"/>
        </dgm:presLayoutVars>
      </dgm:prSet>
      <dgm:spPr/>
      <dgm:t>
        <a:bodyPr/>
        <a:lstStyle/>
        <a:p>
          <a:endParaRPr lang="pl-PL"/>
        </a:p>
      </dgm:t>
    </dgm:pt>
    <dgm:pt modelId="{06B6A923-0C26-4013-BCDC-F21F72EA040B}" type="pres">
      <dgm:prSet presAssocID="{74E289E8-D77B-4689-B2A0-7B7E3B2ADEF9}" presName="accent_4" presStyleCnt="0"/>
      <dgm:spPr/>
    </dgm:pt>
    <dgm:pt modelId="{25EAAB6C-174E-4FE9-8462-73F2FDFE8056}" type="pres">
      <dgm:prSet presAssocID="{74E289E8-D77B-4689-B2A0-7B7E3B2ADEF9}" presName="accentRepeatNode" presStyleLbl="solidFgAcc1" presStyleIdx="3" presStyleCnt="6"/>
      <dgm:spPr/>
    </dgm:pt>
    <dgm:pt modelId="{4A0A77AF-F4D1-4B6F-9401-D9668C6D6D79}" type="pres">
      <dgm:prSet presAssocID="{2A909069-B669-4F7D-A6ED-9E9BEE62C136}" presName="text_5" presStyleLbl="node1" presStyleIdx="4" presStyleCnt="6">
        <dgm:presLayoutVars>
          <dgm:bulletEnabled val="1"/>
        </dgm:presLayoutVars>
      </dgm:prSet>
      <dgm:spPr/>
      <dgm:t>
        <a:bodyPr/>
        <a:lstStyle/>
        <a:p>
          <a:endParaRPr lang="pl-PL"/>
        </a:p>
      </dgm:t>
    </dgm:pt>
    <dgm:pt modelId="{445B850D-36C9-4753-AA10-E0D7CFCCFF41}" type="pres">
      <dgm:prSet presAssocID="{2A909069-B669-4F7D-A6ED-9E9BEE62C136}" presName="accent_5" presStyleCnt="0"/>
      <dgm:spPr/>
    </dgm:pt>
    <dgm:pt modelId="{0139319E-895A-485D-AA60-5AE6CB3C6283}" type="pres">
      <dgm:prSet presAssocID="{2A909069-B669-4F7D-A6ED-9E9BEE62C136}" presName="accentRepeatNode" presStyleLbl="solidFgAcc1" presStyleIdx="4" presStyleCnt="6"/>
      <dgm:spPr/>
    </dgm:pt>
    <dgm:pt modelId="{D4E7B158-9D10-46C4-9AE3-41FC8011E428}" type="pres">
      <dgm:prSet presAssocID="{2A2FD95A-F02E-4400-AF10-6F6E171840AD}" presName="text_6" presStyleLbl="node1" presStyleIdx="5" presStyleCnt="6">
        <dgm:presLayoutVars>
          <dgm:bulletEnabled val="1"/>
        </dgm:presLayoutVars>
      </dgm:prSet>
      <dgm:spPr/>
      <dgm:t>
        <a:bodyPr/>
        <a:lstStyle/>
        <a:p>
          <a:endParaRPr lang="pl-PL"/>
        </a:p>
      </dgm:t>
    </dgm:pt>
    <dgm:pt modelId="{A4C82E35-BFFA-4415-8B68-C360DB0F6ED1}" type="pres">
      <dgm:prSet presAssocID="{2A2FD95A-F02E-4400-AF10-6F6E171840AD}" presName="accent_6" presStyleCnt="0"/>
      <dgm:spPr/>
    </dgm:pt>
    <dgm:pt modelId="{69F56A1E-E420-4B1E-B615-637FF6BEAFB3}" type="pres">
      <dgm:prSet presAssocID="{2A2FD95A-F02E-4400-AF10-6F6E171840AD}" presName="accentRepeatNode" presStyleLbl="solidFgAcc1" presStyleIdx="5" presStyleCnt="6"/>
      <dgm:spPr/>
    </dgm:pt>
  </dgm:ptLst>
  <dgm:cxnLst>
    <dgm:cxn modelId="{30F3E80B-D224-4504-8629-AAB75CC42AC9}" type="presOf" srcId="{74E289E8-D77B-4689-B2A0-7B7E3B2ADEF9}" destId="{94EC88F5-D816-4C65-B9C4-15A8BCEAB4B8}" srcOrd="0" destOrd="0" presId="urn:microsoft.com/office/officeart/2008/layout/VerticalCurvedList"/>
    <dgm:cxn modelId="{660D2F0E-C2AD-4CCF-A555-F4C8F6DC4D21}" srcId="{1A293D2E-60AC-4C20-8183-A09B2FC6D28B}" destId="{3C7EE116-DE38-4F56-B114-266C47FF897D}" srcOrd="1" destOrd="0" parTransId="{C4CDFCFF-E5A8-40A8-9E5D-BA01D6B00A97}" sibTransId="{ECD93FCC-2A72-4053-ABA4-1799DA90C392}"/>
    <dgm:cxn modelId="{3CDA3D31-ED4F-4012-B2C9-5693D4CECC5D}" type="presOf" srcId="{3C7EE116-DE38-4F56-B114-266C47FF897D}" destId="{974D7925-4568-488F-8F4F-E3CA8B513548}" srcOrd="0" destOrd="0" presId="urn:microsoft.com/office/officeart/2008/layout/VerticalCurvedList"/>
    <dgm:cxn modelId="{704AB784-F540-4BE9-B0A9-C31925F6BE99}" type="presOf" srcId="{EA83ECCC-5F7C-4E36-B244-69EFB57C7D2E}" destId="{DAE82923-0A6D-48CB-B5B0-96CD3624FD99}" srcOrd="0" destOrd="0" presId="urn:microsoft.com/office/officeart/2008/layout/VerticalCurvedList"/>
    <dgm:cxn modelId="{82340636-3BF0-48DD-9EDC-26B46E76BD66}" type="presOf" srcId="{2A2FD95A-F02E-4400-AF10-6F6E171840AD}" destId="{D4E7B158-9D10-46C4-9AE3-41FC8011E428}" srcOrd="0" destOrd="0" presId="urn:microsoft.com/office/officeart/2008/layout/VerticalCurvedList"/>
    <dgm:cxn modelId="{710B4CE0-D8F5-408B-B731-F2A8A7350C5E}" srcId="{1A293D2E-60AC-4C20-8183-A09B2FC6D28B}" destId="{EA83ECCC-5F7C-4E36-B244-69EFB57C7D2E}" srcOrd="2" destOrd="0" parTransId="{886C250E-D009-4924-BA76-32DDEB674798}" sibTransId="{6E5BF53C-072F-493A-89C1-03F4A7A32A16}"/>
    <dgm:cxn modelId="{82D0C8CF-4A5F-43D9-8702-9BA969101F94}" srcId="{1A293D2E-60AC-4C20-8183-A09B2FC6D28B}" destId="{2A909069-B669-4F7D-A6ED-9E9BEE62C136}" srcOrd="4" destOrd="0" parTransId="{B2BABD0D-ED98-480C-B521-EA3E41155841}" sibTransId="{23F8C42F-849F-49E1-9A1E-567844AE5404}"/>
    <dgm:cxn modelId="{DF32BD91-CFA0-4069-A927-F032E2C28701}" type="presOf" srcId="{D9653999-E60B-455E-90EA-8DB1866CA703}" destId="{80C54246-970B-4831-B69A-B805532347CE}" srcOrd="0" destOrd="0" presId="urn:microsoft.com/office/officeart/2008/layout/VerticalCurvedList"/>
    <dgm:cxn modelId="{EEEE8D3F-5D18-4554-81AD-97B8E727217A}" type="presOf" srcId="{2A909069-B669-4F7D-A6ED-9E9BEE62C136}" destId="{4A0A77AF-F4D1-4B6F-9401-D9668C6D6D79}" srcOrd="0" destOrd="0" presId="urn:microsoft.com/office/officeart/2008/layout/VerticalCurvedList"/>
    <dgm:cxn modelId="{86E9D85B-4418-4F51-A757-456F7DE5DB37}" srcId="{1A293D2E-60AC-4C20-8183-A09B2FC6D28B}" destId="{2A2FD95A-F02E-4400-AF10-6F6E171840AD}" srcOrd="5" destOrd="0" parTransId="{BEF872D9-92A5-4CBC-9926-6D6C6F173EA2}" sibTransId="{4A0162CC-7315-49FD-B9F9-181DB25AE29E}"/>
    <dgm:cxn modelId="{D6900ACE-B3DC-4F79-8BFF-4EC0E84CEDC0}" srcId="{1A293D2E-60AC-4C20-8183-A09B2FC6D28B}" destId="{74E289E8-D77B-4689-B2A0-7B7E3B2ADEF9}" srcOrd="3" destOrd="0" parTransId="{7C5C6036-A003-41C4-AF3E-E04B69250C08}" sibTransId="{41F23840-C3A1-48C8-9BA8-3512F73BCB58}"/>
    <dgm:cxn modelId="{CC433152-E928-485E-868E-B0E607D8A239}" type="presOf" srcId="{1A293D2E-60AC-4C20-8183-A09B2FC6D28B}" destId="{447857AF-31B9-446A-9025-F33F1E332E34}" srcOrd="0" destOrd="0" presId="urn:microsoft.com/office/officeart/2008/layout/VerticalCurvedList"/>
    <dgm:cxn modelId="{D9266E50-C3D5-42D5-B8FA-A5A0E2ACEC2C}" type="presOf" srcId="{1B25F93E-7925-4C27-A058-E06163A57A74}" destId="{93505E45-856C-407F-8F95-E86F38B1E430}" srcOrd="0" destOrd="0" presId="urn:microsoft.com/office/officeart/2008/layout/VerticalCurvedList"/>
    <dgm:cxn modelId="{0C1B0F10-F5C9-4088-BFD6-F1F2A0826D22}" srcId="{1A293D2E-60AC-4C20-8183-A09B2FC6D28B}" destId="{D9653999-E60B-455E-90EA-8DB1866CA703}" srcOrd="0" destOrd="0" parTransId="{0393EEAB-28FE-43EB-A5BC-947A317F34BD}" sibTransId="{1B25F93E-7925-4C27-A058-E06163A57A74}"/>
    <dgm:cxn modelId="{7B9D2620-9BC1-40F0-A089-D1563D3F7831}" type="presParOf" srcId="{447857AF-31B9-446A-9025-F33F1E332E34}" destId="{307E049E-66A2-46D3-9A5D-046C129BE7B6}" srcOrd="0" destOrd="0" presId="urn:microsoft.com/office/officeart/2008/layout/VerticalCurvedList"/>
    <dgm:cxn modelId="{30CCB948-056E-438D-8D3D-0A1452331BD7}" type="presParOf" srcId="{307E049E-66A2-46D3-9A5D-046C129BE7B6}" destId="{F97C95F3-1E4A-43D3-8929-7B98B4D0912A}" srcOrd="0" destOrd="0" presId="urn:microsoft.com/office/officeart/2008/layout/VerticalCurvedList"/>
    <dgm:cxn modelId="{1B96CC97-0710-40A3-8AA8-A97971768EC8}" type="presParOf" srcId="{F97C95F3-1E4A-43D3-8929-7B98B4D0912A}" destId="{488C42AA-75E6-4E00-A0E4-53C8C43E673B}" srcOrd="0" destOrd="0" presId="urn:microsoft.com/office/officeart/2008/layout/VerticalCurvedList"/>
    <dgm:cxn modelId="{6E01AB29-B477-4CCF-9325-7C5153D856A3}" type="presParOf" srcId="{F97C95F3-1E4A-43D3-8929-7B98B4D0912A}" destId="{93505E45-856C-407F-8F95-E86F38B1E430}" srcOrd="1" destOrd="0" presId="urn:microsoft.com/office/officeart/2008/layout/VerticalCurvedList"/>
    <dgm:cxn modelId="{51EA97D4-4063-4B7F-B1EE-77540997AC60}" type="presParOf" srcId="{F97C95F3-1E4A-43D3-8929-7B98B4D0912A}" destId="{64D874B0-EA41-4B78-B2E2-EA2FA5D898AB}" srcOrd="2" destOrd="0" presId="urn:microsoft.com/office/officeart/2008/layout/VerticalCurvedList"/>
    <dgm:cxn modelId="{2496958E-9C08-44CC-84C7-8A2A83C00D06}" type="presParOf" srcId="{F97C95F3-1E4A-43D3-8929-7B98B4D0912A}" destId="{AAF9C6F4-9191-4581-A54C-DE0D784D6FB6}" srcOrd="3" destOrd="0" presId="urn:microsoft.com/office/officeart/2008/layout/VerticalCurvedList"/>
    <dgm:cxn modelId="{BA6C2EE0-716D-4505-A346-BF21D6F412C0}" type="presParOf" srcId="{307E049E-66A2-46D3-9A5D-046C129BE7B6}" destId="{80C54246-970B-4831-B69A-B805532347CE}" srcOrd="1" destOrd="0" presId="urn:microsoft.com/office/officeart/2008/layout/VerticalCurvedList"/>
    <dgm:cxn modelId="{F0881237-7520-4210-8CB9-3E6C2C87685C}" type="presParOf" srcId="{307E049E-66A2-46D3-9A5D-046C129BE7B6}" destId="{5F7BD3ED-D23E-4F83-81A6-68C9F1920FA1}" srcOrd="2" destOrd="0" presId="urn:microsoft.com/office/officeart/2008/layout/VerticalCurvedList"/>
    <dgm:cxn modelId="{E337FC0D-90CF-4AA3-9188-4E3990D5666C}" type="presParOf" srcId="{5F7BD3ED-D23E-4F83-81A6-68C9F1920FA1}" destId="{36B0C6E9-2AED-4539-B6E4-74E67CBDA2B2}" srcOrd="0" destOrd="0" presId="urn:microsoft.com/office/officeart/2008/layout/VerticalCurvedList"/>
    <dgm:cxn modelId="{95F5E505-E914-4072-9FD7-6B64E5537845}" type="presParOf" srcId="{307E049E-66A2-46D3-9A5D-046C129BE7B6}" destId="{974D7925-4568-488F-8F4F-E3CA8B513548}" srcOrd="3" destOrd="0" presId="urn:microsoft.com/office/officeart/2008/layout/VerticalCurvedList"/>
    <dgm:cxn modelId="{4957F9F3-8C58-4E17-8ADF-455B126C9739}" type="presParOf" srcId="{307E049E-66A2-46D3-9A5D-046C129BE7B6}" destId="{D2F99AEA-E6EC-4904-BF5E-E2D21E0C02E5}" srcOrd="4" destOrd="0" presId="urn:microsoft.com/office/officeart/2008/layout/VerticalCurvedList"/>
    <dgm:cxn modelId="{E8071F82-229E-4448-A96B-3EC876EBF42B}" type="presParOf" srcId="{D2F99AEA-E6EC-4904-BF5E-E2D21E0C02E5}" destId="{0A421BEE-DEDB-4522-B3A7-0B2D5C2CC959}" srcOrd="0" destOrd="0" presId="urn:microsoft.com/office/officeart/2008/layout/VerticalCurvedList"/>
    <dgm:cxn modelId="{F51D092D-3D3F-40EE-B6E7-A4A17A2BC21D}" type="presParOf" srcId="{307E049E-66A2-46D3-9A5D-046C129BE7B6}" destId="{DAE82923-0A6D-48CB-B5B0-96CD3624FD99}" srcOrd="5" destOrd="0" presId="urn:microsoft.com/office/officeart/2008/layout/VerticalCurvedList"/>
    <dgm:cxn modelId="{B769173B-E4B8-47D6-9E9A-D72CEFE6F4E4}" type="presParOf" srcId="{307E049E-66A2-46D3-9A5D-046C129BE7B6}" destId="{CC92A04C-BA50-4370-9259-F82777F45FE2}" srcOrd="6" destOrd="0" presId="urn:microsoft.com/office/officeart/2008/layout/VerticalCurvedList"/>
    <dgm:cxn modelId="{32EC05F5-6A6E-4530-A542-89DF99BCCE48}" type="presParOf" srcId="{CC92A04C-BA50-4370-9259-F82777F45FE2}" destId="{1FF497CC-6DB4-427E-9DE4-3BEE0E8DDC0F}" srcOrd="0" destOrd="0" presId="urn:microsoft.com/office/officeart/2008/layout/VerticalCurvedList"/>
    <dgm:cxn modelId="{5BBBDB5B-E8FB-455B-AFEB-7AEDAE7BBAB6}" type="presParOf" srcId="{307E049E-66A2-46D3-9A5D-046C129BE7B6}" destId="{94EC88F5-D816-4C65-B9C4-15A8BCEAB4B8}" srcOrd="7" destOrd="0" presId="urn:microsoft.com/office/officeart/2008/layout/VerticalCurvedList"/>
    <dgm:cxn modelId="{66B088AC-39F6-4017-89A4-93D60D5DED3B}" type="presParOf" srcId="{307E049E-66A2-46D3-9A5D-046C129BE7B6}" destId="{06B6A923-0C26-4013-BCDC-F21F72EA040B}" srcOrd="8" destOrd="0" presId="urn:microsoft.com/office/officeart/2008/layout/VerticalCurvedList"/>
    <dgm:cxn modelId="{C5160110-FE24-46C0-8161-2692D447C7A8}" type="presParOf" srcId="{06B6A923-0C26-4013-BCDC-F21F72EA040B}" destId="{25EAAB6C-174E-4FE9-8462-73F2FDFE8056}" srcOrd="0" destOrd="0" presId="urn:microsoft.com/office/officeart/2008/layout/VerticalCurvedList"/>
    <dgm:cxn modelId="{C966936A-B069-4ABB-9E38-D6C8443D7A67}" type="presParOf" srcId="{307E049E-66A2-46D3-9A5D-046C129BE7B6}" destId="{4A0A77AF-F4D1-4B6F-9401-D9668C6D6D79}" srcOrd="9" destOrd="0" presId="urn:microsoft.com/office/officeart/2008/layout/VerticalCurvedList"/>
    <dgm:cxn modelId="{9E052C4A-662A-4B2A-95E4-BF967F84C7D3}" type="presParOf" srcId="{307E049E-66A2-46D3-9A5D-046C129BE7B6}" destId="{445B850D-36C9-4753-AA10-E0D7CFCCFF41}" srcOrd="10" destOrd="0" presId="urn:microsoft.com/office/officeart/2008/layout/VerticalCurvedList"/>
    <dgm:cxn modelId="{D22FC0E0-658A-4719-B328-1D57B861AD05}" type="presParOf" srcId="{445B850D-36C9-4753-AA10-E0D7CFCCFF41}" destId="{0139319E-895A-485D-AA60-5AE6CB3C6283}" srcOrd="0" destOrd="0" presId="urn:microsoft.com/office/officeart/2008/layout/VerticalCurvedList"/>
    <dgm:cxn modelId="{43B70D8E-9934-4267-83CB-07811F5FC1F7}" type="presParOf" srcId="{307E049E-66A2-46D3-9A5D-046C129BE7B6}" destId="{D4E7B158-9D10-46C4-9AE3-41FC8011E428}" srcOrd="11" destOrd="0" presId="urn:microsoft.com/office/officeart/2008/layout/VerticalCurvedList"/>
    <dgm:cxn modelId="{8D949A3B-1168-4D02-8C3F-92115F203B67}" type="presParOf" srcId="{307E049E-66A2-46D3-9A5D-046C129BE7B6}" destId="{A4C82E35-BFFA-4415-8B68-C360DB0F6ED1}" srcOrd="12" destOrd="0" presId="urn:microsoft.com/office/officeart/2008/layout/VerticalCurvedList"/>
    <dgm:cxn modelId="{79CAFD4D-5A8B-44AA-96D1-00A1A3AC91D8}" type="presParOf" srcId="{A4C82E35-BFFA-4415-8B68-C360DB0F6ED1}" destId="{69F56A1E-E420-4B1E-B615-637FF6BEAFB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3F5DB-CC0A-4EE8-A9BD-2E59D8BC7139}">
      <dsp:nvSpPr>
        <dsp:cNvPr id="0" name=""/>
        <dsp:cNvSpPr/>
      </dsp:nvSpPr>
      <dsp:spPr>
        <a:xfrm>
          <a:off x="2694" y="0"/>
          <a:ext cx="7492690" cy="1377155"/>
        </a:xfrm>
        <a:prstGeom prst="roundRect">
          <a:avLst>
            <a:gd name="adj" fmla="val 10000"/>
          </a:avLst>
        </a:prstGeom>
        <a:solidFill>
          <a:schemeClr val="accent1">
            <a:lumMod val="75000"/>
          </a:schemeClr>
        </a:solidFill>
        <a:ln w="12700" cap="flat" cmpd="sng" algn="ctr">
          <a:noFill/>
          <a:prstDash val="solid"/>
          <a:miter lim="800000"/>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sp3d extrusionH="57150">
            <a:bevelT w="38100" h="38100"/>
          </a:sp3d>
        </a:bodyPr>
        <a:lstStyle/>
        <a:p>
          <a:pPr lvl="0" algn="ctr" defTabSz="1600200">
            <a:lnSpc>
              <a:spcPct val="90000"/>
            </a:lnSpc>
            <a:spcBef>
              <a:spcPct val="0"/>
            </a:spcBef>
            <a:spcAft>
              <a:spcPct val="35000"/>
            </a:spcAft>
          </a:pPr>
          <a:r>
            <a:rPr lang="pl-PL" sz="3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Zadania otwarte</a:t>
          </a:r>
          <a:endParaRPr lang="pl-PL"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3029" y="40335"/>
        <a:ext cx="7412020" cy="1296485"/>
      </dsp:txXfrm>
    </dsp:sp>
    <dsp:sp modelId="{68EC534A-8847-4312-BFAD-FF4842B56D55}">
      <dsp:nvSpPr>
        <dsp:cNvPr id="0" name=""/>
        <dsp:cNvSpPr/>
      </dsp:nvSpPr>
      <dsp:spPr>
        <a:xfrm>
          <a:off x="2694" y="1646357"/>
          <a:ext cx="2365117" cy="2877345"/>
        </a:xfrm>
        <a:prstGeom prst="roundRect">
          <a:avLst>
            <a:gd name="adj" fmla="val 10000"/>
          </a:avLst>
        </a:prstGeom>
        <a:solidFill>
          <a:schemeClr val="accent1">
            <a:lumMod val="20000"/>
            <a:lumOff val="80000"/>
          </a:schemeClr>
        </a:solidFill>
        <a:ln w="12700" cap="flat" cmpd="sng" algn="ctr">
          <a:solidFill>
            <a:srgbClr val="676633"/>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sp3d extrusionH="57150">
            <a:bevelT w="38100" h="38100"/>
          </a:sp3d>
        </a:bodyPr>
        <a:lstStyle/>
        <a:p>
          <a:pPr lvl="0" algn="ctr" defTabSz="1155700">
            <a:lnSpc>
              <a:spcPct val="90000"/>
            </a:lnSpc>
            <a:spcBef>
              <a:spcPct val="0"/>
            </a:spcBef>
            <a:spcAft>
              <a:spcPct val="35000"/>
            </a:spcAft>
          </a:pPr>
          <a:r>
            <a:rPr lang="pl-PL" sz="2600" b="1" kern="1200" dirty="0">
              <a:solidFill>
                <a:srgbClr val="002060"/>
              </a:solidFill>
              <a:effectLst/>
              <a:latin typeface="Arial" panose="020B0604020202020204" pitchFamily="34" charset="0"/>
              <a:cs typeface="Arial" panose="020B0604020202020204" pitchFamily="34" charset="0"/>
            </a:rPr>
            <a:t>z luką</a:t>
          </a:r>
        </a:p>
      </dsp:txBody>
      <dsp:txXfrm>
        <a:off x="71966" y="1715629"/>
        <a:ext cx="2226573" cy="2738801"/>
      </dsp:txXfrm>
    </dsp:sp>
    <dsp:sp modelId="{941E5334-779C-46F6-AE7D-E1E2848B644D}">
      <dsp:nvSpPr>
        <dsp:cNvPr id="0" name=""/>
        <dsp:cNvSpPr/>
      </dsp:nvSpPr>
      <dsp:spPr>
        <a:xfrm>
          <a:off x="2566481" y="1646357"/>
          <a:ext cx="2365117" cy="2877345"/>
        </a:xfrm>
        <a:prstGeom prst="roundRect">
          <a:avLst>
            <a:gd name="adj" fmla="val 10000"/>
          </a:avLst>
        </a:prstGeom>
        <a:solidFill>
          <a:schemeClr val="accent1">
            <a:lumMod val="20000"/>
            <a:lumOff val="80000"/>
          </a:schemeClr>
        </a:solidFill>
        <a:ln w="12700" cap="flat" cmpd="sng" algn="ctr">
          <a:solidFill>
            <a:srgbClr val="676633"/>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sp3d extrusionH="57150">
            <a:bevelT w="38100" h="38100"/>
          </a:sp3d>
        </a:bodyPr>
        <a:lstStyle/>
        <a:p>
          <a:pPr lvl="0" algn="ctr" defTabSz="1155700">
            <a:lnSpc>
              <a:spcPct val="90000"/>
            </a:lnSpc>
            <a:spcBef>
              <a:spcPct val="0"/>
            </a:spcBef>
            <a:spcAft>
              <a:spcPct val="35000"/>
            </a:spcAft>
          </a:pPr>
          <a:r>
            <a:rPr lang="pl-PL" sz="2600" b="1" kern="1200" dirty="0">
              <a:solidFill>
                <a:srgbClr val="002060"/>
              </a:solidFill>
              <a:effectLst/>
              <a:latin typeface="Arial" panose="020B0604020202020204" pitchFamily="34" charset="0"/>
              <a:cs typeface="Arial" panose="020B0604020202020204" pitchFamily="34" charset="0"/>
            </a:rPr>
            <a:t>krótkiej odpowiedzi</a:t>
          </a:r>
        </a:p>
      </dsp:txBody>
      <dsp:txXfrm>
        <a:off x="2635753" y="1715629"/>
        <a:ext cx="2226573" cy="2738801"/>
      </dsp:txXfrm>
    </dsp:sp>
    <dsp:sp modelId="{C872F03B-212F-49FA-ACB8-8F9E34CAFC50}">
      <dsp:nvSpPr>
        <dsp:cNvPr id="0" name=""/>
        <dsp:cNvSpPr/>
      </dsp:nvSpPr>
      <dsp:spPr>
        <a:xfrm>
          <a:off x="5130268" y="1646357"/>
          <a:ext cx="2365117" cy="2877345"/>
        </a:xfrm>
        <a:prstGeom prst="roundRect">
          <a:avLst>
            <a:gd name="adj" fmla="val 10000"/>
          </a:avLst>
        </a:prstGeom>
        <a:solidFill>
          <a:schemeClr val="accent1">
            <a:lumMod val="20000"/>
            <a:lumOff val="80000"/>
          </a:schemeClr>
        </a:solidFill>
        <a:ln w="12700" cap="flat" cmpd="sng" algn="ctr">
          <a:solidFill>
            <a:srgbClr val="676633"/>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sp3d extrusionH="57150">
            <a:bevelT w="38100" h="38100"/>
          </a:sp3d>
        </a:bodyPr>
        <a:lstStyle/>
        <a:p>
          <a:pPr lvl="0" algn="ctr" defTabSz="1155700">
            <a:lnSpc>
              <a:spcPct val="90000"/>
            </a:lnSpc>
            <a:spcBef>
              <a:spcPct val="0"/>
            </a:spcBef>
            <a:spcAft>
              <a:spcPct val="35000"/>
            </a:spcAft>
          </a:pPr>
          <a:r>
            <a:rPr lang="pl-PL" sz="2600" b="1" kern="1200" dirty="0">
              <a:solidFill>
                <a:srgbClr val="002060"/>
              </a:solidFill>
              <a:effectLst/>
              <a:latin typeface="Arial" panose="020B0604020202020204" pitchFamily="34" charset="0"/>
              <a:cs typeface="Arial" panose="020B0604020202020204" pitchFamily="34" charset="0"/>
            </a:rPr>
            <a:t>rozszerzonej odpowiedzi</a:t>
          </a:r>
        </a:p>
      </dsp:txBody>
      <dsp:txXfrm>
        <a:off x="5199540" y="1715629"/>
        <a:ext cx="2226573" cy="2738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F5525-82DD-4469-AE9B-E60B75932174}">
      <dsp:nvSpPr>
        <dsp:cNvPr id="0" name=""/>
        <dsp:cNvSpPr/>
      </dsp:nvSpPr>
      <dsp:spPr>
        <a:xfrm>
          <a:off x="0" y="0"/>
          <a:ext cx="9670196" cy="186414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04C7719D-DD48-4C83-A45A-9C998A34A3ED}">
      <dsp:nvSpPr>
        <dsp:cNvPr id="0" name=""/>
        <dsp:cNvSpPr/>
      </dsp:nvSpPr>
      <dsp:spPr>
        <a:xfrm>
          <a:off x="290105" y="248552"/>
          <a:ext cx="2840620" cy="1367039"/>
        </a:xfrm>
        <a:prstGeom prst="roundRect">
          <a:avLst>
            <a:gd name="adj" fmla="val 10000"/>
          </a:avLst>
        </a:prstGeom>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Layer>
                </a14:imgProps>
              </a:ext>
            </a:extLst>
          </a:blip>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11C5C4E-788E-4692-9CC2-BC5C332B1274}">
      <dsp:nvSpPr>
        <dsp:cNvPr id="0" name=""/>
        <dsp:cNvSpPr/>
      </dsp:nvSpPr>
      <dsp:spPr>
        <a:xfrm rot="10800000">
          <a:off x="290105" y="1864144"/>
          <a:ext cx="2840620" cy="2278399"/>
        </a:xfrm>
        <a:prstGeom prst="round2SameRect">
          <a:avLst>
            <a:gd name="adj1" fmla="val 10500"/>
            <a:gd name="adj2" fmla="val 0"/>
          </a:avLst>
        </a:prstGeom>
        <a:solidFill>
          <a:srgbClr val="00206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sp3d extrusionH="57150">
            <a:bevelT w="38100" h="38100"/>
          </a:sp3d>
        </a:bodyPr>
        <a:lstStyle/>
        <a:p>
          <a:pPr lvl="0" algn="ctr" defTabSz="889000">
            <a:lnSpc>
              <a:spcPct val="90000"/>
            </a:lnSpc>
            <a:spcBef>
              <a:spcPct val="0"/>
            </a:spcBef>
            <a:spcAft>
              <a:spcPct val="35000"/>
            </a:spcAft>
          </a:pPr>
          <a:r>
            <a:rPr lang="pl-PL" sz="2000" b="1" kern="1200" dirty="0" smtClean="0">
              <a:solidFill>
                <a:schemeClr val="bg1"/>
              </a:solidFill>
              <a:latin typeface="Arial" panose="020B0604020202020204" pitchFamily="34" charset="0"/>
              <a:cs typeface="Arial" panose="020B0604020202020204" pitchFamily="34" charset="0"/>
            </a:rPr>
            <a:t>Uzupełnianie luk informacjami</a:t>
          </a:r>
          <a:br>
            <a:rPr lang="pl-PL" sz="2000" b="1" kern="1200" dirty="0" smtClean="0">
              <a:solidFill>
                <a:schemeClr val="bg1"/>
              </a:solidFill>
              <a:latin typeface="Arial" panose="020B0604020202020204" pitchFamily="34" charset="0"/>
              <a:cs typeface="Arial" panose="020B0604020202020204" pitchFamily="34" charset="0"/>
            </a:rPr>
          </a:br>
          <a:r>
            <a:rPr lang="pl-PL" sz="2000" b="1" kern="1200" dirty="0" smtClean="0">
              <a:solidFill>
                <a:schemeClr val="bg1"/>
              </a:solidFill>
              <a:latin typeface="Arial" panose="020B0604020202020204" pitchFamily="34" charset="0"/>
              <a:cs typeface="Arial" panose="020B0604020202020204" pitchFamily="34" charset="0"/>
            </a:rPr>
            <a:t>z tekstu wysłuchanego bądź przeczytanego przez ucznia</a:t>
          </a:r>
          <a:endParaRPr lang="pl-PL" sz="2000" b="1" kern="1200" dirty="0">
            <a:solidFill>
              <a:schemeClr val="bg1"/>
            </a:solidFill>
            <a:latin typeface="Arial" panose="020B0604020202020204" pitchFamily="34" charset="0"/>
            <a:cs typeface="Arial" panose="020B0604020202020204" pitchFamily="34" charset="0"/>
          </a:endParaRPr>
        </a:p>
      </dsp:txBody>
      <dsp:txXfrm rot="10800000">
        <a:off x="360174" y="1864144"/>
        <a:ext cx="2700482" cy="2208330"/>
      </dsp:txXfrm>
    </dsp:sp>
    <dsp:sp modelId="{A7B282AC-5FEB-4F80-9C76-028789D72AEA}">
      <dsp:nvSpPr>
        <dsp:cNvPr id="0" name=""/>
        <dsp:cNvSpPr/>
      </dsp:nvSpPr>
      <dsp:spPr>
        <a:xfrm>
          <a:off x="3414787" y="248552"/>
          <a:ext cx="2840620" cy="1367039"/>
        </a:xfrm>
        <a:prstGeom prst="roundRect">
          <a:avLst>
            <a:gd name="adj" fmla="val 10000"/>
          </a:avLst>
        </a:prstGeom>
        <a:blipFill rotWithShape="1">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7F3DAC6-1A64-4AB7-9FE1-25FF5D256378}">
      <dsp:nvSpPr>
        <dsp:cNvPr id="0" name=""/>
        <dsp:cNvSpPr/>
      </dsp:nvSpPr>
      <dsp:spPr>
        <a:xfrm rot="10800000">
          <a:off x="3414787" y="1864144"/>
          <a:ext cx="2840620" cy="2278399"/>
        </a:xfrm>
        <a:prstGeom prst="round2SameRect">
          <a:avLst>
            <a:gd name="adj1" fmla="val 10500"/>
            <a:gd name="adj2" fmla="val 0"/>
          </a:avLst>
        </a:prstGeom>
        <a:solidFill>
          <a:srgbClr val="00206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sp3d extrusionH="57150">
            <a:bevelT w="38100" h="38100"/>
          </a:sp3d>
        </a:bodyPr>
        <a:lstStyle/>
        <a:p>
          <a:pPr lvl="0" algn="ctr" defTabSz="889000">
            <a:lnSpc>
              <a:spcPct val="90000"/>
            </a:lnSpc>
            <a:spcBef>
              <a:spcPct val="0"/>
            </a:spcBef>
            <a:spcAft>
              <a:spcPct val="35000"/>
            </a:spcAft>
          </a:pPr>
          <a:r>
            <a:rPr lang="pl-PL" sz="2000" b="1" kern="1200" dirty="0" smtClean="0">
              <a:solidFill>
                <a:schemeClr val="bg1"/>
              </a:solidFill>
              <a:latin typeface="Arial" panose="020B0604020202020204" pitchFamily="34" charset="0"/>
              <a:cs typeface="Arial" panose="020B0604020202020204" pitchFamily="34" charset="0"/>
            </a:rPr>
            <a:t>Uzupełnianie luk</a:t>
          </a:r>
          <a:br>
            <a:rPr lang="pl-PL" sz="2000" b="1" kern="1200" dirty="0" smtClean="0">
              <a:solidFill>
                <a:schemeClr val="bg1"/>
              </a:solidFill>
              <a:latin typeface="Arial" panose="020B0604020202020204" pitchFamily="34" charset="0"/>
              <a:cs typeface="Arial" panose="020B0604020202020204" pitchFamily="34" charset="0"/>
            </a:rPr>
          </a:br>
          <a:r>
            <a:rPr lang="pl-PL" sz="2000" b="1" kern="1200" dirty="0" smtClean="0">
              <a:solidFill>
                <a:schemeClr val="bg1"/>
              </a:solidFill>
              <a:latin typeface="Arial" panose="020B0604020202020204" pitchFamily="34" charset="0"/>
              <a:cs typeface="Arial" panose="020B0604020202020204" pitchFamily="34" charset="0"/>
            </a:rPr>
            <a:t>w dialogach</a:t>
          </a:r>
          <a:br>
            <a:rPr lang="pl-PL" sz="2000" b="1" kern="1200" dirty="0" smtClean="0">
              <a:solidFill>
                <a:schemeClr val="bg1"/>
              </a:solidFill>
              <a:latin typeface="Arial" panose="020B0604020202020204" pitchFamily="34" charset="0"/>
              <a:cs typeface="Arial" panose="020B0604020202020204" pitchFamily="34" charset="0"/>
            </a:rPr>
          </a:br>
          <a:r>
            <a:rPr lang="pl-PL" sz="2000" b="1" kern="1200" dirty="0" smtClean="0">
              <a:solidFill>
                <a:schemeClr val="bg1"/>
              </a:solidFill>
              <a:latin typeface="Arial" panose="020B0604020202020204" pitchFamily="34" charset="0"/>
              <a:cs typeface="Arial" panose="020B0604020202020204" pitchFamily="34" charset="0"/>
            </a:rPr>
            <a:t> (reagowanie językowe)</a:t>
          </a:r>
          <a:endParaRPr lang="pl-PL" sz="2000" b="1" kern="1200" dirty="0">
            <a:solidFill>
              <a:schemeClr val="bg1"/>
            </a:solidFill>
            <a:latin typeface="Arial" panose="020B0604020202020204" pitchFamily="34" charset="0"/>
            <a:cs typeface="Arial" panose="020B0604020202020204" pitchFamily="34" charset="0"/>
          </a:endParaRPr>
        </a:p>
      </dsp:txBody>
      <dsp:txXfrm rot="10800000">
        <a:off x="3484856" y="1864144"/>
        <a:ext cx="2700482" cy="2208330"/>
      </dsp:txXfrm>
    </dsp:sp>
    <dsp:sp modelId="{3565E762-1F49-49CB-B662-C13540281EE4}">
      <dsp:nvSpPr>
        <dsp:cNvPr id="0" name=""/>
        <dsp:cNvSpPr/>
      </dsp:nvSpPr>
      <dsp:spPr>
        <a:xfrm>
          <a:off x="6539470" y="248552"/>
          <a:ext cx="2840620" cy="1367039"/>
        </a:xfrm>
        <a:prstGeom prst="roundRect">
          <a:avLst>
            <a:gd name="adj" fmla="val 10000"/>
          </a:avLst>
        </a:prstGeom>
        <a:blipFill rotWithShape="1">
          <a:blip xmlns:r="http://schemas.openxmlformats.org/officeDocument/2006/relationships" r:embed="rId5">
            <a:extLst>
              <a:ext uri="{BEBA8EAE-BF5A-486C-A8C5-ECC9F3942E4B}">
                <a14:imgProps xmlns:a14="http://schemas.microsoft.com/office/drawing/2010/main">
                  <a14:imgLayer r:embed="rId6">
                    <a14:imgEffect>
                      <a14:sharpenSoften amount="50000"/>
                    </a14:imgEffect>
                  </a14:imgLayer>
                </a14:imgProps>
              </a:ext>
            </a:extLst>
          </a:blip>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8CC91CCA-F2C7-4D7F-8F01-E314BD139F27}">
      <dsp:nvSpPr>
        <dsp:cNvPr id="0" name=""/>
        <dsp:cNvSpPr/>
      </dsp:nvSpPr>
      <dsp:spPr>
        <a:xfrm rot="10800000">
          <a:off x="6539470" y="1864144"/>
          <a:ext cx="2840620" cy="2278399"/>
        </a:xfrm>
        <a:prstGeom prst="round2SameRect">
          <a:avLst>
            <a:gd name="adj1" fmla="val 10500"/>
            <a:gd name="adj2" fmla="val 0"/>
          </a:avLst>
        </a:prstGeom>
        <a:solidFill>
          <a:srgbClr val="00206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sp3d extrusionH="57150">
            <a:bevelT w="38100" h="38100"/>
          </a:sp3d>
        </a:bodyPr>
        <a:lstStyle/>
        <a:p>
          <a:pPr lvl="0" algn="ctr" defTabSz="889000">
            <a:lnSpc>
              <a:spcPct val="90000"/>
            </a:lnSpc>
            <a:spcBef>
              <a:spcPct val="0"/>
            </a:spcBef>
            <a:spcAft>
              <a:spcPct val="35000"/>
            </a:spcAft>
          </a:pPr>
          <a:r>
            <a:rPr lang="pl-PL" sz="2000" b="1" kern="1200" baseline="0" dirty="0" smtClean="0">
              <a:solidFill>
                <a:schemeClr val="bg1"/>
              </a:solidFill>
              <a:latin typeface="Arial" panose="020B0604020202020204" pitchFamily="34" charset="0"/>
              <a:cs typeface="Arial" panose="020B0604020202020204" pitchFamily="34" charset="0"/>
            </a:rPr>
            <a:t>Uzupełnianie luk</a:t>
          </a:r>
          <a:br>
            <a:rPr lang="pl-PL" sz="2000" b="1" kern="1200" baseline="0" dirty="0" smtClean="0">
              <a:solidFill>
                <a:schemeClr val="bg1"/>
              </a:solidFill>
              <a:latin typeface="Arial" panose="020B0604020202020204" pitchFamily="34" charset="0"/>
              <a:cs typeface="Arial" panose="020B0604020202020204" pitchFamily="34" charset="0"/>
            </a:rPr>
          </a:br>
          <a:r>
            <a:rPr lang="pl-PL" sz="2000" b="1" kern="1200" baseline="0" dirty="0" smtClean="0">
              <a:solidFill>
                <a:schemeClr val="bg1"/>
              </a:solidFill>
              <a:latin typeface="Arial" panose="020B0604020202020204" pitchFamily="34" charset="0"/>
              <a:cs typeface="Arial" panose="020B0604020202020204" pitchFamily="34" charset="0"/>
            </a:rPr>
            <a:t>w zdaniach (znajomość środków językowych)</a:t>
          </a:r>
          <a:endParaRPr lang="pl-PL" sz="2000" b="1" kern="1200" dirty="0">
            <a:solidFill>
              <a:schemeClr val="bg1"/>
            </a:solidFill>
            <a:latin typeface="Arial" panose="020B0604020202020204" pitchFamily="34" charset="0"/>
            <a:cs typeface="Arial" panose="020B0604020202020204" pitchFamily="34" charset="0"/>
          </a:endParaRPr>
        </a:p>
      </dsp:txBody>
      <dsp:txXfrm rot="10800000">
        <a:off x="6609539" y="1864144"/>
        <a:ext cx="2700482" cy="220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F5525-82DD-4469-AE9B-E60B75932174}">
      <dsp:nvSpPr>
        <dsp:cNvPr id="0" name=""/>
        <dsp:cNvSpPr/>
      </dsp:nvSpPr>
      <dsp:spPr>
        <a:xfrm>
          <a:off x="0" y="0"/>
          <a:ext cx="9670196" cy="186414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04C7719D-DD48-4C83-A45A-9C998A34A3ED}">
      <dsp:nvSpPr>
        <dsp:cNvPr id="0" name=""/>
        <dsp:cNvSpPr/>
      </dsp:nvSpPr>
      <dsp:spPr>
        <a:xfrm>
          <a:off x="292768" y="248552"/>
          <a:ext cx="2112711" cy="1367039"/>
        </a:xfrm>
        <a:prstGeom prst="roundRect">
          <a:avLst>
            <a:gd name="adj" fmla="val 10000"/>
          </a:avLst>
        </a:prstGeom>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Effect>
                      <a14:brightnessContrast contrast="-40000"/>
                    </a14:imgEffect>
                  </a14:imgLayer>
                </a14:imgProps>
              </a:ext>
            </a:extLst>
          </a:blip>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11C5C4E-788E-4692-9CC2-BC5C332B1274}">
      <dsp:nvSpPr>
        <dsp:cNvPr id="0" name=""/>
        <dsp:cNvSpPr/>
      </dsp:nvSpPr>
      <dsp:spPr>
        <a:xfrm rot="10800000">
          <a:off x="292768" y="1864144"/>
          <a:ext cx="2112711" cy="2278399"/>
        </a:xfrm>
        <a:prstGeom prst="round2SameRect">
          <a:avLst>
            <a:gd name="adj1" fmla="val 10500"/>
            <a:gd name="adj2" fmla="val 0"/>
          </a:avLst>
        </a:prstGeom>
        <a:solidFill>
          <a:srgbClr val="00206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sp3d extrusionH="57150">
            <a:bevelT w="38100" h="38100"/>
          </a:sp3d>
        </a:bodyPr>
        <a:lstStyle/>
        <a:p>
          <a:pPr lvl="0" algn="ctr" defTabSz="889000">
            <a:lnSpc>
              <a:spcPct val="90000"/>
            </a:lnSpc>
            <a:spcBef>
              <a:spcPct val="0"/>
            </a:spcBef>
            <a:spcAft>
              <a:spcPct val="35000"/>
            </a:spcAft>
          </a:pPr>
          <a:r>
            <a:rPr lang="pl-PL" sz="2000" b="1" kern="1200" dirty="0" smtClean="0">
              <a:solidFill>
                <a:schemeClr val="bg1"/>
              </a:solidFill>
              <a:latin typeface="Arial" panose="020B0604020202020204" pitchFamily="34" charset="0"/>
              <a:ea typeface="+mn-ea"/>
              <a:cs typeface="Arial" panose="020B0604020202020204" pitchFamily="34" charset="0"/>
            </a:rPr>
            <a:t>Odpowiedzi na pytania</a:t>
          </a:r>
          <a:endParaRPr lang="pl-PL" sz="2000" b="1" kern="1200" dirty="0">
            <a:solidFill>
              <a:schemeClr val="bg1"/>
            </a:solidFill>
            <a:latin typeface="Arial" panose="020B0604020202020204" pitchFamily="34" charset="0"/>
            <a:cs typeface="Arial" panose="020B0604020202020204" pitchFamily="34" charset="0"/>
          </a:endParaRPr>
        </a:p>
      </dsp:txBody>
      <dsp:txXfrm rot="10800000">
        <a:off x="357741" y="1864144"/>
        <a:ext cx="1982765" cy="2213426"/>
      </dsp:txXfrm>
    </dsp:sp>
    <dsp:sp modelId="{A7B282AC-5FEB-4F80-9C76-028789D72AEA}">
      <dsp:nvSpPr>
        <dsp:cNvPr id="0" name=""/>
        <dsp:cNvSpPr/>
      </dsp:nvSpPr>
      <dsp:spPr>
        <a:xfrm>
          <a:off x="2616751" y="248552"/>
          <a:ext cx="2112711" cy="1367039"/>
        </a:xfrm>
        <a:prstGeom prst="roundRect">
          <a:avLst>
            <a:gd name="adj" fmla="val 10000"/>
          </a:avLst>
        </a:prstGeom>
        <a:blipFill rotWithShape="1">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7F3DAC6-1A64-4AB7-9FE1-25FF5D256378}">
      <dsp:nvSpPr>
        <dsp:cNvPr id="0" name=""/>
        <dsp:cNvSpPr/>
      </dsp:nvSpPr>
      <dsp:spPr>
        <a:xfrm rot="10800000">
          <a:off x="2616751" y="1864144"/>
          <a:ext cx="2112711" cy="2278399"/>
        </a:xfrm>
        <a:prstGeom prst="round2SameRect">
          <a:avLst>
            <a:gd name="adj1" fmla="val 10500"/>
            <a:gd name="adj2" fmla="val 0"/>
          </a:avLst>
        </a:prstGeom>
        <a:solidFill>
          <a:srgbClr val="00206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sp3d extrusionH="57150">
            <a:bevelT w="38100" h="38100"/>
          </a:sp3d>
        </a:bodyPr>
        <a:lstStyle/>
        <a:p>
          <a:pPr lvl="0" algn="ctr" defTabSz="889000">
            <a:lnSpc>
              <a:spcPct val="90000"/>
            </a:lnSpc>
            <a:spcBef>
              <a:spcPct val="0"/>
            </a:spcBef>
            <a:spcAft>
              <a:spcPct val="35000"/>
            </a:spcAft>
          </a:pPr>
          <a:r>
            <a:rPr lang="pl-PL" sz="2000" b="1" kern="1200" dirty="0" smtClean="0">
              <a:solidFill>
                <a:schemeClr val="bg1"/>
              </a:solidFill>
              <a:latin typeface="Arial" panose="020B0604020202020204" pitchFamily="34" charset="0"/>
              <a:ea typeface="+mn-ea"/>
              <a:cs typeface="Arial" panose="020B0604020202020204" pitchFamily="34" charset="0"/>
            </a:rPr>
            <a:t>Parafraza podanych</a:t>
          </a:r>
          <a:r>
            <a:rPr lang="pl-PL" sz="2000" b="1" kern="1200" baseline="0" dirty="0" smtClean="0">
              <a:solidFill>
                <a:schemeClr val="bg1"/>
              </a:solidFill>
              <a:latin typeface="Arial" panose="020B0604020202020204" pitchFamily="34" charset="0"/>
              <a:ea typeface="+mn-ea"/>
              <a:cs typeface="Arial" panose="020B0604020202020204" pitchFamily="34" charset="0"/>
            </a:rPr>
            <a:t> zdań</a:t>
          </a:r>
          <a:endParaRPr lang="pl-PL" sz="2000" b="1" kern="1200" dirty="0">
            <a:solidFill>
              <a:schemeClr val="bg1"/>
            </a:solidFill>
            <a:latin typeface="Arial" panose="020B0604020202020204" pitchFamily="34" charset="0"/>
            <a:cs typeface="Arial" panose="020B0604020202020204" pitchFamily="34" charset="0"/>
          </a:endParaRPr>
        </a:p>
      </dsp:txBody>
      <dsp:txXfrm rot="10800000">
        <a:off x="2681724" y="1864144"/>
        <a:ext cx="1982765" cy="2213426"/>
      </dsp:txXfrm>
    </dsp:sp>
    <dsp:sp modelId="{3565E762-1F49-49CB-B662-C13540281EE4}">
      <dsp:nvSpPr>
        <dsp:cNvPr id="0" name=""/>
        <dsp:cNvSpPr/>
      </dsp:nvSpPr>
      <dsp:spPr>
        <a:xfrm>
          <a:off x="4940733" y="248552"/>
          <a:ext cx="2112711" cy="1367039"/>
        </a:xfrm>
        <a:prstGeom prst="roundRect">
          <a:avLst>
            <a:gd name="adj" fmla="val 10000"/>
          </a:avLst>
        </a:prstGeom>
        <a:blipFill rotWithShape="1">
          <a:blip xmlns:r="http://schemas.openxmlformats.org/officeDocument/2006/relationships"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8CC91CCA-F2C7-4D7F-8F01-E314BD139F27}">
      <dsp:nvSpPr>
        <dsp:cNvPr id="0" name=""/>
        <dsp:cNvSpPr/>
      </dsp:nvSpPr>
      <dsp:spPr>
        <a:xfrm rot="10800000">
          <a:off x="4996149" y="1850292"/>
          <a:ext cx="2112711" cy="2278399"/>
        </a:xfrm>
        <a:prstGeom prst="round2SameRect">
          <a:avLst>
            <a:gd name="adj1" fmla="val 10500"/>
            <a:gd name="adj2" fmla="val 0"/>
          </a:avLst>
        </a:prstGeom>
        <a:solidFill>
          <a:srgbClr val="00206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sp3d extrusionH="57150">
            <a:bevelT w="38100" h="38100"/>
          </a:sp3d>
        </a:bodyPr>
        <a:lstStyle/>
        <a:p>
          <a:pPr lvl="0" algn="ctr" defTabSz="889000">
            <a:lnSpc>
              <a:spcPct val="90000"/>
            </a:lnSpc>
            <a:spcBef>
              <a:spcPct val="0"/>
            </a:spcBef>
            <a:spcAft>
              <a:spcPct val="35000"/>
            </a:spcAft>
          </a:pPr>
          <a:r>
            <a:rPr lang="pl-PL" sz="2000" b="1" kern="1200" baseline="0" dirty="0" smtClean="0">
              <a:solidFill>
                <a:schemeClr val="bg1"/>
              </a:solidFill>
              <a:latin typeface="Arial" panose="020B0604020202020204" pitchFamily="34" charset="0"/>
              <a:ea typeface="+mn-ea"/>
              <a:cs typeface="Arial" panose="020B0604020202020204" pitchFamily="34" charset="0"/>
            </a:rPr>
            <a:t>Tłumaczenie fragmentów zdań</a:t>
          </a:r>
          <a:br>
            <a:rPr lang="pl-PL" sz="2000" b="1" kern="1200" baseline="0" dirty="0" smtClean="0">
              <a:solidFill>
                <a:schemeClr val="bg1"/>
              </a:solidFill>
              <a:latin typeface="Arial" panose="020B0604020202020204" pitchFamily="34" charset="0"/>
              <a:ea typeface="+mn-ea"/>
              <a:cs typeface="Arial" panose="020B0604020202020204" pitchFamily="34" charset="0"/>
            </a:rPr>
          </a:br>
          <a:r>
            <a:rPr lang="pl-PL" sz="2000" b="1" kern="1200" baseline="0" dirty="0" smtClean="0">
              <a:solidFill>
                <a:schemeClr val="bg1"/>
              </a:solidFill>
              <a:latin typeface="Arial" panose="020B0604020202020204" pitchFamily="34" charset="0"/>
              <a:ea typeface="+mn-ea"/>
              <a:cs typeface="Arial" panose="020B0604020202020204" pitchFamily="34" charset="0"/>
            </a:rPr>
            <a:t>na język obcy</a:t>
          </a:r>
          <a:endParaRPr lang="pl-PL" sz="2000" b="1" kern="1200" dirty="0">
            <a:solidFill>
              <a:schemeClr val="bg1"/>
            </a:solidFill>
            <a:latin typeface="Arial" panose="020B0604020202020204" pitchFamily="34" charset="0"/>
            <a:cs typeface="Arial" panose="020B0604020202020204" pitchFamily="34" charset="0"/>
          </a:endParaRPr>
        </a:p>
      </dsp:txBody>
      <dsp:txXfrm rot="10800000">
        <a:off x="5061122" y="1850292"/>
        <a:ext cx="1982765" cy="2213426"/>
      </dsp:txXfrm>
    </dsp:sp>
    <dsp:sp modelId="{3FAA12D4-831F-4028-911A-C465BA144BDF}">
      <dsp:nvSpPr>
        <dsp:cNvPr id="0" name=""/>
        <dsp:cNvSpPr/>
      </dsp:nvSpPr>
      <dsp:spPr>
        <a:xfrm>
          <a:off x="7264715" y="248552"/>
          <a:ext cx="2112711" cy="1367039"/>
        </a:xfrm>
        <a:prstGeom prst="roundRect">
          <a:avLst>
            <a:gd name="adj" fmla="val 10000"/>
          </a:avLst>
        </a:prstGeom>
        <a:blipFill rotWithShape="1">
          <a:blip xmlns:r="http://schemas.openxmlformats.org/officeDocument/2006/relationships"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8969DE9B-137F-44EC-87D0-2C6F2C5960DB}">
      <dsp:nvSpPr>
        <dsp:cNvPr id="0" name=""/>
        <dsp:cNvSpPr/>
      </dsp:nvSpPr>
      <dsp:spPr>
        <a:xfrm rot="10800000">
          <a:off x="7264715" y="1864144"/>
          <a:ext cx="2112711" cy="2278399"/>
        </a:xfrm>
        <a:prstGeom prst="round2SameRect">
          <a:avLst>
            <a:gd name="adj1" fmla="val 10500"/>
            <a:gd name="adj2" fmla="val 0"/>
          </a:avLst>
        </a:prstGeom>
        <a:solidFill>
          <a:srgbClr val="00206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sp3d extrusionH="57150">
            <a:bevelT w="38100" h="38100"/>
          </a:sp3d>
        </a:bodyPr>
        <a:lstStyle/>
        <a:p>
          <a:pPr lvl="0" algn="ctr" defTabSz="755650">
            <a:lnSpc>
              <a:spcPct val="90000"/>
            </a:lnSpc>
            <a:spcBef>
              <a:spcPct val="0"/>
            </a:spcBef>
            <a:spcAft>
              <a:spcPct val="35000"/>
            </a:spcAft>
          </a:pPr>
          <a:r>
            <a:rPr lang="pl-PL" sz="1700" b="1" kern="1200" dirty="0" smtClean="0">
              <a:solidFill>
                <a:schemeClr val="bg1"/>
              </a:solidFill>
              <a:latin typeface="Arial" panose="020B0604020202020204" pitchFamily="34" charset="0"/>
              <a:ea typeface="+mn-ea"/>
              <a:cs typeface="Arial" panose="020B0604020202020204" pitchFamily="34" charset="0"/>
            </a:rPr>
            <a:t>Układanie fragmentów zdań</a:t>
          </a:r>
          <a:br>
            <a:rPr lang="pl-PL" sz="1700" b="1" kern="1200" dirty="0" smtClean="0">
              <a:solidFill>
                <a:schemeClr val="bg1"/>
              </a:solidFill>
              <a:latin typeface="Arial" panose="020B0604020202020204" pitchFamily="34" charset="0"/>
              <a:ea typeface="+mn-ea"/>
              <a:cs typeface="Arial" panose="020B0604020202020204" pitchFamily="34" charset="0"/>
            </a:rPr>
          </a:br>
          <a:r>
            <a:rPr lang="pl-PL" sz="1700" b="1" kern="1200" dirty="0" smtClean="0">
              <a:solidFill>
                <a:schemeClr val="bg1"/>
              </a:solidFill>
              <a:latin typeface="Arial" panose="020B0604020202020204" pitchFamily="34" charset="0"/>
              <a:ea typeface="+mn-ea"/>
              <a:cs typeface="Arial" panose="020B0604020202020204" pitchFamily="34" charset="0"/>
            </a:rPr>
            <a:t>z podanych elementów leksykalnych – </a:t>
          </a:r>
          <a:r>
            <a:rPr lang="pl-PL" sz="1700" b="1" kern="1200" dirty="0" err="1" smtClean="0">
              <a:solidFill>
                <a:schemeClr val="bg1"/>
              </a:solidFill>
              <a:latin typeface="Arial" panose="020B0604020202020204" pitchFamily="34" charset="0"/>
              <a:ea typeface="+mn-ea"/>
              <a:cs typeface="Arial" panose="020B0604020202020204" pitchFamily="34" charset="0"/>
            </a:rPr>
            <a:t>gramatykalizacja</a:t>
          </a:r>
          <a:endParaRPr lang="pl-PL" sz="1700" b="1" kern="1200" dirty="0">
            <a:solidFill>
              <a:schemeClr val="bg1"/>
            </a:solidFill>
            <a:latin typeface="Arial" panose="020B0604020202020204" pitchFamily="34" charset="0"/>
            <a:cs typeface="Arial" panose="020B0604020202020204" pitchFamily="34" charset="0"/>
          </a:endParaRPr>
        </a:p>
      </dsp:txBody>
      <dsp:txXfrm rot="10800000">
        <a:off x="7329688" y="1864144"/>
        <a:ext cx="1982765" cy="22134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05E45-856C-407F-8F95-E86F38B1E430}">
      <dsp:nvSpPr>
        <dsp:cNvPr id="0" name=""/>
        <dsp:cNvSpPr/>
      </dsp:nvSpPr>
      <dsp:spPr>
        <a:xfrm>
          <a:off x="-4683198" y="-717917"/>
          <a:ext cx="5578379" cy="5578379"/>
        </a:xfrm>
        <a:prstGeom prst="blockArc">
          <a:avLst>
            <a:gd name="adj1" fmla="val 18900000"/>
            <a:gd name="adj2" fmla="val 2700000"/>
            <a:gd name="adj3" fmla="val 38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C54246-970B-4831-B69A-B805532347CE}">
      <dsp:nvSpPr>
        <dsp:cNvPr id="0" name=""/>
        <dsp:cNvSpPr/>
      </dsp:nvSpPr>
      <dsp:spPr>
        <a:xfrm>
          <a:off x="334214" y="218146"/>
          <a:ext cx="6306102" cy="43612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176" tIns="50800" rIns="50800" bIns="50800" numCol="1" spcCol="1270" anchor="ctr" anchorCtr="0">
          <a:noAutofit/>
          <a:scene3d>
            <a:camera prst="orthographicFront"/>
            <a:lightRig rig="threePt" dir="t"/>
          </a:scene3d>
          <a:sp3d extrusionH="57150">
            <a:bevelT w="38100" h="38100"/>
          </a:sp3d>
        </a:bodyPr>
        <a:lstStyle/>
        <a:p>
          <a:pPr lvl="0" algn="l" defTabSz="889000">
            <a:lnSpc>
              <a:spcPct val="90000"/>
            </a:lnSpc>
            <a:spcBef>
              <a:spcPct val="0"/>
            </a:spcBef>
            <a:spcAft>
              <a:spcPct val="35000"/>
            </a:spcAft>
          </a:pPr>
          <a:r>
            <a:rPr lang="pl-PL" sz="2000" b="1" kern="1200" dirty="0" smtClean="0">
              <a:solidFill>
                <a:schemeClr val="bg1"/>
              </a:solidFill>
              <a:latin typeface="Arial" panose="020B0604020202020204" pitchFamily="34" charset="0"/>
              <a:cs typeface="Arial" panose="020B0604020202020204" pitchFamily="34" charset="0"/>
            </a:rPr>
            <a:t>e-mail</a:t>
          </a:r>
          <a:endParaRPr lang="pl-PL" sz="2000" b="1" kern="1200" dirty="0">
            <a:solidFill>
              <a:schemeClr val="bg1"/>
            </a:solidFill>
            <a:latin typeface="Arial" panose="020B0604020202020204" pitchFamily="34" charset="0"/>
            <a:cs typeface="Arial" panose="020B0604020202020204" pitchFamily="34" charset="0"/>
          </a:endParaRPr>
        </a:p>
      </dsp:txBody>
      <dsp:txXfrm>
        <a:off x="334214" y="218146"/>
        <a:ext cx="6306102" cy="436127"/>
      </dsp:txXfrm>
    </dsp:sp>
    <dsp:sp modelId="{36B0C6E9-2AED-4539-B6E4-74E67CBDA2B2}">
      <dsp:nvSpPr>
        <dsp:cNvPr id="0" name=""/>
        <dsp:cNvSpPr/>
      </dsp:nvSpPr>
      <dsp:spPr>
        <a:xfrm>
          <a:off x="61635" y="163630"/>
          <a:ext cx="545158" cy="545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4D7925-4568-488F-8F4F-E3CA8B513548}">
      <dsp:nvSpPr>
        <dsp:cNvPr id="0" name=""/>
        <dsp:cNvSpPr/>
      </dsp:nvSpPr>
      <dsp:spPr>
        <a:xfrm>
          <a:off x="692959" y="872254"/>
          <a:ext cx="5947357" cy="43612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176" tIns="50800" rIns="50800" bIns="50800" numCol="1" spcCol="1270" anchor="ctr" anchorCtr="0">
          <a:noAutofit/>
          <a:scene3d>
            <a:camera prst="orthographicFront"/>
            <a:lightRig rig="threePt" dir="t"/>
          </a:scene3d>
          <a:sp3d extrusionH="57150">
            <a:bevelT w="38100" h="38100"/>
          </a:sp3d>
        </a:bodyPr>
        <a:lstStyle/>
        <a:p>
          <a:pPr lvl="0" algn="l" defTabSz="889000">
            <a:lnSpc>
              <a:spcPct val="90000"/>
            </a:lnSpc>
            <a:spcBef>
              <a:spcPct val="0"/>
            </a:spcBef>
            <a:spcAft>
              <a:spcPct val="35000"/>
            </a:spcAft>
          </a:pPr>
          <a:r>
            <a:rPr lang="pl-PL" sz="2000" b="1" kern="1200" dirty="0" smtClean="0">
              <a:solidFill>
                <a:schemeClr val="bg1"/>
              </a:solidFill>
              <a:latin typeface="Arial" panose="020B0604020202020204" pitchFamily="34" charset="0"/>
              <a:cs typeface="Arial" panose="020B0604020202020204" pitchFamily="34" charset="0"/>
            </a:rPr>
            <a:t>notatka</a:t>
          </a:r>
          <a:endParaRPr lang="pl-PL" sz="2000" b="1" kern="1200" dirty="0">
            <a:solidFill>
              <a:schemeClr val="bg1"/>
            </a:solidFill>
            <a:latin typeface="Arial" panose="020B0604020202020204" pitchFamily="34" charset="0"/>
            <a:cs typeface="Arial" panose="020B0604020202020204" pitchFamily="34" charset="0"/>
          </a:endParaRPr>
        </a:p>
      </dsp:txBody>
      <dsp:txXfrm>
        <a:off x="692959" y="872254"/>
        <a:ext cx="5947357" cy="436127"/>
      </dsp:txXfrm>
    </dsp:sp>
    <dsp:sp modelId="{0A421BEE-DEDB-4522-B3A7-0B2D5C2CC959}">
      <dsp:nvSpPr>
        <dsp:cNvPr id="0" name=""/>
        <dsp:cNvSpPr/>
      </dsp:nvSpPr>
      <dsp:spPr>
        <a:xfrm>
          <a:off x="420379" y="817738"/>
          <a:ext cx="545158" cy="545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E82923-0A6D-48CB-B5B0-96CD3624FD99}">
      <dsp:nvSpPr>
        <dsp:cNvPr id="0" name=""/>
        <dsp:cNvSpPr/>
      </dsp:nvSpPr>
      <dsp:spPr>
        <a:xfrm>
          <a:off x="857003" y="1526361"/>
          <a:ext cx="5783313" cy="43612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176" tIns="50800" rIns="50800" bIns="50800" numCol="1" spcCol="1270" anchor="ctr" anchorCtr="0">
          <a:noAutofit/>
          <a:scene3d>
            <a:camera prst="orthographicFront"/>
            <a:lightRig rig="threePt" dir="t"/>
          </a:scene3d>
          <a:sp3d extrusionH="57150">
            <a:bevelT w="38100" h="38100"/>
          </a:sp3d>
        </a:bodyPr>
        <a:lstStyle/>
        <a:p>
          <a:pPr lvl="0" algn="l" defTabSz="889000">
            <a:lnSpc>
              <a:spcPct val="90000"/>
            </a:lnSpc>
            <a:spcBef>
              <a:spcPct val="0"/>
            </a:spcBef>
            <a:spcAft>
              <a:spcPct val="35000"/>
            </a:spcAft>
          </a:pPr>
          <a:r>
            <a:rPr lang="pl-PL" sz="2000" b="1" kern="1200" dirty="0" smtClean="0">
              <a:solidFill>
                <a:schemeClr val="bg1"/>
              </a:solidFill>
              <a:latin typeface="Arial" panose="020B0604020202020204" pitchFamily="34" charset="0"/>
              <a:cs typeface="Arial" panose="020B0604020202020204" pitchFamily="34" charset="0"/>
            </a:rPr>
            <a:t>ogłoszenie</a:t>
          </a:r>
          <a:endParaRPr lang="pl-PL" sz="2000" b="1" kern="1200" dirty="0">
            <a:solidFill>
              <a:schemeClr val="bg1"/>
            </a:solidFill>
            <a:latin typeface="Arial" panose="020B0604020202020204" pitchFamily="34" charset="0"/>
            <a:cs typeface="Arial" panose="020B0604020202020204" pitchFamily="34" charset="0"/>
          </a:endParaRPr>
        </a:p>
      </dsp:txBody>
      <dsp:txXfrm>
        <a:off x="857003" y="1526361"/>
        <a:ext cx="5783313" cy="436127"/>
      </dsp:txXfrm>
    </dsp:sp>
    <dsp:sp modelId="{1FF497CC-6DB4-427E-9DE4-3BEE0E8DDC0F}">
      <dsp:nvSpPr>
        <dsp:cNvPr id="0" name=""/>
        <dsp:cNvSpPr/>
      </dsp:nvSpPr>
      <dsp:spPr>
        <a:xfrm>
          <a:off x="584424" y="1471845"/>
          <a:ext cx="545158" cy="545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EC88F5-D816-4C65-B9C4-15A8BCEAB4B8}">
      <dsp:nvSpPr>
        <dsp:cNvPr id="0" name=""/>
        <dsp:cNvSpPr/>
      </dsp:nvSpPr>
      <dsp:spPr>
        <a:xfrm>
          <a:off x="857003" y="2180055"/>
          <a:ext cx="5783313" cy="43612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176" tIns="50800" rIns="50800" bIns="50800" numCol="1" spcCol="1270" anchor="ctr" anchorCtr="0">
          <a:noAutofit/>
          <a:scene3d>
            <a:camera prst="orthographicFront"/>
            <a:lightRig rig="threePt" dir="t"/>
          </a:scene3d>
          <a:sp3d extrusionH="57150">
            <a:bevelT w="38100" h="38100"/>
          </a:sp3d>
        </a:bodyPr>
        <a:lstStyle/>
        <a:p>
          <a:pPr lvl="0" algn="l" defTabSz="889000">
            <a:lnSpc>
              <a:spcPct val="90000"/>
            </a:lnSpc>
            <a:spcBef>
              <a:spcPct val="0"/>
            </a:spcBef>
            <a:spcAft>
              <a:spcPct val="35000"/>
            </a:spcAft>
          </a:pPr>
          <a:r>
            <a:rPr lang="pl-PL" sz="2000" b="1" kern="1200" dirty="0" smtClean="0">
              <a:solidFill>
                <a:schemeClr val="bg1"/>
              </a:solidFill>
              <a:latin typeface="Arial" panose="020B0604020202020204" pitchFamily="34" charset="0"/>
              <a:cs typeface="Arial" panose="020B0604020202020204" pitchFamily="34" charset="0"/>
            </a:rPr>
            <a:t>wiadomość</a:t>
          </a:r>
          <a:endParaRPr lang="pl-PL" sz="2000" b="1" kern="1200" dirty="0">
            <a:solidFill>
              <a:schemeClr val="bg1"/>
            </a:solidFill>
            <a:latin typeface="Arial" panose="020B0604020202020204" pitchFamily="34" charset="0"/>
            <a:cs typeface="Arial" panose="020B0604020202020204" pitchFamily="34" charset="0"/>
          </a:endParaRPr>
        </a:p>
      </dsp:txBody>
      <dsp:txXfrm>
        <a:off x="857003" y="2180055"/>
        <a:ext cx="5783313" cy="436127"/>
      </dsp:txXfrm>
    </dsp:sp>
    <dsp:sp modelId="{25EAAB6C-174E-4FE9-8462-73F2FDFE8056}">
      <dsp:nvSpPr>
        <dsp:cNvPr id="0" name=""/>
        <dsp:cNvSpPr/>
      </dsp:nvSpPr>
      <dsp:spPr>
        <a:xfrm>
          <a:off x="584424" y="2125539"/>
          <a:ext cx="545158" cy="545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A77AF-F4D1-4B6F-9401-D9668C6D6D79}">
      <dsp:nvSpPr>
        <dsp:cNvPr id="0" name=""/>
        <dsp:cNvSpPr/>
      </dsp:nvSpPr>
      <dsp:spPr>
        <a:xfrm>
          <a:off x="692959" y="2834162"/>
          <a:ext cx="5947357" cy="43612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176" tIns="50800" rIns="50800" bIns="50800" numCol="1" spcCol="1270" anchor="ctr" anchorCtr="0">
          <a:noAutofit/>
          <a:scene3d>
            <a:camera prst="orthographicFront"/>
            <a:lightRig rig="threePt" dir="t"/>
          </a:scene3d>
          <a:sp3d extrusionH="57150">
            <a:bevelT w="38100" h="38100"/>
          </a:sp3d>
        </a:bodyPr>
        <a:lstStyle/>
        <a:p>
          <a:pPr lvl="0" algn="l" defTabSz="889000">
            <a:lnSpc>
              <a:spcPct val="90000"/>
            </a:lnSpc>
            <a:spcBef>
              <a:spcPct val="0"/>
            </a:spcBef>
            <a:spcAft>
              <a:spcPct val="35000"/>
            </a:spcAft>
          </a:pPr>
          <a:r>
            <a:rPr lang="pl-PL" sz="2000" b="1" kern="1200" dirty="0" smtClean="0">
              <a:solidFill>
                <a:schemeClr val="bg1"/>
              </a:solidFill>
              <a:latin typeface="Arial" panose="020B0604020202020204" pitchFamily="34" charset="0"/>
              <a:cs typeface="Arial" panose="020B0604020202020204" pitchFamily="34" charset="0"/>
            </a:rPr>
            <a:t>zaproszenie</a:t>
          </a:r>
          <a:endParaRPr lang="pl-PL" sz="2000" b="1" kern="1200" dirty="0">
            <a:solidFill>
              <a:schemeClr val="bg1"/>
            </a:solidFill>
            <a:latin typeface="Arial" panose="020B0604020202020204" pitchFamily="34" charset="0"/>
            <a:cs typeface="Arial" panose="020B0604020202020204" pitchFamily="34" charset="0"/>
          </a:endParaRPr>
        </a:p>
      </dsp:txBody>
      <dsp:txXfrm>
        <a:off x="692959" y="2834162"/>
        <a:ext cx="5947357" cy="436127"/>
      </dsp:txXfrm>
    </dsp:sp>
    <dsp:sp modelId="{0139319E-895A-485D-AA60-5AE6CB3C6283}">
      <dsp:nvSpPr>
        <dsp:cNvPr id="0" name=""/>
        <dsp:cNvSpPr/>
      </dsp:nvSpPr>
      <dsp:spPr>
        <a:xfrm>
          <a:off x="420379" y="2779647"/>
          <a:ext cx="545158" cy="545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E7B158-9D10-46C4-9AE3-41FC8011E428}">
      <dsp:nvSpPr>
        <dsp:cNvPr id="0" name=""/>
        <dsp:cNvSpPr/>
      </dsp:nvSpPr>
      <dsp:spPr>
        <a:xfrm>
          <a:off x="334214" y="3488270"/>
          <a:ext cx="6306102" cy="43612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176" tIns="50800" rIns="50800" bIns="50800" numCol="1" spcCol="1270" anchor="ctr" anchorCtr="0">
          <a:noAutofit/>
          <a:scene3d>
            <a:camera prst="orthographicFront"/>
            <a:lightRig rig="threePt" dir="t"/>
          </a:scene3d>
          <a:sp3d extrusionH="57150">
            <a:bevelT w="38100" h="38100"/>
          </a:sp3d>
        </a:bodyPr>
        <a:lstStyle/>
        <a:p>
          <a:pPr lvl="0" algn="l" defTabSz="889000">
            <a:lnSpc>
              <a:spcPct val="90000"/>
            </a:lnSpc>
            <a:spcBef>
              <a:spcPct val="0"/>
            </a:spcBef>
            <a:spcAft>
              <a:spcPct val="35000"/>
            </a:spcAft>
          </a:pPr>
          <a:r>
            <a:rPr lang="pl-PL" sz="2000" b="1" kern="1200" dirty="0" smtClean="0">
              <a:solidFill>
                <a:schemeClr val="bg1"/>
              </a:solidFill>
              <a:latin typeface="Arial" panose="020B0604020202020204" pitchFamily="34" charset="0"/>
              <a:cs typeface="Arial" panose="020B0604020202020204" pitchFamily="34" charset="0"/>
            </a:rPr>
            <a:t>wpis na blogu</a:t>
          </a:r>
          <a:endParaRPr lang="pl-PL" sz="2000" b="1" kern="1200" dirty="0">
            <a:solidFill>
              <a:schemeClr val="bg1"/>
            </a:solidFill>
            <a:latin typeface="Arial" panose="020B0604020202020204" pitchFamily="34" charset="0"/>
            <a:cs typeface="Arial" panose="020B0604020202020204" pitchFamily="34" charset="0"/>
          </a:endParaRPr>
        </a:p>
      </dsp:txBody>
      <dsp:txXfrm>
        <a:off x="334214" y="3488270"/>
        <a:ext cx="6306102" cy="436127"/>
      </dsp:txXfrm>
    </dsp:sp>
    <dsp:sp modelId="{69F56A1E-E420-4B1E-B615-637FF6BEAFB3}">
      <dsp:nvSpPr>
        <dsp:cNvPr id="0" name=""/>
        <dsp:cNvSpPr/>
      </dsp:nvSpPr>
      <dsp:spPr>
        <a:xfrm>
          <a:off x="61635" y="3433754"/>
          <a:ext cx="545158" cy="545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5578D4-80E6-4100-BBC5-5B13F54F791E}" type="datetimeFigureOut">
              <a:rPr lang="pl-PL" smtClean="0"/>
              <a:t>2018-10-04</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633B9B-76BE-43B5-92AD-F0696BD3FFBB}" type="slidenum">
              <a:rPr lang="pl-PL" smtClean="0"/>
              <a:t>‹#›</a:t>
            </a:fld>
            <a:endParaRPr lang="pl-PL"/>
          </a:p>
        </p:txBody>
      </p:sp>
    </p:spTree>
    <p:extLst>
      <p:ext uri="{BB962C8B-B14F-4D97-AF65-F5344CB8AC3E}">
        <p14:creationId xmlns:p14="http://schemas.microsoft.com/office/powerpoint/2010/main" val="11397390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FB40D-862F-4B86-9C6B-08F0959C1240}" type="datetimeFigureOut">
              <a:rPr lang="pl-PL" smtClean="0"/>
              <a:t>2018-10-04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D88B5-A9A9-4B60-B69C-735576C46E04}" type="slidenum">
              <a:rPr lang="pl-PL" smtClean="0"/>
              <a:t>‹#›</a:t>
            </a:fld>
            <a:endParaRPr lang="pl-PL"/>
          </a:p>
        </p:txBody>
      </p:sp>
    </p:spTree>
    <p:extLst>
      <p:ext uri="{BB962C8B-B14F-4D97-AF65-F5344CB8AC3E}">
        <p14:creationId xmlns:p14="http://schemas.microsoft.com/office/powerpoint/2010/main" val="33326817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1"/>
          </p:nvPr>
        </p:nvSpPr>
        <p:spPr/>
        <p:txBody>
          <a:bodyPr/>
          <a:lstStyle/>
          <a:p>
            <a:fld id="{F9CD88B5-A9A9-4B60-B69C-735576C46E04}" type="slidenum">
              <a:rPr lang="pl-PL" smtClean="0"/>
              <a:t>46</a:t>
            </a:fld>
            <a:endParaRPr lang="pl-PL"/>
          </a:p>
        </p:txBody>
      </p:sp>
    </p:spTree>
    <p:extLst>
      <p:ext uri="{BB962C8B-B14F-4D97-AF65-F5344CB8AC3E}">
        <p14:creationId xmlns:p14="http://schemas.microsoft.com/office/powerpoint/2010/main" val="206757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1"/>
          </p:nvPr>
        </p:nvSpPr>
        <p:spPr/>
        <p:txBody>
          <a:bodyPr/>
          <a:lstStyle/>
          <a:p>
            <a:fld id="{F9CD88B5-A9A9-4B60-B69C-735576C46E04}" type="slidenum">
              <a:rPr lang="pl-PL" smtClean="0"/>
              <a:t>49</a:t>
            </a:fld>
            <a:endParaRPr lang="pl-PL"/>
          </a:p>
        </p:txBody>
      </p:sp>
    </p:spTree>
    <p:extLst>
      <p:ext uri="{BB962C8B-B14F-4D97-AF65-F5344CB8AC3E}">
        <p14:creationId xmlns:p14="http://schemas.microsoft.com/office/powerpoint/2010/main" val="257701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179C55A-E828-470C-92FE-D1C78ED45A0A}" type="datetime1">
              <a:rPr lang="pl-PL" smtClean="0"/>
              <a:t>2018-10-04</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20789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04322B7-FCB2-44B1-8A37-585CD39F0E07}" type="datetime1">
              <a:rPr lang="pl-PL" smtClean="0"/>
              <a:t>2018-10-04</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02299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A5AFD5E-C465-4E3B-B538-F9C768662964}" type="datetime1">
              <a:rPr lang="pl-PL" smtClean="0"/>
              <a:t>2018-10-04</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1330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9120E69-8818-48B8-86BA-62040486E68A}" type="datetime1">
              <a:rPr lang="pl-PL" smtClean="0"/>
              <a:t>2018-10-04</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399390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F40777BF-1BC2-43CD-8AF6-E966B30FA1AC}" type="datetime1">
              <a:rPr lang="pl-PL" smtClean="0"/>
              <a:t>2018-10-04</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24514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35929B8-8235-4BFB-B442-D74FD43858D1}" type="datetime1">
              <a:rPr lang="pl-PL" smtClean="0"/>
              <a:t>2018-10-04</a:t>
            </a:fld>
            <a:endParaRPr lang="pl-PL"/>
          </a:p>
        </p:txBody>
      </p:sp>
      <p:sp>
        <p:nvSpPr>
          <p:cNvPr id="6" name="Symbol zastępczy stopki 5"/>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04287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523353F-7A32-4779-9200-CB8CAAF57FD6}" type="datetime1">
              <a:rPr lang="pl-PL" smtClean="0"/>
              <a:t>2018-10-04</a:t>
            </a:fld>
            <a:endParaRPr lang="pl-PL"/>
          </a:p>
        </p:txBody>
      </p:sp>
      <p:sp>
        <p:nvSpPr>
          <p:cNvPr id="8" name="Symbol zastępczy stopki 7"/>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9" name="Symbol zastępczy numeru slajdu 8"/>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79304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6B5FFC9-6081-49B0-8EE3-0B8FEB8E3E9B}" type="datetime1">
              <a:rPr lang="pl-PL" smtClean="0"/>
              <a:t>2018-10-04</a:t>
            </a:fld>
            <a:endParaRPr lang="pl-PL"/>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91441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05BE266-217A-49BB-9E3B-F11E8F50795D}" type="datetime1">
              <a:rPr lang="pl-PL" smtClean="0"/>
              <a:t>2018-10-04</a:t>
            </a:fld>
            <a:endParaRPr lang="pl-PL"/>
          </a:p>
        </p:txBody>
      </p:sp>
      <p:sp>
        <p:nvSpPr>
          <p:cNvPr id="3" name="Symbol zastępczy stopki 2"/>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4" name="Symbol zastępczy numeru slajdu 3"/>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39508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66CAD6F6-8FB4-4168-ABF8-2235C41ED6C8}" type="datetime1">
              <a:rPr lang="pl-PL" smtClean="0"/>
              <a:t>2018-10-04</a:t>
            </a:fld>
            <a:endParaRPr lang="pl-PL"/>
          </a:p>
        </p:txBody>
      </p:sp>
      <p:sp>
        <p:nvSpPr>
          <p:cNvPr id="6" name="Symbol zastępczy stopki 5"/>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56720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2856EEBA-F153-47FF-948E-A311A2ABB83A}" type="datetime1">
              <a:rPr lang="pl-PL" smtClean="0"/>
              <a:t>2018-10-04</a:t>
            </a:fld>
            <a:endParaRPr lang="pl-PL"/>
          </a:p>
        </p:txBody>
      </p:sp>
      <p:sp>
        <p:nvSpPr>
          <p:cNvPr id="6" name="Symbol zastępczy stopki 5"/>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73566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BAD60-B975-4AC0-BFF5-ED8BBF7486F6}" type="datetime1">
              <a:rPr lang="pl-PL" smtClean="0"/>
              <a:t>2018-10-04</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E0CDF-0EB0-44EF-AF60-9AEE92BC93FD}" type="slidenum">
              <a:rPr lang="pl-PL" smtClean="0"/>
              <a:t>‹#›</a:t>
            </a:fld>
            <a:endParaRPr lang="pl-PL"/>
          </a:p>
        </p:txBody>
      </p:sp>
    </p:spTree>
    <p:extLst>
      <p:ext uri="{BB962C8B-B14F-4D97-AF65-F5344CB8AC3E}">
        <p14:creationId xmlns:p14="http://schemas.microsoft.com/office/powerpoint/2010/main" val="3326652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reformaedukacji.men.gov.pl/" TargetMode="External"/><Relationship Id="rId2" Type="http://schemas.openxmlformats.org/officeDocument/2006/relationships/hyperlink" Target="https://cke.gov.pl/egzamin-osmoklasisty/arkusze/arkusze-pokazowe-grudzien-2017" TargetMode="External"/><Relationship Id="rId1" Type="http://schemas.openxmlformats.org/officeDocument/2006/relationships/slideLayout" Target="../slideLayouts/slideLayout2.xml"/><Relationship Id="rId5" Type="http://schemas.openxmlformats.org/officeDocument/2006/relationships/hyperlink" Target="http://www.cke.gov.pl/" TargetMode="External"/><Relationship Id="rId4" Type="http://schemas.openxmlformats.org/officeDocument/2006/relationships/hyperlink" Target="http://www.ore.edu.p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dirty="0" smtClean="0"/>
              <a:t>Materiał szkoleniowy dla doradców metodycznych i konsultantów </a:t>
            </a:r>
          </a:p>
          <a:p>
            <a:r>
              <a:rPr lang="pl-PL" dirty="0" smtClean="0"/>
              <a:t>z zakresu</a:t>
            </a:r>
            <a:r>
              <a:rPr lang="pl-PL" dirty="0" smtClean="0"/>
              <a:t>: język </a:t>
            </a:r>
            <a:r>
              <a:rPr lang="pl-PL" dirty="0" smtClean="0"/>
              <a:t>obcy nowożytny</a:t>
            </a:r>
          </a:p>
          <a:p>
            <a:r>
              <a:rPr lang="pl-PL" dirty="0" smtClean="0"/>
              <a:t>Moduł II</a:t>
            </a: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644" y="318707"/>
            <a:ext cx="2339123" cy="3191256"/>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505" y="5730747"/>
            <a:ext cx="2386589" cy="755906"/>
          </a:xfrm>
          <a:prstGeom prst="rect">
            <a:avLst/>
          </a:prstGeom>
          <a:noFill/>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938" y="5730653"/>
            <a:ext cx="2845065" cy="756000"/>
          </a:xfrm>
          <a:prstGeom prst="rect">
            <a:avLst/>
          </a:prstGeom>
        </p:spPr>
      </p:pic>
    </p:spTree>
    <p:extLst>
      <p:ext uri="{BB962C8B-B14F-4D97-AF65-F5344CB8AC3E}">
        <p14:creationId xmlns:p14="http://schemas.microsoft.com/office/powerpoint/2010/main" val="648265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stokąt zaokrąglony 14"/>
          <p:cNvSpPr/>
          <p:nvPr/>
        </p:nvSpPr>
        <p:spPr>
          <a:xfrm>
            <a:off x="290944" y="1191491"/>
            <a:ext cx="10099965" cy="4964501"/>
          </a:xfrm>
          <a:prstGeom prst="roundRect">
            <a:avLst/>
          </a:prstGeom>
          <a:solidFill>
            <a:schemeClr val="accent4">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pl-PL" sz="3200" b="1" dirty="0">
              <a:solidFill>
                <a:schemeClr val="tx2">
                  <a:lumMod val="50000"/>
                </a:schemeClr>
              </a:solidFill>
              <a:latin typeface="Arial" panose="020B0604020202020204" pitchFamily="34" charset="0"/>
              <a:cs typeface="Arial" panose="020B0604020202020204" pitchFamily="34" charset="0"/>
            </a:endParaRPr>
          </a:p>
        </p:txBody>
      </p:sp>
      <p:sp>
        <p:nvSpPr>
          <p:cNvPr id="4" name="Tytuł 1">
            <a:extLst>
              <a:ext uri="{FF2B5EF4-FFF2-40B4-BE49-F238E27FC236}">
                <a16:creationId xmlns:a16="http://schemas.microsoft.com/office/drawing/2014/main" xmlns="" id="{5526098C-BC29-4C99-9C6D-0FD63628CA1C}"/>
              </a:ext>
            </a:extLst>
          </p:cNvPr>
          <p:cNvSpPr txBox="1">
            <a:spLocks/>
          </p:cNvSpPr>
          <p:nvPr/>
        </p:nvSpPr>
        <p:spPr bwMode="auto">
          <a:xfrm>
            <a:off x="413698" y="-64330"/>
            <a:ext cx="10094976" cy="1255821"/>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l-PL" sz="2400" b="1" kern="0" dirty="0">
                <a:solidFill>
                  <a:srgbClr val="002060"/>
                </a:solidFill>
                <a:latin typeface="Arial" panose="020B0604020202020204" pitchFamily="34" charset="0"/>
                <a:cs typeface="Arial" panose="020B0604020202020204" pitchFamily="34" charset="0"/>
              </a:rPr>
              <a:t>Ogólne zasady oceniania rozwiązań zadań otwartych sprawdzających rozumienie ze słuchu, rozumienie tekstów pisanych oraz znajomość funkcji językowych</a:t>
            </a:r>
          </a:p>
        </p:txBody>
      </p:sp>
      <p:sp>
        <p:nvSpPr>
          <p:cNvPr id="14" name="pole tekstowe 13"/>
          <p:cNvSpPr txBox="1"/>
          <p:nvPr/>
        </p:nvSpPr>
        <p:spPr>
          <a:xfrm>
            <a:off x="515595" y="1473139"/>
            <a:ext cx="9650661" cy="4401205"/>
          </a:xfrm>
          <a:prstGeom prst="rect">
            <a:avLst/>
          </a:prstGeom>
          <a:noFill/>
        </p:spPr>
        <p:txBody>
          <a:bodyPr wrap="square" rtlCol="0">
            <a:spAutoFit/>
            <a:scene3d>
              <a:camera prst="orthographicFront"/>
              <a:lightRig rig="threePt" dir="t"/>
            </a:scene3d>
            <a:sp3d extrusionH="57150">
              <a:bevelT w="38100" h="38100"/>
            </a:sp3d>
          </a:bodyPr>
          <a:lstStyle/>
          <a:p>
            <a:r>
              <a:rPr lang="pl-PL" sz="2800" b="1" dirty="0" smtClean="0">
                <a:solidFill>
                  <a:srgbClr val="002060"/>
                </a:solidFill>
                <a:latin typeface="Arial" panose="020B0604020202020204" pitchFamily="34" charset="0"/>
                <a:cs typeface="Arial" panose="020B0604020202020204" pitchFamily="34" charset="0"/>
              </a:rPr>
              <a:t>Odpowiedź</a:t>
            </a:r>
            <a:r>
              <a:rPr lang="pl-PL" sz="2800" b="1" dirty="0" smtClean="0">
                <a:solidFill>
                  <a:schemeClr val="tx2">
                    <a:lumMod val="50000"/>
                  </a:schemeClr>
                </a:solidFill>
                <a:latin typeface="Arial" panose="020B0604020202020204" pitchFamily="34" charset="0"/>
                <a:cs typeface="Arial" panose="020B0604020202020204" pitchFamily="34" charset="0"/>
              </a:rPr>
              <a:t> </a:t>
            </a:r>
            <a:r>
              <a:rPr lang="pl-PL" sz="2800" b="1" dirty="0" smtClean="0">
                <a:solidFill>
                  <a:srgbClr val="FF0000"/>
                </a:solidFill>
                <a:latin typeface="Arial" panose="020B0604020202020204" pitchFamily="34" charset="0"/>
                <a:cs typeface="Arial" panose="020B0604020202020204" pitchFamily="34" charset="0"/>
              </a:rPr>
              <a:t>nie jest akceptowana</a:t>
            </a:r>
            <a:r>
              <a:rPr lang="pl-PL" sz="2800" b="1" dirty="0" smtClean="0">
                <a:solidFill>
                  <a:srgbClr val="002060"/>
                </a:solidFill>
                <a:latin typeface="Arial" panose="020B0604020202020204" pitchFamily="34" charset="0"/>
                <a:cs typeface="Arial" panose="020B0604020202020204" pitchFamily="34" charset="0"/>
              </a:rPr>
              <a:t>, jeśli uczeń:</a:t>
            </a:r>
          </a:p>
          <a:p>
            <a:r>
              <a:rPr lang="pl-PL" sz="4000" b="1" dirty="0" smtClean="0">
                <a:solidFill>
                  <a:srgbClr val="FF0000"/>
                </a:solidFill>
                <a:latin typeface="Arial" panose="020B0604020202020204" pitchFamily="34" charset="0"/>
                <a:cs typeface="Arial" panose="020B0604020202020204" pitchFamily="34" charset="0"/>
              </a:rPr>
              <a:t>− </a:t>
            </a:r>
            <a:r>
              <a:rPr lang="pl-PL" sz="2800" b="1" dirty="0" smtClean="0">
                <a:solidFill>
                  <a:srgbClr val="002060"/>
                </a:solidFill>
                <a:latin typeface="Arial" panose="020B0604020202020204" pitchFamily="34" charset="0"/>
                <a:cs typeface="Arial" panose="020B0604020202020204" pitchFamily="34" charset="0"/>
              </a:rPr>
              <a:t>popełnił </a:t>
            </a:r>
            <a:r>
              <a:rPr lang="pl-PL" sz="2800" b="1" dirty="0">
                <a:solidFill>
                  <a:srgbClr val="002060"/>
                </a:solidFill>
                <a:latin typeface="Arial" panose="020B0604020202020204" pitchFamily="34" charset="0"/>
                <a:cs typeface="Arial" panose="020B0604020202020204" pitchFamily="34" charset="0"/>
              </a:rPr>
              <a:t>błąd, który:</a:t>
            </a:r>
          </a:p>
          <a:p>
            <a:pPr marL="800100" lvl="1" indent="-342900">
              <a:buFont typeface="Arial" panose="020B0604020202020204" pitchFamily="34" charset="0"/>
              <a:buChar char="•"/>
            </a:pPr>
            <a:r>
              <a:rPr lang="pl-PL" sz="2800" b="1" dirty="0">
                <a:solidFill>
                  <a:srgbClr val="002060"/>
                </a:solidFill>
                <a:latin typeface="Arial" panose="020B0604020202020204" pitchFamily="34" charset="0"/>
                <a:cs typeface="Arial" panose="020B0604020202020204" pitchFamily="34" charset="0"/>
              </a:rPr>
              <a:t>zmienił znaczenie słowa</a:t>
            </a:r>
          </a:p>
          <a:p>
            <a:pPr marL="800100" lvl="1" indent="-342900">
              <a:buFont typeface="Arial" panose="020B0604020202020204" pitchFamily="34" charset="0"/>
              <a:buChar char="•"/>
            </a:pPr>
            <a:r>
              <a:rPr lang="pl-PL" sz="2800" b="1" dirty="0">
                <a:solidFill>
                  <a:srgbClr val="002060"/>
                </a:solidFill>
                <a:latin typeface="Arial" panose="020B0604020202020204" pitchFamily="34" charset="0"/>
                <a:cs typeface="Arial" panose="020B0604020202020204" pitchFamily="34" charset="0"/>
              </a:rPr>
              <a:t>spowodował, że użyte słowo nie jest zrozumiane przez odbiorcę jako słowo, którym uczeń powinien uzupełnić tekst</a:t>
            </a:r>
          </a:p>
          <a:p>
            <a:pPr marL="800100" lvl="1" indent="-342900">
              <a:buFont typeface="Arial" panose="020B0604020202020204" pitchFamily="34" charset="0"/>
              <a:buChar char="•"/>
            </a:pPr>
            <a:r>
              <a:rPr lang="pl-PL" sz="2800" b="1" dirty="0">
                <a:solidFill>
                  <a:srgbClr val="002060"/>
                </a:solidFill>
                <a:latin typeface="Arial" panose="020B0604020202020204" pitchFamily="34" charset="0"/>
                <a:cs typeface="Arial" panose="020B0604020202020204" pitchFamily="34" charset="0"/>
              </a:rPr>
              <a:t>spowodował, że odpowiedź jest dwuznaczna lub </a:t>
            </a:r>
            <a:r>
              <a:rPr lang="pl-PL" sz="2800" b="1" dirty="0" smtClean="0">
                <a:solidFill>
                  <a:srgbClr val="002060"/>
                </a:solidFill>
                <a:latin typeface="Arial" panose="020B0604020202020204" pitchFamily="34" charset="0"/>
                <a:cs typeface="Arial" panose="020B0604020202020204" pitchFamily="34" charset="0"/>
              </a:rPr>
              <a:t>wieloznaczna</a:t>
            </a:r>
            <a:endParaRPr lang="pl-PL" sz="4400" b="1" dirty="0" smtClean="0">
              <a:solidFill>
                <a:srgbClr val="002060"/>
              </a:solidFill>
              <a:latin typeface="Arial" panose="020B0604020202020204" pitchFamily="34" charset="0"/>
              <a:cs typeface="Arial" panose="020B0604020202020204" pitchFamily="34" charset="0"/>
            </a:endParaRPr>
          </a:p>
          <a:p>
            <a:r>
              <a:rPr lang="pl-PL" sz="4400" b="1" dirty="0">
                <a:solidFill>
                  <a:srgbClr val="FF0000"/>
                </a:solidFill>
                <a:latin typeface="Arial" panose="020B0604020202020204" pitchFamily="34" charset="0"/>
                <a:cs typeface="Arial" panose="020B0604020202020204" pitchFamily="34" charset="0"/>
              </a:rPr>
              <a:t>− </a:t>
            </a:r>
            <a:r>
              <a:rPr lang="pl-PL" sz="2800" b="1" dirty="0" smtClean="0">
                <a:solidFill>
                  <a:srgbClr val="002060"/>
                </a:solidFill>
                <a:latin typeface="Arial" panose="020B0604020202020204" pitchFamily="34" charset="0"/>
                <a:cs typeface="Arial" panose="020B0604020202020204" pitchFamily="34" charset="0"/>
              </a:rPr>
              <a:t>użył </a:t>
            </a:r>
            <a:r>
              <a:rPr lang="pl-PL" sz="2800" b="1" dirty="0">
                <a:solidFill>
                  <a:srgbClr val="002060"/>
                </a:solidFill>
                <a:latin typeface="Arial" panose="020B0604020202020204" pitchFamily="34" charset="0"/>
                <a:cs typeface="Arial" panose="020B0604020202020204" pitchFamily="34" charset="0"/>
              </a:rPr>
              <a:t>zapisu fonetycznego w języku </a:t>
            </a:r>
            <a:r>
              <a:rPr lang="pl-PL" sz="2800" b="1" dirty="0" smtClean="0">
                <a:solidFill>
                  <a:srgbClr val="002060"/>
                </a:solidFill>
                <a:latin typeface="Arial" panose="020B0604020202020204" pitchFamily="34" charset="0"/>
                <a:cs typeface="Arial" panose="020B0604020202020204" pitchFamily="34" charset="0"/>
              </a:rPr>
              <a:t>polskim</a:t>
            </a:r>
            <a:endParaRPr lang="pl-PL" sz="2400" b="1" dirty="0">
              <a:solidFill>
                <a:srgbClr val="002060"/>
              </a:solidFill>
              <a:latin typeface="Arial" panose="020B0604020202020204" pitchFamily="34" charset="0"/>
              <a:cs typeface="Arial" panose="020B0604020202020204" pitchFamily="34" charset="0"/>
            </a:endParaRPr>
          </a:p>
        </p:txBody>
      </p:sp>
      <p:sp>
        <p:nvSpPr>
          <p:cNvPr id="5" name="Symbol zastępczy numeru slajdu 4"/>
          <p:cNvSpPr>
            <a:spLocks noGrp="1"/>
          </p:cNvSpPr>
          <p:nvPr>
            <p:ph type="sldNum" sz="quarter" idx="12"/>
          </p:nvPr>
        </p:nvSpPr>
        <p:spPr>
          <a:xfrm>
            <a:off x="8610600" y="6356350"/>
            <a:ext cx="2743200" cy="365125"/>
          </a:xfrm>
        </p:spPr>
        <p:txBody>
          <a:bodyPr/>
          <a:lstStyle/>
          <a:p>
            <a:fld id="{6D5E0CDF-0EB0-44EF-AF60-9AEE92BC93FD}" type="slidenum">
              <a:rPr lang="pl-PL" smtClean="0"/>
              <a:t>10</a:t>
            </a:fld>
            <a:endParaRPr lang="pl-PL" dirty="0"/>
          </a:p>
        </p:txBody>
      </p:sp>
    </p:spTree>
    <p:extLst>
      <p:ext uri="{BB962C8B-B14F-4D97-AF65-F5344CB8AC3E}">
        <p14:creationId xmlns:p14="http://schemas.microsoft.com/office/powerpoint/2010/main" val="391818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stokąt zaokrąglony 14"/>
          <p:cNvSpPr/>
          <p:nvPr/>
        </p:nvSpPr>
        <p:spPr>
          <a:xfrm>
            <a:off x="413698" y="1191491"/>
            <a:ext cx="10094976" cy="5043054"/>
          </a:xfrm>
          <a:prstGeom prst="roundRect">
            <a:avLst/>
          </a:prstGeom>
          <a:solidFill>
            <a:schemeClr val="accent4">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pl-PL" sz="3200" b="1" dirty="0">
              <a:solidFill>
                <a:schemeClr val="tx2">
                  <a:lumMod val="50000"/>
                </a:schemeClr>
              </a:solidFill>
              <a:latin typeface="Arial" panose="020B0604020202020204" pitchFamily="34" charset="0"/>
              <a:cs typeface="Arial" panose="020B0604020202020204" pitchFamily="34" charset="0"/>
            </a:endParaRPr>
          </a:p>
        </p:txBody>
      </p:sp>
      <p:sp>
        <p:nvSpPr>
          <p:cNvPr id="4" name="Tytuł 1">
            <a:extLst>
              <a:ext uri="{FF2B5EF4-FFF2-40B4-BE49-F238E27FC236}">
                <a16:creationId xmlns:a16="http://schemas.microsoft.com/office/drawing/2014/main" xmlns="" id="{5526098C-BC29-4C99-9C6D-0FD63628CA1C}"/>
              </a:ext>
            </a:extLst>
          </p:cNvPr>
          <p:cNvSpPr txBox="1">
            <a:spLocks/>
          </p:cNvSpPr>
          <p:nvPr/>
        </p:nvSpPr>
        <p:spPr bwMode="auto">
          <a:xfrm>
            <a:off x="413698" y="-64330"/>
            <a:ext cx="10094976" cy="1255821"/>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l-PL" sz="2400" b="1" kern="0" dirty="0">
                <a:solidFill>
                  <a:srgbClr val="002060"/>
                </a:solidFill>
                <a:latin typeface="Arial" panose="020B0604020202020204" pitchFamily="34" charset="0"/>
                <a:cs typeface="Arial" panose="020B0604020202020204" pitchFamily="34" charset="0"/>
              </a:rPr>
              <a:t>Ogólne zasady oceniania rozwiązań zadań otwartych sprawdzających rozumienie ze słuchu, rozumienie tekstów pisanych oraz znajomość funkcji językowych</a:t>
            </a:r>
          </a:p>
        </p:txBody>
      </p:sp>
      <p:sp>
        <p:nvSpPr>
          <p:cNvPr id="14" name="pole tekstowe 13"/>
          <p:cNvSpPr txBox="1"/>
          <p:nvPr/>
        </p:nvSpPr>
        <p:spPr>
          <a:xfrm>
            <a:off x="789364" y="1697081"/>
            <a:ext cx="9343644" cy="4031873"/>
          </a:xfrm>
          <a:prstGeom prst="rect">
            <a:avLst/>
          </a:prstGeom>
          <a:noFill/>
        </p:spPr>
        <p:txBody>
          <a:bodyPr wrap="square" rtlCol="0">
            <a:spAutoFit/>
            <a:scene3d>
              <a:camera prst="orthographicFront"/>
              <a:lightRig rig="threePt" dir="t"/>
            </a:scene3d>
            <a:sp3d extrusionH="57150">
              <a:bevelT w="38100" h="38100"/>
            </a:sp3d>
          </a:bodyPr>
          <a:lstStyle/>
          <a:p>
            <a:r>
              <a:rPr lang="pl-PL" sz="2800" b="1" dirty="0" smtClean="0">
                <a:solidFill>
                  <a:srgbClr val="002060"/>
                </a:solidFill>
                <a:latin typeface="Arial" panose="020B0604020202020204" pitchFamily="34" charset="0"/>
                <a:cs typeface="Arial" panose="020B0604020202020204" pitchFamily="34" charset="0"/>
              </a:rPr>
              <a:t>Odpowiedź</a:t>
            </a:r>
            <a:r>
              <a:rPr lang="pl-PL" sz="2800" b="1" dirty="0" smtClean="0">
                <a:solidFill>
                  <a:schemeClr val="tx2">
                    <a:lumMod val="50000"/>
                  </a:schemeClr>
                </a:solidFill>
                <a:latin typeface="Arial" panose="020B0604020202020204" pitchFamily="34" charset="0"/>
                <a:cs typeface="Arial" panose="020B0604020202020204" pitchFamily="34" charset="0"/>
              </a:rPr>
              <a:t> </a:t>
            </a:r>
            <a:r>
              <a:rPr lang="pl-PL" sz="2800" b="1" dirty="0" smtClean="0">
                <a:solidFill>
                  <a:srgbClr val="FF0000"/>
                </a:solidFill>
                <a:latin typeface="Arial" panose="020B0604020202020204" pitchFamily="34" charset="0"/>
                <a:cs typeface="Arial" panose="020B0604020202020204" pitchFamily="34" charset="0"/>
              </a:rPr>
              <a:t>nie jest akceptowana</a:t>
            </a:r>
            <a:r>
              <a:rPr lang="pl-PL" sz="2800" b="1" dirty="0" smtClean="0">
                <a:solidFill>
                  <a:srgbClr val="002060"/>
                </a:solidFill>
                <a:latin typeface="Arial" panose="020B0604020202020204" pitchFamily="34" charset="0"/>
                <a:cs typeface="Arial" panose="020B0604020202020204" pitchFamily="34" charset="0"/>
              </a:rPr>
              <a:t>, jeśli uczeń:</a:t>
            </a:r>
          </a:p>
          <a:p>
            <a:r>
              <a:rPr lang="pl-PL" sz="4400" b="1" dirty="0" smtClean="0">
                <a:solidFill>
                  <a:srgbClr val="FF0000"/>
                </a:solidFill>
                <a:latin typeface="Arial" panose="020B0604020202020204" pitchFamily="34" charset="0"/>
                <a:cs typeface="Arial" panose="020B0604020202020204" pitchFamily="34" charset="0"/>
              </a:rPr>
              <a:t>− </a:t>
            </a:r>
            <a:r>
              <a:rPr lang="pl-PL" sz="2800" b="1" dirty="0" smtClean="0">
                <a:solidFill>
                  <a:srgbClr val="002060"/>
                </a:solidFill>
                <a:latin typeface="Arial" panose="020B0604020202020204" pitchFamily="34" charset="0"/>
                <a:cs typeface="Arial" panose="020B0604020202020204" pitchFamily="34" charset="0"/>
              </a:rPr>
              <a:t>udzielił </a:t>
            </a:r>
            <a:r>
              <a:rPr lang="pl-PL" sz="2800" b="1" dirty="0">
                <a:solidFill>
                  <a:srgbClr val="002060"/>
                </a:solidFill>
                <a:latin typeface="Arial" panose="020B0604020202020204" pitchFamily="34" charset="0"/>
                <a:cs typeface="Arial" panose="020B0604020202020204" pitchFamily="34" charset="0"/>
              </a:rPr>
              <a:t>odpowiedzi, która:</a:t>
            </a:r>
          </a:p>
          <a:p>
            <a:pPr marL="800100" lvl="1" indent="-342900">
              <a:buFont typeface="Arial" panose="020B0604020202020204" pitchFamily="34" charset="0"/>
              <a:buChar char="•"/>
            </a:pPr>
            <a:r>
              <a:rPr lang="pl-PL" sz="2800" b="1" dirty="0">
                <a:solidFill>
                  <a:srgbClr val="002060"/>
                </a:solidFill>
                <a:latin typeface="Arial" panose="020B0604020202020204" pitchFamily="34" charset="0"/>
                <a:cs typeface="Arial" panose="020B0604020202020204" pitchFamily="34" charset="0"/>
              </a:rPr>
              <a:t>nie jest wystarczająco precyzyjna (np. jest zbyt ogólna, niepełna) </a:t>
            </a:r>
          </a:p>
          <a:p>
            <a:pPr marL="800100" lvl="1" indent="-342900">
              <a:buFont typeface="Arial" panose="020B0604020202020204" pitchFamily="34" charset="0"/>
              <a:buChar char="•"/>
            </a:pPr>
            <a:r>
              <a:rPr lang="pl-PL" sz="2800" b="1" dirty="0">
                <a:solidFill>
                  <a:srgbClr val="002060"/>
                </a:solidFill>
                <a:latin typeface="Arial" panose="020B0604020202020204" pitchFamily="34" charset="0"/>
                <a:cs typeface="Arial" panose="020B0604020202020204" pitchFamily="34" charset="0"/>
              </a:rPr>
              <a:t>nie łączy się logicznie i/lub nie jest </a:t>
            </a:r>
            <a:r>
              <a:rPr lang="pl-PL" sz="2800" b="1" dirty="0" smtClean="0">
                <a:solidFill>
                  <a:srgbClr val="002060"/>
                </a:solidFill>
                <a:latin typeface="Arial" panose="020B0604020202020204" pitchFamily="34" charset="0"/>
                <a:cs typeface="Arial" panose="020B0604020202020204" pitchFamily="34" charset="0"/>
              </a:rPr>
              <a:t>spójna</a:t>
            </a:r>
            <a:br>
              <a:rPr lang="pl-PL" sz="2800" b="1" dirty="0" smtClean="0">
                <a:solidFill>
                  <a:srgbClr val="002060"/>
                </a:solidFill>
                <a:latin typeface="Arial" panose="020B0604020202020204" pitchFamily="34" charset="0"/>
                <a:cs typeface="Arial" panose="020B0604020202020204" pitchFamily="34" charset="0"/>
              </a:rPr>
            </a:br>
            <a:r>
              <a:rPr lang="pl-PL" sz="2800" b="1" dirty="0" smtClean="0">
                <a:solidFill>
                  <a:srgbClr val="002060"/>
                </a:solidFill>
                <a:latin typeface="Arial" panose="020B0604020202020204" pitchFamily="34" charset="0"/>
                <a:cs typeface="Arial" panose="020B0604020202020204" pitchFamily="34" charset="0"/>
              </a:rPr>
              <a:t>z </a:t>
            </a:r>
            <a:r>
              <a:rPr lang="pl-PL" sz="2800" b="1" dirty="0">
                <a:solidFill>
                  <a:srgbClr val="002060"/>
                </a:solidFill>
                <a:latin typeface="Arial" panose="020B0604020202020204" pitchFamily="34" charset="0"/>
                <a:cs typeface="Arial" panose="020B0604020202020204" pitchFamily="34" charset="0"/>
              </a:rPr>
              <a:t>fragmentami tekstu otaczającymi </a:t>
            </a:r>
            <a:r>
              <a:rPr lang="pl-PL" sz="2800" b="1" dirty="0" smtClean="0">
                <a:solidFill>
                  <a:srgbClr val="002060"/>
                </a:solidFill>
                <a:latin typeface="Arial" panose="020B0604020202020204" pitchFamily="34" charset="0"/>
                <a:cs typeface="Arial" panose="020B0604020202020204" pitchFamily="34" charset="0"/>
              </a:rPr>
              <a:t>lukę</a:t>
            </a:r>
          </a:p>
          <a:p>
            <a:r>
              <a:rPr lang="pl-PL" sz="4400" b="1" dirty="0">
                <a:solidFill>
                  <a:srgbClr val="FF0000"/>
                </a:solidFill>
                <a:latin typeface="Arial" panose="020B0604020202020204" pitchFamily="34" charset="0"/>
                <a:cs typeface="Arial" panose="020B0604020202020204" pitchFamily="34" charset="0"/>
              </a:rPr>
              <a:t>−</a:t>
            </a:r>
            <a:r>
              <a:rPr lang="pl-PL" sz="2800" b="1" dirty="0">
                <a:latin typeface="Arial" panose="020B0604020202020204" pitchFamily="34" charset="0"/>
                <a:cs typeface="Arial" panose="020B0604020202020204" pitchFamily="34" charset="0"/>
              </a:rPr>
              <a:t> </a:t>
            </a:r>
            <a:r>
              <a:rPr lang="pl-PL" sz="2800" b="1" dirty="0">
                <a:solidFill>
                  <a:srgbClr val="002060"/>
                </a:solidFill>
                <a:latin typeface="Arial" panose="020B0604020202020204" pitchFamily="34" charset="0"/>
                <a:cs typeface="Arial" panose="020B0604020202020204" pitchFamily="34" charset="0"/>
              </a:rPr>
              <a:t>udzielił dwóch odpowiedzi, z których jedna </a:t>
            </a:r>
            <a:r>
              <a:rPr lang="pl-PL" sz="2800" b="1" dirty="0" smtClean="0">
                <a:solidFill>
                  <a:srgbClr val="002060"/>
                </a:solidFill>
                <a:latin typeface="Arial" panose="020B0604020202020204" pitchFamily="34" charset="0"/>
                <a:cs typeface="Arial" panose="020B0604020202020204" pitchFamily="34" charset="0"/>
              </a:rPr>
              <a:t>jest</a:t>
            </a:r>
            <a:br>
              <a:rPr lang="pl-PL" sz="2800" b="1" dirty="0" smtClean="0">
                <a:solidFill>
                  <a:srgbClr val="002060"/>
                </a:solidFill>
                <a:latin typeface="Arial" panose="020B0604020202020204" pitchFamily="34" charset="0"/>
                <a:cs typeface="Arial" panose="020B0604020202020204" pitchFamily="34" charset="0"/>
              </a:rPr>
            </a:br>
            <a:r>
              <a:rPr lang="pl-PL" sz="2800" b="1" dirty="0" smtClean="0">
                <a:solidFill>
                  <a:srgbClr val="002060"/>
                </a:solidFill>
                <a:latin typeface="Arial" panose="020B0604020202020204" pitchFamily="34" charset="0"/>
                <a:cs typeface="Arial" panose="020B0604020202020204" pitchFamily="34" charset="0"/>
              </a:rPr>
              <a:t>    poprawna</a:t>
            </a:r>
            <a:r>
              <a:rPr lang="pl-PL" sz="2800" b="1" dirty="0">
                <a:solidFill>
                  <a:srgbClr val="002060"/>
                </a:solidFill>
                <a:latin typeface="Arial" panose="020B0604020202020204" pitchFamily="34" charset="0"/>
                <a:cs typeface="Arial" panose="020B0604020202020204" pitchFamily="34" charset="0"/>
              </a:rPr>
              <a:t>, </a:t>
            </a:r>
            <a:r>
              <a:rPr lang="pl-PL" sz="2800" b="1" dirty="0" smtClean="0">
                <a:solidFill>
                  <a:srgbClr val="002060"/>
                </a:solidFill>
                <a:latin typeface="Arial" panose="020B0604020202020204" pitchFamily="34" charset="0"/>
                <a:cs typeface="Arial" panose="020B0604020202020204" pitchFamily="34" charset="0"/>
              </a:rPr>
              <a:t>a </a:t>
            </a:r>
            <a:r>
              <a:rPr lang="pl-PL" sz="2800" b="1" dirty="0">
                <a:solidFill>
                  <a:srgbClr val="002060"/>
                </a:solidFill>
                <a:latin typeface="Arial" panose="020B0604020202020204" pitchFamily="34" charset="0"/>
                <a:cs typeface="Arial" panose="020B0604020202020204" pitchFamily="34" charset="0"/>
              </a:rPr>
              <a:t>druga – </a:t>
            </a:r>
            <a:r>
              <a:rPr lang="pl-PL" sz="2800" b="1" dirty="0" smtClean="0">
                <a:solidFill>
                  <a:srgbClr val="002060"/>
                </a:solidFill>
                <a:latin typeface="Arial" panose="020B0604020202020204" pitchFamily="34" charset="0"/>
                <a:cs typeface="Arial" panose="020B0604020202020204" pitchFamily="34" charset="0"/>
              </a:rPr>
              <a:t>błędna</a:t>
            </a:r>
            <a:endParaRPr lang="pl-PL" sz="2400" b="1" dirty="0">
              <a:solidFill>
                <a:srgbClr val="002060"/>
              </a:solidFill>
              <a:latin typeface="Arial" panose="020B0604020202020204" pitchFamily="34" charset="0"/>
              <a:cs typeface="Arial" panose="020B0604020202020204" pitchFamily="34" charset="0"/>
            </a:endParaRPr>
          </a:p>
        </p:txBody>
      </p:sp>
      <p:sp>
        <p:nvSpPr>
          <p:cNvPr id="5" name="Symbol zastępczy numeru slajdu 4"/>
          <p:cNvSpPr>
            <a:spLocks noGrp="1"/>
          </p:cNvSpPr>
          <p:nvPr>
            <p:ph type="sldNum" sz="quarter" idx="12"/>
          </p:nvPr>
        </p:nvSpPr>
        <p:spPr>
          <a:xfrm>
            <a:off x="8610600" y="6356350"/>
            <a:ext cx="2743200" cy="365125"/>
          </a:xfrm>
        </p:spPr>
        <p:txBody>
          <a:bodyPr/>
          <a:lstStyle/>
          <a:p>
            <a:fld id="{6D5E0CDF-0EB0-44EF-AF60-9AEE92BC93FD}" type="slidenum">
              <a:rPr lang="pl-PL" smtClean="0"/>
              <a:t>11</a:t>
            </a:fld>
            <a:endParaRPr lang="pl-PL" dirty="0"/>
          </a:p>
        </p:txBody>
      </p:sp>
    </p:spTree>
    <p:extLst>
      <p:ext uri="{BB962C8B-B14F-4D97-AF65-F5344CB8AC3E}">
        <p14:creationId xmlns:p14="http://schemas.microsoft.com/office/powerpoint/2010/main" val="55058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stokąt zaokrąglony 14"/>
          <p:cNvSpPr/>
          <p:nvPr/>
        </p:nvSpPr>
        <p:spPr>
          <a:xfrm>
            <a:off x="413699" y="1470256"/>
            <a:ext cx="10094976" cy="4736580"/>
          </a:xfrm>
          <a:prstGeom prst="roundRect">
            <a:avLst/>
          </a:prstGeom>
          <a:solidFill>
            <a:schemeClr val="accent4">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pl-PL" sz="3200" b="1" dirty="0">
              <a:solidFill>
                <a:schemeClr val="tx2">
                  <a:lumMod val="50000"/>
                </a:schemeClr>
              </a:solidFill>
              <a:latin typeface="Arial" panose="020B0604020202020204" pitchFamily="34" charset="0"/>
              <a:cs typeface="Arial" panose="020B0604020202020204" pitchFamily="34" charset="0"/>
            </a:endParaRPr>
          </a:p>
        </p:txBody>
      </p:sp>
      <p:sp>
        <p:nvSpPr>
          <p:cNvPr id="4" name="Tytuł 1">
            <a:extLst>
              <a:ext uri="{FF2B5EF4-FFF2-40B4-BE49-F238E27FC236}">
                <a16:creationId xmlns:a16="http://schemas.microsoft.com/office/drawing/2014/main" xmlns="" id="{5526098C-BC29-4C99-9C6D-0FD63628CA1C}"/>
              </a:ext>
            </a:extLst>
          </p:cNvPr>
          <p:cNvSpPr txBox="1">
            <a:spLocks/>
          </p:cNvSpPr>
          <p:nvPr/>
        </p:nvSpPr>
        <p:spPr bwMode="auto">
          <a:xfrm>
            <a:off x="413698" y="-64330"/>
            <a:ext cx="10094976" cy="1534586"/>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l-PL" sz="2400" b="1" kern="0" dirty="0">
                <a:solidFill>
                  <a:srgbClr val="002060"/>
                </a:solidFill>
                <a:latin typeface="Arial" panose="020B0604020202020204" pitchFamily="34" charset="0"/>
                <a:cs typeface="Arial" panose="020B0604020202020204" pitchFamily="34" charset="0"/>
              </a:rPr>
              <a:t>Ogólne zasady oceniania rozwiązań zadań otwartych sprawdzających rozumienie ze słuchu, rozumienie tekstów pisanych oraz znajomość funkcji językowych</a:t>
            </a:r>
          </a:p>
        </p:txBody>
      </p:sp>
      <p:sp>
        <p:nvSpPr>
          <p:cNvPr id="14" name="pole tekstowe 13"/>
          <p:cNvSpPr txBox="1"/>
          <p:nvPr/>
        </p:nvSpPr>
        <p:spPr>
          <a:xfrm>
            <a:off x="914679" y="2038053"/>
            <a:ext cx="9093013" cy="3600986"/>
          </a:xfrm>
          <a:prstGeom prst="rect">
            <a:avLst/>
          </a:prstGeom>
          <a:noFill/>
        </p:spPr>
        <p:txBody>
          <a:bodyPr wrap="square" rtlCol="0">
            <a:spAutoFit/>
            <a:scene3d>
              <a:camera prst="orthographicFront"/>
              <a:lightRig rig="threePt" dir="t"/>
            </a:scene3d>
            <a:sp3d extrusionH="57150">
              <a:bevelT w="38100" h="38100"/>
            </a:sp3d>
          </a:bodyPr>
          <a:lstStyle/>
          <a:p>
            <a:pPr lvl="0"/>
            <a:r>
              <a:rPr lang="pl-PL" sz="2800" b="1" dirty="0" smtClean="0">
                <a:solidFill>
                  <a:srgbClr val="002060"/>
                </a:solidFill>
                <a:latin typeface="Arial" panose="020B0604020202020204" pitchFamily="34" charset="0"/>
                <a:cs typeface="Arial" panose="020B0604020202020204" pitchFamily="34" charset="0"/>
              </a:rPr>
              <a:t>Odpowiedź</a:t>
            </a:r>
            <a:r>
              <a:rPr lang="pl-PL" sz="2800" b="1" dirty="0" smtClean="0">
                <a:solidFill>
                  <a:schemeClr val="tx2">
                    <a:lumMod val="50000"/>
                  </a:schemeClr>
                </a:solidFill>
                <a:latin typeface="Arial" panose="020B0604020202020204" pitchFamily="34" charset="0"/>
                <a:cs typeface="Arial" panose="020B0604020202020204" pitchFamily="34" charset="0"/>
              </a:rPr>
              <a:t> </a:t>
            </a:r>
            <a:r>
              <a:rPr lang="pl-PL" sz="2800" b="1" dirty="0">
                <a:solidFill>
                  <a:srgbClr val="FF0000"/>
                </a:solidFill>
                <a:latin typeface="Arial" panose="020B0604020202020204" pitchFamily="34" charset="0"/>
                <a:cs typeface="Arial" panose="020B0604020202020204" pitchFamily="34" charset="0"/>
              </a:rPr>
              <a:t>nie jest akceptowana</a:t>
            </a:r>
            <a:r>
              <a:rPr lang="pl-PL" sz="2800" b="1" dirty="0">
                <a:solidFill>
                  <a:srgbClr val="002060"/>
                </a:solidFill>
                <a:latin typeface="Arial" panose="020B0604020202020204" pitchFamily="34" charset="0"/>
                <a:cs typeface="Arial" panose="020B0604020202020204" pitchFamily="34" charset="0"/>
              </a:rPr>
              <a:t>, jeśli uczeń:</a:t>
            </a:r>
          </a:p>
          <a:p>
            <a:r>
              <a:rPr lang="pl-PL" sz="4400" b="1" dirty="0" smtClean="0">
                <a:solidFill>
                  <a:srgbClr val="FF0000"/>
                </a:solidFill>
                <a:latin typeface="Arial" panose="020B0604020202020204" pitchFamily="34" charset="0"/>
                <a:cs typeface="Arial" panose="020B0604020202020204" pitchFamily="34" charset="0"/>
              </a:rPr>
              <a:t>−</a:t>
            </a:r>
            <a:r>
              <a:rPr lang="pl-PL" sz="2800" b="1" dirty="0" smtClean="0">
                <a:latin typeface="Arial" panose="020B0604020202020204" pitchFamily="34" charset="0"/>
                <a:cs typeface="Arial" panose="020B0604020202020204" pitchFamily="34" charset="0"/>
              </a:rPr>
              <a:t> </a:t>
            </a:r>
            <a:r>
              <a:rPr lang="pl-PL" sz="2800" b="1" dirty="0" smtClean="0">
                <a:solidFill>
                  <a:srgbClr val="002060"/>
                </a:solidFill>
                <a:latin typeface="Arial" panose="020B0604020202020204" pitchFamily="34" charset="0"/>
                <a:cs typeface="Arial" panose="020B0604020202020204" pitchFamily="34" charset="0"/>
              </a:rPr>
              <a:t>podał </a:t>
            </a:r>
            <a:r>
              <a:rPr lang="pl-PL" sz="2800" b="1" dirty="0">
                <a:solidFill>
                  <a:srgbClr val="002060"/>
                </a:solidFill>
                <a:latin typeface="Arial" panose="020B0604020202020204" pitchFamily="34" charset="0"/>
                <a:cs typeface="Arial" panose="020B0604020202020204" pitchFamily="34" charset="0"/>
              </a:rPr>
              <a:t>poprawną odpowiedź, ale uzupełnił </a:t>
            </a:r>
            <a:r>
              <a:rPr lang="pl-PL" sz="2800" b="1" dirty="0" smtClean="0">
                <a:solidFill>
                  <a:srgbClr val="002060"/>
                </a:solidFill>
                <a:latin typeface="Arial" panose="020B0604020202020204" pitchFamily="34" charset="0"/>
                <a:cs typeface="Arial" panose="020B0604020202020204" pitchFamily="34" charset="0"/>
              </a:rPr>
              <a:t>ją</a:t>
            </a:r>
            <a:br>
              <a:rPr lang="pl-PL" sz="2800" b="1" dirty="0" smtClean="0">
                <a:solidFill>
                  <a:srgbClr val="002060"/>
                </a:solidFill>
                <a:latin typeface="Arial" panose="020B0604020202020204" pitchFamily="34" charset="0"/>
                <a:cs typeface="Arial" panose="020B0604020202020204" pitchFamily="34" charset="0"/>
              </a:rPr>
            </a:br>
            <a:r>
              <a:rPr lang="pl-PL" sz="2800" b="1" dirty="0" smtClean="0">
                <a:solidFill>
                  <a:srgbClr val="002060"/>
                </a:solidFill>
                <a:latin typeface="Arial" panose="020B0604020202020204" pitchFamily="34" charset="0"/>
                <a:cs typeface="Arial" panose="020B0604020202020204" pitchFamily="34" charset="0"/>
              </a:rPr>
              <a:t>    elementami, które nie </a:t>
            </a:r>
            <a:r>
              <a:rPr lang="pl-PL" sz="2800" b="1" dirty="0">
                <a:solidFill>
                  <a:srgbClr val="002060"/>
                </a:solidFill>
                <a:latin typeface="Arial" panose="020B0604020202020204" pitchFamily="34" charset="0"/>
                <a:cs typeface="Arial" panose="020B0604020202020204" pitchFamily="34" charset="0"/>
              </a:rPr>
              <a:t>są zgodne z </a:t>
            </a:r>
            <a:r>
              <a:rPr lang="pl-PL" sz="2800" b="1" dirty="0" smtClean="0">
                <a:solidFill>
                  <a:srgbClr val="002060"/>
                </a:solidFill>
                <a:latin typeface="Arial" panose="020B0604020202020204" pitchFamily="34" charset="0"/>
                <a:cs typeface="Arial" panose="020B0604020202020204" pitchFamily="34" charset="0"/>
              </a:rPr>
              <a:t>tekstem</a:t>
            </a:r>
            <a:br>
              <a:rPr lang="pl-PL" sz="2800" b="1" dirty="0" smtClean="0">
                <a:solidFill>
                  <a:srgbClr val="002060"/>
                </a:solidFill>
                <a:latin typeface="Arial" panose="020B0604020202020204" pitchFamily="34" charset="0"/>
                <a:cs typeface="Arial" panose="020B0604020202020204" pitchFamily="34" charset="0"/>
              </a:rPr>
            </a:br>
            <a:r>
              <a:rPr lang="pl-PL" sz="2800" b="1" dirty="0" smtClean="0">
                <a:solidFill>
                  <a:srgbClr val="002060"/>
                </a:solidFill>
                <a:latin typeface="Arial" panose="020B0604020202020204" pitchFamily="34" charset="0"/>
                <a:cs typeface="Arial" panose="020B0604020202020204" pitchFamily="34" charset="0"/>
              </a:rPr>
              <a:t>    (np</a:t>
            </a:r>
            <a:r>
              <a:rPr lang="pl-PL" sz="2800" b="1" dirty="0">
                <a:solidFill>
                  <a:srgbClr val="002060"/>
                </a:solidFill>
                <a:latin typeface="Arial" panose="020B0604020202020204" pitchFamily="34" charset="0"/>
                <a:cs typeface="Arial" panose="020B0604020202020204" pitchFamily="34" charset="0"/>
              </a:rPr>
              <a:t>. nie występują w </a:t>
            </a:r>
            <a:r>
              <a:rPr lang="pl-PL" sz="2800" b="1" dirty="0" smtClean="0">
                <a:solidFill>
                  <a:srgbClr val="002060"/>
                </a:solidFill>
                <a:latin typeface="Arial" panose="020B0604020202020204" pitchFamily="34" charset="0"/>
                <a:cs typeface="Arial" panose="020B0604020202020204" pitchFamily="34" charset="0"/>
              </a:rPr>
              <a:t>tekście lub </a:t>
            </a:r>
            <a:r>
              <a:rPr lang="pl-PL" sz="2800" b="1" dirty="0">
                <a:solidFill>
                  <a:srgbClr val="002060"/>
                </a:solidFill>
                <a:latin typeface="Arial" panose="020B0604020202020204" pitchFamily="34" charset="0"/>
                <a:cs typeface="Arial" panose="020B0604020202020204" pitchFamily="34" charset="0"/>
              </a:rPr>
              <a:t>są </a:t>
            </a:r>
            <a:r>
              <a:rPr lang="pl-PL" sz="2800" b="1" dirty="0" smtClean="0">
                <a:solidFill>
                  <a:srgbClr val="002060"/>
                </a:solidFill>
                <a:latin typeface="Arial" panose="020B0604020202020204" pitchFamily="34" charset="0"/>
                <a:cs typeface="Arial" panose="020B0604020202020204" pitchFamily="34" charset="0"/>
              </a:rPr>
              <a:t>własną</a:t>
            </a:r>
            <a:br>
              <a:rPr lang="pl-PL" sz="2800" b="1" dirty="0" smtClean="0">
                <a:solidFill>
                  <a:srgbClr val="002060"/>
                </a:solidFill>
                <a:latin typeface="Arial" panose="020B0604020202020204" pitchFamily="34" charset="0"/>
                <a:cs typeface="Arial" panose="020B0604020202020204" pitchFamily="34" charset="0"/>
              </a:rPr>
            </a:br>
            <a:r>
              <a:rPr lang="pl-PL" sz="2800" b="1" dirty="0" smtClean="0">
                <a:solidFill>
                  <a:srgbClr val="002060"/>
                </a:solidFill>
                <a:latin typeface="Arial" panose="020B0604020202020204" pitchFamily="34" charset="0"/>
                <a:cs typeface="Arial" panose="020B0604020202020204" pitchFamily="34" charset="0"/>
              </a:rPr>
              <a:t>    interpretacją </a:t>
            </a:r>
            <a:r>
              <a:rPr lang="pl-PL" sz="2800" b="1" dirty="0">
                <a:solidFill>
                  <a:srgbClr val="002060"/>
                </a:solidFill>
                <a:latin typeface="Arial" panose="020B0604020202020204" pitchFamily="34" charset="0"/>
                <a:cs typeface="Arial" panose="020B0604020202020204" pitchFamily="34" charset="0"/>
              </a:rPr>
              <a:t>ucznia) </a:t>
            </a:r>
          </a:p>
          <a:p>
            <a:r>
              <a:rPr lang="pl-PL" sz="4400" b="1" dirty="0">
                <a:solidFill>
                  <a:srgbClr val="FF0000"/>
                </a:solidFill>
                <a:latin typeface="Arial" panose="020B0604020202020204" pitchFamily="34" charset="0"/>
                <a:cs typeface="Arial" panose="020B0604020202020204" pitchFamily="34" charset="0"/>
              </a:rPr>
              <a:t>−</a:t>
            </a:r>
            <a:r>
              <a:rPr lang="pl-PL" sz="2800" b="1" dirty="0">
                <a:latin typeface="Arial" panose="020B0604020202020204" pitchFamily="34" charset="0"/>
                <a:cs typeface="Arial" panose="020B0604020202020204" pitchFamily="34" charset="0"/>
              </a:rPr>
              <a:t> </a:t>
            </a:r>
            <a:r>
              <a:rPr lang="pl-PL" sz="2800" b="1" dirty="0" smtClean="0">
                <a:solidFill>
                  <a:srgbClr val="002060"/>
                </a:solidFill>
                <a:latin typeface="Arial" panose="020B0604020202020204" pitchFamily="34" charset="0"/>
                <a:cs typeface="Arial" panose="020B0604020202020204" pitchFamily="34" charset="0"/>
              </a:rPr>
              <a:t>udzielił </a:t>
            </a:r>
            <a:r>
              <a:rPr lang="pl-PL" sz="2800" b="1" dirty="0">
                <a:solidFill>
                  <a:srgbClr val="002060"/>
                </a:solidFill>
                <a:latin typeface="Arial" panose="020B0604020202020204" pitchFamily="34" charset="0"/>
                <a:cs typeface="Arial" panose="020B0604020202020204" pitchFamily="34" charset="0"/>
              </a:rPr>
              <a:t>odpowiedzi w innym języku niż </a:t>
            </a:r>
            <a:r>
              <a:rPr lang="pl-PL" sz="2800" b="1" dirty="0" smtClean="0">
                <a:solidFill>
                  <a:srgbClr val="002060"/>
                </a:solidFill>
                <a:latin typeface="Arial" panose="020B0604020202020204" pitchFamily="34" charset="0"/>
                <a:cs typeface="Arial" panose="020B0604020202020204" pitchFamily="34" charset="0"/>
              </a:rPr>
              <a:t>wymagany</a:t>
            </a:r>
            <a:br>
              <a:rPr lang="pl-PL" sz="2800" b="1" dirty="0" smtClean="0">
                <a:solidFill>
                  <a:srgbClr val="002060"/>
                </a:solidFill>
                <a:latin typeface="Arial" panose="020B0604020202020204" pitchFamily="34" charset="0"/>
                <a:cs typeface="Arial" panose="020B0604020202020204" pitchFamily="34" charset="0"/>
              </a:rPr>
            </a:br>
            <a:r>
              <a:rPr lang="pl-PL" sz="2800" b="1" dirty="0" smtClean="0">
                <a:solidFill>
                  <a:srgbClr val="002060"/>
                </a:solidFill>
                <a:latin typeface="Arial" panose="020B0604020202020204" pitchFamily="34" charset="0"/>
                <a:cs typeface="Arial" panose="020B0604020202020204" pitchFamily="34" charset="0"/>
              </a:rPr>
              <a:t>    w </a:t>
            </a:r>
            <a:r>
              <a:rPr lang="pl-PL" sz="2800" b="1" dirty="0">
                <a:solidFill>
                  <a:srgbClr val="002060"/>
                </a:solidFill>
                <a:latin typeface="Arial" panose="020B0604020202020204" pitchFamily="34" charset="0"/>
                <a:cs typeface="Arial" panose="020B0604020202020204" pitchFamily="34" charset="0"/>
              </a:rPr>
              <a:t>danym zadaniu</a:t>
            </a:r>
            <a:r>
              <a:rPr lang="pl-PL" sz="2800" b="1" dirty="0" smtClean="0">
                <a:solidFill>
                  <a:srgbClr val="002060"/>
                </a:solidFill>
                <a:latin typeface="Arial" panose="020B0604020202020204" pitchFamily="34" charset="0"/>
                <a:cs typeface="Arial" panose="020B0604020202020204" pitchFamily="34" charset="0"/>
              </a:rPr>
              <a:t>.</a:t>
            </a:r>
            <a:endParaRPr lang="pl-PL" sz="2800" b="1" dirty="0">
              <a:solidFill>
                <a:srgbClr val="002060"/>
              </a:solidFill>
              <a:latin typeface="Arial" panose="020B0604020202020204" pitchFamily="34" charset="0"/>
              <a:cs typeface="Arial" panose="020B0604020202020204" pitchFamily="34" charset="0"/>
            </a:endParaRPr>
          </a:p>
        </p:txBody>
      </p:sp>
      <p:sp>
        <p:nvSpPr>
          <p:cNvPr id="5" name="Symbol zastępczy numeru slajdu 4"/>
          <p:cNvSpPr>
            <a:spLocks noGrp="1"/>
          </p:cNvSpPr>
          <p:nvPr>
            <p:ph type="sldNum" sz="quarter" idx="12"/>
          </p:nvPr>
        </p:nvSpPr>
        <p:spPr>
          <a:xfrm>
            <a:off x="8610600" y="6356350"/>
            <a:ext cx="2743200" cy="365125"/>
          </a:xfrm>
        </p:spPr>
        <p:txBody>
          <a:bodyPr/>
          <a:lstStyle/>
          <a:p>
            <a:fld id="{6D5E0CDF-0EB0-44EF-AF60-9AEE92BC93FD}" type="slidenum">
              <a:rPr lang="pl-PL" smtClean="0"/>
              <a:t>12</a:t>
            </a:fld>
            <a:endParaRPr lang="pl-PL" dirty="0"/>
          </a:p>
        </p:txBody>
      </p:sp>
    </p:spTree>
    <p:extLst>
      <p:ext uri="{BB962C8B-B14F-4D97-AF65-F5344CB8AC3E}">
        <p14:creationId xmlns:p14="http://schemas.microsoft.com/office/powerpoint/2010/main" val="90924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4072" y="484909"/>
            <a:ext cx="10515600" cy="1745673"/>
          </a:xfrm>
        </p:spPr>
        <p:txBody>
          <a:bodyPr>
            <a:noAutofit/>
            <a:scene3d>
              <a:camera prst="orthographicFront"/>
              <a:lightRig rig="threePt" dir="t"/>
            </a:scene3d>
            <a:sp3d extrusionH="57150">
              <a:bevelT w="38100" h="38100"/>
            </a:sp3d>
          </a:bodyPr>
          <a:lstStyle/>
          <a:p>
            <a:r>
              <a:rPr lang="pl-PL" sz="2800" b="1" dirty="0" smtClean="0">
                <a:solidFill>
                  <a:srgbClr val="002060"/>
                </a:solidFill>
                <a:latin typeface="Arial" panose="020B0604020202020204" pitchFamily="34" charset="0"/>
                <a:cs typeface="Arial" panose="020B0604020202020204" pitchFamily="34" charset="0"/>
              </a:rPr>
              <a:t>Zadanie</a:t>
            </a:r>
            <a:br>
              <a:rPr lang="pl-PL" sz="2800" b="1" dirty="0" smtClean="0">
                <a:solidFill>
                  <a:srgbClr val="002060"/>
                </a:solidFill>
                <a:latin typeface="Arial" panose="020B0604020202020204" pitchFamily="34" charset="0"/>
                <a:cs typeface="Arial" panose="020B0604020202020204" pitchFamily="34" charset="0"/>
              </a:rPr>
            </a:br>
            <a:r>
              <a:rPr lang="pl-PL" sz="2400" b="1" dirty="0" smtClean="0">
                <a:solidFill>
                  <a:srgbClr val="002060"/>
                </a:solidFill>
                <a:latin typeface="Arial" panose="020B0604020202020204" pitchFamily="34" charset="0"/>
                <a:cs typeface="Arial" panose="020B0604020202020204" pitchFamily="34" charset="0"/>
              </a:rPr>
              <a:t>Usłyszysz </a:t>
            </a:r>
            <a:r>
              <a:rPr lang="pl-PL" sz="2400" b="1" dirty="0">
                <a:solidFill>
                  <a:srgbClr val="002060"/>
                </a:solidFill>
                <a:latin typeface="Arial" panose="020B0604020202020204" pitchFamily="34" charset="0"/>
                <a:cs typeface="Arial" panose="020B0604020202020204" pitchFamily="34" charset="0"/>
              </a:rPr>
              <a:t>dwukrotnie wywiad ze zwyciężczynią programu </a:t>
            </a:r>
            <a:r>
              <a:rPr lang="pl-PL" sz="2400" b="1" i="1" dirty="0" smtClean="0">
                <a:solidFill>
                  <a:srgbClr val="002060"/>
                </a:solidFill>
                <a:latin typeface="Arial" panose="020B0604020202020204" pitchFamily="34" charset="0"/>
                <a:cs typeface="Arial" panose="020B0604020202020204" pitchFamily="34" charset="0"/>
              </a:rPr>
              <a:t>MasterChef </a:t>
            </a:r>
            <a:r>
              <a:rPr lang="pl-PL" sz="2400" b="1" i="1" dirty="0">
                <a:solidFill>
                  <a:srgbClr val="002060"/>
                </a:solidFill>
                <a:latin typeface="Arial" panose="020B0604020202020204" pitchFamily="34" charset="0"/>
                <a:cs typeface="Arial" panose="020B0604020202020204" pitchFamily="34" charset="0"/>
              </a:rPr>
              <a:t>Junior</a:t>
            </a:r>
            <a:r>
              <a:rPr lang="pl-PL" sz="2400" b="1" dirty="0" smtClean="0">
                <a:solidFill>
                  <a:srgbClr val="002060"/>
                </a:solidFill>
                <a:latin typeface="Arial" panose="020B0604020202020204" pitchFamily="34" charset="0"/>
                <a:cs typeface="Arial" panose="020B0604020202020204" pitchFamily="34" charset="0"/>
              </a:rPr>
              <a:t>. Na </a:t>
            </a:r>
            <a:r>
              <a:rPr lang="pl-PL" sz="2400" b="1" dirty="0">
                <a:solidFill>
                  <a:srgbClr val="002060"/>
                </a:solidFill>
                <a:latin typeface="Arial" panose="020B0604020202020204" pitchFamily="34" charset="0"/>
                <a:cs typeface="Arial" panose="020B0604020202020204" pitchFamily="34" charset="0"/>
              </a:rPr>
              <a:t>podstawie informacji zawartych w nagraniu uzupełnij </a:t>
            </a:r>
            <a:r>
              <a:rPr lang="pl-PL" sz="2400" b="1" dirty="0" smtClean="0">
                <a:solidFill>
                  <a:srgbClr val="002060"/>
                </a:solidFill>
                <a:latin typeface="Arial" panose="020B0604020202020204" pitchFamily="34" charset="0"/>
                <a:cs typeface="Arial" panose="020B0604020202020204" pitchFamily="34" charset="0"/>
              </a:rPr>
              <a:t>luki</a:t>
            </a:r>
            <a:br>
              <a:rPr lang="pl-PL" sz="2400" b="1" dirty="0" smtClean="0">
                <a:solidFill>
                  <a:srgbClr val="002060"/>
                </a:solidFill>
                <a:latin typeface="Arial" panose="020B0604020202020204" pitchFamily="34" charset="0"/>
                <a:cs typeface="Arial" panose="020B0604020202020204" pitchFamily="34" charset="0"/>
              </a:rPr>
            </a:br>
            <a:r>
              <a:rPr lang="pl-PL" sz="2400" b="1" dirty="0" smtClean="0">
                <a:solidFill>
                  <a:srgbClr val="002060"/>
                </a:solidFill>
                <a:latin typeface="Arial" panose="020B0604020202020204" pitchFamily="34" charset="0"/>
                <a:cs typeface="Arial" panose="020B0604020202020204" pitchFamily="34" charset="0"/>
              </a:rPr>
              <a:t>4.1</a:t>
            </a:r>
            <a:r>
              <a:rPr lang="pl-PL" sz="2400" b="1" dirty="0">
                <a:solidFill>
                  <a:srgbClr val="002060"/>
                </a:solidFill>
                <a:latin typeface="Arial" panose="020B0604020202020204" pitchFamily="34" charset="0"/>
                <a:cs typeface="Arial" panose="020B0604020202020204" pitchFamily="34" charset="0"/>
              </a:rPr>
              <a:t>.–4.4. w </a:t>
            </a:r>
            <a:r>
              <a:rPr lang="pl-PL" sz="2400" b="1" dirty="0" smtClean="0">
                <a:solidFill>
                  <a:srgbClr val="002060"/>
                </a:solidFill>
                <a:latin typeface="Arial" panose="020B0604020202020204" pitchFamily="34" charset="0"/>
                <a:cs typeface="Arial" panose="020B0604020202020204" pitchFamily="34" charset="0"/>
              </a:rPr>
              <a:t>poniższej notatce</a:t>
            </a:r>
            <a:r>
              <a:rPr lang="pl-PL" sz="2400" b="1" dirty="0">
                <a:solidFill>
                  <a:srgbClr val="002060"/>
                </a:solidFill>
                <a:latin typeface="Arial" panose="020B0604020202020204" pitchFamily="34" charset="0"/>
                <a:cs typeface="Arial" panose="020B0604020202020204" pitchFamily="34" charset="0"/>
              </a:rPr>
              <a:t>. Luki należy uzupełnić w języku angielskim. </a:t>
            </a:r>
            <a:endParaRPr lang="pl-PL" sz="28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13</a:t>
            </a:fld>
            <a:endParaRPr lang="pl-PL"/>
          </a:p>
        </p:txBody>
      </p:sp>
      <p:pic>
        <p:nvPicPr>
          <p:cNvPr id="6" name="Symbol zastępczy zawartości 5"/>
          <p:cNvPicPr>
            <a:picLocks noGrp="1" noChangeAspect="1"/>
          </p:cNvPicPr>
          <p:nvPr>
            <p:ph idx="1"/>
          </p:nvPr>
        </p:nvPicPr>
        <p:blipFill rotWithShape="1">
          <a:blip r:embed="rId2">
            <a:lum bright="-20000" contrast="40000"/>
          </a:blip>
          <a:srcRect l="607" t="3220" r="1335" b="2943"/>
          <a:stretch/>
        </p:blipFill>
        <p:spPr>
          <a:xfrm>
            <a:off x="374072" y="2395610"/>
            <a:ext cx="11443855" cy="3255818"/>
          </a:xfrm>
          <a:prstGeom prst="rect">
            <a:avLst/>
          </a:prstGeom>
          <a:ln>
            <a:solidFill>
              <a:schemeClr val="accent1">
                <a:lumMod val="50000"/>
              </a:schemeClr>
            </a:solidFill>
          </a:ln>
          <a:effectLst>
            <a:outerShdw blurRad="50800" dist="127000" dir="2700000" algn="tl" rotWithShape="0">
              <a:schemeClr val="accent1">
                <a:lumMod val="50000"/>
                <a:alpha val="40000"/>
              </a:schemeClr>
            </a:outerShdw>
          </a:effectLst>
        </p:spPr>
        <p:style>
          <a:lnRef idx="3">
            <a:schemeClr val="lt1"/>
          </a:lnRef>
          <a:fillRef idx="1">
            <a:schemeClr val="accent5"/>
          </a:fillRef>
          <a:effectRef idx="1">
            <a:schemeClr val="accent5"/>
          </a:effectRef>
          <a:fontRef idx="minor">
            <a:schemeClr val="lt1"/>
          </a:fontRef>
        </p:style>
      </p:pic>
    </p:spTree>
    <p:extLst>
      <p:ext uri="{BB962C8B-B14F-4D97-AF65-F5344CB8AC3E}">
        <p14:creationId xmlns:p14="http://schemas.microsoft.com/office/powerpoint/2010/main" val="3050420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14</a:t>
            </a:fld>
            <a:endParaRPr lang="pl-PL" dirty="0"/>
          </a:p>
        </p:txBody>
      </p:sp>
      <p:sp>
        <p:nvSpPr>
          <p:cNvPr id="6" name="Symbol zastępczy zawartości 5"/>
          <p:cNvSpPr txBox="1">
            <a:spLocks noGrp="1"/>
          </p:cNvSpPr>
          <p:nvPr>
            <p:ph idx="1"/>
          </p:nvPr>
        </p:nvSpPr>
        <p:spPr>
          <a:xfrm>
            <a:off x="229561" y="704197"/>
            <a:ext cx="10084871" cy="5401479"/>
          </a:xfrm>
          <a:prstGeom prst="rect">
            <a:avLst/>
          </a:prstGeom>
          <a:solidFill>
            <a:schemeClr val="accent5">
              <a:lumMod val="20000"/>
              <a:lumOff val="80000"/>
            </a:schemeClr>
          </a:solidFill>
          <a:ln>
            <a:solidFill>
              <a:schemeClr val="accent1">
                <a:lumMod val="50000"/>
              </a:schemeClr>
            </a:solidFill>
          </a:ln>
          <a:effectLst>
            <a:outerShdw blurRad="50800" dist="127000" dir="2700000" algn="tl" rotWithShape="0">
              <a:schemeClr val="accent1">
                <a:lumMod val="50000"/>
                <a:alpha val="40000"/>
              </a:scheme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sp3d extrusionH="57150">
              <a:bevelT w="38100" h="38100"/>
            </a:sp3d>
          </a:bodyPr>
          <a:lstStyle/>
          <a:p>
            <a:pPr marL="0" indent="0">
              <a:buNone/>
            </a:pPr>
            <a:r>
              <a:rPr lang="en-US" sz="2000" b="1" i="1" dirty="0" smtClean="0">
                <a:solidFill>
                  <a:srgbClr val="002060"/>
                </a:solidFill>
                <a:latin typeface="Arial" panose="020B0604020202020204" pitchFamily="34" charset="0"/>
                <a:cs typeface="Arial" panose="020B0604020202020204" pitchFamily="34" charset="0"/>
              </a:rPr>
              <a:t>Man:</a:t>
            </a:r>
            <a:r>
              <a:rPr lang="pl-PL" sz="2000" b="1" i="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Congratulations </a:t>
            </a:r>
            <a:r>
              <a:rPr lang="en-US" sz="2000" b="1" dirty="0">
                <a:solidFill>
                  <a:srgbClr val="002060"/>
                </a:solidFill>
                <a:latin typeface="Arial" panose="020B0604020202020204" pitchFamily="34" charset="0"/>
                <a:cs typeface="Arial" panose="020B0604020202020204" pitchFamily="34" charset="0"/>
              </a:rPr>
              <a:t>Addison! You’ve won the </a:t>
            </a:r>
            <a:r>
              <a:rPr lang="en-US" sz="2000" b="1" i="1" dirty="0" smtClean="0">
                <a:solidFill>
                  <a:srgbClr val="002060"/>
                </a:solidFill>
                <a:latin typeface="Arial" panose="020B0604020202020204" pitchFamily="34" charset="0"/>
                <a:cs typeface="Arial" panose="020B0604020202020204" pitchFamily="34" charset="0"/>
              </a:rPr>
              <a:t>Master</a:t>
            </a:r>
            <a:r>
              <a:rPr lang="pl-PL" sz="2000" b="1" i="1" dirty="0" smtClean="0">
                <a:solidFill>
                  <a:srgbClr val="002060"/>
                </a:solidFill>
                <a:latin typeface="Arial" panose="020B0604020202020204" pitchFamily="34" charset="0"/>
                <a:cs typeface="Arial" panose="020B0604020202020204" pitchFamily="34" charset="0"/>
              </a:rPr>
              <a:t>C</a:t>
            </a:r>
            <a:r>
              <a:rPr lang="en-US" sz="2000" b="1" i="1" dirty="0" err="1" smtClean="0">
                <a:solidFill>
                  <a:srgbClr val="002060"/>
                </a:solidFill>
                <a:latin typeface="Arial" panose="020B0604020202020204" pitchFamily="34" charset="0"/>
                <a:cs typeface="Arial" panose="020B0604020202020204" pitchFamily="34" charset="0"/>
              </a:rPr>
              <a:t>hef</a:t>
            </a:r>
            <a:r>
              <a:rPr lang="en-US" sz="2000" b="1" i="1" dirty="0" smtClean="0">
                <a:solidFill>
                  <a:srgbClr val="002060"/>
                </a:solidFill>
                <a:latin typeface="Arial" panose="020B0604020202020204" pitchFamily="34" charset="0"/>
                <a:cs typeface="Arial" panose="020B0604020202020204" pitchFamily="34" charset="0"/>
              </a:rPr>
              <a:t> </a:t>
            </a:r>
            <a:r>
              <a:rPr lang="en-US" sz="2000" b="1" i="1" dirty="0">
                <a:solidFill>
                  <a:srgbClr val="002060"/>
                </a:solidFill>
                <a:latin typeface="Arial" panose="020B0604020202020204" pitchFamily="34" charset="0"/>
                <a:cs typeface="Arial" panose="020B0604020202020204" pitchFamily="34" charset="0"/>
              </a:rPr>
              <a:t>Junior </a:t>
            </a:r>
            <a:r>
              <a:rPr lang="en-US" sz="2000" b="1" dirty="0">
                <a:solidFill>
                  <a:srgbClr val="002060"/>
                </a:solidFill>
                <a:latin typeface="Arial" panose="020B0604020202020204" pitchFamily="34" charset="0"/>
                <a:cs typeface="Arial" panose="020B0604020202020204" pitchFamily="34" charset="0"/>
              </a:rPr>
              <a:t>competition.</a:t>
            </a:r>
          </a:p>
          <a:p>
            <a:pPr marL="0" indent="0">
              <a:buNone/>
            </a:pPr>
            <a:r>
              <a:rPr lang="en-US" sz="2000" b="1" i="1" dirty="0" smtClean="0">
                <a:solidFill>
                  <a:srgbClr val="002060"/>
                </a:solidFill>
                <a:latin typeface="Arial" panose="020B0604020202020204" pitchFamily="34" charset="0"/>
                <a:cs typeface="Arial" panose="020B0604020202020204" pitchFamily="34" charset="0"/>
              </a:rPr>
              <a:t>Girl:</a:t>
            </a:r>
            <a:r>
              <a:rPr lang="pl-PL" sz="2000" b="1" i="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Thank </a:t>
            </a:r>
            <a:r>
              <a:rPr lang="en-US" sz="2000" b="1" dirty="0">
                <a:solidFill>
                  <a:srgbClr val="002060"/>
                </a:solidFill>
                <a:latin typeface="Arial" panose="020B0604020202020204" pitchFamily="34" charset="0"/>
                <a:cs typeface="Arial" panose="020B0604020202020204" pitchFamily="34" charset="0"/>
              </a:rPr>
              <a:t>you. I’m so happy.</a:t>
            </a:r>
          </a:p>
          <a:p>
            <a:pPr marL="0" indent="0">
              <a:buNone/>
            </a:pPr>
            <a:r>
              <a:rPr lang="en-US" sz="2000" b="1" i="1" dirty="0" smtClean="0">
                <a:solidFill>
                  <a:srgbClr val="002060"/>
                </a:solidFill>
                <a:latin typeface="Arial" panose="020B0604020202020204" pitchFamily="34" charset="0"/>
                <a:cs typeface="Arial" panose="020B0604020202020204" pitchFamily="34" charset="0"/>
              </a:rPr>
              <a:t>Man:</a:t>
            </a:r>
            <a:r>
              <a:rPr lang="pl-PL" sz="2000" b="1" i="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Your </a:t>
            </a:r>
            <a:r>
              <a:rPr lang="en-US" sz="2000" b="1" dirty="0">
                <a:solidFill>
                  <a:srgbClr val="002060"/>
                </a:solidFill>
                <a:latin typeface="Arial" panose="020B0604020202020204" pitchFamily="34" charset="0"/>
                <a:cs typeface="Arial" panose="020B0604020202020204" pitchFamily="34" charset="0"/>
              </a:rPr>
              <a:t>fans would like to know something more about you. Could you tell </a:t>
            </a:r>
            <a:r>
              <a:rPr lang="pl-PL" sz="2000" b="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us </a:t>
            </a:r>
            <a:r>
              <a:rPr lang="en-US" sz="2000" b="1" dirty="0">
                <a:solidFill>
                  <a:srgbClr val="002060"/>
                </a:solidFill>
                <a:latin typeface="Arial" panose="020B0604020202020204" pitchFamily="34" charset="0"/>
                <a:cs typeface="Arial" panose="020B0604020202020204" pitchFamily="34" charset="0"/>
              </a:rPr>
              <a:t>when </a:t>
            </a:r>
            <a:r>
              <a:rPr lang="en-US" sz="2000" b="1" dirty="0" smtClean="0">
                <a:solidFill>
                  <a:srgbClr val="002060"/>
                </a:solidFill>
                <a:latin typeface="Arial" panose="020B0604020202020204" pitchFamily="34" charset="0"/>
                <a:cs typeface="Arial" panose="020B0604020202020204" pitchFamily="34" charset="0"/>
              </a:rPr>
              <a:t>you</a:t>
            </a:r>
            <a:r>
              <a:rPr lang="pl-PL" sz="2000" b="1" dirty="0" smtClean="0">
                <a:solidFill>
                  <a:srgbClr val="002060"/>
                </a:solidFill>
                <a:latin typeface="Arial" panose="020B0604020202020204" pitchFamily="34" charset="0"/>
                <a:cs typeface="Arial" panose="020B0604020202020204" pitchFamily="34" charset="0"/>
              </a:rPr>
              <a:t> first </a:t>
            </a:r>
            <a:r>
              <a:rPr lang="pl-PL" sz="2000" b="1" dirty="0">
                <a:solidFill>
                  <a:srgbClr val="002060"/>
                </a:solidFill>
                <a:latin typeface="Arial" panose="020B0604020202020204" pitchFamily="34" charset="0"/>
                <a:cs typeface="Arial" panose="020B0604020202020204" pitchFamily="34" charset="0"/>
              </a:rPr>
              <a:t>started to cook?</a:t>
            </a:r>
          </a:p>
          <a:p>
            <a:pPr marL="0" indent="0">
              <a:buNone/>
            </a:pPr>
            <a:r>
              <a:rPr lang="en-US" sz="2000" b="1" i="1" dirty="0" smtClean="0">
                <a:solidFill>
                  <a:srgbClr val="002060"/>
                </a:solidFill>
                <a:latin typeface="Arial" panose="020B0604020202020204" pitchFamily="34" charset="0"/>
                <a:cs typeface="Arial" panose="020B0604020202020204" pitchFamily="34" charset="0"/>
              </a:rPr>
              <a:t>Girl:</a:t>
            </a:r>
            <a:r>
              <a:rPr lang="pl-PL" sz="2000" b="1" i="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At </a:t>
            </a:r>
            <a:r>
              <a:rPr lang="en-US" sz="2000" b="1" dirty="0">
                <a:solidFill>
                  <a:srgbClr val="002060"/>
                </a:solidFill>
                <a:latin typeface="Arial" panose="020B0604020202020204" pitchFamily="34" charset="0"/>
                <a:cs typeface="Arial" panose="020B0604020202020204" pitchFamily="34" charset="0"/>
              </a:rPr>
              <a:t>the age of six I baked a cake and I cooked my first dinner when I was </a:t>
            </a:r>
            <a:r>
              <a:rPr lang="pl-PL" sz="2000" b="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seven</a:t>
            </a:r>
            <a:r>
              <a:rPr lang="en-US" sz="2000" b="1" dirty="0">
                <a:solidFill>
                  <a:srgbClr val="002060"/>
                </a:solidFill>
                <a:latin typeface="Arial" panose="020B0604020202020204" pitchFamily="34" charset="0"/>
                <a:cs typeface="Arial" panose="020B0604020202020204" pitchFamily="34" charset="0"/>
              </a:rPr>
              <a:t>.</a:t>
            </a:r>
          </a:p>
          <a:p>
            <a:pPr marL="0" indent="0">
              <a:buNone/>
            </a:pPr>
            <a:r>
              <a:rPr lang="en-US" sz="2000" b="1" i="1" dirty="0" smtClean="0">
                <a:solidFill>
                  <a:srgbClr val="002060"/>
                </a:solidFill>
                <a:latin typeface="Arial" panose="020B0604020202020204" pitchFamily="34" charset="0"/>
                <a:cs typeface="Arial" panose="020B0604020202020204" pitchFamily="34" charset="0"/>
              </a:rPr>
              <a:t>Man:</a:t>
            </a:r>
            <a:r>
              <a:rPr lang="pl-PL" sz="2000" b="1" i="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What </a:t>
            </a:r>
            <a:r>
              <a:rPr lang="en-US" sz="2000" b="1" dirty="0">
                <a:solidFill>
                  <a:srgbClr val="002060"/>
                </a:solidFill>
                <a:latin typeface="Arial" panose="020B0604020202020204" pitchFamily="34" charset="0"/>
                <a:cs typeface="Arial" panose="020B0604020202020204" pitchFamily="34" charset="0"/>
              </a:rPr>
              <a:t>do you like cooking best?</a:t>
            </a:r>
          </a:p>
          <a:p>
            <a:pPr marL="0" indent="0">
              <a:buNone/>
            </a:pPr>
            <a:r>
              <a:rPr lang="en-US" sz="2000" b="1" i="1" dirty="0" smtClean="0">
                <a:solidFill>
                  <a:srgbClr val="002060"/>
                </a:solidFill>
                <a:latin typeface="Arial" panose="020B0604020202020204" pitchFamily="34" charset="0"/>
                <a:cs typeface="Arial" panose="020B0604020202020204" pitchFamily="34" charset="0"/>
              </a:rPr>
              <a:t>Girl:</a:t>
            </a:r>
            <a:r>
              <a:rPr lang="pl-PL" sz="2000" b="1" i="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Well</a:t>
            </a:r>
            <a:r>
              <a:rPr lang="en-US" sz="2000" b="1" dirty="0">
                <a:solidFill>
                  <a:srgbClr val="002060"/>
                </a:solidFill>
                <a:latin typeface="Arial" panose="020B0604020202020204" pitchFamily="34" charset="0"/>
                <a:cs typeface="Arial" panose="020B0604020202020204" pitchFamily="34" charset="0"/>
              </a:rPr>
              <a:t>, I won the competition with my steak, but it isn’t my favourite dish. </a:t>
            </a:r>
            <a:r>
              <a:rPr lang="pl-PL" sz="2000" b="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What </a:t>
            </a:r>
            <a:r>
              <a:rPr lang="en-US" sz="2000" b="1" dirty="0">
                <a:solidFill>
                  <a:srgbClr val="002060"/>
                </a:solidFill>
                <a:latin typeface="Arial" panose="020B0604020202020204" pitchFamily="34" charset="0"/>
                <a:cs typeface="Arial" panose="020B0604020202020204" pitchFamily="34" charset="0"/>
              </a:rPr>
              <a:t>I </a:t>
            </a:r>
            <a:r>
              <a:rPr lang="pl-PL" sz="2000" b="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like</a:t>
            </a:r>
            <a:r>
              <a:rPr lang="pl-PL" sz="2000" b="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best </a:t>
            </a:r>
            <a:r>
              <a:rPr lang="en-US" sz="2000" b="1" dirty="0">
                <a:solidFill>
                  <a:srgbClr val="002060"/>
                </a:solidFill>
                <a:latin typeface="Arial" panose="020B0604020202020204" pitchFamily="34" charset="0"/>
                <a:cs typeface="Arial" panose="020B0604020202020204" pitchFamily="34" charset="0"/>
              </a:rPr>
              <a:t>is chicken served with carrots.</a:t>
            </a:r>
          </a:p>
          <a:p>
            <a:pPr marL="0" indent="0">
              <a:buNone/>
            </a:pPr>
            <a:r>
              <a:rPr lang="en-US" sz="2000" b="1" i="1" dirty="0" smtClean="0">
                <a:solidFill>
                  <a:srgbClr val="002060"/>
                </a:solidFill>
                <a:latin typeface="Arial" panose="020B0604020202020204" pitchFamily="34" charset="0"/>
                <a:cs typeface="Arial" panose="020B0604020202020204" pitchFamily="34" charset="0"/>
              </a:rPr>
              <a:t>Man:</a:t>
            </a:r>
            <a:r>
              <a:rPr lang="pl-PL" sz="2000" b="1" i="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And </a:t>
            </a:r>
            <a:r>
              <a:rPr lang="en-US" sz="2000" b="1" dirty="0">
                <a:solidFill>
                  <a:srgbClr val="002060"/>
                </a:solidFill>
                <a:latin typeface="Arial" panose="020B0604020202020204" pitchFamily="34" charset="0"/>
                <a:cs typeface="Arial" panose="020B0604020202020204" pitchFamily="34" charset="0"/>
              </a:rPr>
              <a:t>what are your plans for the near future?</a:t>
            </a:r>
          </a:p>
          <a:p>
            <a:pPr marL="0" indent="0">
              <a:buNone/>
            </a:pPr>
            <a:r>
              <a:rPr lang="en-US" sz="2000" b="1" i="1" dirty="0" smtClean="0">
                <a:solidFill>
                  <a:srgbClr val="002060"/>
                </a:solidFill>
                <a:latin typeface="Arial" panose="020B0604020202020204" pitchFamily="34" charset="0"/>
                <a:cs typeface="Arial" panose="020B0604020202020204" pitchFamily="34" charset="0"/>
              </a:rPr>
              <a:t>Girl:</a:t>
            </a:r>
            <a:r>
              <a:rPr lang="pl-PL" sz="2000" b="1" i="1" dirty="0" smtClean="0">
                <a:solidFill>
                  <a:srgbClr val="002060"/>
                </a:solidFill>
                <a:latin typeface="Arial" panose="020B0604020202020204" pitchFamily="34" charset="0"/>
                <a:cs typeface="Arial" panose="020B0604020202020204" pitchFamily="34" charset="0"/>
              </a:rPr>
              <a:t>	</a:t>
            </a:r>
            <a:r>
              <a:rPr lang="pl-PL" sz="2000" b="1" dirty="0" smtClean="0">
                <a:solidFill>
                  <a:srgbClr val="002060"/>
                </a:solidFill>
                <a:latin typeface="Arial" panose="020B0604020202020204" pitchFamily="34" charset="0"/>
                <a:cs typeface="Arial" panose="020B0604020202020204" pitchFamily="34" charset="0"/>
              </a:rPr>
              <a:t>I</a:t>
            </a:r>
            <a:r>
              <a:rPr lang="en-US" sz="2000" b="1" dirty="0" smtClean="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would love to write a cookbook for kids</a:t>
            </a:r>
            <a:r>
              <a:rPr lang="en-US" sz="2000" b="1" i="1"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I’m going to do that next year.</a:t>
            </a:r>
          </a:p>
          <a:p>
            <a:pPr marL="0" indent="0">
              <a:buNone/>
            </a:pPr>
            <a:r>
              <a:rPr lang="en-US" sz="2000" b="1" i="1" dirty="0" smtClean="0">
                <a:solidFill>
                  <a:srgbClr val="002060"/>
                </a:solidFill>
                <a:latin typeface="Arial" panose="020B0604020202020204" pitchFamily="34" charset="0"/>
                <a:cs typeface="Arial" panose="020B0604020202020204" pitchFamily="34" charset="0"/>
              </a:rPr>
              <a:t>Man:</a:t>
            </a:r>
            <a:r>
              <a:rPr lang="pl-PL" sz="2000" b="1" i="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So </a:t>
            </a:r>
            <a:r>
              <a:rPr lang="en-US" sz="2000" b="1" dirty="0">
                <a:solidFill>
                  <a:srgbClr val="002060"/>
                </a:solidFill>
                <a:latin typeface="Arial" panose="020B0604020202020204" pitchFamily="34" charset="0"/>
                <a:cs typeface="Arial" panose="020B0604020202020204" pitchFamily="34" charset="0"/>
              </a:rPr>
              <a:t>are you going to work as a cook or have your own restaurant?</a:t>
            </a:r>
          </a:p>
          <a:p>
            <a:pPr marL="0" indent="0">
              <a:buNone/>
            </a:pPr>
            <a:r>
              <a:rPr lang="en-US" sz="2000" b="1" i="1" dirty="0" smtClean="0">
                <a:solidFill>
                  <a:srgbClr val="002060"/>
                </a:solidFill>
                <a:latin typeface="Arial" panose="020B0604020202020204" pitchFamily="34" charset="0"/>
                <a:cs typeface="Arial" panose="020B0604020202020204" pitchFamily="34" charset="0"/>
              </a:rPr>
              <a:t>Girl:</a:t>
            </a:r>
            <a:r>
              <a:rPr lang="pl-PL" sz="2000" b="1" i="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No</a:t>
            </a:r>
            <a:r>
              <a:rPr lang="en-US" sz="2000" b="1" dirty="0">
                <a:solidFill>
                  <a:srgbClr val="002060"/>
                </a:solidFill>
                <a:latin typeface="Arial" panose="020B0604020202020204" pitchFamily="34" charset="0"/>
                <a:cs typeface="Arial" panose="020B0604020202020204" pitchFamily="34" charset="0"/>
              </a:rPr>
              <a:t>, it’s just a hobby. I dream about a different career. I have always loved </a:t>
            </a:r>
            <a:r>
              <a:rPr lang="pl-PL" sz="2000" b="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performing</a:t>
            </a:r>
            <a:r>
              <a:rPr lang="pl-PL" sz="2000" b="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on </a:t>
            </a:r>
            <a:r>
              <a:rPr lang="en-US" sz="2000" b="1" dirty="0">
                <a:solidFill>
                  <a:srgbClr val="002060"/>
                </a:solidFill>
                <a:latin typeface="Arial" panose="020B0604020202020204" pitchFamily="34" charset="0"/>
                <a:cs typeface="Arial" panose="020B0604020202020204" pitchFamily="34" charset="0"/>
              </a:rPr>
              <a:t>stage so I hope in a few years you will see me in the theatre </a:t>
            </a:r>
            <a:r>
              <a:rPr lang="pl-PL" sz="2000" b="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and </a:t>
            </a:r>
            <a:r>
              <a:rPr lang="en-US" sz="2000" b="1" dirty="0">
                <a:solidFill>
                  <a:srgbClr val="002060"/>
                </a:solidFill>
                <a:latin typeface="Arial" panose="020B0604020202020204" pitchFamily="34" charset="0"/>
                <a:cs typeface="Arial" panose="020B0604020202020204" pitchFamily="34" charset="0"/>
              </a:rPr>
              <a:t>in </a:t>
            </a:r>
            <a:r>
              <a:rPr lang="pl-PL" sz="2000" b="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movies</a:t>
            </a:r>
            <a:r>
              <a:rPr lang="en-US" sz="2000" b="1" dirty="0">
                <a:solidFill>
                  <a:srgbClr val="002060"/>
                </a:solidFill>
                <a:latin typeface="Arial" panose="020B0604020202020204" pitchFamily="34" charset="0"/>
                <a:cs typeface="Arial" panose="020B0604020202020204" pitchFamily="34" charset="0"/>
              </a:rPr>
              <a:t>.</a:t>
            </a:r>
            <a:endParaRPr lang="pl-PL"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805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4072" y="484909"/>
            <a:ext cx="10515600" cy="1745673"/>
          </a:xfrm>
        </p:spPr>
        <p:txBody>
          <a:bodyPr>
            <a:noAutofit/>
            <a:scene3d>
              <a:camera prst="orthographicFront"/>
              <a:lightRig rig="threePt" dir="t"/>
            </a:scene3d>
            <a:sp3d extrusionH="57150">
              <a:bevelT w="38100" h="38100"/>
            </a:sp3d>
          </a:bodyPr>
          <a:lstStyle/>
          <a:p>
            <a:r>
              <a:rPr lang="pl-PL" sz="2800" b="1" dirty="0" smtClean="0">
                <a:solidFill>
                  <a:srgbClr val="002060"/>
                </a:solidFill>
                <a:latin typeface="Arial" panose="020B0604020202020204" pitchFamily="34" charset="0"/>
                <a:cs typeface="Arial" panose="020B0604020202020204" pitchFamily="34" charset="0"/>
              </a:rPr>
              <a:t>Zadanie</a:t>
            </a:r>
            <a:br>
              <a:rPr lang="pl-PL" sz="2800" b="1" dirty="0" smtClean="0">
                <a:solidFill>
                  <a:srgbClr val="002060"/>
                </a:solidFill>
                <a:latin typeface="Arial" panose="020B0604020202020204" pitchFamily="34" charset="0"/>
                <a:cs typeface="Arial" panose="020B0604020202020204" pitchFamily="34" charset="0"/>
              </a:rPr>
            </a:br>
            <a:r>
              <a:rPr lang="pl-PL" sz="2400" b="1" dirty="0" smtClean="0">
                <a:solidFill>
                  <a:srgbClr val="002060"/>
                </a:solidFill>
                <a:latin typeface="Arial" panose="020B0604020202020204" pitchFamily="34" charset="0"/>
                <a:cs typeface="Arial" panose="020B0604020202020204" pitchFamily="34" charset="0"/>
              </a:rPr>
              <a:t>Usłyszysz </a:t>
            </a:r>
            <a:r>
              <a:rPr lang="pl-PL" sz="2400" b="1" dirty="0">
                <a:solidFill>
                  <a:srgbClr val="002060"/>
                </a:solidFill>
                <a:latin typeface="Arial" panose="020B0604020202020204" pitchFamily="34" charset="0"/>
                <a:cs typeface="Arial" panose="020B0604020202020204" pitchFamily="34" charset="0"/>
              </a:rPr>
              <a:t>dwukrotnie wywiad ze zwyciężczynią programu </a:t>
            </a:r>
            <a:r>
              <a:rPr lang="pl-PL" sz="2400" b="1" i="1" dirty="0" smtClean="0">
                <a:solidFill>
                  <a:srgbClr val="002060"/>
                </a:solidFill>
                <a:latin typeface="Arial" panose="020B0604020202020204" pitchFamily="34" charset="0"/>
                <a:cs typeface="Arial" panose="020B0604020202020204" pitchFamily="34" charset="0"/>
              </a:rPr>
              <a:t>MasterChef </a:t>
            </a:r>
            <a:r>
              <a:rPr lang="pl-PL" sz="2400" b="1" i="1" dirty="0">
                <a:solidFill>
                  <a:srgbClr val="002060"/>
                </a:solidFill>
                <a:latin typeface="Arial" panose="020B0604020202020204" pitchFamily="34" charset="0"/>
                <a:cs typeface="Arial" panose="020B0604020202020204" pitchFamily="34" charset="0"/>
              </a:rPr>
              <a:t>Junior</a:t>
            </a:r>
            <a:r>
              <a:rPr lang="pl-PL" sz="2400" b="1" dirty="0" smtClean="0">
                <a:solidFill>
                  <a:srgbClr val="002060"/>
                </a:solidFill>
                <a:latin typeface="Arial" panose="020B0604020202020204" pitchFamily="34" charset="0"/>
                <a:cs typeface="Arial" panose="020B0604020202020204" pitchFamily="34" charset="0"/>
              </a:rPr>
              <a:t>. Na </a:t>
            </a:r>
            <a:r>
              <a:rPr lang="pl-PL" sz="2400" b="1" dirty="0">
                <a:solidFill>
                  <a:srgbClr val="002060"/>
                </a:solidFill>
                <a:latin typeface="Arial" panose="020B0604020202020204" pitchFamily="34" charset="0"/>
                <a:cs typeface="Arial" panose="020B0604020202020204" pitchFamily="34" charset="0"/>
              </a:rPr>
              <a:t>podstawie informacji zawartych w nagraniu uzupełnij </a:t>
            </a:r>
            <a:r>
              <a:rPr lang="pl-PL" sz="2400" b="1" dirty="0" smtClean="0">
                <a:solidFill>
                  <a:srgbClr val="002060"/>
                </a:solidFill>
                <a:latin typeface="Arial" panose="020B0604020202020204" pitchFamily="34" charset="0"/>
                <a:cs typeface="Arial" panose="020B0604020202020204" pitchFamily="34" charset="0"/>
              </a:rPr>
              <a:t>luki</a:t>
            </a:r>
            <a:br>
              <a:rPr lang="pl-PL" sz="2400" b="1" dirty="0" smtClean="0">
                <a:solidFill>
                  <a:srgbClr val="002060"/>
                </a:solidFill>
                <a:latin typeface="Arial" panose="020B0604020202020204" pitchFamily="34" charset="0"/>
                <a:cs typeface="Arial" panose="020B0604020202020204" pitchFamily="34" charset="0"/>
              </a:rPr>
            </a:br>
            <a:r>
              <a:rPr lang="pl-PL" sz="2400" b="1" dirty="0" smtClean="0">
                <a:solidFill>
                  <a:srgbClr val="002060"/>
                </a:solidFill>
                <a:latin typeface="Arial" panose="020B0604020202020204" pitchFamily="34" charset="0"/>
                <a:cs typeface="Arial" panose="020B0604020202020204" pitchFamily="34" charset="0"/>
              </a:rPr>
              <a:t>4.1</a:t>
            </a:r>
            <a:r>
              <a:rPr lang="pl-PL" sz="2400" b="1" dirty="0">
                <a:solidFill>
                  <a:srgbClr val="002060"/>
                </a:solidFill>
                <a:latin typeface="Arial" panose="020B0604020202020204" pitchFamily="34" charset="0"/>
                <a:cs typeface="Arial" panose="020B0604020202020204" pitchFamily="34" charset="0"/>
              </a:rPr>
              <a:t>.–4.4. w </a:t>
            </a:r>
            <a:r>
              <a:rPr lang="pl-PL" sz="2400" b="1" dirty="0" smtClean="0">
                <a:solidFill>
                  <a:srgbClr val="002060"/>
                </a:solidFill>
                <a:latin typeface="Arial" panose="020B0604020202020204" pitchFamily="34" charset="0"/>
                <a:cs typeface="Arial" panose="020B0604020202020204" pitchFamily="34" charset="0"/>
              </a:rPr>
              <a:t>poniższej notatce</a:t>
            </a:r>
            <a:r>
              <a:rPr lang="pl-PL" sz="2400" b="1" dirty="0">
                <a:solidFill>
                  <a:srgbClr val="002060"/>
                </a:solidFill>
                <a:latin typeface="Arial" panose="020B0604020202020204" pitchFamily="34" charset="0"/>
                <a:cs typeface="Arial" panose="020B0604020202020204" pitchFamily="34" charset="0"/>
              </a:rPr>
              <a:t>. Luki należy uzupełnić w języku angielskim. </a:t>
            </a:r>
            <a:endParaRPr lang="pl-PL" sz="28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15</a:t>
            </a:fld>
            <a:endParaRPr lang="pl-PL"/>
          </a:p>
        </p:txBody>
      </p:sp>
      <p:pic>
        <p:nvPicPr>
          <p:cNvPr id="6" name="Symbol zastępczy zawartości 5"/>
          <p:cNvPicPr>
            <a:picLocks noGrp="1" noChangeAspect="1"/>
          </p:cNvPicPr>
          <p:nvPr>
            <p:ph idx="1"/>
          </p:nvPr>
        </p:nvPicPr>
        <p:blipFill rotWithShape="1">
          <a:blip r:embed="rId2">
            <a:lum bright="-20000" contrast="40000"/>
          </a:blip>
          <a:srcRect l="607" t="3220" r="1335" b="2943"/>
          <a:stretch/>
        </p:blipFill>
        <p:spPr>
          <a:xfrm>
            <a:off x="374072" y="2419023"/>
            <a:ext cx="11443855" cy="3255818"/>
          </a:xfrm>
          <a:prstGeom prst="rect">
            <a:avLst/>
          </a:prstGeom>
          <a:ln>
            <a:solidFill>
              <a:schemeClr val="accent1">
                <a:lumMod val="50000"/>
              </a:schemeClr>
            </a:solidFill>
          </a:ln>
          <a:effectLst>
            <a:outerShdw blurRad="50800" dist="127000" dir="2700000" algn="tl" rotWithShape="0">
              <a:schemeClr val="accent1">
                <a:lumMod val="50000"/>
                <a:alpha val="40000"/>
              </a:schemeClr>
            </a:outerShdw>
          </a:effectLst>
        </p:spPr>
        <p:style>
          <a:lnRef idx="3">
            <a:schemeClr val="lt1"/>
          </a:lnRef>
          <a:fillRef idx="1">
            <a:schemeClr val="accent5"/>
          </a:fillRef>
          <a:effectRef idx="1">
            <a:schemeClr val="accent5"/>
          </a:effectRef>
          <a:fontRef idx="minor">
            <a:schemeClr val="lt1"/>
          </a:fontRef>
        </p:style>
      </p:pic>
      <p:sp>
        <p:nvSpPr>
          <p:cNvPr id="7" name="pole tekstowe 6"/>
          <p:cNvSpPr txBox="1"/>
          <p:nvPr/>
        </p:nvSpPr>
        <p:spPr>
          <a:xfrm>
            <a:off x="7854516" y="3354435"/>
            <a:ext cx="1837750" cy="461665"/>
          </a:xfrm>
          <a:prstGeom prst="rect">
            <a:avLst/>
          </a:prstGeom>
          <a:noFill/>
        </p:spPr>
        <p:txBody>
          <a:bodyPr wrap="square" rtlCol="0">
            <a:spAutoFit/>
          </a:bodyPr>
          <a:lstStyle/>
          <a:p>
            <a:r>
              <a:rPr lang="pl-PL" sz="2400" b="1" dirty="0" smtClean="0">
                <a:latin typeface="Lucida Calligraphy" panose="03010101010101010101" pitchFamily="66" charset="0"/>
              </a:rPr>
              <a:t>7 / </a:t>
            </a:r>
            <a:r>
              <a:rPr lang="pl-PL" sz="2400" b="1" dirty="0" err="1" smtClean="0">
                <a:latin typeface="Lucida Calligraphy" panose="03010101010101010101" pitchFamily="66" charset="0"/>
              </a:rPr>
              <a:t>seven</a:t>
            </a:r>
            <a:endParaRPr lang="pl-PL" sz="2400" b="1" dirty="0">
              <a:latin typeface="Lucida Calligraphy" panose="03010101010101010101" pitchFamily="66" charset="0"/>
            </a:endParaRPr>
          </a:p>
        </p:txBody>
      </p:sp>
      <p:sp>
        <p:nvSpPr>
          <p:cNvPr id="8" name="pole tekstowe 7"/>
          <p:cNvSpPr txBox="1"/>
          <p:nvPr/>
        </p:nvSpPr>
        <p:spPr>
          <a:xfrm>
            <a:off x="4216687" y="3833128"/>
            <a:ext cx="1512168" cy="461665"/>
          </a:xfrm>
          <a:prstGeom prst="rect">
            <a:avLst/>
          </a:prstGeom>
          <a:noFill/>
        </p:spPr>
        <p:txBody>
          <a:bodyPr wrap="square" rtlCol="0">
            <a:spAutoFit/>
          </a:bodyPr>
          <a:lstStyle/>
          <a:p>
            <a:r>
              <a:rPr lang="pl-PL" sz="2400" b="1" dirty="0" err="1" smtClean="0">
                <a:latin typeface="Lucida Calligraphy" panose="03010101010101010101" pitchFamily="66" charset="0"/>
              </a:rPr>
              <a:t>chicken</a:t>
            </a:r>
            <a:endParaRPr lang="pl-PL" sz="2400" b="1" dirty="0">
              <a:latin typeface="Lucida Calligraphy" panose="03010101010101010101" pitchFamily="66" charset="0"/>
            </a:endParaRPr>
          </a:p>
        </p:txBody>
      </p:sp>
      <p:sp>
        <p:nvSpPr>
          <p:cNvPr id="9" name="pole tekstowe 8"/>
          <p:cNvSpPr txBox="1"/>
          <p:nvPr/>
        </p:nvSpPr>
        <p:spPr>
          <a:xfrm>
            <a:off x="8610600" y="3816100"/>
            <a:ext cx="1512168" cy="461665"/>
          </a:xfrm>
          <a:prstGeom prst="rect">
            <a:avLst/>
          </a:prstGeom>
          <a:noFill/>
        </p:spPr>
        <p:txBody>
          <a:bodyPr wrap="square" rtlCol="0">
            <a:spAutoFit/>
          </a:bodyPr>
          <a:lstStyle/>
          <a:p>
            <a:r>
              <a:rPr lang="pl-PL" sz="2400" b="1" dirty="0" err="1" smtClean="0">
                <a:latin typeface="Lucida Calligraphy" panose="03010101010101010101" pitchFamily="66" charset="0"/>
              </a:rPr>
              <a:t>carrots</a:t>
            </a:r>
            <a:endParaRPr lang="pl-PL" sz="2400" b="1" dirty="0">
              <a:latin typeface="Lucida Calligraphy" panose="03010101010101010101" pitchFamily="66" charset="0"/>
            </a:endParaRPr>
          </a:p>
        </p:txBody>
      </p:sp>
      <p:sp>
        <p:nvSpPr>
          <p:cNvPr id="10" name="pole tekstowe 9"/>
          <p:cNvSpPr txBox="1"/>
          <p:nvPr/>
        </p:nvSpPr>
        <p:spPr>
          <a:xfrm>
            <a:off x="4519621" y="4277765"/>
            <a:ext cx="5462579" cy="461665"/>
          </a:xfrm>
          <a:prstGeom prst="rect">
            <a:avLst/>
          </a:prstGeom>
          <a:noFill/>
        </p:spPr>
        <p:txBody>
          <a:bodyPr wrap="square" rtlCol="0">
            <a:spAutoFit/>
          </a:bodyPr>
          <a:lstStyle/>
          <a:p>
            <a:r>
              <a:rPr lang="pl-PL" sz="2400" b="1" dirty="0">
                <a:latin typeface="Lucida Calligraphy" panose="03010101010101010101" pitchFamily="66" charset="0"/>
              </a:rPr>
              <a:t>a</a:t>
            </a:r>
            <a:r>
              <a:rPr lang="pl-PL" sz="2400" b="1" dirty="0" smtClean="0">
                <a:latin typeface="Lucida Calligraphy" panose="03010101010101010101" pitchFamily="66" charset="0"/>
              </a:rPr>
              <a:t> </a:t>
            </a:r>
            <a:r>
              <a:rPr lang="pl-PL" sz="2400" b="1" dirty="0" err="1" smtClean="0">
                <a:latin typeface="Lucida Calligraphy" panose="03010101010101010101" pitchFamily="66" charset="0"/>
              </a:rPr>
              <a:t>cookbook</a:t>
            </a:r>
            <a:r>
              <a:rPr lang="pl-PL" sz="2400" b="1" dirty="0" smtClean="0">
                <a:latin typeface="Lucida Calligraphy" panose="03010101010101010101" pitchFamily="66" charset="0"/>
              </a:rPr>
              <a:t> / </a:t>
            </a:r>
            <a:r>
              <a:rPr lang="pl-PL" sz="2400" b="1" dirty="0" err="1" smtClean="0">
                <a:latin typeface="Lucida Calligraphy" panose="03010101010101010101" pitchFamily="66" charset="0"/>
              </a:rPr>
              <a:t>writing</a:t>
            </a:r>
            <a:r>
              <a:rPr lang="pl-PL" sz="2400" b="1" dirty="0" smtClean="0">
                <a:latin typeface="Lucida Calligraphy" panose="03010101010101010101" pitchFamily="66" charset="0"/>
              </a:rPr>
              <a:t> a </a:t>
            </a:r>
            <a:r>
              <a:rPr lang="pl-PL" sz="2400" b="1" dirty="0" err="1" smtClean="0">
                <a:latin typeface="Lucida Calligraphy" panose="03010101010101010101" pitchFamily="66" charset="0"/>
              </a:rPr>
              <a:t>cookbook</a:t>
            </a:r>
            <a:endParaRPr lang="pl-PL" sz="2400" b="1" dirty="0">
              <a:latin typeface="Lucida Calligraphy" panose="03010101010101010101" pitchFamily="66" charset="0"/>
            </a:endParaRPr>
          </a:p>
        </p:txBody>
      </p:sp>
      <p:sp>
        <p:nvSpPr>
          <p:cNvPr id="11" name="pole tekstowe 10"/>
          <p:cNvSpPr txBox="1"/>
          <p:nvPr/>
        </p:nvSpPr>
        <p:spPr>
          <a:xfrm>
            <a:off x="5728855" y="4745470"/>
            <a:ext cx="2016224" cy="461665"/>
          </a:xfrm>
          <a:prstGeom prst="rect">
            <a:avLst/>
          </a:prstGeom>
          <a:noFill/>
        </p:spPr>
        <p:txBody>
          <a:bodyPr wrap="square" rtlCol="0">
            <a:spAutoFit/>
          </a:bodyPr>
          <a:lstStyle/>
          <a:p>
            <a:r>
              <a:rPr lang="pl-PL" sz="2400" b="1" dirty="0" err="1">
                <a:latin typeface="Lucida Calligraphy" panose="03010101010101010101" pitchFamily="66" charset="0"/>
              </a:rPr>
              <a:t>a</a:t>
            </a:r>
            <a:r>
              <a:rPr lang="pl-PL" sz="2400" b="1" dirty="0" err="1" smtClean="0">
                <a:latin typeface="Lucida Calligraphy" panose="03010101010101010101" pitchFamily="66" charset="0"/>
              </a:rPr>
              <a:t>n</a:t>
            </a:r>
            <a:r>
              <a:rPr lang="pl-PL" sz="2400" b="1" dirty="0" smtClean="0">
                <a:latin typeface="Lucida Calligraphy" panose="03010101010101010101" pitchFamily="66" charset="0"/>
              </a:rPr>
              <a:t> </a:t>
            </a:r>
            <a:r>
              <a:rPr lang="pl-PL" sz="2400" b="1" dirty="0" err="1" smtClean="0">
                <a:latin typeface="Lucida Calligraphy" panose="03010101010101010101" pitchFamily="66" charset="0"/>
              </a:rPr>
              <a:t>actress</a:t>
            </a:r>
            <a:endParaRPr lang="pl-PL" sz="2400" b="1" dirty="0">
              <a:latin typeface="Lucida Calligraphy" panose="03010101010101010101" pitchFamily="66" charset="0"/>
            </a:endParaRPr>
          </a:p>
        </p:txBody>
      </p:sp>
    </p:spTree>
    <p:extLst>
      <p:ext uri="{BB962C8B-B14F-4D97-AF65-F5344CB8AC3E}">
        <p14:creationId xmlns:p14="http://schemas.microsoft.com/office/powerpoint/2010/main" val="106845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16</a:t>
            </a:fld>
            <a:endParaRPr lang="pl-PL"/>
          </a:p>
        </p:txBody>
      </p:sp>
      <p:sp>
        <p:nvSpPr>
          <p:cNvPr id="3" name="Symbol zastępczy zawartości 2"/>
          <p:cNvSpPr>
            <a:spLocks noGrp="1"/>
          </p:cNvSpPr>
          <p:nvPr>
            <p:ph idx="1"/>
          </p:nvPr>
        </p:nvSpPr>
        <p:spPr>
          <a:xfrm>
            <a:off x="838200" y="1690688"/>
            <a:ext cx="10785764" cy="4351338"/>
          </a:xfrm>
        </p:spPr>
        <p:txBody>
          <a:bodyPr>
            <a:normAutofit/>
            <a:scene3d>
              <a:camera prst="orthographicFront"/>
              <a:lightRig rig="threePt" dir="t"/>
            </a:scene3d>
            <a:sp3d extrusionH="57150">
              <a:bevelT w="38100" h="38100"/>
            </a:sp3d>
          </a:bodyPr>
          <a:lstStyle/>
          <a:p>
            <a:pPr marL="0" indent="0">
              <a:buNone/>
            </a:pPr>
            <a:r>
              <a:rPr lang="pl-PL" b="1" dirty="0">
                <a:solidFill>
                  <a:srgbClr val="002060"/>
                </a:solidFill>
                <a:latin typeface="Arial" panose="020B0604020202020204" pitchFamily="34" charset="0"/>
                <a:cs typeface="Arial" panose="020B0604020202020204" pitchFamily="34" charset="0"/>
              </a:rPr>
              <a:t>Wymagania </a:t>
            </a:r>
            <a:r>
              <a:rPr lang="pl-PL" b="1" dirty="0" smtClean="0">
                <a:solidFill>
                  <a:srgbClr val="002060"/>
                </a:solidFill>
                <a:latin typeface="Arial" panose="020B0604020202020204" pitchFamily="34" charset="0"/>
                <a:cs typeface="Arial" panose="020B0604020202020204" pitchFamily="34" charset="0"/>
              </a:rPr>
              <a:t>ogólne</a:t>
            </a:r>
          </a:p>
          <a:p>
            <a:pPr marL="0" indent="0">
              <a:buNone/>
            </a:pPr>
            <a:r>
              <a:rPr lang="pl-PL" dirty="0" smtClean="0">
                <a:solidFill>
                  <a:srgbClr val="002060"/>
                </a:solidFill>
                <a:latin typeface="Arial" panose="020B0604020202020204" pitchFamily="34" charset="0"/>
                <a:cs typeface="Arial" panose="020B0604020202020204" pitchFamily="34" charset="0"/>
              </a:rPr>
              <a:t>II. Rozumienie wypowiedzi.</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a:t>
            </a:r>
            <a:r>
              <a:rPr lang="pl-PL" dirty="0">
                <a:solidFill>
                  <a:srgbClr val="002060"/>
                </a:solidFill>
                <a:latin typeface="Arial" panose="020B0604020202020204" pitchFamily="34" charset="0"/>
                <a:cs typeface="Arial" panose="020B0604020202020204" pitchFamily="34" charset="0"/>
              </a:rPr>
              <a:t>rozumie proste wypowiedzi ustne artykułowane </a:t>
            </a:r>
            <a:r>
              <a:rPr lang="pl-PL" dirty="0" smtClean="0">
                <a:solidFill>
                  <a:srgbClr val="002060"/>
                </a:solidFill>
                <a:latin typeface="Arial" panose="020B0604020202020204" pitchFamily="34" charset="0"/>
                <a:cs typeface="Arial" panose="020B0604020202020204" pitchFamily="34" charset="0"/>
              </a:rPr>
              <a:t>wyraźnie,</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w standardowej </a:t>
            </a:r>
            <a:r>
              <a:rPr lang="pl-PL" dirty="0">
                <a:solidFill>
                  <a:srgbClr val="002060"/>
                </a:solidFill>
                <a:latin typeface="Arial" panose="020B0604020202020204" pitchFamily="34" charset="0"/>
                <a:cs typeface="Arial" panose="020B0604020202020204" pitchFamily="34" charset="0"/>
              </a:rPr>
              <a:t>odmianie języka </a:t>
            </a:r>
            <a:r>
              <a:rPr lang="pl-PL" dirty="0" smtClean="0">
                <a:solidFill>
                  <a:srgbClr val="002060"/>
                </a:solidFill>
                <a:latin typeface="Arial" panose="020B0604020202020204" pitchFamily="34" charset="0"/>
                <a:cs typeface="Arial" panose="020B0604020202020204" pitchFamily="34" charset="0"/>
              </a:rPr>
              <a:t>[…].</a:t>
            </a:r>
          </a:p>
          <a:p>
            <a:pPr marL="0" indent="0">
              <a:buNone/>
            </a:pPr>
            <a:r>
              <a:rPr lang="pl-PL" dirty="0" smtClean="0">
                <a:solidFill>
                  <a:srgbClr val="002060"/>
                </a:solidFill>
                <a:latin typeface="Arial" panose="020B0604020202020204" pitchFamily="34" charset="0"/>
                <a:cs typeface="Arial" panose="020B0604020202020204" pitchFamily="34" charset="0"/>
              </a:rPr>
              <a:t>I. Znajomość </a:t>
            </a:r>
            <a:r>
              <a:rPr lang="pl-PL" dirty="0">
                <a:solidFill>
                  <a:srgbClr val="002060"/>
                </a:solidFill>
                <a:latin typeface="Arial" panose="020B0604020202020204" pitchFamily="34" charset="0"/>
                <a:cs typeface="Arial" panose="020B0604020202020204" pitchFamily="34" charset="0"/>
              </a:rPr>
              <a:t>środków </a:t>
            </a:r>
            <a:r>
              <a:rPr lang="pl-PL" dirty="0" smtClean="0">
                <a:solidFill>
                  <a:srgbClr val="002060"/>
                </a:solidFill>
                <a:latin typeface="Arial" panose="020B0604020202020204" pitchFamily="34" charset="0"/>
                <a:cs typeface="Arial" panose="020B0604020202020204" pitchFamily="34" charset="0"/>
              </a:rPr>
              <a:t>językowych.</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a:t>
            </a:r>
            <a:r>
              <a:rPr lang="pl-PL" dirty="0">
                <a:solidFill>
                  <a:srgbClr val="002060"/>
                </a:solidFill>
                <a:latin typeface="Arial" panose="020B0604020202020204" pitchFamily="34" charset="0"/>
                <a:cs typeface="Arial" panose="020B0604020202020204" pitchFamily="34" charset="0"/>
              </a:rPr>
              <a:t>posługuje się podstawowym zasobem </a:t>
            </a:r>
            <a:r>
              <a:rPr lang="pl-PL" dirty="0" smtClean="0">
                <a:solidFill>
                  <a:srgbClr val="002060"/>
                </a:solidFill>
                <a:latin typeface="Arial" panose="020B0604020202020204" pitchFamily="34" charset="0"/>
                <a:cs typeface="Arial" panose="020B0604020202020204" pitchFamily="34" charset="0"/>
              </a:rPr>
              <a:t>środków</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językowych </a:t>
            </a:r>
            <a:r>
              <a:rPr lang="pl-PL" dirty="0">
                <a:solidFill>
                  <a:srgbClr val="002060"/>
                </a:solidFill>
                <a:latin typeface="Arial" panose="020B0604020202020204" pitchFamily="34" charset="0"/>
                <a:cs typeface="Arial" panose="020B0604020202020204" pitchFamily="34" charset="0"/>
              </a:rPr>
              <a:t>(leksykalnych, gramatycznych, ortograficznych) </a:t>
            </a:r>
            <a:r>
              <a:rPr lang="pl-PL" dirty="0" smtClean="0">
                <a:solidFill>
                  <a:srgbClr val="002060"/>
                </a:solidFill>
                <a:latin typeface="Arial" panose="020B0604020202020204" pitchFamily="34" charset="0"/>
                <a:cs typeface="Arial" panose="020B0604020202020204" pitchFamily="34" charset="0"/>
              </a:rPr>
              <a:t>[…].</a:t>
            </a:r>
          </a:p>
          <a:p>
            <a:pPr marL="0" indent="0">
              <a:buNone/>
            </a:pPr>
            <a:r>
              <a:rPr lang="pl-PL" b="1" dirty="0" smtClean="0">
                <a:solidFill>
                  <a:srgbClr val="002060"/>
                </a:solidFill>
                <a:latin typeface="Arial" panose="020B0604020202020204" pitchFamily="34" charset="0"/>
                <a:cs typeface="Arial" panose="020B0604020202020204" pitchFamily="34" charset="0"/>
              </a:rPr>
              <a:t>Wymaganie szczegółowe</a:t>
            </a:r>
          </a:p>
          <a:p>
            <a:pPr marL="0" indent="0">
              <a:buNone/>
            </a:pPr>
            <a:r>
              <a:rPr lang="pl-PL" dirty="0" smtClean="0">
                <a:solidFill>
                  <a:srgbClr val="002060"/>
                </a:solidFill>
                <a:latin typeface="Arial" panose="020B0604020202020204" pitchFamily="34" charset="0"/>
                <a:cs typeface="Arial" panose="020B0604020202020204" pitchFamily="34" charset="0"/>
              </a:rPr>
              <a:t>II.5</a:t>
            </a:r>
            <a:r>
              <a:rPr lang="pl-PL" dirty="0">
                <a:solidFill>
                  <a:srgbClr val="002060"/>
                </a:solidFill>
                <a:latin typeface="Arial" panose="020B0604020202020204" pitchFamily="34" charset="0"/>
                <a:cs typeface="Arial" panose="020B0604020202020204" pitchFamily="34" charset="0"/>
              </a:rPr>
              <a:t>. Uczeń znajduje w wypowiedzi określone informacje</a:t>
            </a:r>
          </a:p>
        </p:txBody>
      </p:sp>
      <p:sp>
        <p:nvSpPr>
          <p:cNvPr id="7" name="Tytuł 6"/>
          <p:cNvSpPr>
            <a:spLocks noGrp="1"/>
          </p:cNvSpPr>
          <p:nvPr>
            <p:ph type="title"/>
          </p:nvPr>
        </p:nvSpPr>
        <p:spPr/>
        <p:txBody>
          <a:bodyPr>
            <a:normAutofit/>
            <a:scene3d>
              <a:camera prst="orthographicFront"/>
              <a:lightRig rig="threePt" dir="t"/>
            </a:scene3d>
            <a:sp3d extrusionH="57150">
              <a:bevelT w="38100" h="38100"/>
            </a:sp3d>
          </a:bodyPr>
          <a:lstStyle/>
          <a:p>
            <a:r>
              <a:rPr lang="pl-PL" sz="3600" b="1" dirty="0" smtClean="0">
                <a:solidFill>
                  <a:srgbClr val="002060"/>
                </a:solidFill>
                <a:latin typeface="Arial" panose="020B0604020202020204" pitchFamily="34" charset="0"/>
                <a:cs typeface="Arial" panose="020B0604020202020204" pitchFamily="34" charset="0"/>
              </a:rPr>
              <a:t>Sprawdzane wymagania z pp.</a:t>
            </a:r>
            <a:endParaRPr lang="pl-PL"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99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48790" y="281998"/>
            <a:ext cx="6920345" cy="1325563"/>
          </a:xfrm>
        </p:spPr>
        <p:txBody>
          <a:bodyPr>
            <a:normAutofit/>
            <a:scene3d>
              <a:camera prst="orthographicFront"/>
              <a:lightRig rig="threePt" dir="t"/>
            </a:scene3d>
            <a:sp3d extrusionH="57150">
              <a:bevelT w="38100" h="38100"/>
            </a:sp3d>
          </a:bodyPr>
          <a:lstStyle/>
          <a:p>
            <a:r>
              <a:rPr lang="pl-PL" sz="3200" b="1" dirty="0" smtClean="0">
                <a:solidFill>
                  <a:srgbClr val="002060"/>
                </a:solidFill>
                <a:latin typeface="Arial" panose="020B0604020202020204" pitchFamily="34" charset="0"/>
                <a:cs typeface="Arial" panose="020B0604020202020204" pitchFamily="34" charset="0"/>
              </a:rPr>
              <a:t>Ocena odpowiedzi do zadania 4.1.</a:t>
            </a:r>
            <a:endParaRPr lang="pl-PL" sz="32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17</a:t>
            </a:fld>
            <a:endParaRPr lang="pl-PL"/>
          </a:p>
        </p:txBody>
      </p:sp>
      <p:graphicFrame>
        <p:nvGraphicFramePr>
          <p:cNvPr id="10" name="Symbol zastępczy zawartości 9"/>
          <p:cNvGraphicFramePr>
            <a:graphicFrameLocks noGrp="1"/>
          </p:cNvGraphicFramePr>
          <p:nvPr>
            <p:ph idx="1"/>
            <p:extLst>
              <p:ext uri="{D42A27DB-BD31-4B8C-83A1-F6EECF244321}">
                <p14:modId xmlns:p14="http://schemas.microsoft.com/office/powerpoint/2010/main" val="408312037"/>
              </p:ext>
            </p:extLst>
          </p:nvPr>
        </p:nvGraphicFramePr>
        <p:xfrm>
          <a:off x="2320636" y="1427021"/>
          <a:ext cx="7176654" cy="462741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142509">
                  <a:extLst>
                    <a:ext uri="{9D8B030D-6E8A-4147-A177-3AD203B41FA5}">
                      <a16:colId xmlns:a16="http://schemas.microsoft.com/office/drawing/2014/main" xmlns="" val="1860936454"/>
                    </a:ext>
                  </a:extLst>
                </a:gridCol>
                <a:gridCol w="1524000">
                  <a:extLst>
                    <a:ext uri="{9D8B030D-6E8A-4147-A177-3AD203B41FA5}">
                      <a16:colId xmlns:a16="http://schemas.microsoft.com/office/drawing/2014/main" xmlns="" val="318182638"/>
                    </a:ext>
                  </a:extLst>
                </a:gridCol>
                <a:gridCol w="1510145">
                  <a:extLst>
                    <a:ext uri="{9D8B030D-6E8A-4147-A177-3AD203B41FA5}">
                      <a16:colId xmlns:a16="http://schemas.microsoft.com/office/drawing/2014/main" xmlns="" val="830641782"/>
                    </a:ext>
                  </a:extLst>
                </a:gridCol>
              </a:tblGrid>
              <a:tr h="661059">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Odpowiedzi uczniów</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1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0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504629245"/>
                  </a:ext>
                </a:extLst>
              </a:tr>
              <a:tr h="661059">
                <a:tc>
                  <a:txBody>
                    <a:bodyPr/>
                    <a:lstStyle/>
                    <a:p>
                      <a:pPr marL="72000" algn="just">
                        <a:lnSpc>
                          <a:spcPct val="107000"/>
                        </a:lnSpc>
                        <a:spcAft>
                          <a:spcPts val="0"/>
                        </a:spcAft>
                      </a:pPr>
                      <a:r>
                        <a:rPr lang="pl-PL" sz="3200" b="1" dirty="0" err="1" smtClean="0">
                          <a:effectLst/>
                          <a:latin typeface="Arial" panose="020B0604020202020204" pitchFamily="34" charset="0"/>
                          <a:cs typeface="Arial" panose="020B0604020202020204" pitchFamily="34" charset="0"/>
                        </a:rPr>
                        <a:t>child</a:t>
                      </a:r>
                      <a:endParaRPr lang="pl-PL" sz="4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736287395"/>
                  </a:ext>
                </a:extLst>
              </a:tr>
              <a:tr h="661059">
                <a:tc>
                  <a:txBody>
                    <a:bodyPr/>
                    <a:lstStyle/>
                    <a:p>
                      <a:pPr marL="72000" algn="just">
                        <a:lnSpc>
                          <a:spcPct val="107000"/>
                        </a:lnSpc>
                        <a:spcAft>
                          <a:spcPts val="0"/>
                        </a:spcAft>
                      </a:pPr>
                      <a:r>
                        <a:rPr lang="pl-PL" sz="3200" b="1" dirty="0" smtClean="0">
                          <a:effectLst/>
                          <a:latin typeface="Arial" panose="020B0604020202020204" pitchFamily="34" charset="0"/>
                          <a:cs typeface="Arial" panose="020B0604020202020204" pitchFamily="34" charset="0"/>
                        </a:rPr>
                        <a:t>6 </a:t>
                      </a:r>
                      <a:r>
                        <a:rPr lang="pl-PL" sz="3200" b="1" dirty="0">
                          <a:effectLst/>
                          <a:latin typeface="Arial" panose="020B0604020202020204" pitchFamily="34" charset="0"/>
                          <a:cs typeface="Arial" panose="020B0604020202020204" pitchFamily="34" charset="0"/>
                        </a:rPr>
                        <a:t>and 7 </a:t>
                      </a:r>
                      <a:endParaRPr lang="pl-PL" sz="4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716576865"/>
                  </a:ext>
                </a:extLst>
              </a:tr>
              <a:tr h="661059">
                <a:tc>
                  <a:txBody>
                    <a:bodyPr/>
                    <a:lstStyle/>
                    <a:p>
                      <a:pPr marL="72000" algn="just">
                        <a:lnSpc>
                          <a:spcPct val="107000"/>
                        </a:lnSpc>
                        <a:spcAft>
                          <a:spcPts val="0"/>
                        </a:spcAft>
                      </a:pPr>
                      <a:r>
                        <a:rPr lang="pl-PL" sz="3200" b="1" dirty="0" err="1" smtClean="0">
                          <a:effectLst/>
                          <a:latin typeface="Arial" panose="020B0604020202020204" pitchFamily="34" charset="0"/>
                          <a:cs typeface="Arial" panose="020B0604020202020204" pitchFamily="34" charset="0"/>
                        </a:rPr>
                        <a:t>sevene</a:t>
                      </a:r>
                      <a:endParaRPr lang="pl-PL" sz="4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396305150"/>
                  </a:ext>
                </a:extLst>
              </a:tr>
              <a:tr h="661059">
                <a:tc>
                  <a:txBody>
                    <a:bodyPr/>
                    <a:lstStyle/>
                    <a:p>
                      <a:pPr marL="72000" algn="just">
                        <a:lnSpc>
                          <a:spcPct val="107000"/>
                        </a:lnSpc>
                        <a:spcAft>
                          <a:spcPts val="0"/>
                        </a:spcAft>
                      </a:pPr>
                      <a:r>
                        <a:rPr lang="pl-PL" sz="3200" b="1" dirty="0" smtClean="0">
                          <a:effectLst/>
                          <a:latin typeface="Arial" panose="020B0604020202020204" pitchFamily="34" charset="0"/>
                          <a:cs typeface="Arial" panose="020B0604020202020204" pitchFamily="34" charset="0"/>
                        </a:rPr>
                        <a:t>17</a:t>
                      </a:r>
                      <a:endParaRPr lang="pl-PL" sz="4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2763316"/>
                  </a:ext>
                </a:extLst>
              </a:tr>
              <a:tr h="661059">
                <a:tc>
                  <a:txBody>
                    <a:bodyPr/>
                    <a:lstStyle/>
                    <a:p>
                      <a:pPr marL="72000" algn="just">
                        <a:lnSpc>
                          <a:spcPct val="107000"/>
                        </a:lnSpc>
                        <a:spcAft>
                          <a:spcPts val="0"/>
                        </a:spcAft>
                      </a:pPr>
                      <a:r>
                        <a:rPr lang="pl-PL" sz="3200" b="1" dirty="0" err="1" smtClean="0">
                          <a:effectLst/>
                          <a:latin typeface="Arial" panose="020B0604020202020204" pitchFamily="34" charset="0"/>
                          <a:cs typeface="Arial" panose="020B0604020202020204" pitchFamily="34" charset="0"/>
                        </a:rPr>
                        <a:t>almost</a:t>
                      </a:r>
                      <a:r>
                        <a:rPr lang="pl-PL" sz="3200" b="1" dirty="0" smtClean="0">
                          <a:effectLst/>
                          <a:latin typeface="Arial" panose="020B0604020202020204" pitchFamily="34" charset="0"/>
                          <a:cs typeface="Arial" panose="020B0604020202020204" pitchFamily="34" charset="0"/>
                        </a:rPr>
                        <a:t> </a:t>
                      </a:r>
                      <a:r>
                        <a:rPr lang="pl-PL" sz="3200" b="1" dirty="0">
                          <a:effectLst/>
                          <a:latin typeface="Arial" panose="020B0604020202020204" pitchFamily="34" charset="0"/>
                          <a:cs typeface="Arial" panose="020B0604020202020204" pitchFamily="34" charset="0"/>
                        </a:rPr>
                        <a:t>7</a:t>
                      </a:r>
                      <a:endParaRPr lang="pl-PL" sz="4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49984204"/>
                  </a:ext>
                </a:extLst>
              </a:tr>
              <a:tr h="661059">
                <a:tc>
                  <a:txBody>
                    <a:bodyPr/>
                    <a:lstStyle/>
                    <a:p>
                      <a:pPr marL="72000" algn="just">
                        <a:lnSpc>
                          <a:spcPct val="107000"/>
                        </a:lnSpc>
                        <a:spcAft>
                          <a:spcPts val="0"/>
                        </a:spcAft>
                      </a:pPr>
                      <a:r>
                        <a:rPr lang="pl-PL" sz="3200" b="1" dirty="0" smtClean="0">
                          <a:effectLst/>
                          <a:latin typeface="Arial" panose="020B0604020202020204" pitchFamily="34" charset="0"/>
                          <a:cs typeface="Arial" panose="020B0604020202020204" pitchFamily="34" charset="0"/>
                        </a:rPr>
                        <a:t>7</a:t>
                      </a:r>
                      <a:endParaRPr lang="pl-PL" sz="4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404856476"/>
                  </a:ext>
                </a:extLst>
              </a:tr>
            </a:tbl>
          </a:graphicData>
        </a:graphic>
      </p:graphicFrame>
      <p:sp>
        <p:nvSpPr>
          <p:cNvPr id="11" name="pole tekstowe 10"/>
          <p:cNvSpPr txBox="1"/>
          <p:nvPr/>
        </p:nvSpPr>
        <p:spPr>
          <a:xfrm>
            <a:off x="8492837" y="2087932"/>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2" name="pole tekstowe 11"/>
          <p:cNvSpPr txBox="1"/>
          <p:nvPr/>
        </p:nvSpPr>
        <p:spPr>
          <a:xfrm>
            <a:off x="8492837" y="2752747"/>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3" name="pole tekstowe 12"/>
          <p:cNvSpPr txBox="1"/>
          <p:nvPr/>
        </p:nvSpPr>
        <p:spPr>
          <a:xfrm>
            <a:off x="8492838" y="4063894"/>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4" name="pole tekstowe 13"/>
          <p:cNvSpPr txBox="1"/>
          <p:nvPr/>
        </p:nvSpPr>
        <p:spPr>
          <a:xfrm>
            <a:off x="8492837" y="4749951"/>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5" name="pole tekstowe 14"/>
          <p:cNvSpPr txBox="1"/>
          <p:nvPr/>
        </p:nvSpPr>
        <p:spPr>
          <a:xfrm>
            <a:off x="6968838" y="5408105"/>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6" name="pole tekstowe 15"/>
          <p:cNvSpPr txBox="1"/>
          <p:nvPr/>
        </p:nvSpPr>
        <p:spPr>
          <a:xfrm>
            <a:off x="6968837" y="3417563"/>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48790" y="281998"/>
            <a:ext cx="6920345" cy="1325563"/>
          </a:xfrm>
        </p:spPr>
        <p:txBody>
          <a:bodyPr>
            <a:normAutofit/>
            <a:scene3d>
              <a:camera prst="orthographicFront"/>
              <a:lightRig rig="threePt" dir="t"/>
            </a:scene3d>
            <a:sp3d extrusionH="57150">
              <a:bevelT w="38100" h="38100"/>
            </a:sp3d>
          </a:bodyPr>
          <a:lstStyle/>
          <a:p>
            <a:r>
              <a:rPr lang="pl-PL" sz="3200" b="1" dirty="0" smtClean="0">
                <a:solidFill>
                  <a:srgbClr val="002060"/>
                </a:solidFill>
                <a:latin typeface="Arial" panose="020B0604020202020204" pitchFamily="34" charset="0"/>
                <a:cs typeface="Arial" panose="020B0604020202020204" pitchFamily="34" charset="0"/>
              </a:rPr>
              <a:t>Ocena odpowiedzi do zadania 4.2.</a:t>
            </a:r>
            <a:endParaRPr lang="pl-PL" sz="32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18</a:t>
            </a:fld>
            <a:endParaRPr lang="pl-PL"/>
          </a:p>
        </p:txBody>
      </p:sp>
      <p:graphicFrame>
        <p:nvGraphicFramePr>
          <p:cNvPr id="10" name="Symbol zastępczy zawartości 9"/>
          <p:cNvGraphicFramePr>
            <a:graphicFrameLocks noGrp="1"/>
          </p:cNvGraphicFramePr>
          <p:nvPr>
            <p:ph idx="1"/>
            <p:extLst>
              <p:ext uri="{D42A27DB-BD31-4B8C-83A1-F6EECF244321}">
                <p14:modId xmlns:p14="http://schemas.microsoft.com/office/powerpoint/2010/main" val="4111453770"/>
              </p:ext>
            </p:extLst>
          </p:nvPr>
        </p:nvGraphicFramePr>
        <p:xfrm>
          <a:off x="2320636" y="1427021"/>
          <a:ext cx="7176654" cy="462741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142509">
                  <a:extLst>
                    <a:ext uri="{9D8B030D-6E8A-4147-A177-3AD203B41FA5}">
                      <a16:colId xmlns:a16="http://schemas.microsoft.com/office/drawing/2014/main" xmlns="" val="1860936454"/>
                    </a:ext>
                  </a:extLst>
                </a:gridCol>
                <a:gridCol w="1524000">
                  <a:extLst>
                    <a:ext uri="{9D8B030D-6E8A-4147-A177-3AD203B41FA5}">
                      <a16:colId xmlns:a16="http://schemas.microsoft.com/office/drawing/2014/main" xmlns="" val="318182638"/>
                    </a:ext>
                  </a:extLst>
                </a:gridCol>
                <a:gridCol w="1510145">
                  <a:extLst>
                    <a:ext uri="{9D8B030D-6E8A-4147-A177-3AD203B41FA5}">
                      <a16:colId xmlns:a16="http://schemas.microsoft.com/office/drawing/2014/main" xmlns="" val="830641782"/>
                    </a:ext>
                  </a:extLst>
                </a:gridCol>
              </a:tblGrid>
              <a:tr h="661059">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Odpowiedzi uczniów</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1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0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504629245"/>
                  </a:ext>
                </a:extLst>
              </a:tr>
              <a:tr h="661059">
                <a:tc>
                  <a:txBody>
                    <a:bodyPr/>
                    <a:lstStyle/>
                    <a:p>
                      <a:pPr marL="72000" algn="just">
                        <a:lnSpc>
                          <a:spcPct val="107000"/>
                        </a:lnSpc>
                        <a:spcAft>
                          <a:spcPts val="0"/>
                        </a:spcAft>
                      </a:pPr>
                      <a:r>
                        <a:rPr lang="en-GB" sz="2800" b="1" dirty="0">
                          <a:effectLst/>
                          <a:latin typeface="Arial" panose="020B0604020202020204" pitchFamily="34" charset="0"/>
                          <a:ea typeface="Times New Roman" panose="02020603050405020304" pitchFamily="18" charset="0"/>
                          <a:cs typeface="Times New Roman" panose="02020603050405020304" pitchFamily="18" charset="0"/>
                        </a:rPr>
                        <a:t>chicken (with) carrots</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736287395"/>
                  </a:ext>
                </a:extLst>
              </a:tr>
              <a:tr h="661059">
                <a:tc>
                  <a:txBody>
                    <a:bodyPr/>
                    <a:lstStyle/>
                    <a:p>
                      <a:pPr marL="72000" algn="just">
                        <a:lnSpc>
                          <a:spcPct val="107000"/>
                        </a:lnSpc>
                        <a:spcAft>
                          <a:spcPts val="0"/>
                        </a:spcAft>
                      </a:pPr>
                      <a:r>
                        <a:rPr lang="en-GB" sz="2800" b="1" dirty="0">
                          <a:solidFill>
                            <a:srgbClr val="000000"/>
                          </a:solidFill>
                          <a:effectLst/>
                          <a:latin typeface="Arial" panose="020B0604020202020204" pitchFamily="34" charset="0"/>
                          <a:ea typeface="MS Mincho"/>
                          <a:cs typeface="Times New Roman" panose="02020603050405020304" pitchFamily="18" charset="0"/>
                        </a:rPr>
                        <a:t>meat (with) vegetables</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716576865"/>
                  </a:ext>
                </a:extLst>
              </a:tr>
              <a:tr h="661059">
                <a:tc>
                  <a:txBody>
                    <a:bodyPr/>
                    <a:lstStyle/>
                    <a:p>
                      <a:pPr marL="72000" algn="just">
                        <a:lnSpc>
                          <a:spcPct val="107000"/>
                        </a:lnSpc>
                        <a:spcAft>
                          <a:spcPts val="0"/>
                        </a:spcAft>
                      </a:pPr>
                      <a:r>
                        <a:rPr lang="en-GB" sz="2800" b="1" dirty="0">
                          <a:solidFill>
                            <a:srgbClr val="000000"/>
                          </a:solidFill>
                          <a:effectLst/>
                          <a:latin typeface="Arial" panose="020B0604020202020204" pitchFamily="34" charset="0"/>
                          <a:ea typeface="MS Mincho"/>
                          <a:cs typeface="Times New Roman" panose="02020603050405020304" pitchFamily="18" charset="0"/>
                        </a:rPr>
                        <a:t>kitchen (with) parrots</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396305150"/>
                  </a:ext>
                </a:extLst>
              </a:tr>
              <a:tr h="661059">
                <a:tc>
                  <a:txBody>
                    <a:bodyPr/>
                    <a:lstStyle/>
                    <a:p>
                      <a:pPr marL="72000" algn="just">
                        <a:lnSpc>
                          <a:spcPct val="107000"/>
                        </a:lnSpc>
                        <a:spcAft>
                          <a:spcPts val="0"/>
                        </a:spcAft>
                      </a:pPr>
                      <a:r>
                        <a:rPr lang="en-GB" sz="2800" b="1" dirty="0">
                          <a:solidFill>
                            <a:srgbClr val="000000"/>
                          </a:solidFill>
                          <a:effectLst/>
                          <a:latin typeface="Arial" panose="020B0604020202020204" pitchFamily="34" charset="0"/>
                          <a:ea typeface="MS Mincho"/>
                          <a:cs typeface="Times New Roman" panose="02020603050405020304" pitchFamily="18" charset="0"/>
                        </a:rPr>
                        <a:t>food (with) carrots</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2763316"/>
                  </a:ext>
                </a:extLst>
              </a:tr>
              <a:tr h="661059">
                <a:tc>
                  <a:txBody>
                    <a:bodyPr/>
                    <a:lstStyle/>
                    <a:p>
                      <a:pPr marL="72000" algn="just">
                        <a:lnSpc>
                          <a:spcPct val="107000"/>
                        </a:lnSpc>
                        <a:spcAft>
                          <a:spcPts val="0"/>
                        </a:spcAft>
                      </a:pPr>
                      <a:r>
                        <a:rPr lang="pl-PL" sz="2800" b="1" dirty="0" err="1">
                          <a:effectLst/>
                          <a:latin typeface="Arial" panose="020B0604020202020204" pitchFamily="34" charset="0"/>
                          <a:ea typeface="Times New Roman" panose="02020603050405020304" pitchFamily="18" charset="0"/>
                          <a:cs typeface="Times New Roman" panose="02020603050405020304" pitchFamily="18" charset="0"/>
                        </a:rPr>
                        <a:t>chiken</a:t>
                      </a:r>
                      <a:r>
                        <a:rPr lang="pl-PL" sz="2800" b="1" dirty="0">
                          <a:effectLst/>
                          <a:latin typeface="Arial" panose="020B0604020202020204" pitchFamily="34" charset="0"/>
                          <a:ea typeface="Times New Roman" panose="02020603050405020304" pitchFamily="18" charset="0"/>
                          <a:cs typeface="Times New Roman" panose="02020603050405020304" pitchFamily="18" charset="0"/>
                        </a:rPr>
                        <a:t> (with) </a:t>
                      </a:r>
                      <a:r>
                        <a:rPr lang="pl-PL" sz="2800" b="1" dirty="0" err="1">
                          <a:effectLst/>
                          <a:latin typeface="Arial" panose="020B0604020202020204" pitchFamily="34" charset="0"/>
                          <a:ea typeface="Times New Roman" panose="02020603050405020304" pitchFamily="18" charset="0"/>
                          <a:cs typeface="Times New Roman" panose="02020603050405020304" pitchFamily="18" charset="0"/>
                        </a:rPr>
                        <a:t>carots</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49984204"/>
                  </a:ext>
                </a:extLst>
              </a:tr>
              <a:tr h="661059">
                <a:tc>
                  <a:txBody>
                    <a:bodyPr/>
                    <a:lstStyle/>
                    <a:p>
                      <a:pPr marL="72000" algn="just">
                        <a:lnSpc>
                          <a:spcPct val="107000"/>
                        </a:lnSpc>
                        <a:spcAft>
                          <a:spcPts val="0"/>
                        </a:spcAft>
                      </a:pPr>
                      <a:r>
                        <a:rPr lang="en-GB" sz="2800" b="1" dirty="0" err="1">
                          <a:effectLst/>
                          <a:latin typeface="Arial" panose="020B0604020202020204" pitchFamily="34" charset="0"/>
                          <a:ea typeface="Times New Roman" panose="02020603050405020304" pitchFamily="18" charset="0"/>
                          <a:cs typeface="Times New Roman" panose="02020603050405020304" pitchFamily="18" charset="0"/>
                        </a:rPr>
                        <a:t>cziken</a:t>
                      </a:r>
                      <a:r>
                        <a:rPr lang="en-GB" sz="2800" b="1" dirty="0">
                          <a:effectLst/>
                          <a:latin typeface="Arial" panose="020B0604020202020204" pitchFamily="34" charset="0"/>
                          <a:ea typeface="Times New Roman" panose="02020603050405020304" pitchFamily="18" charset="0"/>
                          <a:cs typeface="Times New Roman" panose="02020603050405020304" pitchFamily="18" charset="0"/>
                        </a:rPr>
                        <a:t> (with) </a:t>
                      </a:r>
                      <a:r>
                        <a:rPr lang="en-GB" sz="2800" b="1" dirty="0" err="1">
                          <a:effectLst/>
                          <a:latin typeface="Arial" panose="020B0604020202020204" pitchFamily="34" charset="0"/>
                          <a:ea typeface="Times New Roman" panose="02020603050405020304" pitchFamily="18" charset="0"/>
                          <a:cs typeface="Times New Roman" panose="02020603050405020304" pitchFamily="18" charset="0"/>
                        </a:rPr>
                        <a:t>karots</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404856476"/>
                  </a:ext>
                </a:extLst>
              </a:tr>
            </a:tbl>
          </a:graphicData>
        </a:graphic>
      </p:graphicFrame>
      <p:sp>
        <p:nvSpPr>
          <p:cNvPr id="11" name="pole tekstowe 10"/>
          <p:cNvSpPr txBox="1"/>
          <p:nvPr/>
        </p:nvSpPr>
        <p:spPr>
          <a:xfrm>
            <a:off x="6968837" y="2106253"/>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2" name="pole tekstowe 11"/>
          <p:cNvSpPr txBox="1"/>
          <p:nvPr/>
        </p:nvSpPr>
        <p:spPr>
          <a:xfrm>
            <a:off x="8492837" y="2752747"/>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3" name="pole tekstowe 12"/>
          <p:cNvSpPr txBox="1"/>
          <p:nvPr/>
        </p:nvSpPr>
        <p:spPr>
          <a:xfrm>
            <a:off x="8492838" y="4063894"/>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4" name="pole tekstowe 13"/>
          <p:cNvSpPr txBox="1"/>
          <p:nvPr/>
        </p:nvSpPr>
        <p:spPr>
          <a:xfrm>
            <a:off x="6968837" y="4728710"/>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5" name="pole tekstowe 14"/>
          <p:cNvSpPr txBox="1"/>
          <p:nvPr/>
        </p:nvSpPr>
        <p:spPr>
          <a:xfrm>
            <a:off x="8492837" y="5375041"/>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6" name="pole tekstowe 15"/>
          <p:cNvSpPr txBox="1"/>
          <p:nvPr/>
        </p:nvSpPr>
        <p:spPr>
          <a:xfrm>
            <a:off x="8492837" y="3417561"/>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239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48790" y="281998"/>
            <a:ext cx="6920345" cy="1325563"/>
          </a:xfrm>
        </p:spPr>
        <p:txBody>
          <a:bodyPr>
            <a:normAutofit/>
            <a:scene3d>
              <a:camera prst="orthographicFront"/>
              <a:lightRig rig="threePt" dir="t"/>
            </a:scene3d>
            <a:sp3d extrusionH="57150">
              <a:bevelT w="38100" h="38100"/>
            </a:sp3d>
          </a:bodyPr>
          <a:lstStyle/>
          <a:p>
            <a:r>
              <a:rPr lang="pl-PL" sz="3200" b="1" dirty="0" smtClean="0">
                <a:solidFill>
                  <a:srgbClr val="002060"/>
                </a:solidFill>
                <a:latin typeface="Arial" panose="020B0604020202020204" pitchFamily="34" charset="0"/>
                <a:cs typeface="Arial" panose="020B0604020202020204" pitchFamily="34" charset="0"/>
              </a:rPr>
              <a:t>Ocena odpowiedzi do zadania 4.3.</a:t>
            </a:r>
            <a:endParaRPr lang="pl-PL" sz="32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19</a:t>
            </a:fld>
            <a:endParaRPr lang="pl-PL"/>
          </a:p>
        </p:txBody>
      </p:sp>
      <p:graphicFrame>
        <p:nvGraphicFramePr>
          <p:cNvPr id="10" name="Symbol zastępczy zawartości 9"/>
          <p:cNvGraphicFramePr>
            <a:graphicFrameLocks noGrp="1"/>
          </p:cNvGraphicFramePr>
          <p:nvPr>
            <p:ph idx="1"/>
            <p:extLst>
              <p:ext uri="{D42A27DB-BD31-4B8C-83A1-F6EECF244321}">
                <p14:modId xmlns:p14="http://schemas.microsoft.com/office/powerpoint/2010/main" val="1562971719"/>
              </p:ext>
            </p:extLst>
          </p:nvPr>
        </p:nvGraphicFramePr>
        <p:xfrm>
          <a:off x="1205346" y="1278255"/>
          <a:ext cx="9033163" cy="49249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593172">
                  <a:extLst>
                    <a:ext uri="{9D8B030D-6E8A-4147-A177-3AD203B41FA5}">
                      <a16:colId xmlns:a16="http://schemas.microsoft.com/office/drawing/2014/main" xmlns="" val="1860936454"/>
                    </a:ext>
                  </a:extLst>
                </a:gridCol>
                <a:gridCol w="1181059">
                  <a:extLst>
                    <a:ext uri="{9D8B030D-6E8A-4147-A177-3AD203B41FA5}">
                      <a16:colId xmlns:a16="http://schemas.microsoft.com/office/drawing/2014/main" xmlns="" val="318182638"/>
                    </a:ext>
                  </a:extLst>
                </a:gridCol>
                <a:gridCol w="1258932">
                  <a:extLst>
                    <a:ext uri="{9D8B030D-6E8A-4147-A177-3AD203B41FA5}">
                      <a16:colId xmlns:a16="http://schemas.microsoft.com/office/drawing/2014/main" xmlns="" val="830641782"/>
                    </a:ext>
                  </a:extLst>
                </a:gridCol>
              </a:tblGrid>
              <a:tr h="668370">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Odpowiedzi uczniów</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1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0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504629245"/>
                  </a:ext>
                </a:extLst>
              </a:tr>
              <a:tr h="668370">
                <a:tc>
                  <a:txBody>
                    <a:bodyPr/>
                    <a:lstStyle/>
                    <a:p>
                      <a:pPr marL="72000" algn="just">
                        <a:lnSpc>
                          <a:spcPct val="107000"/>
                        </a:lnSpc>
                        <a:spcAft>
                          <a:spcPts val="0"/>
                        </a:spcAft>
                      </a:pPr>
                      <a:r>
                        <a:rPr lang="en-GB"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writing a cooking book</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736287395"/>
                  </a:ext>
                </a:extLst>
              </a:tr>
              <a:tr h="914721">
                <a:tc>
                  <a:txBody>
                    <a:bodyPr/>
                    <a:lstStyle/>
                    <a:p>
                      <a:pPr marL="72000" algn="just">
                        <a:lnSpc>
                          <a:spcPct val="107000"/>
                        </a:lnSpc>
                        <a:spcAft>
                          <a:spcPts val="0"/>
                        </a:spcAft>
                      </a:pPr>
                      <a:r>
                        <a:rPr lang="en-US" sz="2800" b="1" dirty="0">
                          <a:solidFill>
                            <a:srgbClr val="000000"/>
                          </a:solidFill>
                          <a:effectLst/>
                          <a:latin typeface="Arial" panose="020B0604020202020204" pitchFamily="34" charset="0"/>
                          <a:ea typeface="MS Mincho"/>
                          <a:cs typeface="Times New Roman" panose="02020603050405020304" pitchFamily="18" charset="0"/>
                        </a:rPr>
                        <a:t>work as a cook and write a cookbook</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716576865"/>
                  </a:ext>
                </a:extLst>
              </a:tr>
              <a:tr h="668370">
                <a:tc>
                  <a:txBody>
                    <a:bodyPr/>
                    <a:lstStyle/>
                    <a:p>
                      <a:pPr marL="72000" algn="just">
                        <a:lnSpc>
                          <a:spcPct val="107000"/>
                        </a:lnSpc>
                        <a:spcAft>
                          <a:spcPts val="0"/>
                        </a:spcAft>
                      </a:pPr>
                      <a:r>
                        <a:rPr lang="pl-PL" sz="2800" b="1" dirty="0">
                          <a:solidFill>
                            <a:srgbClr val="000000"/>
                          </a:solidFill>
                          <a:effectLst/>
                          <a:latin typeface="Arial" panose="020B0604020202020204" pitchFamily="34" charset="0"/>
                          <a:ea typeface="MS Mincho"/>
                          <a:cs typeface="Times New Roman" panose="02020603050405020304" pitchFamily="18" charset="0"/>
                        </a:rPr>
                        <a:t>a </a:t>
                      </a:r>
                      <a:r>
                        <a:rPr lang="pl-PL" sz="2800" b="1" dirty="0" err="1">
                          <a:solidFill>
                            <a:srgbClr val="000000"/>
                          </a:solidFill>
                          <a:effectLst/>
                          <a:latin typeface="Arial" panose="020B0604020202020204" pitchFamily="34" charset="0"/>
                          <a:ea typeface="MS Mincho"/>
                          <a:cs typeface="Times New Roman" panose="02020603050405020304" pitchFamily="18" charset="0"/>
                        </a:rPr>
                        <a:t>kukbuk</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396305150"/>
                  </a:ext>
                </a:extLst>
              </a:tr>
              <a:tr h="668370">
                <a:tc>
                  <a:txBody>
                    <a:bodyPr/>
                    <a:lstStyle/>
                    <a:p>
                      <a:pPr marL="72000" algn="just">
                        <a:lnSpc>
                          <a:spcPct val="107000"/>
                        </a:lnSpc>
                        <a:spcAft>
                          <a:spcPts val="0"/>
                        </a:spcAft>
                      </a:pPr>
                      <a:r>
                        <a:rPr lang="pl-PL" sz="2800" b="1" dirty="0">
                          <a:solidFill>
                            <a:srgbClr val="000000"/>
                          </a:solidFill>
                          <a:effectLst/>
                          <a:latin typeface="Arial" panose="020B0604020202020204" pitchFamily="34" charset="0"/>
                          <a:ea typeface="MS Mincho"/>
                          <a:cs typeface="Times New Roman" panose="02020603050405020304" pitchFamily="18" charset="0"/>
                        </a:rPr>
                        <a:t>napisanie książki</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2763316"/>
                  </a:ext>
                </a:extLst>
              </a:tr>
              <a:tr h="668370">
                <a:tc>
                  <a:txBody>
                    <a:bodyPr/>
                    <a:lstStyle/>
                    <a:p>
                      <a:pPr marL="72000" algn="just">
                        <a:lnSpc>
                          <a:spcPct val="107000"/>
                        </a:lnSpc>
                        <a:spcAft>
                          <a:spcPts val="0"/>
                        </a:spcAft>
                      </a:pPr>
                      <a:r>
                        <a:rPr lang="en-U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cookbook</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49984204"/>
                  </a:ext>
                </a:extLst>
              </a:tr>
              <a:tr h="668370">
                <a:tc>
                  <a:txBody>
                    <a:bodyPr/>
                    <a:lstStyle/>
                    <a:p>
                      <a:pPr marL="72000" algn="just">
                        <a:lnSpc>
                          <a:spcPct val="107000"/>
                        </a:lnSpc>
                        <a:spcAft>
                          <a:spcPts val="0"/>
                        </a:spcAft>
                      </a:pPr>
                      <a:r>
                        <a:rPr lang="pl-PL" sz="2800" b="1" dirty="0" err="1">
                          <a:solidFill>
                            <a:srgbClr val="000000"/>
                          </a:solidFill>
                          <a:effectLst/>
                          <a:latin typeface="Arial" panose="020B0604020202020204" pitchFamily="34" charset="0"/>
                          <a:ea typeface="MS Mincho"/>
                          <a:cs typeface="Times New Roman" panose="02020603050405020304" pitchFamily="18" charset="0"/>
                        </a:rPr>
                        <a:t>have</a:t>
                      </a:r>
                      <a:r>
                        <a:rPr lang="pl-PL" sz="2800" b="1" dirty="0">
                          <a:solidFill>
                            <a:srgbClr val="000000"/>
                          </a:solidFill>
                          <a:effectLst/>
                          <a:latin typeface="Arial" panose="020B0604020202020204" pitchFamily="34" charset="0"/>
                          <a:ea typeface="MS Mincho"/>
                          <a:cs typeface="Times New Roman" panose="02020603050405020304" pitchFamily="18" charset="0"/>
                        </a:rPr>
                        <a:t> a </a:t>
                      </a:r>
                      <a:r>
                        <a:rPr lang="pl-PL" sz="2800" b="1" dirty="0" err="1">
                          <a:solidFill>
                            <a:srgbClr val="000000"/>
                          </a:solidFill>
                          <a:effectLst/>
                          <a:latin typeface="Arial" panose="020B0604020202020204" pitchFamily="34" charset="0"/>
                          <a:ea typeface="MS Mincho"/>
                          <a:cs typeface="Times New Roman" panose="02020603050405020304" pitchFamily="18" charset="0"/>
                        </a:rPr>
                        <a:t>restaurant</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404856476"/>
                  </a:ext>
                </a:extLst>
              </a:tr>
            </a:tbl>
          </a:graphicData>
        </a:graphic>
      </p:graphicFrame>
      <p:sp>
        <p:nvSpPr>
          <p:cNvPr id="11" name="pole tekstowe 10"/>
          <p:cNvSpPr txBox="1"/>
          <p:nvPr/>
        </p:nvSpPr>
        <p:spPr>
          <a:xfrm>
            <a:off x="8153400" y="1957487"/>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2" name="pole tekstowe 11"/>
          <p:cNvSpPr txBox="1"/>
          <p:nvPr/>
        </p:nvSpPr>
        <p:spPr>
          <a:xfrm>
            <a:off x="9365673" y="2771230"/>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3" name="pole tekstowe 12"/>
          <p:cNvSpPr txBox="1"/>
          <p:nvPr/>
        </p:nvSpPr>
        <p:spPr>
          <a:xfrm>
            <a:off x="9365673" y="4198793"/>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4" name="pole tekstowe 13"/>
          <p:cNvSpPr txBox="1"/>
          <p:nvPr/>
        </p:nvSpPr>
        <p:spPr>
          <a:xfrm>
            <a:off x="8153400" y="4870051"/>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5" name="pole tekstowe 14"/>
          <p:cNvSpPr txBox="1"/>
          <p:nvPr/>
        </p:nvSpPr>
        <p:spPr>
          <a:xfrm>
            <a:off x="9365673" y="5516382"/>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6" name="pole tekstowe 15"/>
          <p:cNvSpPr txBox="1"/>
          <p:nvPr/>
        </p:nvSpPr>
        <p:spPr>
          <a:xfrm>
            <a:off x="9365673" y="3570715"/>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607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8176" y="600653"/>
            <a:ext cx="6075218" cy="1325563"/>
          </a:xfrm>
          <a:scene3d>
            <a:camera prst="orthographicFront"/>
            <a:lightRig rig="threePt" dir="t"/>
          </a:scene3d>
          <a:sp3d>
            <a:bevelT/>
          </a:sp3d>
        </p:spPr>
        <p:txBody>
          <a:bodyPr>
            <a:normAutofit/>
            <a:sp3d extrusionH="57150">
              <a:bevelT w="38100" h="38100"/>
            </a:sp3d>
          </a:bodyPr>
          <a:lstStyle/>
          <a:p>
            <a:r>
              <a:rPr lang="pl-PL" sz="4000" b="1" dirty="0" smtClean="0">
                <a:solidFill>
                  <a:srgbClr val="002060"/>
                </a:solidFill>
                <a:latin typeface="Arial" panose="020B0604020202020204" pitchFamily="34" charset="0"/>
                <a:ea typeface="Tahoma" panose="020B0604030504040204" pitchFamily="34" charset="0"/>
                <a:cs typeface="Arial" panose="020B0604020202020204" pitchFamily="34" charset="0"/>
              </a:rPr>
              <a:t>Tematyka Modułu II</a:t>
            </a:r>
            <a:endParaRPr lang="pl-PL" sz="40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3" name="Symbol zastępczy zawartości 2"/>
          <p:cNvSpPr>
            <a:spLocks noGrp="1"/>
          </p:cNvSpPr>
          <p:nvPr>
            <p:ph idx="1"/>
          </p:nvPr>
        </p:nvSpPr>
        <p:spPr>
          <a:xfrm>
            <a:off x="1408176" y="2253304"/>
            <a:ext cx="9375648" cy="3300984"/>
          </a:xfrm>
          <a:ln>
            <a:noFill/>
          </a:ln>
          <a:effectLst/>
          <a:scene3d>
            <a:camera prst="orthographicFront">
              <a:rot lat="0" lon="0" rev="0"/>
            </a:camera>
            <a:lightRig rig="contrasting" dir="t">
              <a:rot lat="0" lon="0" rev="7800000"/>
            </a:lightRig>
          </a:scene3d>
          <a:sp3d>
            <a:bevelT w="139700" h="139700"/>
          </a:sp3d>
        </p:spPr>
        <p:txBody>
          <a:bodyPr>
            <a:normAutofit/>
            <a:sp3d extrusionH="57150">
              <a:bevelT w="38100" h="38100"/>
            </a:sp3d>
          </a:bodyPr>
          <a:lstStyle/>
          <a:p>
            <a:pPr>
              <a:buClr>
                <a:schemeClr val="tx1"/>
              </a:buClr>
              <a:tabLst>
                <a:tab pos="541338" algn="l"/>
              </a:tabLst>
            </a:pPr>
            <a:r>
              <a:rPr lang="pl-PL" b="1" dirty="0">
                <a:solidFill>
                  <a:srgbClr val="002060"/>
                </a:solidFill>
                <a:latin typeface="Arial" panose="020B0604020202020204" pitchFamily="34" charset="0"/>
                <a:ea typeface="Tahoma" panose="020B0604030504040204" pitchFamily="34" charset="0"/>
                <a:cs typeface="Arial" panose="020B0604020202020204" pitchFamily="34" charset="0"/>
              </a:rPr>
              <a:t>Rodzaje i formy </a:t>
            </a:r>
            <a:r>
              <a:rPr lang="pl-PL" b="1" dirty="0" smtClean="0">
                <a:solidFill>
                  <a:srgbClr val="002060"/>
                </a:solidFill>
                <a:latin typeface="Arial" panose="020B0604020202020204" pitchFamily="34" charset="0"/>
                <a:ea typeface="Tahoma" panose="020B0604030504040204" pitchFamily="34" charset="0"/>
                <a:cs typeface="Arial" panose="020B0604020202020204" pitchFamily="34" charset="0"/>
              </a:rPr>
              <a:t>otwartych zadań egzaminacyjnych</a:t>
            </a:r>
          </a:p>
          <a:p>
            <a:pPr>
              <a:buClr>
                <a:schemeClr val="tx1"/>
              </a:buClr>
              <a:tabLst>
                <a:tab pos="541338" algn="l"/>
              </a:tabLst>
            </a:pPr>
            <a:endParaRPr lang="pl-PL" b="1" dirty="0" smtClean="0">
              <a:solidFill>
                <a:srgbClr val="002060"/>
              </a:solidFill>
              <a:latin typeface="Arial" panose="020B0604020202020204" pitchFamily="34" charset="0"/>
              <a:ea typeface="Tahoma" panose="020B0604030504040204" pitchFamily="34" charset="0"/>
              <a:cs typeface="Arial" panose="020B0604020202020204" pitchFamily="34" charset="0"/>
            </a:endParaRPr>
          </a:p>
          <a:p>
            <a:pPr>
              <a:buClr>
                <a:schemeClr val="tx1"/>
              </a:buClr>
              <a:tabLst>
                <a:tab pos="541338" algn="l"/>
              </a:tabLst>
            </a:pPr>
            <a:r>
              <a:rPr lang="pl-PL" b="1" dirty="0" smtClean="0">
                <a:solidFill>
                  <a:srgbClr val="002060"/>
                </a:solidFill>
                <a:latin typeface="Arial" panose="020B0604020202020204" pitchFamily="34" charset="0"/>
                <a:ea typeface="Tahoma" panose="020B0604030504040204" pitchFamily="34" charset="0"/>
                <a:cs typeface="Arial" panose="020B0604020202020204" pitchFamily="34" charset="0"/>
              </a:rPr>
              <a:t>Zasady </a:t>
            </a:r>
            <a:r>
              <a:rPr lang="pl-PL" b="1" dirty="0">
                <a:solidFill>
                  <a:srgbClr val="002060"/>
                </a:solidFill>
                <a:latin typeface="Arial" panose="020B0604020202020204" pitchFamily="34" charset="0"/>
                <a:ea typeface="Tahoma" panose="020B0604030504040204" pitchFamily="34" charset="0"/>
                <a:cs typeface="Arial" panose="020B0604020202020204" pitchFamily="34" charset="0"/>
              </a:rPr>
              <a:t>oceniania rozwiązań </a:t>
            </a:r>
            <a:r>
              <a:rPr lang="pl-PL" b="1" dirty="0" smtClean="0">
                <a:solidFill>
                  <a:srgbClr val="002060"/>
                </a:solidFill>
                <a:latin typeface="Arial" panose="020B0604020202020204" pitchFamily="34" charset="0"/>
                <a:ea typeface="Tahoma" panose="020B0604030504040204" pitchFamily="34" charset="0"/>
                <a:cs typeface="Arial" panose="020B0604020202020204" pitchFamily="34" charset="0"/>
              </a:rPr>
              <a:t>otwartych zadań egzaminacyjnych</a:t>
            </a:r>
          </a:p>
          <a:p>
            <a:pPr>
              <a:buClr>
                <a:schemeClr val="tx1"/>
              </a:buClr>
              <a:tabLst>
                <a:tab pos="541338" algn="l"/>
              </a:tabLst>
            </a:pPr>
            <a:endParaRPr lang="pl-PL" b="1" dirty="0" smtClean="0">
              <a:solidFill>
                <a:srgbClr val="002060"/>
              </a:solidFill>
              <a:latin typeface="Arial" panose="020B0604020202020204" pitchFamily="34" charset="0"/>
              <a:ea typeface="Tahoma" panose="020B0604030504040204" pitchFamily="34" charset="0"/>
              <a:cs typeface="Arial" panose="020B0604020202020204" pitchFamily="34" charset="0"/>
            </a:endParaRPr>
          </a:p>
          <a:p>
            <a:pPr>
              <a:buClr>
                <a:schemeClr val="tx1"/>
              </a:buClr>
              <a:tabLst>
                <a:tab pos="541338" algn="l"/>
              </a:tabLst>
            </a:pPr>
            <a:r>
              <a:rPr lang="pl-PL" b="1" dirty="0" smtClean="0">
                <a:solidFill>
                  <a:srgbClr val="002060"/>
                </a:solidFill>
                <a:latin typeface="Arial" panose="020B0604020202020204" pitchFamily="34" charset="0"/>
                <a:ea typeface="Tahoma" panose="020B0604030504040204" pitchFamily="34" charset="0"/>
                <a:cs typeface="Arial" panose="020B0604020202020204" pitchFamily="34" charset="0"/>
              </a:rPr>
              <a:t>Praktyczne wskazówki</a:t>
            </a:r>
          </a:p>
        </p:txBody>
      </p:sp>
      <p:sp>
        <p:nvSpPr>
          <p:cNvPr id="4" name="Symbol zastępczy numeru slajdu 4"/>
          <p:cNvSpPr>
            <a:spLocks noGrp="1"/>
          </p:cNvSpPr>
          <p:nvPr>
            <p:ph type="sldNum" sz="quarter" idx="12"/>
          </p:nvPr>
        </p:nvSpPr>
        <p:spPr>
          <a:xfrm>
            <a:off x="8610600" y="6356350"/>
            <a:ext cx="2743200" cy="365125"/>
          </a:xfrm>
        </p:spPr>
        <p:txBody>
          <a:bodyPr/>
          <a:lstStyle/>
          <a:p>
            <a:fld id="{6D5E0CDF-0EB0-44EF-AF60-9AEE92BC93FD}" type="slidenum">
              <a:rPr lang="pl-PL" smtClean="0"/>
              <a:t>2</a:t>
            </a:fld>
            <a:endParaRPr lang="pl-PL" dirty="0"/>
          </a:p>
        </p:txBody>
      </p:sp>
    </p:spTree>
    <p:extLst>
      <p:ext uri="{BB962C8B-B14F-4D97-AF65-F5344CB8AC3E}">
        <p14:creationId xmlns:p14="http://schemas.microsoft.com/office/powerpoint/2010/main" val="1249649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48790" y="281998"/>
            <a:ext cx="6920345" cy="1325563"/>
          </a:xfrm>
        </p:spPr>
        <p:txBody>
          <a:bodyPr>
            <a:normAutofit/>
            <a:scene3d>
              <a:camera prst="orthographicFront"/>
              <a:lightRig rig="threePt" dir="t"/>
            </a:scene3d>
            <a:sp3d extrusionH="57150">
              <a:bevelT w="38100" h="38100"/>
            </a:sp3d>
          </a:bodyPr>
          <a:lstStyle/>
          <a:p>
            <a:r>
              <a:rPr lang="pl-PL" sz="3200" b="1" dirty="0" smtClean="0">
                <a:solidFill>
                  <a:srgbClr val="002060"/>
                </a:solidFill>
                <a:latin typeface="Arial" panose="020B0604020202020204" pitchFamily="34" charset="0"/>
                <a:cs typeface="Arial" panose="020B0604020202020204" pitchFamily="34" charset="0"/>
              </a:rPr>
              <a:t>Ocena odpowiedzi do zadania 4.4.</a:t>
            </a:r>
            <a:endParaRPr lang="pl-PL" sz="32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20</a:t>
            </a:fld>
            <a:endParaRPr lang="pl-PL"/>
          </a:p>
        </p:txBody>
      </p:sp>
      <p:graphicFrame>
        <p:nvGraphicFramePr>
          <p:cNvPr id="10" name="Symbol zastępczy zawartości 9"/>
          <p:cNvGraphicFramePr>
            <a:graphicFrameLocks noGrp="1"/>
          </p:cNvGraphicFramePr>
          <p:nvPr>
            <p:ph idx="1"/>
            <p:extLst>
              <p:ext uri="{D42A27DB-BD31-4B8C-83A1-F6EECF244321}">
                <p14:modId xmlns:p14="http://schemas.microsoft.com/office/powerpoint/2010/main" val="2983461964"/>
              </p:ext>
            </p:extLst>
          </p:nvPr>
        </p:nvGraphicFramePr>
        <p:xfrm>
          <a:off x="2240971" y="1405769"/>
          <a:ext cx="7335981" cy="462741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234476">
                  <a:extLst>
                    <a:ext uri="{9D8B030D-6E8A-4147-A177-3AD203B41FA5}">
                      <a16:colId xmlns:a16="http://schemas.microsoft.com/office/drawing/2014/main" xmlns="" val="1860936454"/>
                    </a:ext>
                  </a:extLst>
                </a:gridCol>
                <a:gridCol w="1557834">
                  <a:extLst>
                    <a:ext uri="{9D8B030D-6E8A-4147-A177-3AD203B41FA5}">
                      <a16:colId xmlns:a16="http://schemas.microsoft.com/office/drawing/2014/main" xmlns="" val="318182638"/>
                    </a:ext>
                  </a:extLst>
                </a:gridCol>
                <a:gridCol w="1543671">
                  <a:extLst>
                    <a:ext uri="{9D8B030D-6E8A-4147-A177-3AD203B41FA5}">
                      <a16:colId xmlns:a16="http://schemas.microsoft.com/office/drawing/2014/main" xmlns="" val="830641782"/>
                    </a:ext>
                  </a:extLst>
                </a:gridCol>
              </a:tblGrid>
              <a:tr h="661059">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Odpowiedzi uczniów</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1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0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504629245"/>
                  </a:ext>
                </a:extLst>
              </a:tr>
              <a:tr h="661059">
                <a:tc>
                  <a:txBody>
                    <a:bodyPr/>
                    <a:lstStyle/>
                    <a:p>
                      <a:pPr marL="72000" algn="just">
                        <a:lnSpc>
                          <a:spcPct val="107000"/>
                        </a:lnSpc>
                        <a:spcAft>
                          <a:spcPts val="0"/>
                        </a:spcAft>
                      </a:pPr>
                      <a:r>
                        <a:rPr lang="pl-PL" sz="2800" b="1" dirty="0" err="1">
                          <a:solidFill>
                            <a:srgbClr val="000000"/>
                          </a:solidFill>
                          <a:effectLst/>
                          <a:latin typeface="Arial" panose="020B0604020202020204" pitchFamily="34" charset="0"/>
                          <a:ea typeface="MS Mincho"/>
                          <a:cs typeface="Times New Roman" panose="02020603050405020304" pitchFamily="18" charset="0"/>
                        </a:rPr>
                        <a:t>work</a:t>
                      </a:r>
                      <a:r>
                        <a:rPr lang="pl-PL" sz="2800" b="1" dirty="0">
                          <a:solidFill>
                            <a:srgbClr val="000000"/>
                          </a:solidFill>
                          <a:effectLst/>
                          <a:latin typeface="Arial" panose="020B0604020202020204" pitchFamily="34" charset="0"/>
                          <a:ea typeface="MS Mincho"/>
                          <a:cs typeface="Times New Roman" panose="02020603050405020304" pitchFamily="18" charset="0"/>
                        </a:rPr>
                        <a:t> in </a:t>
                      </a:r>
                      <a:r>
                        <a:rPr lang="pl-PL" sz="2800" b="1" dirty="0" err="1">
                          <a:solidFill>
                            <a:srgbClr val="000000"/>
                          </a:solidFill>
                          <a:effectLst/>
                          <a:latin typeface="Arial" panose="020B0604020202020204" pitchFamily="34" charset="0"/>
                          <a:ea typeface="MS Mincho"/>
                          <a:cs typeface="Times New Roman" panose="02020603050405020304" pitchFamily="18" charset="0"/>
                        </a:rPr>
                        <a:t>theatre</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736287395"/>
                  </a:ext>
                </a:extLst>
              </a:tr>
              <a:tr h="661059">
                <a:tc>
                  <a:txBody>
                    <a:bodyPr/>
                    <a:lstStyle/>
                    <a:p>
                      <a:pPr marL="72000" algn="just">
                        <a:lnSpc>
                          <a:spcPct val="107000"/>
                        </a:lnSpc>
                        <a:spcAft>
                          <a:spcPts val="0"/>
                        </a:spcAft>
                      </a:pPr>
                      <a:r>
                        <a:rPr lang="en-GB"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acting in theatre or film</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716576865"/>
                  </a:ext>
                </a:extLst>
              </a:tr>
              <a:tr h="661059">
                <a:tc>
                  <a:txBody>
                    <a:bodyPr/>
                    <a:lstStyle/>
                    <a:p>
                      <a:pPr marL="72000" algn="just">
                        <a:lnSpc>
                          <a:spcPct val="107000"/>
                        </a:lnSpc>
                        <a:spcAft>
                          <a:spcPts val="0"/>
                        </a:spcAft>
                      </a:pPr>
                      <a:r>
                        <a:rPr lang="pl-PL" sz="2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a:t>
                      </a:r>
                      <a:r>
                        <a:rPr lang="pl-PL"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pl-PL" sz="2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actress</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396305150"/>
                  </a:ext>
                </a:extLst>
              </a:tr>
              <a:tr h="661059">
                <a:tc>
                  <a:txBody>
                    <a:bodyPr/>
                    <a:lstStyle/>
                    <a:p>
                      <a:pPr marL="72000" algn="just">
                        <a:lnSpc>
                          <a:spcPct val="107000"/>
                        </a:lnSpc>
                        <a:spcAft>
                          <a:spcPts val="0"/>
                        </a:spcAft>
                      </a:pPr>
                      <a:r>
                        <a:rPr lang="pl-PL" sz="2800" b="1" dirty="0">
                          <a:solidFill>
                            <a:srgbClr val="000000"/>
                          </a:solidFill>
                          <a:effectLst/>
                          <a:latin typeface="Arial" panose="020B0604020202020204" pitchFamily="34" charset="0"/>
                          <a:ea typeface="MS Mincho"/>
                          <a:cs typeface="Times New Roman" panose="02020603050405020304" pitchFamily="18" charset="0"/>
                        </a:rPr>
                        <a:t>akt in </a:t>
                      </a:r>
                      <a:r>
                        <a:rPr lang="pl-PL" sz="2800" b="1" dirty="0" err="1">
                          <a:solidFill>
                            <a:srgbClr val="000000"/>
                          </a:solidFill>
                          <a:effectLst/>
                          <a:latin typeface="Arial" panose="020B0604020202020204" pitchFamily="34" charset="0"/>
                          <a:ea typeface="MS Mincho"/>
                          <a:cs typeface="Times New Roman" panose="02020603050405020304" pitchFamily="18" charset="0"/>
                        </a:rPr>
                        <a:t>fieter</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2763316"/>
                  </a:ext>
                </a:extLst>
              </a:tr>
              <a:tr h="661059">
                <a:tc>
                  <a:txBody>
                    <a:bodyPr/>
                    <a:lstStyle/>
                    <a:p>
                      <a:pPr marL="72000" algn="just">
                        <a:lnSpc>
                          <a:spcPct val="107000"/>
                        </a:lnSpc>
                        <a:spcAft>
                          <a:spcPts val="0"/>
                        </a:spcAft>
                      </a:pPr>
                      <a:r>
                        <a:rPr lang="en-GB"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comedy actress</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49984204"/>
                  </a:ext>
                </a:extLst>
              </a:tr>
              <a:tr h="661059">
                <a:tc>
                  <a:txBody>
                    <a:bodyPr/>
                    <a:lstStyle/>
                    <a:p>
                      <a:pPr marL="72000" algn="just">
                        <a:lnSpc>
                          <a:spcPct val="107000"/>
                        </a:lnSpc>
                        <a:spcAft>
                          <a:spcPts val="0"/>
                        </a:spcAft>
                      </a:pPr>
                      <a:r>
                        <a:rPr lang="pl-PL" sz="2800" b="1" dirty="0">
                          <a:solidFill>
                            <a:srgbClr val="000000"/>
                          </a:solidFill>
                          <a:effectLst/>
                          <a:latin typeface="Arial" panose="020B0604020202020204" pitchFamily="34" charset="0"/>
                          <a:ea typeface="MS Mincho"/>
                          <a:cs typeface="Times New Roman" panose="02020603050405020304" pitchFamily="18" charset="0"/>
                        </a:rPr>
                        <a:t>cook</a:t>
                      </a:r>
                      <a:endParaRPr lang="pl-PL"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404856476"/>
                  </a:ext>
                </a:extLst>
              </a:tr>
            </a:tbl>
          </a:graphicData>
        </a:graphic>
      </p:graphicFrame>
      <p:sp>
        <p:nvSpPr>
          <p:cNvPr id="11" name="pole tekstowe 10"/>
          <p:cNvSpPr txBox="1"/>
          <p:nvPr/>
        </p:nvSpPr>
        <p:spPr>
          <a:xfrm>
            <a:off x="8492837" y="2087933"/>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2" name="pole tekstowe 11"/>
          <p:cNvSpPr txBox="1"/>
          <p:nvPr/>
        </p:nvSpPr>
        <p:spPr>
          <a:xfrm>
            <a:off x="6968837" y="2771230"/>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3" name="pole tekstowe 12"/>
          <p:cNvSpPr txBox="1"/>
          <p:nvPr/>
        </p:nvSpPr>
        <p:spPr>
          <a:xfrm>
            <a:off x="8492838" y="4063894"/>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4" name="pole tekstowe 13"/>
          <p:cNvSpPr txBox="1"/>
          <p:nvPr/>
        </p:nvSpPr>
        <p:spPr>
          <a:xfrm>
            <a:off x="8492837" y="4735998"/>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5" name="pole tekstowe 14"/>
          <p:cNvSpPr txBox="1"/>
          <p:nvPr/>
        </p:nvSpPr>
        <p:spPr>
          <a:xfrm>
            <a:off x="8492837" y="5375041"/>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6" name="pole tekstowe 15"/>
          <p:cNvSpPr txBox="1"/>
          <p:nvPr/>
        </p:nvSpPr>
        <p:spPr>
          <a:xfrm>
            <a:off x="6968837" y="3396311"/>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711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02744" y="33789"/>
            <a:ext cx="5797019" cy="555709"/>
          </a:xfrm>
        </p:spPr>
        <p:txBody>
          <a:bodyPr>
            <a:normAutofit fontScale="90000"/>
            <a:scene3d>
              <a:camera prst="orthographicFront"/>
              <a:lightRig rig="threePt" dir="t"/>
            </a:scene3d>
            <a:sp3d extrusionH="57150">
              <a:bevelT w="38100" h="38100"/>
            </a:sp3d>
          </a:bodyPr>
          <a:lstStyle/>
          <a:p>
            <a:r>
              <a:rPr lang="pl-PL" sz="4000" b="1" dirty="0" smtClean="0">
                <a:solidFill>
                  <a:srgbClr val="002060"/>
                </a:solidFill>
                <a:latin typeface="Arial" panose="020B0604020202020204" pitchFamily="34" charset="0"/>
                <a:cs typeface="Arial" panose="020B0604020202020204" pitchFamily="34" charset="0"/>
              </a:rPr>
              <a:t>Praktyczne wskazówki</a:t>
            </a:r>
            <a:endParaRPr lang="pl-PL" sz="4000" b="1" dirty="0">
              <a:solidFill>
                <a:srgbClr val="002060"/>
              </a:solidFill>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243563" y="692727"/>
            <a:ext cx="10078073" cy="5514109"/>
          </a:xfr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oAutofit/>
            <a:sp3d extrusionH="57150">
              <a:bevelT w="38100" h="38100"/>
            </a:sp3d>
          </a:bodyPr>
          <a:lstStyle/>
          <a:p>
            <a:pPr algn="just">
              <a:lnSpc>
                <a:spcPct val="100000"/>
              </a:lnSpc>
            </a:pPr>
            <a:r>
              <a:rPr lang="pl-PL" sz="2400" b="1" dirty="0" smtClean="0">
                <a:latin typeface="Arial" panose="020B0604020202020204" pitchFamily="34" charset="0"/>
                <a:cs typeface="Arial" panose="020B0604020202020204" pitchFamily="34" charset="0"/>
              </a:rPr>
              <a:t>Przed pierwszym wysłuchaniem nagrania </a:t>
            </a:r>
            <a:r>
              <a:rPr lang="pl-PL" sz="2400" b="1" dirty="0">
                <a:latin typeface="Arial" panose="020B0604020202020204" pitchFamily="34" charset="0"/>
                <a:cs typeface="Arial" panose="020B0604020202020204" pitchFamily="34" charset="0"/>
              </a:rPr>
              <a:t>warto </a:t>
            </a:r>
            <a:r>
              <a:rPr lang="pl-PL" sz="2400" b="1" dirty="0" smtClean="0">
                <a:latin typeface="Arial" panose="020B0604020202020204" pitchFamily="34" charset="0"/>
                <a:cs typeface="Arial" panose="020B0604020202020204" pitchFamily="34" charset="0"/>
              </a:rPr>
              <a:t>prosić uczniów,</a:t>
            </a:r>
            <a:br>
              <a:rPr lang="pl-PL" sz="2400" b="1" dirty="0" smtClean="0">
                <a:latin typeface="Arial" panose="020B0604020202020204" pitchFamily="34" charset="0"/>
                <a:cs typeface="Arial" panose="020B0604020202020204" pitchFamily="34" charset="0"/>
              </a:rPr>
            </a:br>
            <a:r>
              <a:rPr lang="pl-PL" sz="2400" b="1" dirty="0" smtClean="0">
                <a:latin typeface="Arial" panose="020B0604020202020204" pitchFamily="34" charset="0"/>
                <a:cs typeface="Arial" panose="020B0604020202020204" pitchFamily="34" charset="0"/>
              </a:rPr>
              <a:t>by </a:t>
            </a:r>
            <a:r>
              <a:rPr lang="pl-PL" sz="2400" b="1" dirty="0">
                <a:latin typeface="Arial" panose="020B0604020202020204" pitchFamily="34" charset="0"/>
                <a:cs typeface="Arial" panose="020B0604020202020204" pitchFamily="34" charset="0"/>
              </a:rPr>
              <a:t>na podstawie pytania </a:t>
            </a:r>
            <a:r>
              <a:rPr lang="pl-PL" sz="2400" b="1" dirty="0" smtClean="0">
                <a:latin typeface="Arial" panose="020B0604020202020204" pitchFamily="34" charset="0"/>
                <a:cs typeface="Arial" panose="020B0604020202020204" pitchFamily="34" charset="0"/>
              </a:rPr>
              <a:t>lub fragmentów tekstu otaczających lukę </a:t>
            </a:r>
            <a:r>
              <a:rPr lang="pl-PL" sz="2400" b="1" dirty="0">
                <a:solidFill>
                  <a:srgbClr val="FFFF00"/>
                </a:solidFill>
                <a:latin typeface="Arial" panose="020B0604020202020204" pitchFamily="34" charset="0"/>
                <a:cs typeface="Arial" panose="020B0604020202020204" pitchFamily="34" charset="0"/>
              </a:rPr>
              <a:t>przewidzieli</a:t>
            </a:r>
            <a:r>
              <a:rPr lang="pl-PL" sz="2400" b="1" dirty="0">
                <a:latin typeface="Arial" panose="020B0604020202020204" pitchFamily="34" charset="0"/>
                <a:cs typeface="Arial" panose="020B0604020202020204" pitchFamily="34" charset="0"/>
              </a:rPr>
              <a:t> rodzaj </a:t>
            </a:r>
            <a:r>
              <a:rPr lang="pl-PL" sz="2400" b="1" dirty="0" smtClean="0">
                <a:latin typeface="Arial" panose="020B0604020202020204" pitchFamily="34" charset="0"/>
                <a:cs typeface="Arial" panose="020B0604020202020204" pitchFamily="34" charset="0"/>
              </a:rPr>
              <a:t>informacji, słowa lub wyrażenia, </a:t>
            </a:r>
            <a:r>
              <a:rPr lang="pl-PL" sz="2400" b="1" dirty="0">
                <a:latin typeface="Arial" panose="020B0604020202020204" pitchFamily="34" charset="0"/>
                <a:cs typeface="Arial" panose="020B0604020202020204" pitchFamily="34" charset="0"/>
              </a:rPr>
              <a:t>które mogą pojawić się w nagraniach – słuchając, </a:t>
            </a:r>
            <a:r>
              <a:rPr lang="pl-PL" sz="2400" b="1" dirty="0" smtClean="0">
                <a:latin typeface="Arial" panose="020B0604020202020204" pitchFamily="34" charset="0"/>
                <a:cs typeface="Arial" panose="020B0604020202020204" pitchFamily="34" charset="0"/>
              </a:rPr>
              <a:t>będzie im łatwiej znaleźć</a:t>
            </a:r>
            <a:br>
              <a:rPr lang="pl-PL" sz="2400" b="1" dirty="0" smtClean="0">
                <a:latin typeface="Arial" panose="020B0604020202020204" pitchFamily="34" charset="0"/>
                <a:cs typeface="Arial" panose="020B0604020202020204" pitchFamily="34" charset="0"/>
              </a:rPr>
            </a:br>
            <a:r>
              <a:rPr lang="pl-PL" sz="2400" b="1" dirty="0" smtClean="0">
                <a:latin typeface="Arial" panose="020B0604020202020204" pitchFamily="34" charset="0"/>
                <a:cs typeface="Arial" panose="020B0604020202020204" pitchFamily="34" charset="0"/>
              </a:rPr>
              <a:t>w nagraniu informacje niezbędne do rozwiązania zadania.</a:t>
            </a:r>
          </a:p>
          <a:p>
            <a:pPr algn="just">
              <a:lnSpc>
                <a:spcPct val="100000"/>
              </a:lnSpc>
            </a:pPr>
            <a:r>
              <a:rPr lang="pl-PL" sz="2400" b="1" dirty="0">
                <a:latin typeface="Arial" panose="020B0604020202020204" pitchFamily="34" charset="0"/>
                <a:cs typeface="Arial" panose="020B0604020202020204" pitchFamily="34" charset="0"/>
              </a:rPr>
              <a:t>Zadania zawarte w podręcznikach najczęściej są zadaniami zamkniętymi. Można jednak dodatkowo przygotować dla uczniów kilka </a:t>
            </a:r>
            <a:r>
              <a:rPr lang="pl-PL" sz="2400" b="1" dirty="0">
                <a:solidFill>
                  <a:srgbClr val="FFFF00"/>
                </a:solidFill>
                <a:latin typeface="Arial" panose="020B0604020202020204" pitchFamily="34" charset="0"/>
                <a:cs typeface="Arial" panose="020B0604020202020204" pitchFamily="34" charset="0"/>
              </a:rPr>
              <a:t>pytań otwartych</a:t>
            </a:r>
            <a:r>
              <a:rPr lang="pl-PL" sz="2400" b="1" dirty="0">
                <a:latin typeface="Arial" panose="020B0604020202020204" pitchFamily="34" charset="0"/>
                <a:cs typeface="Arial" panose="020B0604020202020204" pitchFamily="34" charset="0"/>
              </a:rPr>
              <a:t>, na które powinni udzielić odpowiedzi. </a:t>
            </a:r>
            <a:endParaRPr lang="pl-PL" sz="2400" b="1" dirty="0" smtClean="0">
              <a:latin typeface="Arial" panose="020B0604020202020204" pitchFamily="34" charset="0"/>
              <a:cs typeface="Arial" panose="020B0604020202020204" pitchFamily="34" charset="0"/>
            </a:endParaRPr>
          </a:p>
          <a:p>
            <a:pPr algn="just">
              <a:lnSpc>
                <a:spcPct val="100000"/>
              </a:lnSpc>
            </a:pPr>
            <a:r>
              <a:rPr lang="pl-PL" sz="2400" b="1" dirty="0" smtClean="0">
                <a:latin typeface="Arial" panose="020B0604020202020204" pitchFamily="34" charset="0"/>
                <a:cs typeface="Arial" panose="020B0604020202020204" pitchFamily="34" charset="0"/>
              </a:rPr>
              <a:t>Po rozwiązaniu zadania można poprosić uczniów o </a:t>
            </a:r>
            <a:r>
              <a:rPr lang="pl-PL" sz="2400" b="1" dirty="0" smtClean="0">
                <a:solidFill>
                  <a:srgbClr val="FFFF00"/>
                </a:solidFill>
                <a:latin typeface="Arial" panose="020B0604020202020204" pitchFamily="34" charset="0"/>
                <a:cs typeface="Arial" panose="020B0604020202020204" pitchFamily="34" charset="0"/>
              </a:rPr>
              <a:t>ułożenie pociętej transkrypcji </a:t>
            </a:r>
            <a:r>
              <a:rPr lang="pl-PL" sz="2400" b="1" dirty="0" smtClean="0">
                <a:latin typeface="Arial" panose="020B0604020202020204" pitchFamily="34" charset="0"/>
                <a:cs typeface="Arial" panose="020B0604020202020204" pitchFamily="34" charset="0"/>
              </a:rPr>
              <a:t>nagrania we właściwym porządku. Zadanie to pozwoli utrwalić znajomość środków leksykalnych użytych w tekście, związków pomiędzy mówioną formą wyrazów i ich zapisem oraz rozpoznawanie związków pomiędzy poszczególnymi częściami tekstu.</a:t>
            </a:r>
          </a:p>
          <a:p>
            <a:pPr algn="just">
              <a:lnSpc>
                <a:spcPct val="100000"/>
              </a:lnSpc>
            </a:pPr>
            <a:endParaRPr lang="pl-PL" sz="2400" b="1" dirty="0">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21</a:t>
            </a:fld>
            <a:endParaRPr lang="pl-PL"/>
          </a:p>
        </p:txBody>
      </p:sp>
    </p:spTree>
    <p:extLst>
      <p:ext uri="{BB962C8B-B14F-4D97-AF65-F5344CB8AC3E}">
        <p14:creationId xmlns:p14="http://schemas.microsoft.com/office/powerpoint/2010/main" val="145559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4691" y="420543"/>
            <a:ext cx="2410691" cy="3070801"/>
          </a:xfrm>
        </p:spPr>
        <p:txBody>
          <a:bodyPr>
            <a:noAutofit/>
            <a:scene3d>
              <a:camera prst="orthographicFront"/>
              <a:lightRig rig="threePt" dir="t"/>
            </a:scene3d>
            <a:sp3d extrusionH="57150">
              <a:bevelT w="38100" h="38100"/>
            </a:sp3d>
          </a:bodyPr>
          <a:lstStyle/>
          <a:p>
            <a:r>
              <a:rPr lang="pl-PL" sz="2400" b="1" dirty="0">
                <a:solidFill>
                  <a:srgbClr val="002060"/>
                </a:solidFill>
                <a:latin typeface="Arial" panose="020B0604020202020204" pitchFamily="34" charset="0"/>
                <a:cs typeface="Arial" panose="020B0604020202020204" pitchFamily="34" charset="0"/>
              </a:rPr>
              <a:t>Zadanie</a:t>
            </a:r>
            <a:br>
              <a:rPr lang="pl-PL" sz="2400" b="1" dirty="0">
                <a:solidFill>
                  <a:srgbClr val="002060"/>
                </a:solidFill>
                <a:latin typeface="Arial" panose="020B0604020202020204" pitchFamily="34" charset="0"/>
                <a:cs typeface="Arial" panose="020B0604020202020204" pitchFamily="34" charset="0"/>
              </a:rPr>
            </a:br>
            <a:r>
              <a:rPr lang="pl-PL" sz="2000" b="1" dirty="0">
                <a:solidFill>
                  <a:srgbClr val="002060"/>
                </a:solidFill>
                <a:latin typeface="Arial" panose="020B0604020202020204" pitchFamily="34" charset="0"/>
                <a:cs typeface="Arial" panose="020B0604020202020204" pitchFamily="34" charset="0"/>
              </a:rPr>
              <a:t>Przeczytaj tekst. </a:t>
            </a:r>
            <a:r>
              <a:rPr lang="pl-PL" sz="2000" b="1" dirty="0" smtClean="0">
                <a:solidFill>
                  <a:srgbClr val="002060"/>
                </a:solidFill>
                <a:latin typeface="Arial" panose="020B0604020202020204" pitchFamily="34" charset="0"/>
                <a:cs typeface="Arial" panose="020B0604020202020204" pitchFamily="34" charset="0"/>
              </a:rPr>
              <a:t>Uzupełnij</a:t>
            </a:r>
            <a:br>
              <a:rPr lang="pl-PL" sz="2000" b="1" dirty="0" smtClean="0">
                <a:solidFill>
                  <a:srgbClr val="002060"/>
                </a:solidFill>
                <a:latin typeface="Arial" panose="020B0604020202020204" pitchFamily="34" charset="0"/>
                <a:cs typeface="Arial" panose="020B0604020202020204" pitchFamily="34" charset="0"/>
              </a:rPr>
            </a:br>
            <a:r>
              <a:rPr lang="pl-PL" sz="2000" b="1" dirty="0" smtClean="0">
                <a:solidFill>
                  <a:srgbClr val="002060"/>
                </a:solidFill>
                <a:latin typeface="Arial" panose="020B0604020202020204" pitchFamily="34" charset="0"/>
                <a:cs typeface="Arial" panose="020B0604020202020204" pitchFamily="34" charset="0"/>
              </a:rPr>
              <a:t>w </a:t>
            </a:r>
            <a:r>
              <a:rPr lang="pl-PL" sz="2000" b="1" dirty="0">
                <a:solidFill>
                  <a:srgbClr val="002060"/>
                </a:solidFill>
                <a:latin typeface="Arial" panose="020B0604020202020204" pitchFamily="34" charset="0"/>
                <a:cs typeface="Arial" panose="020B0604020202020204" pitchFamily="34" charset="0"/>
              </a:rPr>
              <a:t>e-mailu </a:t>
            </a:r>
            <a:r>
              <a:rPr lang="pl-PL" sz="2000" b="1" dirty="0" smtClean="0">
                <a:solidFill>
                  <a:srgbClr val="002060"/>
                </a:solidFill>
                <a:latin typeface="Arial" panose="020B0604020202020204" pitchFamily="34" charset="0"/>
                <a:cs typeface="Arial" panose="020B0604020202020204" pitchFamily="34" charset="0"/>
              </a:rPr>
              <a:t>luki</a:t>
            </a:r>
            <a:br>
              <a:rPr lang="pl-PL" sz="2000" b="1" dirty="0" smtClean="0">
                <a:solidFill>
                  <a:srgbClr val="002060"/>
                </a:solidFill>
                <a:latin typeface="Arial" panose="020B0604020202020204" pitchFamily="34" charset="0"/>
                <a:cs typeface="Arial" panose="020B0604020202020204" pitchFamily="34" charset="0"/>
              </a:rPr>
            </a:br>
            <a:r>
              <a:rPr lang="pl-PL" sz="2000" b="1" dirty="0" smtClean="0">
                <a:solidFill>
                  <a:srgbClr val="002060"/>
                </a:solidFill>
                <a:latin typeface="Arial" panose="020B0604020202020204" pitchFamily="34" charset="0"/>
                <a:cs typeface="Arial" panose="020B0604020202020204" pitchFamily="34" charset="0"/>
              </a:rPr>
              <a:t>15.1.–15.3</a:t>
            </a:r>
            <a:r>
              <a:rPr lang="pl-PL" sz="2000" b="1" dirty="0">
                <a:solidFill>
                  <a:srgbClr val="002060"/>
                </a:solidFill>
                <a:latin typeface="Arial" panose="020B0604020202020204" pitchFamily="34" charset="0"/>
                <a:cs typeface="Arial" panose="020B0604020202020204" pitchFamily="34" charset="0"/>
              </a:rPr>
              <a:t>. zgodnie z treścią tekstu. </a:t>
            </a:r>
            <a:r>
              <a:rPr lang="pl-PL" sz="2000" b="1" dirty="0" smtClean="0">
                <a:solidFill>
                  <a:srgbClr val="002060"/>
                </a:solidFill>
                <a:latin typeface="Arial" panose="020B0604020202020204" pitchFamily="34" charset="0"/>
                <a:cs typeface="Arial" panose="020B0604020202020204" pitchFamily="34" charset="0"/>
              </a:rPr>
              <a:t>Luki należy uzupełnić</a:t>
            </a:r>
            <a:br>
              <a:rPr lang="pl-PL" sz="2000" b="1" dirty="0" smtClean="0">
                <a:solidFill>
                  <a:srgbClr val="002060"/>
                </a:solidFill>
                <a:latin typeface="Arial" panose="020B0604020202020204" pitchFamily="34" charset="0"/>
                <a:cs typeface="Arial" panose="020B0604020202020204" pitchFamily="34" charset="0"/>
              </a:rPr>
            </a:br>
            <a:r>
              <a:rPr lang="pl-PL" sz="2000" b="1" dirty="0" smtClean="0">
                <a:solidFill>
                  <a:srgbClr val="002060"/>
                </a:solidFill>
                <a:latin typeface="Arial" panose="020B0604020202020204" pitchFamily="34" charset="0"/>
                <a:cs typeface="Arial" panose="020B0604020202020204" pitchFamily="34" charset="0"/>
              </a:rPr>
              <a:t>w </a:t>
            </a:r>
            <a:r>
              <a:rPr lang="pl-PL" sz="2000" b="1" dirty="0">
                <a:solidFill>
                  <a:srgbClr val="002060"/>
                </a:solidFill>
                <a:latin typeface="Arial" panose="020B0604020202020204" pitchFamily="34" charset="0"/>
                <a:cs typeface="Arial" panose="020B0604020202020204" pitchFamily="34" charset="0"/>
              </a:rPr>
              <a:t>języku polskim. </a:t>
            </a: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22</a:t>
            </a:fld>
            <a:endParaRPr lang="pl-PL"/>
          </a:p>
        </p:txBody>
      </p:sp>
      <p:pic>
        <p:nvPicPr>
          <p:cNvPr id="6" name="Symbol zastępczy zawartości 5"/>
          <p:cNvPicPr>
            <a:picLocks noGrp="1" noChangeAspect="1"/>
          </p:cNvPicPr>
          <p:nvPr>
            <p:ph idx="1"/>
          </p:nvPr>
        </p:nvPicPr>
        <p:blipFill rotWithShape="1">
          <a:blip r:embed="rId2">
            <a:lum bright="-20000" contrast="40000"/>
          </a:blip>
          <a:srcRect t="11204"/>
          <a:stretch/>
        </p:blipFill>
        <p:spPr>
          <a:xfrm>
            <a:off x="2698173" y="1"/>
            <a:ext cx="6667500" cy="6858000"/>
          </a:xfrm>
          <a:prstGeom prst="rect">
            <a:avLst/>
          </a:prstGeom>
          <a:ln>
            <a:solidFill>
              <a:schemeClr val="accent1">
                <a:lumMod val="50000"/>
              </a:schemeClr>
            </a:solidFill>
          </a:ln>
          <a:effectLst>
            <a:outerShdw blurRad="50800" dist="127000" dir="2700000" algn="tl" rotWithShape="0">
              <a:schemeClr val="accent1">
                <a:lumMod val="50000"/>
                <a:alpha val="40000"/>
              </a:schemeClr>
            </a:outerShdw>
          </a:effectLst>
        </p:spPr>
      </p:pic>
    </p:spTree>
    <p:extLst>
      <p:ext uri="{BB962C8B-B14F-4D97-AF65-F5344CB8AC3E}">
        <p14:creationId xmlns:p14="http://schemas.microsoft.com/office/powerpoint/2010/main" val="2953015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23</a:t>
            </a:fld>
            <a:endParaRPr lang="pl-PL"/>
          </a:p>
        </p:txBody>
      </p:sp>
      <p:pic>
        <p:nvPicPr>
          <p:cNvPr id="6" name="Symbol zastępczy zawartości 5"/>
          <p:cNvPicPr>
            <a:picLocks noGrp="1" noChangeAspect="1"/>
          </p:cNvPicPr>
          <p:nvPr>
            <p:ph idx="1"/>
          </p:nvPr>
        </p:nvPicPr>
        <p:blipFill>
          <a:blip r:embed="rId2">
            <a:lum bright="-20000" contrast="40000"/>
          </a:blip>
          <a:stretch>
            <a:fillRect/>
          </a:stretch>
        </p:blipFill>
        <p:spPr>
          <a:xfrm>
            <a:off x="120416" y="749345"/>
            <a:ext cx="10325911" cy="5318945"/>
          </a:xfrm>
          <a:prstGeom prst="rect">
            <a:avLst/>
          </a:prstGeom>
          <a:ln>
            <a:solidFill>
              <a:schemeClr val="accent1">
                <a:lumMod val="50000"/>
              </a:schemeClr>
            </a:solidFill>
          </a:ln>
          <a:effectLst>
            <a:outerShdw blurRad="50800" dist="127000" dir="2700000" algn="tl" rotWithShape="0">
              <a:schemeClr val="accent1">
                <a:lumMod val="50000"/>
                <a:alpha val="40000"/>
              </a:schemeClr>
            </a:outerShdw>
          </a:effectLst>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pic>
      <p:sp>
        <p:nvSpPr>
          <p:cNvPr id="7" name="pole tekstowe 6"/>
          <p:cNvSpPr txBox="1"/>
          <p:nvPr/>
        </p:nvSpPr>
        <p:spPr>
          <a:xfrm>
            <a:off x="4295119" y="3306883"/>
            <a:ext cx="1260554" cy="430887"/>
          </a:xfrm>
          <a:prstGeom prst="rect">
            <a:avLst/>
          </a:prstGeom>
          <a:noFill/>
        </p:spPr>
        <p:txBody>
          <a:bodyPr wrap="square" rtlCol="0">
            <a:spAutoFit/>
          </a:bodyPr>
          <a:lstStyle/>
          <a:p>
            <a:r>
              <a:rPr lang="pl-PL" sz="2200" b="1" dirty="0" smtClean="0">
                <a:latin typeface="Lucida Calligraphy" panose="03010101010101010101" pitchFamily="66" charset="0"/>
              </a:rPr>
              <a:t>mąkę</a:t>
            </a:r>
          </a:p>
        </p:txBody>
      </p:sp>
      <p:sp>
        <p:nvSpPr>
          <p:cNvPr id="8" name="pole tekstowe 7"/>
          <p:cNvSpPr txBox="1"/>
          <p:nvPr/>
        </p:nvSpPr>
        <p:spPr>
          <a:xfrm>
            <a:off x="7579094" y="3665674"/>
            <a:ext cx="2151282" cy="430887"/>
          </a:xfrm>
          <a:prstGeom prst="rect">
            <a:avLst/>
          </a:prstGeom>
          <a:noFill/>
        </p:spPr>
        <p:txBody>
          <a:bodyPr wrap="square" rtlCol="0">
            <a:spAutoFit/>
          </a:bodyPr>
          <a:lstStyle/>
          <a:p>
            <a:r>
              <a:rPr lang="pl-PL" sz="2200" b="1" dirty="0" smtClean="0">
                <a:latin typeface="Lucida Calligraphy" panose="03010101010101010101" pitchFamily="66" charset="0"/>
              </a:rPr>
              <a:t>pół godziny</a:t>
            </a:r>
          </a:p>
        </p:txBody>
      </p:sp>
      <p:sp>
        <p:nvSpPr>
          <p:cNvPr id="9" name="pole tekstowe 8"/>
          <p:cNvSpPr txBox="1"/>
          <p:nvPr/>
        </p:nvSpPr>
        <p:spPr>
          <a:xfrm>
            <a:off x="1066802" y="4822283"/>
            <a:ext cx="3228318" cy="400110"/>
          </a:xfrm>
          <a:prstGeom prst="rect">
            <a:avLst/>
          </a:prstGeom>
          <a:noFill/>
        </p:spPr>
        <p:txBody>
          <a:bodyPr wrap="square" rtlCol="0">
            <a:spAutoFit/>
          </a:bodyPr>
          <a:lstStyle/>
          <a:p>
            <a:r>
              <a:rPr lang="pl-PL" sz="2000" b="1" dirty="0" smtClean="0">
                <a:latin typeface="Lucida Calligraphy" panose="03010101010101010101" pitchFamily="66" charset="0"/>
              </a:rPr>
              <a:t>dżemem malinowym</a:t>
            </a:r>
          </a:p>
        </p:txBody>
      </p:sp>
    </p:spTree>
    <p:extLst>
      <p:ext uri="{BB962C8B-B14F-4D97-AF65-F5344CB8AC3E}">
        <p14:creationId xmlns:p14="http://schemas.microsoft.com/office/powerpoint/2010/main" val="4125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24</a:t>
            </a:fld>
            <a:endParaRPr lang="pl-PL"/>
          </a:p>
        </p:txBody>
      </p:sp>
      <p:sp>
        <p:nvSpPr>
          <p:cNvPr id="3" name="Symbol zastępczy zawartości 2"/>
          <p:cNvSpPr>
            <a:spLocks noGrp="1"/>
          </p:cNvSpPr>
          <p:nvPr>
            <p:ph idx="1"/>
          </p:nvPr>
        </p:nvSpPr>
        <p:spPr>
          <a:xfrm>
            <a:off x="838201" y="1690688"/>
            <a:ext cx="9635836" cy="4391892"/>
          </a:xfrm>
        </p:spPr>
        <p:txBody>
          <a:bodyPr>
            <a:normAutofit/>
            <a:scene3d>
              <a:camera prst="orthographicFront"/>
              <a:lightRig rig="threePt" dir="t"/>
            </a:scene3d>
            <a:sp3d extrusionH="57150">
              <a:bevelT w="38100" h="38100"/>
            </a:sp3d>
          </a:bodyPr>
          <a:lstStyle/>
          <a:p>
            <a:pPr marL="0" indent="0">
              <a:buNone/>
            </a:pPr>
            <a:r>
              <a:rPr lang="pl-PL" b="1" dirty="0">
                <a:solidFill>
                  <a:srgbClr val="002060"/>
                </a:solidFill>
                <a:latin typeface="Arial" panose="020B0604020202020204" pitchFamily="34" charset="0"/>
                <a:cs typeface="Arial" panose="020B0604020202020204" pitchFamily="34" charset="0"/>
              </a:rPr>
              <a:t>Wymagania ogólne</a:t>
            </a:r>
          </a:p>
          <a:p>
            <a:pPr marL="0" indent="0">
              <a:buNone/>
            </a:pPr>
            <a:r>
              <a:rPr lang="pl-PL" dirty="0">
                <a:solidFill>
                  <a:srgbClr val="002060"/>
                </a:solidFill>
                <a:latin typeface="Arial" panose="020B0604020202020204" pitchFamily="34" charset="0"/>
                <a:cs typeface="Arial" panose="020B0604020202020204" pitchFamily="34" charset="0"/>
              </a:rPr>
              <a:t>II. Rozumienie </a:t>
            </a:r>
            <a:r>
              <a:rPr lang="pl-PL" dirty="0" smtClean="0">
                <a:solidFill>
                  <a:srgbClr val="002060"/>
                </a:solidFill>
                <a:latin typeface="Arial" panose="020B0604020202020204" pitchFamily="34" charset="0"/>
                <a:cs typeface="Arial" panose="020B0604020202020204" pitchFamily="34" charset="0"/>
              </a:rPr>
              <a:t>wypowiedzi.</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a:t>
            </a:r>
            <a:r>
              <a:rPr lang="pl-PL" dirty="0">
                <a:solidFill>
                  <a:srgbClr val="002060"/>
                </a:solidFill>
                <a:latin typeface="Arial" panose="020B0604020202020204" pitchFamily="34" charset="0"/>
                <a:cs typeface="Arial" panose="020B0604020202020204" pitchFamily="34" charset="0"/>
              </a:rPr>
              <a:t>rozumie […] proste wypowiedzi pisemne […].</a:t>
            </a:r>
          </a:p>
          <a:p>
            <a:pPr marL="0" indent="0">
              <a:buNone/>
            </a:pPr>
            <a:r>
              <a:rPr lang="pl-PL" dirty="0">
                <a:solidFill>
                  <a:srgbClr val="002060"/>
                </a:solidFill>
                <a:latin typeface="Arial" panose="020B0604020202020204" pitchFamily="34" charset="0"/>
                <a:cs typeface="Arial" panose="020B0604020202020204" pitchFamily="34" charset="0"/>
              </a:rPr>
              <a:t>V. Przetwarzanie </a:t>
            </a:r>
            <a:r>
              <a:rPr lang="pl-PL" dirty="0" smtClean="0">
                <a:solidFill>
                  <a:srgbClr val="002060"/>
                </a:solidFill>
                <a:latin typeface="Arial" panose="020B0604020202020204" pitchFamily="34" charset="0"/>
                <a:cs typeface="Arial" panose="020B0604020202020204" pitchFamily="34" charset="0"/>
              </a:rPr>
              <a:t>wypowiedzi.</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a:t>
            </a:r>
            <a:r>
              <a:rPr lang="pl-PL" dirty="0">
                <a:solidFill>
                  <a:srgbClr val="002060"/>
                </a:solidFill>
                <a:latin typeface="Arial" panose="020B0604020202020204" pitchFamily="34" charset="0"/>
                <a:cs typeface="Arial" panose="020B0604020202020204" pitchFamily="34" charset="0"/>
              </a:rPr>
              <a:t>zmienia formę przekazu […] pisemnego […].</a:t>
            </a:r>
          </a:p>
          <a:p>
            <a:pPr marL="0" indent="0">
              <a:buNone/>
            </a:pPr>
            <a:r>
              <a:rPr lang="pl-PL" b="1" dirty="0">
                <a:solidFill>
                  <a:srgbClr val="002060"/>
                </a:solidFill>
                <a:latin typeface="Arial" panose="020B0604020202020204" pitchFamily="34" charset="0"/>
                <a:cs typeface="Arial" panose="020B0604020202020204" pitchFamily="34" charset="0"/>
              </a:rPr>
              <a:t>Wymagania szczegółowe</a:t>
            </a:r>
          </a:p>
          <a:p>
            <a:pPr marL="0" indent="0">
              <a:buNone/>
            </a:pPr>
            <a:r>
              <a:rPr lang="pl-PL" dirty="0" smtClean="0">
                <a:solidFill>
                  <a:srgbClr val="002060"/>
                </a:solidFill>
                <a:latin typeface="Arial" panose="020B0604020202020204" pitchFamily="34" charset="0"/>
                <a:cs typeface="Arial" panose="020B0604020202020204" pitchFamily="34" charset="0"/>
              </a:rPr>
              <a:t>III.4.	Uczeń </a:t>
            </a:r>
            <a:r>
              <a:rPr lang="pl-PL" dirty="0">
                <a:solidFill>
                  <a:srgbClr val="002060"/>
                </a:solidFill>
                <a:latin typeface="Arial" panose="020B0604020202020204" pitchFamily="34" charset="0"/>
                <a:cs typeface="Arial" panose="020B0604020202020204" pitchFamily="34" charset="0"/>
              </a:rPr>
              <a:t>znajduje w tekście określone informacje.</a:t>
            </a:r>
          </a:p>
          <a:p>
            <a:pPr marL="0" indent="0">
              <a:buNone/>
            </a:pPr>
            <a:r>
              <a:rPr lang="pl-PL" dirty="0" smtClean="0">
                <a:solidFill>
                  <a:srgbClr val="002060"/>
                </a:solidFill>
                <a:latin typeface="Arial" panose="020B0604020202020204" pitchFamily="34" charset="0"/>
                <a:cs typeface="Arial" panose="020B0604020202020204" pitchFamily="34" charset="0"/>
              </a:rPr>
              <a:t>VIII.2.Uczeń </a:t>
            </a:r>
            <a:r>
              <a:rPr lang="pl-PL" dirty="0">
                <a:solidFill>
                  <a:srgbClr val="002060"/>
                </a:solidFill>
                <a:latin typeface="Arial" panose="020B0604020202020204" pitchFamily="34" charset="0"/>
                <a:cs typeface="Arial" panose="020B0604020202020204" pitchFamily="34" charset="0"/>
              </a:rPr>
              <a:t>przekazuje w języku […] polskim </a:t>
            </a:r>
            <a:r>
              <a:rPr lang="pl-PL" dirty="0" smtClean="0">
                <a:solidFill>
                  <a:srgbClr val="002060"/>
                </a:solidFill>
                <a:latin typeface="Arial" panose="020B0604020202020204" pitchFamily="34" charset="0"/>
                <a:cs typeface="Arial" panose="020B0604020202020204" pitchFamily="34" charset="0"/>
              </a:rPr>
              <a:t>informacje</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a:t>
            </a:r>
            <a:r>
              <a:rPr lang="pl-PL" dirty="0">
                <a:solidFill>
                  <a:srgbClr val="002060"/>
                </a:solidFill>
                <a:latin typeface="Arial" panose="020B0604020202020204" pitchFamily="34" charset="0"/>
                <a:cs typeface="Arial" panose="020B0604020202020204" pitchFamily="34" charset="0"/>
              </a:rPr>
              <a:t>sformułowane w […] </a:t>
            </a:r>
            <a:r>
              <a:rPr lang="pl-PL" dirty="0" smtClean="0">
                <a:solidFill>
                  <a:srgbClr val="002060"/>
                </a:solidFill>
                <a:latin typeface="Arial" panose="020B0604020202020204" pitchFamily="34" charset="0"/>
                <a:cs typeface="Arial" panose="020B0604020202020204" pitchFamily="34" charset="0"/>
              </a:rPr>
              <a:t>języku obcym</a:t>
            </a:r>
            <a:r>
              <a:rPr lang="pl-PL" dirty="0">
                <a:solidFill>
                  <a:srgbClr val="002060"/>
                </a:solidFill>
                <a:latin typeface="Arial" panose="020B0604020202020204" pitchFamily="34" charset="0"/>
                <a:cs typeface="Arial" panose="020B0604020202020204" pitchFamily="34" charset="0"/>
              </a:rPr>
              <a:t>.</a:t>
            </a:r>
          </a:p>
        </p:txBody>
      </p:sp>
      <p:sp>
        <p:nvSpPr>
          <p:cNvPr id="7" name="Tytuł 6"/>
          <p:cNvSpPr>
            <a:spLocks noGrp="1"/>
          </p:cNvSpPr>
          <p:nvPr>
            <p:ph type="title"/>
          </p:nvPr>
        </p:nvSpPr>
        <p:spPr/>
        <p:txBody>
          <a:bodyPr>
            <a:normAutofit/>
            <a:scene3d>
              <a:camera prst="orthographicFront"/>
              <a:lightRig rig="threePt" dir="t"/>
            </a:scene3d>
            <a:sp3d extrusionH="57150">
              <a:bevelT w="38100" h="38100"/>
            </a:sp3d>
          </a:bodyPr>
          <a:lstStyle/>
          <a:p>
            <a:r>
              <a:rPr lang="pl-PL" sz="3600" b="1" dirty="0" smtClean="0">
                <a:solidFill>
                  <a:srgbClr val="002060"/>
                </a:solidFill>
                <a:latin typeface="Arial" panose="020B0604020202020204" pitchFamily="34" charset="0"/>
                <a:cs typeface="Arial" panose="020B0604020202020204" pitchFamily="34" charset="0"/>
              </a:rPr>
              <a:t>Sprawdzane wymagania z pp.</a:t>
            </a:r>
            <a:endParaRPr lang="pl-PL"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97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45327" y="311327"/>
            <a:ext cx="7024254" cy="1325563"/>
          </a:xfrm>
        </p:spPr>
        <p:txBody>
          <a:bodyPr>
            <a:normAutofit/>
            <a:scene3d>
              <a:camera prst="orthographicFront"/>
              <a:lightRig rig="threePt" dir="t"/>
            </a:scene3d>
            <a:sp3d extrusionH="57150">
              <a:bevelT w="38100" h="38100"/>
            </a:sp3d>
          </a:bodyPr>
          <a:lstStyle/>
          <a:p>
            <a:r>
              <a:rPr lang="pl-PL" sz="3200" b="1" dirty="0" smtClean="0">
                <a:solidFill>
                  <a:srgbClr val="002060"/>
                </a:solidFill>
                <a:latin typeface="Arial" panose="020B0604020202020204" pitchFamily="34" charset="0"/>
                <a:cs typeface="Arial" panose="020B0604020202020204" pitchFamily="34" charset="0"/>
              </a:rPr>
              <a:t>Ocena odpowiedzi do zadania 15.1.</a:t>
            </a:r>
            <a:endParaRPr lang="pl-PL" sz="32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25</a:t>
            </a:fld>
            <a:endParaRPr lang="pl-PL"/>
          </a:p>
        </p:txBody>
      </p:sp>
      <p:graphicFrame>
        <p:nvGraphicFramePr>
          <p:cNvPr id="10" name="Symbol zastępczy zawartości 9"/>
          <p:cNvGraphicFramePr>
            <a:graphicFrameLocks noGrp="1"/>
          </p:cNvGraphicFramePr>
          <p:nvPr>
            <p:ph idx="1"/>
            <p:extLst>
              <p:ext uri="{D42A27DB-BD31-4B8C-83A1-F6EECF244321}">
                <p14:modId xmlns:p14="http://schemas.microsoft.com/office/powerpoint/2010/main" val="3184894346"/>
              </p:ext>
            </p:extLst>
          </p:nvPr>
        </p:nvGraphicFramePr>
        <p:xfrm>
          <a:off x="1634836" y="1787238"/>
          <a:ext cx="8645236" cy="380262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990204">
                  <a:extLst>
                    <a:ext uri="{9D8B030D-6E8A-4147-A177-3AD203B41FA5}">
                      <a16:colId xmlns:a16="http://schemas.microsoft.com/office/drawing/2014/main" xmlns="" val="1860936454"/>
                    </a:ext>
                  </a:extLst>
                </a:gridCol>
                <a:gridCol w="1835861">
                  <a:extLst>
                    <a:ext uri="{9D8B030D-6E8A-4147-A177-3AD203B41FA5}">
                      <a16:colId xmlns:a16="http://schemas.microsoft.com/office/drawing/2014/main" xmlns="" val="318182638"/>
                    </a:ext>
                  </a:extLst>
                </a:gridCol>
                <a:gridCol w="1819171">
                  <a:extLst>
                    <a:ext uri="{9D8B030D-6E8A-4147-A177-3AD203B41FA5}">
                      <a16:colId xmlns:a16="http://schemas.microsoft.com/office/drawing/2014/main" xmlns="" val="830641782"/>
                    </a:ext>
                  </a:extLst>
                </a:gridCol>
              </a:tblGrid>
              <a:tr h="950657">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Odpowiedzi uczniów</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1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0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504629245"/>
                  </a:ext>
                </a:extLst>
              </a:tr>
              <a:tr h="950657">
                <a:tc>
                  <a:txBody>
                    <a:bodyPr/>
                    <a:lstStyle/>
                    <a:p>
                      <a:pPr marL="72000" algn="l"/>
                      <a:r>
                        <a:rPr lang="pl-PL" sz="4000" b="1" dirty="0" smtClean="0">
                          <a:latin typeface="Arial" panose="020B0604020202020204" pitchFamily="34" charset="0"/>
                          <a:cs typeface="Arial" panose="020B0604020202020204" pitchFamily="34" charset="0"/>
                        </a:rPr>
                        <a:t>mąka</a:t>
                      </a:r>
                      <a:endParaRPr lang="pl-PL" sz="4000" b="1" dirty="0">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736287395"/>
                  </a:ext>
                </a:extLst>
              </a:tr>
              <a:tr h="950657">
                <a:tc>
                  <a:txBody>
                    <a:bodyPr/>
                    <a:lstStyle/>
                    <a:p>
                      <a:pPr marL="72000" algn="l"/>
                      <a:r>
                        <a:rPr lang="pl-PL" sz="4000" b="1" dirty="0" smtClean="0">
                          <a:latin typeface="Arial" panose="020B0604020202020204" pitchFamily="34" charset="0"/>
                          <a:cs typeface="Arial" panose="020B0604020202020204" pitchFamily="34" charset="0"/>
                        </a:rPr>
                        <a:t>mąkę</a:t>
                      </a:r>
                      <a:endParaRPr lang="pl-PL" sz="4000" b="1" dirty="0">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716576865"/>
                  </a:ext>
                </a:extLst>
              </a:tr>
              <a:tr h="950657">
                <a:tc>
                  <a:txBody>
                    <a:bodyPr/>
                    <a:lstStyle/>
                    <a:p>
                      <a:pPr marL="72000" algn="l"/>
                      <a:r>
                        <a:rPr lang="pl-PL" sz="4000" b="1" dirty="0" smtClean="0">
                          <a:latin typeface="Arial" panose="020B0604020202020204" pitchFamily="34" charset="0"/>
                          <a:cs typeface="Arial" panose="020B0604020202020204" pitchFamily="34" charset="0"/>
                        </a:rPr>
                        <a:t>masło i cukier</a:t>
                      </a:r>
                      <a:endParaRPr lang="pl-PL" sz="4000" b="1" dirty="0">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396305150"/>
                  </a:ext>
                </a:extLst>
              </a:tr>
            </a:tbl>
          </a:graphicData>
        </a:graphic>
      </p:graphicFrame>
      <p:sp>
        <p:nvSpPr>
          <p:cNvPr id="11" name="pole tekstowe 10"/>
          <p:cNvSpPr txBox="1"/>
          <p:nvPr/>
        </p:nvSpPr>
        <p:spPr>
          <a:xfrm>
            <a:off x="7287492" y="2933061"/>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2" name="pole tekstowe 11"/>
          <p:cNvSpPr txBox="1"/>
          <p:nvPr/>
        </p:nvSpPr>
        <p:spPr>
          <a:xfrm>
            <a:off x="7287492" y="3838030"/>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6" name="pole tekstowe 15"/>
          <p:cNvSpPr txBox="1"/>
          <p:nvPr/>
        </p:nvSpPr>
        <p:spPr>
          <a:xfrm>
            <a:off x="9116292" y="4781765"/>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479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07226" y="305541"/>
            <a:ext cx="7096992" cy="1325563"/>
          </a:xfrm>
        </p:spPr>
        <p:txBody>
          <a:bodyPr>
            <a:normAutofit/>
            <a:scene3d>
              <a:camera prst="orthographicFront"/>
              <a:lightRig rig="threePt" dir="t"/>
            </a:scene3d>
            <a:sp3d extrusionH="57150">
              <a:bevelT w="38100" h="38100"/>
            </a:sp3d>
          </a:bodyPr>
          <a:lstStyle/>
          <a:p>
            <a:r>
              <a:rPr lang="pl-PL" sz="3200" b="1" dirty="0" smtClean="0">
                <a:solidFill>
                  <a:srgbClr val="002060"/>
                </a:solidFill>
                <a:latin typeface="Arial" panose="020B0604020202020204" pitchFamily="34" charset="0"/>
                <a:cs typeface="Arial" panose="020B0604020202020204" pitchFamily="34" charset="0"/>
              </a:rPr>
              <a:t>Ocena odpowiedzi do zadania 15.2.</a:t>
            </a:r>
            <a:endParaRPr lang="pl-PL" sz="32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26</a:t>
            </a:fld>
            <a:endParaRPr lang="pl-PL"/>
          </a:p>
        </p:txBody>
      </p:sp>
      <p:graphicFrame>
        <p:nvGraphicFramePr>
          <p:cNvPr id="10" name="Symbol zastępczy zawartości 9"/>
          <p:cNvGraphicFramePr>
            <a:graphicFrameLocks noGrp="1"/>
          </p:cNvGraphicFramePr>
          <p:nvPr>
            <p:ph idx="1"/>
            <p:extLst>
              <p:ext uri="{D42A27DB-BD31-4B8C-83A1-F6EECF244321}">
                <p14:modId xmlns:p14="http://schemas.microsoft.com/office/powerpoint/2010/main" val="2202972863"/>
              </p:ext>
            </p:extLst>
          </p:nvPr>
        </p:nvGraphicFramePr>
        <p:xfrm>
          <a:off x="2017567" y="1607560"/>
          <a:ext cx="7876309" cy="417021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546364">
                  <a:extLst>
                    <a:ext uri="{9D8B030D-6E8A-4147-A177-3AD203B41FA5}">
                      <a16:colId xmlns:a16="http://schemas.microsoft.com/office/drawing/2014/main" xmlns="" val="1860936454"/>
                    </a:ext>
                  </a:extLst>
                </a:gridCol>
                <a:gridCol w="1672575">
                  <a:extLst>
                    <a:ext uri="{9D8B030D-6E8A-4147-A177-3AD203B41FA5}">
                      <a16:colId xmlns:a16="http://schemas.microsoft.com/office/drawing/2014/main" xmlns="" val="318182638"/>
                    </a:ext>
                  </a:extLst>
                </a:gridCol>
                <a:gridCol w="1657370">
                  <a:extLst>
                    <a:ext uri="{9D8B030D-6E8A-4147-A177-3AD203B41FA5}">
                      <a16:colId xmlns:a16="http://schemas.microsoft.com/office/drawing/2014/main" xmlns="" val="830641782"/>
                    </a:ext>
                  </a:extLst>
                </a:gridCol>
              </a:tblGrid>
              <a:tr h="834043">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Odpowiedzi uczniów</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1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0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504629245"/>
                  </a:ext>
                </a:extLst>
              </a:tr>
              <a:tr h="834043">
                <a:tc>
                  <a:txBody>
                    <a:bodyPr/>
                    <a:lstStyle/>
                    <a:p>
                      <a:pPr marL="72000" algn="l"/>
                      <a:r>
                        <a:rPr lang="pl-PL" sz="3600" b="1" dirty="0" err="1" smtClean="0">
                          <a:latin typeface="Arial" panose="020B0604020202020204" pitchFamily="34" charset="0"/>
                          <a:cs typeface="Arial" panose="020B0604020202020204" pitchFamily="34" charset="0"/>
                        </a:rPr>
                        <a:t>puł</a:t>
                      </a:r>
                      <a:r>
                        <a:rPr lang="pl-PL" sz="3600" b="1" dirty="0" smtClean="0">
                          <a:latin typeface="Arial" panose="020B0604020202020204" pitchFamily="34" charset="0"/>
                          <a:cs typeface="Arial" panose="020B0604020202020204" pitchFamily="34" charset="0"/>
                        </a:rPr>
                        <a:t> godziny</a:t>
                      </a:r>
                      <a:endParaRPr lang="pl-PL" sz="3600" b="1" dirty="0">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736287395"/>
                  </a:ext>
                </a:extLst>
              </a:tr>
              <a:tr h="834043">
                <a:tc>
                  <a:txBody>
                    <a:bodyPr/>
                    <a:lstStyle/>
                    <a:p>
                      <a:pPr marL="72000" algn="l"/>
                      <a:r>
                        <a:rPr lang="pl-PL" sz="3600" b="1" dirty="0" smtClean="0">
                          <a:latin typeface="Arial" panose="020B0604020202020204" pitchFamily="34" charset="0"/>
                          <a:cs typeface="Arial" panose="020B0604020202020204" pitchFamily="34" charset="0"/>
                        </a:rPr>
                        <a:t>przez pół</a:t>
                      </a:r>
                      <a:endParaRPr lang="pl-PL" sz="3600" b="1" dirty="0">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716576865"/>
                  </a:ext>
                </a:extLst>
              </a:tr>
              <a:tr h="834043">
                <a:tc>
                  <a:txBody>
                    <a:bodyPr/>
                    <a:lstStyle/>
                    <a:p>
                      <a:pPr marL="72000" algn="l"/>
                      <a:r>
                        <a:rPr lang="pl-PL" sz="3600" b="1" dirty="0" smtClean="0">
                          <a:latin typeface="Arial" panose="020B0604020202020204" pitchFamily="34" charset="0"/>
                          <a:cs typeface="Arial" panose="020B0604020202020204" pitchFamily="34" charset="0"/>
                        </a:rPr>
                        <a:t>przez pół godziny</a:t>
                      </a:r>
                      <a:endParaRPr lang="pl-PL" sz="3600" b="1" dirty="0">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396305150"/>
                  </a:ext>
                </a:extLst>
              </a:tr>
              <a:tr h="834043">
                <a:tc>
                  <a:txBody>
                    <a:bodyPr/>
                    <a:lstStyle/>
                    <a:p>
                      <a:pPr marL="72000" algn="l"/>
                      <a:r>
                        <a:rPr lang="pl-PL" sz="3600" b="1" dirty="0" smtClean="0">
                          <a:latin typeface="Arial" panose="020B0604020202020204" pitchFamily="34" charset="0"/>
                          <a:cs typeface="Arial" panose="020B0604020202020204" pitchFamily="34" charset="0"/>
                        </a:rPr>
                        <a:t>godzinę i pół</a:t>
                      </a:r>
                      <a:endParaRPr lang="pl-PL" sz="3600" b="1" dirty="0">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2763316"/>
                  </a:ext>
                </a:extLst>
              </a:tr>
            </a:tbl>
          </a:graphicData>
        </a:graphic>
      </p:graphicFrame>
      <p:sp>
        <p:nvSpPr>
          <p:cNvPr id="11" name="pole tekstowe 10"/>
          <p:cNvSpPr txBox="1"/>
          <p:nvPr/>
        </p:nvSpPr>
        <p:spPr>
          <a:xfrm>
            <a:off x="7128164" y="2512588"/>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2" name="pole tekstowe 11"/>
          <p:cNvSpPr txBox="1"/>
          <p:nvPr/>
        </p:nvSpPr>
        <p:spPr>
          <a:xfrm>
            <a:off x="8790709" y="3369501"/>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3" name="pole tekstowe 12"/>
          <p:cNvSpPr txBox="1"/>
          <p:nvPr/>
        </p:nvSpPr>
        <p:spPr>
          <a:xfrm>
            <a:off x="8790709" y="4994685"/>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6" name="pole tekstowe 15"/>
          <p:cNvSpPr txBox="1"/>
          <p:nvPr/>
        </p:nvSpPr>
        <p:spPr>
          <a:xfrm>
            <a:off x="7128164" y="4251361"/>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062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0808" y="7414"/>
            <a:ext cx="7096992" cy="1325563"/>
          </a:xfrm>
        </p:spPr>
        <p:txBody>
          <a:bodyPr>
            <a:normAutofit/>
            <a:scene3d>
              <a:camera prst="orthographicFront"/>
              <a:lightRig rig="threePt" dir="t"/>
            </a:scene3d>
            <a:sp3d extrusionH="57150">
              <a:bevelT w="38100" h="38100"/>
            </a:sp3d>
          </a:bodyPr>
          <a:lstStyle/>
          <a:p>
            <a:r>
              <a:rPr lang="pl-PL" sz="3200" b="1" dirty="0" smtClean="0">
                <a:solidFill>
                  <a:srgbClr val="002060"/>
                </a:solidFill>
                <a:latin typeface="Arial" panose="020B0604020202020204" pitchFamily="34" charset="0"/>
                <a:cs typeface="Arial" panose="020B0604020202020204" pitchFamily="34" charset="0"/>
              </a:rPr>
              <a:t>Ocena odpowiedzi do zadania 15.3.</a:t>
            </a:r>
            <a:endParaRPr lang="pl-PL" sz="32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27</a:t>
            </a:fld>
            <a:endParaRPr lang="pl-PL"/>
          </a:p>
        </p:txBody>
      </p:sp>
      <p:graphicFrame>
        <p:nvGraphicFramePr>
          <p:cNvPr id="10" name="Symbol zastępczy zawartości 9"/>
          <p:cNvGraphicFramePr>
            <a:graphicFrameLocks noGrp="1"/>
          </p:cNvGraphicFramePr>
          <p:nvPr>
            <p:ph idx="1"/>
            <p:extLst>
              <p:ext uri="{D42A27DB-BD31-4B8C-83A1-F6EECF244321}">
                <p14:modId xmlns:p14="http://schemas.microsoft.com/office/powerpoint/2010/main" val="608539374"/>
              </p:ext>
            </p:extLst>
          </p:nvPr>
        </p:nvGraphicFramePr>
        <p:xfrm>
          <a:off x="762000" y="1049692"/>
          <a:ext cx="9131875" cy="47916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929745">
                  <a:extLst>
                    <a:ext uri="{9D8B030D-6E8A-4147-A177-3AD203B41FA5}">
                      <a16:colId xmlns:a16="http://schemas.microsoft.com/office/drawing/2014/main" xmlns="" val="1860936454"/>
                    </a:ext>
                  </a:extLst>
                </a:gridCol>
                <a:gridCol w="1601065">
                  <a:extLst>
                    <a:ext uri="{9D8B030D-6E8A-4147-A177-3AD203B41FA5}">
                      <a16:colId xmlns:a16="http://schemas.microsoft.com/office/drawing/2014/main" xmlns="" val="318182638"/>
                    </a:ext>
                  </a:extLst>
                </a:gridCol>
                <a:gridCol w="1601065">
                  <a:extLst>
                    <a:ext uri="{9D8B030D-6E8A-4147-A177-3AD203B41FA5}">
                      <a16:colId xmlns:a16="http://schemas.microsoft.com/office/drawing/2014/main" xmlns="" val="830641782"/>
                    </a:ext>
                  </a:extLst>
                </a:gridCol>
              </a:tblGrid>
              <a:tr h="879089">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Odpowiedzi uczniów</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1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0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504629245"/>
                  </a:ext>
                </a:extLst>
              </a:tr>
              <a:tr h="782522">
                <a:tc>
                  <a:txBody>
                    <a:bodyPr/>
                    <a:lstStyle/>
                    <a:p>
                      <a:pPr marL="72000"/>
                      <a:r>
                        <a:rPr lang="pl-PL" sz="3200" b="1" dirty="0" smtClean="0">
                          <a:latin typeface="Arial" panose="020B0604020202020204" pitchFamily="34" charset="0"/>
                          <a:cs typeface="Arial" panose="020B0604020202020204" pitchFamily="34" charset="0"/>
                        </a:rPr>
                        <a:t>malinami</a:t>
                      </a:r>
                      <a:endParaRPr lang="pl-PL" sz="3200" b="1" dirty="0">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736287395"/>
                  </a:ext>
                </a:extLst>
              </a:tr>
              <a:tr h="782522">
                <a:tc>
                  <a:txBody>
                    <a:bodyPr/>
                    <a:lstStyle/>
                    <a:p>
                      <a:pPr marL="72000"/>
                      <a:r>
                        <a:rPr lang="pl-PL" sz="3200" b="1" dirty="0" smtClean="0">
                          <a:latin typeface="Arial" panose="020B0604020202020204" pitchFamily="34" charset="0"/>
                          <a:cs typeface="Arial" panose="020B0604020202020204" pitchFamily="34" charset="0"/>
                        </a:rPr>
                        <a:t>dżemem</a:t>
                      </a:r>
                      <a:r>
                        <a:rPr lang="pl-PL" sz="3200" b="1" baseline="0" dirty="0" smtClean="0">
                          <a:latin typeface="Arial" panose="020B0604020202020204" pitchFamily="34" charset="0"/>
                          <a:cs typeface="Arial" panose="020B0604020202020204" pitchFamily="34" charset="0"/>
                        </a:rPr>
                        <a:t> truskawkowym</a:t>
                      </a:r>
                      <a:endParaRPr lang="pl-PL" sz="3200" b="1" dirty="0">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716576865"/>
                  </a:ext>
                </a:extLst>
              </a:tr>
              <a:tr h="782522">
                <a:tc>
                  <a:txBody>
                    <a:bodyPr/>
                    <a:lstStyle/>
                    <a:p>
                      <a:pPr marL="72000"/>
                      <a:r>
                        <a:rPr lang="pl-PL" sz="3200" b="1" dirty="0" smtClean="0">
                          <a:latin typeface="Arial" panose="020B0604020202020204" pitchFamily="34" charset="0"/>
                          <a:cs typeface="Arial" panose="020B0604020202020204" pitchFamily="34" charset="0"/>
                        </a:rPr>
                        <a:t>dżemem malinowym</a:t>
                      </a:r>
                      <a:endParaRPr lang="pl-PL" sz="3200" b="1" dirty="0">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396305150"/>
                  </a:ext>
                </a:extLst>
              </a:tr>
              <a:tr h="782522">
                <a:tc>
                  <a:txBody>
                    <a:bodyPr/>
                    <a:lstStyle/>
                    <a:p>
                      <a:pPr marL="72000"/>
                      <a:r>
                        <a:rPr lang="pl-PL" sz="3200" b="1" dirty="0" smtClean="0">
                          <a:latin typeface="Arial" panose="020B0604020202020204" pitchFamily="34" charset="0"/>
                          <a:cs typeface="Arial" panose="020B0604020202020204" pitchFamily="34" charset="0"/>
                        </a:rPr>
                        <a:t>dżem malinowy</a:t>
                      </a:r>
                      <a:r>
                        <a:rPr lang="pl-PL" sz="3200" b="1" baseline="0" dirty="0" smtClean="0">
                          <a:latin typeface="Arial" panose="020B0604020202020204" pitchFamily="34" charset="0"/>
                          <a:cs typeface="Arial" panose="020B0604020202020204" pitchFamily="34" charset="0"/>
                        </a:rPr>
                        <a:t> lub cukier</a:t>
                      </a:r>
                      <a:endParaRPr lang="pl-PL" sz="3200" b="1" dirty="0">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2763316"/>
                  </a:ext>
                </a:extLst>
              </a:tr>
              <a:tr h="782522">
                <a:tc>
                  <a:txBody>
                    <a:bodyPr/>
                    <a:lstStyle/>
                    <a:p>
                      <a:pPr marL="72000"/>
                      <a:r>
                        <a:rPr lang="pl-PL" sz="3200" b="1" dirty="0" err="1" smtClean="0">
                          <a:latin typeface="Arial" panose="020B0604020202020204" pitchFamily="34" charset="0"/>
                          <a:cs typeface="Arial" panose="020B0604020202020204" pitchFamily="34" charset="0"/>
                        </a:rPr>
                        <a:t>raspberry</a:t>
                      </a:r>
                      <a:r>
                        <a:rPr lang="pl-PL" sz="3200" b="1" dirty="0" smtClean="0">
                          <a:latin typeface="Arial" panose="020B0604020202020204" pitchFamily="34" charset="0"/>
                          <a:cs typeface="Arial" panose="020B0604020202020204" pitchFamily="34" charset="0"/>
                        </a:rPr>
                        <a:t> jam</a:t>
                      </a:r>
                      <a:endParaRPr lang="pl-PL" sz="3200" b="1" dirty="0">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2404584603"/>
                  </a:ext>
                </a:extLst>
              </a:tr>
            </a:tbl>
          </a:graphicData>
        </a:graphic>
      </p:graphicFrame>
      <p:sp>
        <p:nvSpPr>
          <p:cNvPr id="11" name="pole tekstowe 10"/>
          <p:cNvSpPr txBox="1"/>
          <p:nvPr/>
        </p:nvSpPr>
        <p:spPr>
          <a:xfrm>
            <a:off x="8839200" y="1986176"/>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2" name="pole tekstowe 11"/>
          <p:cNvSpPr txBox="1"/>
          <p:nvPr/>
        </p:nvSpPr>
        <p:spPr>
          <a:xfrm>
            <a:off x="8832273" y="2781372"/>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3" name="pole tekstowe 12"/>
          <p:cNvSpPr txBox="1"/>
          <p:nvPr/>
        </p:nvSpPr>
        <p:spPr>
          <a:xfrm>
            <a:off x="8839200" y="4329334"/>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6" name="pole tekstowe 15"/>
          <p:cNvSpPr txBox="1"/>
          <p:nvPr/>
        </p:nvSpPr>
        <p:spPr>
          <a:xfrm>
            <a:off x="7245928" y="3565057"/>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4" name="pole tekstowe 13"/>
          <p:cNvSpPr txBox="1"/>
          <p:nvPr/>
        </p:nvSpPr>
        <p:spPr>
          <a:xfrm>
            <a:off x="8839200" y="5129374"/>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393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84089" y="40036"/>
            <a:ext cx="5797019" cy="1325563"/>
          </a:xfrm>
        </p:spPr>
        <p:txBody>
          <a:bodyPr>
            <a:normAutofit/>
            <a:scene3d>
              <a:camera prst="orthographicFront"/>
              <a:lightRig rig="threePt" dir="t"/>
            </a:scene3d>
            <a:sp3d extrusionH="57150">
              <a:bevelT w="38100" h="38100"/>
            </a:sp3d>
          </a:bodyPr>
          <a:lstStyle/>
          <a:p>
            <a:r>
              <a:rPr lang="pl-PL" sz="4000" b="1" dirty="0" smtClean="0">
                <a:solidFill>
                  <a:srgbClr val="002060"/>
                </a:solidFill>
                <a:latin typeface="Arial" panose="020B0604020202020204" pitchFamily="34" charset="0"/>
                <a:cs typeface="Arial" panose="020B0604020202020204" pitchFamily="34" charset="0"/>
              </a:rPr>
              <a:t>Praktyczne wskazówki</a:t>
            </a:r>
            <a:endParaRPr lang="pl-PL" sz="4000" b="1" dirty="0">
              <a:solidFill>
                <a:srgbClr val="002060"/>
              </a:solidFill>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506798" y="1260764"/>
            <a:ext cx="9551600" cy="4752109"/>
          </a:xfr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oAutofit/>
            <a:sp3d extrusionH="57150">
              <a:bevelT w="38100" h="38100"/>
            </a:sp3d>
          </a:bodyPr>
          <a:lstStyle/>
          <a:p>
            <a:pPr algn="just">
              <a:lnSpc>
                <a:spcPct val="100000"/>
              </a:lnSpc>
              <a:spcBef>
                <a:spcPts val="1200"/>
              </a:spcBef>
              <a:spcAft>
                <a:spcPts val="1200"/>
              </a:spcAft>
            </a:pPr>
            <a:r>
              <a:rPr lang="pl-PL" b="1" dirty="0">
                <a:latin typeface="Arial" panose="020B0604020202020204" pitchFamily="34" charset="0"/>
                <a:cs typeface="Arial" panose="020B0604020202020204" pitchFamily="34" charset="0"/>
              </a:rPr>
              <a:t>Dobrym </a:t>
            </a:r>
            <a:r>
              <a:rPr lang="pl-PL" b="1" dirty="0" smtClean="0">
                <a:latin typeface="Arial" panose="020B0604020202020204" pitchFamily="34" charset="0"/>
                <a:cs typeface="Arial" panose="020B0604020202020204" pitchFamily="34" charset="0"/>
              </a:rPr>
              <a:t>zadaniem dodatkowym jest </a:t>
            </a:r>
            <a:r>
              <a:rPr lang="pl-PL" b="1" dirty="0" smtClean="0">
                <a:solidFill>
                  <a:srgbClr val="FFFF00"/>
                </a:solidFill>
                <a:latin typeface="Arial" panose="020B0604020202020204" pitchFamily="34" charset="0"/>
                <a:cs typeface="Arial" panose="020B0604020202020204" pitchFamily="34" charset="0"/>
              </a:rPr>
              <a:t>streszczanie</a:t>
            </a:r>
            <a:r>
              <a:rPr lang="pl-PL" b="1" dirty="0" smtClean="0">
                <a:latin typeface="Arial" panose="020B0604020202020204" pitchFamily="34" charset="0"/>
                <a:cs typeface="Arial" panose="020B0604020202020204" pitchFamily="34" charset="0"/>
              </a:rPr>
              <a:t> przez uczniów tekstu angielskiego (w języku polskim lub angielskim). Uczeń w ten sposób ćwiczy przetwarzanie tekstu. Umiejętność ta będzie mu przydatna zarówno na egzaminie jak i w życiu codziennym.</a:t>
            </a:r>
            <a:endParaRPr lang="pl-PL" b="1" dirty="0">
              <a:latin typeface="Arial" panose="020B0604020202020204" pitchFamily="34" charset="0"/>
              <a:cs typeface="Arial" panose="020B0604020202020204" pitchFamily="34" charset="0"/>
            </a:endParaRPr>
          </a:p>
          <a:p>
            <a:pPr algn="just">
              <a:lnSpc>
                <a:spcPct val="100000"/>
              </a:lnSpc>
              <a:spcBef>
                <a:spcPts val="1200"/>
              </a:spcBef>
              <a:spcAft>
                <a:spcPts val="1200"/>
              </a:spcAft>
            </a:pPr>
            <a:r>
              <a:rPr lang="pl-PL" b="1" dirty="0">
                <a:latin typeface="Arial" panose="020B0604020202020204" pitchFamily="34" charset="0"/>
                <a:cs typeface="Arial" panose="020B0604020202020204" pitchFamily="34" charset="0"/>
              </a:rPr>
              <a:t>Innym </a:t>
            </a:r>
            <a:r>
              <a:rPr lang="pl-PL" b="1" dirty="0" smtClean="0">
                <a:latin typeface="Arial" panose="020B0604020202020204" pitchFamily="34" charset="0"/>
                <a:cs typeface="Arial" panose="020B0604020202020204" pitchFamily="34" charset="0"/>
              </a:rPr>
              <a:t>podobnym </a:t>
            </a:r>
            <a:r>
              <a:rPr lang="pl-PL" b="1" dirty="0">
                <a:latin typeface="Arial" panose="020B0604020202020204" pitchFamily="34" charset="0"/>
                <a:cs typeface="Arial" panose="020B0604020202020204" pitchFamily="34" charset="0"/>
              </a:rPr>
              <a:t>ćwiczeniem jest wybieranie przez uczniów </a:t>
            </a:r>
            <a:r>
              <a:rPr lang="pl-PL" b="1" dirty="0">
                <a:solidFill>
                  <a:srgbClr val="FFFF00"/>
                </a:solidFill>
                <a:latin typeface="Arial" panose="020B0604020202020204" pitchFamily="34" charset="0"/>
                <a:cs typeface="Arial" panose="020B0604020202020204" pitchFamily="34" charset="0"/>
              </a:rPr>
              <a:t>zdań do tłumaczenia </a:t>
            </a:r>
            <a:r>
              <a:rPr lang="pl-PL" b="1" dirty="0">
                <a:latin typeface="Arial" panose="020B0604020202020204" pitchFamily="34" charset="0"/>
                <a:cs typeface="Arial" panose="020B0604020202020204" pitchFamily="34" charset="0"/>
              </a:rPr>
              <a:t>z </a:t>
            </a:r>
            <a:r>
              <a:rPr lang="pl-PL" b="1" dirty="0" smtClean="0">
                <a:latin typeface="Arial" panose="020B0604020202020204" pitchFamily="34" charset="0"/>
                <a:cs typeface="Arial" panose="020B0604020202020204" pitchFamily="34" charset="0"/>
              </a:rPr>
              <a:t>tekstu w podręczniku. </a:t>
            </a:r>
            <a:r>
              <a:rPr lang="pl-PL" b="1" dirty="0">
                <a:latin typeface="Arial" panose="020B0604020202020204" pitchFamily="34" charset="0"/>
                <a:cs typeface="Arial" panose="020B0604020202020204" pitchFamily="34" charset="0"/>
              </a:rPr>
              <a:t>Uczeń wybiera jedno zdanie, odczytuje je na </a:t>
            </a:r>
            <a:r>
              <a:rPr lang="pl-PL" b="1" dirty="0" smtClean="0">
                <a:latin typeface="Arial" panose="020B0604020202020204" pitchFamily="34" charset="0"/>
                <a:cs typeface="Arial" panose="020B0604020202020204" pitchFamily="34" charset="0"/>
              </a:rPr>
              <a:t>głos</a:t>
            </a:r>
            <a:br>
              <a:rPr lang="pl-PL" b="1" dirty="0" smtClean="0">
                <a:latin typeface="Arial" panose="020B0604020202020204" pitchFamily="34" charset="0"/>
                <a:cs typeface="Arial" panose="020B0604020202020204" pitchFamily="34" charset="0"/>
              </a:rPr>
            </a:br>
            <a:r>
              <a:rPr lang="pl-PL" b="1" dirty="0" smtClean="0">
                <a:latin typeface="Arial" panose="020B0604020202020204" pitchFamily="34" charset="0"/>
                <a:cs typeface="Arial" panose="020B0604020202020204" pitchFamily="34" charset="0"/>
              </a:rPr>
              <a:t>i wskazuje innego </a:t>
            </a:r>
            <a:r>
              <a:rPr lang="pl-PL" b="1" dirty="0">
                <a:latin typeface="Arial" panose="020B0604020202020204" pitchFamily="34" charset="0"/>
                <a:cs typeface="Arial" panose="020B0604020202020204" pitchFamily="34" charset="0"/>
              </a:rPr>
              <a:t>ucznia, by je </a:t>
            </a:r>
            <a:r>
              <a:rPr lang="pl-PL" b="1" dirty="0" smtClean="0">
                <a:latin typeface="Arial" panose="020B0604020202020204" pitchFamily="34" charset="0"/>
                <a:cs typeface="Arial" panose="020B0604020202020204" pitchFamily="34" charset="0"/>
              </a:rPr>
              <a:t>przetłumaczył.</a:t>
            </a:r>
            <a:endParaRPr lang="pl-PL" b="1" dirty="0">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28</a:t>
            </a:fld>
            <a:endParaRPr lang="pl-PL"/>
          </a:p>
        </p:txBody>
      </p:sp>
    </p:spTree>
    <p:extLst>
      <p:ext uri="{BB962C8B-B14F-4D97-AF65-F5344CB8AC3E}">
        <p14:creationId xmlns:p14="http://schemas.microsoft.com/office/powerpoint/2010/main" val="202838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84089" y="40036"/>
            <a:ext cx="5797019" cy="1325563"/>
          </a:xfrm>
        </p:spPr>
        <p:txBody>
          <a:bodyPr>
            <a:normAutofit/>
            <a:scene3d>
              <a:camera prst="orthographicFront"/>
              <a:lightRig rig="threePt" dir="t"/>
            </a:scene3d>
            <a:sp3d extrusionH="57150">
              <a:bevelT w="38100" h="38100"/>
            </a:sp3d>
          </a:bodyPr>
          <a:lstStyle/>
          <a:p>
            <a:r>
              <a:rPr lang="pl-PL" sz="4000" b="1" dirty="0" smtClean="0">
                <a:solidFill>
                  <a:srgbClr val="002060"/>
                </a:solidFill>
                <a:latin typeface="Arial" panose="020B0604020202020204" pitchFamily="34" charset="0"/>
                <a:cs typeface="Arial" panose="020B0604020202020204" pitchFamily="34" charset="0"/>
              </a:rPr>
              <a:t>Praktyczne wskazówki</a:t>
            </a:r>
            <a:endParaRPr lang="pl-PL" sz="4000" b="1" dirty="0">
              <a:solidFill>
                <a:srgbClr val="002060"/>
              </a:solidFill>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638416" y="997528"/>
            <a:ext cx="9288364" cy="5250872"/>
          </a:xfr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oAutofit/>
            <a:sp3d extrusionH="57150">
              <a:bevelT w="38100" h="38100"/>
            </a:sp3d>
          </a:bodyPr>
          <a:lstStyle/>
          <a:p>
            <a:pPr algn="just">
              <a:lnSpc>
                <a:spcPct val="100000"/>
              </a:lnSpc>
            </a:pPr>
            <a:r>
              <a:rPr lang="pl-PL" b="1" dirty="0" smtClean="0">
                <a:solidFill>
                  <a:schemeClr val="bg1"/>
                </a:solidFill>
                <a:latin typeface="Arial" panose="020B0604020202020204" pitchFamily="34" charset="0"/>
                <a:cs typeface="Arial" panose="020B0604020202020204" pitchFamily="34" charset="0"/>
              </a:rPr>
              <a:t>„</a:t>
            </a:r>
            <a:r>
              <a:rPr lang="pl-PL" b="1" dirty="0" smtClean="0">
                <a:solidFill>
                  <a:srgbClr val="FFFF00"/>
                </a:solidFill>
                <a:latin typeface="Arial" panose="020B0604020202020204" pitchFamily="34" charset="0"/>
                <a:cs typeface="Arial" panose="020B0604020202020204" pitchFamily="34" charset="0"/>
              </a:rPr>
              <a:t>Zaginana kartka</a:t>
            </a:r>
            <a:r>
              <a:rPr lang="pl-PL" b="1" dirty="0" smtClean="0">
                <a:solidFill>
                  <a:schemeClr val="bg1"/>
                </a:solidFill>
                <a:latin typeface="Arial" panose="020B0604020202020204" pitchFamily="34" charset="0"/>
                <a:cs typeface="Arial" panose="020B0604020202020204" pitchFamily="34" charset="0"/>
              </a:rPr>
              <a:t>” czyli wielokrotne </a:t>
            </a:r>
            <a:r>
              <a:rPr lang="pl-PL" b="1" dirty="0">
                <a:solidFill>
                  <a:schemeClr val="bg1"/>
                </a:solidFill>
                <a:latin typeface="Arial" panose="020B0604020202020204" pitchFamily="34" charset="0"/>
                <a:cs typeface="Arial" panose="020B0604020202020204" pitchFamily="34" charset="0"/>
              </a:rPr>
              <a:t>tłumaczenie </a:t>
            </a:r>
            <a:r>
              <a:rPr lang="pl-PL" b="1" dirty="0" smtClean="0">
                <a:solidFill>
                  <a:schemeClr val="bg1"/>
                </a:solidFill>
                <a:latin typeface="Arial" panose="020B0604020202020204" pitchFamily="34" charset="0"/>
                <a:cs typeface="Arial" panose="020B0604020202020204" pitchFamily="34" charset="0"/>
              </a:rPr>
              <a:t/>
            </a:r>
            <a:br>
              <a:rPr lang="pl-PL" b="1" dirty="0" smtClean="0">
                <a:solidFill>
                  <a:schemeClr val="bg1"/>
                </a:solidFill>
                <a:latin typeface="Arial" panose="020B0604020202020204" pitchFamily="34" charset="0"/>
                <a:cs typeface="Arial" panose="020B0604020202020204" pitchFamily="34" charset="0"/>
              </a:rPr>
            </a:br>
            <a:r>
              <a:rPr lang="pl-PL" b="1" dirty="0" smtClean="0">
                <a:solidFill>
                  <a:schemeClr val="bg1"/>
                </a:solidFill>
                <a:latin typeface="Arial" panose="020B0604020202020204" pitchFamily="34" charset="0"/>
                <a:cs typeface="Arial" panose="020B0604020202020204" pitchFamily="34" charset="0"/>
              </a:rPr>
              <a:t>na </a:t>
            </a:r>
            <a:r>
              <a:rPr lang="pl-PL" b="1" dirty="0">
                <a:solidFill>
                  <a:schemeClr val="bg1"/>
                </a:solidFill>
                <a:latin typeface="Arial" panose="020B0604020202020204" pitchFamily="34" charset="0"/>
                <a:cs typeface="Arial" panose="020B0604020202020204" pitchFamily="34" charset="0"/>
              </a:rPr>
              <a:t>język angielski i polski tych </a:t>
            </a:r>
            <a:r>
              <a:rPr lang="pl-PL" b="1" dirty="0">
                <a:latin typeface="Arial" panose="020B0604020202020204" pitchFamily="34" charset="0"/>
                <a:cs typeface="Arial" panose="020B0604020202020204" pitchFamily="34" charset="0"/>
              </a:rPr>
              <a:t>samych </a:t>
            </a:r>
            <a:r>
              <a:rPr lang="pl-PL" b="1" dirty="0" smtClean="0">
                <a:latin typeface="Arial" panose="020B0604020202020204" pitchFamily="34" charset="0"/>
                <a:cs typeface="Arial" panose="020B0604020202020204" pitchFamily="34" charset="0"/>
              </a:rPr>
              <a:t>zdań. </a:t>
            </a:r>
            <a:r>
              <a:rPr lang="pl-PL" b="1" dirty="0">
                <a:latin typeface="Arial" panose="020B0604020202020204" pitchFamily="34" charset="0"/>
                <a:cs typeface="Arial" panose="020B0604020202020204" pitchFamily="34" charset="0"/>
              </a:rPr>
              <a:t>Pierwszy uczeń otrzymuje od nauczyciela </a:t>
            </a:r>
            <a:r>
              <a:rPr lang="pl-PL" b="1" dirty="0" smtClean="0">
                <a:latin typeface="Arial" panose="020B0604020202020204" pitchFamily="34" charset="0"/>
                <a:cs typeface="Arial" panose="020B0604020202020204" pitchFamily="34" charset="0"/>
              </a:rPr>
              <a:t>kartkę formatu A4 ze zdaniem </a:t>
            </a:r>
            <a:r>
              <a:rPr lang="pl-PL" b="1" dirty="0">
                <a:latin typeface="Arial" panose="020B0604020202020204" pitchFamily="34" charset="0"/>
                <a:cs typeface="Arial" panose="020B0604020202020204" pitchFamily="34" charset="0"/>
              </a:rPr>
              <a:t>po </a:t>
            </a:r>
            <a:r>
              <a:rPr lang="pl-PL" b="1" dirty="0" smtClean="0">
                <a:latin typeface="Arial" panose="020B0604020202020204" pitchFamily="34" charset="0"/>
                <a:cs typeface="Arial" panose="020B0604020202020204" pitchFamily="34" charset="0"/>
              </a:rPr>
              <a:t>angielsku, </a:t>
            </a:r>
            <a:r>
              <a:rPr lang="pl-PL" b="1" dirty="0">
                <a:latin typeface="Arial" panose="020B0604020202020204" pitchFamily="34" charset="0"/>
                <a:cs typeface="Arial" panose="020B0604020202020204" pitchFamily="34" charset="0"/>
              </a:rPr>
              <a:t>dokonuje jego tłumaczenia na język polski, zagina wersję angielską i przekazuje je kolejnemu </a:t>
            </a:r>
            <a:r>
              <a:rPr lang="pl-PL" b="1" dirty="0" smtClean="0">
                <a:latin typeface="Arial" panose="020B0604020202020204" pitchFamily="34" charset="0"/>
                <a:cs typeface="Arial" panose="020B0604020202020204" pitchFamily="34" charset="0"/>
              </a:rPr>
              <a:t>uczniowi. Ten odczytuje polskie zdanie i ponownie </a:t>
            </a:r>
            <a:r>
              <a:rPr lang="pl-PL" b="1" dirty="0">
                <a:latin typeface="Arial" panose="020B0604020202020204" pitchFamily="34" charset="0"/>
                <a:cs typeface="Arial" panose="020B0604020202020204" pitchFamily="34" charset="0"/>
              </a:rPr>
              <a:t>tłumaczy je </a:t>
            </a:r>
            <a:r>
              <a:rPr lang="pl-PL" b="1" dirty="0" smtClean="0">
                <a:latin typeface="Arial" panose="020B0604020202020204" pitchFamily="34" charset="0"/>
                <a:cs typeface="Arial" panose="020B0604020202020204" pitchFamily="34" charset="0"/>
              </a:rPr>
              <a:t/>
            </a:r>
            <a:br>
              <a:rPr lang="pl-PL" b="1" dirty="0" smtClean="0">
                <a:latin typeface="Arial" panose="020B0604020202020204" pitchFamily="34" charset="0"/>
                <a:cs typeface="Arial" panose="020B0604020202020204" pitchFamily="34" charset="0"/>
              </a:rPr>
            </a:br>
            <a:r>
              <a:rPr lang="pl-PL" b="1" dirty="0" smtClean="0">
                <a:latin typeface="Arial" panose="020B0604020202020204" pitchFamily="34" charset="0"/>
                <a:cs typeface="Arial" panose="020B0604020202020204" pitchFamily="34" charset="0"/>
              </a:rPr>
              <a:t>na </a:t>
            </a:r>
            <a:r>
              <a:rPr lang="pl-PL" b="1" dirty="0">
                <a:latin typeface="Arial" panose="020B0604020202020204" pitchFamily="34" charset="0"/>
                <a:cs typeface="Arial" panose="020B0604020202020204" pitchFamily="34" charset="0"/>
              </a:rPr>
              <a:t>język </a:t>
            </a:r>
            <a:r>
              <a:rPr lang="pl-PL" b="1" dirty="0" smtClean="0">
                <a:latin typeface="Arial" panose="020B0604020202020204" pitchFamily="34" charset="0"/>
                <a:cs typeface="Arial" panose="020B0604020202020204" pitchFamily="34" charset="0"/>
              </a:rPr>
              <a:t>angielski oraz zagina wersję polską. W ten sposób tłumaczenie zdania wędruje po klasie. </a:t>
            </a:r>
            <a:br>
              <a:rPr lang="pl-PL" b="1" dirty="0" smtClean="0">
                <a:latin typeface="Arial" panose="020B0604020202020204" pitchFamily="34" charset="0"/>
                <a:cs typeface="Arial" panose="020B0604020202020204" pitchFamily="34" charset="0"/>
              </a:rPr>
            </a:br>
            <a:r>
              <a:rPr lang="pl-PL" b="1" dirty="0" smtClean="0">
                <a:latin typeface="Arial" panose="020B0604020202020204" pitchFamily="34" charset="0"/>
                <a:cs typeface="Arial" panose="020B0604020202020204" pitchFamily="34" charset="0"/>
              </a:rPr>
              <a:t>Na koniec uczniowie porównują oryginalne zdanie </a:t>
            </a:r>
            <a:br>
              <a:rPr lang="pl-PL" b="1" dirty="0" smtClean="0">
                <a:latin typeface="Arial" panose="020B0604020202020204" pitchFamily="34" charset="0"/>
                <a:cs typeface="Arial" panose="020B0604020202020204" pitchFamily="34" charset="0"/>
              </a:rPr>
            </a:br>
            <a:r>
              <a:rPr lang="pl-PL" b="1" dirty="0" smtClean="0">
                <a:latin typeface="Arial" panose="020B0604020202020204" pitchFamily="34" charset="0"/>
                <a:cs typeface="Arial" panose="020B0604020202020204" pitchFamily="34" charset="0"/>
              </a:rPr>
              <a:t>z ostatnim przetłumaczonym i sprawdzają, czy została zachowana jego treść.</a:t>
            </a:r>
            <a:endParaRPr lang="pl-PL" b="1" dirty="0">
              <a:latin typeface="Arial" panose="020B0604020202020204" pitchFamily="34" charset="0"/>
              <a:cs typeface="Arial" panose="020B0604020202020204" pitchFamily="34" charset="0"/>
            </a:endParaRPr>
          </a:p>
          <a:p>
            <a:pPr>
              <a:lnSpc>
                <a:spcPct val="100000"/>
              </a:lnSpc>
            </a:pPr>
            <a:endParaRPr lang="pl-PL" sz="2400" b="1" dirty="0">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29</a:t>
            </a:fld>
            <a:endParaRPr lang="pl-PL"/>
          </a:p>
        </p:txBody>
      </p:sp>
    </p:spTree>
    <p:extLst>
      <p:ext uri="{BB962C8B-B14F-4D97-AF65-F5344CB8AC3E}">
        <p14:creationId xmlns:p14="http://schemas.microsoft.com/office/powerpoint/2010/main" val="348191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1862339088"/>
              </p:ext>
            </p:extLst>
          </p:nvPr>
        </p:nvGraphicFramePr>
        <p:xfrm>
          <a:off x="2132307" y="1473666"/>
          <a:ext cx="749808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ytuł 1">
            <a:extLst>
              <a:ext uri="{FF2B5EF4-FFF2-40B4-BE49-F238E27FC236}">
                <a16:creationId xmlns:a16="http://schemas.microsoft.com/office/drawing/2014/main" xmlns="" id="{BBDAF88A-5739-4CFA-B2C7-3311F2130691}"/>
              </a:ext>
            </a:extLst>
          </p:cNvPr>
          <p:cNvSpPr txBox="1">
            <a:spLocks/>
          </p:cNvSpPr>
          <p:nvPr/>
        </p:nvSpPr>
        <p:spPr bwMode="auto">
          <a:xfrm>
            <a:off x="498764" y="122847"/>
            <a:ext cx="9899165" cy="114300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l-PL" sz="3200" b="1" kern="0" dirty="0">
                <a:solidFill>
                  <a:srgbClr val="002060"/>
                </a:solidFill>
                <a:latin typeface="Arial" panose="020B0604020202020204" pitchFamily="34" charset="0"/>
                <a:cs typeface="Arial" panose="020B0604020202020204" pitchFamily="34" charset="0"/>
              </a:rPr>
              <a:t>Typy zadań </a:t>
            </a:r>
            <a:r>
              <a:rPr lang="pl-PL" sz="3200" b="1" kern="0" dirty="0" smtClean="0">
                <a:solidFill>
                  <a:srgbClr val="002060"/>
                </a:solidFill>
                <a:latin typeface="Arial" panose="020B0604020202020204" pitchFamily="34" charset="0"/>
                <a:cs typeface="Arial" panose="020B0604020202020204" pitchFamily="34" charset="0"/>
              </a:rPr>
              <a:t>otwartych na egzaminie ósmoklasisty</a:t>
            </a:r>
            <a:endParaRPr lang="pl-PL" sz="3200" b="1" kern="0" dirty="0">
              <a:solidFill>
                <a:srgbClr val="002060"/>
              </a:solidFill>
              <a:latin typeface="Arial" panose="020B0604020202020204" pitchFamily="34" charset="0"/>
              <a:cs typeface="Arial" panose="020B0604020202020204" pitchFamily="34" charset="0"/>
            </a:endParaRPr>
          </a:p>
        </p:txBody>
      </p:sp>
      <p:sp>
        <p:nvSpPr>
          <p:cNvPr id="5" name="Symbol zastępczy numeru slajdu 4"/>
          <p:cNvSpPr>
            <a:spLocks noGrp="1"/>
          </p:cNvSpPr>
          <p:nvPr>
            <p:ph type="sldNum" sz="quarter" idx="12"/>
          </p:nvPr>
        </p:nvSpPr>
        <p:spPr>
          <a:xfrm>
            <a:off x="8610600" y="6356350"/>
            <a:ext cx="2743200" cy="365125"/>
          </a:xfrm>
        </p:spPr>
        <p:txBody>
          <a:bodyPr/>
          <a:lstStyle/>
          <a:p>
            <a:fld id="{6D5E0CDF-0EB0-44EF-AF60-9AEE92BC93FD}" type="slidenum">
              <a:rPr lang="pl-PL" smtClean="0"/>
              <a:t>3</a:t>
            </a:fld>
            <a:endParaRPr lang="pl-PL" dirty="0"/>
          </a:p>
        </p:txBody>
      </p:sp>
    </p:spTree>
    <p:extLst>
      <p:ext uri="{BB962C8B-B14F-4D97-AF65-F5344CB8AC3E}">
        <p14:creationId xmlns:p14="http://schemas.microsoft.com/office/powerpoint/2010/main" val="3009958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3562" y="448252"/>
            <a:ext cx="9594273" cy="1325563"/>
          </a:xfrm>
        </p:spPr>
        <p:txBody>
          <a:bodyPr>
            <a:normAutofit fontScale="90000"/>
            <a:scene3d>
              <a:camera prst="orthographicFront"/>
              <a:lightRig rig="threePt" dir="t"/>
            </a:scene3d>
            <a:sp3d extrusionH="57150">
              <a:bevelT w="38100" h="38100"/>
            </a:sp3d>
          </a:bodyPr>
          <a:lstStyle/>
          <a:p>
            <a:r>
              <a:rPr lang="pl-PL" sz="2800" b="1" dirty="0" smtClean="0">
                <a:solidFill>
                  <a:srgbClr val="002060"/>
                </a:solidFill>
                <a:latin typeface="Arial" panose="020B0604020202020204" pitchFamily="34" charset="0"/>
                <a:cs typeface="Arial" panose="020B0604020202020204" pitchFamily="34" charset="0"/>
              </a:rPr>
              <a:t>Zadanie</a:t>
            </a:r>
            <a:br>
              <a:rPr lang="pl-PL" sz="2800" b="1" dirty="0" smtClean="0">
                <a:solidFill>
                  <a:srgbClr val="002060"/>
                </a:solidFill>
                <a:latin typeface="Arial" panose="020B0604020202020204" pitchFamily="34" charset="0"/>
                <a:cs typeface="Arial" panose="020B0604020202020204" pitchFamily="34" charset="0"/>
              </a:rPr>
            </a:br>
            <a:r>
              <a:rPr lang="pl-PL" sz="2400" b="1" dirty="0" smtClean="0">
                <a:solidFill>
                  <a:srgbClr val="002060"/>
                </a:solidFill>
                <a:latin typeface="Arial" panose="020B0604020202020204" pitchFamily="34" charset="0"/>
                <a:cs typeface="Arial" panose="020B0604020202020204" pitchFamily="34" charset="0"/>
              </a:rPr>
              <a:t>Uzupełnij dialogi. Wpisz w każdą lukę brakujący fragment wypowiedzi, tak aby otrzymać spójne i logiczne teksty. Luki należy uzupełnić</a:t>
            </a:r>
            <a:br>
              <a:rPr lang="pl-PL" sz="2400" b="1" dirty="0" smtClean="0">
                <a:solidFill>
                  <a:srgbClr val="002060"/>
                </a:solidFill>
                <a:latin typeface="Arial" panose="020B0604020202020204" pitchFamily="34" charset="0"/>
                <a:cs typeface="Arial" panose="020B0604020202020204" pitchFamily="34" charset="0"/>
              </a:rPr>
            </a:br>
            <a:r>
              <a:rPr lang="pl-PL" sz="2400" b="1" dirty="0" smtClean="0">
                <a:solidFill>
                  <a:srgbClr val="002060"/>
                </a:solidFill>
                <a:latin typeface="Arial" panose="020B0604020202020204" pitchFamily="34" charset="0"/>
                <a:cs typeface="Arial" panose="020B0604020202020204" pitchFamily="34" charset="0"/>
              </a:rPr>
              <a:t>w języku angielskim. </a:t>
            </a:r>
            <a:endParaRPr lang="pl-PL" sz="24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30</a:t>
            </a:fld>
            <a:endParaRPr lang="pl-PL"/>
          </a:p>
        </p:txBody>
      </p:sp>
      <p:sp>
        <p:nvSpPr>
          <p:cNvPr id="7" name="Symbol zastępczy zawartości 6"/>
          <p:cNvSpPr txBox="1">
            <a:spLocks noGrp="1"/>
          </p:cNvSpPr>
          <p:nvPr>
            <p:ph idx="1"/>
          </p:nvPr>
        </p:nvSpPr>
        <p:spPr>
          <a:xfrm>
            <a:off x="1101436" y="2241262"/>
            <a:ext cx="8998527" cy="3392724"/>
          </a:xfrm>
          <a:prstGeom prst="rect">
            <a:avLst/>
          </a:prstGeom>
          <a:solidFill>
            <a:schemeClr val="bg1"/>
          </a:solidFill>
          <a:ln w="38100">
            <a:solidFill>
              <a:schemeClr val="accent1">
                <a:lumMod val="50000"/>
              </a:schemeClr>
            </a:solidFill>
          </a:ln>
          <a:effectLst>
            <a:outerShdw blurRad="50800" dist="127000" dir="2700000" algn="tl" rotWithShape="0">
              <a:schemeClr val="accent1">
                <a:lumMod val="50000"/>
                <a:alpha val="40000"/>
              </a:schemeClr>
            </a:outerShdw>
          </a:effectLst>
        </p:spPr>
        <p:txBody>
          <a:bodyPr wrap="square" rtlCol="0">
            <a:spAutoFit/>
          </a:bodyPr>
          <a:lstStyle/>
          <a:p>
            <a:pPr marL="0" indent="0">
              <a:buNone/>
            </a:pPr>
            <a:r>
              <a:rPr lang="pl-PL" sz="3200" b="1"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1.	</a:t>
            </a:r>
            <a:r>
              <a:rPr lang="en-US" sz="3200" b="1"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X</a:t>
            </a:r>
            <a:r>
              <a:rPr lang="en-US" sz="32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US" sz="32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Can you come to see me tonight?</a:t>
            </a:r>
          </a:p>
          <a:p>
            <a:pPr marL="0" indent="0">
              <a:buNone/>
            </a:pPr>
            <a:r>
              <a:rPr lang="pl-PL" sz="3200" b="1"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Y</a:t>
            </a:r>
            <a:r>
              <a:rPr lang="pl-PL" sz="32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pl-PL" sz="32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____________________. </a:t>
            </a:r>
            <a:r>
              <a:rPr lang="pl-PL" sz="3200" dirty="0" err="1">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I’m</a:t>
            </a:r>
            <a:r>
              <a:rPr lang="pl-PL" sz="32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pl-PL" sz="3200" dirty="0" err="1">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too</a:t>
            </a:r>
            <a:r>
              <a:rPr lang="pl-PL" sz="32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pl-PL" sz="3200" dirty="0" err="1">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busy</a:t>
            </a:r>
            <a:r>
              <a:rPr lang="pl-PL" sz="32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a:t>
            </a:r>
          </a:p>
          <a:p>
            <a:pPr marL="0" indent="0">
              <a:buNone/>
            </a:pPr>
            <a:endParaRPr lang="pl-PL" sz="32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endParaRPr>
          </a:p>
          <a:p>
            <a:pPr marL="0" indent="0">
              <a:buNone/>
            </a:pPr>
            <a:r>
              <a:rPr lang="en-GB" sz="3200" b="1"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2.</a:t>
            </a:r>
            <a:r>
              <a:rPr lang="pl-PL" sz="3200" b="1"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GB" sz="3200" b="1"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X</a:t>
            </a:r>
            <a:r>
              <a:rPr lang="en-GB" sz="32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GB" sz="32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Mark, ____________________?</a:t>
            </a:r>
            <a:endParaRPr lang="pl-PL" sz="32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endParaRPr>
          </a:p>
          <a:p>
            <a:pPr marL="0" indent="0">
              <a:buNone/>
            </a:pPr>
            <a:r>
              <a:rPr lang="pl-PL" sz="32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GB" sz="3200" b="1"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Y</a:t>
            </a:r>
            <a:r>
              <a:rPr lang="en-GB" sz="32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GB" sz="32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From Liverpool. And you?</a:t>
            </a:r>
            <a:endParaRPr lang="pl-PL" sz="32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endParaRPr>
          </a:p>
          <a:p>
            <a:pPr marL="0" indent="0">
              <a:buNone/>
            </a:pPr>
            <a:r>
              <a:rPr lang="pl-PL" sz="32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GB" sz="3200" b="1"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X</a:t>
            </a:r>
            <a:r>
              <a:rPr lang="en-GB" sz="32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a:t>
            </a:r>
            <a:r>
              <a:rPr lang="en-GB" sz="32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I live in Cracow</a:t>
            </a:r>
            <a:r>
              <a:rPr lang="en-GB" sz="32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a:t>
            </a:r>
            <a:endParaRPr lang="en-US" sz="3200" dirty="0">
              <a:solidFill>
                <a:schemeClr val="tx2">
                  <a:lumMod val="50000"/>
                </a:schemeClr>
              </a:solidFill>
              <a:latin typeface="Arial" panose="020B0604020202020204" pitchFamily="34" charset="0"/>
              <a:cs typeface="Arial" panose="020B0604020202020204" pitchFamily="34" charset="0"/>
            </a:endParaRPr>
          </a:p>
        </p:txBody>
      </p:sp>
      <p:sp>
        <p:nvSpPr>
          <p:cNvPr id="6" name="pole tekstowe 5"/>
          <p:cNvSpPr txBox="1"/>
          <p:nvPr/>
        </p:nvSpPr>
        <p:spPr>
          <a:xfrm>
            <a:off x="3325091" y="2786254"/>
            <a:ext cx="3297382"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pl-PL" sz="3200" b="1" dirty="0" smtClean="0">
                <a:latin typeface="Lucida Calligraphy" panose="03010101010101010101" pitchFamily="66" charset="0"/>
              </a:rPr>
              <a:t>Sorry, I </a:t>
            </a:r>
            <a:r>
              <a:rPr lang="pl-PL" sz="3200" b="1" dirty="0" err="1" smtClean="0">
                <a:latin typeface="Lucida Calligraphy" panose="03010101010101010101" pitchFamily="66" charset="0"/>
              </a:rPr>
              <a:t>can’t</a:t>
            </a:r>
            <a:endParaRPr lang="pl-PL" sz="3200" b="1" dirty="0" smtClean="0">
              <a:latin typeface="Lucida Calligraphy" panose="03010101010101010101" pitchFamily="66" charset="0"/>
            </a:endParaRPr>
          </a:p>
        </p:txBody>
      </p:sp>
      <p:sp>
        <p:nvSpPr>
          <p:cNvPr id="8" name="pole tekstowe 7"/>
          <p:cNvSpPr txBox="1"/>
          <p:nvPr/>
        </p:nvSpPr>
        <p:spPr>
          <a:xfrm>
            <a:off x="3799609" y="3937624"/>
            <a:ext cx="4592781"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pl-PL" sz="3200" b="1" dirty="0" err="1">
                <a:latin typeface="Lucida Calligraphy" panose="03010101010101010101" pitchFamily="66" charset="0"/>
              </a:rPr>
              <a:t>w</a:t>
            </a:r>
            <a:r>
              <a:rPr lang="pl-PL" sz="3200" b="1" dirty="0" err="1" smtClean="0">
                <a:latin typeface="Lucida Calligraphy" panose="03010101010101010101" pitchFamily="66" charset="0"/>
              </a:rPr>
              <a:t>here</a:t>
            </a:r>
            <a:r>
              <a:rPr lang="pl-PL" sz="3200" b="1" dirty="0" smtClean="0">
                <a:latin typeface="Lucida Calligraphy" panose="03010101010101010101" pitchFamily="66" charset="0"/>
              </a:rPr>
              <a:t> </a:t>
            </a:r>
            <a:r>
              <a:rPr lang="pl-PL" sz="3200" b="1" dirty="0" err="1" smtClean="0">
                <a:latin typeface="Lucida Calligraphy" panose="03010101010101010101" pitchFamily="66" charset="0"/>
              </a:rPr>
              <a:t>are</a:t>
            </a:r>
            <a:r>
              <a:rPr lang="pl-PL" sz="3200" b="1" dirty="0" smtClean="0">
                <a:latin typeface="Lucida Calligraphy" panose="03010101010101010101" pitchFamily="66" charset="0"/>
              </a:rPr>
              <a:t> </a:t>
            </a:r>
            <a:r>
              <a:rPr lang="pl-PL" sz="3200" b="1" dirty="0" err="1" smtClean="0">
                <a:latin typeface="Lucida Calligraphy" panose="03010101010101010101" pitchFamily="66" charset="0"/>
              </a:rPr>
              <a:t>you</a:t>
            </a:r>
            <a:r>
              <a:rPr lang="pl-PL" sz="3200" b="1" dirty="0" smtClean="0">
                <a:latin typeface="Lucida Calligraphy" panose="03010101010101010101" pitchFamily="66" charset="0"/>
              </a:rPr>
              <a:t> from</a:t>
            </a:r>
          </a:p>
        </p:txBody>
      </p:sp>
    </p:spTree>
    <p:extLst>
      <p:ext uri="{BB962C8B-B14F-4D97-AF65-F5344CB8AC3E}">
        <p14:creationId xmlns:p14="http://schemas.microsoft.com/office/powerpoint/2010/main" val="262958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31</a:t>
            </a:fld>
            <a:endParaRPr lang="pl-PL"/>
          </a:p>
        </p:txBody>
      </p:sp>
      <p:sp>
        <p:nvSpPr>
          <p:cNvPr id="3" name="Symbol zastępczy zawartości 2"/>
          <p:cNvSpPr>
            <a:spLocks noGrp="1"/>
          </p:cNvSpPr>
          <p:nvPr>
            <p:ph idx="1"/>
          </p:nvPr>
        </p:nvSpPr>
        <p:spPr>
          <a:xfrm>
            <a:off x="838200" y="1510579"/>
            <a:ext cx="10515600" cy="4336039"/>
          </a:xfrm>
        </p:spPr>
        <p:txBody>
          <a:bodyPr>
            <a:normAutofit fontScale="92500"/>
            <a:scene3d>
              <a:camera prst="orthographicFront"/>
              <a:lightRig rig="threePt" dir="t"/>
            </a:scene3d>
            <a:sp3d extrusionH="57150">
              <a:bevelT w="38100" h="38100"/>
            </a:sp3d>
          </a:bodyPr>
          <a:lstStyle/>
          <a:p>
            <a:pPr marL="0" indent="0">
              <a:buNone/>
            </a:pPr>
            <a:r>
              <a:rPr lang="pl-PL" b="1" dirty="0">
                <a:solidFill>
                  <a:srgbClr val="002060"/>
                </a:solidFill>
                <a:latin typeface="Arial" panose="020B0604020202020204" pitchFamily="34" charset="0"/>
                <a:cs typeface="Arial" panose="020B0604020202020204" pitchFamily="34" charset="0"/>
              </a:rPr>
              <a:t>Wymagania ogólne</a:t>
            </a:r>
          </a:p>
          <a:p>
            <a:pPr marL="0" indent="0">
              <a:buNone/>
            </a:pPr>
            <a:r>
              <a:rPr lang="pl-PL" dirty="0">
                <a:solidFill>
                  <a:srgbClr val="002060"/>
                </a:solidFill>
                <a:latin typeface="Arial" panose="020B0604020202020204" pitchFamily="34" charset="0"/>
                <a:cs typeface="Arial" panose="020B0604020202020204" pitchFamily="34" charset="0"/>
              </a:rPr>
              <a:t>IV. Reagowanie na wypowiedzi</a:t>
            </a:r>
            <a:r>
              <a:rPr lang="pl-PL" dirty="0" smtClean="0">
                <a:solidFill>
                  <a:srgbClr val="002060"/>
                </a:solidFill>
                <a:latin typeface="Arial" panose="020B0604020202020204" pitchFamily="34" charset="0"/>
                <a:cs typeface="Arial" panose="020B0604020202020204" pitchFamily="34" charset="0"/>
              </a:rPr>
              <a:t>.</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a:t>
            </a:r>
            <a:r>
              <a:rPr lang="pl-PL" dirty="0">
                <a:solidFill>
                  <a:srgbClr val="002060"/>
                </a:solidFill>
                <a:latin typeface="Arial" panose="020B0604020202020204" pitchFamily="34" charset="0"/>
                <a:cs typeface="Arial" panose="020B0604020202020204" pitchFamily="34" charset="0"/>
              </a:rPr>
              <a:t>uczestniczy w rozmowie i w typowych sytuacjach </a:t>
            </a:r>
            <a:r>
              <a:rPr lang="pl-PL" dirty="0" smtClean="0">
                <a:solidFill>
                  <a:srgbClr val="002060"/>
                </a:solidFill>
                <a:latin typeface="Arial" panose="020B0604020202020204" pitchFamily="34" charset="0"/>
                <a:cs typeface="Arial" panose="020B0604020202020204" pitchFamily="34" charset="0"/>
              </a:rPr>
              <a:t>reaguje</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w </a:t>
            </a:r>
            <a:r>
              <a:rPr lang="pl-PL" dirty="0">
                <a:solidFill>
                  <a:srgbClr val="002060"/>
                </a:solidFill>
                <a:latin typeface="Arial" panose="020B0604020202020204" pitchFamily="34" charset="0"/>
                <a:cs typeface="Arial" panose="020B0604020202020204" pitchFamily="34" charset="0"/>
              </a:rPr>
              <a:t>sposób zrozumiały</a:t>
            </a:r>
            <a:r>
              <a:rPr lang="pl-PL" dirty="0" smtClean="0">
                <a:solidFill>
                  <a:srgbClr val="002060"/>
                </a:solidFill>
                <a:latin typeface="Arial" panose="020B0604020202020204" pitchFamily="34" charset="0"/>
                <a:cs typeface="Arial" panose="020B0604020202020204" pitchFamily="34" charset="0"/>
              </a:rPr>
              <a:t>, adekwatnie </a:t>
            </a:r>
            <a:r>
              <a:rPr lang="pl-PL" dirty="0">
                <a:solidFill>
                  <a:srgbClr val="002060"/>
                </a:solidFill>
                <a:latin typeface="Arial" panose="020B0604020202020204" pitchFamily="34" charset="0"/>
                <a:cs typeface="Arial" panose="020B0604020202020204" pitchFamily="34" charset="0"/>
              </a:rPr>
              <a:t>do sytuacji komunikacyjnej […].</a:t>
            </a:r>
          </a:p>
          <a:p>
            <a:pPr marL="0" indent="0">
              <a:buNone/>
            </a:pPr>
            <a:r>
              <a:rPr lang="pl-PL" dirty="0">
                <a:solidFill>
                  <a:srgbClr val="002060"/>
                </a:solidFill>
                <a:latin typeface="Arial" panose="020B0604020202020204" pitchFamily="34" charset="0"/>
                <a:cs typeface="Arial" panose="020B0604020202020204" pitchFamily="34" charset="0"/>
              </a:rPr>
              <a:t>I. Znajomość środków językowych</a:t>
            </a:r>
            <a:r>
              <a:rPr lang="pl-PL" dirty="0" smtClean="0">
                <a:solidFill>
                  <a:srgbClr val="002060"/>
                </a:solidFill>
                <a:latin typeface="Arial" panose="020B0604020202020204" pitchFamily="34" charset="0"/>
                <a:cs typeface="Arial" panose="020B0604020202020204" pitchFamily="34" charset="0"/>
              </a:rPr>
              <a:t>.</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a:t>
            </a:r>
            <a:r>
              <a:rPr lang="pl-PL" dirty="0">
                <a:solidFill>
                  <a:srgbClr val="002060"/>
                </a:solidFill>
                <a:latin typeface="Arial" panose="020B0604020202020204" pitchFamily="34" charset="0"/>
                <a:cs typeface="Arial" panose="020B0604020202020204" pitchFamily="34" charset="0"/>
              </a:rPr>
              <a:t>posługuje się podstawowym zasobem środków </a:t>
            </a:r>
            <a:r>
              <a:rPr lang="pl-PL" dirty="0" smtClean="0">
                <a:solidFill>
                  <a:srgbClr val="002060"/>
                </a:solidFill>
                <a:latin typeface="Arial" panose="020B0604020202020204" pitchFamily="34" charset="0"/>
                <a:cs typeface="Arial" panose="020B0604020202020204" pitchFamily="34" charset="0"/>
              </a:rPr>
              <a:t>językowych</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a:t>
            </a:r>
            <a:r>
              <a:rPr lang="pl-PL" dirty="0">
                <a:solidFill>
                  <a:srgbClr val="002060"/>
                </a:solidFill>
                <a:latin typeface="Arial" panose="020B0604020202020204" pitchFamily="34" charset="0"/>
                <a:cs typeface="Arial" panose="020B0604020202020204" pitchFamily="34" charset="0"/>
              </a:rPr>
              <a:t>(leksykalnych</a:t>
            </a:r>
            <a:r>
              <a:rPr lang="pl-PL" dirty="0" smtClean="0">
                <a:solidFill>
                  <a:srgbClr val="002060"/>
                </a:solidFill>
                <a:latin typeface="Arial" panose="020B0604020202020204" pitchFamily="34" charset="0"/>
                <a:cs typeface="Arial" panose="020B0604020202020204" pitchFamily="34" charset="0"/>
              </a:rPr>
              <a:t>, gramatycznych</a:t>
            </a:r>
            <a:r>
              <a:rPr lang="pl-PL" dirty="0">
                <a:solidFill>
                  <a:srgbClr val="002060"/>
                </a:solidFill>
                <a:latin typeface="Arial" panose="020B0604020202020204" pitchFamily="34" charset="0"/>
                <a:cs typeface="Arial" panose="020B0604020202020204" pitchFamily="34" charset="0"/>
              </a:rPr>
              <a:t>, ortograficznych) […].</a:t>
            </a:r>
          </a:p>
          <a:p>
            <a:pPr marL="0" indent="0">
              <a:buNone/>
            </a:pPr>
            <a:r>
              <a:rPr lang="pl-PL" b="1" dirty="0">
                <a:solidFill>
                  <a:srgbClr val="002060"/>
                </a:solidFill>
                <a:latin typeface="Arial" panose="020B0604020202020204" pitchFamily="34" charset="0"/>
                <a:cs typeface="Arial" panose="020B0604020202020204" pitchFamily="34" charset="0"/>
              </a:rPr>
              <a:t>Wymagania szczegółowe</a:t>
            </a:r>
          </a:p>
          <a:p>
            <a:pPr marL="0" indent="0">
              <a:buNone/>
            </a:pPr>
            <a:r>
              <a:rPr lang="pl-PL" dirty="0">
                <a:solidFill>
                  <a:srgbClr val="002060"/>
                </a:solidFill>
                <a:latin typeface="Arial" panose="020B0604020202020204" pitchFamily="34" charset="0"/>
                <a:cs typeface="Arial" panose="020B0604020202020204" pitchFamily="34" charset="0"/>
              </a:rPr>
              <a:t>VI.7. Uczeń […] odpowiada na zaproszenie </a:t>
            </a:r>
            <a:r>
              <a:rPr lang="pl-PL" dirty="0" smtClean="0">
                <a:solidFill>
                  <a:srgbClr val="002060"/>
                </a:solidFill>
                <a:latin typeface="Arial" panose="020B0604020202020204" pitchFamily="34" charset="0"/>
                <a:cs typeface="Arial" panose="020B0604020202020204" pitchFamily="34" charset="0"/>
              </a:rPr>
              <a:t>(1</a:t>
            </a:r>
            <a:r>
              <a:rPr lang="pl-PL" dirty="0">
                <a:solidFill>
                  <a:srgbClr val="002060"/>
                </a:solidFill>
                <a:latin typeface="Arial" panose="020B0604020202020204" pitchFamily="34" charset="0"/>
                <a:cs typeface="Arial" panose="020B0604020202020204" pitchFamily="34" charset="0"/>
              </a:rPr>
              <a:t>.).</a:t>
            </a:r>
          </a:p>
          <a:p>
            <a:pPr marL="0" indent="0">
              <a:buNone/>
            </a:pPr>
            <a:r>
              <a:rPr lang="pl-PL" dirty="0">
                <a:solidFill>
                  <a:srgbClr val="002060"/>
                </a:solidFill>
                <a:latin typeface="Arial" panose="020B0604020202020204" pitchFamily="34" charset="0"/>
                <a:cs typeface="Arial" panose="020B0604020202020204" pitchFamily="34" charset="0"/>
              </a:rPr>
              <a:t>VI.3. Uczeń uzyskuje […] informacje i wyjaśnienia </a:t>
            </a:r>
            <a:r>
              <a:rPr lang="pl-PL" dirty="0" smtClean="0">
                <a:solidFill>
                  <a:srgbClr val="002060"/>
                </a:solidFill>
                <a:latin typeface="Arial" panose="020B0604020202020204" pitchFamily="34" charset="0"/>
                <a:cs typeface="Arial" panose="020B0604020202020204" pitchFamily="34" charset="0"/>
              </a:rPr>
              <a:t>(2</a:t>
            </a:r>
            <a:r>
              <a:rPr lang="pl-PL" dirty="0">
                <a:solidFill>
                  <a:srgbClr val="002060"/>
                </a:solidFill>
                <a:latin typeface="Arial" panose="020B0604020202020204" pitchFamily="34" charset="0"/>
                <a:cs typeface="Arial" panose="020B0604020202020204" pitchFamily="34" charset="0"/>
              </a:rPr>
              <a:t>.).</a:t>
            </a:r>
          </a:p>
        </p:txBody>
      </p:sp>
      <p:sp>
        <p:nvSpPr>
          <p:cNvPr id="7" name="Tytuł 6"/>
          <p:cNvSpPr>
            <a:spLocks noGrp="1"/>
          </p:cNvSpPr>
          <p:nvPr>
            <p:ph type="title"/>
          </p:nvPr>
        </p:nvSpPr>
        <p:spPr>
          <a:xfrm>
            <a:off x="838200" y="185016"/>
            <a:ext cx="7315200" cy="1325563"/>
          </a:xfrm>
        </p:spPr>
        <p:txBody>
          <a:bodyPr>
            <a:normAutofit/>
            <a:scene3d>
              <a:camera prst="orthographicFront"/>
              <a:lightRig rig="threePt" dir="t"/>
            </a:scene3d>
            <a:sp3d extrusionH="57150">
              <a:bevelT w="38100" h="38100"/>
            </a:sp3d>
          </a:bodyPr>
          <a:lstStyle/>
          <a:p>
            <a:r>
              <a:rPr lang="pl-PL" sz="3600" b="1" dirty="0" smtClean="0">
                <a:solidFill>
                  <a:srgbClr val="002060"/>
                </a:solidFill>
                <a:latin typeface="Arial" panose="020B0604020202020204" pitchFamily="34" charset="0"/>
                <a:cs typeface="Arial" panose="020B0604020202020204" pitchFamily="34" charset="0"/>
              </a:rPr>
              <a:t>Sprawdzane wymagania z pp.</a:t>
            </a:r>
            <a:endParaRPr lang="pl-PL"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05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79171" y="0"/>
            <a:ext cx="5829302" cy="532913"/>
          </a:xfrm>
        </p:spPr>
        <p:txBody>
          <a:bodyPr>
            <a:normAutofit/>
            <a:scene3d>
              <a:camera prst="orthographicFront"/>
              <a:lightRig rig="threePt" dir="t"/>
            </a:scene3d>
            <a:sp3d extrusionH="57150">
              <a:bevelT w="38100" h="38100"/>
            </a:sp3d>
          </a:bodyPr>
          <a:lstStyle/>
          <a:p>
            <a:r>
              <a:rPr lang="pl-PL" sz="2800" b="1" dirty="0" smtClean="0">
                <a:solidFill>
                  <a:srgbClr val="002060"/>
                </a:solidFill>
                <a:latin typeface="Arial" panose="020B0604020202020204" pitchFamily="34" charset="0"/>
                <a:cs typeface="Arial" panose="020B0604020202020204" pitchFamily="34" charset="0"/>
              </a:rPr>
              <a:t>Ocena odpowiedzi do zadania 1.</a:t>
            </a:r>
            <a:endParaRPr lang="pl-PL" sz="28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32</a:t>
            </a:fld>
            <a:endParaRPr lang="pl-PL"/>
          </a:p>
        </p:txBody>
      </p:sp>
      <p:graphicFrame>
        <p:nvGraphicFramePr>
          <p:cNvPr id="10" name="Symbol zastępczy zawartości 9"/>
          <p:cNvGraphicFramePr>
            <a:graphicFrameLocks noGrp="1"/>
          </p:cNvGraphicFramePr>
          <p:nvPr>
            <p:ph idx="1"/>
            <p:extLst>
              <p:ext uri="{D42A27DB-BD31-4B8C-83A1-F6EECF244321}">
                <p14:modId xmlns:p14="http://schemas.microsoft.com/office/powerpoint/2010/main" val="1682968482"/>
              </p:ext>
            </p:extLst>
          </p:nvPr>
        </p:nvGraphicFramePr>
        <p:xfrm>
          <a:off x="2597728" y="437905"/>
          <a:ext cx="6470072" cy="587817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201314">
                  <a:extLst>
                    <a:ext uri="{9D8B030D-6E8A-4147-A177-3AD203B41FA5}">
                      <a16:colId xmlns:a16="http://schemas.microsoft.com/office/drawing/2014/main" xmlns="" val="1860936454"/>
                    </a:ext>
                  </a:extLst>
                </a:gridCol>
                <a:gridCol w="1134379">
                  <a:extLst>
                    <a:ext uri="{9D8B030D-6E8A-4147-A177-3AD203B41FA5}">
                      <a16:colId xmlns:a16="http://schemas.microsoft.com/office/drawing/2014/main" xmlns="" val="318182638"/>
                    </a:ext>
                  </a:extLst>
                </a:gridCol>
                <a:gridCol w="1134379">
                  <a:extLst>
                    <a:ext uri="{9D8B030D-6E8A-4147-A177-3AD203B41FA5}">
                      <a16:colId xmlns:a16="http://schemas.microsoft.com/office/drawing/2014/main" xmlns="" val="830641782"/>
                    </a:ext>
                  </a:extLst>
                </a:gridCol>
              </a:tblGrid>
              <a:tr h="329199">
                <a:tc>
                  <a:txBody>
                    <a:bodyPr/>
                    <a:lstStyle/>
                    <a:p>
                      <a:pPr algn="ctr">
                        <a:lnSpc>
                          <a:spcPct val="107000"/>
                        </a:lnSpc>
                        <a:spcAft>
                          <a:spcPts val="0"/>
                        </a:spcAft>
                      </a:pPr>
                      <a:r>
                        <a:rPr lang="pl-PL" sz="2400" b="1" dirty="0">
                          <a:effectLst/>
                          <a:latin typeface="Arial" panose="020B0604020202020204" pitchFamily="34" charset="0"/>
                          <a:cs typeface="Arial" panose="020B0604020202020204" pitchFamily="34" charset="0"/>
                        </a:rPr>
                        <a:t>Odpowiedzi uczniów</a:t>
                      </a:r>
                      <a:endParaRPr lang="pl-PL" sz="3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400" b="1" dirty="0">
                          <a:effectLst/>
                          <a:latin typeface="Arial" panose="020B0604020202020204" pitchFamily="34" charset="0"/>
                          <a:cs typeface="Arial" panose="020B0604020202020204" pitchFamily="34" charset="0"/>
                        </a:rPr>
                        <a:t>1 pkt</a:t>
                      </a:r>
                      <a:endParaRPr lang="pl-PL" sz="3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400" b="1" dirty="0">
                          <a:effectLst/>
                          <a:latin typeface="Arial" panose="020B0604020202020204" pitchFamily="34" charset="0"/>
                          <a:cs typeface="Arial" panose="020B0604020202020204" pitchFamily="34" charset="0"/>
                        </a:rPr>
                        <a:t>0 pkt</a:t>
                      </a:r>
                      <a:endParaRPr lang="pl-PL" sz="3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504629245"/>
                  </a:ext>
                </a:extLst>
              </a:tr>
              <a:tr h="548682">
                <a:tc>
                  <a:txBody>
                    <a:bodyPr/>
                    <a:lstStyle/>
                    <a:p>
                      <a:pPr marL="72000" algn="just">
                        <a:lnSpc>
                          <a:spcPct val="115000"/>
                        </a:lnSpc>
                        <a:spcAft>
                          <a:spcPts val="0"/>
                        </a:spcAft>
                        <a:tabLst>
                          <a:tab pos="450215" algn="l"/>
                        </a:tabLst>
                      </a:pPr>
                      <a:r>
                        <a:rPr lang="pl-PL"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 </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afraid I can’t.</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736287395"/>
                  </a:ext>
                </a:extLst>
              </a:tr>
              <a:tr h="548682">
                <a:tc>
                  <a:txBody>
                    <a:bodyPr/>
                    <a:lstStyle/>
                    <a:p>
                      <a:pPr marL="72000">
                        <a:lnSpc>
                          <a:spcPct val="115000"/>
                        </a:lnSpc>
                        <a:spcAft>
                          <a:spcPts val="0"/>
                        </a:spcAft>
                        <a:tabLst>
                          <a:tab pos="450215" algn="l"/>
                        </a:tabLst>
                      </a:pPr>
                      <a:r>
                        <a:rPr lang="pl-PL"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 </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afraid not.</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253724808"/>
                  </a:ext>
                </a:extLst>
              </a:tr>
              <a:tr h="548682">
                <a:tc>
                  <a:txBody>
                    <a:bodyPr/>
                    <a:lstStyle/>
                    <a:p>
                      <a:pPr marL="72000">
                        <a:lnSpc>
                          <a:spcPct val="115000"/>
                        </a:lnSpc>
                        <a:spcAft>
                          <a:spcPts val="0"/>
                        </a:spcAft>
                        <a:tabLst>
                          <a:tab pos="450215" algn="l"/>
                        </a:tabLst>
                      </a:pPr>
                      <a:r>
                        <a:rPr lang="pl-PL"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l-PL" sz="28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a:t>
                      </a:r>
                      <a:r>
                        <a:rPr lang="pl-PL"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l-PL"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a:t>
                      </a:r>
                      <a:r>
                        <a:rPr lang="pl-PL"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716576865"/>
                  </a:ext>
                </a:extLst>
              </a:tr>
              <a:tr h="548682">
                <a:tc>
                  <a:txBody>
                    <a:bodyPr/>
                    <a:lstStyle/>
                    <a:p>
                      <a:pPr marL="72000">
                        <a:lnSpc>
                          <a:spcPct val="115000"/>
                        </a:lnSpc>
                        <a:spcAft>
                          <a:spcPts val="0"/>
                        </a:spcAft>
                        <a:tabLst>
                          <a:tab pos="450215" algn="l"/>
                        </a:tabLst>
                      </a:pPr>
                      <a:r>
                        <a:rPr lang="pl-PL"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a:t>
                      </a: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won’t.</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838278417"/>
                  </a:ext>
                </a:extLst>
              </a:tr>
              <a:tr h="548682">
                <a:tc>
                  <a:txBody>
                    <a:bodyPr/>
                    <a:lstStyle/>
                    <a:p>
                      <a:pPr marL="72000">
                        <a:lnSpc>
                          <a:spcPct val="115000"/>
                        </a:lnSpc>
                        <a:spcAft>
                          <a:spcPts val="0"/>
                        </a:spcAft>
                        <a:tabLst>
                          <a:tab pos="450215" algn="l"/>
                        </a:tabLst>
                      </a:pPr>
                      <a:r>
                        <a:rPr lang="pl-PL"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problem.</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396305150"/>
                  </a:ext>
                </a:extLst>
              </a:tr>
              <a:tr h="548682">
                <a:tc>
                  <a:txBody>
                    <a:bodyPr/>
                    <a:lstStyle/>
                    <a:p>
                      <a:pPr marL="72000">
                        <a:lnSpc>
                          <a:spcPct val="115000"/>
                        </a:lnSpc>
                        <a:spcAft>
                          <a:spcPts val="0"/>
                        </a:spcAft>
                        <a:tabLst>
                          <a:tab pos="450215" algn="l"/>
                        </a:tabLst>
                      </a:pPr>
                      <a:r>
                        <a:rPr lang="pl-PL"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Sorry</a:t>
                      </a: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825731423"/>
                  </a:ext>
                </a:extLst>
              </a:tr>
              <a:tr h="548682">
                <a:tc>
                  <a:txBody>
                    <a:bodyPr/>
                    <a:lstStyle/>
                    <a:p>
                      <a:pPr marL="72000">
                        <a:lnSpc>
                          <a:spcPct val="115000"/>
                        </a:lnSpc>
                        <a:spcAft>
                          <a:spcPts val="0"/>
                        </a:spcAft>
                        <a:tabLst>
                          <a:tab pos="450215" algn="l"/>
                        </a:tabLst>
                      </a:pPr>
                      <a:r>
                        <a:rPr lang="pl-PL"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Sure</a:t>
                      </a:r>
                      <a:r>
                        <a:rPr lang="pl-PL"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2763316"/>
                  </a:ext>
                </a:extLst>
              </a:tr>
              <a:tr h="548682">
                <a:tc>
                  <a:txBody>
                    <a:bodyPr/>
                    <a:lstStyle/>
                    <a:p>
                      <a:pPr marL="72000">
                        <a:lnSpc>
                          <a:spcPct val="115000"/>
                        </a:lnSpc>
                        <a:spcAft>
                          <a:spcPts val="0"/>
                        </a:spcAft>
                        <a:tabLst>
                          <a:tab pos="450215" algn="l"/>
                        </a:tabLst>
                      </a:pPr>
                      <a:r>
                        <a:rPr lang="pl-PL"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 </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sorry I can’t.</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375368697"/>
                  </a:ext>
                </a:extLst>
              </a:tr>
              <a:tr h="548682">
                <a:tc>
                  <a:txBody>
                    <a:bodyPr/>
                    <a:lstStyle/>
                    <a:p>
                      <a:pPr marL="72000">
                        <a:lnSpc>
                          <a:spcPct val="115000"/>
                        </a:lnSpc>
                        <a:spcAft>
                          <a:spcPts val="0"/>
                        </a:spcAft>
                        <a:tabLst>
                          <a:tab pos="450215" algn="l"/>
                        </a:tabLst>
                      </a:pPr>
                      <a:r>
                        <a:rPr lang="pl-PL"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Entschuldigung</a:t>
                      </a:r>
                      <a:r>
                        <a:rPr lang="de-DE"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2404584603"/>
                  </a:ext>
                </a:extLst>
              </a:tr>
              <a:tr h="548682">
                <a:tc>
                  <a:txBody>
                    <a:bodyPr/>
                    <a:lstStyle/>
                    <a:p>
                      <a:pPr marL="72000">
                        <a:lnSpc>
                          <a:spcPct val="115000"/>
                        </a:lnSpc>
                        <a:spcAft>
                          <a:spcPts val="0"/>
                        </a:spcAft>
                        <a:tabLst>
                          <a:tab pos="450215" algn="l"/>
                        </a:tabLst>
                      </a:pPr>
                      <a:r>
                        <a:rPr lang="pl-PL"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a:t>
                      </a:r>
                      <a:r>
                        <a:rPr lang="pl-PL"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couldn’t</a:t>
                      </a:r>
                      <a:r>
                        <a:rPr lang="pl-PL"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692120066"/>
                  </a:ext>
                </a:extLst>
              </a:tr>
            </a:tbl>
          </a:graphicData>
        </a:graphic>
      </p:graphicFrame>
      <p:sp>
        <p:nvSpPr>
          <p:cNvPr id="11" name="pole tekstowe 10"/>
          <p:cNvSpPr txBox="1"/>
          <p:nvPr/>
        </p:nvSpPr>
        <p:spPr>
          <a:xfrm>
            <a:off x="7142017" y="821611"/>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1" name="pole tekstowe 20"/>
          <p:cNvSpPr txBox="1"/>
          <p:nvPr/>
        </p:nvSpPr>
        <p:spPr>
          <a:xfrm>
            <a:off x="7142016" y="1345771"/>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2" name="pole tekstowe 21"/>
          <p:cNvSpPr txBox="1"/>
          <p:nvPr/>
        </p:nvSpPr>
        <p:spPr>
          <a:xfrm>
            <a:off x="8264230" y="1910475"/>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3" name="pole tekstowe 22"/>
          <p:cNvSpPr txBox="1"/>
          <p:nvPr/>
        </p:nvSpPr>
        <p:spPr>
          <a:xfrm>
            <a:off x="7142016" y="2446143"/>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4" name="pole tekstowe 23"/>
          <p:cNvSpPr txBox="1"/>
          <p:nvPr/>
        </p:nvSpPr>
        <p:spPr>
          <a:xfrm>
            <a:off x="8257304" y="3030918"/>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5" name="pole tekstowe 24"/>
          <p:cNvSpPr txBox="1"/>
          <p:nvPr/>
        </p:nvSpPr>
        <p:spPr>
          <a:xfrm>
            <a:off x="7142016" y="3521168"/>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6" name="pole tekstowe 25"/>
          <p:cNvSpPr txBox="1"/>
          <p:nvPr/>
        </p:nvSpPr>
        <p:spPr>
          <a:xfrm>
            <a:off x="7142017" y="4687029"/>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7" name="pole tekstowe 26"/>
          <p:cNvSpPr txBox="1"/>
          <p:nvPr/>
        </p:nvSpPr>
        <p:spPr>
          <a:xfrm>
            <a:off x="8257304" y="4102254"/>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8" name="pole tekstowe 27"/>
          <p:cNvSpPr txBox="1"/>
          <p:nvPr/>
        </p:nvSpPr>
        <p:spPr>
          <a:xfrm>
            <a:off x="8257305" y="5173590"/>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9" name="pole tekstowe 28"/>
          <p:cNvSpPr txBox="1"/>
          <p:nvPr/>
        </p:nvSpPr>
        <p:spPr>
          <a:xfrm>
            <a:off x="8257306" y="5758365"/>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52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3" grpId="0"/>
      <p:bldP spid="24" grpId="0"/>
      <p:bldP spid="25"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79171" y="0"/>
            <a:ext cx="5815447" cy="532913"/>
          </a:xfrm>
        </p:spPr>
        <p:txBody>
          <a:bodyPr>
            <a:normAutofit/>
            <a:scene3d>
              <a:camera prst="orthographicFront"/>
              <a:lightRig rig="threePt" dir="t"/>
            </a:scene3d>
            <a:sp3d extrusionH="57150">
              <a:bevelT w="38100" h="38100"/>
            </a:sp3d>
          </a:bodyPr>
          <a:lstStyle/>
          <a:p>
            <a:r>
              <a:rPr lang="pl-PL" sz="2800" b="1" dirty="0" smtClean="0">
                <a:solidFill>
                  <a:srgbClr val="002060"/>
                </a:solidFill>
                <a:latin typeface="Arial" panose="020B0604020202020204" pitchFamily="34" charset="0"/>
                <a:cs typeface="Arial" panose="020B0604020202020204" pitchFamily="34" charset="0"/>
              </a:rPr>
              <a:t>Ocena odpowiedzi do zadania 2.</a:t>
            </a:r>
            <a:endParaRPr lang="pl-PL" sz="28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33</a:t>
            </a:fld>
            <a:endParaRPr lang="pl-PL"/>
          </a:p>
        </p:txBody>
      </p:sp>
      <p:graphicFrame>
        <p:nvGraphicFramePr>
          <p:cNvPr id="10" name="Symbol zastępczy zawartości 9"/>
          <p:cNvGraphicFramePr>
            <a:graphicFrameLocks noGrp="1"/>
          </p:cNvGraphicFramePr>
          <p:nvPr>
            <p:ph idx="1"/>
            <p:extLst>
              <p:ext uri="{D42A27DB-BD31-4B8C-83A1-F6EECF244321}">
                <p14:modId xmlns:p14="http://schemas.microsoft.com/office/powerpoint/2010/main" val="3808022777"/>
              </p:ext>
            </p:extLst>
          </p:nvPr>
        </p:nvGraphicFramePr>
        <p:xfrm>
          <a:off x="1981201" y="437905"/>
          <a:ext cx="7086599" cy="587817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601653">
                  <a:extLst>
                    <a:ext uri="{9D8B030D-6E8A-4147-A177-3AD203B41FA5}">
                      <a16:colId xmlns:a16="http://schemas.microsoft.com/office/drawing/2014/main" xmlns="" val="1860936454"/>
                    </a:ext>
                  </a:extLst>
                </a:gridCol>
                <a:gridCol w="1242473">
                  <a:extLst>
                    <a:ext uri="{9D8B030D-6E8A-4147-A177-3AD203B41FA5}">
                      <a16:colId xmlns:a16="http://schemas.microsoft.com/office/drawing/2014/main" xmlns="" val="318182638"/>
                    </a:ext>
                  </a:extLst>
                </a:gridCol>
                <a:gridCol w="1242473">
                  <a:extLst>
                    <a:ext uri="{9D8B030D-6E8A-4147-A177-3AD203B41FA5}">
                      <a16:colId xmlns:a16="http://schemas.microsoft.com/office/drawing/2014/main" xmlns="" val="830641782"/>
                    </a:ext>
                  </a:extLst>
                </a:gridCol>
              </a:tblGrid>
              <a:tr h="329199">
                <a:tc>
                  <a:txBody>
                    <a:bodyPr/>
                    <a:lstStyle/>
                    <a:p>
                      <a:pPr algn="ctr">
                        <a:lnSpc>
                          <a:spcPct val="107000"/>
                        </a:lnSpc>
                        <a:spcAft>
                          <a:spcPts val="0"/>
                        </a:spcAft>
                      </a:pPr>
                      <a:r>
                        <a:rPr lang="pl-PL" sz="2400" b="1" dirty="0">
                          <a:effectLst/>
                          <a:latin typeface="Arial" panose="020B0604020202020204" pitchFamily="34" charset="0"/>
                          <a:cs typeface="Arial" panose="020B0604020202020204" pitchFamily="34" charset="0"/>
                        </a:rPr>
                        <a:t>Odpowiedzi uczniów</a:t>
                      </a:r>
                      <a:endParaRPr lang="pl-PL" sz="3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400" b="1" dirty="0">
                          <a:effectLst/>
                          <a:latin typeface="Arial" panose="020B0604020202020204" pitchFamily="34" charset="0"/>
                          <a:cs typeface="Arial" panose="020B0604020202020204" pitchFamily="34" charset="0"/>
                        </a:rPr>
                        <a:t>1 pkt</a:t>
                      </a:r>
                      <a:endParaRPr lang="pl-PL" sz="3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400" b="1" dirty="0">
                          <a:effectLst/>
                          <a:latin typeface="Arial" panose="020B0604020202020204" pitchFamily="34" charset="0"/>
                          <a:cs typeface="Arial" panose="020B0604020202020204" pitchFamily="34" charset="0"/>
                        </a:rPr>
                        <a:t>0 pkt</a:t>
                      </a:r>
                      <a:endParaRPr lang="pl-PL" sz="3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504629245"/>
                  </a:ext>
                </a:extLst>
              </a:tr>
              <a:tr h="548682">
                <a:tc>
                  <a:txBody>
                    <a:bodyPr/>
                    <a:lstStyle/>
                    <a:p>
                      <a:pPr marL="72000">
                        <a:lnSpc>
                          <a:spcPct val="115000"/>
                        </a:lnSpc>
                        <a:spcAft>
                          <a:spcPts val="0"/>
                        </a:spcAft>
                        <a:tabLst>
                          <a:tab pos="450215" algn="l"/>
                        </a:tabLs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are you from</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736287395"/>
                  </a:ext>
                </a:extLst>
              </a:tr>
              <a:tr h="548682">
                <a:tc>
                  <a:txBody>
                    <a:bodyPr/>
                    <a:lstStyle/>
                    <a:p>
                      <a:pPr marL="72000">
                        <a:lnSpc>
                          <a:spcPct val="115000"/>
                        </a:lnSpc>
                        <a:spcAft>
                          <a:spcPts val="0"/>
                        </a:spcAft>
                        <a:tabLst>
                          <a:tab pos="450215" algn="l"/>
                        </a:tabLst>
                      </a:pPr>
                      <a:r>
                        <a:rPr lang="pl-PL"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skąd przyjechałeś</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253724808"/>
                  </a:ext>
                </a:extLst>
              </a:tr>
              <a:tr h="548682">
                <a:tc>
                  <a:txBody>
                    <a:bodyPr/>
                    <a:lstStyle/>
                    <a:p>
                      <a:pPr marL="72000">
                        <a:lnSpc>
                          <a:spcPct val="115000"/>
                        </a:lnSpc>
                        <a:spcAft>
                          <a:spcPts val="0"/>
                        </a:spcAft>
                        <a:tabLst>
                          <a:tab pos="450215" algn="l"/>
                        </a:tabLst>
                      </a:pPr>
                      <a:r>
                        <a:rPr lang="pl-PL"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łer</a:t>
                      </a:r>
                      <a:r>
                        <a:rPr lang="pl-PL"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 </a:t>
                      </a:r>
                      <a:r>
                        <a:rPr lang="pl-PL"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ju</a:t>
                      </a:r>
                      <a:r>
                        <a:rPr lang="pl-PL"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from</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716576865"/>
                  </a:ext>
                </a:extLst>
              </a:tr>
              <a:tr h="548682">
                <a:tc>
                  <a:txBody>
                    <a:bodyPr/>
                    <a:lstStyle/>
                    <a:p>
                      <a:pPr marL="72000">
                        <a:lnSpc>
                          <a:spcPct val="115000"/>
                        </a:lnSpc>
                        <a:spcAft>
                          <a:spcPts val="0"/>
                        </a:spcAft>
                        <a:tabLst>
                          <a:tab pos="450215" algn="l"/>
                        </a:tabLst>
                      </a:pPr>
                      <a:r>
                        <a:rPr lang="pl-PL"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were</a:t>
                      </a:r>
                      <a:r>
                        <a:rPr lang="pl-PL"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l-PL"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a:t>
                      </a:r>
                      <a:r>
                        <a:rPr lang="pl-PL"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from</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838278417"/>
                  </a:ext>
                </a:extLst>
              </a:tr>
              <a:tr h="548682">
                <a:tc>
                  <a:txBody>
                    <a:bodyPr/>
                    <a:lstStyle/>
                    <a:p>
                      <a:pPr marL="72000">
                        <a:lnSpc>
                          <a:spcPct val="115000"/>
                        </a:lnSpc>
                        <a:spcAft>
                          <a:spcPts val="0"/>
                        </a:spcAft>
                        <a:tabLst>
                          <a:tab pos="450215" algn="l"/>
                        </a:tabLs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 you like Liverpool</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396305150"/>
                  </a:ext>
                </a:extLst>
              </a:tr>
              <a:tr h="548682">
                <a:tc>
                  <a:txBody>
                    <a:bodyPr/>
                    <a:lstStyle/>
                    <a:p>
                      <a:pPr marL="72000">
                        <a:lnSpc>
                          <a:spcPct val="115000"/>
                        </a:lnSpc>
                        <a:spcAft>
                          <a:spcPts val="0"/>
                        </a:spcAft>
                        <a:tabLst>
                          <a:tab pos="450215" algn="l"/>
                        </a:tabLst>
                      </a:pPr>
                      <a:r>
                        <a:rPr lang="pl-PL"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a:t>
                      </a:r>
                      <a:r>
                        <a:rPr lang="pl-PL"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l-PL"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a:t>
                      </a:r>
                      <a:r>
                        <a:rPr lang="pl-PL"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l-PL"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a:t>
                      </a:r>
                      <a:r>
                        <a:rPr lang="pl-PL"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from</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825731423"/>
                  </a:ext>
                </a:extLst>
              </a:tr>
              <a:tr h="548682">
                <a:tc>
                  <a:txBody>
                    <a:bodyPr/>
                    <a:lstStyle/>
                    <a:p>
                      <a:pPr marL="72000">
                        <a:lnSpc>
                          <a:spcPct val="115000"/>
                        </a:lnSpc>
                        <a:spcAft>
                          <a:spcPts val="0"/>
                        </a:spcAft>
                        <a:tabLst>
                          <a:tab pos="450215" algn="l"/>
                        </a:tabLst>
                      </a:pP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city are you</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2763316"/>
                  </a:ext>
                </a:extLst>
              </a:tr>
              <a:tr h="548682">
                <a:tc>
                  <a:txBody>
                    <a:bodyPr/>
                    <a:lstStyle/>
                    <a:p>
                      <a:pPr marL="72000">
                        <a:lnSpc>
                          <a:spcPct val="115000"/>
                        </a:lnSpc>
                        <a:spcAft>
                          <a:spcPts val="0"/>
                        </a:spcAft>
                        <a:tabLst>
                          <a:tab pos="450215" algn="l"/>
                        </a:tabLs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do you live</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375368697"/>
                  </a:ext>
                </a:extLst>
              </a:tr>
              <a:tr h="548682">
                <a:tc>
                  <a:txBody>
                    <a:bodyPr/>
                    <a:lstStyle/>
                    <a:p>
                      <a:pPr marL="72000">
                        <a:lnSpc>
                          <a:spcPct val="115000"/>
                        </a:lnSpc>
                        <a:spcAft>
                          <a:spcPts val="0"/>
                        </a:spcAft>
                        <a:tabLst>
                          <a:tab pos="450215" algn="l"/>
                        </a:tabLs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do you come from</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2404584603"/>
                  </a:ext>
                </a:extLst>
              </a:tr>
              <a:tr h="548682">
                <a:tc>
                  <a:txBody>
                    <a:bodyPr/>
                    <a:lstStyle/>
                    <a:p>
                      <a:pPr marL="72000">
                        <a:lnSpc>
                          <a:spcPct val="115000"/>
                        </a:lnSpc>
                        <a:spcAft>
                          <a:spcPts val="0"/>
                        </a:spcAft>
                        <a:tabLst>
                          <a:tab pos="450215" algn="l"/>
                        </a:tabLs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are you came from</a:t>
                      </a:r>
                      <a:endParaRPr lang="pl-PL"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692120066"/>
                  </a:ext>
                </a:extLst>
              </a:tr>
            </a:tbl>
          </a:graphicData>
        </a:graphic>
      </p:graphicFrame>
      <p:sp>
        <p:nvSpPr>
          <p:cNvPr id="11" name="pole tekstowe 10"/>
          <p:cNvSpPr txBox="1"/>
          <p:nvPr/>
        </p:nvSpPr>
        <p:spPr>
          <a:xfrm>
            <a:off x="6975759" y="808259"/>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1" name="pole tekstowe 20"/>
          <p:cNvSpPr txBox="1"/>
          <p:nvPr/>
        </p:nvSpPr>
        <p:spPr>
          <a:xfrm>
            <a:off x="8181108" y="1369403"/>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2" name="pole tekstowe 21"/>
          <p:cNvSpPr txBox="1"/>
          <p:nvPr/>
        </p:nvSpPr>
        <p:spPr>
          <a:xfrm>
            <a:off x="8181109" y="1910475"/>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3" name="pole tekstowe 22"/>
          <p:cNvSpPr txBox="1"/>
          <p:nvPr/>
        </p:nvSpPr>
        <p:spPr>
          <a:xfrm>
            <a:off x="8194963" y="2465292"/>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4" name="pole tekstowe 23"/>
          <p:cNvSpPr txBox="1"/>
          <p:nvPr/>
        </p:nvSpPr>
        <p:spPr>
          <a:xfrm>
            <a:off x="8181108" y="3000960"/>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5" name="pole tekstowe 24"/>
          <p:cNvSpPr txBox="1"/>
          <p:nvPr/>
        </p:nvSpPr>
        <p:spPr>
          <a:xfrm>
            <a:off x="6975759" y="3562167"/>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6" name="pole tekstowe 25"/>
          <p:cNvSpPr txBox="1"/>
          <p:nvPr/>
        </p:nvSpPr>
        <p:spPr>
          <a:xfrm>
            <a:off x="8194963" y="4662250"/>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7" name="pole tekstowe 26"/>
          <p:cNvSpPr txBox="1"/>
          <p:nvPr/>
        </p:nvSpPr>
        <p:spPr>
          <a:xfrm>
            <a:off x="8181108" y="4102254"/>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8" name="pole tekstowe 27"/>
          <p:cNvSpPr txBox="1"/>
          <p:nvPr/>
        </p:nvSpPr>
        <p:spPr>
          <a:xfrm>
            <a:off x="6975759" y="5173590"/>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
        <p:nvSpPr>
          <p:cNvPr id="29" name="pole tekstowe 28"/>
          <p:cNvSpPr txBox="1"/>
          <p:nvPr/>
        </p:nvSpPr>
        <p:spPr>
          <a:xfrm>
            <a:off x="8194963" y="5742581"/>
            <a:ext cx="429491" cy="584775"/>
          </a:xfrm>
          <a:prstGeom prst="rect">
            <a:avLst/>
          </a:prstGeom>
          <a:noFill/>
        </p:spPr>
        <p:txBody>
          <a:bodyPr wrap="square" rtlCol="0">
            <a:spAutoFit/>
          </a:bodyPr>
          <a:lstStyle/>
          <a:p>
            <a:r>
              <a:rPr lang="pl-PL" sz="3200" b="1" dirty="0" smtClean="0">
                <a:solidFill>
                  <a:srgbClr val="FF0000"/>
                </a:solidFill>
                <a:latin typeface="Arial" panose="020B0604020202020204" pitchFamily="34" charset="0"/>
                <a:cs typeface="Arial" panose="020B0604020202020204" pitchFamily="34" charset="0"/>
              </a:rPr>
              <a:t>X</a:t>
            </a:r>
            <a:endParaRPr lang="pl-PL"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70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3" grpId="0"/>
      <p:bldP spid="24" grpId="0"/>
      <p:bldP spid="25" grpId="0"/>
      <p:bldP spid="26" grpId="0"/>
      <p:bldP spid="27" grpId="0"/>
      <p:bldP spid="28"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3562" y="448252"/>
            <a:ext cx="9594273" cy="1325563"/>
          </a:xfrm>
        </p:spPr>
        <p:txBody>
          <a:bodyPr>
            <a:normAutofit fontScale="90000"/>
            <a:scene3d>
              <a:camera prst="orthographicFront"/>
              <a:lightRig rig="threePt" dir="t"/>
            </a:scene3d>
            <a:sp3d extrusionH="57150">
              <a:bevelT w="38100" h="38100"/>
            </a:sp3d>
          </a:bodyPr>
          <a:lstStyle/>
          <a:p>
            <a:r>
              <a:rPr lang="pl-PL" sz="2800" b="1" dirty="0" smtClean="0">
                <a:solidFill>
                  <a:srgbClr val="002060"/>
                </a:solidFill>
                <a:latin typeface="Arial" panose="020B0604020202020204" pitchFamily="34" charset="0"/>
                <a:cs typeface="Arial" panose="020B0604020202020204" pitchFamily="34" charset="0"/>
              </a:rPr>
              <a:t>Zadanie</a:t>
            </a:r>
            <a:br>
              <a:rPr lang="pl-PL" sz="2800" b="1" dirty="0" smtClean="0">
                <a:solidFill>
                  <a:srgbClr val="002060"/>
                </a:solidFill>
                <a:latin typeface="Arial" panose="020B0604020202020204" pitchFamily="34" charset="0"/>
                <a:cs typeface="Arial" panose="020B0604020202020204" pitchFamily="34" charset="0"/>
              </a:rPr>
            </a:br>
            <a:r>
              <a:rPr lang="pl-PL" sz="2400" b="1" dirty="0">
                <a:solidFill>
                  <a:srgbClr val="002060"/>
                </a:solidFill>
                <a:latin typeface="Arial" panose="020B0604020202020204" pitchFamily="34" charset="0"/>
                <a:cs typeface="Arial" panose="020B0604020202020204" pitchFamily="34" charset="0"/>
              </a:rPr>
              <a:t>Uzupełnij dialog. Wpisz w każdą lukę </a:t>
            </a:r>
            <a:r>
              <a:rPr lang="pl-PL" sz="2400" b="1" dirty="0" smtClean="0">
                <a:solidFill>
                  <a:srgbClr val="002060"/>
                </a:solidFill>
                <a:latin typeface="Arial" panose="020B0604020202020204" pitchFamily="34" charset="0"/>
                <a:cs typeface="Arial" panose="020B0604020202020204" pitchFamily="34" charset="0"/>
              </a:rPr>
              <a:t>(</a:t>
            </a:r>
            <a:r>
              <a:rPr lang="pl-PL" sz="2400" b="1" dirty="0">
                <a:solidFill>
                  <a:srgbClr val="002060"/>
                </a:solidFill>
                <a:latin typeface="Arial" panose="020B0604020202020204" pitchFamily="34" charset="0"/>
                <a:cs typeface="Arial" panose="020B0604020202020204" pitchFamily="34" charset="0"/>
              </a:rPr>
              <a:t>6.1.–6.3.) brakujący fragment wypowiedzi, tak </a:t>
            </a:r>
            <a:r>
              <a:rPr lang="pl-PL" sz="2400" b="1" dirty="0" smtClean="0">
                <a:solidFill>
                  <a:srgbClr val="002060"/>
                </a:solidFill>
                <a:latin typeface="Arial" panose="020B0604020202020204" pitchFamily="34" charset="0"/>
                <a:cs typeface="Arial" panose="020B0604020202020204" pitchFamily="34" charset="0"/>
              </a:rPr>
              <a:t>aby otrzymać </a:t>
            </a:r>
            <a:r>
              <a:rPr lang="pl-PL" sz="2400" b="1" dirty="0">
                <a:solidFill>
                  <a:srgbClr val="002060"/>
                </a:solidFill>
                <a:latin typeface="Arial" panose="020B0604020202020204" pitchFamily="34" charset="0"/>
                <a:cs typeface="Arial" panose="020B0604020202020204" pitchFamily="34" charset="0"/>
              </a:rPr>
              <a:t>spójny i logiczny tekst. Luki należy </a:t>
            </a:r>
            <a:r>
              <a:rPr lang="pl-PL" sz="2400" b="1" dirty="0" smtClean="0">
                <a:solidFill>
                  <a:srgbClr val="002060"/>
                </a:solidFill>
                <a:latin typeface="Arial" panose="020B0604020202020204" pitchFamily="34" charset="0"/>
                <a:cs typeface="Arial" panose="020B0604020202020204" pitchFamily="34" charset="0"/>
              </a:rPr>
              <a:t>uzupełnić w </a:t>
            </a:r>
            <a:r>
              <a:rPr lang="pl-PL" sz="2400" b="1" dirty="0">
                <a:solidFill>
                  <a:srgbClr val="002060"/>
                </a:solidFill>
                <a:latin typeface="Arial" panose="020B0604020202020204" pitchFamily="34" charset="0"/>
                <a:cs typeface="Arial" panose="020B0604020202020204" pitchFamily="34" charset="0"/>
              </a:rPr>
              <a:t>języku angielskim. </a:t>
            </a: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34</a:t>
            </a:fld>
            <a:endParaRPr lang="pl-PL"/>
          </a:p>
        </p:txBody>
      </p:sp>
      <p:sp>
        <p:nvSpPr>
          <p:cNvPr id="7" name="Symbol zastępczy zawartości 6"/>
          <p:cNvSpPr txBox="1">
            <a:spLocks noGrp="1"/>
          </p:cNvSpPr>
          <p:nvPr>
            <p:ph idx="1"/>
          </p:nvPr>
        </p:nvSpPr>
        <p:spPr>
          <a:xfrm>
            <a:off x="803562" y="1993008"/>
            <a:ext cx="10494817" cy="4173450"/>
          </a:xfrm>
          <a:prstGeom prst="rect">
            <a:avLst/>
          </a:prstGeom>
          <a:solidFill>
            <a:schemeClr val="bg1"/>
          </a:solidFill>
          <a:ln w="38100">
            <a:solidFill>
              <a:schemeClr val="accent1">
                <a:lumMod val="50000"/>
              </a:schemeClr>
            </a:solidFill>
          </a:ln>
          <a:effectLst>
            <a:outerShdw blurRad="50800" dist="127000" dir="2700000" algn="tl" rotWithShape="0">
              <a:schemeClr val="accent1">
                <a:lumMod val="50000"/>
                <a:alpha val="40000"/>
              </a:schemeClr>
            </a:outerShdw>
          </a:effectLst>
        </p:spPr>
        <p:txBody>
          <a:bodyPr wrap="square" rtlCol="0">
            <a:spAutoFit/>
          </a:bodyPr>
          <a:lstStyle/>
          <a:p>
            <a:pPr marL="0" indent="0">
              <a:lnSpc>
                <a:spcPct val="114000"/>
              </a:lnSpc>
              <a:spcBef>
                <a:spcPts val="600"/>
              </a:spcBef>
              <a:spcAft>
                <a:spcPts val="600"/>
              </a:spcAft>
              <a:buNone/>
            </a:pP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X:</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Hi, Magda. I’ve booked my flight to Warsaw. I’m arriving on the 17th of February</a:t>
            </a:r>
          </a:p>
          <a:p>
            <a:pPr marL="0" indent="0">
              <a:lnSpc>
                <a:spcPct val="114000"/>
              </a:lnSpc>
              <a:spcBef>
                <a:spcPts val="0"/>
              </a:spcBef>
              <a:spcAft>
                <a:spcPts val="600"/>
              </a:spcAft>
              <a:buNone/>
            </a:pPr>
            <a: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US"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at </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10.15 a.m.</a:t>
            </a:r>
          </a:p>
          <a:p>
            <a:pPr marL="0" indent="0">
              <a:lnSpc>
                <a:spcPct val="114000"/>
              </a:lnSpc>
              <a:spcBef>
                <a:spcPts val="600"/>
              </a:spcBef>
              <a:spcAft>
                <a:spcPts val="600"/>
              </a:spcAft>
              <a:buNone/>
            </a:pP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Y:</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Great. Do you want me </a:t>
            </a: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6.1. </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_______________________________________ at </a:t>
            </a:r>
            <a:r>
              <a:rPr lang="en-US"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the</a:t>
            </a:r>
            <a: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r>
            <a:b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br>
            <a: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US"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airport</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a:t>
            </a:r>
          </a:p>
          <a:p>
            <a:pPr marL="0" indent="0">
              <a:lnSpc>
                <a:spcPct val="114000"/>
              </a:lnSpc>
              <a:spcBef>
                <a:spcPts val="600"/>
              </a:spcBef>
              <a:spcAft>
                <a:spcPts val="600"/>
              </a:spcAft>
              <a:buNone/>
            </a:pP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X:</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Won’t this be a problem for you?</a:t>
            </a:r>
          </a:p>
          <a:p>
            <a:pPr marL="0" indent="0">
              <a:lnSpc>
                <a:spcPct val="114000"/>
              </a:lnSpc>
              <a:spcBef>
                <a:spcPts val="600"/>
              </a:spcBef>
              <a:spcAft>
                <a:spcPts val="600"/>
              </a:spcAft>
              <a:buNone/>
            </a:pP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Y:</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No, not at all.</a:t>
            </a:r>
          </a:p>
          <a:p>
            <a:pPr marL="0" indent="0">
              <a:lnSpc>
                <a:spcPct val="114000"/>
              </a:lnSpc>
              <a:spcBef>
                <a:spcPts val="600"/>
              </a:spcBef>
              <a:spcAft>
                <a:spcPts val="600"/>
              </a:spcAft>
              <a:buNone/>
            </a:pP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X:</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US"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Thanks</a:t>
            </a:r>
            <a: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US"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That’s </a:t>
            </a: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6.2. </a:t>
            </a:r>
            <a:r>
              <a:rPr lang="en-US"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___________________________________ </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you.</a:t>
            </a:r>
          </a:p>
          <a:p>
            <a:pPr marL="0" indent="0">
              <a:lnSpc>
                <a:spcPct val="114000"/>
              </a:lnSpc>
              <a:spcBef>
                <a:spcPts val="600"/>
              </a:spcBef>
              <a:spcAft>
                <a:spcPts val="600"/>
              </a:spcAft>
              <a:buNone/>
            </a:pP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Y:</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And, Josh, a piece of advice before you come. It can be quite cold here at this time </a:t>
            </a:r>
            <a:r>
              <a:rPr lang="en-US"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of</a:t>
            </a:r>
            <a: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r>
            <a:b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br>
            <a: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US"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the </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year, so you </a:t>
            </a: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6.3. </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__________________________________ a warm jacket. </a:t>
            </a:r>
            <a:endPar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endParaRPr>
          </a:p>
        </p:txBody>
      </p:sp>
      <p:sp>
        <p:nvSpPr>
          <p:cNvPr id="6" name="pole tekstowe 5"/>
          <p:cNvSpPr txBox="1"/>
          <p:nvPr/>
        </p:nvSpPr>
        <p:spPr>
          <a:xfrm>
            <a:off x="5818909" y="2827818"/>
            <a:ext cx="2202873"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pl-PL" sz="2400" b="1" dirty="0" smtClean="0">
                <a:latin typeface="Lucida Calligraphy" panose="03010101010101010101" pitchFamily="66" charset="0"/>
              </a:rPr>
              <a:t>to </a:t>
            </a:r>
            <a:r>
              <a:rPr lang="pl-PL" sz="2400" b="1" dirty="0" err="1" smtClean="0">
                <a:latin typeface="Lucida Calligraphy" panose="03010101010101010101" pitchFamily="66" charset="0"/>
              </a:rPr>
              <a:t>meet</a:t>
            </a:r>
            <a:r>
              <a:rPr lang="pl-PL" sz="2400" b="1" dirty="0" smtClean="0">
                <a:latin typeface="Lucida Calligraphy" panose="03010101010101010101" pitchFamily="66" charset="0"/>
              </a:rPr>
              <a:t> </a:t>
            </a:r>
            <a:r>
              <a:rPr lang="pl-PL" sz="2400" b="1" dirty="0" err="1" smtClean="0">
                <a:latin typeface="Lucida Calligraphy" panose="03010101010101010101" pitchFamily="66" charset="0"/>
              </a:rPr>
              <a:t>you</a:t>
            </a:r>
            <a:endParaRPr lang="pl-PL" sz="2400" b="1" dirty="0" smtClean="0">
              <a:latin typeface="Lucida Calligraphy" panose="03010101010101010101" pitchFamily="66" charset="0"/>
            </a:endParaRPr>
          </a:p>
        </p:txBody>
      </p:sp>
      <p:sp>
        <p:nvSpPr>
          <p:cNvPr id="8" name="pole tekstowe 7"/>
          <p:cNvSpPr txBox="1"/>
          <p:nvPr/>
        </p:nvSpPr>
        <p:spPr>
          <a:xfrm>
            <a:off x="4717472" y="4653474"/>
            <a:ext cx="2202873"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pl-PL" sz="2400" b="1" dirty="0" err="1">
                <a:latin typeface="Lucida Calligraphy" panose="03010101010101010101" pitchFamily="66" charset="0"/>
              </a:rPr>
              <a:t>v</a:t>
            </a:r>
            <a:r>
              <a:rPr lang="pl-PL" sz="2400" b="1" dirty="0" err="1" smtClean="0">
                <a:latin typeface="Lucida Calligraphy" panose="03010101010101010101" pitchFamily="66" charset="0"/>
              </a:rPr>
              <a:t>ery</a:t>
            </a:r>
            <a:r>
              <a:rPr lang="pl-PL" sz="2400" b="1" dirty="0" smtClean="0">
                <a:latin typeface="Lucida Calligraphy" panose="03010101010101010101" pitchFamily="66" charset="0"/>
              </a:rPr>
              <a:t> </a:t>
            </a:r>
            <a:r>
              <a:rPr lang="pl-PL" sz="2400" b="1" dirty="0" err="1" smtClean="0">
                <a:latin typeface="Lucida Calligraphy" panose="03010101010101010101" pitchFamily="66" charset="0"/>
              </a:rPr>
              <a:t>kind</a:t>
            </a:r>
            <a:r>
              <a:rPr lang="pl-PL" sz="2400" b="1" dirty="0" smtClean="0">
                <a:latin typeface="Lucida Calligraphy" panose="03010101010101010101" pitchFamily="66" charset="0"/>
              </a:rPr>
              <a:t> of</a:t>
            </a:r>
          </a:p>
        </p:txBody>
      </p:sp>
      <p:sp>
        <p:nvSpPr>
          <p:cNvPr id="9" name="pole tekstowe 8"/>
          <p:cNvSpPr txBox="1"/>
          <p:nvPr/>
        </p:nvSpPr>
        <p:spPr>
          <a:xfrm>
            <a:off x="4717472" y="5568907"/>
            <a:ext cx="2202873"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pl-PL" sz="2400" b="1" dirty="0" err="1">
                <a:latin typeface="Lucida Calligraphy" panose="03010101010101010101" pitchFamily="66" charset="0"/>
              </a:rPr>
              <a:t>s</a:t>
            </a:r>
            <a:r>
              <a:rPr lang="pl-PL" sz="2400" b="1" dirty="0" err="1" smtClean="0">
                <a:latin typeface="Lucida Calligraphy" panose="03010101010101010101" pitchFamily="66" charset="0"/>
              </a:rPr>
              <a:t>hould</a:t>
            </a:r>
            <a:r>
              <a:rPr lang="pl-PL" sz="2400" b="1" dirty="0" smtClean="0">
                <a:latin typeface="Lucida Calligraphy" panose="03010101010101010101" pitchFamily="66" charset="0"/>
              </a:rPr>
              <a:t> </a:t>
            </a:r>
            <a:r>
              <a:rPr lang="pl-PL" sz="2400" b="1" dirty="0" err="1" smtClean="0">
                <a:latin typeface="Lucida Calligraphy" panose="03010101010101010101" pitchFamily="66" charset="0"/>
              </a:rPr>
              <a:t>wear</a:t>
            </a:r>
            <a:endParaRPr lang="pl-PL" sz="2400" b="1" dirty="0" smtClean="0">
              <a:latin typeface="Lucida Calligraphy" panose="03010101010101010101" pitchFamily="66" charset="0"/>
            </a:endParaRPr>
          </a:p>
        </p:txBody>
      </p:sp>
    </p:spTree>
    <p:extLst>
      <p:ext uri="{BB962C8B-B14F-4D97-AF65-F5344CB8AC3E}">
        <p14:creationId xmlns:p14="http://schemas.microsoft.com/office/powerpoint/2010/main" val="357176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35</a:t>
            </a:fld>
            <a:endParaRPr lang="pl-PL"/>
          </a:p>
        </p:txBody>
      </p:sp>
      <p:sp>
        <p:nvSpPr>
          <p:cNvPr id="3" name="Symbol zastępczy zawartości 2"/>
          <p:cNvSpPr>
            <a:spLocks noGrp="1"/>
          </p:cNvSpPr>
          <p:nvPr>
            <p:ph idx="1"/>
          </p:nvPr>
        </p:nvSpPr>
        <p:spPr>
          <a:xfrm>
            <a:off x="690995" y="1108365"/>
            <a:ext cx="11057660" cy="5247985"/>
          </a:xfrm>
        </p:spPr>
        <p:txBody>
          <a:bodyPr>
            <a:normAutofit/>
            <a:scene3d>
              <a:camera prst="orthographicFront"/>
              <a:lightRig rig="threePt" dir="t"/>
            </a:scene3d>
            <a:sp3d extrusionH="57150">
              <a:bevelT w="38100" h="38100"/>
            </a:sp3d>
          </a:bodyPr>
          <a:lstStyle/>
          <a:p>
            <a:pPr marL="0" indent="0">
              <a:buNone/>
            </a:pPr>
            <a:r>
              <a:rPr lang="pl-PL" b="1" dirty="0" smtClean="0">
                <a:solidFill>
                  <a:srgbClr val="002060"/>
                </a:solidFill>
                <a:latin typeface="Arial" panose="020B0604020202020204" pitchFamily="34" charset="0"/>
                <a:cs typeface="Arial" panose="020B0604020202020204" pitchFamily="34" charset="0"/>
              </a:rPr>
              <a:t>Wymagania ogólne</a:t>
            </a:r>
          </a:p>
          <a:p>
            <a:pPr marL="0" indent="0">
              <a:buNone/>
            </a:pPr>
            <a:r>
              <a:rPr lang="pl-PL" dirty="0" smtClean="0">
                <a:solidFill>
                  <a:srgbClr val="002060"/>
                </a:solidFill>
                <a:latin typeface="Arial" panose="020B0604020202020204" pitchFamily="34" charset="0"/>
                <a:cs typeface="Arial" panose="020B0604020202020204" pitchFamily="34" charset="0"/>
              </a:rPr>
              <a:t>IV</a:t>
            </a:r>
            <a:r>
              <a:rPr lang="pl-PL" dirty="0">
                <a:solidFill>
                  <a:srgbClr val="002060"/>
                </a:solidFill>
                <a:latin typeface="Arial" panose="020B0604020202020204" pitchFamily="34" charset="0"/>
                <a:cs typeface="Arial" panose="020B0604020202020204" pitchFamily="34" charset="0"/>
              </a:rPr>
              <a:t>. Reagowanie na </a:t>
            </a:r>
            <a:r>
              <a:rPr lang="pl-PL" dirty="0" smtClean="0">
                <a:solidFill>
                  <a:srgbClr val="002060"/>
                </a:solidFill>
                <a:latin typeface="Arial" panose="020B0604020202020204" pitchFamily="34" charset="0"/>
                <a:cs typeface="Arial" panose="020B0604020202020204" pitchFamily="34" charset="0"/>
              </a:rPr>
              <a:t>wypowiedzi.</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a:t>
            </a:r>
            <a:r>
              <a:rPr lang="pl-PL" dirty="0">
                <a:solidFill>
                  <a:srgbClr val="002060"/>
                </a:solidFill>
                <a:latin typeface="Arial" panose="020B0604020202020204" pitchFamily="34" charset="0"/>
                <a:cs typeface="Arial" panose="020B0604020202020204" pitchFamily="34" charset="0"/>
              </a:rPr>
              <a:t>uczestniczy w rozmowie i w typowych </a:t>
            </a:r>
            <a:r>
              <a:rPr lang="pl-PL" dirty="0" smtClean="0">
                <a:solidFill>
                  <a:srgbClr val="002060"/>
                </a:solidFill>
                <a:latin typeface="Arial" panose="020B0604020202020204" pitchFamily="34" charset="0"/>
                <a:cs typeface="Arial" panose="020B0604020202020204" pitchFamily="34" charset="0"/>
              </a:rPr>
              <a:t>sytuacjach reaguje</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w </a:t>
            </a:r>
            <a:r>
              <a:rPr lang="pl-PL" dirty="0">
                <a:solidFill>
                  <a:srgbClr val="002060"/>
                </a:solidFill>
                <a:latin typeface="Arial" panose="020B0604020202020204" pitchFamily="34" charset="0"/>
                <a:cs typeface="Arial" panose="020B0604020202020204" pitchFamily="34" charset="0"/>
              </a:rPr>
              <a:t>sposób zrozumiały, adekwatnie do </a:t>
            </a:r>
            <a:r>
              <a:rPr lang="pl-PL" dirty="0" smtClean="0">
                <a:solidFill>
                  <a:srgbClr val="002060"/>
                </a:solidFill>
                <a:latin typeface="Arial" panose="020B0604020202020204" pitchFamily="34" charset="0"/>
                <a:cs typeface="Arial" panose="020B0604020202020204" pitchFamily="34" charset="0"/>
              </a:rPr>
              <a:t>sytuacji komunikacyjnej […].</a:t>
            </a:r>
          </a:p>
          <a:p>
            <a:pPr marL="0" indent="0">
              <a:buNone/>
            </a:pPr>
            <a:r>
              <a:rPr lang="pl-PL" dirty="0" smtClean="0">
                <a:solidFill>
                  <a:srgbClr val="002060"/>
                </a:solidFill>
                <a:latin typeface="Arial" panose="020B0604020202020204" pitchFamily="34" charset="0"/>
                <a:cs typeface="Arial" panose="020B0604020202020204" pitchFamily="34" charset="0"/>
              </a:rPr>
              <a:t>I. Znajomość </a:t>
            </a:r>
            <a:r>
              <a:rPr lang="pl-PL" dirty="0">
                <a:solidFill>
                  <a:srgbClr val="002060"/>
                </a:solidFill>
                <a:latin typeface="Arial" panose="020B0604020202020204" pitchFamily="34" charset="0"/>
                <a:cs typeface="Arial" panose="020B0604020202020204" pitchFamily="34" charset="0"/>
              </a:rPr>
              <a:t>środków </a:t>
            </a:r>
            <a:r>
              <a:rPr lang="pl-PL" dirty="0" smtClean="0">
                <a:solidFill>
                  <a:srgbClr val="002060"/>
                </a:solidFill>
                <a:latin typeface="Arial" panose="020B0604020202020204" pitchFamily="34" charset="0"/>
                <a:cs typeface="Arial" panose="020B0604020202020204" pitchFamily="34" charset="0"/>
              </a:rPr>
              <a:t>językowych.</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a:t>
            </a:r>
            <a:r>
              <a:rPr lang="pl-PL" dirty="0">
                <a:solidFill>
                  <a:srgbClr val="002060"/>
                </a:solidFill>
                <a:latin typeface="Arial" panose="020B0604020202020204" pitchFamily="34" charset="0"/>
                <a:cs typeface="Arial" panose="020B0604020202020204" pitchFamily="34" charset="0"/>
              </a:rPr>
              <a:t>posługuje się podstawowym zasobem </a:t>
            </a:r>
            <a:r>
              <a:rPr lang="pl-PL" dirty="0" smtClean="0">
                <a:solidFill>
                  <a:srgbClr val="002060"/>
                </a:solidFill>
                <a:latin typeface="Arial" panose="020B0604020202020204" pitchFamily="34" charset="0"/>
                <a:cs typeface="Arial" panose="020B0604020202020204" pitchFamily="34" charset="0"/>
              </a:rPr>
              <a:t>środków</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językowych </a:t>
            </a:r>
            <a:r>
              <a:rPr lang="pl-PL" dirty="0">
                <a:solidFill>
                  <a:srgbClr val="002060"/>
                </a:solidFill>
                <a:latin typeface="Arial" panose="020B0604020202020204" pitchFamily="34" charset="0"/>
                <a:cs typeface="Arial" panose="020B0604020202020204" pitchFamily="34" charset="0"/>
              </a:rPr>
              <a:t>(leksykalnych, gramatycznych, ortograficznych) </a:t>
            </a:r>
            <a:r>
              <a:rPr lang="pl-PL" dirty="0" smtClean="0">
                <a:solidFill>
                  <a:srgbClr val="002060"/>
                </a:solidFill>
                <a:latin typeface="Arial" panose="020B0604020202020204" pitchFamily="34" charset="0"/>
                <a:cs typeface="Arial" panose="020B0604020202020204" pitchFamily="34" charset="0"/>
              </a:rPr>
              <a:t>[…].</a:t>
            </a:r>
          </a:p>
          <a:p>
            <a:pPr marL="0" indent="0">
              <a:buNone/>
            </a:pPr>
            <a:r>
              <a:rPr lang="pl-PL" b="1" dirty="0" smtClean="0">
                <a:solidFill>
                  <a:srgbClr val="002060"/>
                </a:solidFill>
                <a:latin typeface="Arial" panose="020B0604020202020204" pitchFamily="34" charset="0"/>
                <a:cs typeface="Arial" panose="020B0604020202020204" pitchFamily="34" charset="0"/>
              </a:rPr>
              <a:t>Wymagania szczegółowe</a:t>
            </a:r>
            <a:endParaRPr lang="pl-PL" dirty="0">
              <a:solidFill>
                <a:srgbClr val="002060"/>
              </a:solidFill>
              <a:latin typeface="Arial" panose="020B0604020202020204" pitchFamily="34" charset="0"/>
              <a:cs typeface="Arial" panose="020B0604020202020204" pitchFamily="34" charset="0"/>
            </a:endParaRPr>
          </a:p>
          <a:p>
            <a:pPr marL="0" indent="0">
              <a:buNone/>
            </a:pPr>
            <a:r>
              <a:rPr lang="pl-PL" dirty="0">
                <a:solidFill>
                  <a:srgbClr val="002060"/>
                </a:solidFill>
                <a:latin typeface="Arial" panose="020B0604020202020204" pitchFamily="34" charset="0"/>
                <a:cs typeface="Arial" panose="020B0604020202020204" pitchFamily="34" charset="0"/>
              </a:rPr>
              <a:t>VI.8. Uczeń proponuje […] (6.1.).</a:t>
            </a:r>
          </a:p>
          <a:p>
            <a:pPr marL="0" indent="0">
              <a:buNone/>
            </a:pPr>
            <a:r>
              <a:rPr lang="pl-PL" dirty="0">
                <a:solidFill>
                  <a:srgbClr val="002060"/>
                </a:solidFill>
                <a:latin typeface="Arial" panose="020B0604020202020204" pitchFamily="34" charset="0"/>
                <a:cs typeface="Arial" panose="020B0604020202020204" pitchFamily="34" charset="0"/>
              </a:rPr>
              <a:t>VI.14. Uczeń stosuje zwroty i formy grzecznościowe (6.2.).</a:t>
            </a:r>
          </a:p>
          <a:p>
            <a:pPr marL="0" indent="0">
              <a:buNone/>
            </a:pPr>
            <a:r>
              <a:rPr lang="pl-PL" dirty="0">
                <a:solidFill>
                  <a:srgbClr val="002060"/>
                </a:solidFill>
                <a:latin typeface="Arial" panose="020B0604020202020204" pitchFamily="34" charset="0"/>
                <a:cs typeface="Arial" panose="020B0604020202020204" pitchFamily="34" charset="0"/>
              </a:rPr>
              <a:t>VI.9. Uczeń […] udziela rady (6.3.).</a:t>
            </a:r>
          </a:p>
        </p:txBody>
      </p:sp>
      <p:sp>
        <p:nvSpPr>
          <p:cNvPr id="7" name="Tytuł 6"/>
          <p:cNvSpPr>
            <a:spLocks noGrp="1"/>
          </p:cNvSpPr>
          <p:nvPr>
            <p:ph type="title"/>
          </p:nvPr>
        </p:nvSpPr>
        <p:spPr>
          <a:xfrm>
            <a:off x="690995" y="198870"/>
            <a:ext cx="6740236" cy="798657"/>
          </a:xfrm>
        </p:spPr>
        <p:txBody>
          <a:bodyPr>
            <a:normAutofit/>
            <a:scene3d>
              <a:camera prst="orthographicFront"/>
              <a:lightRig rig="threePt" dir="t"/>
            </a:scene3d>
            <a:sp3d extrusionH="57150">
              <a:bevelT w="38100" h="38100"/>
            </a:sp3d>
          </a:bodyPr>
          <a:lstStyle/>
          <a:p>
            <a:r>
              <a:rPr lang="pl-PL" sz="3600" b="1" dirty="0" smtClean="0">
                <a:solidFill>
                  <a:srgbClr val="002060"/>
                </a:solidFill>
                <a:latin typeface="Arial" panose="020B0604020202020204" pitchFamily="34" charset="0"/>
                <a:cs typeface="Arial" panose="020B0604020202020204" pitchFamily="34" charset="0"/>
              </a:rPr>
              <a:t>Sprawdzane wymagania z pp.</a:t>
            </a:r>
            <a:endParaRPr lang="pl-PL"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51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3562" y="448252"/>
            <a:ext cx="9594273" cy="1325563"/>
          </a:xfrm>
        </p:spPr>
        <p:txBody>
          <a:bodyPr>
            <a:normAutofit fontScale="90000"/>
            <a:scene3d>
              <a:camera prst="orthographicFront"/>
              <a:lightRig rig="threePt" dir="t"/>
            </a:scene3d>
            <a:sp3d extrusionH="57150">
              <a:bevelT w="38100" h="38100"/>
            </a:sp3d>
          </a:bodyPr>
          <a:lstStyle/>
          <a:p>
            <a:r>
              <a:rPr lang="pl-PL" sz="2800" b="1" dirty="0" smtClean="0">
                <a:solidFill>
                  <a:srgbClr val="002060"/>
                </a:solidFill>
                <a:latin typeface="Arial" panose="020B0604020202020204" pitchFamily="34" charset="0"/>
                <a:cs typeface="Arial" panose="020B0604020202020204" pitchFamily="34" charset="0"/>
              </a:rPr>
              <a:t>Zadanie</a:t>
            </a:r>
            <a:br>
              <a:rPr lang="pl-PL" sz="2800" b="1" dirty="0" smtClean="0">
                <a:solidFill>
                  <a:srgbClr val="002060"/>
                </a:solidFill>
                <a:latin typeface="Arial" panose="020B0604020202020204" pitchFamily="34" charset="0"/>
                <a:cs typeface="Arial" panose="020B0604020202020204" pitchFamily="34" charset="0"/>
              </a:rPr>
            </a:br>
            <a:r>
              <a:rPr lang="pl-PL" sz="2400" b="1" dirty="0">
                <a:solidFill>
                  <a:srgbClr val="002060"/>
                </a:solidFill>
                <a:latin typeface="Arial" panose="020B0604020202020204" pitchFamily="34" charset="0"/>
                <a:cs typeface="Arial" panose="020B0604020202020204" pitchFamily="34" charset="0"/>
              </a:rPr>
              <a:t>Uzupełnij dialog. Wpisz w każdą lukę </a:t>
            </a:r>
            <a:r>
              <a:rPr lang="pl-PL" sz="2400" b="1" dirty="0" smtClean="0">
                <a:solidFill>
                  <a:srgbClr val="002060"/>
                </a:solidFill>
                <a:latin typeface="Arial" panose="020B0604020202020204" pitchFamily="34" charset="0"/>
                <a:cs typeface="Arial" panose="020B0604020202020204" pitchFamily="34" charset="0"/>
              </a:rPr>
              <a:t>(7.1.–7.3</a:t>
            </a:r>
            <a:r>
              <a:rPr lang="pl-PL" sz="2400" b="1" dirty="0">
                <a:solidFill>
                  <a:srgbClr val="002060"/>
                </a:solidFill>
                <a:latin typeface="Arial" panose="020B0604020202020204" pitchFamily="34" charset="0"/>
                <a:cs typeface="Arial" panose="020B0604020202020204" pitchFamily="34" charset="0"/>
              </a:rPr>
              <a:t>.) brakujący fragment wypowiedzi, tak </a:t>
            </a:r>
            <a:r>
              <a:rPr lang="pl-PL" sz="2400" b="1" dirty="0" smtClean="0">
                <a:solidFill>
                  <a:srgbClr val="002060"/>
                </a:solidFill>
                <a:latin typeface="Arial" panose="020B0604020202020204" pitchFamily="34" charset="0"/>
                <a:cs typeface="Arial" panose="020B0604020202020204" pitchFamily="34" charset="0"/>
              </a:rPr>
              <a:t>aby otrzymać </a:t>
            </a:r>
            <a:r>
              <a:rPr lang="pl-PL" sz="2400" b="1" dirty="0">
                <a:solidFill>
                  <a:srgbClr val="002060"/>
                </a:solidFill>
                <a:latin typeface="Arial" panose="020B0604020202020204" pitchFamily="34" charset="0"/>
                <a:cs typeface="Arial" panose="020B0604020202020204" pitchFamily="34" charset="0"/>
              </a:rPr>
              <a:t>spójny i logiczny tekst. Luki należy </a:t>
            </a:r>
            <a:r>
              <a:rPr lang="pl-PL" sz="2400" b="1" dirty="0" smtClean="0">
                <a:solidFill>
                  <a:srgbClr val="002060"/>
                </a:solidFill>
                <a:latin typeface="Arial" panose="020B0604020202020204" pitchFamily="34" charset="0"/>
                <a:cs typeface="Arial" panose="020B0604020202020204" pitchFamily="34" charset="0"/>
              </a:rPr>
              <a:t>uzupełnić w </a:t>
            </a:r>
            <a:r>
              <a:rPr lang="pl-PL" sz="2400" b="1" dirty="0">
                <a:solidFill>
                  <a:srgbClr val="002060"/>
                </a:solidFill>
                <a:latin typeface="Arial" panose="020B0604020202020204" pitchFamily="34" charset="0"/>
                <a:cs typeface="Arial" panose="020B0604020202020204" pitchFamily="34" charset="0"/>
              </a:rPr>
              <a:t>języku </a:t>
            </a:r>
            <a:r>
              <a:rPr lang="pl-PL" sz="2400" b="1" dirty="0" smtClean="0">
                <a:solidFill>
                  <a:srgbClr val="002060"/>
                </a:solidFill>
                <a:latin typeface="Arial" panose="020B0604020202020204" pitchFamily="34" charset="0"/>
                <a:cs typeface="Arial" panose="020B0604020202020204" pitchFamily="34" charset="0"/>
              </a:rPr>
              <a:t>niemieckim. </a:t>
            </a:r>
            <a:endParaRPr lang="pl-PL" sz="24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36</a:t>
            </a:fld>
            <a:endParaRPr lang="pl-PL"/>
          </a:p>
        </p:txBody>
      </p:sp>
      <p:sp>
        <p:nvSpPr>
          <p:cNvPr id="7" name="Symbol zastępczy zawartości 6"/>
          <p:cNvSpPr txBox="1">
            <a:spLocks noGrp="1"/>
          </p:cNvSpPr>
          <p:nvPr>
            <p:ph idx="1"/>
          </p:nvPr>
        </p:nvSpPr>
        <p:spPr>
          <a:xfrm>
            <a:off x="284018" y="1854221"/>
            <a:ext cx="11623963" cy="3965188"/>
          </a:xfrm>
          <a:prstGeom prst="rect">
            <a:avLst/>
          </a:prstGeom>
          <a:solidFill>
            <a:schemeClr val="bg1"/>
          </a:solidFill>
          <a:ln w="38100">
            <a:solidFill>
              <a:schemeClr val="accent1">
                <a:lumMod val="50000"/>
              </a:schemeClr>
            </a:solidFill>
          </a:ln>
          <a:effectLst>
            <a:outerShdw blurRad="50800" dist="127000" dir="2700000" algn="tl" rotWithShape="0">
              <a:schemeClr val="accent1">
                <a:lumMod val="50000"/>
                <a:alpha val="40000"/>
              </a:schemeClr>
            </a:outerShdw>
          </a:effectLst>
        </p:spPr>
        <p:txBody>
          <a:bodyPr wrap="square" rtlCol="0">
            <a:spAutoFit/>
          </a:bodyPr>
          <a:lstStyle/>
          <a:p>
            <a:pPr marL="0" indent="0">
              <a:buNone/>
            </a:pPr>
            <a:r>
              <a:rPr lang="de-DE"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X:</a:t>
            </a:r>
            <a:r>
              <a:rPr lang="de-DE"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Paul! Was trinkst du heute zum Frühstück? Einen Kakao oder einen Milchkaffee?</a:t>
            </a:r>
          </a:p>
          <a:p>
            <a:pPr marL="0" indent="0">
              <a:buNone/>
            </a:pPr>
            <a:r>
              <a:rPr lang="de-DE"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Y:</a:t>
            </a:r>
            <a:r>
              <a:rPr lang="de-DE"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Nichts. Danke, Onkel Georg! Ich habe schon </a:t>
            </a:r>
            <a:r>
              <a:rPr lang="de-DE"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7.1.</a:t>
            </a:r>
            <a:r>
              <a:rPr lang="de-DE"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de-DE"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____________</a:t>
            </a:r>
            <a: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___</a:t>
            </a:r>
            <a:r>
              <a:rPr lang="de-DE"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___________________.</a:t>
            </a:r>
            <a:endParaRPr lang="de-DE"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endParaRPr>
          </a:p>
          <a:p>
            <a:pPr marL="0" indent="0">
              <a:buNone/>
            </a:pPr>
            <a:r>
              <a:rPr lang="de-DE"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X:</a:t>
            </a:r>
            <a:r>
              <a:rPr lang="de-DE"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Wie ist das möglich? Es ist erst halb sieben</a:t>
            </a:r>
            <a:r>
              <a:rPr lang="de-DE"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a:t>
            </a:r>
            <a: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de-DE" sz="2000" b="1"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7.2</a:t>
            </a:r>
            <a:r>
              <a:rPr lang="de-DE"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a:t>
            </a:r>
            <a:r>
              <a:rPr lang="de-DE"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de-DE"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_______________</a:t>
            </a:r>
            <a: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___</a:t>
            </a:r>
            <a:r>
              <a:rPr lang="de-DE"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________________ Uhr</a:t>
            </a:r>
            <a:endPar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endParaRPr>
          </a:p>
          <a:p>
            <a:pPr marL="0" indent="0">
              <a:buNone/>
            </a:pPr>
            <a:r>
              <a:rPr lang="pl-PL"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de-DE"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bist </a:t>
            </a:r>
            <a:r>
              <a:rPr lang="de-DE"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du aufgestanden?</a:t>
            </a:r>
          </a:p>
          <a:p>
            <a:pPr marL="0" indent="0">
              <a:buNone/>
            </a:pPr>
            <a:r>
              <a:rPr lang="de-DE"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Y:</a:t>
            </a:r>
            <a:r>
              <a:rPr lang="de-DE"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Eine Stunde früher als normal. Unsere Klasse fährt heute nach Potsdam. Gleich gehe </a:t>
            </a:r>
            <a:r>
              <a:rPr lang="de-DE"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ich</a:t>
            </a:r>
            <a: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de-DE"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los</a:t>
            </a:r>
            <a:r>
              <a:rPr lang="de-DE"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a:t>
            </a:r>
          </a:p>
          <a:p>
            <a:pPr marL="0" indent="0">
              <a:buNone/>
            </a:pPr>
            <a:r>
              <a:rPr lang="de-DE"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X:</a:t>
            </a:r>
            <a:r>
              <a:rPr lang="de-DE"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O.K. Das habe ich vergessen. Hier ist dein Pausenbrot!</a:t>
            </a:r>
          </a:p>
          <a:p>
            <a:pPr marL="0" indent="0">
              <a:buNone/>
            </a:pPr>
            <a:r>
              <a:rPr lang="de-DE"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Y:</a:t>
            </a:r>
            <a:r>
              <a:rPr lang="de-DE"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Danke! Ich muss los, Tschüs!</a:t>
            </a:r>
          </a:p>
          <a:p>
            <a:pPr marL="0" indent="0">
              <a:buNone/>
            </a:pPr>
            <a:r>
              <a:rPr lang="de-DE"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X:</a:t>
            </a:r>
            <a:r>
              <a:rPr lang="de-DE"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Warte mal! </a:t>
            </a:r>
            <a:r>
              <a:rPr lang="de-DE"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7.3.</a:t>
            </a:r>
            <a:r>
              <a:rPr lang="de-DE"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de-DE"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__________________________________! </a:t>
            </a:r>
            <a:r>
              <a:rPr lang="de-DE"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Es ist kalt.</a:t>
            </a:r>
          </a:p>
          <a:p>
            <a:pPr marL="0" indent="0">
              <a:buNone/>
            </a:pPr>
            <a:r>
              <a:rPr lang="de-DE"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Y:</a:t>
            </a:r>
            <a:r>
              <a:rPr lang="de-DE"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Oh, nein. Keine Handschuhe! Onkel Georg, ich hasse Handschuhe. Außerdem ist es </a:t>
            </a:r>
            <a:r>
              <a:rPr lang="de-DE"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noch</a:t>
            </a:r>
            <a: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endParaRPr lang="de-DE"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endParaRPr>
          </a:p>
          <a:p>
            <a:pPr marL="0" indent="0">
              <a:spcBef>
                <a:spcPts val="600"/>
              </a:spcBef>
              <a:buNone/>
            </a:pPr>
            <a: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de-DE"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nicht frostig. Tschüs! </a:t>
            </a:r>
            <a:endParaRPr lang="en-US" sz="2000" dirty="0">
              <a:solidFill>
                <a:schemeClr val="tx2">
                  <a:lumMod val="50000"/>
                </a:schemeClr>
              </a:solidFill>
              <a:latin typeface="Arial" panose="020B0604020202020204" pitchFamily="34" charset="0"/>
              <a:cs typeface="Arial" panose="020B0604020202020204" pitchFamily="34" charset="0"/>
            </a:endParaRPr>
          </a:p>
        </p:txBody>
      </p:sp>
      <p:sp>
        <p:nvSpPr>
          <p:cNvPr id="6" name="pole tekstowe 5"/>
          <p:cNvSpPr txBox="1"/>
          <p:nvPr/>
        </p:nvSpPr>
        <p:spPr>
          <a:xfrm>
            <a:off x="6407727" y="2209218"/>
            <a:ext cx="4724400"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pl-PL" sz="2000" b="1" dirty="0" err="1" smtClean="0">
                <a:latin typeface="Lucida Calligraphy" panose="03010101010101010101" pitchFamily="66" charset="0"/>
              </a:rPr>
              <a:t>gefrühstückt</a:t>
            </a:r>
            <a:r>
              <a:rPr lang="de-DE" sz="2000" b="1" dirty="0" smtClean="0">
                <a:latin typeface="Lucida Calligraphy" panose="03010101010101010101" pitchFamily="66" charset="0"/>
              </a:rPr>
              <a:t> </a:t>
            </a:r>
            <a:r>
              <a:rPr lang="de-DE" sz="2000" b="1" dirty="0">
                <a:latin typeface="Lucida Calligraphy" panose="03010101010101010101" pitchFamily="66" charset="0"/>
              </a:rPr>
              <a:t>/ Kaffee </a:t>
            </a:r>
            <a:r>
              <a:rPr lang="de-DE" sz="2000" b="1" dirty="0" smtClean="0">
                <a:latin typeface="Lucida Calligraphy" panose="03010101010101010101" pitchFamily="66" charset="0"/>
              </a:rPr>
              <a:t>getrunken</a:t>
            </a:r>
            <a:endParaRPr lang="pl-PL" sz="2000" b="1" dirty="0" smtClean="0">
              <a:latin typeface="Lucida Calligraphy" panose="03010101010101010101" pitchFamily="66" charset="0"/>
            </a:endParaRPr>
          </a:p>
        </p:txBody>
      </p:sp>
      <p:sp>
        <p:nvSpPr>
          <p:cNvPr id="8" name="pole tekstowe 7"/>
          <p:cNvSpPr txBox="1"/>
          <p:nvPr/>
        </p:nvSpPr>
        <p:spPr>
          <a:xfrm>
            <a:off x="7474527" y="2609328"/>
            <a:ext cx="1960418"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pl-PL" sz="2000" b="1" dirty="0" err="1">
                <a:latin typeface="Lucida Calligraphy" panose="03010101010101010101" pitchFamily="66" charset="0"/>
              </a:rPr>
              <a:t>Um</a:t>
            </a:r>
            <a:r>
              <a:rPr lang="pl-PL" sz="2000" b="1" dirty="0">
                <a:latin typeface="Lucida Calligraphy" panose="03010101010101010101" pitchFamily="66" charset="0"/>
              </a:rPr>
              <a:t> wie </a:t>
            </a:r>
            <a:r>
              <a:rPr lang="pl-PL" sz="2000" b="1" dirty="0" err="1">
                <a:latin typeface="Lucida Calligraphy" panose="03010101010101010101" pitchFamily="66" charset="0"/>
              </a:rPr>
              <a:t>viel</a:t>
            </a:r>
            <a:r>
              <a:rPr lang="pl-PL" sz="2000" b="1" dirty="0">
                <a:latin typeface="Lucida Calligraphy" panose="03010101010101010101" pitchFamily="66" charset="0"/>
              </a:rPr>
              <a:t> </a:t>
            </a:r>
            <a:endParaRPr lang="pl-PL" sz="2000" b="1" dirty="0" smtClean="0">
              <a:latin typeface="Lucida Calligraphy" panose="03010101010101010101" pitchFamily="66" charset="0"/>
            </a:endParaRPr>
          </a:p>
        </p:txBody>
      </p:sp>
      <p:sp>
        <p:nvSpPr>
          <p:cNvPr id="9" name="pole tekstowe 8"/>
          <p:cNvSpPr txBox="1"/>
          <p:nvPr/>
        </p:nvSpPr>
        <p:spPr>
          <a:xfrm>
            <a:off x="2812474" y="4599709"/>
            <a:ext cx="3900054"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de-DE" sz="2000" b="1" dirty="0">
                <a:latin typeface="Lucida Calligraphy" panose="03010101010101010101" pitchFamily="66" charset="0"/>
              </a:rPr>
              <a:t>Zieh deine Handschuhe </a:t>
            </a:r>
            <a:r>
              <a:rPr lang="de-DE" sz="2000" b="1" dirty="0" smtClean="0">
                <a:latin typeface="Lucida Calligraphy" panose="03010101010101010101" pitchFamily="66" charset="0"/>
              </a:rPr>
              <a:t>an</a:t>
            </a:r>
            <a:endParaRPr lang="pl-PL" sz="2000" b="1" dirty="0" smtClean="0">
              <a:latin typeface="Lucida Calligraphy" panose="03010101010101010101" pitchFamily="66" charset="0"/>
            </a:endParaRPr>
          </a:p>
        </p:txBody>
      </p:sp>
    </p:spTree>
    <p:extLst>
      <p:ext uri="{BB962C8B-B14F-4D97-AF65-F5344CB8AC3E}">
        <p14:creationId xmlns:p14="http://schemas.microsoft.com/office/powerpoint/2010/main" val="404060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37</a:t>
            </a:fld>
            <a:endParaRPr lang="pl-PL"/>
          </a:p>
        </p:txBody>
      </p:sp>
      <p:sp>
        <p:nvSpPr>
          <p:cNvPr id="3" name="Symbol zastępczy zawartości 2"/>
          <p:cNvSpPr>
            <a:spLocks noGrp="1"/>
          </p:cNvSpPr>
          <p:nvPr>
            <p:ph idx="1"/>
          </p:nvPr>
        </p:nvSpPr>
        <p:spPr>
          <a:xfrm>
            <a:off x="690995" y="1163783"/>
            <a:ext cx="11057660" cy="5247985"/>
          </a:xfrm>
        </p:spPr>
        <p:txBody>
          <a:bodyPr>
            <a:normAutofit/>
            <a:scene3d>
              <a:camera prst="orthographicFront"/>
              <a:lightRig rig="threePt" dir="t"/>
            </a:scene3d>
            <a:sp3d extrusionH="57150">
              <a:bevelT w="38100" h="38100"/>
            </a:sp3d>
          </a:bodyPr>
          <a:lstStyle/>
          <a:p>
            <a:pPr marL="0" indent="0">
              <a:buNone/>
            </a:pPr>
            <a:r>
              <a:rPr lang="pl-PL" b="1" dirty="0" smtClean="0">
                <a:solidFill>
                  <a:srgbClr val="002060"/>
                </a:solidFill>
                <a:latin typeface="Arial" panose="020B0604020202020204" pitchFamily="34" charset="0"/>
                <a:cs typeface="Arial" panose="020B0604020202020204" pitchFamily="34" charset="0"/>
              </a:rPr>
              <a:t>Wymagania ogólne</a:t>
            </a:r>
          </a:p>
          <a:p>
            <a:pPr marL="0" indent="0">
              <a:buNone/>
            </a:pPr>
            <a:r>
              <a:rPr lang="pl-PL" dirty="0" smtClean="0">
                <a:solidFill>
                  <a:srgbClr val="002060"/>
                </a:solidFill>
                <a:latin typeface="Arial" panose="020B0604020202020204" pitchFamily="34" charset="0"/>
                <a:cs typeface="Arial" panose="020B0604020202020204" pitchFamily="34" charset="0"/>
              </a:rPr>
              <a:t>IV</a:t>
            </a:r>
            <a:r>
              <a:rPr lang="pl-PL" dirty="0">
                <a:solidFill>
                  <a:srgbClr val="002060"/>
                </a:solidFill>
                <a:latin typeface="Arial" panose="020B0604020202020204" pitchFamily="34" charset="0"/>
                <a:cs typeface="Arial" panose="020B0604020202020204" pitchFamily="34" charset="0"/>
              </a:rPr>
              <a:t>. Reagowanie na </a:t>
            </a:r>
            <a:r>
              <a:rPr lang="pl-PL" dirty="0" smtClean="0">
                <a:solidFill>
                  <a:srgbClr val="002060"/>
                </a:solidFill>
                <a:latin typeface="Arial" panose="020B0604020202020204" pitchFamily="34" charset="0"/>
                <a:cs typeface="Arial" panose="020B0604020202020204" pitchFamily="34" charset="0"/>
              </a:rPr>
              <a:t>wypowiedzi.</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a:t>
            </a:r>
            <a:r>
              <a:rPr lang="pl-PL" dirty="0">
                <a:solidFill>
                  <a:srgbClr val="002060"/>
                </a:solidFill>
                <a:latin typeface="Arial" panose="020B0604020202020204" pitchFamily="34" charset="0"/>
                <a:cs typeface="Arial" panose="020B0604020202020204" pitchFamily="34" charset="0"/>
              </a:rPr>
              <a:t>uczestniczy w rozmowie i w typowych </a:t>
            </a:r>
            <a:r>
              <a:rPr lang="pl-PL" dirty="0" smtClean="0">
                <a:solidFill>
                  <a:srgbClr val="002060"/>
                </a:solidFill>
                <a:latin typeface="Arial" panose="020B0604020202020204" pitchFamily="34" charset="0"/>
                <a:cs typeface="Arial" panose="020B0604020202020204" pitchFamily="34" charset="0"/>
              </a:rPr>
              <a:t>sytuacjach reaguje</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w </a:t>
            </a:r>
            <a:r>
              <a:rPr lang="pl-PL" dirty="0">
                <a:solidFill>
                  <a:srgbClr val="002060"/>
                </a:solidFill>
                <a:latin typeface="Arial" panose="020B0604020202020204" pitchFamily="34" charset="0"/>
                <a:cs typeface="Arial" panose="020B0604020202020204" pitchFamily="34" charset="0"/>
              </a:rPr>
              <a:t>sposób zrozumiały, adekwatnie do </a:t>
            </a:r>
            <a:r>
              <a:rPr lang="pl-PL" dirty="0" smtClean="0">
                <a:solidFill>
                  <a:srgbClr val="002060"/>
                </a:solidFill>
                <a:latin typeface="Arial" panose="020B0604020202020204" pitchFamily="34" charset="0"/>
                <a:cs typeface="Arial" panose="020B0604020202020204" pitchFamily="34" charset="0"/>
              </a:rPr>
              <a:t>sytuacji komunikacyjnej […].</a:t>
            </a:r>
          </a:p>
          <a:p>
            <a:pPr marL="0" indent="0">
              <a:buNone/>
            </a:pPr>
            <a:r>
              <a:rPr lang="pl-PL" dirty="0" smtClean="0">
                <a:solidFill>
                  <a:srgbClr val="002060"/>
                </a:solidFill>
                <a:latin typeface="Arial" panose="020B0604020202020204" pitchFamily="34" charset="0"/>
                <a:cs typeface="Arial" panose="020B0604020202020204" pitchFamily="34" charset="0"/>
              </a:rPr>
              <a:t>I. Znajomość </a:t>
            </a:r>
            <a:r>
              <a:rPr lang="pl-PL" dirty="0">
                <a:solidFill>
                  <a:srgbClr val="002060"/>
                </a:solidFill>
                <a:latin typeface="Arial" panose="020B0604020202020204" pitchFamily="34" charset="0"/>
                <a:cs typeface="Arial" panose="020B0604020202020204" pitchFamily="34" charset="0"/>
              </a:rPr>
              <a:t>środków </a:t>
            </a:r>
            <a:r>
              <a:rPr lang="pl-PL" dirty="0" smtClean="0">
                <a:solidFill>
                  <a:srgbClr val="002060"/>
                </a:solidFill>
                <a:latin typeface="Arial" panose="020B0604020202020204" pitchFamily="34" charset="0"/>
                <a:cs typeface="Arial" panose="020B0604020202020204" pitchFamily="34" charset="0"/>
              </a:rPr>
              <a:t>językowych.</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a:t>
            </a:r>
            <a:r>
              <a:rPr lang="pl-PL" dirty="0">
                <a:solidFill>
                  <a:srgbClr val="002060"/>
                </a:solidFill>
                <a:latin typeface="Arial" panose="020B0604020202020204" pitchFamily="34" charset="0"/>
                <a:cs typeface="Arial" panose="020B0604020202020204" pitchFamily="34" charset="0"/>
              </a:rPr>
              <a:t>posługuje się podstawowym zasobem </a:t>
            </a:r>
            <a:r>
              <a:rPr lang="pl-PL" dirty="0" smtClean="0">
                <a:solidFill>
                  <a:srgbClr val="002060"/>
                </a:solidFill>
                <a:latin typeface="Arial" panose="020B0604020202020204" pitchFamily="34" charset="0"/>
                <a:cs typeface="Arial" panose="020B0604020202020204" pitchFamily="34" charset="0"/>
              </a:rPr>
              <a:t>środków</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językowych </a:t>
            </a:r>
            <a:r>
              <a:rPr lang="pl-PL" dirty="0">
                <a:solidFill>
                  <a:srgbClr val="002060"/>
                </a:solidFill>
                <a:latin typeface="Arial" panose="020B0604020202020204" pitchFamily="34" charset="0"/>
                <a:cs typeface="Arial" panose="020B0604020202020204" pitchFamily="34" charset="0"/>
              </a:rPr>
              <a:t>(leksykalnych, gramatycznych, ortograficznych) </a:t>
            </a:r>
            <a:r>
              <a:rPr lang="pl-PL" dirty="0" smtClean="0">
                <a:solidFill>
                  <a:srgbClr val="002060"/>
                </a:solidFill>
                <a:latin typeface="Arial" panose="020B0604020202020204" pitchFamily="34" charset="0"/>
                <a:cs typeface="Arial" panose="020B0604020202020204" pitchFamily="34" charset="0"/>
              </a:rPr>
              <a:t>[…].</a:t>
            </a:r>
          </a:p>
          <a:p>
            <a:pPr marL="0" indent="0">
              <a:buNone/>
            </a:pPr>
            <a:r>
              <a:rPr lang="pl-PL" b="1" dirty="0" smtClean="0">
                <a:solidFill>
                  <a:srgbClr val="002060"/>
                </a:solidFill>
                <a:latin typeface="Arial" panose="020B0604020202020204" pitchFamily="34" charset="0"/>
                <a:cs typeface="Arial" panose="020B0604020202020204" pitchFamily="34" charset="0"/>
              </a:rPr>
              <a:t>Wymagania szczegółowe</a:t>
            </a:r>
          </a:p>
          <a:p>
            <a:pPr marL="0" indent="0">
              <a:buNone/>
            </a:pPr>
            <a:r>
              <a:rPr lang="pl-PL" dirty="0" smtClean="0">
                <a:solidFill>
                  <a:srgbClr val="002060"/>
                </a:solidFill>
                <a:latin typeface="Arial" panose="020B0604020202020204" pitchFamily="34" charset="0"/>
                <a:cs typeface="Arial" panose="020B0604020202020204" pitchFamily="34" charset="0"/>
              </a:rPr>
              <a:t>VI.8</a:t>
            </a:r>
            <a:r>
              <a:rPr lang="pl-PL" dirty="0">
                <a:solidFill>
                  <a:srgbClr val="002060"/>
                </a:solidFill>
                <a:latin typeface="Arial" panose="020B0604020202020204" pitchFamily="34" charset="0"/>
                <a:cs typeface="Arial" panose="020B0604020202020204" pitchFamily="34" charset="0"/>
              </a:rPr>
              <a:t>. Uczeń […] odrzuca propozycje […] (7.1</a:t>
            </a:r>
            <a:r>
              <a:rPr lang="pl-PL" dirty="0" smtClean="0">
                <a:solidFill>
                  <a:srgbClr val="002060"/>
                </a:solidFill>
                <a:latin typeface="Arial" panose="020B0604020202020204" pitchFamily="34" charset="0"/>
                <a:cs typeface="Arial" panose="020B0604020202020204" pitchFamily="34" charset="0"/>
              </a:rPr>
              <a:t>.).</a:t>
            </a:r>
          </a:p>
          <a:p>
            <a:pPr marL="0" indent="0">
              <a:buNone/>
            </a:pPr>
            <a:r>
              <a:rPr lang="pl-PL" dirty="0" smtClean="0">
                <a:solidFill>
                  <a:srgbClr val="002060"/>
                </a:solidFill>
                <a:latin typeface="Arial" panose="020B0604020202020204" pitchFamily="34" charset="0"/>
                <a:cs typeface="Arial" panose="020B0604020202020204" pitchFamily="34" charset="0"/>
              </a:rPr>
              <a:t>VI.3</a:t>
            </a:r>
            <a:r>
              <a:rPr lang="pl-PL" dirty="0">
                <a:solidFill>
                  <a:srgbClr val="002060"/>
                </a:solidFill>
                <a:latin typeface="Arial" panose="020B0604020202020204" pitchFamily="34" charset="0"/>
                <a:cs typeface="Arial" panose="020B0604020202020204" pitchFamily="34" charset="0"/>
              </a:rPr>
              <a:t>. Uczeń uzyskuje […] informacje i wyjaśnienia (7.2</a:t>
            </a:r>
            <a:r>
              <a:rPr lang="pl-PL" dirty="0" smtClean="0">
                <a:solidFill>
                  <a:srgbClr val="002060"/>
                </a:solidFill>
                <a:latin typeface="Arial" panose="020B0604020202020204" pitchFamily="34" charset="0"/>
                <a:cs typeface="Arial" panose="020B0604020202020204" pitchFamily="34" charset="0"/>
              </a:rPr>
              <a:t>.).</a:t>
            </a:r>
          </a:p>
          <a:p>
            <a:pPr marL="0" indent="0">
              <a:buNone/>
            </a:pPr>
            <a:r>
              <a:rPr lang="pl-PL" dirty="0" smtClean="0">
                <a:solidFill>
                  <a:srgbClr val="002060"/>
                </a:solidFill>
                <a:latin typeface="Arial" panose="020B0604020202020204" pitchFamily="34" charset="0"/>
                <a:cs typeface="Arial" panose="020B0604020202020204" pitchFamily="34" charset="0"/>
              </a:rPr>
              <a:t>VI.11</a:t>
            </a:r>
            <a:r>
              <a:rPr lang="pl-PL" dirty="0">
                <a:solidFill>
                  <a:srgbClr val="002060"/>
                </a:solidFill>
                <a:latin typeface="Arial" panose="020B0604020202020204" pitchFamily="34" charset="0"/>
                <a:cs typeface="Arial" panose="020B0604020202020204" pitchFamily="34" charset="0"/>
              </a:rPr>
              <a:t>. Uczeń […] nakazuje […] (7.3.). </a:t>
            </a:r>
          </a:p>
        </p:txBody>
      </p:sp>
      <p:sp>
        <p:nvSpPr>
          <p:cNvPr id="7" name="Tytuł 6"/>
          <p:cNvSpPr>
            <a:spLocks noGrp="1"/>
          </p:cNvSpPr>
          <p:nvPr>
            <p:ph type="title"/>
          </p:nvPr>
        </p:nvSpPr>
        <p:spPr>
          <a:xfrm>
            <a:off x="690995" y="309706"/>
            <a:ext cx="6740236" cy="798657"/>
          </a:xfrm>
        </p:spPr>
        <p:txBody>
          <a:bodyPr>
            <a:normAutofit/>
            <a:scene3d>
              <a:camera prst="orthographicFront"/>
              <a:lightRig rig="threePt" dir="t"/>
            </a:scene3d>
            <a:sp3d extrusionH="57150">
              <a:bevelT w="38100" h="38100"/>
            </a:sp3d>
          </a:bodyPr>
          <a:lstStyle/>
          <a:p>
            <a:r>
              <a:rPr lang="pl-PL" sz="3600" b="1" dirty="0" smtClean="0">
                <a:solidFill>
                  <a:srgbClr val="002060"/>
                </a:solidFill>
                <a:latin typeface="Arial" panose="020B0604020202020204" pitchFamily="34" charset="0"/>
                <a:cs typeface="Arial" panose="020B0604020202020204" pitchFamily="34" charset="0"/>
              </a:rPr>
              <a:t>Sprawdzane wymagania z pp.</a:t>
            </a:r>
            <a:endParaRPr lang="pl-PL"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69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84087" y="140538"/>
            <a:ext cx="5797019" cy="718849"/>
          </a:xfrm>
        </p:spPr>
        <p:txBody>
          <a:bodyPr>
            <a:normAutofit/>
            <a:scene3d>
              <a:camera prst="orthographicFront"/>
              <a:lightRig rig="threePt" dir="t"/>
            </a:scene3d>
            <a:sp3d extrusionH="57150">
              <a:bevelT w="38100" h="38100"/>
            </a:sp3d>
          </a:bodyPr>
          <a:lstStyle/>
          <a:p>
            <a:r>
              <a:rPr lang="pl-PL" sz="4000" b="1" dirty="0" smtClean="0">
                <a:solidFill>
                  <a:schemeClr val="tx2">
                    <a:lumMod val="50000"/>
                  </a:schemeClr>
                </a:solidFill>
                <a:latin typeface="Arial" panose="020B0604020202020204" pitchFamily="34" charset="0"/>
                <a:cs typeface="Arial" panose="020B0604020202020204" pitchFamily="34" charset="0"/>
              </a:rPr>
              <a:t>Praktyczne wskazówki</a:t>
            </a:r>
            <a:endParaRPr lang="pl-PL" sz="4000" b="1" dirty="0">
              <a:solidFill>
                <a:schemeClr val="tx2">
                  <a:lumMod val="50000"/>
                </a:schemeClr>
              </a:solidFill>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300431" y="762405"/>
            <a:ext cx="9964329" cy="5462618"/>
          </a:xfr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oAutofit/>
            <a:sp3d extrusionH="57150">
              <a:bevelT w="38100" h="38100"/>
            </a:sp3d>
          </a:bodyPr>
          <a:lstStyle/>
          <a:p>
            <a:pPr marL="0" indent="0" algn="just">
              <a:lnSpc>
                <a:spcPct val="100000"/>
              </a:lnSpc>
              <a:spcBef>
                <a:spcPts val="600"/>
              </a:spcBef>
              <a:spcAft>
                <a:spcPts val="600"/>
              </a:spcAft>
              <a:buNone/>
            </a:pPr>
            <a:r>
              <a:rPr lang="pl-PL" sz="2600" b="1" dirty="0" smtClean="0">
                <a:solidFill>
                  <a:schemeClr val="bg1"/>
                </a:solidFill>
                <a:latin typeface="Arial" panose="020B0604020202020204" pitchFamily="34" charset="0"/>
                <a:cs typeface="Arial" panose="020B0604020202020204" pitchFamily="34" charset="0"/>
              </a:rPr>
              <a:t>Krótki </a:t>
            </a:r>
            <a:r>
              <a:rPr lang="pl-PL" sz="2600" b="1" dirty="0" smtClean="0">
                <a:solidFill>
                  <a:srgbClr val="FFFF00"/>
                </a:solidFill>
                <a:latin typeface="Arial" panose="020B0604020202020204" pitchFamily="34" charset="0"/>
                <a:cs typeface="Arial" panose="020B0604020202020204" pitchFamily="34" charset="0"/>
              </a:rPr>
              <a:t>dryl językowy </a:t>
            </a:r>
            <a:r>
              <a:rPr lang="pl-PL" sz="2600" b="1" dirty="0" smtClean="0">
                <a:solidFill>
                  <a:schemeClr val="bg1"/>
                </a:solidFill>
                <a:latin typeface="Arial" panose="020B0604020202020204" pitchFamily="34" charset="0"/>
                <a:cs typeface="Arial" panose="020B0604020202020204" pitchFamily="34" charset="0"/>
              </a:rPr>
              <a:t>„na rozgrzewkę” na początku lekcji lub na zakończenie lekcji jako utrwalenie i aktywizację wprowadzonych struktur dla wyrażania określonych funkcji językowych albo jako przerywnik między innymi ćwiczeniami:</a:t>
            </a:r>
          </a:p>
          <a:p>
            <a:pPr algn="just">
              <a:lnSpc>
                <a:spcPct val="100000"/>
              </a:lnSpc>
              <a:spcBef>
                <a:spcPts val="600"/>
              </a:spcBef>
              <a:spcAft>
                <a:spcPts val="600"/>
              </a:spcAft>
              <a:buFontTx/>
              <a:buChar char="-"/>
            </a:pPr>
            <a:r>
              <a:rPr lang="pl-PL" sz="2600" b="1" dirty="0" smtClean="0">
                <a:solidFill>
                  <a:schemeClr val="bg1"/>
                </a:solidFill>
                <a:latin typeface="Arial" panose="020B0604020202020204" pitchFamily="34" charset="0"/>
                <a:cs typeface="Arial" panose="020B0604020202020204" pitchFamily="34" charset="0"/>
              </a:rPr>
              <a:t>nauczyciel zadaje </a:t>
            </a:r>
            <a:r>
              <a:rPr lang="pl-PL" sz="2600" b="1" dirty="0" smtClean="0">
                <a:solidFill>
                  <a:srgbClr val="FFFF00"/>
                </a:solidFill>
                <a:latin typeface="Arial" panose="020B0604020202020204" pitchFamily="34" charset="0"/>
                <a:cs typeface="Arial" panose="020B0604020202020204" pitchFamily="34" charset="0"/>
              </a:rPr>
              <a:t>pytanie</a:t>
            </a:r>
            <a:r>
              <a:rPr lang="pl-PL" sz="2600" b="1" dirty="0" smtClean="0">
                <a:solidFill>
                  <a:schemeClr val="bg1"/>
                </a:solidFill>
                <a:latin typeface="Arial" panose="020B0604020202020204" pitchFamily="34" charset="0"/>
                <a:cs typeface="Arial" panose="020B0604020202020204" pitchFamily="34" charset="0"/>
              </a:rPr>
              <a:t>, a uczniowie szybko podają ustnie tyle możliwych </a:t>
            </a:r>
            <a:r>
              <a:rPr lang="pl-PL" sz="2600" b="1" dirty="0" smtClean="0">
                <a:solidFill>
                  <a:srgbClr val="FFFF00"/>
                </a:solidFill>
                <a:latin typeface="Arial" panose="020B0604020202020204" pitchFamily="34" charset="0"/>
                <a:cs typeface="Arial" panose="020B0604020202020204" pitchFamily="34" charset="0"/>
              </a:rPr>
              <a:t>odpowiedzi</a:t>
            </a:r>
            <a:r>
              <a:rPr lang="pl-PL" sz="2600" b="1" dirty="0" smtClean="0">
                <a:solidFill>
                  <a:schemeClr val="bg1"/>
                </a:solidFill>
                <a:latin typeface="Arial" panose="020B0604020202020204" pitchFamily="34" charset="0"/>
                <a:cs typeface="Arial" panose="020B0604020202020204" pitchFamily="34" charset="0"/>
              </a:rPr>
              <a:t>, ile uda im się wymyślić</a:t>
            </a:r>
          </a:p>
          <a:p>
            <a:pPr algn="just">
              <a:lnSpc>
                <a:spcPct val="100000"/>
              </a:lnSpc>
              <a:spcBef>
                <a:spcPts val="600"/>
              </a:spcBef>
              <a:spcAft>
                <a:spcPts val="600"/>
              </a:spcAft>
              <a:buFontTx/>
              <a:buChar char="-"/>
            </a:pPr>
            <a:r>
              <a:rPr lang="pl-PL" sz="2600" b="1" dirty="0" smtClean="0">
                <a:solidFill>
                  <a:schemeClr val="bg1"/>
                </a:solidFill>
                <a:latin typeface="Arial" panose="020B0604020202020204" pitchFamily="34" charset="0"/>
                <a:cs typeface="Arial" panose="020B0604020202020204" pitchFamily="34" charset="0"/>
              </a:rPr>
              <a:t>nauczyciel podaje </a:t>
            </a:r>
            <a:r>
              <a:rPr lang="pl-PL" sz="2600" b="1" dirty="0" smtClean="0">
                <a:solidFill>
                  <a:srgbClr val="FFFF00"/>
                </a:solidFill>
                <a:latin typeface="Arial" panose="020B0604020202020204" pitchFamily="34" charset="0"/>
                <a:cs typeface="Arial" panose="020B0604020202020204" pitchFamily="34" charset="0"/>
              </a:rPr>
              <a:t>odpowiedź</a:t>
            </a:r>
            <a:r>
              <a:rPr lang="pl-PL" sz="2600" b="1" dirty="0" smtClean="0">
                <a:solidFill>
                  <a:schemeClr val="bg1"/>
                </a:solidFill>
                <a:latin typeface="Arial" panose="020B0604020202020204" pitchFamily="34" charset="0"/>
                <a:cs typeface="Arial" panose="020B0604020202020204" pitchFamily="34" charset="0"/>
              </a:rPr>
              <a:t>, a uczniowie wymyślają </a:t>
            </a:r>
            <a:r>
              <a:rPr lang="pl-PL" sz="2600" b="1" dirty="0" smtClean="0">
                <a:solidFill>
                  <a:srgbClr val="FFFF00"/>
                </a:solidFill>
                <a:latin typeface="Arial" panose="020B0604020202020204" pitchFamily="34" charset="0"/>
                <a:cs typeface="Arial" panose="020B0604020202020204" pitchFamily="34" charset="0"/>
              </a:rPr>
              <a:t>pytania</a:t>
            </a:r>
          </a:p>
          <a:p>
            <a:pPr algn="just">
              <a:lnSpc>
                <a:spcPct val="100000"/>
              </a:lnSpc>
              <a:spcBef>
                <a:spcPts val="600"/>
              </a:spcBef>
              <a:spcAft>
                <a:spcPts val="600"/>
              </a:spcAft>
              <a:buFontTx/>
              <a:buChar char="-"/>
            </a:pPr>
            <a:r>
              <a:rPr lang="pl-PL" sz="2600" b="1" dirty="0" smtClean="0">
                <a:solidFill>
                  <a:schemeClr val="bg1"/>
                </a:solidFill>
                <a:latin typeface="Arial" panose="020B0604020202020204" pitchFamily="34" charset="0"/>
                <a:cs typeface="Arial" panose="020B0604020202020204" pitchFamily="34" charset="0"/>
              </a:rPr>
              <a:t>nauczyciel podaje wypowiedź o określonej funkcji, </a:t>
            </a:r>
            <a:br>
              <a:rPr lang="pl-PL" sz="2600" b="1" dirty="0" smtClean="0">
                <a:solidFill>
                  <a:schemeClr val="bg1"/>
                </a:solidFill>
                <a:latin typeface="Arial" panose="020B0604020202020204" pitchFamily="34" charset="0"/>
                <a:cs typeface="Arial" panose="020B0604020202020204" pitchFamily="34" charset="0"/>
              </a:rPr>
            </a:br>
            <a:r>
              <a:rPr lang="pl-PL" sz="2600" b="1" dirty="0" smtClean="0">
                <a:solidFill>
                  <a:schemeClr val="bg1"/>
                </a:solidFill>
                <a:latin typeface="Arial" panose="020B0604020202020204" pitchFamily="34" charset="0"/>
                <a:cs typeface="Arial" panose="020B0604020202020204" pitchFamily="34" charset="0"/>
              </a:rPr>
              <a:t>a uczniowie próbują w parach lub niewielkich grupach zapisać tyle </a:t>
            </a:r>
            <a:r>
              <a:rPr lang="pl-PL" sz="2600" b="1" dirty="0" smtClean="0">
                <a:solidFill>
                  <a:srgbClr val="FFFF00"/>
                </a:solidFill>
                <a:latin typeface="Arial" panose="020B0604020202020204" pitchFamily="34" charset="0"/>
                <a:cs typeface="Arial" panose="020B0604020202020204" pitchFamily="34" charset="0"/>
              </a:rPr>
              <a:t>parafraz</a:t>
            </a:r>
            <a:r>
              <a:rPr lang="pl-PL" sz="2600" b="1" dirty="0" smtClean="0">
                <a:solidFill>
                  <a:schemeClr val="bg1"/>
                </a:solidFill>
                <a:latin typeface="Arial" panose="020B0604020202020204" pitchFamily="34" charset="0"/>
                <a:cs typeface="Arial" panose="020B0604020202020204" pitchFamily="34" charset="0"/>
              </a:rPr>
              <a:t> tej wypowiedzi, ile się da</a:t>
            </a:r>
            <a:br>
              <a:rPr lang="pl-PL" sz="2600" b="1" dirty="0" smtClean="0">
                <a:solidFill>
                  <a:schemeClr val="bg1"/>
                </a:solidFill>
                <a:latin typeface="Arial" panose="020B0604020202020204" pitchFamily="34" charset="0"/>
                <a:cs typeface="Arial" panose="020B0604020202020204" pitchFamily="34" charset="0"/>
              </a:rPr>
            </a:br>
            <a:r>
              <a:rPr lang="pl-PL" sz="2600" b="1" dirty="0" smtClean="0">
                <a:solidFill>
                  <a:schemeClr val="bg1"/>
                </a:solidFill>
                <a:latin typeface="Arial" panose="020B0604020202020204" pitchFamily="34" charset="0"/>
                <a:cs typeface="Arial" panose="020B0604020202020204" pitchFamily="34" charset="0"/>
              </a:rPr>
              <a:t>w określonym czasie.</a:t>
            </a:r>
            <a:endParaRPr lang="pl-PL" sz="2600" b="1" dirty="0">
              <a:latin typeface="Arial" panose="020B0604020202020204" pitchFamily="34" charset="0"/>
              <a:cs typeface="Arial" panose="020B0604020202020204" pitchFamily="34" charset="0"/>
            </a:endParaRPr>
          </a:p>
          <a:p>
            <a:pPr>
              <a:lnSpc>
                <a:spcPct val="100000"/>
              </a:lnSpc>
            </a:pPr>
            <a:endParaRPr lang="pl-PL" sz="2400" b="1" dirty="0">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38</a:t>
            </a:fld>
            <a:endParaRPr lang="pl-PL"/>
          </a:p>
        </p:txBody>
      </p:sp>
    </p:spTree>
    <p:extLst>
      <p:ext uri="{BB962C8B-B14F-4D97-AF65-F5344CB8AC3E}">
        <p14:creationId xmlns:p14="http://schemas.microsoft.com/office/powerpoint/2010/main" val="116508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84089" y="40036"/>
            <a:ext cx="5797019" cy="1325563"/>
          </a:xfrm>
        </p:spPr>
        <p:txBody>
          <a:bodyPr>
            <a:normAutofit/>
            <a:scene3d>
              <a:camera prst="orthographicFront"/>
              <a:lightRig rig="threePt" dir="t"/>
            </a:scene3d>
            <a:sp3d extrusionH="57150">
              <a:bevelT w="38100" h="38100"/>
            </a:sp3d>
          </a:bodyPr>
          <a:lstStyle/>
          <a:p>
            <a:r>
              <a:rPr lang="pl-PL" sz="4000" b="1" dirty="0" smtClean="0">
                <a:solidFill>
                  <a:schemeClr val="tx2">
                    <a:lumMod val="50000"/>
                  </a:schemeClr>
                </a:solidFill>
                <a:latin typeface="Arial" panose="020B0604020202020204" pitchFamily="34" charset="0"/>
                <a:cs typeface="Arial" panose="020B0604020202020204" pitchFamily="34" charset="0"/>
              </a:rPr>
              <a:t>Praktyczne wskazówki</a:t>
            </a:r>
            <a:endParaRPr lang="pl-PL" sz="4000" b="1" dirty="0">
              <a:solidFill>
                <a:schemeClr val="tx2">
                  <a:lumMod val="50000"/>
                </a:schemeClr>
              </a:solidFill>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243561" y="977671"/>
            <a:ext cx="10078073" cy="5215311"/>
          </a:xfr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oAutofit/>
            <a:sp3d extrusionH="57150">
              <a:bevelT w="38100" h="38100"/>
            </a:sp3d>
          </a:bodyPr>
          <a:lstStyle/>
          <a:p>
            <a:pPr algn="just">
              <a:lnSpc>
                <a:spcPct val="100000"/>
              </a:lnSpc>
            </a:pPr>
            <a:r>
              <a:rPr lang="pl-PL" sz="2400" b="1" dirty="0" smtClean="0">
                <a:solidFill>
                  <a:schemeClr val="bg1"/>
                </a:solidFill>
                <a:latin typeface="Arial" panose="020B0604020202020204" pitchFamily="34" charset="0"/>
                <a:cs typeface="Arial" panose="020B0604020202020204" pitchFamily="34" charset="0"/>
              </a:rPr>
              <a:t>Przed rozwiązaniem zadania z lukami sprawdzającego znajomość funkcji językowych (</a:t>
            </a:r>
            <a:r>
              <a:rPr lang="pl-PL" sz="2400" b="1" dirty="0" err="1" smtClean="0">
                <a:solidFill>
                  <a:schemeClr val="bg1"/>
                </a:solidFill>
                <a:latin typeface="Arial" panose="020B0604020202020204" pitchFamily="34" charset="0"/>
                <a:cs typeface="Arial" panose="020B0604020202020204" pitchFamily="34" charset="0"/>
              </a:rPr>
              <a:t>minidialogi</a:t>
            </a:r>
            <a:r>
              <a:rPr lang="pl-PL" sz="2400" b="1" dirty="0" smtClean="0">
                <a:solidFill>
                  <a:schemeClr val="bg1"/>
                </a:solidFill>
                <a:latin typeface="Arial" panose="020B0604020202020204" pitchFamily="34" charset="0"/>
                <a:cs typeface="Arial" panose="020B0604020202020204" pitchFamily="34" charset="0"/>
              </a:rPr>
              <a:t> lub jeden dłuższy dialog) nauczyciel prosi o </a:t>
            </a:r>
            <a:r>
              <a:rPr lang="pl-PL" sz="2400" b="1" dirty="0" smtClean="0">
                <a:solidFill>
                  <a:srgbClr val="FFFF00"/>
                </a:solidFill>
                <a:latin typeface="Arial" panose="020B0604020202020204" pitchFamily="34" charset="0"/>
                <a:cs typeface="Arial" panose="020B0604020202020204" pitchFamily="34" charset="0"/>
              </a:rPr>
              <a:t>określenie funkcji </a:t>
            </a:r>
            <a:r>
              <a:rPr lang="pl-PL" sz="2400" b="1" dirty="0" smtClean="0">
                <a:solidFill>
                  <a:schemeClr val="bg1"/>
                </a:solidFill>
                <a:latin typeface="Arial" panose="020B0604020202020204" pitchFamily="34" charset="0"/>
                <a:cs typeface="Arial" panose="020B0604020202020204" pitchFamily="34" charset="0"/>
              </a:rPr>
              <a:t>na podstawie kontekstu – dla ułatwienia można podać uczniom spis kilku funkcji językowych, spośród których uczniowie mogą wybrać tę właściwą dla danego kontekstu.</a:t>
            </a:r>
          </a:p>
          <a:p>
            <a:pPr>
              <a:lnSpc>
                <a:spcPct val="100000"/>
              </a:lnSpc>
            </a:pPr>
            <a:r>
              <a:rPr lang="pl-PL" sz="2400" b="1" dirty="0" smtClean="0">
                <a:solidFill>
                  <a:schemeClr val="bg1"/>
                </a:solidFill>
                <a:latin typeface="Arial" panose="020B0604020202020204" pitchFamily="34" charset="0"/>
                <a:cs typeface="Arial" panose="020B0604020202020204" pitchFamily="34" charset="0"/>
              </a:rPr>
              <a:t>Przed przystąpieniem do uzupełniania luk w dialogu, można </a:t>
            </a:r>
            <a:r>
              <a:rPr lang="pl-PL" sz="2400" b="1" dirty="0" smtClean="0">
                <a:solidFill>
                  <a:srgbClr val="FFFF00"/>
                </a:solidFill>
                <a:latin typeface="Arial" panose="020B0604020202020204" pitchFamily="34" charset="0"/>
                <a:cs typeface="Arial" panose="020B0604020202020204" pitchFamily="34" charset="0"/>
              </a:rPr>
              <a:t>dialog „przeciąć” </a:t>
            </a:r>
            <a:r>
              <a:rPr lang="pl-PL" sz="2400" b="1" dirty="0" smtClean="0">
                <a:solidFill>
                  <a:schemeClr val="bg1"/>
                </a:solidFill>
                <a:latin typeface="Arial" panose="020B0604020202020204" pitchFamily="34" charset="0"/>
                <a:cs typeface="Arial" panose="020B0604020202020204" pitchFamily="34" charset="0"/>
              </a:rPr>
              <a:t>- zostawić tylko fragment przed luką  lub tylko fragment po luce i uczniowie w parach wypisują tyle możliwych do wpisania wyrażeń, ile potrafią wymyślić. </a:t>
            </a:r>
          </a:p>
          <a:p>
            <a:pPr algn="just">
              <a:lnSpc>
                <a:spcPct val="100000"/>
              </a:lnSpc>
            </a:pPr>
            <a:r>
              <a:rPr lang="pl-PL" sz="2400" b="1" dirty="0" smtClean="0">
                <a:solidFill>
                  <a:schemeClr val="bg1"/>
                </a:solidFill>
                <a:latin typeface="Arial" panose="020B0604020202020204" pitchFamily="34" charset="0"/>
                <a:cs typeface="Arial" panose="020B0604020202020204" pitchFamily="34" charset="0"/>
              </a:rPr>
              <a:t>Można polecić uczniom podczas rozwiązywania zadania wpisać</a:t>
            </a:r>
            <a:br>
              <a:rPr lang="pl-PL" sz="2400" b="1" dirty="0" smtClean="0">
                <a:solidFill>
                  <a:schemeClr val="bg1"/>
                </a:solidFill>
                <a:latin typeface="Arial" panose="020B0604020202020204" pitchFamily="34" charset="0"/>
                <a:cs typeface="Arial" panose="020B0604020202020204" pitchFamily="34" charset="0"/>
              </a:rPr>
            </a:br>
            <a:r>
              <a:rPr lang="pl-PL" sz="2400" b="1" dirty="0" smtClean="0">
                <a:solidFill>
                  <a:schemeClr val="bg1"/>
                </a:solidFill>
                <a:latin typeface="Arial" panose="020B0604020202020204" pitchFamily="34" charset="0"/>
                <a:cs typeface="Arial" panose="020B0604020202020204" pitchFamily="34" charset="0"/>
              </a:rPr>
              <a:t>w każdą lukę </a:t>
            </a:r>
            <a:r>
              <a:rPr lang="pl-PL" sz="2400" b="1" dirty="0" smtClean="0">
                <a:solidFill>
                  <a:srgbClr val="FFFF00"/>
                </a:solidFill>
                <a:latin typeface="Arial" panose="020B0604020202020204" pitchFamily="34" charset="0"/>
                <a:cs typeface="Arial" panose="020B0604020202020204" pitchFamily="34" charset="0"/>
              </a:rPr>
              <a:t>wszystkie poprawne odpowiedzi</a:t>
            </a:r>
            <a:r>
              <a:rPr lang="pl-PL" sz="2400" b="1" dirty="0" smtClean="0">
                <a:solidFill>
                  <a:schemeClr val="bg1"/>
                </a:solidFill>
                <a:latin typeface="Arial" panose="020B0604020202020204" pitchFamily="34" charset="0"/>
                <a:cs typeface="Arial" panose="020B0604020202020204" pitchFamily="34" charset="0"/>
              </a:rPr>
              <a:t>, jakie przyjdą im do głowy.</a:t>
            </a:r>
            <a:endParaRPr lang="pl-PL" sz="2400" b="1" dirty="0">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39</a:t>
            </a:fld>
            <a:endParaRPr lang="pl-PL"/>
          </a:p>
        </p:txBody>
      </p:sp>
    </p:spTree>
    <p:extLst>
      <p:ext uri="{BB962C8B-B14F-4D97-AF65-F5344CB8AC3E}">
        <p14:creationId xmlns:p14="http://schemas.microsoft.com/office/powerpoint/2010/main" val="405677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9525" y="166018"/>
            <a:ext cx="3253602" cy="634082"/>
          </a:xfrm>
          <a:scene3d>
            <a:camera prst="orthographicFront"/>
            <a:lightRig rig="threePt" dir="t"/>
          </a:scene3d>
          <a:sp3d>
            <a:bevelT/>
          </a:sp3d>
        </p:spPr>
        <p:txBody>
          <a:bodyPr>
            <a:sp3d extrusionH="57150">
              <a:bevelT w="38100" h="38100"/>
            </a:sp3d>
          </a:bodyPr>
          <a:lstStyle/>
          <a:p>
            <a:r>
              <a:rPr lang="pl-PL" sz="3200" b="1" dirty="0">
                <a:solidFill>
                  <a:srgbClr val="002060"/>
                </a:solidFill>
                <a:latin typeface="Arial" panose="020B0604020202020204" pitchFamily="34" charset="0"/>
                <a:cs typeface="Arial" panose="020B0604020202020204" pitchFamily="34" charset="0"/>
              </a:rPr>
              <a:t>Zadanie z luką</a:t>
            </a:r>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515044906"/>
              </p:ext>
            </p:extLst>
          </p:nvPr>
        </p:nvGraphicFramePr>
        <p:xfrm>
          <a:off x="639525" y="800100"/>
          <a:ext cx="9670196" cy="944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670196">
                  <a:extLst>
                    <a:ext uri="{9D8B030D-6E8A-4147-A177-3AD203B41FA5}">
                      <a16:colId xmlns:a16="http://schemas.microsoft.com/office/drawing/2014/main" xmlns="" val="805355427"/>
                    </a:ext>
                  </a:extLst>
                </a:gridCol>
              </a:tblGrid>
              <a:tr h="832104">
                <a:tc>
                  <a:txBody>
                    <a:bodyPr/>
                    <a:lstStyle/>
                    <a:p>
                      <a:pPr algn="l"/>
                      <a:r>
                        <a:rPr lang="pl-PL" sz="2800" dirty="0">
                          <a:solidFill>
                            <a:schemeClr val="bg1"/>
                          </a:solidFill>
                          <a:latin typeface="Arial" panose="020B0604020202020204" pitchFamily="34" charset="0"/>
                          <a:cs typeface="Arial" panose="020B0604020202020204" pitchFamily="34" charset="0"/>
                        </a:rPr>
                        <a:t>Uczeń uzupełnia zdanie brakującym wyrazem, zwrotem lub wyrażeniem.</a:t>
                      </a:r>
                      <a:endParaRPr lang="pl-PL" sz="2800" b="0" dirty="0">
                        <a:solidFill>
                          <a:schemeClr val="bg1"/>
                        </a:solidFill>
                        <a:latin typeface="Arial" panose="020B0604020202020204" pitchFamily="34" charset="0"/>
                        <a:cs typeface="Arial" panose="020B0604020202020204" pitchFamily="34" charset="0"/>
                      </a:endParaRPr>
                    </a:p>
                  </a:txBody>
                  <a:tcPr anchor="ctr">
                    <a:cell3D prstMaterial="dkEdge">
                      <a:bevel/>
                      <a:lightRig rig="flood" dir="t"/>
                    </a:cell3D>
                    <a:solidFill>
                      <a:srgbClr val="002060"/>
                    </a:solidFill>
                  </a:tcPr>
                </a:tc>
                <a:extLst>
                  <a:ext uri="{0D108BD9-81ED-4DB2-BD59-A6C34878D82A}">
                    <a16:rowId xmlns:a16="http://schemas.microsoft.com/office/drawing/2014/main" xmlns="" val="1892728728"/>
                  </a:ext>
                </a:extLst>
              </a:tr>
            </a:tbl>
          </a:graphicData>
        </a:graphic>
      </p:graphicFrame>
      <p:graphicFrame>
        <p:nvGraphicFramePr>
          <p:cNvPr id="8" name="Diagram 7"/>
          <p:cNvGraphicFramePr/>
          <p:nvPr>
            <p:extLst>
              <p:ext uri="{D42A27DB-BD31-4B8C-83A1-F6EECF244321}">
                <p14:modId xmlns:p14="http://schemas.microsoft.com/office/powerpoint/2010/main" val="3111276776"/>
              </p:ext>
            </p:extLst>
          </p:nvPr>
        </p:nvGraphicFramePr>
        <p:xfrm>
          <a:off x="639525" y="1976173"/>
          <a:ext cx="9670196" cy="414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ymbol zastępczy numeru slajdu 4"/>
          <p:cNvSpPr>
            <a:spLocks noGrp="1"/>
          </p:cNvSpPr>
          <p:nvPr>
            <p:ph type="sldNum" sz="quarter" idx="12"/>
          </p:nvPr>
        </p:nvSpPr>
        <p:spPr>
          <a:xfrm>
            <a:off x="8610600" y="6356350"/>
            <a:ext cx="2743200" cy="365125"/>
          </a:xfrm>
        </p:spPr>
        <p:txBody>
          <a:bodyPr/>
          <a:lstStyle/>
          <a:p>
            <a:fld id="{6D5E0CDF-0EB0-44EF-AF60-9AEE92BC93FD}" type="slidenum">
              <a:rPr lang="pl-PL" smtClean="0"/>
              <a:t>4</a:t>
            </a:fld>
            <a:endParaRPr lang="pl-PL" dirty="0"/>
          </a:p>
        </p:txBody>
      </p:sp>
    </p:spTree>
    <p:extLst>
      <p:ext uri="{BB962C8B-B14F-4D97-AF65-F5344CB8AC3E}">
        <p14:creationId xmlns:p14="http://schemas.microsoft.com/office/powerpoint/2010/main" val="4081721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3562" y="351270"/>
            <a:ext cx="9594273" cy="1546803"/>
          </a:xfrm>
        </p:spPr>
        <p:txBody>
          <a:bodyPr>
            <a:normAutofit fontScale="90000"/>
            <a:scene3d>
              <a:camera prst="orthographicFront"/>
              <a:lightRig rig="threePt" dir="t"/>
            </a:scene3d>
            <a:sp3d extrusionH="57150">
              <a:bevelT w="38100" h="38100"/>
            </a:sp3d>
          </a:bodyPr>
          <a:lstStyle/>
          <a:p>
            <a:r>
              <a:rPr lang="pl-PL" sz="2800" b="1" dirty="0" smtClean="0">
                <a:solidFill>
                  <a:srgbClr val="002060"/>
                </a:solidFill>
                <a:latin typeface="Arial" panose="020B0604020202020204" pitchFamily="34" charset="0"/>
                <a:cs typeface="Arial" panose="020B0604020202020204" pitchFamily="34" charset="0"/>
              </a:rPr>
              <a:t>Zadanie</a:t>
            </a:r>
            <a:br>
              <a:rPr lang="pl-PL" sz="2800" b="1" dirty="0" smtClean="0">
                <a:solidFill>
                  <a:srgbClr val="002060"/>
                </a:solidFill>
                <a:latin typeface="Arial" panose="020B0604020202020204" pitchFamily="34" charset="0"/>
                <a:cs typeface="Arial" panose="020B0604020202020204" pitchFamily="34" charset="0"/>
              </a:rPr>
            </a:br>
            <a:r>
              <a:rPr lang="pl-PL" sz="2400" b="1" dirty="0">
                <a:solidFill>
                  <a:srgbClr val="002060"/>
                </a:solidFill>
                <a:latin typeface="Arial" panose="020B0604020202020204" pitchFamily="34" charset="0"/>
                <a:cs typeface="Arial" panose="020B0604020202020204" pitchFamily="34" charset="0"/>
              </a:rPr>
              <a:t>Uzupełnij dialog. Wpisz w każdą lukę (10.1.–10.3.) brakujący fragment wypowiedzi, </a:t>
            </a:r>
            <a:r>
              <a:rPr lang="pl-PL" sz="2400" b="1" dirty="0" smtClean="0">
                <a:solidFill>
                  <a:srgbClr val="002060"/>
                </a:solidFill>
                <a:latin typeface="Arial" panose="020B0604020202020204" pitchFamily="34" charset="0"/>
                <a:cs typeface="Arial" panose="020B0604020202020204" pitchFamily="34" charset="0"/>
              </a:rPr>
              <a:t>tak aby </a:t>
            </a:r>
            <a:r>
              <a:rPr lang="pl-PL" sz="2400" b="1" dirty="0">
                <a:solidFill>
                  <a:srgbClr val="002060"/>
                </a:solidFill>
                <a:latin typeface="Arial" panose="020B0604020202020204" pitchFamily="34" charset="0"/>
                <a:cs typeface="Arial" panose="020B0604020202020204" pitchFamily="34" charset="0"/>
              </a:rPr>
              <a:t>otrzymać spójny i logiczny tekst. Wykorzystaj wyrazy podane w nawiasie, ale </a:t>
            </a:r>
            <a:r>
              <a:rPr lang="pl-PL" sz="2400" b="1" dirty="0" smtClean="0">
                <a:solidFill>
                  <a:srgbClr val="002060"/>
                </a:solidFill>
                <a:latin typeface="Arial" panose="020B0604020202020204" pitchFamily="34" charset="0"/>
                <a:cs typeface="Arial" panose="020B0604020202020204" pitchFamily="34" charset="0"/>
              </a:rPr>
              <a:t>nie zmieniaj </a:t>
            </a:r>
            <a:r>
              <a:rPr lang="pl-PL" sz="2400" b="1" dirty="0">
                <a:solidFill>
                  <a:srgbClr val="002060"/>
                </a:solidFill>
                <a:latin typeface="Arial" panose="020B0604020202020204" pitchFamily="34" charset="0"/>
                <a:cs typeface="Arial" panose="020B0604020202020204" pitchFamily="34" charset="0"/>
              </a:rPr>
              <a:t>ich formy. Luki należy uzupełnić w języku angielskim. </a:t>
            </a: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40</a:t>
            </a:fld>
            <a:endParaRPr lang="pl-PL"/>
          </a:p>
        </p:txBody>
      </p:sp>
      <p:sp>
        <p:nvSpPr>
          <p:cNvPr id="7" name="Symbol zastępczy zawartości 6"/>
          <p:cNvSpPr txBox="1">
            <a:spLocks noGrp="1"/>
          </p:cNvSpPr>
          <p:nvPr>
            <p:ph idx="1"/>
          </p:nvPr>
        </p:nvSpPr>
        <p:spPr>
          <a:xfrm>
            <a:off x="578428" y="2118969"/>
            <a:ext cx="11035143" cy="4016484"/>
          </a:xfrm>
          <a:prstGeom prst="rect">
            <a:avLst/>
          </a:prstGeom>
          <a:solidFill>
            <a:schemeClr val="bg1"/>
          </a:solidFill>
          <a:ln w="38100">
            <a:solidFill>
              <a:schemeClr val="accent1">
                <a:lumMod val="50000"/>
              </a:schemeClr>
            </a:solidFill>
          </a:ln>
          <a:effectLst>
            <a:outerShdw blurRad="50800" dist="127000" dir="2700000" algn="tl" rotWithShape="0">
              <a:schemeClr val="accent1">
                <a:lumMod val="50000"/>
                <a:alpha val="40000"/>
              </a:schemeClr>
            </a:outerShdw>
          </a:effectLst>
        </p:spPr>
        <p:txBody>
          <a:bodyPr wrap="square" rtlCol="0">
            <a:spAutoFit/>
          </a:bodyPr>
          <a:lstStyle/>
          <a:p>
            <a:pPr marL="0" indent="0">
              <a:buNone/>
            </a:pP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X:</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I’m going to The Reds’ concert with Mary this weekend!</a:t>
            </a:r>
          </a:p>
          <a:p>
            <a:pPr marL="0" indent="0">
              <a:buNone/>
            </a:pP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Y:</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Really? They are my </a:t>
            </a:r>
            <a:r>
              <a:rPr lang="en-US" sz="2000" dirty="0" err="1">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favourite</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band! </a:t>
            </a:r>
            <a:r>
              <a:rPr lang="en-US" sz="2000" b="1"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10.1</a:t>
            </a: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go</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US"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_________________________________?</a:t>
            </a:r>
            <a:endPar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endParaRPr>
          </a:p>
          <a:p>
            <a:pPr marL="0" indent="0">
              <a:buNone/>
            </a:pP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X:</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I’m afraid not. The tickets have already sold out and I have only one.</a:t>
            </a:r>
          </a:p>
          <a:p>
            <a:pPr marL="0" indent="0">
              <a:buNone/>
            </a:pP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Y:</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What a pity!</a:t>
            </a:r>
          </a:p>
          <a:p>
            <a:pPr marL="0" indent="0">
              <a:buNone/>
            </a:pP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X:</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Listen! I have an idea. Why </a:t>
            </a:r>
            <a:r>
              <a:rPr lang="en-US" sz="2000" b="1"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10.2</a:t>
            </a: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ask</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_____________________________ Mary to give</a:t>
            </a:r>
          </a:p>
          <a:p>
            <a:pPr marL="0" indent="0">
              <a:buNone/>
            </a:pPr>
            <a:r>
              <a:rPr lang="pl-PL"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US" sz="2000"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you </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her ticket?</a:t>
            </a:r>
          </a:p>
          <a:p>
            <a:pPr marL="0" indent="0">
              <a:buNone/>
            </a:pP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Y:</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Do you think she will agree?</a:t>
            </a:r>
          </a:p>
          <a:p>
            <a:pPr marL="0" indent="0">
              <a:buNone/>
            </a:pP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X:</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Well, she might. She’s not a great fan of The Reds.</a:t>
            </a:r>
          </a:p>
          <a:p>
            <a:pPr marL="0" indent="0">
              <a:buNone/>
            </a:pP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Y:</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So there’s a chance. I </a:t>
            </a:r>
            <a:r>
              <a:rPr lang="en-US" sz="2000" b="1" dirty="0" smtClean="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10.3</a:t>
            </a: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a:t>
            </a: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call</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_________________________________ her right now.</a:t>
            </a:r>
          </a:p>
          <a:p>
            <a:pPr marL="0" indent="0">
              <a:buNone/>
            </a:pPr>
            <a:r>
              <a:rPr lang="en-US" sz="2000" b="1"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X:</a:t>
            </a:r>
            <a:r>
              <a:rPr lang="en-US" sz="2000" dirty="0">
                <a:ln>
                  <a:solidFill>
                    <a:schemeClr val="tx2">
                      <a:lumMod val="50000"/>
                    </a:schemeClr>
                  </a:solidFill>
                </a:ln>
                <a:solidFill>
                  <a:schemeClr val="tx2">
                    <a:lumMod val="50000"/>
                  </a:schemeClr>
                </a:solidFill>
                <a:latin typeface="Arial" panose="020B0604020202020204" pitchFamily="34" charset="0"/>
                <a:cs typeface="Arial" panose="020B0604020202020204" pitchFamily="34" charset="0"/>
              </a:rPr>
              <a:t> I think you have to wait. She’s still at school. </a:t>
            </a:r>
            <a:endParaRPr lang="en-US" sz="2000" dirty="0">
              <a:solidFill>
                <a:schemeClr val="tx2">
                  <a:lumMod val="50000"/>
                </a:schemeClr>
              </a:solidFill>
              <a:latin typeface="Arial" panose="020B0604020202020204" pitchFamily="34" charset="0"/>
              <a:cs typeface="Arial" panose="020B0604020202020204" pitchFamily="34" charset="0"/>
            </a:endParaRPr>
          </a:p>
        </p:txBody>
      </p:sp>
      <p:sp>
        <p:nvSpPr>
          <p:cNvPr id="6" name="pole tekstowe 5"/>
          <p:cNvSpPr txBox="1"/>
          <p:nvPr/>
        </p:nvSpPr>
        <p:spPr>
          <a:xfrm>
            <a:off x="7038109" y="2430891"/>
            <a:ext cx="3144982"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b="1" dirty="0">
                <a:latin typeface="Lucida Calligraphy" panose="03010101010101010101" pitchFamily="66" charset="0"/>
              </a:rPr>
              <a:t>Can I go with you</a:t>
            </a:r>
            <a:endParaRPr lang="pl-PL" sz="2400" b="1" dirty="0" smtClean="0">
              <a:latin typeface="Lucida Calligraphy" panose="03010101010101010101" pitchFamily="66" charset="0"/>
            </a:endParaRPr>
          </a:p>
        </p:txBody>
      </p:sp>
      <p:sp>
        <p:nvSpPr>
          <p:cNvPr id="9" name="pole tekstowe 8"/>
          <p:cNvSpPr txBox="1"/>
          <p:nvPr/>
        </p:nvSpPr>
        <p:spPr>
          <a:xfrm>
            <a:off x="5458690" y="3607508"/>
            <a:ext cx="4017819"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b="1" dirty="0">
                <a:latin typeface="Lucida Calligraphy" panose="03010101010101010101" pitchFamily="66" charset="0"/>
              </a:rPr>
              <a:t>don’t you ask / not ask </a:t>
            </a:r>
            <a:endParaRPr lang="pl-PL" sz="2400" b="1" dirty="0" smtClean="0">
              <a:latin typeface="Lucida Calligraphy" panose="03010101010101010101" pitchFamily="66" charset="0"/>
            </a:endParaRPr>
          </a:p>
        </p:txBody>
      </p:sp>
      <p:sp>
        <p:nvSpPr>
          <p:cNvPr id="10" name="pole tekstowe 9"/>
          <p:cNvSpPr txBox="1"/>
          <p:nvPr/>
        </p:nvSpPr>
        <p:spPr>
          <a:xfrm>
            <a:off x="6255326" y="5245791"/>
            <a:ext cx="1565565"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pl-PL" sz="2400" b="1" dirty="0" err="1">
                <a:latin typeface="Lucida Calligraphy" panose="03010101010101010101" pitchFamily="66" charset="0"/>
              </a:rPr>
              <a:t>will</a:t>
            </a:r>
            <a:r>
              <a:rPr lang="pl-PL" sz="2400" b="1" dirty="0">
                <a:latin typeface="Lucida Calligraphy" panose="03010101010101010101" pitchFamily="66" charset="0"/>
              </a:rPr>
              <a:t> </a:t>
            </a:r>
            <a:r>
              <a:rPr lang="pl-PL" sz="2400" b="1" dirty="0" err="1">
                <a:latin typeface="Lucida Calligraphy" panose="03010101010101010101" pitchFamily="66" charset="0"/>
              </a:rPr>
              <a:t>call</a:t>
            </a:r>
            <a:r>
              <a:rPr lang="pl-PL" sz="2400" b="1" dirty="0">
                <a:latin typeface="Lucida Calligraphy" panose="03010101010101010101" pitchFamily="66" charset="0"/>
              </a:rPr>
              <a:t> </a:t>
            </a:r>
            <a:endParaRPr lang="pl-PL" sz="2400" b="1" dirty="0" smtClean="0">
              <a:latin typeface="Lucida Calligraphy" panose="03010101010101010101" pitchFamily="66" charset="0"/>
            </a:endParaRPr>
          </a:p>
        </p:txBody>
      </p:sp>
    </p:spTree>
    <p:extLst>
      <p:ext uri="{BB962C8B-B14F-4D97-AF65-F5344CB8AC3E}">
        <p14:creationId xmlns:p14="http://schemas.microsoft.com/office/powerpoint/2010/main" val="31419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41</a:t>
            </a:fld>
            <a:endParaRPr lang="pl-PL"/>
          </a:p>
        </p:txBody>
      </p:sp>
      <p:sp>
        <p:nvSpPr>
          <p:cNvPr id="3" name="Symbol zastępczy zawartości 2"/>
          <p:cNvSpPr>
            <a:spLocks noGrp="1"/>
          </p:cNvSpPr>
          <p:nvPr>
            <p:ph idx="1"/>
          </p:nvPr>
        </p:nvSpPr>
        <p:spPr>
          <a:xfrm>
            <a:off x="838200" y="1274618"/>
            <a:ext cx="10619509" cy="4833072"/>
          </a:xfrm>
        </p:spPr>
        <p:txBody>
          <a:bodyPr>
            <a:noAutofit/>
            <a:scene3d>
              <a:camera prst="orthographicFront"/>
              <a:lightRig rig="threePt" dir="t"/>
            </a:scene3d>
            <a:sp3d extrusionH="57150">
              <a:bevelT w="38100" h="38100"/>
            </a:sp3d>
          </a:bodyPr>
          <a:lstStyle/>
          <a:p>
            <a:pPr marL="0" indent="0">
              <a:buNone/>
            </a:pPr>
            <a:r>
              <a:rPr lang="pl-PL" sz="2600" b="1" dirty="0">
                <a:solidFill>
                  <a:srgbClr val="002060"/>
                </a:solidFill>
                <a:latin typeface="Arial" panose="020B0604020202020204" pitchFamily="34" charset="0"/>
                <a:cs typeface="Arial" panose="020B0604020202020204" pitchFamily="34" charset="0"/>
              </a:rPr>
              <a:t>Wymagania ogólne</a:t>
            </a:r>
          </a:p>
          <a:p>
            <a:pPr marL="0" indent="0">
              <a:buNone/>
            </a:pPr>
            <a:r>
              <a:rPr lang="pl-PL" sz="2600" dirty="0">
                <a:solidFill>
                  <a:srgbClr val="002060"/>
                </a:solidFill>
                <a:latin typeface="Arial" panose="020B0604020202020204" pitchFamily="34" charset="0"/>
                <a:cs typeface="Arial" panose="020B0604020202020204" pitchFamily="34" charset="0"/>
              </a:rPr>
              <a:t>IV. Reagowanie na wypowiedzi</a:t>
            </a:r>
            <a:r>
              <a:rPr lang="pl-PL" sz="2600" dirty="0" smtClean="0">
                <a:solidFill>
                  <a:srgbClr val="002060"/>
                </a:solidFill>
                <a:latin typeface="Arial" panose="020B0604020202020204" pitchFamily="34" charset="0"/>
                <a:cs typeface="Arial" panose="020B0604020202020204" pitchFamily="34" charset="0"/>
              </a:rPr>
              <a:t>.</a:t>
            </a:r>
            <a:br>
              <a:rPr lang="pl-PL" sz="2600" dirty="0" smtClean="0">
                <a:solidFill>
                  <a:srgbClr val="002060"/>
                </a:solidFill>
                <a:latin typeface="Arial" panose="020B0604020202020204" pitchFamily="34" charset="0"/>
                <a:cs typeface="Arial" panose="020B0604020202020204" pitchFamily="34" charset="0"/>
              </a:rPr>
            </a:br>
            <a:r>
              <a:rPr lang="pl-PL" sz="2600" dirty="0" smtClean="0">
                <a:solidFill>
                  <a:srgbClr val="002060"/>
                </a:solidFill>
                <a:latin typeface="Arial" panose="020B0604020202020204" pitchFamily="34" charset="0"/>
                <a:cs typeface="Arial" panose="020B0604020202020204" pitchFamily="34" charset="0"/>
              </a:rPr>
              <a:t>     Uczeń </a:t>
            </a:r>
            <a:r>
              <a:rPr lang="pl-PL" sz="2600" dirty="0">
                <a:solidFill>
                  <a:srgbClr val="002060"/>
                </a:solidFill>
                <a:latin typeface="Arial" panose="020B0604020202020204" pitchFamily="34" charset="0"/>
                <a:cs typeface="Arial" panose="020B0604020202020204" pitchFamily="34" charset="0"/>
              </a:rPr>
              <a:t>uczestniczy w rozmowie i w typowych sytuacjach </a:t>
            </a:r>
            <a:r>
              <a:rPr lang="pl-PL" sz="2600" dirty="0" smtClean="0">
                <a:solidFill>
                  <a:srgbClr val="002060"/>
                </a:solidFill>
                <a:latin typeface="Arial" panose="020B0604020202020204" pitchFamily="34" charset="0"/>
                <a:cs typeface="Arial" panose="020B0604020202020204" pitchFamily="34" charset="0"/>
              </a:rPr>
              <a:t>reaguje</a:t>
            </a:r>
            <a:br>
              <a:rPr lang="pl-PL" sz="2600" dirty="0" smtClean="0">
                <a:solidFill>
                  <a:srgbClr val="002060"/>
                </a:solidFill>
                <a:latin typeface="Arial" panose="020B0604020202020204" pitchFamily="34" charset="0"/>
                <a:cs typeface="Arial" panose="020B0604020202020204" pitchFamily="34" charset="0"/>
              </a:rPr>
            </a:br>
            <a:r>
              <a:rPr lang="pl-PL" sz="2600" dirty="0" smtClean="0">
                <a:solidFill>
                  <a:srgbClr val="002060"/>
                </a:solidFill>
                <a:latin typeface="Arial" panose="020B0604020202020204" pitchFamily="34" charset="0"/>
                <a:cs typeface="Arial" panose="020B0604020202020204" pitchFamily="34" charset="0"/>
              </a:rPr>
              <a:t>     w sposób </a:t>
            </a:r>
            <a:r>
              <a:rPr lang="pl-PL" sz="2600" dirty="0">
                <a:solidFill>
                  <a:srgbClr val="002060"/>
                </a:solidFill>
                <a:latin typeface="Arial" panose="020B0604020202020204" pitchFamily="34" charset="0"/>
                <a:cs typeface="Arial" panose="020B0604020202020204" pitchFamily="34" charset="0"/>
              </a:rPr>
              <a:t>zrozumiały</a:t>
            </a:r>
            <a:r>
              <a:rPr lang="pl-PL" sz="2600" dirty="0" smtClean="0">
                <a:solidFill>
                  <a:srgbClr val="002060"/>
                </a:solidFill>
                <a:latin typeface="Arial" panose="020B0604020202020204" pitchFamily="34" charset="0"/>
                <a:cs typeface="Arial" panose="020B0604020202020204" pitchFamily="34" charset="0"/>
              </a:rPr>
              <a:t>, adekwatnie </a:t>
            </a:r>
            <a:r>
              <a:rPr lang="pl-PL" sz="2600" dirty="0">
                <a:solidFill>
                  <a:srgbClr val="002060"/>
                </a:solidFill>
                <a:latin typeface="Arial" panose="020B0604020202020204" pitchFamily="34" charset="0"/>
                <a:cs typeface="Arial" panose="020B0604020202020204" pitchFamily="34" charset="0"/>
              </a:rPr>
              <a:t>do sytuacji komunikacyjnej […].</a:t>
            </a:r>
          </a:p>
          <a:p>
            <a:pPr marL="0" indent="0">
              <a:buNone/>
            </a:pPr>
            <a:r>
              <a:rPr lang="pl-PL" sz="2600" dirty="0" smtClean="0">
                <a:solidFill>
                  <a:srgbClr val="002060"/>
                </a:solidFill>
                <a:latin typeface="Arial" panose="020B0604020202020204" pitchFamily="34" charset="0"/>
                <a:cs typeface="Arial" panose="020B0604020202020204" pitchFamily="34" charset="0"/>
              </a:rPr>
              <a:t>I. Znajomość </a:t>
            </a:r>
            <a:r>
              <a:rPr lang="pl-PL" sz="2600" dirty="0">
                <a:solidFill>
                  <a:srgbClr val="002060"/>
                </a:solidFill>
                <a:latin typeface="Arial" panose="020B0604020202020204" pitchFamily="34" charset="0"/>
                <a:cs typeface="Arial" panose="020B0604020202020204" pitchFamily="34" charset="0"/>
              </a:rPr>
              <a:t>środków językowych</a:t>
            </a:r>
            <a:r>
              <a:rPr lang="pl-PL" sz="2600" dirty="0" smtClean="0">
                <a:solidFill>
                  <a:srgbClr val="002060"/>
                </a:solidFill>
                <a:latin typeface="Arial" panose="020B0604020202020204" pitchFamily="34" charset="0"/>
                <a:cs typeface="Arial" panose="020B0604020202020204" pitchFamily="34" charset="0"/>
              </a:rPr>
              <a:t>.</a:t>
            </a:r>
            <a:br>
              <a:rPr lang="pl-PL" sz="2600" dirty="0" smtClean="0">
                <a:solidFill>
                  <a:srgbClr val="002060"/>
                </a:solidFill>
                <a:latin typeface="Arial" panose="020B0604020202020204" pitchFamily="34" charset="0"/>
                <a:cs typeface="Arial" panose="020B0604020202020204" pitchFamily="34" charset="0"/>
              </a:rPr>
            </a:br>
            <a:r>
              <a:rPr lang="pl-PL" sz="2600" dirty="0" smtClean="0">
                <a:solidFill>
                  <a:srgbClr val="002060"/>
                </a:solidFill>
                <a:latin typeface="Arial" panose="020B0604020202020204" pitchFamily="34" charset="0"/>
                <a:cs typeface="Arial" panose="020B0604020202020204" pitchFamily="34" charset="0"/>
              </a:rPr>
              <a:t>   Uczeń </a:t>
            </a:r>
            <a:r>
              <a:rPr lang="pl-PL" sz="2600" dirty="0">
                <a:solidFill>
                  <a:srgbClr val="002060"/>
                </a:solidFill>
                <a:latin typeface="Arial" panose="020B0604020202020204" pitchFamily="34" charset="0"/>
                <a:cs typeface="Arial" panose="020B0604020202020204" pitchFamily="34" charset="0"/>
              </a:rPr>
              <a:t>posługuje się podstawowym zasobem środków </a:t>
            </a:r>
            <a:r>
              <a:rPr lang="pl-PL" sz="2600" dirty="0" smtClean="0">
                <a:solidFill>
                  <a:srgbClr val="002060"/>
                </a:solidFill>
                <a:latin typeface="Arial" panose="020B0604020202020204" pitchFamily="34" charset="0"/>
                <a:cs typeface="Arial" panose="020B0604020202020204" pitchFamily="34" charset="0"/>
              </a:rPr>
              <a:t>językowych</a:t>
            </a:r>
            <a:br>
              <a:rPr lang="pl-PL" sz="2600" dirty="0" smtClean="0">
                <a:solidFill>
                  <a:srgbClr val="002060"/>
                </a:solidFill>
                <a:latin typeface="Arial" panose="020B0604020202020204" pitchFamily="34" charset="0"/>
                <a:cs typeface="Arial" panose="020B0604020202020204" pitchFamily="34" charset="0"/>
              </a:rPr>
            </a:br>
            <a:r>
              <a:rPr lang="pl-PL" sz="2600" dirty="0" smtClean="0">
                <a:solidFill>
                  <a:srgbClr val="002060"/>
                </a:solidFill>
                <a:latin typeface="Arial" panose="020B0604020202020204" pitchFamily="34" charset="0"/>
                <a:cs typeface="Arial" panose="020B0604020202020204" pitchFamily="34" charset="0"/>
              </a:rPr>
              <a:t>   (leksykalnych, gramatycznych</a:t>
            </a:r>
            <a:r>
              <a:rPr lang="pl-PL" sz="2600" dirty="0">
                <a:solidFill>
                  <a:srgbClr val="002060"/>
                </a:solidFill>
                <a:latin typeface="Arial" panose="020B0604020202020204" pitchFamily="34" charset="0"/>
                <a:cs typeface="Arial" panose="020B0604020202020204" pitchFamily="34" charset="0"/>
              </a:rPr>
              <a:t>, ortograficznych) […].</a:t>
            </a:r>
          </a:p>
          <a:p>
            <a:pPr marL="0" indent="0">
              <a:buNone/>
            </a:pPr>
            <a:r>
              <a:rPr lang="pl-PL" sz="2600" b="1" dirty="0">
                <a:solidFill>
                  <a:srgbClr val="002060"/>
                </a:solidFill>
                <a:latin typeface="Arial" panose="020B0604020202020204" pitchFamily="34" charset="0"/>
                <a:cs typeface="Arial" panose="020B0604020202020204" pitchFamily="34" charset="0"/>
              </a:rPr>
              <a:t>Wymagania szczegółowe</a:t>
            </a:r>
          </a:p>
          <a:p>
            <a:pPr marL="0" indent="0">
              <a:buNone/>
            </a:pPr>
            <a:r>
              <a:rPr lang="pl-PL" sz="2600" dirty="0">
                <a:solidFill>
                  <a:srgbClr val="002060"/>
                </a:solidFill>
                <a:latin typeface="Arial" panose="020B0604020202020204" pitchFamily="34" charset="0"/>
                <a:cs typeface="Arial" panose="020B0604020202020204" pitchFamily="34" charset="0"/>
              </a:rPr>
              <a:t>VI.10. Uczeń pyta o pozwolenie […] (10.1.).</a:t>
            </a:r>
          </a:p>
          <a:p>
            <a:pPr marL="0" indent="0">
              <a:buNone/>
            </a:pPr>
            <a:r>
              <a:rPr lang="pl-PL" sz="2600" dirty="0">
                <a:solidFill>
                  <a:srgbClr val="002060"/>
                </a:solidFill>
                <a:latin typeface="Arial" panose="020B0604020202020204" pitchFamily="34" charset="0"/>
                <a:cs typeface="Arial" panose="020B0604020202020204" pitchFamily="34" charset="0"/>
              </a:rPr>
              <a:t>VI.8. Uczeń proponuje […] (10.2.)</a:t>
            </a:r>
          </a:p>
          <a:p>
            <a:pPr marL="0" indent="0">
              <a:buNone/>
            </a:pPr>
            <a:r>
              <a:rPr lang="pl-PL" sz="2600" dirty="0">
                <a:solidFill>
                  <a:srgbClr val="002060"/>
                </a:solidFill>
                <a:latin typeface="Arial" panose="020B0604020202020204" pitchFamily="34" charset="0"/>
                <a:cs typeface="Arial" panose="020B0604020202020204" pitchFamily="34" charset="0"/>
              </a:rPr>
              <a:t>VI.3. Uczeń […] przekazuje informacje i wyjaśnienia (10.3.).</a:t>
            </a:r>
          </a:p>
        </p:txBody>
      </p:sp>
      <p:sp>
        <p:nvSpPr>
          <p:cNvPr id="7" name="Tytuł 6"/>
          <p:cNvSpPr>
            <a:spLocks noGrp="1"/>
          </p:cNvSpPr>
          <p:nvPr>
            <p:ph type="title"/>
          </p:nvPr>
        </p:nvSpPr>
        <p:spPr>
          <a:xfrm>
            <a:off x="838200" y="365125"/>
            <a:ext cx="6975764" cy="909493"/>
          </a:xfrm>
        </p:spPr>
        <p:txBody>
          <a:bodyPr>
            <a:normAutofit/>
            <a:scene3d>
              <a:camera prst="orthographicFront"/>
              <a:lightRig rig="threePt" dir="t"/>
            </a:scene3d>
            <a:sp3d extrusionH="57150">
              <a:bevelT w="38100" h="38100"/>
            </a:sp3d>
          </a:bodyPr>
          <a:lstStyle/>
          <a:p>
            <a:r>
              <a:rPr lang="pl-PL" sz="3600" b="1" dirty="0" smtClean="0">
                <a:solidFill>
                  <a:srgbClr val="002060"/>
                </a:solidFill>
                <a:latin typeface="Arial" panose="020B0604020202020204" pitchFamily="34" charset="0"/>
                <a:cs typeface="Arial" panose="020B0604020202020204" pitchFamily="34" charset="0"/>
              </a:rPr>
              <a:t>Sprawdzane wymagania z pp.</a:t>
            </a:r>
            <a:endParaRPr lang="pl-PL"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87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23524" y="511742"/>
            <a:ext cx="5797019" cy="1325563"/>
          </a:xfrm>
        </p:spPr>
        <p:txBody>
          <a:bodyPr>
            <a:normAutofit/>
            <a:scene3d>
              <a:camera prst="orthographicFront"/>
              <a:lightRig rig="threePt" dir="t"/>
            </a:scene3d>
            <a:sp3d extrusionH="57150">
              <a:bevelT w="38100" h="38100"/>
            </a:sp3d>
          </a:bodyPr>
          <a:lstStyle/>
          <a:p>
            <a:r>
              <a:rPr lang="pl-PL" sz="4000" b="1" dirty="0" smtClean="0">
                <a:solidFill>
                  <a:schemeClr val="tx2">
                    <a:lumMod val="50000"/>
                  </a:schemeClr>
                </a:solidFill>
                <a:latin typeface="Arial" panose="020B0604020202020204" pitchFamily="34" charset="0"/>
                <a:cs typeface="Arial" panose="020B0604020202020204" pitchFamily="34" charset="0"/>
              </a:rPr>
              <a:t>Praktyczne wskazówki</a:t>
            </a:r>
            <a:endParaRPr lang="pl-PL" sz="4000" b="1" dirty="0">
              <a:solidFill>
                <a:schemeClr val="tx2">
                  <a:lumMod val="50000"/>
                </a:schemeClr>
              </a:solidFill>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582998" y="2072181"/>
            <a:ext cx="10078073" cy="3594327"/>
          </a:xfr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noAutofit/>
            <a:sp3d extrusionH="57150">
              <a:bevelT w="38100" h="38100"/>
            </a:sp3d>
          </a:bodyPr>
          <a:lstStyle/>
          <a:p>
            <a:pPr algn="just">
              <a:lnSpc>
                <a:spcPct val="100000"/>
              </a:lnSpc>
            </a:pPr>
            <a:r>
              <a:rPr lang="pl-PL" b="1" dirty="0" smtClean="0">
                <a:latin typeface="Arial" panose="020B0604020202020204" pitchFamily="34" charset="0"/>
                <a:cs typeface="Arial" panose="020B0604020202020204" pitchFamily="34" charset="0"/>
              </a:rPr>
              <a:t>W zadaniu z lukami sterowanymi można jako ćwiczenie przygotowawcze polecić uczniom zbudować maksymalnie dużo wypowiedzi zawierających </a:t>
            </a:r>
            <a:r>
              <a:rPr lang="pl-PL" b="1" dirty="0" smtClean="0">
                <a:solidFill>
                  <a:srgbClr val="FFFF00"/>
                </a:solidFill>
                <a:latin typeface="Arial" panose="020B0604020202020204" pitchFamily="34" charset="0"/>
                <a:cs typeface="Arial" panose="020B0604020202020204" pitchFamily="34" charset="0"/>
              </a:rPr>
              <a:t>słowo klucz </a:t>
            </a:r>
            <a:r>
              <a:rPr lang="pl-PL" b="1" dirty="0" smtClean="0">
                <a:latin typeface="Arial" panose="020B0604020202020204" pitchFamily="34" charset="0"/>
                <a:cs typeface="Arial" panose="020B0604020202020204" pitchFamily="34" charset="0"/>
              </a:rPr>
              <a:t>w oderwaniu od części podanego kontekstu – ćwiczenie można przeprowadzić w parach, grupach lub indywidualnie. Następnie zwrócić uwagę uczniów na to, w jaki sposób podany kontekst wyklucza pewne wypowiedzi.</a:t>
            </a:r>
          </a:p>
          <a:p>
            <a:pPr>
              <a:lnSpc>
                <a:spcPct val="100000"/>
              </a:lnSpc>
            </a:pPr>
            <a:endParaRPr lang="pl-PL" sz="2400" b="1" dirty="0">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42</a:t>
            </a:fld>
            <a:endParaRPr lang="pl-PL"/>
          </a:p>
        </p:txBody>
      </p:sp>
    </p:spTree>
    <p:extLst>
      <p:ext uri="{BB962C8B-B14F-4D97-AF65-F5344CB8AC3E}">
        <p14:creationId xmlns:p14="http://schemas.microsoft.com/office/powerpoint/2010/main" val="280928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3562" y="351270"/>
            <a:ext cx="9594273" cy="1546803"/>
          </a:xfrm>
        </p:spPr>
        <p:txBody>
          <a:bodyPr>
            <a:normAutofit fontScale="90000"/>
            <a:scene3d>
              <a:camera prst="orthographicFront"/>
              <a:lightRig rig="threePt" dir="t"/>
            </a:scene3d>
            <a:sp3d extrusionH="57150">
              <a:bevelT w="38100" h="38100"/>
            </a:sp3d>
          </a:bodyPr>
          <a:lstStyle/>
          <a:p>
            <a:r>
              <a:rPr lang="pl-PL" sz="2800" b="1" dirty="0" smtClean="0">
                <a:solidFill>
                  <a:srgbClr val="002060"/>
                </a:solidFill>
                <a:latin typeface="Arial" panose="020B0604020202020204" pitchFamily="34" charset="0"/>
                <a:cs typeface="Arial" panose="020B0604020202020204" pitchFamily="34" charset="0"/>
              </a:rPr>
              <a:t>Zadanie</a:t>
            </a:r>
            <a:br>
              <a:rPr lang="pl-PL" sz="2800" b="1" dirty="0" smtClean="0">
                <a:solidFill>
                  <a:srgbClr val="002060"/>
                </a:solidFill>
                <a:latin typeface="Arial" panose="020B0604020202020204" pitchFamily="34" charset="0"/>
                <a:cs typeface="Arial" panose="020B0604020202020204" pitchFamily="34" charset="0"/>
              </a:rPr>
            </a:br>
            <a:r>
              <a:rPr lang="pl-PL" sz="2400" b="1" dirty="0">
                <a:solidFill>
                  <a:srgbClr val="002060"/>
                </a:solidFill>
                <a:latin typeface="Arial" panose="020B0604020202020204" pitchFamily="34" charset="0"/>
                <a:cs typeface="Arial" panose="020B0604020202020204" pitchFamily="34" charset="0"/>
              </a:rPr>
              <a:t>Uzupełnij </a:t>
            </a:r>
            <a:r>
              <a:rPr lang="pl-PL" sz="2400" b="1" dirty="0" smtClean="0">
                <a:solidFill>
                  <a:srgbClr val="002060"/>
                </a:solidFill>
                <a:latin typeface="Arial" panose="020B0604020202020204" pitchFamily="34" charset="0"/>
                <a:cs typeface="Arial" panose="020B0604020202020204" pitchFamily="34" charset="0"/>
              </a:rPr>
              <a:t>dialog. </a:t>
            </a:r>
            <a:r>
              <a:rPr lang="pl-PL" sz="2400" b="1" dirty="0">
                <a:solidFill>
                  <a:srgbClr val="002060"/>
                </a:solidFill>
                <a:latin typeface="Arial" panose="020B0604020202020204" pitchFamily="34" charset="0"/>
                <a:cs typeface="Arial" panose="020B0604020202020204" pitchFamily="34" charset="0"/>
              </a:rPr>
              <a:t>Wpisz w </a:t>
            </a:r>
            <a:r>
              <a:rPr lang="pl-PL" sz="2400" b="1" dirty="0" smtClean="0">
                <a:solidFill>
                  <a:srgbClr val="002060"/>
                </a:solidFill>
                <a:latin typeface="Arial" panose="020B0604020202020204" pitchFamily="34" charset="0"/>
                <a:cs typeface="Arial" panose="020B0604020202020204" pitchFamily="34" charset="0"/>
              </a:rPr>
              <a:t>lukę brakujący </a:t>
            </a:r>
            <a:r>
              <a:rPr lang="pl-PL" sz="2400" b="1" dirty="0">
                <a:solidFill>
                  <a:srgbClr val="002060"/>
                </a:solidFill>
                <a:latin typeface="Arial" panose="020B0604020202020204" pitchFamily="34" charset="0"/>
                <a:cs typeface="Arial" panose="020B0604020202020204" pitchFamily="34" charset="0"/>
              </a:rPr>
              <a:t>fragment wypowiedzi, tak</a:t>
            </a:r>
            <a:br>
              <a:rPr lang="pl-PL" sz="2400" b="1" dirty="0">
                <a:solidFill>
                  <a:srgbClr val="002060"/>
                </a:solidFill>
                <a:latin typeface="Arial" panose="020B0604020202020204" pitchFamily="34" charset="0"/>
                <a:cs typeface="Arial" panose="020B0604020202020204" pitchFamily="34" charset="0"/>
              </a:rPr>
            </a:br>
            <a:r>
              <a:rPr lang="pl-PL" sz="2400" b="1" dirty="0">
                <a:solidFill>
                  <a:srgbClr val="002060"/>
                </a:solidFill>
                <a:latin typeface="Arial" panose="020B0604020202020204" pitchFamily="34" charset="0"/>
                <a:cs typeface="Arial" panose="020B0604020202020204" pitchFamily="34" charset="0"/>
              </a:rPr>
              <a:t>aby otrzymać </a:t>
            </a:r>
            <a:r>
              <a:rPr lang="pl-PL" sz="2400" b="1" dirty="0" smtClean="0">
                <a:solidFill>
                  <a:srgbClr val="002060"/>
                </a:solidFill>
                <a:latin typeface="Arial" panose="020B0604020202020204" pitchFamily="34" charset="0"/>
                <a:cs typeface="Arial" panose="020B0604020202020204" pitchFamily="34" charset="0"/>
              </a:rPr>
              <a:t>spójny </a:t>
            </a:r>
            <a:r>
              <a:rPr lang="pl-PL" sz="2400" b="1" dirty="0">
                <a:solidFill>
                  <a:srgbClr val="002060"/>
                </a:solidFill>
                <a:latin typeface="Arial" panose="020B0604020202020204" pitchFamily="34" charset="0"/>
                <a:cs typeface="Arial" panose="020B0604020202020204" pitchFamily="34" charset="0"/>
              </a:rPr>
              <a:t>i </a:t>
            </a:r>
            <a:r>
              <a:rPr lang="pl-PL" sz="2400" b="1" dirty="0" smtClean="0">
                <a:solidFill>
                  <a:srgbClr val="002060"/>
                </a:solidFill>
                <a:latin typeface="Arial" panose="020B0604020202020204" pitchFamily="34" charset="0"/>
                <a:cs typeface="Arial" panose="020B0604020202020204" pitchFamily="34" charset="0"/>
              </a:rPr>
              <a:t>logiczny tekst. Lukę </a:t>
            </a:r>
            <a:r>
              <a:rPr lang="pl-PL" sz="2400" b="1" dirty="0">
                <a:solidFill>
                  <a:srgbClr val="002060"/>
                </a:solidFill>
                <a:latin typeface="Arial" panose="020B0604020202020204" pitchFamily="34" charset="0"/>
                <a:cs typeface="Arial" panose="020B0604020202020204" pitchFamily="34" charset="0"/>
              </a:rPr>
              <a:t>należy uzupełnić w języku angielskim. </a:t>
            </a: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43</a:t>
            </a:fld>
            <a:endParaRPr lang="pl-PL"/>
          </a:p>
        </p:txBody>
      </p:sp>
      <p:pic>
        <p:nvPicPr>
          <p:cNvPr id="6" name="Obraz 5"/>
          <p:cNvPicPr>
            <a:picLocks noChangeAspect="1"/>
          </p:cNvPicPr>
          <p:nvPr/>
        </p:nvPicPr>
        <p:blipFill>
          <a:blip r:embed="rId2">
            <a:lum bright="-20000" contrast="40000"/>
          </a:blip>
          <a:stretch>
            <a:fillRect/>
          </a:stretch>
        </p:blipFill>
        <p:spPr>
          <a:xfrm>
            <a:off x="927218" y="1891342"/>
            <a:ext cx="9684716" cy="4010693"/>
          </a:xfrm>
          <a:prstGeom prst="rect">
            <a:avLst/>
          </a:prstGeom>
          <a:ln w="38100">
            <a:solidFill>
              <a:schemeClr val="accent1">
                <a:lumMod val="50000"/>
              </a:schemeClr>
            </a:solidFill>
          </a:ln>
          <a:effectLst>
            <a:outerShdw blurRad="50800" dist="127000" dir="2700000" algn="tl" rotWithShape="0">
              <a:schemeClr val="accent1">
                <a:lumMod val="50000"/>
                <a:alpha val="40000"/>
              </a:schemeClr>
            </a:outerShdw>
          </a:effectLst>
        </p:spPr>
      </p:pic>
      <p:sp>
        <p:nvSpPr>
          <p:cNvPr id="8" name="pole tekstowe 7"/>
          <p:cNvSpPr txBox="1"/>
          <p:nvPr/>
        </p:nvSpPr>
        <p:spPr>
          <a:xfrm>
            <a:off x="2064327" y="3103418"/>
            <a:ext cx="1828800" cy="461665"/>
          </a:xfrm>
          <a:prstGeom prst="rect">
            <a:avLst/>
          </a:prstGeom>
          <a:noFill/>
        </p:spPr>
        <p:txBody>
          <a:bodyPr wrap="square" rtlCol="0">
            <a:spAutoFit/>
          </a:bodyPr>
          <a:lstStyle/>
          <a:p>
            <a:r>
              <a:rPr lang="pl-PL" sz="2400" b="1" dirty="0" err="1" smtClean="0">
                <a:latin typeface="Lucida Calligraphy" panose="03010101010101010101" pitchFamily="66" charset="0"/>
              </a:rPr>
              <a:t>Can</a:t>
            </a:r>
            <a:r>
              <a:rPr lang="pl-PL" sz="2400" b="1" dirty="0" smtClean="0">
                <a:latin typeface="Lucida Calligraphy" panose="03010101010101010101" pitchFamily="66" charset="0"/>
              </a:rPr>
              <a:t> I go</a:t>
            </a:r>
            <a:endParaRPr lang="pl-PL" b="1" dirty="0">
              <a:latin typeface="Lucida Calligraphy" panose="03010101010101010101" pitchFamily="66" charset="0"/>
            </a:endParaRPr>
          </a:p>
        </p:txBody>
      </p:sp>
      <p:sp>
        <p:nvSpPr>
          <p:cNvPr id="9" name="pole tekstowe 8"/>
          <p:cNvSpPr txBox="1"/>
          <p:nvPr/>
        </p:nvSpPr>
        <p:spPr>
          <a:xfrm>
            <a:off x="1593273" y="3669221"/>
            <a:ext cx="1828800" cy="461665"/>
          </a:xfrm>
          <a:prstGeom prst="rect">
            <a:avLst/>
          </a:prstGeom>
          <a:noFill/>
        </p:spPr>
        <p:txBody>
          <a:bodyPr wrap="square" rtlCol="0">
            <a:spAutoFit/>
          </a:bodyPr>
          <a:lstStyle/>
          <a:p>
            <a:r>
              <a:rPr lang="pl-PL" sz="2400" b="1" dirty="0" err="1" smtClean="0">
                <a:latin typeface="Lucida Calligraphy" panose="03010101010101010101" pitchFamily="66" charset="0"/>
              </a:rPr>
              <a:t>cycling</a:t>
            </a:r>
            <a:endParaRPr lang="pl-PL" b="1" dirty="0">
              <a:latin typeface="Lucida Calligraphy" panose="03010101010101010101" pitchFamily="66" charset="0"/>
            </a:endParaRPr>
          </a:p>
        </p:txBody>
      </p:sp>
    </p:spTree>
    <p:extLst>
      <p:ext uri="{BB962C8B-B14F-4D97-AF65-F5344CB8AC3E}">
        <p14:creationId xmlns:p14="http://schemas.microsoft.com/office/powerpoint/2010/main" val="63672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44</a:t>
            </a:fld>
            <a:endParaRPr lang="pl-PL"/>
          </a:p>
        </p:txBody>
      </p:sp>
      <p:sp>
        <p:nvSpPr>
          <p:cNvPr id="3" name="Symbol zastępczy zawartości 2"/>
          <p:cNvSpPr>
            <a:spLocks noGrp="1"/>
          </p:cNvSpPr>
          <p:nvPr>
            <p:ph idx="1"/>
          </p:nvPr>
        </p:nvSpPr>
        <p:spPr>
          <a:xfrm>
            <a:off x="609600" y="900545"/>
            <a:ext cx="10744200" cy="5820929"/>
          </a:xfrm>
        </p:spPr>
        <p:txBody>
          <a:bodyPr>
            <a:normAutofit fontScale="85000" lnSpcReduction="20000"/>
            <a:scene3d>
              <a:camera prst="orthographicFront"/>
              <a:lightRig rig="threePt" dir="t"/>
            </a:scene3d>
            <a:sp3d extrusionH="57150">
              <a:bevelT w="38100" h="38100"/>
            </a:sp3d>
          </a:bodyPr>
          <a:lstStyle/>
          <a:p>
            <a:pPr marL="0" indent="0">
              <a:lnSpc>
                <a:spcPct val="110000"/>
              </a:lnSpc>
              <a:buNone/>
            </a:pPr>
            <a:r>
              <a:rPr lang="pl-PL" b="1" dirty="0">
                <a:solidFill>
                  <a:srgbClr val="002060"/>
                </a:solidFill>
                <a:latin typeface="Arial" panose="020B0604020202020204" pitchFamily="34" charset="0"/>
                <a:cs typeface="Arial" panose="020B0604020202020204" pitchFamily="34" charset="0"/>
              </a:rPr>
              <a:t>Wymagania ogólne</a:t>
            </a:r>
          </a:p>
          <a:p>
            <a:pPr marL="0" indent="0">
              <a:lnSpc>
                <a:spcPct val="110000"/>
              </a:lnSpc>
              <a:buNone/>
            </a:pPr>
            <a:r>
              <a:rPr lang="pl-PL" dirty="0">
                <a:solidFill>
                  <a:srgbClr val="002060"/>
                </a:solidFill>
                <a:latin typeface="Arial" panose="020B0604020202020204" pitchFamily="34" charset="0"/>
                <a:cs typeface="Arial" panose="020B0604020202020204" pitchFamily="34" charset="0"/>
              </a:rPr>
              <a:t>IV. Reagowanie na wypowiedzi</a:t>
            </a:r>
            <a:r>
              <a:rPr lang="pl-PL" dirty="0" smtClean="0">
                <a:solidFill>
                  <a:srgbClr val="002060"/>
                </a:solidFill>
                <a:latin typeface="Arial" panose="020B0604020202020204" pitchFamily="34" charset="0"/>
                <a:cs typeface="Arial" panose="020B0604020202020204" pitchFamily="34" charset="0"/>
              </a:rPr>
              <a:t>.</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a:t>
            </a:r>
            <a:r>
              <a:rPr lang="pl-PL" dirty="0">
                <a:solidFill>
                  <a:srgbClr val="002060"/>
                </a:solidFill>
                <a:latin typeface="Arial" panose="020B0604020202020204" pitchFamily="34" charset="0"/>
                <a:cs typeface="Arial" panose="020B0604020202020204" pitchFamily="34" charset="0"/>
              </a:rPr>
              <a:t>uczestniczy w rozmowie i w typowych sytuacjach </a:t>
            </a:r>
            <a:r>
              <a:rPr lang="pl-PL" dirty="0" smtClean="0">
                <a:solidFill>
                  <a:srgbClr val="002060"/>
                </a:solidFill>
                <a:latin typeface="Arial" panose="020B0604020202020204" pitchFamily="34" charset="0"/>
                <a:cs typeface="Arial" panose="020B0604020202020204" pitchFamily="34" charset="0"/>
              </a:rPr>
              <a:t>reaguje w sposób</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a:t>
            </a:r>
            <a:r>
              <a:rPr lang="pl-PL" dirty="0">
                <a:solidFill>
                  <a:srgbClr val="002060"/>
                </a:solidFill>
                <a:latin typeface="Arial" panose="020B0604020202020204" pitchFamily="34" charset="0"/>
                <a:cs typeface="Arial" panose="020B0604020202020204" pitchFamily="34" charset="0"/>
              </a:rPr>
              <a:t>zrozumiały</a:t>
            </a:r>
            <a:r>
              <a:rPr lang="pl-PL" dirty="0" smtClean="0">
                <a:solidFill>
                  <a:srgbClr val="002060"/>
                </a:solidFill>
                <a:latin typeface="Arial" panose="020B0604020202020204" pitchFamily="34" charset="0"/>
                <a:cs typeface="Arial" panose="020B0604020202020204" pitchFamily="34" charset="0"/>
              </a:rPr>
              <a:t>, adekwatnie </a:t>
            </a:r>
            <a:r>
              <a:rPr lang="pl-PL" dirty="0">
                <a:solidFill>
                  <a:srgbClr val="002060"/>
                </a:solidFill>
                <a:latin typeface="Arial" panose="020B0604020202020204" pitchFamily="34" charset="0"/>
                <a:cs typeface="Arial" panose="020B0604020202020204" pitchFamily="34" charset="0"/>
              </a:rPr>
              <a:t>do sytuacji komunikacyjnej </a:t>
            </a:r>
            <a:r>
              <a:rPr lang="pl-PL" dirty="0" smtClean="0">
                <a:solidFill>
                  <a:srgbClr val="002060"/>
                </a:solidFill>
                <a:latin typeface="Arial" panose="020B0604020202020204" pitchFamily="34" charset="0"/>
                <a:cs typeface="Arial" panose="020B0604020202020204" pitchFamily="34" charset="0"/>
              </a:rPr>
              <a:t>[…].</a:t>
            </a:r>
          </a:p>
          <a:p>
            <a:pPr marL="0" indent="0">
              <a:lnSpc>
                <a:spcPct val="110000"/>
              </a:lnSpc>
              <a:buNone/>
            </a:pPr>
            <a:r>
              <a:rPr lang="pl-PL" dirty="0" smtClean="0">
                <a:solidFill>
                  <a:srgbClr val="002060"/>
                </a:solidFill>
                <a:latin typeface="Arial" panose="020B0604020202020204" pitchFamily="34" charset="0"/>
                <a:cs typeface="Arial" panose="020B0604020202020204" pitchFamily="34" charset="0"/>
              </a:rPr>
              <a:t>V. Przetwarzanie wypowiedzi.</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zmienia formę przekazu ustnego lub pisemnego w zakresie</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opisanym w wymaganiach szczegółowych.</a:t>
            </a:r>
            <a:endParaRPr lang="pl-PL" dirty="0">
              <a:solidFill>
                <a:srgbClr val="002060"/>
              </a:solidFill>
              <a:latin typeface="Arial" panose="020B0604020202020204" pitchFamily="34" charset="0"/>
              <a:cs typeface="Arial" panose="020B0604020202020204" pitchFamily="34" charset="0"/>
            </a:endParaRPr>
          </a:p>
          <a:p>
            <a:pPr marL="0" indent="0">
              <a:lnSpc>
                <a:spcPct val="110000"/>
              </a:lnSpc>
              <a:buNone/>
            </a:pPr>
            <a:r>
              <a:rPr lang="pl-PL" dirty="0">
                <a:solidFill>
                  <a:srgbClr val="002060"/>
                </a:solidFill>
                <a:latin typeface="Arial" panose="020B0604020202020204" pitchFamily="34" charset="0"/>
                <a:cs typeface="Arial" panose="020B0604020202020204" pitchFamily="34" charset="0"/>
              </a:rPr>
              <a:t>I. Znajomość środków językowych</a:t>
            </a:r>
            <a:r>
              <a:rPr lang="pl-PL" dirty="0" smtClean="0">
                <a:solidFill>
                  <a:srgbClr val="002060"/>
                </a:solidFill>
                <a:latin typeface="Arial" panose="020B0604020202020204" pitchFamily="34" charset="0"/>
                <a:cs typeface="Arial" panose="020B0604020202020204" pitchFamily="34" charset="0"/>
              </a:rPr>
              <a:t>.</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a:t>
            </a:r>
            <a:r>
              <a:rPr lang="pl-PL" dirty="0">
                <a:solidFill>
                  <a:srgbClr val="002060"/>
                </a:solidFill>
                <a:latin typeface="Arial" panose="020B0604020202020204" pitchFamily="34" charset="0"/>
                <a:cs typeface="Arial" panose="020B0604020202020204" pitchFamily="34" charset="0"/>
              </a:rPr>
              <a:t>posługuje się podstawowym zasobem środków </a:t>
            </a:r>
            <a:r>
              <a:rPr lang="pl-PL" dirty="0" smtClean="0">
                <a:solidFill>
                  <a:srgbClr val="002060"/>
                </a:solidFill>
                <a:latin typeface="Arial" panose="020B0604020202020204" pitchFamily="34" charset="0"/>
                <a:cs typeface="Arial" panose="020B0604020202020204" pitchFamily="34" charset="0"/>
              </a:rPr>
              <a:t>językowych</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(leksykalnych, gramatycznych</a:t>
            </a:r>
            <a:r>
              <a:rPr lang="pl-PL" dirty="0">
                <a:solidFill>
                  <a:srgbClr val="002060"/>
                </a:solidFill>
                <a:latin typeface="Arial" panose="020B0604020202020204" pitchFamily="34" charset="0"/>
                <a:cs typeface="Arial" panose="020B0604020202020204" pitchFamily="34" charset="0"/>
              </a:rPr>
              <a:t>, ortograficznych) […].</a:t>
            </a:r>
          </a:p>
          <a:p>
            <a:pPr marL="0" indent="0">
              <a:lnSpc>
                <a:spcPct val="110000"/>
              </a:lnSpc>
              <a:buNone/>
            </a:pPr>
            <a:r>
              <a:rPr lang="pl-PL" b="1" dirty="0">
                <a:solidFill>
                  <a:srgbClr val="002060"/>
                </a:solidFill>
                <a:latin typeface="Arial" panose="020B0604020202020204" pitchFamily="34" charset="0"/>
                <a:cs typeface="Arial" panose="020B0604020202020204" pitchFamily="34" charset="0"/>
              </a:rPr>
              <a:t>Wymagania szczegółowe</a:t>
            </a:r>
          </a:p>
          <a:p>
            <a:pPr marL="0" indent="0">
              <a:lnSpc>
                <a:spcPct val="110000"/>
              </a:lnSpc>
              <a:buNone/>
            </a:pPr>
            <a:r>
              <a:rPr lang="pl-PL" dirty="0">
                <a:solidFill>
                  <a:srgbClr val="002060"/>
                </a:solidFill>
                <a:latin typeface="Arial" panose="020B0604020202020204" pitchFamily="34" charset="0"/>
                <a:cs typeface="Arial" panose="020B0604020202020204" pitchFamily="34" charset="0"/>
              </a:rPr>
              <a:t>VI.10. Uczeń pyta o pozwolenie […] (9.1</a:t>
            </a:r>
            <a:r>
              <a:rPr lang="pl-PL" dirty="0" smtClean="0">
                <a:solidFill>
                  <a:srgbClr val="002060"/>
                </a:solidFill>
                <a:latin typeface="Arial" panose="020B0604020202020204" pitchFamily="34" charset="0"/>
                <a:cs typeface="Arial" panose="020B0604020202020204" pitchFamily="34" charset="0"/>
              </a:rPr>
              <a:t>.).</a:t>
            </a:r>
          </a:p>
          <a:p>
            <a:pPr marL="0" indent="0">
              <a:lnSpc>
                <a:spcPct val="110000"/>
              </a:lnSpc>
              <a:buNone/>
            </a:pPr>
            <a:r>
              <a:rPr lang="pl-PL" dirty="0" smtClean="0">
                <a:solidFill>
                  <a:srgbClr val="002060"/>
                </a:solidFill>
                <a:latin typeface="Arial" panose="020B0604020202020204" pitchFamily="34" charset="0"/>
                <a:cs typeface="Arial" panose="020B0604020202020204" pitchFamily="34" charset="0"/>
              </a:rPr>
              <a:t>VIII.1. Uczeń przekazuje w języku obcym nowożytnym informacje zawarte </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w materiałach wizualnych […].</a:t>
            </a:r>
            <a:endParaRPr lang="pl-PL" dirty="0">
              <a:solidFill>
                <a:srgbClr val="002060"/>
              </a:solidFill>
              <a:latin typeface="Arial" panose="020B0604020202020204" pitchFamily="34" charset="0"/>
              <a:cs typeface="Arial" panose="020B0604020202020204" pitchFamily="34" charset="0"/>
            </a:endParaRPr>
          </a:p>
        </p:txBody>
      </p:sp>
      <p:sp>
        <p:nvSpPr>
          <p:cNvPr id="7" name="Tytuł 6"/>
          <p:cNvSpPr>
            <a:spLocks noGrp="1"/>
          </p:cNvSpPr>
          <p:nvPr>
            <p:ph type="title"/>
          </p:nvPr>
        </p:nvSpPr>
        <p:spPr>
          <a:xfrm>
            <a:off x="609600" y="138547"/>
            <a:ext cx="6948055" cy="761999"/>
          </a:xfrm>
        </p:spPr>
        <p:txBody>
          <a:bodyPr>
            <a:normAutofit/>
            <a:scene3d>
              <a:camera prst="orthographicFront"/>
              <a:lightRig rig="threePt" dir="t"/>
            </a:scene3d>
            <a:sp3d extrusionH="57150">
              <a:bevelT w="38100" h="38100"/>
            </a:sp3d>
          </a:bodyPr>
          <a:lstStyle/>
          <a:p>
            <a:r>
              <a:rPr lang="pl-PL" sz="3600" b="1" dirty="0" smtClean="0">
                <a:solidFill>
                  <a:srgbClr val="002060"/>
                </a:solidFill>
                <a:latin typeface="Arial" panose="020B0604020202020204" pitchFamily="34" charset="0"/>
                <a:cs typeface="Arial" panose="020B0604020202020204" pitchFamily="34" charset="0"/>
              </a:rPr>
              <a:t>Sprawdzane wymagania z pp.</a:t>
            </a:r>
            <a:endParaRPr lang="pl-PL"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wal 9"/>
          <p:cNvSpPr/>
          <p:nvPr/>
        </p:nvSpPr>
        <p:spPr>
          <a:xfrm>
            <a:off x="2645588" y="1431488"/>
            <a:ext cx="5458691" cy="4627418"/>
          </a:xfrm>
          <a:prstGeom prst="ellipse">
            <a:avLst/>
          </a:prstGeom>
          <a:solidFill>
            <a:schemeClr val="accent5">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xmlns="" id="{5526098C-BC29-4C99-9C6D-0FD63628CA1C}"/>
              </a:ext>
            </a:extLst>
          </p:cNvPr>
          <p:cNvSpPr txBox="1">
            <a:spLocks/>
          </p:cNvSpPr>
          <p:nvPr/>
        </p:nvSpPr>
        <p:spPr bwMode="auto">
          <a:xfrm>
            <a:off x="740979" y="288488"/>
            <a:ext cx="9267914" cy="114300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l-PL" sz="2800" b="1" kern="0" dirty="0">
                <a:solidFill>
                  <a:srgbClr val="002060"/>
                </a:solidFill>
                <a:latin typeface="Arial" panose="020B0604020202020204" pitchFamily="34" charset="0"/>
                <a:cs typeface="Arial" panose="020B0604020202020204" pitchFamily="34" charset="0"/>
              </a:rPr>
              <a:t>Ogólne zasady oceniania rozwiązań </a:t>
            </a:r>
            <a:r>
              <a:rPr lang="pl-PL" sz="2800" b="1" kern="0" dirty="0" smtClean="0">
                <a:solidFill>
                  <a:srgbClr val="002060"/>
                </a:solidFill>
                <a:latin typeface="Arial" panose="020B0604020202020204" pitchFamily="34" charset="0"/>
                <a:cs typeface="Arial" panose="020B0604020202020204" pitchFamily="34" charset="0"/>
              </a:rPr>
              <a:t>zadań otwartych sprawdzających znajomość środków językowych</a:t>
            </a:r>
            <a:endParaRPr lang="pl-PL" sz="2800" b="1" kern="0" dirty="0">
              <a:solidFill>
                <a:srgbClr val="002060"/>
              </a:solidFill>
              <a:latin typeface="Arial" panose="020B0604020202020204" pitchFamily="34" charset="0"/>
              <a:cs typeface="Arial" panose="020B0604020202020204" pitchFamily="34" charset="0"/>
            </a:endParaRPr>
          </a:p>
        </p:txBody>
      </p:sp>
      <p:sp>
        <p:nvSpPr>
          <p:cNvPr id="8" name="pole tekstowe 7"/>
          <p:cNvSpPr txBox="1"/>
          <p:nvPr/>
        </p:nvSpPr>
        <p:spPr>
          <a:xfrm>
            <a:off x="3663899" y="2293123"/>
            <a:ext cx="3422071" cy="1569660"/>
          </a:xfrm>
          <a:prstGeom prst="rect">
            <a:avLst/>
          </a:prstGeom>
          <a:noFill/>
        </p:spPr>
        <p:txBody>
          <a:bodyPr wrap="square" rtlCol="0">
            <a:spAutoFit/>
            <a:scene3d>
              <a:camera prst="orthographicFront"/>
              <a:lightRig rig="threePt" dir="t"/>
            </a:scene3d>
            <a:sp3d extrusionH="57150">
              <a:bevelT w="38100" h="38100"/>
            </a:sp3d>
          </a:bodyPr>
          <a:lstStyle/>
          <a:p>
            <a:pPr algn="ctr"/>
            <a:r>
              <a:rPr lang="pl-PL" sz="2400" b="1" dirty="0" smtClean="0">
                <a:solidFill>
                  <a:schemeClr val="tx2">
                    <a:lumMod val="50000"/>
                  </a:schemeClr>
                </a:solidFill>
                <a:latin typeface="Arial" panose="020B0604020202020204" pitchFamily="34" charset="0"/>
                <a:cs typeface="Arial" panose="020B0604020202020204" pitchFamily="34" charset="0"/>
              </a:rPr>
              <a:t>Zadania otwarte</a:t>
            </a:r>
          </a:p>
          <a:p>
            <a:pPr algn="ctr"/>
            <a:r>
              <a:rPr lang="pl-PL" sz="2400" b="1" dirty="0" smtClean="0">
                <a:solidFill>
                  <a:schemeClr val="tx2">
                    <a:lumMod val="50000"/>
                  </a:schemeClr>
                </a:solidFill>
                <a:latin typeface="Arial" panose="020B0604020202020204" pitchFamily="34" charset="0"/>
                <a:cs typeface="Arial" panose="020B0604020202020204" pitchFamily="34" charset="0"/>
              </a:rPr>
              <a:t>sprawdzające</a:t>
            </a:r>
          </a:p>
          <a:p>
            <a:pPr algn="ctr"/>
            <a:r>
              <a:rPr lang="pl-PL" sz="2400" b="1" dirty="0" smtClean="0">
                <a:solidFill>
                  <a:schemeClr val="tx2">
                    <a:lumMod val="50000"/>
                  </a:schemeClr>
                </a:solidFill>
                <a:latin typeface="Arial" panose="020B0604020202020204" pitchFamily="34" charset="0"/>
                <a:cs typeface="Arial" panose="020B0604020202020204" pitchFamily="34" charset="0"/>
              </a:rPr>
              <a:t>znajomość środków językowych</a:t>
            </a:r>
            <a:endParaRPr lang="pl-PL" sz="2400" b="1" dirty="0">
              <a:solidFill>
                <a:schemeClr val="tx2">
                  <a:lumMod val="50000"/>
                </a:schemeClr>
              </a:solidFill>
              <a:latin typeface="Arial" panose="020B0604020202020204" pitchFamily="34" charset="0"/>
              <a:cs typeface="Arial" panose="020B0604020202020204" pitchFamily="34" charset="0"/>
            </a:endParaRPr>
          </a:p>
        </p:txBody>
      </p:sp>
      <p:sp>
        <p:nvSpPr>
          <p:cNvPr id="13" name="Prostokąt zaokrąglony 12"/>
          <p:cNvSpPr/>
          <p:nvPr/>
        </p:nvSpPr>
        <p:spPr>
          <a:xfrm>
            <a:off x="3289825" y="3980369"/>
            <a:ext cx="4170218" cy="1215675"/>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pl-PL" sz="2000" b="1" dirty="0">
                <a:solidFill>
                  <a:schemeClr val="tx2">
                    <a:lumMod val="50000"/>
                  </a:schemeClr>
                </a:solidFill>
                <a:latin typeface="Arial" panose="020B0604020202020204" pitchFamily="34" charset="0"/>
                <a:cs typeface="Arial" panose="020B0604020202020204" pitchFamily="34" charset="0"/>
              </a:rPr>
              <a:t>w</a:t>
            </a:r>
            <a:r>
              <a:rPr lang="pl-PL" sz="2000" b="1" dirty="0" smtClean="0">
                <a:solidFill>
                  <a:schemeClr val="tx2">
                    <a:lumMod val="50000"/>
                  </a:schemeClr>
                </a:solidFill>
                <a:latin typeface="Arial" panose="020B0604020202020204" pitchFamily="34" charset="0"/>
                <a:cs typeface="Arial" panose="020B0604020202020204" pitchFamily="34" charset="0"/>
              </a:rPr>
              <a:t>ymagana pełna poprawność gramatyczna i ortograficzna</a:t>
            </a:r>
            <a:endParaRPr lang="pl-PL" sz="2000" b="1" dirty="0">
              <a:solidFill>
                <a:schemeClr val="tx2">
                  <a:lumMod val="50000"/>
                </a:schemeClr>
              </a:solidFill>
              <a:latin typeface="Arial" panose="020B0604020202020204" pitchFamily="34" charset="0"/>
              <a:cs typeface="Arial" panose="020B0604020202020204" pitchFamily="34" charset="0"/>
            </a:endParaRPr>
          </a:p>
        </p:txBody>
      </p:sp>
      <p:sp>
        <p:nvSpPr>
          <p:cNvPr id="14" name="Symbol zastępczy stopki 3"/>
          <p:cNvSpPr>
            <a:spLocks noGrp="1"/>
          </p:cNvSpPr>
          <p:nvPr>
            <p:ph type="ftr" sz="quarter" idx="11"/>
          </p:nvPr>
        </p:nvSpPr>
        <p:spPr>
          <a:xfrm>
            <a:off x="4038600" y="6356350"/>
            <a:ext cx="4114800" cy="365125"/>
          </a:xfrm>
        </p:spPr>
        <p:txBody>
          <a:bodyPr/>
          <a:lstStyle/>
          <a:p>
            <a:r>
              <a:rPr lang="pl-PL" dirty="0" smtClean="0"/>
              <a:t>Wszelkie prawa zastrzeżone © Ośrodek Rozwoju Edukacji w Warszawie | www.ore.edu.pl</a:t>
            </a:r>
            <a:endParaRPr lang="pl-PL" dirty="0"/>
          </a:p>
        </p:txBody>
      </p:sp>
    </p:spTree>
    <p:extLst>
      <p:ext uri="{BB962C8B-B14F-4D97-AF65-F5344CB8AC3E}">
        <p14:creationId xmlns:p14="http://schemas.microsoft.com/office/powerpoint/2010/main" val="28156840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46</a:t>
            </a:fld>
            <a:endParaRPr lang="pl-PL"/>
          </a:p>
        </p:txBody>
      </p:sp>
      <p:sp>
        <p:nvSpPr>
          <p:cNvPr id="8" name="pole tekstowe 7"/>
          <p:cNvSpPr txBox="1"/>
          <p:nvPr/>
        </p:nvSpPr>
        <p:spPr>
          <a:xfrm>
            <a:off x="858983" y="484909"/>
            <a:ext cx="9518271" cy="3539430"/>
          </a:xfrm>
          <a:prstGeom prst="rect">
            <a:avLst/>
          </a:prstGeom>
          <a:solidFill>
            <a:sysClr val="window" lastClr="FFFFFF"/>
          </a:solidFill>
          <a:ln w="38100">
            <a:solidFill>
              <a:schemeClr val="accent1">
                <a:lumMod val="50000"/>
              </a:schemeClr>
            </a:solidFill>
          </a:ln>
          <a:effectLst>
            <a:outerShdw blurRad="127000" dist="127000" dir="2700000" algn="tl" rotWithShape="0">
              <a:schemeClr val="accent1">
                <a:lumMod val="50000"/>
                <a:alpha val="37000"/>
              </a:schemeClr>
            </a:outerShdw>
          </a:effectLst>
        </p:spPr>
        <p:txBody>
          <a:bodyPr wrap="square" rtlCol="0">
            <a:spAutoFit/>
            <a:scene3d>
              <a:camera prst="orthographicFront"/>
              <a:lightRig rig="threePt" dir="t"/>
            </a:scene3d>
            <a:sp3d extrusionH="57150">
              <a:bevelT w="38100" h="38100"/>
            </a:sp3d>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l-PL" sz="2800" b="1" i="0" u="none" strike="noStrike" kern="0" cap="none" spc="0" normalizeH="0" baseline="0" noProof="0" dirty="0" smtClean="0">
                <a:ln>
                  <a:noFill/>
                </a:ln>
                <a:solidFill>
                  <a:schemeClr val="tx2">
                    <a:lumMod val="50000"/>
                  </a:schemeClr>
                </a:solidFill>
                <a:effectLst/>
                <a:uLnTx/>
                <a:uFillTx/>
              </a:rPr>
              <a:t>Uzupełnij zdania 1.</a:t>
            </a:r>
            <a:r>
              <a:rPr kumimoji="0" lang="pl-PL" sz="2800" b="0" i="0" u="none" strike="noStrike" kern="0" cap="none" spc="0" normalizeH="0" baseline="0" noProof="0" dirty="0" smtClean="0">
                <a:ln>
                  <a:noFill/>
                </a:ln>
                <a:solidFill>
                  <a:schemeClr val="tx2">
                    <a:lumMod val="50000"/>
                  </a:schemeClr>
                </a:solidFill>
                <a:effectLst/>
                <a:uLnTx/>
                <a:uFillTx/>
              </a:rPr>
              <a:t>–</a:t>
            </a:r>
            <a:r>
              <a:rPr kumimoji="0" lang="pl-PL" sz="2800" b="1" i="0" u="none" strike="noStrike" kern="0" cap="none" spc="0" normalizeH="0" baseline="0" noProof="0" dirty="0" smtClean="0">
                <a:ln>
                  <a:noFill/>
                </a:ln>
                <a:solidFill>
                  <a:schemeClr val="tx2">
                    <a:lumMod val="50000"/>
                  </a:schemeClr>
                </a:solidFill>
                <a:effectLst/>
                <a:uLnTx/>
                <a:uFillTx/>
              </a:rPr>
              <a:t>2. Wykorzystaj w odpowiedniej formie wyrazy podane w nawiasach. Nie należy zmieniać kolejności podanych wyrazów, trzeba natomiast </a:t>
            </a:r>
            <a:r>
              <a:rPr kumimoji="0" lang="pl-PL" sz="2800" b="0" i="0" u="none" strike="noStrike" kern="0" cap="none" spc="0" normalizeH="0" baseline="0" noProof="0" dirty="0" smtClean="0">
                <a:ln>
                  <a:noFill/>
                </a:ln>
                <a:solidFill>
                  <a:schemeClr val="tx2">
                    <a:lumMod val="50000"/>
                  </a:schemeClr>
                </a:solidFill>
                <a:effectLst/>
                <a:uLnTx/>
                <a:uFillTx/>
              </a:rPr>
              <a:t>– </a:t>
            </a:r>
            <a:r>
              <a:rPr kumimoji="0" lang="pl-PL" sz="2800" b="1" i="0" u="none" strike="noStrike" kern="0" cap="none" spc="0" normalizeH="0" baseline="0" noProof="0" dirty="0" smtClean="0">
                <a:ln>
                  <a:noFill/>
                </a:ln>
                <a:solidFill>
                  <a:schemeClr val="tx2">
                    <a:lumMod val="50000"/>
                  </a:schemeClr>
                </a:solidFill>
                <a:effectLst/>
                <a:uLnTx/>
                <a:uFillTx/>
              </a:rPr>
              <a:t>jeśli jest to konieczne – dodać inne wyrazy, tak aby otrzymać zdania logiczne</a:t>
            </a:r>
            <a:br>
              <a:rPr kumimoji="0" lang="pl-PL" sz="2800" b="1" i="0" u="none" strike="noStrike" kern="0" cap="none" spc="0" normalizeH="0" baseline="0" noProof="0" dirty="0" smtClean="0">
                <a:ln>
                  <a:noFill/>
                </a:ln>
                <a:solidFill>
                  <a:schemeClr val="tx2">
                    <a:lumMod val="50000"/>
                  </a:schemeClr>
                </a:solidFill>
                <a:effectLst/>
                <a:uLnTx/>
                <a:uFillTx/>
              </a:rPr>
            </a:br>
            <a:r>
              <a:rPr kumimoji="0" lang="pl-PL" sz="2800" b="1" i="0" u="none" strike="noStrike" kern="0" cap="none" spc="0" normalizeH="0" baseline="0" noProof="0" dirty="0" smtClean="0">
                <a:ln>
                  <a:noFill/>
                </a:ln>
                <a:solidFill>
                  <a:schemeClr val="tx2">
                    <a:lumMod val="50000"/>
                  </a:schemeClr>
                </a:solidFill>
                <a:effectLst/>
                <a:uLnTx/>
                <a:uFillTx/>
              </a:rPr>
              <a:t>i gramatycznie poprawne. Wymagana jest pełna poprawność ortograficzna wpisywanych fragmentów.</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l-PL" sz="2800" b="1" i="0" u="sng" strike="noStrike" kern="0" cap="none" spc="0" normalizeH="0" baseline="0" noProof="0" dirty="0" smtClean="0">
                <a:ln>
                  <a:noFill/>
                </a:ln>
                <a:solidFill>
                  <a:schemeClr val="tx2">
                    <a:lumMod val="50000"/>
                  </a:schemeClr>
                </a:solidFill>
                <a:effectLst/>
                <a:uLnTx/>
                <a:uFillTx/>
              </a:rPr>
              <a:t>Uwaga</a:t>
            </a:r>
            <a:r>
              <a:rPr kumimoji="0" lang="pl-PL" sz="2800" b="1" i="0" u="none" strike="noStrike" kern="0" cap="none" spc="0" normalizeH="0" baseline="0" noProof="0" dirty="0" smtClean="0">
                <a:ln>
                  <a:noFill/>
                </a:ln>
                <a:solidFill>
                  <a:schemeClr val="tx2">
                    <a:lumMod val="50000"/>
                  </a:schemeClr>
                </a:solidFill>
                <a:effectLst/>
                <a:uLnTx/>
                <a:uFillTx/>
              </a:rPr>
              <a:t>! W każdą lukę możesz wpisać </a:t>
            </a:r>
            <a:r>
              <a:rPr kumimoji="0" lang="pl-PL" sz="2800" b="1" i="0" u="sng" strike="noStrike" kern="0" cap="none" spc="0" normalizeH="0" baseline="0" noProof="0" dirty="0" smtClean="0">
                <a:ln>
                  <a:noFill/>
                </a:ln>
                <a:solidFill>
                  <a:schemeClr val="tx2">
                    <a:lumMod val="50000"/>
                  </a:schemeClr>
                </a:solidFill>
                <a:effectLst/>
                <a:uLnTx/>
                <a:uFillTx/>
              </a:rPr>
              <a:t>maksymalnie trzy wyrazy</a:t>
            </a:r>
            <a:r>
              <a:rPr kumimoji="0" lang="pl-PL" sz="2800" b="1" i="0" u="none" strike="noStrike" kern="0" cap="none" spc="0" normalizeH="0" baseline="0" noProof="0" dirty="0" smtClean="0">
                <a:ln>
                  <a:noFill/>
                </a:ln>
                <a:solidFill>
                  <a:schemeClr val="tx2">
                    <a:lumMod val="50000"/>
                  </a:schemeClr>
                </a:solidFill>
                <a:effectLst/>
                <a:uLnTx/>
                <a:uFillTx/>
              </a:rPr>
              <a:t>, wliczając w to wyrazy już podane.</a:t>
            </a:r>
            <a:endParaRPr kumimoji="0" lang="en-US" sz="4400" b="1" i="0" u="none" strike="noStrike" kern="0" cap="none" spc="0" normalizeH="0" baseline="0" noProof="0" dirty="0" smtClean="0">
              <a:ln>
                <a:noFill/>
              </a:ln>
              <a:solidFill>
                <a:schemeClr val="tx2">
                  <a:lumMod val="50000"/>
                </a:schemeClr>
              </a:solidFill>
              <a:effectLst/>
              <a:uLnTx/>
              <a:uFillTx/>
            </a:endParaRPr>
          </a:p>
        </p:txBody>
      </p:sp>
      <p:sp>
        <p:nvSpPr>
          <p:cNvPr id="9" name="pole tekstowe 8"/>
          <p:cNvSpPr txBox="1"/>
          <p:nvPr/>
        </p:nvSpPr>
        <p:spPr>
          <a:xfrm>
            <a:off x="858982" y="4405514"/>
            <a:ext cx="9518272" cy="1569660"/>
          </a:xfrm>
          <a:prstGeom prst="rect">
            <a:avLst/>
          </a:prstGeom>
          <a:solidFill>
            <a:sysClr val="window" lastClr="FFFFFF"/>
          </a:solidFill>
          <a:ln w="38100">
            <a:solidFill>
              <a:schemeClr val="accent1">
                <a:lumMod val="50000"/>
              </a:schemeClr>
            </a:solidFill>
          </a:ln>
          <a:effectLst>
            <a:outerShdw blurRad="127000" dist="127000" dir="2700000" algn="tl" rotWithShape="0">
              <a:schemeClr val="accent1">
                <a:lumMod val="50000"/>
                <a:alpha val="37000"/>
              </a:schemeClr>
            </a:outerShdw>
          </a:effectLst>
        </p:spPr>
        <p:txBody>
          <a:bodyPr wrap="square" rtlCol="0">
            <a:spAutoFit/>
            <a:scene3d>
              <a:camera prst="orthographicFront"/>
              <a:lightRig rig="threePt" dir="t"/>
            </a:scene3d>
            <a:sp3d extrusionH="57150">
              <a:bevelT w="38100" h="38100"/>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chemeClr val="tx2">
                    <a:lumMod val="50000"/>
                  </a:schemeClr>
                </a:solidFill>
                <a:effectLst/>
                <a:uLnTx/>
                <a:uFillTx/>
              </a:rPr>
              <a:t>1. </a:t>
            </a:r>
            <a:r>
              <a:rPr kumimoji="0" lang="en-US" sz="3200" b="0" i="0" u="none" strike="noStrike" kern="0" cap="none" spc="0" normalizeH="0" baseline="0" noProof="0" dirty="0" smtClean="0">
                <a:ln>
                  <a:noFill/>
                </a:ln>
                <a:solidFill>
                  <a:schemeClr val="tx2">
                    <a:lumMod val="50000"/>
                  </a:schemeClr>
                </a:solidFill>
                <a:effectLst/>
                <a:uLnTx/>
                <a:uFillTx/>
              </a:rPr>
              <a:t>He (</a:t>
            </a:r>
            <a:r>
              <a:rPr kumimoji="0" lang="en-US" sz="3200" b="0" i="1" u="none" strike="noStrike" kern="0" cap="none" spc="0" normalizeH="0" baseline="0" noProof="0" dirty="0" smtClean="0">
                <a:ln>
                  <a:noFill/>
                </a:ln>
                <a:solidFill>
                  <a:schemeClr val="tx2">
                    <a:lumMod val="50000"/>
                  </a:schemeClr>
                </a:solidFill>
                <a:effectLst/>
                <a:uLnTx/>
                <a:uFillTx/>
              </a:rPr>
              <a:t>arrive / five / minute</a:t>
            </a:r>
            <a:r>
              <a:rPr kumimoji="0" lang="en-US" sz="3200" b="0" i="0" u="none" strike="noStrike" kern="0" cap="none" spc="0" normalizeH="0" baseline="0" noProof="0" dirty="0" smtClean="0">
                <a:ln>
                  <a:noFill/>
                </a:ln>
                <a:solidFill>
                  <a:schemeClr val="tx2">
                    <a:lumMod val="50000"/>
                  </a:schemeClr>
                </a:solidFill>
                <a:effectLst/>
                <a:uLnTx/>
                <a:uFillTx/>
              </a:rPr>
              <a:t>) ___________</a:t>
            </a:r>
            <a:r>
              <a:rPr kumimoji="0" lang="pl-PL" sz="3200" b="0" i="0" u="none" strike="noStrike" kern="0" cap="none" spc="0" normalizeH="0" baseline="0" noProof="0" dirty="0" smtClean="0">
                <a:ln>
                  <a:noFill/>
                </a:ln>
                <a:solidFill>
                  <a:schemeClr val="tx2">
                    <a:lumMod val="50000"/>
                  </a:schemeClr>
                </a:solidFill>
                <a:effectLst/>
                <a:uLnTx/>
                <a:uFillTx/>
              </a:rPr>
              <a:t>_____</a:t>
            </a:r>
            <a:r>
              <a:rPr kumimoji="0" lang="en-US" sz="3200" b="0" i="0" u="none" strike="noStrike" kern="0" cap="none" spc="0" normalizeH="0" baseline="0" noProof="0" dirty="0" smtClean="0">
                <a:ln>
                  <a:noFill/>
                </a:ln>
                <a:solidFill>
                  <a:schemeClr val="tx2">
                    <a:lumMod val="50000"/>
                  </a:schemeClr>
                </a:solidFill>
                <a:effectLst/>
                <a:uLnTx/>
                <a:uFillTx/>
              </a:rPr>
              <a:t>__</a:t>
            </a:r>
            <a:r>
              <a:rPr kumimoji="0" lang="pl-PL" sz="3200" b="0" i="0" u="none" strike="noStrike" kern="0" cap="none" spc="0" normalizeH="0" baseline="0" noProof="0" dirty="0" smtClean="0">
                <a:ln>
                  <a:noFill/>
                </a:ln>
                <a:solidFill>
                  <a:schemeClr val="tx2">
                    <a:lumMod val="50000"/>
                  </a:schemeClr>
                </a:solidFill>
                <a:effectLst/>
                <a:uLnTx/>
                <a:uFillTx/>
              </a:rPr>
              <a:t> </a:t>
            </a:r>
            <a:r>
              <a:rPr kumimoji="0" lang="en-US" sz="3200" b="0" i="0" u="none" strike="noStrike" kern="0" cap="none" spc="0" normalizeH="0" baseline="0" noProof="0" dirty="0" smtClean="0">
                <a:ln>
                  <a:noFill/>
                </a:ln>
                <a:solidFill>
                  <a:schemeClr val="tx2">
                    <a:lumMod val="50000"/>
                  </a:schemeClr>
                </a:solidFill>
                <a:effectLst/>
                <a:uLnTx/>
                <a:uFillTx/>
              </a:rPr>
              <a:t>ago.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chemeClr val="tx2">
                    <a:lumMod val="50000"/>
                  </a:schemeClr>
                </a:solidFill>
                <a:effectLst/>
                <a:uLnTx/>
                <a:uFillTx/>
              </a:rPr>
              <a:t>2. </a:t>
            </a:r>
            <a:r>
              <a:rPr kumimoji="0" lang="en-US" sz="3200" b="0" i="0" u="none" strike="noStrike" kern="0" cap="none" spc="0" normalizeH="0" baseline="0" noProof="0" dirty="0" smtClean="0">
                <a:ln>
                  <a:noFill/>
                </a:ln>
                <a:solidFill>
                  <a:schemeClr val="tx2">
                    <a:lumMod val="50000"/>
                  </a:schemeClr>
                </a:solidFill>
                <a:effectLst/>
                <a:uLnTx/>
                <a:uFillTx/>
              </a:rPr>
              <a:t>Come to see me in the afternoon. I (</a:t>
            </a:r>
            <a:r>
              <a:rPr kumimoji="0" lang="en-US" sz="3200" b="0" i="1" u="none" strike="noStrike" kern="0" cap="none" spc="0" normalizeH="0" baseline="0" noProof="0" dirty="0" smtClean="0">
                <a:ln>
                  <a:noFill/>
                </a:ln>
                <a:solidFill>
                  <a:schemeClr val="tx2">
                    <a:lumMod val="50000"/>
                  </a:schemeClr>
                </a:solidFill>
                <a:effectLst/>
                <a:uLnTx/>
                <a:uFillTx/>
              </a:rPr>
              <a:t>want / tell</a:t>
            </a:r>
            <a:r>
              <a:rPr kumimoji="0" lang="en-US" sz="3200" b="0" i="0" u="none" strike="noStrike" kern="0" cap="none" spc="0" normalizeH="0" baseline="0" noProof="0" dirty="0" smtClean="0">
                <a:ln>
                  <a:noFill/>
                </a:ln>
                <a:solidFill>
                  <a:schemeClr val="tx2">
                    <a:lumMod val="50000"/>
                  </a:schemeClr>
                </a:solidFill>
                <a:effectLst/>
                <a:uLnTx/>
                <a:uFillTx/>
              </a:rPr>
              <a:t>) _______________</a:t>
            </a:r>
            <a:r>
              <a:rPr kumimoji="0" lang="pl-PL" sz="3200" b="0" i="0" u="none" strike="noStrike" kern="0" cap="none" spc="0" normalizeH="0" baseline="0" noProof="0" dirty="0" smtClean="0">
                <a:ln>
                  <a:noFill/>
                </a:ln>
                <a:solidFill>
                  <a:schemeClr val="tx2">
                    <a:lumMod val="50000"/>
                  </a:schemeClr>
                </a:solidFill>
                <a:effectLst/>
                <a:uLnTx/>
                <a:uFillTx/>
              </a:rPr>
              <a:t> </a:t>
            </a:r>
            <a:r>
              <a:rPr kumimoji="0" lang="pl-PL" sz="3200" b="0" i="0" u="none" strike="noStrike" kern="0" cap="none" spc="0" normalizeH="0" baseline="0" noProof="0" dirty="0" err="1" smtClean="0">
                <a:ln>
                  <a:noFill/>
                </a:ln>
                <a:solidFill>
                  <a:schemeClr val="tx2">
                    <a:lumMod val="50000"/>
                  </a:schemeClr>
                </a:solidFill>
                <a:effectLst/>
                <a:uLnTx/>
                <a:uFillTx/>
              </a:rPr>
              <a:t>you</a:t>
            </a:r>
            <a:r>
              <a:rPr kumimoji="0" lang="pl-PL" sz="3200" b="0" i="0" u="none" strike="noStrike" kern="0" cap="none" spc="0" normalizeH="0" baseline="0" noProof="0" dirty="0" smtClean="0">
                <a:ln>
                  <a:noFill/>
                </a:ln>
                <a:solidFill>
                  <a:schemeClr val="tx2">
                    <a:lumMod val="50000"/>
                  </a:schemeClr>
                </a:solidFill>
                <a:effectLst/>
                <a:uLnTx/>
                <a:uFillTx/>
              </a:rPr>
              <a:t> </a:t>
            </a:r>
            <a:r>
              <a:rPr kumimoji="0" lang="pl-PL" sz="3200" b="0" i="0" u="none" strike="noStrike" kern="0" cap="none" spc="0" normalizeH="0" baseline="0" noProof="0" dirty="0" err="1" smtClean="0">
                <a:ln>
                  <a:noFill/>
                </a:ln>
                <a:solidFill>
                  <a:schemeClr val="tx2">
                    <a:lumMod val="50000"/>
                  </a:schemeClr>
                </a:solidFill>
                <a:effectLst/>
                <a:uLnTx/>
                <a:uFillTx/>
              </a:rPr>
              <a:t>something</a:t>
            </a:r>
            <a:r>
              <a:rPr kumimoji="0" lang="pl-PL" sz="3200" b="0" i="0" u="none" strike="noStrike" kern="0" cap="none" spc="0" normalizeH="0" baseline="0" noProof="0" dirty="0" smtClean="0">
                <a:ln>
                  <a:noFill/>
                </a:ln>
                <a:solidFill>
                  <a:schemeClr val="tx2">
                    <a:lumMod val="50000"/>
                  </a:schemeClr>
                </a:solidFill>
                <a:effectLst/>
                <a:uLnTx/>
                <a:uFillTx/>
              </a:rPr>
              <a:t> </a:t>
            </a:r>
            <a:r>
              <a:rPr kumimoji="0" lang="pl-PL" sz="3200" b="0" i="0" u="none" strike="noStrike" kern="0" cap="none" spc="0" normalizeH="0" baseline="0" noProof="0" dirty="0" err="1" smtClean="0">
                <a:ln>
                  <a:noFill/>
                </a:ln>
                <a:solidFill>
                  <a:schemeClr val="tx2">
                    <a:lumMod val="50000"/>
                  </a:schemeClr>
                </a:solidFill>
                <a:effectLst/>
                <a:uLnTx/>
                <a:uFillTx/>
              </a:rPr>
              <a:t>important</a:t>
            </a:r>
            <a:r>
              <a:rPr kumimoji="0" lang="pl-PL" sz="3200" b="0" i="0" u="none" strike="noStrike" kern="0" cap="none" spc="0" normalizeH="0" baseline="0" noProof="0" dirty="0" smtClean="0">
                <a:ln>
                  <a:noFill/>
                </a:ln>
                <a:solidFill>
                  <a:schemeClr val="tx2">
                    <a:lumMod val="50000"/>
                  </a:schemeClr>
                </a:solidFill>
                <a:effectLst/>
                <a:uLnTx/>
                <a:uFillTx/>
              </a:rPr>
              <a:t>.</a:t>
            </a:r>
            <a:endParaRPr kumimoji="0" lang="en-US" sz="6600" b="1" i="0" u="none" strike="noStrike" kern="0" cap="none" spc="0" normalizeH="0" baseline="0" noProof="0" dirty="0" smtClean="0">
              <a:ln>
                <a:noFill/>
              </a:ln>
              <a:solidFill>
                <a:schemeClr val="tx2">
                  <a:lumMod val="50000"/>
                </a:schemeClr>
              </a:solidFill>
              <a:effectLst/>
              <a:uLnTx/>
              <a:uFillTx/>
            </a:endParaRPr>
          </a:p>
        </p:txBody>
      </p:sp>
      <p:sp>
        <p:nvSpPr>
          <p:cNvPr id="2" name="pole tekstowe 1"/>
          <p:cNvSpPr txBox="1"/>
          <p:nvPr/>
        </p:nvSpPr>
        <p:spPr>
          <a:xfrm>
            <a:off x="5618118" y="4497616"/>
            <a:ext cx="3657600" cy="461665"/>
          </a:xfrm>
          <a:prstGeom prst="rect">
            <a:avLst/>
          </a:prstGeom>
          <a:noFill/>
        </p:spPr>
        <p:txBody>
          <a:bodyPr wrap="square" rtlCol="0">
            <a:spAutoFit/>
          </a:bodyPr>
          <a:lstStyle/>
          <a:p>
            <a:r>
              <a:rPr lang="pl-PL" sz="2400" b="1" dirty="0" err="1" smtClean="0">
                <a:latin typeface="Lucida Calligraphy" panose="03010101010101010101" pitchFamily="66" charset="0"/>
              </a:rPr>
              <a:t>arrived</a:t>
            </a:r>
            <a:r>
              <a:rPr lang="pl-PL" sz="2400" b="1" dirty="0" smtClean="0">
                <a:latin typeface="Lucida Calligraphy" panose="03010101010101010101" pitchFamily="66" charset="0"/>
              </a:rPr>
              <a:t> five </a:t>
            </a:r>
            <a:r>
              <a:rPr lang="pl-PL" sz="2400" b="1" dirty="0" err="1" smtClean="0">
                <a:latin typeface="Lucida Calligraphy" panose="03010101010101010101" pitchFamily="66" charset="0"/>
              </a:rPr>
              <a:t>minutes</a:t>
            </a:r>
            <a:endParaRPr lang="pl-PL" sz="2400" b="1" dirty="0">
              <a:latin typeface="Lucida Calligraphy" panose="03010101010101010101" pitchFamily="66" charset="0"/>
            </a:endParaRPr>
          </a:p>
        </p:txBody>
      </p:sp>
      <p:sp>
        <p:nvSpPr>
          <p:cNvPr id="7" name="pole tekstowe 6"/>
          <p:cNvSpPr txBox="1"/>
          <p:nvPr/>
        </p:nvSpPr>
        <p:spPr>
          <a:xfrm>
            <a:off x="1170810" y="5473265"/>
            <a:ext cx="2569918" cy="461665"/>
          </a:xfrm>
          <a:prstGeom prst="rect">
            <a:avLst/>
          </a:prstGeom>
          <a:noFill/>
        </p:spPr>
        <p:txBody>
          <a:bodyPr wrap="square" rtlCol="0">
            <a:spAutoFit/>
          </a:bodyPr>
          <a:lstStyle/>
          <a:p>
            <a:r>
              <a:rPr lang="pl-PL" sz="2400" b="1" dirty="0" err="1" smtClean="0">
                <a:latin typeface="Lucida Calligraphy" panose="03010101010101010101" pitchFamily="66" charset="0"/>
              </a:rPr>
              <a:t>wanted</a:t>
            </a:r>
            <a:r>
              <a:rPr lang="pl-PL" sz="2400" b="1" dirty="0" smtClean="0">
                <a:latin typeface="Lucida Calligraphy" panose="03010101010101010101" pitchFamily="66" charset="0"/>
              </a:rPr>
              <a:t> to </a:t>
            </a:r>
            <a:r>
              <a:rPr lang="pl-PL" sz="2400" b="1" dirty="0" err="1" smtClean="0">
                <a:latin typeface="Lucida Calligraphy" panose="03010101010101010101" pitchFamily="66" charset="0"/>
              </a:rPr>
              <a:t>tell</a:t>
            </a:r>
            <a:endParaRPr lang="pl-PL" sz="2400" b="1" dirty="0">
              <a:latin typeface="Lucida Calligraphy" panose="03010101010101010101" pitchFamily="66" charset="0"/>
            </a:endParaRPr>
          </a:p>
        </p:txBody>
      </p:sp>
    </p:spTree>
    <p:extLst>
      <p:ext uri="{BB962C8B-B14F-4D97-AF65-F5344CB8AC3E}">
        <p14:creationId xmlns:p14="http://schemas.microsoft.com/office/powerpoint/2010/main" val="215060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47</a:t>
            </a:fld>
            <a:endParaRPr lang="pl-PL"/>
          </a:p>
        </p:txBody>
      </p:sp>
      <p:sp>
        <p:nvSpPr>
          <p:cNvPr id="3" name="Symbol zastępczy zawartości 2"/>
          <p:cNvSpPr>
            <a:spLocks noGrp="1"/>
          </p:cNvSpPr>
          <p:nvPr>
            <p:ph idx="1"/>
          </p:nvPr>
        </p:nvSpPr>
        <p:spPr>
          <a:xfrm>
            <a:off x="599209" y="2187574"/>
            <a:ext cx="10993582" cy="4351338"/>
          </a:xfrm>
        </p:spPr>
        <p:txBody>
          <a:bodyPr>
            <a:normAutofit/>
            <a:scene3d>
              <a:camera prst="orthographicFront"/>
              <a:lightRig rig="threePt" dir="t"/>
            </a:scene3d>
            <a:sp3d extrusionH="57150">
              <a:bevelT w="38100" h="38100"/>
            </a:sp3d>
          </a:bodyPr>
          <a:lstStyle/>
          <a:p>
            <a:pPr marL="0" indent="0">
              <a:buNone/>
            </a:pPr>
            <a:r>
              <a:rPr lang="pl-PL" b="1" dirty="0">
                <a:solidFill>
                  <a:srgbClr val="002060"/>
                </a:solidFill>
                <a:latin typeface="Arial" panose="020B0604020202020204" pitchFamily="34" charset="0"/>
                <a:cs typeface="Arial" panose="020B0604020202020204" pitchFamily="34" charset="0"/>
              </a:rPr>
              <a:t>Wymagania ogólne</a:t>
            </a:r>
            <a:endParaRPr lang="pl-PL" dirty="0" smtClean="0">
              <a:solidFill>
                <a:srgbClr val="002060"/>
              </a:solidFill>
              <a:latin typeface="Arial" panose="020B0604020202020204" pitchFamily="34" charset="0"/>
              <a:cs typeface="Arial" panose="020B0604020202020204" pitchFamily="34" charset="0"/>
            </a:endParaRPr>
          </a:p>
          <a:p>
            <a:pPr marL="0" indent="0">
              <a:buNone/>
            </a:pPr>
            <a:r>
              <a:rPr lang="pl-PL" dirty="0" smtClean="0">
                <a:solidFill>
                  <a:srgbClr val="002060"/>
                </a:solidFill>
                <a:latin typeface="Arial" panose="020B0604020202020204" pitchFamily="34" charset="0"/>
                <a:cs typeface="Arial" panose="020B0604020202020204" pitchFamily="34" charset="0"/>
              </a:rPr>
              <a:t>I</a:t>
            </a:r>
            <a:r>
              <a:rPr lang="pl-PL" dirty="0">
                <a:solidFill>
                  <a:srgbClr val="002060"/>
                </a:solidFill>
                <a:latin typeface="Arial" panose="020B0604020202020204" pitchFamily="34" charset="0"/>
                <a:cs typeface="Arial" panose="020B0604020202020204" pitchFamily="34" charset="0"/>
              </a:rPr>
              <a:t>. Znajomość środków językowych</a:t>
            </a:r>
            <a:r>
              <a:rPr lang="pl-PL" dirty="0" smtClean="0">
                <a:solidFill>
                  <a:srgbClr val="002060"/>
                </a:solidFill>
                <a:latin typeface="Arial" panose="020B0604020202020204" pitchFamily="34" charset="0"/>
                <a:cs typeface="Arial" panose="020B0604020202020204" pitchFamily="34" charset="0"/>
              </a:rPr>
              <a:t>.</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a:t>
            </a:r>
            <a:r>
              <a:rPr lang="pl-PL" dirty="0">
                <a:solidFill>
                  <a:srgbClr val="002060"/>
                </a:solidFill>
                <a:latin typeface="Arial" panose="020B0604020202020204" pitchFamily="34" charset="0"/>
                <a:cs typeface="Arial" panose="020B0604020202020204" pitchFamily="34" charset="0"/>
              </a:rPr>
              <a:t>posługuje się podstawowym zasobem środków </a:t>
            </a:r>
            <a:r>
              <a:rPr lang="pl-PL" dirty="0" smtClean="0">
                <a:solidFill>
                  <a:srgbClr val="002060"/>
                </a:solidFill>
                <a:latin typeface="Arial" panose="020B0604020202020204" pitchFamily="34" charset="0"/>
                <a:cs typeface="Arial" panose="020B0604020202020204" pitchFamily="34" charset="0"/>
              </a:rPr>
              <a:t>językowych</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(leksykalnych, gramatycznych</a:t>
            </a:r>
            <a:r>
              <a:rPr lang="pl-PL" dirty="0">
                <a:solidFill>
                  <a:srgbClr val="002060"/>
                </a:solidFill>
                <a:latin typeface="Arial" panose="020B0604020202020204" pitchFamily="34" charset="0"/>
                <a:cs typeface="Arial" panose="020B0604020202020204" pitchFamily="34" charset="0"/>
              </a:rPr>
              <a:t>, ortograficznych) </a:t>
            </a:r>
            <a:r>
              <a:rPr lang="pl-PL" dirty="0" smtClean="0">
                <a:solidFill>
                  <a:srgbClr val="002060"/>
                </a:solidFill>
                <a:latin typeface="Arial" panose="020B0604020202020204" pitchFamily="34" charset="0"/>
                <a:cs typeface="Arial" panose="020B0604020202020204" pitchFamily="34" charset="0"/>
              </a:rPr>
              <a:t>[…].</a:t>
            </a:r>
          </a:p>
          <a:p>
            <a:pPr marL="0" indent="0">
              <a:buNone/>
            </a:pPr>
            <a:r>
              <a:rPr lang="pl-PL" b="1" dirty="0">
                <a:solidFill>
                  <a:srgbClr val="002060"/>
                </a:solidFill>
                <a:latin typeface="Arial" panose="020B0604020202020204" pitchFamily="34" charset="0"/>
                <a:cs typeface="Arial" panose="020B0604020202020204" pitchFamily="34" charset="0"/>
              </a:rPr>
              <a:t>Wymagania szczegółowe</a:t>
            </a:r>
            <a:endParaRPr lang="pl-PL" dirty="0" smtClean="0">
              <a:solidFill>
                <a:srgbClr val="002060"/>
              </a:solidFill>
              <a:latin typeface="Arial" panose="020B0604020202020204" pitchFamily="34" charset="0"/>
              <a:cs typeface="Arial" panose="020B0604020202020204" pitchFamily="34" charset="0"/>
            </a:endParaRPr>
          </a:p>
          <a:p>
            <a:pPr marL="0" indent="0">
              <a:buNone/>
            </a:pPr>
            <a:r>
              <a:rPr lang="pl-PL" dirty="0">
                <a:solidFill>
                  <a:srgbClr val="002060"/>
                </a:solidFill>
                <a:latin typeface="Arial" panose="020B0604020202020204" pitchFamily="34" charset="0"/>
                <a:cs typeface="Arial" panose="020B0604020202020204" pitchFamily="34" charset="0"/>
              </a:rPr>
              <a:t>I. Uczeń posługuje się podstawowym zasobem środków </a:t>
            </a:r>
            <a:r>
              <a:rPr lang="pl-PL" dirty="0" smtClean="0">
                <a:solidFill>
                  <a:srgbClr val="002060"/>
                </a:solidFill>
                <a:latin typeface="Arial" panose="020B0604020202020204" pitchFamily="34" charset="0"/>
                <a:cs typeface="Arial" panose="020B0604020202020204" pitchFamily="34" charset="0"/>
              </a:rPr>
              <a:t>językowych</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(leksykalnych, gramatycznych</a:t>
            </a:r>
            <a:r>
              <a:rPr lang="pl-PL" dirty="0">
                <a:solidFill>
                  <a:srgbClr val="002060"/>
                </a:solidFill>
                <a:latin typeface="Arial" panose="020B0604020202020204" pitchFamily="34" charset="0"/>
                <a:cs typeface="Arial" panose="020B0604020202020204" pitchFamily="34" charset="0"/>
              </a:rPr>
              <a:t>, ortograficznych) […].</a:t>
            </a:r>
          </a:p>
        </p:txBody>
      </p:sp>
      <p:sp>
        <p:nvSpPr>
          <p:cNvPr id="7" name="Tytuł 6"/>
          <p:cNvSpPr>
            <a:spLocks noGrp="1"/>
          </p:cNvSpPr>
          <p:nvPr>
            <p:ph type="title"/>
          </p:nvPr>
        </p:nvSpPr>
        <p:spPr>
          <a:xfrm>
            <a:off x="599209" y="365125"/>
            <a:ext cx="6920345" cy="1325563"/>
          </a:xfrm>
        </p:spPr>
        <p:txBody>
          <a:bodyPr>
            <a:normAutofit/>
            <a:scene3d>
              <a:camera prst="orthographicFront"/>
              <a:lightRig rig="threePt" dir="t"/>
            </a:scene3d>
            <a:sp3d extrusionH="57150">
              <a:bevelT w="38100" h="38100"/>
            </a:sp3d>
          </a:bodyPr>
          <a:lstStyle/>
          <a:p>
            <a:r>
              <a:rPr lang="pl-PL" sz="3600" b="1" dirty="0" smtClean="0">
                <a:solidFill>
                  <a:srgbClr val="002060"/>
                </a:solidFill>
                <a:latin typeface="Arial" panose="020B0604020202020204" pitchFamily="34" charset="0"/>
                <a:cs typeface="Arial" panose="020B0604020202020204" pitchFamily="34" charset="0"/>
              </a:rPr>
              <a:t>Sprawdzane wymagania z pp.</a:t>
            </a:r>
            <a:endParaRPr lang="pl-PL"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63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88227" y="281998"/>
            <a:ext cx="6161810" cy="1325563"/>
          </a:xfrm>
        </p:spPr>
        <p:txBody>
          <a:bodyPr>
            <a:normAutofit/>
            <a:scene3d>
              <a:camera prst="orthographicFront"/>
              <a:lightRig rig="threePt" dir="t"/>
            </a:scene3d>
            <a:sp3d extrusionH="57150">
              <a:bevelT w="38100" h="38100"/>
            </a:sp3d>
          </a:bodyPr>
          <a:lstStyle/>
          <a:p>
            <a:r>
              <a:rPr lang="pl-PL" sz="3200" b="1" dirty="0" smtClean="0">
                <a:solidFill>
                  <a:srgbClr val="002060"/>
                </a:solidFill>
                <a:latin typeface="Arial" panose="020B0604020202020204" pitchFamily="34" charset="0"/>
                <a:cs typeface="Arial" panose="020B0604020202020204" pitchFamily="34" charset="0"/>
              </a:rPr>
              <a:t>Ocena odpowiedzi do zadania</a:t>
            </a:r>
            <a:endParaRPr lang="pl-PL" sz="32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dirty="0" smtClean="0"/>
              <a:t>Wszelkie prawa zastrzeżone © Ośrodek Rozwoju Edukacji w Warszawie | www.ore.edu.pl</a:t>
            </a:r>
            <a:endParaRPr lang="pl-PL" dirty="0"/>
          </a:p>
        </p:txBody>
      </p:sp>
      <p:sp>
        <p:nvSpPr>
          <p:cNvPr id="5" name="Symbol zastępczy numeru slajdu 4"/>
          <p:cNvSpPr>
            <a:spLocks noGrp="1"/>
          </p:cNvSpPr>
          <p:nvPr>
            <p:ph type="sldNum" sz="quarter" idx="12"/>
          </p:nvPr>
        </p:nvSpPr>
        <p:spPr/>
        <p:txBody>
          <a:bodyPr/>
          <a:lstStyle/>
          <a:p>
            <a:fld id="{6D5E0CDF-0EB0-44EF-AF60-9AEE92BC93FD}" type="slidenum">
              <a:rPr lang="pl-PL" smtClean="0"/>
              <a:t>48</a:t>
            </a:fld>
            <a:endParaRPr lang="pl-PL"/>
          </a:p>
        </p:txBody>
      </p:sp>
      <p:graphicFrame>
        <p:nvGraphicFramePr>
          <p:cNvPr id="10" name="Symbol zastępczy zawartości 9"/>
          <p:cNvGraphicFramePr>
            <a:graphicFrameLocks noGrp="1"/>
          </p:cNvGraphicFramePr>
          <p:nvPr>
            <p:ph idx="1"/>
            <p:extLst>
              <p:ext uri="{D42A27DB-BD31-4B8C-83A1-F6EECF244321}">
                <p14:modId xmlns:p14="http://schemas.microsoft.com/office/powerpoint/2010/main" val="1569513278"/>
              </p:ext>
            </p:extLst>
          </p:nvPr>
        </p:nvGraphicFramePr>
        <p:xfrm>
          <a:off x="1925782" y="1427021"/>
          <a:ext cx="7626926" cy="462741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402415">
                  <a:extLst>
                    <a:ext uri="{9D8B030D-6E8A-4147-A177-3AD203B41FA5}">
                      <a16:colId xmlns:a16="http://schemas.microsoft.com/office/drawing/2014/main" xmlns="" val="1860936454"/>
                    </a:ext>
                  </a:extLst>
                </a:gridCol>
                <a:gridCol w="1619618">
                  <a:extLst>
                    <a:ext uri="{9D8B030D-6E8A-4147-A177-3AD203B41FA5}">
                      <a16:colId xmlns:a16="http://schemas.microsoft.com/office/drawing/2014/main" xmlns="" val="318182638"/>
                    </a:ext>
                  </a:extLst>
                </a:gridCol>
                <a:gridCol w="1604893">
                  <a:extLst>
                    <a:ext uri="{9D8B030D-6E8A-4147-A177-3AD203B41FA5}">
                      <a16:colId xmlns:a16="http://schemas.microsoft.com/office/drawing/2014/main" xmlns="" val="830641782"/>
                    </a:ext>
                  </a:extLst>
                </a:gridCol>
              </a:tblGrid>
              <a:tr h="661059">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Odpowiedzi uczniów</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1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r>
                        <a:rPr lang="pl-PL" sz="2800" b="1" dirty="0">
                          <a:effectLst/>
                          <a:latin typeface="Arial" panose="020B0604020202020204" pitchFamily="34" charset="0"/>
                          <a:cs typeface="Arial" panose="020B0604020202020204" pitchFamily="34" charset="0"/>
                        </a:rPr>
                        <a:t>0 pkt</a:t>
                      </a:r>
                      <a:endParaRPr lang="pl-PL" sz="3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504629245"/>
                  </a:ext>
                </a:extLst>
              </a:tr>
              <a:tr h="661059">
                <a:tc>
                  <a:txBody>
                    <a:bodyPr/>
                    <a:lstStyle/>
                    <a:p>
                      <a:pPr marL="72000"/>
                      <a:r>
                        <a:rPr lang="pl-PL" sz="3200" b="1" dirty="0" err="1" smtClean="0"/>
                        <a:t>arrived</a:t>
                      </a:r>
                      <a:r>
                        <a:rPr lang="pl-PL" sz="3200" b="1" dirty="0" smtClean="0"/>
                        <a:t> five </a:t>
                      </a:r>
                      <a:r>
                        <a:rPr lang="pl-PL" sz="3200" b="1" dirty="0" err="1" smtClean="0"/>
                        <a:t>minute</a:t>
                      </a:r>
                      <a:r>
                        <a:rPr lang="pl-PL" sz="3200" b="1" dirty="0" smtClean="0"/>
                        <a:t> </a:t>
                      </a:r>
                      <a:endParaRPr lang="pl-PL" sz="3200" b="1" dirty="0"/>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736287395"/>
                  </a:ext>
                </a:extLst>
              </a:tr>
              <a:tr h="661059">
                <a:tc>
                  <a:txBody>
                    <a:bodyPr/>
                    <a:lstStyle/>
                    <a:p>
                      <a:pPr marL="72000"/>
                      <a:r>
                        <a:rPr lang="pl-PL" sz="3200" b="1" dirty="0" err="1" smtClean="0"/>
                        <a:t>has</a:t>
                      </a:r>
                      <a:r>
                        <a:rPr lang="pl-PL" sz="3200" b="1" dirty="0" smtClean="0"/>
                        <a:t> </a:t>
                      </a:r>
                      <a:r>
                        <a:rPr lang="pl-PL" sz="3200" b="1" dirty="0" err="1" smtClean="0"/>
                        <a:t>arrived</a:t>
                      </a:r>
                      <a:r>
                        <a:rPr lang="pl-PL" sz="3200" b="1" dirty="0" smtClean="0"/>
                        <a:t> five </a:t>
                      </a:r>
                      <a:r>
                        <a:rPr lang="pl-PL" sz="3200" b="1" dirty="0" err="1" smtClean="0"/>
                        <a:t>minutes</a:t>
                      </a:r>
                      <a:endParaRPr lang="pl-PL" sz="3200" b="1" dirty="0"/>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716576865"/>
                  </a:ext>
                </a:extLst>
              </a:tr>
              <a:tr h="661059">
                <a:tc>
                  <a:txBody>
                    <a:bodyPr/>
                    <a:lstStyle/>
                    <a:p>
                      <a:pPr marL="72000"/>
                      <a:r>
                        <a:rPr lang="pl-PL" sz="3200" b="1" dirty="0" err="1" smtClean="0"/>
                        <a:t>arrived</a:t>
                      </a:r>
                      <a:r>
                        <a:rPr lang="pl-PL" sz="3200" b="1" dirty="0" smtClean="0"/>
                        <a:t> five </a:t>
                      </a:r>
                      <a:r>
                        <a:rPr lang="pl-PL" sz="3200" b="1" dirty="0" err="1" smtClean="0"/>
                        <a:t>minutes</a:t>
                      </a:r>
                      <a:endParaRPr lang="pl-PL" sz="3200" b="1" dirty="0"/>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3396305150"/>
                  </a:ext>
                </a:extLst>
              </a:tr>
              <a:tr h="661059">
                <a:tc>
                  <a:txBody>
                    <a:bodyPr/>
                    <a:lstStyle/>
                    <a:p>
                      <a:pPr marL="72000" marR="0" indent="0" algn="l" defTabSz="914400" rtl="0" eaLnBrk="1" fontAlgn="auto" latinLnBrk="0" hangingPunct="1">
                        <a:lnSpc>
                          <a:spcPct val="100000"/>
                        </a:lnSpc>
                        <a:spcBef>
                          <a:spcPts val="0"/>
                        </a:spcBef>
                        <a:spcAft>
                          <a:spcPts val="0"/>
                        </a:spcAft>
                        <a:buClrTx/>
                        <a:buSzTx/>
                        <a:buFontTx/>
                        <a:buNone/>
                        <a:tabLst/>
                        <a:defRPr/>
                      </a:pPr>
                      <a:r>
                        <a:rPr lang="pl-PL" sz="3200" b="1" dirty="0" smtClean="0"/>
                        <a:t>went to </a:t>
                      </a:r>
                      <a:r>
                        <a:rPr lang="pl-PL" sz="3200" b="1" dirty="0" err="1" smtClean="0"/>
                        <a:t>tell</a:t>
                      </a:r>
                      <a:endParaRPr lang="pl-PL" sz="3200" b="1" dirty="0" smtClean="0"/>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2763316"/>
                  </a:ext>
                </a:extLst>
              </a:tr>
              <a:tr h="661059">
                <a:tc>
                  <a:txBody>
                    <a:bodyPr/>
                    <a:lstStyle/>
                    <a:p>
                      <a:pPr marL="72000"/>
                      <a:r>
                        <a:rPr lang="pl-PL" sz="3200" b="1" dirty="0" smtClean="0"/>
                        <a:t>want</a:t>
                      </a:r>
                      <a:r>
                        <a:rPr lang="pl-PL" sz="3200" b="1" baseline="0" dirty="0" smtClean="0"/>
                        <a:t> to </a:t>
                      </a:r>
                      <a:r>
                        <a:rPr lang="pl-PL" sz="3200" b="1" baseline="0" dirty="0" err="1" smtClean="0"/>
                        <a:t>telling</a:t>
                      </a:r>
                      <a:endParaRPr lang="pl-PL" sz="3200" b="1" dirty="0"/>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149984204"/>
                  </a:ext>
                </a:extLst>
              </a:tr>
              <a:tr h="661059">
                <a:tc>
                  <a:txBody>
                    <a:bodyPr/>
                    <a:lstStyle/>
                    <a:p>
                      <a:pPr marL="72000"/>
                      <a:r>
                        <a:rPr lang="pl-PL" sz="3200" b="1" dirty="0" smtClean="0"/>
                        <a:t>want to </a:t>
                      </a:r>
                      <a:r>
                        <a:rPr lang="pl-PL" sz="3200" b="1" dirty="0" err="1" smtClean="0"/>
                        <a:t>tell</a:t>
                      </a:r>
                      <a:endParaRPr lang="pl-PL" sz="3200" b="1" dirty="0"/>
                    </a:p>
                  </a:txBody>
                  <a:tcPr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tc>
                  <a:txBody>
                    <a:bodyPr/>
                    <a:lstStyle/>
                    <a:p>
                      <a:pPr algn="ctr">
                        <a:lnSpc>
                          <a:spcPct val="107000"/>
                        </a:lnSpc>
                        <a:spcAft>
                          <a:spcPts val="0"/>
                        </a:spcAft>
                      </a:pPr>
                      <a:endParaRPr lang="pl-P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a:lightRig rig="flood" dir="t"/>
                    </a:cell3D>
                  </a:tcPr>
                </a:tc>
                <a:extLst>
                  <a:ext uri="{0D108BD9-81ED-4DB2-BD59-A6C34878D82A}">
                    <a16:rowId xmlns:a16="http://schemas.microsoft.com/office/drawing/2014/main" xmlns="" val="404856476"/>
                  </a:ext>
                </a:extLst>
              </a:tr>
            </a:tbl>
          </a:graphicData>
        </a:graphic>
      </p:graphicFrame>
      <p:sp>
        <p:nvSpPr>
          <p:cNvPr id="11" name="pole tekstowe 10"/>
          <p:cNvSpPr txBox="1"/>
          <p:nvPr/>
        </p:nvSpPr>
        <p:spPr>
          <a:xfrm>
            <a:off x="8492837" y="2087933"/>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2" name="pole tekstowe 11"/>
          <p:cNvSpPr txBox="1"/>
          <p:nvPr/>
        </p:nvSpPr>
        <p:spPr>
          <a:xfrm>
            <a:off x="8492837" y="2739862"/>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3" name="pole tekstowe 12"/>
          <p:cNvSpPr txBox="1"/>
          <p:nvPr/>
        </p:nvSpPr>
        <p:spPr>
          <a:xfrm>
            <a:off x="8492838" y="4063894"/>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4" name="pole tekstowe 13"/>
          <p:cNvSpPr txBox="1"/>
          <p:nvPr/>
        </p:nvSpPr>
        <p:spPr>
          <a:xfrm>
            <a:off x="8492837" y="4735998"/>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5" name="pole tekstowe 14"/>
          <p:cNvSpPr txBox="1"/>
          <p:nvPr/>
        </p:nvSpPr>
        <p:spPr>
          <a:xfrm>
            <a:off x="6869467" y="5409792"/>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
        <p:nvSpPr>
          <p:cNvPr id="16" name="pole tekstowe 15"/>
          <p:cNvSpPr txBox="1"/>
          <p:nvPr/>
        </p:nvSpPr>
        <p:spPr>
          <a:xfrm>
            <a:off x="6869467" y="3417563"/>
            <a:ext cx="457200" cy="646331"/>
          </a:xfrm>
          <a:prstGeom prst="rect">
            <a:avLst/>
          </a:prstGeom>
          <a:noFill/>
        </p:spPr>
        <p:txBody>
          <a:bodyPr wrap="square" rtlCol="0">
            <a:spAutoFit/>
          </a:bodyPr>
          <a:lstStyle/>
          <a:p>
            <a:r>
              <a:rPr lang="pl-PL" sz="3600" b="1" dirty="0" smtClean="0">
                <a:solidFill>
                  <a:srgbClr val="FF0000"/>
                </a:solidFill>
                <a:latin typeface="Arial" panose="020B0604020202020204" pitchFamily="34" charset="0"/>
                <a:cs typeface="Arial" panose="020B0604020202020204" pitchFamily="34" charset="0"/>
              </a:rPr>
              <a:t>X</a:t>
            </a:r>
            <a:endParaRPr lang="pl-PL"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095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49</a:t>
            </a:fld>
            <a:endParaRPr lang="pl-PL"/>
          </a:p>
        </p:txBody>
      </p:sp>
      <p:sp>
        <p:nvSpPr>
          <p:cNvPr id="8" name="pole tekstowe 7"/>
          <p:cNvSpPr txBox="1"/>
          <p:nvPr/>
        </p:nvSpPr>
        <p:spPr>
          <a:xfrm>
            <a:off x="858982" y="1219200"/>
            <a:ext cx="9518271" cy="1815882"/>
          </a:xfrm>
          <a:prstGeom prst="rect">
            <a:avLst/>
          </a:prstGeom>
          <a:solidFill>
            <a:sysClr val="window" lastClr="FFFFFF"/>
          </a:solidFill>
          <a:ln w="38100">
            <a:solidFill>
              <a:schemeClr val="accent1">
                <a:lumMod val="50000"/>
              </a:schemeClr>
            </a:solidFill>
          </a:ln>
          <a:effectLst>
            <a:outerShdw blurRad="127000" dist="127000" dir="2700000" algn="tl" rotWithShape="0">
              <a:schemeClr val="accent1">
                <a:lumMod val="50000"/>
                <a:alpha val="37000"/>
              </a:schemeClr>
            </a:outerShdw>
          </a:effectLst>
        </p:spPr>
        <p:txBody>
          <a:bodyPr wrap="square" rtlCol="0">
            <a:spAutoFit/>
            <a:scene3d>
              <a:camera prst="orthographicFront"/>
              <a:lightRig rig="threePt" dir="t"/>
            </a:scene3d>
            <a:sp3d extrusionH="57150">
              <a:bevelT w="38100" h="38100"/>
            </a:sp3d>
          </a:bodyPr>
          <a:lstStyle/>
          <a:p>
            <a:pPr lvl="0" algn="just">
              <a:defRPr/>
            </a:pPr>
            <a:r>
              <a:rPr lang="pl-PL" sz="2800" b="1" kern="0" dirty="0">
                <a:solidFill>
                  <a:schemeClr val="tx2">
                    <a:lumMod val="50000"/>
                  </a:schemeClr>
                </a:solidFill>
              </a:rPr>
              <a:t>Przetłumacz na język rosyjski fragmenty podane w nawiasach, tak aby otrzymać </a:t>
            </a:r>
            <a:r>
              <a:rPr lang="pl-PL" sz="2800" b="1" kern="0" dirty="0" smtClean="0">
                <a:solidFill>
                  <a:schemeClr val="tx2">
                    <a:lumMod val="50000"/>
                  </a:schemeClr>
                </a:solidFill>
              </a:rPr>
              <a:t>logiczne </a:t>
            </a:r>
            <a:r>
              <a:rPr lang="pl-PL" sz="2800" b="1" kern="0" dirty="0">
                <a:solidFill>
                  <a:schemeClr val="tx2">
                    <a:lumMod val="50000"/>
                  </a:schemeClr>
                </a:solidFill>
              </a:rPr>
              <a:t>i gramatycznie </a:t>
            </a:r>
            <a:r>
              <a:rPr lang="pl-PL" sz="2800" b="1" kern="0" dirty="0" smtClean="0">
                <a:solidFill>
                  <a:schemeClr val="tx2">
                    <a:lumMod val="50000"/>
                  </a:schemeClr>
                </a:solidFill>
              </a:rPr>
              <a:t>poprawne zdania. </a:t>
            </a:r>
            <a:r>
              <a:rPr lang="pl-PL" sz="2800" b="1" kern="0" dirty="0">
                <a:solidFill>
                  <a:schemeClr val="tx2">
                    <a:lumMod val="50000"/>
                  </a:schemeClr>
                </a:solidFill>
              </a:rPr>
              <a:t>Wymagana jest pełna poprawność </a:t>
            </a:r>
            <a:r>
              <a:rPr lang="pl-PL" sz="2800" b="1" kern="0" dirty="0" smtClean="0">
                <a:solidFill>
                  <a:schemeClr val="tx2">
                    <a:lumMod val="50000"/>
                  </a:schemeClr>
                </a:solidFill>
              </a:rPr>
              <a:t>ortograficzna wpisywanych </a:t>
            </a:r>
            <a:r>
              <a:rPr lang="pl-PL" sz="2800" b="1" kern="0" dirty="0">
                <a:solidFill>
                  <a:schemeClr val="tx2">
                    <a:lumMod val="50000"/>
                  </a:schemeClr>
                </a:solidFill>
              </a:rPr>
              <a:t>fragmentów zdań. </a:t>
            </a:r>
            <a:endParaRPr kumimoji="0" lang="en-US" sz="4400" b="1" i="0" u="none" strike="noStrike" kern="0" cap="none" spc="0" normalizeH="0" baseline="0" noProof="0" dirty="0" smtClean="0">
              <a:ln>
                <a:noFill/>
              </a:ln>
              <a:solidFill>
                <a:schemeClr val="tx2">
                  <a:lumMod val="50000"/>
                </a:schemeClr>
              </a:solidFill>
              <a:effectLst/>
              <a:uLnTx/>
              <a:uFillTx/>
            </a:endParaRPr>
          </a:p>
        </p:txBody>
      </p:sp>
      <p:sp>
        <p:nvSpPr>
          <p:cNvPr id="9" name="pole tekstowe 8"/>
          <p:cNvSpPr txBox="1"/>
          <p:nvPr/>
        </p:nvSpPr>
        <p:spPr>
          <a:xfrm>
            <a:off x="858981" y="3531035"/>
            <a:ext cx="9518272" cy="1930272"/>
          </a:xfrm>
          <a:prstGeom prst="rect">
            <a:avLst/>
          </a:prstGeom>
          <a:solidFill>
            <a:sysClr val="window" lastClr="FFFFFF"/>
          </a:solidFill>
          <a:ln w="38100">
            <a:solidFill>
              <a:schemeClr val="accent1">
                <a:lumMod val="50000"/>
              </a:schemeClr>
            </a:solidFill>
          </a:ln>
          <a:effectLst>
            <a:outerShdw blurRad="127000" dist="127000" dir="2700000" algn="tl" rotWithShape="0">
              <a:schemeClr val="accent1">
                <a:lumMod val="50000"/>
                <a:alpha val="37000"/>
              </a:schemeClr>
            </a:outerShdw>
          </a:effectLst>
        </p:spPr>
        <p:txBody>
          <a:bodyPr wrap="square" rtlCol="0">
            <a:spAutoFit/>
            <a:scene3d>
              <a:camera prst="orthographicFront"/>
              <a:lightRig rig="threePt" dir="t"/>
            </a:scene3d>
            <a:sp3d extrusionH="57150">
              <a:bevelT w="38100" h="38100"/>
            </a:sp3d>
          </a:bodyPr>
          <a:lstStyle/>
          <a:p>
            <a:pPr lvl="0">
              <a:lnSpc>
                <a:spcPct val="114000"/>
              </a:lnSpc>
              <a:spcBef>
                <a:spcPts val="600"/>
              </a:spcBef>
              <a:spcAft>
                <a:spcPts val="600"/>
              </a:spcAft>
              <a:defRPr/>
            </a:pPr>
            <a:r>
              <a:rPr lang="pl-PL" sz="2400" b="1" kern="0" dirty="0" smtClean="0">
                <a:solidFill>
                  <a:schemeClr val="tx2">
                    <a:lumMod val="50000"/>
                  </a:schemeClr>
                </a:solidFill>
                <a:latin typeface="Arial" panose="020B0604020202020204" pitchFamily="34" charset="0"/>
                <a:cs typeface="Arial" panose="020B0604020202020204" pitchFamily="34" charset="0"/>
              </a:rPr>
              <a:t>1.</a:t>
            </a:r>
            <a:r>
              <a:rPr lang="pl-PL" sz="2400" kern="0" dirty="0" smtClean="0">
                <a:solidFill>
                  <a:schemeClr val="tx2">
                    <a:lumMod val="50000"/>
                  </a:schemeClr>
                </a:solidFill>
                <a:latin typeface="Arial" panose="020B0604020202020204" pitchFamily="34" charset="0"/>
                <a:cs typeface="Arial" panose="020B0604020202020204" pitchFamily="34" charset="0"/>
              </a:rPr>
              <a:t> </a:t>
            </a:r>
            <a:r>
              <a:rPr lang="az-Cyrl-AZ" sz="2400" kern="0" dirty="0" smtClean="0">
                <a:solidFill>
                  <a:schemeClr val="tx2">
                    <a:lumMod val="50000"/>
                  </a:schemeClr>
                </a:solidFill>
                <a:latin typeface="Arial" panose="020B0604020202020204" pitchFamily="34" charset="0"/>
                <a:cs typeface="Arial" panose="020B0604020202020204" pitchFamily="34" charset="0"/>
              </a:rPr>
              <a:t>Юля </a:t>
            </a:r>
            <a:r>
              <a:rPr lang="az-Cyrl-AZ" sz="2400" kern="0" dirty="0">
                <a:solidFill>
                  <a:schemeClr val="tx2">
                    <a:lumMod val="50000"/>
                  </a:schemeClr>
                </a:solidFill>
                <a:latin typeface="Arial" panose="020B0604020202020204" pitchFamily="34" charset="0"/>
                <a:cs typeface="Arial" panose="020B0604020202020204" pitchFamily="34" charset="0"/>
              </a:rPr>
              <a:t>(</a:t>
            </a:r>
            <a:r>
              <a:rPr lang="en-US" sz="2400" i="1" kern="0" dirty="0">
                <a:solidFill>
                  <a:schemeClr val="tx2">
                    <a:lumMod val="50000"/>
                  </a:schemeClr>
                </a:solidFill>
                <a:latin typeface="Arial" panose="020B0604020202020204" pitchFamily="34" charset="0"/>
                <a:cs typeface="Arial" panose="020B0604020202020204" pitchFamily="34" charset="0"/>
              </a:rPr>
              <a:t>jest </a:t>
            </a:r>
            <a:r>
              <a:rPr lang="en-US" sz="2400" i="1" kern="0" dirty="0" err="1">
                <a:solidFill>
                  <a:schemeClr val="tx2">
                    <a:lumMod val="50000"/>
                  </a:schemeClr>
                </a:solidFill>
                <a:latin typeface="Arial" panose="020B0604020202020204" pitchFamily="34" charset="0"/>
                <a:cs typeface="Arial" panose="020B0604020202020204" pitchFamily="34" charset="0"/>
              </a:rPr>
              <a:t>starsza</a:t>
            </a:r>
            <a:r>
              <a:rPr lang="en-US" sz="2400" i="1" kern="0" dirty="0">
                <a:solidFill>
                  <a:schemeClr val="tx2">
                    <a:lumMod val="50000"/>
                  </a:schemeClr>
                </a:solidFill>
                <a:latin typeface="Arial" panose="020B0604020202020204" pitchFamily="34" charset="0"/>
                <a:cs typeface="Arial" panose="020B0604020202020204" pitchFamily="34" charset="0"/>
              </a:rPr>
              <a:t> ode </a:t>
            </a:r>
            <a:r>
              <a:rPr lang="en-US" sz="2400" i="1" kern="0" dirty="0" err="1">
                <a:solidFill>
                  <a:schemeClr val="tx2">
                    <a:lumMod val="50000"/>
                  </a:schemeClr>
                </a:solidFill>
                <a:latin typeface="Arial" panose="020B0604020202020204" pitchFamily="34" charset="0"/>
                <a:cs typeface="Arial" panose="020B0604020202020204" pitchFamily="34" charset="0"/>
              </a:rPr>
              <a:t>mnie</a:t>
            </a:r>
            <a:r>
              <a:rPr lang="en-US" sz="2400" kern="0" dirty="0">
                <a:solidFill>
                  <a:schemeClr val="tx2">
                    <a:lumMod val="50000"/>
                  </a:schemeClr>
                </a:solidFill>
                <a:latin typeface="Arial" panose="020B0604020202020204" pitchFamily="34" charset="0"/>
                <a:cs typeface="Arial" panose="020B0604020202020204" pitchFamily="34" charset="0"/>
              </a:rPr>
              <a:t>) </a:t>
            </a:r>
            <a:r>
              <a:rPr lang="en-US" sz="2400" kern="0" dirty="0" smtClean="0">
                <a:solidFill>
                  <a:schemeClr val="tx2">
                    <a:lumMod val="50000"/>
                  </a:schemeClr>
                </a:solidFill>
                <a:latin typeface="Arial" panose="020B0604020202020204" pitchFamily="34" charset="0"/>
                <a:cs typeface="Arial" panose="020B0604020202020204" pitchFamily="34" charset="0"/>
              </a:rPr>
              <a:t>_____________________________</a:t>
            </a:r>
            <a:r>
              <a:rPr lang="pl-PL" sz="2400" kern="0" dirty="0" smtClean="0">
                <a:solidFill>
                  <a:schemeClr val="tx2">
                    <a:lumMod val="50000"/>
                  </a:schemeClr>
                </a:solidFill>
                <a:latin typeface="Arial" panose="020B0604020202020204" pitchFamily="34" charset="0"/>
                <a:cs typeface="Arial" panose="020B0604020202020204" pitchFamily="34" charset="0"/>
              </a:rPr>
              <a:t/>
            </a:r>
            <a:br>
              <a:rPr lang="pl-PL" sz="2400" kern="0" dirty="0" smtClean="0">
                <a:solidFill>
                  <a:schemeClr val="tx2">
                    <a:lumMod val="50000"/>
                  </a:schemeClr>
                </a:solidFill>
                <a:latin typeface="Arial" panose="020B0604020202020204" pitchFamily="34" charset="0"/>
                <a:cs typeface="Arial" panose="020B0604020202020204" pitchFamily="34" charset="0"/>
              </a:rPr>
            </a:br>
            <a:r>
              <a:rPr lang="pl-PL" sz="2400" kern="0" dirty="0" smtClean="0">
                <a:solidFill>
                  <a:schemeClr val="tx2">
                    <a:lumMod val="50000"/>
                  </a:schemeClr>
                </a:solidFill>
                <a:latin typeface="Arial" panose="020B0604020202020204" pitchFamily="34" charset="0"/>
                <a:cs typeface="Arial" panose="020B0604020202020204" pitchFamily="34" charset="0"/>
              </a:rPr>
              <a:t>    </a:t>
            </a:r>
            <a:r>
              <a:rPr lang="az-Cyrl-AZ" sz="2400" kern="0" dirty="0" smtClean="0">
                <a:solidFill>
                  <a:schemeClr val="tx2">
                    <a:lumMod val="50000"/>
                  </a:schemeClr>
                </a:solidFill>
                <a:latin typeface="Arial" panose="020B0604020202020204" pitchFamily="34" charset="0"/>
                <a:cs typeface="Arial" panose="020B0604020202020204" pitchFamily="34" charset="0"/>
              </a:rPr>
              <a:t>на </a:t>
            </a:r>
            <a:r>
              <a:rPr lang="az-Cyrl-AZ" sz="2400" kern="0" dirty="0">
                <a:solidFill>
                  <a:schemeClr val="tx2">
                    <a:lumMod val="50000"/>
                  </a:schemeClr>
                </a:solidFill>
                <a:latin typeface="Arial" panose="020B0604020202020204" pitchFamily="34" charset="0"/>
                <a:cs typeface="Arial" panose="020B0604020202020204" pitchFamily="34" charset="0"/>
              </a:rPr>
              <a:t>три </a:t>
            </a:r>
            <a:r>
              <a:rPr lang="az-Cyrl-AZ" sz="2400" kern="0" dirty="0" smtClean="0">
                <a:solidFill>
                  <a:schemeClr val="tx2">
                    <a:lumMod val="50000"/>
                  </a:schemeClr>
                </a:solidFill>
                <a:latin typeface="Arial" panose="020B0604020202020204" pitchFamily="34" charset="0"/>
                <a:cs typeface="Arial" panose="020B0604020202020204" pitchFamily="34" charset="0"/>
              </a:rPr>
              <a:t>года.</a:t>
            </a:r>
            <a:endParaRPr lang="pl-PL" sz="2400" kern="0" dirty="0" smtClean="0">
              <a:solidFill>
                <a:schemeClr val="tx2">
                  <a:lumMod val="50000"/>
                </a:schemeClr>
              </a:solidFill>
              <a:latin typeface="Arial" panose="020B0604020202020204" pitchFamily="34" charset="0"/>
              <a:cs typeface="Arial" panose="020B0604020202020204" pitchFamily="34" charset="0"/>
            </a:endParaRPr>
          </a:p>
          <a:p>
            <a:pPr lvl="0">
              <a:lnSpc>
                <a:spcPct val="114000"/>
              </a:lnSpc>
              <a:spcBef>
                <a:spcPts val="600"/>
              </a:spcBef>
              <a:spcAft>
                <a:spcPts val="600"/>
              </a:spcAft>
              <a:defRPr/>
            </a:pPr>
            <a:r>
              <a:rPr lang="pl-PL" sz="2400" b="1" kern="0" dirty="0" smtClean="0">
                <a:solidFill>
                  <a:schemeClr val="tx2">
                    <a:lumMod val="50000"/>
                  </a:schemeClr>
                </a:solidFill>
                <a:latin typeface="Arial" panose="020B0604020202020204" pitchFamily="34" charset="0"/>
                <a:cs typeface="Arial" panose="020B0604020202020204" pitchFamily="34" charset="0"/>
              </a:rPr>
              <a:t>2.</a:t>
            </a:r>
            <a:r>
              <a:rPr lang="pl-PL" sz="2400" kern="0" dirty="0" smtClean="0">
                <a:solidFill>
                  <a:schemeClr val="tx2">
                    <a:lumMod val="50000"/>
                  </a:schemeClr>
                </a:solidFill>
                <a:latin typeface="Arial" panose="020B0604020202020204" pitchFamily="34" charset="0"/>
                <a:cs typeface="Arial" panose="020B0604020202020204" pitchFamily="34" charset="0"/>
              </a:rPr>
              <a:t> </a:t>
            </a:r>
            <a:r>
              <a:rPr lang="ru-RU" sz="2400" kern="0" dirty="0" smtClean="0">
                <a:solidFill>
                  <a:schemeClr val="tx2">
                    <a:lumMod val="50000"/>
                  </a:schemeClr>
                </a:solidFill>
                <a:latin typeface="Arial" panose="020B0604020202020204" pitchFamily="34" charset="0"/>
                <a:cs typeface="Arial" panose="020B0604020202020204" pitchFamily="34" charset="0"/>
              </a:rPr>
              <a:t>Мы </a:t>
            </a:r>
            <a:r>
              <a:rPr lang="ru-RU" sz="2400" kern="0" dirty="0">
                <a:solidFill>
                  <a:schemeClr val="tx2">
                    <a:lumMod val="50000"/>
                  </a:schemeClr>
                </a:solidFill>
                <a:latin typeface="Arial" panose="020B0604020202020204" pitchFamily="34" charset="0"/>
                <a:cs typeface="Arial" panose="020B0604020202020204" pitchFamily="34" charset="0"/>
              </a:rPr>
              <a:t>встречаемся (</a:t>
            </a:r>
            <a:r>
              <a:rPr lang="ru-RU" sz="2400" i="1" kern="0" dirty="0">
                <a:solidFill>
                  <a:schemeClr val="tx2">
                    <a:lumMod val="50000"/>
                  </a:schemeClr>
                </a:solidFill>
                <a:latin typeface="Arial" panose="020B0604020202020204" pitchFamily="34" charset="0"/>
                <a:cs typeface="Arial" panose="020B0604020202020204" pitchFamily="34" charset="0"/>
              </a:rPr>
              <a:t>ze sobą</a:t>
            </a:r>
            <a:r>
              <a:rPr lang="ru-RU" sz="2400" kern="0" dirty="0">
                <a:solidFill>
                  <a:schemeClr val="tx2">
                    <a:lumMod val="50000"/>
                  </a:schemeClr>
                </a:solidFill>
                <a:latin typeface="Arial" panose="020B0604020202020204" pitchFamily="34" charset="0"/>
                <a:cs typeface="Arial" panose="020B0604020202020204" pitchFamily="34" charset="0"/>
              </a:rPr>
              <a:t>) </a:t>
            </a:r>
            <a:r>
              <a:rPr lang="ru-RU" sz="2400" kern="0" dirty="0" smtClean="0">
                <a:solidFill>
                  <a:schemeClr val="tx2">
                    <a:lumMod val="50000"/>
                  </a:schemeClr>
                </a:solidFill>
                <a:latin typeface="Arial" panose="020B0604020202020204" pitchFamily="34" charset="0"/>
                <a:cs typeface="Arial" panose="020B0604020202020204" pitchFamily="34" charset="0"/>
              </a:rPr>
              <a:t>_____________________________</a:t>
            </a:r>
            <a:r>
              <a:rPr lang="pl-PL" sz="2400" kern="0" dirty="0" smtClean="0">
                <a:solidFill>
                  <a:schemeClr val="tx2">
                    <a:lumMod val="50000"/>
                  </a:schemeClr>
                </a:solidFill>
                <a:latin typeface="Arial" panose="020B0604020202020204" pitchFamily="34" charset="0"/>
                <a:cs typeface="Arial" panose="020B0604020202020204" pitchFamily="34" charset="0"/>
              </a:rPr>
              <a:t/>
            </a:r>
            <a:br>
              <a:rPr lang="pl-PL" sz="2400" kern="0" dirty="0" smtClean="0">
                <a:solidFill>
                  <a:schemeClr val="tx2">
                    <a:lumMod val="50000"/>
                  </a:schemeClr>
                </a:solidFill>
                <a:latin typeface="Arial" panose="020B0604020202020204" pitchFamily="34" charset="0"/>
                <a:cs typeface="Arial" panose="020B0604020202020204" pitchFamily="34" charset="0"/>
              </a:rPr>
            </a:br>
            <a:r>
              <a:rPr lang="pl-PL" sz="2400" kern="0" dirty="0" smtClean="0">
                <a:solidFill>
                  <a:schemeClr val="tx2">
                    <a:lumMod val="50000"/>
                  </a:schemeClr>
                </a:solidFill>
                <a:latin typeface="Arial" panose="020B0604020202020204" pitchFamily="34" charset="0"/>
                <a:cs typeface="Arial" panose="020B0604020202020204" pitchFamily="34" charset="0"/>
              </a:rPr>
              <a:t>    </a:t>
            </a:r>
            <a:r>
              <a:rPr lang="ru-RU" sz="2400" kern="0" dirty="0" smtClean="0">
                <a:solidFill>
                  <a:schemeClr val="tx2">
                    <a:lumMod val="50000"/>
                  </a:schemeClr>
                </a:solidFill>
                <a:latin typeface="Arial" panose="020B0604020202020204" pitchFamily="34" charset="0"/>
                <a:cs typeface="Arial" panose="020B0604020202020204" pitchFamily="34" charset="0"/>
              </a:rPr>
              <a:t>каждую </a:t>
            </a:r>
            <a:r>
              <a:rPr lang="ru-RU" sz="2400" kern="0" dirty="0">
                <a:solidFill>
                  <a:schemeClr val="tx2">
                    <a:lumMod val="50000"/>
                  </a:schemeClr>
                </a:solidFill>
                <a:latin typeface="Arial" panose="020B0604020202020204" pitchFamily="34" charset="0"/>
                <a:cs typeface="Arial" panose="020B0604020202020204" pitchFamily="34" charset="0"/>
              </a:rPr>
              <a:t>субботу. </a:t>
            </a:r>
            <a:endParaRPr kumimoji="0" lang="en-US" sz="5400" i="0" u="none" strike="noStrike" kern="0" cap="none" spc="0" normalizeH="0" baseline="0" noProof="0" dirty="0" smtClean="0">
              <a:ln>
                <a:noFill/>
              </a:ln>
              <a:solidFill>
                <a:schemeClr val="tx2">
                  <a:lumMod val="50000"/>
                </a:schemeClr>
              </a:solidFill>
              <a:effectLst/>
              <a:uLnTx/>
              <a:uFillTx/>
              <a:latin typeface="Arial" panose="020B0604020202020204" pitchFamily="34" charset="0"/>
              <a:cs typeface="Arial" panose="020B0604020202020204" pitchFamily="34" charset="0"/>
            </a:endParaRPr>
          </a:p>
        </p:txBody>
      </p:sp>
      <p:sp>
        <p:nvSpPr>
          <p:cNvPr id="6" name="pole tekstowe 5"/>
          <p:cNvSpPr txBox="1"/>
          <p:nvPr/>
        </p:nvSpPr>
        <p:spPr>
          <a:xfrm>
            <a:off x="5126182" y="3531035"/>
            <a:ext cx="5251071" cy="461665"/>
          </a:xfrm>
          <a:prstGeom prst="rect">
            <a:avLst/>
          </a:prstGeom>
          <a:noFill/>
        </p:spPr>
        <p:txBody>
          <a:bodyPr wrap="square" rtlCol="0">
            <a:spAutoFit/>
          </a:bodyPr>
          <a:lstStyle/>
          <a:p>
            <a:r>
              <a:rPr lang="ru-RU" sz="2400" b="1" i="1" dirty="0">
                <a:latin typeface="Century Schoolbook" panose="02040604050505020304" pitchFamily="18" charset="0"/>
              </a:rPr>
              <a:t>старше меня / старше, чем я</a:t>
            </a:r>
            <a:endParaRPr lang="pl-PL" sz="2400" b="1" i="1" dirty="0">
              <a:latin typeface="Century Schoolbook" panose="02040604050505020304" pitchFamily="18" charset="0"/>
            </a:endParaRPr>
          </a:p>
        </p:txBody>
      </p:sp>
      <p:sp>
        <p:nvSpPr>
          <p:cNvPr id="7" name="pole tekstowe 6"/>
          <p:cNvSpPr txBox="1"/>
          <p:nvPr/>
        </p:nvSpPr>
        <p:spPr>
          <a:xfrm>
            <a:off x="6227617" y="4496171"/>
            <a:ext cx="2382983" cy="461665"/>
          </a:xfrm>
          <a:prstGeom prst="rect">
            <a:avLst/>
          </a:prstGeom>
          <a:noFill/>
        </p:spPr>
        <p:txBody>
          <a:bodyPr wrap="square" rtlCol="0">
            <a:spAutoFit/>
          </a:bodyPr>
          <a:lstStyle/>
          <a:p>
            <a:r>
              <a:rPr lang="ru-RU" sz="2400" b="1" i="1" dirty="0" smtClean="0">
                <a:latin typeface="Century Schoolbook" panose="02040604050505020304" pitchFamily="18" charset="0"/>
              </a:rPr>
              <a:t>друг </a:t>
            </a:r>
            <a:r>
              <a:rPr lang="ru-RU" sz="2400" b="1" i="1" dirty="0">
                <a:latin typeface="Century Schoolbook" panose="02040604050505020304" pitchFamily="18" charset="0"/>
              </a:rPr>
              <a:t>с другом</a:t>
            </a:r>
            <a:endParaRPr lang="pl-PL" sz="2400" b="1" i="1" dirty="0">
              <a:latin typeface="Century Schoolbook" panose="02040604050505020304" pitchFamily="18" charset="0"/>
            </a:endParaRPr>
          </a:p>
        </p:txBody>
      </p:sp>
    </p:spTree>
    <p:extLst>
      <p:ext uri="{BB962C8B-B14F-4D97-AF65-F5344CB8AC3E}">
        <p14:creationId xmlns:p14="http://schemas.microsoft.com/office/powerpoint/2010/main" val="319226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2544" y="166018"/>
            <a:ext cx="5996802" cy="634082"/>
          </a:xfrm>
        </p:spPr>
        <p:txBody>
          <a:bodyPr>
            <a:scene3d>
              <a:camera prst="orthographicFront"/>
              <a:lightRig rig="threePt" dir="t"/>
            </a:scene3d>
            <a:sp3d extrusionH="57150">
              <a:bevelT w="38100" h="38100"/>
            </a:sp3d>
          </a:bodyPr>
          <a:lstStyle/>
          <a:p>
            <a:r>
              <a:rPr lang="pl-PL" sz="3200" b="1" dirty="0">
                <a:solidFill>
                  <a:srgbClr val="002060"/>
                </a:solidFill>
                <a:latin typeface="Arial" panose="020B0604020202020204" pitchFamily="34" charset="0"/>
                <a:cs typeface="Arial" panose="020B0604020202020204" pitchFamily="34" charset="0"/>
              </a:rPr>
              <a:t>Zadanie krótkiej odpowiedzi</a:t>
            </a:r>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233710989"/>
              </p:ext>
            </p:extLst>
          </p:nvPr>
        </p:nvGraphicFramePr>
        <p:xfrm>
          <a:off x="542544" y="800100"/>
          <a:ext cx="9349602" cy="944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349602">
                  <a:extLst>
                    <a:ext uri="{9D8B030D-6E8A-4147-A177-3AD203B41FA5}">
                      <a16:colId xmlns:a16="http://schemas.microsoft.com/office/drawing/2014/main" xmlns="" val="805355427"/>
                    </a:ext>
                  </a:extLst>
                </a:gridCol>
              </a:tblGrid>
              <a:tr h="832104">
                <a:tc>
                  <a:txBody>
                    <a:bodyPr/>
                    <a:lstStyle/>
                    <a:p>
                      <a:pPr algn="l"/>
                      <a:r>
                        <a:rPr lang="pl-PL" sz="2800" dirty="0" smtClean="0">
                          <a:solidFill>
                            <a:schemeClr val="bg1"/>
                          </a:solidFill>
                          <a:latin typeface="Arial" panose="020B0604020202020204" pitchFamily="34" charset="0"/>
                          <a:cs typeface="Arial" panose="020B0604020202020204" pitchFamily="34" charset="0"/>
                        </a:rPr>
                        <a:t>Wymaga od ucznia udzielenia</a:t>
                      </a:r>
                      <a:r>
                        <a:rPr lang="pl-PL" sz="2800" baseline="0" dirty="0" smtClean="0">
                          <a:solidFill>
                            <a:schemeClr val="bg1"/>
                          </a:solidFill>
                          <a:latin typeface="Arial" panose="020B0604020202020204" pitchFamily="34" charset="0"/>
                          <a:cs typeface="Arial" panose="020B0604020202020204" pitchFamily="34" charset="0"/>
                        </a:rPr>
                        <a:t> </a:t>
                      </a:r>
                      <a:r>
                        <a:rPr lang="pl-PL" sz="2800" dirty="0" smtClean="0">
                          <a:solidFill>
                            <a:schemeClr val="bg1"/>
                          </a:solidFill>
                          <a:latin typeface="Arial" panose="020B0604020202020204" pitchFamily="34" charset="0"/>
                          <a:cs typeface="Arial" panose="020B0604020202020204" pitchFamily="34" charset="0"/>
                        </a:rPr>
                        <a:t>zwięzłej odpowiedzi</a:t>
                      </a:r>
                      <a:br>
                        <a:rPr lang="pl-PL" sz="2800" dirty="0" smtClean="0">
                          <a:solidFill>
                            <a:schemeClr val="bg1"/>
                          </a:solidFill>
                          <a:latin typeface="Arial" panose="020B0604020202020204" pitchFamily="34" charset="0"/>
                          <a:cs typeface="Arial" panose="020B0604020202020204" pitchFamily="34" charset="0"/>
                        </a:rPr>
                      </a:br>
                      <a:r>
                        <a:rPr lang="pl-PL" sz="2800" dirty="0" smtClean="0">
                          <a:solidFill>
                            <a:schemeClr val="bg1"/>
                          </a:solidFill>
                          <a:latin typeface="Arial" panose="020B0604020202020204" pitchFamily="34" charset="0"/>
                          <a:cs typeface="Arial" panose="020B0604020202020204" pitchFamily="34" charset="0"/>
                        </a:rPr>
                        <a:t>w formie słowa, jednego zdania lub kilku zdań.</a:t>
                      </a:r>
                      <a:endParaRPr lang="pl-PL" sz="2800" b="0" dirty="0">
                        <a:solidFill>
                          <a:schemeClr val="bg1"/>
                        </a:solidFill>
                        <a:latin typeface="Arial" panose="020B0604020202020204" pitchFamily="34" charset="0"/>
                        <a:cs typeface="Arial" panose="020B0604020202020204" pitchFamily="34" charset="0"/>
                      </a:endParaRPr>
                    </a:p>
                  </a:txBody>
                  <a:tcPr anchor="ctr">
                    <a:cell3D prstMaterial="dkEdge">
                      <a:bevel/>
                      <a:lightRig rig="flood" dir="t"/>
                    </a:cell3D>
                    <a:solidFill>
                      <a:srgbClr val="002060"/>
                    </a:solidFill>
                  </a:tcPr>
                </a:tc>
                <a:extLst>
                  <a:ext uri="{0D108BD9-81ED-4DB2-BD59-A6C34878D82A}">
                    <a16:rowId xmlns:a16="http://schemas.microsoft.com/office/drawing/2014/main" xmlns="" val="1892728728"/>
                  </a:ext>
                </a:extLst>
              </a:tr>
            </a:tbl>
          </a:graphicData>
        </a:graphic>
      </p:graphicFrame>
      <p:graphicFrame>
        <p:nvGraphicFramePr>
          <p:cNvPr id="8" name="Diagram 7"/>
          <p:cNvGraphicFramePr/>
          <p:nvPr>
            <p:extLst>
              <p:ext uri="{D42A27DB-BD31-4B8C-83A1-F6EECF244321}">
                <p14:modId xmlns:p14="http://schemas.microsoft.com/office/powerpoint/2010/main" val="501352622"/>
              </p:ext>
            </p:extLst>
          </p:nvPr>
        </p:nvGraphicFramePr>
        <p:xfrm>
          <a:off x="382247" y="2087009"/>
          <a:ext cx="9670196" cy="414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ymbol zastępczy numeru slajdu 4"/>
          <p:cNvSpPr>
            <a:spLocks noGrp="1"/>
          </p:cNvSpPr>
          <p:nvPr>
            <p:ph type="sldNum" sz="quarter" idx="12"/>
          </p:nvPr>
        </p:nvSpPr>
        <p:spPr>
          <a:xfrm>
            <a:off x="8610600" y="6356350"/>
            <a:ext cx="2743200" cy="365125"/>
          </a:xfrm>
        </p:spPr>
        <p:txBody>
          <a:bodyPr/>
          <a:lstStyle/>
          <a:p>
            <a:fld id="{6D5E0CDF-0EB0-44EF-AF60-9AEE92BC93FD}" type="slidenum">
              <a:rPr lang="pl-PL" smtClean="0"/>
              <a:t>5</a:t>
            </a:fld>
            <a:endParaRPr lang="pl-PL" dirty="0"/>
          </a:p>
        </p:txBody>
      </p:sp>
    </p:spTree>
    <p:extLst>
      <p:ext uri="{BB962C8B-B14F-4D97-AF65-F5344CB8AC3E}">
        <p14:creationId xmlns:p14="http://schemas.microsoft.com/office/powerpoint/2010/main" val="3939570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50</a:t>
            </a:fld>
            <a:endParaRPr lang="pl-PL"/>
          </a:p>
        </p:txBody>
      </p:sp>
      <p:sp>
        <p:nvSpPr>
          <p:cNvPr id="3" name="Symbol zastępczy zawartości 2"/>
          <p:cNvSpPr>
            <a:spLocks noGrp="1"/>
          </p:cNvSpPr>
          <p:nvPr>
            <p:ph idx="1"/>
          </p:nvPr>
        </p:nvSpPr>
        <p:spPr>
          <a:xfrm>
            <a:off x="838200" y="1316182"/>
            <a:ext cx="10515600" cy="4708381"/>
          </a:xfrm>
        </p:spPr>
        <p:txBody>
          <a:bodyPr>
            <a:normAutofit fontScale="92500"/>
            <a:scene3d>
              <a:camera prst="orthographicFront"/>
              <a:lightRig rig="threePt" dir="t"/>
            </a:scene3d>
            <a:sp3d extrusionH="57150">
              <a:bevelT w="38100" h="38100"/>
            </a:sp3d>
          </a:bodyPr>
          <a:lstStyle/>
          <a:p>
            <a:pPr marL="0" indent="0">
              <a:buNone/>
            </a:pPr>
            <a:r>
              <a:rPr lang="pl-PL" b="1" dirty="0">
                <a:solidFill>
                  <a:srgbClr val="002060"/>
                </a:solidFill>
                <a:latin typeface="Arial" panose="020B0604020202020204" pitchFamily="34" charset="0"/>
                <a:cs typeface="Arial" panose="020B0604020202020204" pitchFamily="34" charset="0"/>
              </a:rPr>
              <a:t>Wymagania </a:t>
            </a:r>
            <a:r>
              <a:rPr lang="pl-PL" b="1" dirty="0" smtClean="0">
                <a:solidFill>
                  <a:srgbClr val="002060"/>
                </a:solidFill>
                <a:latin typeface="Arial" panose="020B0604020202020204" pitchFamily="34" charset="0"/>
                <a:cs typeface="Arial" panose="020B0604020202020204" pitchFamily="34" charset="0"/>
              </a:rPr>
              <a:t>ogólne</a:t>
            </a:r>
          </a:p>
          <a:p>
            <a:pPr marL="0" indent="0">
              <a:buNone/>
            </a:pPr>
            <a:r>
              <a:rPr lang="pl-PL" dirty="0" smtClean="0">
                <a:solidFill>
                  <a:srgbClr val="002060"/>
                </a:solidFill>
                <a:latin typeface="Arial" panose="020B0604020202020204" pitchFamily="34" charset="0"/>
                <a:cs typeface="Arial" panose="020B0604020202020204" pitchFamily="34" charset="0"/>
              </a:rPr>
              <a:t>I. Znajomość </a:t>
            </a:r>
            <a:r>
              <a:rPr lang="pl-PL" dirty="0">
                <a:solidFill>
                  <a:srgbClr val="002060"/>
                </a:solidFill>
                <a:latin typeface="Arial" panose="020B0604020202020204" pitchFamily="34" charset="0"/>
                <a:cs typeface="Arial" panose="020B0604020202020204" pitchFamily="34" charset="0"/>
              </a:rPr>
              <a:t>środków </a:t>
            </a:r>
            <a:r>
              <a:rPr lang="pl-PL" dirty="0" smtClean="0">
                <a:solidFill>
                  <a:srgbClr val="002060"/>
                </a:solidFill>
                <a:latin typeface="Arial" panose="020B0604020202020204" pitchFamily="34" charset="0"/>
                <a:cs typeface="Arial" panose="020B0604020202020204" pitchFamily="34" charset="0"/>
              </a:rPr>
              <a:t>językowych.</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a:t>
            </a:r>
            <a:r>
              <a:rPr lang="pl-PL" dirty="0">
                <a:solidFill>
                  <a:srgbClr val="002060"/>
                </a:solidFill>
                <a:latin typeface="Arial" panose="020B0604020202020204" pitchFamily="34" charset="0"/>
                <a:cs typeface="Arial" panose="020B0604020202020204" pitchFamily="34" charset="0"/>
              </a:rPr>
              <a:t>posługuje się podstawowym zasobem środków </a:t>
            </a:r>
            <a:r>
              <a:rPr lang="pl-PL" dirty="0" smtClean="0">
                <a:solidFill>
                  <a:srgbClr val="002060"/>
                </a:solidFill>
                <a:latin typeface="Arial" panose="020B0604020202020204" pitchFamily="34" charset="0"/>
                <a:cs typeface="Arial" panose="020B0604020202020204" pitchFamily="34" charset="0"/>
              </a:rPr>
              <a:t>językowych</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(leksykalnych</a:t>
            </a:r>
            <a:r>
              <a:rPr lang="pl-PL" dirty="0">
                <a:solidFill>
                  <a:srgbClr val="002060"/>
                </a:solidFill>
                <a:latin typeface="Arial" panose="020B0604020202020204" pitchFamily="34" charset="0"/>
                <a:cs typeface="Arial" panose="020B0604020202020204" pitchFamily="34" charset="0"/>
              </a:rPr>
              <a:t>, gramatycznych, ortograficznych) </a:t>
            </a:r>
            <a:r>
              <a:rPr lang="pl-PL" dirty="0" smtClean="0">
                <a:solidFill>
                  <a:srgbClr val="002060"/>
                </a:solidFill>
                <a:latin typeface="Arial" panose="020B0604020202020204" pitchFamily="34" charset="0"/>
                <a:cs typeface="Arial" panose="020B0604020202020204" pitchFamily="34" charset="0"/>
              </a:rPr>
              <a:t>[…].</a:t>
            </a:r>
          </a:p>
          <a:p>
            <a:pPr marL="0" indent="0">
              <a:buNone/>
            </a:pPr>
            <a:r>
              <a:rPr lang="pl-PL" dirty="0" smtClean="0">
                <a:solidFill>
                  <a:srgbClr val="002060"/>
                </a:solidFill>
                <a:latin typeface="Arial" panose="020B0604020202020204" pitchFamily="34" charset="0"/>
                <a:cs typeface="Arial" panose="020B0604020202020204" pitchFamily="34" charset="0"/>
              </a:rPr>
              <a:t>V</a:t>
            </a:r>
            <a:r>
              <a:rPr lang="pl-PL" dirty="0">
                <a:solidFill>
                  <a:srgbClr val="002060"/>
                </a:solidFill>
                <a:latin typeface="Arial" panose="020B0604020202020204" pitchFamily="34" charset="0"/>
                <a:cs typeface="Arial" panose="020B0604020202020204" pitchFamily="34" charset="0"/>
              </a:rPr>
              <a:t>. Przetwarzanie </a:t>
            </a:r>
            <a:r>
              <a:rPr lang="pl-PL" dirty="0" smtClean="0">
                <a:solidFill>
                  <a:srgbClr val="002060"/>
                </a:solidFill>
                <a:latin typeface="Arial" panose="020B0604020202020204" pitchFamily="34" charset="0"/>
                <a:cs typeface="Arial" panose="020B0604020202020204" pitchFamily="34" charset="0"/>
              </a:rPr>
              <a:t>wypowiedzi.</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Uczeń </a:t>
            </a:r>
            <a:r>
              <a:rPr lang="pl-PL" dirty="0">
                <a:solidFill>
                  <a:srgbClr val="002060"/>
                </a:solidFill>
                <a:latin typeface="Arial" panose="020B0604020202020204" pitchFamily="34" charset="0"/>
                <a:cs typeface="Arial" panose="020B0604020202020204" pitchFamily="34" charset="0"/>
              </a:rPr>
              <a:t>zmienia formę przekazu […] pisemnego </a:t>
            </a:r>
            <a:r>
              <a:rPr lang="pl-PL" dirty="0" smtClean="0">
                <a:solidFill>
                  <a:srgbClr val="002060"/>
                </a:solidFill>
                <a:latin typeface="Arial" panose="020B0604020202020204" pitchFamily="34" charset="0"/>
                <a:cs typeface="Arial" panose="020B0604020202020204" pitchFamily="34" charset="0"/>
              </a:rPr>
              <a:t>[…].</a:t>
            </a:r>
          </a:p>
          <a:p>
            <a:pPr marL="0" indent="0">
              <a:buNone/>
            </a:pPr>
            <a:r>
              <a:rPr lang="pl-PL" b="1" dirty="0" smtClean="0">
                <a:solidFill>
                  <a:srgbClr val="002060"/>
                </a:solidFill>
                <a:latin typeface="Arial" panose="020B0604020202020204" pitchFamily="34" charset="0"/>
                <a:cs typeface="Arial" panose="020B0604020202020204" pitchFamily="34" charset="0"/>
              </a:rPr>
              <a:t>Wymagania szczegółowe</a:t>
            </a:r>
          </a:p>
          <a:p>
            <a:pPr marL="0" indent="0">
              <a:buNone/>
            </a:pPr>
            <a:r>
              <a:rPr lang="pl-PL" dirty="0" smtClean="0">
                <a:solidFill>
                  <a:srgbClr val="002060"/>
                </a:solidFill>
                <a:latin typeface="Arial" panose="020B0604020202020204" pitchFamily="34" charset="0"/>
                <a:cs typeface="Arial" panose="020B0604020202020204" pitchFamily="34" charset="0"/>
              </a:rPr>
              <a:t>I. Uczeń </a:t>
            </a:r>
            <a:r>
              <a:rPr lang="pl-PL" dirty="0">
                <a:solidFill>
                  <a:srgbClr val="002060"/>
                </a:solidFill>
                <a:latin typeface="Arial" panose="020B0604020202020204" pitchFamily="34" charset="0"/>
                <a:cs typeface="Arial" panose="020B0604020202020204" pitchFamily="34" charset="0"/>
              </a:rPr>
              <a:t>posługuje się podstawowym zasobem środków </a:t>
            </a:r>
            <a:r>
              <a:rPr lang="pl-PL" dirty="0" smtClean="0">
                <a:solidFill>
                  <a:srgbClr val="002060"/>
                </a:solidFill>
                <a:latin typeface="Arial" panose="020B0604020202020204" pitchFamily="34" charset="0"/>
                <a:cs typeface="Arial" panose="020B0604020202020204" pitchFamily="34" charset="0"/>
              </a:rPr>
              <a:t>językowych</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(leksykalnych</a:t>
            </a:r>
            <a:r>
              <a:rPr lang="pl-PL" dirty="0">
                <a:solidFill>
                  <a:srgbClr val="002060"/>
                </a:solidFill>
                <a:latin typeface="Arial" panose="020B0604020202020204" pitchFamily="34" charset="0"/>
                <a:cs typeface="Arial" panose="020B0604020202020204" pitchFamily="34" charset="0"/>
              </a:rPr>
              <a:t>, gramatycznych, ortograficznych) </a:t>
            </a:r>
            <a:r>
              <a:rPr lang="pl-PL" dirty="0" smtClean="0">
                <a:solidFill>
                  <a:srgbClr val="002060"/>
                </a:solidFill>
                <a:latin typeface="Arial" panose="020B0604020202020204" pitchFamily="34" charset="0"/>
                <a:cs typeface="Arial" panose="020B0604020202020204" pitchFamily="34" charset="0"/>
              </a:rPr>
              <a:t>[…].</a:t>
            </a:r>
          </a:p>
          <a:p>
            <a:pPr marL="0" indent="0">
              <a:buNone/>
            </a:pPr>
            <a:r>
              <a:rPr lang="pl-PL" dirty="0" smtClean="0">
                <a:solidFill>
                  <a:srgbClr val="002060"/>
                </a:solidFill>
                <a:latin typeface="Arial" panose="020B0604020202020204" pitchFamily="34" charset="0"/>
                <a:cs typeface="Arial" panose="020B0604020202020204" pitchFamily="34" charset="0"/>
              </a:rPr>
              <a:t>VIII.3</a:t>
            </a:r>
            <a:r>
              <a:rPr lang="pl-PL" dirty="0">
                <a:solidFill>
                  <a:srgbClr val="002060"/>
                </a:solidFill>
                <a:latin typeface="Arial" panose="020B0604020202020204" pitchFamily="34" charset="0"/>
                <a:cs typeface="Arial" panose="020B0604020202020204" pitchFamily="34" charset="0"/>
              </a:rPr>
              <a:t>. Uczeń przekazuje w języku obcym nowożytnym </a:t>
            </a:r>
            <a:r>
              <a:rPr lang="pl-PL" dirty="0" smtClean="0">
                <a:solidFill>
                  <a:srgbClr val="002060"/>
                </a:solidFill>
                <a:latin typeface="Arial" panose="020B0604020202020204" pitchFamily="34" charset="0"/>
                <a:cs typeface="Arial" panose="020B0604020202020204" pitchFamily="34" charset="0"/>
              </a:rPr>
              <a:t>informacje</a:t>
            </a:r>
            <a:br>
              <a:rPr lang="pl-PL" dirty="0" smtClean="0">
                <a:solidFill>
                  <a:srgbClr val="002060"/>
                </a:solidFill>
                <a:latin typeface="Arial" panose="020B0604020202020204" pitchFamily="34" charset="0"/>
                <a:cs typeface="Arial" panose="020B0604020202020204" pitchFamily="34" charset="0"/>
              </a:rPr>
            </a:br>
            <a:r>
              <a:rPr lang="pl-PL" dirty="0" smtClean="0">
                <a:solidFill>
                  <a:srgbClr val="002060"/>
                </a:solidFill>
                <a:latin typeface="Arial" panose="020B0604020202020204" pitchFamily="34" charset="0"/>
                <a:cs typeface="Arial" panose="020B0604020202020204" pitchFamily="34" charset="0"/>
              </a:rPr>
              <a:t>          sformułowane </a:t>
            </a:r>
            <a:r>
              <a:rPr lang="pl-PL" dirty="0">
                <a:solidFill>
                  <a:srgbClr val="002060"/>
                </a:solidFill>
                <a:latin typeface="Arial" panose="020B0604020202020204" pitchFamily="34" charset="0"/>
                <a:cs typeface="Arial" panose="020B0604020202020204" pitchFamily="34" charset="0"/>
              </a:rPr>
              <a:t>w języku </a:t>
            </a:r>
            <a:r>
              <a:rPr lang="pl-PL" dirty="0" smtClean="0">
                <a:solidFill>
                  <a:srgbClr val="002060"/>
                </a:solidFill>
                <a:latin typeface="Arial" panose="020B0604020202020204" pitchFamily="34" charset="0"/>
                <a:cs typeface="Arial" panose="020B0604020202020204" pitchFamily="34" charset="0"/>
              </a:rPr>
              <a:t>polskim.</a:t>
            </a:r>
            <a:endParaRPr lang="pl-PL" dirty="0">
              <a:solidFill>
                <a:srgbClr val="002060"/>
              </a:solidFill>
              <a:latin typeface="Arial" panose="020B0604020202020204" pitchFamily="34" charset="0"/>
              <a:cs typeface="Arial" panose="020B0604020202020204" pitchFamily="34" charset="0"/>
            </a:endParaRPr>
          </a:p>
        </p:txBody>
      </p:sp>
      <p:sp>
        <p:nvSpPr>
          <p:cNvPr id="7" name="Tytuł 6"/>
          <p:cNvSpPr>
            <a:spLocks noGrp="1"/>
          </p:cNvSpPr>
          <p:nvPr>
            <p:ph type="title"/>
          </p:nvPr>
        </p:nvSpPr>
        <p:spPr>
          <a:xfrm>
            <a:off x="838200" y="143019"/>
            <a:ext cx="6698673" cy="1325563"/>
          </a:xfrm>
        </p:spPr>
        <p:txBody>
          <a:bodyPr>
            <a:normAutofit/>
            <a:scene3d>
              <a:camera prst="orthographicFront"/>
              <a:lightRig rig="threePt" dir="t"/>
            </a:scene3d>
            <a:sp3d extrusionH="57150">
              <a:bevelT w="38100" h="38100"/>
            </a:sp3d>
          </a:bodyPr>
          <a:lstStyle/>
          <a:p>
            <a:r>
              <a:rPr lang="pl-PL" sz="3600" b="1" dirty="0" smtClean="0">
                <a:solidFill>
                  <a:srgbClr val="002060"/>
                </a:solidFill>
                <a:latin typeface="Arial" panose="020B0604020202020204" pitchFamily="34" charset="0"/>
                <a:cs typeface="Arial" panose="020B0604020202020204" pitchFamily="34" charset="0"/>
              </a:rPr>
              <a:t>Sprawdzane wymagania z pp.</a:t>
            </a:r>
            <a:endParaRPr lang="pl-PL"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1082F31-C055-4050-A85C-6CE9A1571972}"/>
              </a:ext>
            </a:extLst>
          </p:cNvPr>
          <p:cNvSpPr>
            <a:spLocks noGrp="1"/>
          </p:cNvSpPr>
          <p:nvPr>
            <p:ph type="title"/>
          </p:nvPr>
        </p:nvSpPr>
        <p:spPr>
          <a:xfrm>
            <a:off x="548516" y="242360"/>
            <a:ext cx="8229600" cy="634082"/>
          </a:xfrm>
        </p:spPr>
        <p:txBody>
          <a:bodyPr>
            <a:scene3d>
              <a:camera prst="orthographicFront"/>
              <a:lightRig rig="threePt" dir="t"/>
            </a:scene3d>
            <a:sp3d extrusionH="57150">
              <a:bevelT w="38100" h="38100"/>
            </a:sp3d>
          </a:bodyPr>
          <a:lstStyle/>
          <a:p>
            <a:r>
              <a:rPr lang="pl-PL" sz="2800" b="1" dirty="0">
                <a:solidFill>
                  <a:srgbClr val="002060"/>
                </a:solidFill>
                <a:latin typeface="Arial" panose="020B0604020202020204" pitchFamily="34" charset="0"/>
                <a:cs typeface="Arial" panose="020B0604020202020204" pitchFamily="34" charset="0"/>
              </a:rPr>
              <a:t>Zadanie rozszerzonej odpowiedzi</a:t>
            </a:r>
          </a:p>
        </p:txBody>
      </p:sp>
      <p:sp>
        <p:nvSpPr>
          <p:cNvPr id="3" name="Prostokąt zaokrąglony 2"/>
          <p:cNvSpPr/>
          <p:nvPr/>
        </p:nvSpPr>
        <p:spPr>
          <a:xfrm>
            <a:off x="548516" y="1569999"/>
            <a:ext cx="9762132" cy="1294656"/>
          </a:xfrm>
          <a:prstGeom prst="round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285750" lvl="0" indent="-285750">
              <a:buFont typeface="Courier New" panose="02070309020205020404" pitchFamily="49" charset="0"/>
              <a:buChar char="o"/>
            </a:pPr>
            <a:r>
              <a:rPr lang="pl-PL" sz="2000" b="1" dirty="0">
                <a:solidFill>
                  <a:srgbClr val="002060"/>
                </a:solidFill>
                <a:latin typeface="Arial" panose="020B0604020202020204" pitchFamily="34" charset="0"/>
                <a:cs typeface="Arial" panose="020B0604020202020204" pitchFamily="34" charset="0"/>
              </a:rPr>
              <a:t>n</a:t>
            </a:r>
            <a:r>
              <a:rPr lang="pl-PL" sz="2000" b="1" dirty="0" smtClean="0">
                <a:solidFill>
                  <a:srgbClr val="002060"/>
                </a:solidFill>
                <a:latin typeface="Arial" panose="020B0604020202020204" pitchFamily="34" charset="0"/>
                <a:cs typeface="Arial" panose="020B0604020202020204" pitchFamily="34" charset="0"/>
              </a:rPr>
              <a:t>apisanie </a:t>
            </a:r>
            <a:r>
              <a:rPr lang="pl-PL" sz="2000" b="1" dirty="0">
                <a:solidFill>
                  <a:srgbClr val="002060"/>
                </a:solidFill>
                <a:latin typeface="Arial" panose="020B0604020202020204" pitchFamily="34" charset="0"/>
                <a:cs typeface="Arial" panose="020B0604020202020204" pitchFamily="34" charset="0"/>
              </a:rPr>
              <a:t>krótkiego (50–120 słów) tekstu informacyjnego z elementami opisu, opowiadania, zaproszenia, wyrażania i uzasadniania opinii itp., zgodnie ze wskazówkami podanymi w poleceniu. </a:t>
            </a:r>
          </a:p>
          <a:p>
            <a:pPr marL="285750" lvl="0" indent="-285750">
              <a:buFont typeface="Courier New" panose="02070309020205020404" pitchFamily="49" charset="0"/>
              <a:buChar char="o"/>
            </a:pPr>
            <a:r>
              <a:rPr lang="pl-PL" sz="2000" b="1" dirty="0" smtClean="0">
                <a:solidFill>
                  <a:srgbClr val="002060"/>
                </a:solidFill>
                <a:latin typeface="Arial" panose="020B0604020202020204" pitchFamily="34" charset="0"/>
                <a:cs typeface="Arial" panose="020B0604020202020204" pitchFamily="34" charset="0"/>
              </a:rPr>
              <a:t>podany początek wypowiedzi</a:t>
            </a:r>
            <a:endParaRPr lang="pl-PL" b="1" dirty="0">
              <a:solidFill>
                <a:srgbClr val="002060"/>
              </a:solidFill>
              <a:latin typeface="Arial" panose="020B0604020202020204" pitchFamily="34" charset="0"/>
              <a:cs typeface="Arial" panose="020B0604020202020204" pitchFamily="34" charset="0"/>
            </a:endParaRPr>
          </a:p>
        </p:txBody>
      </p:sp>
      <p:sp>
        <p:nvSpPr>
          <p:cNvPr id="6" name="Prostokąt zaokrąglony 5"/>
          <p:cNvSpPr/>
          <p:nvPr/>
        </p:nvSpPr>
        <p:spPr>
          <a:xfrm>
            <a:off x="548516" y="4370261"/>
            <a:ext cx="9762132" cy="677917"/>
          </a:xfrm>
          <a:prstGeom prst="roundRect">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pl-PL" sz="2400" b="1" dirty="0" smtClean="0">
                <a:latin typeface="Arial" panose="020B0604020202020204" pitchFamily="34" charset="0"/>
                <a:cs typeface="Arial" panose="020B0604020202020204" pitchFamily="34" charset="0"/>
              </a:rPr>
              <a:t>Polecenie</a:t>
            </a:r>
            <a:endParaRPr lang="pl-PL" b="1" dirty="0">
              <a:latin typeface="Arial" panose="020B0604020202020204" pitchFamily="34" charset="0"/>
              <a:cs typeface="Arial" panose="020B0604020202020204" pitchFamily="34" charset="0"/>
            </a:endParaRPr>
          </a:p>
        </p:txBody>
      </p:sp>
      <p:sp>
        <p:nvSpPr>
          <p:cNvPr id="7" name="Prostokąt zaokrąglony 6"/>
          <p:cNvSpPr/>
          <p:nvPr/>
        </p:nvSpPr>
        <p:spPr>
          <a:xfrm>
            <a:off x="548516" y="5048178"/>
            <a:ext cx="9762132" cy="977462"/>
          </a:xfrm>
          <a:prstGeom prst="round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285750" lvl="0" indent="-285750">
              <a:buFont typeface="Courier New" panose="02070309020205020404" pitchFamily="49" charset="0"/>
              <a:buChar char="o"/>
            </a:pPr>
            <a:r>
              <a:rPr lang="pl-PL" sz="2000" b="1" dirty="0" smtClean="0">
                <a:solidFill>
                  <a:srgbClr val="002060"/>
                </a:solidFill>
                <a:latin typeface="Arial" panose="020B0604020202020204" pitchFamily="34" charset="0"/>
                <a:cs typeface="Arial" panose="020B0604020202020204" pitchFamily="34" charset="0"/>
              </a:rPr>
              <a:t>w </a:t>
            </a:r>
            <a:r>
              <a:rPr lang="pl-PL" sz="2000" b="1" dirty="0">
                <a:solidFill>
                  <a:srgbClr val="002060"/>
                </a:solidFill>
                <a:latin typeface="Arial" panose="020B0604020202020204" pitchFamily="34" charset="0"/>
                <a:cs typeface="Arial" panose="020B0604020202020204" pitchFamily="34" charset="0"/>
              </a:rPr>
              <a:t>języku </a:t>
            </a:r>
            <a:r>
              <a:rPr lang="pl-PL" sz="2000" b="1" dirty="0" smtClean="0">
                <a:solidFill>
                  <a:srgbClr val="002060"/>
                </a:solidFill>
                <a:latin typeface="Arial" panose="020B0604020202020204" pitchFamily="34" charset="0"/>
                <a:cs typeface="Arial" panose="020B0604020202020204" pitchFamily="34" charset="0"/>
              </a:rPr>
              <a:t>polskim</a:t>
            </a:r>
          </a:p>
          <a:p>
            <a:pPr marL="285750" lvl="0" indent="-285750">
              <a:buFont typeface="Courier New" panose="02070309020205020404" pitchFamily="49" charset="0"/>
              <a:buChar char="o"/>
            </a:pPr>
            <a:r>
              <a:rPr lang="pl-PL" sz="2000" b="1" dirty="0" smtClean="0">
                <a:solidFill>
                  <a:srgbClr val="002060"/>
                </a:solidFill>
                <a:latin typeface="Arial" panose="020B0604020202020204" pitchFamily="34" charset="0"/>
                <a:cs typeface="Arial" panose="020B0604020202020204" pitchFamily="34" charset="0"/>
              </a:rPr>
              <a:t>zawiera </a:t>
            </a:r>
            <a:r>
              <a:rPr lang="pl-PL" sz="2000" b="1" dirty="0">
                <a:solidFill>
                  <a:srgbClr val="002060"/>
                </a:solidFill>
                <a:latin typeface="Arial" panose="020B0604020202020204" pitchFamily="34" charset="0"/>
                <a:cs typeface="Arial" panose="020B0604020202020204" pitchFamily="34" charset="0"/>
              </a:rPr>
              <a:t>trzy elementy, które uczeń powinien rozwinąć w wypowiedzi</a:t>
            </a:r>
          </a:p>
        </p:txBody>
      </p:sp>
      <p:sp>
        <p:nvSpPr>
          <p:cNvPr id="8" name="Prostokąt zaokrąglony 7"/>
          <p:cNvSpPr/>
          <p:nvPr/>
        </p:nvSpPr>
        <p:spPr>
          <a:xfrm>
            <a:off x="548516" y="3692344"/>
            <a:ext cx="9762132" cy="548580"/>
          </a:xfrm>
          <a:prstGeom prst="round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342900" lvl="0" indent="-342900">
              <a:buFont typeface="Courier New" panose="02070309020205020404" pitchFamily="49" charset="0"/>
              <a:buChar char="o"/>
            </a:pPr>
            <a:r>
              <a:rPr lang="pl-PL" sz="2000" b="1" dirty="0">
                <a:solidFill>
                  <a:srgbClr val="002060"/>
                </a:solidFill>
                <a:latin typeface="Arial" panose="020B0604020202020204" pitchFamily="34" charset="0"/>
                <a:cs typeface="Arial" panose="020B0604020202020204" pitchFamily="34" charset="0"/>
              </a:rPr>
              <a:t>np. notatka, ogłoszenie, zaproszenie, wiadomość, e-mail, wpis na blogu</a:t>
            </a:r>
          </a:p>
        </p:txBody>
      </p:sp>
      <p:sp>
        <p:nvSpPr>
          <p:cNvPr id="10" name="Prostokąt zaokrąglony 9"/>
          <p:cNvSpPr/>
          <p:nvPr/>
        </p:nvSpPr>
        <p:spPr>
          <a:xfrm>
            <a:off x="548516" y="897763"/>
            <a:ext cx="9762132" cy="677917"/>
          </a:xfrm>
          <a:prstGeom prst="roundRect">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pl-PL" sz="2400" b="1" dirty="0" smtClean="0">
                <a:latin typeface="Arial" panose="020B0604020202020204" pitchFamily="34" charset="0"/>
                <a:cs typeface="Arial" panose="020B0604020202020204" pitchFamily="34" charset="0"/>
              </a:rPr>
              <a:t>Opis zadania</a:t>
            </a:r>
            <a:endParaRPr lang="pl-PL" sz="2400" b="1" dirty="0">
              <a:latin typeface="Arial" panose="020B0604020202020204" pitchFamily="34" charset="0"/>
              <a:cs typeface="Arial" panose="020B0604020202020204" pitchFamily="34" charset="0"/>
            </a:endParaRPr>
          </a:p>
        </p:txBody>
      </p:sp>
      <p:sp>
        <p:nvSpPr>
          <p:cNvPr id="11" name="Prostokąt zaokrąglony 10"/>
          <p:cNvSpPr/>
          <p:nvPr/>
        </p:nvSpPr>
        <p:spPr>
          <a:xfrm>
            <a:off x="548516" y="3014427"/>
            <a:ext cx="9762132" cy="677917"/>
          </a:xfrm>
          <a:prstGeom prst="roundRect">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pl-PL" sz="2400" b="1" dirty="0" smtClean="0">
                <a:latin typeface="Arial" panose="020B0604020202020204" pitchFamily="34" charset="0"/>
                <a:cs typeface="Arial" panose="020B0604020202020204" pitchFamily="34" charset="0"/>
              </a:rPr>
              <a:t>Forma wypowiedzi</a:t>
            </a:r>
            <a:endParaRPr lang="pl-P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8927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4759" y="349359"/>
            <a:ext cx="5688724" cy="1325563"/>
          </a:xfrm>
        </p:spPr>
        <p:txBody>
          <a:bodyPr>
            <a:normAutofit/>
            <a:scene3d>
              <a:camera prst="orthographicFront"/>
              <a:lightRig rig="threePt" dir="t"/>
            </a:scene3d>
            <a:sp3d extrusionH="57150">
              <a:bevelT w="38100" h="38100"/>
            </a:sp3d>
          </a:bodyPr>
          <a:lstStyle/>
          <a:p>
            <a:r>
              <a:rPr lang="pl-PL" sz="4000" b="1" dirty="0">
                <a:solidFill>
                  <a:srgbClr val="002060"/>
                </a:solidFill>
                <a:latin typeface="Lato"/>
                <a:ea typeface="Tahoma" panose="020B0604030504040204" pitchFamily="34" charset="0"/>
                <a:cs typeface="Tahoma" panose="020B0604030504040204" pitchFamily="34" charset="0"/>
              </a:rPr>
              <a:t>Przykładowe zadanie </a:t>
            </a:r>
          </a:p>
        </p:txBody>
      </p:sp>
      <p:sp>
        <p:nvSpPr>
          <p:cNvPr id="3" name="Symbol zastępczy zawartości 2"/>
          <p:cNvSpPr>
            <a:spLocks noGrp="1"/>
          </p:cNvSpPr>
          <p:nvPr>
            <p:ph idx="1"/>
          </p:nvPr>
        </p:nvSpPr>
        <p:spPr>
          <a:xfrm>
            <a:off x="1024759" y="1550231"/>
            <a:ext cx="10499834" cy="4347505"/>
          </a:xfrm>
        </p:spPr>
        <p:txBody>
          <a:bodyPr>
            <a:noAutofit/>
            <a:scene3d>
              <a:camera prst="orthographicFront"/>
              <a:lightRig rig="threePt" dir="t"/>
            </a:scene3d>
            <a:sp3d extrusionH="57150">
              <a:bevelT w="38100" h="38100"/>
            </a:sp3d>
          </a:bodyPr>
          <a:lstStyle/>
          <a:p>
            <a:pPr marL="0" indent="0">
              <a:buNone/>
            </a:pPr>
            <a:r>
              <a:rPr lang="pl-PL" b="1" dirty="0">
                <a:solidFill>
                  <a:schemeClr val="tx2">
                    <a:lumMod val="50000"/>
                  </a:schemeClr>
                </a:solidFill>
                <a:latin typeface="Arial" panose="020B0604020202020204" pitchFamily="34" charset="0"/>
                <a:ea typeface="Lato" panose="020F0502020204030203" pitchFamily="34" charset="0"/>
                <a:cs typeface="Arial" panose="020B0604020202020204" pitchFamily="34" charset="0"/>
              </a:rPr>
              <a:t>Zadanie 14.</a:t>
            </a:r>
          </a:p>
          <a:p>
            <a:pPr marL="0" indent="0">
              <a:buNone/>
            </a:pPr>
            <a:endPar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endParaRPr>
          </a:p>
          <a:p>
            <a:pPr marL="0" indent="0">
              <a:lnSpc>
                <a:spcPct val="114000"/>
              </a:lnSpc>
              <a:buNone/>
            </a:pPr>
            <a: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Zorganizowałeś(-</a:t>
            </a:r>
            <a:r>
              <a:rPr lang="pl-PL" b="1" dirty="0" err="1">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aś</a:t>
            </a:r>
            <a: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 przyjęcie dla Twojego młodszego brata. </a:t>
            </a:r>
            <a:b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br>
            <a: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W e-mailu do kolegi z Londynu:</a:t>
            </a:r>
          </a:p>
          <a:p>
            <a:pPr marL="0" indent="0">
              <a:spcBef>
                <a:spcPts val="600"/>
              </a:spcBef>
              <a:buNone/>
            </a:pPr>
            <a:endPar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endParaRPr>
          </a:p>
          <a:p>
            <a:pPr lvl="0"/>
            <a: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wyjaśnij, dlaczego zorganizowałeś(-</a:t>
            </a:r>
            <a:r>
              <a:rPr lang="pl-PL" b="1" dirty="0" err="1">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aś</a:t>
            </a:r>
            <a: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 to przyjęcie</a:t>
            </a:r>
          </a:p>
          <a:p>
            <a:pPr lvl="0"/>
            <a: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napisz, gdzie odbyło się to przyjęcie, i opisz to miejsce</a:t>
            </a:r>
          </a:p>
          <a:p>
            <a:pPr lvl="0"/>
            <a: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zrelacjonuj przebieg tego przyjęcia.</a:t>
            </a:r>
          </a:p>
        </p:txBody>
      </p:sp>
      <p:sp>
        <p:nvSpPr>
          <p:cNvPr id="4" name="Symbol zastępczy numeru slajdu 4"/>
          <p:cNvSpPr>
            <a:spLocks noGrp="1"/>
          </p:cNvSpPr>
          <p:nvPr>
            <p:ph type="sldNum" sz="quarter" idx="12"/>
          </p:nvPr>
        </p:nvSpPr>
        <p:spPr>
          <a:xfrm>
            <a:off x="8610600" y="6356350"/>
            <a:ext cx="2743200" cy="365125"/>
          </a:xfrm>
        </p:spPr>
        <p:txBody>
          <a:bodyPr/>
          <a:lstStyle/>
          <a:p>
            <a:fld id="{6D5E0CDF-0EB0-44EF-AF60-9AEE92BC93FD}" type="slidenum">
              <a:rPr lang="pl-PL" smtClean="0"/>
              <a:t>52</a:t>
            </a:fld>
            <a:endParaRPr lang="pl-PL" dirty="0"/>
          </a:p>
        </p:txBody>
      </p:sp>
    </p:spTree>
    <p:extLst>
      <p:ext uri="{BB962C8B-B14F-4D97-AF65-F5344CB8AC3E}">
        <p14:creationId xmlns:p14="http://schemas.microsoft.com/office/powerpoint/2010/main" val="35648312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53</a:t>
            </a:fld>
            <a:endParaRPr lang="pl-PL"/>
          </a:p>
        </p:txBody>
      </p:sp>
      <p:sp>
        <p:nvSpPr>
          <p:cNvPr id="3" name="Symbol zastępczy zawartości 2"/>
          <p:cNvSpPr>
            <a:spLocks noGrp="1"/>
          </p:cNvSpPr>
          <p:nvPr>
            <p:ph idx="1"/>
          </p:nvPr>
        </p:nvSpPr>
        <p:spPr>
          <a:xfrm>
            <a:off x="457200" y="406255"/>
            <a:ext cx="10896600" cy="6184611"/>
          </a:xfrm>
        </p:spPr>
        <p:txBody>
          <a:bodyPr>
            <a:normAutofit fontScale="40000" lnSpcReduction="20000"/>
            <a:scene3d>
              <a:camera prst="orthographicFront"/>
              <a:lightRig rig="threePt" dir="t"/>
            </a:scene3d>
            <a:sp3d extrusionH="57150">
              <a:bevelT w="38100" h="38100"/>
            </a:sp3d>
          </a:bodyPr>
          <a:lstStyle/>
          <a:p>
            <a:pPr marL="252000">
              <a:lnSpc>
                <a:spcPct val="110000"/>
              </a:lnSpc>
              <a:spcBef>
                <a:spcPts val="300"/>
              </a:spcBef>
              <a:spcAft>
                <a:spcPts val="300"/>
              </a:spcAft>
              <a:buFont typeface="Arial" charset="0"/>
              <a:buNone/>
              <a:defRPr/>
            </a:pPr>
            <a:r>
              <a:rPr lang="pl-PL" altLang="pl-PL" sz="4300" b="1" kern="0" dirty="0">
                <a:solidFill>
                  <a:srgbClr val="002060"/>
                </a:solidFill>
                <a:latin typeface="Arial" panose="020B0604020202020204" pitchFamily="34" charset="0"/>
                <a:cs typeface="Arial" panose="020B0604020202020204" pitchFamily="34" charset="0"/>
              </a:rPr>
              <a:t>Wymagania ogólne:</a:t>
            </a:r>
            <a:endParaRPr lang="pl-PL" altLang="pl-PL" sz="4300" b="1" i="1" kern="0" dirty="0">
              <a:solidFill>
                <a:srgbClr val="002060"/>
              </a:solidFill>
              <a:latin typeface="Arial" panose="020B0604020202020204" pitchFamily="34" charset="0"/>
              <a:cs typeface="Arial" panose="020B0604020202020204" pitchFamily="34" charset="0"/>
            </a:endParaRPr>
          </a:p>
          <a:p>
            <a:pPr>
              <a:lnSpc>
                <a:spcPct val="110000"/>
              </a:lnSpc>
              <a:spcBef>
                <a:spcPts val="300"/>
              </a:spcBef>
              <a:spcAft>
                <a:spcPts val="300"/>
              </a:spcAft>
              <a:buFont typeface="Arial" charset="0"/>
              <a:buNone/>
              <a:defRPr/>
            </a:pPr>
            <a:r>
              <a:rPr lang="pl-PL" altLang="pl-PL" sz="4300" i="1" kern="0" dirty="0">
                <a:solidFill>
                  <a:srgbClr val="002060"/>
                </a:solidFill>
                <a:latin typeface="Arial" panose="020B0604020202020204" pitchFamily="34" charset="0"/>
                <a:cs typeface="Arial" panose="020B0604020202020204" pitchFamily="34" charset="0"/>
              </a:rPr>
              <a:t>I.  Znajomość środków językowych</a:t>
            </a:r>
            <a:r>
              <a:rPr lang="pl-PL" altLang="pl-PL" sz="4300" i="1" kern="0" dirty="0" smtClean="0">
                <a:solidFill>
                  <a:srgbClr val="002060"/>
                </a:solidFill>
                <a:latin typeface="Arial" panose="020B0604020202020204" pitchFamily="34" charset="0"/>
                <a:cs typeface="Arial" panose="020B0604020202020204" pitchFamily="34" charset="0"/>
              </a:rPr>
              <a:t>.</a:t>
            </a:r>
            <a:br>
              <a:rPr lang="pl-PL" altLang="pl-PL" sz="4300" i="1" kern="0" dirty="0" smtClean="0">
                <a:solidFill>
                  <a:srgbClr val="002060"/>
                </a:solidFill>
                <a:latin typeface="Arial" panose="020B0604020202020204" pitchFamily="34" charset="0"/>
                <a:cs typeface="Arial" panose="020B0604020202020204" pitchFamily="34" charset="0"/>
              </a:rPr>
            </a:br>
            <a:r>
              <a:rPr lang="pl-PL" altLang="pl-PL" sz="4300" i="1" kern="0" dirty="0" smtClean="0">
                <a:solidFill>
                  <a:srgbClr val="002060"/>
                </a:solidFill>
                <a:latin typeface="Arial" panose="020B0604020202020204" pitchFamily="34" charset="0"/>
                <a:cs typeface="Arial" panose="020B0604020202020204" pitchFamily="34" charset="0"/>
              </a:rPr>
              <a:t>Uczeń </a:t>
            </a:r>
            <a:r>
              <a:rPr lang="pl-PL" altLang="pl-PL" sz="4300" i="1" kern="0" dirty="0">
                <a:solidFill>
                  <a:srgbClr val="002060"/>
                </a:solidFill>
                <a:latin typeface="Arial" panose="020B0604020202020204" pitchFamily="34" charset="0"/>
                <a:cs typeface="Arial" panose="020B0604020202020204" pitchFamily="34" charset="0"/>
              </a:rPr>
              <a:t>posługuje się podstawowym zasobem środków językowych (leksykalnych, gramatycznych, ortograficznych) […].  </a:t>
            </a:r>
          </a:p>
          <a:p>
            <a:pPr>
              <a:lnSpc>
                <a:spcPct val="110000"/>
              </a:lnSpc>
              <a:spcBef>
                <a:spcPts val="300"/>
              </a:spcBef>
              <a:spcAft>
                <a:spcPts val="300"/>
              </a:spcAft>
              <a:buFont typeface="Arial" charset="0"/>
              <a:buNone/>
              <a:defRPr/>
            </a:pPr>
            <a:r>
              <a:rPr lang="pl-PL" altLang="pl-PL" sz="4300" i="1" kern="0" dirty="0">
                <a:solidFill>
                  <a:srgbClr val="002060"/>
                </a:solidFill>
                <a:latin typeface="Arial" panose="020B0604020202020204" pitchFamily="34" charset="0"/>
                <a:cs typeface="Arial" panose="020B0604020202020204" pitchFamily="34" charset="0"/>
              </a:rPr>
              <a:t>III. Tworzenie wypowiedzi</a:t>
            </a:r>
            <a:r>
              <a:rPr lang="pl-PL" altLang="pl-PL" sz="4300" i="1" kern="0" dirty="0" smtClean="0">
                <a:solidFill>
                  <a:srgbClr val="002060"/>
                </a:solidFill>
                <a:latin typeface="Arial" panose="020B0604020202020204" pitchFamily="34" charset="0"/>
                <a:cs typeface="Arial" panose="020B0604020202020204" pitchFamily="34" charset="0"/>
              </a:rPr>
              <a:t>.</a:t>
            </a:r>
            <a:br>
              <a:rPr lang="pl-PL" altLang="pl-PL" sz="4300" i="1" kern="0" dirty="0" smtClean="0">
                <a:solidFill>
                  <a:srgbClr val="002060"/>
                </a:solidFill>
                <a:latin typeface="Arial" panose="020B0604020202020204" pitchFamily="34" charset="0"/>
                <a:cs typeface="Arial" panose="020B0604020202020204" pitchFamily="34" charset="0"/>
              </a:rPr>
            </a:br>
            <a:r>
              <a:rPr lang="pl-PL" altLang="pl-PL" sz="4300" i="1" kern="0" dirty="0" smtClean="0">
                <a:solidFill>
                  <a:srgbClr val="002060"/>
                </a:solidFill>
                <a:latin typeface="Arial" panose="020B0604020202020204" pitchFamily="34" charset="0"/>
                <a:cs typeface="Arial" panose="020B0604020202020204" pitchFamily="34" charset="0"/>
              </a:rPr>
              <a:t> Uczeń </a:t>
            </a:r>
            <a:r>
              <a:rPr lang="pl-PL" altLang="pl-PL" sz="4300" i="1" kern="0" dirty="0">
                <a:solidFill>
                  <a:srgbClr val="002060"/>
                </a:solidFill>
                <a:latin typeface="Arial" panose="020B0604020202020204" pitchFamily="34" charset="0"/>
                <a:cs typeface="Arial" panose="020B0604020202020204" pitchFamily="34" charset="0"/>
              </a:rPr>
              <a:t>samodzielnie formułuje krótkie, proste, spójne i logiczne wypowiedzi […] pisemne […].</a:t>
            </a:r>
          </a:p>
          <a:p>
            <a:pPr marL="0" indent="0">
              <a:lnSpc>
                <a:spcPct val="110000"/>
              </a:lnSpc>
              <a:spcBef>
                <a:spcPts val="300"/>
              </a:spcBef>
              <a:spcAft>
                <a:spcPts val="300"/>
              </a:spcAft>
              <a:buFont typeface="Arial" charset="0"/>
              <a:buNone/>
              <a:defRPr/>
            </a:pPr>
            <a:r>
              <a:rPr lang="pl-PL" altLang="pl-PL" sz="4300" i="1" kern="0" dirty="0">
                <a:solidFill>
                  <a:srgbClr val="002060"/>
                </a:solidFill>
                <a:latin typeface="Arial" panose="020B0604020202020204" pitchFamily="34" charset="0"/>
                <a:cs typeface="Arial" panose="020B0604020202020204" pitchFamily="34" charset="0"/>
              </a:rPr>
              <a:t>IV. Reagowanie na wypowiedzi</a:t>
            </a:r>
            <a:r>
              <a:rPr lang="pl-PL" altLang="pl-PL" sz="4300" i="1" kern="0" dirty="0" smtClean="0">
                <a:solidFill>
                  <a:srgbClr val="002060"/>
                </a:solidFill>
                <a:latin typeface="Arial" panose="020B0604020202020204" pitchFamily="34" charset="0"/>
                <a:cs typeface="Arial" panose="020B0604020202020204" pitchFamily="34" charset="0"/>
              </a:rPr>
              <a:t>.</a:t>
            </a:r>
            <a:br>
              <a:rPr lang="pl-PL" altLang="pl-PL" sz="4300" i="1" kern="0" dirty="0" smtClean="0">
                <a:solidFill>
                  <a:srgbClr val="002060"/>
                </a:solidFill>
                <a:latin typeface="Arial" panose="020B0604020202020204" pitchFamily="34" charset="0"/>
                <a:cs typeface="Arial" panose="020B0604020202020204" pitchFamily="34" charset="0"/>
              </a:rPr>
            </a:br>
            <a:r>
              <a:rPr lang="pl-PL" altLang="pl-PL" sz="4300" i="1" kern="0" dirty="0" smtClean="0">
                <a:solidFill>
                  <a:srgbClr val="002060"/>
                </a:solidFill>
                <a:latin typeface="Arial" panose="020B0604020202020204" pitchFamily="34" charset="0"/>
                <a:cs typeface="Arial" panose="020B0604020202020204" pitchFamily="34" charset="0"/>
              </a:rPr>
              <a:t>     Uczeń </a:t>
            </a:r>
            <a:r>
              <a:rPr lang="pl-PL" altLang="pl-PL" sz="4300" i="1" kern="0" dirty="0">
                <a:solidFill>
                  <a:srgbClr val="002060"/>
                </a:solidFill>
                <a:latin typeface="Arial" panose="020B0604020202020204" pitchFamily="34" charset="0"/>
                <a:cs typeface="Arial" panose="020B0604020202020204" pitchFamily="34" charset="0"/>
              </a:rPr>
              <a:t>[…] w typowych sytuacjach reaguje w sposób zrozumiały, adekwatnie do sytuacji komunikacyjnej</a:t>
            </a:r>
            <a:r>
              <a:rPr lang="pl-PL" altLang="pl-PL" sz="4300" i="1" kern="0" dirty="0" smtClean="0">
                <a:solidFill>
                  <a:srgbClr val="002060"/>
                </a:solidFill>
                <a:latin typeface="Arial" panose="020B0604020202020204" pitchFamily="34" charset="0"/>
                <a:cs typeface="Arial" panose="020B0604020202020204" pitchFamily="34" charset="0"/>
              </a:rPr>
              <a:t>,</a:t>
            </a:r>
            <a:br>
              <a:rPr lang="pl-PL" altLang="pl-PL" sz="4300" i="1" kern="0" dirty="0" smtClean="0">
                <a:solidFill>
                  <a:srgbClr val="002060"/>
                </a:solidFill>
                <a:latin typeface="Arial" panose="020B0604020202020204" pitchFamily="34" charset="0"/>
                <a:cs typeface="Arial" panose="020B0604020202020204" pitchFamily="34" charset="0"/>
              </a:rPr>
            </a:br>
            <a:r>
              <a:rPr lang="pl-PL" altLang="pl-PL" sz="4300" i="1" kern="0" dirty="0" smtClean="0">
                <a:solidFill>
                  <a:srgbClr val="002060"/>
                </a:solidFill>
                <a:latin typeface="Arial" panose="020B0604020202020204" pitchFamily="34" charset="0"/>
                <a:cs typeface="Arial" panose="020B0604020202020204" pitchFamily="34" charset="0"/>
              </a:rPr>
              <a:t>     […] </a:t>
            </a:r>
            <a:r>
              <a:rPr lang="pl-PL" altLang="pl-PL" sz="4300" i="1" kern="0" dirty="0">
                <a:solidFill>
                  <a:srgbClr val="002060"/>
                </a:solidFill>
                <a:latin typeface="Arial" panose="020B0604020202020204" pitchFamily="34" charset="0"/>
                <a:cs typeface="Arial" panose="020B0604020202020204" pitchFamily="34" charset="0"/>
              </a:rPr>
              <a:t>pisemnie w formie prostego tekstu […].</a:t>
            </a:r>
          </a:p>
          <a:p>
            <a:pPr marL="0" indent="0">
              <a:lnSpc>
                <a:spcPct val="110000"/>
              </a:lnSpc>
              <a:spcBef>
                <a:spcPts val="300"/>
              </a:spcBef>
              <a:spcAft>
                <a:spcPts val="300"/>
              </a:spcAft>
              <a:buFont typeface="Arial" charset="0"/>
              <a:buNone/>
              <a:defRPr/>
            </a:pPr>
            <a:r>
              <a:rPr lang="pl-PL" altLang="pl-PL" sz="4300" i="1" kern="0" dirty="0">
                <a:solidFill>
                  <a:srgbClr val="002060"/>
                </a:solidFill>
                <a:latin typeface="Arial" panose="020B0604020202020204" pitchFamily="34" charset="0"/>
                <a:cs typeface="Arial" panose="020B0604020202020204" pitchFamily="34" charset="0"/>
              </a:rPr>
              <a:t>V. Przetwarzanie wypowiedzi</a:t>
            </a:r>
            <a:r>
              <a:rPr lang="pl-PL" altLang="pl-PL" sz="4300" i="1" kern="0" dirty="0" smtClean="0">
                <a:solidFill>
                  <a:srgbClr val="002060"/>
                </a:solidFill>
                <a:latin typeface="Arial" panose="020B0604020202020204" pitchFamily="34" charset="0"/>
                <a:cs typeface="Arial" panose="020B0604020202020204" pitchFamily="34" charset="0"/>
              </a:rPr>
              <a:t>.</a:t>
            </a:r>
            <a:br>
              <a:rPr lang="pl-PL" altLang="pl-PL" sz="4300" i="1" kern="0" dirty="0" smtClean="0">
                <a:solidFill>
                  <a:srgbClr val="002060"/>
                </a:solidFill>
                <a:latin typeface="Arial" panose="020B0604020202020204" pitchFamily="34" charset="0"/>
                <a:cs typeface="Arial" panose="020B0604020202020204" pitchFamily="34" charset="0"/>
              </a:rPr>
            </a:br>
            <a:r>
              <a:rPr lang="pl-PL" altLang="pl-PL" sz="4300" i="1" kern="0" dirty="0" smtClean="0">
                <a:solidFill>
                  <a:srgbClr val="002060"/>
                </a:solidFill>
                <a:latin typeface="Arial" panose="020B0604020202020204" pitchFamily="34" charset="0"/>
                <a:cs typeface="Arial" panose="020B0604020202020204" pitchFamily="34" charset="0"/>
              </a:rPr>
              <a:t>    Uczeń </a:t>
            </a:r>
            <a:r>
              <a:rPr lang="pl-PL" altLang="pl-PL" sz="4300" i="1" kern="0" dirty="0">
                <a:solidFill>
                  <a:srgbClr val="002060"/>
                </a:solidFill>
                <a:latin typeface="Arial" panose="020B0604020202020204" pitchFamily="34" charset="0"/>
                <a:cs typeface="Arial" panose="020B0604020202020204" pitchFamily="34" charset="0"/>
              </a:rPr>
              <a:t>zmienia formę przekazu […] pisemnego […].</a:t>
            </a:r>
          </a:p>
          <a:p>
            <a:pPr>
              <a:lnSpc>
                <a:spcPct val="110000"/>
              </a:lnSpc>
              <a:spcBef>
                <a:spcPts val="300"/>
              </a:spcBef>
              <a:spcAft>
                <a:spcPts val="300"/>
              </a:spcAft>
              <a:buFont typeface="Arial" charset="0"/>
              <a:buNone/>
              <a:defRPr/>
            </a:pPr>
            <a:r>
              <a:rPr lang="pl-PL" altLang="pl-PL" sz="4300" b="1" kern="0" dirty="0">
                <a:solidFill>
                  <a:srgbClr val="002060"/>
                </a:solidFill>
                <a:latin typeface="Arial" panose="020B0604020202020204" pitchFamily="34" charset="0"/>
                <a:cs typeface="Arial" panose="020B0604020202020204" pitchFamily="34" charset="0"/>
              </a:rPr>
              <a:t>Wymagania szczegółowe:</a:t>
            </a:r>
            <a:endParaRPr lang="pl-PL" altLang="pl-PL" sz="4300" i="1" kern="0" dirty="0">
              <a:solidFill>
                <a:srgbClr val="002060"/>
              </a:solidFill>
              <a:latin typeface="Arial" panose="020B0604020202020204" pitchFamily="34" charset="0"/>
              <a:cs typeface="Arial" panose="020B0604020202020204" pitchFamily="34" charset="0"/>
            </a:endParaRPr>
          </a:p>
          <a:p>
            <a:pPr marL="0" indent="0">
              <a:lnSpc>
                <a:spcPct val="110000"/>
              </a:lnSpc>
              <a:spcBef>
                <a:spcPts val="300"/>
              </a:spcBef>
              <a:spcAft>
                <a:spcPts val="300"/>
              </a:spcAft>
              <a:buNone/>
              <a:defRPr/>
            </a:pPr>
            <a:r>
              <a:rPr lang="pl-PL" altLang="pl-PL" sz="4300" i="1" kern="0" dirty="0">
                <a:solidFill>
                  <a:srgbClr val="002060"/>
                </a:solidFill>
                <a:latin typeface="Arial" panose="020B0604020202020204" pitchFamily="34" charset="0"/>
                <a:cs typeface="Arial" panose="020B0604020202020204" pitchFamily="34" charset="0"/>
              </a:rPr>
              <a:t>I. Uczeń posługuje się podstawowym zasobem środków językowych […] w zakresie następujących </a:t>
            </a:r>
            <a:r>
              <a:rPr lang="pl-PL" altLang="pl-PL" sz="4300" i="1" kern="0" dirty="0" smtClean="0">
                <a:solidFill>
                  <a:srgbClr val="002060"/>
                </a:solidFill>
                <a:latin typeface="Arial" panose="020B0604020202020204" pitchFamily="34" charset="0"/>
                <a:cs typeface="Arial" panose="020B0604020202020204" pitchFamily="34" charset="0"/>
              </a:rPr>
              <a:t>tematów:</a:t>
            </a:r>
            <a:br>
              <a:rPr lang="pl-PL" altLang="pl-PL" sz="4300" i="1" kern="0" dirty="0" smtClean="0">
                <a:solidFill>
                  <a:srgbClr val="002060"/>
                </a:solidFill>
                <a:latin typeface="Arial" panose="020B0604020202020204" pitchFamily="34" charset="0"/>
                <a:cs typeface="Arial" panose="020B0604020202020204" pitchFamily="34" charset="0"/>
              </a:rPr>
            </a:br>
            <a:r>
              <a:rPr lang="pl-PL" altLang="pl-PL" sz="4300" i="1" kern="0" dirty="0" smtClean="0">
                <a:solidFill>
                  <a:srgbClr val="002060"/>
                </a:solidFill>
                <a:latin typeface="Arial" panose="020B0604020202020204" pitchFamily="34" charset="0"/>
                <a:cs typeface="Arial" panose="020B0604020202020204" pitchFamily="34" charset="0"/>
              </a:rPr>
              <a:t>  1</a:t>
            </a:r>
            <a:r>
              <a:rPr lang="pl-PL" altLang="pl-PL" sz="4300" i="1" kern="0" dirty="0">
                <a:solidFill>
                  <a:srgbClr val="002060"/>
                </a:solidFill>
                <a:latin typeface="Arial" panose="020B0604020202020204" pitchFamily="34" charset="0"/>
                <a:cs typeface="Arial" panose="020B0604020202020204" pitchFamily="34" charset="0"/>
              </a:rPr>
              <a:t>) człowiek 2) dom 5) życie rodzinne i towarzyskie.</a:t>
            </a:r>
          </a:p>
          <a:p>
            <a:pPr marL="449263" indent="-449263">
              <a:lnSpc>
                <a:spcPct val="110000"/>
              </a:lnSpc>
              <a:spcBef>
                <a:spcPts val="300"/>
              </a:spcBef>
              <a:spcAft>
                <a:spcPts val="300"/>
              </a:spcAft>
              <a:buFont typeface="Arial" charset="0"/>
              <a:buNone/>
              <a:defRPr/>
            </a:pPr>
            <a:r>
              <a:rPr lang="pl-PL" altLang="pl-PL" sz="4300" i="1" kern="0" dirty="0">
                <a:solidFill>
                  <a:srgbClr val="002060"/>
                </a:solidFill>
                <a:latin typeface="Arial" panose="020B0604020202020204" pitchFamily="34" charset="0"/>
                <a:cs typeface="Arial" panose="020B0604020202020204" pitchFamily="34" charset="0"/>
              </a:rPr>
              <a:t>V. Uczeń tworzy krótkie, proste, spójne i logiczne wypowiedzi </a:t>
            </a:r>
            <a:r>
              <a:rPr lang="pl-PL" altLang="pl-PL" sz="4300" i="1" kern="0" dirty="0" smtClean="0">
                <a:solidFill>
                  <a:srgbClr val="002060"/>
                </a:solidFill>
                <a:latin typeface="Arial" panose="020B0604020202020204" pitchFamily="34" charset="0"/>
                <a:cs typeface="Arial" panose="020B0604020202020204" pitchFamily="34" charset="0"/>
              </a:rPr>
              <a:t>pisemne:</a:t>
            </a:r>
            <a:br>
              <a:rPr lang="pl-PL" altLang="pl-PL" sz="4300" i="1" kern="0" dirty="0" smtClean="0">
                <a:solidFill>
                  <a:srgbClr val="002060"/>
                </a:solidFill>
                <a:latin typeface="Arial" panose="020B0604020202020204" pitchFamily="34" charset="0"/>
                <a:cs typeface="Arial" panose="020B0604020202020204" pitchFamily="34" charset="0"/>
              </a:rPr>
            </a:br>
            <a:r>
              <a:rPr lang="pl-PL" altLang="pl-PL" sz="4300" i="1" kern="0" dirty="0" smtClean="0">
                <a:solidFill>
                  <a:srgbClr val="002060"/>
                </a:solidFill>
                <a:latin typeface="Arial" panose="020B0604020202020204" pitchFamily="34" charset="0"/>
                <a:cs typeface="Arial" panose="020B0604020202020204" pitchFamily="34" charset="0"/>
              </a:rPr>
              <a:t>1</a:t>
            </a:r>
            <a:r>
              <a:rPr lang="pl-PL" altLang="pl-PL" sz="4300" i="1" kern="0" dirty="0">
                <a:solidFill>
                  <a:srgbClr val="002060"/>
                </a:solidFill>
                <a:latin typeface="Arial" panose="020B0604020202020204" pitchFamily="34" charset="0"/>
                <a:cs typeface="Arial" panose="020B0604020202020204" pitchFamily="34" charset="0"/>
              </a:rPr>
              <a:t>. opisuje […] przedmioty, miejsca </a:t>
            </a:r>
            <a:r>
              <a:rPr lang="pl-PL" altLang="pl-PL" sz="4300" i="1" kern="0" dirty="0" smtClean="0">
                <a:solidFill>
                  <a:srgbClr val="002060"/>
                </a:solidFill>
                <a:latin typeface="Arial" panose="020B0604020202020204" pitchFamily="34" charset="0"/>
                <a:cs typeface="Arial" panose="020B0604020202020204" pitchFamily="34" charset="0"/>
              </a:rPr>
              <a:t>[…];</a:t>
            </a:r>
            <a:br>
              <a:rPr lang="pl-PL" altLang="pl-PL" sz="4300" i="1" kern="0" dirty="0" smtClean="0">
                <a:solidFill>
                  <a:srgbClr val="002060"/>
                </a:solidFill>
                <a:latin typeface="Arial" panose="020B0604020202020204" pitchFamily="34" charset="0"/>
                <a:cs typeface="Arial" panose="020B0604020202020204" pitchFamily="34" charset="0"/>
              </a:rPr>
            </a:br>
            <a:r>
              <a:rPr lang="pl-PL" altLang="pl-PL" sz="4300" i="1" kern="0" dirty="0" smtClean="0">
                <a:solidFill>
                  <a:srgbClr val="002060"/>
                </a:solidFill>
                <a:latin typeface="Arial" panose="020B0604020202020204" pitchFamily="34" charset="0"/>
                <a:cs typeface="Arial" panose="020B0604020202020204" pitchFamily="34" charset="0"/>
              </a:rPr>
              <a:t>2</a:t>
            </a:r>
            <a:r>
              <a:rPr lang="pl-PL" altLang="pl-PL" sz="4300" i="1" kern="0" dirty="0">
                <a:solidFill>
                  <a:srgbClr val="002060"/>
                </a:solidFill>
                <a:latin typeface="Arial" panose="020B0604020202020204" pitchFamily="34" charset="0"/>
                <a:cs typeface="Arial" panose="020B0604020202020204" pitchFamily="34" charset="0"/>
              </a:rPr>
              <a:t>. opowiada o czynnościach […] z przeszłości</a:t>
            </a:r>
            <a:r>
              <a:rPr lang="pl-PL" altLang="pl-PL" sz="4300" i="1" kern="0" dirty="0" smtClean="0">
                <a:solidFill>
                  <a:srgbClr val="002060"/>
                </a:solidFill>
                <a:latin typeface="Arial" panose="020B0604020202020204" pitchFamily="34" charset="0"/>
                <a:cs typeface="Arial" panose="020B0604020202020204" pitchFamily="34" charset="0"/>
              </a:rPr>
              <a:t>;</a:t>
            </a:r>
            <a:br>
              <a:rPr lang="pl-PL" altLang="pl-PL" sz="4300" i="1" kern="0" dirty="0" smtClean="0">
                <a:solidFill>
                  <a:srgbClr val="002060"/>
                </a:solidFill>
                <a:latin typeface="Arial" panose="020B0604020202020204" pitchFamily="34" charset="0"/>
                <a:cs typeface="Arial" panose="020B0604020202020204" pitchFamily="34" charset="0"/>
              </a:rPr>
            </a:br>
            <a:r>
              <a:rPr lang="pl-PL" altLang="pl-PL" sz="4300" i="1" kern="0" dirty="0" smtClean="0">
                <a:solidFill>
                  <a:srgbClr val="002060"/>
                </a:solidFill>
                <a:latin typeface="Arial" panose="020B0604020202020204" pitchFamily="34" charset="0"/>
                <a:cs typeface="Arial" panose="020B0604020202020204" pitchFamily="34" charset="0"/>
              </a:rPr>
              <a:t>4</a:t>
            </a:r>
            <a:r>
              <a:rPr lang="pl-PL" altLang="pl-PL" sz="4300" i="1" kern="0" dirty="0">
                <a:solidFill>
                  <a:srgbClr val="002060"/>
                </a:solidFill>
                <a:latin typeface="Arial" panose="020B0604020202020204" pitchFamily="34" charset="0"/>
                <a:cs typeface="Arial" panose="020B0604020202020204" pitchFamily="34" charset="0"/>
              </a:rPr>
              <a:t>. przedstawia intencje </a:t>
            </a:r>
            <a:r>
              <a:rPr lang="pl-PL" altLang="pl-PL" sz="4300" i="1" kern="0" dirty="0" smtClean="0">
                <a:solidFill>
                  <a:srgbClr val="002060"/>
                </a:solidFill>
                <a:latin typeface="Arial" panose="020B0604020202020204" pitchFamily="34" charset="0"/>
                <a:cs typeface="Arial" panose="020B0604020202020204" pitchFamily="34" charset="0"/>
              </a:rPr>
              <a:t>[…];</a:t>
            </a:r>
            <a:br>
              <a:rPr lang="pl-PL" altLang="pl-PL" sz="4300" i="1" kern="0" dirty="0" smtClean="0">
                <a:solidFill>
                  <a:srgbClr val="002060"/>
                </a:solidFill>
                <a:latin typeface="Arial" panose="020B0604020202020204" pitchFamily="34" charset="0"/>
                <a:cs typeface="Arial" panose="020B0604020202020204" pitchFamily="34" charset="0"/>
              </a:rPr>
            </a:br>
            <a:r>
              <a:rPr lang="pl-PL" altLang="pl-PL" sz="4300" i="1" kern="0" dirty="0" smtClean="0">
                <a:solidFill>
                  <a:srgbClr val="002060"/>
                </a:solidFill>
                <a:latin typeface="Arial" panose="020B0604020202020204" pitchFamily="34" charset="0"/>
                <a:cs typeface="Arial" panose="020B0604020202020204" pitchFamily="34" charset="0"/>
              </a:rPr>
              <a:t>8</a:t>
            </a:r>
            <a:r>
              <a:rPr lang="pl-PL" altLang="pl-PL" sz="4300" i="1" kern="0" dirty="0">
                <a:solidFill>
                  <a:srgbClr val="002060"/>
                </a:solidFill>
                <a:latin typeface="Arial" panose="020B0604020202020204" pitchFamily="34" charset="0"/>
                <a:cs typeface="Arial" panose="020B0604020202020204" pitchFamily="34" charset="0"/>
              </a:rPr>
              <a:t>. stosuje formalny lub nieformalny styl wypowiedzi adekwatnie do sytuacji.</a:t>
            </a:r>
          </a:p>
          <a:p>
            <a:pPr marL="449263" indent="-449263">
              <a:lnSpc>
                <a:spcPct val="110000"/>
              </a:lnSpc>
              <a:spcBef>
                <a:spcPts val="300"/>
              </a:spcBef>
              <a:spcAft>
                <a:spcPts val="300"/>
              </a:spcAft>
              <a:buFont typeface="Arial" charset="0"/>
              <a:buNone/>
              <a:defRPr/>
            </a:pPr>
            <a:r>
              <a:rPr lang="pl-PL" altLang="pl-PL" sz="4300" i="1" kern="0" dirty="0">
                <a:solidFill>
                  <a:srgbClr val="002060"/>
                </a:solidFill>
                <a:latin typeface="Arial" panose="020B0604020202020204" pitchFamily="34" charset="0"/>
                <a:cs typeface="Arial" panose="020B0604020202020204" pitchFamily="34" charset="0"/>
              </a:rPr>
              <a:t>VII. Uczeń reaguje w formie prostego tekstu pisanego w typowych sytuacjach</a:t>
            </a:r>
            <a:r>
              <a:rPr lang="pl-PL" altLang="pl-PL" sz="4300" i="1" kern="0" dirty="0" smtClean="0">
                <a:solidFill>
                  <a:srgbClr val="002060"/>
                </a:solidFill>
                <a:latin typeface="Arial" panose="020B0604020202020204" pitchFamily="34" charset="0"/>
                <a:cs typeface="Arial" panose="020B0604020202020204" pitchFamily="34" charset="0"/>
              </a:rPr>
              <a:t>:</a:t>
            </a:r>
            <a:br>
              <a:rPr lang="pl-PL" altLang="pl-PL" sz="4300" i="1" kern="0" dirty="0" smtClean="0">
                <a:solidFill>
                  <a:srgbClr val="002060"/>
                </a:solidFill>
                <a:latin typeface="Arial" panose="020B0604020202020204" pitchFamily="34" charset="0"/>
                <a:cs typeface="Arial" panose="020B0604020202020204" pitchFamily="34" charset="0"/>
              </a:rPr>
            </a:br>
            <a:r>
              <a:rPr lang="pl-PL" altLang="pl-PL" sz="4300" i="1" kern="0" dirty="0" smtClean="0">
                <a:solidFill>
                  <a:srgbClr val="002060"/>
                </a:solidFill>
                <a:latin typeface="Arial" panose="020B0604020202020204" pitchFamily="34" charset="0"/>
                <a:cs typeface="Arial" panose="020B0604020202020204" pitchFamily="34" charset="0"/>
              </a:rPr>
              <a:t>3</a:t>
            </a:r>
            <a:r>
              <a:rPr lang="pl-PL" altLang="pl-PL" sz="4300" i="1" kern="0" dirty="0">
                <a:solidFill>
                  <a:srgbClr val="002060"/>
                </a:solidFill>
                <a:latin typeface="Arial" panose="020B0604020202020204" pitchFamily="34" charset="0"/>
                <a:cs typeface="Arial" panose="020B0604020202020204" pitchFamily="34" charset="0"/>
              </a:rPr>
              <a:t>. […] przekazuje informacje i wyjaśnienia.</a:t>
            </a:r>
          </a:p>
          <a:p>
            <a:pPr marL="0" indent="0">
              <a:lnSpc>
                <a:spcPct val="110000"/>
              </a:lnSpc>
              <a:spcBef>
                <a:spcPts val="300"/>
              </a:spcBef>
              <a:spcAft>
                <a:spcPts val="300"/>
              </a:spcAft>
              <a:buFont typeface="Arial" charset="0"/>
              <a:buNone/>
              <a:defRPr/>
            </a:pPr>
            <a:r>
              <a:rPr lang="pl-PL" altLang="pl-PL" sz="4300" i="1" kern="0" dirty="0">
                <a:solidFill>
                  <a:srgbClr val="002060"/>
                </a:solidFill>
                <a:latin typeface="Arial" panose="020B0604020202020204" pitchFamily="34" charset="0"/>
                <a:cs typeface="Arial" panose="020B0604020202020204" pitchFamily="34" charset="0"/>
              </a:rPr>
              <a:t>VIII.3. Uczeń przekazuje w języku obcym nowożytnym informacje sformułowane w języku polskim.</a:t>
            </a:r>
          </a:p>
          <a:p>
            <a:pPr marL="0" indent="0">
              <a:buNone/>
            </a:pPr>
            <a:endParaRPr lang="pl-PL" dirty="0"/>
          </a:p>
        </p:txBody>
      </p:sp>
      <p:sp>
        <p:nvSpPr>
          <p:cNvPr id="7" name="Tytuł 6"/>
          <p:cNvSpPr>
            <a:spLocks noGrp="1"/>
          </p:cNvSpPr>
          <p:nvPr>
            <p:ph type="title"/>
          </p:nvPr>
        </p:nvSpPr>
        <p:spPr>
          <a:xfrm>
            <a:off x="457200" y="-26989"/>
            <a:ext cx="6657109" cy="563852"/>
          </a:xfrm>
        </p:spPr>
        <p:txBody>
          <a:bodyPr>
            <a:normAutofit fontScale="90000"/>
            <a:scene3d>
              <a:camera prst="orthographicFront"/>
              <a:lightRig rig="threePt" dir="t"/>
            </a:scene3d>
            <a:sp3d extrusionH="57150">
              <a:bevelT w="38100" h="38100"/>
            </a:sp3d>
          </a:bodyPr>
          <a:lstStyle/>
          <a:p>
            <a:r>
              <a:rPr lang="pl-PL" sz="3600" b="1" dirty="0" smtClean="0">
                <a:solidFill>
                  <a:srgbClr val="002060"/>
                </a:solidFill>
                <a:latin typeface="Arial" panose="020B0604020202020204" pitchFamily="34" charset="0"/>
                <a:cs typeface="Arial" panose="020B0604020202020204" pitchFamily="34" charset="0"/>
              </a:rPr>
              <a:t>Sprawdzane wymagania z pp.</a:t>
            </a:r>
            <a:endParaRPr lang="pl-PL"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91802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460500"/>
          </a:xfrm>
        </p:spPr>
        <p:txBody>
          <a:bodyPr>
            <a:normAutofit fontScale="90000"/>
            <a:scene3d>
              <a:camera prst="orthographicFront"/>
              <a:lightRig rig="threePt" dir="t"/>
            </a:scene3d>
            <a:sp3d extrusionH="57150">
              <a:bevelT w="38100" h="38100"/>
            </a:sp3d>
          </a:bodyPr>
          <a:lstStyle/>
          <a:p>
            <a:r>
              <a:rPr lang="pl-PL" b="1" dirty="0">
                <a:solidFill>
                  <a:srgbClr val="002060"/>
                </a:solidFill>
                <a:latin typeface="Arial" panose="020B0604020202020204" pitchFamily="34" charset="0"/>
                <a:cs typeface="Arial" panose="020B0604020202020204" pitchFamily="34" charset="0"/>
              </a:rPr>
              <a:t>Zasady oceniania zadania otwartego sprawdzającego umiejętność tworzenia wypowiedzi pisemnej</a:t>
            </a: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54</a:t>
            </a:fld>
            <a:endParaRPr lang="pl-PL"/>
          </a:p>
        </p:txBody>
      </p:sp>
      <p:sp>
        <p:nvSpPr>
          <p:cNvPr id="14" name="Prostokąt zaokrąglony 13"/>
          <p:cNvSpPr/>
          <p:nvPr/>
        </p:nvSpPr>
        <p:spPr>
          <a:xfrm>
            <a:off x="354725" y="2207172"/>
            <a:ext cx="3686503" cy="3799490"/>
          </a:xfrm>
          <a:prstGeom prst="roundRect">
            <a:avLst/>
          </a:prstGeom>
          <a:solidFill>
            <a:schemeClr val="accent1">
              <a:lumMod val="50000"/>
            </a:schemeClr>
          </a:solidFill>
          <a:ln w="381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pl-PL" sz="3200" b="1" dirty="0" smtClean="0">
                <a:ln>
                  <a:solidFill>
                    <a:schemeClr val="bg1"/>
                  </a:solidFill>
                </a:ln>
                <a:latin typeface="Arial" panose="020B0604020202020204" pitchFamily="34" charset="0"/>
                <a:cs typeface="Arial" panose="020B0604020202020204" pitchFamily="34" charset="0"/>
              </a:rPr>
              <a:t>treść</a:t>
            </a:r>
          </a:p>
          <a:p>
            <a:pPr marL="285750" indent="-285750" algn="ctr">
              <a:buFont typeface="Wingdings" panose="05000000000000000000" pitchFamily="2" charset="2"/>
              <a:buChar char="Ø"/>
            </a:pPr>
            <a:r>
              <a:rPr lang="pl-PL" sz="3200" b="1" dirty="0" smtClean="0">
                <a:ln>
                  <a:solidFill>
                    <a:schemeClr val="bg1"/>
                  </a:solidFill>
                </a:ln>
                <a:latin typeface="Arial" panose="020B0604020202020204" pitchFamily="34" charset="0"/>
                <a:cs typeface="Arial" panose="020B0604020202020204" pitchFamily="34" charset="0"/>
              </a:rPr>
              <a:t>0–4 pkt</a:t>
            </a:r>
            <a:endParaRPr lang="pl-PL" sz="3200" b="1" dirty="0">
              <a:ln>
                <a:solidFill>
                  <a:schemeClr val="bg1"/>
                </a:solidFill>
              </a:ln>
              <a:latin typeface="Arial" panose="020B0604020202020204" pitchFamily="34" charset="0"/>
              <a:cs typeface="Arial" panose="020B0604020202020204" pitchFamily="34" charset="0"/>
            </a:endParaRPr>
          </a:p>
        </p:txBody>
      </p:sp>
      <p:sp>
        <p:nvSpPr>
          <p:cNvPr id="15" name="Prostokąt zaokrąglony 14"/>
          <p:cNvSpPr/>
          <p:nvPr/>
        </p:nvSpPr>
        <p:spPr>
          <a:xfrm>
            <a:off x="3518338" y="2932386"/>
            <a:ext cx="2992821" cy="3074276"/>
          </a:xfrm>
          <a:prstGeom prst="roundRect">
            <a:avLst/>
          </a:prstGeom>
          <a:solidFill>
            <a:schemeClr val="accent1">
              <a:lumMod val="50000"/>
            </a:schemeClr>
          </a:solidFill>
          <a:ln w="381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pl-PL" sz="2800" b="1" dirty="0" smtClean="0">
                <a:latin typeface="Arial" panose="020B0604020202020204" pitchFamily="34" charset="0"/>
                <a:cs typeface="Arial" panose="020B0604020202020204" pitchFamily="34" charset="0"/>
              </a:rPr>
              <a:t>spójność</a:t>
            </a:r>
          </a:p>
          <a:p>
            <a:pPr algn="ctr"/>
            <a:r>
              <a:rPr lang="pl-PL" sz="2800" b="1" dirty="0" smtClean="0">
                <a:latin typeface="Arial" panose="020B0604020202020204" pitchFamily="34" charset="0"/>
                <a:cs typeface="Arial" panose="020B0604020202020204" pitchFamily="34" charset="0"/>
              </a:rPr>
              <a:t>i logika</a:t>
            </a:r>
          </a:p>
          <a:p>
            <a:pPr marL="285750" indent="-285750" algn="ctr">
              <a:buFont typeface="Wingdings" panose="05000000000000000000" pitchFamily="2" charset="2"/>
              <a:buChar char="Ø"/>
            </a:pPr>
            <a:r>
              <a:rPr lang="pl-PL" sz="2800" b="1" dirty="0" smtClean="0">
                <a:latin typeface="Arial" panose="020B0604020202020204" pitchFamily="34" charset="0"/>
                <a:cs typeface="Arial" panose="020B0604020202020204" pitchFamily="34" charset="0"/>
              </a:rPr>
              <a:t>0–2 pkt</a:t>
            </a:r>
            <a:endParaRPr lang="pl-PL" sz="2800" b="1" dirty="0">
              <a:latin typeface="Arial" panose="020B0604020202020204" pitchFamily="34" charset="0"/>
              <a:cs typeface="Arial" panose="020B0604020202020204" pitchFamily="34" charset="0"/>
            </a:endParaRPr>
          </a:p>
        </p:txBody>
      </p:sp>
      <p:sp>
        <p:nvSpPr>
          <p:cNvPr id="16" name="Prostokąt zaokrąglony 15"/>
          <p:cNvSpPr/>
          <p:nvPr/>
        </p:nvSpPr>
        <p:spPr>
          <a:xfrm>
            <a:off x="6096000" y="2932386"/>
            <a:ext cx="2992821" cy="3074276"/>
          </a:xfrm>
          <a:prstGeom prst="roundRect">
            <a:avLst/>
          </a:prstGeom>
          <a:solidFill>
            <a:schemeClr val="accent1">
              <a:lumMod val="50000"/>
            </a:schemeClr>
          </a:solidFill>
          <a:ln w="381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pl-PL" sz="2800" b="1" dirty="0" smtClean="0">
                <a:latin typeface="Arial" panose="020B0604020202020204" pitchFamily="34" charset="0"/>
                <a:cs typeface="Arial" panose="020B0604020202020204" pitchFamily="34" charset="0"/>
              </a:rPr>
              <a:t>zakres</a:t>
            </a:r>
          </a:p>
          <a:p>
            <a:pPr algn="ctr"/>
            <a:r>
              <a:rPr lang="pl-PL" sz="2800" b="1" dirty="0" smtClean="0">
                <a:latin typeface="Arial" panose="020B0604020202020204" pitchFamily="34" charset="0"/>
                <a:cs typeface="Arial" panose="020B0604020202020204" pitchFamily="34" charset="0"/>
              </a:rPr>
              <a:t>środków językowych</a:t>
            </a:r>
          </a:p>
          <a:p>
            <a:pPr marL="285750" indent="-285750" algn="ctr">
              <a:buFont typeface="Wingdings" panose="05000000000000000000" pitchFamily="2" charset="2"/>
              <a:buChar char="Ø"/>
            </a:pPr>
            <a:r>
              <a:rPr lang="pl-PL" sz="2800" b="1" dirty="0" smtClean="0">
                <a:latin typeface="Arial" panose="020B0604020202020204" pitchFamily="34" charset="0"/>
                <a:cs typeface="Arial" panose="020B0604020202020204" pitchFamily="34" charset="0"/>
              </a:rPr>
              <a:t>0–2 pkt</a:t>
            </a:r>
            <a:endParaRPr lang="pl-PL" sz="2800" b="1" dirty="0">
              <a:latin typeface="Arial" panose="020B0604020202020204" pitchFamily="34" charset="0"/>
              <a:cs typeface="Arial" panose="020B0604020202020204" pitchFamily="34" charset="0"/>
            </a:endParaRPr>
          </a:p>
        </p:txBody>
      </p:sp>
      <p:sp>
        <p:nvSpPr>
          <p:cNvPr id="17" name="Prostokąt zaokrąglony 16"/>
          <p:cNvSpPr/>
          <p:nvPr/>
        </p:nvSpPr>
        <p:spPr>
          <a:xfrm>
            <a:off x="8757745" y="2932386"/>
            <a:ext cx="2992821" cy="3074276"/>
          </a:xfrm>
          <a:prstGeom prst="roundRect">
            <a:avLst/>
          </a:prstGeom>
          <a:solidFill>
            <a:schemeClr val="accent1">
              <a:lumMod val="50000"/>
            </a:schemeClr>
          </a:solidFill>
          <a:ln w="381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pl-PL" sz="2800" b="1" dirty="0" smtClean="0">
                <a:latin typeface="Arial" panose="020B0604020202020204" pitchFamily="34" charset="0"/>
                <a:cs typeface="Arial" panose="020B0604020202020204" pitchFamily="34" charset="0"/>
              </a:rPr>
              <a:t>poprawność</a:t>
            </a:r>
          </a:p>
          <a:p>
            <a:pPr algn="ctr"/>
            <a:r>
              <a:rPr lang="pl-PL" sz="2800" b="1" dirty="0" smtClean="0">
                <a:latin typeface="Arial" panose="020B0604020202020204" pitchFamily="34" charset="0"/>
                <a:cs typeface="Arial" panose="020B0604020202020204" pitchFamily="34" charset="0"/>
              </a:rPr>
              <a:t>środków językowych</a:t>
            </a:r>
          </a:p>
          <a:p>
            <a:pPr marL="285750" indent="-285750" algn="ctr">
              <a:buFont typeface="Wingdings" panose="05000000000000000000" pitchFamily="2" charset="2"/>
              <a:buChar char="Ø"/>
            </a:pPr>
            <a:r>
              <a:rPr lang="pl-PL" sz="2800" b="1" dirty="0" smtClean="0">
                <a:latin typeface="Arial" panose="020B0604020202020204" pitchFamily="34" charset="0"/>
                <a:cs typeface="Arial" panose="020B0604020202020204" pitchFamily="34" charset="0"/>
              </a:rPr>
              <a:t>0–2 pkt</a:t>
            </a:r>
            <a:endParaRPr lang="pl-PL"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0863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4779" y="617374"/>
            <a:ext cx="9898117" cy="659634"/>
          </a:xfrm>
        </p:spPr>
        <p:txBody>
          <a:bodyPr>
            <a:normAutofit/>
            <a:scene3d>
              <a:camera prst="orthographicFront"/>
              <a:lightRig rig="threePt" dir="t"/>
            </a:scene3d>
            <a:sp3d extrusionH="57150">
              <a:bevelT w="38100" h="38100"/>
            </a:sp3d>
          </a:bodyPr>
          <a:lstStyle/>
          <a:p>
            <a:r>
              <a:rPr lang="pl-PL" sz="3200" b="1" dirty="0" smtClean="0">
                <a:solidFill>
                  <a:srgbClr val="002060"/>
                </a:solidFill>
                <a:latin typeface="Arial" panose="020B0604020202020204" pitchFamily="34" charset="0"/>
                <a:cs typeface="Arial" panose="020B0604020202020204" pitchFamily="34" charset="0"/>
              </a:rPr>
              <a:t>Uszczegółowienie kryteriów oceniania WP – treść</a:t>
            </a:r>
            <a:endParaRPr lang="pl-PL" sz="32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55</a:t>
            </a:fld>
            <a:endParaRPr lang="pl-PL"/>
          </a:p>
        </p:txBody>
      </p:sp>
      <p:sp>
        <p:nvSpPr>
          <p:cNvPr id="3" name="Symbol zastępczy zawartości 2"/>
          <p:cNvSpPr>
            <a:spLocks noGrp="1"/>
          </p:cNvSpPr>
          <p:nvPr>
            <p:ph idx="1"/>
          </p:nvPr>
        </p:nvSpPr>
        <p:spPr>
          <a:xfrm>
            <a:off x="1736834" y="2456246"/>
            <a:ext cx="8589579" cy="1800444"/>
          </a:xfrm>
          <a:solidFill>
            <a:schemeClr val="accent1">
              <a:lumMod val="40000"/>
              <a:lumOff val="60000"/>
            </a:schemeClr>
          </a:solidFill>
          <a:ln>
            <a:solidFill>
              <a:schemeClr val="accent1">
                <a:lumMod val="50000"/>
              </a:schemeClr>
            </a:solidFill>
          </a:ln>
          <a:effectLst>
            <a:outerShdw blurRad="50800" dist="127000" dir="2700000" algn="tl" rotWithShape="0">
              <a:schemeClr val="accent1">
                <a:lumMod val="50000"/>
                <a:alpha val="40000"/>
              </a:schemeClr>
            </a:outerShdw>
          </a:effectLst>
        </p:spPr>
        <p:txBody>
          <a:bodyPr>
            <a:scene3d>
              <a:camera prst="orthographicFront"/>
              <a:lightRig rig="threePt" dir="t"/>
            </a:scene3d>
            <a:sp3d extrusionH="57150">
              <a:bevelT w="38100" h="38100"/>
            </a:sp3d>
          </a:bodyPr>
          <a:lstStyle/>
          <a:p>
            <a:pPr marL="0" indent="0">
              <a:buNone/>
            </a:pPr>
            <a:r>
              <a:rPr lang="pl-PL" sz="3200" b="1" dirty="0" smtClean="0">
                <a:solidFill>
                  <a:srgbClr val="002060"/>
                </a:solidFill>
                <a:latin typeface="Arial" panose="020B0604020202020204" pitchFamily="34" charset="0"/>
                <a:cs typeface="Arial" panose="020B0604020202020204" pitchFamily="34" charset="0"/>
              </a:rPr>
              <a:t>Uczeń</a:t>
            </a:r>
            <a:r>
              <a:rPr lang="pl-PL" sz="3200" b="1" dirty="0" smtClean="0">
                <a:latin typeface="Arial" panose="020B0604020202020204" pitchFamily="34" charset="0"/>
                <a:cs typeface="Arial" panose="020B0604020202020204" pitchFamily="34" charset="0"/>
              </a:rPr>
              <a:t> </a:t>
            </a:r>
            <a:r>
              <a:rPr lang="pl-PL" sz="3200" b="1" dirty="0" smtClean="0">
                <a:solidFill>
                  <a:srgbClr val="FF0000"/>
                </a:solidFill>
                <a:latin typeface="Arial" panose="020B0604020202020204" pitchFamily="34" charset="0"/>
                <a:cs typeface="Arial" panose="020B0604020202020204" pitchFamily="34" charset="0"/>
              </a:rPr>
              <a:t>nie odniósł się </a:t>
            </a:r>
            <a:r>
              <a:rPr lang="pl-PL" sz="3200" b="1" dirty="0" smtClean="0">
                <a:solidFill>
                  <a:srgbClr val="002060"/>
                </a:solidFill>
                <a:latin typeface="Arial" panose="020B0604020202020204" pitchFamily="34" charset="0"/>
                <a:cs typeface="Arial" panose="020B0604020202020204" pitchFamily="34" charset="0"/>
              </a:rPr>
              <a:t>do podpunktu:</a:t>
            </a:r>
          </a:p>
          <a:p>
            <a:r>
              <a:rPr lang="pl-PL" sz="3200" b="1" dirty="0" smtClean="0">
                <a:solidFill>
                  <a:srgbClr val="002060"/>
                </a:solidFill>
                <a:latin typeface="Arial" panose="020B0604020202020204" pitchFamily="34" charset="0"/>
                <a:cs typeface="Arial" panose="020B0604020202020204" pitchFamily="34" charset="0"/>
              </a:rPr>
              <a:t>nie realizuje podpunktu</a:t>
            </a:r>
          </a:p>
          <a:p>
            <a:r>
              <a:rPr lang="pl-PL" sz="3200" b="1" dirty="0" smtClean="0">
                <a:solidFill>
                  <a:srgbClr val="002060"/>
                </a:solidFill>
                <a:latin typeface="Arial" panose="020B0604020202020204" pitchFamily="34" charset="0"/>
                <a:cs typeface="Arial" panose="020B0604020202020204" pitchFamily="34" charset="0"/>
              </a:rPr>
              <a:t>realizuje go w sposób niekomunikatywny.</a:t>
            </a:r>
          </a:p>
          <a:p>
            <a:endParaRPr lang="pl-PL" dirty="0" smtClean="0"/>
          </a:p>
        </p:txBody>
      </p:sp>
    </p:spTree>
    <p:extLst>
      <p:ext uri="{BB962C8B-B14F-4D97-AF65-F5344CB8AC3E}">
        <p14:creationId xmlns:p14="http://schemas.microsoft.com/office/powerpoint/2010/main" val="35298234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4779" y="617374"/>
            <a:ext cx="9898117" cy="659634"/>
          </a:xfrm>
        </p:spPr>
        <p:txBody>
          <a:bodyPr>
            <a:normAutofit/>
            <a:scene3d>
              <a:camera prst="orthographicFront"/>
              <a:lightRig rig="threePt" dir="t"/>
            </a:scene3d>
            <a:sp3d extrusionH="57150">
              <a:bevelT w="38100" h="38100"/>
            </a:sp3d>
          </a:bodyPr>
          <a:lstStyle/>
          <a:p>
            <a:r>
              <a:rPr lang="pl-PL" sz="3200" b="1" dirty="0" smtClean="0">
                <a:solidFill>
                  <a:srgbClr val="002060"/>
                </a:solidFill>
                <a:latin typeface="Arial" panose="020B0604020202020204" pitchFamily="34" charset="0"/>
                <a:cs typeface="Arial" panose="020B0604020202020204" pitchFamily="34" charset="0"/>
              </a:rPr>
              <a:t>Uszczegółowienie kryteriów oceniania WP – treść</a:t>
            </a:r>
            <a:endParaRPr lang="pl-PL" sz="32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56</a:t>
            </a:fld>
            <a:endParaRPr lang="pl-PL"/>
          </a:p>
        </p:txBody>
      </p:sp>
      <p:sp>
        <p:nvSpPr>
          <p:cNvPr id="3" name="Symbol zastępczy zawartości 2"/>
          <p:cNvSpPr>
            <a:spLocks noGrp="1"/>
          </p:cNvSpPr>
          <p:nvPr>
            <p:ph idx="1"/>
          </p:nvPr>
        </p:nvSpPr>
        <p:spPr>
          <a:xfrm>
            <a:off x="664779" y="2033752"/>
            <a:ext cx="10371083" cy="3767958"/>
          </a:xfrm>
          <a:solidFill>
            <a:schemeClr val="accent1">
              <a:lumMod val="40000"/>
              <a:lumOff val="60000"/>
            </a:schemeClr>
          </a:solidFill>
          <a:ln>
            <a:solidFill>
              <a:schemeClr val="accent1">
                <a:lumMod val="50000"/>
              </a:schemeClr>
            </a:solidFill>
          </a:ln>
          <a:effectLst>
            <a:outerShdw blurRad="50800" dist="127000" dir="2700000" algn="tl" rotWithShape="0">
              <a:schemeClr val="accent1">
                <a:lumMod val="50000"/>
                <a:alpha val="40000"/>
              </a:schemeClr>
            </a:outerShdw>
          </a:effectLst>
        </p:spPr>
        <p:txBody>
          <a:bodyPr>
            <a:normAutofit fontScale="47500" lnSpcReduction="20000"/>
            <a:scene3d>
              <a:camera prst="orthographicFront"/>
              <a:lightRig rig="threePt" dir="t"/>
            </a:scene3d>
            <a:sp3d extrusionH="57150">
              <a:bevelT w="38100" h="38100"/>
            </a:sp3d>
          </a:bodyPr>
          <a:lstStyle/>
          <a:p>
            <a:pPr marL="0" indent="0">
              <a:lnSpc>
                <a:spcPct val="134000"/>
              </a:lnSpc>
              <a:buNone/>
            </a:pPr>
            <a:r>
              <a:rPr lang="pl-PL" sz="6400" b="1" dirty="0" smtClean="0">
                <a:solidFill>
                  <a:srgbClr val="002060"/>
                </a:solidFill>
                <a:latin typeface="Arial" panose="020B0604020202020204" pitchFamily="34" charset="0"/>
                <a:cs typeface="Arial" panose="020B0604020202020204" pitchFamily="34" charset="0"/>
              </a:rPr>
              <a:t>Uczeń</a:t>
            </a:r>
            <a:r>
              <a:rPr lang="pl-PL" sz="6400" b="1" dirty="0" smtClean="0">
                <a:latin typeface="Arial" panose="020B0604020202020204" pitchFamily="34" charset="0"/>
                <a:cs typeface="Arial" panose="020B0604020202020204" pitchFamily="34" charset="0"/>
              </a:rPr>
              <a:t> </a:t>
            </a:r>
            <a:r>
              <a:rPr lang="pl-PL" sz="6400" b="1" dirty="0" smtClean="0">
                <a:solidFill>
                  <a:srgbClr val="FF0000"/>
                </a:solidFill>
                <a:latin typeface="Arial" panose="020B0604020202020204" pitchFamily="34" charset="0"/>
                <a:cs typeface="Arial" panose="020B0604020202020204" pitchFamily="34" charset="0"/>
              </a:rPr>
              <a:t>odniósł się </a:t>
            </a:r>
            <a:r>
              <a:rPr lang="pl-PL" sz="6400" b="1" dirty="0" smtClean="0">
                <a:solidFill>
                  <a:srgbClr val="002060"/>
                </a:solidFill>
                <a:latin typeface="Arial" panose="020B0604020202020204" pitchFamily="34" charset="0"/>
                <a:cs typeface="Arial" panose="020B0604020202020204" pitchFamily="34" charset="0"/>
              </a:rPr>
              <a:t>do podpunktu = w komunikatywny sposób odniósł się do niego w </a:t>
            </a:r>
            <a:r>
              <a:rPr lang="pl-PL" sz="6400" b="1" u="sng" dirty="0" smtClean="0">
                <a:solidFill>
                  <a:srgbClr val="002060"/>
                </a:solidFill>
                <a:latin typeface="Arial" panose="020B0604020202020204" pitchFamily="34" charset="0"/>
                <a:cs typeface="Arial" panose="020B0604020202020204" pitchFamily="34" charset="0"/>
              </a:rPr>
              <a:t>minimalnym</a:t>
            </a:r>
            <a:r>
              <a:rPr lang="pl-PL" sz="6400" b="1" dirty="0" smtClean="0">
                <a:solidFill>
                  <a:srgbClr val="002060"/>
                </a:solidFill>
                <a:latin typeface="Arial" panose="020B0604020202020204" pitchFamily="34" charset="0"/>
                <a:cs typeface="Arial" panose="020B0604020202020204" pitchFamily="34" charset="0"/>
              </a:rPr>
              <a:t> stopniu:</a:t>
            </a:r>
          </a:p>
          <a:p>
            <a:pPr>
              <a:lnSpc>
                <a:spcPct val="134000"/>
              </a:lnSpc>
            </a:pPr>
            <a:r>
              <a:rPr lang="pl-PL" sz="6400" b="1" dirty="0" smtClean="0">
                <a:solidFill>
                  <a:srgbClr val="002060"/>
                </a:solidFill>
                <a:latin typeface="Arial" panose="020B0604020202020204" pitchFamily="34" charset="0"/>
                <a:cs typeface="Arial" panose="020B0604020202020204" pitchFamily="34" charset="0"/>
              </a:rPr>
              <a:t>jedno odniesienie do podpunktu, np. </a:t>
            </a:r>
            <a:r>
              <a:rPr lang="pl-PL" sz="6400" b="1" dirty="0" smtClean="0">
                <a:solidFill>
                  <a:srgbClr val="2BAB2B"/>
                </a:solidFill>
                <a:latin typeface="Arial" panose="020B0604020202020204" pitchFamily="34" charset="0"/>
                <a:cs typeface="Arial" panose="020B0604020202020204" pitchFamily="34" charset="0"/>
              </a:rPr>
              <a:t>I </a:t>
            </a:r>
            <a:r>
              <a:rPr lang="pl-PL" sz="6400" b="1" dirty="0" err="1" smtClean="0">
                <a:solidFill>
                  <a:srgbClr val="2BAB2B"/>
                </a:solidFill>
                <a:latin typeface="Arial" panose="020B0604020202020204" pitchFamily="34" charset="0"/>
                <a:cs typeface="Arial" panose="020B0604020202020204" pitchFamily="34" charset="0"/>
              </a:rPr>
              <a:t>wanted</a:t>
            </a:r>
            <a:r>
              <a:rPr lang="pl-PL" sz="6400" b="1" dirty="0" smtClean="0">
                <a:solidFill>
                  <a:srgbClr val="2BAB2B"/>
                </a:solidFill>
                <a:latin typeface="Arial" panose="020B0604020202020204" pitchFamily="34" charset="0"/>
                <a:cs typeface="Arial" panose="020B0604020202020204" pitchFamily="34" charset="0"/>
              </a:rPr>
              <a:t> my </a:t>
            </a:r>
            <a:r>
              <a:rPr lang="pl-PL" sz="6400" b="1" dirty="0" err="1" smtClean="0">
                <a:solidFill>
                  <a:srgbClr val="2BAB2B"/>
                </a:solidFill>
                <a:latin typeface="Arial" panose="020B0604020202020204" pitchFamily="34" charset="0"/>
                <a:cs typeface="Arial" panose="020B0604020202020204" pitchFamily="34" charset="0"/>
              </a:rPr>
              <a:t>brother</a:t>
            </a:r>
            <a:r>
              <a:rPr lang="pl-PL" sz="6400" b="1" dirty="0" smtClean="0">
                <a:solidFill>
                  <a:srgbClr val="2BAB2B"/>
                </a:solidFill>
                <a:latin typeface="Arial" panose="020B0604020202020204" pitchFamily="34" charset="0"/>
                <a:cs typeface="Arial" panose="020B0604020202020204" pitchFamily="34" charset="0"/>
              </a:rPr>
              <a:t> to be happy.</a:t>
            </a:r>
          </a:p>
          <a:p>
            <a:pPr>
              <a:lnSpc>
                <a:spcPct val="134000"/>
              </a:lnSpc>
            </a:pPr>
            <a:r>
              <a:rPr lang="pl-PL" sz="6400" b="1" dirty="0" smtClean="0">
                <a:solidFill>
                  <a:srgbClr val="002060"/>
                </a:solidFill>
                <a:latin typeface="Arial" panose="020B0604020202020204" pitchFamily="34" charset="0"/>
                <a:cs typeface="Arial" panose="020B0604020202020204" pitchFamily="34" charset="0"/>
              </a:rPr>
              <a:t>Wyrażenia: </a:t>
            </a:r>
            <a:r>
              <a:rPr lang="pl-PL" sz="6400" b="1" dirty="0" err="1" smtClean="0">
                <a:solidFill>
                  <a:srgbClr val="2BAB2B"/>
                </a:solidFill>
                <a:latin typeface="Arial" panose="020B0604020202020204" pitchFamily="34" charset="0"/>
                <a:cs typeface="Arial" panose="020B0604020202020204" pitchFamily="34" charset="0"/>
              </a:rPr>
              <a:t>sing</a:t>
            </a:r>
            <a:r>
              <a:rPr lang="pl-PL" sz="6400" b="1" dirty="0" smtClean="0">
                <a:solidFill>
                  <a:srgbClr val="2BAB2B"/>
                </a:solidFill>
                <a:latin typeface="Arial" panose="020B0604020202020204" pitchFamily="34" charset="0"/>
                <a:cs typeface="Arial" panose="020B0604020202020204" pitchFamily="34" charset="0"/>
              </a:rPr>
              <a:t> a song</a:t>
            </a:r>
            <a:r>
              <a:rPr lang="pl-PL" sz="6400" b="1" dirty="0" smtClean="0">
                <a:latin typeface="Arial" panose="020B0604020202020204" pitchFamily="34" charset="0"/>
                <a:cs typeface="Arial" panose="020B0604020202020204" pitchFamily="34" charset="0"/>
              </a:rPr>
              <a:t>, </a:t>
            </a:r>
            <a:r>
              <a:rPr lang="pl-PL" sz="6400" b="1" dirty="0" err="1" smtClean="0">
                <a:solidFill>
                  <a:srgbClr val="2BAB2B"/>
                </a:solidFill>
                <a:latin typeface="Arial" panose="020B0604020202020204" pitchFamily="34" charset="0"/>
                <a:cs typeface="Arial" panose="020B0604020202020204" pitchFamily="34" charset="0"/>
              </a:rPr>
              <a:t>listen</a:t>
            </a:r>
            <a:r>
              <a:rPr lang="pl-PL" sz="6400" b="1" dirty="0" smtClean="0">
                <a:solidFill>
                  <a:srgbClr val="2BAB2B"/>
                </a:solidFill>
                <a:latin typeface="Arial" panose="020B0604020202020204" pitchFamily="34" charset="0"/>
                <a:cs typeface="Arial" panose="020B0604020202020204" pitchFamily="34" charset="0"/>
              </a:rPr>
              <a:t> to </a:t>
            </a:r>
            <a:r>
              <a:rPr lang="pl-PL" sz="6400" b="1" dirty="0" err="1" smtClean="0">
                <a:solidFill>
                  <a:srgbClr val="2BAB2B"/>
                </a:solidFill>
                <a:latin typeface="Arial" panose="020B0604020202020204" pitchFamily="34" charset="0"/>
                <a:cs typeface="Arial" panose="020B0604020202020204" pitchFamily="34" charset="0"/>
              </a:rPr>
              <a:t>music</a:t>
            </a:r>
            <a:r>
              <a:rPr lang="pl-PL" sz="6400" b="1" dirty="0" smtClean="0">
                <a:latin typeface="Arial" panose="020B0604020202020204" pitchFamily="34" charset="0"/>
                <a:cs typeface="Arial" panose="020B0604020202020204" pitchFamily="34" charset="0"/>
              </a:rPr>
              <a:t>, </a:t>
            </a:r>
            <a:r>
              <a:rPr lang="pl-PL" sz="6400" b="1" dirty="0" err="1" smtClean="0">
                <a:solidFill>
                  <a:srgbClr val="2BAB2B"/>
                </a:solidFill>
                <a:latin typeface="Arial" panose="020B0604020202020204" pitchFamily="34" charset="0"/>
                <a:cs typeface="Arial" panose="020B0604020202020204" pitchFamily="34" charset="0"/>
              </a:rPr>
              <a:t>serve</a:t>
            </a:r>
            <a:r>
              <a:rPr lang="pl-PL" sz="6400" b="1" dirty="0" smtClean="0">
                <a:solidFill>
                  <a:srgbClr val="2BAB2B"/>
                </a:solidFill>
                <a:latin typeface="Arial" panose="020B0604020202020204" pitchFamily="34" charset="0"/>
                <a:cs typeface="Arial" panose="020B0604020202020204" pitchFamily="34" charset="0"/>
              </a:rPr>
              <a:t> </a:t>
            </a:r>
            <a:r>
              <a:rPr lang="pl-PL" sz="6400" b="1" dirty="0" err="1" smtClean="0">
                <a:solidFill>
                  <a:srgbClr val="2BAB2B"/>
                </a:solidFill>
                <a:latin typeface="Arial" panose="020B0604020202020204" pitchFamily="34" charset="0"/>
                <a:cs typeface="Arial" panose="020B0604020202020204" pitchFamily="34" charset="0"/>
              </a:rPr>
              <a:t>dishes</a:t>
            </a:r>
            <a:r>
              <a:rPr lang="pl-PL" sz="6400" b="1" dirty="0" smtClean="0">
                <a:latin typeface="Arial" panose="020B0604020202020204" pitchFamily="34" charset="0"/>
                <a:cs typeface="Arial" panose="020B0604020202020204" pitchFamily="34" charset="0"/>
              </a:rPr>
              <a:t>, </a:t>
            </a:r>
            <a:r>
              <a:rPr lang="pl-PL" sz="6400" b="1" dirty="0" smtClean="0">
                <a:solidFill>
                  <a:srgbClr val="2BAB2B"/>
                </a:solidFill>
                <a:latin typeface="Arial" panose="020B0604020202020204" pitchFamily="34" charset="0"/>
                <a:cs typeface="Arial" panose="020B0604020202020204" pitchFamily="34" charset="0"/>
              </a:rPr>
              <a:t>dance tango</a:t>
            </a:r>
            <a:r>
              <a:rPr lang="pl-PL" sz="6400" b="1" dirty="0" smtClean="0">
                <a:solidFill>
                  <a:srgbClr val="002060"/>
                </a:solidFill>
                <a:latin typeface="Arial" panose="020B0604020202020204" pitchFamily="34" charset="0"/>
                <a:cs typeface="Arial" panose="020B0604020202020204" pitchFamily="34" charset="0"/>
              </a:rPr>
              <a:t>, itp. – traktuje się jak jedno odniesienie.</a:t>
            </a:r>
          </a:p>
          <a:p>
            <a:endParaRPr lang="pl-PL" dirty="0" smtClean="0"/>
          </a:p>
        </p:txBody>
      </p:sp>
    </p:spTree>
    <p:extLst>
      <p:ext uri="{BB962C8B-B14F-4D97-AF65-F5344CB8AC3E}">
        <p14:creationId xmlns:p14="http://schemas.microsoft.com/office/powerpoint/2010/main" val="40198243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4779" y="617374"/>
            <a:ext cx="9898117" cy="659634"/>
          </a:xfrm>
        </p:spPr>
        <p:txBody>
          <a:bodyPr>
            <a:normAutofit/>
            <a:scene3d>
              <a:camera prst="orthographicFront"/>
              <a:lightRig rig="threePt" dir="t"/>
            </a:scene3d>
            <a:sp3d extrusionH="57150">
              <a:bevelT w="38100" h="38100"/>
            </a:sp3d>
          </a:bodyPr>
          <a:lstStyle/>
          <a:p>
            <a:r>
              <a:rPr lang="pl-PL" sz="3200" b="1" dirty="0" smtClean="0">
                <a:solidFill>
                  <a:srgbClr val="002060"/>
                </a:solidFill>
                <a:latin typeface="Arial" panose="020B0604020202020204" pitchFamily="34" charset="0"/>
                <a:cs typeface="Arial" panose="020B0604020202020204" pitchFamily="34" charset="0"/>
              </a:rPr>
              <a:t>Uszczegółowienie kryteriów oceniania WP – treść</a:t>
            </a:r>
            <a:endParaRPr lang="pl-PL" sz="32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57</a:t>
            </a:fld>
            <a:endParaRPr lang="pl-PL"/>
          </a:p>
        </p:txBody>
      </p:sp>
      <p:sp>
        <p:nvSpPr>
          <p:cNvPr id="3" name="Symbol zastępczy zawartości 2"/>
          <p:cNvSpPr>
            <a:spLocks noGrp="1"/>
          </p:cNvSpPr>
          <p:nvPr>
            <p:ph idx="1"/>
          </p:nvPr>
        </p:nvSpPr>
        <p:spPr>
          <a:xfrm>
            <a:off x="584638" y="1800116"/>
            <a:ext cx="11022723" cy="4364202"/>
          </a:xfrm>
          <a:solidFill>
            <a:schemeClr val="accent1">
              <a:lumMod val="40000"/>
              <a:lumOff val="60000"/>
            </a:schemeClr>
          </a:solidFill>
          <a:ln>
            <a:solidFill>
              <a:schemeClr val="accent1">
                <a:lumMod val="50000"/>
              </a:schemeClr>
            </a:solidFill>
          </a:ln>
          <a:effectLst>
            <a:outerShdw blurRad="50800" dist="127000" dir="2700000" algn="tl" rotWithShape="0">
              <a:schemeClr val="accent1">
                <a:lumMod val="50000"/>
                <a:alpha val="40000"/>
              </a:schemeClr>
            </a:outerShdw>
          </a:effectLst>
        </p:spPr>
        <p:txBody>
          <a:bodyPr>
            <a:noAutofit/>
            <a:scene3d>
              <a:camera prst="orthographicFront"/>
              <a:lightRig rig="threePt" dir="t"/>
            </a:scene3d>
            <a:sp3d extrusionH="57150">
              <a:bevelT w="38100" h="38100"/>
            </a:sp3d>
          </a:bodyPr>
          <a:lstStyle/>
          <a:p>
            <a:pPr marL="0" indent="0">
              <a:lnSpc>
                <a:spcPct val="114000"/>
              </a:lnSpc>
              <a:spcBef>
                <a:spcPts val="600"/>
              </a:spcBef>
              <a:spcAft>
                <a:spcPts val="600"/>
              </a:spcAft>
              <a:buNone/>
            </a:pPr>
            <a:r>
              <a:rPr lang="pl-PL" sz="2400" b="1" dirty="0" smtClean="0">
                <a:solidFill>
                  <a:srgbClr val="002060"/>
                </a:solidFill>
                <a:latin typeface="Arial" panose="020B0604020202020204" pitchFamily="34" charset="0"/>
                <a:cs typeface="Arial" panose="020B0604020202020204" pitchFamily="34" charset="0"/>
              </a:rPr>
              <a:t>Uczeń</a:t>
            </a:r>
            <a:r>
              <a:rPr lang="pl-PL" sz="2400" b="1" dirty="0" smtClean="0">
                <a:latin typeface="Arial" panose="020B0604020202020204" pitchFamily="34" charset="0"/>
                <a:cs typeface="Arial" panose="020B0604020202020204" pitchFamily="34" charset="0"/>
              </a:rPr>
              <a:t> </a:t>
            </a:r>
            <a:r>
              <a:rPr lang="pl-PL" sz="2400" b="1" dirty="0" smtClean="0">
                <a:solidFill>
                  <a:srgbClr val="FF0000"/>
                </a:solidFill>
                <a:latin typeface="Arial" panose="020B0604020202020204" pitchFamily="34" charset="0"/>
                <a:cs typeface="Arial" panose="020B0604020202020204" pitchFamily="34" charset="0"/>
              </a:rPr>
              <a:t>rozwinął</a:t>
            </a:r>
            <a:r>
              <a:rPr lang="pl-PL" sz="2400" b="1" dirty="0" smtClean="0">
                <a:solidFill>
                  <a:srgbClr val="C00000"/>
                </a:solidFill>
                <a:latin typeface="Arial" panose="020B0604020202020204" pitchFamily="34" charset="0"/>
                <a:cs typeface="Arial" panose="020B0604020202020204" pitchFamily="34" charset="0"/>
              </a:rPr>
              <a:t> </a:t>
            </a:r>
            <a:r>
              <a:rPr lang="pl-PL" sz="2400" b="1" dirty="0" smtClean="0">
                <a:solidFill>
                  <a:srgbClr val="002060"/>
                </a:solidFill>
                <a:latin typeface="Arial" panose="020B0604020202020204" pitchFamily="34" charset="0"/>
                <a:cs typeface="Arial" panose="020B0604020202020204" pitchFamily="34" charset="0"/>
              </a:rPr>
              <a:t>podpunkt </a:t>
            </a:r>
            <a:r>
              <a:rPr lang="pl-PL" sz="2400" b="1" dirty="0">
                <a:solidFill>
                  <a:srgbClr val="002060"/>
                </a:solidFill>
                <a:latin typeface="Arial" panose="020B0604020202020204" pitchFamily="34" charset="0"/>
                <a:cs typeface="Arial" panose="020B0604020202020204" pitchFamily="34" charset="0"/>
              </a:rPr>
              <a:t>=</a:t>
            </a:r>
            <a:r>
              <a:rPr lang="pl-PL" sz="2400" b="1" dirty="0" smtClean="0">
                <a:solidFill>
                  <a:srgbClr val="002060"/>
                </a:solidFill>
                <a:latin typeface="Arial" panose="020B0604020202020204" pitchFamily="34" charset="0"/>
                <a:cs typeface="Arial" panose="020B0604020202020204" pitchFamily="34" charset="0"/>
              </a:rPr>
              <a:t> w komunikatywny sposób odniósł się do niego  </a:t>
            </a:r>
            <a:r>
              <a:rPr lang="pl-PL" sz="2400" b="1" u="sng" dirty="0" smtClean="0">
                <a:solidFill>
                  <a:srgbClr val="002060"/>
                </a:solidFill>
                <a:latin typeface="Arial" panose="020B0604020202020204" pitchFamily="34" charset="0"/>
                <a:cs typeface="Arial" panose="020B0604020202020204" pitchFamily="34" charset="0"/>
              </a:rPr>
              <a:t>bardziej szczegółowo</a:t>
            </a:r>
            <a:r>
              <a:rPr lang="pl-PL" sz="2400" b="1" dirty="0" smtClean="0">
                <a:solidFill>
                  <a:srgbClr val="002060"/>
                </a:solidFill>
                <a:latin typeface="Arial" panose="020B0604020202020204" pitchFamily="34" charset="0"/>
                <a:cs typeface="Arial" panose="020B0604020202020204" pitchFamily="34" charset="0"/>
              </a:rPr>
              <a:t>:</a:t>
            </a:r>
          </a:p>
          <a:p>
            <a:pPr>
              <a:lnSpc>
                <a:spcPct val="114000"/>
              </a:lnSpc>
              <a:spcBef>
                <a:spcPts val="600"/>
              </a:spcBef>
              <a:spcAft>
                <a:spcPts val="600"/>
              </a:spcAft>
            </a:pPr>
            <a:r>
              <a:rPr lang="pl-PL" sz="2400" b="1" dirty="0" smtClean="0">
                <a:solidFill>
                  <a:srgbClr val="002060"/>
                </a:solidFill>
                <a:latin typeface="Arial" panose="020B0604020202020204" pitchFamily="34" charset="0"/>
                <a:cs typeface="Arial" panose="020B0604020202020204" pitchFamily="34" charset="0"/>
              </a:rPr>
              <a:t>dwa minimalne odniesienia do podpunktu, np. </a:t>
            </a:r>
            <a:r>
              <a:rPr lang="pl-PL" sz="2400" b="1" dirty="0" smtClean="0">
                <a:solidFill>
                  <a:srgbClr val="2BAB2B"/>
                </a:solidFill>
                <a:latin typeface="Arial" panose="020B0604020202020204" pitchFamily="34" charset="0"/>
                <a:cs typeface="Arial" panose="020B0604020202020204" pitchFamily="34" charset="0"/>
              </a:rPr>
              <a:t>I </a:t>
            </a:r>
            <a:r>
              <a:rPr lang="pl-PL" sz="2400" b="1" dirty="0" err="1" smtClean="0">
                <a:solidFill>
                  <a:srgbClr val="2BAB2B"/>
                </a:solidFill>
                <a:latin typeface="Arial" panose="020B0604020202020204" pitchFamily="34" charset="0"/>
                <a:cs typeface="Arial" panose="020B0604020202020204" pitchFamily="34" charset="0"/>
              </a:rPr>
              <a:t>wanted</a:t>
            </a:r>
            <a:r>
              <a:rPr lang="pl-PL" sz="2400" b="1" dirty="0" smtClean="0">
                <a:solidFill>
                  <a:srgbClr val="2BAB2B"/>
                </a:solidFill>
                <a:latin typeface="Arial" panose="020B0604020202020204" pitchFamily="34" charset="0"/>
                <a:cs typeface="Arial" panose="020B0604020202020204" pitchFamily="34" charset="0"/>
              </a:rPr>
              <a:t> to </a:t>
            </a:r>
            <a:r>
              <a:rPr lang="pl-PL" sz="2400" b="1" dirty="0" err="1" smtClean="0">
                <a:solidFill>
                  <a:srgbClr val="2BAB2B"/>
                </a:solidFill>
                <a:latin typeface="Arial" panose="020B0604020202020204" pitchFamily="34" charset="0"/>
                <a:cs typeface="Arial" panose="020B0604020202020204" pitchFamily="34" charset="0"/>
              </a:rPr>
              <a:t>make</a:t>
            </a:r>
            <a:r>
              <a:rPr lang="pl-PL" sz="2400" b="1" dirty="0" smtClean="0">
                <a:solidFill>
                  <a:srgbClr val="2BAB2B"/>
                </a:solidFill>
                <a:latin typeface="Arial" panose="020B0604020202020204" pitchFamily="34" charset="0"/>
                <a:cs typeface="Arial" panose="020B0604020202020204" pitchFamily="34" charset="0"/>
              </a:rPr>
              <a:t> my </a:t>
            </a:r>
            <a:r>
              <a:rPr lang="pl-PL" sz="2400" b="1" dirty="0" err="1" smtClean="0">
                <a:solidFill>
                  <a:srgbClr val="2BAB2B"/>
                </a:solidFill>
                <a:latin typeface="Arial" panose="020B0604020202020204" pitchFamily="34" charset="0"/>
                <a:cs typeface="Arial" panose="020B0604020202020204" pitchFamily="34" charset="0"/>
              </a:rPr>
              <a:t>brother</a:t>
            </a:r>
            <a:r>
              <a:rPr lang="pl-PL" sz="2400" b="1" dirty="0" smtClean="0">
                <a:solidFill>
                  <a:srgbClr val="2BAB2B"/>
                </a:solidFill>
                <a:latin typeface="Arial" panose="020B0604020202020204" pitchFamily="34" charset="0"/>
                <a:cs typeface="Arial" panose="020B0604020202020204" pitchFamily="34" charset="0"/>
              </a:rPr>
              <a:t> happy and my </a:t>
            </a:r>
            <a:r>
              <a:rPr lang="pl-PL" sz="2400" b="1" dirty="0" err="1" smtClean="0">
                <a:solidFill>
                  <a:srgbClr val="2BAB2B"/>
                </a:solidFill>
                <a:latin typeface="Arial" panose="020B0604020202020204" pitchFamily="34" charset="0"/>
                <a:cs typeface="Arial" panose="020B0604020202020204" pitchFamily="34" charset="0"/>
              </a:rPr>
              <a:t>mum</a:t>
            </a:r>
            <a:r>
              <a:rPr lang="pl-PL" sz="2400" b="1" dirty="0" smtClean="0">
                <a:solidFill>
                  <a:srgbClr val="2BAB2B"/>
                </a:solidFill>
                <a:latin typeface="Arial" panose="020B0604020202020204" pitchFamily="34" charset="0"/>
                <a:cs typeface="Arial" panose="020B0604020202020204" pitchFamily="34" charset="0"/>
              </a:rPr>
              <a:t> </a:t>
            </a:r>
            <a:r>
              <a:rPr lang="pl-PL" sz="2400" b="1" dirty="0" err="1" smtClean="0">
                <a:solidFill>
                  <a:srgbClr val="2BAB2B"/>
                </a:solidFill>
                <a:latin typeface="Arial" panose="020B0604020202020204" pitchFamily="34" charset="0"/>
                <a:cs typeface="Arial" panose="020B0604020202020204" pitchFamily="34" charset="0"/>
              </a:rPr>
              <a:t>had</a:t>
            </a:r>
            <a:r>
              <a:rPr lang="pl-PL" sz="2400" b="1" dirty="0" smtClean="0">
                <a:solidFill>
                  <a:srgbClr val="2BAB2B"/>
                </a:solidFill>
                <a:latin typeface="Arial" panose="020B0604020202020204" pitchFamily="34" charset="0"/>
                <a:cs typeface="Arial" panose="020B0604020202020204" pitchFamily="34" charset="0"/>
              </a:rPr>
              <a:t> no </a:t>
            </a:r>
            <a:r>
              <a:rPr lang="pl-PL" sz="2400" b="1" dirty="0" err="1" smtClean="0">
                <a:solidFill>
                  <a:srgbClr val="2BAB2B"/>
                </a:solidFill>
                <a:latin typeface="Arial" panose="020B0604020202020204" pitchFamily="34" charset="0"/>
                <a:cs typeface="Arial" panose="020B0604020202020204" pitchFamily="34" charset="0"/>
              </a:rPr>
              <a:t>time</a:t>
            </a:r>
            <a:r>
              <a:rPr lang="pl-PL" sz="2400" b="1" dirty="0" smtClean="0">
                <a:solidFill>
                  <a:srgbClr val="2BAB2B"/>
                </a:solidFill>
                <a:latin typeface="Arial" panose="020B0604020202020204" pitchFamily="34" charset="0"/>
                <a:cs typeface="Arial" panose="020B0604020202020204" pitchFamily="34" charset="0"/>
              </a:rPr>
              <a:t>.</a:t>
            </a:r>
          </a:p>
          <a:p>
            <a:pPr>
              <a:lnSpc>
                <a:spcPct val="114000"/>
              </a:lnSpc>
              <a:spcBef>
                <a:spcPts val="600"/>
              </a:spcBef>
              <a:spcAft>
                <a:spcPts val="600"/>
              </a:spcAft>
            </a:pPr>
            <a:r>
              <a:rPr lang="pl-PL" sz="2400" b="1" dirty="0" smtClean="0">
                <a:solidFill>
                  <a:srgbClr val="002060"/>
                </a:solidFill>
                <a:latin typeface="Arial" panose="020B0604020202020204" pitchFamily="34" charset="0"/>
                <a:cs typeface="Arial" panose="020B0604020202020204" pitchFamily="34" charset="0"/>
              </a:rPr>
              <a:t>jedno rozbudowane odniesienie do podpunktu, jeden aspekt opisany bardziej szczegółowo, np. </a:t>
            </a:r>
            <a:r>
              <a:rPr lang="pl-PL" sz="2400" b="1" dirty="0" smtClean="0">
                <a:solidFill>
                  <a:srgbClr val="2BAB2B"/>
                </a:solidFill>
                <a:latin typeface="Arial" panose="020B0604020202020204" pitchFamily="34" charset="0"/>
                <a:cs typeface="Arial" panose="020B0604020202020204" pitchFamily="34" charset="0"/>
              </a:rPr>
              <a:t>In the </a:t>
            </a:r>
            <a:r>
              <a:rPr lang="pl-PL" sz="2400" b="1" dirty="0" err="1" smtClean="0">
                <a:solidFill>
                  <a:srgbClr val="2BAB2B"/>
                </a:solidFill>
                <a:latin typeface="Arial" panose="020B0604020202020204" pitchFamily="34" charset="0"/>
                <a:cs typeface="Arial" panose="020B0604020202020204" pitchFamily="34" charset="0"/>
              </a:rPr>
              <a:t>room</a:t>
            </a:r>
            <a:r>
              <a:rPr lang="pl-PL" sz="2400" b="1" dirty="0" smtClean="0">
                <a:solidFill>
                  <a:srgbClr val="2BAB2B"/>
                </a:solidFill>
                <a:latin typeface="Arial" panose="020B0604020202020204" pitchFamily="34" charset="0"/>
                <a:cs typeface="Arial" panose="020B0604020202020204" pitchFamily="34" charset="0"/>
              </a:rPr>
              <a:t> </a:t>
            </a:r>
            <a:r>
              <a:rPr lang="pl-PL" sz="2400" b="1" dirty="0" err="1" smtClean="0">
                <a:solidFill>
                  <a:srgbClr val="2BAB2B"/>
                </a:solidFill>
                <a:latin typeface="Arial" panose="020B0604020202020204" pitchFamily="34" charset="0"/>
                <a:cs typeface="Arial" panose="020B0604020202020204" pitchFamily="34" charset="0"/>
              </a:rPr>
              <a:t>there</a:t>
            </a:r>
            <a:r>
              <a:rPr lang="pl-PL" sz="2400" b="1" dirty="0" smtClean="0">
                <a:solidFill>
                  <a:srgbClr val="2BAB2B"/>
                </a:solidFill>
                <a:latin typeface="Arial" panose="020B0604020202020204" pitchFamily="34" charset="0"/>
                <a:cs typeface="Arial" panose="020B0604020202020204" pitchFamily="34" charset="0"/>
              </a:rPr>
              <a:t> </a:t>
            </a:r>
            <a:r>
              <a:rPr lang="pl-PL" sz="2400" b="1" dirty="0" err="1" smtClean="0">
                <a:solidFill>
                  <a:srgbClr val="2BAB2B"/>
                </a:solidFill>
                <a:latin typeface="Arial" panose="020B0604020202020204" pitchFamily="34" charset="0"/>
                <a:cs typeface="Arial" panose="020B0604020202020204" pitchFamily="34" charset="0"/>
              </a:rPr>
              <a:t>were</a:t>
            </a:r>
            <a:r>
              <a:rPr lang="pl-PL" sz="2400" b="1" dirty="0" smtClean="0">
                <a:solidFill>
                  <a:srgbClr val="2BAB2B"/>
                </a:solidFill>
                <a:latin typeface="Arial" panose="020B0604020202020204" pitchFamily="34" charset="0"/>
                <a:cs typeface="Arial" panose="020B0604020202020204" pitchFamily="34" charset="0"/>
              </a:rPr>
              <a:t> no </a:t>
            </a:r>
            <a:r>
              <a:rPr lang="pl-PL" sz="2400" b="1" dirty="0" err="1" smtClean="0">
                <a:solidFill>
                  <a:srgbClr val="2BAB2B"/>
                </a:solidFill>
                <a:latin typeface="Arial" panose="020B0604020202020204" pitchFamily="34" charset="0"/>
                <a:cs typeface="Arial" panose="020B0604020202020204" pitchFamily="34" charset="0"/>
              </a:rPr>
              <a:t>chairs</a:t>
            </a:r>
            <a:r>
              <a:rPr lang="pl-PL" sz="2400" b="1" dirty="0" smtClean="0">
                <a:solidFill>
                  <a:srgbClr val="2BAB2B"/>
                </a:solidFill>
                <a:latin typeface="Arial" panose="020B0604020202020204" pitchFamily="34" charset="0"/>
                <a:cs typeface="Arial" panose="020B0604020202020204" pitchFamily="34" charset="0"/>
              </a:rPr>
              <a:t> </a:t>
            </a:r>
            <a:r>
              <a:rPr lang="pl-PL" sz="2400" b="1" dirty="0" err="1" smtClean="0">
                <a:solidFill>
                  <a:srgbClr val="2BAB2B"/>
                </a:solidFill>
                <a:latin typeface="Arial" panose="020B0604020202020204" pitchFamily="34" charset="0"/>
                <a:cs typeface="Arial" panose="020B0604020202020204" pitchFamily="34" charset="0"/>
              </a:rPr>
              <a:t>or</a:t>
            </a:r>
            <a:r>
              <a:rPr lang="pl-PL" sz="2400" b="1" dirty="0" smtClean="0">
                <a:solidFill>
                  <a:srgbClr val="2BAB2B"/>
                </a:solidFill>
                <a:latin typeface="Arial" panose="020B0604020202020204" pitchFamily="34" charset="0"/>
                <a:cs typeface="Arial" panose="020B0604020202020204" pitchFamily="34" charset="0"/>
              </a:rPr>
              <a:t> </a:t>
            </a:r>
            <a:r>
              <a:rPr lang="pl-PL" sz="2400" b="1" dirty="0" err="1" smtClean="0">
                <a:solidFill>
                  <a:srgbClr val="2BAB2B"/>
                </a:solidFill>
                <a:latin typeface="Arial" panose="020B0604020202020204" pitchFamily="34" charset="0"/>
                <a:cs typeface="Arial" panose="020B0604020202020204" pitchFamily="34" charset="0"/>
              </a:rPr>
              <a:t>tables</a:t>
            </a:r>
            <a:r>
              <a:rPr lang="pl-PL" sz="2400" b="1" dirty="0" smtClean="0">
                <a:solidFill>
                  <a:srgbClr val="2BAB2B"/>
                </a:solidFill>
                <a:latin typeface="Arial" panose="020B0604020202020204" pitchFamily="34" charset="0"/>
                <a:cs typeface="Arial" panose="020B0604020202020204" pitchFamily="34" charset="0"/>
              </a:rPr>
              <a:t> </a:t>
            </a:r>
            <a:r>
              <a:rPr lang="pl-PL" sz="2400" b="1" dirty="0" err="1" smtClean="0">
                <a:solidFill>
                  <a:srgbClr val="2BAB2B"/>
                </a:solidFill>
                <a:latin typeface="Arial" panose="020B0604020202020204" pitchFamily="34" charset="0"/>
                <a:cs typeface="Arial" panose="020B0604020202020204" pitchFamily="34" charset="0"/>
              </a:rPr>
              <a:t>because</a:t>
            </a:r>
            <a:r>
              <a:rPr lang="pl-PL" sz="2400" b="1" dirty="0" smtClean="0">
                <a:solidFill>
                  <a:srgbClr val="2BAB2B"/>
                </a:solidFill>
                <a:latin typeface="Arial" panose="020B0604020202020204" pitchFamily="34" charset="0"/>
                <a:cs typeface="Arial" panose="020B0604020202020204" pitchFamily="34" charset="0"/>
              </a:rPr>
              <a:t> we </a:t>
            </a:r>
            <a:r>
              <a:rPr lang="pl-PL" sz="2400" b="1" dirty="0" err="1" smtClean="0">
                <a:solidFill>
                  <a:srgbClr val="2BAB2B"/>
                </a:solidFill>
                <a:latin typeface="Arial" panose="020B0604020202020204" pitchFamily="34" charset="0"/>
                <a:cs typeface="Arial" panose="020B0604020202020204" pitchFamily="34" charset="0"/>
              </a:rPr>
              <a:t>needed</a:t>
            </a:r>
            <a:r>
              <a:rPr lang="pl-PL" sz="2400" b="1" dirty="0" smtClean="0">
                <a:solidFill>
                  <a:srgbClr val="2BAB2B"/>
                </a:solidFill>
                <a:latin typeface="Arial" panose="020B0604020202020204" pitchFamily="34" charset="0"/>
                <a:cs typeface="Arial" panose="020B0604020202020204" pitchFamily="34" charset="0"/>
              </a:rPr>
              <a:t> </a:t>
            </a:r>
            <a:r>
              <a:rPr lang="pl-PL" sz="2400" b="1" dirty="0" err="1" smtClean="0">
                <a:solidFill>
                  <a:srgbClr val="2BAB2B"/>
                </a:solidFill>
                <a:latin typeface="Arial" panose="020B0604020202020204" pitchFamily="34" charset="0"/>
                <a:cs typeface="Arial" panose="020B0604020202020204" pitchFamily="34" charset="0"/>
              </a:rPr>
              <a:t>space</a:t>
            </a:r>
            <a:r>
              <a:rPr lang="pl-PL" sz="2400" b="1" dirty="0" smtClean="0">
                <a:solidFill>
                  <a:srgbClr val="2BAB2B"/>
                </a:solidFill>
                <a:latin typeface="Arial" panose="020B0604020202020204" pitchFamily="34" charset="0"/>
                <a:cs typeface="Arial" panose="020B0604020202020204" pitchFamily="34" charset="0"/>
              </a:rPr>
              <a:t> for </a:t>
            </a:r>
            <a:r>
              <a:rPr lang="pl-PL" sz="2400" b="1" dirty="0" err="1" smtClean="0">
                <a:solidFill>
                  <a:srgbClr val="2BAB2B"/>
                </a:solidFill>
                <a:latin typeface="Arial" panose="020B0604020202020204" pitchFamily="34" charset="0"/>
                <a:cs typeface="Arial" panose="020B0604020202020204" pitchFamily="34" charset="0"/>
              </a:rPr>
              <a:t>playing</a:t>
            </a:r>
            <a:r>
              <a:rPr lang="pl-PL" sz="2400" b="1" dirty="0" smtClean="0">
                <a:solidFill>
                  <a:srgbClr val="2BAB2B"/>
                </a:solidFill>
                <a:latin typeface="Arial" panose="020B0604020202020204" pitchFamily="34" charset="0"/>
                <a:cs typeface="Arial" panose="020B0604020202020204" pitchFamily="34" charset="0"/>
              </a:rPr>
              <a:t> </a:t>
            </a:r>
            <a:r>
              <a:rPr lang="pl-PL" sz="2400" b="1" dirty="0" err="1" smtClean="0">
                <a:solidFill>
                  <a:srgbClr val="2BAB2B"/>
                </a:solidFill>
                <a:latin typeface="Arial" panose="020B0604020202020204" pitchFamily="34" charset="0"/>
                <a:cs typeface="Arial" panose="020B0604020202020204" pitchFamily="34" charset="0"/>
              </a:rPr>
              <a:t>games</a:t>
            </a:r>
            <a:r>
              <a:rPr lang="pl-PL" sz="2400" b="1" dirty="0" smtClean="0">
                <a:solidFill>
                  <a:srgbClr val="2BAB2B"/>
                </a:solidFill>
                <a:latin typeface="Arial" panose="020B0604020202020204" pitchFamily="34" charset="0"/>
                <a:cs typeface="Arial" panose="020B0604020202020204" pitchFamily="34" charset="0"/>
              </a:rPr>
              <a:t> and dancing.</a:t>
            </a:r>
          </a:p>
          <a:p>
            <a:pPr>
              <a:lnSpc>
                <a:spcPct val="114000"/>
              </a:lnSpc>
              <a:spcBef>
                <a:spcPts val="600"/>
              </a:spcBef>
              <a:spcAft>
                <a:spcPts val="600"/>
              </a:spcAft>
            </a:pPr>
            <a:r>
              <a:rPr lang="pl-PL" sz="2400" b="1" dirty="0" smtClean="0">
                <a:solidFill>
                  <a:srgbClr val="002060"/>
                </a:solidFill>
                <a:latin typeface="Arial" panose="020B0604020202020204" pitchFamily="34" charset="0"/>
                <a:cs typeface="Arial" panose="020B0604020202020204" pitchFamily="34" charset="0"/>
              </a:rPr>
              <a:t>Słowa: </a:t>
            </a:r>
            <a:r>
              <a:rPr lang="pl-PL" sz="2400" b="1" dirty="0" err="1" smtClean="0">
                <a:solidFill>
                  <a:srgbClr val="2BAB2B"/>
                </a:solidFill>
                <a:latin typeface="Arial" panose="020B0604020202020204" pitchFamily="34" charset="0"/>
                <a:cs typeface="Arial" panose="020B0604020202020204" pitchFamily="34" charset="0"/>
              </a:rPr>
              <a:t>very</a:t>
            </a:r>
            <a:r>
              <a:rPr lang="pl-PL" sz="2400" b="1" dirty="0" smtClean="0">
                <a:solidFill>
                  <a:srgbClr val="002060"/>
                </a:solidFill>
                <a:latin typeface="Arial" panose="020B0604020202020204" pitchFamily="34" charset="0"/>
                <a:cs typeface="Arial" panose="020B0604020202020204" pitchFamily="34" charset="0"/>
              </a:rPr>
              <a:t>,</a:t>
            </a:r>
            <a:r>
              <a:rPr lang="pl-PL" sz="2400" b="1" dirty="0" smtClean="0">
                <a:latin typeface="Arial" panose="020B0604020202020204" pitchFamily="34" charset="0"/>
                <a:cs typeface="Arial" panose="020B0604020202020204" pitchFamily="34" charset="0"/>
              </a:rPr>
              <a:t> </a:t>
            </a:r>
            <a:r>
              <a:rPr lang="pl-PL" sz="2400" b="1" dirty="0" err="1" smtClean="0">
                <a:solidFill>
                  <a:srgbClr val="2BAB2B"/>
                </a:solidFill>
                <a:latin typeface="Arial" panose="020B0604020202020204" pitchFamily="34" charset="0"/>
                <a:cs typeface="Arial" panose="020B0604020202020204" pitchFamily="34" charset="0"/>
              </a:rPr>
              <a:t>more</a:t>
            </a:r>
            <a:r>
              <a:rPr lang="pl-PL" sz="2400" b="1" dirty="0" smtClean="0">
                <a:solidFill>
                  <a:srgbClr val="002060"/>
                </a:solidFill>
                <a:latin typeface="Arial" panose="020B0604020202020204" pitchFamily="34" charset="0"/>
                <a:cs typeface="Arial" panose="020B0604020202020204" pitchFamily="34" charset="0"/>
              </a:rPr>
              <a:t>,</a:t>
            </a:r>
            <a:r>
              <a:rPr lang="pl-PL" sz="2400" b="1" dirty="0" smtClean="0">
                <a:latin typeface="Arial" panose="020B0604020202020204" pitchFamily="34" charset="0"/>
                <a:cs typeface="Arial" panose="020B0604020202020204" pitchFamily="34" charset="0"/>
              </a:rPr>
              <a:t> </a:t>
            </a:r>
            <a:r>
              <a:rPr lang="pl-PL" sz="2400" b="1" dirty="0" smtClean="0">
                <a:solidFill>
                  <a:srgbClr val="2BAB2B"/>
                </a:solidFill>
                <a:latin typeface="Arial" panose="020B0604020202020204" pitchFamily="34" charset="0"/>
                <a:cs typeface="Arial" panose="020B0604020202020204" pitchFamily="34" charset="0"/>
              </a:rPr>
              <a:t>most</a:t>
            </a:r>
            <a:r>
              <a:rPr lang="pl-PL" sz="2400" b="1" dirty="0" smtClean="0">
                <a:latin typeface="Arial" panose="020B0604020202020204" pitchFamily="34" charset="0"/>
                <a:cs typeface="Arial" panose="020B0604020202020204" pitchFamily="34" charset="0"/>
              </a:rPr>
              <a:t> </a:t>
            </a:r>
            <a:r>
              <a:rPr lang="pl-PL" sz="2400" b="1" dirty="0" smtClean="0">
                <a:solidFill>
                  <a:srgbClr val="002060"/>
                </a:solidFill>
                <a:latin typeface="Arial" panose="020B0604020202020204" pitchFamily="34" charset="0"/>
                <a:cs typeface="Arial" panose="020B0604020202020204" pitchFamily="34" charset="0"/>
              </a:rPr>
              <a:t>nie są rozwinięciem elementu polecenia, niezależnie od tego, ile razy powtórzone.</a:t>
            </a:r>
            <a:endParaRPr lang="pl-PL" sz="1000" dirty="0" smtClean="0">
              <a:solidFill>
                <a:srgbClr val="002060"/>
              </a:solidFill>
            </a:endParaRPr>
          </a:p>
        </p:txBody>
      </p:sp>
    </p:spTree>
    <p:extLst>
      <p:ext uri="{BB962C8B-B14F-4D97-AF65-F5344CB8AC3E}">
        <p14:creationId xmlns:p14="http://schemas.microsoft.com/office/powerpoint/2010/main" val="34952954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4779" y="617374"/>
            <a:ext cx="9898117" cy="659634"/>
          </a:xfrm>
        </p:spPr>
        <p:txBody>
          <a:bodyPr>
            <a:normAutofit/>
            <a:scene3d>
              <a:camera prst="orthographicFront"/>
              <a:lightRig rig="threePt" dir="t"/>
            </a:scene3d>
            <a:sp3d extrusionH="57150">
              <a:bevelT w="38100" h="38100"/>
            </a:sp3d>
          </a:bodyPr>
          <a:lstStyle/>
          <a:p>
            <a:r>
              <a:rPr lang="pl-PL" sz="3200" b="1" dirty="0" smtClean="0">
                <a:solidFill>
                  <a:srgbClr val="002060"/>
                </a:solidFill>
                <a:latin typeface="Arial" panose="020B0604020202020204" pitchFamily="34" charset="0"/>
                <a:cs typeface="Arial" panose="020B0604020202020204" pitchFamily="34" charset="0"/>
              </a:rPr>
              <a:t>Uszczegółowienie kryteriów oceniania WP – treść</a:t>
            </a:r>
            <a:endParaRPr lang="pl-PL" sz="32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58</a:t>
            </a:fld>
            <a:endParaRPr lang="pl-PL"/>
          </a:p>
        </p:txBody>
      </p:sp>
      <p:sp>
        <p:nvSpPr>
          <p:cNvPr id="3" name="Symbol zastępczy zawartości 2"/>
          <p:cNvSpPr>
            <a:spLocks noGrp="1"/>
          </p:cNvSpPr>
          <p:nvPr>
            <p:ph idx="1"/>
          </p:nvPr>
        </p:nvSpPr>
        <p:spPr>
          <a:xfrm>
            <a:off x="664779" y="1957771"/>
            <a:ext cx="10514286" cy="4033125"/>
          </a:xfrm>
          <a:solidFill>
            <a:schemeClr val="accent1">
              <a:lumMod val="40000"/>
              <a:lumOff val="60000"/>
            </a:schemeClr>
          </a:solidFill>
          <a:ln>
            <a:solidFill>
              <a:schemeClr val="accent1">
                <a:lumMod val="50000"/>
              </a:schemeClr>
            </a:solidFill>
          </a:ln>
          <a:effectLst>
            <a:outerShdw blurRad="50800" dist="127000" dir="2700000" algn="tl" rotWithShape="0">
              <a:schemeClr val="accent1">
                <a:lumMod val="50000"/>
                <a:alpha val="40000"/>
              </a:schemeClr>
            </a:outerShdw>
          </a:effectLst>
        </p:spPr>
        <p:txBody>
          <a:bodyPr>
            <a:noAutofit/>
            <a:scene3d>
              <a:camera prst="orthographicFront"/>
              <a:lightRig rig="threePt" dir="t"/>
            </a:scene3d>
            <a:sp3d extrusionH="57150">
              <a:bevelT w="38100" h="38100"/>
            </a:sp3d>
          </a:bodyPr>
          <a:lstStyle/>
          <a:p>
            <a:pPr marL="0" indent="0">
              <a:lnSpc>
                <a:spcPct val="114000"/>
              </a:lnSpc>
              <a:spcBef>
                <a:spcPts val="600"/>
              </a:spcBef>
              <a:spcAft>
                <a:spcPts val="600"/>
              </a:spcAft>
              <a:buNone/>
            </a:pPr>
            <a:r>
              <a:rPr lang="pl-PL" b="1" dirty="0" smtClean="0">
                <a:solidFill>
                  <a:srgbClr val="C00000"/>
                </a:solidFill>
                <a:latin typeface="Arial" panose="020B0604020202020204" pitchFamily="34" charset="0"/>
                <a:cs typeface="Arial" panose="020B0604020202020204" pitchFamily="34" charset="0"/>
              </a:rPr>
              <a:t>Dwuczłonowy</a:t>
            </a:r>
            <a:r>
              <a:rPr lang="pl-PL" b="1" dirty="0" smtClean="0">
                <a:latin typeface="Arial" panose="020B0604020202020204" pitchFamily="34" charset="0"/>
                <a:cs typeface="Arial" panose="020B0604020202020204" pitchFamily="34" charset="0"/>
              </a:rPr>
              <a:t> </a:t>
            </a:r>
            <a:r>
              <a:rPr lang="pl-PL" b="1" dirty="0" smtClean="0">
                <a:solidFill>
                  <a:srgbClr val="002060"/>
                </a:solidFill>
                <a:latin typeface="Arial" panose="020B0604020202020204" pitchFamily="34" charset="0"/>
                <a:cs typeface="Arial" panose="020B0604020202020204" pitchFamily="34" charset="0"/>
              </a:rPr>
              <a:t>podpunkt polecenia:</a:t>
            </a:r>
          </a:p>
          <a:p>
            <a:pPr>
              <a:lnSpc>
                <a:spcPct val="114000"/>
              </a:lnSpc>
              <a:spcBef>
                <a:spcPts val="600"/>
              </a:spcBef>
              <a:spcAft>
                <a:spcPts val="600"/>
              </a:spcAft>
            </a:pPr>
            <a:r>
              <a:rPr lang="pl-PL" b="1" dirty="0" smtClean="0">
                <a:solidFill>
                  <a:srgbClr val="002060"/>
                </a:solidFill>
                <a:latin typeface="Arial" panose="020B0604020202020204" pitchFamily="34" charset="0"/>
                <a:cs typeface="Arial" panose="020B0604020202020204" pitchFamily="34" charset="0"/>
              </a:rPr>
              <a:t>minimalne odniesienie do jednego członu, drugi człon niezrealizowany </a:t>
            </a:r>
            <a:r>
              <a:rPr lang="pl-PL" b="1" dirty="0" smtClean="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pl-PL"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odniesienie</a:t>
            </a:r>
            <a:r>
              <a:rPr lang="pl-PL" b="1" dirty="0" smtClean="0">
                <a:latin typeface="Arial" panose="020B0604020202020204" pitchFamily="34" charset="0"/>
                <a:cs typeface="Arial" panose="020B0604020202020204" pitchFamily="34" charset="0"/>
                <a:sym typeface="Wingdings" panose="05000000000000000000" pitchFamily="2" charset="2"/>
              </a:rPr>
              <a:t> </a:t>
            </a:r>
            <a:r>
              <a:rPr lang="pl-PL" b="1" dirty="0" smtClean="0">
                <a:solidFill>
                  <a:srgbClr val="002060"/>
                </a:solidFill>
                <a:latin typeface="Arial" panose="020B0604020202020204" pitchFamily="34" charset="0"/>
                <a:cs typeface="Arial" panose="020B0604020202020204" pitchFamily="34" charset="0"/>
                <a:sym typeface="Wingdings" panose="05000000000000000000" pitchFamily="2" charset="2"/>
              </a:rPr>
              <a:t>do podpunktu</a:t>
            </a:r>
            <a:endParaRPr lang="pl-PL" b="1" dirty="0" smtClean="0">
              <a:solidFill>
                <a:srgbClr val="002060"/>
              </a:solidFill>
              <a:latin typeface="Arial" panose="020B0604020202020204" pitchFamily="34" charset="0"/>
              <a:cs typeface="Arial" panose="020B0604020202020204" pitchFamily="34" charset="0"/>
            </a:endParaRPr>
          </a:p>
          <a:p>
            <a:pPr>
              <a:lnSpc>
                <a:spcPct val="114000"/>
              </a:lnSpc>
              <a:spcBef>
                <a:spcPts val="600"/>
              </a:spcBef>
              <a:spcAft>
                <a:spcPts val="600"/>
              </a:spcAft>
            </a:pPr>
            <a:r>
              <a:rPr lang="pl-PL" b="1" dirty="0" smtClean="0">
                <a:solidFill>
                  <a:srgbClr val="002060"/>
                </a:solidFill>
                <a:latin typeface="Arial" panose="020B0604020202020204" pitchFamily="34" charset="0"/>
                <a:cs typeface="Arial" panose="020B0604020202020204" pitchFamily="34" charset="0"/>
              </a:rPr>
              <a:t>minimalne nawiązanie do jednego i drugiego członu </a:t>
            </a:r>
            <a:r>
              <a:rPr lang="pl-PL" b="1" dirty="0" smtClean="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pl-PL"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rozwinięcie</a:t>
            </a:r>
            <a:r>
              <a:rPr lang="pl-PL" b="1" dirty="0" smtClean="0">
                <a:latin typeface="Arial" panose="020B0604020202020204" pitchFamily="34" charset="0"/>
                <a:cs typeface="Arial" panose="020B0604020202020204" pitchFamily="34" charset="0"/>
                <a:sym typeface="Wingdings" panose="05000000000000000000" pitchFamily="2" charset="2"/>
              </a:rPr>
              <a:t> </a:t>
            </a:r>
            <a:r>
              <a:rPr lang="pl-PL" b="1" dirty="0" smtClean="0">
                <a:solidFill>
                  <a:srgbClr val="002060"/>
                </a:solidFill>
                <a:latin typeface="Arial" panose="020B0604020202020204" pitchFamily="34" charset="0"/>
                <a:cs typeface="Arial" panose="020B0604020202020204" pitchFamily="34" charset="0"/>
                <a:sym typeface="Wingdings" panose="05000000000000000000" pitchFamily="2" charset="2"/>
              </a:rPr>
              <a:t>podpunktu</a:t>
            </a:r>
            <a:endParaRPr lang="pl-PL" b="1" dirty="0" smtClean="0">
              <a:solidFill>
                <a:srgbClr val="002060"/>
              </a:solidFill>
              <a:latin typeface="Arial" panose="020B0604020202020204" pitchFamily="34" charset="0"/>
              <a:cs typeface="Arial" panose="020B0604020202020204" pitchFamily="34" charset="0"/>
            </a:endParaRPr>
          </a:p>
          <a:p>
            <a:pPr>
              <a:lnSpc>
                <a:spcPct val="114000"/>
              </a:lnSpc>
              <a:spcBef>
                <a:spcPts val="600"/>
              </a:spcBef>
              <a:spcAft>
                <a:spcPts val="600"/>
              </a:spcAft>
            </a:pPr>
            <a:r>
              <a:rPr lang="pl-PL" b="1" dirty="0" smtClean="0">
                <a:solidFill>
                  <a:srgbClr val="002060"/>
                </a:solidFill>
                <a:latin typeface="Arial" panose="020B0604020202020204" pitchFamily="34" charset="0"/>
                <a:cs typeface="Arial" panose="020B0604020202020204" pitchFamily="34" charset="0"/>
              </a:rPr>
              <a:t>szczegółowe, rozbudowane odniesienie do jednego członu, drugi człon niezrealizowany </a:t>
            </a:r>
            <a:r>
              <a:rPr lang="pl-PL" b="1" dirty="0" smtClean="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pl-PL"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odniesienie</a:t>
            </a:r>
            <a:r>
              <a:rPr lang="pl-PL" b="1" dirty="0" smtClean="0">
                <a:latin typeface="Arial" panose="020B0604020202020204" pitchFamily="34" charset="0"/>
                <a:cs typeface="Arial" panose="020B0604020202020204" pitchFamily="34" charset="0"/>
                <a:sym typeface="Wingdings" panose="05000000000000000000" pitchFamily="2" charset="2"/>
              </a:rPr>
              <a:t> </a:t>
            </a:r>
            <a:r>
              <a:rPr lang="pl-PL" b="1" dirty="0" smtClean="0">
                <a:solidFill>
                  <a:srgbClr val="002060"/>
                </a:solidFill>
                <a:latin typeface="Arial" panose="020B0604020202020204" pitchFamily="34" charset="0"/>
                <a:cs typeface="Arial" panose="020B0604020202020204" pitchFamily="34" charset="0"/>
                <a:sym typeface="Wingdings" panose="05000000000000000000" pitchFamily="2" charset="2"/>
              </a:rPr>
              <a:t>do podpunktu</a:t>
            </a:r>
            <a:endParaRPr lang="pl-PL" sz="1050" dirty="0" smtClean="0">
              <a:solidFill>
                <a:srgbClr val="002060"/>
              </a:solidFill>
            </a:endParaRPr>
          </a:p>
        </p:txBody>
      </p:sp>
    </p:spTree>
    <p:extLst>
      <p:ext uri="{BB962C8B-B14F-4D97-AF65-F5344CB8AC3E}">
        <p14:creationId xmlns:p14="http://schemas.microsoft.com/office/powerpoint/2010/main" val="42495484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rostokąt: zaokrąglone rogi 19">
            <a:extLst>
              <a:ext uri="{FF2B5EF4-FFF2-40B4-BE49-F238E27FC236}">
                <a16:creationId xmlns:a16="http://schemas.microsoft.com/office/drawing/2014/main" xmlns="" id="{C2F1F243-1672-49E0-AD9E-4E693E8E7552}"/>
              </a:ext>
            </a:extLst>
          </p:cNvPr>
          <p:cNvSpPr/>
          <p:nvPr/>
        </p:nvSpPr>
        <p:spPr>
          <a:xfrm>
            <a:off x="6240317" y="4549948"/>
            <a:ext cx="542888" cy="545509"/>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pl-PL" sz="2000" dirty="0">
              <a:solidFill>
                <a:schemeClr val="tx1"/>
              </a:solidFill>
              <a:cs typeface="Arial" panose="020B0604020202020204" pitchFamily="34" charset="0"/>
            </a:endParaRPr>
          </a:p>
        </p:txBody>
      </p:sp>
      <p:sp>
        <p:nvSpPr>
          <p:cNvPr id="12" name="Prostokąt: zaokrąglone rogi 19">
            <a:extLst>
              <a:ext uri="{FF2B5EF4-FFF2-40B4-BE49-F238E27FC236}">
                <a16:creationId xmlns:a16="http://schemas.microsoft.com/office/drawing/2014/main" xmlns="" id="{C2F1F243-1672-49E0-AD9E-4E693E8E7552}"/>
              </a:ext>
            </a:extLst>
          </p:cNvPr>
          <p:cNvSpPr/>
          <p:nvPr/>
        </p:nvSpPr>
        <p:spPr>
          <a:xfrm>
            <a:off x="6240016" y="3304081"/>
            <a:ext cx="542888" cy="566400"/>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pl-PL" dirty="0"/>
          </a:p>
        </p:txBody>
      </p:sp>
      <p:sp>
        <p:nvSpPr>
          <p:cNvPr id="13" name="Prostokąt: zaokrąglone rogi 19">
            <a:extLst>
              <a:ext uri="{FF2B5EF4-FFF2-40B4-BE49-F238E27FC236}">
                <a16:creationId xmlns:a16="http://schemas.microsoft.com/office/drawing/2014/main" xmlns="" id="{C2F1F243-1672-49E0-AD9E-4E693E8E7552}"/>
              </a:ext>
            </a:extLst>
          </p:cNvPr>
          <p:cNvSpPr/>
          <p:nvPr/>
        </p:nvSpPr>
        <p:spPr>
          <a:xfrm>
            <a:off x="3217667" y="4530987"/>
            <a:ext cx="542888" cy="545508"/>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pl-PL" dirty="0"/>
          </a:p>
        </p:txBody>
      </p:sp>
      <p:sp>
        <p:nvSpPr>
          <p:cNvPr id="4" name="Tytuł 1">
            <a:extLst>
              <a:ext uri="{FF2B5EF4-FFF2-40B4-BE49-F238E27FC236}">
                <a16:creationId xmlns:a16="http://schemas.microsoft.com/office/drawing/2014/main" xmlns="" id="{0F152CC0-FCBA-465A-B2E8-E4BAC13E9A2F}"/>
              </a:ext>
            </a:extLst>
          </p:cNvPr>
          <p:cNvSpPr txBox="1">
            <a:spLocks/>
          </p:cNvSpPr>
          <p:nvPr/>
        </p:nvSpPr>
        <p:spPr bwMode="auto">
          <a:xfrm>
            <a:off x="1580391" y="90736"/>
            <a:ext cx="9036496" cy="95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l-PL" sz="2800" b="1" kern="0" dirty="0">
                <a:solidFill>
                  <a:srgbClr val="002060"/>
                </a:solidFill>
                <a:latin typeface="Arial" panose="020B0604020202020204" pitchFamily="34" charset="0"/>
                <a:cs typeface="Arial" panose="020B0604020202020204" pitchFamily="34" charset="0"/>
              </a:rPr>
              <a:t>Ocenianie wypowiedzi pisemnej – TREŚĆ</a:t>
            </a:r>
          </a:p>
        </p:txBody>
      </p:sp>
      <p:graphicFrame>
        <p:nvGraphicFramePr>
          <p:cNvPr id="5" name="Tabela 4">
            <a:extLst>
              <a:ext uri="{FF2B5EF4-FFF2-40B4-BE49-F238E27FC236}">
                <a16:creationId xmlns:a16="http://schemas.microsoft.com/office/drawing/2014/main" xmlns="" id="{1EBB4566-F34F-421B-A36B-A4903D297B38}"/>
              </a:ext>
            </a:extLst>
          </p:cNvPr>
          <p:cNvGraphicFramePr>
            <a:graphicFrameLocks noGrp="1"/>
          </p:cNvGraphicFramePr>
          <p:nvPr>
            <p:extLst>
              <p:ext uri="{D42A27DB-BD31-4B8C-83A1-F6EECF244321}">
                <p14:modId xmlns:p14="http://schemas.microsoft.com/office/powerpoint/2010/main" val="1325626253"/>
              </p:ext>
            </p:extLst>
          </p:nvPr>
        </p:nvGraphicFramePr>
        <p:xfrm>
          <a:off x="2390227" y="2624614"/>
          <a:ext cx="7416824" cy="3251276"/>
        </p:xfrm>
        <a:graphic>
          <a:graphicData uri="http://schemas.openxmlformats.org/drawingml/2006/table">
            <a:tbl>
              <a:tblPr firstRow="1" firstCol="1" lastRow="1" lastCol="1" bandRow="1" bandCol="1"/>
              <a:tblGrid>
                <a:gridCol w="2160240">
                  <a:extLst>
                    <a:ext uri="{9D8B030D-6E8A-4147-A177-3AD203B41FA5}">
                      <a16:colId xmlns:a16="http://schemas.microsoft.com/office/drawing/2014/main" xmlns="" val="2601857395"/>
                    </a:ext>
                  </a:extLst>
                </a:gridCol>
                <a:gridCol w="1314146">
                  <a:extLst>
                    <a:ext uri="{9D8B030D-6E8A-4147-A177-3AD203B41FA5}">
                      <a16:colId xmlns:a16="http://schemas.microsoft.com/office/drawing/2014/main" xmlns="" val="2783040276"/>
                    </a:ext>
                  </a:extLst>
                </a:gridCol>
                <a:gridCol w="1314146">
                  <a:extLst>
                    <a:ext uri="{9D8B030D-6E8A-4147-A177-3AD203B41FA5}">
                      <a16:colId xmlns:a16="http://schemas.microsoft.com/office/drawing/2014/main" xmlns="" val="2651457587"/>
                    </a:ext>
                  </a:extLst>
                </a:gridCol>
                <a:gridCol w="1314146">
                  <a:extLst>
                    <a:ext uri="{9D8B030D-6E8A-4147-A177-3AD203B41FA5}">
                      <a16:colId xmlns:a16="http://schemas.microsoft.com/office/drawing/2014/main" xmlns="" val="3544740582"/>
                    </a:ext>
                  </a:extLst>
                </a:gridCol>
                <a:gridCol w="1314146">
                  <a:extLst>
                    <a:ext uri="{9D8B030D-6E8A-4147-A177-3AD203B41FA5}">
                      <a16:colId xmlns:a16="http://schemas.microsoft.com/office/drawing/2014/main" xmlns="" val="2143475242"/>
                    </a:ext>
                  </a:extLst>
                </a:gridCol>
              </a:tblGrid>
              <a:tr h="386099">
                <a:tc rowSpan="2">
                  <a:txBody>
                    <a:bodyPr/>
                    <a:lstStyle/>
                    <a:p>
                      <a:pPr algn="ctr">
                        <a:spcAft>
                          <a:spcPts val="0"/>
                        </a:spcAft>
                      </a:pPr>
                      <a:r>
                        <a:rPr lang="pl-PL" sz="2000" dirty="0">
                          <a:effectLst/>
                        </a:rPr>
                        <a:t>Do ilu podpunktów uczeń się odniósł?</a:t>
                      </a:r>
                      <a:endParaRPr lang="pl-PL" sz="20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spcAft>
                          <a:spcPts val="0"/>
                        </a:spcAft>
                      </a:pPr>
                      <a:r>
                        <a:rPr lang="pl-PL" sz="2000" dirty="0">
                          <a:effectLst/>
                        </a:rPr>
                        <a:t>Ile podpunktów rozwinął?</a:t>
                      </a:r>
                      <a:endParaRPr lang="pl-PL" sz="20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3811718046"/>
                  </a:ext>
                </a:extLst>
              </a:tr>
              <a:tr h="1158297">
                <a:tc vMerge="1">
                  <a:txBody>
                    <a:bodyPr/>
                    <a:lstStyle/>
                    <a:p>
                      <a:endParaRPr lang="pl-PL"/>
                    </a:p>
                  </a:txBody>
                  <a:tcPr/>
                </a:tc>
                <a:tc>
                  <a:txBody>
                    <a:bodyPr/>
                    <a:lstStyle/>
                    <a:p>
                      <a:pPr algn="ctr">
                        <a:spcAft>
                          <a:spcPts val="0"/>
                        </a:spcAft>
                      </a:pPr>
                      <a:r>
                        <a:rPr lang="pl-PL" sz="2800" dirty="0">
                          <a:effectLst/>
                        </a:rPr>
                        <a:t>3</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2800" dirty="0">
                          <a:effectLst/>
                        </a:rPr>
                        <a:t>2</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2800" dirty="0">
                          <a:effectLst/>
                        </a:rPr>
                        <a:t>1</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2800" dirty="0">
                          <a:effectLst/>
                        </a:rPr>
                        <a:t>0</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90364496"/>
                  </a:ext>
                </a:extLst>
              </a:tr>
              <a:tr h="386099">
                <a:tc>
                  <a:txBody>
                    <a:bodyPr/>
                    <a:lstStyle/>
                    <a:p>
                      <a:pPr algn="ctr">
                        <a:spcAft>
                          <a:spcPts val="0"/>
                        </a:spcAft>
                      </a:pPr>
                      <a:r>
                        <a:rPr lang="pl-PL" sz="2800" dirty="0">
                          <a:effectLst/>
                        </a:rPr>
                        <a:t>3</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a:effectLst/>
                        </a:rPr>
                        <a:t>4</a:t>
                      </a:r>
                      <a:endParaRPr lang="pl-PL" sz="280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a:effectLst/>
                        </a:rPr>
                        <a:t>3</a:t>
                      </a:r>
                      <a:endParaRPr lang="pl-PL" sz="280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dirty="0">
                          <a:effectLst/>
                        </a:rPr>
                        <a:t>2</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dirty="0">
                          <a:effectLst/>
                        </a:rPr>
                        <a:t>1</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08460975"/>
                  </a:ext>
                </a:extLst>
              </a:tr>
              <a:tr h="386099">
                <a:tc>
                  <a:txBody>
                    <a:bodyPr/>
                    <a:lstStyle/>
                    <a:p>
                      <a:pPr algn="ctr">
                        <a:spcAft>
                          <a:spcPts val="0"/>
                        </a:spcAft>
                      </a:pPr>
                      <a:r>
                        <a:rPr lang="pl-PL" sz="2800" dirty="0">
                          <a:effectLst/>
                        </a:rPr>
                        <a:t>2</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dirty="0">
                          <a:effectLst/>
                        </a:rPr>
                        <a:t> </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dirty="0">
                          <a:effectLst/>
                        </a:rPr>
                        <a:t>2</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dirty="0">
                          <a:effectLst/>
                        </a:rPr>
                        <a:t>1</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dirty="0">
                          <a:effectLst/>
                        </a:rPr>
                        <a:t>1</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45270782"/>
                  </a:ext>
                </a:extLst>
              </a:tr>
              <a:tr h="386099">
                <a:tc>
                  <a:txBody>
                    <a:bodyPr/>
                    <a:lstStyle/>
                    <a:p>
                      <a:pPr algn="ctr">
                        <a:spcAft>
                          <a:spcPts val="0"/>
                        </a:spcAft>
                      </a:pPr>
                      <a:r>
                        <a:rPr lang="pl-PL" sz="2800">
                          <a:effectLst/>
                        </a:rPr>
                        <a:t>1</a:t>
                      </a:r>
                      <a:endParaRPr lang="pl-PL" sz="280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dirty="0">
                          <a:effectLst/>
                        </a:rPr>
                        <a:t> </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dirty="0">
                          <a:effectLst/>
                        </a:rPr>
                        <a:t> </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dirty="0">
                          <a:effectLst/>
                        </a:rPr>
                        <a:t>1</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dirty="0">
                          <a:effectLst/>
                        </a:rPr>
                        <a:t>0</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6593139"/>
                  </a:ext>
                </a:extLst>
              </a:tr>
              <a:tr h="386099">
                <a:tc>
                  <a:txBody>
                    <a:bodyPr/>
                    <a:lstStyle/>
                    <a:p>
                      <a:pPr algn="ctr">
                        <a:spcAft>
                          <a:spcPts val="0"/>
                        </a:spcAft>
                      </a:pPr>
                      <a:r>
                        <a:rPr lang="pl-PL" sz="2800" dirty="0">
                          <a:effectLst/>
                        </a:rPr>
                        <a:t>0</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a:effectLst/>
                        </a:rPr>
                        <a:t> </a:t>
                      </a:r>
                      <a:endParaRPr lang="pl-PL" sz="280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dirty="0">
                          <a:effectLst/>
                        </a:rPr>
                        <a:t> </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dirty="0">
                          <a:effectLst/>
                        </a:rPr>
                        <a:t> </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l-PL" sz="2800" dirty="0">
                          <a:effectLst/>
                        </a:rPr>
                        <a:t>0</a:t>
                      </a:r>
                      <a:endParaRPr lang="pl-PL" sz="28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20422351"/>
                  </a:ext>
                </a:extLst>
              </a:tr>
            </a:tbl>
          </a:graphicData>
        </a:graphic>
      </p:graphicFrame>
      <p:sp>
        <p:nvSpPr>
          <p:cNvPr id="6" name="Prostokąt 5">
            <a:extLst>
              <a:ext uri="{FF2B5EF4-FFF2-40B4-BE49-F238E27FC236}">
                <a16:creationId xmlns:a16="http://schemas.microsoft.com/office/drawing/2014/main" xmlns="" id="{D32D6C2C-0AEB-4C4B-899B-354D51B2FAA9}"/>
              </a:ext>
            </a:extLst>
          </p:cNvPr>
          <p:cNvSpPr/>
          <p:nvPr/>
        </p:nvSpPr>
        <p:spPr>
          <a:xfrm>
            <a:off x="583325" y="854960"/>
            <a:ext cx="9790386" cy="1200329"/>
          </a:xfrm>
          <a:prstGeom prst="rect">
            <a:avLst/>
          </a:prstGeom>
        </p:spPr>
        <p:txBody>
          <a:bodyPr wrap="square">
            <a:spAutoFit/>
            <a:scene3d>
              <a:camera prst="orthographicFront"/>
              <a:lightRig rig="threePt" dir="t"/>
            </a:scene3d>
            <a:sp3d extrusionH="57150">
              <a:bevelT w="38100" h="38100"/>
            </a:sp3d>
          </a:bodyPr>
          <a:lstStyle/>
          <a:p>
            <a:pPr algn="just"/>
            <a:r>
              <a:rPr lang="pl-PL" sz="2400" b="1" dirty="0">
                <a:solidFill>
                  <a:srgbClr val="002060"/>
                </a:solidFill>
                <a:latin typeface="Arial" panose="020B0604020202020204" pitchFamily="34" charset="0"/>
                <a:ea typeface="Calibri" panose="020F0502020204030204" pitchFamily="34" charset="0"/>
                <a:cs typeface="Arial" panose="020B0604020202020204" pitchFamily="34" charset="0"/>
              </a:rPr>
              <a:t>W ocenie treści bierze się najpierw pod uwagę, do ilu podpunktów polecenia uczeń się odniósł w swojej wypowiedzi, a następnie ile z tych podpunktów rozwinął w zadowalającym stopniu. </a:t>
            </a:r>
          </a:p>
        </p:txBody>
      </p:sp>
      <p:cxnSp>
        <p:nvCxnSpPr>
          <p:cNvPr id="14" name="Łącznik prosty ze strzałką 13">
            <a:extLst>
              <a:ext uri="{FF2B5EF4-FFF2-40B4-BE49-F238E27FC236}">
                <a16:creationId xmlns:a16="http://schemas.microsoft.com/office/drawing/2014/main" xmlns="" id="{9F5944A0-1ADF-42A6-B68D-8713726E1938}"/>
              </a:ext>
            </a:extLst>
          </p:cNvPr>
          <p:cNvCxnSpPr>
            <a:cxnSpLocks/>
          </p:cNvCxnSpPr>
          <p:nvPr/>
        </p:nvCxnSpPr>
        <p:spPr>
          <a:xfrm>
            <a:off x="6511761" y="3803622"/>
            <a:ext cx="0" cy="727365"/>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 name="Łącznik prosty ze strzałką 14">
            <a:extLst>
              <a:ext uri="{FF2B5EF4-FFF2-40B4-BE49-F238E27FC236}">
                <a16:creationId xmlns:a16="http://schemas.microsoft.com/office/drawing/2014/main" xmlns="" id="{D7BD992D-94A1-4E7A-9202-E1244D1D38A1}"/>
              </a:ext>
            </a:extLst>
          </p:cNvPr>
          <p:cNvCxnSpPr>
            <a:cxnSpLocks/>
            <a:endCxn id="20" idx="1"/>
          </p:cNvCxnSpPr>
          <p:nvPr/>
        </p:nvCxnSpPr>
        <p:spPr>
          <a:xfrm>
            <a:off x="3760856" y="4822702"/>
            <a:ext cx="2479461" cy="1"/>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0" name="Symbol zastępczy numeru slajdu 4"/>
          <p:cNvSpPr>
            <a:spLocks noGrp="1"/>
          </p:cNvSpPr>
          <p:nvPr>
            <p:ph type="sldNum" sz="quarter" idx="12"/>
          </p:nvPr>
        </p:nvSpPr>
        <p:spPr>
          <a:xfrm>
            <a:off x="8610600" y="6356350"/>
            <a:ext cx="2743200" cy="365125"/>
          </a:xfrm>
        </p:spPr>
        <p:txBody>
          <a:bodyPr/>
          <a:lstStyle/>
          <a:p>
            <a:fld id="{6D5E0CDF-0EB0-44EF-AF60-9AEE92BC93FD}" type="slidenum">
              <a:rPr lang="pl-PL" smtClean="0"/>
              <a:t>59</a:t>
            </a:fld>
            <a:endParaRPr lang="pl-PL" dirty="0"/>
          </a:p>
        </p:txBody>
      </p:sp>
    </p:spTree>
    <p:extLst>
      <p:ext uri="{BB962C8B-B14F-4D97-AF65-F5344CB8AC3E}">
        <p14:creationId xmlns:p14="http://schemas.microsoft.com/office/powerpoint/2010/main" val="345613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7234" y="166018"/>
            <a:ext cx="6883493" cy="634082"/>
          </a:xfrm>
          <a:scene3d>
            <a:camera prst="orthographicFront"/>
            <a:lightRig rig="threePt" dir="t"/>
          </a:scene3d>
          <a:sp3d>
            <a:bevelT/>
          </a:sp3d>
        </p:spPr>
        <p:txBody>
          <a:bodyPr>
            <a:sp3d extrusionH="57150">
              <a:bevelT w="38100" h="38100"/>
            </a:sp3d>
          </a:bodyPr>
          <a:lstStyle/>
          <a:p>
            <a:r>
              <a:rPr lang="pl-PL" sz="3200" b="1" dirty="0">
                <a:solidFill>
                  <a:srgbClr val="002060"/>
                </a:solidFill>
                <a:latin typeface="Arial" panose="020B0604020202020204" pitchFamily="34" charset="0"/>
                <a:cs typeface="Arial" panose="020B0604020202020204" pitchFamily="34" charset="0"/>
              </a:rPr>
              <a:t>Zadanie rozszerzonej odpowiedzi</a:t>
            </a:r>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740064904"/>
              </p:ext>
            </p:extLst>
          </p:nvPr>
        </p:nvGraphicFramePr>
        <p:xfrm>
          <a:off x="667234" y="800100"/>
          <a:ext cx="8629165" cy="1371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629165">
                  <a:extLst>
                    <a:ext uri="{9D8B030D-6E8A-4147-A177-3AD203B41FA5}">
                      <a16:colId xmlns:a16="http://schemas.microsoft.com/office/drawing/2014/main" xmlns="" val="805355427"/>
                    </a:ext>
                  </a:extLst>
                </a:gridCol>
              </a:tblGrid>
              <a:tr h="832104">
                <a:tc>
                  <a:txBody>
                    <a:bodyPr/>
                    <a:lstStyle/>
                    <a:p>
                      <a:pPr algn="l"/>
                      <a:r>
                        <a:rPr lang="pl-PL" sz="2800" dirty="0" smtClean="0">
                          <a:solidFill>
                            <a:schemeClr val="bg1"/>
                          </a:solidFill>
                          <a:latin typeface="Arial" panose="020B0604020202020204" pitchFamily="34" charset="0"/>
                          <a:cs typeface="Arial" panose="020B0604020202020204" pitchFamily="34" charset="0"/>
                        </a:rPr>
                        <a:t>Wymaga od ucznia rozwiniętej, wieloelementowej </a:t>
                      </a:r>
                      <a:br>
                        <a:rPr lang="pl-PL" sz="2800" dirty="0" smtClean="0">
                          <a:solidFill>
                            <a:schemeClr val="bg1"/>
                          </a:solidFill>
                          <a:latin typeface="Arial" panose="020B0604020202020204" pitchFamily="34" charset="0"/>
                          <a:cs typeface="Arial" panose="020B0604020202020204" pitchFamily="34" charset="0"/>
                        </a:rPr>
                      </a:br>
                      <a:r>
                        <a:rPr lang="pl-PL" sz="2800" dirty="0" smtClean="0">
                          <a:solidFill>
                            <a:schemeClr val="bg1"/>
                          </a:solidFill>
                          <a:latin typeface="Arial" panose="020B0604020202020204" pitchFamily="34" charset="0"/>
                          <a:cs typeface="Arial" panose="020B0604020202020204" pitchFamily="34" charset="0"/>
                        </a:rPr>
                        <a:t>i odpowiednio uporządkowanej odpowiedzi</a:t>
                      </a:r>
                      <a:br>
                        <a:rPr lang="pl-PL" sz="2800" dirty="0" smtClean="0">
                          <a:solidFill>
                            <a:schemeClr val="bg1"/>
                          </a:solidFill>
                          <a:latin typeface="Arial" panose="020B0604020202020204" pitchFamily="34" charset="0"/>
                          <a:cs typeface="Arial" panose="020B0604020202020204" pitchFamily="34" charset="0"/>
                        </a:rPr>
                      </a:br>
                      <a:r>
                        <a:rPr lang="pl-PL" sz="2800" dirty="0" smtClean="0">
                          <a:solidFill>
                            <a:schemeClr val="bg1"/>
                          </a:solidFill>
                          <a:latin typeface="Arial" panose="020B0604020202020204" pitchFamily="34" charset="0"/>
                          <a:cs typeface="Arial" panose="020B0604020202020204" pitchFamily="34" charset="0"/>
                        </a:rPr>
                        <a:t>na zadany temat.</a:t>
                      </a:r>
                    </a:p>
                  </a:txBody>
                  <a:tcPr anchor="ctr">
                    <a:solidFill>
                      <a:srgbClr val="002060"/>
                    </a:solidFill>
                  </a:tcPr>
                </a:tc>
                <a:extLst>
                  <a:ext uri="{0D108BD9-81ED-4DB2-BD59-A6C34878D82A}">
                    <a16:rowId xmlns:a16="http://schemas.microsoft.com/office/drawing/2014/main" xmlns="" val="1892728728"/>
                  </a:ext>
                </a:extLst>
              </a:tr>
            </a:tbl>
          </a:graphicData>
        </a:graphic>
      </p:graphicFrame>
      <p:graphicFrame>
        <p:nvGraphicFramePr>
          <p:cNvPr id="5" name="Diagram 4"/>
          <p:cNvGraphicFramePr/>
          <p:nvPr>
            <p:extLst>
              <p:ext uri="{D42A27DB-BD31-4B8C-83A1-F6EECF244321}">
                <p14:modId xmlns:p14="http://schemas.microsoft.com/office/powerpoint/2010/main" val="2805977803"/>
              </p:ext>
            </p:extLst>
          </p:nvPr>
        </p:nvGraphicFramePr>
        <p:xfrm>
          <a:off x="667234" y="2331010"/>
          <a:ext cx="6696744" cy="414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ymbol zastępczy numeru slajdu 4"/>
          <p:cNvSpPr>
            <a:spLocks noGrp="1"/>
          </p:cNvSpPr>
          <p:nvPr>
            <p:ph type="sldNum" sz="quarter" idx="12"/>
          </p:nvPr>
        </p:nvSpPr>
        <p:spPr>
          <a:xfrm>
            <a:off x="8610600" y="6356350"/>
            <a:ext cx="2743200" cy="365125"/>
          </a:xfrm>
        </p:spPr>
        <p:txBody>
          <a:bodyPr/>
          <a:lstStyle/>
          <a:p>
            <a:fld id="{6D5E0CDF-0EB0-44EF-AF60-9AEE92BC93FD}" type="slidenum">
              <a:rPr lang="pl-PL" smtClean="0"/>
              <a:t>6</a:t>
            </a:fld>
            <a:endParaRPr lang="pl-PL" dirty="0"/>
          </a:p>
        </p:txBody>
      </p:sp>
    </p:spTree>
    <p:extLst>
      <p:ext uri="{BB962C8B-B14F-4D97-AF65-F5344CB8AC3E}">
        <p14:creationId xmlns:p14="http://schemas.microsoft.com/office/powerpoint/2010/main" val="36945112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4779" y="617374"/>
            <a:ext cx="9898117" cy="659634"/>
          </a:xfrm>
        </p:spPr>
        <p:txBody>
          <a:bodyPr>
            <a:normAutofit/>
            <a:scene3d>
              <a:camera prst="orthographicFront"/>
              <a:lightRig rig="threePt" dir="t"/>
            </a:scene3d>
            <a:sp3d extrusionH="57150">
              <a:bevelT w="38100" h="38100"/>
            </a:sp3d>
          </a:bodyPr>
          <a:lstStyle/>
          <a:p>
            <a:r>
              <a:rPr lang="pl-PL" sz="3200" b="1" dirty="0" smtClean="0">
                <a:solidFill>
                  <a:srgbClr val="002060"/>
                </a:solidFill>
                <a:latin typeface="Arial" panose="020B0604020202020204" pitchFamily="34" charset="0"/>
                <a:cs typeface="Arial" panose="020B0604020202020204" pitchFamily="34" charset="0"/>
              </a:rPr>
              <a:t>Uszczegółowienie kryteriów oceniania WP – treść</a:t>
            </a:r>
            <a:endParaRPr lang="pl-PL" sz="32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60</a:t>
            </a:fld>
            <a:endParaRPr lang="pl-PL"/>
          </a:p>
        </p:txBody>
      </p:sp>
      <p:sp>
        <p:nvSpPr>
          <p:cNvPr id="3" name="Symbol zastępczy zawartości 2"/>
          <p:cNvSpPr>
            <a:spLocks noGrp="1"/>
          </p:cNvSpPr>
          <p:nvPr>
            <p:ph idx="1"/>
          </p:nvPr>
        </p:nvSpPr>
        <p:spPr>
          <a:xfrm>
            <a:off x="664779" y="1957771"/>
            <a:ext cx="10514286" cy="4033125"/>
          </a:xfrm>
          <a:solidFill>
            <a:schemeClr val="accent4">
              <a:lumMod val="60000"/>
              <a:lumOff val="40000"/>
            </a:schemeClr>
          </a:solidFill>
          <a:ln>
            <a:solidFill>
              <a:schemeClr val="accent1">
                <a:lumMod val="50000"/>
              </a:schemeClr>
            </a:solidFill>
          </a:ln>
          <a:effectLst>
            <a:outerShdw blurRad="50800" dist="127000" dir="2700000" algn="tl" rotWithShape="0">
              <a:schemeClr val="accent1">
                <a:lumMod val="50000"/>
                <a:alpha val="40000"/>
              </a:schemeClr>
            </a:outerShdw>
          </a:effectLst>
        </p:spPr>
        <p:txBody>
          <a:bodyPr>
            <a:noAutofit/>
            <a:scene3d>
              <a:camera prst="orthographicFront"/>
              <a:lightRig rig="threePt" dir="t"/>
            </a:scene3d>
            <a:sp3d extrusionH="57150">
              <a:bevelT w="38100" h="38100"/>
            </a:sp3d>
          </a:bodyPr>
          <a:lstStyle/>
          <a:p>
            <a:pPr marL="0" indent="0">
              <a:lnSpc>
                <a:spcPct val="114000"/>
              </a:lnSpc>
              <a:spcBef>
                <a:spcPts val="600"/>
              </a:spcBef>
              <a:spcAft>
                <a:spcPts val="600"/>
              </a:spcAft>
              <a:buNone/>
            </a:pPr>
            <a:r>
              <a:rPr lang="pl-PL" b="1" dirty="0" smtClean="0">
                <a:solidFill>
                  <a:srgbClr val="002060"/>
                </a:solidFill>
                <a:latin typeface="Arial" panose="020B0604020202020204" pitchFamily="34" charset="0"/>
                <a:cs typeface="Arial" panose="020B0604020202020204" pitchFamily="34" charset="0"/>
              </a:rPr>
              <a:t>Jeżeli uczeń traktuje poszczególne podpunkty polecenia jak zadawane pytania i tworzy wypowiedź poprzez </a:t>
            </a:r>
            <a:r>
              <a:rPr lang="pl-PL" b="1" dirty="0" smtClean="0">
                <a:solidFill>
                  <a:srgbClr val="FF0000"/>
                </a:solidFill>
                <a:latin typeface="Arial" panose="020B0604020202020204" pitchFamily="34" charset="0"/>
                <a:cs typeface="Arial" panose="020B0604020202020204" pitchFamily="34" charset="0"/>
              </a:rPr>
              <a:t>odpowiadanie na te pytania</a:t>
            </a:r>
            <a:r>
              <a:rPr lang="pl-PL" b="1" dirty="0" smtClean="0">
                <a:solidFill>
                  <a:srgbClr val="002060"/>
                </a:solidFill>
                <a:latin typeface="Arial" panose="020B0604020202020204" pitchFamily="34" charset="0"/>
                <a:cs typeface="Arial" panose="020B0604020202020204" pitchFamily="34" charset="0"/>
              </a:rPr>
              <a:t>, nie dbając o precyzyjne przekazanie informacji wymaganych w każdym podpunkcie polecenia:</a:t>
            </a:r>
          </a:p>
          <a:p>
            <a:pPr>
              <a:lnSpc>
                <a:spcPct val="114000"/>
              </a:lnSpc>
              <a:spcBef>
                <a:spcPts val="600"/>
              </a:spcBef>
              <a:spcAft>
                <a:spcPts val="600"/>
              </a:spcAft>
              <a:buFont typeface="Wingdings" panose="05000000000000000000" pitchFamily="2" charset="2"/>
              <a:buChar char="à"/>
            </a:pPr>
            <a:r>
              <a:rPr lang="pl-PL" b="1" dirty="0" smtClean="0">
                <a:solidFill>
                  <a:srgbClr val="002060"/>
                </a:solidFill>
                <a:latin typeface="Arial" panose="020B0604020202020204" pitchFamily="34" charset="0"/>
                <a:cs typeface="Arial" panose="020B0604020202020204" pitchFamily="34" charset="0"/>
                <a:sym typeface="Wingdings" panose="05000000000000000000" pitchFamily="2" charset="2"/>
              </a:rPr>
              <a:t>obniżenie punktacji za treść</a:t>
            </a:r>
          </a:p>
          <a:p>
            <a:pPr>
              <a:lnSpc>
                <a:spcPct val="114000"/>
              </a:lnSpc>
              <a:spcBef>
                <a:spcPts val="600"/>
              </a:spcBef>
              <a:spcAft>
                <a:spcPts val="600"/>
              </a:spcAft>
              <a:buFont typeface="Wingdings" panose="05000000000000000000" pitchFamily="2" charset="2"/>
              <a:buChar char="à"/>
            </a:pPr>
            <a:r>
              <a:rPr lang="pl-PL" b="1" dirty="0" smtClean="0">
                <a:solidFill>
                  <a:srgbClr val="002060"/>
                </a:solidFill>
                <a:latin typeface="Arial" panose="020B0604020202020204" pitchFamily="34" charset="0"/>
                <a:cs typeface="Arial" panose="020B0604020202020204" pitchFamily="34" charset="0"/>
                <a:sym typeface="Wingdings" panose="05000000000000000000" pitchFamily="2" charset="2"/>
              </a:rPr>
              <a:t>możliwe obniżenie punktacji za spójność i logikę.</a:t>
            </a:r>
            <a:endParaRPr lang="pl-PL" b="1"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4091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4779" y="617374"/>
            <a:ext cx="9898117" cy="659634"/>
          </a:xfrm>
        </p:spPr>
        <p:txBody>
          <a:bodyPr>
            <a:normAutofit/>
            <a:scene3d>
              <a:camera prst="orthographicFront"/>
              <a:lightRig rig="threePt" dir="t"/>
            </a:scene3d>
            <a:sp3d extrusionH="57150">
              <a:bevelT w="38100" h="38100"/>
            </a:sp3d>
          </a:bodyPr>
          <a:lstStyle/>
          <a:p>
            <a:r>
              <a:rPr lang="pl-PL" sz="3200" b="1" dirty="0" smtClean="0">
                <a:solidFill>
                  <a:srgbClr val="002060"/>
                </a:solidFill>
                <a:latin typeface="Arial" panose="020B0604020202020204" pitchFamily="34" charset="0"/>
                <a:cs typeface="Arial" panose="020B0604020202020204" pitchFamily="34" charset="0"/>
              </a:rPr>
              <a:t>Uszczegółowienie kryteriów oceniania WP – treść</a:t>
            </a:r>
            <a:endParaRPr lang="pl-PL" sz="32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61</a:t>
            </a:fld>
            <a:endParaRPr lang="pl-PL"/>
          </a:p>
        </p:txBody>
      </p:sp>
      <p:sp>
        <p:nvSpPr>
          <p:cNvPr id="3" name="Symbol zastępczy zawartości 2"/>
          <p:cNvSpPr>
            <a:spLocks noGrp="1"/>
          </p:cNvSpPr>
          <p:nvPr>
            <p:ph idx="1"/>
          </p:nvPr>
        </p:nvSpPr>
        <p:spPr>
          <a:xfrm>
            <a:off x="664779" y="1277008"/>
            <a:ext cx="9708931" cy="4871544"/>
          </a:xfrm>
          <a:solidFill>
            <a:schemeClr val="accent4">
              <a:lumMod val="60000"/>
              <a:lumOff val="40000"/>
            </a:schemeClr>
          </a:solidFill>
          <a:ln>
            <a:solidFill>
              <a:schemeClr val="accent1">
                <a:lumMod val="50000"/>
              </a:schemeClr>
            </a:solidFill>
          </a:ln>
          <a:effectLst>
            <a:outerShdw blurRad="50800" dist="127000" dir="2700000" algn="tl" rotWithShape="0">
              <a:schemeClr val="accent1">
                <a:lumMod val="50000"/>
                <a:alpha val="40000"/>
              </a:schemeClr>
            </a:outerShdw>
          </a:effectLst>
        </p:spPr>
        <p:txBody>
          <a:bodyPr>
            <a:noAutofit/>
            <a:scene3d>
              <a:camera prst="orthographicFront"/>
              <a:lightRig rig="threePt" dir="t"/>
            </a:scene3d>
            <a:sp3d extrusionH="57150">
              <a:bevelT w="38100" h="38100"/>
            </a:sp3d>
          </a:bodyPr>
          <a:lstStyle/>
          <a:p>
            <a:pPr marL="0" indent="0">
              <a:lnSpc>
                <a:spcPct val="114000"/>
              </a:lnSpc>
              <a:spcBef>
                <a:spcPts val="600"/>
              </a:spcBef>
              <a:spcAft>
                <a:spcPts val="600"/>
              </a:spcAft>
              <a:buNone/>
            </a:pPr>
            <a:r>
              <a:rPr lang="pl-PL" b="1" dirty="0" smtClean="0">
                <a:solidFill>
                  <a:srgbClr val="002060"/>
                </a:solidFill>
                <a:latin typeface="Arial" panose="020B0604020202020204" pitchFamily="34" charset="0"/>
                <a:cs typeface="Arial" panose="020B0604020202020204" pitchFamily="34" charset="0"/>
              </a:rPr>
              <a:t>Jeżeli uczeń realizuje podpunkt polecenia, ale </a:t>
            </a:r>
            <a:r>
              <a:rPr lang="pl-PL" b="1" dirty="0" smtClean="0">
                <a:solidFill>
                  <a:srgbClr val="FF0000"/>
                </a:solidFill>
                <a:latin typeface="Arial" panose="020B0604020202020204" pitchFamily="34" charset="0"/>
                <a:cs typeface="Arial" panose="020B0604020202020204" pitchFamily="34" charset="0"/>
              </a:rPr>
              <a:t>komunikacja jest znacznie zaburzona </a:t>
            </a:r>
            <a:r>
              <a:rPr lang="pl-PL" b="1" dirty="0" smtClean="0">
                <a:solidFill>
                  <a:srgbClr val="002060"/>
                </a:solidFill>
                <a:latin typeface="Arial" panose="020B0604020202020204" pitchFamily="34" charset="0"/>
                <a:cs typeface="Arial" panose="020B0604020202020204" pitchFamily="34" charset="0"/>
              </a:rPr>
              <a:t>na skutek użycia </a:t>
            </a:r>
            <a:r>
              <a:rPr lang="pl-PL" b="1" dirty="0" smtClean="0">
                <a:solidFill>
                  <a:srgbClr val="FF0000"/>
                </a:solidFill>
                <a:latin typeface="Arial" panose="020B0604020202020204" pitchFamily="34" charset="0"/>
                <a:cs typeface="Arial" panose="020B0604020202020204" pitchFamily="34" charset="0"/>
              </a:rPr>
              <a:t>niewłaściwej struktury </a:t>
            </a:r>
            <a:r>
              <a:rPr lang="pl-PL" b="1" dirty="0" smtClean="0">
                <a:solidFill>
                  <a:srgbClr val="002060"/>
                </a:solidFill>
                <a:latin typeface="Arial" panose="020B0604020202020204" pitchFamily="34" charset="0"/>
                <a:cs typeface="Arial" panose="020B0604020202020204" pitchFamily="34" charset="0"/>
              </a:rPr>
              <a:t>gramatyczno-leksykalnej:</a:t>
            </a:r>
          </a:p>
          <a:p>
            <a:pPr marL="0" indent="0" algn="ctr">
              <a:lnSpc>
                <a:spcPct val="114000"/>
              </a:lnSpc>
              <a:spcBef>
                <a:spcPts val="600"/>
              </a:spcBef>
              <a:spcAft>
                <a:spcPts val="600"/>
              </a:spcAft>
              <a:buNone/>
            </a:pPr>
            <a:r>
              <a:rPr lang="pl-PL"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R  O</a:t>
            </a:r>
          </a:p>
          <a:p>
            <a:pPr marL="0" indent="0" algn="ctr">
              <a:lnSpc>
                <a:spcPct val="114000"/>
              </a:lnSpc>
              <a:spcBef>
                <a:spcPts val="600"/>
              </a:spcBef>
              <a:spcAft>
                <a:spcPts val="600"/>
              </a:spcAft>
              <a:buNone/>
            </a:pPr>
            <a:r>
              <a:rPr lang="pl-PL"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O  N</a:t>
            </a:r>
          </a:p>
          <a:p>
            <a:pPr>
              <a:lnSpc>
                <a:spcPct val="114000"/>
              </a:lnSpc>
              <a:spcBef>
                <a:spcPts val="0"/>
              </a:spcBef>
            </a:pPr>
            <a:r>
              <a:rPr lang="pl-PL" b="1" i="1" dirty="0">
                <a:solidFill>
                  <a:srgbClr val="002060"/>
                </a:solidFill>
                <a:latin typeface="Arial" panose="020B0604020202020204" pitchFamily="34" charset="0"/>
                <a:cs typeface="Arial" panose="020B0604020202020204" pitchFamily="34" charset="0"/>
                <a:sym typeface="Wingdings" panose="05000000000000000000" pitchFamily="2" charset="2"/>
              </a:rPr>
              <a:t>z</a:t>
            </a:r>
            <a:r>
              <a:rPr lang="pl-PL" b="1" i="1" dirty="0" smtClean="0">
                <a:solidFill>
                  <a:srgbClr val="002060"/>
                </a:solidFill>
                <a:latin typeface="Arial" panose="020B0604020202020204" pitchFamily="34" charset="0"/>
                <a:cs typeface="Arial" panose="020B0604020202020204" pitchFamily="34" charset="0"/>
                <a:sym typeface="Wingdings" panose="05000000000000000000" pitchFamily="2" charset="2"/>
              </a:rPr>
              <a:t>relacjonuj przebieg tego przyjęcia:</a:t>
            </a:r>
          </a:p>
          <a:p>
            <a:pPr marL="0" indent="0">
              <a:lnSpc>
                <a:spcPct val="114000"/>
              </a:lnSpc>
              <a:spcBef>
                <a:spcPts val="0"/>
              </a:spcBef>
              <a:buNone/>
            </a:pPr>
            <a:r>
              <a:rPr lang="pl-PL" sz="2400" b="1" i="1" dirty="0" err="1" smtClean="0">
                <a:solidFill>
                  <a:srgbClr val="2BAB2B"/>
                </a:solidFill>
                <a:latin typeface="Arial" panose="020B0604020202020204" pitchFamily="34" charset="0"/>
                <a:cs typeface="Arial" panose="020B0604020202020204" pitchFamily="34" charset="0"/>
                <a:sym typeface="Wingdings" panose="05000000000000000000" pitchFamily="2" charset="2"/>
              </a:rPr>
              <a:t>There</a:t>
            </a: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 </a:t>
            </a:r>
            <a:r>
              <a:rPr lang="pl-PL" sz="2400" b="1" i="1" dirty="0" err="1" smtClean="0">
                <a:solidFill>
                  <a:srgbClr val="2BAB2B"/>
                </a:solidFill>
                <a:latin typeface="Arial" panose="020B0604020202020204" pitchFamily="34" charset="0"/>
                <a:cs typeface="Arial" panose="020B0604020202020204" pitchFamily="34" charset="0"/>
                <a:sym typeface="Wingdings" panose="05000000000000000000" pitchFamily="2" charset="2"/>
              </a:rPr>
              <a:t>were</a:t>
            </a: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 </a:t>
            </a:r>
            <a:r>
              <a:rPr lang="pl-PL" sz="2400" b="1" i="1" dirty="0" err="1" smtClean="0">
                <a:solidFill>
                  <a:srgbClr val="2BAB2B"/>
                </a:solidFill>
                <a:latin typeface="Arial" panose="020B0604020202020204" pitchFamily="34" charset="0"/>
                <a:cs typeface="Arial" panose="020B0604020202020204" pitchFamily="34" charset="0"/>
                <a:sym typeface="Wingdings" panose="05000000000000000000" pitchFamily="2" charset="2"/>
              </a:rPr>
              <a:t>so</a:t>
            </a: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 </a:t>
            </a:r>
            <a:r>
              <a:rPr lang="pl-PL" sz="2400" b="1" i="1" dirty="0" err="1" smtClean="0">
                <a:solidFill>
                  <a:srgbClr val="2BAB2B"/>
                </a:solidFill>
                <a:latin typeface="Arial" panose="020B0604020202020204" pitchFamily="34" charset="0"/>
                <a:cs typeface="Arial" panose="020B0604020202020204" pitchFamily="34" charset="0"/>
                <a:sym typeface="Wingdings" panose="05000000000000000000" pitchFamily="2" charset="2"/>
              </a:rPr>
              <a:t>many</a:t>
            </a: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 </a:t>
            </a:r>
            <a:r>
              <a:rPr lang="pl-PL" sz="2400" b="1" i="1" dirty="0" err="1" smtClean="0">
                <a:solidFill>
                  <a:srgbClr val="2BAB2B"/>
                </a:solidFill>
                <a:latin typeface="Arial" panose="020B0604020202020204" pitchFamily="34" charset="0"/>
                <a:cs typeface="Arial" panose="020B0604020202020204" pitchFamily="34" charset="0"/>
                <a:sym typeface="Wingdings" panose="05000000000000000000" pitchFamily="2" charset="2"/>
              </a:rPr>
              <a:t>quests</a:t>
            </a: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 and we </a:t>
            </a:r>
            <a:r>
              <a:rPr lang="pl-PL" sz="2400" b="1" i="1" dirty="0" err="1" smtClean="0">
                <a:solidFill>
                  <a:srgbClr val="2BAB2B"/>
                </a:solidFill>
                <a:latin typeface="Arial" panose="020B0604020202020204" pitchFamily="34" charset="0"/>
                <a:cs typeface="Arial" panose="020B0604020202020204" pitchFamily="34" charset="0"/>
                <a:sym typeface="Wingdings" panose="05000000000000000000" pitchFamily="2" charset="2"/>
              </a:rPr>
              <a:t>will</a:t>
            </a: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 not </a:t>
            </a:r>
            <a:r>
              <a:rPr lang="pl-PL" sz="2400" b="1" i="1" dirty="0" err="1" smtClean="0">
                <a:solidFill>
                  <a:srgbClr val="2BAB2B"/>
                </a:solidFill>
                <a:latin typeface="Arial" panose="020B0604020202020204" pitchFamily="34" charset="0"/>
                <a:cs typeface="Arial" panose="020B0604020202020204" pitchFamily="34" charset="0"/>
                <a:sym typeface="Wingdings" panose="05000000000000000000" pitchFamily="2" charset="2"/>
              </a:rPr>
              <a:t>have</a:t>
            </a: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 </a:t>
            </a:r>
            <a:r>
              <a:rPr lang="pl-PL" sz="2400" b="1" i="1" dirty="0" err="1" smtClean="0">
                <a:solidFill>
                  <a:srgbClr val="2BAB2B"/>
                </a:solidFill>
                <a:latin typeface="Arial" panose="020B0604020202020204" pitchFamily="34" charset="0"/>
                <a:cs typeface="Arial" panose="020B0604020202020204" pitchFamily="34" charset="0"/>
                <a:sym typeface="Wingdings" panose="05000000000000000000" pitchFamily="2" charset="2"/>
              </a:rPr>
              <a:t>enough</a:t>
            </a: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 food for </a:t>
            </a:r>
            <a:r>
              <a:rPr lang="pl-PL" sz="2400" b="1" i="1" dirty="0" err="1" smtClean="0">
                <a:solidFill>
                  <a:srgbClr val="2BAB2B"/>
                </a:solidFill>
                <a:latin typeface="Arial" panose="020B0604020202020204" pitchFamily="34" charset="0"/>
                <a:cs typeface="Arial" panose="020B0604020202020204" pitchFamily="34" charset="0"/>
                <a:sym typeface="Wingdings" panose="05000000000000000000" pitchFamily="2" charset="2"/>
              </a:rPr>
              <a:t>all</a:t>
            </a: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 of </a:t>
            </a:r>
            <a:r>
              <a:rPr lang="pl-PL" sz="2400" b="1" i="1" dirty="0" err="1" smtClean="0">
                <a:solidFill>
                  <a:srgbClr val="2BAB2B"/>
                </a:solidFill>
                <a:latin typeface="Arial" panose="020B0604020202020204" pitchFamily="34" charset="0"/>
                <a:cs typeface="Arial" panose="020B0604020202020204" pitchFamily="34" charset="0"/>
                <a:sym typeface="Wingdings" panose="05000000000000000000" pitchFamily="2" charset="2"/>
              </a:rPr>
              <a:t>them</a:t>
            </a: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a:t>
            </a:r>
            <a:r>
              <a:rPr lang="pl-PL" b="1" i="1" dirty="0" smtClean="0">
                <a:latin typeface="Arial" panose="020B0604020202020204" pitchFamily="34" charset="0"/>
                <a:cs typeface="Arial" panose="020B0604020202020204" pitchFamily="34" charset="0"/>
                <a:sym typeface="Wingdings" panose="05000000000000000000" pitchFamily="2" charset="2"/>
              </a:rPr>
              <a:t> </a:t>
            </a:r>
            <a:r>
              <a:rPr lang="pl-PL" sz="2400" b="1" dirty="0" smtClean="0">
                <a:solidFill>
                  <a:srgbClr val="002060"/>
                </a:solidFill>
                <a:latin typeface="Arial" panose="020B0604020202020204" pitchFamily="34" charset="0"/>
                <a:cs typeface="Arial" panose="020B0604020202020204" pitchFamily="34" charset="0"/>
                <a:sym typeface="Wingdings" panose="05000000000000000000" pitchFamily="2" charset="2"/>
              </a:rPr>
              <a:t>(zakłócenie komunikacji przez niekonsekwentne użycie czasów: RO)</a:t>
            </a:r>
          </a:p>
          <a:p>
            <a:pPr marL="0" indent="0">
              <a:lnSpc>
                <a:spcPct val="114000"/>
              </a:lnSpc>
              <a:spcBef>
                <a:spcPts val="600"/>
              </a:spcBef>
              <a:spcAft>
                <a:spcPts val="600"/>
              </a:spcAft>
              <a:buNone/>
            </a:pPr>
            <a:endParaRPr lang="pl-PL"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8988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4779" y="617374"/>
            <a:ext cx="9898117" cy="659634"/>
          </a:xfrm>
        </p:spPr>
        <p:txBody>
          <a:bodyPr>
            <a:normAutofit/>
            <a:scene3d>
              <a:camera prst="orthographicFront"/>
              <a:lightRig rig="threePt" dir="t"/>
            </a:scene3d>
            <a:sp3d extrusionH="57150">
              <a:bevelT w="38100" h="38100"/>
            </a:sp3d>
          </a:bodyPr>
          <a:lstStyle/>
          <a:p>
            <a:r>
              <a:rPr lang="pl-PL" sz="3200" b="1" dirty="0" smtClean="0">
                <a:solidFill>
                  <a:srgbClr val="002060"/>
                </a:solidFill>
                <a:latin typeface="Arial" panose="020B0604020202020204" pitchFamily="34" charset="0"/>
                <a:cs typeface="Arial" panose="020B0604020202020204" pitchFamily="34" charset="0"/>
              </a:rPr>
              <a:t>Uszczegółowienie kryteriów oceniania WP – treść</a:t>
            </a:r>
            <a:endParaRPr lang="pl-PL" sz="32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62</a:t>
            </a:fld>
            <a:endParaRPr lang="pl-PL"/>
          </a:p>
        </p:txBody>
      </p:sp>
      <p:sp>
        <p:nvSpPr>
          <p:cNvPr id="3" name="Symbol zastępczy zawartości 2"/>
          <p:cNvSpPr>
            <a:spLocks noGrp="1"/>
          </p:cNvSpPr>
          <p:nvPr>
            <p:ph idx="1"/>
          </p:nvPr>
        </p:nvSpPr>
        <p:spPr>
          <a:xfrm>
            <a:off x="664779" y="1450428"/>
            <a:ext cx="9708931" cy="4445875"/>
          </a:xfrm>
          <a:solidFill>
            <a:schemeClr val="accent4">
              <a:lumMod val="60000"/>
              <a:lumOff val="40000"/>
            </a:schemeClr>
          </a:solidFill>
          <a:ln>
            <a:solidFill>
              <a:schemeClr val="accent1">
                <a:lumMod val="50000"/>
              </a:schemeClr>
            </a:solidFill>
          </a:ln>
          <a:effectLst>
            <a:outerShdw blurRad="50800" dist="127000" dir="2700000" algn="tl" rotWithShape="0">
              <a:schemeClr val="accent1">
                <a:lumMod val="50000"/>
                <a:alpha val="40000"/>
              </a:schemeClr>
            </a:outerShdw>
          </a:effectLst>
        </p:spPr>
        <p:txBody>
          <a:bodyPr>
            <a:noAutofit/>
            <a:scene3d>
              <a:camera prst="orthographicFront"/>
              <a:lightRig rig="threePt" dir="t"/>
            </a:scene3d>
            <a:sp3d extrusionH="57150">
              <a:bevelT w="38100" h="38100"/>
            </a:sp3d>
          </a:bodyPr>
          <a:lstStyle/>
          <a:p>
            <a:pPr marL="0" indent="0">
              <a:lnSpc>
                <a:spcPct val="114000"/>
              </a:lnSpc>
              <a:spcBef>
                <a:spcPts val="600"/>
              </a:spcBef>
              <a:spcAft>
                <a:spcPts val="600"/>
              </a:spcAft>
              <a:buNone/>
            </a:pPr>
            <a:r>
              <a:rPr lang="pl-PL" b="1" dirty="0">
                <a:solidFill>
                  <a:srgbClr val="002060"/>
                </a:solidFill>
                <a:latin typeface="Arial" panose="020B0604020202020204" pitchFamily="34" charset="0"/>
                <a:cs typeface="Arial" panose="020B0604020202020204" pitchFamily="34" charset="0"/>
              </a:rPr>
              <a:t>r</a:t>
            </a:r>
            <a:r>
              <a:rPr lang="pl-PL" b="1" dirty="0" smtClean="0">
                <a:solidFill>
                  <a:srgbClr val="002060"/>
                </a:solidFill>
                <a:latin typeface="Arial" panose="020B0604020202020204" pitchFamily="34" charset="0"/>
                <a:cs typeface="Arial" panose="020B0604020202020204" pitchFamily="34" charset="0"/>
              </a:rPr>
              <a:t>ealizacja</a:t>
            </a:r>
            <a:r>
              <a:rPr lang="pl-PL" b="1" dirty="0" smtClean="0">
                <a:solidFill>
                  <a:schemeClr val="tx2">
                    <a:lumMod val="50000"/>
                  </a:schemeClr>
                </a:solidFill>
                <a:latin typeface="Arial" panose="020B0604020202020204" pitchFamily="34" charset="0"/>
                <a:cs typeface="Arial" panose="020B0604020202020204" pitchFamily="34" charset="0"/>
              </a:rPr>
              <a:t> </a:t>
            </a:r>
            <a:r>
              <a:rPr lang="pl-PL" b="1" dirty="0" smtClean="0">
                <a:solidFill>
                  <a:srgbClr val="FF0000"/>
                </a:solidFill>
                <a:latin typeface="Arial" panose="020B0604020202020204" pitchFamily="34" charset="0"/>
                <a:cs typeface="Arial" panose="020B0604020202020204" pitchFamily="34" charset="0"/>
              </a:rPr>
              <a:t>kluczowego fragmentu w języku polskim</a:t>
            </a:r>
            <a:r>
              <a:rPr lang="pl-PL" b="1" dirty="0" smtClean="0">
                <a:solidFill>
                  <a:srgbClr val="002060"/>
                </a:solidFill>
                <a:latin typeface="Arial" panose="020B0604020202020204" pitchFamily="34" charset="0"/>
                <a:cs typeface="Arial" panose="020B0604020202020204" pitchFamily="34" charset="0"/>
              </a:rPr>
              <a:t> </a:t>
            </a:r>
            <a:r>
              <a:rPr lang="pl-PL" b="1" dirty="0" smtClean="0">
                <a:solidFill>
                  <a:srgbClr val="002060"/>
                </a:solidFill>
                <a:latin typeface="Arial" panose="020B0604020202020204" pitchFamily="34" charset="0"/>
                <a:cs typeface="Arial" panose="020B0604020202020204" pitchFamily="34" charset="0"/>
                <a:sym typeface="Wingdings" panose="05000000000000000000" pitchFamily="2" charset="2"/>
              </a:rPr>
              <a:t>= realizacja niekomunikatywna:</a:t>
            </a:r>
          </a:p>
          <a:p>
            <a:pPr marL="0" indent="0">
              <a:lnSpc>
                <a:spcPct val="114000"/>
              </a:lnSpc>
              <a:spcBef>
                <a:spcPts val="0"/>
              </a:spcBef>
              <a:buNone/>
            </a:pP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I </a:t>
            </a:r>
            <a:r>
              <a:rPr lang="pl-PL" sz="2400" b="1" i="1" dirty="0" err="1" smtClean="0">
                <a:solidFill>
                  <a:srgbClr val="2BAB2B"/>
                </a:solidFill>
                <a:latin typeface="Arial" panose="020B0604020202020204" pitchFamily="34" charset="0"/>
                <a:cs typeface="Arial" panose="020B0604020202020204" pitchFamily="34" charset="0"/>
                <a:sym typeface="Wingdings" panose="05000000000000000000" pitchFamily="2" charset="2"/>
              </a:rPr>
              <a:t>welcomed</a:t>
            </a: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 gości.</a:t>
            </a:r>
            <a:r>
              <a:rPr lang="pl-PL" sz="2400" b="1" i="1" dirty="0" smtClean="0">
                <a:solidFill>
                  <a:schemeClr val="tx2">
                    <a:lumMod val="50000"/>
                  </a:schemeClr>
                </a:solidFill>
                <a:latin typeface="Arial" panose="020B0604020202020204" pitchFamily="34" charset="0"/>
                <a:cs typeface="Arial" panose="020B0604020202020204" pitchFamily="34" charset="0"/>
                <a:sym typeface="Wingdings" panose="05000000000000000000" pitchFamily="2" charset="2"/>
              </a:rPr>
              <a:t> </a:t>
            </a:r>
            <a:r>
              <a:rPr lang="pl-PL" sz="2400" b="1" i="1" dirty="0" smtClean="0">
                <a:solidFill>
                  <a:srgbClr val="002060"/>
                </a:solidFill>
                <a:latin typeface="Arial" panose="020B0604020202020204" pitchFamily="34" charset="0"/>
                <a:cs typeface="Arial" panose="020B0604020202020204" pitchFamily="34" charset="0"/>
                <a:sym typeface="Wingdings" panose="05000000000000000000" pitchFamily="2" charset="2"/>
              </a:rPr>
              <a:t>(nie odniósł się)</a:t>
            </a:r>
          </a:p>
          <a:p>
            <a:pPr marL="0" indent="0">
              <a:lnSpc>
                <a:spcPct val="114000"/>
              </a:lnSpc>
              <a:spcBef>
                <a:spcPts val="0"/>
              </a:spcBef>
              <a:buNone/>
            </a:pPr>
            <a:endParaRPr lang="pl-PL" sz="2400" b="1" i="1" dirty="0">
              <a:solidFill>
                <a:schemeClr val="tx2">
                  <a:lumMod val="50000"/>
                </a:schemeClr>
              </a:solidFill>
              <a:latin typeface="Arial" panose="020B0604020202020204" pitchFamily="34" charset="0"/>
              <a:cs typeface="Arial" panose="020B0604020202020204" pitchFamily="34" charset="0"/>
              <a:sym typeface="Wingdings" panose="05000000000000000000" pitchFamily="2" charset="2"/>
            </a:endParaRPr>
          </a:p>
          <a:p>
            <a:pPr marL="0" indent="0">
              <a:lnSpc>
                <a:spcPct val="114000"/>
              </a:lnSpc>
              <a:spcBef>
                <a:spcPts val="0"/>
              </a:spcBef>
              <a:buNone/>
            </a:pPr>
            <a:r>
              <a:rPr lang="pl-PL" b="1" dirty="0" smtClean="0">
                <a:solidFill>
                  <a:srgbClr val="002060"/>
                </a:solidFill>
                <a:latin typeface="Arial" panose="020B0604020202020204" pitchFamily="34" charset="0"/>
                <a:cs typeface="Arial" panose="020B0604020202020204" pitchFamily="34" charset="0"/>
                <a:sym typeface="Wingdings" panose="05000000000000000000" pitchFamily="2" charset="2"/>
              </a:rPr>
              <a:t>zastosowanie</a:t>
            </a:r>
            <a:r>
              <a:rPr lang="pl-PL" b="1" dirty="0" smtClean="0">
                <a:solidFill>
                  <a:schemeClr val="tx2">
                    <a:lumMod val="50000"/>
                  </a:schemeClr>
                </a:solidFill>
                <a:latin typeface="Arial" panose="020B0604020202020204" pitchFamily="34" charset="0"/>
                <a:cs typeface="Arial" panose="020B0604020202020204" pitchFamily="34" charset="0"/>
                <a:sym typeface="Wingdings" panose="05000000000000000000" pitchFamily="2" charset="2"/>
              </a:rPr>
              <a:t> </a:t>
            </a:r>
            <a:r>
              <a:rPr lang="pl-PL"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języka polskiego nieistotne dla realizacji </a:t>
            </a:r>
            <a:r>
              <a:rPr lang="pl-PL" b="1" dirty="0" smtClean="0">
                <a:solidFill>
                  <a:srgbClr val="002060"/>
                </a:solidFill>
                <a:latin typeface="Arial" panose="020B0604020202020204" pitchFamily="34" charset="0"/>
                <a:cs typeface="Arial" panose="020B0604020202020204" pitchFamily="34" charset="0"/>
                <a:sym typeface="Wingdings" panose="05000000000000000000" pitchFamily="2" charset="2"/>
              </a:rPr>
              <a:t>polecenia = fragment nie jest brany pod uwagę w ocenie treści:</a:t>
            </a:r>
          </a:p>
          <a:p>
            <a:pPr marL="0" indent="0">
              <a:lnSpc>
                <a:spcPct val="114000"/>
              </a:lnSpc>
              <a:spcBef>
                <a:spcPts val="0"/>
              </a:spcBef>
              <a:buNone/>
            </a:pP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W międzyczasie I lit the </a:t>
            </a:r>
            <a:r>
              <a:rPr lang="pl-PL" sz="2400" b="1" i="1" dirty="0" err="1" smtClean="0">
                <a:solidFill>
                  <a:srgbClr val="2BAB2B"/>
                </a:solidFill>
                <a:latin typeface="Arial" panose="020B0604020202020204" pitchFamily="34" charset="0"/>
                <a:cs typeface="Arial" panose="020B0604020202020204" pitchFamily="34" charset="0"/>
                <a:sym typeface="Wingdings" panose="05000000000000000000" pitchFamily="2" charset="2"/>
              </a:rPr>
              <a:t>candles</a:t>
            </a: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 on the </a:t>
            </a:r>
            <a:r>
              <a:rPr lang="pl-PL" sz="2400" b="1" i="1" dirty="0" err="1" smtClean="0">
                <a:solidFill>
                  <a:srgbClr val="2BAB2B"/>
                </a:solidFill>
                <a:latin typeface="Arial" panose="020B0604020202020204" pitchFamily="34" charset="0"/>
                <a:cs typeface="Arial" panose="020B0604020202020204" pitchFamily="34" charset="0"/>
                <a:sym typeface="Wingdings" panose="05000000000000000000" pitchFamily="2" charset="2"/>
              </a:rPr>
              <a:t>cake</a:t>
            </a: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 and the </a:t>
            </a:r>
            <a:r>
              <a:rPr lang="pl-PL" sz="2400" b="1" i="1" dirty="0" err="1" smtClean="0">
                <a:solidFill>
                  <a:srgbClr val="2BAB2B"/>
                </a:solidFill>
                <a:latin typeface="Arial" panose="020B0604020202020204" pitchFamily="34" charset="0"/>
                <a:cs typeface="Arial" panose="020B0604020202020204" pitchFamily="34" charset="0"/>
                <a:sym typeface="Wingdings" panose="05000000000000000000" pitchFamily="2" charset="2"/>
              </a:rPr>
              <a:t>light</a:t>
            </a:r>
            <a:r>
              <a:rPr lang="pl-PL" sz="2400" b="1" i="1" dirty="0" smtClean="0">
                <a:solidFill>
                  <a:srgbClr val="2BAB2B"/>
                </a:solidFill>
                <a:latin typeface="Arial" panose="020B0604020202020204" pitchFamily="34" charset="0"/>
                <a:cs typeface="Arial" panose="020B0604020202020204" pitchFamily="34" charset="0"/>
                <a:sym typeface="Wingdings" panose="05000000000000000000" pitchFamily="2" charset="2"/>
              </a:rPr>
              <a:t> went out. </a:t>
            </a:r>
            <a:r>
              <a:rPr lang="pl-PL" sz="2400" b="1" i="1" dirty="0" smtClean="0">
                <a:solidFill>
                  <a:srgbClr val="002060"/>
                </a:solidFill>
                <a:latin typeface="Arial" panose="020B0604020202020204" pitchFamily="34" charset="0"/>
                <a:cs typeface="Arial" panose="020B0604020202020204" pitchFamily="34" charset="0"/>
                <a:sym typeface="Wingdings" panose="05000000000000000000" pitchFamily="2" charset="2"/>
              </a:rPr>
              <a:t>(odniósł się i rozwinął)</a:t>
            </a:r>
            <a:endParaRPr lang="pl-PL" sz="2400" b="1" i="1" dirty="0">
              <a:solidFill>
                <a:srgbClr val="002060"/>
              </a:solidFill>
              <a:latin typeface="Arial" panose="020B0604020202020204" pitchFamily="34" charset="0"/>
              <a:cs typeface="Arial" panose="020B0604020202020204" pitchFamily="34" charset="0"/>
              <a:sym typeface="Wingdings" panose="05000000000000000000" pitchFamily="2" charset="2"/>
            </a:endParaRPr>
          </a:p>
          <a:p>
            <a:pPr marL="0" indent="0">
              <a:lnSpc>
                <a:spcPct val="114000"/>
              </a:lnSpc>
              <a:spcBef>
                <a:spcPts val="0"/>
              </a:spcBef>
              <a:buNone/>
            </a:pPr>
            <a:endParaRPr lang="pl-PL" b="1" dirty="0" smtClean="0">
              <a:solidFill>
                <a:schemeClr val="tx2">
                  <a:lumMod val="50000"/>
                </a:schemeClr>
              </a:solidFill>
              <a:latin typeface="Arial" panose="020B0604020202020204" pitchFamily="34" charset="0"/>
              <a:cs typeface="Arial" panose="020B0604020202020204" pitchFamily="34" charset="0"/>
              <a:sym typeface="Wingdings" panose="05000000000000000000" pitchFamily="2" charset="2"/>
            </a:endParaRPr>
          </a:p>
          <a:p>
            <a:pPr marL="0" indent="0">
              <a:lnSpc>
                <a:spcPct val="114000"/>
              </a:lnSpc>
              <a:spcBef>
                <a:spcPts val="0"/>
              </a:spcBef>
              <a:buNone/>
            </a:pPr>
            <a:endParaRPr lang="pl-PL" b="1" dirty="0" smtClean="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1486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4759" y="349359"/>
            <a:ext cx="5688724" cy="1325563"/>
          </a:xfrm>
        </p:spPr>
        <p:txBody>
          <a:bodyPr>
            <a:normAutofit/>
            <a:scene3d>
              <a:camera prst="orthographicFront"/>
              <a:lightRig rig="threePt" dir="t"/>
            </a:scene3d>
            <a:sp3d extrusionH="57150">
              <a:bevelT w="38100" h="38100"/>
            </a:sp3d>
          </a:bodyPr>
          <a:lstStyle/>
          <a:p>
            <a:r>
              <a:rPr lang="pl-PL" sz="4000" b="1" dirty="0">
                <a:solidFill>
                  <a:srgbClr val="002060"/>
                </a:solidFill>
                <a:latin typeface="Lato"/>
                <a:ea typeface="Tahoma" panose="020B0604030504040204" pitchFamily="34" charset="0"/>
                <a:cs typeface="Tahoma" panose="020B0604030504040204" pitchFamily="34" charset="0"/>
              </a:rPr>
              <a:t>Przykładowe zadanie </a:t>
            </a:r>
          </a:p>
        </p:txBody>
      </p:sp>
      <p:sp>
        <p:nvSpPr>
          <p:cNvPr id="3" name="Symbol zastępczy zawartości 2"/>
          <p:cNvSpPr>
            <a:spLocks noGrp="1"/>
          </p:cNvSpPr>
          <p:nvPr>
            <p:ph idx="1"/>
          </p:nvPr>
        </p:nvSpPr>
        <p:spPr>
          <a:xfrm>
            <a:off x="1024759" y="1522522"/>
            <a:ext cx="10499834" cy="4347505"/>
          </a:xfrm>
        </p:spPr>
        <p:txBody>
          <a:bodyPr>
            <a:noAutofit/>
            <a:scene3d>
              <a:camera prst="orthographicFront"/>
              <a:lightRig rig="threePt" dir="t"/>
            </a:scene3d>
            <a:sp3d extrusionH="57150">
              <a:bevelT w="38100" h="38100"/>
            </a:sp3d>
          </a:bodyPr>
          <a:lstStyle/>
          <a:p>
            <a:pPr marL="0" indent="0">
              <a:buNone/>
            </a:pPr>
            <a:r>
              <a:rPr lang="pl-PL" b="1" dirty="0">
                <a:solidFill>
                  <a:schemeClr val="tx2">
                    <a:lumMod val="50000"/>
                  </a:schemeClr>
                </a:solidFill>
                <a:latin typeface="Arial" panose="020B0604020202020204" pitchFamily="34" charset="0"/>
                <a:ea typeface="Lato" panose="020F0502020204030203" pitchFamily="34" charset="0"/>
                <a:cs typeface="Arial" panose="020B0604020202020204" pitchFamily="34" charset="0"/>
              </a:rPr>
              <a:t>Zadanie 14.</a:t>
            </a:r>
          </a:p>
          <a:p>
            <a:pPr marL="0" indent="0">
              <a:buNone/>
            </a:pPr>
            <a:endPar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endParaRPr>
          </a:p>
          <a:p>
            <a:pPr marL="0" indent="0">
              <a:lnSpc>
                <a:spcPct val="114000"/>
              </a:lnSpc>
              <a:buNone/>
            </a:pPr>
            <a: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Zorganizowałeś(-</a:t>
            </a:r>
            <a:r>
              <a:rPr lang="pl-PL" b="1" dirty="0" err="1">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aś</a:t>
            </a:r>
            <a: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 przyjęcie dla Twojego młodszego brata. </a:t>
            </a:r>
            <a:b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br>
            <a: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W e-mailu do kolegi z Londynu:</a:t>
            </a:r>
          </a:p>
          <a:p>
            <a:pPr marL="0" indent="0">
              <a:spcBef>
                <a:spcPts val="600"/>
              </a:spcBef>
              <a:buNone/>
            </a:pPr>
            <a:endPar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endParaRPr>
          </a:p>
          <a:p>
            <a:pPr lvl="0"/>
            <a: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wyjaśnij, dlaczego zorganizowałeś(-</a:t>
            </a:r>
            <a:r>
              <a:rPr lang="pl-PL" b="1" dirty="0" err="1">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aś</a:t>
            </a:r>
            <a: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 to przyjęcie</a:t>
            </a:r>
          </a:p>
          <a:p>
            <a:pPr lvl="0"/>
            <a: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napisz, gdzie odbyło się to przyjęcie, i opisz to miejsce</a:t>
            </a:r>
          </a:p>
          <a:p>
            <a:pPr lvl="0"/>
            <a:r>
              <a:rPr lang="pl-PL" b="1" dirty="0">
                <a:solidFill>
                  <a:schemeClr val="tx2">
                    <a:lumMod val="50000"/>
                  </a:schemeClr>
                </a:solidFill>
                <a:latin typeface="Arial" panose="020B0604020202020204" pitchFamily="34" charset="0"/>
                <a:ea typeface="Lato Semibold" panose="020F0502020204030203" pitchFamily="34" charset="0"/>
                <a:cs typeface="Arial" panose="020B0604020202020204" pitchFamily="34" charset="0"/>
              </a:rPr>
              <a:t>zrelacjonuj przebieg tego przyjęcia.</a:t>
            </a:r>
          </a:p>
        </p:txBody>
      </p:sp>
      <p:sp>
        <p:nvSpPr>
          <p:cNvPr id="4" name="Symbol zastępczy numeru slajdu 4"/>
          <p:cNvSpPr>
            <a:spLocks noGrp="1"/>
          </p:cNvSpPr>
          <p:nvPr>
            <p:ph type="sldNum" sz="quarter" idx="12"/>
          </p:nvPr>
        </p:nvSpPr>
        <p:spPr>
          <a:xfrm>
            <a:off x="8610600" y="6356350"/>
            <a:ext cx="2743200" cy="365125"/>
          </a:xfrm>
        </p:spPr>
        <p:txBody>
          <a:bodyPr/>
          <a:lstStyle/>
          <a:p>
            <a:fld id="{6D5E0CDF-0EB0-44EF-AF60-9AEE92BC93FD}" type="slidenum">
              <a:rPr lang="pl-PL" smtClean="0"/>
              <a:t>63</a:t>
            </a:fld>
            <a:endParaRPr lang="pl-PL" dirty="0"/>
          </a:p>
        </p:txBody>
      </p:sp>
    </p:spTree>
    <p:extLst>
      <p:ext uri="{BB962C8B-B14F-4D97-AF65-F5344CB8AC3E}">
        <p14:creationId xmlns:p14="http://schemas.microsoft.com/office/powerpoint/2010/main" val="4937500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7820" y="283538"/>
            <a:ext cx="8367521" cy="694770"/>
          </a:xfrm>
        </p:spPr>
        <p:txBody>
          <a:bodyPr>
            <a:normAutofit fontScale="90000"/>
            <a:scene3d>
              <a:camera prst="orthographicFront"/>
              <a:lightRig rig="threePt" dir="t"/>
            </a:scene3d>
            <a:sp3d extrusionH="57150">
              <a:bevelT w="38100" h="38100"/>
            </a:sp3d>
          </a:bodyPr>
          <a:lstStyle/>
          <a:p>
            <a:pPr lvl="0">
              <a:spcBef>
                <a:spcPts val="1000"/>
              </a:spcBef>
            </a:pPr>
            <a:r>
              <a:rPr lang="pl-PL" sz="3200" b="1" dirty="0" smtClean="0">
                <a:solidFill>
                  <a:srgbClr val="002060"/>
                </a:solidFill>
                <a:latin typeface="Arial" panose="020B0604020202020204" pitchFamily="34" charset="0"/>
                <a:cs typeface="Arial" panose="020B0604020202020204" pitchFamily="34" charset="0"/>
              </a:rPr>
              <a:t>Ocena wypowiedzi uczniów – treść</a:t>
            </a:r>
            <a:br>
              <a:rPr lang="pl-PL" sz="3200" b="1" dirty="0" smtClean="0">
                <a:solidFill>
                  <a:srgbClr val="002060"/>
                </a:solidFill>
                <a:latin typeface="Arial" panose="020B0604020202020204" pitchFamily="34" charset="0"/>
                <a:cs typeface="Arial" panose="020B0604020202020204" pitchFamily="34" charset="0"/>
              </a:rPr>
            </a:br>
            <a:r>
              <a:rPr lang="pl-PL" sz="3200" b="1" dirty="0">
                <a:solidFill>
                  <a:srgbClr val="002060"/>
                </a:solidFill>
                <a:latin typeface="Arial" panose="020B0604020202020204" pitchFamily="34" charset="0"/>
                <a:cs typeface="Arial" panose="020B0604020202020204" pitchFamily="34" charset="0"/>
              </a:rPr>
              <a:t>(</a:t>
            </a:r>
            <a:r>
              <a:rPr lang="pl-PL" sz="2800" b="1" dirty="0" smtClean="0">
                <a:solidFill>
                  <a:srgbClr val="002060"/>
                </a:solidFill>
                <a:latin typeface="Arial" panose="020B0604020202020204" pitchFamily="34" charset="0"/>
                <a:ea typeface="Lato Semibold" panose="020F0502020204030203" pitchFamily="34" charset="0"/>
                <a:cs typeface="Arial" panose="020B0604020202020204" pitchFamily="34" charset="0"/>
              </a:rPr>
              <a:t>wyjaśnij</a:t>
            </a:r>
            <a:r>
              <a:rPr lang="pl-PL" sz="2800" b="1" dirty="0">
                <a:solidFill>
                  <a:srgbClr val="002060"/>
                </a:solidFill>
                <a:latin typeface="Arial" panose="020B0604020202020204" pitchFamily="34" charset="0"/>
                <a:ea typeface="Lato Semibold" panose="020F0502020204030203" pitchFamily="34" charset="0"/>
                <a:cs typeface="Arial" panose="020B0604020202020204" pitchFamily="34" charset="0"/>
              </a:rPr>
              <a:t>, dlaczego zorganizowałeś(-</a:t>
            </a:r>
            <a:r>
              <a:rPr lang="pl-PL" sz="2800" b="1" dirty="0" err="1">
                <a:solidFill>
                  <a:srgbClr val="002060"/>
                </a:solidFill>
                <a:latin typeface="Arial" panose="020B0604020202020204" pitchFamily="34" charset="0"/>
                <a:ea typeface="Lato Semibold" panose="020F0502020204030203" pitchFamily="34" charset="0"/>
                <a:cs typeface="Arial" panose="020B0604020202020204" pitchFamily="34" charset="0"/>
              </a:rPr>
              <a:t>aś</a:t>
            </a:r>
            <a:r>
              <a:rPr lang="pl-PL" sz="2800" b="1" dirty="0">
                <a:solidFill>
                  <a:srgbClr val="002060"/>
                </a:solidFill>
                <a:latin typeface="Arial" panose="020B0604020202020204" pitchFamily="34" charset="0"/>
                <a:ea typeface="Lato Semibold" panose="020F0502020204030203" pitchFamily="34" charset="0"/>
                <a:cs typeface="Arial" panose="020B0604020202020204" pitchFamily="34" charset="0"/>
              </a:rPr>
              <a:t>) to </a:t>
            </a:r>
            <a:r>
              <a:rPr lang="pl-PL" sz="2800" b="1" dirty="0" smtClean="0">
                <a:solidFill>
                  <a:srgbClr val="002060"/>
                </a:solidFill>
                <a:latin typeface="Arial" panose="020B0604020202020204" pitchFamily="34" charset="0"/>
                <a:ea typeface="Lato Semibold" panose="020F0502020204030203" pitchFamily="34" charset="0"/>
                <a:cs typeface="Arial" panose="020B0604020202020204" pitchFamily="34" charset="0"/>
              </a:rPr>
              <a:t>przyjęcie)</a:t>
            </a:r>
            <a:r>
              <a:rPr lang="pl-PL" sz="2800" b="1" dirty="0">
                <a:solidFill>
                  <a:prstClr val="black"/>
                </a:solidFill>
                <a:latin typeface="Arial" panose="020B0604020202020204" pitchFamily="34" charset="0"/>
                <a:ea typeface="Lato Semibold" panose="020F0502020204030203" pitchFamily="34" charset="0"/>
                <a:cs typeface="Arial" panose="020B0604020202020204" pitchFamily="34" charset="0"/>
              </a:rPr>
              <a:t/>
            </a:r>
            <a:br>
              <a:rPr lang="pl-PL" sz="2800" b="1" dirty="0">
                <a:solidFill>
                  <a:prstClr val="black"/>
                </a:solidFill>
                <a:latin typeface="Arial" panose="020B0604020202020204" pitchFamily="34" charset="0"/>
                <a:ea typeface="Lato Semibold" panose="020F0502020204030203" pitchFamily="34" charset="0"/>
                <a:cs typeface="Arial" panose="020B0604020202020204" pitchFamily="34" charset="0"/>
              </a:rPr>
            </a:br>
            <a:endParaRPr lang="pl-PL" sz="3200" b="1" dirty="0">
              <a:solidFill>
                <a:schemeClr val="tx2">
                  <a:lumMod val="50000"/>
                </a:schemeClr>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64</a:t>
            </a:fld>
            <a:endParaRPr lang="pl-PL"/>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1737711263"/>
              </p:ext>
            </p:extLst>
          </p:nvPr>
        </p:nvGraphicFramePr>
        <p:xfrm>
          <a:off x="496560" y="907363"/>
          <a:ext cx="9924447" cy="536461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832185">
                  <a:extLst>
                    <a:ext uri="{9D8B030D-6E8A-4147-A177-3AD203B41FA5}">
                      <a16:colId xmlns:a16="http://schemas.microsoft.com/office/drawing/2014/main" xmlns="" val="1606958694"/>
                    </a:ext>
                  </a:extLst>
                </a:gridCol>
                <a:gridCol w="698938">
                  <a:extLst>
                    <a:ext uri="{9D8B030D-6E8A-4147-A177-3AD203B41FA5}">
                      <a16:colId xmlns:a16="http://schemas.microsoft.com/office/drawing/2014/main" xmlns="" val="2085064724"/>
                    </a:ext>
                  </a:extLst>
                </a:gridCol>
                <a:gridCol w="698938">
                  <a:extLst>
                    <a:ext uri="{9D8B030D-6E8A-4147-A177-3AD203B41FA5}">
                      <a16:colId xmlns:a16="http://schemas.microsoft.com/office/drawing/2014/main" xmlns="" val="2156918616"/>
                    </a:ext>
                  </a:extLst>
                </a:gridCol>
                <a:gridCol w="698938">
                  <a:extLst>
                    <a:ext uri="{9D8B030D-6E8A-4147-A177-3AD203B41FA5}">
                      <a16:colId xmlns:a16="http://schemas.microsoft.com/office/drawing/2014/main" xmlns="" val="105578636"/>
                    </a:ext>
                  </a:extLst>
                </a:gridCol>
                <a:gridCol w="2995448">
                  <a:extLst>
                    <a:ext uri="{9D8B030D-6E8A-4147-A177-3AD203B41FA5}">
                      <a16:colId xmlns:a16="http://schemas.microsoft.com/office/drawing/2014/main" xmlns="" val="921668711"/>
                    </a:ext>
                  </a:extLst>
                </a:gridCol>
              </a:tblGrid>
              <a:tr h="609733">
                <a:tc>
                  <a:txBody>
                    <a:bodyPr/>
                    <a:lstStyle/>
                    <a:p>
                      <a:endParaRPr lang="pl-PL" dirty="0"/>
                    </a:p>
                  </a:txBody>
                  <a:tcPr>
                    <a:cell3D prstMaterial="dkEdge">
                      <a:bevel/>
                      <a:lightRig rig="flood" dir="t"/>
                    </a:cell3D>
                  </a:tcPr>
                </a:tc>
                <a:tc>
                  <a:txBody>
                    <a:bodyPr/>
                    <a:lstStyle/>
                    <a:p>
                      <a:pPr algn="ctr"/>
                      <a:r>
                        <a:rPr lang="pl-PL" sz="2800" dirty="0" smtClean="0"/>
                        <a:t>N</a:t>
                      </a:r>
                      <a:endParaRPr lang="pl-PL" sz="2800" dirty="0"/>
                    </a:p>
                  </a:txBody>
                  <a:tcPr anchor="ctr">
                    <a:cell3D prstMaterial="dkEdge">
                      <a:bevel/>
                      <a:lightRig rig="flood" dir="t"/>
                    </a:cell3D>
                  </a:tcPr>
                </a:tc>
                <a:tc>
                  <a:txBody>
                    <a:bodyPr/>
                    <a:lstStyle/>
                    <a:p>
                      <a:pPr algn="ctr"/>
                      <a:r>
                        <a:rPr lang="pl-PL" sz="2800" dirty="0" smtClean="0"/>
                        <a:t>O</a:t>
                      </a:r>
                      <a:endParaRPr lang="pl-PL" sz="2800" dirty="0"/>
                    </a:p>
                  </a:txBody>
                  <a:tcPr anchor="ctr">
                    <a:cell3D prstMaterial="dkEdge">
                      <a:bevel/>
                      <a:lightRig rig="flood" dir="t"/>
                    </a:cell3D>
                  </a:tcPr>
                </a:tc>
                <a:tc>
                  <a:txBody>
                    <a:bodyPr/>
                    <a:lstStyle/>
                    <a:p>
                      <a:pPr algn="ctr"/>
                      <a:r>
                        <a:rPr lang="pl-PL" sz="2800" dirty="0" smtClean="0"/>
                        <a:t>R</a:t>
                      </a:r>
                      <a:endParaRPr lang="pl-PL" sz="2800" dirty="0"/>
                    </a:p>
                  </a:txBody>
                  <a:tcPr anchor="ctr">
                    <a:cell3D prstMaterial="dkEdge">
                      <a:bevel/>
                      <a:lightRig rig="flood" dir="t"/>
                    </a:cell3D>
                  </a:tcPr>
                </a:tc>
                <a:tc>
                  <a:txBody>
                    <a:bodyPr/>
                    <a:lstStyle/>
                    <a:p>
                      <a:endParaRPr lang="pl-PL" dirty="0"/>
                    </a:p>
                  </a:txBody>
                  <a:tcPr>
                    <a:cell3D prstMaterial="dkEdge">
                      <a:bevel/>
                      <a:lightRig rig="flood" dir="t"/>
                    </a:cell3D>
                  </a:tcPr>
                </a:tc>
                <a:extLst>
                  <a:ext uri="{0D108BD9-81ED-4DB2-BD59-A6C34878D82A}">
                    <a16:rowId xmlns:a16="http://schemas.microsoft.com/office/drawing/2014/main" xmlns="" val="160248372"/>
                  </a:ext>
                </a:extLst>
              </a:tr>
              <a:tr h="1188720">
                <a:tc>
                  <a:txBody>
                    <a:bodyPr/>
                    <a:lstStyle/>
                    <a:p>
                      <a:pPr marL="72000" marR="0" indent="0" algn="l" defTabSz="914400" rtl="0" eaLnBrk="1" fontAlgn="auto" latinLnBrk="0" hangingPunct="1">
                        <a:lnSpc>
                          <a:spcPct val="100000"/>
                        </a:lnSpc>
                        <a:spcBef>
                          <a:spcPts val="0"/>
                        </a:spcBef>
                        <a:spcAft>
                          <a:spcPts val="0"/>
                        </a:spcAft>
                        <a:buClrTx/>
                        <a:buSzTx/>
                        <a:buFontTx/>
                        <a:buNone/>
                        <a:tabLst/>
                        <a:defRPr/>
                      </a:pPr>
                      <a:r>
                        <a:rPr lang="pl-PL" sz="2400" b="1" dirty="0" smtClean="0">
                          <a:solidFill>
                            <a:schemeClr val="tx2">
                              <a:lumMod val="50000"/>
                            </a:schemeClr>
                          </a:solidFill>
                          <a:latin typeface="Arial" panose="020B0604020202020204" pitchFamily="34" charset="0"/>
                          <a:cs typeface="Arial" panose="020B0604020202020204" pitchFamily="34" charset="0"/>
                        </a:rPr>
                        <a:t>Zorganizowałem przyjęcie</a:t>
                      </a:r>
                      <a:r>
                        <a:rPr lang="pl-PL" sz="2400" b="1" baseline="0" dirty="0" smtClean="0">
                          <a:solidFill>
                            <a:schemeClr val="tx2">
                              <a:lumMod val="50000"/>
                            </a:schemeClr>
                          </a:solidFill>
                          <a:latin typeface="Arial" panose="020B0604020202020204" pitchFamily="34" charset="0"/>
                          <a:cs typeface="Arial" panose="020B0604020202020204" pitchFamily="34" charset="0"/>
                        </a:rPr>
                        <a:t> dla brata.</a:t>
                      </a:r>
                      <a:endParaRPr lang="pl-PL" sz="2400" b="1" dirty="0" smtClean="0">
                        <a:solidFill>
                          <a:schemeClr val="tx2">
                            <a:lumMod val="50000"/>
                          </a:schemeClr>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endParaRPr lang="pl-PL" sz="2000" b="1" dirty="0">
                        <a:solidFill>
                          <a:schemeClr val="tx2">
                            <a:lumMod val="50000"/>
                          </a:schemeClr>
                        </a:solidFill>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xmlns="" val="3036855729"/>
                  </a:ext>
                </a:extLst>
              </a:tr>
              <a:tr h="1188720">
                <a:tc>
                  <a:txBody>
                    <a:bodyPr/>
                    <a:lstStyle/>
                    <a:p>
                      <a:pPr marL="72000"/>
                      <a:r>
                        <a:rPr lang="pl-PL" sz="2400" b="1" dirty="0" smtClean="0">
                          <a:solidFill>
                            <a:schemeClr val="tx2">
                              <a:lumMod val="50000"/>
                            </a:schemeClr>
                          </a:solidFill>
                          <a:latin typeface="Arial" panose="020B0604020202020204" pitchFamily="34" charset="0"/>
                          <a:cs typeface="Arial" panose="020B0604020202020204" pitchFamily="34" charset="0"/>
                        </a:rPr>
                        <a:t>Zorganizowałem przyjęcie dla brata,</a:t>
                      </a:r>
                      <a:r>
                        <a:rPr lang="pl-PL" sz="2400" b="1" baseline="0" dirty="0" smtClean="0">
                          <a:solidFill>
                            <a:schemeClr val="tx2">
                              <a:lumMod val="50000"/>
                            </a:schemeClr>
                          </a:solidFill>
                          <a:latin typeface="Arial" panose="020B0604020202020204" pitchFamily="34" charset="0"/>
                          <a:cs typeface="Arial" panose="020B0604020202020204" pitchFamily="34" charset="0"/>
                        </a:rPr>
                        <a:t> ponieważ miał urodziny i  go lubię.</a:t>
                      </a:r>
                      <a:endParaRPr lang="pl-PL" sz="2400" b="1" dirty="0">
                        <a:solidFill>
                          <a:schemeClr val="tx2">
                            <a:lumMod val="50000"/>
                          </a:schemeClr>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endParaRPr lang="pl-PL" sz="2000" b="1" dirty="0">
                        <a:solidFill>
                          <a:schemeClr val="tx2">
                            <a:lumMod val="50000"/>
                          </a:schemeClr>
                        </a:solidFill>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xmlns="" val="2854261139"/>
                  </a:ext>
                </a:extLst>
              </a:tr>
              <a:tr h="1188720">
                <a:tc>
                  <a:txBody>
                    <a:bodyPr/>
                    <a:lstStyle/>
                    <a:p>
                      <a:pPr marL="72000"/>
                      <a:r>
                        <a:rPr lang="pl-PL" sz="2400" b="1" dirty="0" smtClean="0">
                          <a:solidFill>
                            <a:schemeClr val="tx2">
                              <a:lumMod val="50000"/>
                            </a:schemeClr>
                          </a:solidFill>
                          <a:latin typeface="Arial" panose="020B0604020202020204" pitchFamily="34" charset="0"/>
                          <a:cs typeface="Arial" panose="020B0604020202020204" pitchFamily="34" charset="0"/>
                        </a:rPr>
                        <a:t>Zrobić przyjęcie bo oni urodziny lubili.</a:t>
                      </a:r>
                      <a:endParaRPr lang="pl-PL" sz="2400" b="1" dirty="0">
                        <a:solidFill>
                          <a:schemeClr val="tx2">
                            <a:lumMod val="50000"/>
                          </a:schemeClr>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endParaRPr lang="pl-PL" sz="2000" b="1" dirty="0">
                        <a:solidFill>
                          <a:schemeClr val="tx2">
                            <a:lumMod val="50000"/>
                          </a:schemeClr>
                        </a:solidFill>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xmlns="" val="1217830115"/>
                  </a:ext>
                </a:extLst>
              </a:tr>
              <a:tr h="1188720">
                <a:tc>
                  <a:txBody>
                    <a:bodyPr/>
                    <a:lstStyle/>
                    <a:p>
                      <a:pPr marL="72000"/>
                      <a:r>
                        <a:rPr lang="pl-PL" sz="2400" b="1" dirty="0" smtClean="0">
                          <a:solidFill>
                            <a:schemeClr val="tx2">
                              <a:lumMod val="50000"/>
                            </a:schemeClr>
                          </a:solidFill>
                          <a:latin typeface="Arial" panose="020B0604020202020204" pitchFamily="34" charset="0"/>
                          <a:cs typeface="Arial" panose="020B0604020202020204" pitchFamily="34" charset="0"/>
                        </a:rPr>
                        <a:t>Brat miał urodziny i zrobiłem dla niego przyjęcie.</a:t>
                      </a:r>
                      <a:endParaRPr lang="pl-PL" sz="2400" b="1" dirty="0">
                        <a:solidFill>
                          <a:schemeClr val="tx2">
                            <a:lumMod val="50000"/>
                          </a:schemeClr>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endParaRPr lang="pl-PL" sz="2000" b="1" dirty="0">
                        <a:solidFill>
                          <a:schemeClr val="tx2">
                            <a:lumMod val="50000"/>
                          </a:schemeClr>
                        </a:solidFill>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xmlns="" val="2390523520"/>
                  </a:ext>
                </a:extLst>
              </a:tr>
            </a:tbl>
          </a:graphicData>
        </a:graphic>
      </p:graphicFrame>
      <p:sp>
        <p:nvSpPr>
          <p:cNvPr id="3" name="pole tekstowe 2"/>
          <p:cNvSpPr txBox="1"/>
          <p:nvPr/>
        </p:nvSpPr>
        <p:spPr>
          <a:xfrm>
            <a:off x="6096000" y="5292023"/>
            <a:ext cx="536028" cy="769441"/>
          </a:xfrm>
          <a:prstGeom prst="rect">
            <a:avLst/>
          </a:prstGeom>
          <a:noFill/>
        </p:spPr>
        <p:txBody>
          <a:bodyPr wrap="square" rtlCol="0">
            <a:spAutoFit/>
          </a:bodyPr>
          <a:lstStyle/>
          <a:p>
            <a:r>
              <a:rPr lang="pl-PL" sz="4400" b="1" dirty="0">
                <a:solidFill>
                  <a:srgbClr val="FF0000"/>
                </a:solidFill>
                <a:latin typeface="Arial" panose="020B0604020202020204" pitchFamily="34" charset="0"/>
                <a:cs typeface="Arial" panose="020B0604020202020204" pitchFamily="34" charset="0"/>
              </a:rPr>
              <a:t>X</a:t>
            </a:r>
            <a:endParaRPr lang="pl-PL" b="1" dirty="0">
              <a:solidFill>
                <a:srgbClr val="FF0000"/>
              </a:solidFill>
              <a:latin typeface="Arial" panose="020B0604020202020204" pitchFamily="34" charset="0"/>
              <a:cs typeface="Arial" panose="020B0604020202020204" pitchFamily="34" charset="0"/>
            </a:endParaRPr>
          </a:p>
        </p:txBody>
      </p:sp>
      <p:sp>
        <p:nvSpPr>
          <p:cNvPr id="7" name="pole tekstowe 6"/>
          <p:cNvSpPr txBox="1"/>
          <p:nvPr/>
        </p:nvSpPr>
        <p:spPr>
          <a:xfrm>
            <a:off x="5407573" y="4167416"/>
            <a:ext cx="536028" cy="769441"/>
          </a:xfrm>
          <a:prstGeom prst="rect">
            <a:avLst/>
          </a:prstGeom>
          <a:noFill/>
        </p:spPr>
        <p:txBody>
          <a:bodyPr wrap="square" rtlCol="0">
            <a:spAutoFit/>
          </a:bodyPr>
          <a:lstStyle/>
          <a:p>
            <a:r>
              <a:rPr lang="pl-PL" sz="4400" b="1" dirty="0">
                <a:solidFill>
                  <a:srgbClr val="FF0000"/>
                </a:solidFill>
                <a:latin typeface="Arial" panose="020B0604020202020204" pitchFamily="34" charset="0"/>
                <a:cs typeface="Arial" panose="020B0604020202020204" pitchFamily="34" charset="0"/>
              </a:rPr>
              <a:t>X</a:t>
            </a:r>
            <a:endParaRPr lang="pl-PL" b="1" dirty="0">
              <a:solidFill>
                <a:srgbClr val="FF0000"/>
              </a:solidFill>
              <a:latin typeface="Arial" panose="020B0604020202020204" pitchFamily="34" charset="0"/>
              <a:cs typeface="Arial" panose="020B0604020202020204" pitchFamily="34" charset="0"/>
            </a:endParaRPr>
          </a:p>
        </p:txBody>
      </p:sp>
      <p:sp>
        <p:nvSpPr>
          <p:cNvPr id="8" name="pole tekstowe 7"/>
          <p:cNvSpPr txBox="1"/>
          <p:nvPr/>
        </p:nvSpPr>
        <p:spPr>
          <a:xfrm>
            <a:off x="6784429" y="2963981"/>
            <a:ext cx="536028" cy="769441"/>
          </a:xfrm>
          <a:prstGeom prst="rect">
            <a:avLst/>
          </a:prstGeom>
          <a:noFill/>
        </p:spPr>
        <p:txBody>
          <a:bodyPr wrap="square" rtlCol="0">
            <a:spAutoFit/>
          </a:bodyPr>
          <a:lstStyle/>
          <a:p>
            <a:r>
              <a:rPr lang="pl-PL" sz="4400" b="1" dirty="0">
                <a:solidFill>
                  <a:srgbClr val="FF0000"/>
                </a:solidFill>
                <a:latin typeface="Arial" panose="020B0604020202020204" pitchFamily="34" charset="0"/>
                <a:cs typeface="Arial" panose="020B0604020202020204" pitchFamily="34" charset="0"/>
              </a:rPr>
              <a:t>X</a:t>
            </a:r>
            <a:endParaRPr lang="pl-PL" b="1" dirty="0">
              <a:solidFill>
                <a:srgbClr val="FF0000"/>
              </a:solidFill>
              <a:latin typeface="Arial" panose="020B0604020202020204" pitchFamily="34" charset="0"/>
              <a:cs typeface="Arial" panose="020B0604020202020204" pitchFamily="34" charset="0"/>
            </a:endParaRPr>
          </a:p>
        </p:txBody>
      </p:sp>
      <p:sp>
        <p:nvSpPr>
          <p:cNvPr id="9" name="pole tekstowe 8"/>
          <p:cNvSpPr txBox="1"/>
          <p:nvPr/>
        </p:nvSpPr>
        <p:spPr>
          <a:xfrm>
            <a:off x="5395722" y="1762796"/>
            <a:ext cx="536028" cy="769441"/>
          </a:xfrm>
          <a:prstGeom prst="rect">
            <a:avLst/>
          </a:prstGeom>
          <a:noFill/>
        </p:spPr>
        <p:txBody>
          <a:bodyPr wrap="square" rtlCol="0">
            <a:spAutoFit/>
          </a:bodyPr>
          <a:lstStyle/>
          <a:p>
            <a:r>
              <a:rPr lang="pl-PL" sz="4400" b="1" dirty="0">
                <a:solidFill>
                  <a:srgbClr val="FF0000"/>
                </a:solidFill>
                <a:latin typeface="Arial" panose="020B0604020202020204" pitchFamily="34" charset="0"/>
                <a:cs typeface="Arial" panose="020B0604020202020204" pitchFamily="34" charset="0"/>
              </a:rPr>
              <a:t>X</a:t>
            </a:r>
            <a:endParaRPr lang="pl-PL" b="1" dirty="0">
              <a:solidFill>
                <a:srgbClr val="FF0000"/>
              </a:solidFill>
              <a:latin typeface="Arial" panose="020B0604020202020204" pitchFamily="34" charset="0"/>
              <a:cs typeface="Arial" panose="020B0604020202020204" pitchFamily="34" charset="0"/>
            </a:endParaRPr>
          </a:p>
        </p:txBody>
      </p:sp>
      <p:sp>
        <p:nvSpPr>
          <p:cNvPr id="10" name="pole tekstowe 9"/>
          <p:cNvSpPr txBox="1"/>
          <p:nvPr/>
        </p:nvSpPr>
        <p:spPr>
          <a:xfrm>
            <a:off x="7472855" y="1618657"/>
            <a:ext cx="2648607" cy="1015663"/>
          </a:xfrm>
          <a:prstGeom prst="rect">
            <a:avLst/>
          </a:prstGeom>
          <a:noFill/>
        </p:spPr>
        <p:txBody>
          <a:bodyPr wrap="square" rtlCol="0">
            <a:spAutoFit/>
            <a:scene3d>
              <a:camera prst="orthographicFront"/>
              <a:lightRig rig="threePt" dir="t"/>
            </a:scene3d>
            <a:sp3d extrusionH="57150">
              <a:bevelT w="38100" h="38100"/>
            </a:sp3d>
          </a:bodyPr>
          <a:lstStyle/>
          <a:p>
            <a:r>
              <a:rPr lang="pl-PL" sz="2000" b="1" dirty="0" smtClean="0">
                <a:solidFill>
                  <a:schemeClr val="tx2">
                    <a:lumMod val="50000"/>
                  </a:schemeClr>
                </a:solidFill>
                <a:latin typeface="Arial" panose="020B0604020202020204" pitchFamily="34" charset="0"/>
                <a:cs typeface="Arial" panose="020B0604020202020204" pitchFamily="34" charset="0"/>
              </a:rPr>
              <a:t>brak powodu zorganizowania przyjęcia</a:t>
            </a:r>
            <a:endParaRPr lang="pl-PL" b="1" dirty="0">
              <a:solidFill>
                <a:schemeClr val="tx2">
                  <a:lumMod val="50000"/>
                </a:schemeClr>
              </a:solidFill>
              <a:latin typeface="Arial" panose="020B0604020202020204" pitchFamily="34" charset="0"/>
              <a:cs typeface="Arial" panose="020B0604020202020204" pitchFamily="34" charset="0"/>
            </a:endParaRPr>
          </a:p>
        </p:txBody>
      </p:sp>
      <p:sp>
        <p:nvSpPr>
          <p:cNvPr id="11" name="pole tekstowe 10"/>
          <p:cNvSpPr txBox="1"/>
          <p:nvPr/>
        </p:nvSpPr>
        <p:spPr>
          <a:xfrm>
            <a:off x="7472855" y="2770742"/>
            <a:ext cx="2648607" cy="1015663"/>
          </a:xfrm>
          <a:prstGeom prst="rect">
            <a:avLst/>
          </a:prstGeom>
          <a:noFill/>
        </p:spPr>
        <p:txBody>
          <a:bodyPr wrap="square" rtlCol="0">
            <a:spAutoFit/>
            <a:scene3d>
              <a:camera prst="orthographicFront"/>
              <a:lightRig rig="threePt" dir="t"/>
            </a:scene3d>
            <a:sp3d extrusionH="57150">
              <a:bevelT w="38100" h="38100"/>
            </a:sp3d>
          </a:bodyPr>
          <a:lstStyle/>
          <a:p>
            <a:r>
              <a:rPr lang="pl-PL" sz="2000" b="1" dirty="0" smtClean="0">
                <a:solidFill>
                  <a:schemeClr val="tx2">
                    <a:lumMod val="50000"/>
                  </a:schemeClr>
                </a:solidFill>
                <a:latin typeface="Arial" panose="020B0604020202020204" pitchFamily="34" charset="0"/>
                <a:cs typeface="Arial" panose="020B0604020202020204" pitchFamily="34" charset="0"/>
              </a:rPr>
              <a:t>podane dwa powody organizacji przyjęcia</a:t>
            </a:r>
            <a:endParaRPr lang="pl-PL" b="1" dirty="0">
              <a:solidFill>
                <a:schemeClr val="tx2">
                  <a:lumMod val="50000"/>
                </a:schemeClr>
              </a:solidFill>
              <a:latin typeface="Arial" panose="020B0604020202020204" pitchFamily="34" charset="0"/>
              <a:cs typeface="Arial" panose="020B0604020202020204" pitchFamily="34" charset="0"/>
            </a:endParaRPr>
          </a:p>
        </p:txBody>
      </p:sp>
      <p:sp>
        <p:nvSpPr>
          <p:cNvPr id="12" name="pole tekstowe 11"/>
          <p:cNvSpPr txBox="1"/>
          <p:nvPr/>
        </p:nvSpPr>
        <p:spPr>
          <a:xfrm>
            <a:off x="7472855" y="4164614"/>
            <a:ext cx="2648607" cy="707886"/>
          </a:xfrm>
          <a:prstGeom prst="rect">
            <a:avLst/>
          </a:prstGeom>
          <a:noFill/>
        </p:spPr>
        <p:txBody>
          <a:bodyPr wrap="square" rtlCol="0">
            <a:spAutoFit/>
            <a:scene3d>
              <a:camera prst="orthographicFront"/>
              <a:lightRig rig="threePt" dir="t"/>
            </a:scene3d>
            <a:sp3d extrusionH="57150">
              <a:bevelT w="38100" h="38100"/>
            </a:sp3d>
          </a:bodyPr>
          <a:lstStyle/>
          <a:p>
            <a:r>
              <a:rPr lang="pl-PL" sz="2000" b="1" dirty="0" smtClean="0">
                <a:solidFill>
                  <a:schemeClr val="tx2">
                    <a:lumMod val="50000"/>
                  </a:schemeClr>
                </a:solidFill>
                <a:latin typeface="Arial" panose="020B0604020202020204" pitchFamily="34" charset="0"/>
                <a:cs typeface="Arial" panose="020B0604020202020204" pitchFamily="34" charset="0"/>
              </a:rPr>
              <a:t>wypowiedź niekomunikatywna</a:t>
            </a:r>
            <a:endParaRPr lang="pl-PL" sz="2000" b="1" dirty="0">
              <a:solidFill>
                <a:schemeClr val="tx2">
                  <a:lumMod val="50000"/>
                </a:schemeClr>
              </a:solidFill>
              <a:latin typeface="Arial" panose="020B0604020202020204" pitchFamily="34" charset="0"/>
              <a:cs typeface="Arial" panose="020B0604020202020204" pitchFamily="34" charset="0"/>
            </a:endParaRPr>
          </a:p>
        </p:txBody>
      </p:sp>
      <p:sp>
        <p:nvSpPr>
          <p:cNvPr id="13" name="pole tekstowe 12"/>
          <p:cNvSpPr txBox="1"/>
          <p:nvPr/>
        </p:nvSpPr>
        <p:spPr>
          <a:xfrm>
            <a:off x="7464971" y="5015023"/>
            <a:ext cx="2648607" cy="1323439"/>
          </a:xfrm>
          <a:prstGeom prst="rect">
            <a:avLst/>
          </a:prstGeom>
          <a:noFill/>
        </p:spPr>
        <p:txBody>
          <a:bodyPr wrap="square" rtlCol="0">
            <a:spAutoFit/>
            <a:scene3d>
              <a:camera prst="orthographicFront"/>
              <a:lightRig rig="threePt" dir="t"/>
            </a:scene3d>
            <a:sp3d extrusionH="57150">
              <a:bevelT w="38100" h="38100"/>
            </a:sp3d>
          </a:bodyPr>
          <a:lstStyle/>
          <a:p>
            <a:r>
              <a:rPr lang="pl-PL" sz="2000" b="1" dirty="0" smtClean="0">
                <a:solidFill>
                  <a:schemeClr val="tx2">
                    <a:lumMod val="50000"/>
                  </a:schemeClr>
                </a:solidFill>
                <a:latin typeface="Arial" panose="020B0604020202020204" pitchFamily="34" charset="0"/>
                <a:cs typeface="Arial" panose="020B0604020202020204" pitchFamily="34" charset="0"/>
              </a:rPr>
              <a:t>podany jeden powód – minimalna realizacja, brak rozwinięcia</a:t>
            </a:r>
            <a:endParaRPr lang="pl-PL"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5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1" grpId="0"/>
      <p:bldP spid="12"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6386" y="267014"/>
            <a:ext cx="9948042" cy="711294"/>
          </a:xfrm>
        </p:spPr>
        <p:txBody>
          <a:bodyPr>
            <a:normAutofit fontScale="90000"/>
            <a:scene3d>
              <a:camera prst="orthographicFront"/>
              <a:lightRig rig="threePt" dir="t"/>
            </a:scene3d>
            <a:sp3d extrusionH="57150">
              <a:bevelT w="38100" h="38100"/>
            </a:sp3d>
          </a:bodyPr>
          <a:lstStyle/>
          <a:p>
            <a:pPr lvl="0">
              <a:spcBef>
                <a:spcPts val="1000"/>
              </a:spcBef>
            </a:pPr>
            <a:r>
              <a:rPr lang="pl-PL" sz="3200" b="1" dirty="0" smtClean="0">
                <a:solidFill>
                  <a:srgbClr val="002060"/>
                </a:solidFill>
                <a:latin typeface="Arial" panose="020B0604020202020204" pitchFamily="34" charset="0"/>
                <a:cs typeface="Arial" panose="020B0604020202020204" pitchFamily="34" charset="0"/>
              </a:rPr>
              <a:t>Ocena wypowiedzi uczniów – treść</a:t>
            </a:r>
            <a:br>
              <a:rPr lang="pl-PL" sz="3200" b="1" dirty="0" smtClean="0">
                <a:solidFill>
                  <a:srgbClr val="002060"/>
                </a:solidFill>
                <a:latin typeface="Arial" panose="020B0604020202020204" pitchFamily="34" charset="0"/>
                <a:cs typeface="Arial" panose="020B0604020202020204" pitchFamily="34" charset="0"/>
              </a:rPr>
            </a:br>
            <a:r>
              <a:rPr lang="pl-PL" sz="3200" b="1" dirty="0" smtClean="0">
                <a:solidFill>
                  <a:srgbClr val="002060"/>
                </a:solidFill>
                <a:latin typeface="Arial" panose="020B0604020202020204" pitchFamily="34" charset="0"/>
                <a:cs typeface="Arial" panose="020B0604020202020204" pitchFamily="34" charset="0"/>
              </a:rPr>
              <a:t>(</a:t>
            </a:r>
            <a:r>
              <a:rPr lang="pl-PL" sz="2800" b="1" dirty="0">
                <a:solidFill>
                  <a:srgbClr val="002060"/>
                </a:solidFill>
                <a:latin typeface="Arial" panose="020B0604020202020204" pitchFamily="34" charset="0"/>
                <a:ea typeface="Lato Semibold" panose="020F0502020204030203" pitchFamily="34" charset="0"/>
                <a:cs typeface="Arial" panose="020B0604020202020204" pitchFamily="34" charset="0"/>
              </a:rPr>
              <a:t>napisz, gdzie odbyło się to przyjęcie, i opisz to </a:t>
            </a:r>
            <a:r>
              <a:rPr lang="pl-PL" sz="2800" b="1" dirty="0" smtClean="0">
                <a:solidFill>
                  <a:srgbClr val="002060"/>
                </a:solidFill>
                <a:latin typeface="Arial" panose="020B0604020202020204" pitchFamily="34" charset="0"/>
                <a:ea typeface="Lato Semibold" panose="020F0502020204030203" pitchFamily="34" charset="0"/>
                <a:cs typeface="Arial" panose="020B0604020202020204" pitchFamily="34" charset="0"/>
              </a:rPr>
              <a:t>miejsce)</a:t>
            </a:r>
            <a:r>
              <a:rPr lang="pl-PL" sz="2800" b="1" dirty="0">
                <a:solidFill>
                  <a:prstClr val="black"/>
                </a:solidFill>
                <a:latin typeface="Arial" panose="020B0604020202020204" pitchFamily="34" charset="0"/>
                <a:ea typeface="Lato Semibold" panose="020F0502020204030203" pitchFamily="34" charset="0"/>
                <a:cs typeface="Arial" panose="020B0604020202020204" pitchFamily="34" charset="0"/>
              </a:rPr>
              <a:t/>
            </a:r>
            <a:br>
              <a:rPr lang="pl-PL" sz="2800" b="1" dirty="0">
                <a:solidFill>
                  <a:prstClr val="black"/>
                </a:solidFill>
                <a:latin typeface="Arial" panose="020B0604020202020204" pitchFamily="34" charset="0"/>
                <a:ea typeface="Lato Semibold" panose="020F0502020204030203" pitchFamily="34" charset="0"/>
                <a:cs typeface="Arial" panose="020B0604020202020204" pitchFamily="34" charset="0"/>
              </a:rPr>
            </a:br>
            <a:endParaRPr lang="pl-PL" sz="3200" b="1" dirty="0">
              <a:solidFill>
                <a:schemeClr val="tx2">
                  <a:lumMod val="50000"/>
                </a:schemeClr>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65</a:t>
            </a:fld>
            <a:endParaRPr lang="pl-PL"/>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179474375"/>
              </p:ext>
            </p:extLst>
          </p:nvPr>
        </p:nvGraphicFramePr>
        <p:xfrm>
          <a:off x="496560" y="907363"/>
          <a:ext cx="9924447" cy="536461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832185">
                  <a:extLst>
                    <a:ext uri="{9D8B030D-6E8A-4147-A177-3AD203B41FA5}">
                      <a16:colId xmlns:a16="http://schemas.microsoft.com/office/drawing/2014/main" xmlns="" val="1606958694"/>
                    </a:ext>
                  </a:extLst>
                </a:gridCol>
                <a:gridCol w="698938">
                  <a:extLst>
                    <a:ext uri="{9D8B030D-6E8A-4147-A177-3AD203B41FA5}">
                      <a16:colId xmlns:a16="http://schemas.microsoft.com/office/drawing/2014/main" xmlns="" val="2085064724"/>
                    </a:ext>
                  </a:extLst>
                </a:gridCol>
                <a:gridCol w="698938">
                  <a:extLst>
                    <a:ext uri="{9D8B030D-6E8A-4147-A177-3AD203B41FA5}">
                      <a16:colId xmlns:a16="http://schemas.microsoft.com/office/drawing/2014/main" xmlns="" val="2156918616"/>
                    </a:ext>
                  </a:extLst>
                </a:gridCol>
                <a:gridCol w="698938">
                  <a:extLst>
                    <a:ext uri="{9D8B030D-6E8A-4147-A177-3AD203B41FA5}">
                      <a16:colId xmlns:a16="http://schemas.microsoft.com/office/drawing/2014/main" xmlns="" val="105578636"/>
                    </a:ext>
                  </a:extLst>
                </a:gridCol>
                <a:gridCol w="2995448">
                  <a:extLst>
                    <a:ext uri="{9D8B030D-6E8A-4147-A177-3AD203B41FA5}">
                      <a16:colId xmlns:a16="http://schemas.microsoft.com/office/drawing/2014/main" xmlns="" val="921668711"/>
                    </a:ext>
                  </a:extLst>
                </a:gridCol>
              </a:tblGrid>
              <a:tr h="609733">
                <a:tc>
                  <a:txBody>
                    <a:bodyPr/>
                    <a:lstStyle/>
                    <a:p>
                      <a:endParaRPr lang="pl-PL" dirty="0"/>
                    </a:p>
                  </a:txBody>
                  <a:tcPr>
                    <a:cell3D prstMaterial="dkEdge">
                      <a:bevel/>
                      <a:lightRig rig="flood" dir="t"/>
                    </a:cell3D>
                  </a:tcPr>
                </a:tc>
                <a:tc>
                  <a:txBody>
                    <a:bodyPr/>
                    <a:lstStyle/>
                    <a:p>
                      <a:pPr algn="ctr"/>
                      <a:r>
                        <a:rPr lang="pl-PL" sz="2800" dirty="0" smtClean="0"/>
                        <a:t>N</a:t>
                      </a:r>
                      <a:endParaRPr lang="pl-PL" sz="2800" dirty="0"/>
                    </a:p>
                  </a:txBody>
                  <a:tcPr anchor="ctr">
                    <a:cell3D prstMaterial="dkEdge">
                      <a:bevel/>
                      <a:lightRig rig="flood" dir="t"/>
                    </a:cell3D>
                  </a:tcPr>
                </a:tc>
                <a:tc>
                  <a:txBody>
                    <a:bodyPr/>
                    <a:lstStyle/>
                    <a:p>
                      <a:pPr algn="ctr"/>
                      <a:r>
                        <a:rPr lang="pl-PL" sz="2800" dirty="0" smtClean="0"/>
                        <a:t>O</a:t>
                      </a:r>
                      <a:endParaRPr lang="pl-PL" sz="2800" dirty="0"/>
                    </a:p>
                  </a:txBody>
                  <a:tcPr anchor="ctr">
                    <a:cell3D prstMaterial="dkEdge">
                      <a:bevel/>
                      <a:lightRig rig="flood" dir="t"/>
                    </a:cell3D>
                  </a:tcPr>
                </a:tc>
                <a:tc>
                  <a:txBody>
                    <a:bodyPr/>
                    <a:lstStyle/>
                    <a:p>
                      <a:pPr algn="ctr"/>
                      <a:r>
                        <a:rPr lang="pl-PL" sz="2800" dirty="0" smtClean="0"/>
                        <a:t>R</a:t>
                      </a:r>
                      <a:endParaRPr lang="pl-PL" sz="2800" dirty="0"/>
                    </a:p>
                  </a:txBody>
                  <a:tcPr anchor="ctr">
                    <a:cell3D prstMaterial="dkEdge">
                      <a:bevel/>
                      <a:lightRig rig="flood" dir="t"/>
                    </a:cell3D>
                  </a:tcPr>
                </a:tc>
                <a:tc>
                  <a:txBody>
                    <a:bodyPr/>
                    <a:lstStyle/>
                    <a:p>
                      <a:endParaRPr lang="pl-PL" dirty="0"/>
                    </a:p>
                  </a:txBody>
                  <a:tcPr>
                    <a:cell3D prstMaterial="dkEdge">
                      <a:bevel/>
                      <a:lightRig rig="flood" dir="t"/>
                    </a:cell3D>
                  </a:tcPr>
                </a:tc>
                <a:extLst>
                  <a:ext uri="{0D108BD9-81ED-4DB2-BD59-A6C34878D82A}">
                    <a16:rowId xmlns:a16="http://schemas.microsoft.com/office/drawing/2014/main" xmlns="" val="160248372"/>
                  </a:ext>
                </a:extLst>
              </a:tr>
              <a:tr h="1188720">
                <a:tc>
                  <a:txBody>
                    <a:bodyPr/>
                    <a:lstStyle/>
                    <a:p>
                      <a:pPr marL="72000"/>
                      <a:r>
                        <a:rPr lang="pl-PL" sz="2400" b="1" dirty="0" smtClean="0">
                          <a:solidFill>
                            <a:schemeClr val="tx2">
                              <a:lumMod val="50000"/>
                            </a:schemeClr>
                          </a:solidFill>
                          <a:latin typeface="Arial" panose="020B0604020202020204" pitchFamily="34" charset="0"/>
                          <a:cs typeface="Arial" panose="020B0604020202020204" pitchFamily="34" charset="0"/>
                        </a:rPr>
                        <a:t>Przyjęcie było u nas w domu.</a:t>
                      </a:r>
                      <a:endParaRPr lang="pl-PL" sz="2400" b="1" dirty="0">
                        <a:solidFill>
                          <a:schemeClr val="tx2">
                            <a:lumMod val="50000"/>
                          </a:schemeClr>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endParaRPr lang="pl-PL" sz="2000" b="1" dirty="0">
                        <a:solidFill>
                          <a:schemeClr val="tx2">
                            <a:lumMod val="50000"/>
                          </a:schemeClr>
                        </a:solidFill>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xmlns="" val="3036855729"/>
                  </a:ext>
                </a:extLst>
              </a:tr>
              <a:tr h="1188720">
                <a:tc>
                  <a:txBody>
                    <a:bodyPr/>
                    <a:lstStyle/>
                    <a:p>
                      <a:pPr marL="72000"/>
                      <a:r>
                        <a:rPr lang="pl-PL" sz="2400" b="1" dirty="0" smtClean="0">
                          <a:solidFill>
                            <a:schemeClr val="tx2">
                              <a:lumMod val="50000"/>
                            </a:schemeClr>
                          </a:solidFill>
                          <a:latin typeface="Arial" panose="020B0604020202020204" pitchFamily="34" charset="0"/>
                          <a:cs typeface="Arial" panose="020B0604020202020204" pitchFamily="34" charset="0"/>
                        </a:rPr>
                        <a:t>Impreza była</a:t>
                      </a:r>
                      <a:r>
                        <a:rPr lang="pl-PL" sz="2400" b="1" baseline="0" dirty="0" smtClean="0">
                          <a:solidFill>
                            <a:schemeClr val="tx2">
                              <a:lumMod val="50000"/>
                            </a:schemeClr>
                          </a:solidFill>
                          <a:latin typeface="Arial" panose="020B0604020202020204" pitchFamily="34" charset="0"/>
                          <a:cs typeface="Arial" panose="020B0604020202020204" pitchFamily="34" charset="0"/>
                        </a:rPr>
                        <a:t> w bardzo pięknym miejscu, było tam dużo balonów.</a:t>
                      </a:r>
                      <a:endParaRPr lang="pl-PL" sz="2400" b="1" dirty="0">
                        <a:solidFill>
                          <a:schemeClr val="tx2">
                            <a:lumMod val="50000"/>
                          </a:schemeClr>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endParaRPr lang="pl-PL" sz="2000" b="1" dirty="0">
                        <a:solidFill>
                          <a:schemeClr val="tx2">
                            <a:lumMod val="50000"/>
                          </a:schemeClr>
                        </a:solidFill>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xmlns="" val="2854261139"/>
                  </a:ext>
                </a:extLst>
              </a:tr>
              <a:tr h="1188720">
                <a:tc>
                  <a:txBody>
                    <a:bodyPr/>
                    <a:lstStyle/>
                    <a:p>
                      <a:pPr marL="72000"/>
                      <a:r>
                        <a:rPr lang="pl-PL" sz="2400" b="1" dirty="0" smtClean="0">
                          <a:solidFill>
                            <a:schemeClr val="tx2">
                              <a:lumMod val="50000"/>
                            </a:schemeClr>
                          </a:solidFill>
                          <a:latin typeface="Arial" panose="020B0604020202020204" pitchFamily="34" charset="0"/>
                          <a:cs typeface="Arial" panose="020B0604020202020204" pitchFamily="34" charset="0"/>
                        </a:rPr>
                        <a:t>Zabawa była w dużym domu.</a:t>
                      </a:r>
                      <a:endParaRPr lang="pl-PL" sz="2400" b="1" dirty="0">
                        <a:solidFill>
                          <a:schemeClr val="tx2">
                            <a:lumMod val="50000"/>
                          </a:schemeClr>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endParaRPr lang="pl-PL" sz="2000" b="1" dirty="0">
                        <a:solidFill>
                          <a:schemeClr val="tx2">
                            <a:lumMod val="50000"/>
                          </a:schemeClr>
                        </a:solidFill>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xmlns="" val="1217830115"/>
                  </a:ext>
                </a:extLst>
              </a:tr>
              <a:tr h="1188720">
                <a:tc>
                  <a:txBody>
                    <a:bodyPr/>
                    <a:lstStyle/>
                    <a:p>
                      <a:pPr marL="72000"/>
                      <a:r>
                        <a:rPr lang="pl-PL" sz="2400" b="1" dirty="0" smtClean="0">
                          <a:solidFill>
                            <a:schemeClr val="tx2">
                              <a:lumMod val="50000"/>
                            </a:schemeClr>
                          </a:solidFill>
                          <a:latin typeface="Arial" panose="020B0604020202020204" pitchFamily="34" charset="0"/>
                          <a:cs typeface="Arial" panose="020B0604020202020204" pitchFamily="34" charset="0"/>
                        </a:rPr>
                        <a:t>To będzie na lotnisku.</a:t>
                      </a:r>
                      <a:endParaRPr lang="pl-PL" sz="2400" b="1" dirty="0">
                        <a:solidFill>
                          <a:schemeClr val="tx2">
                            <a:lumMod val="50000"/>
                          </a:schemeClr>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endParaRPr lang="pl-PL" sz="2000" b="1" dirty="0">
                        <a:solidFill>
                          <a:schemeClr val="tx2">
                            <a:lumMod val="50000"/>
                          </a:schemeClr>
                        </a:solidFill>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xmlns="" val="2390523520"/>
                  </a:ext>
                </a:extLst>
              </a:tr>
            </a:tbl>
          </a:graphicData>
        </a:graphic>
      </p:graphicFrame>
      <p:sp>
        <p:nvSpPr>
          <p:cNvPr id="3" name="pole tekstowe 2"/>
          <p:cNvSpPr txBox="1"/>
          <p:nvPr/>
        </p:nvSpPr>
        <p:spPr>
          <a:xfrm>
            <a:off x="5352393" y="5292021"/>
            <a:ext cx="536028" cy="769441"/>
          </a:xfrm>
          <a:prstGeom prst="rect">
            <a:avLst/>
          </a:prstGeom>
          <a:noFill/>
        </p:spPr>
        <p:txBody>
          <a:bodyPr wrap="square" rtlCol="0">
            <a:spAutoFit/>
          </a:bodyPr>
          <a:lstStyle/>
          <a:p>
            <a:r>
              <a:rPr lang="pl-PL" sz="4400" b="1" dirty="0">
                <a:solidFill>
                  <a:srgbClr val="FF0000"/>
                </a:solidFill>
                <a:latin typeface="Arial" panose="020B0604020202020204" pitchFamily="34" charset="0"/>
                <a:cs typeface="Arial" panose="020B0604020202020204" pitchFamily="34" charset="0"/>
              </a:rPr>
              <a:t>X</a:t>
            </a:r>
            <a:endParaRPr lang="pl-PL" b="1" dirty="0">
              <a:solidFill>
                <a:srgbClr val="FF0000"/>
              </a:solidFill>
              <a:latin typeface="Arial" panose="020B0604020202020204" pitchFamily="34" charset="0"/>
              <a:cs typeface="Arial" panose="020B0604020202020204" pitchFamily="34" charset="0"/>
            </a:endParaRPr>
          </a:p>
        </p:txBody>
      </p:sp>
      <p:sp>
        <p:nvSpPr>
          <p:cNvPr id="7" name="pole tekstowe 6"/>
          <p:cNvSpPr txBox="1"/>
          <p:nvPr/>
        </p:nvSpPr>
        <p:spPr>
          <a:xfrm>
            <a:off x="6779171" y="4136638"/>
            <a:ext cx="536028" cy="769441"/>
          </a:xfrm>
          <a:prstGeom prst="rect">
            <a:avLst/>
          </a:prstGeom>
          <a:noFill/>
        </p:spPr>
        <p:txBody>
          <a:bodyPr wrap="square" rtlCol="0">
            <a:spAutoFit/>
          </a:bodyPr>
          <a:lstStyle/>
          <a:p>
            <a:r>
              <a:rPr lang="pl-PL" sz="4400" b="1" dirty="0">
                <a:solidFill>
                  <a:srgbClr val="FF0000"/>
                </a:solidFill>
                <a:latin typeface="Arial" panose="020B0604020202020204" pitchFamily="34" charset="0"/>
                <a:cs typeface="Arial" panose="020B0604020202020204" pitchFamily="34" charset="0"/>
              </a:rPr>
              <a:t>X</a:t>
            </a:r>
            <a:endParaRPr lang="pl-PL" b="1" dirty="0">
              <a:solidFill>
                <a:srgbClr val="FF0000"/>
              </a:solidFill>
              <a:latin typeface="Arial" panose="020B0604020202020204" pitchFamily="34" charset="0"/>
              <a:cs typeface="Arial" panose="020B0604020202020204" pitchFamily="34" charset="0"/>
            </a:endParaRPr>
          </a:p>
        </p:txBody>
      </p:sp>
      <p:sp>
        <p:nvSpPr>
          <p:cNvPr id="8" name="pole tekstowe 7"/>
          <p:cNvSpPr txBox="1"/>
          <p:nvPr/>
        </p:nvSpPr>
        <p:spPr>
          <a:xfrm>
            <a:off x="6096000" y="2960892"/>
            <a:ext cx="536028" cy="769441"/>
          </a:xfrm>
          <a:prstGeom prst="rect">
            <a:avLst/>
          </a:prstGeom>
          <a:noFill/>
        </p:spPr>
        <p:txBody>
          <a:bodyPr wrap="square" rtlCol="0">
            <a:spAutoFit/>
          </a:bodyPr>
          <a:lstStyle/>
          <a:p>
            <a:r>
              <a:rPr lang="pl-PL" sz="4400" b="1" dirty="0">
                <a:solidFill>
                  <a:srgbClr val="FF0000"/>
                </a:solidFill>
                <a:latin typeface="Arial" panose="020B0604020202020204" pitchFamily="34" charset="0"/>
                <a:cs typeface="Arial" panose="020B0604020202020204" pitchFamily="34" charset="0"/>
              </a:rPr>
              <a:t>X</a:t>
            </a:r>
            <a:endParaRPr lang="pl-PL" b="1" dirty="0">
              <a:solidFill>
                <a:srgbClr val="FF0000"/>
              </a:solidFill>
              <a:latin typeface="Arial" panose="020B0604020202020204" pitchFamily="34" charset="0"/>
              <a:cs typeface="Arial" panose="020B0604020202020204" pitchFamily="34" charset="0"/>
            </a:endParaRPr>
          </a:p>
        </p:txBody>
      </p:sp>
      <p:sp>
        <p:nvSpPr>
          <p:cNvPr id="9" name="pole tekstowe 8"/>
          <p:cNvSpPr txBox="1"/>
          <p:nvPr/>
        </p:nvSpPr>
        <p:spPr>
          <a:xfrm>
            <a:off x="6096000" y="1741767"/>
            <a:ext cx="536028" cy="769441"/>
          </a:xfrm>
          <a:prstGeom prst="rect">
            <a:avLst/>
          </a:prstGeom>
          <a:noFill/>
        </p:spPr>
        <p:txBody>
          <a:bodyPr wrap="square" rtlCol="0">
            <a:spAutoFit/>
          </a:bodyPr>
          <a:lstStyle/>
          <a:p>
            <a:r>
              <a:rPr lang="pl-PL" sz="4400" b="1" dirty="0">
                <a:solidFill>
                  <a:srgbClr val="FF0000"/>
                </a:solidFill>
                <a:latin typeface="Arial" panose="020B0604020202020204" pitchFamily="34" charset="0"/>
                <a:cs typeface="Arial" panose="020B0604020202020204" pitchFamily="34" charset="0"/>
              </a:rPr>
              <a:t>X</a:t>
            </a:r>
            <a:endParaRPr lang="pl-PL" b="1" dirty="0">
              <a:solidFill>
                <a:srgbClr val="FF0000"/>
              </a:solidFill>
              <a:latin typeface="Arial" panose="020B0604020202020204" pitchFamily="34" charset="0"/>
              <a:cs typeface="Arial" panose="020B0604020202020204" pitchFamily="34" charset="0"/>
            </a:endParaRPr>
          </a:p>
        </p:txBody>
      </p:sp>
      <p:sp>
        <p:nvSpPr>
          <p:cNvPr id="10" name="pole tekstowe 9"/>
          <p:cNvSpPr txBox="1"/>
          <p:nvPr/>
        </p:nvSpPr>
        <p:spPr>
          <a:xfrm>
            <a:off x="7472855" y="1772544"/>
            <a:ext cx="2648607" cy="707886"/>
          </a:xfrm>
          <a:prstGeom prst="rect">
            <a:avLst/>
          </a:prstGeom>
          <a:noFill/>
        </p:spPr>
        <p:txBody>
          <a:bodyPr wrap="square" rtlCol="0">
            <a:spAutoFit/>
            <a:scene3d>
              <a:camera prst="orthographicFront"/>
              <a:lightRig rig="threePt" dir="t"/>
            </a:scene3d>
            <a:sp3d extrusionH="57150">
              <a:bevelT w="38100" h="38100"/>
            </a:sp3d>
          </a:bodyPr>
          <a:lstStyle/>
          <a:p>
            <a:r>
              <a:rPr lang="pl-PL" sz="2000" b="1" dirty="0" smtClean="0">
                <a:solidFill>
                  <a:schemeClr val="tx2">
                    <a:lumMod val="50000"/>
                  </a:schemeClr>
                </a:solidFill>
                <a:latin typeface="Arial" panose="020B0604020202020204" pitchFamily="34" charset="0"/>
                <a:cs typeface="Arial" panose="020B0604020202020204" pitchFamily="34" charset="0"/>
              </a:rPr>
              <a:t>podane tylko miejsce, bez opisu</a:t>
            </a:r>
            <a:endParaRPr lang="pl-PL" b="1" dirty="0">
              <a:solidFill>
                <a:schemeClr val="tx2">
                  <a:lumMod val="50000"/>
                </a:schemeClr>
              </a:solidFill>
              <a:latin typeface="Arial" panose="020B0604020202020204" pitchFamily="34" charset="0"/>
              <a:cs typeface="Arial" panose="020B0604020202020204" pitchFamily="34" charset="0"/>
            </a:endParaRPr>
          </a:p>
        </p:txBody>
      </p:sp>
      <p:sp>
        <p:nvSpPr>
          <p:cNvPr id="11" name="pole tekstowe 10"/>
          <p:cNvSpPr txBox="1"/>
          <p:nvPr/>
        </p:nvSpPr>
        <p:spPr>
          <a:xfrm>
            <a:off x="7472855" y="2816091"/>
            <a:ext cx="2948152" cy="1015663"/>
          </a:xfrm>
          <a:prstGeom prst="rect">
            <a:avLst/>
          </a:prstGeom>
          <a:noFill/>
        </p:spPr>
        <p:txBody>
          <a:bodyPr wrap="square" rtlCol="0">
            <a:spAutoFit/>
            <a:scene3d>
              <a:camera prst="orthographicFront"/>
              <a:lightRig rig="threePt" dir="t"/>
            </a:scene3d>
            <a:sp3d extrusionH="57150">
              <a:bevelT w="38100" h="38100"/>
            </a:sp3d>
          </a:bodyPr>
          <a:lstStyle/>
          <a:p>
            <a:r>
              <a:rPr lang="pl-PL" sz="2000" b="1" dirty="0" smtClean="0">
                <a:solidFill>
                  <a:schemeClr val="tx2">
                    <a:lumMod val="50000"/>
                  </a:schemeClr>
                </a:solidFill>
                <a:latin typeface="Arial" panose="020B0604020202020204" pitchFamily="34" charset="0"/>
                <a:cs typeface="Arial" panose="020B0604020202020204" pitchFamily="34" charset="0"/>
              </a:rPr>
              <a:t>brak określenia miejsca, rozwinięty człon dotyczący opisu</a:t>
            </a:r>
            <a:endParaRPr lang="pl-PL" b="1" dirty="0">
              <a:solidFill>
                <a:schemeClr val="tx2">
                  <a:lumMod val="50000"/>
                </a:schemeClr>
              </a:solidFill>
              <a:latin typeface="Arial" panose="020B0604020202020204" pitchFamily="34" charset="0"/>
              <a:cs typeface="Arial" panose="020B0604020202020204" pitchFamily="34" charset="0"/>
            </a:endParaRPr>
          </a:p>
        </p:txBody>
      </p:sp>
      <p:sp>
        <p:nvSpPr>
          <p:cNvPr id="12" name="pole tekstowe 11"/>
          <p:cNvSpPr txBox="1"/>
          <p:nvPr/>
        </p:nvSpPr>
        <p:spPr>
          <a:xfrm>
            <a:off x="7472855" y="3964271"/>
            <a:ext cx="2648607" cy="1015663"/>
          </a:xfrm>
          <a:prstGeom prst="rect">
            <a:avLst/>
          </a:prstGeom>
          <a:noFill/>
        </p:spPr>
        <p:txBody>
          <a:bodyPr wrap="square" rtlCol="0">
            <a:spAutoFit/>
            <a:scene3d>
              <a:camera prst="orthographicFront"/>
              <a:lightRig rig="threePt" dir="t"/>
            </a:scene3d>
            <a:sp3d extrusionH="57150">
              <a:bevelT w="38100" h="38100"/>
            </a:sp3d>
          </a:bodyPr>
          <a:lstStyle/>
          <a:p>
            <a:r>
              <a:rPr lang="pl-PL" sz="2000" b="1" dirty="0" smtClean="0">
                <a:solidFill>
                  <a:schemeClr val="tx2">
                    <a:lumMod val="50000"/>
                  </a:schemeClr>
                </a:solidFill>
                <a:latin typeface="Arial" panose="020B0604020202020204" pitchFamily="34" charset="0"/>
                <a:cs typeface="Arial" panose="020B0604020202020204" pitchFamily="34" charset="0"/>
              </a:rPr>
              <a:t>określone miejsce</a:t>
            </a:r>
            <a:br>
              <a:rPr lang="pl-PL" sz="2000" b="1" dirty="0" smtClean="0">
                <a:solidFill>
                  <a:schemeClr val="tx2">
                    <a:lumMod val="50000"/>
                  </a:schemeClr>
                </a:solidFill>
                <a:latin typeface="Arial" panose="020B0604020202020204" pitchFamily="34" charset="0"/>
                <a:cs typeface="Arial" panose="020B0604020202020204" pitchFamily="34" charset="0"/>
              </a:rPr>
            </a:br>
            <a:r>
              <a:rPr lang="pl-PL" sz="2000" b="1" dirty="0" smtClean="0">
                <a:solidFill>
                  <a:schemeClr val="tx2">
                    <a:lumMod val="50000"/>
                  </a:schemeClr>
                </a:solidFill>
                <a:latin typeface="Arial" panose="020B0604020202020204" pitchFamily="34" charset="0"/>
                <a:cs typeface="Arial" panose="020B0604020202020204" pitchFamily="34" charset="0"/>
              </a:rPr>
              <a:t>i odniesienie do opisu</a:t>
            </a:r>
            <a:endParaRPr lang="pl-PL" sz="2000" b="1" dirty="0">
              <a:solidFill>
                <a:schemeClr val="tx2">
                  <a:lumMod val="50000"/>
                </a:schemeClr>
              </a:solidFill>
              <a:latin typeface="Arial" panose="020B0604020202020204" pitchFamily="34" charset="0"/>
              <a:cs typeface="Arial" panose="020B0604020202020204" pitchFamily="34" charset="0"/>
            </a:endParaRPr>
          </a:p>
        </p:txBody>
      </p:sp>
      <p:sp>
        <p:nvSpPr>
          <p:cNvPr id="13" name="pole tekstowe 12"/>
          <p:cNvSpPr txBox="1"/>
          <p:nvPr/>
        </p:nvSpPr>
        <p:spPr>
          <a:xfrm>
            <a:off x="7464971" y="5015023"/>
            <a:ext cx="2956036" cy="1323439"/>
          </a:xfrm>
          <a:prstGeom prst="rect">
            <a:avLst/>
          </a:prstGeom>
          <a:noFill/>
        </p:spPr>
        <p:txBody>
          <a:bodyPr wrap="square" rtlCol="0">
            <a:spAutoFit/>
            <a:scene3d>
              <a:camera prst="orthographicFront"/>
              <a:lightRig rig="threePt" dir="t"/>
            </a:scene3d>
            <a:sp3d extrusionH="57150">
              <a:bevelT w="38100" h="38100"/>
            </a:sp3d>
          </a:bodyPr>
          <a:lstStyle/>
          <a:p>
            <a:r>
              <a:rPr lang="pl-PL" sz="2000" b="1" dirty="0" smtClean="0">
                <a:solidFill>
                  <a:schemeClr val="tx2">
                    <a:lumMod val="50000"/>
                  </a:schemeClr>
                </a:solidFill>
                <a:latin typeface="Arial" panose="020B0604020202020204" pitchFamily="34" charset="0"/>
                <a:cs typeface="Arial" panose="020B0604020202020204" pitchFamily="34" charset="0"/>
              </a:rPr>
              <a:t>brak odniesienia do kluczowego elementu polecenia; niezgodność z polec.</a:t>
            </a:r>
            <a:endParaRPr lang="pl-PL"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85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1" grpId="0"/>
      <p:bldP spid="12"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6386" y="267014"/>
            <a:ext cx="9948042" cy="711294"/>
          </a:xfrm>
        </p:spPr>
        <p:txBody>
          <a:bodyPr>
            <a:normAutofit fontScale="90000"/>
            <a:scene3d>
              <a:camera prst="orthographicFront"/>
              <a:lightRig rig="threePt" dir="t"/>
            </a:scene3d>
            <a:sp3d extrusionH="57150">
              <a:bevelT w="38100" h="38100"/>
            </a:sp3d>
          </a:bodyPr>
          <a:lstStyle/>
          <a:p>
            <a:pPr lvl="0">
              <a:spcBef>
                <a:spcPts val="1000"/>
              </a:spcBef>
            </a:pPr>
            <a:r>
              <a:rPr lang="pl-PL" sz="3200" b="1" dirty="0" smtClean="0">
                <a:solidFill>
                  <a:srgbClr val="002060"/>
                </a:solidFill>
                <a:latin typeface="Arial" panose="020B0604020202020204" pitchFamily="34" charset="0"/>
                <a:cs typeface="Arial" panose="020B0604020202020204" pitchFamily="34" charset="0"/>
              </a:rPr>
              <a:t>Ocena wypowiedzi uczniów – treść</a:t>
            </a:r>
            <a:br>
              <a:rPr lang="pl-PL" sz="3200" b="1" dirty="0" smtClean="0">
                <a:solidFill>
                  <a:srgbClr val="002060"/>
                </a:solidFill>
                <a:latin typeface="Arial" panose="020B0604020202020204" pitchFamily="34" charset="0"/>
                <a:cs typeface="Arial" panose="020B0604020202020204" pitchFamily="34" charset="0"/>
              </a:rPr>
            </a:br>
            <a:r>
              <a:rPr lang="pl-PL" sz="3200" b="1" dirty="0" smtClean="0">
                <a:solidFill>
                  <a:srgbClr val="002060"/>
                </a:solidFill>
                <a:latin typeface="Arial" panose="020B0604020202020204" pitchFamily="34" charset="0"/>
                <a:cs typeface="Arial" panose="020B0604020202020204" pitchFamily="34" charset="0"/>
              </a:rPr>
              <a:t>(</a:t>
            </a:r>
            <a:r>
              <a:rPr lang="pl-PL" sz="2800" b="1" dirty="0">
                <a:solidFill>
                  <a:srgbClr val="002060"/>
                </a:solidFill>
                <a:latin typeface="Arial" panose="020B0604020202020204" pitchFamily="34" charset="0"/>
                <a:ea typeface="Lato Semibold" panose="020F0502020204030203" pitchFamily="34" charset="0"/>
                <a:cs typeface="Arial" panose="020B0604020202020204" pitchFamily="34" charset="0"/>
              </a:rPr>
              <a:t>zrelacjonuj przebieg tego przyjęcia)</a:t>
            </a:r>
            <a:r>
              <a:rPr lang="pl-PL" sz="2800" b="1" dirty="0">
                <a:solidFill>
                  <a:prstClr val="black"/>
                </a:solidFill>
                <a:latin typeface="Arial" panose="020B0604020202020204" pitchFamily="34" charset="0"/>
                <a:ea typeface="Lato Semibold" panose="020F0502020204030203" pitchFamily="34" charset="0"/>
                <a:cs typeface="Arial" panose="020B0604020202020204" pitchFamily="34" charset="0"/>
              </a:rPr>
              <a:t/>
            </a:r>
            <a:br>
              <a:rPr lang="pl-PL" sz="2800" b="1" dirty="0">
                <a:solidFill>
                  <a:prstClr val="black"/>
                </a:solidFill>
                <a:latin typeface="Arial" panose="020B0604020202020204" pitchFamily="34" charset="0"/>
                <a:ea typeface="Lato Semibold" panose="020F0502020204030203" pitchFamily="34" charset="0"/>
                <a:cs typeface="Arial" panose="020B0604020202020204" pitchFamily="34" charset="0"/>
              </a:rPr>
            </a:br>
            <a:endParaRPr lang="pl-PL" sz="3200" b="1" dirty="0">
              <a:solidFill>
                <a:schemeClr val="tx2">
                  <a:lumMod val="50000"/>
                </a:schemeClr>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66</a:t>
            </a:fld>
            <a:endParaRPr lang="pl-PL"/>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305892017"/>
              </p:ext>
            </p:extLst>
          </p:nvPr>
        </p:nvGraphicFramePr>
        <p:xfrm>
          <a:off x="496561" y="893697"/>
          <a:ext cx="10097866" cy="536461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312412">
                  <a:extLst>
                    <a:ext uri="{9D8B030D-6E8A-4147-A177-3AD203B41FA5}">
                      <a16:colId xmlns:a16="http://schemas.microsoft.com/office/drawing/2014/main" xmlns="" val="1606958694"/>
                    </a:ext>
                  </a:extLst>
                </a:gridCol>
                <a:gridCol w="693327">
                  <a:extLst>
                    <a:ext uri="{9D8B030D-6E8A-4147-A177-3AD203B41FA5}">
                      <a16:colId xmlns:a16="http://schemas.microsoft.com/office/drawing/2014/main" xmlns="" val="2085064724"/>
                    </a:ext>
                  </a:extLst>
                </a:gridCol>
                <a:gridCol w="693327">
                  <a:extLst>
                    <a:ext uri="{9D8B030D-6E8A-4147-A177-3AD203B41FA5}">
                      <a16:colId xmlns:a16="http://schemas.microsoft.com/office/drawing/2014/main" xmlns="" val="2156918616"/>
                    </a:ext>
                  </a:extLst>
                </a:gridCol>
                <a:gridCol w="693327">
                  <a:extLst>
                    <a:ext uri="{9D8B030D-6E8A-4147-A177-3AD203B41FA5}">
                      <a16:colId xmlns:a16="http://schemas.microsoft.com/office/drawing/2014/main" xmlns="" val="105578636"/>
                    </a:ext>
                  </a:extLst>
                </a:gridCol>
                <a:gridCol w="3705473">
                  <a:extLst>
                    <a:ext uri="{9D8B030D-6E8A-4147-A177-3AD203B41FA5}">
                      <a16:colId xmlns:a16="http://schemas.microsoft.com/office/drawing/2014/main" xmlns="" val="921668711"/>
                    </a:ext>
                  </a:extLst>
                </a:gridCol>
              </a:tblGrid>
              <a:tr h="609733">
                <a:tc>
                  <a:txBody>
                    <a:bodyPr/>
                    <a:lstStyle/>
                    <a:p>
                      <a:endParaRPr lang="pl-PL" dirty="0"/>
                    </a:p>
                  </a:txBody>
                  <a:tcPr>
                    <a:cell3D prstMaterial="dkEdge">
                      <a:bevel/>
                      <a:lightRig rig="flood" dir="t"/>
                    </a:cell3D>
                  </a:tcPr>
                </a:tc>
                <a:tc>
                  <a:txBody>
                    <a:bodyPr/>
                    <a:lstStyle/>
                    <a:p>
                      <a:pPr algn="ctr"/>
                      <a:r>
                        <a:rPr lang="pl-PL" sz="2800" dirty="0" smtClean="0"/>
                        <a:t>N</a:t>
                      </a:r>
                      <a:endParaRPr lang="pl-PL" sz="2800" dirty="0"/>
                    </a:p>
                  </a:txBody>
                  <a:tcPr anchor="ctr">
                    <a:cell3D prstMaterial="dkEdge">
                      <a:bevel/>
                      <a:lightRig rig="flood" dir="t"/>
                    </a:cell3D>
                  </a:tcPr>
                </a:tc>
                <a:tc>
                  <a:txBody>
                    <a:bodyPr/>
                    <a:lstStyle/>
                    <a:p>
                      <a:pPr algn="ctr"/>
                      <a:r>
                        <a:rPr lang="pl-PL" sz="2800" dirty="0" smtClean="0"/>
                        <a:t>O</a:t>
                      </a:r>
                      <a:endParaRPr lang="pl-PL" sz="2800" dirty="0"/>
                    </a:p>
                  </a:txBody>
                  <a:tcPr anchor="ctr">
                    <a:cell3D prstMaterial="dkEdge">
                      <a:bevel/>
                      <a:lightRig rig="flood" dir="t"/>
                    </a:cell3D>
                  </a:tcPr>
                </a:tc>
                <a:tc>
                  <a:txBody>
                    <a:bodyPr/>
                    <a:lstStyle/>
                    <a:p>
                      <a:pPr algn="ctr"/>
                      <a:r>
                        <a:rPr lang="pl-PL" sz="2800" dirty="0" smtClean="0"/>
                        <a:t>R</a:t>
                      </a:r>
                      <a:endParaRPr lang="pl-PL" sz="2800" dirty="0"/>
                    </a:p>
                  </a:txBody>
                  <a:tcPr anchor="ctr">
                    <a:cell3D prstMaterial="dkEdge">
                      <a:bevel/>
                      <a:lightRig rig="flood" dir="t"/>
                    </a:cell3D>
                  </a:tcPr>
                </a:tc>
                <a:tc>
                  <a:txBody>
                    <a:bodyPr/>
                    <a:lstStyle/>
                    <a:p>
                      <a:endParaRPr lang="pl-PL" dirty="0"/>
                    </a:p>
                  </a:txBody>
                  <a:tcPr>
                    <a:cell3D prstMaterial="dkEdge">
                      <a:bevel/>
                      <a:lightRig rig="flood" dir="t"/>
                    </a:cell3D>
                  </a:tcPr>
                </a:tc>
                <a:extLst>
                  <a:ext uri="{0D108BD9-81ED-4DB2-BD59-A6C34878D82A}">
                    <a16:rowId xmlns:a16="http://schemas.microsoft.com/office/drawing/2014/main" xmlns="" val="160248372"/>
                  </a:ext>
                </a:extLst>
              </a:tr>
              <a:tr h="1188720">
                <a:tc>
                  <a:txBody>
                    <a:bodyPr/>
                    <a:lstStyle/>
                    <a:p>
                      <a:pPr marL="72000"/>
                      <a:r>
                        <a:rPr lang="pl-PL" sz="2400" b="1" dirty="0" smtClean="0">
                          <a:solidFill>
                            <a:schemeClr val="tx2">
                              <a:lumMod val="50000"/>
                            </a:schemeClr>
                          </a:solidFill>
                          <a:latin typeface="Arial" panose="020B0604020202020204" pitchFamily="34" charset="0"/>
                          <a:cs typeface="Arial" panose="020B0604020202020204" pitchFamily="34" charset="0"/>
                        </a:rPr>
                        <a:t>Na koniec przyjęcia</a:t>
                      </a:r>
                      <a:r>
                        <a:rPr lang="pl-PL" sz="2400" b="1" baseline="0" dirty="0" smtClean="0">
                          <a:solidFill>
                            <a:schemeClr val="tx2">
                              <a:lumMod val="50000"/>
                            </a:schemeClr>
                          </a:solidFill>
                          <a:latin typeface="Arial" panose="020B0604020202020204" pitchFamily="34" charset="0"/>
                          <a:cs typeface="Arial" panose="020B0604020202020204" pitchFamily="34" charset="0"/>
                        </a:rPr>
                        <a:t> mama wniosła tort.</a:t>
                      </a:r>
                      <a:endParaRPr lang="pl-PL" sz="2400" b="1" dirty="0">
                        <a:solidFill>
                          <a:schemeClr val="tx2">
                            <a:lumMod val="50000"/>
                          </a:schemeClr>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endParaRPr lang="pl-PL" sz="2000" b="1" dirty="0">
                        <a:solidFill>
                          <a:schemeClr val="tx2">
                            <a:lumMod val="50000"/>
                          </a:schemeClr>
                        </a:solidFill>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xmlns="" val="3036855729"/>
                  </a:ext>
                </a:extLst>
              </a:tr>
              <a:tr h="1188720">
                <a:tc>
                  <a:txBody>
                    <a:bodyPr/>
                    <a:lstStyle/>
                    <a:p>
                      <a:pPr marL="72000"/>
                      <a:r>
                        <a:rPr lang="pl-PL" sz="2400" b="1" dirty="0" smtClean="0">
                          <a:solidFill>
                            <a:schemeClr val="tx2">
                              <a:lumMod val="50000"/>
                            </a:schemeClr>
                          </a:solidFill>
                          <a:latin typeface="Arial" panose="020B0604020202020204" pitchFamily="34" charset="0"/>
                          <a:cs typeface="Arial" panose="020B0604020202020204" pitchFamily="34" charset="0"/>
                        </a:rPr>
                        <a:t>Przyjęcie było bardzo udane.</a:t>
                      </a:r>
                      <a:endParaRPr lang="pl-PL" sz="2400" b="1" dirty="0">
                        <a:solidFill>
                          <a:schemeClr val="tx2">
                            <a:lumMod val="50000"/>
                          </a:schemeClr>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endParaRPr lang="pl-PL" sz="2000" b="1" dirty="0">
                        <a:solidFill>
                          <a:schemeClr val="tx2">
                            <a:lumMod val="50000"/>
                          </a:schemeClr>
                        </a:solidFill>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xmlns="" val="2854261139"/>
                  </a:ext>
                </a:extLst>
              </a:tr>
              <a:tr h="1188720">
                <a:tc>
                  <a:txBody>
                    <a:bodyPr/>
                    <a:lstStyle/>
                    <a:p>
                      <a:pPr marL="72000"/>
                      <a:r>
                        <a:rPr lang="pl-PL" sz="2400" b="1" dirty="0" smtClean="0">
                          <a:solidFill>
                            <a:schemeClr val="tx2">
                              <a:lumMod val="50000"/>
                            </a:schemeClr>
                          </a:solidFill>
                          <a:latin typeface="Arial" panose="020B0604020202020204" pitchFamily="34" charset="0"/>
                          <a:cs typeface="Arial" panose="020B0604020202020204" pitchFamily="34" charset="0"/>
                        </a:rPr>
                        <a:t>Goście</a:t>
                      </a:r>
                      <a:r>
                        <a:rPr lang="pl-PL" sz="2400" b="1" baseline="0" dirty="0" smtClean="0">
                          <a:solidFill>
                            <a:schemeClr val="tx2">
                              <a:lumMod val="50000"/>
                            </a:schemeClr>
                          </a:solidFill>
                          <a:latin typeface="Arial" panose="020B0604020202020204" pitchFamily="34" charset="0"/>
                          <a:cs typeface="Arial" panose="020B0604020202020204" pitchFamily="34" charset="0"/>
                        </a:rPr>
                        <a:t> dali bratu </a:t>
                      </a:r>
                      <a:r>
                        <a:rPr lang="pl-PL" sz="2400" b="1" dirty="0" smtClean="0">
                          <a:solidFill>
                            <a:schemeClr val="tx2">
                              <a:lumMod val="50000"/>
                            </a:schemeClr>
                          </a:solidFill>
                          <a:latin typeface="Arial" panose="020B0604020202020204" pitchFamily="34" charset="0"/>
                          <a:cs typeface="Arial" panose="020B0604020202020204" pitchFamily="34" charset="0"/>
                        </a:rPr>
                        <a:t>prezenty.</a:t>
                      </a:r>
                      <a:endParaRPr lang="pl-PL" sz="2400" b="1" dirty="0">
                        <a:solidFill>
                          <a:schemeClr val="tx2">
                            <a:lumMod val="50000"/>
                          </a:schemeClr>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endParaRPr lang="pl-PL" sz="2000" b="1" dirty="0">
                        <a:solidFill>
                          <a:schemeClr val="tx2">
                            <a:lumMod val="50000"/>
                          </a:schemeClr>
                        </a:solidFill>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xmlns="" val="1217830115"/>
                  </a:ext>
                </a:extLst>
              </a:tr>
              <a:tr h="1188720">
                <a:tc>
                  <a:txBody>
                    <a:bodyPr/>
                    <a:lstStyle/>
                    <a:p>
                      <a:pPr marL="72000"/>
                      <a:r>
                        <a:rPr lang="pl-PL" sz="2400" b="1" dirty="0" smtClean="0">
                          <a:solidFill>
                            <a:schemeClr val="tx2">
                              <a:lumMod val="50000"/>
                            </a:schemeClr>
                          </a:solidFill>
                          <a:latin typeface="Arial" panose="020B0604020202020204" pitchFamily="34" charset="0"/>
                          <a:cs typeface="Arial" panose="020B0604020202020204" pitchFamily="34" charset="0"/>
                        </a:rPr>
                        <a:t>Na</a:t>
                      </a:r>
                      <a:r>
                        <a:rPr lang="pl-PL" sz="2400" b="1" baseline="0" dirty="0" smtClean="0">
                          <a:solidFill>
                            <a:schemeClr val="tx2">
                              <a:lumMod val="50000"/>
                            </a:schemeClr>
                          </a:solidFill>
                          <a:latin typeface="Arial" panose="020B0604020202020204" pitchFamily="34" charset="0"/>
                          <a:cs typeface="Arial" panose="020B0604020202020204" pitchFamily="34" charset="0"/>
                        </a:rPr>
                        <a:t> przyjęciu wszyscy tańczyli</a:t>
                      </a:r>
                      <a:br>
                        <a:rPr lang="pl-PL" sz="2400" b="1" baseline="0" dirty="0" smtClean="0">
                          <a:solidFill>
                            <a:schemeClr val="tx2">
                              <a:lumMod val="50000"/>
                            </a:schemeClr>
                          </a:solidFill>
                          <a:latin typeface="Arial" panose="020B0604020202020204" pitchFamily="34" charset="0"/>
                          <a:cs typeface="Arial" panose="020B0604020202020204" pitchFamily="34" charset="0"/>
                        </a:rPr>
                      </a:br>
                      <a:r>
                        <a:rPr lang="pl-PL" sz="2400" b="1" baseline="0" dirty="0" smtClean="0">
                          <a:solidFill>
                            <a:schemeClr val="tx2">
                              <a:lumMod val="50000"/>
                            </a:schemeClr>
                          </a:solidFill>
                          <a:latin typeface="Arial" panose="020B0604020202020204" pitchFamily="34" charset="0"/>
                          <a:cs typeface="Arial" panose="020B0604020202020204" pitchFamily="34" charset="0"/>
                        </a:rPr>
                        <a:t>i śpiewali.</a:t>
                      </a:r>
                      <a:endParaRPr lang="pl-PL" sz="2400" b="1" dirty="0">
                        <a:solidFill>
                          <a:schemeClr val="tx2">
                            <a:lumMod val="50000"/>
                          </a:schemeClr>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algn="ctr"/>
                      <a:endParaRPr lang="pl-PL" sz="4000" b="1" dirty="0">
                        <a:solidFill>
                          <a:srgbClr val="FF0000"/>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endParaRPr lang="pl-PL" sz="2000" b="1" dirty="0">
                        <a:solidFill>
                          <a:schemeClr val="tx2">
                            <a:lumMod val="50000"/>
                          </a:schemeClr>
                        </a:solidFill>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xmlns="" val="2390523520"/>
                  </a:ext>
                </a:extLst>
              </a:tr>
            </a:tbl>
          </a:graphicData>
        </a:graphic>
      </p:graphicFrame>
      <p:sp>
        <p:nvSpPr>
          <p:cNvPr id="3" name="pole tekstowe 2"/>
          <p:cNvSpPr txBox="1"/>
          <p:nvPr/>
        </p:nvSpPr>
        <p:spPr>
          <a:xfrm>
            <a:off x="6206356" y="5260889"/>
            <a:ext cx="536028" cy="769441"/>
          </a:xfrm>
          <a:prstGeom prst="rect">
            <a:avLst/>
          </a:prstGeom>
          <a:noFill/>
        </p:spPr>
        <p:txBody>
          <a:bodyPr wrap="square" rtlCol="0">
            <a:spAutoFit/>
          </a:bodyPr>
          <a:lstStyle/>
          <a:p>
            <a:r>
              <a:rPr lang="pl-PL" sz="4400" b="1" dirty="0">
                <a:solidFill>
                  <a:srgbClr val="FF0000"/>
                </a:solidFill>
                <a:latin typeface="Arial" panose="020B0604020202020204" pitchFamily="34" charset="0"/>
                <a:cs typeface="Arial" panose="020B0604020202020204" pitchFamily="34" charset="0"/>
              </a:rPr>
              <a:t>X</a:t>
            </a:r>
            <a:endParaRPr lang="pl-PL" b="1" dirty="0">
              <a:solidFill>
                <a:srgbClr val="FF0000"/>
              </a:solidFill>
              <a:latin typeface="Arial" panose="020B0604020202020204" pitchFamily="34" charset="0"/>
              <a:cs typeface="Arial" panose="020B0604020202020204" pitchFamily="34" charset="0"/>
            </a:endParaRPr>
          </a:p>
        </p:txBody>
      </p:sp>
      <p:sp>
        <p:nvSpPr>
          <p:cNvPr id="7" name="pole tekstowe 6"/>
          <p:cNvSpPr txBox="1"/>
          <p:nvPr/>
        </p:nvSpPr>
        <p:spPr>
          <a:xfrm>
            <a:off x="5559972" y="4087379"/>
            <a:ext cx="536028" cy="769441"/>
          </a:xfrm>
          <a:prstGeom prst="rect">
            <a:avLst/>
          </a:prstGeom>
          <a:noFill/>
        </p:spPr>
        <p:txBody>
          <a:bodyPr wrap="square" rtlCol="0">
            <a:spAutoFit/>
          </a:bodyPr>
          <a:lstStyle/>
          <a:p>
            <a:r>
              <a:rPr lang="pl-PL" sz="4400" b="1" dirty="0">
                <a:solidFill>
                  <a:srgbClr val="FF0000"/>
                </a:solidFill>
                <a:latin typeface="Arial" panose="020B0604020202020204" pitchFamily="34" charset="0"/>
                <a:cs typeface="Arial" panose="020B0604020202020204" pitchFamily="34" charset="0"/>
              </a:rPr>
              <a:t>X</a:t>
            </a:r>
            <a:endParaRPr lang="pl-PL" b="1" dirty="0">
              <a:solidFill>
                <a:srgbClr val="FF0000"/>
              </a:solidFill>
              <a:latin typeface="Arial" panose="020B0604020202020204" pitchFamily="34" charset="0"/>
              <a:cs typeface="Arial" panose="020B0604020202020204" pitchFamily="34" charset="0"/>
            </a:endParaRPr>
          </a:p>
        </p:txBody>
      </p:sp>
      <p:sp>
        <p:nvSpPr>
          <p:cNvPr id="8" name="pole tekstowe 7"/>
          <p:cNvSpPr txBox="1"/>
          <p:nvPr/>
        </p:nvSpPr>
        <p:spPr>
          <a:xfrm>
            <a:off x="4922755" y="2953704"/>
            <a:ext cx="536028" cy="769441"/>
          </a:xfrm>
          <a:prstGeom prst="rect">
            <a:avLst/>
          </a:prstGeom>
          <a:noFill/>
        </p:spPr>
        <p:txBody>
          <a:bodyPr wrap="square" rtlCol="0">
            <a:spAutoFit/>
          </a:bodyPr>
          <a:lstStyle/>
          <a:p>
            <a:r>
              <a:rPr lang="pl-PL" sz="4400" b="1" dirty="0">
                <a:solidFill>
                  <a:srgbClr val="FF0000"/>
                </a:solidFill>
                <a:latin typeface="Arial" panose="020B0604020202020204" pitchFamily="34" charset="0"/>
                <a:cs typeface="Arial" panose="020B0604020202020204" pitchFamily="34" charset="0"/>
              </a:rPr>
              <a:t>X</a:t>
            </a:r>
            <a:endParaRPr lang="pl-PL" b="1" dirty="0">
              <a:solidFill>
                <a:srgbClr val="FF0000"/>
              </a:solidFill>
              <a:latin typeface="Arial" panose="020B0604020202020204" pitchFamily="34" charset="0"/>
              <a:cs typeface="Arial" panose="020B0604020202020204" pitchFamily="34" charset="0"/>
            </a:endParaRPr>
          </a:p>
        </p:txBody>
      </p:sp>
      <p:sp>
        <p:nvSpPr>
          <p:cNvPr id="9" name="pole tekstowe 8"/>
          <p:cNvSpPr txBox="1"/>
          <p:nvPr/>
        </p:nvSpPr>
        <p:spPr>
          <a:xfrm>
            <a:off x="6206356" y="1763402"/>
            <a:ext cx="536028" cy="769441"/>
          </a:xfrm>
          <a:prstGeom prst="rect">
            <a:avLst/>
          </a:prstGeom>
          <a:noFill/>
        </p:spPr>
        <p:txBody>
          <a:bodyPr wrap="square" rtlCol="0">
            <a:spAutoFit/>
          </a:bodyPr>
          <a:lstStyle/>
          <a:p>
            <a:r>
              <a:rPr lang="pl-PL" sz="4400" b="1" dirty="0">
                <a:solidFill>
                  <a:srgbClr val="FF0000"/>
                </a:solidFill>
                <a:latin typeface="Arial" panose="020B0604020202020204" pitchFamily="34" charset="0"/>
                <a:cs typeface="Arial" panose="020B0604020202020204" pitchFamily="34" charset="0"/>
              </a:rPr>
              <a:t>X</a:t>
            </a:r>
            <a:endParaRPr lang="pl-PL" b="1" dirty="0">
              <a:solidFill>
                <a:srgbClr val="FF0000"/>
              </a:solidFill>
              <a:latin typeface="Arial" panose="020B0604020202020204" pitchFamily="34" charset="0"/>
              <a:cs typeface="Arial" panose="020B0604020202020204" pitchFamily="34" charset="0"/>
            </a:endParaRPr>
          </a:p>
        </p:txBody>
      </p:sp>
      <p:sp>
        <p:nvSpPr>
          <p:cNvPr id="10" name="pole tekstowe 9"/>
          <p:cNvSpPr txBox="1"/>
          <p:nvPr/>
        </p:nvSpPr>
        <p:spPr>
          <a:xfrm>
            <a:off x="6921060" y="1425006"/>
            <a:ext cx="3499947" cy="1323439"/>
          </a:xfrm>
          <a:prstGeom prst="rect">
            <a:avLst/>
          </a:prstGeom>
          <a:noFill/>
        </p:spPr>
        <p:txBody>
          <a:bodyPr wrap="square" rtlCol="0">
            <a:spAutoFit/>
            <a:scene3d>
              <a:camera prst="orthographicFront"/>
              <a:lightRig rig="threePt" dir="t"/>
            </a:scene3d>
            <a:sp3d extrusionH="57150">
              <a:bevelT w="38100" h="38100"/>
            </a:sp3d>
          </a:bodyPr>
          <a:lstStyle/>
          <a:p>
            <a:r>
              <a:rPr lang="pl-PL" sz="2000" b="1" dirty="0" smtClean="0">
                <a:solidFill>
                  <a:schemeClr val="tx2">
                    <a:lumMod val="50000"/>
                  </a:schemeClr>
                </a:solidFill>
                <a:latin typeface="Arial" panose="020B0604020202020204" pitchFamily="34" charset="0"/>
                <a:cs typeface="Arial" panose="020B0604020202020204" pitchFamily="34" charset="0"/>
              </a:rPr>
              <a:t>jedno </a:t>
            </a:r>
            <a:r>
              <a:rPr lang="pl-PL" sz="2000" b="1" dirty="0">
                <a:solidFill>
                  <a:schemeClr val="tx2">
                    <a:lumMod val="50000"/>
                  </a:schemeClr>
                </a:solidFill>
                <a:latin typeface="Arial" panose="020B0604020202020204" pitchFamily="34" charset="0"/>
                <a:cs typeface="Arial" panose="020B0604020202020204" pitchFamily="34" charset="0"/>
              </a:rPr>
              <a:t>zdarzenie w trakcie przyjęcia, opisane bardziej szczegółowo poprzez dodanie </a:t>
            </a:r>
            <a:r>
              <a:rPr lang="pl-PL" sz="2000" b="1" dirty="0" smtClean="0">
                <a:solidFill>
                  <a:schemeClr val="tx2">
                    <a:lumMod val="50000"/>
                  </a:schemeClr>
                </a:solidFill>
                <a:latin typeface="Arial" panose="020B0604020202020204" pitchFamily="34" charset="0"/>
                <a:cs typeface="Arial" panose="020B0604020202020204" pitchFamily="34" charset="0"/>
              </a:rPr>
              <a:t>okolicznika</a:t>
            </a:r>
            <a:endParaRPr lang="pl-PL" sz="2000" b="1" dirty="0">
              <a:solidFill>
                <a:schemeClr val="tx2">
                  <a:lumMod val="50000"/>
                </a:schemeClr>
              </a:solidFill>
              <a:latin typeface="Arial" panose="020B0604020202020204" pitchFamily="34" charset="0"/>
              <a:cs typeface="Arial" panose="020B0604020202020204" pitchFamily="34" charset="0"/>
            </a:endParaRPr>
          </a:p>
        </p:txBody>
      </p:sp>
      <p:sp>
        <p:nvSpPr>
          <p:cNvPr id="11" name="pole tekstowe 10"/>
          <p:cNvSpPr txBox="1"/>
          <p:nvPr/>
        </p:nvSpPr>
        <p:spPr>
          <a:xfrm>
            <a:off x="6970315" y="2939201"/>
            <a:ext cx="2948152" cy="707886"/>
          </a:xfrm>
          <a:prstGeom prst="rect">
            <a:avLst/>
          </a:prstGeom>
          <a:noFill/>
        </p:spPr>
        <p:txBody>
          <a:bodyPr wrap="square" rtlCol="0">
            <a:spAutoFit/>
            <a:scene3d>
              <a:camera prst="orthographicFront"/>
              <a:lightRig rig="threePt" dir="t"/>
            </a:scene3d>
            <a:sp3d extrusionH="57150">
              <a:bevelT w="38100" h="38100"/>
            </a:sp3d>
          </a:bodyPr>
          <a:lstStyle/>
          <a:p>
            <a:r>
              <a:rPr lang="pl-PL" sz="2000" b="1" dirty="0" smtClean="0">
                <a:solidFill>
                  <a:schemeClr val="tx2">
                    <a:lumMod val="50000"/>
                  </a:schemeClr>
                </a:solidFill>
                <a:latin typeface="Arial" panose="020B0604020202020204" pitchFamily="34" charset="0"/>
                <a:cs typeface="Arial" panose="020B0604020202020204" pitchFamily="34" charset="0"/>
              </a:rPr>
              <a:t>brak relacji z przyjęcia – tylko opinia</a:t>
            </a:r>
            <a:endParaRPr lang="pl-PL" b="1" dirty="0">
              <a:solidFill>
                <a:schemeClr val="tx2">
                  <a:lumMod val="50000"/>
                </a:schemeClr>
              </a:solidFill>
              <a:latin typeface="Arial" panose="020B0604020202020204" pitchFamily="34" charset="0"/>
              <a:cs typeface="Arial" panose="020B0604020202020204" pitchFamily="34" charset="0"/>
            </a:endParaRPr>
          </a:p>
        </p:txBody>
      </p:sp>
      <p:sp>
        <p:nvSpPr>
          <p:cNvPr id="12" name="pole tekstowe 11"/>
          <p:cNvSpPr txBox="1"/>
          <p:nvPr/>
        </p:nvSpPr>
        <p:spPr>
          <a:xfrm>
            <a:off x="6970315" y="3964269"/>
            <a:ext cx="2648607" cy="1015663"/>
          </a:xfrm>
          <a:prstGeom prst="rect">
            <a:avLst/>
          </a:prstGeom>
          <a:noFill/>
        </p:spPr>
        <p:txBody>
          <a:bodyPr wrap="square" rtlCol="0">
            <a:spAutoFit/>
            <a:scene3d>
              <a:camera prst="orthographicFront"/>
              <a:lightRig rig="threePt" dir="t"/>
            </a:scene3d>
            <a:sp3d extrusionH="57150">
              <a:bevelT w="38100" h="38100"/>
            </a:sp3d>
          </a:bodyPr>
          <a:lstStyle/>
          <a:p>
            <a:r>
              <a:rPr lang="pl-PL" sz="2000" b="1" dirty="0" smtClean="0">
                <a:solidFill>
                  <a:schemeClr val="tx2">
                    <a:lumMod val="50000"/>
                  </a:schemeClr>
                </a:solidFill>
                <a:latin typeface="Arial" panose="020B0604020202020204" pitchFamily="34" charset="0"/>
                <a:cs typeface="Arial" panose="020B0604020202020204" pitchFamily="34" charset="0"/>
              </a:rPr>
              <a:t>jedno zdarzenie w trakcie przyjęcia, bez rozwijania</a:t>
            </a:r>
            <a:endParaRPr lang="pl-PL" sz="2000" b="1" dirty="0">
              <a:solidFill>
                <a:schemeClr val="tx2">
                  <a:lumMod val="50000"/>
                </a:schemeClr>
              </a:solidFill>
              <a:latin typeface="Arial" panose="020B0604020202020204" pitchFamily="34" charset="0"/>
              <a:cs typeface="Arial" panose="020B0604020202020204" pitchFamily="34" charset="0"/>
            </a:endParaRPr>
          </a:p>
        </p:txBody>
      </p:sp>
      <p:sp>
        <p:nvSpPr>
          <p:cNvPr id="13" name="pole tekstowe 12"/>
          <p:cNvSpPr txBox="1"/>
          <p:nvPr/>
        </p:nvSpPr>
        <p:spPr>
          <a:xfrm>
            <a:off x="6921060" y="5445554"/>
            <a:ext cx="2956036" cy="400110"/>
          </a:xfrm>
          <a:prstGeom prst="rect">
            <a:avLst/>
          </a:prstGeom>
          <a:noFill/>
        </p:spPr>
        <p:txBody>
          <a:bodyPr wrap="square" rtlCol="0">
            <a:spAutoFit/>
            <a:scene3d>
              <a:camera prst="orthographicFront"/>
              <a:lightRig rig="threePt" dir="t"/>
            </a:scene3d>
            <a:sp3d extrusionH="57150">
              <a:bevelT w="38100" h="38100"/>
            </a:sp3d>
          </a:bodyPr>
          <a:lstStyle/>
          <a:p>
            <a:r>
              <a:rPr lang="pl-PL" sz="2000" b="1" dirty="0" smtClean="0">
                <a:solidFill>
                  <a:schemeClr val="tx2">
                    <a:lumMod val="50000"/>
                  </a:schemeClr>
                </a:solidFill>
                <a:latin typeface="Arial" panose="020B0604020202020204" pitchFamily="34" charset="0"/>
                <a:cs typeface="Arial" panose="020B0604020202020204" pitchFamily="34" charset="0"/>
              </a:rPr>
              <a:t>dwa elementy relacji</a:t>
            </a:r>
            <a:endParaRPr lang="pl-PL"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00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1" grpId="0"/>
      <p:bldP spid="12"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8343" y="398774"/>
            <a:ext cx="8953857" cy="1325563"/>
          </a:xfrm>
        </p:spPr>
        <p:txBody>
          <a:bodyPr>
            <a:normAutofit/>
            <a:scene3d>
              <a:camera prst="orthographicFront"/>
              <a:lightRig rig="threePt" dir="t"/>
            </a:scene3d>
            <a:sp3d extrusionH="57150">
              <a:bevelT w="38100" h="38100"/>
            </a:sp3d>
          </a:bodyPr>
          <a:lstStyle/>
          <a:p>
            <a:r>
              <a:rPr lang="pl-PL" sz="3600" b="1" kern="0" dirty="0">
                <a:solidFill>
                  <a:srgbClr val="002060"/>
                </a:solidFill>
                <a:latin typeface="Arial" panose="020B0604020202020204" pitchFamily="34" charset="0"/>
                <a:cs typeface="Arial" panose="020B0604020202020204" pitchFamily="34" charset="0"/>
              </a:rPr>
              <a:t>Kryterium spójności i logiki wypowiedzi</a:t>
            </a: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67</a:t>
            </a:fld>
            <a:endParaRPr lang="pl-PL"/>
          </a:p>
        </p:txBody>
      </p:sp>
      <p:pic>
        <p:nvPicPr>
          <p:cNvPr id="6" name="Symbol zastępczy zawartości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93962" y="2065284"/>
            <a:ext cx="11524800" cy="3042744"/>
          </a:xfrm>
          <a:prstGeom prst="rect">
            <a:avLst/>
          </a:prstGeom>
          <a:gradFill>
            <a:gsLst>
              <a:gs pos="0">
                <a:schemeClr val="accent1">
                  <a:lumMod val="110000"/>
                  <a:satMod val="105000"/>
                  <a:tint val="67000"/>
                </a:schemeClr>
              </a:gs>
              <a:gs pos="48000">
                <a:schemeClr val="accent1">
                  <a:lumMod val="105000"/>
                  <a:satMod val="103000"/>
                  <a:tint val="73000"/>
                </a:schemeClr>
              </a:gs>
              <a:gs pos="100000">
                <a:schemeClr val="accent1">
                  <a:lumMod val="105000"/>
                  <a:satMod val="109000"/>
                  <a:tint val="81000"/>
                </a:schemeClr>
              </a:gs>
            </a:gsLst>
          </a:gradFill>
          <a:ln>
            <a:solidFill>
              <a:schemeClr val="accent1">
                <a:lumMod val="50000"/>
              </a:schemeClr>
            </a:solidFill>
          </a:ln>
          <a:effectLst>
            <a:outerShdw blurRad="50800" dist="127000" dir="2700000" algn="tl" rotWithShape="0">
              <a:schemeClr val="accent1">
                <a:lumMod val="50000"/>
                <a:alpha val="40000"/>
              </a:scheme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17624677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scene3d>
              <a:camera prst="orthographicFront"/>
              <a:lightRig rig="threePt" dir="t"/>
            </a:scene3d>
            <a:sp3d extrusionH="57150">
              <a:bevelT w="38100" h="38100"/>
            </a:sp3d>
          </a:bodyPr>
          <a:lstStyle/>
          <a:p>
            <a:r>
              <a:rPr lang="pl-PL" sz="3600" b="1" kern="0" dirty="0">
                <a:solidFill>
                  <a:srgbClr val="002060"/>
                </a:solidFill>
                <a:latin typeface="Arial" panose="020B0604020202020204" pitchFamily="34" charset="0"/>
                <a:cs typeface="Arial" panose="020B0604020202020204" pitchFamily="34" charset="0"/>
              </a:rPr>
              <a:t>Kryterium zakresu środków językowych</a:t>
            </a:r>
            <a:endParaRPr lang="pl-PL" sz="40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68</a:t>
            </a:fld>
            <a:endParaRPr lang="pl-PL"/>
          </a:p>
        </p:txBody>
      </p:sp>
      <p:pic>
        <p:nvPicPr>
          <p:cNvPr id="6" name="Symbol zastępczy zawartości 5"/>
          <p:cNvPicPr>
            <a:picLocks noGrp="1" noChangeAspect="1"/>
          </p:cNvPicPr>
          <p:nvPr>
            <p:ph idx="1"/>
          </p:nvPr>
        </p:nvPicPr>
        <p:blipFill rotWithShape="1">
          <a:blip r:embed="rId2"/>
          <a:srcRect t="-1" b="2814"/>
          <a:stretch/>
        </p:blipFill>
        <p:spPr>
          <a:xfrm>
            <a:off x="354566" y="1939159"/>
            <a:ext cx="11469572" cy="3689131"/>
          </a:xfrm>
          <a:prstGeom prst="rect">
            <a:avLst/>
          </a:prstGeom>
          <a:ln>
            <a:solidFill>
              <a:schemeClr val="accent1">
                <a:lumMod val="50000"/>
              </a:schemeClr>
            </a:solidFill>
          </a:ln>
          <a:effectLst>
            <a:outerShdw blurRad="50800" dist="127000" dir="2700000" algn="tl" rotWithShape="0">
              <a:schemeClr val="accent1">
                <a:lumMod val="50000"/>
                <a:alpha val="40000"/>
              </a:scheme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24172941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63650"/>
            <a:ext cx="10515600" cy="1325563"/>
          </a:xfrm>
        </p:spPr>
        <p:txBody>
          <a:bodyPr>
            <a:normAutofit/>
            <a:scene3d>
              <a:camera prst="orthographicFront"/>
              <a:lightRig rig="threePt" dir="t"/>
            </a:scene3d>
            <a:sp3d extrusionH="57150">
              <a:bevelT w="38100" h="38100"/>
            </a:sp3d>
          </a:bodyPr>
          <a:lstStyle/>
          <a:p>
            <a:r>
              <a:rPr lang="pl-PL" sz="3600" b="1" kern="0" dirty="0">
                <a:solidFill>
                  <a:srgbClr val="002060"/>
                </a:solidFill>
                <a:latin typeface="Arial" panose="020B0604020202020204" pitchFamily="34" charset="0"/>
                <a:cs typeface="Arial" panose="020B0604020202020204" pitchFamily="34" charset="0"/>
              </a:rPr>
              <a:t>Kryterium zakresu środków językowych</a:t>
            </a:r>
            <a:endParaRPr lang="pl-PL" sz="3600" b="1" dirty="0">
              <a:solidFill>
                <a:srgbClr val="002060"/>
              </a:solidFill>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571141" y="1244210"/>
            <a:ext cx="10071539" cy="4969313"/>
          </a:xfrm>
          <a:solidFill>
            <a:schemeClr val="accent1">
              <a:lumMod val="40000"/>
              <a:lumOff val="60000"/>
            </a:schemeClr>
          </a:solidFill>
          <a:ln>
            <a:solidFill>
              <a:schemeClr val="accent1">
                <a:lumMod val="50000"/>
              </a:schemeClr>
            </a:solidFill>
          </a:ln>
          <a:effectLst>
            <a:outerShdw blurRad="50800" dist="127000" dir="2700000" algn="tl" rotWithShape="0">
              <a:schemeClr val="accent1">
                <a:lumMod val="50000"/>
                <a:alpha val="40000"/>
              </a:scheme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oAutofit/>
            <a:sp3d extrusionH="57150">
              <a:bevelT w="38100" h="38100"/>
            </a:sp3d>
          </a:bodyPr>
          <a:lstStyle/>
          <a:p>
            <a:pPr algn="just"/>
            <a:r>
              <a:rPr lang="pl-PL" sz="2600" b="1" dirty="0">
                <a:solidFill>
                  <a:srgbClr val="2BAB2B"/>
                </a:solidFill>
                <a:latin typeface="Arial" panose="020B0604020202020204" pitchFamily="34" charset="0"/>
                <a:ea typeface="Calibri" panose="020F0502020204030204" pitchFamily="34" charset="0"/>
                <a:cs typeface="Arial" panose="020B0604020202020204" pitchFamily="34" charset="0"/>
              </a:rPr>
              <a:t>„Precyzyjne sformułowania” </a:t>
            </a:r>
            <a:r>
              <a:rPr lang="pl-PL" sz="2600" b="1" dirty="0">
                <a:solidFill>
                  <a:srgbClr val="002060"/>
                </a:solidFill>
                <a:latin typeface="Arial" panose="020B0604020202020204" pitchFamily="34" charset="0"/>
                <a:ea typeface="Calibri" panose="020F0502020204030204" pitchFamily="34" charset="0"/>
                <a:cs typeface="Arial" panose="020B0604020202020204" pitchFamily="34" charset="0"/>
              </a:rPr>
              <a:t>– wyrażanie </a:t>
            </a:r>
            <a:r>
              <a:rPr lang="pl-PL" sz="26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myśli z </a:t>
            </a:r>
            <a:r>
              <a:rPr lang="pl-PL" sz="2600" b="1" dirty="0">
                <a:solidFill>
                  <a:srgbClr val="002060"/>
                </a:solidFill>
                <a:latin typeface="Arial" panose="020B0604020202020204" pitchFamily="34" charset="0"/>
                <a:ea typeface="Calibri" panose="020F0502020204030204" pitchFamily="34" charset="0"/>
                <a:cs typeface="Arial" panose="020B0604020202020204" pitchFamily="34" charset="0"/>
              </a:rPr>
              <a:t>wykorzystaniem słownictwa swoistego dla </a:t>
            </a:r>
            <a:r>
              <a:rPr lang="pl-PL" sz="26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tematu i </a:t>
            </a:r>
            <a:r>
              <a:rPr lang="pl-PL" sz="2600" b="1" dirty="0">
                <a:solidFill>
                  <a:srgbClr val="002060"/>
                </a:solidFill>
                <a:latin typeface="Arial" panose="020B0604020202020204" pitchFamily="34" charset="0"/>
                <a:ea typeface="Calibri" panose="020F0502020204030204" pitchFamily="34" charset="0"/>
                <a:cs typeface="Arial" panose="020B0604020202020204" pitchFamily="34" charset="0"/>
              </a:rPr>
              <a:t>unikanie słów oraz struktur </a:t>
            </a:r>
            <a:r>
              <a:rPr lang="pl-PL" sz="26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o wysokim </a:t>
            </a:r>
            <a:r>
              <a:rPr lang="pl-PL" sz="2600" b="1" dirty="0">
                <a:solidFill>
                  <a:srgbClr val="002060"/>
                </a:solidFill>
                <a:latin typeface="Arial" panose="020B0604020202020204" pitchFamily="34" charset="0"/>
                <a:ea typeface="Calibri" panose="020F0502020204030204" pitchFamily="34" charset="0"/>
                <a:cs typeface="Arial" panose="020B0604020202020204" pitchFamily="34" charset="0"/>
              </a:rPr>
              <a:t>stopniu pospolitości, takich jak  </a:t>
            </a:r>
            <a:r>
              <a:rPr lang="pl-PL" sz="2600" i="1" dirty="0">
                <a:solidFill>
                  <a:srgbClr val="002060"/>
                </a:solidFill>
                <a:latin typeface="Arial" panose="020B0604020202020204" pitchFamily="34" charset="0"/>
                <a:ea typeface="Calibri" panose="020F0502020204030204" pitchFamily="34" charset="0"/>
                <a:cs typeface="Arial" panose="020B0604020202020204" pitchFamily="34" charset="0"/>
              </a:rPr>
              <a:t>miły</a:t>
            </a:r>
            <a:r>
              <a:rPr lang="pl-PL" sz="26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pl-PL" sz="2600" i="1" dirty="0">
                <a:solidFill>
                  <a:srgbClr val="002060"/>
                </a:solidFill>
                <a:latin typeface="Arial" panose="020B0604020202020204" pitchFamily="34" charset="0"/>
                <a:ea typeface="Calibri" panose="020F0502020204030204" pitchFamily="34" charset="0"/>
                <a:cs typeface="Arial" panose="020B0604020202020204" pitchFamily="34" charset="0"/>
              </a:rPr>
              <a:t>interesujący</a:t>
            </a:r>
            <a:r>
              <a:rPr lang="pl-PL" sz="26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pl-PL" sz="2600" i="1" dirty="0">
                <a:solidFill>
                  <a:srgbClr val="002060"/>
                </a:solidFill>
                <a:latin typeface="Arial" panose="020B0604020202020204" pitchFamily="34" charset="0"/>
                <a:ea typeface="Calibri" panose="020F0502020204030204" pitchFamily="34" charset="0"/>
                <a:cs typeface="Arial" panose="020B0604020202020204" pitchFamily="34" charset="0"/>
              </a:rPr>
              <a:t>fajny</a:t>
            </a:r>
            <a:r>
              <a:rPr lang="pl-PL" sz="2600" b="1" dirty="0">
                <a:solidFill>
                  <a:srgbClr val="002060"/>
                </a:solidFill>
                <a:latin typeface="Arial" panose="020B0604020202020204" pitchFamily="34" charset="0"/>
                <a:ea typeface="Calibri" panose="020F0502020204030204" pitchFamily="34" charset="0"/>
                <a:cs typeface="Arial" panose="020B0604020202020204" pitchFamily="34" charset="0"/>
              </a:rPr>
              <a:t>, np. </a:t>
            </a:r>
            <a:r>
              <a:rPr lang="pl-PL" sz="2600" i="1" dirty="0">
                <a:solidFill>
                  <a:srgbClr val="002060"/>
                </a:solidFill>
                <a:latin typeface="Arial" panose="020B0604020202020204" pitchFamily="34" charset="0"/>
                <a:ea typeface="Calibri" panose="020F0502020204030204" pitchFamily="34" charset="0"/>
                <a:cs typeface="Arial" panose="020B0604020202020204" pitchFamily="34" charset="0"/>
              </a:rPr>
              <a:t>Kino mi się podoba, ponieważ w salach są wygodne </a:t>
            </a:r>
            <a:r>
              <a:rPr lang="pl-PL" sz="26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fotele i </a:t>
            </a:r>
            <a:r>
              <a:rPr lang="pl-PL" sz="2600" i="1" dirty="0">
                <a:solidFill>
                  <a:srgbClr val="002060"/>
                </a:solidFill>
                <a:latin typeface="Arial" panose="020B0604020202020204" pitchFamily="34" charset="0"/>
                <a:ea typeface="Calibri" panose="020F0502020204030204" pitchFamily="34" charset="0"/>
                <a:cs typeface="Arial" panose="020B0604020202020204" pitchFamily="34" charset="0"/>
              </a:rPr>
              <a:t>duży ekran</a:t>
            </a:r>
            <a:r>
              <a:rPr lang="pl-PL" sz="26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pl-PL" sz="2600" b="1" dirty="0">
                <a:solidFill>
                  <a:srgbClr val="002060"/>
                </a:solidFill>
                <a:latin typeface="Arial" panose="020B0604020202020204" pitchFamily="34" charset="0"/>
                <a:ea typeface="Calibri" panose="020F0502020204030204" pitchFamily="34" charset="0"/>
                <a:cs typeface="Arial" panose="020B0604020202020204" pitchFamily="34" charset="0"/>
              </a:rPr>
              <a:t>zamiast </a:t>
            </a:r>
            <a:r>
              <a:rPr lang="pl-PL" sz="2600" i="1" dirty="0">
                <a:solidFill>
                  <a:srgbClr val="002060"/>
                </a:solidFill>
                <a:latin typeface="Arial" panose="020B0604020202020204" pitchFamily="34" charset="0"/>
                <a:ea typeface="Calibri" panose="020F0502020204030204" pitchFamily="34" charset="0"/>
                <a:cs typeface="Arial" panose="020B0604020202020204" pitchFamily="34" charset="0"/>
              </a:rPr>
              <a:t>Kino mi się podoba, ponieważ jest duże i fajne</a:t>
            </a:r>
            <a:r>
              <a:rPr lang="pl-PL" sz="26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pl-PL" sz="2600" b="1" dirty="0">
                <a:solidFill>
                  <a:srgbClr val="002060"/>
                </a:solidFill>
                <a:latin typeface="Arial" panose="020B0604020202020204" pitchFamily="34" charset="0"/>
                <a:ea typeface="Calibri" panose="020F0502020204030204" pitchFamily="34" charset="0"/>
                <a:cs typeface="Arial" panose="020B0604020202020204" pitchFamily="34" charset="0"/>
              </a:rPr>
              <a:t>W precyzji wyrażania myśli mieści się również charakterystyczny dla danego języka sposób wyrażania znaczeń, np. </a:t>
            </a:r>
            <a:r>
              <a:rPr lang="pl-PL" sz="2600" i="1" dirty="0" err="1">
                <a:solidFill>
                  <a:srgbClr val="002060"/>
                </a:solidFill>
                <a:latin typeface="Arial" panose="020B0604020202020204" pitchFamily="34" charset="0"/>
                <a:ea typeface="Calibri" panose="020F0502020204030204" pitchFamily="34" charset="0"/>
                <a:cs typeface="Arial" panose="020B0604020202020204" pitchFamily="34" charset="0"/>
              </a:rPr>
              <a:t>There</a:t>
            </a:r>
            <a:r>
              <a:rPr lang="pl-PL" sz="2600"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pl-PL" sz="2600" i="1" dirty="0" err="1">
                <a:solidFill>
                  <a:srgbClr val="002060"/>
                </a:solidFill>
                <a:latin typeface="Arial" panose="020B0604020202020204" pitchFamily="34" charset="0"/>
                <a:ea typeface="Calibri" panose="020F0502020204030204" pitchFamily="34" charset="0"/>
                <a:cs typeface="Arial" panose="020B0604020202020204" pitchFamily="34" charset="0"/>
              </a:rPr>
              <a:t>is</a:t>
            </a:r>
            <a:r>
              <a:rPr lang="pl-PL" sz="2600" i="1" dirty="0">
                <a:solidFill>
                  <a:srgbClr val="002060"/>
                </a:solidFill>
                <a:latin typeface="Arial" panose="020B0604020202020204" pitchFamily="34" charset="0"/>
                <a:ea typeface="Calibri" panose="020F0502020204030204" pitchFamily="34" charset="0"/>
                <a:cs typeface="Arial" panose="020B0604020202020204" pitchFamily="34" charset="0"/>
              </a:rPr>
              <a:t> a </a:t>
            </a:r>
            <a:r>
              <a:rPr lang="pl-PL" sz="2600" i="1" dirty="0" err="1">
                <a:solidFill>
                  <a:srgbClr val="002060"/>
                </a:solidFill>
                <a:latin typeface="Arial" panose="020B0604020202020204" pitchFamily="34" charset="0"/>
                <a:ea typeface="Calibri" panose="020F0502020204030204" pitchFamily="34" charset="0"/>
                <a:cs typeface="Arial" panose="020B0604020202020204" pitchFamily="34" charset="0"/>
              </a:rPr>
              <a:t>book</a:t>
            </a:r>
            <a:r>
              <a:rPr lang="pl-PL" sz="2600" i="1" dirty="0">
                <a:solidFill>
                  <a:srgbClr val="002060"/>
                </a:solidFill>
                <a:latin typeface="Arial" panose="020B0604020202020204" pitchFamily="34" charset="0"/>
                <a:ea typeface="Calibri" panose="020F0502020204030204" pitchFamily="34" charset="0"/>
                <a:cs typeface="Arial" panose="020B0604020202020204" pitchFamily="34" charset="0"/>
              </a:rPr>
              <a:t> on the </a:t>
            </a:r>
            <a:r>
              <a:rPr lang="pl-PL" sz="2600" i="1" dirty="0" err="1">
                <a:solidFill>
                  <a:srgbClr val="002060"/>
                </a:solidFill>
                <a:latin typeface="Arial" panose="020B0604020202020204" pitchFamily="34" charset="0"/>
                <a:ea typeface="Calibri" panose="020F0502020204030204" pitchFamily="34" charset="0"/>
                <a:cs typeface="Arial" panose="020B0604020202020204" pitchFamily="34" charset="0"/>
              </a:rPr>
              <a:t>table</a:t>
            </a:r>
            <a:r>
              <a:rPr lang="en-US" sz="2600" i="1" dirty="0">
                <a:solidFill>
                  <a:srgbClr val="002060"/>
                </a:solidFill>
                <a:latin typeface="Arial" panose="020B0604020202020204" pitchFamily="34" charset="0"/>
                <a:ea typeface="Calibri" panose="020F0502020204030204" pitchFamily="34" charset="0"/>
                <a:cs typeface="Arial" panose="020B0604020202020204" pitchFamily="34" charset="0"/>
              </a:rPr>
              <a:t>.</a:t>
            </a:r>
            <a:r>
              <a:rPr lang="en-US" sz="26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600" b="1" dirty="0" err="1">
                <a:solidFill>
                  <a:srgbClr val="002060"/>
                </a:solidFill>
                <a:latin typeface="Arial" panose="020B0604020202020204" pitchFamily="34" charset="0"/>
                <a:ea typeface="Calibri" panose="020F0502020204030204" pitchFamily="34" charset="0"/>
                <a:cs typeface="Arial" panose="020B0604020202020204" pitchFamily="34" charset="0"/>
              </a:rPr>
              <a:t>zamiast</a:t>
            </a:r>
            <a:r>
              <a:rPr lang="en-US" sz="26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pl-PL" sz="2600" i="1" dirty="0">
                <a:solidFill>
                  <a:srgbClr val="002060"/>
                </a:solidFill>
                <a:latin typeface="Arial" panose="020B0604020202020204" pitchFamily="34" charset="0"/>
                <a:ea typeface="Calibri" panose="020F0502020204030204" pitchFamily="34" charset="0"/>
                <a:cs typeface="Arial" panose="020B0604020202020204" pitchFamily="34" charset="0"/>
              </a:rPr>
              <a:t>On the </a:t>
            </a:r>
            <a:r>
              <a:rPr lang="pl-PL" sz="2600" i="1" dirty="0" err="1">
                <a:solidFill>
                  <a:srgbClr val="002060"/>
                </a:solidFill>
                <a:latin typeface="Arial" panose="020B0604020202020204" pitchFamily="34" charset="0"/>
                <a:ea typeface="Calibri" panose="020F0502020204030204" pitchFamily="34" charset="0"/>
                <a:cs typeface="Arial" panose="020B0604020202020204" pitchFamily="34" charset="0"/>
              </a:rPr>
              <a:t>table</a:t>
            </a:r>
            <a:r>
              <a:rPr lang="pl-PL" sz="2600"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pl-PL" sz="2600" i="1" dirty="0" err="1">
                <a:solidFill>
                  <a:srgbClr val="002060"/>
                </a:solidFill>
                <a:latin typeface="Arial" panose="020B0604020202020204" pitchFamily="34" charset="0"/>
                <a:ea typeface="Calibri" panose="020F0502020204030204" pitchFamily="34" charset="0"/>
                <a:cs typeface="Arial" panose="020B0604020202020204" pitchFamily="34" charset="0"/>
              </a:rPr>
              <a:t>is</a:t>
            </a:r>
            <a:r>
              <a:rPr lang="pl-PL" sz="2600" i="1" dirty="0">
                <a:solidFill>
                  <a:srgbClr val="002060"/>
                </a:solidFill>
                <a:latin typeface="Arial" panose="020B0604020202020204" pitchFamily="34" charset="0"/>
                <a:ea typeface="Calibri" panose="020F0502020204030204" pitchFamily="34" charset="0"/>
                <a:cs typeface="Arial" panose="020B0604020202020204" pitchFamily="34" charset="0"/>
              </a:rPr>
              <a:t> a </a:t>
            </a:r>
            <a:r>
              <a:rPr lang="pl-PL" sz="2600" i="1" dirty="0" err="1">
                <a:solidFill>
                  <a:srgbClr val="002060"/>
                </a:solidFill>
                <a:latin typeface="Arial" panose="020B0604020202020204" pitchFamily="34" charset="0"/>
                <a:ea typeface="Calibri" panose="020F0502020204030204" pitchFamily="34" charset="0"/>
                <a:cs typeface="Arial" panose="020B0604020202020204" pitchFamily="34" charset="0"/>
              </a:rPr>
              <a:t>book</a:t>
            </a:r>
            <a:r>
              <a:rPr lang="en-US" sz="2600" b="1" i="1" dirty="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pl-PL" sz="2600" b="1" i="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gn="just"/>
            <a:r>
              <a:rPr lang="pl-PL" sz="2600" b="1" dirty="0">
                <a:solidFill>
                  <a:srgbClr val="2BAB2B"/>
                </a:solidFill>
                <a:latin typeface="Arial" panose="020B0604020202020204" pitchFamily="34" charset="0"/>
                <a:ea typeface="Calibri" panose="020F0502020204030204" pitchFamily="34" charset="0"/>
                <a:cs typeface="Arial" panose="020B0604020202020204" pitchFamily="34" charset="0"/>
              </a:rPr>
              <a:t>Zadowalający zakres środków językowych </a:t>
            </a:r>
            <a:r>
              <a:rPr lang="pl-PL" sz="2600" b="1" dirty="0">
                <a:solidFill>
                  <a:srgbClr val="002060"/>
                </a:solidFill>
                <a:latin typeface="Arial" panose="020B0604020202020204" pitchFamily="34" charset="0"/>
                <a:ea typeface="Calibri" panose="020F0502020204030204" pitchFamily="34" charset="0"/>
                <a:cs typeface="Arial" panose="020B0604020202020204" pitchFamily="34" charset="0"/>
              </a:rPr>
              <a:t>odnosi się do środków leksykalno-gramatycznych, których znajomości można oczekiwać od absolwenta szkoły podstawowej na poziomie </a:t>
            </a:r>
            <a:r>
              <a:rPr lang="pl-PL" sz="2600" b="1" dirty="0">
                <a:solidFill>
                  <a:srgbClr val="C00000"/>
                </a:solidFill>
                <a:latin typeface="Arial" panose="020B0604020202020204" pitchFamily="34" charset="0"/>
                <a:ea typeface="Calibri" panose="020F0502020204030204" pitchFamily="34" charset="0"/>
                <a:cs typeface="Arial" panose="020B0604020202020204" pitchFamily="34" charset="0"/>
              </a:rPr>
              <a:t>A2+</a:t>
            </a:r>
            <a:r>
              <a:rPr lang="pl-PL" sz="2600" b="1" dirty="0">
                <a:solidFill>
                  <a:srgbClr val="002060"/>
                </a:solidFill>
                <a:latin typeface="Arial" panose="020B0604020202020204" pitchFamily="34" charset="0"/>
                <a:ea typeface="Calibri" panose="020F0502020204030204" pitchFamily="34" charset="0"/>
                <a:cs typeface="Arial" panose="020B0604020202020204" pitchFamily="34" charset="0"/>
              </a:rPr>
              <a:t> (ujętych w zakresie struktur w </a:t>
            </a:r>
            <a:r>
              <a:rPr lang="pl-PL" sz="2600" b="1" i="1" dirty="0">
                <a:solidFill>
                  <a:srgbClr val="002060"/>
                </a:solidFill>
                <a:latin typeface="Arial" panose="020B0604020202020204" pitchFamily="34" charset="0"/>
                <a:ea typeface="Calibri" panose="020F0502020204030204" pitchFamily="34" charset="0"/>
                <a:cs typeface="Arial" panose="020B0604020202020204" pitchFamily="34" charset="0"/>
              </a:rPr>
              <a:t>Informatorze</a:t>
            </a:r>
            <a:r>
              <a:rPr lang="pl-PL" sz="2600" b="1" dirty="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pl-PL" sz="26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69</a:t>
            </a:fld>
            <a:endParaRPr lang="pl-PL"/>
          </a:p>
        </p:txBody>
      </p:sp>
    </p:spTree>
    <p:extLst>
      <p:ext uri="{BB962C8B-B14F-4D97-AF65-F5344CB8AC3E}">
        <p14:creationId xmlns:p14="http://schemas.microsoft.com/office/powerpoint/2010/main" val="1130508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5526098C-BC29-4C99-9C6D-0FD63628CA1C}"/>
              </a:ext>
            </a:extLst>
          </p:cNvPr>
          <p:cNvSpPr txBox="1">
            <a:spLocks/>
          </p:cNvSpPr>
          <p:nvPr/>
        </p:nvSpPr>
        <p:spPr bwMode="auto">
          <a:xfrm>
            <a:off x="358279" y="51032"/>
            <a:ext cx="10094976" cy="1793296"/>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l-PL" sz="2800" b="1" kern="0" dirty="0">
                <a:solidFill>
                  <a:srgbClr val="002060"/>
                </a:solidFill>
                <a:latin typeface="Arial" panose="020B0604020202020204" pitchFamily="34" charset="0"/>
                <a:cs typeface="Arial" panose="020B0604020202020204" pitchFamily="34" charset="0"/>
              </a:rPr>
              <a:t>Ogólne zasady oceniania rozwiązań zadań otwartych sprawdzających rozumienie ze słuchu, rozumienie tekstów pisanych oraz znajomość funkcji językowych</a:t>
            </a:r>
          </a:p>
        </p:txBody>
      </p:sp>
      <p:sp>
        <p:nvSpPr>
          <p:cNvPr id="2" name="Prostokąt zaokrąglony 1"/>
          <p:cNvSpPr/>
          <p:nvPr/>
        </p:nvSpPr>
        <p:spPr>
          <a:xfrm>
            <a:off x="986167" y="2289329"/>
            <a:ext cx="9293906" cy="2994156"/>
          </a:xfrm>
          <a:prstGeom prst="roundRect">
            <a:avLst/>
          </a:prstGeom>
          <a:solidFill>
            <a:schemeClr val="accent5">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pl-PL" sz="3200" b="1" dirty="0" smtClean="0">
                <a:solidFill>
                  <a:srgbClr val="2BAB2B"/>
                </a:solidFill>
                <a:latin typeface="Arial" panose="020B0604020202020204" pitchFamily="34" charset="0"/>
                <a:cs typeface="Arial" panose="020B0604020202020204" pitchFamily="34" charset="0"/>
              </a:rPr>
              <a:t>Odpowiedź:</a:t>
            </a:r>
            <a:endParaRPr lang="pl-PL" sz="3200" b="1" dirty="0">
              <a:solidFill>
                <a:srgbClr val="2BAB2B"/>
              </a:solidFill>
              <a:latin typeface="Arial" panose="020B0604020202020204" pitchFamily="34" charset="0"/>
              <a:cs typeface="Arial" panose="020B0604020202020204" pitchFamily="34" charset="0"/>
            </a:endParaRPr>
          </a:p>
        </p:txBody>
      </p:sp>
      <p:sp>
        <p:nvSpPr>
          <p:cNvPr id="5" name="pole tekstowe 4"/>
          <p:cNvSpPr txBox="1"/>
          <p:nvPr/>
        </p:nvSpPr>
        <p:spPr>
          <a:xfrm>
            <a:off x="3616036" y="2470225"/>
            <a:ext cx="5597237" cy="707886"/>
          </a:xfrm>
          <a:prstGeom prst="rect">
            <a:avLst/>
          </a:prstGeom>
          <a:noFill/>
          <a:scene3d>
            <a:camera prst="orthographicFront"/>
            <a:lightRig rig="threePt" dir="t"/>
          </a:scene3d>
          <a:sp3d>
            <a:bevelT/>
          </a:sp3d>
        </p:spPr>
        <p:txBody>
          <a:bodyPr wrap="square" rtlCol="0">
            <a:spAutoFit/>
            <a:sp3d extrusionH="57150">
              <a:bevelT w="38100" h="38100"/>
            </a:sp3d>
          </a:bodyPr>
          <a:lstStyle/>
          <a:p>
            <a:r>
              <a:rPr lang="pl-PL" sz="4000" b="1" dirty="0" smtClean="0">
                <a:solidFill>
                  <a:srgbClr val="2BAB2B"/>
                </a:solidFill>
                <a:latin typeface="Arial" panose="020B0604020202020204" pitchFamily="34" charset="0"/>
                <a:cs typeface="Arial" panose="020B0604020202020204" pitchFamily="34" charset="0"/>
              </a:rPr>
              <a:t>+</a:t>
            </a:r>
            <a:r>
              <a:rPr lang="pl-PL" sz="2400" b="1" dirty="0" smtClean="0">
                <a:latin typeface="Arial" panose="020B0604020202020204" pitchFamily="34" charset="0"/>
                <a:cs typeface="Arial" panose="020B0604020202020204" pitchFamily="34" charset="0"/>
              </a:rPr>
              <a:t> </a:t>
            </a:r>
            <a:r>
              <a:rPr lang="pl-PL" sz="2800" b="1" dirty="0" smtClean="0">
                <a:solidFill>
                  <a:srgbClr val="002060"/>
                </a:solidFill>
                <a:latin typeface="Arial" panose="020B0604020202020204" pitchFamily="34" charset="0"/>
                <a:cs typeface="Arial" panose="020B0604020202020204" pitchFamily="34" charset="0"/>
              </a:rPr>
              <a:t>komunikatywna dla odbiorcy</a:t>
            </a:r>
            <a:endParaRPr lang="pl-PL" sz="2400" b="1" dirty="0">
              <a:solidFill>
                <a:srgbClr val="002060"/>
              </a:solidFill>
              <a:latin typeface="Arial" panose="020B0604020202020204" pitchFamily="34" charset="0"/>
              <a:cs typeface="Arial" panose="020B0604020202020204" pitchFamily="34" charset="0"/>
            </a:endParaRPr>
          </a:p>
        </p:txBody>
      </p:sp>
      <p:sp>
        <p:nvSpPr>
          <p:cNvPr id="13" name="pole tekstowe 12"/>
          <p:cNvSpPr txBox="1"/>
          <p:nvPr/>
        </p:nvSpPr>
        <p:spPr>
          <a:xfrm>
            <a:off x="3616036" y="3432464"/>
            <a:ext cx="4558146" cy="707886"/>
          </a:xfrm>
          <a:prstGeom prst="rect">
            <a:avLst/>
          </a:prstGeom>
          <a:noFill/>
        </p:spPr>
        <p:txBody>
          <a:bodyPr wrap="square" rtlCol="0">
            <a:spAutoFit/>
            <a:scene3d>
              <a:camera prst="orthographicFront"/>
              <a:lightRig rig="threePt" dir="t"/>
            </a:scene3d>
            <a:sp3d extrusionH="57150">
              <a:bevelT w="38100" h="38100"/>
            </a:sp3d>
          </a:bodyPr>
          <a:lstStyle/>
          <a:p>
            <a:r>
              <a:rPr lang="pl-PL" sz="4000" b="1" dirty="0">
                <a:solidFill>
                  <a:srgbClr val="2BAB2B"/>
                </a:solidFill>
                <a:latin typeface="Arial" panose="020B0604020202020204" pitchFamily="34" charset="0"/>
                <a:cs typeface="Arial" panose="020B0604020202020204" pitchFamily="34" charset="0"/>
              </a:rPr>
              <a:t>+</a:t>
            </a:r>
            <a:r>
              <a:rPr lang="pl-PL" sz="2400" b="1" dirty="0">
                <a:latin typeface="Arial" panose="020B0604020202020204" pitchFamily="34" charset="0"/>
                <a:cs typeface="Arial" panose="020B0604020202020204" pitchFamily="34" charset="0"/>
              </a:rPr>
              <a:t> </a:t>
            </a:r>
            <a:r>
              <a:rPr lang="pl-PL" sz="2800" b="1" dirty="0" smtClean="0">
                <a:solidFill>
                  <a:srgbClr val="002060"/>
                </a:solidFill>
                <a:latin typeface="Arial" panose="020B0604020202020204" pitchFamily="34" charset="0"/>
                <a:cs typeface="Arial" panose="020B0604020202020204" pitchFamily="34" charset="0"/>
              </a:rPr>
              <a:t>zgodna z poleceniem</a:t>
            </a:r>
            <a:endParaRPr lang="pl-PL" sz="2400" b="1" dirty="0">
              <a:solidFill>
                <a:srgbClr val="002060"/>
              </a:solidFill>
              <a:latin typeface="Arial" panose="020B0604020202020204" pitchFamily="34" charset="0"/>
              <a:cs typeface="Arial" panose="020B0604020202020204" pitchFamily="34" charset="0"/>
            </a:endParaRPr>
          </a:p>
        </p:txBody>
      </p:sp>
      <p:sp>
        <p:nvSpPr>
          <p:cNvPr id="14" name="pole tekstowe 13"/>
          <p:cNvSpPr txBox="1"/>
          <p:nvPr/>
        </p:nvSpPr>
        <p:spPr>
          <a:xfrm>
            <a:off x="3616036" y="4394703"/>
            <a:ext cx="6553200" cy="707886"/>
          </a:xfrm>
          <a:prstGeom prst="rect">
            <a:avLst/>
          </a:prstGeom>
          <a:noFill/>
        </p:spPr>
        <p:txBody>
          <a:bodyPr wrap="square" rtlCol="0">
            <a:spAutoFit/>
            <a:scene3d>
              <a:camera prst="orthographicFront"/>
              <a:lightRig rig="threePt" dir="t"/>
            </a:scene3d>
            <a:sp3d extrusionH="57150">
              <a:bevelT w="38100" h="38100"/>
            </a:sp3d>
          </a:bodyPr>
          <a:lstStyle/>
          <a:p>
            <a:r>
              <a:rPr lang="pl-PL" sz="4000" b="1" dirty="0">
                <a:solidFill>
                  <a:srgbClr val="2BAB2B"/>
                </a:solidFill>
                <a:latin typeface="Arial" panose="020B0604020202020204" pitchFamily="34" charset="0"/>
                <a:cs typeface="Arial" panose="020B0604020202020204" pitchFamily="34" charset="0"/>
              </a:rPr>
              <a:t>+</a:t>
            </a:r>
            <a:r>
              <a:rPr lang="pl-PL" sz="2400" b="1" dirty="0">
                <a:latin typeface="Arial" panose="020B0604020202020204" pitchFamily="34" charset="0"/>
                <a:cs typeface="Arial" panose="020B0604020202020204" pitchFamily="34" charset="0"/>
              </a:rPr>
              <a:t> </a:t>
            </a:r>
            <a:r>
              <a:rPr lang="pl-PL" sz="2800" b="1" dirty="0" smtClean="0">
                <a:solidFill>
                  <a:srgbClr val="002060"/>
                </a:solidFill>
                <a:latin typeface="Arial" panose="020B0604020202020204" pitchFamily="34" charset="0"/>
                <a:cs typeface="Arial" panose="020B0604020202020204" pitchFamily="34" charset="0"/>
              </a:rPr>
              <a:t>wskazuje, że uczeń zrozumiał tekst</a:t>
            </a:r>
            <a:endParaRPr lang="pl-PL" sz="2400" b="1" dirty="0">
              <a:solidFill>
                <a:srgbClr val="002060"/>
              </a:solidFill>
              <a:latin typeface="Arial" panose="020B0604020202020204" pitchFamily="34" charset="0"/>
              <a:cs typeface="Arial" panose="020B0604020202020204" pitchFamily="34" charset="0"/>
            </a:endParaRPr>
          </a:p>
        </p:txBody>
      </p:sp>
      <p:sp>
        <p:nvSpPr>
          <p:cNvPr id="7" name="Symbol zastępczy numeru slajdu 4"/>
          <p:cNvSpPr>
            <a:spLocks noGrp="1"/>
          </p:cNvSpPr>
          <p:nvPr>
            <p:ph type="sldNum" sz="quarter" idx="12"/>
          </p:nvPr>
        </p:nvSpPr>
        <p:spPr>
          <a:xfrm>
            <a:off x="8610600" y="6356350"/>
            <a:ext cx="2743200" cy="365125"/>
          </a:xfrm>
        </p:spPr>
        <p:txBody>
          <a:bodyPr/>
          <a:lstStyle/>
          <a:p>
            <a:fld id="{6D5E0CDF-0EB0-44EF-AF60-9AEE92BC93FD}" type="slidenum">
              <a:rPr lang="pl-PL" smtClean="0"/>
              <a:t>7</a:t>
            </a:fld>
            <a:endParaRPr lang="pl-PL" dirty="0"/>
          </a:p>
        </p:txBody>
      </p:sp>
    </p:spTree>
    <p:extLst>
      <p:ext uri="{BB962C8B-B14F-4D97-AF65-F5344CB8AC3E}">
        <p14:creationId xmlns:p14="http://schemas.microsoft.com/office/powerpoint/2010/main" val="32329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8655" y="365124"/>
            <a:ext cx="10515600" cy="1325563"/>
          </a:xfrm>
        </p:spPr>
        <p:txBody>
          <a:bodyPr>
            <a:normAutofit/>
            <a:scene3d>
              <a:camera prst="orthographicFront"/>
              <a:lightRig rig="threePt" dir="t"/>
            </a:scene3d>
            <a:sp3d extrusionH="57150">
              <a:bevelT w="38100" h="38100"/>
            </a:sp3d>
          </a:bodyPr>
          <a:lstStyle/>
          <a:p>
            <a:r>
              <a:rPr lang="pl-PL" sz="3600" b="1" kern="0" dirty="0">
                <a:solidFill>
                  <a:srgbClr val="002060"/>
                </a:solidFill>
                <a:latin typeface="Arial" panose="020B0604020202020204" pitchFamily="34" charset="0"/>
                <a:cs typeface="Arial" panose="020B0604020202020204" pitchFamily="34" charset="0"/>
              </a:rPr>
              <a:t>Kryterium poprawności środków językowych</a:t>
            </a:r>
            <a:endParaRPr lang="pl-PL" sz="36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70</a:t>
            </a:fld>
            <a:endParaRPr lang="pl-PL"/>
          </a:p>
        </p:txBody>
      </p:sp>
      <p:pic>
        <p:nvPicPr>
          <p:cNvPr id="6" name="Symbol zastępczy zawartości 5"/>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377"/>
          <a:stretch/>
        </p:blipFill>
        <p:spPr>
          <a:xfrm>
            <a:off x="447779" y="1904759"/>
            <a:ext cx="11250235" cy="4180732"/>
          </a:xfrm>
          <a:prstGeom prst="rect">
            <a:avLst/>
          </a:prstGeom>
          <a:ln>
            <a:solidFill>
              <a:schemeClr val="accent1">
                <a:lumMod val="50000"/>
              </a:schemeClr>
            </a:solidFill>
          </a:ln>
          <a:effectLst>
            <a:outerShdw blurRad="50800" dist="127000" dir="2700000" algn="tl" rotWithShape="0">
              <a:schemeClr val="accent1">
                <a:lumMod val="50000"/>
                <a:alpha val="40000"/>
              </a:scheme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31290950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9211056" cy="1325563"/>
          </a:xfrm>
        </p:spPr>
        <p:txBody>
          <a:bodyPr>
            <a:normAutofit/>
            <a:scene3d>
              <a:camera prst="orthographicFront"/>
              <a:lightRig rig="threePt" dir="t"/>
            </a:scene3d>
            <a:sp3d extrusionH="57150">
              <a:bevelT w="38100" h="38100"/>
            </a:sp3d>
          </a:bodyPr>
          <a:lstStyle/>
          <a:p>
            <a:r>
              <a:rPr lang="pl-PL" sz="3600" b="1" kern="0" dirty="0">
                <a:solidFill>
                  <a:srgbClr val="002060"/>
                </a:solidFill>
                <a:latin typeface="Arial" panose="020B0604020202020204" pitchFamily="34" charset="0"/>
                <a:cs typeface="Arial" panose="020B0604020202020204" pitchFamily="34" charset="0"/>
              </a:rPr>
              <a:t>Uwagi dodatkowe</a:t>
            </a:r>
            <a:endParaRPr lang="pl-PL" sz="3600"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71</a:t>
            </a:fld>
            <a:endParaRPr lang="pl-PL"/>
          </a:p>
        </p:txBody>
      </p:sp>
      <p:sp>
        <p:nvSpPr>
          <p:cNvPr id="6" name="Symbol zastępczy zawartości 5">
            <a:extLst>
              <a:ext uri="{FF2B5EF4-FFF2-40B4-BE49-F238E27FC236}">
                <a16:creationId xmlns:a16="http://schemas.microsoft.com/office/drawing/2014/main" xmlns="" id="{E6DF87B7-F1B6-4254-9EC2-1598F2785E54}"/>
              </a:ext>
            </a:extLst>
          </p:cNvPr>
          <p:cNvSpPr>
            <a:spLocks noGrp="1"/>
          </p:cNvSpPr>
          <p:nvPr>
            <p:ph idx="1"/>
          </p:nvPr>
        </p:nvSpPr>
        <p:spPr>
          <a:xfrm>
            <a:off x="315310" y="1832578"/>
            <a:ext cx="11571890" cy="4078039"/>
          </a:xfrm>
          <a:prstGeom prst="rect">
            <a:avLst/>
          </a:prstGeom>
          <a:ln>
            <a:solidFill>
              <a:schemeClr val="accent1">
                <a:lumMod val="50000"/>
              </a:schemeClr>
            </a:solidFill>
          </a:ln>
          <a:effectLst>
            <a:outerShdw blurRad="50800" dist="127000" dir="2700000" algn="tl" rotWithShape="0">
              <a:schemeClr val="accent1">
                <a:lumMod val="50000"/>
                <a:alpha val="40000"/>
              </a:schemeClr>
            </a:outerShdw>
          </a:effectLst>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threePt" dir="t"/>
            </a:scene3d>
            <a:sp3d extrusionH="57150">
              <a:bevelT w="38100" h="38100"/>
            </a:sp3d>
          </a:bodyPr>
          <a:lstStyle/>
          <a:p>
            <a:pPr algn="just" fontAlgn="base">
              <a:spcBef>
                <a:spcPts val="600"/>
              </a:spcBef>
              <a:tabLst>
                <a:tab pos="215900" algn="l"/>
              </a:tabLst>
            </a:pPr>
            <a:endParaRPr lang="pl-PL" sz="800" dirty="0">
              <a:solidFill>
                <a:prstClr val="black"/>
              </a:solidFill>
              <a:latin typeface="Lato" panose="020F0502020204030203" pitchFamily="34" charset="0"/>
              <a:ea typeface="Calibri" panose="020F0502020204030204" pitchFamily="34" charset="0"/>
              <a:cs typeface="Times New Roman" panose="02020603050405020304" pitchFamily="18" charset="0"/>
            </a:endParaRPr>
          </a:p>
          <a:p>
            <a:pPr algn="just" fontAlgn="base">
              <a:tabLst>
                <a:tab pos="215900" algn="l"/>
              </a:tabLst>
            </a:pPr>
            <a:r>
              <a:rPr lang="pl-PL" b="1" dirty="0" smtClean="0">
                <a:solidFill>
                  <a:srgbClr val="002060"/>
                </a:solidFill>
                <a:latin typeface="Arial" panose="020B0604020202020204" pitchFamily="34" charset="0"/>
                <a:ea typeface="Calibri" panose="020F0502020204030204" pitchFamily="34" charset="0"/>
                <a:cs typeface="Arial" panose="020B0604020202020204" pitchFamily="34" charset="0"/>
              </a:rPr>
              <a:t>Jeżeli </a:t>
            </a:r>
            <a:r>
              <a:rPr lang="pl-PL" b="1" dirty="0">
                <a:solidFill>
                  <a:srgbClr val="002060"/>
                </a:solidFill>
                <a:latin typeface="Arial" panose="020B0604020202020204" pitchFamily="34" charset="0"/>
                <a:ea typeface="Calibri" panose="020F0502020204030204" pitchFamily="34" charset="0"/>
                <a:cs typeface="Arial" panose="020B0604020202020204" pitchFamily="34" charset="0"/>
              </a:rPr>
              <a:t>za wypowiedź przyznano </a:t>
            </a:r>
            <a:r>
              <a:rPr lang="pl-PL" b="1" dirty="0">
                <a:solidFill>
                  <a:srgbClr val="FF0000"/>
                </a:solidFill>
                <a:latin typeface="Arial" panose="020B0604020202020204" pitchFamily="34" charset="0"/>
                <a:ea typeface="Calibri" panose="020F0502020204030204" pitchFamily="34" charset="0"/>
                <a:cs typeface="Arial" panose="020B0604020202020204" pitchFamily="34" charset="0"/>
              </a:rPr>
              <a:t>0 punktów w kryterium treści</a:t>
            </a:r>
            <a:r>
              <a:rPr lang="pl-PL" b="1" dirty="0">
                <a:solidFill>
                  <a:srgbClr val="002060"/>
                </a:solidFill>
                <a:latin typeface="Arial" panose="020B0604020202020204" pitchFamily="34" charset="0"/>
                <a:ea typeface="Calibri" panose="020F0502020204030204" pitchFamily="34" charset="0"/>
                <a:cs typeface="Arial" panose="020B0604020202020204" pitchFamily="34" charset="0"/>
              </a:rPr>
              <a:t>, we wszystkich pozostałych kryteriach przyznaje się również </a:t>
            </a:r>
            <a:r>
              <a:rPr lang="pl-PL" b="1" dirty="0" smtClean="0">
                <a:solidFill>
                  <a:srgbClr val="002060"/>
                </a:solidFill>
                <a:latin typeface="Arial" panose="020B0604020202020204" pitchFamily="34" charset="0"/>
                <a:ea typeface="Calibri" panose="020F0502020204030204" pitchFamily="34" charset="0"/>
                <a:cs typeface="Arial" panose="020B0604020202020204" pitchFamily="34" charset="0"/>
              </a:rPr>
              <a:t/>
            </a:r>
            <a:br>
              <a:rPr lang="pl-PL" b="1" dirty="0" smtClean="0">
                <a:solidFill>
                  <a:srgbClr val="002060"/>
                </a:solidFill>
                <a:latin typeface="Arial" panose="020B0604020202020204" pitchFamily="34" charset="0"/>
                <a:ea typeface="Calibri" panose="020F0502020204030204" pitchFamily="34" charset="0"/>
                <a:cs typeface="Arial" panose="020B0604020202020204" pitchFamily="34" charset="0"/>
              </a:rPr>
            </a:br>
            <a:r>
              <a:rPr lang="pl-PL" b="1" dirty="0" smtClean="0">
                <a:solidFill>
                  <a:srgbClr val="002060"/>
                </a:solidFill>
                <a:latin typeface="Arial" panose="020B0604020202020204" pitchFamily="34" charset="0"/>
                <a:ea typeface="Calibri" panose="020F0502020204030204" pitchFamily="34" charset="0"/>
                <a:cs typeface="Arial" panose="020B0604020202020204" pitchFamily="34" charset="0"/>
              </a:rPr>
              <a:t>0 </a:t>
            </a:r>
            <a:r>
              <a:rPr lang="pl-PL" b="1" dirty="0">
                <a:solidFill>
                  <a:srgbClr val="002060"/>
                </a:solidFill>
                <a:latin typeface="Arial" panose="020B0604020202020204" pitchFamily="34" charset="0"/>
                <a:ea typeface="Calibri" panose="020F0502020204030204" pitchFamily="34" charset="0"/>
                <a:cs typeface="Arial" panose="020B0604020202020204" pitchFamily="34" charset="0"/>
              </a:rPr>
              <a:t>punktów. W takich pracach oznacza się błędy</a:t>
            </a:r>
            <a:r>
              <a:rPr lang="pl-PL" b="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p>
          <a:p>
            <a:pPr algn="just" fontAlgn="base">
              <a:tabLst>
                <a:tab pos="215900" algn="l"/>
              </a:tabLst>
            </a:pPr>
            <a:r>
              <a:rPr lang="pl-PL" b="1" dirty="0" smtClean="0">
                <a:solidFill>
                  <a:srgbClr val="002060"/>
                </a:solidFill>
                <a:latin typeface="Arial" panose="020B0604020202020204" pitchFamily="34" charset="0"/>
                <a:ea typeface="Calibri" panose="020F0502020204030204" pitchFamily="34" charset="0"/>
                <a:cs typeface="Arial" panose="020B0604020202020204" pitchFamily="34" charset="0"/>
              </a:rPr>
              <a:t>Jeżeli </a:t>
            </a:r>
            <a:r>
              <a:rPr lang="pl-PL" b="1" dirty="0">
                <a:solidFill>
                  <a:srgbClr val="002060"/>
                </a:solidFill>
                <a:latin typeface="Arial" panose="020B0604020202020204" pitchFamily="34" charset="0"/>
                <a:ea typeface="Calibri" panose="020F0502020204030204" pitchFamily="34" charset="0"/>
                <a:cs typeface="Arial" panose="020B0604020202020204" pitchFamily="34" charset="0"/>
              </a:rPr>
              <a:t>za wypowiedź przyznano </a:t>
            </a:r>
            <a:r>
              <a:rPr lang="pl-PL" b="1" dirty="0">
                <a:solidFill>
                  <a:srgbClr val="FF0000"/>
                </a:solidFill>
                <a:latin typeface="Arial" panose="020B0604020202020204" pitchFamily="34" charset="0"/>
                <a:ea typeface="Calibri" panose="020F0502020204030204" pitchFamily="34" charset="0"/>
                <a:cs typeface="Arial" panose="020B0604020202020204" pitchFamily="34" charset="0"/>
              </a:rPr>
              <a:t>1 punkt w kryterium treści</a:t>
            </a:r>
            <a:r>
              <a:rPr lang="pl-PL" b="1" dirty="0">
                <a:solidFill>
                  <a:srgbClr val="002060"/>
                </a:solidFill>
                <a:latin typeface="Arial" panose="020B0604020202020204" pitchFamily="34" charset="0"/>
                <a:ea typeface="Calibri" panose="020F0502020204030204" pitchFamily="34" charset="0"/>
                <a:cs typeface="Arial" panose="020B0604020202020204" pitchFamily="34" charset="0"/>
              </a:rPr>
              <a:t>, we wszystkich pozostałych kryteriach przyznaje się najwyżej </a:t>
            </a:r>
            <a:r>
              <a:rPr lang="pl-PL" b="1" dirty="0" smtClean="0">
                <a:solidFill>
                  <a:srgbClr val="002060"/>
                </a:solidFill>
                <a:latin typeface="Arial" panose="020B0604020202020204" pitchFamily="34" charset="0"/>
                <a:ea typeface="Calibri" panose="020F0502020204030204" pitchFamily="34" charset="0"/>
                <a:cs typeface="Arial" panose="020B0604020202020204" pitchFamily="34" charset="0"/>
              </a:rPr>
              <a:t/>
            </a:r>
            <a:br>
              <a:rPr lang="pl-PL" b="1" dirty="0" smtClean="0">
                <a:solidFill>
                  <a:srgbClr val="002060"/>
                </a:solidFill>
                <a:latin typeface="Arial" panose="020B0604020202020204" pitchFamily="34" charset="0"/>
                <a:ea typeface="Calibri" panose="020F0502020204030204" pitchFamily="34" charset="0"/>
                <a:cs typeface="Arial" panose="020B0604020202020204" pitchFamily="34" charset="0"/>
              </a:rPr>
            </a:br>
            <a:r>
              <a:rPr lang="pl-PL" b="1" dirty="0" smtClean="0">
                <a:solidFill>
                  <a:srgbClr val="002060"/>
                </a:solidFill>
                <a:latin typeface="Arial" panose="020B0604020202020204" pitchFamily="34" charset="0"/>
                <a:ea typeface="Calibri" panose="020F0502020204030204" pitchFamily="34" charset="0"/>
                <a:cs typeface="Arial" panose="020B0604020202020204" pitchFamily="34" charset="0"/>
              </a:rPr>
              <a:t>1 </a:t>
            </a:r>
            <a:r>
              <a:rPr lang="pl-PL" b="1" dirty="0">
                <a:solidFill>
                  <a:srgbClr val="002060"/>
                </a:solidFill>
                <a:latin typeface="Arial" panose="020B0604020202020204" pitchFamily="34" charset="0"/>
                <a:ea typeface="Calibri" panose="020F0502020204030204" pitchFamily="34" charset="0"/>
                <a:cs typeface="Arial" panose="020B0604020202020204" pitchFamily="34" charset="0"/>
              </a:rPr>
              <a:t>punkt. W takich pracach oznacza się błędy</a:t>
            </a:r>
            <a:r>
              <a:rPr lang="pl-PL" b="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p>
          <a:p>
            <a:pPr algn="just" fontAlgn="base">
              <a:tabLst>
                <a:tab pos="215900" algn="l"/>
              </a:tabLst>
            </a:pPr>
            <a:r>
              <a:rPr lang="pl-PL" b="1" dirty="0">
                <a:solidFill>
                  <a:srgbClr val="002060"/>
                </a:solidFill>
                <a:latin typeface="Arial" panose="020B0604020202020204" pitchFamily="34" charset="0"/>
                <a:ea typeface="Calibri" panose="020F0502020204030204" pitchFamily="34" charset="0"/>
                <a:cs typeface="Arial" panose="020B0604020202020204" pitchFamily="34" charset="0"/>
              </a:rPr>
              <a:t>Jeżeli wypowiedź zawiera </a:t>
            </a:r>
            <a:r>
              <a:rPr lang="pl-PL" b="1" dirty="0">
                <a:solidFill>
                  <a:srgbClr val="FF0000"/>
                </a:solidFill>
                <a:latin typeface="Arial" panose="020B0604020202020204" pitchFamily="34" charset="0"/>
                <a:ea typeface="Calibri" panose="020F0502020204030204" pitchFamily="34" charset="0"/>
                <a:cs typeface="Arial" panose="020B0604020202020204" pitchFamily="34" charset="0"/>
              </a:rPr>
              <a:t>40 słów lub mniej</a:t>
            </a:r>
            <a:r>
              <a:rPr lang="pl-PL" b="1" dirty="0">
                <a:solidFill>
                  <a:srgbClr val="002060"/>
                </a:solidFill>
                <a:latin typeface="Arial" panose="020B0604020202020204" pitchFamily="34" charset="0"/>
                <a:ea typeface="Calibri" panose="020F0502020204030204" pitchFamily="34" charset="0"/>
                <a:cs typeface="Arial" panose="020B0604020202020204" pitchFamily="34" charset="0"/>
              </a:rPr>
              <a:t>, jest oceniana wyłącznie w kryterium treści. W pozostałych kryteriach przyznaje się 0 punktów. W takich pracach nie oznacza się błędów</a:t>
            </a:r>
            <a:r>
              <a:rPr lang="pl-PL" b="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pl-PL" sz="1000" b="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45650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37738"/>
            <a:ext cx="9970018" cy="761619"/>
          </a:xfrm>
        </p:spPr>
        <p:txBody>
          <a:bodyPr>
            <a:noAutofit/>
            <a:scene3d>
              <a:camera prst="orthographicFront"/>
              <a:lightRig rig="threePt" dir="t"/>
            </a:scene3d>
            <a:sp3d extrusionH="57150">
              <a:bevelT w="38100" h="38100"/>
            </a:sp3d>
          </a:bodyPr>
          <a:lstStyle/>
          <a:p>
            <a:r>
              <a:rPr lang="pl-PL" sz="3600" b="1" dirty="0" smtClean="0">
                <a:solidFill>
                  <a:srgbClr val="002060"/>
                </a:solidFill>
                <a:latin typeface="Arial" panose="020B0604020202020204" pitchFamily="34" charset="0"/>
                <a:cs typeface="Arial" panose="020B0604020202020204" pitchFamily="34" charset="0"/>
              </a:rPr>
              <a:t>Ocena przykładowej wypowiedzi pisemnej 1.</a:t>
            </a:r>
            <a:endParaRPr lang="pl-PL" b="1" dirty="0">
              <a:solidFill>
                <a:srgbClr val="002060"/>
              </a:solidFill>
              <a:latin typeface="Arial" panose="020B0604020202020204" pitchFamily="34" charset="0"/>
              <a:cs typeface="Arial" panose="020B0604020202020204" pitchFamily="34" charset="0"/>
            </a:endParaRPr>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72</a:t>
            </a:fld>
            <a:endParaRPr lang="pl-PL"/>
          </a:p>
        </p:txBody>
      </p:sp>
      <p:sp>
        <p:nvSpPr>
          <p:cNvPr id="3" name="Symbol zastępczy zawartości 2"/>
          <p:cNvSpPr>
            <a:spLocks noGrp="1"/>
          </p:cNvSpPr>
          <p:nvPr>
            <p:ph idx="1"/>
          </p:nvPr>
        </p:nvSpPr>
        <p:spPr>
          <a:xfrm>
            <a:off x="838200" y="1122218"/>
            <a:ext cx="10515600" cy="5234132"/>
          </a:xfrm>
        </p:spPr>
        <p:txBody>
          <a:bodyPr>
            <a:normAutofit fontScale="85000" lnSpcReduction="20000"/>
            <a:scene3d>
              <a:camera prst="orthographicFront"/>
              <a:lightRig rig="threePt" dir="t"/>
            </a:scene3d>
            <a:sp3d extrusionH="57150">
              <a:bevelT w="38100" h="38100"/>
            </a:sp3d>
          </a:bodyPr>
          <a:lstStyle/>
          <a:p>
            <a:pPr marL="0" indent="0">
              <a:lnSpc>
                <a:spcPct val="129000"/>
              </a:lnSpc>
              <a:spcBef>
                <a:spcPts val="600"/>
              </a:spcBef>
              <a:spcAft>
                <a:spcPts val="600"/>
              </a:spcAft>
              <a:buNone/>
            </a:pPr>
            <a:r>
              <a:rPr lang="en-US" b="1" dirty="0">
                <a:solidFill>
                  <a:srgbClr val="0070C0"/>
                </a:solidFill>
                <a:latin typeface="Arial" panose="020B0604020202020204" pitchFamily="34" charset="0"/>
                <a:cs typeface="Arial" panose="020B0604020202020204" pitchFamily="34" charset="0"/>
              </a:rPr>
              <a:t>Hi Dominic,</a:t>
            </a:r>
            <a:endParaRPr lang="pl-PL" dirty="0">
              <a:solidFill>
                <a:srgbClr val="0070C0"/>
              </a:solidFill>
              <a:latin typeface="Arial" panose="020B0604020202020204" pitchFamily="34" charset="0"/>
              <a:cs typeface="Arial" panose="020B0604020202020204" pitchFamily="34" charset="0"/>
            </a:endParaRPr>
          </a:p>
          <a:p>
            <a:pPr marL="0" indent="0">
              <a:lnSpc>
                <a:spcPct val="129000"/>
              </a:lnSpc>
              <a:spcBef>
                <a:spcPts val="600"/>
              </a:spcBef>
              <a:spcAft>
                <a:spcPts val="600"/>
              </a:spcAft>
              <a:buNone/>
            </a:pPr>
            <a:r>
              <a:rPr lang="en-US" b="1" dirty="0">
                <a:solidFill>
                  <a:srgbClr val="0070C0"/>
                </a:solidFill>
                <a:latin typeface="Arial" panose="020B0604020202020204" pitchFamily="34" charset="0"/>
                <a:cs typeface="Arial" panose="020B0604020202020204" pitchFamily="34" charset="0"/>
              </a:rPr>
              <a:t>Guess what! I </a:t>
            </a:r>
            <a:r>
              <a:rPr lang="en-US" b="1" dirty="0" err="1">
                <a:solidFill>
                  <a:srgbClr val="0070C0"/>
                </a:solidFill>
                <a:latin typeface="Arial" panose="020B0604020202020204" pitchFamily="34" charset="0"/>
                <a:cs typeface="Arial" panose="020B0604020202020204" pitchFamily="34" charset="0"/>
              </a:rPr>
              <a:t>organised</a:t>
            </a:r>
            <a:r>
              <a:rPr lang="en-US" b="1" dirty="0">
                <a:solidFill>
                  <a:srgbClr val="0070C0"/>
                </a:solidFill>
                <a:latin typeface="Arial" panose="020B0604020202020204" pitchFamily="34" charset="0"/>
                <a:cs typeface="Arial" panose="020B0604020202020204" pitchFamily="34" charset="0"/>
              </a:rPr>
              <a:t> a party for my younger brother.</a:t>
            </a:r>
            <a:endParaRPr lang="pl-PL" b="1" dirty="0">
              <a:solidFill>
                <a:srgbClr val="0070C0"/>
              </a:solidFill>
              <a:latin typeface="Arial" panose="020B0604020202020204" pitchFamily="34" charset="0"/>
              <a:cs typeface="Arial" panose="020B0604020202020204" pitchFamily="34" charset="0"/>
            </a:endParaRPr>
          </a:p>
          <a:p>
            <a:pPr marL="0" indent="0" algn="just">
              <a:lnSpc>
                <a:spcPct val="129000"/>
              </a:lnSpc>
              <a:spcBef>
                <a:spcPts val="600"/>
              </a:spcBef>
              <a:spcAft>
                <a:spcPts val="600"/>
              </a:spcAft>
              <a:buNone/>
            </a:pPr>
            <a:r>
              <a:rPr lang="en-US" b="1" i="1" dirty="0">
                <a:solidFill>
                  <a:schemeClr val="tx2">
                    <a:lumMod val="50000"/>
                  </a:schemeClr>
                </a:solidFill>
                <a:latin typeface="Arial" panose="020B0604020202020204" pitchFamily="34" charset="0"/>
                <a:ea typeface="SimSun" panose="02010600030101010101" pitchFamily="2" charset="-122"/>
                <a:cs typeface="Arial" panose="020B0604020202020204" pitchFamily="34" charset="0"/>
              </a:rPr>
              <a:t>I’m writing to you about my brother’s birthday party. I organized this party because my brother like’s many sweets to eat. Party was been in my family house. When brother come home after school, he seen many colorful </a:t>
            </a:r>
            <a:r>
              <a:rPr lang="en-US" b="1" i="1" dirty="0" err="1">
                <a:solidFill>
                  <a:schemeClr val="tx2">
                    <a:lumMod val="50000"/>
                  </a:schemeClr>
                </a:solidFill>
                <a:latin typeface="Arial" panose="020B0604020202020204" pitchFamily="34" charset="0"/>
                <a:ea typeface="SimSun" panose="02010600030101010101" pitchFamily="2" charset="-122"/>
                <a:cs typeface="Arial" panose="020B0604020202020204" pitchFamily="34" charset="0"/>
              </a:rPr>
              <a:t>ballons</a:t>
            </a:r>
            <a:r>
              <a:rPr lang="en-US" b="1" i="1" dirty="0">
                <a:solidFill>
                  <a:schemeClr val="tx2">
                    <a:lumMod val="50000"/>
                  </a:schemeClr>
                </a:solidFill>
                <a:latin typeface="Arial" panose="020B0604020202020204" pitchFamily="34" charset="0"/>
                <a:ea typeface="SimSun" panose="02010600030101010101" pitchFamily="2" charset="-122"/>
                <a:cs typeface="Arial" panose="020B0604020202020204" pitchFamily="34" charset="0"/>
              </a:rPr>
              <a:t>. In room was waiting for him all family. It was very exciting for him. Grandparents gift him present, new smartphone. After 15 o’clock party was ended. What about you? Is everything ok? Write me soon.</a:t>
            </a:r>
            <a:endParaRPr lang="pl-PL" sz="2400" b="1" i="1" dirty="0">
              <a:solidFill>
                <a:schemeClr val="tx2">
                  <a:lumMod val="50000"/>
                </a:schemeClr>
              </a:solidFill>
              <a:latin typeface="Arial" panose="020B0604020202020204" pitchFamily="34" charset="0"/>
              <a:ea typeface="SimSun" panose="02010600030101010101" pitchFamily="2" charset="-122"/>
              <a:cs typeface="Arial" panose="020B0604020202020204" pitchFamily="34" charset="0"/>
            </a:endParaRPr>
          </a:p>
          <a:p>
            <a:pPr marL="0" indent="0" algn="just">
              <a:lnSpc>
                <a:spcPct val="129000"/>
              </a:lnSpc>
              <a:spcBef>
                <a:spcPts val="600"/>
              </a:spcBef>
              <a:spcAft>
                <a:spcPts val="600"/>
              </a:spcAft>
              <a:buNone/>
            </a:pPr>
            <a:r>
              <a:rPr lang="en-US" b="1" i="1" dirty="0">
                <a:solidFill>
                  <a:schemeClr val="tx2">
                    <a:lumMod val="50000"/>
                  </a:schemeClr>
                </a:solidFill>
                <a:latin typeface="Arial" panose="020B0604020202020204" pitchFamily="34" charset="0"/>
                <a:ea typeface="SimSun" panose="02010600030101010101" pitchFamily="2" charset="-122"/>
                <a:cs typeface="Arial" panose="020B0604020202020204" pitchFamily="34" charset="0"/>
              </a:rPr>
              <a:t>Love,</a:t>
            </a:r>
            <a:endParaRPr lang="pl-PL" sz="2400" b="1" i="1" dirty="0">
              <a:solidFill>
                <a:schemeClr val="tx2">
                  <a:lumMod val="50000"/>
                </a:schemeClr>
              </a:solidFill>
              <a:latin typeface="Arial" panose="020B0604020202020204" pitchFamily="34" charset="0"/>
              <a:ea typeface="SimSun" panose="02010600030101010101" pitchFamily="2" charset="-122"/>
              <a:cs typeface="Arial" panose="020B0604020202020204" pitchFamily="34" charset="0"/>
            </a:endParaRPr>
          </a:p>
          <a:p>
            <a:pPr marL="0" indent="0" algn="just">
              <a:lnSpc>
                <a:spcPct val="129000"/>
              </a:lnSpc>
              <a:spcBef>
                <a:spcPts val="600"/>
              </a:spcBef>
              <a:spcAft>
                <a:spcPts val="600"/>
              </a:spcAft>
              <a:buNone/>
            </a:pPr>
            <a:r>
              <a:rPr lang="en-US" b="1" i="1" dirty="0" smtClean="0">
                <a:solidFill>
                  <a:schemeClr val="tx2">
                    <a:lumMod val="50000"/>
                  </a:schemeClr>
                </a:solidFill>
                <a:latin typeface="Arial" panose="020B0604020202020204" pitchFamily="34" charset="0"/>
                <a:ea typeface="SimSun" panose="02010600030101010101" pitchFamily="2" charset="-122"/>
                <a:cs typeface="Arial" panose="020B0604020202020204" pitchFamily="34" charset="0"/>
              </a:rPr>
              <a:t>XYZ</a:t>
            </a:r>
            <a:endParaRPr lang="pl-PL" dirty="0"/>
          </a:p>
        </p:txBody>
      </p:sp>
    </p:spTree>
    <p:extLst>
      <p:ext uri="{BB962C8B-B14F-4D97-AF65-F5344CB8AC3E}">
        <p14:creationId xmlns:p14="http://schemas.microsoft.com/office/powerpoint/2010/main" val="39050896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73</a:t>
            </a:fld>
            <a:endParaRPr lang="pl-PL"/>
          </a:p>
        </p:txBody>
      </p:sp>
      <p:sp>
        <p:nvSpPr>
          <p:cNvPr id="6" name="Tytuł 1"/>
          <p:cNvSpPr txBox="1">
            <a:spLocks/>
          </p:cNvSpPr>
          <p:nvPr/>
        </p:nvSpPr>
        <p:spPr>
          <a:xfrm>
            <a:off x="838200" y="593503"/>
            <a:ext cx="9519745" cy="761619"/>
          </a:xfrm>
          <a:prstGeom prst="rect">
            <a:avLst/>
          </a:prstGeom>
        </p:spPr>
        <p:txBody>
          <a:bodyPr vert="horz" lIns="91440" tIns="45720" rIns="91440" bIns="45720" rtlCol="0" anchor="ctr">
            <a:normAutofit fontScale="90000"/>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600" b="1" dirty="0" smtClean="0">
                <a:solidFill>
                  <a:srgbClr val="002060"/>
                </a:solidFill>
                <a:latin typeface="Arial" panose="020B0604020202020204" pitchFamily="34" charset="0"/>
                <a:cs typeface="Arial" panose="020B0604020202020204" pitchFamily="34" charset="0"/>
              </a:rPr>
              <a:t>Ocena przykładowej wypowiedzi pisemnej 1.</a:t>
            </a:r>
            <a:endParaRPr lang="pl-PL" b="1" dirty="0">
              <a:solidFill>
                <a:srgbClr val="002060"/>
              </a:solidFill>
              <a:latin typeface="Arial" panose="020B0604020202020204" pitchFamily="34" charset="0"/>
              <a:cs typeface="Arial" panose="020B0604020202020204" pitchFamily="34" charset="0"/>
            </a:endParaRPr>
          </a:p>
        </p:txBody>
      </p:sp>
      <p:graphicFrame>
        <p:nvGraphicFramePr>
          <p:cNvPr id="10" name="Tabela 9"/>
          <p:cNvGraphicFramePr>
            <a:graphicFrameLocks noGrp="1"/>
          </p:cNvGraphicFramePr>
          <p:nvPr>
            <p:extLst>
              <p:ext uri="{D42A27DB-BD31-4B8C-83A1-F6EECF244321}">
                <p14:modId xmlns:p14="http://schemas.microsoft.com/office/powerpoint/2010/main" val="1703699483"/>
              </p:ext>
            </p:extLst>
          </p:nvPr>
        </p:nvGraphicFramePr>
        <p:xfrm>
          <a:off x="1208689" y="2317532"/>
          <a:ext cx="9774622" cy="1891862"/>
        </p:xfrm>
        <a:graphic>
          <a:graphicData uri="http://schemas.openxmlformats.org/drawingml/2006/table">
            <a:tbl>
              <a:tblPr/>
              <a:tblGrid>
                <a:gridCol w="1331867">
                  <a:extLst>
                    <a:ext uri="{9D8B030D-6E8A-4147-A177-3AD203B41FA5}">
                      <a16:colId xmlns:a16="http://schemas.microsoft.com/office/drawing/2014/main" xmlns="" val="3102927950"/>
                    </a:ext>
                  </a:extLst>
                </a:gridCol>
                <a:gridCol w="488834">
                  <a:extLst>
                    <a:ext uri="{9D8B030D-6E8A-4147-A177-3AD203B41FA5}">
                      <a16:colId xmlns:a16="http://schemas.microsoft.com/office/drawing/2014/main" xmlns="" val="1707384023"/>
                    </a:ext>
                  </a:extLst>
                </a:gridCol>
                <a:gridCol w="444302">
                  <a:extLst>
                    <a:ext uri="{9D8B030D-6E8A-4147-A177-3AD203B41FA5}">
                      <a16:colId xmlns:a16="http://schemas.microsoft.com/office/drawing/2014/main" xmlns="" val="771041000"/>
                    </a:ext>
                  </a:extLst>
                </a:gridCol>
                <a:gridCol w="444302">
                  <a:extLst>
                    <a:ext uri="{9D8B030D-6E8A-4147-A177-3AD203B41FA5}">
                      <a16:colId xmlns:a16="http://schemas.microsoft.com/office/drawing/2014/main" xmlns="" val="3031889494"/>
                    </a:ext>
                  </a:extLst>
                </a:gridCol>
                <a:gridCol w="445337">
                  <a:extLst>
                    <a:ext uri="{9D8B030D-6E8A-4147-A177-3AD203B41FA5}">
                      <a16:colId xmlns:a16="http://schemas.microsoft.com/office/drawing/2014/main" xmlns="" val="2006128106"/>
                    </a:ext>
                  </a:extLst>
                </a:gridCol>
                <a:gridCol w="446372">
                  <a:extLst>
                    <a:ext uri="{9D8B030D-6E8A-4147-A177-3AD203B41FA5}">
                      <a16:colId xmlns:a16="http://schemas.microsoft.com/office/drawing/2014/main" xmlns="" val="743509619"/>
                    </a:ext>
                  </a:extLst>
                </a:gridCol>
                <a:gridCol w="592401">
                  <a:extLst>
                    <a:ext uri="{9D8B030D-6E8A-4147-A177-3AD203B41FA5}">
                      <a16:colId xmlns:a16="http://schemas.microsoft.com/office/drawing/2014/main" xmlns="" val="2097687686"/>
                    </a:ext>
                  </a:extLst>
                </a:gridCol>
                <a:gridCol w="592401">
                  <a:extLst>
                    <a:ext uri="{9D8B030D-6E8A-4147-A177-3AD203B41FA5}">
                      <a16:colId xmlns:a16="http://schemas.microsoft.com/office/drawing/2014/main" xmlns="" val="4132530932"/>
                    </a:ext>
                  </a:extLst>
                </a:gridCol>
                <a:gridCol w="593437">
                  <a:extLst>
                    <a:ext uri="{9D8B030D-6E8A-4147-A177-3AD203B41FA5}">
                      <a16:colId xmlns:a16="http://schemas.microsoft.com/office/drawing/2014/main" xmlns="" val="3532615458"/>
                    </a:ext>
                  </a:extLst>
                </a:gridCol>
                <a:gridCol w="525083">
                  <a:extLst>
                    <a:ext uri="{9D8B030D-6E8A-4147-A177-3AD203B41FA5}">
                      <a16:colId xmlns:a16="http://schemas.microsoft.com/office/drawing/2014/main" xmlns="" val="2906315077"/>
                    </a:ext>
                  </a:extLst>
                </a:gridCol>
                <a:gridCol w="525083">
                  <a:extLst>
                    <a:ext uri="{9D8B030D-6E8A-4147-A177-3AD203B41FA5}">
                      <a16:colId xmlns:a16="http://schemas.microsoft.com/office/drawing/2014/main" xmlns="" val="1504472529"/>
                    </a:ext>
                  </a:extLst>
                </a:gridCol>
                <a:gridCol w="528190">
                  <a:extLst>
                    <a:ext uri="{9D8B030D-6E8A-4147-A177-3AD203B41FA5}">
                      <a16:colId xmlns:a16="http://schemas.microsoft.com/office/drawing/2014/main" xmlns="" val="1430283762"/>
                    </a:ext>
                  </a:extLst>
                </a:gridCol>
                <a:gridCol w="543725">
                  <a:extLst>
                    <a:ext uri="{9D8B030D-6E8A-4147-A177-3AD203B41FA5}">
                      <a16:colId xmlns:a16="http://schemas.microsoft.com/office/drawing/2014/main" xmlns="" val="3539689283"/>
                    </a:ext>
                  </a:extLst>
                </a:gridCol>
                <a:gridCol w="543725">
                  <a:extLst>
                    <a:ext uri="{9D8B030D-6E8A-4147-A177-3AD203B41FA5}">
                      <a16:colId xmlns:a16="http://schemas.microsoft.com/office/drawing/2014/main" xmlns="" val="1590107442"/>
                    </a:ext>
                  </a:extLst>
                </a:gridCol>
                <a:gridCol w="544760">
                  <a:extLst>
                    <a:ext uri="{9D8B030D-6E8A-4147-A177-3AD203B41FA5}">
                      <a16:colId xmlns:a16="http://schemas.microsoft.com/office/drawing/2014/main" xmlns="" val="2661518316"/>
                    </a:ext>
                  </a:extLst>
                </a:gridCol>
                <a:gridCol w="1184803">
                  <a:extLst>
                    <a:ext uri="{9D8B030D-6E8A-4147-A177-3AD203B41FA5}">
                      <a16:colId xmlns:a16="http://schemas.microsoft.com/office/drawing/2014/main" xmlns="" val="37193452"/>
                    </a:ext>
                  </a:extLst>
                </a:gridCol>
              </a:tblGrid>
              <a:tr h="336447">
                <a:tc>
                  <a:txBody>
                    <a:bodyPr/>
                    <a:lstStyle/>
                    <a:p>
                      <a:pPr marR="45720" algn="ctr">
                        <a:lnSpc>
                          <a:spcPct val="107000"/>
                        </a:lnSpc>
                        <a:spcAft>
                          <a:spcPts val="800"/>
                        </a:spcAft>
                      </a:pPr>
                      <a:r>
                        <a:rPr lang="pl-PL" sz="1000">
                          <a:effectLst/>
                          <a:latin typeface="Arial" panose="020B0604020202020204" pitchFamily="34" charset="0"/>
                          <a:ea typeface="Calibri" panose="020F0502020204030204" pitchFamily="34" charset="0"/>
                          <a:cs typeface="Arial" panose="020B0604020202020204" pitchFamily="34" charset="0"/>
                        </a:rPr>
                        <a:t> </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0000"/>
                      </a:solidFill>
                      <a:prstDash val="solid"/>
                      <a:round/>
                      <a:headEnd type="none" w="med" len="med"/>
                      <a:tailEnd type="none" w="med" len="med"/>
                    </a:lnR>
                    <a:lnT>
                      <a:noFill/>
                    </a:lnT>
                    <a:lnB>
                      <a:noFill/>
                    </a:lnB>
                  </a:tcPr>
                </a:tc>
                <a:tc rowSpan="2" gridSpan="5">
                  <a:txBody>
                    <a:bodyPr/>
                    <a:lstStyle/>
                    <a:p>
                      <a:pPr algn="ctr">
                        <a:lnSpc>
                          <a:spcPct val="107000"/>
                        </a:lnSpc>
                        <a:spcAft>
                          <a:spcPts val="800"/>
                        </a:spcAft>
                      </a:pPr>
                      <a:r>
                        <a:rPr lang="pl-PL" sz="2000" b="1" dirty="0">
                          <a:effectLst/>
                          <a:latin typeface="Arial" panose="020B0604020202020204" pitchFamily="34" charset="0"/>
                          <a:ea typeface="Calibri" panose="020F0502020204030204" pitchFamily="34" charset="0"/>
                          <a:cs typeface="Arial" panose="020B0604020202020204" pitchFamily="34" charset="0"/>
                        </a:rPr>
                        <a:t>treść</a:t>
                      </a:r>
                      <a:endParaRPr lang="pl-PL"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pl-PL"/>
                    </a:p>
                  </a:txBody>
                  <a:tcPr/>
                </a:tc>
                <a:tc rowSpan="2" hMerge="1">
                  <a:txBody>
                    <a:bodyPr/>
                    <a:lstStyle/>
                    <a:p>
                      <a:endParaRPr lang="pl-PL"/>
                    </a:p>
                  </a:txBody>
                  <a:tcPr/>
                </a:tc>
                <a:tc rowSpan="2" hMerge="1">
                  <a:txBody>
                    <a:bodyPr/>
                    <a:lstStyle/>
                    <a:p>
                      <a:endParaRPr lang="pl-PL"/>
                    </a:p>
                  </a:txBody>
                  <a:tcPr/>
                </a:tc>
                <a:tc rowSpan="2" hMerge="1">
                  <a:txBody>
                    <a:bodyPr/>
                    <a:lstStyle/>
                    <a:p>
                      <a:endParaRPr lang="pl-PL"/>
                    </a:p>
                  </a:txBody>
                  <a:tcPr/>
                </a:tc>
                <a:tc rowSpan="2" gridSpan="3">
                  <a:txBody>
                    <a:bodyPr/>
                    <a:lstStyle/>
                    <a:p>
                      <a:pPr algn="ctr">
                        <a:lnSpc>
                          <a:spcPct val="107000"/>
                        </a:lnSpc>
                        <a:spcAft>
                          <a:spcPts val="800"/>
                        </a:spcAft>
                      </a:pPr>
                      <a:r>
                        <a:rPr lang="pl-PL" sz="2000" b="1" dirty="0">
                          <a:effectLst/>
                          <a:latin typeface="Arial" panose="020B0604020202020204" pitchFamily="34" charset="0"/>
                          <a:ea typeface="Calibri" panose="020F0502020204030204" pitchFamily="34" charset="0"/>
                          <a:cs typeface="Arial" panose="020B0604020202020204" pitchFamily="34" charset="0"/>
                        </a:rPr>
                        <a:t>spójność i logika wypowiedzi</a:t>
                      </a:r>
                      <a:endParaRPr lang="pl-PL"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pl-PL"/>
                    </a:p>
                  </a:txBody>
                  <a:tcPr/>
                </a:tc>
                <a:tc rowSpan="2" hMerge="1">
                  <a:txBody>
                    <a:bodyPr/>
                    <a:lstStyle/>
                    <a:p>
                      <a:endParaRPr lang="pl-PL"/>
                    </a:p>
                  </a:txBody>
                  <a:tcPr/>
                </a:tc>
                <a:tc rowSpan="2" gridSpan="3">
                  <a:txBody>
                    <a:bodyPr/>
                    <a:lstStyle/>
                    <a:p>
                      <a:pPr algn="ctr">
                        <a:lnSpc>
                          <a:spcPct val="107000"/>
                        </a:lnSpc>
                        <a:spcAft>
                          <a:spcPts val="800"/>
                        </a:spcAft>
                      </a:pPr>
                      <a:r>
                        <a:rPr lang="pl-PL" sz="2000" b="1" dirty="0">
                          <a:effectLst/>
                          <a:latin typeface="Arial" panose="020B0604020202020204" pitchFamily="34" charset="0"/>
                          <a:ea typeface="Calibri" panose="020F0502020204030204" pitchFamily="34" charset="0"/>
                          <a:cs typeface="Arial" panose="020B0604020202020204" pitchFamily="34" charset="0"/>
                        </a:rPr>
                        <a:t>zakres środków językowych</a:t>
                      </a:r>
                      <a:endParaRPr lang="pl-PL"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pl-PL"/>
                    </a:p>
                  </a:txBody>
                  <a:tcPr/>
                </a:tc>
                <a:tc rowSpan="2" hMerge="1">
                  <a:txBody>
                    <a:bodyPr/>
                    <a:lstStyle/>
                    <a:p>
                      <a:endParaRPr lang="pl-PL"/>
                    </a:p>
                  </a:txBody>
                  <a:tcPr/>
                </a:tc>
                <a:tc rowSpan="2" gridSpan="3">
                  <a:txBody>
                    <a:bodyPr/>
                    <a:lstStyle/>
                    <a:p>
                      <a:pPr algn="ctr">
                        <a:lnSpc>
                          <a:spcPct val="107000"/>
                        </a:lnSpc>
                        <a:spcAft>
                          <a:spcPts val="800"/>
                        </a:spcAft>
                      </a:pPr>
                      <a:r>
                        <a:rPr lang="pl-PL" sz="2000" b="1" dirty="0">
                          <a:effectLst/>
                          <a:latin typeface="Arial" panose="020B0604020202020204" pitchFamily="34" charset="0"/>
                          <a:ea typeface="Calibri" panose="020F0502020204030204" pitchFamily="34" charset="0"/>
                          <a:cs typeface="Arial" panose="020B0604020202020204" pitchFamily="34" charset="0"/>
                        </a:rPr>
                        <a:t>poprawność środków językowych</a:t>
                      </a:r>
                      <a:endParaRPr lang="pl-PL"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pl-PL"/>
                    </a:p>
                  </a:txBody>
                  <a:tcPr/>
                </a:tc>
                <a:tc rowSpan="2" hMerge="1">
                  <a:txBody>
                    <a:bodyPr/>
                    <a:lstStyle/>
                    <a:p>
                      <a:endParaRPr lang="pl-PL"/>
                    </a:p>
                  </a:txBody>
                  <a:tcPr/>
                </a:tc>
                <a:tc rowSpan="2">
                  <a:txBody>
                    <a:bodyPr/>
                    <a:lstStyle/>
                    <a:p>
                      <a:pPr algn="ctr">
                        <a:lnSpc>
                          <a:spcPct val="107000"/>
                        </a:lnSpc>
                        <a:spcAft>
                          <a:spcPts val="800"/>
                        </a:spcAft>
                      </a:pPr>
                      <a:r>
                        <a:rPr lang="pl-PL" sz="2000" b="1" dirty="0">
                          <a:effectLst/>
                          <a:latin typeface="Arial" panose="020B0604020202020204" pitchFamily="34" charset="0"/>
                          <a:ea typeface="Calibri" panose="020F0502020204030204" pitchFamily="34" charset="0"/>
                          <a:cs typeface="Arial" panose="020B0604020202020204" pitchFamily="34" charset="0"/>
                        </a:rPr>
                        <a:t>RAZEM</a:t>
                      </a:r>
                      <a:endParaRPr lang="pl-PL"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8117776"/>
                  </a:ext>
                </a:extLst>
              </a:tr>
              <a:tr h="672896">
                <a:tc>
                  <a:txBody>
                    <a:bodyPr/>
                    <a:lstStyle/>
                    <a:p>
                      <a:pPr marR="45720" algn="ctr">
                        <a:lnSpc>
                          <a:spcPct val="107000"/>
                        </a:lnSpc>
                        <a:spcAft>
                          <a:spcPts val="800"/>
                        </a:spcAft>
                      </a:pPr>
                      <a:r>
                        <a:rPr lang="pl-PL" sz="1000">
                          <a:effectLst/>
                          <a:latin typeface="Arial" panose="020B0604020202020204" pitchFamily="34" charset="0"/>
                          <a:ea typeface="Calibri" panose="020F0502020204030204" pitchFamily="34" charset="0"/>
                          <a:cs typeface="Arial" panose="020B0604020202020204" pitchFamily="34" charset="0"/>
                        </a:rPr>
                        <a:t> </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gridSpan="5"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gridSpan="3" vMerge="1">
                  <a:txBody>
                    <a:bodyPr/>
                    <a:lstStyle/>
                    <a:p>
                      <a:endParaRPr lang="pl-PL"/>
                    </a:p>
                  </a:txBody>
                  <a:tcPr/>
                </a:tc>
                <a:tc hMerge="1" vMerge="1">
                  <a:txBody>
                    <a:bodyPr/>
                    <a:lstStyle/>
                    <a:p>
                      <a:endParaRPr lang="pl-PL"/>
                    </a:p>
                  </a:txBody>
                  <a:tcPr/>
                </a:tc>
                <a:tc hMerge="1" vMerge="1">
                  <a:txBody>
                    <a:bodyPr/>
                    <a:lstStyle/>
                    <a:p>
                      <a:endParaRPr lang="pl-PL"/>
                    </a:p>
                  </a:txBody>
                  <a:tcPr/>
                </a:tc>
                <a:tc gridSpan="3" vMerge="1">
                  <a:txBody>
                    <a:bodyPr/>
                    <a:lstStyle/>
                    <a:p>
                      <a:endParaRPr lang="pl-PL"/>
                    </a:p>
                  </a:txBody>
                  <a:tcPr/>
                </a:tc>
                <a:tc hMerge="1" vMerge="1">
                  <a:txBody>
                    <a:bodyPr/>
                    <a:lstStyle/>
                    <a:p>
                      <a:endParaRPr lang="pl-PL"/>
                    </a:p>
                  </a:txBody>
                  <a:tcPr/>
                </a:tc>
                <a:tc hMerge="1" vMerge="1">
                  <a:txBody>
                    <a:bodyPr/>
                    <a:lstStyle/>
                    <a:p>
                      <a:endParaRPr lang="pl-PL"/>
                    </a:p>
                  </a:txBody>
                  <a:tcPr/>
                </a:tc>
                <a:tc gridSpan="3" vMerge="1">
                  <a:txBody>
                    <a:bodyPr/>
                    <a:lstStyle/>
                    <a:p>
                      <a:endParaRPr lang="pl-PL"/>
                    </a:p>
                  </a:txBody>
                  <a:tcPr/>
                </a:tc>
                <a:tc hMerge="1" vMerge="1">
                  <a:txBody>
                    <a:bodyPr/>
                    <a:lstStyle/>
                    <a:p>
                      <a:endParaRPr lang="pl-PL"/>
                    </a:p>
                  </a:txBody>
                  <a:tcPr/>
                </a:tc>
                <a:tc hMerge="1" vMerge="1">
                  <a:txBody>
                    <a:bodyPr/>
                    <a:lstStyle/>
                    <a:p>
                      <a:endParaRPr lang="pl-PL"/>
                    </a:p>
                  </a:txBody>
                  <a:tcPr/>
                </a:tc>
                <a:tc vMerge="1">
                  <a:txBody>
                    <a:bodyPr/>
                    <a:lstStyle/>
                    <a:p>
                      <a:endParaRPr lang="pl-PL"/>
                    </a:p>
                  </a:txBody>
                  <a:tcPr/>
                </a:tc>
                <a:extLst>
                  <a:ext uri="{0D108BD9-81ED-4DB2-BD59-A6C34878D82A}">
                    <a16:rowId xmlns:a16="http://schemas.microsoft.com/office/drawing/2014/main" xmlns="" val="1609712531"/>
                  </a:ext>
                </a:extLst>
              </a:tr>
              <a:tr h="882519">
                <a:tc>
                  <a:txBody>
                    <a:bodyPr/>
                    <a:lstStyle/>
                    <a:p>
                      <a:pPr algn="ctr">
                        <a:lnSpc>
                          <a:spcPct val="107000"/>
                        </a:lnSpc>
                        <a:spcAft>
                          <a:spcPts val="800"/>
                        </a:spcAft>
                      </a:pPr>
                      <a:r>
                        <a:rPr lang="pl-PL" sz="2000" b="1" dirty="0">
                          <a:effectLst/>
                          <a:latin typeface="Arial" panose="020B0604020202020204" pitchFamily="34" charset="0"/>
                          <a:ea typeface="Calibri" panose="020F0502020204030204" pitchFamily="34" charset="0"/>
                          <a:cs typeface="Arial" panose="020B0604020202020204" pitchFamily="34" charset="0"/>
                        </a:rPr>
                        <a:t>liczba</a:t>
                      </a:r>
                      <a:endParaRPr lang="pl-PL" sz="2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pl-PL" sz="2000" b="1" dirty="0">
                          <a:effectLst/>
                          <a:latin typeface="Arial" panose="020B0604020202020204" pitchFamily="34" charset="0"/>
                          <a:ea typeface="Calibri" panose="020F0502020204030204" pitchFamily="34" charset="0"/>
                          <a:cs typeface="Arial" panose="020B0604020202020204" pitchFamily="34" charset="0"/>
                        </a:rPr>
                        <a:t>punktów</a:t>
                      </a:r>
                      <a:endParaRPr lang="pl-PL"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360017"/>
                  </a:ext>
                </a:extLst>
              </a:tr>
            </a:tbl>
          </a:graphicData>
        </a:graphic>
      </p:graphicFrame>
      <p:sp>
        <p:nvSpPr>
          <p:cNvPr id="12" name="pole tekstowe 11"/>
          <p:cNvSpPr txBox="1"/>
          <p:nvPr/>
        </p:nvSpPr>
        <p:spPr>
          <a:xfrm>
            <a:off x="3042744" y="4498042"/>
            <a:ext cx="1198179" cy="1569660"/>
          </a:xfrm>
          <a:prstGeom prst="rect">
            <a:avLst/>
          </a:prstGeom>
          <a:noFill/>
        </p:spPr>
        <p:txBody>
          <a:bodyPr wrap="square" rtlCol="0">
            <a:spAutoFit/>
            <a:scene3d>
              <a:camera prst="orthographicFront"/>
              <a:lightRig rig="threePt" dir="t"/>
            </a:scene3d>
            <a:sp3d extrusionH="57150">
              <a:bevelT w="38100" h="38100"/>
            </a:sp3d>
          </a:bodyPr>
          <a:lstStyle/>
          <a:p>
            <a:pPr marL="285750" indent="-285750">
              <a:buFont typeface="Arial" panose="020B0604020202020204" pitchFamily="34" charset="0"/>
              <a:buChar char="•"/>
            </a:pPr>
            <a:r>
              <a:rPr lang="pl-PL" sz="3200" b="1" dirty="0" smtClean="0">
                <a:solidFill>
                  <a:schemeClr val="tx2">
                    <a:lumMod val="50000"/>
                  </a:schemeClr>
                </a:solidFill>
                <a:latin typeface="Arial" panose="020B0604020202020204" pitchFamily="34" charset="0"/>
                <a:cs typeface="Arial" panose="020B0604020202020204" pitchFamily="34" charset="0"/>
              </a:rPr>
              <a:t>R</a:t>
            </a:r>
          </a:p>
          <a:p>
            <a:pPr marL="285750" indent="-285750">
              <a:buFont typeface="Arial" panose="020B0604020202020204" pitchFamily="34" charset="0"/>
              <a:buChar char="•"/>
            </a:pPr>
            <a:r>
              <a:rPr lang="pl-PL" sz="3200" b="1" dirty="0" smtClean="0">
                <a:solidFill>
                  <a:schemeClr val="tx2">
                    <a:lumMod val="50000"/>
                  </a:schemeClr>
                </a:solidFill>
                <a:latin typeface="Arial" panose="020B0604020202020204" pitchFamily="34" charset="0"/>
                <a:cs typeface="Arial" panose="020B0604020202020204" pitchFamily="34" charset="0"/>
              </a:rPr>
              <a:t>R</a:t>
            </a:r>
          </a:p>
          <a:p>
            <a:pPr marL="285750" indent="-285750">
              <a:buFont typeface="Arial" panose="020B0604020202020204" pitchFamily="34" charset="0"/>
              <a:buChar char="•"/>
            </a:pPr>
            <a:r>
              <a:rPr lang="pl-PL" sz="3200" b="1" dirty="0" smtClean="0">
                <a:solidFill>
                  <a:schemeClr val="tx2">
                    <a:lumMod val="50000"/>
                  </a:schemeClr>
                </a:solidFill>
                <a:latin typeface="Arial" panose="020B0604020202020204" pitchFamily="34" charset="0"/>
                <a:cs typeface="Arial" panose="020B0604020202020204" pitchFamily="34" charset="0"/>
              </a:rPr>
              <a:t>R</a:t>
            </a:r>
            <a:endParaRPr lang="pl-PL" sz="3200" b="1" dirty="0">
              <a:solidFill>
                <a:schemeClr val="tx2">
                  <a:lumMod val="50000"/>
                </a:schemeClr>
              </a:solidFill>
              <a:latin typeface="Arial" panose="020B0604020202020204" pitchFamily="34" charset="0"/>
              <a:cs typeface="Arial" panose="020B0604020202020204" pitchFamily="34" charset="0"/>
            </a:endParaRPr>
          </a:p>
        </p:txBody>
      </p:sp>
      <p:sp>
        <p:nvSpPr>
          <p:cNvPr id="13" name="Schemat blokowy: łącznik 12"/>
          <p:cNvSpPr/>
          <p:nvPr/>
        </p:nvSpPr>
        <p:spPr>
          <a:xfrm>
            <a:off x="4317005" y="3502078"/>
            <a:ext cx="538776" cy="538464"/>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chemat blokowy: łącznik 13"/>
          <p:cNvSpPr/>
          <p:nvPr/>
        </p:nvSpPr>
        <p:spPr>
          <a:xfrm>
            <a:off x="8734097" y="3502078"/>
            <a:ext cx="534594" cy="538464"/>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chemat blokowy: łącznik 14"/>
          <p:cNvSpPr/>
          <p:nvPr/>
        </p:nvSpPr>
        <p:spPr>
          <a:xfrm>
            <a:off x="7114190" y="3502077"/>
            <a:ext cx="520262" cy="538465"/>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chemat blokowy: łącznik 15"/>
          <p:cNvSpPr/>
          <p:nvPr/>
        </p:nvSpPr>
        <p:spPr>
          <a:xfrm>
            <a:off x="6031625" y="3502078"/>
            <a:ext cx="503182" cy="538464"/>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ole tekstowe 1"/>
          <p:cNvSpPr txBox="1"/>
          <p:nvPr/>
        </p:nvSpPr>
        <p:spPr>
          <a:xfrm>
            <a:off x="10121581" y="3355810"/>
            <a:ext cx="493509" cy="830997"/>
          </a:xfrm>
          <a:prstGeom prst="rect">
            <a:avLst/>
          </a:prstGeom>
          <a:noFill/>
        </p:spPr>
        <p:txBody>
          <a:bodyPr wrap="square" rtlCol="0">
            <a:spAutoFit/>
          </a:bodyPr>
          <a:lstStyle/>
          <a:p>
            <a:r>
              <a:rPr lang="pl-PL" sz="4800" b="1" dirty="0" smtClean="0">
                <a:solidFill>
                  <a:srgbClr val="FF0000"/>
                </a:solidFill>
              </a:rPr>
              <a:t>8</a:t>
            </a:r>
            <a:endParaRPr lang="pl-PL" b="1" dirty="0">
              <a:solidFill>
                <a:srgbClr val="FF0000"/>
              </a:solidFill>
            </a:endParaRPr>
          </a:p>
        </p:txBody>
      </p:sp>
    </p:spTree>
    <p:extLst>
      <p:ext uri="{BB962C8B-B14F-4D97-AF65-F5344CB8AC3E}">
        <p14:creationId xmlns:p14="http://schemas.microsoft.com/office/powerpoint/2010/main" val="219852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74</a:t>
            </a:fld>
            <a:endParaRPr lang="pl-PL"/>
          </a:p>
        </p:txBody>
      </p:sp>
      <p:sp>
        <p:nvSpPr>
          <p:cNvPr id="6" name="Tytuł 1"/>
          <p:cNvSpPr>
            <a:spLocks noGrp="1"/>
          </p:cNvSpPr>
          <p:nvPr>
            <p:ph type="title"/>
          </p:nvPr>
        </p:nvSpPr>
        <p:spPr>
          <a:xfrm>
            <a:off x="838200" y="274205"/>
            <a:ext cx="10515600" cy="817289"/>
          </a:xfrm>
        </p:spPr>
        <p:txBody>
          <a:bodyPr>
            <a:scene3d>
              <a:camera prst="orthographicFront"/>
              <a:lightRig rig="threePt" dir="t"/>
            </a:scene3d>
            <a:sp3d extrusionH="57150">
              <a:bevelT w="38100" h="38100"/>
            </a:sp3d>
          </a:bodyPr>
          <a:lstStyle/>
          <a:p>
            <a:r>
              <a:rPr lang="pl-PL" sz="3600" b="1" dirty="0" smtClean="0">
                <a:solidFill>
                  <a:srgbClr val="002060"/>
                </a:solidFill>
                <a:latin typeface="Arial" panose="020B0604020202020204" pitchFamily="34" charset="0"/>
                <a:cs typeface="Arial" panose="020B0604020202020204" pitchFamily="34" charset="0"/>
              </a:rPr>
              <a:t>Ocena przykładowej wypowiedzi pisemnej 2.</a:t>
            </a:r>
            <a:endParaRPr lang="pl-PL" b="1" dirty="0">
              <a:solidFill>
                <a:srgbClr val="002060"/>
              </a:solidFill>
              <a:latin typeface="Arial" panose="020B0604020202020204" pitchFamily="34" charset="0"/>
              <a:cs typeface="Arial" panose="020B0604020202020204" pitchFamily="34" charset="0"/>
            </a:endParaRPr>
          </a:p>
        </p:txBody>
      </p:sp>
      <p:sp>
        <p:nvSpPr>
          <p:cNvPr id="2" name="Symbol zastępczy zawartości 1"/>
          <p:cNvSpPr>
            <a:spLocks noGrp="1"/>
          </p:cNvSpPr>
          <p:nvPr>
            <p:ph idx="1"/>
          </p:nvPr>
        </p:nvSpPr>
        <p:spPr>
          <a:xfrm>
            <a:off x="838200" y="1371599"/>
            <a:ext cx="10515600" cy="5250873"/>
          </a:xfrm>
        </p:spPr>
        <p:txBody>
          <a:bodyPr>
            <a:normAutofit fontScale="92500" lnSpcReduction="20000"/>
            <a:scene3d>
              <a:camera prst="orthographicFront"/>
              <a:lightRig rig="threePt" dir="t"/>
            </a:scene3d>
            <a:sp3d extrusionH="57150">
              <a:bevelT w="38100" h="38100"/>
            </a:sp3d>
          </a:bodyPr>
          <a:lstStyle/>
          <a:p>
            <a:pPr marL="0" indent="0">
              <a:lnSpc>
                <a:spcPct val="129000"/>
              </a:lnSpc>
              <a:spcBef>
                <a:spcPts val="600"/>
              </a:spcBef>
              <a:spcAft>
                <a:spcPts val="600"/>
              </a:spcAft>
              <a:buNone/>
            </a:pPr>
            <a:r>
              <a:rPr lang="en-US" b="1" dirty="0">
                <a:solidFill>
                  <a:srgbClr val="0070C0"/>
                </a:solidFill>
                <a:latin typeface="Arial" panose="020B0604020202020204" pitchFamily="34" charset="0"/>
                <a:cs typeface="Arial" panose="020B0604020202020204" pitchFamily="34" charset="0"/>
              </a:rPr>
              <a:t>Hi Dominic,</a:t>
            </a:r>
            <a:endParaRPr lang="pl-PL" dirty="0">
              <a:solidFill>
                <a:srgbClr val="0070C0"/>
              </a:solidFill>
              <a:latin typeface="Arial" panose="020B0604020202020204" pitchFamily="34" charset="0"/>
              <a:cs typeface="Arial" panose="020B0604020202020204" pitchFamily="34" charset="0"/>
            </a:endParaRPr>
          </a:p>
          <a:p>
            <a:pPr marL="0" indent="0">
              <a:lnSpc>
                <a:spcPct val="129000"/>
              </a:lnSpc>
              <a:spcBef>
                <a:spcPts val="600"/>
              </a:spcBef>
              <a:spcAft>
                <a:spcPts val="600"/>
              </a:spcAft>
              <a:buNone/>
            </a:pPr>
            <a:r>
              <a:rPr lang="en-US" b="1" dirty="0">
                <a:solidFill>
                  <a:srgbClr val="0070C0"/>
                </a:solidFill>
                <a:latin typeface="Arial" panose="020B0604020202020204" pitchFamily="34" charset="0"/>
                <a:cs typeface="Arial" panose="020B0604020202020204" pitchFamily="34" charset="0"/>
              </a:rPr>
              <a:t>Guess what! I </a:t>
            </a:r>
            <a:r>
              <a:rPr lang="en-US" b="1" dirty="0" err="1">
                <a:solidFill>
                  <a:srgbClr val="0070C0"/>
                </a:solidFill>
                <a:latin typeface="Arial" panose="020B0604020202020204" pitchFamily="34" charset="0"/>
                <a:cs typeface="Arial" panose="020B0604020202020204" pitchFamily="34" charset="0"/>
              </a:rPr>
              <a:t>organised</a:t>
            </a:r>
            <a:r>
              <a:rPr lang="en-US" b="1" dirty="0">
                <a:solidFill>
                  <a:srgbClr val="0070C0"/>
                </a:solidFill>
                <a:latin typeface="Arial" panose="020B0604020202020204" pitchFamily="34" charset="0"/>
                <a:cs typeface="Arial" panose="020B0604020202020204" pitchFamily="34" charset="0"/>
              </a:rPr>
              <a:t> a party for my younger brother.</a:t>
            </a:r>
            <a:endParaRPr lang="en-US" b="1" i="1" dirty="0">
              <a:solidFill>
                <a:srgbClr val="0070C0"/>
              </a:solidFill>
              <a:latin typeface="Arial" panose="020B0604020202020204" pitchFamily="34" charset="0"/>
              <a:cs typeface="Arial" panose="020B0604020202020204" pitchFamily="34" charset="0"/>
            </a:endParaRPr>
          </a:p>
          <a:p>
            <a:pPr marL="0" indent="0" algn="just">
              <a:lnSpc>
                <a:spcPct val="129000"/>
              </a:lnSpc>
              <a:spcBef>
                <a:spcPts val="600"/>
              </a:spcBef>
              <a:spcAft>
                <a:spcPts val="600"/>
              </a:spcAft>
              <a:buNone/>
            </a:pPr>
            <a:r>
              <a:rPr lang="en-US" b="1" i="1" dirty="0">
                <a:solidFill>
                  <a:schemeClr val="tx2">
                    <a:lumMod val="50000"/>
                  </a:schemeClr>
                </a:solidFill>
                <a:latin typeface="Arial" panose="020B0604020202020204" pitchFamily="34" charset="0"/>
                <a:cs typeface="Arial" panose="020B0604020202020204" pitchFamily="34" charset="0"/>
              </a:rPr>
              <a:t>The last weekend was very funny, because I had organized my brother’s birthday party. Our garden was full of children, balloons and sweets. We were playing football and basketball when my mother mom brought big cake. It looked like Spiderman. Then kids started food-fighting. It was very messy. This was the best party for my brother.</a:t>
            </a:r>
          </a:p>
          <a:p>
            <a:pPr marL="0" indent="0" algn="just">
              <a:lnSpc>
                <a:spcPct val="129000"/>
              </a:lnSpc>
              <a:spcBef>
                <a:spcPts val="600"/>
              </a:spcBef>
              <a:spcAft>
                <a:spcPts val="600"/>
              </a:spcAft>
              <a:buNone/>
            </a:pPr>
            <a:r>
              <a:rPr lang="en-US" b="1" i="1" dirty="0">
                <a:solidFill>
                  <a:schemeClr val="tx2">
                    <a:lumMod val="50000"/>
                  </a:schemeClr>
                </a:solidFill>
                <a:latin typeface="Arial" panose="020B0604020202020204" pitchFamily="34" charset="0"/>
                <a:cs typeface="Arial" panose="020B0604020202020204" pitchFamily="34" charset="0"/>
              </a:rPr>
              <a:t>Lots of love,</a:t>
            </a:r>
          </a:p>
          <a:p>
            <a:pPr marL="0" indent="0" algn="just">
              <a:lnSpc>
                <a:spcPct val="129000"/>
              </a:lnSpc>
              <a:spcBef>
                <a:spcPts val="600"/>
              </a:spcBef>
              <a:spcAft>
                <a:spcPts val="600"/>
              </a:spcAft>
              <a:buNone/>
            </a:pPr>
            <a:r>
              <a:rPr lang="en-US" b="1" i="1" dirty="0">
                <a:solidFill>
                  <a:schemeClr val="tx2">
                    <a:lumMod val="50000"/>
                  </a:schemeClr>
                </a:solidFill>
                <a:latin typeface="Arial" panose="020B0604020202020204" pitchFamily="34" charset="0"/>
                <a:cs typeface="Arial" panose="020B0604020202020204" pitchFamily="34" charset="0"/>
              </a:rPr>
              <a:t>XYZ</a:t>
            </a:r>
          </a:p>
          <a:p>
            <a:endParaRPr lang="pl-PL" dirty="0"/>
          </a:p>
        </p:txBody>
      </p:sp>
    </p:spTree>
    <p:extLst>
      <p:ext uri="{BB962C8B-B14F-4D97-AF65-F5344CB8AC3E}">
        <p14:creationId xmlns:p14="http://schemas.microsoft.com/office/powerpoint/2010/main" val="10099384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75</a:t>
            </a:fld>
            <a:endParaRPr lang="pl-PL"/>
          </a:p>
        </p:txBody>
      </p:sp>
      <p:sp>
        <p:nvSpPr>
          <p:cNvPr id="6" name="Tytuł 1"/>
          <p:cNvSpPr txBox="1">
            <a:spLocks/>
          </p:cNvSpPr>
          <p:nvPr/>
        </p:nvSpPr>
        <p:spPr>
          <a:xfrm>
            <a:off x="838200" y="593503"/>
            <a:ext cx="9519745" cy="761619"/>
          </a:xfrm>
          <a:prstGeom prst="rect">
            <a:avLst/>
          </a:prstGeom>
        </p:spPr>
        <p:txBody>
          <a:bodyPr vert="horz" lIns="91440" tIns="45720" rIns="91440" bIns="45720" rtlCol="0" anchor="ctr">
            <a:normAutofit fontScale="90000"/>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600" b="1" dirty="0" smtClean="0">
                <a:solidFill>
                  <a:srgbClr val="002060"/>
                </a:solidFill>
                <a:latin typeface="Arial" panose="020B0604020202020204" pitchFamily="34" charset="0"/>
                <a:cs typeface="Arial" panose="020B0604020202020204" pitchFamily="34" charset="0"/>
              </a:rPr>
              <a:t>Ocena przykładowej wypowiedzi pisemnej 2.</a:t>
            </a:r>
            <a:endParaRPr lang="pl-PL" b="1" dirty="0">
              <a:solidFill>
                <a:srgbClr val="002060"/>
              </a:solidFill>
              <a:latin typeface="Arial" panose="020B0604020202020204" pitchFamily="34" charset="0"/>
              <a:cs typeface="Arial" panose="020B0604020202020204" pitchFamily="34" charset="0"/>
            </a:endParaRPr>
          </a:p>
        </p:txBody>
      </p:sp>
      <p:graphicFrame>
        <p:nvGraphicFramePr>
          <p:cNvPr id="10" name="Tabela 9"/>
          <p:cNvGraphicFramePr>
            <a:graphicFrameLocks noGrp="1"/>
          </p:cNvGraphicFramePr>
          <p:nvPr>
            <p:extLst>
              <p:ext uri="{D42A27DB-BD31-4B8C-83A1-F6EECF244321}">
                <p14:modId xmlns:p14="http://schemas.microsoft.com/office/powerpoint/2010/main" val="2486496757"/>
              </p:ext>
            </p:extLst>
          </p:nvPr>
        </p:nvGraphicFramePr>
        <p:xfrm>
          <a:off x="1208689" y="2317532"/>
          <a:ext cx="9774622" cy="1891862"/>
        </p:xfrm>
        <a:graphic>
          <a:graphicData uri="http://schemas.openxmlformats.org/drawingml/2006/table">
            <a:tbl>
              <a:tblPr/>
              <a:tblGrid>
                <a:gridCol w="1331867">
                  <a:extLst>
                    <a:ext uri="{9D8B030D-6E8A-4147-A177-3AD203B41FA5}">
                      <a16:colId xmlns:a16="http://schemas.microsoft.com/office/drawing/2014/main" xmlns="" val="3102927950"/>
                    </a:ext>
                  </a:extLst>
                </a:gridCol>
                <a:gridCol w="488834">
                  <a:extLst>
                    <a:ext uri="{9D8B030D-6E8A-4147-A177-3AD203B41FA5}">
                      <a16:colId xmlns:a16="http://schemas.microsoft.com/office/drawing/2014/main" xmlns="" val="1707384023"/>
                    </a:ext>
                  </a:extLst>
                </a:gridCol>
                <a:gridCol w="444302">
                  <a:extLst>
                    <a:ext uri="{9D8B030D-6E8A-4147-A177-3AD203B41FA5}">
                      <a16:colId xmlns:a16="http://schemas.microsoft.com/office/drawing/2014/main" xmlns="" val="771041000"/>
                    </a:ext>
                  </a:extLst>
                </a:gridCol>
                <a:gridCol w="444302">
                  <a:extLst>
                    <a:ext uri="{9D8B030D-6E8A-4147-A177-3AD203B41FA5}">
                      <a16:colId xmlns:a16="http://schemas.microsoft.com/office/drawing/2014/main" xmlns="" val="3031889494"/>
                    </a:ext>
                  </a:extLst>
                </a:gridCol>
                <a:gridCol w="445337">
                  <a:extLst>
                    <a:ext uri="{9D8B030D-6E8A-4147-A177-3AD203B41FA5}">
                      <a16:colId xmlns:a16="http://schemas.microsoft.com/office/drawing/2014/main" xmlns="" val="2006128106"/>
                    </a:ext>
                  </a:extLst>
                </a:gridCol>
                <a:gridCol w="446372">
                  <a:extLst>
                    <a:ext uri="{9D8B030D-6E8A-4147-A177-3AD203B41FA5}">
                      <a16:colId xmlns:a16="http://schemas.microsoft.com/office/drawing/2014/main" xmlns="" val="743509619"/>
                    </a:ext>
                  </a:extLst>
                </a:gridCol>
                <a:gridCol w="592401">
                  <a:extLst>
                    <a:ext uri="{9D8B030D-6E8A-4147-A177-3AD203B41FA5}">
                      <a16:colId xmlns:a16="http://schemas.microsoft.com/office/drawing/2014/main" xmlns="" val="2097687686"/>
                    </a:ext>
                  </a:extLst>
                </a:gridCol>
                <a:gridCol w="592401">
                  <a:extLst>
                    <a:ext uri="{9D8B030D-6E8A-4147-A177-3AD203B41FA5}">
                      <a16:colId xmlns:a16="http://schemas.microsoft.com/office/drawing/2014/main" xmlns="" val="4132530932"/>
                    </a:ext>
                  </a:extLst>
                </a:gridCol>
                <a:gridCol w="593437">
                  <a:extLst>
                    <a:ext uri="{9D8B030D-6E8A-4147-A177-3AD203B41FA5}">
                      <a16:colId xmlns:a16="http://schemas.microsoft.com/office/drawing/2014/main" xmlns="" val="3532615458"/>
                    </a:ext>
                  </a:extLst>
                </a:gridCol>
                <a:gridCol w="525083">
                  <a:extLst>
                    <a:ext uri="{9D8B030D-6E8A-4147-A177-3AD203B41FA5}">
                      <a16:colId xmlns:a16="http://schemas.microsoft.com/office/drawing/2014/main" xmlns="" val="2906315077"/>
                    </a:ext>
                  </a:extLst>
                </a:gridCol>
                <a:gridCol w="525083">
                  <a:extLst>
                    <a:ext uri="{9D8B030D-6E8A-4147-A177-3AD203B41FA5}">
                      <a16:colId xmlns:a16="http://schemas.microsoft.com/office/drawing/2014/main" xmlns="" val="1504472529"/>
                    </a:ext>
                  </a:extLst>
                </a:gridCol>
                <a:gridCol w="528190">
                  <a:extLst>
                    <a:ext uri="{9D8B030D-6E8A-4147-A177-3AD203B41FA5}">
                      <a16:colId xmlns:a16="http://schemas.microsoft.com/office/drawing/2014/main" xmlns="" val="1430283762"/>
                    </a:ext>
                  </a:extLst>
                </a:gridCol>
                <a:gridCol w="543725">
                  <a:extLst>
                    <a:ext uri="{9D8B030D-6E8A-4147-A177-3AD203B41FA5}">
                      <a16:colId xmlns:a16="http://schemas.microsoft.com/office/drawing/2014/main" xmlns="" val="3539689283"/>
                    </a:ext>
                  </a:extLst>
                </a:gridCol>
                <a:gridCol w="543725">
                  <a:extLst>
                    <a:ext uri="{9D8B030D-6E8A-4147-A177-3AD203B41FA5}">
                      <a16:colId xmlns:a16="http://schemas.microsoft.com/office/drawing/2014/main" xmlns="" val="1590107442"/>
                    </a:ext>
                  </a:extLst>
                </a:gridCol>
                <a:gridCol w="544760">
                  <a:extLst>
                    <a:ext uri="{9D8B030D-6E8A-4147-A177-3AD203B41FA5}">
                      <a16:colId xmlns:a16="http://schemas.microsoft.com/office/drawing/2014/main" xmlns="" val="2661518316"/>
                    </a:ext>
                  </a:extLst>
                </a:gridCol>
                <a:gridCol w="1184803">
                  <a:extLst>
                    <a:ext uri="{9D8B030D-6E8A-4147-A177-3AD203B41FA5}">
                      <a16:colId xmlns:a16="http://schemas.microsoft.com/office/drawing/2014/main" xmlns="" val="37193452"/>
                    </a:ext>
                  </a:extLst>
                </a:gridCol>
              </a:tblGrid>
              <a:tr h="336447">
                <a:tc>
                  <a:txBody>
                    <a:bodyPr/>
                    <a:lstStyle/>
                    <a:p>
                      <a:pPr marR="45720" algn="ctr">
                        <a:lnSpc>
                          <a:spcPct val="107000"/>
                        </a:lnSpc>
                        <a:spcAft>
                          <a:spcPts val="800"/>
                        </a:spcAft>
                      </a:pPr>
                      <a:r>
                        <a:rPr lang="pl-PL" sz="1000">
                          <a:effectLst/>
                          <a:latin typeface="Arial" panose="020B0604020202020204" pitchFamily="34" charset="0"/>
                          <a:ea typeface="Calibri" panose="020F0502020204030204" pitchFamily="34" charset="0"/>
                          <a:cs typeface="Arial" panose="020B0604020202020204" pitchFamily="34" charset="0"/>
                        </a:rPr>
                        <a:t> </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0000"/>
                      </a:solidFill>
                      <a:prstDash val="solid"/>
                      <a:round/>
                      <a:headEnd type="none" w="med" len="med"/>
                      <a:tailEnd type="none" w="med" len="med"/>
                    </a:lnR>
                    <a:lnT>
                      <a:noFill/>
                    </a:lnT>
                    <a:lnB>
                      <a:noFill/>
                    </a:lnB>
                  </a:tcPr>
                </a:tc>
                <a:tc rowSpan="2" gridSpan="5">
                  <a:txBody>
                    <a:bodyPr/>
                    <a:lstStyle/>
                    <a:p>
                      <a:pPr algn="ctr">
                        <a:lnSpc>
                          <a:spcPct val="107000"/>
                        </a:lnSpc>
                        <a:spcAft>
                          <a:spcPts val="800"/>
                        </a:spcAft>
                      </a:pPr>
                      <a:r>
                        <a:rPr lang="pl-PL" sz="2000" b="1" dirty="0">
                          <a:effectLst/>
                          <a:latin typeface="Arial" panose="020B0604020202020204" pitchFamily="34" charset="0"/>
                          <a:ea typeface="Calibri" panose="020F0502020204030204" pitchFamily="34" charset="0"/>
                          <a:cs typeface="Arial" panose="020B0604020202020204" pitchFamily="34" charset="0"/>
                        </a:rPr>
                        <a:t>treść</a:t>
                      </a:r>
                      <a:endParaRPr lang="pl-PL"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pl-PL"/>
                    </a:p>
                  </a:txBody>
                  <a:tcPr/>
                </a:tc>
                <a:tc rowSpan="2" hMerge="1">
                  <a:txBody>
                    <a:bodyPr/>
                    <a:lstStyle/>
                    <a:p>
                      <a:endParaRPr lang="pl-PL"/>
                    </a:p>
                  </a:txBody>
                  <a:tcPr/>
                </a:tc>
                <a:tc rowSpan="2" hMerge="1">
                  <a:txBody>
                    <a:bodyPr/>
                    <a:lstStyle/>
                    <a:p>
                      <a:endParaRPr lang="pl-PL"/>
                    </a:p>
                  </a:txBody>
                  <a:tcPr/>
                </a:tc>
                <a:tc rowSpan="2" hMerge="1">
                  <a:txBody>
                    <a:bodyPr/>
                    <a:lstStyle/>
                    <a:p>
                      <a:endParaRPr lang="pl-PL"/>
                    </a:p>
                  </a:txBody>
                  <a:tcPr/>
                </a:tc>
                <a:tc rowSpan="2" gridSpan="3">
                  <a:txBody>
                    <a:bodyPr/>
                    <a:lstStyle/>
                    <a:p>
                      <a:pPr algn="ctr">
                        <a:lnSpc>
                          <a:spcPct val="107000"/>
                        </a:lnSpc>
                        <a:spcAft>
                          <a:spcPts val="800"/>
                        </a:spcAft>
                      </a:pPr>
                      <a:r>
                        <a:rPr lang="pl-PL" sz="2000" b="1" dirty="0">
                          <a:effectLst/>
                          <a:latin typeface="Arial" panose="020B0604020202020204" pitchFamily="34" charset="0"/>
                          <a:ea typeface="Calibri" panose="020F0502020204030204" pitchFamily="34" charset="0"/>
                          <a:cs typeface="Arial" panose="020B0604020202020204" pitchFamily="34" charset="0"/>
                        </a:rPr>
                        <a:t>spójność i logika wypowiedzi</a:t>
                      </a:r>
                      <a:endParaRPr lang="pl-PL"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pl-PL"/>
                    </a:p>
                  </a:txBody>
                  <a:tcPr/>
                </a:tc>
                <a:tc rowSpan="2" hMerge="1">
                  <a:txBody>
                    <a:bodyPr/>
                    <a:lstStyle/>
                    <a:p>
                      <a:endParaRPr lang="pl-PL"/>
                    </a:p>
                  </a:txBody>
                  <a:tcPr/>
                </a:tc>
                <a:tc rowSpan="2" gridSpan="3">
                  <a:txBody>
                    <a:bodyPr/>
                    <a:lstStyle/>
                    <a:p>
                      <a:pPr algn="ctr">
                        <a:lnSpc>
                          <a:spcPct val="107000"/>
                        </a:lnSpc>
                        <a:spcAft>
                          <a:spcPts val="800"/>
                        </a:spcAft>
                      </a:pPr>
                      <a:r>
                        <a:rPr lang="pl-PL" sz="2000" b="1" dirty="0">
                          <a:effectLst/>
                          <a:latin typeface="Arial" panose="020B0604020202020204" pitchFamily="34" charset="0"/>
                          <a:ea typeface="Calibri" panose="020F0502020204030204" pitchFamily="34" charset="0"/>
                          <a:cs typeface="Arial" panose="020B0604020202020204" pitchFamily="34" charset="0"/>
                        </a:rPr>
                        <a:t>zakres środków językowych</a:t>
                      </a:r>
                      <a:endParaRPr lang="pl-PL"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pl-PL"/>
                    </a:p>
                  </a:txBody>
                  <a:tcPr/>
                </a:tc>
                <a:tc rowSpan="2" hMerge="1">
                  <a:txBody>
                    <a:bodyPr/>
                    <a:lstStyle/>
                    <a:p>
                      <a:endParaRPr lang="pl-PL"/>
                    </a:p>
                  </a:txBody>
                  <a:tcPr/>
                </a:tc>
                <a:tc rowSpan="2" gridSpan="3">
                  <a:txBody>
                    <a:bodyPr/>
                    <a:lstStyle/>
                    <a:p>
                      <a:pPr algn="ctr">
                        <a:lnSpc>
                          <a:spcPct val="107000"/>
                        </a:lnSpc>
                        <a:spcAft>
                          <a:spcPts val="800"/>
                        </a:spcAft>
                      </a:pPr>
                      <a:r>
                        <a:rPr lang="pl-PL" sz="2000" b="1" dirty="0">
                          <a:effectLst/>
                          <a:latin typeface="Arial" panose="020B0604020202020204" pitchFamily="34" charset="0"/>
                          <a:ea typeface="Calibri" panose="020F0502020204030204" pitchFamily="34" charset="0"/>
                          <a:cs typeface="Arial" panose="020B0604020202020204" pitchFamily="34" charset="0"/>
                        </a:rPr>
                        <a:t>poprawność środków językowych</a:t>
                      </a:r>
                      <a:endParaRPr lang="pl-PL"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pl-PL"/>
                    </a:p>
                  </a:txBody>
                  <a:tcPr/>
                </a:tc>
                <a:tc rowSpan="2" hMerge="1">
                  <a:txBody>
                    <a:bodyPr/>
                    <a:lstStyle/>
                    <a:p>
                      <a:endParaRPr lang="pl-PL"/>
                    </a:p>
                  </a:txBody>
                  <a:tcPr/>
                </a:tc>
                <a:tc rowSpan="2">
                  <a:txBody>
                    <a:bodyPr/>
                    <a:lstStyle/>
                    <a:p>
                      <a:pPr algn="ctr">
                        <a:lnSpc>
                          <a:spcPct val="107000"/>
                        </a:lnSpc>
                        <a:spcAft>
                          <a:spcPts val="800"/>
                        </a:spcAft>
                      </a:pPr>
                      <a:r>
                        <a:rPr lang="pl-PL" sz="2000" b="1" dirty="0">
                          <a:effectLst/>
                          <a:latin typeface="Arial" panose="020B0604020202020204" pitchFamily="34" charset="0"/>
                          <a:ea typeface="Calibri" panose="020F0502020204030204" pitchFamily="34" charset="0"/>
                          <a:cs typeface="Arial" panose="020B0604020202020204" pitchFamily="34" charset="0"/>
                        </a:rPr>
                        <a:t>RAZEM</a:t>
                      </a:r>
                      <a:endParaRPr lang="pl-PL"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8117776"/>
                  </a:ext>
                </a:extLst>
              </a:tr>
              <a:tr h="672896">
                <a:tc>
                  <a:txBody>
                    <a:bodyPr/>
                    <a:lstStyle/>
                    <a:p>
                      <a:pPr marR="45720" algn="ctr">
                        <a:lnSpc>
                          <a:spcPct val="107000"/>
                        </a:lnSpc>
                        <a:spcAft>
                          <a:spcPts val="800"/>
                        </a:spcAft>
                      </a:pPr>
                      <a:r>
                        <a:rPr lang="pl-PL" sz="1000">
                          <a:effectLst/>
                          <a:latin typeface="Arial" panose="020B0604020202020204" pitchFamily="34" charset="0"/>
                          <a:ea typeface="Calibri" panose="020F0502020204030204" pitchFamily="34" charset="0"/>
                          <a:cs typeface="Arial" panose="020B0604020202020204" pitchFamily="34" charset="0"/>
                        </a:rPr>
                        <a:t> </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gridSpan="5"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gridSpan="3" vMerge="1">
                  <a:txBody>
                    <a:bodyPr/>
                    <a:lstStyle/>
                    <a:p>
                      <a:endParaRPr lang="pl-PL"/>
                    </a:p>
                  </a:txBody>
                  <a:tcPr/>
                </a:tc>
                <a:tc hMerge="1" vMerge="1">
                  <a:txBody>
                    <a:bodyPr/>
                    <a:lstStyle/>
                    <a:p>
                      <a:endParaRPr lang="pl-PL"/>
                    </a:p>
                  </a:txBody>
                  <a:tcPr/>
                </a:tc>
                <a:tc hMerge="1" vMerge="1">
                  <a:txBody>
                    <a:bodyPr/>
                    <a:lstStyle/>
                    <a:p>
                      <a:endParaRPr lang="pl-PL"/>
                    </a:p>
                  </a:txBody>
                  <a:tcPr/>
                </a:tc>
                <a:tc gridSpan="3" vMerge="1">
                  <a:txBody>
                    <a:bodyPr/>
                    <a:lstStyle/>
                    <a:p>
                      <a:endParaRPr lang="pl-PL"/>
                    </a:p>
                  </a:txBody>
                  <a:tcPr/>
                </a:tc>
                <a:tc hMerge="1" vMerge="1">
                  <a:txBody>
                    <a:bodyPr/>
                    <a:lstStyle/>
                    <a:p>
                      <a:endParaRPr lang="pl-PL"/>
                    </a:p>
                  </a:txBody>
                  <a:tcPr/>
                </a:tc>
                <a:tc hMerge="1" vMerge="1">
                  <a:txBody>
                    <a:bodyPr/>
                    <a:lstStyle/>
                    <a:p>
                      <a:endParaRPr lang="pl-PL"/>
                    </a:p>
                  </a:txBody>
                  <a:tcPr/>
                </a:tc>
                <a:tc gridSpan="3" vMerge="1">
                  <a:txBody>
                    <a:bodyPr/>
                    <a:lstStyle/>
                    <a:p>
                      <a:endParaRPr lang="pl-PL"/>
                    </a:p>
                  </a:txBody>
                  <a:tcPr/>
                </a:tc>
                <a:tc hMerge="1" vMerge="1">
                  <a:txBody>
                    <a:bodyPr/>
                    <a:lstStyle/>
                    <a:p>
                      <a:endParaRPr lang="pl-PL"/>
                    </a:p>
                  </a:txBody>
                  <a:tcPr/>
                </a:tc>
                <a:tc hMerge="1" vMerge="1">
                  <a:txBody>
                    <a:bodyPr/>
                    <a:lstStyle/>
                    <a:p>
                      <a:endParaRPr lang="pl-PL"/>
                    </a:p>
                  </a:txBody>
                  <a:tcPr/>
                </a:tc>
                <a:tc vMerge="1">
                  <a:txBody>
                    <a:bodyPr/>
                    <a:lstStyle/>
                    <a:p>
                      <a:endParaRPr lang="pl-PL"/>
                    </a:p>
                  </a:txBody>
                  <a:tcPr/>
                </a:tc>
                <a:extLst>
                  <a:ext uri="{0D108BD9-81ED-4DB2-BD59-A6C34878D82A}">
                    <a16:rowId xmlns:a16="http://schemas.microsoft.com/office/drawing/2014/main" xmlns="" val="1609712531"/>
                  </a:ext>
                </a:extLst>
              </a:tr>
              <a:tr h="882519">
                <a:tc>
                  <a:txBody>
                    <a:bodyPr/>
                    <a:lstStyle/>
                    <a:p>
                      <a:pPr algn="ctr">
                        <a:lnSpc>
                          <a:spcPct val="107000"/>
                        </a:lnSpc>
                        <a:spcAft>
                          <a:spcPts val="800"/>
                        </a:spcAft>
                      </a:pPr>
                      <a:r>
                        <a:rPr lang="pl-PL" sz="2000" b="1" dirty="0">
                          <a:effectLst/>
                          <a:latin typeface="Arial" panose="020B0604020202020204" pitchFamily="34" charset="0"/>
                          <a:ea typeface="Calibri" panose="020F0502020204030204" pitchFamily="34" charset="0"/>
                          <a:cs typeface="Arial" panose="020B0604020202020204" pitchFamily="34" charset="0"/>
                        </a:rPr>
                        <a:t>liczba</a:t>
                      </a:r>
                      <a:endParaRPr lang="pl-PL" sz="2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pl-PL" sz="2000" b="1" dirty="0">
                          <a:effectLst/>
                          <a:latin typeface="Arial" panose="020B0604020202020204" pitchFamily="34" charset="0"/>
                          <a:ea typeface="Calibri" panose="020F0502020204030204" pitchFamily="34" charset="0"/>
                          <a:cs typeface="Arial" panose="020B0604020202020204" pitchFamily="34" charset="0"/>
                        </a:rPr>
                        <a:t>punktów</a:t>
                      </a:r>
                      <a:endParaRPr lang="pl-PL"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pl-PL" sz="2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360017"/>
                  </a:ext>
                </a:extLst>
              </a:tr>
            </a:tbl>
          </a:graphicData>
        </a:graphic>
      </p:graphicFrame>
      <p:sp>
        <p:nvSpPr>
          <p:cNvPr id="12" name="pole tekstowe 11"/>
          <p:cNvSpPr txBox="1"/>
          <p:nvPr/>
        </p:nvSpPr>
        <p:spPr>
          <a:xfrm>
            <a:off x="3042744" y="4498042"/>
            <a:ext cx="1198179" cy="1569660"/>
          </a:xfrm>
          <a:prstGeom prst="rect">
            <a:avLst/>
          </a:prstGeom>
          <a:noFill/>
        </p:spPr>
        <p:txBody>
          <a:bodyPr wrap="square" rtlCol="0">
            <a:spAutoFit/>
            <a:scene3d>
              <a:camera prst="orthographicFront"/>
              <a:lightRig rig="threePt" dir="t"/>
            </a:scene3d>
            <a:sp3d extrusionH="57150">
              <a:bevelT w="38100" h="38100"/>
            </a:sp3d>
          </a:bodyPr>
          <a:lstStyle/>
          <a:p>
            <a:pPr marL="285750" indent="-285750">
              <a:buFont typeface="Arial" panose="020B0604020202020204" pitchFamily="34" charset="0"/>
              <a:buChar char="•"/>
            </a:pPr>
            <a:r>
              <a:rPr lang="pl-PL" sz="3200" b="1" dirty="0">
                <a:solidFill>
                  <a:schemeClr val="tx2">
                    <a:lumMod val="50000"/>
                  </a:schemeClr>
                </a:solidFill>
                <a:latin typeface="Arial" panose="020B0604020202020204" pitchFamily="34" charset="0"/>
                <a:cs typeface="Arial" panose="020B0604020202020204" pitchFamily="34" charset="0"/>
              </a:rPr>
              <a:t>O</a:t>
            </a:r>
            <a:endParaRPr lang="pl-PL" sz="3200" b="1" dirty="0" smtClean="0">
              <a:solidFill>
                <a:schemeClr val="tx2">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3200" b="1" dirty="0" smtClean="0">
                <a:solidFill>
                  <a:schemeClr val="tx2">
                    <a:lumMod val="50000"/>
                  </a:schemeClr>
                </a:solidFill>
                <a:latin typeface="Arial" panose="020B0604020202020204" pitchFamily="34" charset="0"/>
                <a:cs typeface="Arial" panose="020B0604020202020204" pitchFamily="34" charset="0"/>
              </a:rPr>
              <a:t>R</a:t>
            </a:r>
          </a:p>
          <a:p>
            <a:pPr marL="285750" indent="-285750">
              <a:buFont typeface="Arial" panose="020B0604020202020204" pitchFamily="34" charset="0"/>
              <a:buChar char="•"/>
            </a:pPr>
            <a:r>
              <a:rPr lang="pl-PL" sz="3200" b="1" dirty="0" smtClean="0">
                <a:solidFill>
                  <a:schemeClr val="tx2">
                    <a:lumMod val="50000"/>
                  </a:schemeClr>
                </a:solidFill>
                <a:latin typeface="Arial" panose="020B0604020202020204" pitchFamily="34" charset="0"/>
                <a:cs typeface="Arial" panose="020B0604020202020204" pitchFamily="34" charset="0"/>
              </a:rPr>
              <a:t>R</a:t>
            </a:r>
            <a:endParaRPr lang="pl-PL" sz="3200" b="1" dirty="0">
              <a:solidFill>
                <a:schemeClr val="tx2">
                  <a:lumMod val="50000"/>
                </a:schemeClr>
              </a:solidFill>
              <a:latin typeface="Arial" panose="020B0604020202020204" pitchFamily="34" charset="0"/>
              <a:cs typeface="Arial" panose="020B0604020202020204" pitchFamily="34" charset="0"/>
            </a:endParaRPr>
          </a:p>
        </p:txBody>
      </p:sp>
      <p:sp>
        <p:nvSpPr>
          <p:cNvPr id="13" name="Schemat blokowy: łącznik 12"/>
          <p:cNvSpPr/>
          <p:nvPr/>
        </p:nvSpPr>
        <p:spPr>
          <a:xfrm>
            <a:off x="3885722" y="3502076"/>
            <a:ext cx="505811" cy="538465"/>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chemat blokowy: łącznik 13"/>
          <p:cNvSpPr/>
          <p:nvPr/>
        </p:nvSpPr>
        <p:spPr>
          <a:xfrm>
            <a:off x="9251731" y="3502078"/>
            <a:ext cx="553106" cy="538464"/>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chemat blokowy: łącznik 14"/>
          <p:cNvSpPr/>
          <p:nvPr/>
        </p:nvSpPr>
        <p:spPr>
          <a:xfrm>
            <a:off x="7620000" y="3502077"/>
            <a:ext cx="533400" cy="538465"/>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chemat blokowy: łącznik 15"/>
          <p:cNvSpPr/>
          <p:nvPr/>
        </p:nvSpPr>
        <p:spPr>
          <a:xfrm>
            <a:off x="6012873" y="3502077"/>
            <a:ext cx="521934" cy="538465"/>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ole tekstowe 1"/>
          <p:cNvSpPr txBox="1"/>
          <p:nvPr/>
        </p:nvSpPr>
        <p:spPr>
          <a:xfrm>
            <a:off x="10130837" y="3309643"/>
            <a:ext cx="526473" cy="923330"/>
          </a:xfrm>
          <a:prstGeom prst="rect">
            <a:avLst/>
          </a:prstGeom>
          <a:noFill/>
        </p:spPr>
        <p:txBody>
          <a:bodyPr wrap="square" rtlCol="0">
            <a:spAutoFit/>
          </a:bodyPr>
          <a:lstStyle/>
          <a:p>
            <a:r>
              <a:rPr lang="pl-PL" sz="5400" b="1" dirty="0" smtClean="0">
                <a:solidFill>
                  <a:srgbClr val="FF0000"/>
                </a:solidFill>
              </a:rPr>
              <a:t>9</a:t>
            </a:r>
            <a:endParaRPr lang="pl-PL" b="1" dirty="0">
              <a:solidFill>
                <a:srgbClr val="FF0000"/>
              </a:solidFill>
            </a:endParaRPr>
          </a:p>
        </p:txBody>
      </p:sp>
    </p:spTree>
    <p:extLst>
      <p:ext uri="{BB962C8B-B14F-4D97-AF65-F5344CB8AC3E}">
        <p14:creationId xmlns:p14="http://schemas.microsoft.com/office/powerpoint/2010/main" val="34149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6D5E0CDF-0EB0-44EF-AF60-9AEE92BC93FD}" type="slidenum">
              <a:rPr lang="pl-PL" smtClean="0"/>
              <a:t>76</a:t>
            </a:fld>
            <a:endParaRPr lang="pl-PL"/>
          </a:p>
        </p:txBody>
      </p:sp>
      <p:sp>
        <p:nvSpPr>
          <p:cNvPr id="6" name="Tytuł 1"/>
          <p:cNvSpPr txBox="1">
            <a:spLocks/>
          </p:cNvSpPr>
          <p:nvPr/>
        </p:nvSpPr>
        <p:spPr>
          <a:xfrm>
            <a:off x="990600" y="676630"/>
            <a:ext cx="2750127" cy="761619"/>
          </a:xfrm>
          <a:prstGeom prst="rect">
            <a:avLst/>
          </a:prstGeom>
        </p:spPr>
        <p:txBody>
          <a:bodyPr vert="horz" lIns="91440" tIns="45720" rIns="91440" bIns="45720" rtlCol="0" anchor="ctr">
            <a:normAutofit fontScale="97500"/>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700" b="1" dirty="0" smtClean="0">
                <a:solidFill>
                  <a:schemeClr val="tx2">
                    <a:lumMod val="50000"/>
                  </a:schemeClr>
                </a:solidFill>
                <a:latin typeface="Arial" panose="020B0604020202020204" pitchFamily="34" charset="0"/>
                <a:cs typeface="Arial" panose="020B0604020202020204" pitchFamily="34" charset="0"/>
              </a:rPr>
              <a:t>Bibliografia</a:t>
            </a:r>
            <a:endParaRPr lang="pl-PL" b="1" dirty="0">
              <a:solidFill>
                <a:schemeClr val="tx2">
                  <a:lumMod val="50000"/>
                </a:schemeClr>
              </a:solidFill>
              <a:latin typeface="Arial" panose="020B0604020202020204" pitchFamily="34" charset="0"/>
              <a:cs typeface="Arial" panose="020B0604020202020204" pitchFamily="34" charset="0"/>
            </a:endParaRPr>
          </a:p>
        </p:txBody>
      </p:sp>
      <p:sp>
        <p:nvSpPr>
          <p:cNvPr id="2" name="pole tekstowe 1"/>
          <p:cNvSpPr txBox="1"/>
          <p:nvPr/>
        </p:nvSpPr>
        <p:spPr>
          <a:xfrm>
            <a:off x="990600" y="1438249"/>
            <a:ext cx="8257309" cy="4801314"/>
          </a:xfrm>
          <a:prstGeom prst="rect">
            <a:avLst/>
          </a:prstGeom>
          <a:noFill/>
        </p:spPr>
        <p:txBody>
          <a:bodyPr wrap="square" rtlCol="0">
            <a:spAutoFit/>
          </a:bodyPr>
          <a:lstStyle/>
          <a:p>
            <a:pPr marL="285750" indent="-285750">
              <a:buFont typeface="Arial" panose="020B0604020202020204" pitchFamily="34" charset="0"/>
              <a:buChar char="•"/>
            </a:pPr>
            <a:r>
              <a:rPr lang="pl-PL" i="1" dirty="0" smtClean="0">
                <a:latin typeface="Arial" panose="020B0604020202020204" pitchFamily="34" charset="0"/>
                <a:cs typeface="Arial" panose="020B0604020202020204" pitchFamily="34" charset="0"/>
              </a:rPr>
              <a:t>Podstawa programowa kształcenia ogólnego z komentarzem. Szkoła podstawowa. Język obcy nowożytny </a:t>
            </a:r>
            <a:r>
              <a:rPr lang="pl-PL" dirty="0" smtClean="0">
                <a:latin typeface="Arial" panose="020B0604020202020204" pitchFamily="34" charset="0"/>
                <a:cs typeface="Arial" panose="020B0604020202020204" pitchFamily="34" charset="0"/>
              </a:rPr>
              <a:t>– MEN, ORE</a:t>
            </a:r>
          </a:p>
          <a:p>
            <a:pPr marL="285750" indent="-285750">
              <a:buFont typeface="Arial" panose="020B0604020202020204" pitchFamily="34" charset="0"/>
              <a:buChar char="•"/>
            </a:pPr>
            <a:r>
              <a:rPr lang="pl-PL" i="1" dirty="0" smtClean="0">
                <a:latin typeface="Arial" panose="020B0604020202020204" pitchFamily="34" charset="0"/>
                <a:cs typeface="Arial" panose="020B0604020202020204" pitchFamily="34" charset="0"/>
              </a:rPr>
              <a:t>Informator </a:t>
            </a:r>
            <a:r>
              <a:rPr lang="pl-PL" i="1" dirty="0">
                <a:latin typeface="Arial" panose="020B0604020202020204" pitchFamily="34" charset="0"/>
                <a:cs typeface="Arial" panose="020B0604020202020204" pitchFamily="34" charset="0"/>
              </a:rPr>
              <a:t>o egzaminie ósmoklasisty z języka angielskiego od roku szkolnego  2018/2019 </a:t>
            </a:r>
            <a:r>
              <a:rPr lang="pl-PL" dirty="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CKE, </a:t>
            </a:r>
            <a:r>
              <a:rPr lang="pl-PL" dirty="0">
                <a:latin typeface="Arial" panose="020B0604020202020204" pitchFamily="34" charset="0"/>
                <a:cs typeface="Arial" panose="020B0604020202020204" pitchFamily="34" charset="0"/>
              </a:rPr>
              <a:t>Warszawa 2017, ISBN 978-83-940902-8-9</a:t>
            </a:r>
          </a:p>
          <a:p>
            <a:pPr marL="285750" indent="-285750">
              <a:buFont typeface="Arial" panose="020B0604020202020204" pitchFamily="34" charset="0"/>
              <a:buChar char="•"/>
            </a:pPr>
            <a:r>
              <a:rPr lang="pl-PL" i="1" dirty="0">
                <a:latin typeface="Arial" panose="020B0604020202020204" pitchFamily="34" charset="0"/>
                <a:cs typeface="Arial" panose="020B0604020202020204" pitchFamily="34" charset="0"/>
              </a:rPr>
              <a:t>Informator</a:t>
            </a:r>
            <a:r>
              <a:rPr lang="pl-PL" i="1" dirty="0" smtClean="0">
                <a:latin typeface="Arial" panose="020B0604020202020204" pitchFamily="34" charset="0"/>
                <a:cs typeface="Arial" panose="020B0604020202020204" pitchFamily="34" charset="0"/>
              </a:rPr>
              <a:t> </a:t>
            </a:r>
            <a:r>
              <a:rPr lang="pl-PL" i="1" dirty="0">
                <a:latin typeface="Arial" panose="020B0604020202020204" pitchFamily="34" charset="0"/>
                <a:cs typeface="Arial" panose="020B0604020202020204" pitchFamily="34" charset="0"/>
              </a:rPr>
              <a:t>o egzaminie ósmoklasisty z języka niemieckiego od roku szkolnego  2018/2019 </a:t>
            </a:r>
            <a:r>
              <a:rPr lang="pl-PL" dirty="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CKE, </a:t>
            </a:r>
            <a:r>
              <a:rPr lang="pl-PL" dirty="0">
                <a:latin typeface="Arial" panose="020B0604020202020204" pitchFamily="34" charset="0"/>
                <a:cs typeface="Arial" panose="020B0604020202020204" pitchFamily="34" charset="0"/>
              </a:rPr>
              <a:t>Warszawa 2017, ISBN 978-83-949003-1-1</a:t>
            </a:r>
          </a:p>
          <a:p>
            <a:pPr marL="285750" indent="-285750" algn="just">
              <a:buFont typeface="Arial" panose="020B0604020202020204" pitchFamily="34" charset="0"/>
              <a:buChar char="•"/>
            </a:pPr>
            <a:r>
              <a:rPr lang="pl-PL" i="1" dirty="0">
                <a:latin typeface="Arial" panose="020B0604020202020204" pitchFamily="34" charset="0"/>
                <a:cs typeface="Arial" panose="020B0604020202020204" pitchFamily="34" charset="0"/>
              </a:rPr>
              <a:t>Informator</a:t>
            </a:r>
            <a:r>
              <a:rPr lang="pl-PL" i="1" dirty="0" smtClean="0">
                <a:latin typeface="Arial" panose="020B0604020202020204" pitchFamily="34" charset="0"/>
                <a:cs typeface="Arial" panose="020B0604020202020204" pitchFamily="34" charset="0"/>
              </a:rPr>
              <a:t> o </a:t>
            </a:r>
            <a:r>
              <a:rPr lang="pl-PL" i="1" dirty="0">
                <a:latin typeface="Arial" panose="020B0604020202020204" pitchFamily="34" charset="0"/>
                <a:cs typeface="Arial" panose="020B0604020202020204" pitchFamily="34" charset="0"/>
              </a:rPr>
              <a:t>egzaminie </a:t>
            </a:r>
            <a:r>
              <a:rPr lang="pl-PL" i="1" dirty="0" smtClean="0">
                <a:latin typeface="Arial" panose="020B0604020202020204" pitchFamily="34" charset="0"/>
                <a:cs typeface="Arial" panose="020B0604020202020204" pitchFamily="34" charset="0"/>
              </a:rPr>
              <a:t>ósmoklasisty z </a:t>
            </a:r>
            <a:r>
              <a:rPr lang="pl-PL" i="1" dirty="0">
                <a:latin typeface="Arial" panose="020B0604020202020204" pitchFamily="34" charset="0"/>
                <a:cs typeface="Arial" panose="020B0604020202020204" pitchFamily="34" charset="0"/>
              </a:rPr>
              <a:t>języka </a:t>
            </a:r>
            <a:r>
              <a:rPr lang="pl-PL" i="1" dirty="0" smtClean="0">
                <a:latin typeface="Arial" panose="020B0604020202020204" pitchFamily="34" charset="0"/>
                <a:cs typeface="Arial" panose="020B0604020202020204" pitchFamily="34" charset="0"/>
              </a:rPr>
              <a:t>rosyjskiego od </a:t>
            </a:r>
            <a:r>
              <a:rPr lang="pl-PL" i="1" dirty="0">
                <a:latin typeface="Arial" panose="020B0604020202020204" pitchFamily="34" charset="0"/>
                <a:cs typeface="Arial" panose="020B0604020202020204" pitchFamily="34" charset="0"/>
              </a:rPr>
              <a:t>roku szkolnego </a:t>
            </a:r>
            <a:r>
              <a:rPr lang="pl-PL" i="1" dirty="0" smtClean="0">
                <a:latin typeface="Arial" panose="020B0604020202020204" pitchFamily="34" charset="0"/>
                <a:cs typeface="Arial" panose="020B0604020202020204" pitchFamily="34" charset="0"/>
              </a:rPr>
              <a:t> 2018/2019 </a:t>
            </a:r>
            <a:r>
              <a:rPr lang="pl-PL" dirty="0" smtClean="0">
                <a:latin typeface="Arial" panose="020B0604020202020204" pitchFamily="34" charset="0"/>
                <a:cs typeface="Arial" panose="020B0604020202020204" pitchFamily="34" charset="0"/>
              </a:rPr>
              <a:t>– CKE, Warszawa 2017, </a:t>
            </a:r>
            <a:r>
              <a:rPr lang="pl-PL" dirty="0">
                <a:latin typeface="Arial" panose="020B0604020202020204" pitchFamily="34" charset="0"/>
                <a:cs typeface="Arial" panose="020B0604020202020204" pitchFamily="34" charset="0"/>
              </a:rPr>
              <a:t>ISBN </a:t>
            </a:r>
            <a:r>
              <a:rPr lang="pl-PL" dirty="0" smtClean="0">
                <a:latin typeface="Arial" panose="020B0604020202020204" pitchFamily="34" charset="0"/>
                <a:cs typeface="Arial" panose="020B0604020202020204" pitchFamily="34" charset="0"/>
              </a:rPr>
              <a:t>978-83-949003-2-8</a:t>
            </a:r>
          </a:p>
          <a:p>
            <a:pPr marL="285750" indent="-285750">
              <a:buFont typeface="Arial" panose="020B0604020202020204" pitchFamily="34" charset="0"/>
              <a:buChar char="•"/>
            </a:pPr>
            <a:r>
              <a:rPr lang="pl-PL" i="1" dirty="0" smtClean="0">
                <a:latin typeface="Arial" panose="020B0604020202020204" pitchFamily="34" charset="0"/>
                <a:cs typeface="Arial" panose="020B0604020202020204" pitchFamily="34" charset="0"/>
              </a:rPr>
              <a:t>Język </a:t>
            </a:r>
            <a:r>
              <a:rPr lang="pl-PL" i="1" dirty="0">
                <a:latin typeface="Arial" panose="020B0604020202020204" pitchFamily="34" charset="0"/>
                <a:cs typeface="Arial" panose="020B0604020202020204" pitchFamily="34" charset="0"/>
              </a:rPr>
              <a:t>angielski. Arkusz egzaminacyjny dla uczniów bez niepełnosprawności i uczniów ze specyficznymi trudnościami w uczeniu się </a:t>
            </a:r>
            <a:r>
              <a:rPr lang="pl-PL" dirty="0">
                <a:latin typeface="Arial" panose="020B0604020202020204" pitchFamily="34" charset="0"/>
                <a:cs typeface="Arial" panose="020B0604020202020204" pitchFamily="34" charset="0"/>
              </a:rPr>
              <a:t>(</a:t>
            </a:r>
            <a:r>
              <a:rPr lang="pl-PL" dirty="0" smtClean="0">
                <a:latin typeface="Arial" panose="020B0604020202020204" pitchFamily="34" charset="0"/>
                <a:cs typeface="Arial" panose="020B0604020202020204" pitchFamily="34" charset="0"/>
              </a:rPr>
              <a:t>EO_1) - </a:t>
            </a:r>
            <a:r>
              <a:rPr lang="pl-PL" dirty="0" smtClean="0">
                <a:latin typeface="Arial" panose="020B0604020202020204" pitchFamily="34" charset="0"/>
                <a:cs typeface="Arial" panose="020B0604020202020204" pitchFamily="34" charset="0"/>
                <a:hlinkClick r:id="rId2"/>
              </a:rPr>
              <a:t>https</a:t>
            </a:r>
            <a:r>
              <a:rPr lang="pl-PL" dirty="0">
                <a:latin typeface="Arial" panose="020B0604020202020204" pitchFamily="34" charset="0"/>
                <a:cs typeface="Arial" panose="020B0604020202020204" pitchFamily="34" charset="0"/>
                <a:hlinkClick r:id="rId2"/>
              </a:rPr>
              <a:t>://</a:t>
            </a:r>
            <a:r>
              <a:rPr lang="pl-PL" dirty="0" smtClean="0">
                <a:latin typeface="Arial" panose="020B0604020202020204" pitchFamily="34" charset="0"/>
                <a:cs typeface="Arial" panose="020B0604020202020204" pitchFamily="34" charset="0"/>
                <a:hlinkClick r:id="rId2"/>
              </a:rPr>
              <a:t>cke.gov.pl/egzamin-osmoklasisty/arkusze/arkusze-pokazowe-grudzien-2017</a:t>
            </a: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l-PL" dirty="0">
              <a:latin typeface="Arial" panose="020B0604020202020204" pitchFamily="34" charset="0"/>
              <a:cs typeface="Arial" panose="020B0604020202020204" pitchFamily="34" charset="0"/>
            </a:endParaRPr>
          </a:p>
          <a:p>
            <a:pPr algn="ctr"/>
            <a:r>
              <a:rPr lang="pl-PL" dirty="0" smtClean="0">
                <a:latin typeface="Arial" panose="020B0604020202020204" pitchFamily="34" charset="0"/>
                <a:cs typeface="Arial" panose="020B0604020202020204" pitchFamily="34" charset="0"/>
                <a:hlinkClick r:id="rId3"/>
              </a:rPr>
              <a:t>www.reformaedukacji.men.gov.pl</a:t>
            </a:r>
            <a:endParaRPr lang="pl-PL" dirty="0" smtClean="0">
              <a:latin typeface="Arial" panose="020B0604020202020204" pitchFamily="34" charset="0"/>
              <a:cs typeface="Arial" panose="020B0604020202020204" pitchFamily="34" charset="0"/>
            </a:endParaRPr>
          </a:p>
          <a:p>
            <a:pPr algn="ctr"/>
            <a:r>
              <a:rPr lang="pl-PL" dirty="0" smtClean="0">
                <a:latin typeface="Arial" panose="020B0604020202020204" pitchFamily="34" charset="0"/>
                <a:cs typeface="Arial" panose="020B0604020202020204" pitchFamily="34" charset="0"/>
                <a:hlinkClick r:id="rId4"/>
              </a:rPr>
              <a:t>www.ore.edu.pl</a:t>
            </a:r>
            <a:endParaRPr lang="pl-PL" dirty="0" smtClean="0">
              <a:latin typeface="Arial" panose="020B0604020202020204" pitchFamily="34" charset="0"/>
              <a:cs typeface="Arial" panose="020B0604020202020204" pitchFamily="34" charset="0"/>
            </a:endParaRPr>
          </a:p>
          <a:p>
            <a:pPr algn="ctr"/>
            <a:r>
              <a:rPr lang="pl-PL" dirty="0" smtClean="0">
                <a:latin typeface="Arial" panose="020B0604020202020204" pitchFamily="34" charset="0"/>
                <a:cs typeface="Arial" panose="020B0604020202020204" pitchFamily="34" charset="0"/>
                <a:hlinkClick r:id="rId5"/>
              </a:rPr>
              <a:t>www.cke.gov.pl</a:t>
            </a:r>
            <a:endParaRPr lang="pl-P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l-PL" dirty="0" smtClean="0"/>
          </a:p>
        </p:txBody>
      </p:sp>
    </p:spTree>
    <p:extLst>
      <p:ext uri="{BB962C8B-B14F-4D97-AF65-F5344CB8AC3E}">
        <p14:creationId xmlns:p14="http://schemas.microsoft.com/office/powerpoint/2010/main" val="298371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stokąt zaokrąglony 14"/>
          <p:cNvSpPr/>
          <p:nvPr/>
        </p:nvSpPr>
        <p:spPr>
          <a:xfrm>
            <a:off x="1000019" y="1844328"/>
            <a:ext cx="9681835" cy="4169654"/>
          </a:xfrm>
          <a:prstGeom prst="roundRect">
            <a:avLst/>
          </a:prstGeom>
          <a:solidFill>
            <a:schemeClr val="accent5">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pl-PL" sz="3200" b="1" dirty="0" smtClean="0">
                <a:solidFill>
                  <a:srgbClr val="002060"/>
                </a:solidFill>
                <a:latin typeface="Arial" panose="020B0604020202020204" pitchFamily="34" charset="0"/>
                <a:cs typeface="Arial" panose="020B0604020202020204" pitchFamily="34" charset="0"/>
              </a:rPr>
              <a:t>Rozumienie ze słuchu</a:t>
            </a:r>
          </a:p>
          <a:p>
            <a:pPr algn="ctr"/>
            <a:r>
              <a:rPr lang="pl-PL" sz="3200" b="1" dirty="0" smtClean="0">
                <a:solidFill>
                  <a:srgbClr val="002060"/>
                </a:solidFill>
                <a:latin typeface="Arial" panose="020B0604020202020204" pitchFamily="34" charset="0"/>
                <a:cs typeface="Arial" panose="020B0604020202020204" pitchFamily="34" charset="0"/>
              </a:rPr>
              <a:t>Rozumienie tekstów pisanych</a:t>
            </a:r>
          </a:p>
          <a:p>
            <a:pPr algn="ctr"/>
            <a:endParaRPr lang="pl-PL" sz="3200" b="1" dirty="0">
              <a:solidFill>
                <a:schemeClr val="tx2">
                  <a:lumMod val="50000"/>
                </a:schemeClr>
              </a:solidFill>
              <a:latin typeface="Arial" panose="020B0604020202020204" pitchFamily="34" charset="0"/>
              <a:cs typeface="Arial" panose="020B0604020202020204" pitchFamily="34" charset="0"/>
            </a:endParaRPr>
          </a:p>
          <a:p>
            <a:pPr algn="ctr"/>
            <a:endParaRPr lang="pl-PL" sz="3200" b="1" dirty="0" smtClean="0">
              <a:solidFill>
                <a:schemeClr val="tx2">
                  <a:lumMod val="50000"/>
                </a:schemeClr>
              </a:solidFill>
              <a:latin typeface="Arial" panose="020B0604020202020204" pitchFamily="34" charset="0"/>
              <a:cs typeface="Arial" panose="020B0604020202020204" pitchFamily="34" charset="0"/>
            </a:endParaRPr>
          </a:p>
          <a:p>
            <a:pPr algn="ctr"/>
            <a:endParaRPr lang="pl-PL" sz="3200" b="1" dirty="0">
              <a:solidFill>
                <a:schemeClr val="tx2">
                  <a:lumMod val="50000"/>
                </a:schemeClr>
              </a:solidFill>
              <a:latin typeface="Arial" panose="020B0604020202020204" pitchFamily="34" charset="0"/>
              <a:cs typeface="Arial" panose="020B0604020202020204" pitchFamily="34" charset="0"/>
            </a:endParaRPr>
          </a:p>
          <a:p>
            <a:pPr algn="ctr"/>
            <a:endParaRPr lang="pl-PL" sz="3200" b="1" dirty="0" smtClean="0">
              <a:solidFill>
                <a:schemeClr val="tx2">
                  <a:lumMod val="50000"/>
                </a:schemeClr>
              </a:solidFill>
              <a:latin typeface="Arial" panose="020B0604020202020204" pitchFamily="34" charset="0"/>
              <a:cs typeface="Arial" panose="020B0604020202020204" pitchFamily="34" charset="0"/>
            </a:endParaRPr>
          </a:p>
          <a:p>
            <a:pPr algn="ctr"/>
            <a:endParaRPr lang="pl-PL" sz="3200" b="1" dirty="0" smtClean="0">
              <a:solidFill>
                <a:schemeClr val="tx2">
                  <a:lumMod val="50000"/>
                </a:schemeClr>
              </a:solidFill>
              <a:latin typeface="Arial" panose="020B0604020202020204" pitchFamily="34" charset="0"/>
              <a:cs typeface="Arial" panose="020B0604020202020204" pitchFamily="34" charset="0"/>
            </a:endParaRPr>
          </a:p>
          <a:p>
            <a:pPr algn="ctr"/>
            <a:endParaRPr lang="pl-PL" sz="3200" b="1" dirty="0">
              <a:solidFill>
                <a:schemeClr val="tx2">
                  <a:lumMod val="50000"/>
                </a:schemeClr>
              </a:solidFill>
              <a:latin typeface="Arial" panose="020B0604020202020204" pitchFamily="34" charset="0"/>
              <a:cs typeface="Arial" panose="020B0604020202020204" pitchFamily="34" charset="0"/>
            </a:endParaRPr>
          </a:p>
        </p:txBody>
      </p:sp>
      <p:sp>
        <p:nvSpPr>
          <p:cNvPr id="4" name="Tytuł 1">
            <a:extLst>
              <a:ext uri="{FF2B5EF4-FFF2-40B4-BE49-F238E27FC236}">
                <a16:creationId xmlns:a16="http://schemas.microsoft.com/office/drawing/2014/main" xmlns="" id="{5526098C-BC29-4C99-9C6D-0FD63628CA1C}"/>
              </a:ext>
            </a:extLst>
          </p:cNvPr>
          <p:cNvSpPr txBox="1">
            <a:spLocks/>
          </p:cNvSpPr>
          <p:nvPr/>
        </p:nvSpPr>
        <p:spPr bwMode="auto">
          <a:xfrm>
            <a:off x="358279" y="51032"/>
            <a:ext cx="10094976" cy="1793296"/>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l-PL" sz="2800" b="1" kern="0" dirty="0">
                <a:solidFill>
                  <a:srgbClr val="002060"/>
                </a:solidFill>
                <a:latin typeface="Arial" panose="020B0604020202020204" pitchFamily="34" charset="0"/>
                <a:cs typeface="Arial" panose="020B0604020202020204" pitchFamily="34" charset="0"/>
              </a:rPr>
              <a:t>Ogólne zasady oceniania rozwiązań zadań otwartych sprawdzających rozumienie ze słuchu, rozumienie tekstów pisanych oraz znajomość funkcji językowych</a:t>
            </a:r>
          </a:p>
        </p:txBody>
      </p:sp>
      <p:sp>
        <p:nvSpPr>
          <p:cNvPr id="14" name="pole tekstowe 13"/>
          <p:cNvSpPr txBox="1"/>
          <p:nvPr/>
        </p:nvSpPr>
        <p:spPr>
          <a:xfrm>
            <a:off x="1410250" y="4167323"/>
            <a:ext cx="9271605" cy="1138773"/>
          </a:xfrm>
          <a:prstGeom prst="rect">
            <a:avLst/>
          </a:prstGeom>
          <a:noFill/>
        </p:spPr>
        <p:txBody>
          <a:bodyPr wrap="square" rtlCol="0">
            <a:spAutoFit/>
            <a:scene3d>
              <a:camera prst="orthographicFront"/>
              <a:lightRig rig="threePt" dir="t"/>
            </a:scene3d>
            <a:sp3d extrusionH="57150">
              <a:bevelT w="38100" h="38100"/>
            </a:sp3d>
          </a:bodyPr>
          <a:lstStyle/>
          <a:p>
            <a:r>
              <a:rPr lang="pl-PL" sz="4000" b="1" dirty="0">
                <a:solidFill>
                  <a:srgbClr val="2BAB2B"/>
                </a:solidFill>
                <a:latin typeface="Arial" panose="020B0604020202020204" pitchFamily="34" charset="0"/>
                <a:cs typeface="Arial" panose="020B0604020202020204" pitchFamily="34" charset="0"/>
              </a:rPr>
              <a:t>+</a:t>
            </a:r>
            <a:r>
              <a:rPr lang="pl-PL" sz="2400" b="1" dirty="0">
                <a:latin typeface="Arial" panose="020B0604020202020204" pitchFamily="34" charset="0"/>
                <a:cs typeface="Arial" panose="020B0604020202020204" pitchFamily="34" charset="0"/>
              </a:rPr>
              <a:t> </a:t>
            </a:r>
            <a:r>
              <a:rPr lang="pl-PL" sz="2800" b="1" dirty="0" smtClean="0">
                <a:solidFill>
                  <a:srgbClr val="002060"/>
                </a:solidFill>
                <a:latin typeface="Arial" panose="020B0604020202020204" pitchFamily="34" charset="0"/>
                <a:cs typeface="Arial" panose="020B0604020202020204" pitchFamily="34" charset="0"/>
              </a:rPr>
              <a:t>błędy językowe i ortograficzne dopuszczalne,</a:t>
            </a:r>
            <a:br>
              <a:rPr lang="pl-PL" sz="2800" b="1" dirty="0" smtClean="0">
                <a:solidFill>
                  <a:srgbClr val="002060"/>
                </a:solidFill>
                <a:latin typeface="Arial" panose="020B0604020202020204" pitchFamily="34" charset="0"/>
                <a:cs typeface="Arial" panose="020B0604020202020204" pitchFamily="34" charset="0"/>
              </a:rPr>
            </a:br>
            <a:r>
              <a:rPr lang="pl-PL" sz="2800" b="1" dirty="0" smtClean="0">
                <a:solidFill>
                  <a:srgbClr val="002060"/>
                </a:solidFill>
                <a:latin typeface="Arial" panose="020B0604020202020204" pitchFamily="34" charset="0"/>
                <a:cs typeface="Arial" panose="020B0604020202020204" pitchFamily="34" charset="0"/>
              </a:rPr>
              <a:t>    o ile odpowiedź wskazuje, że uczeń zrozumiał tekst</a:t>
            </a:r>
            <a:endParaRPr lang="pl-PL" sz="2800" b="1" dirty="0">
              <a:solidFill>
                <a:srgbClr val="002060"/>
              </a:solidFill>
              <a:latin typeface="Arial" panose="020B0604020202020204" pitchFamily="34" charset="0"/>
              <a:cs typeface="Arial" panose="020B0604020202020204" pitchFamily="34" charset="0"/>
            </a:endParaRPr>
          </a:p>
        </p:txBody>
      </p:sp>
      <p:sp>
        <p:nvSpPr>
          <p:cNvPr id="16" name="pole tekstowe 15"/>
          <p:cNvSpPr txBox="1"/>
          <p:nvPr/>
        </p:nvSpPr>
        <p:spPr>
          <a:xfrm>
            <a:off x="1410250" y="3221269"/>
            <a:ext cx="6874768" cy="707886"/>
          </a:xfrm>
          <a:prstGeom prst="rect">
            <a:avLst/>
          </a:prstGeom>
          <a:noFill/>
          <a:scene3d>
            <a:camera prst="orthographicFront"/>
            <a:lightRig rig="threePt" dir="t"/>
          </a:scene3d>
          <a:sp3d>
            <a:bevelT/>
          </a:sp3d>
        </p:spPr>
        <p:txBody>
          <a:bodyPr wrap="square" rtlCol="0">
            <a:spAutoFit/>
            <a:sp3d extrusionH="57150">
              <a:bevelT w="38100" h="38100"/>
            </a:sp3d>
          </a:bodyPr>
          <a:lstStyle/>
          <a:p>
            <a:r>
              <a:rPr lang="pl-PL" sz="4000" b="1" dirty="0" smtClean="0">
                <a:solidFill>
                  <a:srgbClr val="2BAB2B"/>
                </a:solidFill>
                <a:latin typeface="Arial" panose="020B0604020202020204" pitchFamily="34" charset="0"/>
                <a:cs typeface="Arial" panose="020B0604020202020204" pitchFamily="34" charset="0"/>
              </a:rPr>
              <a:t>+</a:t>
            </a:r>
            <a:r>
              <a:rPr lang="pl-PL" sz="2400" b="1" dirty="0" smtClean="0">
                <a:latin typeface="Arial" panose="020B0604020202020204" pitchFamily="34" charset="0"/>
                <a:cs typeface="Arial" panose="020B0604020202020204" pitchFamily="34" charset="0"/>
              </a:rPr>
              <a:t> </a:t>
            </a:r>
            <a:r>
              <a:rPr lang="pl-PL" sz="2800" b="1" dirty="0" smtClean="0">
                <a:solidFill>
                  <a:srgbClr val="002060"/>
                </a:solidFill>
                <a:latin typeface="Arial" panose="020B0604020202020204" pitchFamily="34" charset="0"/>
                <a:cs typeface="Arial" panose="020B0604020202020204" pitchFamily="34" charset="0"/>
              </a:rPr>
              <a:t>kluczowe – przekazanie komunikatu</a:t>
            </a:r>
            <a:endParaRPr lang="pl-PL" sz="2400" b="1" dirty="0">
              <a:solidFill>
                <a:srgbClr val="002060"/>
              </a:solidFill>
              <a:latin typeface="Arial" panose="020B0604020202020204" pitchFamily="34" charset="0"/>
              <a:cs typeface="Arial" panose="020B0604020202020204" pitchFamily="34" charset="0"/>
            </a:endParaRPr>
          </a:p>
        </p:txBody>
      </p:sp>
      <p:sp>
        <p:nvSpPr>
          <p:cNvPr id="6" name="Symbol zastępczy numeru slajdu 4"/>
          <p:cNvSpPr>
            <a:spLocks noGrp="1"/>
          </p:cNvSpPr>
          <p:nvPr>
            <p:ph type="sldNum" sz="quarter" idx="12"/>
          </p:nvPr>
        </p:nvSpPr>
        <p:spPr>
          <a:xfrm>
            <a:off x="8610600" y="6356350"/>
            <a:ext cx="2743200" cy="365125"/>
          </a:xfrm>
        </p:spPr>
        <p:txBody>
          <a:bodyPr/>
          <a:lstStyle/>
          <a:p>
            <a:fld id="{6D5E0CDF-0EB0-44EF-AF60-9AEE92BC93FD}" type="slidenum">
              <a:rPr lang="pl-PL" smtClean="0"/>
              <a:t>8</a:t>
            </a:fld>
            <a:endParaRPr lang="pl-PL" dirty="0"/>
          </a:p>
        </p:txBody>
      </p:sp>
    </p:spTree>
    <p:extLst>
      <p:ext uri="{BB962C8B-B14F-4D97-AF65-F5344CB8AC3E}">
        <p14:creationId xmlns:p14="http://schemas.microsoft.com/office/powerpoint/2010/main" val="12736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stokąt zaokrąglony 14"/>
          <p:cNvSpPr/>
          <p:nvPr/>
        </p:nvSpPr>
        <p:spPr>
          <a:xfrm>
            <a:off x="1000021" y="1844328"/>
            <a:ext cx="9453234" cy="4169654"/>
          </a:xfrm>
          <a:prstGeom prst="roundRect">
            <a:avLst/>
          </a:prstGeom>
          <a:gradFill>
            <a:gsLst>
              <a:gs pos="0">
                <a:schemeClr val="accent1">
                  <a:lumMod val="60000"/>
                  <a:lumOff val="40000"/>
                </a:schemeClr>
              </a:gs>
              <a:gs pos="27000">
                <a:schemeClr val="accent1">
                  <a:lumMod val="40000"/>
                  <a:lumOff val="60000"/>
                </a:schemeClr>
              </a:gs>
              <a:gs pos="54000">
                <a:schemeClr val="accent4">
                  <a:lumMod val="60000"/>
                  <a:lumOff val="40000"/>
                </a:schemeClr>
              </a:gs>
              <a:gs pos="100000">
                <a:schemeClr val="accent4">
                  <a:lumMod val="60000"/>
                  <a:lumOff val="40000"/>
                </a:schemeClr>
              </a:gs>
            </a:gsLst>
            <a:lin ang="5400000" scaled="1"/>
          </a:gra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pl-PL" sz="3200" b="1" dirty="0" smtClean="0">
                <a:solidFill>
                  <a:srgbClr val="002060"/>
                </a:solidFill>
                <a:latin typeface="Arial" panose="020B0604020202020204" pitchFamily="34" charset="0"/>
                <a:cs typeface="Arial" panose="020B0604020202020204" pitchFamily="34" charset="0"/>
              </a:rPr>
              <a:t>Znajomość funkcji językowych</a:t>
            </a:r>
          </a:p>
          <a:p>
            <a:pPr algn="ctr"/>
            <a:endParaRPr lang="pl-PL" sz="3200" b="1" dirty="0">
              <a:solidFill>
                <a:schemeClr val="tx2">
                  <a:lumMod val="50000"/>
                </a:schemeClr>
              </a:solidFill>
              <a:latin typeface="Arial" panose="020B0604020202020204" pitchFamily="34" charset="0"/>
              <a:cs typeface="Arial" panose="020B0604020202020204" pitchFamily="34" charset="0"/>
            </a:endParaRPr>
          </a:p>
          <a:p>
            <a:pPr algn="ctr"/>
            <a:endParaRPr lang="pl-PL" sz="3200" b="1" dirty="0" smtClean="0">
              <a:solidFill>
                <a:schemeClr val="tx2">
                  <a:lumMod val="50000"/>
                </a:schemeClr>
              </a:solidFill>
              <a:latin typeface="Arial" panose="020B0604020202020204" pitchFamily="34" charset="0"/>
              <a:cs typeface="Arial" panose="020B0604020202020204" pitchFamily="34" charset="0"/>
            </a:endParaRPr>
          </a:p>
          <a:p>
            <a:pPr algn="ctr"/>
            <a:endParaRPr lang="pl-PL" sz="3200" b="1" dirty="0">
              <a:solidFill>
                <a:schemeClr val="tx2">
                  <a:lumMod val="50000"/>
                </a:schemeClr>
              </a:solidFill>
              <a:latin typeface="Arial" panose="020B0604020202020204" pitchFamily="34" charset="0"/>
              <a:cs typeface="Arial" panose="020B0604020202020204" pitchFamily="34" charset="0"/>
            </a:endParaRPr>
          </a:p>
          <a:p>
            <a:pPr algn="ctr"/>
            <a:endParaRPr lang="pl-PL" sz="3200" b="1" dirty="0" smtClean="0">
              <a:solidFill>
                <a:schemeClr val="tx2">
                  <a:lumMod val="50000"/>
                </a:schemeClr>
              </a:solidFill>
              <a:latin typeface="Arial" panose="020B0604020202020204" pitchFamily="34" charset="0"/>
              <a:cs typeface="Arial" panose="020B0604020202020204" pitchFamily="34" charset="0"/>
            </a:endParaRPr>
          </a:p>
          <a:p>
            <a:pPr algn="ctr"/>
            <a:endParaRPr lang="pl-PL" sz="3200" b="1" dirty="0" smtClean="0">
              <a:solidFill>
                <a:schemeClr val="tx2">
                  <a:lumMod val="50000"/>
                </a:schemeClr>
              </a:solidFill>
              <a:latin typeface="Arial" panose="020B0604020202020204" pitchFamily="34" charset="0"/>
              <a:cs typeface="Arial" panose="020B0604020202020204" pitchFamily="34" charset="0"/>
            </a:endParaRPr>
          </a:p>
          <a:p>
            <a:pPr algn="ctr"/>
            <a:endParaRPr lang="pl-PL" sz="3200" b="1" dirty="0">
              <a:solidFill>
                <a:schemeClr val="tx2">
                  <a:lumMod val="50000"/>
                </a:schemeClr>
              </a:solidFill>
              <a:latin typeface="Arial" panose="020B0604020202020204" pitchFamily="34" charset="0"/>
              <a:cs typeface="Arial" panose="020B0604020202020204" pitchFamily="34" charset="0"/>
            </a:endParaRPr>
          </a:p>
        </p:txBody>
      </p:sp>
      <p:sp>
        <p:nvSpPr>
          <p:cNvPr id="4" name="Tytuł 1">
            <a:extLst>
              <a:ext uri="{FF2B5EF4-FFF2-40B4-BE49-F238E27FC236}">
                <a16:creationId xmlns:a16="http://schemas.microsoft.com/office/drawing/2014/main" xmlns="" id="{5526098C-BC29-4C99-9C6D-0FD63628CA1C}"/>
              </a:ext>
            </a:extLst>
          </p:cNvPr>
          <p:cNvSpPr txBox="1">
            <a:spLocks/>
          </p:cNvSpPr>
          <p:nvPr/>
        </p:nvSpPr>
        <p:spPr bwMode="auto">
          <a:xfrm>
            <a:off x="358279" y="51032"/>
            <a:ext cx="10094976" cy="1793296"/>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l-PL" sz="2800" b="1" kern="0" dirty="0">
                <a:solidFill>
                  <a:srgbClr val="002060"/>
                </a:solidFill>
                <a:latin typeface="Arial" panose="020B0604020202020204" pitchFamily="34" charset="0"/>
                <a:cs typeface="Arial" panose="020B0604020202020204" pitchFamily="34" charset="0"/>
              </a:rPr>
              <a:t>Ogólne zasady oceniania rozwiązań zadań otwartych sprawdzających rozumienie ze słuchu, rozumienie tekstów pisanych oraz znajomość funkcji językowych</a:t>
            </a:r>
          </a:p>
        </p:txBody>
      </p:sp>
      <p:sp>
        <p:nvSpPr>
          <p:cNvPr id="14" name="pole tekstowe 13"/>
          <p:cNvSpPr txBox="1"/>
          <p:nvPr/>
        </p:nvSpPr>
        <p:spPr>
          <a:xfrm>
            <a:off x="1548796" y="3483372"/>
            <a:ext cx="8481895" cy="1138773"/>
          </a:xfrm>
          <a:prstGeom prst="rect">
            <a:avLst/>
          </a:prstGeom>
          <a:noFill/>
        </p:spPr>
        <p:txBody>
          <a:bodyPr wrap="square" rtlCol="0">
            <a:spAutoFit/>
            <a:scene3d>
              <a:camera prst="orthographicFront"/>
              <a:lightRig rig="threePt" dir="t"/>
            </a:scene3d>
            <a:sp3d extrusionH="57150">
              <a:bevelT w="38100" h="38100"/>
            </a:sp3d>
          </a:bodyPr>
          <a:lstStyle/>
          <a:p>
            <a:r>
              <a:rPr lang="pl-PL" sz="4000" b="1" dirty="0" smtClean="0">
                <a:solidFill>
                  <a:srgbClr val="FF0000"/>
                </a:solidFill>
                <a:latin typeface="Arial" panose="020B0604020202020204" pitchFamily="34" charset="0"/>
                <a:cs typeface="Arial" panose="020B0604020202020204" pitchFamily="34" charset="0"/>
              </a:rPr>
              <a:t>−</a:t>
            </a:r>
            <a:r>
              <a:rPr lang="pl-PL" sz="2400" b="1" dirty="0" smtClean="0">
                <a:latin typeface="Arial" panose="020B0604020202020204" pitchFamily="34" charset="0"/>
                <a:cs typeface="Arial" panose="020B0604020202020204" pitchFamily="34" charset="0"/>
              </a:rPr>
              <a:t> </a:t>
            </a:r>
            <a:r>
              <a:rPr lang="pl-PL" sz="2800" b="1" dirty="0" smtClean="0">
                <a:solidFill>
                  <a:srgbClr val="002060"/>
                </a:solidFill>
                <a:latin typeface="Arial" panose="020B0604020202020204" pitchFamily="34" charset="0"/>
                <a:cs typeface="Arial" panose="020B0604020202020204" pitchFamily="34" charset="0"/>
              </a:rPr>
              <a:t>poważne błędy językowe i ortograficzne nie są</a:t>
            </a:r>
            <a:br>
              <a:rPr lang="pl-PL" sz="2800" b="1" dirty="0" smtClean="0">
                <a:solidFill>
                  <a:srgbClr val="002060"/>
                </a:solidFill>
                <a:latin typeface="Arial" panose="020B0604020202020204" pitchFamily="34" charset="0"/>
                <a:cs typeface="Arial" panose="020B0604020202020204" pitchFamily="34" charset="0"/>
              </a:rPr>
            </a:br>
            <a:r>
              <a:rPr lang="pl-PL" sz="2800" b="1" dirty="0" smtClean="0">
                <a:solidFill>
                  <a:srgbClr val="002060"/>
                </a:solidFill>
                <a:latin typeface="Arial" panose="020B0604020202020204" pitchFamily="34" charset="0"/>
                <a:cs typeface="Arial" panose="020B0604020202020204" pitchFamily="34" charset="0"/>
              </a:rPr>
              <a:t>    akceptowane</a:t>
            </a:r>
            <a:endParaRPr lang="pl-PL" sz="2800" b="1" dirty="0">
              <a:solidFill>
                <a:srgbClr val="002060"/>
              </a:solidFill>
              <a:latin typeface="Arial" panose="020B0604020202020204" pitchFamily="34" charset="0"/>
              <a:cs typeface="Arial" panose="020B0604020202020204" pitchFamily="34" charset="0"/>
            </a:endParaRPr>
          </a:p>
        </p:txBody>
      </p:sp>
      <p:sp>
        <p:nvSpPr>
          <p:cNvPr id="16" name="pole tekstowe 15"/>
          <p:cNvSpPr txBox="1"/>
          <p:nvPr/>
        </p:nvSpPr>
        <p:spPr>
          <a:xfrm>
            <a:off x="1548796" y="2719577"/>
            <a:ext cx="8177095" cy="707886"/>
          </a:xfrm>
          <a:prstGeom prst="rect">
            <a:avLst/>
          </a:prstGeom>
          <a:noFill/>
          <a:scene3d>
            <a:camera prst="orthographicFront"/>
            <a:lightRig rig="threePt" dir="t"/>
          </a:scene3d>
          <a:sp3d>
            <a:bevelT/>
          </a:sp3d>
        </p:spPr>
        <p:txBody>
          <a:bodyPr wrap="square" rtlCol="0">
            <a:spAutoFit/>
            <a:sp3d extrusionH="57150">
              <a:bevelT w="38100" h="38100"/>
            </a:sp3d>
          </a:bodyPr>
          <a:lstStyle/>
          <a:p>
            <a:r>
              <a:rPr lang="pl-PL" sz="4000" b="1" dirty="0" smtClean="0">
                <a:solidFill>
                  <a:srgbClr val="2BAB2B"/>
                </a:solidFill>
                <a:latin typeface="Arial" panose="020B0604020202020204" pitchFamily="34" charset="0"/>
                <a:cs typeface="Arial" panose="020B0604020202020204" pitchFamily="34" charset="0"/>
              </a:rPr>
              <a:t>+</a:t>
            </a:r>
            <a:r>
              <a:rPr lang="pl-PL" sz="2400" b="1" dirty="0" smtClean="0">
                <a:latin typeface="Arial" panose="020B0604020202020204" pitchFamily="34" charset="0"/>
                <a:cs typeface="Arial" panose="020B0604020202020204" pitchFamily="34" charset="0"/>
              </a:rPr>
              <a:t> </a:t>
            </a:r>
            <a:r>
              <a:rPr lang="pl-PL" sz="2800" b="1" dirty="0" smtClean="0">
                <a:solidFill>
                  <a:srgbClr val="002060"/>
                </a:solidFill>
                <a:latin typeface="Arial" panose="020B0604020202020204" pitchFamily="34" charset="0"/>
                <a:cs typeface="Arial" panose="020B0604020202020204" pitchFamily="34" charset="0"/>
              </a:rPr>
              <a:t>kluczowa – komunikatywność i poprawność</a:t>
            </a:r>
            <a:endParaRPr lang="pl-PL" sz="2400" b="1" dirty="0">
              <a:solidFill>
                <a:srgbClr val="002060"/>
              </a:solidFill>
              <a:latin typeface="Arial" panose="020B0604020202020204" pitchFamily="34" charset="0"/>
              <a:cs typeface="Arial" panose="020B0604020202020204" pitchFamily="34" charset="0"/>
            </a:endParaRPr>
          </a:p>
        </p:txBody>
      </p:sp>
      <p:sp>
        <p:nvSpPr>
          <p:cNvPr id="6" name="pole tekstowe 5"/>
          <p:cNvSpPr txBox="1"/>
          <p:nvPr/>
        </p:nvSpPr>
        <p:spPr>
          <a:xfrm>
            <a:off x="1548796" y="4651372"/>
            <a:ext cx="8689713" cy="1138773"/>
          </a:xfrm>
          <a:prstGeom prst="rect">
            <a:avLst/>
          </a:prstGeom>
          <a:noFill/>
        </p:spPr>
        <p:txBody>
          <a:bodyPr wrap="square" rtlCol="0">
            <a:spAutoFit/>
            <a:scene3d>
              <a:camera prst="orthographicFront"/>
              <a:lightRig rig="threePt" dir="t"/>
            </a:scene3d>
            <a:sp3d extrusionH="57150">
              <a:bevelT w="38100" h="38100"/>
            </a:sp3d>
          </a:bodyPr>
          <a:lstStyle/>
          <a:p>
            <a:r>
              <a:rPr lang="pl-PL" sz="4000" b="1" dirty="0" smtClean="0">
                <a:solidFill>
                  <a:srgbClr val="FF0000"/>
                </a:solidFill>
                <a:latin typeface="Arial" panose="020B0604020202020204" pitchFamily="34" charset="0"/>
                <a:cs typeface="Arial" panose="020B0604020202020204" pitchFamily="34" charset="0"/>
              </a:rPr>
              <a:t>−</a:t>
            </a:r>
            <a:r>
              <a:rPr lang="pl-PL" sz="2400" b="1" dirty="0" smtClean="0">
                <a:latin typeface="Arial" panose="020B0604020202020204" pitchFamily="34" charset="0"/>
                <a:cs typeface="Arial" panose="020B0604020202020204" pitchFamily="34" charset="0"/>
              </a:rPr>
              <a:t> </a:t>
            </a:r>
            <a:r>
              <a:rPr lang="pl-PL" sz="2800" b="1" dirty="0" smtClean="0">
                <a:solidFill>
                  <a:srgbClr val="002060"/>
                </a:solidFill>
                <a:latin typeface="Arial" panose="020B0604020202020204" pitchFamily="34" charset="0"/>
                <a:cs typeface="Arial" panose="020B0604020202020204" pitchFamily="34" charset="0"/>
              </a:rPr>
              <a:t>w zadaniach sprawdzających uzyskiwanie informacji – nie akceptuje się pytań intonacyjnych</a:t>
            </a:r>
            <a:endParaRPr lang="pl-PL" sz="2400" b="1" dirty="0">
              <a:solidFill>
                <a:srgbClr val="002060"/>
              </a:solidFill>
              <a:latin typeface="Arial" panose="020B0604020202020204" pitchFamily="34" charset="0"/>
              <a:cs typeface="Arial" panose="020B0604020202020204" pitchFamily="34" charset="0"/>
            </a:endParaRPr>
          </a:p>
        </p:txBody>
      </p:sp>
      <p:sp>
        <p:nvSpPr>
          <p:cNvPr id="7" name="Symbol zastępczy numeru slajdu 4"/>
          <p:cNvSpPr>
            <a:spLocks noGrp="1"/>
          </p:cNvSpPr>
          <p:nvPr>
            <p:ph type="sldNum" sz="quarter" idx="12"/>
          </p:nvPr>
        </p:nvSpPr>
        <p:spPr>
          <a:xfrm>
            <a:off x="8610600" y="6356350"/>
            <a:ext cx="2743200" cy="365125"/>
          </a:xfrm>
        </p:spPr>
        <p:txBody>
          <a:bodyPr/>
          <a:lstStyle/>
          <a:p>
            <a:fld id="{6D5E0CDF-0EB0-44EF-AF60-9AEE92BC93FD}" type="slidenum">
              <a:rPr lang="pl-PL" smtClean="0"/>
              <a:t>9</a:t>
            </a:fld>
            <a:endParaRPr lang="pl-PL" dirty="0"/>
          </a:p>
        </p:txBody>
      </p:sp>
    </p:spTree>
    <p:extLst>
      <p:ext uri="{BB962C8B-B14F-4D97-AF65-F5344CB8AC3E}">
        <p14:creationId xmlns:p14="http://schemas.microsoft.com/office/powerpoint/2010/main" val="52510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zentacja1.potx" id="{51723B0F-3E97-4CBE-95F9-6A534B15515E}" vid="{2B494970-2AE8-4A2E-A241-E85E79EDEF5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Vademecum nauczyciela</Template>
  <TotalTime>6711</TotalTime>
  <Words>3802</Words>
  <Application>Microsoft Office PowerPoint</Application>
  <PresentationFormat>Niestandardowy</PresentationFormat>
  <Paragraphs>795</Paragraphs>
  <Slides>76</Slides>
  <Notes>2</Notes>
  <HiddenSlides>0</HiddenSlides>
  <MMClips>0</MMClips>
  <ScaleCrop>false</ScaleCrop>
  <HeadingPairs>
    <vt:vector size="4" baseType="variant">
      <vt:variant>
        <vt:lpstr>Motyw</vt:lpstr>
      </vt:variant>
      <vt:variant>
        <vt:i4>1</vt:i4>
      </vt:variant>
      <vt:variant>
        <vt:lpstr>Tytuły slajdów</vt:lpstr>
      </vt:variant>
      <vt:variant>
        <vt:i4>76</vt:i4>
      </vt:variant>
    </vt:vector>
  </HeadingPairs>
  <TitlesOfParts>
    <vt:vector size="77" baseType="lpstr">
      <vt:lpstr>Motyw pakietu Office</vt:lpstr>
      <vt:lpstr>Prezentacja programu PowerPoint</vt:lpstr>
      <vt:lpstr>Tematyka Modułu II</vt:lpstr>
      <vt:lpstr>Prezentacja programu PowerPoint</vt:lpstr>
      <vt:lpstr>Zadanie z luką</vt:lpstr>
      <vt:lpstr>Zadanie krótkiej odpowiedzi</vt:lpstr>
      <vt:lpstr>Zadanie rozszerzonej odpowiedzi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Zadanie Usłyszysz dwukrotnie wywiad ze zwyciężczynią programu MasterChef Junior. Na podstawie informacji zawartych w nagraniu uzupełnij luki 4.1.–4.4. w poniższej notatce. Luki należy uzupełnić w języku angielskim. </vt:lpstr>
      <vt:lpstr>Prezentacja programu PowerPoint</vt:lpstr>
      <vt:lpstr>Zadanie Usłyszysz dwukrotnie wywiad ze zwyciężczynią programu MasterChef Junior. Na podstawie informacji zawartych w nagraniu uzupełnij luki 4.1.–4.4. w poniższej notatce. Luki należy uzupełnić w języku angielskim. </vt:lpstr>
      <vt:lpstr>Sprawdzane wymagania z pp.</vt:lpstr>
      <vt:lpstr>Ocena odpowiedzi do zadania 4.1.</vt:lpstr>
      <vt:lpstr>Ocena odpowiedzi do zadania 4.2.</vt:lpstr>
      <vt:lpstr>Ocena odpowiedzi do zadania 4.3.</vt:lpstr>
      <vt:lpstr>Ocena odpowiedzi do zadania 4.4.</vt:lpstr>
      <vt:lpstr>Praktyczne wskazówki</vt:lpstr>
      <vt:lpstr>Zadanie Przeczytaj tekst. Uzupełnij w e-mailu luki 15.1.–15.3. zgodnie z treścią tekstu. Luki należy uzupełnić w języku polskim. </vt:lpstr>
      <vt:lpstr>Prezentacja programu PowerPoint</vt:lpstr>
      <vt:lpstr>Sprawdzane wymagania z pp.</vt:lpstr>
      <vt:lpstr>Ocena odpowiedzi do zadania 15.1.</vt:lpstr>
      <vt:lpstr>Ocena odpowiedzi do zadania 15.2.</vt:lpstr>
      <vt:lpstr>Ocena odpowiedzi do zadania 15.3.</vt:lpstr>
      <vt:lpstr>Praktyczne wskazówki</vt:lpstr>
      <vt:lpstr>Praktyczne wskazówki</vt:lpstr>
      <vt:lpstr>Zadanie Uzupełnij dialogi. Wpisz w każdą lukę brakujący fragment wypowiedzi, tak aby otrzymać spójne i logiczne teksty. Luki należy uzupełnić w języku angielskim. </vt:lpstr>
      <vt:lpstr>Sprawdzane wymagania z pp.</vt:lpstr>
      <vt:lpstr>Ocena odpowiedzi do zadania 1.</vt:lpstr>
      <vt:lpstr>Ocena odpowiedzi do zadania 2.</vt:lpstr>
      <vt:lpstr>Zadanie Uzupełnij dialog. Wpisz w każdą lukę (6.1.–6.3.) brakujący fragment wypowiedzi, tak aby otrzymać spójny i logiczny tekst. Luki należy uzupełnić w języku angielskim. </vt:lpstr>
      <vt:lpstr>Sprawdzane wymagania z pp.</vt:lpstr>
      <vt:lpstr>Zadanie Uzupełnij dialog. Wpisz w każdą lukę (7.1.–7.3.) brakujący fragment wypowiedzi, tak aby otrzymać spójny i logiczny tekst. Luki należy uzupełnić w języku niemieckim. </vt:lpstr>
      <vt:lpstr>Sprawdzane wymagania z pp.</vt:lpstr>
      <vt:lpstr>Praktyczne wskazówki</vt:lpstr>
      <vt:lpstr>Praktyczne wskazówki</vt:lpstr>
      <vt:lpstr>Zadanie Uzupełnij dialog. Wpisz w każdą lukę (10.1.–10.3.) brakujący fragment wypowiedzi, tak aby otrzymać spójny i logiczny tekst. Wykorzystaj wyrazy podane w nawiasie, ale nie zmieniaj ich formy. Luki należy uzupełnić w języku angielskim. </vt:lpstr>
      <vt:lpstr>Sprawdzane wymagania z pp.</vt:lpstr>
      <vt:lpstr>Praktyczne wskazówki</vt:lpstr>
      <vt:lpstr>Zadanie Uzupełnij dialog. Wpisz w lukę brakujący fragment wypowiedzi, tak aby otrzymać spójny i logiczny tekst. Lukę należy uzupełnić w języku angielskim. </vt:lpstr>
      <vt:lpstr>Sprawdzane wymagania z pp.</vt:lpstr>
      <vt:lpstr>Prezentacja programu PowerPoint</vt:lpstr>
      <vt:lpstr>Prezentacja programu PowerPoint</vt:lpstr>
      <vt:lpstr>Sprawdzane wymagania z pp.</vt:lpstr>
      <vt:lpstr>Ocena odpowiedzi do zadania</vt:lpstr>
      <vt:lpstr>Prezentacja programu PowerPoint</vt:lpstr>
      <vt:lpstr>Sprawdzane wymagania z pp.</vt:lpstr>
      <vt:lpstr>Zadanie rozszerzonej odpowiedzi</vt:lpstr>
      <vt:lpstr>Przykładowe zadanie </vt:lpstr>
      <vt:lpstr>Sprawdzane wymagania z pp.</vt:lpstr>
      <vt:lpstr>Zasady oceniania zadania otwartego sprawdzającego umiejętność tworzenia wypowiedzi pisemnej</vt:lpstr>
      <vt:lpstr>Uszczegółowienie kryteriów oceniania WP – treść</vt:lpstr>
      <vt:lpstr>Uszczegółowienie kryteriów oceniania WP – treść</vt:lpstr>
      <vt:lpstr>Uszczegółowienie kryteriów oceniania WP – treść</vt:lpstr>
      <vt:lpstr>Uszczegółowienie kryteriów oceniania WP – treść</vt:lpstr>
      <vt:lpstr>Prezentacja programu PowerPoint</vt:lpstr>
      <vt:lpstr>Uszczegółowienie kryteriów oceniania WP – treść</vt:lpstr>
      <vt:lpstr>Uszczegółowienie kryteriów oceniania WP – treść</vt:lpstr>
      <vt:lpstr>Uszczegółowienie kryteriów oceniania WP – treść</vt:lpstr>
      <vt:lpstr>Przykładowe zadanie </vt:lpstr>
      <vt:lpstr>Ocena wypowiedzi uczniów – treść (wyjaśnij, dlaczego zorganizowałeś(-aś) to przyjęcie) </vt:lpstr>
      <vt:lpstr>Ocena wypowiedzi uczniów – treść (napisz, gdzie odbyło się to przyjęcie, i opisz to miejsce) </vt:lpstr>
      <vt:lpstr>Ocena wypowiedzi uczniów – treść (zrelacjonuj przebieg tego przyjęcia) </vt:lpstr>
      <vt:lpstr>Kryterium spójności i logiki wypowiedzi</vt:lpstr>
      <vt:lpstr>Kryterium zakresu środków językowych</vt:lpstr>
      <vt:lpstr>Kryterium zakresu środków językowych</vt:lpstr>
      <vt:lpstr>Kryterium poprawności środków językowych</vt:lpstr>
      <vt:lpstr>Uwagi dodatkowe</vt:lpstr>
      <vt:lpstr>Ocena przykładowej wypowiedzi pisemnej 1.</vt:lpstr>
      <vt:lpstr>Prezentacja programu PowerPoint</vt:lpstr>
      <vt:lpstr>Ocena przykładowej wypowiedzi pisemnej 2.</vt:lpstr>
      <vt:lpstr>Prezentacja programu PowerPoint</vt:lpstr>
      <vt:lpstr>Prezentacja programu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AKodzis</dc:creator>
  <cp:lastModifiedBy>Joanna Galant</cp:lastModifiedBy>
  <cp:revision>210</cp:revision>
  <dcterms:created xsi:type="dcterms:W3CDTF">2018-09-08T10:03:03Z</dcterms:created>
  <dcterms:modified xsi:type="dcterms:W3CDTF">2018-10-04T13:24:16Z</dcterms:modified>
</cp:coreProperties>
</file>