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47"/>
  </p:notesMasterIdLst>
  <p:handoutMasterIdLst>
    <p:handoutMasterId r:id="rId48"/>
  </p:handoutMasterIdLst>
  <p:sldIdLst>
    <p:sldId id="369" r:id="rId3"/>
    <p:sldId id="314" r:id="rId4"/>
    <p:sldId id="315" r:id="rId5"/>
    <p:sldId id="316" r:id="rId6"/>
    <p:sldId id="317" r:id="rId7"/>
    <p:sldId id="318" r:id="rId8"/>
    <p:sldId id="319" r:id="rId9"/>
    <p:sldId id="320" r:id="rId10"/>
    <p:sldId id="321" r:id="rId11"/>
    <p:sldId id="322" r:id="rId12"/>
    <p:sldId id="323" r:id="rId13"/>
    <p:sldId id="324" r:id="rId14"/>
    <p:sldId id="325" r:id="rId15"/>
    <p:sldId id="326" r:id="rId16"/>
    <p:sldId id="327" r:id="rId17"/>
    <p:sldId id="354" r:id="rId18"/>
    <p:sldId id="355" r:id="rId19"/>
    <p:sldId id="329" r:id="rId20"/>
    <p:sldId id="330" r:id="rId21"/>
    <p:sldId id="356" r:id="rId22"/>
    <p:sldId id="353" r:id="rId23"/>
    <p:sldId id="332" r:id="rId24"/>
    <p:sldId id="358" r:id="rId25"/>
    <p:sldId id="359" r:id="rId26"/>
    <p:sldId id="360" r:id="rId27"/>
    <p:sldId id="335" r:id="rId28"/>
    <p:sldId id="361" r:id="rId29"/>
    <p:sldId id="362" r:id="rId30"/>
    <p:sldId id="339" r:id="rId31"/>
    <p:sldId id="364" r:id="rId32"/>
    <p:sldId id="340" r:id="rId33"/>
    <p:sldId id="341" r:id="rId34"/>
    <p:sldId id="342" r:id="rId35"/>
    <p:sldId id="343" r:id="rId36"/>
    <p:sldId id="344" r:id="rId37"/>
    <p:sldId id="345" r:id="rId38"/>
    <p:sldId id="346" r:id="rId39"/>
    <p:sldId id="347" r:id="rId40"/>
    <p:sldId id="365" r:id="rId41"/>
    <p:sldId id="366" r:id="rId42"/>
    <p:sldId id="367" r:id="rId43"/>
    <p:sldId id="368" r:id="rId44"/>
    <p:sldId id="348" r:id="rId45"/>
    <p:sldId id="349" r:id="rId4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kazmierczak" initials="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712" autoAdjust="0"/>
  </p:normalViewPr>
  <p:slideViewPr>
    <p:cSldViewPr snapToGrid="0">
      <p:cViewPr>
        <p:scale>
          <a:sx n="105" d="100"/>
          <a:sy n="105" d="100"/>
        </p:scale>
        <p:origin x="-78" y="-1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5578D4-80E6-4100-BBC5-5B13F54F791E}" type="datetimeFigureOut">
              <a:rPr lang="pl-PL" smtClean="0"/>
              <a:pPr/>
              <a:t>2018-10-04</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633B9B-76BE-43B5-92AD-F0696BD3FFBB}" type="slidenum">
              <a:rPr lang="pl-PL" smtClean="0"/>
              <a:pPr/>
              <a:t>‹#›</a:t>
            </a:fld>
            <a:endParaRPr lang="pl-PL"/>
          </a:p>
        </p:txBody>
      </p:sp>
    </p:spTree>
    <p:extLst>
      <p:ext uri="{BB962C8B-B14F-4D97-AF65-F5344CB8AC3E}">
        <p14:creationId xmlns:p14="http://schemas.microsoft.com/office/powerpoint/2010/main" val="113973907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0FB40D-862F-4B86-9C6B-08F0959C1240}" type="datetimeFigureOut">
              <a:rPr lang="pl-PL" smtClean="0"/>
              <a:pPr/>
              <a:t>2018-10-04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pl-PL" smtClean="0"/>
              <a:t>Wszelkie prawa zastrzeżone © Ośrodek Rozwoju Edukacji w Warszawie | www.ore.edu.pl</a:t>
            </a:r>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CD88B5-A9A9-4B60-B69C-735576C46E04}" type="slidenum">
              <a:rPr lang="pl-PL" smtClean="0"/>
              <a:pPr/>
              <a:t>‹#›</a:t>
            </a:fld>
            <a:endParaRPr lang="pl-PL"/>
          </a:p>
        </p:txBody>
      </p:sp>
    </p:spTree>
    <p:extLst>
      <p:ext uri="{BB962C8B-B14F-4D97-AF65-F5344CB8AC3E}">
        <p14:creationId xmlns:p14="http://schemas.microsoft.com/office/powerpoint/2010/main" val="333268173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0179C55A-E828-470C-92FE-D1C78ED45A0A}" type="datetime1">
              <a:rPr lang="pl-PL" smtClean="0"/>
              <a:pPr/>
              <a:t>2018-10-04</a:t>
            </a:fld>
            <a:endParaRPr lang="pl-PL"/>
          </a:p>
        </p:txBody>
      </p:sp>
      <p:sp>
        <p:nvSpPr>
          <p:cNvPr id="5" name="Symbol zastępczy stopki 4"/>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4207896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04322B7-FCB2-44B1-8A37-585CD39F0E07}" type="datetime1">
              <a:rPr lang="pl-PL" smtClean="0"/>
              <a:pPr/>
              <a:t>2018-10-04</a:t>
            </a:fld>
            <a:endParaRPr lang="pl-PL"/>
          </a:p>
        </p:txBody>
      </p:sp>
      <p:sp>
        <p:nvSpPr>
          <p:cNvPr id="5" name="Symbol zastępczy stopki 4"/>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4022995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A5AFD5E-C465-4E3B-B538-F9C768662964}" type="datetime1">
              <a:rPr lang="pl-PL" smtClean="0"/>
              <a:pPr/>
              <a:t>2018-10-04</a:t>
            </a:fld>
            <a:endParaRPr lang="pl-PL"/>
          </a:p>
        </p:txBody>
      </p:sp>
      <p:sp>
        <p:nvSpPr>
          <p:cNvPr id="5" name="Symbol zastępczy stopki 4"/>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413305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0179C55A-E828-470C-92FE-D1C78ED45A0A}"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3220817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9120E69-8818-48B8-86BA-62040486E68A}"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3104828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F40777BF-1BC2-43CD-8AF6-E966B30FA1AC}"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1889730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035929B8-8235-4BFB-B442-D74FD43858D1}" type="datetime1">
              <a:rPr lang="pl-PL" smtClean="0">
                <a:solidFill>
                  <a:prstClr val="black">
                    <a:tint val="75000"/>
                  </a:prstClr>
                </a:solidFill>
              </a:rPr>
              <a:pPr/>
              <a:t>2018-10-04</a:t>
            </a:fld>
            <a:endParaRPr lang="pl-PL" dirty="0">
              <a:solidFill>
                <a:prstClr val="black">
                  <a:tint val="75000"/>
                </a:prstClr>
              </a:solidFill>
            </a:endParaRPr>
          </a:p>
        </p:txBody>
      </p:sp>
      <p:sp>
        <p:nvSpPr>
          <p:cNvPr id="6" name="Symbol zastępczy stopki 5"/>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7" name="Symbol zastępczy numeru slajdu 6"/>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2961212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6523353F-7A32-4779-9200-CB8CAAF57FD6}" type="datetime1">
              <a:rPr lang="pl-PL" smtClean="0">
                <a:solidFill>
                  <a:prstClr val="black">
                    <a:tint val="75000"/>
                  </a:prstClr>
                </a:solidFill>
              </a:rPr>
              <a:pPr/>
              <a:t>2018-10-04</a:t>
            </a:fld>
            <a:endParaRPr lang="pl-PL" dirty="0">
              <a:solidFill>
                <a:prstClr val="black">
                  <a:tint val="75000"/>
                </a:prstClr>
              </a:solidFill>
            </a:endParaRPr>
          </a:p>
        </p:txBody>
      </p:sp>
      <p:sp>
        <p:nvSpPr>
          <p:cNvPr id="8" name="Symbol zastępczy stopki 7"/>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9" name="Symbol zastępczy numeru slajdu 8"/>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898305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D6B5FFC9-6081-49B0-8EE3-0B8FEB8E3E9B}" type="datetime1">
              <a:rPr lang="pl-PL" smtClean="0">
                <a:solidFill>
                  <a:prstClr val="black">
                    <a:tint val="75000"/>
                  </a:prstClr>
                </a:solidFill>
              </a:rPr>
              <a:pPr/>
              <a:t>2018-10-04</a:t>
            </a:fld>
            <a:endParaRPr lang="pl-PL" dirty="0">
              <a:solidFill>
                <a:prstClr val="black">
                  <a:tint val="75000"/>
                </a:prstClr>
              </a:solidFill>
            </a:endParaRPr>
          </a:p>
        </p:txBody>
      </p:sp>
      <p:sp>
        <p:nvSpPr>
          <p:cNvPr id="4" name="Symbol zastępczy stopki 3"/>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5" name="Symbol zastępczy numeru slajdu 4"/>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3427583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05BE266-217A-49BB-9E3B-F11E8F50795D}" type="datetime1">
              <a:rPr lang="pl-PL" smtClean="0">
                <a:solidFill>
                  <a:prstClr val="black">
                    <a:tint val="75000"/>
                  </a:prstClr>
                </a:solidFill>
              </a:rPr>
              <a:pPr/>
              <a:t>2018-10-04</a:t>
            </a:fld>
            <a:endParaRPr lang="pl-PL" dirty="0">
              <a:solidFill>
                <a:prstClr val="black">
                  <a:tint val="75000"/>
                </a:prstClr>
              </a:solidFill>
            </a:endParaRPr>
          </a:p>
        </p:txBody>
      </p:sp>
      <p:sp>
        <p:nvSpPr>
          <p:cNvPr id="3" name="Symbol zastępczy stopki 2"/>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4" name="Symbol zastępczy numeru slajdu 3"/>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34888707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6CAD6F6-8FB4-4168-ABF8-2235C41ED6C8}" type="datetime1">
              <a:rPr lang="pl-PL" smtClean="0">
                <a:solidFill>
                  <a:prstClr val="black">
                    <a:tint val="75000"/>
                  </a:prstClr>
                </a:solidFill>
              </a:rPr>
              <a:pPr/>
              <a:t>2018-10-04</a:t>
            </a:fld>
            <a:endParaRPr lang="pl-PL" dirty="0">
              <a:solidFill>
                <a:prstClr val="black">
                  <a:tint val="75000"/>
                </a:prstClr>
              </a:solidFill>
            </a:endParaRPr>
          </a:p>
        </p:txBody>
      </p:sp>
      <p:sp>
        <p:nvSpPr>
          <p:cNvPr id="6" name="Symbol zastępczy stopki 5"/>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7" name="Symbol zastępczy numeru slajdu 6"/>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4103931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9120E69-8818-48B8-86BA-62040486E68A}" type="datetime1">
              <a:rPr lang="pl-PL" smtClean="0"/>
              <a:pPr/>
              <a:t>2018-10-04</a:t>
            </a:fld>
            <a:endParaRPr lang="pl-PL"/>
          </a:p>
        </p:txBody>
      </p:sp>
      <p:sp>
        <p:nvSpPr>
          <p:cNvPr id="5" name="Symbol zastępczy stopki 4"/>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39939016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dirty="0"/>
              <a:t>Kliknij ikonę, aby dodać obraz</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2856EEBA-F153-47FF-948E-A311A2ABB83A}" type="datetime1">
              <a:rPr lang="pl-PL" smtClean="0">
                <a:solidFill>
                  <a:prstClr val="black">
                    <a:tint val="75000"/>
                  </a:prstClr>
                </a:solidFill>
              </a:rPr>
              <a:pPr/>
              <a:t>2018-10-04</a:t>
            </a:fld>
            <a:endParaRPr lang="pl-PL" dirty="0">
              <a:solidFill>
                <a:prstClr val="black">
                  <a:tint val="75000"/>
                </a:prstClr>
              </a:solidFill>
            </a:endParaRPr>
          </a:p>
        </p:txBody>
      </p:sp>
      <p:sp>
        <p:nvSpPr>
          <p:cNvPr id="6" name="Symbol zastępczy stopki 5"/>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7" name="Symbol zastępczy numeru slajdu 6"/>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2003958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804322B7-FCB2-44B1-8A37-585CD39F0E07}"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19399583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A5AFD5E-C465-4E3B-B538-F9C768662964}"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11"/>
          </p:nvPr>
        </p:nvSpPr>
        <p:spPr/>
        <p:txBody>
          <a:body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12"/>
          </p:nvPr>
        </p:nvSpPr>
        <p:spPr/>
        <p:txBody>
          <a:body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2671753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Edytuj style wzorca tekstu</a:t>
            </a:r>
          </a:p>
        </p:txBody>
      </p:sp>
      <p:sp>
        <p:nvSpPr>
          <p:cNvPr id="4" name="Symbol zastępczy daty 3"/>
          <p:cNvSpPr>
            <a:spLocks noGrp="1"/>
          </p:cNvSpPr>
          <p:nvPr>
            <p:ph type="dt" sz="half" idx="10"/>
          </p:nvPr>
        </p:nvSpPr>
        <p:spPr/>
        <p:txBody>
          <a:bodyPr/>
          <a:lstStyle/>
          <a:p>
            <a:fld id="{F40777BF-1BC2-43CD-8AF6-E966B30FA1AC}" type="datetime1">
              <a:rPr lang="pl-PL" smtClean="0"/>
              <a:pPr/>
              <a:t>2018-10-04</a:t>
            </a:fld>
            <a:endParaRPr lang="pl-PL"/>
          </a:p>
        </p:txBody>
      </p:sp>
      <p:sp>
        <p:nvSpPr>
          <p:cNvPr id="5" name="Symbol zastępczy stopki 4"/>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424514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035929B8-8235-4BFB-B442-D74FD43858D1}" type="datetime1">
              <a:rPr lang="pl-PL" smtClean="0"/>
              <a:pPr/>
              <a:t>2018-10-04</a:t>
            </a:fld>
            <a:endParaRPr lang="pl-PL"/>
          </a:p>
        </p:txBody>
      </p:sp>
      <p:sp>
        <p:nvSpPr>
          <p:cNvPr id="6" name="Symbol zastępczy stopki 5"/>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7" name="Symbol zastępczy numeru slajdu 6"/>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2042876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523353F-7A32-4779-9200-CB8CAAF57FD6}" type="datetime1">
              <a:rPr lang="pl-PL" smtClean="0"/>
              <a:pPr/>
              <a:t>2018-10-04</a:t>
            </a:fld>
            <a:endParaRPr lang="pl-PL"/>
          </a:p>
        </p:txBody>
      </p:sp>
      <p:sp>
        <p:nvSpPr>
          <p:cNvPr id="8" name="Symbol zastępczy stopki 7"/>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9" name="Symbol zastępczy numeru slajdu 8"/>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2793049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D6B5FFC9-6081-49B0-8EE3-0B8FEB8E3E9B}" type="datetime1">
              <a:rPr lang="pl-PL" smtClean="0"/>
              <a:pPr/>
              <a:t>2018-10-04</a:t>
            </a:fld>
            <a:endParaRPr lang="pl-PL"/>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2914419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05BE266-217A-49BB-9E3B-F11E8F50795D}" type="datetime1">
              <a:rPr lang="pl-PL" smtClean="0"/>
              <a:pPr/>
              <a:t>2018-10-04</a:t>
            </a:fld>
            <a:endParaRPr lang="pl-PL"/>
          </a:p>
        </p:txBody>
      </p:sp>
      <p:sp>
        <p:nvSpPr>
          <p:cNvPr id="3" name="Symbol zastępczy stopki 2"/>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4" name="Symbol zastępczy numeru slajdu 3"/>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2395083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66CAD6F6-8FB4-4168-ABF8-2235C41ED6C8}" type="datetime1">
              <a:rPr lang="pl-PL" smtClean="0"/>
              <a:pPr/>
              <a:t>2018-10-04</a:t>
            </a:fld>
            <a:endParaRPr lang="pl-PL"/>
          </a:p>
        </p:txBody>
      </p:sp>
      <p:sp>
        <p:nvSpPr>
          <p:cNvPr id="6" name="Symbol zastępczy stopki 5"/>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7" name="Symbol zastępczy numeru slajdu 6"/>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56720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2856EEBA-F153-47FF-948E-A311A2ABB83A}" type="datetime1">
              <a:rPr lang="pl-PL" smtClean="0"/>
              <a:pPr/>
              <a:t>2018-10-04</a:t>
            </a:fld>
            <a:endParaRPr lang="pl-PL"/>
          </a:p>
        </p:txBody>
      </p:sp>
      <p:sp>
        <p:nvSpPr>
          <p:cNvPr id="6" name="Symbol zastępczy stopki 5"/>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7" name="Symbol zastępczy numeru slajdu 6"/>
          <p:cNvSpPr>
            <a:spLocks noGrp="1"/>
          </p:cNvSpPr>
          <p:nvPr>
            <p:ph type="sldNum" sz="quarter" idx="12"/>
          </p:nvPr>
        </p:nvSpPr>
        <p:spPr/>
        <p:txBody>
          <a:bodyPr/>
          <a:lstStyle/>
          <a:p>
            <a:fld id="{6D5E0CDF-0EB0-44EF-AF60-9AEE92BC93FD}" type="slidenum">
              <a:rPr lang="pl-PL" smtClean="0"/>
              <a:pPr/>
              <a:t>‹#›</a:t>
            </a:fld>
            <a:endParaRPr lang="pl-PL"/>
          </a:p>
        </p:txBody>
      </p:sp>
    </p:spTree>
    <p:extLst>
      <p:ext uri="{BB962C8B-B14F-4D97-AF65-F5344CB8AC3E}">
        <p14:creationId xmlns:p14="http://schemas.microsoft.com/office/powerpoint/2010/main" val="2735663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BAD60-B975-4AC0-BFF5-ED8BBF7486F6}" type="datetime1">
              <a:rPr lang="pl-PL" smtClean="0"/>
              <a:pPr/>
              <a:t>2018-10-04</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Wszelkie prawa zastrzeżone © Ośrodek Rozwoju Edukacji w Warszawie | www.ore.edu.pl</a:t>
            </a:r>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E0CDF-0EB0-44EF-AF60-9AEE92BC93FD}" type="slidenum">
              <a:rPr lang="pl-PL" smtClean="0"/>
              <a:pPr/>
              <a:t>‹#›</a:t>
            </a:fld>
            <a:endParaRPr lang="pl-PL"/>
          </a:p>
        </p:txBody>
      </p:sp>
    </p:spTree>
    <p:extLst>
      <p:ext uri="{BB962C8B-B14F-4D97-AF65-F5344CB8AC3E}">
        <p14:creationId xmlns:p14="http://schemas.microsoft.com/office/powerpoint/2010/main" val="3326652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BAD60-B975-4AC0-BFF5-ED8BBF7486F6}" type="datetime1">
              <a:rPr lang="pl-PL" smtClean="0">
                <a:solidFill>
                  <a:prstClr val="black">
                    <a:tint val="75000"/>
                  </a:prstClr>
                </a:solidFill>
              </a:rPr>
              <a:pPr/>
              <a:t>2018-10-04</a:t>
            </a:fld>
            <a:endParaRPr lang="pl-PL" dirty="0">
              <a:solidFill>
                <a:prstClr val="black">
                  <a:tint val="75000"/>
                </a:prstClr>
              </a:solidFill>
            </a:endParaRPr>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dirty="0">
                <a:solidFill>
                  <a:prstClr val="black">
                    <a:tint val="75000"/>
                  </a:prstClr>
                </a:solidFill>
              </a:rPr>
              <a:t>Wszelkie prawa zastrzeżone © Ośrodek Rozwoju Edukacji w Warszawie | www.ore.edu.pl</a:t>
            </a:r>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E0CDF-0EB0-44EF-AF60-9AEE92BC93FD}" type="slidenum">
              <a:rPr lang="pl-PL" smtClean="0">
                <a:solidFill>
                  <a:prstClr val="black">
                    <a:tint val="75000"/>
                  </a:prstClr>
                </a:solidFill>
              </a:rPr>
              <a:pPr/>
              <a:t>‹#›</a:t>
            </a:fld>
            <a:endParaRPr lang="pl-PL" dirty="0">
              <a:solidFill>
                <a:prstClr val="black">
                  <a:tint val="75000"/>
                </a:prstClr>
              </a:solidFill>
            </a:endParaRPr>
          </a:p>
        </p:txBody>
      </p:sp>
    </p:spTree>
    <p:extLst>
      <p:ext uri="{BB962C8B-B14F-4D97-AF65-F5344CB8AC3E}">
        <p14:creationId xmlns:p14="http://schemas.microsoft.com/office/powerpoint/2010/main" val="1558513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hyperlink" Target="https://www.klett.de/sixcms/media.php/321/KTD55_17-18.pdf" TargetMode="External"/><Relationship Id="rId7" Type="http://schemas.openxmlformats.org/officeDocument/2006/relationships/hyperlink" Target="http://www.cke.gov.pl/" TargetMode="External"/><Relationship Id="rId2" Type="http://schemas.openxmlformats.org/officeDocument/2006/relationships/hyperlink" Target="http://jows.pl/artykuly/mediacja-i-dzialania-mediacyjne-w-dydaktyce-jezykow-obcych" TargetMode="External"/><Relationship Id="rId1" Type="http://schemas.openxmlformats.org/officeDocument/2006/relationships/slideLayout" Target="../slideLayouts/slideLayout2.xml"/><Relationship Id="rId6" Type="http://schemas.openxmlformats.org/officeDocument/2006/relationships/hyperlink" Target="http://www.ore.edu.pl/" TargetMode="External"/><Relationship Id="rId5" Type="http://schemas.openxmlformats.org/officeDocument/2006/relationships/hyperlink" Target="http://www.reformaedukacji.men.gov.pl/" TargetMode="External"/><Relationship Id="rId4" Type="http://schemas.openxmlformats.org/officeDocument/2006/relationships/hyperlink" Target="https://cke.gov.pl/egzamin-osmoklasisty/arkusze/arkusze-pokazowe-grudzien-201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524000" y="3602038"/>
            <a:ext cx="9144000" cy="1848148"/>
          </a:xfrm>
        </p:spPr>
        <p:txBody>
          <a:bodyPr>
            <a:normAutofit/>
          </a:bodyPr>
          <a:lstStyle/>
          <a:p>
            <a:r>
              <a:rPr lang="pl-PL" sz="2200" dirty="0">
                <a:latin typeface="Arial" panose="020B0604020202020204" pitchFamily="34" charset="0"/>
                <a:cs typeface="Arial" panose="020B0604020202020204" pitchFamily="34" charset="0"/>
              </a:rPr>
              <a:t>Materiał szkoleniowy dla doradców metodycznych i konsultantów </a:t>
            </a:r>
          </a:p>
          <a:p>
            <a:r>
              <a:rPr lang="pl-PL" sz="2200" dirty="0">
                <a:latin typeface="Arial" panose="020B0604020202020204" pitchFamily="34" charset="0"/>
                <a:cs typeface="Arial" panose="020B0604020202020204" pitchFamily="34" charset="0"/>
              </a:rPr>
              <a:t>z zakresu: język obcy nowożytny</a:t>
            </a:r>
          </a:p>
          <a:p>
            <a:r>
              <a:rPr lang="pl-PL" sz="2200" dirty="0">
                <a:latin typeface="Arial" panose="020B0604020202020204" pitchFamily="34" charset="0"/>
                <a:cs typeface="Arial" panose="020B0604020202020204" pitchFamily="34" charset="0"/>
              </a:rPr>
              <a:t>Moduł </a:t>
            </a:r>
            <a:r>
              <a:rPr lang="pl-PL" sz="2200" dirty="0" smtClean="0">
                <a:latin typeface="Arial" panose="020B0604020202020204" pitchFamily="34" charset="0"/>
                <a:cs typeface="Arial" panose="020B0604020202020204" pitchFamily="34" charset="0"/>
              </a:rPr>
              <a:t>III</a:t>
            </a:r>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70644" y="379667"/>
            <a:ext cx="2339123" cy="3191256"/>
          </a:xfrm>
          <a:prstGeom prst="rect">
            <a:avLst/>
          </a:prstGeom>
        </p:spPr>
      </p:pic>
      <p:pic>
        <p:nvPicPr>
          <p:cNvPr id="5" name="Obraz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505" y="5730747"/>
            <a:ext cx="2386589" cy="755906"/>
          </a:xfrm>
          <a:prstGeom prst="rect">
            <a:avLst/>
          </a:prstGeom>
          <a:noFill/>
        </p:spPr>
      </p:pic>
      <p:pic>
        <p:nvPicPr>
          <p:cNvPr id="6" name="Obraz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5938" y="5730653"/>
            <a:ext cx="2845065" cy="756000"/>
          </a:xfrm>
          <a:prstGeom prst="rect">
            <a:avLst/>
          </a:prstGeom>
        </p:spPr>
      </p:pic>
      <p:sp>
        <p:nvSpPr>
          <p:cNvPr id="7" name="Symbol zastępczy stopki 3"/>
          <p:cNvSpPr>
            <a:spLocks noGrp="1"/>
          </p:cNvSpPr>
          <p:nvPr>
            <p:ph type="ftr" sz="quarter" idx="11"/>
          </p:nvPr>
        </p:nvSpPr>
        <p:spPr>
          <a:xfrm>
            <a:off x="4038600" y="6356350"/>
            <a:ext cx="4114800" cy="365125"/>
          </a:xfrm>
        </p:spPr>
        <p:txBody>
          <a:bodyPr/>
          <a:lstStyle/>
          <a:p>
            <a:r>
              <a:rPr lang="pl-PL" dirty="0">
                <a:solidFill>
                  <a:prstClr val="black">
                    <a:tint val="75000"/>
                  </a:prstClr>
                </a:solidFill>
              </a:rPr>
              <a:t>Wszelkie prawa zastrzeżone © Ośrodek Rozwoju Edukacji w Warszawie | www.ore.edu.pl</a:t>
            </a:r>
          </a:p>
        </p:txBody>
      </p:sp>
    </p:spTree>
    <p:extLst>
      <p:ext uri="{BB962C8B-B14F-4D97-AF65-F5344CB8AC3E}">
        <p14:creationId xmlns:p14="http://schemas.microsoft.com/office/powerpoint/2010/main" val="11591170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79500" y="320675"/>
            <a:ext cx="8933633" cy="1325563"/>
          </a:xfrm>
        </p:spPr>
        <p:txBody>
          <a:bodyPr/>
          <a:lstStyle/>
          <a:p>
            <a:r>
              <a:rPr lang="pl-PL" dirty="0" smtClean="0">
                <a:solidFill>
                  <a:srgbClr val="002060"/>
                </a:solidFill>
                <a:latin typeface="Arial" panose="020B0604020202020204" pitchFamily="34" charset="0"/>
                <a:cs typeface="Arial" panose="020B0604020202020204" pitchFamily="34" charset="0"/>
              </a:rPr>
              <a:t>Rada </a:t>
            </a:r>
            <a:r>
              <a:rPr lang="pl-PL" dirty="0">
                <a:solidFill>
                  <a:srgbClr val="002060"/>
                </a:solidFill>
                <a:latin typeface="Arial" panose="020B0604020202020204" pitchFamily="34" charset="0"/>
                <a:cs typeface="Arial" panose="020B0604020202020204" pitchFamily="34" charset="0"/>
              </a:rPr>
              <a:t>Europy 2003: 24</a:t>
            </a:r>
          </a:p>
        </p:txBody>
      </p:sp>
      <p:sp>
        <p:nvSpPr>
          <p:cNvPr id="3" name="Symbol zastępczy zawartości 2"/>
          <p:cNvSpPr>
            <a:spLocks noGrp="1"/>
          </p:cNvSpPr>
          <p:nvPr>
            <p:ph idx="1"/>
          </p:nvPr>
        </p:nvSpPr>
        <p:spPr/>
        <p:txBody>
          <a:bodyPr/>
          <a:lstStyle/>
          <a:p>
            <a:pPr marL="0" indent="0" algn="just">
              <a:lnSpc>
                <a:spcPct val="150000"/>
              </a:lnSpc>
              <a:buNone/>
            </a:pPr>
            <a:r>
              <a:rPr lang="pl-PL" dirty="0" smtClean="0">
                <a:latin typeface="Arial" panose="020B0604020202020204" pitchFamily="34" charset="0"/>
                <a:cs typeface="Arial" panose="020B0604020202020204" pitchFamily="34" charset="0"/>
              </a:rPr>
              <a:t>„Stosowanie </a:t>
            </a:r>
            <a:r>
              <a:rPr lang="pl-PL" dirty="0">
                <a:latin typeface="Arial" panose="020B0604020202020204" pitchFamily="34" charset="0"/>
                <a:cs typeface="Arial" panose="020B0604020202020204" pitchFamily="34" charset="0"/>
              </a:rPr>
              <a:t>językowej kompetencji komunikacyjnej przejawia się w </a:t>
            </a:r>
            <a:r>
              <a:rPr lang="pl-PL" dirty="0">
                <a:solidFill>
                  <a:srgbClr val="FF0000"/>
                </a:solidFill>
                <a:latin typeface="Arial" panose="020B0604020202020204" pitchFamily="34" charset="0"/>
                <a:cs typeface="Arial" panose="020B0604020202020204" pitchFamily="34" charset="0"/>
              </a:rPr>
              <a:t>działaniach językowych</a:t>
            </a:r>
            <a:r>
              <a:rPr lang="pl-PL" dirty="0">
                <a:latin typeface="Arial" panose="020B0604020202020204" pitchFamily="34" charset="0"/>
                <a:cs typeface="Arial" panose="020B0604020202020204" pitchFamily="34" charset="0"/>
              </a:rPr>
              <a:t>, czyli w rozumieniu i tworzeniu tekstów (działania receptywne i produktywne), i w działaniach interakcyjnych i </a:t>
            </a:r>
            <a:r>
              <a:rPr lang="pl-PL" dirty="0" smtClean="0">
                <a:latin typeface="Arial" panose="020B0604020202020204" pitchFamily="34" charset="0"/>
                <a:cs typeface="Arial" panose="020B0604020202020204" pitchFamily="34" charset="0"/>
              </a:rPr>
              <a:t>mediacyjnych. </a:t>
            </a:r>
            <a:r>
              <a:rPr lang="pl-PL" dirty="0">
                <a:latin typeface="Arial" panose="020B0604020202020204" pitchFamily="34" charset="0"/>
                <a:cs typeface="Arial" panose="020B0604020202020204" pitchFamily="34" charset="0"/>
              </a:rPr>
              <a:t>Wszystkie te działania dotyczą tekstu w formie mówionej, pisanej lub w obydwu</a:t>
            </a:r>
            <a:r>
              <a:rPr lang="pl-PL" dirty="0" smtClean="0">
                <a:latin typeface="Arial" panose="020B0604020202020204" pitchFamily="34" charset="0"/>
                <a:cs typeface="Arial" panose="020B0604020202020204" pitchFamily="34" charset="0"/>
              </a:rPr>
              <a:t>”</a:t>
            </a:r>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10</a:t>
            </a:fld>
            <a:endParaRPr lang="pl-PL" dirty="0"/>
          </a:p>
        </p:txBody>
      </p:sp>
    </p:spTree>
    <p:extLst>
      <p:ext uri="{BB962C8B-B14F-4D97-AF65-F5344CB8AC3E}">
        <p14:creationId xmlns:p14="http://schemas.microsoft.com/office/powerpoint/2010/main" val="4014760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8722259" cy="1325563"/>
          </a:xfrm>
        </p:spPr>
        <p:txBody>
          <a:bodyPr/>
          <a:lstStyle/>
          <a:p>
            <a:r>
              <a:rPr lang="pl-PL" dirty="0">
                <a:solidFill>
                  <a:schemeClr val="accent5">
                    <a:lumMod val="50000"/>
                  </a:schemeClr>
                </a:solidFill>
                <a:latin typeface="Arial" panose="020B0604020202020204" pitchFamily="34" charset="0"/>
                <a:cs typeface="Arial" panose="020B0604020202020204" pitchFamily="34" charset="0"/>
              </a:rPr>
              <a:t>M</a:t>
            </a:r>
            <a:r>
              <a:rPr lang="pl-PL" dirty="0" smtClean="0">
                <a:solidFill>
                  <a:schemeClr val="accent5">
                    <a:lumMod val="50000"/>
                  </a:schemeClr>
                </a:solidFill>
                <a:latin typeface="Arial" panose="020B0604020202020204" pitchFamily="34" charset="0"/>
                <a:cs typeface="Arial" panose="020B0604020202020204" pitchFamily="34" charset="0"/>
              </a:rPr>
              <a:t>ediacja</a:t>
            </a:r>
            <a:endParaRPr lang="pl-PL" dirty="0">
              <a:solidFill>
                <a:schemeClr val="accent5">
                  <a:lumMod val="50000"/>
                </a:schemeClr>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fontScale="92500" lnSpcReduction="20000"/>
          </a:bodyPr>
          <a:lstStyle/>
          <a:p>
            <a:pPr marL="0" indent="0" algn="just">
              <a:lnSpc>
                <a:spcPct val="150000"/>
              </a:lnSpc>
              <a:spcBef>
                <a:spcPts val="1200"/>
              </a:spcBef>
              <a:buNone/>
            </a:pPr>
            <a:r>
              <a:rPr lang="pl-PL" dirty="0" smtClean="0">
                <a:latin typeface="Arial" panose="020B0604020202020204" pitchFamily="34" charset="0"/>
                <a:cs typeface="Arial" panose="020B0604020202020204" pitchFamily="34" charset="0"/>
              </a:rPr>
              <a:t>„Mediacja </a:t>
            </a:r>
            <a:r>
              <a:rPr lang="pl-PL" dirty="0">
                <a:latin typeface="Arial" panose="020B0604020202020204" pitchFamily="34" charset="0"/>
                <a:cs typeface="Arial" panose="020B0604020202020204" pitchFamily="34" charset="0"/>
              </a:rPr>
              <a:t>stała się pojęciem centralnym współczesnej dydaktyki języków obcych. O ile podejście komunikacyjne koncentrowało się na kształceniu działań interakcyjnych, o tyle podejście ukierunkowane na działanie (</a:t>
            </a:r>
            <a:r>
              <a:rPr lang="pl-PL" i="1" dirty="0">
                <a:latin typeface="Arial" panose="020B0604020202020204" pitchFamily="34" charset="0"/>
                <a:cs typeface="Arial" panose="020B0604020202020204" pitchFamily="34" charset="0"/>
              </a:rPr>
              <a:t>action oriented approach</a:t>
            </a:r>
            <a:r>
              <a:rPr lang="pl-PL" dirty="0">
                <a:latin typeface="Arial" panose="020B0604020202020204" pitchFamily="34" charset="0"/>
                <a:cs typeface="Arial" panose="020B0604020202020204" pitchFamily="34" charset="0"/>
              </a:rPr>
              <a:t>), zalecane przez </a:t>
            </a:r>
            <a:r>
              <a:rPr lang="pl-PL" dirty="0">
                <a:solidFill>
                  <a:srgbClr val="FF0000"/>
                </a:solidFill>
                <a:latin typeface="Arial" panose="020B0604020202020204" pitchFamily="34" charset="0"/>
                <a:cs typeface="Arial" panose="020B0604020202020204" pitchFamily="34" charset="0"/>
              </a:rPr>
              <a:t>ESOKJ, upatruje duży potencjał </a:t>
            </a:r>
            <a:r>
              <a:rPr lang="pl-PL" dirty="0" smtClean="0">
                <a:solidFill>
                  <a:srgbClr val="FF0000"/>
                </a:solidFill>
                <a:latin typeface="Arial" panose="020B0604020202020204" pitchFamily="34" charset="0"/>
                <a:cs typeface="Arial" panose="020B0604020202020204" pitchFamily="34" charset="0"/>
              </a:rPr>
              <a:t>w </a:t>
            </a:r>
            <a:r>
              <a:rPr lang="pl-PL" dirty="0">
                <a:solidFill>
                  <a:srgbClr val="FF0000"/>
                </a:solidFill>
                <a:latin typeface="Arial" panose="020B0604020202020204" pitchFamily="34" charset="0"/>
                <a:cs typeface="Arial" panose="020B0604020202020204" pitchFamily="34" charset="0"/>
              </a:rPr>
              <a:t>działaniach mediacyjnych. W podejściu tym tworzenie znaczeń/pojęć odbywa się poprzez interakcję oraz stałe relacje między </a:t>
            </a:r>
            <a:r>
              <a:rPr lang="pl-PL" dirty="0" smtClean="0">
                <a:solidFill>
                  <a:srgbClr val="FF0000"/>
                </a:solidFill>
                <a:latin typeface="Arial" panose="020B0604020202020204" pitchFamily="34" charset="0"/>
                <a:cs typeface="Arial" panose="020B0604020202020204" pitchFamily="34" charset="0"/>
              </a:rPr>
              <a:t>społecznym i </a:t>
            </a:r>
            <a:r>
              <a:rPr lang="pl-PL" dirty="0">
                <a:solidFill>
                  <a:srgbClr val="FF0000"/>
                </a:solidFill>
                <a:latin typeface="Arial" panose="020B0604020202020204" pitchFamily="34" charset="0"/>
                <a:cs typeface="Arial" panose="020B0604020202020204" pitchFamily="34" charset="0"/>
              </a:rPr>
              <a:t>indywidualnym wymiarem procesu uczenia się</a:t>
            </a:r>
            <a:r>
              <a:rPr lang="pl-PL" dirty="0" smtClean="0">
                <a:solidFill>
                  <a:srgbClr val="FF0000"/>
                </a:solidFill>
                <a:latin typeface="Arial" panose="020B0604020202020204" pitchFamily="34" charset="0"/>
                <a:cs typeface="Arial" panose="020B0604020202020204" pitchFamily="34" charset="0"/>
              </a:rPr>
              <a:t>.”</a:t>
            </a:r>
            <a:endParaRPr lang="pl-PL" dirty="0">
              <a:solidFill>
                <a:srgbClr val="FF0000"/>
              </a:solidFill>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11</a:t>
            </a:fld>
            <a:endParaRPr lang="pl-PL" dirty="0"/>
          </a:p>
        </p:txBody>
      </p:sp>
    </p:spTree>
    <p:extLst>
      <p:ext uri="{BB962C8B-B14F-4D97-AF65-F5344CB8AC3E}">
        <p14:creationId xmlns:p14="http://schemas.microsoft.com/office/powerpoint/2010/main" val="1513975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75345" cy="1325563"/>
          </a:xfrm>
        </p:spPr>
        <p:txBody>
          <a:bodyPr>
            <a:normAutofit/>
          </a:bodyPr>
          <a:lstStyle/>
          <a:p>
            <a:r>
              <a:rPr lang="pl-PL" sz="3200" dirty="0" smtClean="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smtClean="0">
                <a:solidFill>
                  <a:schemeClr val="accent5">
                    <a:lumMod val="50000"/>
                  </a:schemeClr>
                </a:solidFill>
                <a:latin typeface="Arial" panose="020B0604020202020204" pitchFamily="34" charset="0"/>
                <a:cs typeface="Arial" panose="020B0604020202020204" pitchFamily="34" charset="0"/>
              </a:rPr>
            </a:br>
            <a:r>
              <a:rPr lang="pl-PL" sz="3200" dirty="0" smtClean="0">
                <a:solidFill>
                  <a:schemeClr val="accent5">
                    <a:lumMod val="50000"/>
                  </a:schemeClr>
                </a:solidFill>
                <a:latin typeface="Arial" panose="020B0604020202020204" pitchFamily="34" charset="0"/>
                <a:cs typeface="Arial" panose="020B0604020202020204" pitchFamily="34" charset="0"/>
              </a:rPr>
              <a:t>w obszarze rozumienia wypowiedzi ustnych</a:t>
            </a:r>
            <a:endParaRPr lang="pl-PL" sz="3200" dirty="0"/>
          </a:p>
        </p:txBody>
      </p:sp>
      <p:sp>
        <p:nvSpPr>
          <p:cNvPr id="3" name="Symbol zastępczy zawartości 2"/>
          <p:cNvSpPr>
            <a:spLocks noGrp="1"/>
          </p:cNvSpPr>
          <p:nvPr>
            <p:ph idx="1"/>
          </p:nvPr>
        </p:nvSpPr>
        <p:spPr/>
        <p:txBody>
          <a:bodyPr>
            <a:normAutofit fontScale="47500" lnSpcReduction="20000"/>
          </a:bodyPr>
          <a:lstStyle/>
          <a:p>
            <a:pPr marL="0" indent="0">
              <a:buNone/>
            </a:pPr>
            <a:r>
              <a:rPr lang="pl-PL" sz="3500" b="1" dirty="0" smtClean="0">
                <a:latin typeface="Arial" panose="020B0604020202020204" pitchFamily="34" charset="0"/>
                <a:cs typeface="Arial" panose="020B0604020202020204" pitchFamily="34" charset="0"/>
              </a:rPr>
              <a:t>Zadanie </a:t>
            </a:r>
            <a:r>
              <a:rPr lang="pl-PL" sz="3500" b="1" dirty="0" smtClean="0">
                <a:latin typeface="Arial" panose="020B0604020202020204" pitchFamily="34" charset="0"/>
                <a:cs typeface="Arial" panose="020B0604020202020204" pitchFamily="34" charset="0"/>
              </a:rPr>
              <a:t>1.a. </a:t>
            </a:r>
            <a:r>
              <a:rPr lang="pl-PL" sz="3500" b="1" dirty="0" smtClean="0">
                <a:latin typeface="Arial" panose="020B0604020202020204" pitchFamily="34" charset="0"/>
                <a:cs typeface="Arial" panose="020B0604020202020204" pitchFamily="34" charset="0"/>
              </a:rPr>
              <a:t>(0–4)</a:t>
            </a:r>
          </a:p>
          <a:p>
            <a:pPr marL="0" indent="0" algn="just">
              <a:lnSpc>
                <a:spcPct val="170000"/>
              </a:lnSpc>
              <a:buNone/>
            </a:pPr>
            <a:r>
              <a:rPr lang="pl-PL" sz="3500" b="1" dirty="0" smtClean="0">
                <a:latin typeface="Arial" panose="020B0604020202020204" pitchFamily="34" charset="0"/>
                <a:cs typeface="Arial" panose="020B0604020202020204" pitchFamily="34" charset="0"/>
              </a:rPr>
              <a:t>Usłyszy Pan/ Pani dwukrotnie reklamę konkursu literackiego. Na podstawie informacji zawartych </a:t>
            </a:r>
            <a:br>
              <a:rPr lang="pl-PL" sz="3500" b="1" dirty="0" smtClean="0">
                <a:latin typeface="Arial" panose="020B0604020202020204" pitchFamily="34" charset="0"/>
                <a:cs typeface="Arial" panose="020B0604020202020204" pitchFamily="34" charset="0"/>
              </a:rPr>
            </a:br>
            <a:r>
              <a:rPr lang="pl-PL" sz="3500" b="1" dirty="0" smtClean="0">
                <a:latin typeface="Arial" panose="020B0604020202020204" pitchFamily="34" charset="0"/>
                <a:cs typeface="Arial" panose="020B0604020202020204" pitchFamily="34" charset="0"/>
              </a:rPr>
              <a:t>w nagraniu proszę uzupełnić luki 1.1.–1.4. w notatce. Luki należy uzupełnić w języku niemieckim.</a:t>
            </a:r>
          </a:p>
          <a:p>
            <a:pPr algn="ctr"/>
            <a:endParaRPr lang="pl-PL" sz="3300" b="1" dirty="0" smtClean="0">
              <a:latin typeface="Arial" panose="020B0604020202020204" pitchFamily="34" charset="0"/>
              <a:cs typeface="Arial" panose="020B0604020202020204" pitchFamily="34" charset="0"/>
            </a:endParaRPr>
          </a:p>
          <a:p>
            <a:pPr marL="0" indent="0" algn="ctr">
              <a:buNone/>
            </a:pPr>
            <a:r>
              <a:rPr lang="de-DE" sz="3300" b="1" dirty="0" smtClean="0">
                <a:latin typeface="Arial" panose="020B0604020202020204" pitchFamily="34" charset="0"/>
                <a:cs typeface="Arial" panose="020B0604020202020204" pitchFamily="34" charset="0"/>
              </a:rPr>
              <a:t>Das Allerwichtigste zum Wettbewerb</a:t>
            </a:r>
            <a:endParaRPr lang="pl-PL" sz="3300" dirty="0" smtClean="0">
              <a:latin typeface="Arial" panose="020B0604020202020204" pitchFamily="34" charset="0"/>
              <a:cs typeface="Arial" panose="020B0604020202020204" pitchFamily="34" charset="0"/>
            </a:endParaRPr>
          </a:p>
          <a:p>
            <a:pPr marL="0" indent="0" algn="ctr">
              <a:buNone/>
            </a:pPr>
            <a:r>
              <a:rPr lang="de-DE" sz="3300" b="1" dirty="0" smtClean="0">
                <a:latin typeface="Arial" panose="020B0604020202020204" pitchFamily="34" charset="0"/>
                <a:cs typeface="Arial" panose="020B0604020202020204" pitchFamily="34" charset="0"/>
              </a:rPr>
              <a:t>“Es war kurz vor zwölf Uhr nachts“.</a:t>
            </a:r>
            <a:endParaRPr lang="pl-PL" sz="3300" dirty="0" smtClean="0">
              <a:latin typeface="Arial" panose="020B0604020202020204" pitchFamily="34" charset="0"/>
              <a:cs typeface="Arial" panose="020B0604020202020204" pitchFamily="34" charset="0"/>
            </a:endParaRPr>
          </a:p>
          <a:p>
            <a:pPr marL="0" lvl="0" indent="0" algn="ctr">
              <a:buNone/>
            </a:pPr>
            <a:r>
              <a:rPr lang="de-DE" sz="3300" dirty="0" smtClean="0">
                <a:latin typeface="Arial" panose="020B0604020202020204" pitchFamily="34" charset="0"/>
                <a:cs typeface="Arial" panose="020B0604020202020204" pitchFamily="34" charset="0"/>
              </a:rPr>
              <a:t>An dem Wettbewerb können Schüler aus </a:t>
            </a:r>
            <a:r>
              <a:rPr lang="de-DE" sz="3300" b="1" dirty="0" smtClean="0">
                <a:latin typeface="Arial" panose="020B0604020202020204" pitchFamily="34" charset="0"/>
                <a:cs typeface="Arial" panose="020B0604020202020204" pitchFamily="34" charset="0"/>
              </a:rPr>
              <a:t>1.1.</a:t>
            </a:r>
            <a:r>
              <a:rPr lang="de-DE" sz="3300" dirty="0" smtClean="0">
                <a:latin typeface="Arial" panose="020B0604020202020204" pitchFamily="34" charset="0"/>
                <a:cs typeface="Arial" panose="020B0604020202020204" pitchFamily="34" charset="0"/>
              </a:rPr>
              <a:t>  ____________________ teilnehmen.</a:t>
            </a:r>
            <a:endParaRPr lang="pl-PL" sz="3300" dirty="0" smtClean="0">
              <a:latin typeface="Arial" panose="020B0604020202020204" pitchFamily="34" charset="0"/>
              <a:cs typeface="Arial" panose="020B0604020202020204" pitchFamily="34" charset="0"/>
            </a:endParaRPr>
          </a:p>
          <a:p>
            <a:pPr marL="0" lvl="0" indent="0" algn="ctr">
              <a:buNone/>
            </a:pPr>
            <a:r>
              <a:rPr lang="de-DE" sz="3300" dirty="0" smtClean="0">
                <a:latin typeface="Arial" panose="020B0604020202020204" pitchFamily="34" charset="0"/>
                <a:cs typeface="Arial" panose="020B0604020202020204" pitchFamily="34" charset="0"/>
              </a:rPr>
              <a:t>Dank der Teilnahme am Wettbewerb werden Schüler </a:t>
            </a:r>
            <a:r>
              <a:rPr lang="de-DE" sz="3300" b="1" dirty="0" smtClean="0">
                <a:latin typeface="Arial" panose="020B0604020202020204" pitchFamily="34" charset="0"/>
                <a:cs typeface="Arial" panose="020B0604020202020204" pitchFamily="34" charset="0"/>
              </a:rPr>
              <a:t>1.2.</a:t>
            </a:r>
            <a:r>
              <a:rPr lang="de-DE" sz="3300" dirty="0" smtClean="0">
                <a:latin typeface="Arial" panose="020B0604020202020204" pitchFamily="34" charset="0"/>
                <a:cs typeface="Arial" panose="020B0604020202020204" pitchFamily="34" charset="0"/>
              </a:rPr>
              <a:t> ____________________ und bekommen einen </a:t>
            </a:r>
            <a:endParaRPr lang="pl-PL" sz="3300" dirty="0" smtClean="0">
              <a:latin typeface="Arial" panose="020B0604020202020204" pitchFamily="34" charset="0"/>
              <a:cs typeface="Arial" panose="020B0604020202020204" pitchFamily="34" charset="0"/>
            </a:endParaRPr>
          </a:p>
          <a:p>
            <a:pPr marL="0" lvl="0" indent="0" algn="ctr">
              <a:buNone/>
            </a:pPr>
            <a:r>
              <a:rPr lang="de-DE" sz="3300" dirty="0" smtClean="0">
                <a:latin typeface="Arial" panose="020B0604020202020204" pitchFamily="34" charset="0"/>
                <a:cs typeface="Arial" panose="020B0604020202020204" pitchFamily="34" charset="0"/>
              </a:rPr>
              <a:t>besseren Zugang zur Literatur .</a:t>
            </a:r>
            <a:endParaRPr lang="pl-PL" sz="3300" dirty="0" smtClean="0">
              <a:latin typeface="Arial" panose="020B0604020202020204" pitchFamily="34" charset="0"/>
              <a:cs typeface="Arial" panose="020B0604020202020204" pitchFamily="34" charset="0"/>
            </a:endParaRPr>
          </a:p>
          <a:p>
            <a:pPr marL="0" lvl="0" indent="0" algn="ctr">
              <a:buNone/>
            </a:pPr>
            <a:r>
              <a:rPr lang="de-DE" sz="3300" dirty="0" smtClean="0">
                <a:latin typeface="Arial" panose="020B0604020202020204" pitchFamily="34" charset="0"/>
                <a:cs typeface="Arial" panose="020B0604020202020204" pitchFamily="34" charset="0"/>
              </a:rPr>
              <a:t>Nur der Titel der Geschichte wird </a:t>
            </a:r>
            <a:r>
              <a:rPr lang="de-DE" sz="3300" b="1" dirty="0" smtClean="0">
                <a:latin typeface="Arial" panose="020B0604020202020204" pitchFamily="34" charset="0"/>
                <a:cs typeface="Arial" panose="020B0604020202020204" pitchFamily="34" charset="0"/>
              </a:rPr>
              <a:t>1.3.</a:t>
            </a:r>
            <a:r>
              <a:rPr lang="de-DE" sz="3300" dirty="0" smtClean="0">
                <a:latin typeface="Arial" panose="020B0604020202020204" pitchFamily="34" charset="0"/>
                <a:cs typeface="Arial" panose="020B0604020202020204" pitchFamily="34" charset="0"/>
              </a:rPr>
              <a:t> _________________________.</a:t>
            </a:r>
            <a:endParaRPr lang="pl-PL" sz="3300" dirty="0" smtClean="0">
              <a:latin typeface="Arial" panose="020B0604020202020204" pitchFamily="34" charset="0"/>
              <a:cs typeface="Arial" panose="020B0604020202020204" pitchFamily="34" charset="0"/>
            </a:endParaRPr>
          </a:p>
          <a:p>
            <a:pPr marL="0" indent="0" algn="ctr">
              <a:buNone/>
            </a:pPr>
            <a:r>
              <a:rPr lang="de-DE" sz="3300" b="1" dirty="0" smtClean="0">
                <a:latin typeface="Arial" panose="020B0604020202020204" pitchFamily="34" charset="0"/>
                <a:cs typeface="Arial" panose="020B0604020202020204" pitchFamily="34" charset="0"/>
              </a:rPr>
              <a:t>Weitere Informationen finden Sie</a:t>
            </a:r>
            <a:endParaRPr lang="pl-PL" sz="3300" dirty="0" smtClean="0">
              <a:latin typeface="Arial" panose="020B0604020202020204" pitchFamily="34" charset="0"/>
              <a:cs typeface="Arial" panose="020B0604020202020204" pitchFamily="34" charset="0"/>
            </a:endParaRPr>
          </a:p>
          <a:p>
            <a:pPr marL="0" indent="0" algn="ctr">
              <a:buNone/>
            </a:pPr>
            <a:r>
              <a:rPr lang="de-DE" sz="3300" dirty="0" smtClean="0">
                <a:latin typeface="Arial" panose="020B0604020202020204" pitchFamily="34" charset="0"/>
                <a:cs typeface="Arial" panose="020B0604020202020204" pitchFamily="34" charset="0"/>
              </a:rPr>
              <a:t>auf der </a:t>
            </a:r>
            <a:r>
              <a:rPr lang="de-DE" sz="3300" b="1" dirty="0" smtClean="0">
                <a:latin typeface="Arial" panose="020B0604020202020204" pitchFamily="34" charset="0"/>
                <a:cs typeface="Arial" panose="020B0604020202020204" pitchFamily="34" charset="0"/>
              </a:rPr>
              <a:t>1.4.</a:t>
            </a:r>
            <a:r>
              <a:rPr lang="de-DE" sz="3300" dirty="0" smtClean="0">
                <a:latin typeface="Arial" panose="020B0604020202020204" pitchFamily="34" charset="0"/>
                <a:cs typeface="Arial" panose="020B0604020202020204" pitchFamily="34" charset="0"/>
              </a:rPr>
              <a:t> _______________________ des Verlags Klett!</a:t>
            </a:r>
            <a:endParaRPr lang="pl-PL" sz="3300" dirty="0" smtClean="0">
              <a:latin typeface="Arial" panose="020B0604020202020204" pitchFamily="34" charset="0"/>
              <a:cs typeface="Arial" panose="020B0604020202020204" pitchFamily="34" charset="0"/>
            </a:endParaRP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12</a:t>
            </a:fld>
            <a:endParaRPr lang="pl-PL" dirty="0"/>
          </a:p>
        </p:txBody>
      </p:sp>
    </p:spTree>
    <p:extLst>
      <p:ext uri="{BB962C8B-B14F-4D97-AF65-F5344CB8AC3E}">
        <p14:creationId xmlns:p14="http://schemas.microsoft.com/office/powerpoint/2010/main" val="1861547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57238"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rozumienia wypowiedzi ustnych</a:t>
            </a: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13</a:t>
            </a:fld>
            <a:endParaRPr lang="pl-PL" dirty="0"/>
          </a:p>
        </p:txBody>
      </p:sp>
      <p:sp>
        <p:nvSpPr>
          <p:cNvPr id="6" name="Pole tekstowe 20"/>
          <p:cNvSpPr txBox="1">
            <a:spLocks noGrp="1" noChangeArrowheads="1"/>
          </p:cNvSpPr>
          <p:nvPr>
            <p:ph idx="1"/>
          </p:nvPr>
        </p:nvSpPr>
        <p:spPr bwMode="auto">
          <a:xfrm>
            <a:off x="838200" y="1825624"/>
            <a:ext cx="10515600" cy="4122503"/>
          </a:xfrm>
          <a:prstGeom prst="rect">
            <a:avLst/>
          </a:prstGeom>
          <a:solidFill>
            <a:srgbClr val="FFFFFF"/>
          </a:solidFill>
          <a:ln w="9525">
            <a:noFill/>
            <a:miter lim="800000"/>
            <a:headEnd/>
            <a:tailEnd/>
          </a:ln>
          <a:effectLst>
            <a:outerShdw dist="35921" dir="2700000" algn="ctr" rotWithShape="0">
              <a:srgbClr val="808080"/>
            </a:outerShdw>
          </a:effectLst>
        </p:spPr>
        <p:txBody>
          <a:bodyPr rot="0" vert="horz" wrap="square" lIns="91440" tIns="45720" rIns="91440" bIns="45720" anchor="t" anchorCtr="0" upright="1">
            <a:noAutofit/>
          </a:bodyPr>
          <a:lstStyle/>
          <a:p>
            <a:pPr marL="0" indent="0">
              <a:lnSpc>
                <a:spcPct val="107000"/>
              </a:lnSpc>
              <a:spcAft>
                <a:spcPts val="800"/>
              </a:spcAft>
              <a:buNone/>
            </a:pPr>
            <a:r>
              <a:rPr lang="pl-PL" sz="1700" b="1" dirty="0">
                <a:latin typeface="Arial" panose="020B0604020202020204" pitchFamily="34" charset="0"/>
                <a:cs typeface="Arial" panose="020B0604020202020204" pitchFamily="34" charset="0"/>
              </a:rPr>
              <a:t>Nie rozpoczynaj słuchania bez </a:t>
            </a:r>
            <a:r>
              <a:rPr lang="pl-PL" sz="1700" b="1" dirty="0" smtClean="0">
                <a:latin typeface="Arial" panose="020B0604020202020204" pitchFamily="34" charset="0"/>
                <a:cs typeface="Arial" panose="020B0604020202020204" pitchFamily="34" charset="0"/>
              </a:rPr>
              <a:t>przygotowania!</a:t>
            </a:r>
          </a:p>
          <a:p>
            <a:pPr marL="0" indent="0" algn="just">
              <a:lnSpc>
                <a:spcPct val="107000"/>
              </a:lnSpc>
              <a:spcAft>
                <a:spcPts val="800"/>
              </a:spcAft>
              <a:buNone/>
            </a:pPr>
            <a:r>
              <a:rPr lang="pl-PL" sz="1700" b="1" dirty="0" smtClean="0">
                <a:effectLst/>
                <a:latin typeface="Arial" panose="020B0604020202020204" pitchFamily="34" charset="0"/>
                <a:ea typeface="Calibri" panose="020F0502020204030204" pitchFamily="34" charset="0"/>
                <a:cs typeface="Arial" panose="020B0604020202020204" pitchFamily="34" charset="0"/>
              </a:rPr>
              <a:t>Zapoznaj </a:t>
            </a:r>
            <a:r>
              <a:rPr lang="pl-PL" sz="1700" b="1" dirty="0">
                <a:effectLst/>
                <a:latin typeface="Arial" panose="020B0604020202020204" pitchFamily="34" charset="0"/>
                <a:ea typeface="Calibri" panose="020F0502020204030204" pitchFamily="34" charset="0"/>
                <a:cs typeface="Arial" panose="020B0604020202020204" pitchFamily="34" charset="0"/>
              </a:rPr>
              <a:t>się z poleceniem a dowiesz się, że tekst jest reklamą konkursu </a:t>
            </a:r>
            <a:r>
              <a:rPr lang="pl-PL" sz="1700" b="1" dirty="0" smtClean="0">
                <a:effectLst/>
                <a:latin typeface="Arial" panose="020B0604020202020204" pitchFamily="34" charset="0"/>
                <a:ea typeface="Calibri" panose="020F0502020204030204" pitchFamily="34" charset="0"/>
                <a:cs typeface="Arial" panose="020B0604020202020204" pitchFamily="34" charset="0"/>
              </a:rPr>
              <a:t>literackiego. </a:t>
            </a:r>
            <a:r>
              <a:rPr lang="pl-PL" sz="1700" b="1" dirty="0">
                <a:effectLst/>
                <a:latin typeface="Arial" panose="020B0604020202020204" pitchFamily="34" charset="0"/>
                <a:ea typeface="Calibri" panose="020F0502020204030204" pitchFamily="34" charset="0"/>
                <a:cs typeface="Arial" panose="020B0604020202020204" pitchFamily="34" charset="0"/>
              </a:rPr>
              <a:t>Masz swoją notatkę, którą chcesz uzupełnić ważnymi informacjami, żeby przekazać je </a:t>
            </a:r>
            <a:r>
              <a:rPr lang="pl-PL" sz="1700" b="1" dirty="0" smtClean="0">
                <a:effectLst/>
                <a:latin typeface="Arial" panose="020B0604020202020204" pitchFamily="34" charset="0"/>
                <a:ea typeface="Calibri" panose="020F0502020204030204" pitchFamily="34" charset="0"/>
                <a:cs typeface="Arial" panose="020B0604020202020204" pitchFamily="34" charset="0"/>
              </a:rPr>
              <a:t>koledze/koleżance</a:t>
            </a:r>
            <a:r>
              <a:rPr lang="pl-PL" sz="1700" b="1" dirty="0">
                <a:effectLst/>
                <a:latin typeface="Arial" panose="020B0604020202020204" pitchFamily="34" charset="0"/>
                <a:ea typeface="Calibri" panose="020F0502020204030204" pitchFamily="34" charset="0"/>
                <a:cs typeface="Arial" panose="020B0604020202020204" pitchFamily="34" charset="0"/>
              </a:rPr>
              <a:t>. </a:t>
            </a:r>
            <a:r>
              <a:rPr lang="pl-PL" sz="1700" b="1" dirty="0" smtClean="0">
                <a:effectLst/>
                <a:latin typeface="Arial" panose="020B0604020202020204" pitchFamily="34" charset="0"/>
                <a:ea typeface="Calibri" panose="020F0502020204030204" pitchFamily="34" charset="0"/>
                <a:cs typeface="Arial" panose="020B0604020202020204" pitchFamily="34" charset="0"/>
              </a:rPr>
              <a:t>Nadstaw </a:t>
            </a:r>
            <a:r>
              <a:rPr lang="pl-PL" sz="1700" b="1" dirty="0">
                <a:effectLst/>
                <a:latin typeface="Arial" panose="020B0604020202020204" pitchFamily="34" charset="0"/>
                <a:ea typeface="Calibri" panose="020F0502020204030204" pitchFamily="34" charset="0"/>
                <a:cs typeface="Arial" panose="020B0604020202020204" pitchFamily="34" charset="0"/>
              </a:rPr>
              <a:t>ucho na informacje, które chcesz zanotować: W zadaniu 1.1. są słowa klucze, które pomogą Ci jeszcze </a:t>
            </a:r>
            <a:r>
              <a:rPr lang="pl-PL" sz="1700" b="1" dirty="0" smtClean="0">
                <a:effectLst/>
                <a:latin typeface="Arial" panose="020B0604020202020204" pitchFamily="34" charset="0"/>
                <a:ea typeface="Calibri" panose="020F0502020204030204" pitchFamily="34" charset="0"/>
                <a:cs typeface="Arial" panose="020B0604020202020204" pitchFamily="34" charset="0"/>
              </a:rPr>
              <a:t>przed słuchaniem </a:t>
            </a:r>
            <a:r>
              <a:rPr lang="pl-PL" sz="1700" b="1" dirty="0">
                <a:effectLst/>
                <a:latin typeface="Arial" panose="020B0604020202020204" pitchFamily="34" charset="0"/>
                <a:ea typeface="Calibri" panose="020F0502020204030204" pitchFamily="34" charset="0"/>
                <a:cs typeface="Arial" panose="020B0604020202020204" pitchFamily="34" charset="0"/>
              </a:rPr>
              <a:t>domyślać się, jakich treści </a:t>
            </a:r>
            <a:r>
              <a:rPr lang="pl-PL" sz="1700" b="1" dirty="0" smtClean="0">
                <a:effectLst/>
                <a:latin typeface="Arial" panose="020B0604020202020204" pitchFamily="34" charset="0"/>
                <a:ea typeface="Calibri" panose="020F0502020204030204" pitchFamily="34" charset="0"/>
                <a:cs typeface="Arial" panose="020B0604020202020204" pitchFamily="34" charset="0"/>
              </a:rPr>
              <a:t>mógłbyś/mogłabyś </a:t>
            </a:r>
            <a:r>
              <a:rPr lang="pl-PL" sz="1700" b="1" dirty="0" smtClean="0">
                <a:effectLst/>
                <a:latin typeface="Arial" panose="020B0604020202020204" pitchFamily="34" charset="0"/>
                <a:ea typeface="Calibri" panose="020F0502020204030204" pitchFamily="34" charset="0"/>
                <a:cs typeface="Arial" panose="020B0604020202020204" pitchFamily="34" charset="0"/>
              </a:rPr>
              <a:t>oczekiwać</a:t>
            </a:r>
            <a:r>
              <a:rPr lang="pl-PL" sz="1700" b="1" dirty="0">
                <a:effectLst/>
                <a:latin typeface="Arial" panose="020B0604020202020204" pitchFamily="34" charset="0"/>
                <a:ea typeface="Calibri" panose="020F0502020204030204" pitchFamily="34" charset="0"/>
                <a:cs typeface="Arial" panose="020B0604020202020204" pitchFamily="34" charset="0"/>
              </a:rPr>
              <a:t>: </a:t>
            </a:r>
            <a:r>
              <a:rPr lang="de-DE" sz="1700" b="1" dirty="0" smtClean="0">
                <a:effectLst/>
                <a:latin typeface="Arial" panose="020B0604020202020204" pitchFamily="34" charset="0"/>
                <a:ea typeface="Calibri" panose="020F0502020204030204" pitchFamily="34" charset="0"/>
                <a:cs typeface="Arial" panose="020B0604020202020204" pitchFamily="34" charset="0"/>
              </a:rPr>
              <a:t>Teilnehmer, </a:t>
            </a:r>
            <a:r>
              <a:rPr lang="pl-PL" sz="1700" b="1" dirty="0" smtClean="0">
                <a:effectLst/>
                <a:latin typeface="Arial" panose="020B0604020202020204" pitchFamily="34" charset="0"/>
                <a:ea typeface="Calibri" panose="020F0502020204030204" pitchFamily="34" charset="0"/>
                <a:cs typeface="Arial" panose="020B0604020202020204" pitchFamily="34" charset="0"/>
              </a:rPr>
              <a:t>Quiz</a:t>
            </a:r>
            <a:r>
              <a:rPr lang="de-DE" sz="1700" b="1" dirty="0" smtClean="0">
                <a:effectLst/>
                <a:latin typeface="Arial" panose="020B0604020202020204" pitchFamily="34" charset="0"/>
                <a:ea typeface="Calibri" panose="020F0502020204030204" pitchFamily="34" charset="0"/>
                <a:cs typeface="Arial" panose="020B0604020202020204" pitchFamily="34" charset="0"/>
              </a:rPr>
              <a:t>, werben, Grundschulen. </a:t>
            </a:r>
          </a:p>
          <a:p>
            <a:pPr marL="0" indent="0" algn="just">
              <a:lnSpc>
                <a:spcPct val="107000"/>
              </a:lnSpc>
              <a:spcAft>
                <a:spcPts val="800"/>
              </a:spcAft>
              <a:buNone/>
            </a:pPr>
            <a:r>
              <a:rPr lang="pl-PL" sz="1700" b="1" dirty="0" smtClean="0">
                <a:latin typeface="Arial" panose="020B0604020202020204" pitchFamily="34" charset="0"/>
                <a:cs typeface="Arial" panose="020B0604020202020204" pitchFamily="34" charset="0"/>
              </a:rPr>
              <a:t>Pierwsze </a:t>
            </a:r>
            <a:r>
              <a:rPr lang="pl-PL" sz="1700" b="1" dirty="0">
                <a:latin typeface="Arial" panose="020B0604020202020204" pitchFamily="34" charset="0"/>
                <a:cs typeface="Arial" panose="020B0604020202020204" pitchFamily="34" charset="0"/>
              </a:rPr>
              <a:t>usłyszane słowa są ważne, bo z reguły wskazują, do kogo jest skierowany tekst. Ta informacja jeszcze bardziej zawęzi </a:t>
            </a:r>
            <a:r>
              <a:rPr lang="pl-PL" sz="1700" b="1" dirty="0" smtClean="0">
                <a:latin typeface="Arial" panose="020B0604020202020204" pitchFamily="34" charset="0"/>
                <a:cs typeface="Arial" panose="020B0604020202020204" pitchFamily="34" charset="0"/>
              </a:rPr>
              <a:t>oczekiwaną przez Ciebie treść, by móc rozwiązać zadanie.</a:t>
            </a:r>
          </a:p>
          <a:p>
            <a:pPr marL="0" indent="0" algn="just">
              <a:lnSpc>
                <a:spcPct val="100000"/>
              </a:lnSpc>
              <a:spcAft>
                <a:spcPts val="800"/>
              </a:spcAft>
              <a:buNone/>
            </a:pPr>
            <a:r>
              <a:rPr lang="pl-PL" sz="1700" b="1" dirty="0">
                <a:latin typeface="Arial" panose="020B0604020202020204" pitchFamily="34" charset="0"/>
                <a:cs typeface="Arial" panose="020B0604020202020204" pitchFamily="34" charset="0"/>
              </a:rPr>
              <a:t>Potrzebujesz jeszcze tłumaczenie jakiegoś słówka, którego nie rozumiesz? Zapytaj </a:t>
            </a:r>
            <a:r>
              <a:rPr lang="pl-PL" sz="1700" b="1" dirty="0" smtClean="0">
                <a:latin typeface="Arial" panose="020B0604020202020204" pitchFamily="34" charset="0"/>
                <a:cs typeface="Arial" panose="020B0604020202020204" pitchFamily="34" charset="0"/>
              </a:rPr>
              <a:t>kolegę/koleżankę</a:t>
            </a:r>
            <a:r>
              <a:rPr lang="pl-PL" sz="1700" b="1" dirty="0">
                <a:latin typeface="Arial" panose="020B0604020202020204" pitchFamily="34" charset="0"/>
                <a:cs typeface="Arial" panose="020B0604020202020204" pitchFamily="34" charset="0"/>
              </a:rPr>
              <a:t>, albo sprawdź w smartphonie: https://</a:t>
            </a:r>
            <a:r>
              <a:rPr lang="pl-PL" sz="1700" b="1" dirty="0" smtClean="0">
                <a:latin typeface="Arial" panose="020B0604020202020204" pitchFamily="34" charset="0"/>
                <a:cs typeface="Arial" panose="020B0604020202020204" pitchFamily="34" charset="0"/>
              </a:rPr>
              <a:t>pl.pons.com</a:t>
            </a:r>
          </a:p>
          <a:p>
            <a:pPr marL="0" indent="0" algn="just">
              <a:lnSpc>
                <a:spcPct val="100000"/>
              </a:lnSpc>
              <a:spcAft>
                <a:spcPts val="800"/>
              </a:spcAft>
              <a:buNone/>
            </a:pPr>
            <a:r>
              <a:rPr lang="pl-PL" sz="1700" b="1" dirty="0" smtClean="0">
                <a:latin typeface="Arial" panose="020B0604020202020204" pitchFamily="34" charset="0"/>
                <a:cs typeface="Arial" panose="020B0604020202020204" pitchFamily="34" charset="0"/>
              </a:rPr>
              <a:t>Analogicznie </a:t>
            </a:r>
            <a:r>
              <a:rPr lang="pl-PL" sz="1700" b="1" dirty="0">
                <a:latin typeface="Arial" panose="020B0604020202020204" pitchFamily="34" charset="0"/>
                <a:cs typeface="Arial" panose="020B0604020202020204" pitchFamily="34" charset="0"/>
              </a:rPr>
              <a:t>przygotuj się do wykonania zadań 1.2. i 1.3.</a:t>
            </a:r>
            <a:endParaRPr lang="pl-PL" sz="17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3514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38719" cy="1325563"/>
          </a:xfrm>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rozumienia wypowiedzi ustnych</a:t>
            </a:r>
            <a:endParaRPr lang="pl-PL" sz="3600" dirty="0"/>
          </a:p>
        </p:txBody>
      </p:sp>
      <p:sp>
        <p:nvSpPr>
          <p:cNvPr id="3" name="Symbol zastępczy zawartości 2"/>
          <p:cNvSpPr>
            <a:spLocks noGrp="1"/>
          </p:cNvSpPr>
          <p:nvPr>
            <p:ph idx="1"/>
          </p:nvPr>
        </p:nvSpPr>
        <p:spPr/>
        <p:txBody>
          <a:bodyPr>
            <a:normAutofit fontScale="25000" lnSpcReduction="20000"/>
          </a:bodyPr>
          <a:lstStyle/>
          <a:p>
            <a:pPr marL="0" indent="0">
              <a:lnSpc>
                <a:spcPct val="170000"/>
              </a:lnSpc>
              <a:buNone/>
            </a:pPr>
            <a:r>
              <a:rPr lang="pl-PL" sz="5600" b="1" dirty="0">
                <a:latin typeface="Arial" panose="020B0604020202020204" pitchFamily="34" charset="0"/>
                <a:cs typeface="Arial" panose="020B0604020202020204" pitchFamily="34" charset="0"/>
              </a:rPr>
              <a:t>Zadanie </a:t>
            </a:r>
            <a:r>
              <a:rPr lang="pl-PL" sz="5600" b="1" dirty="0" smtClean="0">
                <a:latin typeface="Arial" panose="020B0604020202020204" pitchFamily="34" charset="0"/>
                <a:cs typeface="Arial" panose="020B0604020202020204" pitchFamily="34" charset="0"/>
              </a:rPr>
              <a:t>1.b. </a:t>
            </a:r>
            <a:endParaRPr lang="pl-PL" sz="5600" dirty="0">
              <a:latin typeface="Arial" panose="020B0604020202020204" pitchFamily="34" charset="0"/>
              <a:cs typeface="Arial" panose="020B0604020202020204" pitchFamily="34" charset="0"/>
            </a:endParaRPr>
          </a:p>
          <a:p>
            <a:pPr marL="0" indent="0">
              <a:lnSpc>
                <a:spcPct val="170000"/>
              </a:lnSpc>
              <a:buNone/>
            </a:pPr>
            <a:r>
              <a:rPr lang="pl-PL" sz="5600" b="1" dirty="0">
                <a:latin typeface="Arial" panose="020B0604020202020204" pitchFamily="34" charset="0"/>
                <a:cs typeface="Arial" panose="020B0604020202020204" pitchFamily="34" charset="0"/>
              </a:rPr>
              <a:t>Proszę dwukrotnie odczytać poniższy tekst.</a:t>
            </a:r>
            <a:endParaRPr lang="pl-PL" sz="5600" dirty="0">
              <a:latin typeface="Arial" panose="020B0604020202020204" pitchFamily="34" charset="0"/>
              <a:cs typeface="Arial" panose="020B0604020202020204" pitchFamily="34" charset="0"/>
            </a:endParaRPr>
          </a:p>
          <a:p>
            <a:pPr marL="0" indent="0">
              <a:lnSpc>
                <a:spcPct val="170000"/>
              </a:lnSpc>
              <a:buNone/>
            </a:pPr>
            <a:r>
              <a:rPr lang="pl-PL" sz="5600" b="1" dirty="0">
                <a:latin typeface="Arial" panose="020B0604020202020204" pitchFamily="34" charset="0"/>
                <a:cs typeface="Arial" panose="020B0604020202020204" pitchFamily="34" charset="0"/>
              </a:rPr>
              <a:t>Transkrypcja do zadania </a:t>
            </a:r>
            <a:r>
              <a:rPr lang="pl-PL" sz="5600" b="1" dirty="0" smtClean="0">
                <a:latin typeface="Arial" panose="020B0604020202020204" pitchFamily="34" charset="0"/>
                <a:cs typeface="Arial" panose="020B0604020202020204" pitchFamily="34" charset="0"/>
              </a:rPr>
              <a:t>1. a</a:t>
            </a:r>
            <a:r>
              <a:rPr lang="pl-PL" sz="5600" b="1" dirty="0" smtClean="0">
                <a:latin typeface="Arial" panose="020B0604020202020204" pitchFamily="34" charset="0"/>
                <a:cs typeface="Arial" panose="020B0604020202020204" pitchFamily="34" charset="0"/>
              </a:rPr>
              <a:t>.</a:t>
            </a:r>
            <a:endParaRPr lang="pl-PL" sz="5600" dirty="0">
              <a:latin typeface="Arial" panose="020B0604020202020204" pitchFamily="34" charset="0"/>
              <a:cs typeface="Arial" panose="020B0604020202020204" pitchFamily="34" charset="0"/>
            </a:endParaRPr>
          </a:p>
          <a:p>
            <a:pPr marL="0" indent="0" algn="just">
              <a:lnSpc>
                <a:spcPct val="170000"/>
              </a:lnSpc>
              <a:buNone/>
            </a:pPr>
            <a:r>
              <a:rPr lang="de-DE" sz="4800" dirty="0" smtClean="0">
                <a:latin typeface="Arial" panose="020B0604020202020204" pitchFamily="34" charset="0"/>
                <a:cs typeface="Arial" panose="020B0604020202020204" pitchFamily="34" charset="0"/>
              </a:rPr>
              <a:t>Liebe Fremdsprachenlehrerinnen, liebe Fremdsprachelehrer! Unterrichten Sie Fremdsprachen in den Klassen IV-VIII? Wenn ja, dann wissen Sie: Wer selber schreibt, lernt besser. Wettbewerbe sind für die Schüler nicht nur in den naturwissenschaftlichen Fächern eine spannende Herausforderung. Auch im Fach Deutsch als Fremdsprache spornt ein Schreibwettbewerb zu besonderen Leistungen an. Der Schreibprozess fördert die Kreativität, das eigene Ausdrucksvermögen und den Zugang zur Literatur. Für die fremdsprachenbegeisterten Schüler gibt es eine neue Folge des Schreibwettbewerbs, diesmal mit dem Titel “Es war kurz vor zwölf Uhr nachts“. Schüler, die sich gerne mit der deutschen Sprache und Literatur beschäftigen, haben die Möglichkeit, an diesem Wettbewerb teilzunehmen. Der Wettbewerb richtet sich vor allem an Schüler, die gerne schreiben. Wollen Sie, dass Ihre Schüler mal etwas anderes ausprobieren und besser lernen, melden Sie sie zu der nächsten Folge unseres Wettbewerbs an. Sie beruht darauf, dass jeder Teilnehmer eine Kriminalgeschichte schreibt. Alle Teilnehmer bekommen denselben Anfang der Geschichte. Er wurde schon in Anführungszeichen angegeben. Weitere Informationen bekommen Sie unter: www. klett-themendienst.de. Wir warten auf die Anmeldungen Ihrer Schüler.</a:t>
            </a:r>
            <a:endParaRPr lang="pl-PL" sz="4800" dirty="0" smtClean="0">
              <a:latin typeface="Arial" panose="020B0604020202020204" pitchFamily="34" charset="0"/>
              <a:cs typeface="Arial" panose="020B0604020202020204" pitchFamily="34" charset="0"/>
            </a:endParaRP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14</a:t>
            </a:fld>
            <a:endParaRPr lang="pl-PL" dirty="0"/>
          </a:p>
        </p:txBody>
      </p:sp>
    </p:spTree>
    <p:extLst>
      <p:ext uri="{BB962C8B-B14F-4D97-AF65-F5344CB8AC3E}">
        <p14:creationId xmlns:p14="http://schemas.microsoft.com/office/powerpoint/2010/main" val="28581511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216078"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rozumienia wypowiedzi ustnych</a:t>
            </a:r>
            <a:endParaRPr lang="pl-PL" sz="3200" dirty="0"/>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708773297"/>
              </p:ext>
            </p:extLst>
          </p:nvPr>
        </p:nvGraphicFramePr>
        <p:xfrm>
          <a:off x="1049562" y="2458055"/>
          <a:ext cx="8649333" cy="1992710"/>
        </p:xfrm>
        <a:graphic>
          <a:graphicData uri="http://schemas.openxmlformats.org/drawingml/2006/table">
            <a:tbl>
              <a:tblPr firstRow="1" firstCol="1" bandRow="1">
                <a:tableStyleId>{5C22544A-7EE6-4342-B048-85BDC9FD1C3A}</a:tableStyleId>
              </a:tblPr>
              <a:tblGrid>
                <a:gridCol w="1327248"/>
                <a:gridCol w="2007374"/>
                <a:gridCol w="2656853"/>
                <a:gridCol w="2657858"/>
              </a:tblGrid>
              <a:tr h="808022">
                <a:tc>
                  <a:txBody>
                    <a:bodyPr/>
                    <a:lstStyle/>
                    <a:p>
                      <a:pPr algn="ctr">
                        <a:lnSpc>
                          <a:spcPct val="107000"/>
                        </a:lnSpc>
                        <a:spcAft>
                          <a:spcPts val="800"/>
                        </a:spcAft>
                      </a:pPr>
                      <a:r>
                        <a:rPr lang="pl-PL" sz="1600" noProof="0" dirty="0" smtClean="0">
                          <a:effectLst/>
                          <a:latin typeface="Arial" panose="020B0604020202020204" pitchFamily="34" charset="0"/>
                          <a:cs typeface="Arial" panose="020B0604020202020204" pitchFamily="34" charset="0"/>
                        </a:rPr>
                        <a:t>Zadanie </a:t>
                      </a:r>
                      <a:endParaRPr lang="pl-PL" sz="16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noProof="0" dirty="0" smtClean="0">
                          <a:effectLst/>
                          <a:latin typeface="Arial" panose="020B0604020202020204" pitchFamily="34" charset="0"/>
                          <a:cs typeface="Arial" panose="020B0604020202020204" pitchFamily="34" charset="0"/>
                        </a:rPr>
                        <a:t>Odpowiedź oczekiwana</a:t>
                      </a:r>
                      <a:endParaRPr lang="pl-PL" sz="16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noProof="0" dirty="0" smtClean="0">
                          <a:effectLst/>
                          <a:latin typeface="Arial" panose="020B0604020202020204" pitchFamily="34" charset="0"/>
                          <a:cs typeface="Arial" panose="020B0604020202020204" pitchFamily="34" charset="0"/>
                        </a:rPr>
                        <a:t>Przykłady odpowiedzi akceptowalnych</a:t>
                      </a:r>
                      <a:endParaRPr lang="pl-PL" sz="16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noProof="0" dirty="0" smtClean="0">
                          <a:effectLst/>
                          <a:latin typeface="Arial" panose="020B0604020202020204" pitchFamily="34" charset="0"/>
                          <a:cs typeface="Arial" panose="020B0604020202020204" pitchFamily="34" charset="0"/>
                        </a:rPr>
                        <a:t>Przykłady odpowiedzi niepoprawnych</a:t>
                      </a:r>
                      <a:endParaRPr lang="pl-PL" sz="16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94896">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1.1.</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smtClean="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94896">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1.2.</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94896">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1.3.</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600" dirty="0">
                          <a:effectLst/>
                          <a:latin typeface="Arial" panose="020B0604020202020204" pitchFamily="34" charset="0"/>
                          <a:cs typeface="Arial" panose="020B0604020202020204" pitchFamily="34" charset="0"/>
                        </a:rPr>
                        <a:t>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15</a:t>
            </a:fld>
            <a:endParaRPr lang="pl-PL" dirty="0"/>
          </a:p>
        </p:txBody>
      </p:sp>
      <p:graphicFrame>
        <p:nvGraphicFramePr>
          <p:cNvPr id="7" name="Tabela 6"/>
          <p:cNvGraphicFramePr>
            <a:graphicFrameLocks noGrp="1"/>
          </p:cNvGraphicFramePr>
          <p:nvPr>
            <p:extLst>
              <p:ext uri="{D42A27DB-BD31-4B8C-83A1-F6EECF244321}">
                <p14:modId xmlns:p14="http://schemas.microsoft.com/office/powerpoint/2010/main" val="4274746837"/>
              </p:ext>
            </p:extLst>
          </p:nvPr>
        </p:nvGraphicFramePr>
        <p:xfrm>
          <a:off x="1090100" y="4528501"/>
          <a:ext cx="8554472" cy="1550937"/>
        </p:xfrm>
        <a:graphic>
          <a:graphicData uri="http://schemas.openxmlformats.org/drawingml/2006/table">
            <a:tbl>
              <a:tblPr firstRow="1" firstCol="1" bandRow="1">
                <a:tableStyleId>{5C22544A-7EE6-4342-B048-85BDC9FD1C3A}</a:tableStyleId>
              </a:tblPr>
              <a:tblGrid>
                <a:gridCol w="2850850"/>
                <a:gridCol w="2851811"/>
                <a:gridCol w="2851811"/>
              </a:tblGrid>
              <a:tr h="1054843">
                <a:tc>
                  <a:txBody>
                    <a:bodyPr/>
                    <a:lstStyle/>
                    <a:p>
                      <a:pPr algn="ctr">
                        <a:lnSpc>
                          <a:spcPct val="107000"/>
                        </a:lnSpc>
                        <a:spcAft>
                          <a:spcPts val="800"/>
                        </a:spcAft>
                      </a:pPr>
                      <a:r>
                        <a:rPr lang="pl-PL" sz="1800" noProof="0" dirty="0" smtClean="0">
                          <a:effectLst/>
                          <a:latin typeface="Arial" panose="020B0604020202020204" pitchFamily="34" charset="0"/>
                          <a:cs typeface="Arial" panose="020B0604020202020204" pitchFamily="34" charset="0"/>
                        </a:rPr>
                        <a:t>Wymagania szczegółowe</a:t>
                      </a:r>
                    </a:p>
                    <a:p>
                      <a:pPr algn="ctr">
                        <a:lnSpc>
                          <a:spcPct val="107000"/>
                        </a:lnSpc>
                        <a:spcAft>
                          <a:spcPts val="800"/>
                        </a:spcAft>
                      </a:pPr>
                      <a:r>
                        <a:rPr lang="pl-PL" sz="1800" noProof="0" dirty="0" smtClean="0">
                          <a:effectLst/>
                          <a:latin typeface="Arial" panose="020B0604020202020204" pitchFamily="34" charset="0"/>
                          <a:cs typeface="Arial" panose="020B0604020202020204" pitchFamily="34" charset="0"/>
                        </a:rPr>
                        <a:t>II.-VII.</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noProof="0" dirty="0" smtClean="0">
                          <a:effectLst/>
                          <a:latin typeface="Arial" panose="020B0604020202020204" pitchFamily="34" charset="0"/>
                          <a:cs typeface="Arial" panose="020B0604020202020204" pitchFamily="34" charset="0"/>
                        </a:rPr>
                        <a:t>Wymagania szczegółowe</a:t>
                      </a:r>
                    </a:p>
                    <a:p>
                      <a:pPr algn="ctr">
                        <a:lnSpc>
                          <a:spcPct val="107000"/>
                        </a:lnSpc>
                        <a:spcAft>
                          <a:spcPts val="800"/>
                        </a:spcAft>
                      </a:pPr>
                      <a:r>
                        <a:rPr lang="pl-PL" sz="1800" noProof="0" dirty="0" smtClean="0">
                          <a:effectLst/>
                          <a:latin typeface="Arial" panose="020B0604020202020204" pitchFamily="34" charset="0"/>
                          <a:cs typeface="Arial" panose="020B0604020202020204" pitchFamily="34" charset="0"/>
                        </a:rPr>
                        <a:t>IX.-XIV.</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noProof="0" dirty="0" smtClean="0">
                          <a:effectLst/>
                          <a:latin typeface="Arial" panose="020B0604020202020204" pitchFamily="34" charset="0"/>
                          <a:cs typeface="Arial" panose="020B0604020202020204" pitchFamily="34" charset="0"/>
                        </a:rPr>
                        <a:t>Mediacje</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496094">
                <a:tc>
                  <a:txBody>
                    <a:bodyPr/>
                    <a:lstStyle/>
                    <a:p>
                      <a:pPr algn="ctr">
                        <a:lnSpc>
                          <a:spcPct val="107000"/>
                        </a:lnSpc>
                        <a:spcAft>
                          <a:spcPts val="800"/>
                        </a:spcAft>
                      </a:pPr>
                      <a:r>
                        <a:rPr lang="pl-PL" sz="1800" dirty="0">
                          <a:effectLst/>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pl-PL" sz="1800" dirty="0">
                          <a:effectLst/>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pl-PL" sz="1800" dirty="0">
                          <a:effectLst/>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8" name="Rectangle 1"/>
          <p:cNvSpPr>
            <a:spLocks noChangeArrowheads="1"/>
          </p:cNvSpPr>
          <p:nvPr/>
        </p:nvSpPr>
        <p:spPr bwMode="auto">
          <a:xfrm>
            <a:off x="883178" y="1598246"/>
            <a:ext cx="954641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Zadanie </a:t>
            </a:r>
            <a:r>
              <a:rPr kumimoji="0" lang="pl-PL" altLang="pl-PL"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1.c.</a:t>
            </a:r>
            <a:endParaRPr kumimoji="0" lang="pl-PL" altLang="pl-PL"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6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Proszę porównać w parze rozwiązania, nanieść wyniki do tabel poniżej i przedstawić je pozostałym uczestnikom szkolenia.</a:t>
            </a:r>
            <a:endParaRPr kumimoji="0" lang="pl-PL" altLang="pl-PL"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6466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rozumienia wypowiedzi ustnych</a:t>
            </a:r>
            <a:endParaRPr lang="pl-PL" sz="3600" dirty="0"/>
          </a:p>
        </p:txBody>
      </p:sp>
      <p:sp>
        <p:nvSpPr>
          <p:cNvPr id="3" name="Symbol zastępczy zawartości 2"/>
          <p:cNvSpPr>
            <a:spLocks noGrp="1"/>
          </p:cNvSpPr>
          <p:nvPr>
            <p:ph idx="1"/>
          </p:nvPr>
        </p:nvSpPr>
        <p:spPr/>
        <p:txBody>
          <a:bodyPr/>
          <a:lstStyle/>
          <a:p>
            <a:endParaRPr lang="pl-PL" dirty="0">
              <a:latin typeface="Arial" panose="020B0604020202020204" pitchFamily="34" charset="0"/>
              <a:ea typeface="Times New Roman" panose="02020603050405020304" pitchFamily="18" charset="0"/>
            </a:endParaRP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16</a:t>
            </a:fld>
            <a:endParaRPr lang="pl-PL"/>
          </a:p>
        </p:txBody>
      </p:sp>
      <p:graphicFrame>
        <p:nvGraphicFramePr>
          <p:cNvPr id="6" name="Tabela 5"/>
          <p:cNvGraphicFramePr>
            <a:graphicFrameLocks noGrp="1"/>
          </p:cNvGraphicFramePr>
          <p:nvPr>
            <p:extLst>
              <p:ext uri="{D42A27DB-BD31-4B8C-83A1-F6EECF244321}">
                <p14:modId xmlns:p14="http://schemas.microsoft.com/office/powerpoint/2010/main" val="1834063489"/>
              </p:ext>
            </p:extLst>
          </p:nvPr>
        </p:nvGraphicFramePr>
        <p:xfrm>
          <a:off x="1625601" y="2188369"/>
          <a:ext cx="8069242" cy="3988595"/>
        </p:xfrm>
        <a:graphic>
          <a:graphicData uri="http://schemas.openxmlformats.org/drawingml/2006/table">
            <a:tbl>
              <a:tblPr>
                <a:tableStyleId>{5C22544A-7EE6-4342-B048-85BDC9FD1C3A}</a:tableStyleId>
              </a:tblPr>
              <a:tblGrid>
                <a:gridCol w="1255673"/>
                <a:gridCol w="2472924"/>
                <a:gridCol w="1911638"/>
                <a:gridCol w="2429007"/>
              </a:tblGrid>
              <a:tr h="1139299">
                <a:tc>
                  <a:txBody>
                    <a:bodyPr/>
                    <a:lstStyle/>
                    <a:p>
                      <a:pPr algn="ctr">
                        <a:spcAft>
                          <a:spcPts val="0"/>
                        </a:spcAft>
                      </a:pPr>
                      <a:r>
                        <a:rPr lang="pl-PL" sz="1800" noProof="0" dirty="0" smtClean="0">
                          <a:effectLst/>
                          <a:latin typeface="Arial" panose="020B0604020202020204" pitchFamily="34" charset="0"/>
                          <a:cs typeface="Arial" panose="020B0604020202020204" pitchFamily="34" charset="0"/>
                        </a:rPr>
                        <a:t>Zadanie</a:t>
                      </a:r>
                      <a:r>
                        <a:rPr lang="de-DE" sz="1800" dirty="0" smtClean="0">
                          <a:effectLst/>
                          <a:latin typeface="Arial" panose="020B0604020202020204" pitchFamily="34" charset="0"/>
                          <a:cs typeface="Arial" panose="020B0604020202020204" pitchFamily="34" charset="0"/>
                        </a:rPr>
                        <a:t> </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a:effectLst/>
                          <a:latin typeface="Arial" panose="020B0604020202020204" pitchFamily="34" charset="0"/>
                          <a:cs typeface="Arial" panose="020B0604020202020204" pitchFamily="34" charset="0"/>
                        </a:rPr>
                        <a:t>Odpowiedź oczekiwana</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a:effectLst/>
                          <a:latin typeface="Arial" panose="020B0604020202020204" pitchFamily="34" charset="0"/>
                          <a:cs typeface="Arial" panose="020B0604020202020204" pitchFamily="34" charset="0"/>
                        </a:rPr>
                        <a:t>Przykłady odpowiedzi akceptowalnych</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a:effectLst/>
                          <a:latin typeface="Arial" panose="020B0604020202020204" pitchFamily="34" charset="0"/>
                          <a:cs typeface="Arial" panose="020B0604020202020204" pitchFamily="34" charset="0"/>
                        </a:rPr>
                        <a:t>Przykłady odpowiedzi niepoprawn</a:t>
                      </a:r>
                      <a:r>
                        <a:rPr lang="pl-PL" sz="1800">
                          <a:effectLst/>
                          <a:latin typeface="Arial" panose="020B0604020202020204" pitchFamily="34" charset="0"/>
                          <a:cs typeface="Arial" panose="020B0604020202020204" pitchFamily="34" charset="0"/>
                        </a:rPr>
                        <a:t>ych</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r>
              <a:tr h="569999">
                <a:tc>
                  <a:txBody>
                    <a:bodyPr/>
                    <a:lstStyle/>
                    <a:p>
                      <a:pPr algn="ctr">
                        <a:spcAft>
                          <a:spcPts val="0"/>
                        </a:spcAft>
                      </a:pPr>
                      <a:r>
                        <a:rPr lang="pl-PL" sz="1800" dirty="0">
                          <a:effectLst/>
                          <a:latin typeface="Arial" panose="020B0604020202020204" pitchFamily="34" charset="0"/>
                          <a:cs typeface="Arial" panose="020B0604020202020204" pitchFamily="34" charset="0"/>
                        </a:rPr>
                        <a:t>1.1.</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dirty="0">
                          <a:effectLst/>
                          <a:latin typeface="Arial" panose="020B0604020202020204" pitchFamily="34" charset="0"/>
                          <a:cs typeface="Arial" panose="020B0604020202020204" pitchFamily="34" charset="0"/>
                        </a:rPr>
                        <a:t>den </a:t>
                      </a:r>
                      <a:r>
                        <a:rPr lang="de-DE" sz="1800" noProof="0" dirty="0" smtClean="0">
                          <a:effectLst/>
                          <a:latin typeface="Arial" panose="020B0604020202020204" pitchFamily="34" charset="0"/>
                          <a:cs typeface="Arial" panose="020B0604020202020204" pitchFamily="34" charset="0"/>
                        </a:rPr>
                        <a:t>Klassen</a:t>
                      </a:r>
                      <a:r>
                        <a:rPr lang="pl-PL" sz="1800" dirty="0" smtClean="0">
                          <a:effectLst/>
                          <a:latin typeface="Arial" panose="020B0604020202020204" pitchFamily="34" charset="0"/>
                          <a:cs typeface="Arial" panose="020B0604020202020204" pitchFamily="34" charset="0"/>
                        </a:rPr>
                        <a:t> </a:t>
                      </a:r>
                      <a:r>
                        <a:rPr lang="pl-PL" sz="1800" dirty="0">
                          <a:effectLst/>
                          <a:latin typeface="Arial" panose="020B0604020202020204" pitchFamily="34" charset="0"/>
                          <a:cs typeface="Arial" panose="020B0604020202020204" pitchFamily="34" charset="0"/>
                        </a:rPr>
                        <a:t>IV-VIII</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noProof="0" dirty="0" smtClean="0">
                          <a:effectLst/>
                          <a:latin typeface="Arial" panose="020B0604020202020204" pitchFamily="34" charset="0"/>
                          <a:cs typeface="Arial" panose="020B0604020202020204" pitchFamily="34" charset="0"/>
                        </a:rPr>
                        <a:t>Grundschulen</a:t>
                      </a:r>
                      <a:endParaRPr lang="de-DE" sz="18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a:effectLst/>
                          <a:latin typeface="Arial" panose="020B0604020202020204" pitchFamily="34" charset="0"/>
                          <a:cs typeface="Arial" panose="020B0604020202020204" pitchFamily="34" charset="0"/>
                        </a:rPr>
                        <a:t>Oberschulen</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r>
              <a:tr h="569999">
                <a:tc>
                  <a:txBody>
                    <a:bodyPr/>
                    <a:lstStyle/>
                    <a:p>
                      <a:pPr algn="ctr">
                        <a:spcAft>
                          <a:spcPts val="0"/>
                        </a:spcAft>
                      </a:pPr>
                      <a:r>
                        <a:rPr lang="pl-PL" sz="1800">
                          <a:effectLst/>
                          <a:latin typeface="Arial" panose="020B0604020202020204" pitchFamily="34" charset="0"/>
                          <a:cs typeface="Arial" panose="020B0604020202020204" pitchFamily="34" charset="0"/>
                        </a:rPr>
                        <a:t>1.2.</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a:effectLst/>
                          <a:latin typeface="Arial" panose="020B0604020202020204" pitchFamily="34" charset="0"/>
                          <a:cs typeface="Arial" panose="020B0604020202020204" pitchFamily="34" charset="0"/>
                        </a:rPr>
                        <a:t>kreativer </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a:effectLst/>
                          <a:latin typeface="Arial" panose="020B0604020202020204" pitchFamily="34" charset="0"/>
                          <a:cs typeface="Arial" panose="020B0604020202020204" pitchFamily="34" charset="0"/>
                        </a:rPr>
                        <a:t>besser</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a:effectLst/>
                          <a:latin typeface="Arial" panose="020B0604020202020204" pitchFamily="34" charset="0"/>
                          <a:cs typeface="Arial" panose="020B0604020202020204" pitchFamily="34" charset="0"/>
                        </a:rPr>
                        <a:t>spannender</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r>
              <a:tr h="569999">
                <a:tc>
                  <a:txBody>
                    <a:bodyPr/>
                    <a:lstStyle/>
                    <a:p>
                      <a:pPr algn="ctr">
                        <a:spcAft>
                          <a:spcPts val="0"/>
                        </a:spcAft>
                      </a:pPr>
                      <a:r>
                        <a:rPr lang="pl-PL" sz="1800">
                          <a:effectLst/>
                          <a:latin typeface="Arial" panose="020B0604020202020204" pitchFamily="34" charset="0"/>
                          <a:cs typeface="Arial" panose="020B0604020202020204" pitchFamily="34" charset="0"/>
                        </a:rPr>
                        <a:t>1.3.</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noProof="0" dirty="0" smtClean="0">
                          <a:effectLst/>
                          <a:latin typeface="Arial" panose="020B0604020202020204" pitchFamily="34" charset="0"/>
                          <a:cs typeface="Arial" panose="020B0604020202020204" pitchFamily="34" charset="0"/>
                        </a:rPr>
                        <a:t>vorgegeben</a:t>
                      </a:r>
                      <a:endParaRPr lang="de-DE" sz="18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dirty="0">
                          <a:effectLst/>
                          <a:latin typeface="Arial" panose="020B0604020202020204" pitchFamily="34" charset="0"/>
                          <a:cs typeface="Arial" panose="020B0604020202020204" pitchFamily="34" charset="0"/>
                        </a:rPr>
                        <a:t>ein Satz, der Titel</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pl-PL" sz="1800">
                          <a:effectLst/>
                          <a:latin typeface="Arial" panose="020B0604020202020204" pitchFamily="34" charset="0"/>
                          <a:cs typeface="Arial" panose="020B0604020202020204" pitchFamily="34" charset="0"/>
                        </a:rPr>
                        <a:t>erwartet</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r>
              <a:tr h="1139299">
                <a:tc>
                  <a:txBody>
                    <a:bodyPr/>
                    <a:lstStyle/>
                    <a:p>
                      <a:pPr algn="ctr">
                        <a:spcAft>
                          <a:spcPts val="0"/>
                        </a:spcAft>
                      </a:pPr>
                      <a:r>
                        <a:rPr lang="pl-PL" sz="1800">
                          <a:effectLst/>
                          <a:latin typeface="Arial" panose="020B0604020202020204" pitchFamily="34" charset="0"/>
                          <a:cs typeface="Arial" panose="020B0604020202020204" pitchFamily="34" charset="0"/>
                        </a:rPr>
                        <a:t>1.4.</a:t>
                      </a:r>
                      <a:endParaRPr lang="pl-PL"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noProof="0" dirty="0" smtClean="0">
                          <a:effectLst/>
                          <a:latin typeface="Arial" panose="020B0604020202020204" pitchFamily="34" charset="0"/>
                          <a:cs typeface="Arial" panose="020B0604020202020204" pitchFamily="34" charset="0"/>
                        </a:rPr>
                        <a:t>Webseite</a:t>
                      </a:r>
                      <a:endParaRPr lang="de-DE" sz="18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noProof="0" dirty="0" smtClean="0">
                          <a:effectLst/>
                          <a:latin typeface="Arial" panose="020B0604020202020204" pitchFamily="34" charset="0"/>
                          <a:cs typeface="Arial" panose="020B0604020202020204" pitchFamily="34" charset="0"/>
                        </a:rPr>
                        <a:t>Seite</a:t>
                      </a:r>
                      <a:endParaRPr lang="de-DE" sz="18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c>
                  <a:txBody>
                    <a:bodyPr/>
                    <a:lstStyle/>
                    <a:p>
                      <a:pPr algn="ctr">
                        <a:spcAft>
                          <a:spcPts val="0"/>
                        </a:spcAft>
                      </a:pPr>
                      <a:r>
                        <a:rPr lang="de-DE" sz="1800" noProof="0" dirty="0" smtClean="0">
                          <a:effectLst/>
                          <a:latin typeface="Arial" panose="020B0604020202020204" pitchFamily="34" charset="0"/>
                          <a:cs typeface="Arial" panose="020B0604020202020204" pitchFamily="34" charset="0"/>
                        </a:rPr>
                        <a:t>Anmeldung</a:t>
                      </a:r>
                      <a:endParaRPr lang="de-DE" sz="18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9525" marB="0" anchor="ctr"/>
                </a:tc>
              </a:tr>
            </a:tbl>
          </a:graphicData>
        </a:graphic>
      </p:graphicFrame>
    </p:spTree>
    <p:extLst>
      <p:ext uri="{BB962C8B-B14F-4D97-AF65-F5344CB8AC3E}">
        <p14:creationId xmlns:p14="http://schemas.microsoft.com/office/powerpoint/2010/main" val="2890622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600" dirty="0" smtClean="0">
                <a:solidFill>
                  <a:schemeClr val="accent5">
                    <a:lumMod val="50000"/>
                  </a:schemeClr>
                </a:solidFill>
                <a:latin typeface="Arial" panose="020B0604020202020204" pitchFamily="34" charset="0"/>
                <a:cs typeface="Arial" panose="020B0604020202020204" pitchFamily="34" charset="0"/>
              </a:rPr>
              <a:t>Trening i strategie nabywania </a:t>
            </a:r>
            <a:r>
              <a:rPr lang="pl-PL" sz="3600" dirty="0">
                <a:solidFill>
                  <a:schemeClr val="accent5">
                    <a:lumMod val="50000"/>
                  </a:schemeClr>
                </a:solidFill>
                <a:latin typeface="Arial" panose="020B0604020202020204" pitchFamily="34" charset="0"/>
                <a:cs typeface="Arial" panose="020B0604020202020204" pitchFamily="34" charset="0"/>
              </a:rPr>
              <a:t>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rozumienia wypowiedzi ustnych</a:t>
            </a:r>
            <a:endParaRPr lang="pl-PL" sz="3600" dirty="0">
              <a:latin typeface="Arial" panose="020B0604020202020204" pitchFamily="34" charset="0"/>
              <a:cs typeface="Arial" panose="020B0604020202020204" pitchFamily="34" charset="0"/>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2180136109"/>
              </p:ext>
            </p:extLst>
          </p:nvPr>
        </p:nvGraphicFramePr>
        <p:xfrm>
          <a:off x="720338" y="1756953"/>
          <a:ext cx="9326773" cy="4214869"/>
        </p:xfrm>
        <a:graphic>
          <a:graphicData uri="http://schemas.openxmlformats.org/drawingml/2006/table">
            <a:tbl>
              <a:tblPr firstRow="1" firstCol="1" bandRow="1">
                <a:tableStyleId>{5C22544A-7EE6-4342-B048-85BDC9FD1C3A}</a:tableStyleId>
              </a:tblPr>
              <a:tblGrid>
                <a:gridCol w="1728801"/>
                <a:gridCol w="5269076"/>
                <a:gridCol w="2328896"/>
              </a:tblGrid>
              <a:tr h="972662">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II.-VII.</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IX.-XIV.</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Mediacje</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242207">
                <a:tc>
                  <a:txBody>
                    <a:bodyPr/>
                    <a:lstStyle/>
                    <a:p>
                      <a:pPr algn="ctr">
                        <a:lnSpc>
                          <a:spcPct val="150000"/>
                        </a:lnSpc>
                        <a:spcAft>
                          <a:spcPts val="0"/>
                        </a:spcAft>
                      </a:pPr>
                      <a:r>
                        <a:rPr lang="pl-PL" sz="1200" dirty="0">
                          <a:effectLst/>
                          <a:latin typeface="Arial" panose="020B0604020202020204" pitchFamily="34" charset="0"/>
                          <a:cs typeface="Arial" panose="020B0604020202020204" pitchFamily="34" charset="0"/>
                        </a:rPr>
                        <a:t>II. Uczeń rozumie proste wypowiedzi </a:t>
                      </a:r>
                      <a:r>
                        <a:rPr lang="pl-PL" sz="1200" dirty="0" smtClean="0">
                          <a:effectLst/>
                          <a:latin typeface="Arial" panose="020B0604020202020204" pitchFamily="34" charset="0"/>
                          <a:cs typeface="Arial" panose="020B0604020202020204" pitchFamily="34" charset="0"/>
                        </a:rPr>
                        <a:t>ustne:</a:t>
                      </a:r>
                      <a:endParaRPr lang="pl-PL" sz="1200" dirty="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a:effectLst/>
                          <a:latin typeface="Arial" panose="020B0604020202020204" pitchFamily="34" charset="0"/>
                          <a:cs typeface="Arial" panose="020B0604020202020204" pitchFamily="34" charset="0"/>
                        </a:rPr>
                        <a:t>4) znajduje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w </a:t>
                      </a:r>
                      <a:r>
                        <a:rPr lang="pl-PL" sz="1200" dirty="0">
                          <a:effectLst/>
                          <a:latin typeface="Arial" panose="020B0604020202020204" pitchFamily="34" charset="0"/>
                          <a:cs typeface="Arial" panose="020B0604020202020204" pitchFamily="34" charset="0"/>
                        </a:rPr>
                        <a:t>tekście określone informacje</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dirty="0">
                          <a:effectLst/>
                          <a:latin typeface="Arial" panose="020B0604020202020204" pitchFamily="34" charset="0"/>
                          <a:cs typeface="Arial" panose="020B0604020202020204" pitchFamily="34" charset="0"/>
                        </a:rPr>
                        <a:t>X. Uczeń dokonuje samooceny </a:t>
                      </a:r>
                    </a:p>
                    <a:p>
                      <a:pPr algn="ctr">
                        <a:lnSpc>
                          <a:spcPct val="150000"/>
                        </a:lnSpc>
                        <a:spcAft>
                          <a:spcPts val="0"/>
                        </a:spcAft>
                      </a:pPr>
                      <a:r>
                        <a:rPr lang="pl-PL" sz="1200" dirty="0">
                          <a:effectLst/>
                          <a:latin typeface="Arial" panose="020B0604020202020204" pitchFamily="34" charset="0"/>
                          <a:cs typeface="Arial" panose="020B0604020202020204" pitchFamily="34" charset="0"/>
                        </a:rPr>
                        <a:t>i wykorzystuje techniki samodzielnej pracy nad językiem (prowadzenie notatek)</a:t>
                      </a:r>
                    </a:p>
                    <a:p>
                      <a:pPr algn="ctr">
                        <a:lnSpc>
                          <a:spcPct val="150000"/>
                        </a:lnSpc>
                        <a:spcAft>
                          <a:spcPts val="0"/>
                        </a:spcAft>
                      </a:pPr>
                      <a:r>
                        <a:rPr lang="pl-PL" sz="1200" dirty="0">
                          <a:effectLst/>
                          <a:latin typeface="Arial" panose="020B0604020202020204" pitchFamily="34" charset="0"/>
                          <a:cs typeface="Arial" panose="020B0604020202020204" pitchFamily="34" charset="0"/>
                        </a:rPr>
                        <a:t>XI. Uczeń współdziała w grupie</a:t>
                      </a:r>
                    </a:p>
                    <a:p>
                      <a:pPr algn="ctr">
                        <a:lnSpc>
                          <a:spcPct val="150000"/>
                        </a:lnSpc>
                        <a:spcAft>
                          <a:spcPts val="0"/>
                        </a:spcAft>
                      </a:pPr>
                      <a:r>
                        <a:rPr lang="pl-PL" sz="1200" dirty="0">
                          <a:effectLst/>
                          <a:latin typeface="Arial" panose="020B0604020202020204" pitchFamily="34" charset="0"/>
                          <a:cs typeface="Arial" panose="020B0604020202020204" pitchFamily="34" charset="0"/>
                        </a:rPr>
                        <a:t>XII.</a:t>
                      </a:r>
                      <a:r>
                        <a:rPr lang="pl-PL" sz="1200" spc="-10" dirty="0">
                          <a:effectLst/>
                          <a:latin typeface="Arial" panose="020B0604020202020204" pitchFamily="34" charset="0"/>
                          <a:cs typeface="Arial" panose="020B0604020202020204" pitchFamily="34" charset="0"/>
                        </a:rPr>
                        <a:t> Uczeń korzysta ze źródeł informacji w języku obcym nowożytnym</a:t>
                      </a:r>
                      <a:r>
                        <a:rPr lang="pl-PL" sz="1200" dirty="0">
                          <a:effectLst/>
                          <a:latin typeface="Arial" panose="020B0604020202020204" pitchFamily="34" charset="0"/>
                          <a:cs typeface="Arial" panose="020B0604020202020204" pitchFamily="34" charset="0"/>
                        </a:rPr>
                        <a:t/>
                      </a:r>
                      <a:br>
                        <a:rPr lang="pl-PL" sz="1200" dirty="0">
                          <a:effectLst/>
                          <a:latin typeface="Arial" panose="020B0604020202020204" pitchFamily="34" charset="0"/>
                          <a:cs typeface="Arial" panose="020B0604020202020204" pitchFamily="34" charset="0"/>
                        </a:rPr>
                      </a:br>
                      <a:r>
                        <a:rPr lang="pl-PL" sz="1200" dirty="0">
                          <a:effectLst/>
                          <a:latin typeface="Arial" panose="020B0604020202020204" pitchFamily="34" charset="0"/>
                          <a:cs typeface="Arial" panose="020B0604020202020204" pitchFamily="34" charset="0"/>
                        </a:rPr>
                        <a:t>XIII. Uczeń stosuje strategie komunikacyjne (np. domyślanie się znaczenia wyrazów z kontekstu, identyfikowanie słów kluczy lub internacjonalizmów)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i </a:t>
                      </a:r>
                      <a:r>
                        <a:rPr lang="pl-PL" sz="1200" dirty="0">
                          <a:effectLst/>
                          <a:latin typeface="Arial" panose="020B0604020202020204" pitchFamily="34" charset="0"/>
                          <a:cs typeface="Arial" panose="020B0604020202020204" pitchFamily="34" charset="0"/>
                        </a:rPr>
                        <a:t>strategie kompensacyjne, w przypadku gdy nie zna lub nie pamięta wyrazu (np. upraszczanie formy wypowiedzi, zastępowanie innym wyrazem, </a:t>
                      </a:r>
                      <a:r>
                        <a:rPr lang="pl-PL" sz="1200" dirty="0" smtClean="0">
                          <a:effectLst/>
                          <a:latin typeface="Arial" panose="020B0604020202020204" pitchFamily="34" charset="0"/>
                          <a:cs typeface="Arial" panose="020B0604020202020204" pitchFamily="34" charset="0"/>
                        </a:rPr>
                        <a:t>opis</a:t>
                      </a:r>
                    </a:p>
                    <a:p>
                      <a:pPr marL="0" marR="0" lvl="0" indent="0" algn="ctr" defTabSz="914400" rtl="0" eaLnBrk="1" fontAlgn="auto" latinLnBrk="0" hangingPunct="1">
                        <a:lnSpc>
                          <a:spcPct val="150000"/>
                        </a:lnSpc>
                        <a:spcBef>
                          <a:spcPts val="0"/>
                        </a:spcBef>
                        <a:spcAft>
                          <a:spcPts val="0"/>
                        </a:spcAft>
                        <a:buClrTx/>
                        <a:buSzTx/>
                        <a:buFontTx/>
                        <a:buNone/>
                        <a:tabLst/>
                        <a:defRPr/>
                      </a:pPr>
                      <a:r>
                        <a:rPr lang="pl-PL" sz="1200" dirty="0" smtClean="0">
                          <a:effectLst/>
                          <a:latin typeface="Arial" panose="020B0604020202020204" pitchFamily="34" charset="0"/>
                          <a:cs typeface="Arial" panose="020B0604020202020204" pitchFamily="34" charset="0"/>
                        </a:rPr>
                        <a:t>XIV. Uczeń posiada świadomość językową (np. podobieństw i różnic między językami).</a:t>
                      </a:r>
                      <a:endParaRPr lang="pl-PL" sz="1200" dirty="0" smtClean="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540385" indent="-540385" algn="ctr">
                        <a:lnSpc>
                          <a:spcPct val="115000"/>
                        </a:lnSpc>
                        <a:spcAft>
                          <a:spcPts val="0"/>
                        </a:spcAft>
                      </a:pPr>
                      <a:r>
                        <a:rPr lang="pl-PL" sz="1200" dirty="0" smtClean="0">
                          <a:effectLst/>
                          <a:uFill>
                            <a:solidFill>
                              <a:srgbClr val="000000"/>
                            </a:solidFill>
                          </a:uFill>
                          <a:latin typeface="Arial" panose="020B0604020202020204" pitchFamily="34" charset="0"/>
                          <a:cs typeface="Arial" panose="020B0604020202020204" pitchFamily="34" charset="0"/>
                        </a:rPr>
                        <a:t>VIII.</a:t>
                      </a:r>
                      <a:r>
                        <a:rPr lang="pl-PL" sz="1200" baseline="0" dirty="0" smtClean="0">
                          <a:effectLst/>
                          <a:uFill>
                            <a:solidFill>
                              <a:srgbClr val="000000"/>
                            </a:solidFill>
                          </a:uFill>
                          <a:latin typeface="Arial" panose="020B0604020202020204" pitchFamily="34" charset="0"/>
                          <a:cs typeface="Arial" panose="020B0604020202020204" pitchFamily="34" charset="0"/>
                        </a:rPr>
                        <a:t> </a:t>
                      </a:r>
                      <a:r>
                        <a:rPr lang="pl-PL" sz="1200" dirty="0" smtClean="0">
                          <a:effectLst/>
                          <a:uFill>
                            <a:solidFill>
                              <a:srgbClr val="000000"/>
                            </a:solidFill>
                          </a:uFill>
                          <a:latin typeface="Arial" panose="020B0604020202020204" pitchFamily="34" charset="0"/>
                          <a:cs typeface="Arial" panose="020B0604020202020204" pitchFamily="34" charset="0"/>
                        </a:rPr>
                        <a:t>Uczeń </a:t>
                      </a:r>
                    </a:p>
                    <a:p>
                      <a:pPr marL="540385" indent="-540385" algn="ctr">
                        <a:lnSpc>
                          <a:spcPct val="115000"/>
                        </a:lnSpc>
                        <a:spcAft>
                          <a:spcPts val="0"/>
                        </a:spcAft>
                      </a:pPr>
                      <a:r>
                        <a:rPr lang="pl-PL" sz="1200" dirty="0" smtClean="0">
                          <a:effectLst/>
                          <a:uFill>
                            <a:solidFill>
                              <a:srgbClr val="000000"/>
                            </a:solidFill>
                          </a:uFill>
                          <a:latin typeface="Arial" panose="020B0604020202020204" pitchFamily="34" charset="0"/>
                          <a:cs typeface="Arial" panose="020B0604020202020204" pitchFamily="34" charset="0"/>
                        </a:rPr>
                        <a:t>Przetwarza prosty tekst</a:t>
                      </a:r>
                      <a:r>
                        <a:rPr lang="pl-PL" sz="1200" baseline="0" dirty="0" smtClean="0">
                          <a:effectLst/>
                          <a:uFill>
                            <a:solidFill>
                              <a:srgbClr val="000000"/>
                            </a:solidFill>
                          </a:uFill>
                          <a:latin typeface="Arial" panose="020B0604020202020204" pitchFamily="34" charset="0"/>
                          <a:cs typeface="Arial" panose="020B0604020202020204" pitchFamily="34" charset="0"/>
                        </a:rPr>
                        <a:t> </a:t>
                      </a:r>
                      <a:r>
                        <a:rPr lang="pl-PL" sz="1200" dirty="0" smtClean="0">
                          <a:effectLst/>
                          <a:uFill>
                            <a:solidFill>
                              <a:srgbClr val="000000"/>
                            </a:solidFill>
                          </a:uFill>
                          <a:latin typeface="Arial" panose="020B0604020202020204" pitchFamily="34" charset="0"/>
                          <a:cs typeface="Arial" panose="020B0604020202020204" pitchFamily="34" charset="0"/>
                        </a:rPr>
                        <a:t>pisemnie</a:t>
                      </a:r>
                      <a:r>
                        <a:rPr lang="pl-PL" sz="1200" dirty="0">
                          <a:effectLst/>
                          <a:uFill>
                            <a:solidFill>
                              <a:srgbClr val="000000"/>
                            </a:solidFill>
                          </a:uFill>
                          <a:latin typeface="Arial" panose="020B0604020202020204" pitchFamily="34" charset="0"/>
                          <a:cs typeface="Arial" panose="020B0604020202020204" pitchFamily="34" charset="0"/>
                        </a:rPr>
                        <a:t>:</a:t>
                      </a:r>
                    </a:p>
                    <a:p>
                      <a:pPr algn="ctr">
                        <a:lnSpc>
                          <a:spcPct val="150000"/>
                        </a:lnSpc>
                        <a:spcAft>
                          <a:spcPts val="0"/>
                        </a:spcAft>
                      </a:pPr>
                      <a:r>
                        <a:rPr lang="pl-PL" sz="1200" dirty="0">
                          <a:effectLst/>
                          <a:latin typeface="Arial" panose="020B0604020202020204" pitchFamily="34" charset="0"/>
                          <a:cs typeface="Arial" panose="020B0604020202020204" pitchFamily="34" charset="0"/>
                        </a:rPr>
                        <a:t>2) przekazuje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w </a:t>
                      </a:r>
                      <a:r>
                        <a:rPr lang="pl-PL" sz="1200" dirty="0">
                          <a:effectLst/>
                          <a:latin typeface="Arial" panose="020B0604020202020204" pitchFamily="34" charset="0"/>
                          <a:cs typeface="Arial" panose="020B0604020202020204" pitchFamily="34" charset="0"/>
                        </a:rPr>
                        <a:t>języku obcym nowożytnym informacje </a:t>
                      </a:r>
                      <a:r>
                        <a:rPr lang="pl-PL" sz="1200" dirty="0" smtClean="0">
                          <a:effectLst/>
                          <a:latin typeface="Arial" panose="020B0604020202020204" pitchFamily="34" charset="0"/>
                          <a:cs typeface="Arial" panose="020B0604020202020204" pitchFamily="34" charset="0"/>
                        </a:rPr>
                        <a:t>sformułowane</a:t>
                      </a: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 </a:t>
                      </a:r>
                      <a:r>
                        <a:rPr lang="pl-PL" sz="1200" dirty="0">
                          <a:effectLst/>
                          <a:latin typeface="Arial" panose="020B0604020202020204" pitchFamily="34" charset="0"/>
                          <a:cs typeface="Arial" panose="020B0604020202020204" pitchFamily="34" charset="0"/>
                        </a:rPr>
                        <a:t>w tym języku obcym</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17</a:t>
            </a:fld>
            <a:endParaRPr lang="pl-PL"/>
          </a:p>
        </p:txBody>
      </p:sp>
    </p:spTree>
    <p:extLst>
      <p:ext uri="{BB962C8B-B14F-4D97-AF65-F5344CB8AC3E}">
        <p14:creationId xmlns:p14="http://schemas.microsoft.com/office/powerpoint/2010/main" val="6223835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482750"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reagowania językowego</a:t>
            </a:r>
            <a:endParaRPr lang="pl-PL" sz="3200" dirty="0"/>
          </a:p>
        </p:txBody>
      </p:sp>
      <p:sp>
        <p:nvSpPr>
          <p:cNvPr id="3" name="Symbol zastępczy zawartości 2"/>
          <p:cNvSpPr>
            <a:spLocks noGrp="1"/>
          </p:cNvSpPr>
          <p:nvPr>
            <p:ph idx="1"/>
          </p:nvPr>
        </p:nvSpPr>
        <p:spPr/>
        <p:txBody>
          <a:bodyPr>
            <a:normAutofit lnSpcReduction="10000"/>
          </a:bodyPr>
          <a:lstStyle/>
          <a:p>
            <a:pPr marL="0" indent="0">
              <a:spcBef>
                <a:spcPts val="600"/>
              </a:spcBef>
              <a:buNone/>
            </a:pPr>
            <a:r>
              <a:rPr lang="pl-PL" sz="1600" b="1" dirty="0">
                <a:latin typeface="Arial" panose="020B0604020202020204" pitchFamily="34" charset="0"/>
                <a:cs typeface="Arial" panose="020B0604020202020204" pitchFamily="34" charset="0"/>
              </a:rPr>
              <a:t>Zadanie </a:t>
            </a:r>
            <a:r>
              <a:rPr lang="pl-PL" sz="1600" b="1" dirty="0" smtClean="0">
                <a:latin typeface="Arial" panose="020B0604020202020204" pitchFamily="34" charset="0"/>
                <a:cs typeface="Arial" panose="020B0604020202020204" pitchFamily="34" charset="0"/>
              </a:rPr>
              <a:t>2.a. </a:t>
            </a:r>
            <a:r>
              <a:rPr lang="pl-PL" sz="1600" b="1" dirty="0">
                <a:latin typeface="Arial" panose="020B0604020202020204" pitchFamily="34" charset="0"/>
                <a:cs typeface="Arial" panose="020B0604020202020204" pitchFamily="34" charset="0"/>
              </a:rPr>
              <a:t>(0–3)</a:t>
            </a:r>
            <a:endParaRPr lang="pl-PL" sz="1600" dirty="0">
              <a:latin typeface="Arial" panose="020B0604020202020204" pitchFamily="34" charset="0"/>
              <a:cs typeface="Arial" panose="020B0604020202020204" pitchFamily="34" charset="0"/>
            </a:endParaRPr>
          </a:p>
          <a:p>
            <a:pPr marL="0" indent="0" algn="just">
              <a:spcBef>
                <a:spcPts val="0"/>
              </a:spcBef>
              <a:buNone/>
            </a:pPr>
            <a:r>
              <a:rPr lang="pl-PL" sz="1600" b="1" dirty="0" smtClean="0">
                <a:latin typeface="Arial" panose="020B0604020202020204" pitchFamily="34" charset="0"/>
                <a:cs typeface="Arial" panose="020B0604020202020204" pitchFamily="34" charset="0"/>
              </a:rPr>
              <a:t>Proszę uzupełnić dialog zgodnie z treściami tekstu do zadania 1. Proszę wpisać w każdą lukę (2.1.–2.3.) brakujący fragment wypowiedzi, tak aby otrzymać spójny i logiczny tekst. Luki należy uzupełnić w języku niemieckim.</a:t>
            </a:r>
          </a:p>
          <a:p>
            <a:pPr marL="0" indent="0" algn="just">
              <a:lnSpc>
                <a:spcPct val="150000"/>
              </a:lnSpc>
              <a:buNone/>
            </a:pPr>
            <a:r>
              <a:rPr lang="pl-PL" sz="1400" b="1" dirty="0" smtClean="0">
                <a:latin typeface="Arial" panose="020B0604020202020204" pitchFamily="34" charset="0"/>
                <a:cs typeface="Arial" panose="020B0604020202020204" pitchFamily="34" charset="0"/>
              </a:rPr>
              <a:t>X:    Hallo Moni! </a:t>
            </a:r>
            <a:r>
              <a:rPr lang="de-DE" sz="1400" b="1" dirty="0" smtClean="0">
                <a:latin typeface="Arial" panose="020B0604020202020204" pitchFamily="34" charset="0"/>
                <a:cs typeface="Arial" panose="020B0604020202020204" pitchFamily="34" charset="0"/>
              </a:rPr>
              <a:t>Bist du schon für heute mit dem Unterrichten fertig? Wenn ja, dann sage ich dir etwas. Ich habe</a:t>
            </a:r>
            <a:br>
              <a:rPr lang="de-DE" sz="1400" b="1" dirty="0" smtClean="0">
                <a:latin typeface="Arial" panose="020B0604020202020204" pitchFamily="34" charset="0"/>
                <a:cs typeface="Arial" panose="020B0604020202020204" pitchFamily="34" charset="0"/>
              </a:rPr>
            </a:br>
            <a:r>
              <a:rPr lang="de-DE" sz="1400" b="1" dirty="0" smtClean="0">
                <a:latin typeface="Arial" panose="020B0604020202020204" pitchFamily="34" charset="0"/>
                <a:cs typeface="Arial" panose="020B0604020202020204" pitchFamily="34" charset="0"/>
              </a:rPr>
              <a:t>              gerade im Rundfunk eine Werbung über einen tollen Wettbewerb gehört.</a:t>
            </a:r>
          </a:p>
          <a:p>
            <a:pPr marL="0" indent="0" algn="just">
              <a:lnSpc>
                <a:spcPct val="150000"/>
              </a:lnSpc>
              <a:buNone/>
            </a:pPr>
            <a:r>
              <a:rPr lang="de-DE" sz="1400" b="1" dirty="0" smtClean="0">
                <a:latin typeface="Arial" panose="020B0604020202020204" pitchFamily="34" charset="0"/>
                <a:cs typeface="Arial" panose="020B0604020202020204" pitchFamily="34" charset="0"/>
              </a:rPr>
              <a:t>Y:</a:t>
            </a:r>
            <a:r>
              <a:rPr lang="pl-PL" sz="1400" b="1" dirty="0" smtClean="0">
                <a:latin typeface="Arial" panose="020B0604020202020204" pitchFamily="34" charset="0"/>
                <a:cs typeface="Arial" panose="020B0604020202020204" pitchFamily="34" charset="0"/>
              </a:rPr>
              <a:t>           </a:t>
            </a:r>
            <a:r>
              <a:rPr lang="de-DE" sz="1400" b="1" dirty="0" smtClean="0">
                <a:latin typeface="Arial" panose="020B0604020202020204" pitchFamily="34" charset="0"/>
                <a:cs typeface="Arial" panose="020B0604020202020204" pitchFamily="34" charset="0"/>
              </a:rPr>
              <a:t>Hi Beata, sag mal, ist dieser Wettbewerb für 2.1. __________________________________ bestimmt?</a:t>
            </a:r>
          </a:p>
          <a:p>
            <a:pPr marL="0" indent="0" algn="just">
              <a:lnSpc>
                <a:spcPct val="150000"/>
              </a:lnSpc>
              <a:buNone/>
            </a:pPr>
            <a:r>
              <a:rPr lang="de-DE" sz="1400" b="1" dirty="0" smtClean="0">
                <a:latin typeface="Arial" panose="020B0604020202020204" pitchFamily="34" charset="0"/>
                <a:cs typeface="Arial" panose="020B0604020202020204" pitchFamily="34" charset="0"/>
              </a:rPr>
              <a:t>X:</a:t>
            </a:r>
            <a:r>
              <a:rPr lang="pl-PL" sz="1400" b="1" dirty="0" smtClean="0">
                <a:latin typeface="Arial" panose="020B0604020202020204" pitchFamily="34" charset="0"/>
                <a:cs typeface="Arial" panose="020B0604020202020204" pitchFamily="34" charset="0"/>
              </a:rPr>
              <a:t>          </a:t>
            </a:r>
            <a:r>
              <a:rPr lang="de-DE" sz="1400" b="1" dirty="0" smtClean="0">
                <a:latin typeface="Arial" panose="020B0604020202020204" pitchFamily="34" charset="0"/>
                <a:cs typeface="Arial" panose="020B0604020202020204" pitchFamily="34" charset="0"/>
              </a:rPr>
              <a:t>Ja, erinnerst du dich, wir haben mal überlegt, wie wir die Kreativität im Unterricht fördern könnten…</a:t>
            </a:r>
          </a:p>
          <a:p>
            <a:pPr marL="0" indent="0" algn="just">
              <a:lnSpc>
                <a:spcPct val="150000"/>
              </a:lnSpc>
              <a:buNone/>
            </a:pPr>
            <a:r>
              <a:rPr lang="de-DE" sz="1400" b="1" dirty="0" smtClean="0">
                <a:latin typeface="Arial" panose="020B0604020202020204" pitchFamily="34" charset="0"/>
                <a:cs typeface="Arial" panose="020B0604020202020204" pitchFamily="34" charset="0"/>
              </a:rPr>
              <a:t>Y:</a:t>
            </a:r>
            <a:r>
              <a:rPr lang="pl-PL" sz="1400" b="1" dirty="0" smtClean="0">
                <a:latin typeface="Arial" panose="020B0604020202020204" pitchFamily="34" charset="0"/>
                <a:cs typeface="Arial" panose="020B0604020202020204" pitchFamily="34" charset="0"/>
              </a:rPr>
              <a:t>           </a:t>
            </a:r>
            <a:r>
              <a:rPr lang="de-DE" sz="1400" b="1" dirty="0" smtClean="0">
                <a:latin typeface="Arial" panose="020B0604020202020204" pitchFamily="34" charset="0"/>
                <a:cs typeface="Arial" panose="020B0604020202020204" pitchFamily="34" charset="0"/>
              </a:rPr>
              <a:t>Ja, und hast du eine Idee?</a:t>
            </a:r>
          </a:p>
          <a:p>
            <a:pPr marL="0" indent="0" algn="just">
              <a:lnSpc>
                <a:spcPct val="150000"/>
              </a:lnSpc>
              <a:buNone/>
            </a:pPr>
            <a:r>
              <a:rPr lang="de-DE" sz="1400" b="1" dirty="0" smtClean="0">
                <a:latin typeface="Arial" panose="020B0604020202020204" pitchFamily="34" charset="0"/>
                <a:cs typeface="Arial" panose="020B0604020202020204" pitchFamily="34" charset="0"/>
              </a:rPr>
              <a:t>X:</a:t>
            </a:r>
            <a:r>
              <a:rPr lang="pl-PL" sz="1400" b="1" dirty="0" smtClean="0">
                <a:latin typeface="Arial" panose="020B0604020202020204" pitchFamily="34" charset="0"/>
                <a:cs typeface="Arial" panose="020B0604020202020204" pitchFamily="34" charset="0"/>
              </a:rPr>
              <a:t>    </a:t>
            </a:r>
            <a:r>
              <a:rPr lang="de-DE" sz="1400" b="1" dirty="0" smtClean="0">
                <a:latin typeface="Arial" panose="020B0604020202020204" pitchFamily="34" charset="0"/>
                <a:cs typeface="Arial" panose="020B0604020202020204" pitchFamily="34" charset="0"/>
              </a:rPr>
              <a:t>Ich meine eben diesen Schreibwettbewerb. Er ist für 2.2. _____________ und nicht für die Talentierten in der</a:t>
            </a:r>
            <a:br>
              <a:rPr lang="de-DE" sz="1400" b="1" dirty="0" smtClean="0">
                <a:latin typeface="Arial" panose="020B0604020202020204" pitchFamily="34" charset="0"/>
                <a:cs typeface="Arial" panose="020B0604020202020204" pitchFamily="34" charset="0"/>
              </a:rPr>
            </a:br>
            <a:r>
              <a:rPr lang="de-DE" sz="1400" b="1" dirty="0" smtClean="0">
                <a:latin typeface="Arial" panose="020B0604020202020204" pitchFamily="34" charset="0"/>
                <a:cs typeface="Arial" panose="020B0604020202020204" pitchFamily="34" charset="0"/>
              </a:rPr>
              <a:t>              Muttersprache.</a:t>
            </a:r>
          </a:p>
          <a:p>
            <a:pPr marL="0" indent="0" algn="just">
              <a:lnSpc>
                <a:spcPct val="150000"/>
              </a:lnSpc>
              <a:buNone/>
            </a:pPr>
            <a:r>
              <a:rPr lang="de-DE" sz="1400" b="1" dirty="0" smtClean="0">
                <a:latin typeface="Arial" panose="020B0604020202020204" pitchFamily="34" charset="0"/>
                <a:cs typeface="Arial" panose="020B0604020202020204" pitchFamily="34" charset="0"/>
              </a:rPr>
              <a:t>Y:</a:t>
            </a:r>
            <a:r>
              <a:rPr lang="pl-PL" sz="1400" b="1" dirty="0" smtClean="0">
                <a:latin typeface="Arial" panose="020B0604020202020204" pitchFamily="34" charset="0"/>
                <a:cs typeface="Arial" panose="020B0604020202020204" pitchFamily="34" charset="0"/>
              </a:rPr>
              <a:t>   </a:t>
            </a:r>
            <a:r>
              <a:rPr lang="de-DE" sz="1400" b="1" dirty="0" smtClean="0">
                <a:latin typeface="Arial" panose="020B0604020202020204" pitchFamily="34" charset="0"/>
                <a:cs typeface="Arial" panose="020B0604020202020204" pitchFamily="34" charset="0"/>
              </a:rPr>
              <a:t>Dann sind in meiner Klasse einige Kandidaten. Zeige mal diese Werbung; Hier steht, unsere Pflicht als</a:t>
            </a:r>
            <a:br>
              <a:rPr lang="de-DE" sz="1400" b="1" dirty="0" smtClean="0">
                <a:latin typeface="Arial" panose="020B0604020202020204" pitchFamily="34" charset="0"/>
                <a:cs typeface="Arial" panose="020B0604020202020204" pitchFamily="34" charset="0"/>
              </a:rPr>
            </a:br>
            <a:r>
              <a:rPr lang="de-DE" sz="1400" b="1" dirty="0" smtClean="0">
                <a:latin typeface="Arial" panose="020B0604020202020204" pitchFamily="34" charset="0"/>
                <a:cs typeface="Arial" panose="020B0604020202020204" pitchFamily="34" charset="0"/>
              </a:rPr>
              <a:t>              Fremdsprachenlehrerinnen ist dann  2.3.____________________</a:t>
            </a:r>
            <a:r>
              <a:rPr lang="pl-PL" sz="1400" b="1" dirty="0" smtClean="0">
                <a:latin typeface="Arial" panose="020B0604020202020204" pitchFamily="34" charset="0"/>
                <a:cs typeface="Arial" panose="020B0604020202020204" pitchFamily="34" charset="0"/>
              </a:rPr>
              <a:t>.</a:t>
            </a:r>
            <a:endParaRPr lang="de-DE" sz="1400" b="1"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18</a:t>
            </a:fld>
            <a:endParaRPr lang="pl-PL" dirty="0"/>
          </a:p>
        </p:txBody>
      </p:sp>
    </p:spTree>
    <p:extLst>
      <p:ext uri="{BB962C8B-B14F-4D97-AF65-F5344CB8AC3E}">
        <p14:creationId xmlns:p14="http://schemas.microsoft.com/office/powerpoint/2010/main" val="8276650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8993863" cy="1325563"/>
          </a:xfrm>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reagowania językowego</a:t>
            </a:r>
            <a:endParaRPr lang="pl-PL" sz="3600" dirty="0"/>
          </a:p>
        </p:txBody>
      </p:sp>
      <p:sp>
        <p:nvSpPr>
          <p:cNvPr id="3" name="Symbol zastępczy zawartości 2"/>
          <p:cNvSpPr>
            <a:spLocks noGrp="1"/>
          </p:cNvSpPr>
          <p:nvPr>
            <p:ph idx="1"/>
          </p:nvPr>
        </p:nvSpPr>
        <p:spPr>
          <a:xfrm>
            <a:off x="838200" y="1825625"/>
            <a:ext cx="10515600" cy="4068181"/>
          </a:xfrm>
        </p:spPr>
        <p:txBody>
          <a:bodyPr>
            <a:normAutofit fontScale="92500" lnSpcReduction="20000"/>
          </a:bodyPr>
          <a:lstStyle/>
          <a:p>
            <a:pPr marL="0" indent="0" algn="just">
              <a:buNone/>
            </a:pPr>
            <a:r>
              <a:rPr lang="pl-PL" dirty="0">
                <a:latin typeface="Arial" panose="020B0604020202020204" pitchFamily="34" charset="0"/>
                <a:cs typeface="Arial" panose="020B0604020202020204" pitchFamily="34" charset="0"/>
              </a:rPr>
              <a:t>Umiejętność reagowania jest swoistą sztuką, </a:t>
            </a:r>
            <a:r>
              <a:rPr lang="pl-PL" dirty="0" smtClean="0">
                <a:latin typeface="Arial" panose="020B0604020202020204" pitchFamily="34" charset="0"/>
                <a:cs typeface="Arial" panose="020B0604020202020204" pitchFamily="34" charset="0"/>
              </a:rPr>
              <a:t>związaną z </a:t>
            </a:r>
            <a:r>
              <a:rPr lang="pl-PL" i="1" dirty="0" smtClean="0">
                <a:latin typeface="Arial" panose="020B0604020202020204" pitchFamily="34" charset="0"/>
                <a:cs typeface="Arial" panose="020B0604020202020204" pitchFamily="34" charset="0"/>
              </a:rPr>
              <a:t>savoir-</a:t>
            </a:r>
            <a:r>
              <a:rPr lang="pl-PL" i="1" dirty="0" err="1" smtClean="0">
                <a:latin typeface="Arial" panose="020B0604020202020204" pitchFamily="34" charset="0"/>
                <a:cs typeface="Arial" panose="020B0604020202020204" pitchFamily="34" charset="0"/>
              </a:rPr>
              <a:t>vivrem</a:t>
            </a:r>
            <a:r>
              <a:rPr lang="pl-PL" dirty="0">
                <a:latin typeface="Arial" panose="020B0604020202020204" pitchFamily="34" charset="0"/>
                <a:cs typeface="Arial" panose="020B0604020202020204" pitchFamily="34" charset="0"/>
              </a:rPr>
              <a:t>: Trzeba </a:t>
            </a:r>
            <a:r>
              <a:rPr lang="pl-PL" dirty="0" smtClean="0">
                <a:latin typeface="Arial" panose="020B0604020202020204" pitchFamily="34" charset="0"/>
                <a:cs typeface="Arial" panose="020B0604020202020204" pitchFamily="34" charset="0"/>
              </a:rPr>
              <a:t>reagować adekwatnie </a:t>
            </a:r>
            <a:r>
              <a:rPr lang="pl-PL" dirty="0">
                <a:latin typeface="Arial" panose="020B0604020202020204" pitchFamily="34" charset="0"/>
                <a:cs typeface="Arial" panose="020B0604020202020204" pitchFamily="34" charset="0"/>
              </a:rPr>
              <a:t>do danych okoliczności </a:t>
            </a:r>
            <a:r>
              <a:rPr lang="pl-PL" dirty="0" smtClean="0">
                <a:latin typeface="Arial" panose="020B0604020202020204" pitchFamily="34" charset="0"/>
                <a:cs typeface="Arial" panose="020B0604020202020204" pitchFamily="34" charset="0"/>
              </a:rPr>
              <a:t>komunikacyjnych, </a:t>
            </a:r>
            <a:r>
              <a:rPr lang="pl-PL" dirty="0">
                <a:latin typeface="Arial" panose="020B0604020202020204" pitchFamily="34" charset="0"/>
                <a:cs typeface="Arial" panose="020B0604020202020204" pitchFamily="34" charset="0"/>
              </a:rPr>
              <a:t>by obie komunikujące się strony miały poczucie wyczerpania (na dany moment) tematu. Wywód Beaty jest przetworzeniem informacji, że nauczycielka chce podzielić się z koleżanką informacjami  na temat pewnego konkursu. Reakcja Moniki jest adekwatna: też wita Beatę i – jako koleżanka z pracy – dopytuje, czy konkurs przeznaczony jest dla (2.1.)  </a:t>
            </a:r>
            <a:r>
              <a:rPr lang="pl-PL" dirty="0" smtClean="0">
                <a:latin typeface="Arial" panose="020B0604020202020204" pitchFamily="34" charset="0"/>
                <a:cs typeface="Arial" panose="020B0604020202020204" pitchFamily="34" charset="0"/>
              </a:rPr>
              <a:t>…</a:t>
            </a:r>
          </a:p>
          <a:p>
            <a:pPr marL="0" indent="0" algn="just">
              <a:buNone/>
            </a:pPr>
            <a:r>
              <a:rPr lang="pl-PL" dirty="0" smtClean="0">
                <a:latin typeface="Arial" panose="020B0604020202020204" pitchFamily="34" charset="0"/>
                <a:cs typeface="Arial" panose="020B0604020202020204" pitchFamily="34" charset="0"/>
              </a:rPr>
              <a:t>Zwróć </a:t>
            </a:r>
            <a:r>
              <a:rPr lang="pl-PL" dirty="0">
                <a:latin typeface="Arial" panose="020B0604020202020204" pitchFamily="34" charset="0"/>
                <a:cs typeface="Arial" panose="020B0604020202020204" pitchFamily="34" charset="0"/>
              </a:rPr>
              <a:t>uwagę, jak spójnie i logicznie reakcje się zazębiają. Dokonując podobnej analizy zadań na reagowanie, masz okazję nie tylko ćwiczyć język obcy, ale przede wszystkim dokonywać refleksji nad sztuką i kulturą życia oraz kształtować świadomość związku między kulturą własną i obcą jak również wrażliwość międzykulturową</a:t>
            </a:r>
            <a:r>
              <a:rPr lang="pl-PL" dirty="0" smtClean="0">
                <a:latin typeface="Arial" panose="020B0604020202020204" pitchFamily="34" charset="0"/>
                <a:cs typeface="Arial" panose="020B0604020202020204" pitchFamily="34" charset="0"/>
              </a:rPr>
              <a:t>.</a:t>
            </a:r>
            <a:endParaRPr lang="pl-PL"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19</a:t>
            </a:fld>
            <a:endParaRPr lang="pl-PL"/>
          </a:p>
        </p:txBody>
      </p:sp>
    </p:spTree>
    <p:extLst>
      <p:ext uri="{BB962C8B-B14F-4D97-AF65-F5344CB8AC3E}">
        <p14:creationId xmlns:p14="http://schemas.microsoft.com/office/powerpoint/2010/main" val="3104720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7617737" cy="1325563"/>
          </a:xfrm>
        </p:spPr>
        <p:txBody>
          <a:bodyPr>
            <a:normAutofit/>
          </a:bodyPr>
          <a:lstStyle/>
          <a:p>
            <a:pPr algn="ctr"/>
            <a:r>
              <a:rPr lang="pl-PL" sz="3600" b="1" dirty="0" smtClean="0">
                <a:solidFill>
                  <a:srgbClr val="002060"/>
                </a:solidFill>
                <a:latin typeface="Arial" pitchFamily="34" charset="0"/>
                <a:cs typeface="Arial" pitchFamily="34" charset="0"/>
              </a:rPr>
              <a:t>Cele modułu III</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p:txBody>
          <a:bodyPr>
            <a:normAutofit/>
          </a:bodyPr>
          <a:lstStyle/>
          <a:p>
            <a:r>
              <a:rPr lang="pl-PL" dirty="0" smtClean="0">
                <a:latin typeface="Arial" pitchFamily="34" charset="0"/>
                <a:cs typeface="Arial" pitchFamily="34" charset="0"/>
              </a:rPr>
              <a:t>Przedstawienie wybranych warunków realizacji Podstawy programowej do języka obcego na II etapie edukacyjnym</a:t>
            </a:r>
          </a:p>
          <a:p>
            <a:r>
              <a:rPr lang="pl-PL" dirty="0" smtClean="0">
                <a:latin typeface="Arial" pitchFamily="34" charset="0"/>
                <a:cs typeface="Arial" pitchFamily="34" charset="0"/>
              </a:rPr>
              <a:t>Prezentacja wybranych technik i metod nauczania umożliwiających zwiększenie ekspozycji na język</a:t>
            </a:r>
          </a:p>
          <a:p>
            <a:r>
              <a:rPr lang="pl-PL" dirty="0" smtClean="0">
                <a:latin typeface="Arial" pitchFamily="34" charset="0"/>
                <a:cs typeface="Arial" pitchFamily="34" charset="0"/>
              </a:rPr>
              <a:t>Zapoznanie uczestników z rolą mediacji w nowym egzaminie ósmoklasisty</a:t>
            </a:r>
          </a:p>
          <a:p>
            <a:r>
              <a:rPr lang="pl-PL" dirty="0" smtClean="0">
                <a:latin typeface="Arial" pitchFamily="34" charset="0"/>
                <a:cs typeface="Arial" pitchFamily="34" charset="0"/>
              </a:rPr>
              <a:t>Pogłębienie znajomości strategii umożliwiających rozwiązywanie zadań o charakterze mediacyjnym</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a:t>
            </a:fld>
            <a:endParaRPr lang="pl-PL" dirty="0"/>
          </a:p>
        </p:txBody>
      </p:sp>
    </p:spTree>
    <p:extLst>
      <p:ext uri="{BB962C8B-B14F-4D97-AF65-F5344CB8AC3E}">
        <p14:creationId xmlns:p14="http://schemas.microsoft.com/office/powerpoint/2010/main" val="1782853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dirty="0">
                <a:solidFill>
                  <a:schemeClr val="accent5">
                    <a:lumMod val="50000"/>
                  </a:schemeClr>
                </a:solidFill>
                <a:latin typeface="Arial" panose="020B0604020202020204" pitchFamily="34" charset="0"/>
                <a:cs typeface="Arial" panose="020B0604020202020204" pitchFamily="34" charset="0"/>
              </a:rPr>
            </a:br>
            <a:r>
              <a:rPr lang="pl-PL" dirty="0">
                <a:solidFill>
                  <a:schemeClr val="accent5">
                    <a:lumMod val="50000"/>
                  </a:schemeClr>
                </a:solidFill>
                <a:latin typeface="Arial" panose="020B0604020202020204" pitchFamily="34" charset="0"/>
                <a:cs typeface="Arial" panose="020B0604020202020204" pitchFamily="34" charset="0"/>
              </a:rPr>
              <a:t>w obszarze reagowania językowego</a:t>
            </a:r>
            <a:endParaRPr lang="pl-PL" dirty="0"/>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2887656923"/>
              </p:ext>
            </p:extLst>
          </p:nvPr>
        </p:nvGraphicFramePr>
        <p:xfrm>
          <a:off x="1024570" y="1876065"/>
          <a:ext cx="8339768" cy="3841688"/>
        </p:xfrm>
        <a:graphic>
          <a:graphicData uri="http://schemas.openxmlformats.org/drawingml/2006/table">
            <a:tbl>
              <a:tblPr firstRow="1" firstCol="1" bandRow="1">
                <a:tableStyleId>{5C22544A-7EE6-4342-B048-85BDC9FD1C3A}</a:tableStyleId>
              </a:tblPr>
              <a:tblGrid>
                <a:gridCol w="1134736"/>
                <a:gridCol w="3176248"/>
                <a:gridCol w="2102580"/>
                <a:gridCol w="1926204"/>
              </a:tblGrid>
              <a:tr h="960422">
                <a:tc>
                  <a:txBody>
                    <a:bodyPr/>
                    <a:lstStyle/>
                    <a:p>
                      <a:pPr algn="ctr">
                        <a:lnSpc>
                          <a:spcPct val="115000"/>
                        </a:lnSpc>
                        <a:spcAft>
                          <a:spcPts val="0"/>
                        </a:spcAft>
                      </a:pPr>
                      <a:r>
                        <a:rPr lang="pl-PL" sz="1800" noProof="0" dirty="0" smtClean="0">
                          <a:effectLst/>
                          <a:latin typeface="Arial" panose="020B0604020202020204" pitchFamily="34" charset="0"/>
                          <a:cs typeface="Arial" panose="020B0604020202020204" pitchFamily="34" charset="0"/>
                        </a:rPr>
                        <a:t>Zadanie</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pl-PL" sz="1800" noProof="0" dirty="0" smtClean="0">
                          <a:effectLst/>
                          <a:latin typeface="Arial" panose="020B0604020202020204" pitchFamily="34" charset="0"/>
                          <a:cs typeface="Arial" panose="020B0604020202020204" pitchFamily="34" charset="0"/>
                        </a:rPr>
                        <a:t>Odpowiedź oczekiwana</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pl-PL" sz="1800" noProof="0" dirty="0" smtClean="0">
                          <a:effectLst/>
                          <a:latin typeface="Arial" panose="020B0604020202020204" pitchFamily="34" charset="0"/>
                          <a:cs typeface="Arial" panose="020B0604020202020204" pitchFamily="34" charset="0"/>
                        </a:rPr>
                        <a:t>Przykłady odpowiedzi akceptowalnych</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pl-PL" sz="1800" noProof="0" dirty="0" smtClean="0">
                          <a:effectLst/>
                          <a:latin typeface="Arial" panose="020B0604020202020204" pitchFamily="34" charset="0"/>
                          <a:cs typeface="Arial" panose="020B0604020202020204" pitchFamily="34" charset="0"/>
                        </a:rPr>
                        <a:t>Przykłady odpowiedzi niepoprawnych</a:t>
                      </a:r>
                      <a:endParaRPr lang="pl-PL"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960422">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 </a:t>
                      </a:r>
                    </a:p>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2.1.</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die / unsere Schüler / Fremdsprachenlerner</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Schülern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Lehrer</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960422">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2.2.</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gerne schreiben /  sich gerne mit der deutschen Sprache und Literatur beschäftigen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gut in der Literatur sind </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nicht schreiben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960422">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 </a:t>
                      </a:r>
                    </a:p>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2.3.</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die Schüler zu dem Quiz anzumelden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Anmeldung / sich anmelden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noProof="0" dirty="0" smtClean="0">
                          <a:effectLst/>
                          <a:latin typeface="Arial" panose="020B0604020202020204" pitchFamily="34" charset="0"/>
                          <a:cs typeface="Arial" panose="020B0604020202020204" pitchFamily="34" charset="0"/>
                        </a:rPr>
                        <a:t>die Schüler warnen</a:t>
                      </a:r>
                      <a:endParaRPr lang="de-DE" sz="18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20</a:t>
            </a:fld>
            <a:endParaRPr lang="pl-PL"/>
          </a:p>
        </p:txBody>
      </p:sp>
    </p:spTree>
    <p:extLst>
      <p:ext uri="{BB962C8B-B14F-4D97-AF65-F5344CB8AC3E}">
        <p14:creationId xmlns:p14="http://schemas.microsoft.com/office/powerpoint/2010/main" val="36769221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600" dirty="0" smtClean="0">
                <a:solidFill>
                  <a:schemeClr val="accent5">
                    <a:lumMod val="50000"/>
                  </a:schemeClr>
                </a:solidFill>
                <a:latin typeface="Arial" panose="020B0604020202020204" pitchFamily="34" charset="0"/>
                <a:cs typeface="Arial" panose="020B0604020202020204" pitchFamily="34" charset="0"/>
              </a:rPr>
              <a:t>Trening i strategie nabywania </a:t>
            </a:r>
            <a:r>
              <a:rPr lang="pl-PL" sz="3600" dirty="0">
                <a:solidFill>
                  <a:schemeClr val="accent5">
                    <a:lumMod val="50000"/>
                  </a:schemeClr>
                </a:solidFill>
                <a:latin typeface="Arial" panose="020B0604020202020204" pitchFamily="34" charset="0"/>
                <a:cs typeface="Arial" panose="020B0604020202020204" pitchFamily="34" charset="0"/>
              </a:rPr>
              <a:t>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a:t>
            </a:r>
            <a:r>
              <a:rPr lang="pl-PL" sz="3600" dirty="0" smtClean="0">
                <a:solidFill>
                  <a:schemeClr val="accent5">
                    <a:lumMod val="50000"/>
                  </a:schemeClr>
                </a:solidFill>
                <a:latin typeface="Arial" panose="020B0604020202020204" pitchFamily="34" charset="0"/>
                <a:cs typeface="Arial" panose="020B0604020202020204" pitchFamily="34" charset="0"/>
              </a:rPr>
              <a:t>reagowania językowego</a:t>
            </a:r>
            <a:endParaRPr lang="pl-PL" sz="3600" dirty="0">
              <a:latin typeface="Arial" panose="020B0604020202020204" pitchFamily="34" charset="0"/>
              <a:cs typeface="Arial" panose="020B0604020202020204" pitchFamily="34" charset="0"/>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1324496525"/>
              </p:ext>
            </p:extLst>
          </p:nvPr>
        </p:nvGraphicFramePr>
        <p:xfrm>
          <a:off x="720338" y="1756953"/>
          <a:ext cx="9326773" cy="4214869"/>
        </p:xfrm>
        <a:graphic>
          <a:graphicData uri="http://schemas.openxmlformats.org/drawingml/2006/table">
            <a:tbl>
              <a:tblPr firstRow="1" firstCol="1" bandRow="1">
                <a:tableStyleId>{5C22544A-7EE6-4342-B048-85BDC9FD1C3A}</a:tableStyleId>
              </a:tblPr>
              <a:tblGrid>
                <a:gridCol w="1728801"/>
                <a:gridCol w="5269076"/>
                <a:gridCol w="2328896"/>
              </a:tblGrid>
              <a:tr h="972662">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II.-VII.</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IX.-XIV.</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noProof="0" dirty="0" smtClean="0">
                          <a:effectLst/>
                          <a:latin typeface="Arial" panose="020B0604020202020204" pitchFamily="34" charset="0"/>
                          <a:cs typeface="Arial" panose="020B0604020202020204" pitchFamily="34" charset="0"/>
                        </a:rPr>
                        <a:t>Mediacje</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242207">
                <a:tc>
                  <a:txBody>
                    <a:bodyPr/>
                    <a:lstStyle/>
                    <a:p>
                      <a:pPr algn="ctr">
                        <a:lnSpc>
                          <a:spcPct val="150000"/>
                        </a:lnSpc>
                        <a:spcAft>
                          <a:spcPts val="0"/>
                        </a:spcAft>
                      </a:pPr>
                      <a:r>
                        <a:rPr lang="pl-PL" sz="1200" dirty="0">
                          <a:effectLst/>
                          <a:latin typeface="Arial" panose="020B0604020202020204" pitchFamily="34" charset="0"/>
                          <a:cs typeface="Arial" panose="020B0604020202020204" pitchFamily="34" charset="0"/>
                        </a:rPr>
                        <a:t>II. Uczeń rozumie proste wypowiedzi </a:t>
                      </a:r>
                      <a:r>
                        <a:rPr lang="pl-PL" sz="1200" dirty="0" smtClean="0">
                          <a:effectLst/>
                          <a:latin typeface="Arial" panose="020B0604020202020204" pitchFamily="34" charset="0"/>
                          <a:cs typeface="Arial" panose="020B0604020202020204" pitchFamily="34" charset="0"/>
                        </a:rPr>
                        <a:t>ustne:</a:t>
                      </a:r>
                      <a:endParaRPr lang="pl-PL" sz="1200" dirty="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a:effectLst/>
                          <a:latin typeface="Arial" panose="020B0604020202020204" pitchFamily="34" charset="0"/>
                          <a:cs typeface="Arial" panose="020B0604020202020204" pitchFamily="34" charset="0"/>
                        </a:rPr>
                        <a:t>4) znajduje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w </a:t>
                      </a:r>
                      <a:r>
                        <a:rPr lang="pl-PL" sz="1200" dirty="0">
                          <a:effectLst/>
                          <a:latin typeface="Arial" panose="020B0604020202020204" pitchFamily="34" charset="0"/>
                          <a:cs typeface="Arial" panose="020B0604020202020204" pitchFamily="34" charset="0"/>
                        </a:rPr>
                        <a:t>tekście określone informacje</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200" dirty="0">
                          <a:effectLst/>
                          <a:latin typeface="Arial" panose="020B0604020202020204" pitchFamily="34" charset="0"/>
                          <a:cs typeface="Arial" panose="020B0604020202020204" pitchFamily="34" charset="0"/>
                        </a:rPr>
                        <a:t>X. Uczeń dokonuje samooceny </a:t>
                      </a:r>
                    </a:p>
                    <a:p>
                      <a:pPr algn="ctr">
                        <a:lnSpc>
                          <a:spcPct val="150000"/>
                        </a:lnSpc>
                        <a:spcAft>
                          <a:spcPts val="0"/>
                        </a:spcAft>
                      </a:pPr>
                      <a:r>
                        <a:rPr lang="pl-PL" sz="1200" dirty="0">
                          <a:effectLst/>
                          <a:latin typeface="Arial" panose="020B0604020202020204" pitchFamily="34" charset="0"/>
                          <a:cs typeface="Arial" panose="020B0604020202020204" pitchFamily="34" charset="0"/>
                        </a:rPr>
                        <a:t>i wykorzystuje techniki samodzielnej pracy nad językiem (prowadzenie notatek)</a:t>
                      </a:r>
                    </a:p>
                    <a:p>
                      <a:pPr algn="ctr">
                        <a:lnSpc>
                          <a:spcPct val="150000"/>
                        </a:lnSpc>
                        <a:spcAft>
                          <a:spcPts val="0"/>
                        </a:spcAft>
                      </a:pPr>
                      <a:r>
                        <a:rPr lang="pl-PL" sz="1200" dirty="0">
                          <a:effectLst/>
                          <a:latin typeface="Arial" panose="020B0604020202020204" pitchFamily="34" charset="0"/>
                          <a:cs typeface="Arial" panose="020B0604020202020204" pitchFamily="34" charset="0"/>
                        </a:rPr>
                        <a:t>XI. Uczeń współdziała w grupie</a:t>
                      </a:r>
                    </a:p>
                    <a:p>
                      <a:pPr algn="ctr">
                        <a:lnSpc>
                          <a:spcPct val="150000"/>
                        </a:lnSpc>
                        <a:spcAft>
                          <a:spcPts val="0"/>
                        </a:spcAft>
                      </a:pPr>
                      <a:r>
                        <a:rPr lang="pl-PL" sz="1200" dirty="0">
                          <a:effectLst/>
                          <a:latin typeface="Arial" panose="020B0604020202020204" pitchFamily="34" charset="0"/>
                          <a:cs typeface="Arial" panose="020B0604020202020204" pitchFamily="34" charset="0"/>
                        </a:rPr>
                        <a:t>XII.</a:t>
                      </a:r>
                      <a:r>
                        <a:rPr lang="pl-PL" sz="1200" spc="-10" dirty="0">
                          <a:effectLst/>
                          <a:latin typeface="Arial" panose="020B0604020202020204" pitchFamily="34" charset="0"/>
                          <a:cs typeface="Arial" panose="020B0604020202020204" pitchFamily="34" charset="0"/>
                        </a:rPr>
                        <a:t> Uczeń korzysta ze źródeł informacji w języku obcym nowożytnym</a:t>
                      </a:r>
                      <a:r>
                        <a:rPr lang="pl-PL" sz="1200" dirty="0">
                          <a:effectLst/>
                          <a:latin typeface="Arial" panose="020B0604020202020204" pitchFamily="34" charset="0"/>
                          <a:cs typeface="Arial" panose="020B0604020202020204" pitchFamily="34" charset="0"/>
                        </a:rPr>
                        <a:t/>
                      </a:r>
                      <a:br>
                        <a:rPr lang="pl-PL" sz="1200" dirty="0">
                          <a:effectLst/>
                          <a:latin typeface="Arial" panose="020B0604020202020204" pitchFamily="34" charset="0"/>
                          <a:cs typeface="Arial" panose="020B0604020202020204" pitchFamily="34" charset="0"/>
                        </a:rPr>
                      </a:br>
                      <a:r>
                        <a:rPr lang="pl-PL" sz="1200" dirty="0">
                          <a:effectLst/>
                          <a:latin typeface="Arial" panose="020B0604020202020204" pitchFamily="34" charset="0"/>
                          <a:cs typeface="Arial" panose="020B0604020202020204" pitchFamily="34" charset="0"/>
                        </a:rPr>
                        <a:t>XIII. Uczeń stosuje strategie komunikacyjne (np. domyślanie się znaczenia wyrazów z kontekstu, identyfikowanie słów kluczy lub internacjonalizmów)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i </a:t>
                      </a:r>
                      <a:r>
                        <a:rPr lang="pl-PL" sz="1200" dirty="0">
                          <a:effectLst/>
                          <a:latin typeface="Arial" panose="020B0604020202020204" pitchFamily="34" charset="0"/>
                          <a:cs typeface="Arial" panose="020B0604020202020204" pitchFamily="34" charset="0"/>
                        </a:rPr>
                        <a:t>strategie kompensacyjne, w przypadku gdy nie zna lub nie pamięta wyrazu (np. upraszczanie formy wypowiedzi, zastępowanie innym wyrazem, </a:t>
                      </a:r>
                      <a:r>
                        <a:rPr lang="pl-PL" sz="1200" dirty="0" smtClean="0">
                          <a:effectLst/>
                          <a:latin typeface="Arial" panose="020B0604020202020204" pitchFamily="34" charset="0"/>
                          <a:cs typeface="Arial" panose="020B0604020202020204" pitchFamily="34" charset="0"/>
                        </a:rPr>
                        <a:t>opis</a:t>
                      </a:r>
                    </a:p>
                    <a:p>
                      <a:pPr marL="0" marR="0" lvl="0" indent="0" algn="ctr" defTabSz="914400" rtl="0" eaLnBrk="1" fontAlgn="auto" latinLnBrk="0" hangingPunct="1">
                        <a:lnSpc>
                          <a:spcPct val="150000"/>
                        </a:lnSpc>
                        <a:spcBef>
                          <a:spcPts val="0"/>
                        </a:spcBef>
                        <a:spcAft>
                          <a:spcPts val="0"/>
                        </a:spcAft>
                        <a:buClrTx/>
                        <a:buSzTx/>
                        <a:buFontTx/>
                        <a:buNone/>
                        <a:tabLst/>
                        <a:defRPr/>
                      </a:pPr>
                      <a:r>
                        <a:rPr lang="pl-PL" sz="1200" dirty="0" smtClean="0">
                          <a:effectLst/>
                          <a:latin typeface="Arial" panose="020B0604020202020204" pitchFamily="34" charset="0"/>
                          <a:cs typeface="Arial" panose="020B0604020202020204" pitchFamily="34" charset="0"/>
                        </a:rPr>
                        <a:t>XIV. Uczeń posiada świadomość językową (np. podobieństw i różnic między językami).</a:t>
                      </a:r>
                      <a:endParaRPr lang="pl-PL" sz="1200" dirty="0" smtClean="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540385" indent="-540385" algn="ctr">
                        <a:lnSpc>
                          <a:spcPct val="115000"/>
                        </a:lnSpc>
                        <a:spcAft>
                          <a:spcPts val="0"/>
                        </a:spcAft>
                      </a:pPr>
                      <a:r>
                        <a:rPr lang="pl-PL" sz="1200" dirty="0" smtClean="0">
                          <a:effectLst/>
                          <a:uFill>
                            <a:solidFill>
                              <a:srgbClr val="000000"/>
                            </a:solidFill>
                          </a:uFill>
                          <a:latin typeface="Arial" panose="020B0604020202020204" pitchFamily="34" charset="0"/>
                          <a:cs typeface="Arial" panose="020B0604020202020204" pitchFamily="34" charset="0"/>
                        </a:rPr>
                        <a:t>VIII.</a:t>
                      </a:r>
                      <a:r>
                        <a:rPr lang="pl-PL" sz="1200" baseline="0" dirty="0" smtClean="0">
                          <a:effectLst/>
                          <a:uFill>
                            <a:solidFill>
                              <a:srgbClr val="000000"/>
                            </a:solidFill>
                          </a:uFill>
                          <a:latin typeface="Arial" panose="020B0604020202020204" pitchFamily="34" charset="0"/>
                          <a:cs typeface="Arial" panose="020B0604020202020204" pitchFamily="34" charset="0"/>
                        </a:rPr>
                        <a:t> </a:t>
                      </a:r>
                      <a:r>
                        <a:rPr lang="pl-PL" sz="1200" dirty="0" smtClean="0">
                          <a:effectLst/>
                          <a:uFill>
                            <a:solidFill>
                              <a:srgbClr val="000000"/>
                            </a:solidFill>
                          </a:uFill>
                          <a:latin typeface="Arial" panose="020B0604020202020204" pitchFamily="34" charset="0"/>
                          <a:cs typeface="Arial" panose="020B0604020202020204" pitchFamily="34" charset="0"/>
                        </a:rPr>
                        <a:t>Uczeń </a:t>
                      </a:r>
                    </a:p>
                    <a:p>
                      <a:pPr marL="540385" indent="-540385" algn="ctr">
                        <a:lnSpc>
                          <a:spcPct val="115000"/>
                        </a:lnSpc>
                        <a:spcAft>
                          <a:spcPts val="0"/>
                        </a:spcAft>
                      </a:pPr>
                      <a:r>
                        <a:rPr lang="pl-PL" sz="1200" dirty="0" smtClean="0">
                          <a:effectLst/>
                          <a:uFill>
                            <a:solidFill>
                              <a:srgbClr val="000000"/>
                            </a:solidFill>
                          </a:uFill>
                          <a:latin typeface="Arial" panose="020B0604020202020204" pitchFamily="34" charset="0"/>
                          <a:cs typeface="Arial" panose="020B0604020202020204" pitchFamily="34" charset="0"/>
                        </a:rPr>
                        <a:t>Przetwarza prosty tekst</a:t>
                      </a:r>
                      <a:r>
                        <a:rPr lang="pl-PL" sz="1200" baseline="0" dirty="0" smtClean="0">
                          <a:effectLst/>
                          <a:uFill>
                            <a:solidFill>
                              <a:srgbClr val="000000"/>
                            </a:solidFill>
                          </a:uFill>
                          <a:latin typeface="Arial" panose="020B0604020202020204" pitchFamily="34" charset="0"/>
                          <a:cs typeface="Arial" panose="020B0604020202020204" pitchFamily="34" charset="0"/>
                        </a:rPr>
                        <a:t> </a:t>
                      </a:r>
                      <a:r>
                        <a:rPr lang="pl-PL" sz="1200" dirty="0" smtClean="0">
                          <a:effectLst/>
                          <a:uFill>
                            <a:solidFill>
                              <a:srgbClr val="000000"/>
                            </a:solidFill>
                          </a:uFill>
                          <a:latin typeface="Arial" panose="020B0604020202020204" pitchFamily="34" charset="0"/>
                          <a:cs typeface="Arial" panose="020B0604020202020204" pitchFamily="34" charset="0"/>
                        </a:rPr>
                        <a:t>pisemnie</a:t>
                      </a:r>
                      <a:r>
                        <a:rPr lang="pl-PL" sz="1200" dirty="0">
                          <a:effectLst/>
                          <a:uFill>
                            <a:solidFill>
                              <a:srgbClr val="000000"/>
                            </a:solidFill>
                          </a:uFill>
                          <a:latin typeface="Arial" panose="020B0604020202020204" pitchFamily="34" charset="0"/>
                          <a:cs typeface="Arial" panose="020B0604020202020204" pitchFamily="34" charset="0"/>
                        </a:rPr>
                        <a:t>:</a:t>
                      </a:r>
                    </a:p>
                    <a:p>
                      <a:pPr algn="ctr">
                        <a:lnSpc>
                          <a:spcPct val="150000"/>
                        </a:lnSpc>
                        <a:spcAft>
                          <a:spcPts val="0"/>
                        </a:spcAft>
                      </a:pPr>
                      <a:r>
                        <a:rPr lang="pl-PL" sz="1200" dirty="0">
                          <a:effectLst/>
                          <a:latin typeface="Arial" panose="020B0604020202020204" pitchFamily="34" charset="0"/>
                          <a:cs typeface="Arial" panose="020B0604020202020204" pitchFamily="34" charset="0"/>
                        </a:rPr>
                        <a:t>2) przekazuje </a:t>
                      </a:r>
                      <a:endParaRPr lang="pl-PL" sz="1200" dirty="0" smtClean="0">
                        <a:effectLst/>
                        <a:latin typeface="Arial" panose="020B0604020202020204" pitchFamily="34" charset="0"/>
                        <a:cs typeface="Arial" panose="020B0604020202020204" pitchFamily="34" charset="0"/>
                      </a:endParaRP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w </a:t>
                      </a:r>
                      <a:r>
                        <a:rPr lang="pl-PL" sz="1200" dirty="0">
                          <a:effectLst/>
                          <a:latin typeface="Arial" panose="020B0604020202020204" pitchFamily="34" charset="0"/>
                          <a:cs typeface="Arial" panose="020B0604020202020204" pitchFamily="34" charset="0"/>
                        </a:rPr>
                        <a:t>języku obcym nowożytnym informacje </a:t>
                      </a:r>
                      <a:r>
                        <a:rPr lang="pl-PL" sz="1200" dirty="0" smtClean="0">
                          <a:effectLst/>
                          <a:latin typeface="Arial" panose="020B0604020202020204" pitchFamily="34" charset="0"/>
                          <a:cs typeface="Arial" panose="020B0604020202020204" pitchFamily="34" charset="0"/>
                        </a:rPr>
                        <a:t>sformułowane</a:t>
                      </a:r>
                    </a:p>
                    <a:p>
                      <a:pPr algn="ctr">
                        <a:lnSpc>
                          <a:spcPct val="150000"/>
                        </a:lnSpc>
                        <a:spcAft>
                          <a:spcPts val="0"/>
                        </a:spcAft>
                      </a:pPr>
                      <a:r>
                        <a:rPr lang="pl-PL" sz="1200" dirty="0" smtClean="0">
                          <a:effectLst/>
                          <a:latin typeface="Arial" panose="020B0604020202020204" pitchFamily="34" charset="0"/>
                          <a:cs typeface="Arial" panose="020B0604020202020204" pitchFamily="34" charset="0"/>
                        </a:rPr>
                        <a:t> </a:t>
                      </a:r>
                      <a:r>
                        <a:rPr lang="pl-PL" sz="1200" dirty="0">
                          <a:effectLst/>
                          <a:latin typeface="Arial" panose="020B0604020202020204" pitchFamily="34" charset="0"/>
                          <a:cs typeface="Arial" panose="020B0604020202020204" pitchFamily="34" charset="0"/>
                        </a:rPr>
                        <a:t>w tym języku obcym</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21</a:t>
            </a:fld>
            <a:endParaRPr lang="pl-PL"/>
          </a:p>
        </p:txBody>
      </p:sp>
    </p:spTree>
    <p:extLst>
      <p:ext uri="{BB962C8B-B14F-4D97-AF65-F5344CB8AC3E}">
        <p14:creationId xmlns:p14="http://schemas.microsoft.com/office/powerpoint/2010/main" val="763359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199" y="365125"/>
            <a:ext cx="9500857" cy="1325563"/>
          </a:xfrm>
        </p:spPr>
        <p:txBody>
          <a:bodyPr>
            <a:no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rozumienia wypowiedzi pisemnych</a:t>
            </a:r>
            <a:endParaRPr lang="pl-PL" sz="3200" dirty="0"/>
          </a:p>
        </p:txBody>
      </p:sp>
      <p:sp>
        <p:nvSpPr>
          <p:cNvPr id="3" name="Symbol zastępczy zawartości 2"/>
          <p:cNvSpPr>
            <a:spLocks noGrp="1"/>
          </p:cNvSpPr>
          <p:nvPr>
            <p:ph idx="1"/>
          </p:nvPr>
        </p:nvSpPr>
        <p:spPr>
          <a:xfrm>
            <a:off x="522111" y="1817571"/>
            <a:ext cx="10515600" cy="4351338"/>
          </a:xfrm>
        </p:spPr>
        <p:txBody>
          <a:bodyPr>
            <a:normAutofit/>
          </a:bodyPr>
          <a:lstStyle/>
          <a:p>
            <a:pPr marL="0" indent="0">
              <a:lnSpc>
                <a:spcPct val="100000"/>
              </a:lnSpc>
              <a:spcBef>
                <a:spcPts val="0"/>
              </a:spcBef>
              <a:buNone/>
            </a:pPr>
            <a:r>
              <a:rPr lang="pl-PL" sz="1600" b="1" dirty="0" smtClean="0">
                <a:latin typeface="Arial" panose="020B0604020202020204" pitchFamily="34" charset="0"/>
                <a:cs typeface="Arial" panose="020B0604020202020204" pitchFamily="34" charset="0"/>
              </a:rPr>
              <a:t>Zadanie </a:t>
            </a:r>
            <a:r>
              <a:rPr lang="pl-PL" sz="1600" b="1" dirty="0" smtClean="0">
                <a:latin typeface="Arial" panose="020B0604020202020204" pitchFamily="34" charset="0"/>
                <a:cs typeface="Arial" panose="020B0604020202020204" pitchFamily="34" charset="0"/>
              </a:rPr>
              <a:t>3.a.</a:t>
            </a:r>
            <a:endParaRPr lang="pl-PL" sz="1600" b="1" dirty="0" smtClean="0">
              <a:latin typeface="Arial" panose="020B0604020202020204" pitchFamily="34" charset="0"/>
              <a:cs typeface="Arial" panose="020B0604020202020204" pitchFamily="34" charset="0"/>
            </a:endParaRPr>
          </a:p>
          <a:p>
            <a:pPr marL="0" indent="0">
              <a:lnSpc>
                <a:spcPct val="100000"/>
              </a:lnSpc>
              <a:spcBef>
                <a:spcPts val="0"/>
              </a:spcBef>
              <a:buNone/>
            </a:pPr>
            <a:r>
              <a:rPr lang="pl-PL" sz="1600" b="1" dirty="0" smtClean="0">
                <a:latin typeface="Arial" panose="020B0604020202020204" pitchFamily="34" charset="0"/>
                <a:cs typeface="Arial" panose="020B0604020202020204" pitchFamily="34" charset="0"/>
              </a:rPr>
              <a:t>Proszę </a:t>
            </a:r>
            <a:r>
              <a:rPr lang="pl-PL" sz="1600" b="1" dirty="0">
                <a:latin typeface="Arial" panose="020B0604020202020204" pitchFamily="34" charset="0"/>
                <a:cs typeface="Arial" panose="020B0604020202020204" pitchFamily="34" charset="0"/>
              </a:rPr>
              <a:t>przeczytać tekst i uzupełnić luki w zdaniach 3.1.–3.4. zgodnie z treścią tekstu. Luki należy uzupełnić w języku niemieckim.</a:t>
            </a:r>
            <a:endParaRPr lang="pl-PL" sz="16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22</a:t>
            </a:fld>
            <a:endParaRPr lang="pl-PL" dirty="0"/>
          </a:p>
        </p:txBody>
      </p:sp>
      <p:graphicFrame>
        <p:nvGraphicFramePr>
          <p:cNvPr id="6" name="Tabela 5"/>
          <p:cNvGraphicFramePr>
            <a:graphicFrameLocks noGrp="1"/>
          </p:cNvGraphicFramePr>
          <p:nvPr>
            <p:extLst/>
          </p:nvPr>
        </p:nvGraphicFramePr>
        <p:xfrm>
          <a:off x="1031071" y="2688060"/>
          <a:ext cx="5762625" cy="3448431"/>
        </p:xfrm>
        <a:graphic>
          <a:graphicData uri="http://schemas.openxmlformats.org/drawingml/2006/table">
            <a:tbl>
              <a:tblPr firstRow="1" firstCol="1" bandRow="1">
                <a:tableStyleId>{5C22544A-7EE6-4342-B048-85BDC9FD1C3A}</a:tableStyleId>
              </a:tblPr>
              <a:tblGrid>
                <a:gridCol w="5762625"/>
              </a:tblGrid>
              <a:tr h="3445609">
                <a:tc>
                  <a:txBody>
                    <a:bodyPr/>
                    <a:lstStyle/>
                    <a:p>
                      <a:pPr algn="just">
                        <a:lnSpc>
                          <a:spcPct val="107000"/>
                        </a:lnSpc>
                        <a:spcAft>
                          <a:spcPts val="0"/>
                        </a:spcAft>
                      </a:pPr>
                      <a:endParaRPr lang="pl-PL" sz="1050" dirty="0" smtClean="0">
                        <a:effectLst/>
                        <a:latin typeface="Arial" panose="020B0604020202020204" pitchFamily="34" charset="0"/>
                        <a:cs typeface="Arial" panose="020B0604020202020204" pitchFamily="34" charset="0"/>
                      </a:endParaRPr>
                    </a:p>
                    <a:p>
                      <a:pPr algn="just">
                        <a:lnSpc>
                          <a:spcPct val="107000"/>
                        </a:lnSpc>
                        <a:spcAft>
                          <a:spcPts val="0"/>
                        </a:spcAft>
                      </a:pPr>
                      <a:r>
                        <a:rPr lang="de-DE" sz="1050" dirty="0" smtClean="0">
                          <a:effectLst/>
                          <a:latin typeface="Arial" panose="020B0604020202020204" pitchFamily="34" charset="0"/>
                          <a:cs typeface="Arial" panose="020B0604020202020204" pitchFamily="34" charset="0"/>
                        </a:rPr>
                        <a:t>Liebe </a:t>
                      </a:r>
                      <a:r>
                        <a:rPr lang="de-DE" sz="1050" dirty="0">
                          <a:effectLst/>
                          <a:latin typeface="Arial" panose="020B0604020202020204" pitchFamily="34" charset="0"/>
                          <a:cs typeface="Arial" panose="020B0604020202020204" pitchFamily="34" charset="0"/>
                        </a:rPr>
                        <a:t>Fremdsprachenlehrerinnen, liebe Fremdsprachelehrer! Unterrichten Sie Fremdsprachen in den Klassen IV-VIII? Wenn ja, dann wissen Sie: Wer selber schreibt, lernt besser. Wettbewerbe sind für die Schüler nicht nur in den </a:t>
                      </a:r>
                      <a:r>
                        <a:rPr lang="de-DE" sz="1050" dirty="0" smtClean="0">
                          <a:effectLst/>
                          <a:latin typeface="Arial" panose="020B0604020202020204" pitchFamily="34" charset="0"/>
                          <a:cs typeface="Arial" panose="020B0604020202020204" pitchFamily="34" charset="0"/>
                        </a:rPr>
                        <a:t>naturwissenschaftlichen </a:t>
                      </a:r>
                      <a:r>
                        <a:rPr lang="de-DE" sz="1050" dirty="0">
                          <a:effectLst/>
                          <a:latin typeface="Arial" panose="020B0604020202020204" pitchFamily="34" charset="0"/>
                          <a:cs typeface="Arial" panose="020B0604020202020204" pitchFamily="34" charset="0"/>
                        </a:rPr>
                        <a:t>Fächern eine spannende Herausforderung. Auch im Fach Deutsch als Fremdsprache spornt ein Schreibwettbewerb zu besonderen Leistungen an. Der Schreibprozess fördert die Kreativität, das eigene Ausdrucksvermögen und den Zugang zur Literatur. Für die fremdsprachenbegeisterten Schüler gibt es eine neue Folge des Schreibwettbewerbs, diesmal mit dem Titel „Es war kurz vor zwölf Uhr nachts“. Schüler, die sich gerne mit der deutschen Sprache und Literatur beschäftigen, haben die Möglichkeit, an diesem Wettbewerb teilzunehmen.  Der Wettbewerb richtet sich vor allem an die Schüler, die gerne schreiben. Wollen Sie, dass Ihre Schüler mal etwas anderes ausprobieren und besser lernen, melden Sie sie zu der nächsten Folge unseres Wettbewerbs an. </a:t>
                      </a:r>
                      <a:r>
                        <a:rPr lang="de-DE" sz="1050" noProof="0" dirty="0" smtClean="0">
                          <a:effectLst/>
                          <a:latin typeface="Arial" panose="020B0604020202020204" pitchFamily="34" charset="0"/>
                          <a:cs typeface="Arial" panose="020B0604020202020204" pitchFamily="34" charset="0"/>
                        </a:rPr>
                        <a:t>Sie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beruht</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darauf</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dass</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jeder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Teilnehmer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eine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Kriminalgeschichte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schreibt</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Alle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Teilnehmer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bekommen</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denselben</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Anfang</a:t>
                      </a:r>
                      <a:r>
                        <a:rPr lang="en-US" sz="1050" dirty="0" smtClean="0">
                          <a:effectLst/>
                          <a:latin typeface="Arial" panose="020B0604020202020204" pitchFamily="34" charset="0"/>
                          <a:cs typeface="Arial" panose="020B0604020202020204" pitchFamily="34" charset="0"/>
                        </a:rPr>
                        <a:t> </a:t>
                      </a:r>
                      <a:r>
                        <a:rPr lang="en-US" sz="1050" dirty="0">
                          <a:effectLst/>
                          <a:latin typeface="Arial" panose="020B0604020202020204" pitchFamily="34" charset="0"/>
                          <a:cs typeface="Arial" panose="020B0604020202020204" pitchFamily="34" charset="0"/>
                        </a:rPr>
                        <a:t>der </a:t>
                      </a:r>
                      <a:r>
                        <a:rPr lang="de-DE" sz="1050" noProof="0" dirty="0" smtClean="0">
                          <a:effectLst/>
                          <a:latin typeface="Arial" panose="020B0604020202020204" pitchFamily="34" charset="0"/>
                          <a:cs typeface="Arial" panose="020B0604020202020204" pitchFamily="34" charset="0"/>
                        </a:rPr>
                        <a:t>Geschichte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Er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wurde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schon</a:t>
                      </a:r>
                      <a:r>
                        <a:rPr lang="en-US" sz="1050" dirty="0" smtClean="0">
                          <a:effectLst/>
                          <a:latin typeface="Arial" panose="020B0604020202020204" pitchFamily="34" charset="0"/>
                          <a:cs typeface="Arial" panose="020B0604020202020204" pitchFamily="34" charset="0"/>
                        </a:rPr>
                        <a:t> </a:t>
                      </a:r>
                      <a:r>
                        <a:rPr lang="en-US" sz="1050" dirty="0">
                          <a:effectLst/>
                          <a:latin typeface="Arial" panose="020B0604020202020204" pitchFamily="34" charset="0"/>
                          <a:cs typeface="Arial" panose="020B0604020202020204" pitchFamily="34" charset="0"/>
                        </a:rPr>
                        <a:t>in </a:t>
                      </a:r>
                      <a:r>
                        <a:rPr lang="de-DE" sz="1050" noProof="0" dirty="0" err="1" smtClean="0">
                          <a:effectLst/>
                          <a:latin typeface="Arial" panose="020B0604020202020204" pitchFamily="34" charset="0"/>
                          <a:cs typeface="Arial" panose="020B0604020202020204" pitchFamily="34" charset="0"/>
                        </a:rPr>
                        <a:t>Anf</a:t>
                      </a:r>
                      <a:r>
                        <a:rPr lang="de-DE" sz="1050" dirty="0" smtClean="0">
                          <a:effectLst/>
                          <a:latin typeface="Arial" panose="020B0604020202020204" pitchFamily="34" charset="0"/>
                          <a:cs typeface="Arial" panose="020B0604020202020204" pitchFamily="34" charset="0"/>
                        </a:rPr>
                        <a:t>ü</a:t>
                      </a:r>
                      <a:r>
                        <a:rPr lang="de-DE" sz="1050" noProof="0" dirty="0" err="1" smtClean="0">
                          <a:effectLst/>
                          <a:latin typeface="Arial" panose="020B0604020202020204" pitchFamily="34" charset="0"/>
                          <a:cs typeface="Arial" panose="020B0604020202020204" pitchFamily="34" charset="0"/>
                        </a:rPr>
                        <a:t>hrungszeichen</a:t>
                      </a:r>
                      <a:r>
                        <a:rPr lang="pl-PL" sz="1050" baseline="0" dirty="0" smtClean="0">
                          <a:effectLst/>
                          <a:latin typeface="Arial" panose="020B0604020202020204" pitchFamily="34" charset="0"/>
                          <a:cs typeface="Arial" panose="020B0604020202020204" pitchFamily="34" charset="0"/>
                        </a:rPr>
                        <a:t> </a:t>
                      </a:r>
                      <a:r>
                        <a:rPr lang="pl-PL" sz="1050" dirty="0" smtClean="0">
                          <a:effectLst/>
                          <a:latin typeface="Arial" panose="020B0604020202020204" pitchFamily="34" charset="0"/>
                          <a:cs typeface="Arial" panose="020B0604020202020204" pitchFamily="34" charset="0"/>
                        </a:rPr>
                        <a:t>angegeben</a:t>
                      </a:r>
                      <a:r>
                        <a:rPr lang="en-US" sz="1050" dirty="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Weitere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Informationen</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bekommen</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Sie</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unter</a:t>
                      </a:r>
                      <a:r>
                        <a:rPr lang="en-US" sz="1050" dirty="0" smtClean="0">
                          <a:effectLst/>
                          <a:latin typeface="Arial" panose="020B0604020202020204" pitchFamily="34" charset="0"/>
                          <a:cs typeface="Arial" panose="020B0604020202020204" pitchFamily="34" charset="0"/>
                        </a:rPr>
                        <a:t>: </a:t>
                      </a:r>
                      <a:r>
                        <a:rPr lang="en-US" sz="1050" dirty="0">
                          <a:effectLst/>
                          <a:latin typeface="Arial" panose="020B0604020202020204" pitchFamily="34" charset="0"/>
                          <a:cs typeface="Arial" panose="020B0604020202020204" pitchFamily="34" charset="0"/>
                        </a:rPr>
                        <a:t>www. klett-themendienst.de. </a:t>
                      </a:r>
                      <a:r>
                        <a:rPr lang="de-DE" sz="1050" noProof="0" dirty="0" smtClean="0">
                          <a:effectLst/>
                          <a:latin typeface="Arial" panose="020B0604020202020204" pitchFamily="34" charset="0"/>
                          <a:cs typeface="Arial" panose="020B0604020202020204" pitchFamily="34" charset="0"/>
                        </a:rPr>
                        <a:t>Wir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warten</a:t>
                      </a:r>
                      <a:r>
                        <a:rPr lang="en-US" sz="1050" dirty="0" smtClean="0">
                          <a:effectLst/>
                          <a:latin typeface="Arial" panose="020B0604020202020204" pitchFamily="34" charset="0"/>
                          <a:cs typeface="Arial" panose="020B0604020202020204" pitchFamily="34" charset="0"/>
                        </a:rPr>
                        <a:t> </a:t>
                      </a:r>
                      <a:r>
                        <a:rPr lang="en-US" sz="1050" dirty="0">
                          <a:effectLst/>
                          <a:latin typeface="Arial" panose="020B0604020202020204" pitchFamily="34" charset="0"/>
                          <a:cs typeface="Arial" panose="020B0604020202020204" pitchFamily="34" charset="0"/>
                        </a:rPr>
                        <a:t>auf die </a:t>
                      </a:r>
                      <a:r>
                        <a:rPr lang="de-DE" sz="1050" noProof="0" dirty="0" smtClean="0">
                          <a:effectLst/>
                          <a:latin typeface="Arial" panose="020B0604020202020204" pitchFamily="34" charset="0"/>
                          <a:cs typeface="Arial" panose="020B0604020202020204" pitchFamily="34" charset="0"/>
                        </a:rPr>
                        <a:t>Anmeldungen</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Ihrer</a:t>
                      </a:r>
                      <a:r>
                        <a:rPr lang="en-US" sz="1050" dirty="0" smtClean="0">
                          <a:effectLst/>
                          <a:latin typeface="Arial" panose="020B0604020202020204" pitchFamily="34" charset="0"/>
                          <a:cs typeface="Arial" panose="020B0604020202020204" pitchFamily="34" charset="0"/>
                        </a:rPr>
                        <a:t> </a:t>
                      </a:r>
                      <a:r>
                        <a:rPr lang="de-DE" sz="1050" noProof="0" dirty="0" smtClean="0">
                          <a:effectLst/>
                          <a:latin typeface="Arial" panose="020B0604020202020204" pitchFamily="34" charset="0"/>
                          <a:cs typeface="Arial" panose="020B0604020202020204" pitchFamily="34" charset="0"/>
                        </a:rPr>
                        <a:t>Schüler</a:t>
                      </a:r>
                      <a:r>
                        <a:rPr lang="en-US" sz="1050" dirty="0" smtClean="0">
                          <a:effectLst/>
                          <a:latin typeface="Arial" panose="020B0604020202020204" pitchFamily="34" charset="0"/>
                          <a:cs typeface="Arial" panose="020B0604020202020204" pitchFamily="34" charset="0"/>
                        </a:rPr>
                        <a:t>.</a:t>
                      </a:r>
                      <a:endParaRPr lang="pl-PL" sz="1050" dirty="0" smtClean="0">
                        <a:effectLst/>
                        <a:latin typeface="Arial" panose="020B0604020202020204" pitchFamily="34" charset="0"/>
                        <a:cs typeface="Arial" panose="020B0604020202020204" pitchFamily="34" charset="0"/>
                      </a:endParaRPr>
                    </a:p>
                    <a:p>
                      <a:pPr algn="just">
                        <a:lnSpc>
                          <a:spcPct val="107000"/>
                        </a:lnSpc>
                        <a:spcAft>
                          <a:spcPts val="0"/>
                        </a:spcAft>
                      </a:pPr>
                      <a:endParaRPr lang="pl-PL" sz="1050" dirty="0">
                        <a:effectLst/>
                        <a:latin typeface="Arial" panose="020B0604020202020204" pitchFamily="34" charset="0"/>
                        <a:cs typeface="Arial" panose="020B0604020202020204" pitchFamily="34" charset="0"/>
                      </a:endParaRPr>
                    </a:p>
                    <a:p>
                      <a:pPr algn="r">
                        <a:lnSpc>
                          <a:spcPct val="107000"/>
                        </a:lnSpc>
                        <a:spcAft>
                          <a:spcPts val="0"/>
                        </a:spcAft>
                      </a:pPr>
                      <a:r>
                        <a:rPr lang="en-US" sz="1050" dirty="0">
                          <a:effectLst/>
                          <a:latin typeface="Arial" panose="020B0604020202020204" pitchFamily="34" charset="0"/>
                          <a:cs typeface="Arial" panose="020B0604020202020204" pitchFamily="34" charset="0"/>
                        </a:rPr>
                        <a:t>Na </a:t>
                      </a:r>
                      <a:r>
                        <a:rPr lang="pl-PL" sz="1050" noProof="0" dirty="0" smtClean="0">
                          <a:effectLst/>
                          <a:latin typeface="Arial" panose="020B0604020202020204" pitchFamily="34" charset="0"/>
                          <a:cs typeface="Arial" panose="020B0604020202020204" pitchFamily="34" charset="0"/>
                        </a:rPr>
                        <a:t>podstawie</a:t>
                      </a:r>
                      <a:r>
                        <a:rPr lang="en-US" sz="1050" dirty="0" smtClean="0">
                          <a:effectLst/>
                          <a:latin typeface="Arial" panose="020B0604020202020204" pitchFamily="34" charset="0"/>
                          <a:cs typeface="Arial" panose="020B0604020202020204" pitchFamily="34" charset="0"/>
                        </a:rPr>
                        <a:t>: </a:t>
                      </a:r>
                      <a:r>
                        <a:rPr lang="en-US" sz="1050" dirty="0">
                          <a:effectLst/>
                          <a:latin typeface="Arial" panose="020B0604020202020204" pitchFamily="34" charset="0"/>
                          <a:cs typeface="Arial" panose="020B0604020202020204" pitchFamily="34" charset="0"/>
                        </a:rPr>
                        <a:t>https://www.klett.de/sixcms/media.php/321/KTD55_17-18.pdf</a:t>
                      </a:r>
                      <a:endParaRPr lang="pl-PL" sz="1050" dirty="0">
                        <a:effectLst/>
                        <a:latin typeface="Arial" panose="020B0604020202020204" pitchFamily="34" charset="0"/>
                        <a:cs typeface="Arial" panose="020B0604020202020204" pitchFamily="34" charset="0"/>
                      </a:endParaRPr>
                    </a:p>
                    <a:p>
                      <a:pPr algn="just">
                        <a:lnSpc>
                          <a:spcPct val="107000"/>
                        </a:lnSpc>
                        <a:spcAft>
                          <a:spcPts val="0"/>
                        </a:spcAft>
                      </a:pPr>
                      <a:r>
                        <a:rPr lang="en-US" sz="1200" dirty="0">
                          <a:effectLst/>
                        </a:rPr>
                        <a:t> </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7" name="Prostokąt 6"/>
          <p:cNvSpPr/>
          <p:nvPr/>
        </p:nvSpPr>
        <p:spPr>
          <a:xfrm>
            <a:off x="6980222" y="2624685"/>
            <a:ext cx="4792678" cy="2585323"/>
          </a:xfrm>
          <a:prstGeom prst="rect">
            <a:avLst/>
          </a:prstGeom>
        </p:spPr>
        <p:txBody>
          <a:bodyPr wrap="square">
            <a:spAutoFit/>
          </a:bodyPr>
          <a:lstStyle/>
          <a:p>
            <a:pPr algn="just"/>
            <a:r>
              <a:rPr lang="de-DE" dirty="0" smtClean="0">
                <a:latin typeface="Arial" panose="020B0604020202020204" pitchFamily="34" charset="0"/>
                <a:cs typeface="Arial" panose="020B0604020202020204" pitchFamily="34" charset="0"/>
              </a:rPr>
              <a:t>3.1. Wenn Schüler schreiben, dann _____sie besser.</a:t>
            </a:r>
            <a:endParaRPr lang="pl-PL" dirty="0" smtClean="0">
              <a:latin typeface="Arial" panose="020B0604020202020204" pitchFamily="34" charset="0"/>
              <a:cs typeface="Arial" panose="020B0604020202020204" pitchFamily="34" charset="0"/>
            </a:endParaRPr>
          </a:p>
          <a:p>
            <a:pPr algn="just"/>
            <a:endParaRPr lang="pl-PL" dirty="0" smtClean="0">
              <a:latin typeface="Arial" panose="020B0604020202020204" pitchFamily="34" charset="0"/>
              <a:cs typeface="Arial" panose="020B0604020202020204" pitchFamily="34" charset="0"/>
            </a:endParaRPr>
          </a:p>
          <a:p>
            <a:pPr algn="just"/>
            <a:r>
              <a:rPr lang="de-DE" dirty="0" smtClean="0">
                <a:latin typeface="Arial" panose="020B0604020202020204" pitchFamily="34" charset="0"/>
                <a:cs typeface="Arial" panose="020B0604020202020204" pitchFamily="34" charset="0"/>
              </a:rPr>
              <a:t>3.</a:t>
            </a:r>
            <a:r>
              <a:rPr lang="pl-PL" dirty="0" smtClean="0">
                <a:latin typeface="Arial" panose="020B0604020202020204" pitchFamily="34" charset="0"/>
                <a:cs typeface="Arial" panose="020B0604020202020204" pitchFamily="34" charset="0"/>
              </a:rPr>
              <a:t>2</a:t>
            </a:r>
            <a:r>
              <a:rPr lang="de-DE" dirty="0" smtClean="0">
                <a:latin typeface="Arial" panose="020B0604020202020204" pitchFamily="34" charset="0"/>
                <a:cs typeface="Arial" panose="020B0604020202020204" pitchFamily="34" charset="0"/>
              </a:rPr>
              <a:t>. Der Anfang des literarischen Textes lautet genauso, wie der ____________ des Wettbewerbs.</a:t>
            </a:r>
            <a:endParaRPr lang="pl-PL" dirty="0" smtClean="0">
              <a:latin typeface="Arial" panose="020B0604020202020204" pitchFamily="34" charset="0"/>
              <a:cs typeface="Arial" panose="020B0604020202020204" pitchFamily="34" charset="0"/>
            </a:endParaRPr>
          </a:p>
          <a:p>
            <a:pPr algn="just"/>
            <a:endParaRPr lang="pl-PL" dirty="0" smtClean="0">
              <a:latin typeface="Arial" panose="020B0604020202020204" pitchFamily="34" charset="0"/>
              <a:cs typeface="Arial" panose="020B0604020202020204" pitchFamily="34" charset="0"/>
            </a:endParaRPr>
          </a:p>
          <a:p>
            <a:pPr algn="just"/>
            <a:r>
              <a:rPr lang="de-DE" dirty="0" smtClean="0">
                <a:latin typeface="Arial" panose="020B0604020202020204" pitchFamily="34" charset="0"/>
                <a:cs typeface="Arial" panose="020B0604020202020204" pitchFamily="34" charset="0"/>
              </a:rPr>
              <a:t>3.</a:t>
            </a:r>
            <a:r>
              <a:rPr lang="pl-PL" dirty="0" smtClean="0">
                <a:latin typeface="Arial" panose="020B0604020202020204" pitchFamily="34" charset="0"/>
                <a:cs typeface="Arial" panose="020B0604020202020204" pitchFamily="34" charset="0"/>
              </a:rPr>
              <a:t>2</a:t>
            </a:r>
            <a:r>
              <a:rPr lang="de-DE" dirty="0" smtClean="0">
                <a:latin typeface="Arial" panose="020B0604020202020204" pitchFamily="34" charset="0"/>
                <a:cs typeface="Arial" panose="020B0604020202020204" pitchFamily="34" charset="0"/>
              </a:rPr>
              <a:t>. Der Anfang der Geschichte ist für alle Teilnehmer ___________.</a:t>
            </a:r>
            <a:endParaRPr lang="pl-PL" sz="2800" dirty="0">
              <a:effectLst/>
              <a:latin typeface="Arial" panose="020B0604020202020204" pitchFamily="34" charset="0"/>
              <a:ea typeface="MS Mincho"/>
              <a:cs typeface="Arial" panose="020B0604020202020204" pitchFamily="34" charset="0"/>
            </a:endParaRPr>
          </a:p>
        </p:txBody>
      </p:sp>
      <p:sp>
        <p:nvSpPr>
          <p:cNvPr id="8" name="Prostokąt 7"/>
          <p:cNvSpPr/>
          <p:nvPr/>
        </p:nvSpPr>
        <p:spPr>
          <a:xfrm>
            <a:off x="270580" y="1817571"/>
            <a:ext cx="11240979" cy="344069"/>
          </a:xfrm>
          <a:prstGeom prst="rect">
            <a:avLst/>
          </a:prstGeom>
        </p:spPr>
        <p:txBody>
          <a:bodyPr wrap="square">
            <a:spAutoFit/>
          </a:bodyPr>
          <a:lstStyle/>
          <a:p>
            <a:pPr>
              <a:lnSpc>
                <a:spcPct val="107000"/>
              </a:lnSpc>
              <a:spcAft>
                <a:spcPts val="0"/>
              </a:spcAft>
            </a:pPr>
            <a:endParaRPr lang="pl-PL" sz="1600" dirty="0"/>
          </a:p>
        </p:txBody>
      </p:sp>
    </p:spTree>
    <p:extLst>
      <p:ext uri="{BB962C8B-B14F-4D97-AF65-F5344CB8AC3E}">
        <p14:creationId xmlns:p14="http://schemas.microsoft.com/office/powerpoint/2010/main" val="27991713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a:t>
            </a:r>
            <a:r>
              <a:rPr lang="pl-PL" sz="3600" dirty="0" smtClean="0">
                <a:solidFill>
                  <a:schemeClr val="accent5">
                    <a:lumMod val="50000"/>
                  </a:schemeClr>
                </a:solidFill>
                <a:latin typeface="Arial" panose="020B0604020202020204" pitchFamily="34" charset="0"/>
                <a:cs typeface="Arial" panose="020B0604020202020204" pitchFamily="34" charset="0"/>
              </a:rPr>
              <a:t>obszarze </a:t>
            </a:r>
            <a:r>
              <a:rPr lang="pl-PL" sz="3600" dirty="0">
                <a:solidFill>
                  <a:schemeClr val="accent5">
                    <a:lumMod val="50000"/>
                  </a:schemeClr>
                </a:solidFill>
                <a:latin typeface="Arial" panose="020B0604020202020204" pitchFamily="34" charset="0"/>
                <a:cs typeface="Arial" panose="020B0604020202020204" pitchFamily="34" charset="0"/>
              </a:rPr>
              <a:t>rozumienia wypowiedzi pisemnych</a:t>
            </a:r>
            <a:endParaRPr lang="pl-PL" sz="3600"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838200" y="1825625"/>
            <a:ext cx="10515600" cy="4123483"/>
          </a:xfrm>
        </p:spPr>
        <p:txBody>
          <a:bodyPr>
            <a:normAutofit fontScale="92500" lnSpcReduction="10000"/>
          </a:bodyPr>
          <a:lstStyle/>
          <a:p>
            <a:pPr marL="0" indent="0" algn="just">
              <a:lnSpc>
                <a:spcPct val="150000"/>
              </a:lnSpc>
              <a:buNone/>
            </a:pPr>
            <a:r>
              <a:rPr lang="pl-PL" sz="2200" dirty="0">
                <a:latin typeface="Arial" panose="020B0604020202020204" pitchFamily="34" charset="0"/>
                <a:cs typeface="Arial" panose="020B0604020202020204" pitchFamily="34" charset="0"/>
              </a:rPr>
              <a:t>Rozwiązując zadania do czytanego tekstu masz czas. </a:t>
            </a:r>
            <a:endParaRPr lang="pl-PL" sz="2200" dirty="0" smtClean="0">
              <a:latin typeface="Arial" panose="020B0604020202020204" pitchFamily="34" charset="0"/>
              <a:cs typeface="Arial" panose="020B0604020202020204" pitchFamily="34" charset="0"/>
            </a:endParaRPr>
          </a:p>
          <a:p>
            <a:pPr marL="0" indent="0" algn="just">
              <a:lnSpc>
                <a:spcPct val="150000"/>
              </a:lnSpc>
              <a:buNone/>
            </a:pPr>
            <a:r>
              <a:rPr lang="pl-PL" sz="2200" dirty="0" smtClean="0">
                <a:latin typeface="Arial" panose="020B0604020202020204" pitchFamily="34" charset="0"/>
                <a:cs typeface="Arial" panose="020B0604020202020204" pitchFamily="34" charset="0"/>
              </a:rPr>
              <a:t>Najpierw </a:t>
            </a:r>
            <a:r>
              <a:rPr lang="pl-PL" sz="2200" dirty="0">
                <a:latin typeface="Arial" panose="020B0604020202020204" pitchFamily="34" charset="0"/>
                <a:cs typeface="Arial" panose="020B0604020202020204" pitchFamily="34" charset="0"/>
              </a:rPr>
              <a:t>uzupełniaj </a:t>
            </a:r>
            <a:r>
              <a:rPr lang="pl-PL" sz="2200" dirty="0" smtClean="0">
                <a:latin typeface="Arial" panose="020B0604020202020204" pitchFamily="34" charset="0"/>
                <a:cs typeface="Arial" panose="020B0604020202020204" pitchFamily="34" charset="0"/>
              </a:rPr>
              <a:t>z </a:t>
            </a:r>
            <a:r>
              <a:rPr lang="pl-PL" sz="2200" dirty="0" smtClean="0">
                <a:latin typeface="Arial" panose="020B0604020202020204" pitchFamily="34" charset="0"/>
                <a:cs typeface="Arial" panose="020B0604020202020204" pitchFamily="34" charset="0"/>
              </a:rPr>
              <a:t>kolegami/koleżankami </a:t>
            </a:r>
            <a:endParaRPr lang="pl-PL" sz="2200" dirty="0" smtClean="0">
              <a:latin typeface="Arial" panose="020B0604020202020204" pitchFamily="34" charset="0"/>
              <a:cs typeface="Arial" panose="020B0604020202020204" pitchFamily="34" charset="0"/>
            </a:endParaRPr>
          </a:p>
          <a:p>
            <a:pPr marL="0" indent="0" algn="just">
              <a:lnSpc>
                <a:spcPct val="150000"/>
              </a:lnSpc>
              <a:buNone/>
            </a:pPr>
            <a:r>
              <a:rPr lang="pl-PL" sz="2200" dirty="0" smtClean="0">
                <a:latin typeface="Arial" panose="020B0604020202020204" pitchFamily="34" charset="0"/>
                <a:cs typeface="Arial" panose="020B0604020202020204" pitchFamily="34" charset="0"/>
              </a:rPr>
              <a:t>z </a:t>
            </a:r>
            <a:r>
              <a:rPr lang="pl-PL" sz="2200" dirty="0">
                <a:latin typeface="Arial" panose="020B0604020202020204" pitchFamily="34" charset="0"/>
                <a:cs typeface="Arial" panose="020B0604020202020204" pitchFamily="34" charset="0"/>
              </a:rPr>
              <a:t>grupy wiedzę, którą już posiadacie a przekonacie się, </a:t>
            </a:r>
            <a:endParaRPr lang="pl-PL" sz="2200" dirty="0" smtClean="0">
              <a:latin typeface="Arial" panose="020B0604020202020204" pitchFamily="34" charset="0"/>
              <a:cs typeface="Arial" panose="020B0604020202020204" pitchFamily="34" charset="0"/>
            </a:endParaRPr>
          </a:p>
          <a:p>
            <a:pPr marL="0" indent="0" algn="just">
              <a:lnSpc>
                <a:spcPct val="150000"/>
              </a:lnSpc>
              <a:buNone/>
            </a:pPr>
            <a:r>
              <a:rPr lang="pl-PL" sz="2200" dirty="0" smtClean="0">
                <a:latin typeface="Arial" panose="020B0604020202020204" pitchFamily="34" charset="0"/>
                <a:cs typeface="Arial" panose="020B0604020202020204" pitchFamily="34" charset="0"/>
              </a:rPr>
              <a:t>że </a:t>
            </a:r>
            <a:r>
              <a:rPr lang="pl-PL" sz="2200" dirty="0">
                <a:latin typeface="Arial" panose="020B0604020202020204" pitchFamily="34" charset="0"/>
                <a:cs typeface="Arial" panose="020B0604020202020204" pitchFamily="34" charset="0"/>
              </a:rPr>
              <a:t>dużo rozumiecie ze znaczeń zdań </a:t>
            </a:r>
            <a:r>
              <a:rPr lang="pl-PL" sz="2200" dirty="0" smtClean="0">
                <a:latin typeface="Arial" panose="020B0604020202020204" pitchFamily="34" charset="0"/>
                <a:cs typeface="Arial" panose="020B0604020202020204" pitchFamily="34" charset="0"/>
              </a:rPr>
              <a:t>3.1</a:t>
            </a:r>
            <a:r>
              <a:rPr lang="pl-PL" sz="2200" dirty="0">
                <a:latin typeface="Arial" panose="020B0604020202020204" pitchFamily="34" charset="0"/>
                <a:cs typeface="Arial" panose="020B0604020202020204" pitchFamily="34" charset="0"/>
              </a:rPr>
              <a:t>. -</a:t>
            </a:r>
            <a:r>
              <a:rPr lang="pl-PL" sz="2200" dirty="0" smtClean="0">
                <a:latin typeface="Arial" panose="020B0604020202020204" pitchFamily="34" charset="0"/>
                <a:cs typeface="Arial" panose="020B0604020202020204" pitchFamily="34" charset="0"/>
              </a:rPr>
              <a:t>3.3. </a:t>
            </a:r>
          </a:p>
          <a:p>
            <a:pPr marL="0" indent="0" algn="just">
              <a:lnSpc>
                <a:spcPct val="150000"/>
              </a:lnSpc>
              <a:buNone/>
            </a:pPr>
            <a:r>
              <a:rPr lang="pl-PL" sz="2200" dirty="0" smtClean="0">
                <a:latin typeface="Arial" panose="020B0604020202020204" pitchFamily="34" charset="0"/>
                <a:cs typeface="Arial" panose="020B0604020202020204" pitchFamily="34" charset="0"/>
              </a:rPr>
              <a:t>Jeżeli </a:t>
            </a:r>
            <a:r>
              <a:rPr lang="pl-PL" sz="2200" dirty="0">
                <a:latin typeface="Arial" panose="020B0604020202020204" pitchFamily="34" charset="0"/>
                <a:cs typeface="Arial" panose="020B0604020202020204" pitchFamily="34" charset="0"/>
              </a:rPr>
              <a:t>stwierdzicie, że to jest jednak zbyt mało, to sprawdźcie </a:t>
            </a:r>
            <a:r>
              <a:rPr lang="pl-PL" sz="2200" dirty="0" smtClean="0">
                <a:latin typeface="Arial" panose="020B0604020202020204" pitchFamily="34" charset="0"/>
                <a:cs typeface="Arial" panose="020B0604020202020204" pitchFamily="34" charset="0"/>
              </a:rPr>
              <a:t>w </a:t>
            </a:r>
            <a:r>
              <a:rPr lang="pl-PL" sz="2200" dirty="0" err="1">
                <a:latin typeface="Arial" panose="020B0604020202020204" pitchFamily="34" charset="0"/>
                <a:cs typeface="Arial" panose="020B0604020202020204" pitchFamily="34" charset="0"/>
              </a:rPr>
              <a:t>smartphonie</a:t>
            </a:r>
            <a:r>
              <a:rPr lang="pl-PL" sz="2200" dirty="0">
                <a:latin typeface="Arial" panose="020B0604020202020204" pitchFamily="34" charset="0"/>
                <a:cs typeface="Arial" panose="020B0604020202020204" pitchFamily="34" charset="0"/>
              </a:rPr>
              <a:t>: https://pl.pons.com. znaczenia tych słów, które uznacie </a:t>
            </a:r>
            <a:r>
              <a:rPr lang="pl-PL" sz="2200" dirty="0" smtClean="0">
                <a:latin typeface="Arial" panose="020B0604020202020204" pitchFamily="34" charset="0"/>
                <a:cs typeface="Arial" panose="020B0604020202020204" pitchFamily="34" charset="0"/>
              </a:rPr>
              <a:t>za </a:t>
            </a:r>
            <a:r>
              <a:rPr lang="pl-PL" sz="2200" dirty="0">
                <a:latin typeface="Arial" panose="020B0604020202020204" pitchFamily="34" charset="0"/>
                <a:cs typeface="Arial" panose="020B0604020202020204" pitchFamily="34" charset="0"/>
              </a:rPr>
              <a:t>niezbędne, by móc zrozumieć, co jest podaną treścią zdania z luką </a:t>
            </a:r>
            <a:r>
              <a:rPr lang="pl-PL" sz="2200" dirty="0" smtClean="0">
                <a:latin typeface="Arial" panose="020B0604020202020204" pitchFamily="34" charset="0"/>
                <a:cs typeface="Arial" panose="020B0604020202020204" pitchFamily="34" charset="0"/>
              </a:rPr>
              <a:t>a </a:t>
            </a:r>
            <a:r>
              <a:rPr lang="pl-PL" sz="2200" dirty="0">
                <a:latin typeface="Arial" panose="020B0604020202020204" pitchFamily="34" charset="0"/>
                <a:cs typeface="Arial" panose="020B0604020202020204" pitchFamily="34" charset="0"/>
              </a:rPr>
              <a:t>będziecie mogli </a:t>
            </a:r>
            <a:r>
              <a:rPr lang="pl-PL" sz="2200" dirty="0" smtClean="0">
                <a:latin typeface="Arial" panose="020B0604020202020204" pitchFamily="34" charset="0"/>
                <a:cs typeface="Arial" panose="020B0604020202020204" pitchFamily="34" charset="0"/>
              </a:rPr>
              <a:t>z odpowiednim </a:t>
            </a:r>
            <a:r>
              <a:rPr lang="pl-PL" sz="2200" dirty="0">
                <a:latin typeface="Arial" panose="020B0604020202020204" pitchFamily="34" charset="0"/>
                <a:cs typeface="Arial" panose="020B0604020202020204" pitchFamily="34" charset="0"/>
              </a:rPr>
              <a:t>nastawieniem </a:t>
            </a:r>
            <a:r>
              <a:rPr lang="pl-PL" sz="2200" dirty="0" smtClean="0">
                <a:latin typeface="Arial" panose="020B0604020202020204" pitchFamily="34" charset="0"/>
                <a:cs typeface="Arial" panose="020B0604020202020204" pitchFamily="34" charset="0"/>
              </a:rPr>
              <a:t>„wywęszyć</a:t>
            </a:r>
            <a:r>
              <a:rPr lang="pl-PL" sz="2200" dirty="0">
                <a:latin typeface="Arial" panose="020B0604020202020204" pitchFamily="34" charset="0"/>
                <a:cs typeface="Arial" panose="020B0604020202020204" pitchFamily="34" charset="0"/>
              </a:rPr>
              <a:t>” </a:t>
            </a:r>
            <a:r>
              <a:rPr lang="pl-PL" sz="2200" dirty="0" smtClean="0">
                <a:latin typeface="Arial" panose="020B0604020202020204" pitchFamily="34" charset="0"/>
                <a:cs typeface="Arial" panose="020B0604020202020204" pitchFamily="34" charset="0"/>
              </a:rPr>
              <a:t>rozwiązania w tekście </a:t>
            </a:r>
            <a:r>
              <a:rPr lang="pl-PL" sz="2200" dirty="0">
                <a:latin typeface="Arial" panose="020B0604020202020204" pitchFamily="34" charset="0"/>
                <a:cs typeface="Arial" panose="020B0604020202020204" pitchFamily="34" charset="0"/>
              </a:rPr>
              <a:t>1. </a:t>
            </a: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23</a:t>
            </a:fld>
            <a:endParaRPr lang="pl-PL"/>
          </a:p>
        </p:txBody>
      </p:sp>
      <p:pic>
        <p:nvPicPr>
          <p:cNvPr id="6" name="Obraz 5" descr="Znalezione obrazy dla zapytania der Hund schnüffel"/>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911" y="1920013"/>
            <a:ext cx="3867150" cy="2114550"/>
          </a:xfrm>
          <a:prstGeom prst="rect">
            <a:avLst/>
          </a:prstGeom>
          <a:noFill/>
          <a:ln>
            <a:noFill/>
          </a:ln>
        </p:spPr>
      </p:pic>
    </p:spTree>
    <p:extLst>
      <p:ext uri="{BB962C8B-B14F-4D97-AF65-F5344CB8AC3E}">
        <p14:creationId xmlns:p14="http://schemas.microsoft.com/office/powerpoint/2010/main" val="92186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anim calcmode="lin" valueType="num">
                                      <p:cBhvr>
                                        <p:cTn id="35" dur="1000" fill="hold"/>
                                        <p:tgtEl>
                                          <p:spTgt spid="6"/>
                                        </p:tgtEl>
                                        <p:attrNameLst>
                                          <p:attrName>ppt_x</p:attrName>
                                        </p:attrNameLst>
                                      </p:cBhvr>
                                      <p:tavLst>
                                        <p:tav tm="0">
                                          <p:val>
                                            <p:strVal val="#ppt_x"/>
                                          </p:val>
                                        </p:tav>
                                        <p:tav tm="100000">
                                          <p:val>
                                            <p:strVal val="#ppt_x"/>
                                          </p:val>
                                        </p:tav>
                                      </p:tavLst>
                                    </p:anim>
                                    <p:anim calcmode="lin" valueType="num">
                                      <p:cBhvr>
                                        <p:cTn id="3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rozumienia wypowiedzi pisemnych</a:t>
            </a:r>
            <a:endParaRPr lang="pl-PL" sz="3600" dirty="0"/>
          </a:p>
        </p:txBody>
      </p:sp>
      <p:graphicFrame>
        <p:nvGraphicFramePr>
          <p:cNvPr id="6" name="Symbol zastępczy zawartości 5"/>
          <p:cNvGraphicFramePr>
            <a:graphicFrameLocks noGrp="1"/>
          </p:cNvGraphicFramePr>
          <p:nvPr>
            <p:ph idx="1"/>
            <p:extLst/>
          </p:nvPr>
        </p:nvGraphicFramePr>
        <p:xfrm>
          <a:off x="1564396" y="2010178"/>
          <a:ext cx="8174514" cy="3956420"/>
        </p:xfrm>
        <a:graphic>
          <a:graphicData uri="http://schemas.openxmlformats.org/drawingml/2006/table">
            <a:tbl>
              <a:tblPr firstRow="1" firstCol="1" bandRow="1">
                <a:tableStyleId>{5C22544A-7EE6-4342-B048-85BDC9FD1C3A}</a:tableStyleId>
              </a:tblPr>
              <a:tblGrid>
                <a:gridCol w="556254"/>
                <a:gridCol w="2370125"/>
                <a:gridCol w="2370125"/>
                <a:gridCol w="2878010"/>
              </a:tblGrid>
              <a:tr h="1683452">
                <a:tc>
                  <a:txBody>
                    <a:bodyPr/>
                    <a:lstStyle/>
                    <a:p>
                      <a:pPr algn="ctr">
                        <a:lnSpc>
                          <a:spcPct val="150000"/>
                        </a:lnSpc>
                        <a:spcAft>
                          <a:spcPts val="0"/>
                        </a:spcAft>
                      </a:pPr>
                      <a:r>
                        <a:rPr lang="pl-PL" sz="1800">
                          <a:effectLst/>
                          <a:latin typeface="Arial" panose="020B0604020202020204" pitchFamily="34" charset="0"/>
                          <a:cs typeface="Arial" panose="020B0604020202020204" pitchFamily="34" charset="0"/>
                        </a:rPr>
                        <a:t>nr</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800" dirty="0">
                          <a:effectLst/>
                          <a:latin typeface="Arial" panose="020B0604020202020204" pitchFamily="34" charset="0"/>
                          <a:cs typeface="Arial" panose="020B0604020202020204" pitchFamily="34" charset="0"/>
                        </a:rPr>
                        <a:t>Odpowiedź oczekiwana</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800">
                          <a:effectLst/>
                          <a:latin typeface="Arial" panose="020B0604020202020204" pitchFamily="34" charset="0"/>
                          <a:cs typeface="Arial" panose="020B0604020202020204" pitchFamily="34" charset="0"/>
                        </a:rPr>
                        <a:t>Przykłady odpowiedzi akceptowalnych</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800">
                          <a:effectLst/>
                          <a:latin typeface="Arial" panose="020B0604020202020204" pitchFamily="34" charset="0"/>
                          <a:cs typeface="Arial" panose="020B0604020202020204" pitchFamily="34" charset="0"/>
                        </a:rPr>
                        <a:t>Przykłady odpowiedzi niepoprawnych</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47344">
                <a:tc>
                  <a:txBody>
                    <a:bodyPr/>
                    <a:lstStyle/>
                    <a:p>
                      <a:pPr algn="ctr">
                        <a:lnSpc>
                          <a:spcPct val="115000"/>
                        </a:lnSpc>
                        <a:spcAft>
                          <a:spcPts val="0"/>
                        </a:spcAft>
                      </a:pPr>
                      <a:r>
                        <a:rPr lang="pl-PL" sz="1800">
                          <a:effectLst/>
                          <a:latin typeface="Arial" panose="020B0604020202020204" pitchFamily="34" charset="0"/>
                          <a:cs typeface="Arial" panose="020B0604020202020204" pitchFamily="34" charset="0"/>
                        </a:rPr>
                        <a:t>3.1.</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lernen</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sind</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essen</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47344">
                <a:tc>
                  <a:txBody>
                    <a:bodyPr/>
                    <a:lstStyle/>
                    <a:p>
                      <a:pPr algn="ctr">
                        <a:lnSpc>
                          <a:spcPct val="115000"/>
                        </a:lnSpc>
                        <a:spcAft>
                          <a:spcPts val="0"/>
                        </a:spcAft>
                      </a:pPr>
                      <a:r>
                        <a:rPr lang="pl-PL" sz="1800">
                          <a:effectLst/>
                          <a:latin typeface="Arial" panose="020B0604020202020204" pitchFamily="34" charset="0"/>
                          <a:cs typeface="Arial" panose="020B0604020202020204" pitchFamily="34" charset="0"/>
                        </a:rPr>
                        <a:t>3.2.</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interessieren</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lernen</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langweilen</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47344">
                <a:tc>
                  <a:txBody>
                    <a:bodyPr/>
                    <a:lstStyle/>
                    <a:p>
                      <a:pPr algn="ctr">
                        <a:lnSpc>
                          <a:spcPct val="115000"/>
                        </a:lnSpc>
                        <a:spcAft>
                          <a:spcPts val="0"/>
                        </a:spcAft>
                      </a:pPr>
                      <a:r>
                        <a:rPr lang="pl-PL" sz="1800">
                          <a:effectLst/>
                          <a:latin typeface="Arial" panose="020B0604020202020204" pitchFamily="34" charset="0"/>
                          <a:cs typeface="Arial" panose="020B0604020202020204" pitchFamily="34" charset="0"/>
                        </a:rPr>
                        <a:t>3.3.</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Titel</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Es war kurz vor zwölf Uhr nachts</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das Ende</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47344">
                <a:tc>
                  <a:txBody>
                    <a:bodyPr/>
                    <a:lstStyle/>
                    <a:p>
                      <a:pPr algn="ctr">
                        <a:lnSpc>
                          <a:spcPct val="115000"/>
                        </a:lnSpc>
                        <a:spcAft>
                          <a:spcPts val="0"/>
                        </a:spcAft>
                      </a:pPr>
                      <a:r>
                        <a:rPr lang="pl-PL" sz="1800">
                          <a:effectLst/>
                          <a:latin typeface="Arial" panose="020B0604020202020204" pitchFamily="34" charset="0"/>
                          <a:cs typeface="Arial" panose="020B0604020202020204" pitchFamily="34" charset="0"/>
                        </a:rPr>
                        <a:t>3.4.</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a:effectLst/>
                          <a:latin typeface="Arial" panose="020B0604020202020204" pitchFamily="34" charset="0"/>
                          <a:cs typeface="Arial" panose="020B0604020202020204" pitchFamily="34" charset="0"/>
                        </a:rPr>
                        <a:t>gleich</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dirty="0">
                          <a:effectLst/>
                          <a:latin typeface="Arial" panose="020B0604020202020204" pitchFamily="34" charset="0"/>
                          <a:cs typeface="Arial" panose="020B0604020202020204" pitchFamily="34" charset="0"/>
                        </a:rPr>
                        <a:t>denselben</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de-DE" sz="1800" dirty="0">
                          <a:effectLst/>
                          <a:latin typeface="Arial" panose="020B0604020202020204" pitchFamily="34" charset="0"/>
                          <a:cs typeface="Arial" panose="020B0604020202020204" pitchFamily="34" charset="0"/>
                        </a:rPr>
                        <a:t>anders</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24</a:t>
            </a:fld>
            <a:endParaRPr lang="pl-PL"/>
          </a:p>
        </p:txBody>
      </p:sp>
    </p:spTree>
    <p:extLst>
      <p:ext uri="{BB962C8B-B14F-4D97-AF65-F5344CB8AC3E}">
        <p14:creationId xmlns:p14="http://schemas.microsoft.com/office/powerpoint/2010/main" val="13674238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smtClean="0">
                <a:solidFill>
                  <a:schemeClr val="accent5">
                    <a:lumMod val="50000"/>
                  </a:schemeClr>
                </a:solidFill>
                <a:latin typeface="Arial" panose="020B0604020202020204" pitchFamily="34" charset="0"/>
                <a:cs typeface="Arial" panose="020B0604020202020204" pitchFamily="34" charset="0"/>
              </a:rPr>
            </a:br>
            <a:r>
              <a:rPr lang="pl-PL" sz="3600" dirty="0" smtClean="0">
                <a:solidFill>
                  <a:schemeClr val="accent5">
                    <a:lumMod val="50000"/>
                  </a:schemeClr>
                </a:solidFill>
                <a:latin typeface="Arial" panose="020B0604020202020204" pitchFamily="34" charset="0"/>
                <a:cs typeface="Arial" panose="020B0604020202020204" pitchFamily="34" charset="0"/>
              </a:rPr>
              <a:t>w obszarze rozumienia wypowiedzi pisemnych</a:t>
            </a:r>
            <a:endParaRPr lang="pl-PL" sz="36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25</a:t>
            </a:fld>
            <a:endParaRPr lang="pl-PL"/>
          </a:p>
        </p:txBody>
      </p:sp>
      <p:sp>
        <p:nvSpPr>
          <p:cNvPr id="8" name="Rectangle 1"/>
          <p:cNvSpPr>
            <a:spLocks noChangeArrowheads="1"/>
          </p:cNvSpPr>
          <p:nvPr/>
        </p:nvSpPr>
        <p:spPr bwMode="auto">
          <a:xfrm>
            <a:off x="883178" y="1736745"/>
            <a:ext cx="10620215"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4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Zadanie </a:t>
            </a:r>
            <a:r>
              <a:rPr kumimoji="0" lang="pl-PL" altLang="pl-PL" sz="14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3.b.</a:t>
            </a:r>
            <a:endParaRPr kumimoji="0" lang="pl-PL" altLang="pl-PL"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4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Proszę porównać w parze rozwiązania, nanieść</a:t>
            </a:r>
            <a:r>
              <a:rPr kumimoji="0" lang="de-DE" altLang="pl-PL" sz="14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 </a:t>
            </a:r>
            <a:r>
              <a:rPr kumimoji="0" lang="pl-PL" altLang="pl-PL" sz="14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wyniki do tabel poniżej i przedstawić je pozostałym uczestnikom szkolenia.</a:t>
            </a:r>
            <a:endParaRPr kumimoji="0" lang="pl-PL" altLang="pl-PL"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3" name="Tabela 2"/>
          <p:cNvGraphicFramePr>
            <a:graphicFrameLocks noGrp="1"/>
          </p:cNvGraphicFramePr>
          <p:nvPr>
            <p:extLst/>
          </p:nvPr>
        </p:nvGraphicFramePr>
        <p:xfrm>
          <a:off x="1002535" y="2291509"/>
          <a:ext cx="9243151" cy="3943655"/>
        </p:xfrm>
        <a:graphic>
          <a:graphicData uri="http://schemas.openxmlformats.org/drawingml/2006/table">
            <a:tbl>
              <a:tblPr firstRow="1" firstCol="1" bandRow="1">
                <a:tableStyleId>{5C22544A-7EE6-4342-B048-85BDC9FD1C3A}</a:tableStyleId>
              </a:tblPr>
              <a:tblGrid>
                <a:gridCol w="1965706"/>
                <a:gridCol w="4564146"/>
                <a:gridCol w="2713299"/>
              </a:tblGrid>
              <a:tr h="732129">
                <a:tc>
                  <a:txBody>
                    <a:bodyPr/>
                    <a:lstStyle/>
                    <a:p>
                      <a:pPr algn="ctr">
                        <a:lnSpc>
                          <a:spcPct val="100000"/>
                        </a:lnSpc>
                        <a:spcAft>
                          <a:spcPts val="0"/>
                        </a:spcAft>
                      </a:pPr>
                      <a:r>
                        <a:rPr lang="pl-PL" sz="1400" dirty="0">
                          <a:effectLst/>
                          <a:latin typeface="Arial" panose="020B0604020202020204" pitchFamily="34" charset="0"/>
                          <a:cs typeface="Arial" panose="020B0604020202020204" pitchFamily="34" charset="0"/>
                        </a:rPr>
                        <a:t>Wymagania szczegółowe</a:t>
                      </a:r>
                    </a:p>
                    <a:p>
                      <a:pPr algn="ctr">
                        <a:lnSpc>
                          <a:spcPct val="100000"/>
                        </a:lnSpc>
                        <a:spcAft>
                          <a:spcPts val="0"/>
                        </a:spcAft>
                      </a:pPr>
                      <a:r>
                        <a:rPr lang="pl-PL" sz="1400" dirty="0">
                          <a:effectLst/>
                          <a:latin typeface="Arial" panose="020B0604020202020204" pitchFamily="34" charset="0"/>
                          <a:cs typeface="Arial" panose="020B0604020202020204" pitchFamily="34" charset="0"/>
                        </a:rPr>
                        <a:t>II.- VII.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Aft>
                          <a:spcPts val="0"/>
                        </a:spcAft>
                      </a:pPr>
                      <a:r>
                        <a:rPr lang="pl-PL" sz="1400" dirty="0">
                          <a:effectLst/>
                          <a:latin typeface="Arial" panose="020B0604020202020204" pitchFamily="34" charset="0"/>
                          <a:cs typeface="Arial" panose="020B0604020202020204" pitchFamily="34" charset="0"/>
                        </a:rPr>
                        <a:t>Wymagania szczegółowe</a:t>
                      </a:r>
                    </a:p>
                    <a:p>
                      <a:pPr algn="ctr">
                        <a:lnSpc>
                          <a:spcPct val="100000"/>
                        </a:lnSpc>
                        <a:spcAft>
                          <a:spcPts val="0"/>
                        </a:spcAft>
                      </a:pPr>
                      <a:r>
                        <a:rPr lang="pl-PL" sz="1400" dirty="0">
                          <a:effectLst/>
                          <a:latin typeface="Arial" panose="020B0604020202020204" pitchFamily="34" charset="0"/>
                          <a:cs typeface="Arial" panose="020B0604020202020204" pitchFamily="34" charset="0"/>
                        </a:rPr>
                        <a:t>IX.-XIV</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Aft>
                          <a:spcPts val="0"/>
                        </a:spcAft>
                      </a:pPr>
                      <a:r>
                        <a:rPr lang="pl-PL" sz="1400">
                          <a:effectLst/>
                          <a:latin typeface="Arial" panose="020B0604020202020204" pitchFamily="34" charset="0"/>
                          <a:cs typeface="Arial" panose="020B0604020202020204" pitchFamily="34" charset="0"/>
                        </a:rPr>
                        <a:t>Mediacje</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3211526">
                <a:tc>
                  <a:txBody>
                    <a:bodyPr/>
                    <a:lstStyle/>
                    <a:p>
                      <a:pPr algn="just">
                        <a:lnSpc>
                          <a:spcPct val="100000"/>
                        </a:lnSpc>
                        <a:spcAft>
                          <a:spcPts val="0"/>
                        </a:spcAft>
                      </a:pPr>
                      <a:r>
                        <a:rPr lang="pl-PL" sz="1400" dirty="0">
                          <a:effectLst/>
                          <a:latin typeface="Arial" panose="020B0604020202020204" pitchFamily="34" charset="0"/>
                          <a:cs typeface="Arial" panose="020B0604020202020204" pitchFamily="34" charset="0"/>
                        </a:rPr>
                        <a:t>III. Uczeń rozumie bardzo proste wypowiedzi pisemne (np. listy, e-maile, SMS-y, kartki pocztowe, napisy, ulotki, jadłospisy, ogłoszenia, rozkłady jazdy, historyjki obrazkowe z tekstem, teksty narracyjne, wpisy na forach </a:t>
                      </a:r>
                      <a:r>
                        <a:rPr lang="pl-PL" sz="1400" dirty="0" smtClean="0">
                          <a:effectLst/>
                          <a:latin typeface="Arial" panose="020B0604020202020204" pitchFamily="34" charset="0"/>
                          <a:cs typeface="Arial" panose="020B0604020202020204" pitchFamily="34" charset="0"/>
                        </a:rPr>
                        <a:t/>
                      </a:r>
                      <a:br>
                        <a:rPr lang="pl-PL" sz="1400" dirty="0" smtClean="0">
                          <a:effectLst/>
                          <a:latin typeface="Arial" panose="020B0604020202020204" pitchFamily="34" charset="0"/>
                          <a:cs typeface="Arial" panose="020B0604020202020204" pitchFamily="34" charset="0"/>
                        </a:rPr>
                      </a:br>
                      <a:r>
                        <a:rPr lang="pl-PL" sz="1400" dirty="0" smtClean="0">
                          <a:effectLst/>
                          <a:latin typeface="Arial" panose="020B0604020202020204" pitchFamily="34" charset="0"/>
                          <a:cs typeface="Arial" panose="020B0604020202020204" pitchFamily="34" charset="0"/>
                        </a:rPr>
                        <a:t>i </a:t>
                      </a:r>
                      <a:r>
                        <a:rPr lang="pl-PL" sz="1400" dirty="0">
                          <a:effectLst/>
                          <a:latin typeface="Arial" panose="020B0604020202020204" pitchFamily="34" charset="0"/>
                          <a:cs typeface="Arial" panose="020B0604020202020204" pitchFamily="34" charset="0"/>
                        </a:rPr>
                        <a:t>blogach):</a:t>
                      </a:r>
                    </a:p>
                    <a:p>
                      <a:pPr marL="0" lvl="0" indent="0" algn="just">
                        <a:lnSpc>
                          <a:spcPct val="100000"/>
                        </a:lnSpc>
                        <a:spcAft>
                          <a:spcPts val="0"/>
                        </a:spcAft>
                        <a:buClr>
                          <a:srgbClr val="000000"/>
                        </a:buClr>
                        <a:buFont typeface="+mj-lt"/>
                        <a:buNone/>
                      </a:pPr>
                      <a:r>
                        <a:rPr lang="pl-PL" sz="1400" dirty="0" smtClean="0">
                          <a:effectLst/>
                          <a:latin typeface="Arial" panose="020B0604020202020204" pitchFamily="34" charset="0"/>
                          <a:cs typeface="Arial" panose="020B0604020202020204" pitchFamily="34" charset="0"/>
                        </a:rPr>
                        <a:t>3. znajduje </a:t>
                      </a:r>
                      <a:r>
                        <a:rPr lang="pl-PL" sz="1400" dirty="0">
                          <a:effectLst/>
                          <a:latin typeface="Arial" panose="020B0604020202020204" pitchFamily="34" charset="0"/>
                          <a:cs typeface="Arial" panose="020B0604020202020204" pitchFamily="34" charset="0"/>
                        </a:rPr>
                        <a:t>w tekście określone informacje</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0000"/>
                        </a:lnSpc>
                        <a:spcAft>
                          <a:spcPts val="0"/>
                        </a:spcAft>
                      </a:pPr>
                      <a:r>
                        <a:rPr lang="pl-PL" sz="1400" dirty="0">
                          <a:effectLst/>
                          <a:latin typeface="Arial" panose="020B0604020202020204" pitchFamily="34" charset="0"/>
                          <a:cs typeface="Arial" panose="020B0604020202020204" pitchFamily="34" charset="0"/>
                        </a:rPr>
                        <a:t>X. Uczeń dokonuje samooceny </a:t>
                      </a:r>
                    </a:p>
                    <a:p>
                      <a:pPr algn="ctr">
                        <a:lnSpc>
                          <a:spcPct val="100000"/>
                        </a:lnSpc>
                        <a:spcAft>
                          <a:spcPts val="0"/>
                        </a:spcAft>
                      </a:pPr>
                      <a:r>
                        <a:rPr lang="pl-PL" sz="1400" dirty="0">
                          <a:effectLst/>
                          <a:latin typeface="Arial" panose="020B0604020202020204" pitchFamily="34" charset="0"/>
                          <a:cs typeface="Arial" panose="020B0604020202020204" pitchFamily="34" charset="0"/>
                        </a:rPr>
                        <a:t>i wykorzystuje techniki samodzielnej pracy nad językiem (prowadzenie notatek)</a:t>
                      </a:r>
                    </a:p>
                    <a:p>
                      <a:pPr algn="ctr">
                        <a:lnSpc>
                          <a:spcPct val="100000"/>
                        </a:lnSpc>
                        <a:spcAft>
                          <a:spcPts val="0"/>
                        </a:spcAft>
                      </a:pPr>
                      <a:r>
                        <a:rPr lang="pl-PL" sz="1400" dirty="0">
                          <a:effectLst/>
                          <a:latin typeface="Arial" panose="020B0604020202020204" pitchFamily="34" charset="0"/>
                          <a:cs typeface="Arial" panose="020B0604020202020204" pitchFamily="34" charset="0"/>
                        </a:rPr>
                        <a:t> XI. Uczeń współdziała w grupie</a:t>
                      </a:r>
                    </a:p>
                    <a:p>
                      <a:pPr algn="ctr">
                        <a:lnSpc>
                          <a:spcPct val="100000"/>
                        </a:lnSpc>
                        <a:spcAft>
                          <a:spcPts val="0"/>
                        </a:spcAft>
                      </a:pPr>
                      <a:r>
                        <a:rPr lang="pl-PL" sz="1400" dirty="0">
                          <a:effectLst/>
                          <a:latin typeface="Arial" panose="020B0604020202020204" pitchFamily="34" charset="0"/>
                          <a:cs typeface="Arial" panose="020B0604020202020204" pitchFamily="34" charset="0"/>
                        </a:rPr>
                        <a:t>XII.</a:t>
                      </a:r>
                      <a:r>
                        <a:rPr lang="pl-PL" sz="1400" spc="-10" dirty="0">
                          <a:effectLst/>
                          <a:latin typeface="Arial" panose="020B0604020202020204" pitchFamily="34" charset="0"/>
                          <a:cs typeface="Arial" panose="020B0604020202020204" pitchFamily="34" charset="0"/>
                        </a:rPr>
                        <a:t> Uczeń korzysta ze źródeł informacji w języku obcym nowożytnym</a:t>
                      </a:r>
                      <a:r>
                        <a:rPr lang="pl-PL" sz="1400" dirty="0">
                          <a:effectLst/>
                          <a:latin typeface="Arial" panose="020B0604020202020204" pitchFamily="34" charset="0"/>
                          <a:cs typeface="Arial" panose="020B0604020202020204" pitchFamily="34" charset="0"/>
                        </a:rPr>
                        <a:t/>
                      </a:r>
                      <a:br>
                        <a:rPr lang="pl-PL" sz="1400" dirty="0">
                          <a:effectLst/>
                          <a:latin typeface="Arial" panose="020B0604020202020204" pitchFamily="34" charset="0"/>
                          <a:cs typeface="Arial" panose="020B0604020202020204" pitchFamily="34" charset="0"/>
                        </a:rPr>
                      </a:br>
                      <a:r>
                        <a:rPr lang="pl-PL" sz="1400" dirty="0">
                          <a:effectLst/>
                          <a:latin typeface="Arial" panose="020B0604020202020204" pitchFamily="34" charset="0"/>
                          <a:cs typeface="Arial" panose="020B0604020202020204" pitchFamily="34" charset="0"/>
                        </a:rPr>
                        <a:t>XIII. Uczeń stosuje strategie komunikacyjne (np. domyślanie się znaczenia wyrazów z kontekstu, identyfikowanie słów kluczy lub internacjonalizmów) i strategie kompensacyjne, w przypadku gdy nie zna lub nie pamięta wyrazu (np. upraszczanie formy wypowiedzi, zastępowanie innym wyrazem, opis</a:t>
                      </a:r>
                    </a:p>
                    <a:p>
                      <a:pPr>
                        <a:lnSpc>
                          <a:spcPct val="100000"/>
                        </a:lnSpc>
                        <a:spcAft>
                          <a:spcPts val="0"/>
                        </a:spcAft>
                      </a:pPr>
                      <a:r>
                        <a:rPr lang="pl-PL" sz="1400" dirty="0">
                          <a:effectLst/>
                          <a:latin typeface="Arial" panose="020B0604020202020204" pitchFamily="34" charset="0"/>
                          <a:cs typeface="Arial" panose="020B0604020202020204" pitchFamily="34" charset="0"/>
                        </a:rPr>
                        <a:t>XIV. Uczeń posiada świadomość językową (np. podobieństw i różnic między językami)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540385" indent="-540385" algn="just">
                        <a:lnSpc>
                          <a:spcPct val="100000"/>
                        </a:lnSpc>
                        <a:spcAft>
                          <a:spcPts val="0"/>
                        </a:spcAft>
                      </a:pPr>
                      <a:r>
                        <a:rPr lang="pl-PL" sz="1400" dirty="0">
                          <a:effectLst/>
                          <a:uFill>
                            <a:solidFill>
                              <a:srgbClr val="000000"/>
                            </a:solidFill>
                          </a:uFill>
                          <a:latin typeface="Arial" panose="020B0604020202020204" pitchFamily="34" charset="0"/>
                          <a:cs typeface="Arial" panose="020B0604020202020204" pitchFamily="34" charset="0"/>
                        </a:rPr>
                        <a:t>VIII. Uczeń przetwarza prosty tekst  ustnie / pisemnie:</a:t>
                      </a:r>
                    </a:p>
                    <a:p>
                      <a:pPr algn="ctr">
                        <a:lnSpc>
                          <a:spcPct val="100000"/>
                        </a:lnSpc>
                        <a:spcAft>
                          <a:spcPts val="0"/>
                        </a:spcAft>
                      </a:pPr>
                      <a:r>
                        <a:rPr lang="pl-PL" sz="1400" dirty="0">
                          <a:effectLst/>
                          <a:latin typeface="Arial" panose="020B0604020202020204" pitchFamily="34" charset="0"/>
                          <a:cs typeface="Arial" panose="020B0604020202020204" pitchFamily="34" charset="0"/>
                        </a:rPr>
                        <a:t>2) przekazuje w języku obcym nowożytnym informacje sformułowane w tym języku obcym</a:t>
                      </a:r>
                    </a:p>
                    <a:p>
                      <a:pPr algn="ctr">
                        <a:lnSpc>
                          <a:spcPct val="100000"/>
                        </a:lnSpc>
                        <a:spcAft>
                          <a:spcPts val="0"/>
                        </a:spcAft>
                      </a:pPr>
                      <a:r>
                        <a:rPr lang="pl-PL" sz="1400" dirty="0">
                          <a:effectLst/>
                          <a:latin typeface="Arial" panose="020B0604020202020204" pitchFamily="34" charset="0"/>
                          <a:cs typeface="Arial" panose="020B0604020202020204" pitchFamily="34" charset="0"/>
                        </a:rPr>
                        <a:t>IX. Uczeń posiada</a:t>
                      </a:r>
                    </a:p>
                    <a:p>
                      <a:pPr algn="ctr">
                        <a:lnSpc>
                          <a:spcPct val="100000"/>
                        </a:lnSpc>
                        <a:spcAft>
                          <a:spcPts val="0"/>
                        </a:spcAft>
                      </a:pPr>
                      <a:r>
                        <a:rPr lang="pl-PL" sz="1400" dirty="0">
                          <a:effectLst/>
                          <a:latin typeface="Arial" panose="020B0604020202020204" pitchFamily="34" charset="0"/>
                          <a:cs typeface="Arial" panose="020B0604020202020204" pitchFamily="34" charset="0"/>
                        </a:rPr>
                        <a:t>świadomość związku między kulturą </a:t>
                      </a:r>
                    </a:p>
                    <a:p>
                      <a:pPr algn="ctr">
                        <a:lnSpc>
                          <a:spcPct val="100000"/>
                        </a:lnSpc>
                        <a:spcAft>
                          <a:spcPts val="0"/>
                        </a:spcAft>
                      </a:pPr>
                      <a:r>
                        <a:rPr lang="pl-PL" sz="1400" dirty="0">
                          <a:effectLst/>
                          <a:latin typeface="Arial" panose="020B0604020202020204" pitchFamily="34" charset="0"/>
                          <a:cs typeface="Arial" panose="020B0604020202020204" pitchFamily="34" charset="0"/>
                        </a:rPr>
                        <a:t>własną i obcą oraz wrażliwość międzykulturową</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Tree>
    <p:extLst>
      <p:ext uri="{BB962C8B-B14F-4D97-AF65-F5344CB8AC3E}">
        <p14:creationId xmlns:p14="http://schemas.microsoft.com/office/powerpoint/2010/main" val="18481614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
            </a:r>
            <a:br>
              <a:rPr lang="pl-PL" sz="1800" dirty="0"/>
            </a:br>
            <a:endParaRPr lang="pl-PL" sz="1800"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26</a:t>
            </a:fld>
            <a:endParaRPr lang="pl-PL"/>
          </a:p>
        </p:txBody>
      </p:sp>
      <p:sp>
        <p:nvSpPr>
          <p:cNvPr id="21" name="Symbol zastępczy zawartości 20"/>
          <p:cNvSpPr>
            <a:spLocks noGrp="1"/>
          </p:cNvSpPr>
          <p:nvPr>
            <p:ph idx="1"/>
          </p:nvPr>
        </p:nvSpPr>
        <p:spPr>
          <a:xfrm>
            <a:off x="4575629" y="2756317"/>
            <a:ext cx="5294523" cy="778698"/>
          </a:xfrm>
          <a:prstGeom prst="wedgeRoundRectCallout">
            <a:avLst>
              <a:gd name="adj1" fmla="val -53225"/>
              <a:gd name="adj2" fmla="val -2691"/>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indent="0" algn="ctr">
              <a:lnSpc>
                <a:spcPct val="107000"/>
              </a:lnSpc>
              <a:spcAft>
                <a:spcPts val="800"/>
              </a:spcAft>
              <a:buNone/>
            </a:pPr>
            <a:r>
              <a:rPr lang="pl-PL"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Hej, Beata. Masz w klasie uczniów, którzy </a:t>
            </a:r>
            <a:r>
              <a:rPr lang="pl-PL" sz="1200" dirty="0" smtClean="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lubią </a:t>
            </a:r>
            <a:r>
              <a:rPr lang="pl-PL" sz="1200" b="1"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4.1</a:t>
            </a:r>
            <a:r>
              <a:rPr lang="pl-PL"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____________?</a:t>
            </a:r>
            <a:endParaRPr lang="pl-PL" sz="1100" dirty="0">
              <a:effectLst/>
              <a:ea typeface="Calibri" panose="020F0502020204030204" pitchFamily="34" charset="0"/>
              <a:cs typeface="Times New Roman" panose="02020603050405020304" pitchFamily="18" charset="0"/>
            </a:endParaRPr>
          </a:p>
        </p:txBody>
      </p:sp>
      <p:sp>
        <p:nvSpPr>
          <p:cNvPr id="23" name="Objaśnienie prostokątne zaokrąglone 22"/>
          <p:cNvSpPr/>
          <p:nvPr/>
        </p:nvSpPr>
        <p:spPr>
          <a:xfrm>
            <a:off x="395515" y="3632347"/>
            <a:ext cx="4914158" cy="764172"/>
          </a:xfrm>
          <a:prstGeom prst="wedgeRoundRectCallout">
            <a:avLst>
              <a:gd name="adj1" fmla="val 55294"/>
              <a:gd name="adj2" fmla="val -7906"/>
              <a:gd name="adj3" fmla="val 16667"/>
            </a:avLst>
          </a:prstGeom>
          <a:solidFill>
            <a:srgbClr val="ED7D31">
              <a:lumMod val="40000"/>
              <a:lumOff val="60000"/>
            </a:srgb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Hej</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Monika. Oczywiście. Od nauczycielki języka polskiego wiem,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r>
            <a:b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b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że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X, Y i </a:t>
            </a:r>
            <a:r>
              <a:rPr lang="pl-PL" sz="1200"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Z byliby dobrymi </a:t>
            </a:r>
            <a:r>
              <a:rPr lang="pl-PL"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4.2</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___________.</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r>
            <a:b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b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Objaśnienie prostokątne zaokrąglone 23"/>
          <p:cNvSpPr/>
          <p:nvPr/>
        </p:nvSpPr>
        <p:spPr>
          <a:xfrm>
            <a:off x="5542912" y="4140663"/>
            <a:ext cx="4871087" cy="708024"/>
          </a:xfrm>
          <a:prstGeom prst="wedgeRoundRectCallout">
            <a:avLst>
              <a:gd name="adj1" fmla="val -54065"/>
              <a:gd name="adj2" fmla="val -14973"/>
              <a:gd name="adj3" fmla="val 16667"/>
            </a:avLst>
          </a:prstGeom>
          <a:solidFill>
            <a:srgbClr val="4472C4">
              <a:lumMod val="40000"/>
              <a:lumOff val="60000"/>
            </a:srgb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20000"/>
              </a:lnSpc>
              <a:spcAft>
                <a:spcPts val="0"/>
              </a:spcAft>
            </a:pP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czy już ich </a:t>
            </a:r>
            <a:r>
              <a:rPr lang="pl-PL"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4.3. 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____________,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jak było napisane w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ogłoszeniu?</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Objaśnienie prostokątne zaokrąglone 24"/>
          <p:cNvSpPr/>
          <p:nvPr/>
        </p:nvSpPr>
        <p:spPr>
          <a:xfrm>
            <a:off x="1642564" y="4869740"/>
            <a:ext cx="3720465" cy="400050"/>
          </a:xfrm>
          <a:prstGeom prst="wedgeRoundRectCallout">
            <a:avLst>
              <a:gd name="adj1" fmla="val 54951"/>
              <a:gd name="adj2" fmla="val -1130"/>
              <a:gd name="adj3" fmla="val 16667"/>
            </a:avLst>
          </a:prstGeom>
          <a:solidFill>
            <a:srgbClr val="ED7D31">
              <a:lumMod val="40000"/>
              <a:lumOff val="60000"/>
            </a:srgb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Nie,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mam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jeszcze dwa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tygodnie, by to zrobić.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Ty</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Masz jakichś zainteresowanych uczniów?</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Objaśnienie prostokątne zaokrąglone 25"/>
          <p:cNvSpPr/>
          <p:nvPr/>
        </p:nvSpPr>
        <p:spPr>
          <a:xfrm>
            <a:off x="5857874" y="5113701"/>
            <a:ext cx="5648325" cy="821546"/>
          </a:xfrm>
          <a:prstGeom prst="wedgeRoundRectCallout">
            <a:avLst>
              <a:gd name="adj1" fmla="val -53379"/>
              <a:gd name="adj2" fmla="val -9422"/>
              <a:gd name="adj3" fmla="val 16667"/>
            </a:avLst>
          </a:prstGeom>
          <a:solidFill>
            <a:srgbClr val="4472C4">
              <a:lumMod val="40000"/>
              <a:lumOff val="60000"/>
            </a:srgb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20000"/>
              </a:lnSpc>
              <a:spcAft>
                <a:spcPts val="0"/>
              </a:spcAft>
            </a:pP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Tak, mam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dwoje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chętnych</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Piszą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zawzięcie, bo – jak twierdzą – podany przez  wydawnictwo </a:t>
            </a:r>
            <a:r>
              <a:rPr lang="pl-PL"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4.4</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pl-PL"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________________ pobudził </a:t>
            </a: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ich wyobraźnię.</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Objaśnienie prostokątne zaokrąglone 26"/>
          <p:cNvSpPr/>
          <p:nvPr/>
        </p:nvSpPr>
        <p:spPr>
          <a:xfrm>
            <a:off x="2203447" y="5690893"/>
            <a:ext cx="3339465" cy="409575"/>
          </a:xfrm>
          <a:prstGeom prst="wedgeRoundRectCallout">
            <a:avLst>
              <a:gd name="adj1" fmla="val 55293"/>
              <a:gd name="adj2" fmla="val -6817"/>
              <a:gd name="adj3" fmla="val 16667"/>
            </a:avLst>
          </a:prstGeom>
          <a:solidFill>
            <a:srgbClr val="ED7D31">
              <a:lumMod val="40000"/>
              <a:lumOff val="60000"/>
            </a:srgbClr>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pl-PL"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super. Będziemy w kontakcie.</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Prostokąt 10"/>
          <p:cNvSpPr/>
          <p:nvPr/>
        </p:nvSpPr>
        <p:spPr>
          <a:xfrm>
            <a:off x="667657" y="1885408"/>
            <a:ext cx="9535598" cy="830997"/>
          </a:xfrm>
          <a:prstGeom prst="rect">
            <a:avLst/>
          </a:prstGeom>
        </p:spPr>
        <p:txBody>
          <a:bodyPr wrap="square">
            <a:spAutoFit/>
          </a:bodyPr>
          <a:lstStyle/>
          <a:p>
            <a:r>
              <a:rPr lang="pl-PL" sz="1600" b="1" dirty="0" smtClean="0">
                <a:latin typeface="Arial" panose="020B0604020202020204" pitchFamily="34" charset="0"/>
                <a:cs typeface="Arial" panose="020B0604020202020204" pitchFamily="34" charset="0"/>
              </a:rPr>
              <a:t>Zadanie </a:t>
            </a:r>
            <a:r>
              <a:rPr lang="pl-PL" sz="1600" b="1" dirty="0" smtClean="0">
                <a:latin typeface="Arial" panose="020B0604020202020204" pitchFamily="34" charset="0"/>
                <a:cs typeface="Arial" panose="020B0604020202020204" pitchFamily="34" charset="0"/>
              </a:rPr>
              <a:t>4.a.</a:t>
            </a:r>
            <a:r>
              <a:rPr lang="pl-PL" sz="1600" dirty="0" smtClean="0">
                <a:latin typeface="Arial" panose="020B0604020202020204" pitchFamily="34" charset="0"/>
                <a:cs typeface="Arial" panose="020B0604020202020204" pitchFamily="34" charset="0"/>
              </a:rPr>
              <a:t/>
            </a:r>
            <a:br>
              <a:rPr lang="pl-PL" sz="1600" dirty="0" smtClean="0">
                <a:latin typeface="Arial" panose="020B0604020202020204" pitchFamily="34" charset="0"/>
                <a:cs typeface="Arial" panose="020B0604020202020204" pitchFamily="34" charset="0"/>
              </a:rPr>
            </a:br>
            <a:r>
              <a:rPr lang="pl-PL" sz="1600" b="1" dirty="0" smtClean="0">
                <a:latin typeface="Arial" panose="020B0604020202020204" pitchFamily="34" charset="0"/>
                <a:cs typeface="Arial" panose="020B0604020202020204" pitchFamily="34" charset="0"/>
              </a:rPr>
              <a:t>Proszę przeczytać tekst i uzupełnić luki w czacie (4.1.–4.4.) zgodnie z treścią tekstu. Luki należy uzupełnić w języku polskim</a:t>
            </a:r>
            <a:r>
              <a:rPr lang="pl-PL" sz="1600" b="1" dirty="0" smtClean="0">
                <a:latin typeface="Arial" panose="020B0604020202020204" pitchFamily="34" charset="0"/>
                <a:cs typeface="Arial" panose="020B0604020202020204" pitchFamily="34" charset="0"/>
              </a:rPr>
              <a:t>.</a:t>
            </a:r>
            <a:endParaRPr lang="pl-PL" dirty="0"/>
          </a:p>
        </p:txBody>
      </p:sp>
      <p:sp>
        <p:nvSpPr>
          <p:cNvPr id="15" name="Tytuł 1"/>
          <p:cNvSpPr txBox="1">
            <a:spLocks/>
          </p:cNvSpPr>
          <p:nvPr/>
        </p:nvSpPr>
        <p:spPr>
          <a:xfrm>
            <a:off x="395515" y="517525"/>
            <a:ext cx="10515600" cy="1325563"/>
          </a:xfrm>
          <a:prstGeom prst="rect">
            <a:avLst/>
          </a:prstGeom>
        </p:spPr>
        <p:txBody>
          <a:bodyPr vert="horz" lIns="91440" tIns="45720" rIns="91440" bIns="45720" rtlCol="0" anchor="ctr">
            <a:normAutofit fontScale="97500"/>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pl-PL" sz="3600" i="0" u="none" strike="noStrike" kern="1200" cap="none" spc="0" normalizeH="0" baseline="0" noProof="0" dirty="0" smtClean="0">
                <a:ln>
                  <a:noFill/>
                </a:ln>
                <a:solidFill>
                  <a:schemeClr val="accent5">
                    <a:lumMod val="50000"/>
                  </a:schemeClr>
                </a:solidFill>
                <a:effectLst/>
                <a:uLnTx/>
                <a:uFillTx/>
                <a:latin typeface="Arial" panose="020B0604020202020204" pitchFamily="34" charset="0"/>
                <a:ea typeface="+mj-ea"/>
                <a:cs typeface="Arial" panose="020B0604020202020204" pitchFamily="34" charset="0"/>
              </a:rPr>
              <a:t>Trening</a:t>
            </a:r>
            <a:r>
              <a:rPr kumimoji="0" lang="pl-PL" sz="3600" b="0" i="0" u="none" strike="noStrike" kern="1200" cap="none" spc="0" normalizeH="0" baseline="0" noProof="0" dirty="0" smtClean="0">
                <a:ln>
                  <a:noFill/>
                </a:ln>
                <a:solidFill>
                  <a:schemeClr val="accent5">
                    <a:lumMod val="50000"/>
                  </a:schemeClr>
                </a:solidFill>
                <a:effectLst/>
                <a:uLnTx/>
                <a:uFillTx/>
                <a:latin typeface="Arial" panose="020B0604020202020204" pitchFamily="34" charset="0"/>
                <a:ea typeface="+mj-ea"/>
                <a:cs typeface="Arial" panose="020B0604020202020204" pitchFamily="34" charset="0"/>
              </a:rPr>
              <a:t> i strategie nabywania umiejętności </a:t>
            </a:r>
            <a:br>
              <a:rPr kumimoji="0" lang="pl-PL" sz="3600" b="0" i="0" u="none" strike="noStrike" kern="1200" cap="none" spc="0" normalizeH="0" baseline="0" noProof="0" dirty="0" smtClean="0">
                <a:ln>
                  <a:noFill/>
                </a:ln>
                <a:solidFill>
                  <a:schemeClr val="accent5">
                    <a:lumMod val="50000"/>
                  </a:schemeClr>
                </a:solidFill>
                <a:effectLst/>
                <a:uLnTx/>
                <a:uFillTx/>
                <a:latin typeface="Arial" panose="020B0604020202020204" pitchFamily="34" charset="0"/>
                <a:ea typeface="+mj-ea"/>
                <a:cs typeface="Arial" panose="020B0604020202020204" pitchFamily="34" charset="0"/>
              </a:rPr>
            </a:br>
            <a:r>
              <a:rPr kumimoji="0" lang="pl-PL" sz="3600" b="0" i="0" u="none" strike="noStrike" kern="1200" cap="none" spc="0" normalizeH="0" baseline="0" noProof="0" dirty="0" smtClean="0">
                <a:ln>
                  <a:noFill/>
                </a:ln>
                <a:solidFill>
                  <a:schemeClr val="accent5">
                    <a:lumMod val="50000"/>
                  </a:schemeClr>
                </a:solidFill>
                <a:effectLst/>
                <a:uLnTx/>
                <a:uFillTx/>
                <a:latin typeface="Arial" panose="020B0604020202020204" pitchFamily="34" charset="0"/>
                <a:ea typeface="+mj-ea"/>
                <a:cs typeface="Arial" panose="020B0604020202020204" pitchFamily="34" charset="0"/>
              </a:rPr>
              <a:t>w obszarze reagowania językowego</a:t>
            </a:r>
            <a:endParaRPr kumimoji="0" lang="pl-PL" sz="36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9490475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solidFill>
                  <a:schemeClr val="accent5">
                    <a:lumMod val="50000"/>
                  </a:schemeClr>
                </a:solidFill>
              </a:rPr>
              <a:t/>
            </a:r>
            <a:br>
              <a:rPr lang="pl-PL" dirty="0" smtClean="0">
                <a:solidFill>
                  <a:schemeClr val="accent5">
                    <a:lumMod val="50000"/>
                  </a:schemeClr>
                </a:solidFill>
              </a:rPr>
            </a:br>
            <a:r>
              <a:rPr lang="pl-PL" sz="4000" dirty="0" smtClean="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4000" dirty="0" smtClean="0">
                <a:solidFill>
                  <a:schemeClr val="accent5">
                    <a:lumMod val="50000"/>
                  </a:schemeClr>
                </a:solidFill>
                <a:latin typeface="Arial" panose="020B0604020202020204" pitchFamily="34" charset="0"/>
                <a:cs typeface="Arial" panose="020B0604020202020204" pitchFamily="34" charset="0"/>
              </a:rPr>
            </a:br>
            <a:r>
              <a:rPr lang="pl-PL" sz="4000" dirty="0" smtClean="0">
                <a:solidFill>
                  <a:schemeClr val="accent5">
                    <a:lumMod val="50000"/>
                  </a:schemeClr>
                </a:solidFill>
                <a:latin typeface="Arial" panose="020B0604020202020204" pitchFamily="34" charset="0"/>
                <a:cs typeface="Arial" panose="020B0604020202020204" pitchFamily="34" charset="0"/>
              </a:rPr>
              <a:t>w obszarze reagowania językowego</a:t>
            </a:r>
            <a:r>
              <a:rPr lang="pl-PL" sz="4000" dirty="0">
                <a:latin typeface="Arial" panose="020B0604020202020204" pitchFamily="34" charset="0"/>
                <a:cs typeface="Arial" panose="020B0604020202020204" pitchFamily="34" charset="0"/>
              </a:rPr>
              <a:t/>
            </a:r>
            <a:br>
              <a:rPr lang="pl-PL" sz="4000" dirty="0">
                <a:latin typeface="Arial" panose="020B0604020202020204" pitchFamily="34" charset="0"/>
                <a:cs typeface="Arial" panose="020B0604020202020204" pitchFamily="34" charset="0"/>
              </a:rPr>
            </a:br>
            <a:endParaRPr lang="pl-PL" sz="4000" dirty="0">
              <a:latin typeface="Arial" panose="020B0604020202020204" pitchFamily="34" charset="0"/>
              <a:cs typeface="Arial" panose="020B0604020202020204" pitchFamily="34" charset="0"/>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371758369"/>
              </p:ext>
            </p:extLst>
          </p:nvPr>
        </p:nvGraphicFramePr>
        <p:xfrm>
          <a:off x="232756" y="1516800"/>
          <a:ext cx="11704320" cy="4727766"/>
        </p:xfrm>
        <a:graphic>
          <a:graphicData uri="http://schemas.openxmlformats.org/drawingml/2006/table">
            <a:tbl>
              <a:tblPr firstRow="1" firstCol="1" bandRow="1">
                <a:tableStyleId>{5C22544A-7EE6-4342-B048-85BDC9FD1C3A}</a:tableStyleId>
              </a:tblPr>
              <a:tblGrid>
                <a:gridCol w="5738386"/>
                <a:gridCol w="5965934"/>
              </a:tblGrid>
              <a:tr h="4500792">
                <a:tc>
                  <a:txBody>
                    <a:bodyPr/>
                    <a:lstStyle/>
                    <a:p>
                      <a:r>
                        <a:rPr lang="pl-PL" sz="1400" b="1" kern="1200" dirty="0" smtClean="0">
                          <a:solidFill>
                            <a:schemeClr val="lt1"/>
                          </a:solidFill>
                          <a:effectLst/>
                          <a:latin typeface="Arial" panose="020B0604020202020204" pitchFamily="34" charset="0"/>
                          <a:ea typeface="+mn-ea"/>
                          <a:cs typeface="Arial" panose="020B0604020202020204" pitchFamily="34" charset="0"/>
                        </a:rPr>
                        <a:t>Zadanie 4.</a:t>
                      </a:r>
                      <a:r>
                        <a:rPr lang="pl-PL" sz="1400" b="1" kern="1200" baseline="0" dirty="0" smtClean="0">
                          <a:solidFill>
                            <a:schemeClr val="lt1"/>
                          </a:solidFill>
                          <a:effectLst/>
                          <a:latin typeface="Arial" panose="020B0604020202020204" pitchFamily="34" charset="0"/>
                          <a:ea typeface="+mn-ea"/>
                          <a:cs typeface="Arial" panose="020B0604020202020204" pitchFamily="34" charset="0"/>
                        </a:rPr>
                        <a:t> </a:t>
                      </a:r>
                      <a:r>
                        <a:rPr lang="pl-PL" sz="1400" b="1" kern="1200" dirty="0" smtClean="0">
                          <a:solidFill>
                            <a:schemeClr val="lt1"/>
                          </a:solidFill>
                          <a:effectLst/>
                          <a:latin typeface="Arial" panose="020B0604020202020204" pitchFamily="34" charset="0"/>
                          <a:ea typeface="+mn-ea"/>
                          <a:cs typeface="Arial" panose="020B0604020202020204" pitchFamily="34" charset="0"/>
                        </a:rPr>
                        <a:t>a</a:t>
                      </a:r>
                    </a:p>
                    <a:p>
                      <a:r>
                        <a:rPr lang="pl-PL" sz="1400" b="1" kern="1200" dirty="0" smtClean="0">
                          <a:solidFill>
                            <a:schemeClr val="lt1"/>
                          </a:solidFill>
                          <a:effectLst/>
                          <a:latin typeface="Arial" panose="020B0604020202020204" pitchFamily="34" charset="0"/>
                          <a:ea typeface="+mn-ea"/>
                          <a:cs typeface="Arial" panose="020B0604020202020204" pitchFamily="34" charset="0"/>
                        </a:rPr>
                        <a:t>Proszę przeczytać tekst i uzupełnić luki(4.1.–4.4.)  w czacie </a:t>
                      </a:r>
                    </a:p>
                    <a:p>
                      <a:r>
                        <a:rPr lang="pl-PL" sz="1400" b="1" kern="1200" dirty="0" smtClean="0">
                          <a:solidFill>
                            <a:schemeClr val="lt1"/>
                          </a:solidFill>
                          <a:effectLst/>
                          <a:latin typeface="Arial" panose="020B0604020202020204" pitchFamily="34" charset="0"/>
                          <a:ea typeface="+mn-ea"/>
                          <a:cs typeface="Arial" panose="020B0604020202020204" pitchFamily="34" charset="0"/>
                        </a:rPr>
                        <a:t>zgodnie z treścią tekstu. Luki należy uzupełnić w języku polskim.</a:t>
                      </a:r>
                      <a:endParaRPr lang="pl-PL" sz="1400" dirty="0" smtClean="0">
                        <a:effectLst/>
                        <a:latin typeface="Arial" panose="020B0604020202020204" pitchFamily="34" charset="0"/>
                        <a:cs typeface="Arial" panose="020B0604020202020204" pitchFamily="34" charset="0"/>
                      </a:endParaRPr>
                    </a:p>
                    <a:p>
                      <a:pPr algn="ctr">
                        <a:lnSpc>
                          <a:spcPct val="107000"/>
                        </a:lnSpc>
                        <a:spcAft>
                          <a:spcPts val="0"/>
                        </a:spcAft>
                      </a:pPr>
                      <a:r>
                        <a:rPr lang="pl-PL" sz="1800" dirty="0" smtClean="0">
                          <a:effectLst/>
                          <a:latin typeface="Arial" panose="020B0604020202020204" pitchFamily="34" charset="0"/>
                          <a:cs typeface="Arial" panose="020B0604020202020204" pitchFamily="34" charset="0"/>
                        </a:rPr>
                        <a:t>Hej</a:t>
                      </a:r>
                      <a:r>
                        <a:rPr lang="pl-PL" sz="1800" dirty="0">
                          <a:effectLst/>
                          <a:latin typeface="Arial" panose="020B0604020202020204" pitchFamily="34" charset="0"/>
                          <a:cs typeface="Arial" panose="020B0604020202020204" pitchFamily="34" charset="0"/>
                        </a:rPr>
                        <a:t>, Beata. Masz w klasie uczniów, którzy chcą</a:t>
                      </a:r>
                    </a:p>
                    <a:p>
                      <a:pPr algn="ctr">
                        <a:lnSpc>
                          <a:spcPct val="107000"/>
                        </a:lnSpc>
                        <a:spcAft>
                          <a:spcPts val="0"/>
                        </a:spcAft>
                      </a:pPr>
                      <a:r>
                        <a:rPr lang="pl-PL" sz="1800" dirty="0">
                          <a:effectLst/>
                          <a:latin typeface="Arial" panose="020B0604020202020204" pitchFamily="34" charset="0"/>
                          <a:cs typeface="Arial" panose="020B0604020202020204" pitchFamily="34" charset="0"/>
                        </a:rPr>
                        <a:t>4.1. __________________________?</a:t>
                      </a:r>
                    </a:p>
                    <a:p>
                      <a:pPr algn="ctr">
                        <a:lnSpc>
                          <a:spcPct val="107000"/>
                        </a:lnSpc>
                        <a:spcAft>
                          <a:spcPts val="0"/>
                        </a:spcAft>
                      </a:pPr>
                      <a:r>
                        <a:rPr lang="pl-PL" sz="1800" dirty="0">
                          <a:effectLst/>
                          <a:latin typeface="Arial" panose="020B0604020202020204" pitchFamily="34" charset="0"/>
                          <a:cs typeface="Arial" panose="020B0604020202020204" pitchFamily="34" charset="0"/>
                        </a:rPr>
                        <a:t>Hej, Monika. Oczywiście. Od nauczycielki języka polskiego wiem, że X, Y i Z </a:t>
                      </a:r>
                      <a:r>
                        <a:rPr lang="pl-PL" sz="1800" dirty="0" smtClean="0">
                          <a:effectLst/>
                          <a:latin typeface="Arial" panose="020B0604020202020204" pitchFamily="34" charset="0"/>
                          <a:cs typeface="Arial" panose="020B0604020202020204" pitchFamily="34" charset="0"/>
                        </a:rPr>
                        <a:t>byliby dobrymi 4.2</a:t>
                      </a:r>
                      <a:r>
                        <a:rPr lang="pl-PL" sz="1800" dirty="0">
                          <a:effectLst/>
                          <a:latin typeface="Arial" panose="020B0604020202020204" pitchFamily="34" charset="0"/>
                          <a:cs typeface="Arial" panose="020B0604020202020204" pitchFamily="34" charset="0"/>
                        </a:rPr>
                        <a:t>. ___________.</a:t>
                      </a:r>
                      <a:br>
                        <a:rPr lang="pl-PL" sz="1800" dirty="0">
                          <a:effectLst/>
                          <a:latin typeface="Arial" panose="020B0604020202020204" pitchFamily="34" charset="0"/>
                          <a:cs typeface="Arial" panose="020B0604020202020204" pitchFamily="34" charset="0"/>
                        </a:rPr>
                      </a:br>
                      <a:endParaRPr lang="pl-PL" sz="1800" dirty="0">
                        <a:effectLst/>
                        <a:latin typeface="Arial" panose="020B0604020202020204" pitchFamily="34" charset="0"/>
                        <a:cs typeface="Arial" panose="020B0604020202020204" pitchFamily="34" charset="0"/>
                      </a:endParaRPr>
                    </a:p>
                    <a:p>
                      <a:pPr algn="just">
                        <a:lnSpc>
                          <a:spcPct val="107000"/>
                        </a:lnSpc>
                        <a:spcAft>
                          <a:spcPts val="0"/>
                        </a:spcAft>
                      </a:pPr>
                      <a:r>
                        <a:rPr lang="pl-PL" sz="1800" dirty="0">
                          <a:effectLst/>
                          <a:latin typeface="Arial" panose="020B0604020202020204" pitchFamily="34" charset="0"/>
                          <a:cs typeface="Arial" panose="020B0604020202020204" pitchFamily="34" charset="0"/>
                        </a:rPr>
                        <a:t>A czy już ich 4.3. ______________, jak było napisane w ogłoszeniu?</a:t>
                      </a:r>
                    </a:p>
                    <a:p>
                      <a:pPr algn="ctr">
                        <a:lnSpc>
                          <a:spcPct val="107000"/>
                        </a:lnSpc>
                        <a:spcAft>
                          <a:spcPts val="0"/>
                        </a:spcAft>
                      </a:pPr>
                      <a:r>
                        <a:rPr lang="pl-PL" sz="1800" dirty="0">
                          <a:effectLst/>
                          <a:latin typeface="Arial" panose="020B0604020202020204" pitchFamily="34" charset="0"/>
                          <a:cs typeface="Arial" panose="020B0604020202020204" pitchFamily="34" charset="0"/>
                        </a:rPr>
                        <a:t>Nie, </a:t>
                      </a:r>
                      <a:r>
                        <a:rPr lang="pl-PL" sz="1800" dirty="0" smtClean="0">
                          <a:effectLst/>
                          <a:latin typeface="Arial" panose="020B0604020202020204" pitchFamily="34" charset="0"/>
                          <a:cs typeface="Arial" panose="020B0604020202020204" pitchFamily="34" charset="0"/>
                        </a:rPr>
                        <a:t>mam </a:t>
                      </a:r>
                      <a:r>
                        <a:rPr lang="pl-PL" sz="1800" dirty="0">
                          <a:effectLst/>
                          <a:latin typeface="Arial" panose="020B0604020202020204" pitchFamily="34" charset="0"/>
                          <a:cs typeface="Arial" panose="020B0604020202020204" pitchFamily="34" charset="0"/>
                        </a:rPr>
                        <a:t>jeszcze dwa </a:t>
                      </a:r>
                      <a:r>
                        <a:rPr lang="pl-PL" sz="1800" dirty="0" smtClean="0">
                          <a:effectLst/>
                          <a:latin typeface="Arial" panose="020B0604020202020204" pitchFamily="34" charset="0"/>
                          <a:cs typeface="Arial" panose="020B0604020202020204" pitchFamily="34" charset="0"/>
                        </a:rPr>
                        <a:t>tygodnie, by to zrobić. </a:t>
                      </a:r>
                      <a:r>
                        <a:rPr lang="pl-PL" sz="1800" dirty="0">
                          <a:effectLst/>
                          <a:latin typeface="Arial" panose="020B0604020202020204" pitchFamily="34" charset="0"/>
                          <a:cs typeface="Arial" panose="020B0604020202020204" pitchFamily="34" charset="0"/>
                        </a:rPr>
                        <a:t>A </a:t>
                      </a:r>
                      <a:r>
                        <a:rPr lang="pl-PL" sz="1800" dirty="0" smtClean="0">
                          <a:effectLst/>
                          <a:latin typeface="Arial" panose="020B0604020202020204" pitchFamily="34" charset="0"/>
                          <a:cs typeface="Arial" panose="020B0604020202020204" pitchFamily="34" charset="0"/>
                        </a:rPr>
                        <a:t>Ty? Masz jakichś zainteresowanych uczniów?</a:t>
                      </a:r>
                      <a:endParaRPr lang="pl-PL" sz="1800" dirty="0">
                        <a:effectLst/>
                        <a:latin typeface="Arial" panose="020B0604020202020204" pitchFamily="34" charset="0"/>
                        <a:cs typeface="Arial" panose="020B0604020202020204" pitchFamily="34" charset="0"/>
                      </a:endParaRPr>
                    </a:p>
                    <a:p>
                      <a:pPr algn="just">
                        <a:lnSpc>
                          <a:spcPct val="107000"/>
                        </a:lnSpc>
                        <a:spcAft>
                          <a:spcPts val="0"/>
                        </a:spcAft>
                      </a:pPr>
                      <a:r>
                        <a:rPr lang="pl-PL" sz="1800" dirty="0" smtClean="0">
                          <a:effectLst/>
                          <a:latin typeface="Arial" panose="020B0604020202020204" pitchFamily="34" charset="0"/>
                          <a:cs typeface="Arial" panose="020B0604020202020204" pitchFamily="34" charset="0"/>
                        </a:rPr>
                        <a:t>Tak, dwoje. </a:t>
                      </a:r>
                      <a:r>
                        <a:rPr lang="pl-PL" sz="1800" dirty="0">
                          <a:effectLst/>
                          <a:latin typeface="Arial" panose="020B0604020202020204" pitchFamily="34" charset="0"/>
                          <a:cs typeface="Arial" panose="020B0604020202020204" pitchFamily="34" charset="0"/>
                        </a:rPr>
                        <a:t>Już ich </a:t>
                      </a:r>
                      <a:r>
                        <a:rPr lang="pl-PL" sz="1800" dirty="0" smtClean="0">
                          <a:effectLst/>
                          <a:latin typeface="Arial" panose="020B0604020202020204" pitchFamily="34" charset="0"/>
                          <a:cs typeface="Arial" panose="020B0604020202020204" pitchFamily="34" charset="0"/>
                        </a:rPr>
                        <a:t>zgłosiłam</a:t>
                      </a:r>
                      <a:r>
                        <a:rPr lang="pl-PL" sz="1800" dirty="0">
                          <a:effectLst/>
                          <a:latin typeface="Arial" panose="020B0604020202020204" pitchFamily="34" charset="0"/>
                          <a:cs typeface="Arial" panose="020B0604020202020204" pitchFamily="34" charset="0"/>
                        </a:rPr>
                        <a:t>. Piszą zawzięcie, bo – jak twierdzą – podany przez  wydawnictwo 4.4. ___________ pobudził ich wyobraźnię.</a:t>
                      </a:r>
                    </a:p>
                    <a:p>
                      <a:pPr algn="ctr">
                        <a:lnSpc>
                          <a:spcPct val="107000"/>
                        </a:lnSpc>
                        <a:spcAft>
                          <a:spcPts val="0"/>
                        </a:spcAft>
                      </a:pPr>
                      <a:r>
                        <a:rPr lang="pl-PL" sz="1800" dirty="0">
                          <a:effectLst/>
                          <a:latin typeface="Arial" panose="020B0604020202020204" pitchFamily="34" charset="0"/>
                          <a:cs typeface="Arial" panose="020B0604020202020204" pitchFamily="34" charset="0"/>
                        </a:rPr>
                        <a:t>To super. Będziemy w kontakcie.</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endParaRPr lang="pl-PL" sz="1800" dirty="0" smtClean="0">
                        <a:effectLst/>
                        <a:latin typeface="Arial" panose="020B0604020202020204" pitchFamily="34" charset="0"/>
                        <a:cs typeface="Arial" panose="020B0604020202020204" pitchFamily="34" charset="0"/>
                      </a:endParaRPr>
                    </a:p>
                    <a:p>
                      <a:pPr algn="just">
                        <a:lnSpc>
                          <a:spcPct val="107000"/>
                        </a:lnSpc>
                        <a:spcAft>
                          <a:spcPts val="0"/>
                        </a:spcAft>
                      </a:pPr>
                      <a:r>
                        <a:rPr lang="pl-PL" sz="1800" dirty="0" smtClean="0">
                          <a:effectLst/>
                          <a:latin typeface="Arial" panose="020B0604020202020204" pitchFamily="34" charset="0"/>
                          <a:cs typeface="Arial" panose="020B0604020202020204" pitchFamily="34" charset="0"/>
                        </a:rPr>
                        <a:t>Rozwiązując </a:t>
                      </a:r>
                      <a:r>
                        <a:rPr lang="pl-PL" sz="1800" dirty="0">
                          <a:effectLst/>
                          <a:latin typeface="Arial" panose="020B0604020202020204" pitchFamily="34" charset="0"/>
                          <a:cs typeface="Arial" panose="020B0604020202020204" pitchFamily="34" charset="0"/>
                        </a:rPr>
                        <a:t>zadania na reagowanie językowe myśl </a:t>
                      </a:r>
                      <a:r>
                        <a:rPr lang="pl-PL" sz="1800" dirty="0" smtClean="0">
                          <a:effectLst/>
                          <a:latin typeface="Arial" panose="020B0604020202020204" pitchFamily="34" charset="0"/>
                          <a:cs typeface="Arial" panose="020B0604020202020204" pitchFamily="34" charset="0"/>
                        </a:rPr>
                        <a:t/>
                      </a:r>
                      <a:br>
                        <a:rPr lang="pl-PL" sz="1800" dirty="0" smtClean="0">
                          <a:effectLst/>
                          <a:latin typeface="Arial" panose="020B0604020202020204" pitchFamily="34" charset="0"/>
                          <a:cs typeface="Arial" panose="020B0604020202020204" pitchFamily="34" charset="0"/>
                        </a:rPr>
                      </a:br>
                      <a:r>
                        <a:rPr lang="pl-PL" sz="1800" dirty="0" smtClean="0">
                          <a:effectLst/>
                          <a:latin typeface="Arial" panose="020B0604020202020204" pitchFamily="34" charset="0"/>
                          <a:cs typeface="Arial" panose="020B0604020202020204" pitchFamily="34" charset="0"/>
                        </a:rPr>
                        <a:t>o </a:t>
                      </a:r>
                      <a:r>
                        <a:rPr lang="pl-PL" sz="1800" dirty="0">
                          <a:effectLst/>
                          <a:latin typeface="Arial" panose="020B0604020202020204" pitchFamily="34" charset="0"/>
                          <a:cs typeface="Arial" panose="020B0604020202020204" pitchFamily="34" charset="0"/>
                        </a:rPr>
                        <a:t>tym, że podejmujesz działania mediacyjne. </a:t>
                      </a:r>
                      <a:r>
                        <a:rPr lang="pl-PL" sz="1800" dirty="0" smtClean="0">
                          <a:effectLst/>
                          <a:latin typeface="Arial" panose="020B0604020202020204" pitchFamily="34" charset="0"/>
                          <a:cs typeface="Arial" panose="020B0604020202020204" pitchFamily="34" charset="0"/>
                        </a:rPr>
                        <a:t>Te</a:t>
                      </a:r>
                      <a:r>
                        <a:rPr lang="pl-PL" sz="1800" baseline="0" dirty="0" smtClean="0">
                          <a:effectLst/>
                          <a:latin typeface="Arial" panose="020B0604020202020204" pitchFamily="34" charset="0"/>
                          <a:cs typeface="Arial" panose="020B0604020202020204" pitchFamily="34" charset="0"/>
                        </a:rPr>
                        <a:t> </a:t>
                      </a:r>
                      <a:r>
                        <a:rPr lang="pl-PL" sz="1800" dirty="0" smtClean="0">
                          <a:effectLst/>
                          <a:latin typeface="Arial" panose="020B0604020202020204" pitchFamily="34" charset="0"/>
                          <a:cs typeface="Arial" panose="020B0604020202020204" pitchFamily="34" charset="0"/>
                        </a:rPr>
                        <a:t>działania </a:t>
                      </a:r>
                      <a:r>
                        <a:rPr lang="pl-PL" sz="1800" dirty="0">
                          <a:effectLst/>
                          <a:latin typeface="Arial" panose="020B0604020202020204" pitchFamily="34" charset="0"/>
                          <a:cs typeface="Arial" panose="020B0604020202020204" pitchFamily="34" charset="0"/>
                        </a:rPr>
                        <a:t>odgrywają ważną rolę w codziennym życiu językowym naszych społeczności. Mediacyjne działania językowe rozumiane są jako </a:t>
                      </a:r>
                      <a:r>
                        <a:rPr lang="pl-PL" sz="1800" dirty="0" smtClean="0">
                          <a:effectLst/>
                          <a:latin typeface="Arial" panose="020B0604020202020204" pitchFamily="34" charset="0"/>
                          <a:cs typeface="Arial" panose="020B0604020202020204" pitchFamily="34" charset="0"/>
                        </a:rPr>
                        <a:t>przetwarzanie </a:t>
                      </a:r>
                      <a:r>
                        <a:rPr lang="pl-PL" sz="1800" dirty="0">
                          <a:effectLst/>
                          <a:latin typeface="Arial" panose="020B0604020202020204" pitchFamily="34" charset="0"/>
                          <a:cs typeface="Arial" panose="020B0604020202020204" pitchFamily="34" charset="0"/>
                        </a:rPr>
                        <a:t>tekstów. Należy zatem reagować </a:t>
                      </a:r>
                      <a:r>
                        <a:rPr lang="pl-PL" sz="1800" dirty="0" smtClean="0">
                          <a:effectLst/>
                          <a:latin typeface="Arial" panose="020B0604020202020204" pitchFamily="34" charset="0"/>
                          <a:cs typeface="Arial" panose="020B0604020202020204" pitchFamily="34" charset="0"/>
                        </a:rPr>
                        <a:t>w </a:t>
                      </a:r>
                      <a:r>
                        <a:rPr lang="pl-PL" sz="1800" dirty="0">
                          <a:effectLst/>
                          <a:latin typeface="Arial" panose="020B0604020202020204" pitchFamily="34" charset="0"/>
                          <a:cs typeface="Arial" panose="020B0604020202020204" pitchFamily="34" charset="0"/>
                        </a:rPr>
                        <a:t>sposób zrozumiały, adekwatnie do sytuacji komunikacyjnej. </a:t>
                      </a:r>
                      <a:endParaRPr lang="pl-PL" sz="1800" dirty="0" smtClean="0">
                        <a:effectLst/>
                        <a:latin typeface="Arial" panose="020B0604020202020204" pitchFamily="34" charset="0"/>
                        <a:cs typeface="Arial" panose="020B0604020202020204" pitchFamily="34" charset="0"/>
                      </a:endParaRPr>
                    </a:p>
                    <a:p>
                      <a:pPr algn="just">
                        <a:lnSpc>
                          <a:spcPct val="107000"/>
                        </a:lnSpc>
                        <a:spcAft>
                          <a:spcPts val="0"/>
                        </a:spcAft>
                      </a:pPr>
                      <a:r>
                        <a:rPr lang="pl-PL" sz="1800" dirty="0" smtClean="0">
                          <a:effectLst/>
                          <a:latin typeface="Arial" panose="020B0604020202020204" pitchFamily="34" charset="0"/>
                          <a:cs typeface="Arial" panose="020B0604020202020204" pitchFamily="34" charset="0"/>
                        </a:rPr>
                        <a:t>Zgodnie </a:t>
                      </a:r>
                      <a:r>
                        <a:rPr lang="pl-PL" sz="1800" dirty="0">
                          <a:effectLst/>
                          <a:latin typeface="Arial" panose="020B0604020202020204" pitchFamily="34" charset="0"/>
                          <a:cs typeface="Arial" panose="020B0604020202020204" pitchFamily="34" charset="0"/>
                        </a:rPr>
                        <a:t>z informacjami, które </a:t>
                      </a:r>
                      <a:r>
                        <a:rPr lang="pl-PL" sz="1800" dirty="0" smtClean="0">
                          <a:effectLst/>
                          <a:latin typeface="Arial" panose="020B0604020202020204" pitchFamily="34" charset="0"/>
                          <a:cs typeface="Arial" panose="020B0604020202020204" pitchFamily="34" charset="0"/>
                        </a:rPr>
                        <a:t>nabyłeś/nabyłaś </a:t>
                      </a:r>
                      <a:r>
                        <a:rPr lang="pl-PL" sz="1800" dirty="0" smtClean="0">
                          <a:effectLst/>
                          <a:latin typeface="Arial" panose="020B0604020202020204" pitchFamily="34" charset="0"/>
                          <a:cs typeface="Arial" panose="020B0604020202020204" pitchFamily="34" charset="0"/>
                        </a:rPr>
                        <a:t/>
                      </a:r>
                      <a:br>
                        <a:rPr lang="pl-PL" sz="1800" dirty="0" smtClean="0">
                          <a:effectLst/>
                          <a:latin typeface="Arial" panose="020B0604020202020204" pitchFamily="34" charset="0"/>
                          <a:cs typeface="Arial" panose="020B0604020202020204" pitchFamily="34" charset="0"/>
                        </a:rPr>
                      </a:br>
                      <a:r>
                        <a:rPr lang="pl-PL" sz="1800" dirty="0" smtClean="0">
                          <a:effectLst/>
                          <a:latin typeface="Arial" panose="020B0604020202020204" pitchFamily="34" charset="0"/>
                          <a:cs typeface="Arial" panose="020B0604020202020204" pitchFamily="34" charset="0"/>
                        </a:rPr>
                        <a:t>z </a:t>
                      </a:r>
                      <a:r>
                        <a:rPr lang="pl-PL" sz="1800" dirty="0">
                          <a:effectLst/>
                          <a:latin typeface="Arial" panose="020B0604020202020204" pitchFamily="34" charset="0"/>
                          <a:cs typeface="Arial" panose="020B0604020202020204" pitchFamily="34" charset="0"/>
                        </a:rPr>
                        <a:t>treści tekstu do zadania 1</a:t>
                      </a:r>
                      <a:r>
                        <a:rPr lang="pl-PL" sz="1800" dirty="0" smtClean="0">
                          <a:effectLst/>
                          <a:latin typeface="Arial" panose="020B0604020202020204" pitchFamily="34" charset="0"/>
                          <a:cs typeface="Arial" panose="020B0604020202020204" pitchFamily="34" charset="0"/>
                        </a:rPr>
                        <a:t>., </a:t>
                      </a:r>
                      <a:r>
                        <a:rPr lang="pl-PL" sz="1800" dirty="0">
                          <a:effectLst/>
                          <a:latin typeface="Arial" panose="020B0604020202020204" pitchFamily="34" charset="0"/>
                          <a:cs typeface="Arial" panose="020B0604020202020204" pitchFamily="34" charset="0"/>
                        </a:rPr>
                        <a:t>uzyskujesz </a:t>
                      </a:r>
                      <a:r>
                        <a:rPr lang="pl-PL" sz="1800" dirty="0" smtClean="0">
                          <a:effectLst/>
                          <a:latin typeface="Arial" panose="020B0604020202020204" pitchFamily="34" charset="0"/>
                          <a:cs typeface="Arial" panose="020B0604020202020204" pitchFamily="34" charset="0"/>
                        </a:rPr>
                        <a:t/>
                      </a:r>
                      <a:br>
                        <a:rPr lang="pl-PL" sz="1800" dirty="0" smtClean="0">
                          <a:effectLst/>
                          <a:latin typeface="Arial" panose="020B0604020202020204" pitchFamily="34" charset="0"/>
                          <a:cs typeface="Arial" panose="020B0604020202020204" pitchFamily="34" charset="0"/>
                        </a:rPr>
                      </a:br>
                      <a:r>
                        <a:rPr lang="pl-PL" sz="1800" dirty="0" smtClean="0">
                          <a:effectLst/>
                          <a:latin typeface="Arial" panose="020B0604020202020204" pitchFamily="34" charset="0"/>
                          <a:cs typeface="Arial" panose="020B0604020202020204" pitchFamily="34" charset="0"/>
                        </a:rPr>
                        <a:t>i </a:t>
                      </a:r>
                      <a:r>
                        <a:rPr lang="pl-PL" sz="1800" dirty="0">
                          <a:effectLst/>
                          <a:latin typeface="Arial" panose="020B0604020202020204" pitchFamily="34" charset="0"/>
                          <a:cs typeface="Arial" panose="020B0604020202020204" pitchFamily="34" charset="0"/>
                        </a:rPr>
                        <a:t>przekazujesz informacje i wyjaśnienia.</a:t>
                      </a:r>
                      <a:r>
                        <a:rPr lang="pl-PL" sz="1800" spc="-10" dirty="0">
                          <a:effectLst/>
                          <a:latin typeface="Arial" panose="020B0604020202020204" pitchFamily="34" charset="0"/>
                          <a:cs typeface="Arial" panose="020B0604020202020204" pitchFamily="34" charset="0"/>
                        </a:rPr>
                        <a:t> Korzystając </a:t>
                      </a:r>
                      <a:r>
                        <a:rPr lang="pl-PL" sz="1800" spc="-10" dirty="0" smtClean="0">
                          <a:effectLst/>
                          <a:latin typeface="Arial" panose="020B0604020202020204" pitchFamily="34" charset="0"/>
                          <a:cs typeface="Arial" panose="020B0604020202020204" pitchFamily="34" charset="0"/>
                        </a:rPr>
                        <a:t/>
                      </a:r>
                      <a:br>
                        <a:rPr lang="pl-PL" sz="1800" spc="-10" dirty="0" smtClean="0">
                          <a:effectLst/>
                          <a:latin typeface="Arial" panose="020B0604020202020204" pitchFamily="34" charset="0"/>
                          <a:cs typeface="Arial" panose="020B0604020202020204" pitchFamily="34" charset="0"/>
                        </a:rPr>
                      </a:br>
                      <a:r>
                        <a:rPr lang="pl-PL" sz="1800" spc="-10" dirty="0" smtClean="0">
                          <a:effectLst/>
                          <a:latin typeface="Arial" panose="020B0604020202020204" pitchFamily="34" charset="0"/>
                          <a:cs typeface="Arial" panose="020B0604020202020204" pitchFamily="34" charset="0"/>
                        </a:rPr>
                        <a:t>z </a:t>
                      </a:r>
                      <a:r>
                        <a:rPr lang="pl-PL" sz="1800" spc="-10" dirty="0">
                          <a:effectLst/>
                          <a:latin typeface="Arial" panose="020B0604020202020204" pitchFamily="34" charset="0"/>
                          <a:cs typeface="Arial" panose="020B0604020202020204" pitchFamily="34" charset="0"/>
                        </a:rPr>
                        <a:t>tego źródła informacji w języku obcym nowożytnym, przetwarzaj je na język polski tak, by przekazywane </a:t>
                      </a:r>
                      <a:r>
                        <a:rPr lang="pl-PL" sz="1800" spc="-10" dirty="0" smtClean="0">
                          <a:effectLst/>
                          <a:latin typeface="Arial" panose="020B0604020202020204" pitchFamily="34" charset="0"/>
                          <a:cs typeface="Arial" panose="020B0604020202020204" pitchFamily="34" charset="0"/>
                        </a:rPr>
                        <a:t/>
                      </a:r>
                      <a:br>
                        <a:rPr lang="pl-PL" sz="1800" spc="-10" dirty="0" smtClean="0">
                          <a:effectLst/>
                          <a:latin typeface="Arial" panose="020B0604020202020204" pitchFamily="34" charset="0"/>
                          <a:cs typeface="Arial" panose="020B0604020202020204" pitchFamily="34" charset="0"/>
                        </a:rPr>
                      </a:br>
                      <a:r>
                        <a:rPr lang="pl-PL" sz="1800" spc="-10" dirty="0" smtClean="0">
                          <a:effectLst/>
                          <a:latin typeface="Arial" panose="020B0604020202020204" pitchFamily="34" charset="0"/>
                          <a:cs typeface="Arial" panose="020B0604020202020204" pitchFamily="34" charset="0"/>
                        </a:rPr>
                        <a:t>i </a:t>
                      </a:r>
                      <a:r>
                        <a:rPr lang="pl-PL" sz="1800" spc="-10" dirty="0">
                          <a:effectLst/>
                          <a:latin typeface="Arial" panose="020B0604020202020204" pitchFamily="34" charset="0"/>
                          <a:cs typeface="Arial" panose="020B0604020202020204" pitchFamily="34" charset="0"/>
                        </a:rPr>
                        <a:t>nabywane treści były ich odzwierciedleniem a nie przekłamaniem, jak to bywa w zabawie „głuchy telefon”.</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27</a:t>
            </a:fld>
            <a:endParaRPr lang="pl-PL"/>
          </a:p>
        </p:txBody>
      </p:sp>
    </p:spTree>
    <p:extLst>
      <p:ext uri="{BB962C8B-B14F-4D97-AF65-F5344CB8AC3E}">
        <p14:creationId xmlns:p14="http://schemas.microsoft.com/office/powerpoint/2010/main" val="8168997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lvl="0">
              <a:defRPr/>
            </a:pPr>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reagowania językowego</a:t>
            </a:r>
            <a:endParaRPr lang="pl-PL" sz="3600" dirty="0">
              <a:latin typeface="Arial" panose="020B0604020202020204" pitchFamily="34" charset="0"/>
              <a:cs typeface="Arial" panose="020B0604020202020204" pitchFamily="34" charset="0"/>
            </a:endParaRPr>
          </a:p>
        </p:txBody>
      </p:sp>
      <p:graphicFrame>
        <p:nvGraphicFramePr>
          <p:cNvPr id="6" name="Symbol zastępczy zawartości 5"/>
          <p:cNvGraphicFramePr>
            <a:graphicFrameLocks noGrp="1"/>
          </p:cNvGraphicFramePr>
          <p:nvPr>
            <p:ph idx="1"/>
            <p:extLst/>
          </p:nvPr>
        </p:nvGraphicFramePr>
        <p:xfrm>
          <a:off x="2093204" y="1961000"/>
          <a:ext cx="7788925" cy="3778787"/>
        </p:xfrm>
        <a:graphic>
          <a:graphicData uri="http://schemas.openxmlformats.org/drawingml/2006/table">
            <a:tbl>
              <a:tblPr firstRow="1" firstCol="1" bandRow="1">
                <a:tableStyleId>{5C22544A-7EE6-4342-B048-85BDC9FD1C3A}</a:tableStyleId>
              </a:tblPr>
              <a:tblGrid>
                <a:gridCol w="610347"/>
                <a:gridCol w="2392558"/>
                <a:gridCol w="2392558"/>
                <a:gridCol w="2393462"/>
              </a:tblGrid>
              <a:tr h="1285379">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nr</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Odpowiedź oczekiwana</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Przykłady odpowiedzi akceptowalnych</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Przykłady odpowiedzi niepoprawnych</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23352">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4.1.</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pisać</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literaturę</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jeść</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23352">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4.2.</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kandydatami</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pisarzami</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olimpijczykami</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23352">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4.3.</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zgłosiłaś</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zgłosiłeś</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przepytałaś</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23352">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4.4.</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początek kryminału</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a:effectLst/>
                          <a:latin typeface="Arial" panose="020B0604020202020204" pitchFamily="34" charset="0"/>
                          <a:cs typeface="Arial" panose="020B0604020202020204" pitchFamily="34" charset="0"/>
                        </a:rPr>
                        <a:t>zdanie</a:t>
                      </a:r>
                      <a:endParaRPr lang="pl-PL"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pl-PL" sz="2000" dirty="0">
                          <a:effectLst/>
                          <a:latin typeface="Arial" panose="020B0604020202020204" pitchFamily="34" charset="0"/>
                          <a:cs typeface="Arial" panose="020B0604020202020204" pitchFamily="34" charset="0"/>
                        </a:rPr>
                        <a:t>koniec</a:t>
                      </a:r>
                      <a:endParaRPr lang="pl-PL"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28</a:t>
            </a:fld>
            <a:endParaRPr lang="pl-PL"/>
          </a:p>
        </p:txBody>
      </p:sp>
    </p:spTree>
    <p:extLst>
      <p:ext uri="{BB962C8B-B14F-4D97-AF65-F5344CB8AC3E}">
        <p14:creationId xmlns:p14="http://schemas.microsoft.com/office/powerpoint/2010/main" val="23139308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zakresie środków językowych</a:t>
            </a:r>
            <a:endParaRPr lang="pl-PL" sz="3600"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901574" y="1554022"/>
            <a:ext cx="10478632" cy="1270660"/>
          </a:xfrm>
        </p:spPr>
        <p:txBody>
          <a:bodyPr>
            <a:normAutofit/>
          </a:bodyPr>
          <a:lstStyle/>
          <a:p>
            <a:pPr marL="0" indent="0">
              <a:lnSpc>
                <a:spcPct val="100000"/>
              </a:lnSpc>
              <a:spcBef>
                <a:spcPts val="0"/>
              </a:spcBef>
              <a:buNone/>
            </a:pPr>
            <a:r>
              <a:rPr lang="pl-PL" sz="1400" b="1" dirty="0">
                <a:latin typeface="Arial" panose="020B0604020202020204" pitchFamily="34" charset="0"/>
                <a:cs typeface="Arial" panose="020B0604020202020204" pitchFamily="34" charset="0"/>
              </a:rPr>
              <a:t>Zadanie </a:t>
            </a:r>
            <a:r>
              <a:rPr lang="pl-PL" sz="1400" b="1" dirty="0" smtClean="0">
                <a:latin typeface="Arial" panose="020B0604020202020204" pitchFamily="34" charset="0"/>
                <a:cs typeface="Arial" panose="020B0604020202020204" pitchFamily="34" charset="0"/>
              </a:rPr>
              <a:t>5. a </a:t>
            </a:r>
            <a:r>
              <a:rPr lang="pl-PL" sz="1400" b="1" dirty="0">
                <a:latin typeface="Arial" panose="020B0604020202020204" pitchFamily="34" charset="0"/>
                <a:cs typeface="Arial" panose="020B0604020202020204" pitchFamily="34" charset="0"/>
              </a:rPr>
              <a:t>(</a:t>
            </a:r>
            <a:r>
              <a:rPr lang="pl-PL" sz="1400" b="1" dirty="0" smtClean="0">
                <a:latin typeface="Arial" panose="020B0604020202020204" pitchFamily="34" charset="0"/>
                <a:cs typeface="Arial" panose="020B0604020202020204" pitchFamily="34" charset="0"/>
              </a:rPr>
              <a:t>0–3)</a:t>
            </a:r>
            <a:endParaRPr lang="pl-PL" sz="1400" dirty="0">
              <a:latin typeface="Arial" panose="020B0604020202020204" pitchFamily="34" charset="0"/>
              <a:cs typeface="Arial" panose="020B0604020202020204" pitchFamily="34" charset="0"/>
            </a:endParaRPr>
          </a:p>
          <a:p>
            <a:pPr marL="0" indent="0" algn="just">
              <a:lnSpc>
                <a:spcPct val="100000"/>
              </a:lnSpc>
              <a:spcBef>
                <a:spcPts val="0"/>
              </a:spcBef>
              <a:buNone/>
            </a:pPr>
            <a:r>
              <a:rPr lang="pl-PL" sz="1400" b="1" dirty="0">
                <a:latin typeface="Arial" panose="020B0604020202020204" pitchFamily="34" charset="0"/>
                <a:cs typeface="Arial" panose="020B0604020202020204" pitchFamily="34" charset="0"/>
              </a:rPr>
              <a:t>Proszę uzupełnić zdania 5.1.–</a:t>
            </a:r>
            <a:r>
              <a:rPr lang="pl-PL" sz="1400" b="1" dirty="0" smtClean="0">
                <a:latin typeface="Arial" panose="020B0604020202020204" pitchFamily="34" charset="0"/>
                <a:cs typeface="Arial" panose="020B0604020202020204" pitchFamily="34" charset="0"/>
              </a:rPr>
              <a:t>5.3. </a:t>
            </a:r>
            <a:r>
              <a:rPr lang="pl-PL" sz="1400" b="1" dirty="0">
                <a:latin typeface="Arial" panose="020B0604020202020204" pitchFamily="34" charset="0"/>
                <a:cs typeface="Arial" panose="020B0604020202020204" pitchFamily="34" charset="0"/>
              </a:rPr>
              <a:t>wykorzystując w odpowiedniej formie wyrazy podane w nawiasach. Nie należy zmieniać kolejności podanych wyrazów, trzeba natomiast – jeżeli jest to konieczne – dodać inne wyrazy, tak aby otrzymać zdania logiczne i gramatycznie poprawne. Wymagana jest pełna poprawność ortograficzna wpisywanych fragmentów.</a:t>
            </a:r>
            <a:endParaRPr lang="pl-PL" sz="1400" dirty="0">
              <a:latin typeface="Arial" panose="020B0604020202020204" pitchFamily="34" charset="0"/>
              <a:cs typeface="Arial" panose="020B0604020202020204" pitchFamily="34" charset="0"/>
            </a:endParaRPr>
          </a:p>
          <a:p>
            <a:pPr marL="0" indent="0">
              <a:buNone/>
            </a:pPr>
            <a:r>
              <a:rPr lang="pl-PL" sz="1200" b="1" u="sng" dirty="0">
                <a:latin typeface="Arial" panose="020B0604020202020204" pitchFamily="34" charset="0"/>
                <a:cs typeface="Arial" panose="020B0604020202020204" pitchFamily="34" charset="0"/>
              </a:rPr>
              <a:t>Uwaga!</a:t>
            </a:r>
            <a:r>
              <a:rPr lang="pl-PL" sz="1200" b="1" dirty="0">
                <a:latin typeface="Arial" panose="020B0604020202020204" pitchFamily="34" charset="0"/>
                <a:cs typeface="Arial" panose="020B0604020202020204" pitchFamily="34" charset="0"/>
              </a:rPr>
              <a:t> W każdą lukę można wpisać </a:t>
            </a:r>
            <a:r>
              <a:rPr lang="pl-PL" sz="1200" b="1" u="sng" dirty="0">
                <a:latin typeface="Arial" panose="020B0604020202020204" pitchFamily="34" charset="0"/>
                <a:cs typeface="Arial" panose="020B0604020202020204" pitchFamily="34" charset="0"/>
              </a:rPr>
              <a:t>maksymalnie trzy wyrazy</a:t>
            </a:r>
            <a:r>
              <a:rPr lang="pl-PL" sz="1200" b="1" dirty="0">
                <a:latin typeface="Arial" panose="020B0604020202020204" pitchFamily="34" charset="0"/>
                <a:cs typeface="Arial" panose="020B0604020202020204" pitchFamily="34" charset="0"/>
              </a:rPr>
              <a:t>, wliczając w to wyrazy już podane</a:t>
            </a:r>
            <a:r>
              <a:rPr lang="pl-PL" sz="1200" b="1" dirty="0" smtClean="0">
                <a:latin typeface="Arial" panose="020B0604020202020204" pitchFamily="34" charset="0"/>
                <a:cs typeface="Arial" panose="020B0604020202020204" pitchFamily="34" charset="0"/>
              </a:rPr>
              <a:t>.</a:t>
            </a:r>
            <a:endParaRPr lang="pl-PL" sz="12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29</a:t>
            </a:fld>
            <a:endParaRPr lang="pl-PL"/>
          </a:p>
        </p:txBody>
      </p:sp>
      <p:graphicFrame>
        <p:nvGraphicFramePr>
          <p:cNvPr id="7" name="Tabela 6"/>
          <p:cNvGraphicFramePr>
            <a:graphicFrameLocks noGrp="1"/>
          </p:cNvGraphicFramePr>
          <p:nvPr>
            <p:extLst>
              <p:ext uri="{D42A27DB-BD31-4B8C-83A1-F6EECF244321}">
                <p14:modId xmlns:p14="http://schemas.microsoft.com/office/powerpoint/2010/main" val="2983345758"/>
              </p:ext>
            </p:extLst>
          </p:nvPr>
        </p:nvGraphicFramePr>
        <p:xfrm>
          <a:off x="974003" y="2882942"/>
          <a:ext cx="10515600" cy="3131058"/>
        </p:xfrm>
        <a:graphic>
          <a:graphicData uri="http://schemas.openxmlformats.org/drawingml/2006/table">
            <a:tbl>
              <a:tblPr firstRow="1" firstCol="1" bandRow="1">
                <a:tableStyleId>{5C22544A-7EE6-4342-B048-85BDC9FD1C3A}</a:tableStyleId>
              </a:tblPr>
              <a:tblGrid>
                <a:gridCol w="3588026"/>
                <a:gridCol w="6927574"/>
              </a:tblGrid>
              <a:tr h="2982494">
                <a:tc>
                  <a:txBody>
                    <a:bodyPr/>
                    <a:lstStyle/>
                    <a:p>
                      <a:pPr marL="179705" indent="-179705" algn="just">
                        <a:lnSpc>
                          <a:spcPct val="115000"/>
                        </a:lnSpc>
                        <a:spcAft>
                          <a:spcPts val="0"/>
                        </a:spcAft>
                      </a:pPr>
                      <a:r>
                        <a:rPr lang="de-DE" sz="1600" dirty="0" smtClean="0">
                          <a:effectLst/>
                          <a:latin typeface="Arial" panose="020B0604020202020204" pitchFamily="34" charset="0"/>
                          <a:cs typeface="Arial" panose="020B0604020202020204" pitchFamily="34" charset="0"/>
                        </a:rPr>
                        <a:t>5.1.Ich </a:t>
                      </a:r>
                      <a:r>
                        <a:rPr lang="de-DE" sz="1600" dirty="0">
                          <a:effectLst/>
                          <a:latin typeface="Arial" panose="020B0604020202020204" pitchFamily="34" charset="0"/>
                          <a:cs typeface="Arial" panose="020B0604020202020204" pitchFamily="34" charset="0"/>
                        </a:rPr>
                        <a:t>habe noch (nie / Kriminalgeschichte) ____ geschrieben.</a:t>
                      </a:r>
                      <a:endParaRPr lang="pl-PL" sz="1600" dirty="0">
                        <a:effectLst/>
                        <a:latin typeface="Arial" panose="020B0604020202020204" pitchFamily="34" charset="0"/>
                        <a:cs typeface="Arial" panose="020B0604020202020204" pitchFamily="34" charset="0"/>
                      </a:endParaRPr>
                    </a:p>
                    <a:p>
                      <a:pPr marL="179705" indent="-179705" algn="just">
                        <a:lnSpc>
                          <a:spcPct val="115000"/>
                        </a:lnSpc>
                        <a:spcAft>
                          <a:spcPts val="0"/>
                        </a:spcAft>
                      </a:pPr>
                      <a:r>
                        <a:rPr lang="en-US" sz="1600" dirty="0" smtClean="0">
                          <a:effectLst/>
                          <a:latin typeface="Arial" panose="020B0604020202020204" pitchFamily="34" charset="0"/>
                          <a:cs typeface="Arial" panose="020B0604020202020204" pitchFamily="34" charset="0"/>
                        </a:rPr>
                        <a:t>5.2.</a:t>
                      </a:r>
                      <a:r>
                        <a:rPr lang="de-DE" sz="1600" noProof="0" dirty="0" smtClean="0">
                          <a:effectLst/>
                          <a:latin typeface="Arial" panose="020B0604020202020204" pitchFamily="34" charset="0"/>
                          <a:cs typeface="Arial" panose="020B0604020202020204" pitchFamily="34" charset="0"/>
                        </a:rPr>
                        <a:t>Wir haben schon unsere Schüler für (Wettbewerb / vorbereiten). _________________.</a:t>
                      </a:r>
                      <a:endParaRPr lang="pl-PL" sz="1600" noProof="0" dirty="0" smtClean="0">
                        <a:effectLst/>
                        <a:latin typeface="Arial" panose="020B0604020202020204" pitchFamily="34" charset="0"/>
                        <a:cs typeface="Arial" panose="020B0604020202020204" pitchFamily="34" charset="0"/>
                      </a:endParaRPr>
                    </a:p>
                    <a:p>
                      <a:pPr marL="179705" indent="-179705" algn="just">
                        <a:lnSpc>
                          <a:spcPct val="115000"/>
                        </a:lnSpc>
                        <a:spcAft>
                          <a:spcPts val="0"/>
                        </a:spcAft>
                      </a:pPr>
                      <a:r>
                        <a:rPr lang="de-DE" sz="1600" noProof="0" dirty="0" smtClean="0">
                          <a:effectLst/>
                          <a:latin typeface="Arial" panose="020B0604020202020204" pitchFamily="34" charset="0"/>
                          <a:cs typeface="Arial" panose="020B0604020202020204" pitchFamily="34" charset="0"/>
                        </a:rPr>
                        <a:t>5.3.Dein Schüler, Janek, schrieb ein tolles Krimi für den Wettbewerb. (wollen / er) ____________________ Schriftsteller werden?</a:t>
                      </a:r>
                      <a:endParaRPr lang="de-DE" sz="1600" noProof="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pl-PL" sz="1600" dirty="0">
                          <a:effectLst/>
                          <a:latin typeface="Arial" panose="020B0604020202020204" pitchFamily="34" charset="0"/>
                          <a:cs typeface="Arial" panose="020B0604020202020204" pitchFamily="34" charset="0"/>
                        </a:rPr>
                        <a:t>Jeżeli chcesz trenować jakąkolwiek umiejętność językową (pisanie, mówienie, czytanie, słuchanie), musisz być wyposażony / wyposażona w </a:t>
                      </a:r>
                      <a:r>
                        <a:rPr lang="pl-PL" sz="1600" dirty="0" smtClean="0">
                          <a:effectLst/>
                          <a:latin typeface="Arial" panose="020B0604020202020204" pitchFamily="34" charset="0"/>
                          <a:cs typeface="Arial" panose="020B0604020202020204" pitchFamily="34" charset="0"/>
                        </a:rPr>
                        <a:t>podstawowy </a:t>
                      </a:r>
                      <a:r>
                        <a:rPr lang="pl-PL" sz="1600" dirty="0">
                          <a:effectLst/>
                          <a:latin typeface="Arial" panose="020B0604020202020204" pitchFamily="34" charset="0"/>
                          <a:cs typeface="Arial" panose="020B0604020202020204" pitchFamily="34" charset="0"/>
                        </a:rPr>
                        <a:t>zasób środków językowych leksykalnych, gramatycznych i ortograficznych, które umożliwią Ci podjęcie tych działań</a:t>
                      </a:r>
                      <a:r>
                        <a:rPr lang="pl-PL" sz="1600" dirty="0" smtClean="0">
                          <a:effectLst/>
                          <a:latin typeface="Arial" panose="020B0604020202020204" pitchFamily="34" charset="0"/>
                          <a:cs typeface="Arial" panose="020B0604020202020204" pitchFamily="34" charset="0"/>
                        </a:rPr>
                        <a:t>. Zatem trzeba uczyć się słownictwa i gramatyki.</a:t>
                      </a:r>
                      <a:endParaRPr lang="pl-PL" sz="1600" dirty="0">
                        <a:effectLst/>
                        <a:latin typeface="Arial" panose="020B0604020202020204" pitchFamily="34" charset="0"/>
                        <a:cs typeface="Arial" panose="020B0604020202020204" pitchFamily="34" charset="0"/>
                      </a:endParaRPr>
                    </a:p>
                    <a:p>
                      <a:pPr algn="just">
                        <a:lnSpc>
                          <a:spcPct val="107000"/>
                        </a:lnSpc>
                        <a:spcAft>
                          <a:spcPts val="0"/>
                        </a:spcAft>
                      </a:pPr>
                      <a:r>
                        <a:rPr lang="pl-PL" sz="1600" dirty="0">
                          <a:effectLst/>
                          <a:latin typeface="Arial" panose="020B0604020202020204" pitchFamily="34" charset="0"/>
                          <a:cs typeface="Arial" panose="020B0604020202020204" pitchFamily="34" charset="0"/>
                        </a:rPr>
                        <a:t>Postaraj się przetłumaczyć na język polski, co może znaczyć już uzupełnione zdanie.</a:t>
                      </a:r>
                    </a:p>
                    <a:p>
                      <a:pPr algn="just">
                        <a:lnSpc>
                          <a:spcPct val="107000"/>
                        </a:lnSpc>
                        <a:spcAft>
                          <a:spcPts val="0"/>
                        </a:spcAft>
                      </a:pPr>
                      <a:r>
                        <a:rPr lang="pl-PL" sz="1600" dirty="0">
                          <a:effectLst/>
                          <a:latin typeface="Arial" panose="020B0604020202020204" pitchFamily="34" charset="0"/>
                          <a:cs typeface="Arial" panose="020B0604020202020204" pitchFamily="34" charset="0"/>
                        </a:rPr>
                        <a:t>Sprawdź, czy wyrazy do uzupełnienia wymagają dodatkowych wyrazów, aby były logiczne i poprawne: odpowiedniego rodzajnika, przyimka, końcówki przymiotnika itd.</a:t>
                      </a:r>
                    </a:p>
                    <a:p>
                      <a:pPr algn="just">
                        <a:lnSpc>
                          <a:spcPct val="107000"/>
                        </a:lnSpc>
                        <a:spcAft>
                          <a:spcPts val="0"/>
                        </a:spcAft>
                      </a:pPr>
                      <a:r>
                        <a:rPr lang="pl-PL" sz="1600" dirty="0">
                          <a:effectLst/>
                          <a:latin typeface="Arial" panose="020B0604020202020204" pitchFamily="34" charset="0"/>
                          <a:cs typeface="Arial" panose="020B0604020202020204" pitchFamily="34" charset="0"/>
                        </a:rPr>
                        <a:t>Sprawdź rekcję, koniugację</a:t>
                      </a:r>
                      <a:r>
                        <a:rPr lang="pl-PL" sz="1600" dirty="0" smtClean="0">
                          <a:effectLst/>
                          <a:latin typeface="Arial" panose="020B0604020202020204" pitchFamily="34" charset="0"/>
                          <a:cs typeface="Arial" panose="020B0604020202020204" pitchFamily="34" charset="0"/>
                        </a:rPr>
                        <a:t>, – o </a:t>
                      </a:r>
                      <a:r>
                        <a:rPr lang="pl-PL" sz="1600" dirty="0">
                          <a:effectLst/>
                          <a:latin typeface="Arial" panose="020B0604020202020204" pitchFamily="34" charset="0"/>
                          <a:cs typeface="Arial" panose="020B0604020202020204" pitchFamily="34" charset="0"/>
                        </a:rPr>
                        <a:t>ile niezbędne – formy </a:t>
                      </a:r>
                      <a:r>
                        <a:rPr lang="pl-PL" sz="1600" b="1" kern="1200" dirty="0" smtClean="0">
                          <a:solidFill>
                            <a:schemeClr val="lt1"/>
                          </a:solidFill>
                          <a:effectLst/>
                          <a:latin typeface="Arial" panose="020B0604020202020204" pitchFamily="34" charset="0"/>
                          <a:ea typeface="+mn-ea"/>
                          <a:cs typeface="Arial" panose="020B0604020202020204" pitchFamily="34" charset="0"/>
                        </a:rPr>
                        <a:t>czasowników dla odpowiednich </a:t>
                      </a:r>
                      <a:r>
                        <a:rPr lang="pl-PL" sz="1600" dirty="0" smtClean="0">
                          <a:effectLst/>
                          <a:latin typeface="Arial" panose="020B0604020202020204" pitchFamily="34" charset="0"/>
                          <a:cs typeface="Arial" panose="020B0604020202020204" pitchFamily="34" charset="0"/>
                        </a:rPr>
                        <a:t>czasów.</a:t>
                      </a:r>
                      <a:endParaRPr lang="pl-PL"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390625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537071" cy="1531914"/>
          </a:xfrm>
        </p:spPr>
        <p:txBody>
          <a:bodyPr>
            <a:normAutofit fontScale="90000"/>
          </a:bodyPr>
          <a:lstStyle/>
          <a:p>
            <a:pPr algn="ctr"/>
            <a:r>
              <a:rPr lang="pl-PL" sz="3600" b="1" dirty="0" smtClean="0">
                <a:solidFill>
                  <a:srgbClr val="002060"/>
                </a:solidFill>
                <a:latin typeface="Arial" pitchFamily="34" charset="0"/>
                <a:cs typeface="Arial" pitchFamily="34" charset="0"/>
              </a:rPr>
              <a:t>Wybrane warunki realizacji podstawy programowej w zakresie języka obcego na</a:t>
            </a:r>
            <a:br>
              <a:rPr lang="pl-PL" sz="3600" b="1" dirty="0" smtClean="0">
                <a:solidFill>
                  <a:srgbClr val="002060"/>
                </a:solidFill>
                <a:latin typeface="Arial" pitchFamily="34" charset="0"/>
                <a:cs typeface="Arial" pitchFamily="34" charset="0"/>
              </a:rPr>
            </a:br>
            <a:r>
              <a:rPr lang="pl-PL" sz="3600" b="1" dirty="0" smtClean="0">
                <a:solidFill>
                  <a:srgbClr val="002060"/>
                </a:solidFill>
                <a:latin typeface="Arial" pitchFamily="34" charset="0"/>
                <a:cs typeface="Arial" pitchFamily="34" charset="0"/>
              </a:rPr>
              <a:t> II etapie edukacyjnym</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a:xfrm>
            <a:off x="838200" y="2047163"/>
            <a:ext cx="10515600" cy="4129799"/>
          </a:xfrm>
        </p:spPr>
        <p:txBody>
          <a:bodyPr>
            <a:normAutofit fontScale="25000" lnSpcReduction="20000"/>
          </a:bodyPr>
          <a:lstStyle/>
          <a:p>
            <a:pPr>
              <a:buNone/>
            </a:pPr>
            <a:r>
              <a:rPr lang="pl-PL" sz="6800" dirty="0" smtClean="0">
                <a:latin typeface="Arial" pitchFamily="34" charset="0"/>
                <a:cs typeface="Arial" pitchFamily="34" charset="0"/>
              </a:rPr>
              <a:t>W kształceniu językowym na drugim etapie edukacyjnym niezbędne jest:</a:t>
            </a:r>
          </a:p>
          <a:p>
            <a:pPr>
              <a:buNone/>
            </a:pPr>
            <a:endParaRPr lang="pl-PL" sz="6800" dirty="0" smtClean="0">
              <a:latin typeface="Arial" pitchFamily="34" charset="0"/>
              <a:cs typeface="Arial" pitchFamily="34" charset="0"/>
            </a:endParaRPr>
          </a:p>
          <a:p>
            <a:r>
              <a:rPr lang="pl-PL" sz="6800" dirty="0" smtClean="0">
                <a:latin typeface="Arial" pitchFamily="34" charset="0"/>
                <a:cs typeface="Arial" pitchFamily="34" charset="0"/>
              </a:rPr>
              <a:t>(…) 4. używanie języka obcego nie tylko jako treści swoistej dla przedmiotu nauczania, ale również jako języka komunikacji podczas zajęć w różnych rodzajach interakcji, tj. zarówno nauczyciel – uczeń, jak i uczeń – uczeń; </a:t>
            </a:r>
          </a:p>
          <a:p>
            <a:pPr>
              <a:buNone/>
            </a:pPr>
            <a:r>
              <a:rPr lang="pl-PL" sz="6800" dirty="0" smtClean="0">
                <a:latin typeface="Arial" pitchFamily="34" charset="0"/>
                <a:cs typeface="Arial" pitchFamily="34" charset="0"/>
              </a:rPr>
              <a:t> </a:t>
            </a:r>
          </a:p>
          <a:p>
            <a:r>
              <a:rPr lang="pl-PL" sz="6800" dirty="0" smtClean="0">
                <a:latin typeface="Arial" pitchFamily="34" charset="0"/>
                <a:cs typeface="Arial" pitchFamily="34" charset="0"/>
              </a:rPr>
              <a:t>5. tworzenie i wykorzystywanie takich zadań językowych, które będą stanowiły ilustrację przydatności języka obcego do realizacji własnych celów komunikacyjnych, oraz stwarzanie sytuacji edukacyjnych sprzyjających poznawaniu i rozwijaniu przez uczniów własnych zainteresowań oraz pasji. Wszystkie te działania powinny docelowo służyć rozwijaniu u uczniów świadomości znaczenia języków obcych w różnych dziedzinach życia społecznego, w tym w pracy, również w odniesieniu do ścieżki własnej kariery zawodowej; </a:t>
            </a:r>
          </a:p>
          <a:p>
            <a:endParaRPr lang="pl-PL" sz="6800" dirty="0" smtClean="0">
              <a:latin typeface="Arial" pitchFamily="34" charset="0"/>
              <a:cs typeface="Arial" pitchFamily="34" charset="0"/>
            </a:endParaRPr>
          </a:p>
          <a:p>
            <a:r>
              <a:rPr lang="pl-PL" sz="6800" dirty="0" smtClean="0">
                <a:latin typeface="Arial" pitchFamily="34" charset="0"/>
                <a:cs typeface="Arial" pitchFamily="34" charset="0"/>
              </a:rPr>
              <a:t>6. wykorzystywanie autentycznych materiałów źródłowych (zdjęć, filmów, nagrań audio, tekstów), w tym z użyciem narzędzi związanych z technologiami informacyjno-komunikacyjnymi, takich jak np.: tablice interaktywne z oprogramowaniem, urządzenia mobilne; (…)</a:t>
            </a:r>
          </a:p>
          <a:p>
            <a:pPr>
              <a:buNone/>
            </a:pPr>
            <a:r>
              <a:rPr lang="pl-PL" sz="6800" dirty="0" smtClean="0">
                <a:latin typeface="Arial" pitchFamily="34" charset="0"/>
                <a:cs typeface="Arial" pitchFamily="34" charset="0"/>
              </a:rPr>
              <a:t> </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a:t>
            </a:fld>
            <a:endParaRPr lang="pl-PL" dirty="0"/>
          </a:p>
        </p:txBody>
      </p:sp>
    </p:spTree>
    <p:extLst>
      <p:ext uri="{BB962C8B-B14F-4D97-AF65-F5344CB8AC3E}">
        <p14:creationId xmlns:p14="http://schemas.microsoft.com/office/powerpoint/2010/main" val="2773454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zakresie środków językowych</a:t>
            </a:r>
            <a:endParaRPr lang="pl-PL" sz="3600" dirty="0"/>
          </a:p>
        </p:txBody>
      </p:sp>
      <p:graphicFrame>
        <p:nvGraphicFramePr>
          <p:cNvPr id="6" name="Symbol zastępczy zawartości 5"/>
          <p:cNvGraphicFramePr>
            <a:graphicFrameLocks noGrp="1"/>
          </p:cNvGraphicFramePr>
          <p:nvPr>
            <p:ph idx="1"/>
            <p:extLst/>
          </p:nvPr>
        </p:nvGraphicFramePr>
        <p:xfrm>
          <a:off x="1916935" y="1983036"/>
          <a:ext cx="7601638" cy="3478195"/>
        </p:xfrm>
        <a:graphic>
          <a:graphicData uri="http://schemas.openxmlformats.org/drawingml/2006/table">
            <a:tbl>
              <a:tblPr firstRow="1" firstCol="1" bandRow="1">
                <a:tableStyleId>{5C22544A-7EE6-4342-B048-85BDC9FD1C3A}</a:tableStyleId>
              </a:tblPr>
              <a:tblGrid>
                <a:gridCol w="550843"/>
                <a:gridCol w="2112914"/>
                <a:gridCol w="2217145"/>
                <a:gridCol w="2720736"/>
              </a:tblGrid>
              <a:tr h="1364695">
                <a:tc>
                  <a:txBody>
                    <a:bodyPr/>
                    <a:lstStyle/>
                    <a:p>
                      <a:pPr algn="ctr">
                        <a:lnSpc>
                          <a:spcPct val="150000"/>
                        </a:lnSpc>
                        <a:spcAft>
                          <a:spcPts val="0"/>
                        </a:spcAft>
                      </a:pPr>
                      <a:r>
                        <a:rPr lang="pl-PL" sz="1600" dirty="0">
                          <a:effectLst/>
                          <a:latin typeface="Arial" panose="020B0604020202020204" pitchFamily="34" charset="0"/>
                          <a:cs typeface="Arial" panose="020B0604020202020204" pitchFamily="34" charset="0"/>
                        </a:rPr>
                        <a:t>nr</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600" dirty="0">
                          <a:effectLst/>
                          <a:latin typeface="Arial" panose="020B0604020202020204" pitchFamily="34" charset="0"/>
                          <a:cs typeface="Arial" panose="020B0604020202020204" pitchFamily="34" charset="0"/>
                        </a:rPr>
                        <a:t>Odpowiedź oczekiwana</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600" dirty="0">
                          <a:effectLst/>
                          <a:latin typeface="Arial" panose="020B0604020202020204" pitchFamily="34" charset="0"/>
                          <a:cs typeface="Arial" panose="020B0604020202020204" pitchFamily="34" charset="0"/>
                        </a:rPr>
                        <a:t>Przykłady odpowiedzi akceptowalnych</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pl-PL" sz="1600" dirty="0">
                          <a:effectLst/>
                          <a:latin typeface="Arial" panose="020B0604020202020204" pitchFamily="34" charset="0"/>
                          <a:cs typeface="Arial" panose="020B0604020202020204" pitchFamily="34" charset="0"/>
                        </a:rPr>
                        <a:t>Przykłady odpowiedzi niepoprawnych</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650460">
                <a:tc>
                  <a:txBody>
                    <a:bodyPr/>
                    <a:lstStyle/>
                    <a:p>
                      <a:pPr algn="ctr">
                        <a:lnSpc>
                          <a:spcPct val="150000"/>
                        </a:lnSpc>
                        <a:spcAft>
                          <a:spcPts val="0"/>
                        </a:spcAft>
                      </a:pPr>
                      <a:r>
                        <a:rPr lang="pl-PL" sz="1600">
                          <a:effectLst/>
                          <a:latin typeface="Arial" panose="020B0604020202020204" pitchFamily="34" charset="0"/>
                          <a:cs typeface="Arial" panose="020B0604020202020204" pitchFamily="34" charset="0"/>
                        </a:rPr>
                        <a:t>5.1.</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a:effectLst/>
                          <a:latin typeface="Arial" panose="020B0604020202020204" pitchFamily="34" charset="0"/>
                          <a:cs typeface="Arial" panose="020B0604020202020204" pitchFamily="34" charset="0"/>
                        </a:rPr>
                        <a:t>nie eine Kriminalgeschichte</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a:effectLst/>
                          <a:latin typeface="Arial" panose="020B0604020202020204" pitchFamily="34" charset="0"/>
                          <a:cs typeface="Arial" panose="020B0604020202020204" pitchFamily="34" charset="0"/>
                        </a:rPr>
                        <a:t>nie Kriminalgeschichte</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dirty="0">
                          <a:effectLst/>
                          <a:latin typeface="Arial" panose="020B0604020202020204" pitchFamily="34" charset="0"/>
                          <a:cs typeface="Arial" panose="020B0604020202020204" pitchFamily="34" charset="0"/>
                        </a:rPr>
                        <a:t>niemand Kriminalgeschichte</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650460">
                <a:tc>
                  <a:txBody>
                    <a:bodyPr/>
                    <a:lstStyle/>
                    <a:p>
                      <a:pPr algn="ctr">
                        <a:lnSpc>
                          <a:spcPct val="150000"/>
                        </a:lnSpc>
                        <a:spcAft>
                          <a:spcPts val="0"/>
                        </a:spcAft>
                      </a:pPr>
                      <a:r>
                        <a:rPr lang="pl-PL" sz="1600">
                          <a:effectLst/>
                          <a:latin typeface="Arial" panose="020B0604020202020204" pitchFamily="34" charset="0"/>
                          <a:cs typeface="Arial" panose="020B0604020202020204" pitchFamily="34" charset="0"/>
                        </a:rPr>
                        <a:t>5.2.</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dirty="0">
                          <a:effectLst/>
                          <a:latin typeface="Arial" panose="020B0604020202020204" pitchFamily="34" charset="0"/>
                          <a:cs typeface="Arial" panose="020B0604020202020204" pitchFamily="34" charset="0"/>
                        </a:rPr>
                        <a:t>den Wettbewerb vorbereitet</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a:effectLst/>
                          <a:latin typeface="Arial" panose="020B0604020202020204" pitchFamily="34" charset="0"/>
                          <a:cs typeface="Arial" panose="020B0604020202020204" pitchFamily="34" charset="0"/>
                        </a:rPr>
                        <a:t>Wettbewerb vorbereitet</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dirty="0">
                          <a:effectLst/>
                          <a:latin typeface="Arial" panose="020B0604020202020204" pitchFamily="34" charset="0"/>
                          <a:cs typeface="Arial" panose="020B0604020202020204" pitchFamily="34" charset="0"/>
                        </a:rPr>
                        <a:t>Wettbewerb bereitet </a:t>
                      </a:r>
                      <a:r>
                        <a:rPr lang="de-DE" sz="1600" dirty="0" smtClean="0">
                          <a:effectLst/>
                          <a:latin typeface="Arial" panose="020B0604020202020204" pitchFamily="34" charset="0"/>
                          <a:cs typeface="Arial" panose="020B0604020202020204" pitchFamily="34" charset="0"/>
                        </a:rPr>
                        <a:t>vor</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650460">
                <a:tc>
                  <a:txBody>
                    <a:bodyPr/>
                    <a:lstStyle/>
                    <a:p>
                      <a:pPr algn="ctr">
                        <a:lnSpc>
                          <a:spcPct val="150000"/>
                        </a:lnSpc>
                        <a:spcAft>
                          <a:spcPts val="0"/>
                        </a:spcAft>
                      </a:pPr>
                      <a:r>
                        <a:rPr lang="pl-PL" sz="1600">
                          <a:effectLst/>
                          <a:latin typeface="Arial" panose="020B0604020202020204" pitchFamily="34" charset="0"/>
                          <a:cs typeface="Arial" panose="020B0604020202020204" pitchFamily="34" charset="0"/>
                        </a:rPr>
                        <a:t>5.3.</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a:effectLst/>
                          <a:latin typeface="Arial" panose="020B0604020202020204" pitchFamily="34" charset="0"/>
                          <a:cs typeface="Arial" panose="020B0604020202020204" pitchFamily="34" charset="0"/>
                        </a:rPr>
                        <a:t>Will er</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a:effectLst/>
                          <a:latin typeface="Arial" panose="020B0604020202020204" pitchFamily="34" charset="0"/>
                          <a:cs typeface="Arial" panose="020B0604020202020204" pitchFamily="34" charset="0"/>
                        </a:rPr>
                        <a:t>Will</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0"/>
                        </a:spcAft>
                      </a:pPr>
                      <a:r>
                        <a:rPr lang="de-DE" sz="1600" dirty="0">
                          <a:effectLst/>
                          <a:latin typeface="Arial" panose="020B0604020202020204" pitchFamily="34" charset="0"/>
                          <a:cs typeface="Arial" panose="020B0604020202020204" pitchFamily="34" charset="0"/>
                        </a:rPr>
                        <a:t>Wollen er</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30</a:t>
            </a:fld>
            <a:endParaRPr lang="pl-PL"/>
          </a:p>
        </p:txBody>
      </p:sp>
    </p:spTree>
    <p:extLst>
      <p:ext uri="{BB962C8B-B14F-4D97-AF65-F5344CB8AC3E}">
        <p14:creationId xmlns:p14="http://schemas.microsoft.com/office/powerpoint/2010/main" val="31671192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401269"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zakresie środków językowych</a:t>
            </a:r>
            <a:endParaRPr lang="pl-PL" sz="32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31</a:t>
            </a:fld>
            <a:endParaRPr lang="pl-PL"/>
          </a:p>
        </p:txBody>
      </p:sp>
      <p:sp>
        <p:nvSpPr>
          <p:cNvPr id="8" name="Rectangle 1"/>
          <p:cNvSpPr>
            <a:spLocks noChangeArrowheads="1"/>
          </p:cNvSpPr>
          <p:nvPr/>
        </p:nvSpPr>
        <p:spPr bwMode="auto">
          <a:xfrm>
            <a:off x="897223" y="1439797"/>
            <a:ext cx="917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Zadanie 5. b</a:t>
            </a:r>
            <a:endParaRPr kumimoji="0" lang="pl-PL" altLang="pl-PL"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2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Proszę porównać w parze rozwiązania, nanieść wyniki do tabel poniżej i przedstawić je pozostałym uczestnikom szkolenia</a:t>
            </a:r>
            <a:r>
              <a:rPr kumimoji="0" lang="pl-PL" altLang="pl-PL" sz="1200" b="1" i="0" u="none" strike="noStrike" cap="none" normalizeH="0" baseline="0" dirty="0" smtClean="0">
                <a:ln>
                  <a:noFill/>
                </a:ln>
                <a:solidFill>
                  <a:schemeClr val="tx1"/>
                </a:solidFill>
                <a:effectLst/>
                <a:latin typeface="Arial" panose="020B0604020202020204" pitchFamily="34" charset="0"/>
                <a:ea typeface="MS Mincho"/>
                <a:cs typeface="Arial" panose="020B0604020202020204" pitchFamily="34" charset="0"/>
              </a:rPr>
              <a:t>.</a:t>
            </a:r>
            <a:endParaRPr kumimoji="0" lang="pl-PL" altLang="pl-PL"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10" name="Symbol zastępczy zawartości 9"/>
          <p:cNvGraphicFramePr>
            <a:graphicFrameLocks noGrp="1"/>
          </p:cNvGraphicFramePr>
          <p:nvPr>
            <p:ph idx="1"/>
            <p:extLst/>
          </p:nvPr>
        </p:nvGraphicFramePr>
        <p:xfrm>
          <a:off x="434862" y="2046083"/>
          <a:ext cx="10777862" cy="4023360"/>
        </p:xfrm>
        <a:graphic>
          <a:graphicData uri="http://schemas.openxmlformats.org/drawingml/2006/table">
            <a:tbl>
              <a:tblPr firstRow="1" firstCol="1" bandRow="1">
                <a:tableStyleId>{5C22544A-7EE6-4342-B048-85BDC9FD1C3A}</a:tableStyleId>
              </a:tblPr>
              <a:tblGrid>
                <a:gridCol w="1742551"/>
                <a:gridCol w="7711807"/>
                <a:gridCol w="1323504"/>
              </a:tblGrid>
              <a:tr h="479834">
                <a:tc>
                  <a:txBody>
                    <a:bodyPr/>
                    <a:lstStyle/>
                    <a:p>
                      <a:pPr algn="ctr">
                        <a:lnSpc>
                          <a:spcPct val="10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00000"/>
                        </a:lnSpc>
                        <a:spcAft>
                          <a:spcPts val="0"/>
                        </a:spcAft>
                      </a:pPr>
                      <a:r>
                        <a:rPr lang="de-DE" sz="1200" dirty="0" smtClean="0">
                          <a:effectLst/>
                          <a:latin typeface="Arial" panose="020B0604020202020204" pitchFamily="34" charset="0"/>
                          <a:cs typeface="Arial" panose="020B0604020202020204" pitchFamily="34" charset="0"/>
                        </a:rPr>
                        <a:t>II</a:t>
                      </a:r>
                      <a:r>
                        <a:rPr lang="de-DE" sz="1200" dirty="0">
                          <a:effectLst/>
                          <a:latin typeface="Arial" panose="020B0604020202020204" pitchFamily="34" charset="0"/>
                          <a:cs typeface="Arial" panose="020B0604020202020204" pitchFamily="34" charset="0"/>
                        </a:rPr>
                        <a:t>.-</a:t>
                      </a:r>
                      <a:r>
                        <a:rPr lang="de-DE" sz="1200" dirty="0" smtClean="0">
                          <a:effectLst/>
                          <a:latin typeface="Arial" panose="020B0604020202020204" pitchFamily="34" charset="0"/>
                          <a:cs typeface="Arial" panose="020B0604020202020204" pitchFamily="34" charset="0"/>
                        </a:rPr>
                        <a:t>VII</a:t>
                      </a:r>
                      <a:r>
                        <a:rPr lang="pl-PL" sz="1200" dirty="0" smtClean="0">
                          <a:effectLst/>
                          <a:latin typeface="Arial" panose="020B0604020202020204" pitchFamily="34" charset="0"/>
                          <a:cs typeface="Arial" panose="020B0604020202020204" pitchFamily="34" charset="0"/>
                        </a:rPr>
                        <a:t>.</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5750" marR="45750" marT="0" marB="0" anchor="ctr"/>
                </a:tc>
                <a:tc>
                  <a:txBody>
                    <a:bodyPr/>
                    <a:lstStyle/>
                    <a:p>
                      <a:pPr algn="ctr">
                        <a:lnSpc>
                          <a:spcPct val="100000"/>
                        </a:lnSpc>
                        <a:spcAft>
                          <a:spcPts val="0"/>
                        </a:spcAft>
                      </a:pPr>
                      <a:r>
                        <a:rPr lang="pl-PL" sz="1200" noProof="0" dirty="0" smtClean="0">
                          <a:effectLst/>
                          <a:latin typeface="Arial" panose="020B0604020202020204" pitchFamily="34" charset="0"/>
                          <a:cs typeface="Arial" panose="020B0604020202020204" pitchFamily="34" charset="0"/>
                        </a:rPr>
                        <a:t>Wymagania szczegółowe</a:t>
                      </a:r>
                    </a:p>
                    <a:p>
                      <a:pPr algn="ctr">
                        <a:lnSpc>
                          <a:spcPct val="100000"/>
                        </a:lnSpc>
                        <a:spcAft>
                          <a:spcPts val="0"/>
                        </a:spcAft>
                      </a:pPr>
                      <a:r>
                        <a:rPr lang="pl-PL" sz="1200" noProof="0" dirty="0" smtClean="0">
                          <a:effectLst/>
                          <a:latin typeface="Arial" panose="020B0604020202020204" pitchFamily="34" charset="0"/>
                          <a:cs typeface="Arial" panose="020B0604020202020204" pitchFamily="34" charset="0"/>
                        </a:rPr>
                        <a:t>IX.-XIV. </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45750" marR="45750" marT="0" marB="0" anchor="ctr"/>
                </a:tc>
                <a:tc>
                  <a:txBody>
                    <a:bodyPr/>
                    <a:lstStyle/>
                    <a:p>
                      <a:pPr algn="ctr">
                        <a:lnSpc>
                          <a:spcPct val="100000"/>
                        </a:lnSpc>
                        <a:spcAft>
                          <a:spcPts val="0"/>
                        </a:spcAft>
                      </a:pPr>
                      <a:r>
                        <a:rPr lang="pl-PL" sz="1200" noProof="0" dirty="0" smtClean="0">
                          <a:effectLst/>
                          <a:latin typeface="Arial" panose="020B0604020202020204" pitchFamily="34" charset="0"/>
                          <a:cs typeface="Arial" panose="020B0604020202020204" pitchFamily="34" charset="0"/>
                        </a:rPr>
                        <a:t>Mediacja</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45750" marR="45750" marT="0" marB="0" anchor="ctr"/>
                </a:tc>
              </a:tr>
              <a:tr h="3461277">
                <a:tc>
                  <a:txBody>
                    <a:bodyPr/>
                    <a:lstStyle/>
                    <a:p>
                      <a:pPr marL="457200" algn="ctr">
                        <a:spcAft>
                          <a:spcPts val="0"/>
                        </a:spcAft>
                      </a:pPr>
                      <a:r>
                        <a:rPr lang="pl-PL" sz="1200" dirty="0" smtClean="0">
                          <a:effectLst/>
                          <a:latin typeface="Arial" panose="020B0604020202020204" pitchFamily="34" charset="0"/>
                          <a:cs typeface="Arial" panose="020B0604020202020204" pitchFamily="34" charset="0"/>
                        </a:rPr>
                        <a:t>I. Uczeń </a:t>
                      </a:r>
                      <a:r>
                        <a:rPr lang="pl-PL" sz="1200" dirty="0">
                          <a:effectLst/>
                          <a:latin typeface="Arial" panose="020B0604020202020204" pitchFamily="34" charset="0"/>
                          <a:cs typeface="Arial" panose="020B0604020202020204" pitchFamily="34" charset="0"/>
                        </a:rPr>
                        <a:t>posługuje się podstawowym zasobem środków językowych (leksykalnych, gramatycznych, ortograficznych oraz fonetycznych), umożliwiającym realizację pozostałych wymagań ogólnych </a:t>
                      </a:r>
                      <a:endParaRPr lang="pl-PL" sz="1200" dirty="0" smtClean="0">
                        <a:effectLst/>
                        <a:latin typeface="Arial" panose="020B0604020202020204" pitchFamily="34" charset="0"/>
                        <a:cs typeface="Arial" panose="020B0604020202020204" pitchFamily="34" charset="0"/>
                      </a:endParaRPr>
                    </a:p>
                    <a:p>
                      <a:pPr marL="457200" algn="ctr">
                        <a:spcAft>
                          <a:spcPts val="0"/>
                        </a:spcAft>
                      </a:pPr>
                      <a:r>
                        <a:rPr lang="pl-PL" sz="1200" dirty="0" smtClean="0">
                          <a:effectLst/>
                          <a:latin typeface="Arial" panose="020B0604020202020204" pitchFamily="34" charset="0"/>
                          <a:cs typeface="Arial" panose="020B0604020202020204" pitchFamily="34" charset="0"/>
                        </a:rPr>
                        <a:t>w </a:t>
                      </a:r>
                      <a:r>
                        <a:rPr lang="pl-PL" sz="1200" dirty="0">
                          <a:effectLst/>
                          <a:latin typeface="Arial" panose="020B0604020202020204" pitchFamily="34" charset="0"/>
                          <a:cs typeface="Arial" panose="020B0604020202020204" pitchFamily="34" charset="0"/>
                        </a:rPr>
                        <a:t>zakresie </a:t>
                      </a:r>
                      <a:r>
                        <a:rPr lang="pl-PL" sz="1200" dirty="0" smtClean="0">
                          <a:effectLst/>
                          <a:latin typeface="Arial" panose="020B0604020202020204" pitchFamily="34" charset="0"/>
                          <a:cs typeface="Arial" panose="020B0604020202020204" pitchFamily="34" charset="0"/>
                        </a:rPr>
                        <a:t>realizowanych tematów</a:t>
                      </a:r>
                      <a:endParaRPr lang="pl-PL" sz="1200" dirty="0">
                        <a:effectLst/>
                        <a:latin typeface="Arial" panose="020B0604020202020204" pitchFamily="34" charset="0"/>
                        <a:ea typeface="MS Mincho"/>
                        <a:cs typeface="Arial" panose="020B0604020202020204" pitchFamily="34" charset="0"/>
                      </a:endParaRPr>
                    </a:p>
                  </a:txBody>
                  <a:tcPr marL="45750" marR="45750" marT="0" marB="0" anchor="ctr"/>
                </a:tc>
                <a:tc>
                  <a:txBody>
                    <a:bodyPr/>
                    <a:lstStyle/>
                    <a:p>
                      <a:pPr marL="540385" indent="-540385" algn="just">
                        <a:lnSpc>
                          <a:spcPct val="115000"/>
                        </a:lnSpc>
                        <a:spcAft>
                          <a:spcPts val="0"/>
                        </a:spcAft>
                      </a:pPr>
                      <a:r>
                        <a:rPr lang="pl-PL" sz="1200" noProof="0" dirty="0" smtClean="0">
                          <a:effectLst/>
                          <a:uFill>
                            <a:solidFill>
                              <a:srgbClr val="000000"/>
                            </a:solidFill>
                          </a:uFill>
                          <a:latin typeface="Arial" panose="020B0604020202020204" pitchFamily="34" charset="0"/>
                          <a:cs typeface="Arial" panose="020B0604020202020204" pitchFamily="34" charset="0"/>
                        </a:rPr>
                        <a:t>IX</a:t>
                      </a:r>
                      <a:r>
                        <a:rPr lang="pl-PL" sz="1200" noProof="0" dirty="0">
                          <a:effectLst/>
                          <a:uFill>
                            <a:solidFill>
                              <a:srgbClr val="000000"/>
                            </a:solidFill>
                          </a:uFill>
                          <a:latin typeface="Arial" panose="020B0604020202020204" pitchFamily="34" charset="0"/>
                          <a:cs typeface="Arial" panose="020B0604020202020204" pitchFamily="34" charset="0"/>
                        </a:rPr>
                        <a:t>. Uczeń posiada:</a:t>
                      </a:r>
                    </a:p>
                    <a:p>
                      <a:pPr marL="342900" lvl="0" indent="-342900" algn="just">
                        <a:spcAft>
                          <a:spcPts val="0"/>
                        </a:spcAft>
                        <a:buFont typeface="+mj-lt"/>
                        <a:buAutoNum type="arabicParenR"/>
                      </a:pPr>
                      <a:r>
                        <a:rPr lang="pl-PL" sz="1200" noProof="0" dirty="0">
                          <a:effectLst/>
                          <a:latin typeface="Arial" panose="020B0604020202020204" pitchFamily="34" charset="0"/>
                          <a:cs typeface="Arial" panose="020B0604020202020204" pitchFamily="34" charset="0"/>
                        </a:rPr>
                        <a:t>podstawową wiedzę o krajach, społeczeństwach i kulturach społeczności, które posługują się danym językiem obcym nowożytnym, oraz o kraju ojczystym, z uwzględnieniem kontekstu lokalnego, europejskiego i globalnego;</a:t>
                      </a:r>
                    </a:p>
                    <a:p>
                      <a:pPr marL="342900" lvl="0" indent="-342900" algn="just">
                        <a:spcAft>
                          <a:spcPts val="0"/>
                        </a:spcAft>
                        <a:buFont typeface="+mj-lt"/>
                        <a:buAutoNum type="arabicParenR"/>
                      </a:pPr>
                      <a:r>
                        <a:rPr lang="pl-PL" sz="1200" noProof="0" dirty="0">
                          <a:effectLst/>
                          <a:latin typeface="Arial" panose="020B0604020202020204" pitchFamily="34" charset="0"/>
                          <a:cs typeface="Arial" panose="020B0604020202020204" pitchFamily="34" charset="0"/>
                        </a:rPr>
                        <a:t>świadomość związku między kulturą własną i obcą oraz wrażliwość międzykulturową.</a:t>
                      </a:r>
                    </a:p>
                    <a:p>
                      <a:pPr marL="270510" indent="-270510" algn="just">
                        <a:lnSpc>
                          <a:spcPct val="115000"/>
                        </a:lnSpc>
                        <a:spcAft>
                          <a:spcPts val="0"/>
                        </a:spcAft>
                      </a:pPr>
                      <a:r>
                        <a:rPr lang="pl-PL" sz="1200" noProof="0" dirty="0">
                          <a:effectLst/>
                          <a:uFill>
                            <a:solidFill>
                              <a:srgbClr val="000000"/>
                            </a:solidFill>
                          </a:uFill>
                          <a:latin typeface="Arial" panose="020B0604020202020204" pitchFamily="34" charset="0"/>
                          <a:cs typeface="Arial" panose="020B0604020202020204" pitchFamily="34" charset="0"/>
                        </a:rPr>
                        <a:t>X. Uczeń dokonuje samooceny i wykorzystuje techniki </a:t>
                      </a:r>
                      <a:r>
                        <a:rPr lang="pl-PL" sz="1200" noProof="0" dirty="0" smtClean="0">
                          <a:effectLst/>
                          <a:uFill>
                            <a:solidFill>
                              <a:srgbClr val="000000"/>
                            </a:solidFill>
                          </a:uFill>
                          <a:latin typeface="Arial" panose="020B0604020202020204" pitchFamily="34" charset="0"/>
                          <a:cs typeface="Arial" panose="020B0604020202020204" pitchFamily="34" charset="0"/>
                        </a:rPr>
                        <a:t>samodzielnej </a:t>
                      </a:r>
                      <a:r>
                        <a:rPr lang="pl-PL" sz="1200" noProof="0" dirty="0">
                          <a:effectLst/>
                          <a:uFill>
                            <a:solidFill>
                              <a:srgbClr val="000000"/>
                            </a:solidFill>
                          </a:uFill>
                          <a:latin typeface="Arial" panose="020B0604020202020204" pitchFamily="34" charset="0"/>
                          <a:cs typeface="Arial" panose="020B0604020202020204" pitchFamily="34" charset="0"/>
                        </a:rPr>
                        <a:t>pracy nad językiem (np. korzystanie ze słownika, poprawianie błędów, prowadzenie notatek, stosowanie mnemotechnik, korzystanie z tekstów kultury w języku obcym nowożytnym).</a:t>
                      </a:r>
                    </a:p>
                    <a:p>
                      <a:pPr marL="270510" indent="-270510" algn="just">
                        <a:lnSpc>
                          <a:spcPct val="115000"/>
                        </a:lnSpc>
                        <a:spcAft>
                          <a:spcPts val="0"/>
                        </a:spcAft>
                      </a:pPr>
                      <a:r>
                        <a:rPr lang="pl-PL" sz="1200" noProof="0" dirty="0">
                          <a:effectLst/>
                          <a:uFill>
                            <a:solidFill>
                              <a:srgbClr val="000000"/>
                            </a:solidFill>
                          </a:uFill>
                          <a:latin typeface="Arial" panose="020B0604020202020204" pitchFamily="34" charset="0"/>
                          <a:cs typeface="Arial" panose="020B0604020202020204" pitchFamily="34" charset="0"/>
                        </a:rPr>
                        <a:t>XI. Uczeń współdziała w grupie (np. w lekcyjnych i pozalekcyjnych językowych pracach projektowych).</a:t>
                      </a:r>
                    </a:p>
                    <a:p>
                      <a:pPr marL="270510" indent="-270510" algn="just">
                        <a:lnSpc>
                          <a:spcPct val="115000"/>
                        </a:lnSpc>
                        <a:spcAft>
                          <a:spcPts val="0"/>
                        </a:spcAft>
                      </a:pPr>
                      <a:r>
                        <a:rPr lang="pl-PL" sz="1200" noProof="0" dirty="0">
                          <a:effectLst/>
                          <a:uFill>
                            <a:solidFill>
                              <a:srgbClr val="000000"/>
                            </a:solidFill>
                          </a:uFill>
                          <a:latin typeface="Arial" panose="020B0604020202020204" pitchFamily="34" charset="0"/>
                          <a:cs typeface="Arial" panose="020B0604020202020204" pitchFamily="34" charset="0"/>
                        </a:rPr>
                        <a:t>XII.</a:t>
                      </a:r>
                      <a:r>
                        <a:rPr lang="pl-PL" sz="1200" spc="-10" noProof="0" dirty="0">
                          <a:effectLst/>
                          <a:uFill>
                            <a:solidFill>
                              <a:srgbClr val="000000"/>
                            </a:solidFill>
                          </a:uFill>
                          <a:latin typeface="Arial" panose="020B0604020202020204" pitchFamily="34" charset="0"/>
                          <a:cs typeface="Arial" panose="020B0604020202020204" pitchFamily="34" charset="0"/>
                        </a:rPr>
                        <a:t> Uczeń korzysta ze źródeł informacji w języku obcym nowożytnym (np. z encyklopedii,</a:t>
                      </a:r>
                      <a:r>
                        <a:rPr lang="pl-PL" sz="1200" noProof="0" dirty="0">
                          <a:effectLst/>
                          <a:uFill>
                            <a:solidFill>
                              <a:srgbClr val="000000"/>
                            </a:solidFill>
                          </a:uFill>
                          <a:latin typeface="Arial" panose="020B0604020202020204" pitchFamily="34" charset="0"/>
                          <a:cs typeface="Arial" panose="020B0604020202020204" pitchFamily="34" charset="0"/>
                        </a:rPr>
                        <a:t> mediów, instrukcji obsługi), również za pomocą technologii informacyjno-komunikacyjnych.</a:t>
                      </a:r>
                    </a:p>
                    <a:p>
                      <a:pPr marL="270510" indent="-270510" algn="just">
                        <a:lnSpc>
                          <a:spcPct val="115000"/>
                        </a:lnSpc>
                        <a:spcAft>
                          <a:spcPts val="0"/>
                        </a:spcAft>
                      </a:pPr>
                      <a:r>
                        <a:rPr lang="pl-PL" sz="1200" noProof="0" dirty="0">
                          <a:effectLst/>
                          <a:uFill>
                            <a:solidFill>
                              <a:srgbClr val="000000"/>
                            </a:solidFill>
                          </a:uFill>
                          <a:latin typeface="Arial" panose="020B0604020202020204" pitchFamily="34" charset="0"/>
                          <a:cs typeface="Arial" panose="020B0604020202020204" pitchFamily="34" charset="0"/>
                        </a:rPr>
                        <a:t>XIII. Uczeń stosuje strategie komunikacyjne (np. domyślanie się znaczenia wyrazów z kontekstu, identyfikowanie słów kluczy lub internacjonalizmów) i strategie kompensacyjne, w przypadku gdy nie zna lub nie pamięta wyrazu (np. upraszczanie formy wypowiedzi, zastępowanie innym wyrazem, opis, wykorzystywanie środków niewerbalnych</a:t>
                      </a:r>
                      <a:r>
                        <a:rPr lang="pl-PL" sz="1200" noProof="0" dirty="0" smtClean="0">
                          <a:effectLst/>
                          <a:uFill>
                            <a:solidFill>
                              <a:srgbClr val="000000"/>
                            </a:solidFill>
                          </a:uFill>
                          <a:latin typeface="Arial" panose="020B0604020202020204" pitchFamily="34" charset="0"/>
                          <a:cs typeface="Arial" panose="020B0604020202020204" pitchFamily="34" charset="0"/>
                        </a:rPr>
                        <a:t>).</a:t>
                      </a:r>
                    </a:p>
                    <a:p>
                      <a:pPr marL="270510" indent="-270510" algn="just">
                        <a:lnSpc>
                          <a:spcPct val="115000"/>
                        </a:lnSpc>
                        <a:spcAft>
                          <a:spcPts val="0"/>
                        </a:spcAft>
                      </a:pPr>
                      <a:r>
                        <a:rPr lang="pl-PL" sz="1200" noProof="0" dirty="0" smtClean="0">
                          <a:effectLst/>
                          <a:latin typeface="Arial" panose="020B0604020202020204" pitchFamily="34" charset="0"/>
                          <a:cs typeface="Arial" panose="020B0604020202020204" pitchFamily="34" charset="0"/>
                        </a:rPr>
                        <a:t>XIV</a:t>
                      </a:r>
                      <a:r>
                        <a:rPr lang="pl-PL" sz="1200" noProof="0" dirty="0">
                          <a:effectLst/>
                          <a:latin typeface="Arial" panose="020B0604020202020204" pitchFamily="34" charset="0"/>
                          <a:cs typeface="Arial" panose="020B0604020202020204" pitchFamily="34" charset="0"/>
                        </a:rPr>
                        <a:t>. Uczeń posiada świadomość językową (np. podobieństw i różnic między językami).</a:t>
                      </a:r>
                      <a:endParaRPr lang="pl-PL" sz="1200" noProof="0" dirty="0">
                        <a:effectLst/>
                        <a:latin typeface="Arial" panose="020B0604020202020204" pitchFamily="34" charset="0"/>
                        <a:ea typeface="Calibri" panose="020F0502020204030204" pitchFamily="34" charset="0"/>
                        <a:cs typeface="Arial" panose="020B0604020202020204" pitchFamily="34" charset="0"/>
                      </a:endParaRPr>
                    </a:p>
                  </a:txBody>
                  <a:tcPr marL="45750" marR="45750" marT="0" marB="0" anchor="ctr"/>
                </a:tc>
                <a:tc>
                  <a:txBody>
                    <a:bodyPr/>
                    <a:lstStyle/>
                    <a:p>
                      <a:pPr>
                        <a:lnSpc>
                          <a:spcPct val="107000"/>
                        </a:lnSpc>
                        <a:spcAft>
                          <a:spcPts val="600"/>
                        </a:spcAft>
                      </a:pPr>
                      <a:r>
                        <a:rPr lang="pl-PL" sz="1200" dirty="0">
                          <a:effectLst/>
                          <a:latin typeface="Arial" panose="020B0604020202020204" pitchFamily="34" charset="0"/>
                          <a:cs typeface="Arial" panose="020B0604020202020204" pitchFamily="34" charset="0"/>
                        </a:rPr>
                        <a:t>V. Przetwarzanie wypowiedzi.</a:t>
                      </a:r>
                    </a:p>
                    <a:p>
                      <a:pPr algn="ctr">
                        <a:lnSpc>
                          <a:spcPct val="107000"/>
                        </a:lnSpc>
                        <a:spcAft>
                          <a:spcPts val="0"/>
                        </a:spcAft>
                      </a:pPr>
                      <a:r>
                        <a:rPr lang="pl-PL" sz="1200" dirty="0">
                          <a:effectLst/>
                          <a:latin typeface="Arial" panose="020B0604020202020204" pitchFamily="34" charset="0"/>
                          <a:cs typeface="Arial" panose="020B0604020202020204" pitchFamily="34" charset="0"/>
                        </a:rPr>
                        <a:t>Uczeń zmienia formę przekazu pisemnego </a:t>
                      </a:r>
                    </a:p>
                    <a:p>
                      <a:pPr algn="ctr">
                        <a:lnSpc>
                          <a:spcPct val="107000"/>
                        </a:lnSpc>
                        <a:spcAft>
                          <a:spcPts val="0"/>
                        </a:spcAft>
                      </a:pPr>
                      <a:r>
                        <a:rPr lang="pl-PL" sz="1200" dirty="0">
                          <a:effectLst/>
                          <a:latin typeface="Arial" panose="020B0604020202020204" pitchFamily="34" charset="0"/>
                          <a:cs typeface="Arial" panose="020B0604020202020204" pitchFamily="34" charset="0"/>
                        </a:rPr>
                        <a:t>w zakresie opisanym </a:t>
                      </a:r>
                    </a:p>
                    <a:p>
                      <a:pPr algn="ctr">
                        <a:lnSpc>
                          <a:spcPct val="107000"/>
                        </a:lnSpc>
                        <a:spcAft>
                          <a:spcPts val="0"/>
                        </a:spcAft>
                      </a:pPr>
                      <a:r>
                        <a:rPr lang="pl-PL" sz="1200" dirty="0">
                          <a:effectLst/>
                          <a:latin typeface="Arial" panose="020B0604020202020204" pitchFamily="34" charset="0"/>
                          <a:cs typeface="Arial" panose="020B0604020202020204" pitchFamily="34" charset="0"/>
                        </a:rPr>
                        <a:t>w wymaganiach szczegółowych.</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5750" marR="45750" marT="0" marB="0" anchor="ctr"/>
                </a:tc>
              </a:tr>
            </a:tbl>
          </a:graphicData>
        </a:graphic>
      </p:graphicFrame>
    </p:spTree>
    <p:extLst>
      <p:ext uri="{BB962C8B-B14F-4D97-AF65-F5344CB8AC3E}">
        <p14:creationId xmlns:p14="http://schemas.microsoft.com/office/powerpoint/2010/main" val="7558716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74933"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tworzenia wypowiedzi</a:t>
            </a:r>
            <a:endParaRPr lang="pl-PL" sz="3200"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fontScale="47500" lnSpcReduction="20000"/>
          </a:bodyPr>
          <a:lstStyle/>
          <a:p>
            <a:pPr marL="0" indent="0" algn="just">
              <a:buNone/>
            </a:pPr>
            <a:r>
              <a:rPr lang="pl-PL" sz="3400" b="1" dirty="0">
                <a:latin typeface="Arial" panose="020B0604020202020204" pitchFamily="34" charset="0"/>
                <a:cs typeface="Arial" panose="020B0604020202020204" pitchFamily="34" charset="0"/>
              </a:rPr>
              <a:t>Zadanie 6.</a:t>
            </a:r>
            <a:endParaRPr lang="pl-PL" sz="3400" dirty="0">
              <a:latin typeface="Arial" panose="020B0604020202020204" pitchFamily="34" charset="0"/>
              <a:cs typeface="Arial" panose="020B0604020202020204" pitchFamily="34" charset="0"/>
            </a:endParaRPr>
          </a:p>
          <a:p>
            <a:pPr marL="0" indent="0" algn="just">
              <a:lnSpc>
                <a:spcPct val="170000"/>
              </a:lnSpc>
              <a:buNone/>
            </a:pPr>
            <a:r>
              <a:rPr lang="pl-PL" sz="3400" b="1" dirty="0" smtClean="0">
                <a:latin typeface="Arial" panose="020B0604020202020204" pitchFamily="34" charset="0"/>
                <a:cs typeface="Arial" panose="020B0604020202020204" pitchFamily="34" charset="0"/>
              </a:rPr>
              <a:t>Pani/Pana uczeń </a:t>
            </a:r>
            <a:r>
              <a:rPr lang="pl-PL" sz="3400" b="1" dirty="0" smtClean="0">
                <a:latin typeface="Arial" panose="020B0604020202020204" pitchFamily="34" charset="0"/>
                <a:cs typeface="Arial" panose="020B0604020202020204" pitchFamily="34" charset="0"/>
              </a:rPr>
              <a:t>dostał </a:t>
            </a:r>
            <a:r>
              <a:rPr lang="pl-PL" sz="3400" b="1" dirty="0">
                <a:latin typeface="Arial" panose="020B0604020202020204" pitchFamily="34" charset="0"/>
                <a:cs typeface="Arial" panose="020B0604020202020204" pitchFamily="34" charset="0"/>
              </a:rPr>
              <a:t>się do organizowanego w stolicy kraju nauczanego przez </a:t>
            </a:r>
            <a:r>
              <a:rPr lang="pl-PL" sz="3400" b="1" dirty="0" smtClean="0">
                <a:latin typeface="Arial" panose="020B0604020202020204" pitchFamily="34" charset="0"/>
                <a:cs typeface="Arial" panose="020B0604020202020204" pitchFamily="34" charset="0"/>
              </a:rPr>
              <a:t>Panią/Pana </a:t>
            </a:r>
            <a:r>
              <a:rPr lang="pl-PL" sz="3400" b="1" dirty="0">
                <a:latin typeface="Arial" panose="020B0604020202020204" pitchFamily="34" charset="0"/>
                <a:cs typeface="Arial" panose="020B0604020202020204" pitchFamily="34" charset="0"/>
              </a:rPr>
              <a:t>języka obcego finału konkursu na </a:t>
            </a:r>
            <a:r>
              <a:rPr lang="pl-PL" sz="3400" b="1" dirty="0" smtClean="0">
                <a:latin typeface="Arial" panose="020B0604020202020204" pitchFamily="34" charset="0"/>
                <a:cs typeface="Arial" panose="020B0604020202020204" pitchFamily="34" charset="0"/>
              </a:rPr>
              <a:t>opowiadanie kryminalne w </a:t>
            </a:r>
            <a:r>
              <a:rPr lang="pl-PL" sz="3400" b="1" dirty="0">
                <a:latin typeface="Arial" panose="020B0604020202020204" pitchFamily="34" charset="0"/>
                <a:cs typeface="Arial" panose="020B0604020202020204" pitchFamily="34" charset="0"/>
              </a:rPr>
              <a:t>tym języku. </a:t>
            </a:r>
            <a:r>
              <a:rPr lang="pl-PL" sz="3400" b="1" dirty="0" smtClean="0">
                <a:latin typeface="Arial" panose="020B0604020202020204" pitchFamily="34" charset="0"/>
                <a:cs typeface="Arial" panose="020B0604020202020204" pitchFamily="34" charset="0"/>
              </a:rPr>
              <a:t>W </a:t>
            </a:r>
            <a:r>
              <a:rPr lang="pl-PL" sz="3400" b="1" dirty="0">
                <a:latin typeface="Arial" panose="020B0604020202020204" pitchFamily="34" charset="0"/>
                <a:cs typeface="Arial" panose="020B0604020202020204" pitchFamily="34" charset="0"/>
              </a:rPr>
              <a:t>e-mailu do </a:t>
            </a:r>
            <a:r>
              <a:rPr lang="pl-PL" sz="3400" b="1" dirty="0" smtClean="0">
                <a:latin typeface="Arial" panose="020B0604020202020204" pitchFamily="34" charset="0"/>
                <a:cs typeface="Arial" panose="020B0604020202020204" pitchFamily="34" charset="0"/>
              </a:rPr>
              <a:t>koleżanki proszę:</a:t>
            </a:r>
            <a:endParaRPr lang="pl-PL" sz="3400" dirty="0">
              <a:latin typeface="Arial" panose="020B0604020202020204" pitchFamily="34" charset="0"/>
              <a:cs typeface="Arial" panose="020B0604020202020204" pitchFamily="34" charset="0"/>
            </a:endParaRPr>
          </a:p>
          <a:p>
            <a:pPr lvl="0" algn="just">
              <a:lnSpc>
                <a:spcPct val="170000"/>
              </a:lnSpc>
            </a:pPr>
            <a:r>
              <a:rPr lang="pl-PL" sz="3400" b="1" dirty="0">
                <a:latin typeface="Arial" panose="020B0604020202020204" pitchFamily="34" charset="0"/>
                <a:cs typeface="Arial" panose="020B0604020202020204" pitchFamily="34" charset="0"/>
              </a:rPr>
              <a:t>wyjaśnić, dlaczego </a:t>
            </a:r>
            <a:r>
              <a:rPr lang="pl-PL" sz="3400" b="1" dirty="0" smtClean="0">
                <a:latin typeface="Arial" panose="020B0604020202020204" pitchFamily="34" charset="0"/>
                <a:cs typeface="Arial" panose="020B0604020202020204" pitchFamily="34" charset="0"/>
              </a:rPr>
              <a:t>zdecydowała </a:t>
            </a:r>
            <a:r>
              <a:rPr lang="pl-PL" sz="3400" b="1" dirty="0">
                <a:latin typeface="Arial" panose="020B0604020202020204" pitchFamily="34" charset="0"/>
                <a:cs typeface="Arial" panose="020B0604020202020204" pitchFamily="34" charset="0"/>
              </a:rPr>
              <a:t>się </a:t>
            </a:r>
            <a:r>
              <a:rPr lang="pl-PL" sz="3400" b="1" dirty="0" smtClean="0">
                <a:latin typeface="Arial" panose="020B0604020202020204" pitchFamily="34" charset="0"/>
                <a:cs typeface="Arial" panose="020B0604020202020204" pitchFamily="34" charset="0"/>
              </a:rPr>
              <a:t>Pani/zdecydował </a:t>
            </a:r>
            <a:r>
              <a:rPr lang="pl-PL" sz="3400" b="1" dirty="0">
                <a:latin typeface="Arial" panose="020B0604020202020204" pitchFamily="34" charset="0"/>
                <a:cs typeface="Arial" panose="020B0604020202020204" pitchFamily="34" charset="0"/>
              </a:rPr>
              <a:t>się Pan zgłosić tego ucznia do konkursu</a:t>
            </a:r>
            <a:endParaRPr lang="pl-PL" sz="3400" dirty="0">
              <a:latin typeface="Arial" panose="020B0604020202020204" pitchFamily="34" charset="0"/>
              <a:cs typeface="Arial" panose="020B0604020202020204" pitchFamily="34" charset="0"/>
            </a:endParaRPr>
          </a:p>
          <a:p>
            <a:pPr lvl="0" algn="just">
              <a:lnSpc>
                <a:spcPct val="170000"/>
              </a:lnSpc>
            </a:pPr>
            <a:r>
              <a:rPr lang="pl-PL" sz="3400" b="1" dirty="0">
                <a:latin typeface="Arial" panose="020B0604020202020204" pitchFamily="34" charset="0"/>
                <a:cs typeface="Arial" panose="020B0604020202020204" pitchFamily="34" charset="0"/>
              </a:rPr>
              <a:t>napisać, jak przygotowuje </a:t>
            </a:r>
            <a:r>
              <a:rPr lang="pl-PL" sz="3400" b="1" dirty="0" smtClean="0">
                <a:latin typeface="Arial" panose="020B0604020202020204" pitchFamily="34" charset="0"/>
                <a:cs typeface="Arial" panose="020B0604020202020204" pitchFamily="34" charset="0"/>
              </a:rPr>
              <a:t>Pani/Pan </a:t>
            </a:r>
            <a:r>
              <a:rPr lang="pl-PL" sz="3400" b="1" dirty="0">
                <a:latin typeface="Arial" panose="020B0604020202020204" pitchFamily="34" charset="0"/>
                <a:cs typeface="Arial" panose="020B0604020202020204" pitchFamily="34" charset="0"/>
              </a:rPr>
              <a:t>ucznia do </a:t>
            </a:r>
            <a:r>
              <a:rPr lang="pl-PL" sz="3400" b="1" dirty="0" smtClean="0">
                <a:latin typeface="Arial" panose="020B0604020202020204" pitchFamily="34" charset="0"/>
                <a:cs typeface="Arial" panose="020B0604020202020204" pitchFamily="34" charset="0"/>
              </a:rPr>
              <a:t>konkursu</a:t>
            </a:r>
          </a:p>
          <a:p>
            <a:pPr lvl="0" algn="just">
              <a:lnSpc>
                <a:spcPct val="170000"/>
              </a:lnSpc>
            </a:pPr>
            <a:r>
              <a:rPr lang="pl-PL" sz="3400" b="1" dirty="0" smtClean="0">
                <a:latin typeface="Arial" panose="020B0604020202020204" pitchFamily="34" charset="0"/>
                <a:cs typeface="Arial" panose="020B0604020202020204" pitchFamily="34" charset="0"/>
              </a:rPr>
              <a:t>napisać</a:t>
            </a:r>
            <a:r>
              <a:rPr lang="pl-PL" sz="3400" b="1" dirty="0">
                <a:latin typeface="Arial" panose="020B0604020202020204" pitchFamily="34" charset="0"/>
                <a:cs typeface="Arial" panose="020B0604020202020204" pitchFamily="34" charset="0"/>
              </a:rPr>
              <a:t>, gdzie odbędzie się finał konkursu </a:t>
            </a:r>
            <a:r>
              <a:rPr lang="pl-PL" sz="3400" b="1" dirty="0">
                <a:solidFill>
                  <a:srgbClr val="FF0000"/>
                </a:solidFill>
                <a:latin typeface="Arial" panose="020B0604020202020204" pitchFamily="34" charset="0"/>
                <a:cs typeface="Arial" panose="020B0604020202020204" pitchFamily="34" charset="0"/>
              </a:rPr>
              <a:t>i wytłumaczyć, jak tam </a:t>
            </a:r>
            <a:r>
              <a:rPr lang="pl-PL" sz="3400" b="1" dirty="0" smtClean="0">
                <a:solidFill>
                  <a:srgbClr val="FF0000"/>
                </a:solidFill>
                <a:latin typeface="Arial" panose="020B0604020202020204" pitchFamily="34" charset="0"/>
                <a:cs typeface="Arial" panose="020B0604020202020204" pitchFamily="34" charset="0"/>
              </a:rPr>
              <a:t>Pani/Pan </a:t>
            </a:r>
            <a:r>
              <a:rPr lang="pl-PL" sz="3400" b="1" dirty="0" smtClean="0">
                <a:solidFill>
                  <a:srgbClr val="FF0000"/>
                </a:solidFill>
                <a:latin typeface="Arial" panose="020B0604020202020204" pitchFamily="34" charset="0"/>
                <a:cs typeface="Arial" panose="020B0604020202020204" pitchFamily="34" charset="0"/>
              </a:rPr>
              <a:t>i </a:t>
            </a:r>
            <a:r>
              <a:rPr lang="pl-PL" sz="3400" b="1" dirty="0">
                <a:solidFill>
                  <a:srgbClr val="FF0000"/>
                </a:solidFill>
                <a:latin typeface="Arial" panose="020B0604020202020204" pitchFamily="34" charset="0"/>
                <a:cs typeface="Arial" panose="020B0604020202020204" pitchFamily="34" charset="0"/>
              </a:rPr>
              <a:t>uczeń dotrzecie</a:t>
            </a:r>
            <a:r>
              <a:rPr lang="pl-PL" sz="3400" b="1" dirty="0" smtClean="0">
                <a:solidFill>
                  <a:srgbClr val="FF0000"/>
                </a:solidFill>
                <a:latin typeface="Arial" panose="020B0604020202020204" pitchFamily="34" charset="0"/>
                <a:cs typeface="Arial" panose="020B0604020202020204" pitchFamily="34" charset="0"/>
              </a:rPr>
              <a:t>.</a:t>
            </a:r>
          </a:p>
          <a:p>
            <a:pPr lvl="0" algn="just"/>
            <a:endParaRPr lang="pl-PL" sz="3400" dirty="0">
              <a:latin typeface="Arial" panose="020B0604020202020204" pitchFamily="34" charset="0"/>
              <a:cs typeface="Arial" panose="020B0604020202020204" pitchFamily="34" charset="0"/>
            </a:endParaRPr>
          </a:p>
          <a:p>
            <a:pPr marL="0" indent="0" algn="just">
              <a:buNone/>
            </a:pPr>
            <a:r>
              <a:rPr lang="pl-PL" sz="3400" b="1" i="1" dirty="0" smtClean="0">
                <a:latin typeface="Arial" panose="020B0604020202020204" pitchFamily="34" charset="0"/>
                <a:cs typeface="Arial" panose="020B0604020202020204" pitchFamily="34" charset="0"/>
              </a:rPr>
              <a:t>Proszę </a:t>
            </a:r>
            <a:r>
              <a:rPr lang="pl-PL" sz="3400" b="1" i="1" dirty="0">
                <a:latin typeface="Arial" panose="020B0604020202020204" pitchFamily="34" charset="0"/>
                <a:cs typeface="Arial" panose="020B0604020202020204" pitchFamily="34" charset="0"/>
              </a:rPr>
              <a:t>rozwinąć swoją wypowiedź w każdym z trzech podpunktów, tak aby osoba nieznająca polecenia </a:t>
            </a:r>
            <a:r>
              <a:rPr lang="pl-PL" sz="3400" b="1" i="1" dirty="0" smtClean="0">
                <a:latin typeface="Arial" panose="020B0604020202020204" pitchFamily="34" charset="0"/>
                <a:cs typeface="Arial" panose="020B0604020202020204" pitchFamily="34" charset="0"/>
              </a:rPr>
              <a:t/>
            </a:r>
            <a:br>
              <a:rPr lang="pl-PL" sz="3400" b="1" i="1" dirty="0" smtClean="0">
                <a:latin typeface="Arial" panose="020B0604020202020204" pitchFamily="34" charset="0"/>
                <a:cs typeface="Arial" panose="020B0604020202020204" pitchFamily="34" charset="0"/>
              </a:rPr>
            </a:br>
            <a:r>
              <a:rPr lang="pl-PL" sz="3400" b="1" i="1" dirty="0" smtClean="0">
                <a:latin typeface="Arial" panose="020B0604020202020204" pitchFamily="34" charset="0"/>
                <a:cs typeface="Arial" panose="020B0604020202020204" pitchFamily="34" charset="0"/>
              </a:rPr>
              <a:t>w </a:t>
            </a:r>
            <a:r>
              <a:rPr lang="pl-PL" sz="3400" b="1" i="1" dirty="0">
                <a:latin typeface="Arial" panose="020B0604020202020204" pitchFamily="34" charset="0"/>
                <a:cs typeface="Arial" panose="020B0604020202020204" pitchFamily="34" charset="0"/>
              </a:rPr>
              <a:t>języku polskim uzyskała wszystkie wskazane w nim informacje. D</a:t>
            </a:r>
            <a:r>
              <a:rPr lang="pl-PL" sz="3400" b="1" i="1" dirty="0" smtClean="0">
                <a:latin typeface="Arial" panose="020B0604020202020204" pitchFamily="34" charset="0"/>
                <a:cs typeface="Arial" panose="020B0604020202020204" pitchFamily="34" charset="0"/>
              </a:rPr>
              <a:t>ługość </a:t>
            </a:r>
            <a:r>
              <a:rPr lang="pl-PL" sz="3400" b="1" i="1" dirty="0">
                <a:latin typeface="Arial" panose="020B0604020202020204" pitchFamily="34" charset="0"/>
                <a:cs typeface="Arial" panose="020B0604020202020204" pitchFamily="34" charset="0"/>
              </a:rPr>
              <a:t>wypowiedzi powinna wynosić od 50 do 120 słów (nie licząc wyrazów podanych na początku wypowiedzi). Oceniane są: umiejętność pełnego przekazania informacji, spójność, bogactwo językowe oraz poprawność językowa.</a:t>
            </a:r>
            <a:endParaRPr lang="pl-PL" sz="3400" dirty="0">
              <a:latin typeface="Arial" panose="020B0604020202020204" pitchFamily="34" charset="0"/>
              <a:cs typeface="Arial" panose="020B0604020202020204" pitchFamily="34" charset="0"/>
            </a:endParaRP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32</a:t>
            </a:fld>
            <a:endParaRPr lang="pl-PL"/>
          </a:p>
        </p:txBody>
      </p:sp>
    </p:spTree>
    <p:extLst>
      <p:ext uri="{BB962C8B-B14F-4D97-AF65-F5344CB8AC3E}">
        <p14:creationId xmlns:p14="http://schemas.microsoft.com/office/powerpoint/2010/main" val="18999644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392216"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tworzenia wypowiedzi</a:t>
            </a:r>
            <a:endParaRPr lang="pl-PL" sz="32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33</a:t>
            </a:fld>
            <a:endParaRPr lang="pl-PL"/>
          </a:p>
        </p:txBody>
      </p:sp>
      <p:pic>
        <p:nvPicPr>
          <p:cNvPr id="6" name="Symbol zastępczy zawartości 5"/>
          <p:cNvPicPr>
            <a:picLocks noGrp="1"/>
          </p:cNvPicPr>
          <p:nvPr>
            <p:ph idx="1"/>
          </p:nvPr>
        </p:nvPicPr>
        <p:blipFill>
          <a:blip r:embed="rId2" cstate="print"/>
          <a:stretch>
            <a:fillRect/>
          </a:stretch>
        </p:blipFill>
        <p:spPr>
          <a:xfrm>
            <a:off x="838200" y="1690688"/>
            <a:ext cx="9719173" cy="4351338"/>
          </a:xfrm>
          <a:prstGeom prst="rect">
            <a:avLst/>
          </a:prstGeom>
          <a:ln w="12700">
            <a:solidFill>
              <a:schemeClr val="tx1">
                <a:lumMod val="50000"/>
                <a:lumOff val="50000"/>
              </a:schemeClr>
            </a:solidFill>
          </a:ln>
        </p:spPr>
      </p:pic>
      <p:sp>
        <p:nvSpPr>
          <p:cNvPr id="7" name="Prostokąt 6"/>
          <p:cNvSpPr/>
          <p:nvPr/>
        </p:nvSpPr>
        <p:spPr>
          <a:xfrm>
            <a:off x="936434" y="2787266"/>
            <a:ext cx="9620939" cy="3323987"/>
          </a:xfrm>
          <a:prstGeom prst="rect">
            <a:avLst/>
          </a:prstGeom>
        </p:spPr>
        <p:txBody>
          <a:bodyPr wrap="square">
            <a:spAutoFit/>
          </a:bodyPr>
          <a:lstStyle/>
          <a:p>
            <a:r>
              <a:rPr lang="pl-PL" sz="1600" dirty="0">
                <a:latin typeface="Arial" panose="020B0604020202020204" pitchFamily="34" charset="0"/>
                <a:cs typeface="Arial" panose="020B0604020202020204" pitchFamily="34" charset="0"/>
              </a:rPr>
              <a:t>Dear Annegret,</a:t>
            </a:r>
          </a:p>
          <a:p>
            <a:r>
              <a:rPr lang="pl-PL" sz="1600" dirty="0">
                <a:latin typeface="Arial" panose="020B0604020202020204" pitchFamily="34" charset="0"/>
                <a:cs typeface="Arial" panose="020B0604020202020204" pitchFamily="34" charset="0"/>
              </a:rPr>
              <a:t>one of my students </a:t>
            </a:r>
            <a:r>
              <a:rPr lang="en-GB" sz="1600" dirty="0" smtClean="0">
                <a:latin typeface="Arial" panose="020B0604020202020204" pitchFamily="34" charset="0"/>
                <a:cs typeface="Arial" panose="020B0604020202020204" pitchFamily="34" charset="0"/>
              </a:rPr>
              <a:t>became a finalist in a literary competition.</a:t>
            </a:r>
          </a:p>
          <a:p>
            <a:r>
              <a:rPr lang="fr-FR" sz="1600" dirty="0" smtClean="0">
                <a:latin typeface="Arial" panose="020B0604020202020204" pitchFamily="34" charset="0"/>
                <a:cs typeface="Arial" panose="020B0604020202020204" pitchFamily="34" charset="0"/>
              </a:rPr>
              <a:t>Cher </a:t>
            </a:r>
            <a:r>
              <a:rPr lang="fr-FR" sz="1600" dirty="0">
                <a:latin typeface="Arial" panose="020B0604020202020204" pitchFamily="34" charset="0"/>
                <a:cs typeface="Arial" panose="020B0604020202020204" pitchFamily="34" charset="0"/>
              </a:rPr>
              <a:t>Annegret,</a:t>
            </a:r>
            <a:endParaRPr lang="pl-PL" sz="1600" dirty="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un de mes étudiants est devenu finaliste dans un concours littéraire. </a:t>
            </a:r>
            <a:endParaRPr lang="pl-PL" sz="1600" dirty="0">
              <a:latin typeface="Arial" panose="020B0604020202020204" pitchFamily="34" charset="0"/>
              <a:cs typeface="Arial" panose="020B0604020202020204" pitchFamily="34" charset="0"/>
            </a:endParaRPr>
          </a:p>
          <a:p>
            <a:r>
              <a:rPr lang="ru-RU" sz="1600" dirty="0">
                <a:latin typeface="Arial" panose="020B0604020202020204" pitchFamily="34" charset="0"/>
                <a:cs typeface="Arial" panose="020B0604020202020204" pitchFamily="34" charset="0"/>
              </a:rPr>
              <a:t>Дорогой Аннегрет,</a:t>
            </a:r>
            <a:endParaRPr lang="pl-PL" sz="1600" dirty="0">
              <a:latin typeface="Arial" panose="020B0604020202020204" pitchFamily="34" charset="0"/>
              <a:cs typeface="Arial" panose="020B0604020202020204" pitchFamily="34" charset="0"/>
            </a:endParaRPr>
          </a:p>
          <a:p>
            <a:r>
              <a:rPr lang="ru-RU" sz="1600" dirty="0">
                <a:latin typeface="Arial" panose="020B0604020202020204" pitchFamily="34" charset="0"/>
                <a:cs typeface="Arial" panose="020B0604020202020204" pitchFamily="34" charset="0"/>
              </a:rPr>
              <a:t>один из моих учеников стал финалистом литературного конкурса. </a:t>
            </a:r>
            <a:endParaRPr lang="pl-PL" sz="1600" dirty="0">
              <a:latin typeface="Arial" panose="020B0604020202020204" pitchFamily="34" charset="0"/>
              <a:cs typeface="Arial" panose="020B0604020202020204" pitchFamily="34" charset="0"/>
            </a:endParaRPr>
          </a:p>
          <a:p>
            <a:r>
              <a:rPr lang="it-IT" sz="1600" dirty="0">
                <a:latin typeface="Arial" panose="020B0604020202020204" pitchFamily="34" charset="0"/>
                <a:cs typeface="Arial" panose="020B0604020202020204" pitchFamily="34" charset="0"/>
              </a:rPr>
              <a:t>Cara Annegret,</a:t>
            </a:r>
            <a:endParaRPr lang="pl-PL" sz="1600" dirty="0">
              <a:latin typeface="Arial" panose="020B0604020202020204" pitchFamily="34" charset="0"/>
              <a:cs typeface="Arial" panose="020B0604020202020204" pitchFamily="34" charset="0"/>
            </a:endParaRPr>
          </a:p>
          <a:p>
            <a:r>
              <a:rPr lang="it-IT" sz="1600" dirty="0">
                <a:latin typeface="Arial" panose="020B0604020202020204" pitchFamily="34" charset="0"/>
                <a:cs typeface="Arial" panose="020B0604020202020204" pitchFamily="34" charset="0"/>
              </a:rPr>
              <a:t>uno dei miei studenti è diventato finalista in una competizione letteraria. </a:t>
            </a:r>
            <a:endParaRPr lang="pl-PL" sz="1600" dirty="0">
              <a:latin typeface="Arial" panose="020B0604020202020204" pitchFamily="34" charset="0"/>
              <a:cs typeface="Arial" panose="020B0604020202020204" pitchFamily="34" charset="0"/>
            </a:endParaRPr>
          </a:p>
          <a:p>
            <a:r>
              <a:rPr lang="es-ES" sz="1600" dirty="0">
                <a:latin typeface="Arial" panose="020B0604020202020204" pitchFamily="34" charset="0"/>
                <a:cs typeface="Arial" panose="020B0604020202020204" pitchFamily="34" charset="0"/>
              </a:rPr>
              <a:t>Querida Annegret:</a:t>
            </a:r>
            <a:endParaRPr lang="pl-PL" sz="1600" dirty="0">
              <a:latin typeface="Arial" panose="020B0604020202020204" pitchFamily="34" charset="0"/>
              <a:cs typeface="Arial" panose="020B0604020202020204" pitchFamily="34" charset="0"/>
            </a:endParaRPr>
          </a:p>
          <a:p>
            <a:r>
              <a:rPr lang="es-ES" sz="1600" dirty="0">
                <a:latin typeface="Arial" panose="020B0604020202020204" pitchFamily="34" charset="0"/>
                <a:cs typeface="Arial" panose="020B0604020202020204" pitchFamily="34" charset="0"/>
              </a:rPr>
              <a:t>uno de mis alumnos se convirtió en finalista en una competencia literaria.</a:t>
            </a:r>
            <a:endParaRPr lang="pl-PL"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Liebe Annegret,</a:t>
            </a:r>
            <a:endParaRPr lang="pl-PL"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einer meiner Schüler wurde Finalist in einem Literaturwettbewerb.</a:t>
            </a:r>
            <a:endParaRPr lang="pl-PL" sz="1600" dirty="0">
              <a:latin typeface="Arial" panose="020B0604020202020204" pitchFamily="34" charset="0"/>
              <a:cs typeface="Arial" panose="020B0604020202020204" pitchFamily="34" charset="0"/>
            </a:endParaRPr>
          </a:p>
          <a:p>
            <a:endParaRPr lang="pl-PL" dirty="0"/>
          </a:p>
        </p:txBody>
      </p:sp>
    </p:spTree>
    <p:extLst>
      <p:ext uri="{BB962C8B-B14F-4D97-AF65-F5344CB8AC3E}">
        <p14:creationId xmlns:p14="http://schemas.microsoft.com/office/powerpoint/2010/main" val="28054534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23865" y="365125"/>
            <a:ext cx="9297909" cy="111964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tworzenia wypowiedzi</a:t>
            </a:r>
            <a:endParaRPr lang="pl-PL" sz="3200" b="1"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34</a:t>
            </a:fld>
            <a:endParaRPr lang="pl-PL"/>
          </a:p>
        </p:txBody>
      </p:sp>
      <p:graphicFrame>
        <p:nvGraphicFramePr>
          <p:cNvPr id="9" name="Tabela 8"/>
          <p:cNvGraphicFramePr>
            <a:graphicFrameLocks noGrp="1"/>
          </p:cNvGraphicFramePr>
          <p:nvPr>
            <p:extLst>
              <p:ext uri="{D42A27DB-BD31-4B8C-83A1-F6EECF244321}">
                <p14:modId xmlns:p14="http://schemas.microsoft.com/office/powerpoint/2010/main" val="707381710"/>
              </p:ext>
            </p:extLst>
          </p:nvPr>
        </p:nvGraphicFramePr>
        <p:xfrm>
          <a:off x="856307" y="1600155"/>
          <a:ext cx="10021710" cy="4623998"/>
        </p:xfrm>
        <a:graphic>
          <a:graphicData uri="http://schemas.openxmlformats.org/drawingml/2006/table">
            <a:tbl>
              <a:tblPr firstRow="1" firstCol="1" lastRow="1" lastCol="1" bandRow="1" bandCol="1">
                <a:tableStyleId>{5C22544A-7EE6-4342-B048-85BDC9FD1C3A}</a:tableStyleId>
              </a:tblPr>
              <a:tblGrid>
                <a:gridCol w="3340570"/>
                <a:gridCol w="3340570"/>
                <a:gridCol w="3340570"/>
              </a:tblGrid>
              <a:tr h="529753">
                <a:tc gridSpan="3">
                  <a:txBody>
                    <a:bodyPr/>
                    <a:lstStyle/>
                    <a:p>
                      <a:pPr marL="342900" lvl="0" indent="-342900" algn="just">
                        <a:lnSpc>
                          <a:spcPct val="107000"/>
                        </a:lnSpc>
                        <a:spcAft>
                          <a:spcPts val="0"/>
                        </a:spcAft>
                        <a:buSzPts val="1200"/>
                        <a:buFont typeface="Symbol" panose="05050102010706020507" pitchFamily="18" charset="2"/>
                        <a:buChar char=""/>
                        <a:tabLst>
                          <a:tab pos="408305" algn="l"/>
                          <a:tab pos="449580" algn="l"/>
                        </a:tabLst>
                      </a:pPr>
                      <a:r>
                        <a:rPr lang="pl-PL" sz="1400" dirty="0">
                          <a:effectLst/>
                          <a:latin typeface="Arial" panose="020B0604020202020204" pitchFamily="34" charset="0"/>
                          <a:cs typeface="Arial" panose="020B0604020202020204" pitchFamily="34" charset="0"/>
                        </a:rPr>
                        <a:t>wyjaśnić, dlaczego </a:t>
                      </a:r>
                      <a:r>
                        <a:rPr lang="pl-PL" sz="1400" dirty="0" smtClean="0">
                          <a:effectLst/>
                          <a:latin typeface="Arial" panose="020B0604020202020204" pitchFamily="34" charset="0"/>
                          <a:cs typeface="Arial" panose="020B0604020202020204" pitchFamily="34" charset="0"/>
                        </a:rPr>
                        <a:t>zdecydowała </a:t>
                      </a:r>
                      <a:r>
                        <a:rPr lang="pl-PL" sz="1400" dirty="0">
                          <a:effectLst/>
                          <a:latin typeface="Arial" panose="020B0604020202020204" pitchFamily="34" charset="0"/>
                          <a:cs typeface="Arial" panose="020B0604020202020204" pitchFamily="34" charset="0"/>
                        </a:rPr>
                        <a:t>się </a:t>
                      </a:r>
                      <a:r>
                        <a:rPr lang="pl-PL" sz="1400" dirty="0" smtClean="0">
                          <a:effectLst/>
                          <a:latin typeface="Arial" panose="020B0604020202020204" pitchFamily="34" charset="0"/>
                          <a:cs typeface="Arial" panose="020B0604020202020204" pitchFamily="34" charset="0"/>
                        </a:rPr>
                        <a:t>Pani/zdecydował </a:t>
                      </a:r>
                      <a:r>
                        <a:rPr lang="pl-PL" sz="1400" dirty="0">
                          <a:effectLst/>
                          <a:latin typeface="Arial" panose="020B0604020202020204" pitchFamily="34" charset="0"/>
                          <a:cs typeface="Arial" panose="020B0604020202020204" pitchFamily="34" charset="0"/>
                        </a:rPr>
                        <a:t>się Pan zgłosić tego ucznia do konkursu</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856233">
                <a:tc gridSpan="3">
                  <a:txBody>
                    <a:bodyPr/>
                    <a:lstStyle/>
                    <a:p>
                      <a:pPr algn="just">
                        <a:lnSpc>
                          <a:spcPct val="115000"/>
                        </a:lnSpc>
                        <a:spcAft>
                          <a:spcPts val="0"/>
                        </a:spcAft>
                      </a:pPr>
                      <a:r>
                        <a:rPr lang="pl-PL" sz="1400" dirty="0">
                          <a:effectLst/>
                          <a:latin typeface="Arial" panose="020B0604020202020204" pitchFamily="34" charset="0"/>
                          <a:cs typeface="Arial" panose="020B0604020202020204" pitchFamily="34" charset="0"/>
                        </a:rPr>
                        <a:t>Wymagania z Podstawy programowej II.1.: </a:t>
                      </a:r>
                    </a:p>
                    <a:p>
                      <a:pPr>
                        <a:lnSpc>
                          <a:spcPct val="115000"/>
                        </a:lnSpc>
                        <a:spcAft>
                          <a:spcPts val="0"/>
                        </a:spcAft>
                      </a:pPr>
                      <a:r>
                        <a:rPr lang="pl-PL" sz="1400" dirty="0">
                          <a:effectLst/>
                          <a:latin typeface="Arial" panose="020B0604020202020204" pitchFamily="34" charset="0"/>
                          <a:cs typeface="Arial" panose="020B0604020202020204" pitchFamily="34" charset="0"/>
                        </a:rPr>
                        <a:t>V.4. Uczeń przedstawia intencje […];</a:t>
                      </a:r>
                    </a:p>
                    <a:p>
                      <a:pPr algn="just">
                        <a:lnSpc>
                          <a:spcPct val="115000"/>
                        </a:lnSpc>
                        <a:spcAft>
                          <a:spcPts val="0"/>
                        </a:spcAft>
                      </a:pPr>
                      <a:r>
                        <a:rPr lang="pl-PL" sz="1400" dirty="0">
                          <a:effectLst/>
                          <a:latin typeface="Arial" panose="020B0604020202020204" pitchFamily="34" charset="0"/>
                          <a:cs typeface="Arial" panose="020B0604020202020204" pitchFamily="34" charset="0"/>
                        </a:rPr>
                        <a:t>VII.3. Uczeń […] przekazuje informacje i wyjaśnienia.</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2290157">
                <a:tc gridSpan="3">
                  <a:txBody>
                    <a:bodyPr/>
                    <a:lstStyle/>
                    <a:p>
                      <a:pPr algn="just">
                        <a:lnSpc>
                          <a:spcPct val="115000"/>
                        </a:lnSpc>
                        <a:spcBef>
                          <a:spcPts val="300"/>
                        </a:spcBef>
                        <a:spcAft>
                          <a:spcPts val="300"/>
                        </a:spcAft>
                      </a:pPr>
                      <a:r>
                        <a:rPr lang="pl-PL" sz="1400" dirty="0">
                          <a:effectLst/>
                          <a:latin typeface="Arial" panose="020B0604020202020204" pitchFamily="34" charset="0"/>
                          <a:cs typeface="Arial" panose="020B0604020202020204" pitchFamily="34" charset="0"/>
                        </a:rPr>
                        <a:t>Należy podać powód lub cel zgłoszenia ucznia do konkursu. Przez powód / cel rozumie się na przykład:</a:t>
                      </a:r>
                    </a:p>
                    <a:p>
                      <a:pPr marL="342900" lvl="0" indent="-342900" algn="just">
                        <a:lnSpc>
                          <a:spcPct val="115000"/>
                        </a:lnSpc>
                        <a:spcBef>
                          <a:spcPts val="300"/>
                        </a:spcBef>
                        <a:spcAft>
                          <a:spcPts val="0"/>
                        </a:spcAft>
                        <a:buFont typeface="+mj-lt"/>
                        <a:buAutoNum type="alphaLcParenR"/>
                      </a:pPr>
                      <a:r>
                        <a:rPr lang="pl-PL" sz="1400" dirty="0">
                          <a:effectLst/>
                          <a:latin typeface="Arial" panose="020B0604020202020204" pitchFamily="34" charset="0"/>
                          <a:cs typeface="Arial" panose="020B0604020202020204" pitchFamily="34" charset="0"/>
                        </a:rPr>
                        <a:t>okazję, przy której uczeń ( jego nauczyciel) wyraził chęć ucznia / zamiłowanie do pisania.</a:t>
                      </a:r>
                    </a:p>
                    <a:p>
                      <a:pPr marL="342900" lvl="0" indent="-342900" algn="just">
                        <a:lnSpc>
                          <a:spcPct val="115000"/>
                        </a:lnSpc>
                        <a:spcBef>
                          <a:spcPts val="300"/>
                        </a:spcBef>
                        <a:spcAft>
                          <a:spcPts val="0"/>
                        </a:spcAft>
                        <a:buFont typeface="+mj-lt"/>
                        <a:buAutoNum type="alphaLcParenR"/>
                      </a:pPr>
                      <a:r>
                        <a:rPr lang="pl-PL" sz="1400" dirty="0">
                          <a:effectLst/>
                          <a:latin typeface="Arial" panose="020B0604020202020204" pitchFamily="34" charset="0"/>
                          <a:cs typeface="Arial" panose="020B0604020202020204" pitchFamily="34" charset="0"/>
                        </a:rPr>
                        <a:t>okoliczności, które miały wpływ na Pani / Pana decyzję:, np. </a:t>
                      </a:r>
                    </a:p>
                    <a:p>
                      <a:pPr algn="just">
                        <a:lnSpc>
                          <a:spcPct val="115000"/>
                        </a:lnSpc>
                        <a:spcAft>
                          <a:spcPts val="300"/>
                        </a:spcAft>
                      </a:pPr>
                      <a:r>
                        <a:rPr lang="en-US" sz="1400" dirty="0">
                          <a:effectLst/>
                          <a:latin typeface="Arial" panose="020B0604020202020204" pitchFamily="34" charset="0"/>
                          <a:cs typeface="Arial" panose="020B0604020202020204" pitchFamily="34" charset="0"/>
                        </a:rPr>
                        <a:t>The student wrote a very good story yesterday. „</a:t>
                      </a:r>
                      <a:r>
                        <a:rPr lang="es-ES_tradnl" sz="1400" dirty="0">
                          <a:effectLst/>
                          <a:latin typeface="Arial" panose="020B0604020202020204" pitchFamily="34" charset="0"/>
                          <a:cs typeface="Arial" panose="020B0604020202020204" pitchFamily="34" charset="0"/>
                        </a:rPr>
                        <a:t>odniósł się i rozwinął”</a:t>
                      </a:r>
                      <a:endParaRPr lang="pl-PL" sz="1400" dirty="0">
                        <a:effectLst/>
                        <a:latin typeface="Arial" panose="020B0604020202020204" pitchFamily="34" charset="0"/>
                        <a:cs typeface="Arial" panose="020B0604020202020204" pitchFamily="34" charset="0"/>
                      </a:endParaRPr>
                    </a:p>
                    <a:p>
                      <a:pPr marL="342900" lvl="0" indent="-342900" algn="just">
                        <a:lnSpc>
                          <a:spcPct val="115000"/>
                        </a:lnSpc>
                        <a:spcBef>
                          <a:spcPts val="300"/>
                        </a:spcBef>
                        <a:spcAft>
                          <a:spcPts val="0"/>
                        </a:spcAft>
                        <a:buFont typeface="+mj-lt"/>
                        <a:buAutoNum type="alphaLcParenR"/>
                      </a:pPr>
                      <a:r>
                        <a:rPr lang="pl-PL" sz="1400" dirty="0">
                          <a:effectLst/>
                          <a:latin typeface="Arial" panose="020B0604020202020204" pitchFamily="34" charset="0"/>
                          <a:cs typeface="Arial" panose="020B0604020202020204" pitchFamily="34" charset="0"/>
                        </a:rPr>
                        <a:t>osoby, które miały wpływ na decyzję piszącego o zorganizowaniu przyjęcia dla brata, np. </a:t>
                      </a:r>
                    </a:p>
                    <a:p>
                      <a:pPr algn="just">
                        <a:lnSpc>
                          <a:spcPct val="115000"/>
                        </a:lnSpc>
                        <a:spcAft>
                          <a:spcPts val="300"/>
                        </a:spcAft>
                      </a:pPr>
                      <a:r>
                        <a:rPr lang="es-ES" sz="1400" dirty="0">
                          <a:effectLst/>
                          <a:latin typeface="Arial" panose="020B0604020202020204" pitchFamily="34" charset="0"/>
                          <a:cs typeface="Arial" panose="020B0604020202020204" pitchFamily="34" charset="0"/>
                        </a:rPr>
                        <a:t>His friend encouraged him to enter the competition. („odniósł się”)</a:t>
                      </a:r>
                      <a:endParaRPr lang="pl-PL" sz="1400" dirty="0">
                        <a:effectLst/>
                        <a:latin typeface="Arial" panose="020B0604020202020204" pitchFamily="34" charset="0"/>
                        <a:cs typeface="Arial" panose="020B0604020202020204" pitchFamily="34" charset="0"/>
                      </a:endParaRPr>
                    </a:p>
                    <a:p>
                      <a:pPr marL="342900" lvl="0" indent="-342900" algn="just">
                        <a:lnSpc>
                          <a:spcPct val="115000"/>
                        </a:lnSpc>
                        <a:spcBef>
                          <a:spcPts val="300"/>
                        </a:spcBef>
                        <a:spcAft>
                          <a:spcPts val="0"/>
                        </a:spcAft>
                        <a:buFont typeface="+mj-lt"/>
                        <a:buAutoNum type="alphaLcParenR"/>
                      </a:pPr>
                      <a:r>
                        <a:rPr lang="pl-PL" sz="1400" dirty="0">
                          <a:effectLst/>
                          <a:latin typeface="Arial" panose="020B0604020202020204" pitchFamily="34" charset="0"/>
                          <a:cs typeface="Arial" panose="020B0604020202020204" pitchFamily="34" charset="0"/>
                        </a:rPr>
                        <a:t>Pani / Pana / ucznia opinie, pragnienia, intencje i/lub preferencje, które wpłynęły na decyzję o udziale w konkursie, np. </a:t>
                      </a:r>
                    </a:p>
                    <a:p>
                      <a:pPr algn="just">
                        <a:lnSpc>
                          <a:spcPct val="115000"/>
                        </a:lnSpc>
                        <a:spcAft>
                          <a:spcPts val="1000"/>
                        </a:spcAft>
                      </a:pPr>
                      <a:r>
                        <a:rPr lang="en-US" sz="1400" dirty="0">
                          <a:effectLst/>
                          <a:latin typeface="Arial" panose="020B0604020202020204" pitchFamily="34" charset="0"/>
                          <a:cs typeface="Arial" panose="020B0604020202020204" pitchFamily="34" charset="0"/>
                        </a:rPr>
                        <a:t>In my opinion writing this story is the best mental gymnastics for a young student. </a:t>
                      </a:r>
                      <a:r>
                        <a:rPr lang="es-ES" sz="1400" dirty="0">
                          <a:effectLst/>
                          <a:latin typeface="Arial" panose="020B0604020202020204" pitchFamily="34" charset="0"/>
                          <a:cs typeface="Arial" panose="020B0604020202020204" pitchFamily="34" charset="0"/>
                        </a:rPr>
                        <a:t>(„odniósł się i rozwinął”) </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489003">
                <a:tc>
                  <a:txBody>
                    <a:bodyPr/>
                    <a:lstStyle/>
                    <a:p>
                      <a:pPr marL="36195" algn="ctr">
                        <a:lnSpc>
                          <a:spcPct val="115000"/>
                        </a:lnSpc>
                        <a:spcAft>
                          <a:spcPts val="1000"/>
                        </a:spcAft>
                      </a:pPr>
                      <a:r>
                        <a:rPr lang="es-ES" sz="1400">
                          <a:effectLst/>
                          <a:latin typeface="Arial" panose="020B0604020202020204" pitchFamily="34" charset="0"/>
                          <a:cs typeface="Arial" panose="020B0604020202020204" pitchFamily="34" charset="0"/>
                        </a:rPr>
                        <a:t>nie odniósł się</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es-ES" sz="1400">
                          <a:effectLst/>
                          <a:latin typeface="Arial" panose="020B0604020202020204" pitchFamily="34" charset="0"/>
                          <a:cs typeface="Arial" panose="020B0604020202020204" pitchFamily="34" charset="0"/>
                        </a:rPr>
                        <a:t>odniósł się</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es-ES" sz="1400" dirty="0">
                          <a:effectLst/>
                          <a:latin typeface="Arial" panose="020B0604020202020204" pitchFamily="34" charset="0"/>
                          <a:cs typeface="Arial" panose="020B0604020202020204" pitchFamily="34" charset="0"/>
                        </a:rPr>
                        <a:t>odniósł się i rozwinął</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274033">
                <a:tc>
                  <a:txBody>
                    <a:bodyPr/>
                    <a:lstStyle/>
                    <a:p>
                      <a:pPr>
                        <a:lnSpc>
                          <a:spcPct val="115000"/>
                        </a:lnSpc>
                        <a:spcAft>
                          <a:spcPts val="1000"/>
                        </a:spcAft>
                      </a:pPr>
                      <a:r>
                        <a:rPr lang="en-US" sz="1400">
                          <a:effectLst/>
                          <a:latin typeface="Arial" panose="020B0604020202020204" pitchFamily="34" charset="0"/>
                          <a:cs typeface="Arial" panose="020B0604020202020204" pitchFamily="34" charset="0"/>
                        </a:rPr>
                        <a:t> </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en-US" sz="1400">
                          <a:effectLst/>
                          <a:latin typeface="Arial" panose="020B0604020202020204" pitchFamily="34" charset="0"/>
                          <a:cs typeface="Arial" panose="020B0604020202020204" pitchFamily="34" charset="0"/>
                        </a:rPr>
                        <a:t> </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en-US" sz="1400" dirty="0">
                          <a:effectLst/>
                          <a:latin typeface="Arial" panose="020B0604020202020204" pitchFamily="34" charset="0"/>
                          <a:cs typeface="Arial" panose="020B0604020202020204" pitchFamily="34" charset="0"/>
                        </a:rPr>
                        <a:t> </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40090266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83986"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tworzenia wypowiedzi</a:t>
            </a:r>
            <a:endParaRPr lang="pl-PL" sz="32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35</a:t>
            </a:fld>
            <a:endParaRPr lang="pl-PL"/>
          </a:p>
        </p:txBody>
      </p:sp>
      <p:graphicFrame>
        <p:nvGraphicFramePr>
          <p:cNvPr id="8" name="Symbol zastępczy zawartości 7"/>
          <p:cNvGraphicFramePr>
            <a:graphicFrameLocks noGrp="1"/>
          </p:cNvGraphicFramePr>
          <p:nvPr>
            <p:ph idx="1"/>
            <p:extLst>
              <p:ext uri="{D42A27DB-BD31-4B8C-83A1-F6EECF244321}">
                <p14:modId xmlns:p14="http://schemas.microsoft.com/office/powerpoint/2010/main" val="3480653666"/>
              </p:ext>
            </p:extLst>
          </p:nvPr>
        </p:nvGraphicFramePr>
        <p:xfrm>
          <a:off x="1531343" y="1690688"/>
          <a:ext cx="9022815" cy="4467742"/>
        </p:xfrm>
        <a:graphic>
          <a:graphicData uri="http://schemas.openxmlformats.org/drawingml/2006/table">
            <a:tbl>
              <a:tblPr firstRow="1" firstCol="1" lastRow="1" lastCol="1" bandRow="1" bandCol="1">
                <a:tableStyleId>{5C22544A-7EE6-4342-B048-85BDC9FD1C3A}</a:tableStyleId>
              </a:tblPr>
              <a:tblGrid>
                <a:gridCol w="2237021"/>
                <a:gridCol w="2973517"/>
                <a:gridCol w="3812277"/>
              </a:tblGrid>
              <a:tr h="493531">
                <a:tc gridSpan="3">
                  <a:txBody>
                    <a:bodyPr/>
                    <a:lstStyle/>
                    <a:p>
                      <a:pPr marL="342900" lvl="0" indent="-342900" algn="just">
                        <a:lnSpc>
                          <a:spcPct val="107000"/>
                        </a:lnSpc>
                        <a:spcAft>
                          <a:spcPts val="800"/>
                        </a:spcAft>
                        <a:buFont typeface="Symbol" panose="05050102010706020507" pitchFamily="18" charset="2"/>
                        <a:buChar char=""/>
                        <a:tabLst>
                          <a:tab pos="408305" algn="l"/>
                          <a:tab pos="180340" algn="l"/>
                        </a:tabLst>
                      </a:pPr>
                      <a:r>
                        <a:rPr lang="pl-PL" sz="1600" dirty="0">
                          <a:effectLst/>
                          <a:latin typeface="Arial" panose="020B0604020202020204" pitchFamily="34" charset="0"/>
                          <a:cs typeface="Arial" panose="020B0604020202020204" pitchFamily="34" charset="0"/>
                        </a:rPr>
                        <a:t>napisać, jak przygotowuje </a:t>
                      </a:r>
                      <a:r>
                        <a:rPr lang="pl-PL" sz="1600" dirty="0" smtClean="0">
                          <a:effectLst/>
                          <a:latin typeface="Arial" panose="020B0604020202020204" pitchFamily="34" charset="0"/>
                          <a:cs typeface="Arial" panose="020B0604020202020204" pitchFamily="34" charset="0"/>
                        </a:rPr>
                        <a:t>Pani/Pan </a:t>
                      </a:r>
                      <a:r>
                        <a:rPr lang="pl-PL" sz="1600" dirty="0">
                          <a:effectLst/>
                          <a:latin typeface="Arial" panose="020B0604020202020204" pitchFamily="34" charset="0"/>
                          <a:cs typeface="Arial" panose="020B0604020202020204" pitchFamily="34" charset="0"/>
                        </a:rPr>
                        <a:t>ucznia do konkursu</a:t>
                      </a: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1077361">
                <a:tc gridSpan="3">
                  <a:txBody>
                    <a:bodyPr/>
                    <a:lstStyle/>
                    <a:p>
                      <a:pPr algn="just">
                        <a:lnSpc>
                          <a:spcPct val="115000"/>
                        </a:lnSpc>
                        <a:spcAft>
                          <a:spcPts val="0"/>
                        </a:spcAft>
                      </a:pPr>
                      <a:r>
                        <a:rPr lang="pl-PL" sz="1600" dirty="0">
                          <a:effectLst/>
                          <a:latin typeface="Arial" panose="020B0604020202020204" pitchFamily="34" charset="0"/>
                          <a:cs typeface="Arial" panose="020B0604020202020204" pitchFamily="34" charset="0"/>
                        </a:rPr>
                        <a:t>Wymagania z Podstawy programowej II.1.:</a:t>
                      </a:r>
                    </a:p>
                    <a:p>
                      <a:pPr indent="251460" algn="just">
                        <a:lnSpc>
                          <a:spcPct val="115000"/>
                        </a:lnSpc>
                        <a:spcAft>
                          <a:spcPts val="0"/>
                        </a:spcAft>
                      </a:pPr>
                      <a:r>
                        <a:rPr lang="pl-PL" sz="1600" dirty="0">
                          <a:effectLst/>
                          <a:latin typeface="Arial" panose="020B0604020202020204" pitchFamily="34" charset="0"/>
                          <a:cs typeface="Arial" panose="020B0604020202020204" pitchFamily="34" charset="0"/>
                        </a:rPr>
                        <a:t>V.2. Uczeń opowiada o czynnościach […] z przeszłości i teraźniejszości […].</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1994417">
                <a:tc gridSpan="3">
                  <a:txBody>
                    <a:bodyPr/>
                    <a:lstStyle/>
                    <a:p>
                      <a:pPr algn="just">
                        <a:lnSpc>
                          <a:spcPct val="115000"/>
                        </a:lnSpc>
                        <a:spcAft>
                          <a:spcPts val="0"/>
                        </a:spcAft>
                      </a:pPr>
                      <a:r>
                        <a:rPr lang="pl-PL" sz="1600" dirty="0">
                          <a:effectLst/>
                          <a:latin typeface="Arial" panose="020B0604020202020204" pitchFamily="34" charset="0"/>
                          <a:cs typeface="Arial" panose="020B0604020202020204" pitchFamily="34" charset="0"/>
                        </a:rPr>
                        <a:t>Uznaje się wszystkie czynności, które mogą być związane z Pani / Pana przygotowaniami ucznia do konkursu. np.</a:t>
                      </a:r>
                    </a:p>
                    <a:p>
                      <a:pPr algn="just">
                        <a:lnSpc>
                          <a:spcPct val="115000"/>
                        </a:lnSpc>
                        <a:spcAft>
                          <a:spcPts val="0"/>
                        </a:spcAft>
                      </a:pPr>
                      <a:r>
                        <a:rPr lang="en-GB" sz="1600" noProof="0" dirty="0" smtClean="0">
                          <a:effectLst/>
                          <a:latin typeface="Arial" panose="020B0604020202020204" pitchFamily="34" charset="0"/>
                          <a:cs typeface="Arial" panose="020B0604020202020204" pitchFamily="34" charset="0"/>
                        </a:rPr>
                        <a:t>I prepare some exercises for him</a:t>
                      </a:r>
                      <a:r>
                        <a:rPr lang="pl-PL" sz="1600" noProof="0" dirty="0" smtClean="0">
                          <a:effectLst/>
                          <a:latin typeface="Arial" panose="020B0604020202020204" pitchFamily="34" charset="0"/>
                          <a:cs typeface="Arial" panose="020B0604020202020204" pitchFamily="34" charset="0"/>
                        </a:rPr>
                        <a:t> </a:t>
                      </a:r>
                      <a:r>
                        <a:rPr lang="en-GB" sz="1600" noProof="0" dirty="0" smtClean="0">
                          <a:effectLst/>
                          <a:latin typeface="Arial" panose="020B0604020202020204" pitchFamily="34" charset="0"/>
                          <a:cs typeface="Arial" panose="020B0604020202020204" pitchFamily="34" charset="0"/>
                        </a:rPr>
                        <a:t> how to</a:t>
                      </a:r>
                      <a:r>
                        <a:rPr lang="en-GB" sz="1600" baseline="0" noProof="0" dirty="0" smtClean="0">
                          <a:effectLst/>
                          <a:latin typeface="Arial" panose="020B0604020202020204" pitchFamily="34" charset="0"/>
                          <a:cs typeface="Arial" panose="020B0604020202020204" pitchFamily="34" charset="0"/>
                        </a:rPr>
                        <a:t> create </a:t>
                      </a:r>
                      <a:r>
                        <a:rPr lang="en-GB" sz="1600" noProof="0" dirty="0" smtClean="0">
                          <a:effectLst/>
                          <a:latin typeface="Arial" panose="020B0604020202020204" pitchFamily="34" charset="0"/>
                          <a:cs typeface="Arial" panose="020B0604020202020204" pitchFamily="34" charset="0"/>
                        </a:rPr>
                        <a:t>suspense. </a:t>
                      </a:r>
                      <a:r>
                        <a:rPr lang="pl-PL" sz="1600" dirty="0" smtClean="0">
                          <a:effectLst/>
                          <a:latin typeface="Arial" panose="020B0604020202020204" pitchFamily="34" charset="0"/>
                          <a:cs typeface="Arial" panose="020B0604020202020204" pitchFamily="34" charset="0"/>
                        </a:rPr>
                        <a:t>„</a:t>
                      </a:r>
                      <a:r>
                        <a:rPr lang="pl-PL" sz="1600" dirty="0">
                          <a:effectLst/>
                          <a:latin typeface="Arial" panose="020B0604020202020204" pitchFamily="34" charset="0"/>
                          <a:cs typeface="Arial" panose="020B0604020202020204" pitchFamily="34" charset="0"/>
                        </a:rPr>
                        <a:t>odniósł się i rozwinął”</a:t>
                      </a:r>
                    </a:p>
                    <a:p>
                      <a:pPr algn="just">
                        <a:lnSpc>
                          <a:spcPct val="115000"/>
                        </a:lnSpc>
                        <a:spcAft>
                          <a:spcPts val="0"/>
                        </a:spcAft>
                      </a:pPr>
                      <a:r>
                        <a:rPr lang="pl-PL" sz="1600" dirty="0">
                          <a:effectLst/>
                          <a:latin typeface="Arial" panose="020B0604020202020204" pitchFamily="34" charset="0"/>
                          <a:cs typeface="Arial" panose="020B0604020202020204" pitchFamily="34" charset="0"/>
                        </a:rPr>
                        <a:t>Uznaje się czynności, których nie wykonuje Pani / Pan osobiście, pod warunkiem jednak, że z pracy jasno wynika, że Pani / Pan jest w nie w jakiś sposób </a:t>
                      </a:r>
                      <a:r>
                        <a:rPr lang="pl-PL" sz="1600" dirty="0" smtClean="0">
                          <a:effectLst/>
                          <a:latin typeface="Arial" panose="020B0604020202020204" pitchFamily="34" charset="0"/>
                          <a:cs typeface="Arial" panose="020B0604020202020204" pitchFamily="34" charset="0"/>
                        </a:rPr>
                        <a:t>zaangażowana/y</a:t>
                      </a:r>
                      <a:r>
                        <a:rPr lang="pl-PL" sz="1600" dirty="0">
                          <a:effectLst/>
                          <a:latin typeface="Arial" panose="020B0604020202020204" pitchFamily="34" charset="0"/>
                          <a:cs typeface="Arial" panose="020B0604020202020204" pitchFamily="34" charset="0"/>
                        </a:rPr>
                        <a:t>, np. </a:t>
                      </a:r>
                    </a:p>
                    <a:p>
                      <a:pPr algn="just">
                        <a:lnSpc>
                          <a:spcPct val="115000"/>
                        </a:lnSpc>
                        <a:spcAft>
                          <a:spcPts val="0"/>
                        </a:spcAft>
                      </a:pPr>
                      <a:r>
                        <a:rPr lang="es-ES" sz="1600" dirty="0">
                          <a:effectLst/>
                          <a:latin typeface="Arial" panose="020B0604020202020204" pitchFamily="34" charset="0"/>
                          <a:cs typeface="Arial" panose="020B0604020202020204" pitchFamily="34" charset="0"/>
                        </a:rPr>
                        <a:t>My </a:t>
                      </a:r>
                      <a:r>
                        <a:rPr lang="es-ES" sz="1600" dirty="0" smtClean="0">
                          <a:effectLst/>
                          <a:latin typeface="Arial" panose="020B0604020202020204" pitchFamily="34" charset="0"/>
                          <a:cs typeface="Arial" panose="020B0604020202020204" pitchFamily="34" charset="0"/>
                        </a:rPr>
                        <a:t>fr</a:t>
                      </a:r>
                      <a:r>
                        <a:rPr lang="pl-PL" sz="1600" dirty="0" smtClean="0">
                          <a:effectLst/>
                          <a:latin typeface="Arial" panose="020B0604020202020204" pitchFamily="34" charset="0"/>
                          <a:cs typeface="Arial" panose="020B0604020202020204" pitchFamily="34" charset="0"/>
                        </a:rPr>
                        <a:t>i</a:t>
                      </a:r>
                      <a:r>
                        <a:rPr lang="es-ES" sz="1600" dirty="0" smtClean="0">
                          <a:effectLst/>
                          <a:latin typeface="Arial" panose="020B0604020202020204" pitchFamily="34" charset="0"/>
                          <a:cs typeface="Arial" panose="020B0604020202020204" pitchFamily="34" charset="0"/>
                        </a:rPr>
                        <a:t>end</a:t>
                      </a:r>
                      <a:r>
                        <a:rPr lang="pl-PL" sz="1600" dirty="0" smtClean="0">
                          <a:effectLst/>
                          <a:latin typeface="Arial" panose="020B0604020202020204" pitchFamily="34" charset="0"/>
                          <a:cs typeface="Arial" panose="020B0604020202020204" pitchFamily="34" charset="0"/>
                        </a:rPr>
                        <a:t>, who is a </a:t>
                      </a:r>
                      <a:r>
                        <a:rPr lang="es-ES" sz="1600" dirty="0" smtClean="0">
                          <a:effectLst/>
                          <a:latin typeface="Arial" panose="020B0604020202020204" pitchFamily="34" charset="0"/>
                          <a:cs typeface="Arial" panose="020B0604020202020204" pitchFamily="34" charset="0"/>
                        </a:rPr>
                        <a:t>writer</a:t>
                      </a:r>
                      <a:r>
                        <a:rPr lang="pl-PL" sz="1600" dirty="0" smtClean="0">
                          <a:effectLst/>
                          <a:latin typeface="Arial" panose="020B0604020202020204" pitchFamily="34" charset="0"/>
                          <a:cs typeface="Arial" panose="020B0604020202020204" pitchFamily="34" charset="0"/>
                        </a:rPr>
                        <a:t>,</a:t>
                      </a:r>
                      <a:r>
                        <a:rPr lang="es-ES" sz="1600" dirty="0" smtClean="0">
                          <a:effectLst/>
                          <a:latin typeface="Arial" panose="020B0604020202020204" pitchFamily="34" charset="0"/>
                          <a:cs typeface="Arial" panose="020B0604020202020204" pitchFamily="34" charset="0"/>
                        </a:rPr>
                        <a:t> </a:t>
                      </a:r>
                      <a:r>
                        <a:rPr lang="es-ES" sz="1600" dirty="0">
                          <a:effectLst/>
                          <a:latin typeface="Arial" panose="020B0604020202020204" pitchFamily="34" charset="0"/>
                          <a:cs typeface="Arial" panose="020B0604020202020204" pitchFamily="34" charset="0"/>
                        </a:rPr>
                        <a:t>is teaching </a:t>
                      </a:r>
                      <a:r>
                        <a:rPr lang="es-ES" sz="1600" dirty="0" smtClean="0">
                          <a:effectLst/>
                          <a:latin typeface="Arial" panose="020B0604020202020204" pitchFamily="34" charset="0"/>
                          <a:cs typeface="Arial" panose="020B0604020202020204" pitchFamily="34" charset="0"/>
                        </a:rPr>
                        <a:t>him </a:t>
                      </a:r>
                      <a:r>
                        <a:rPr lang="es-ES" sz="1600" dirty="0">
                          <a:effectLst/>
                          <a:latin typeface="Arial" panose="020B0604020202020204" pitchFamily="34" charset="0"/>
                          <a:cs typeface="Arial" panose="020B0604020202020204" pitchFamily="34" charset="0"/>
                        </a:rPr>
                        <a:t>how to write </a:t>
                      </a:r>
                      <a:r>
                        <a:rPr lang="pl-PL" sz="1600" dirty="0" smtClean="0">
                          <a:effectLst/>
                          <a:latin typeface="Arial" panose="020B0604020202020204" pitchFamily="34" charset="0"/>
                          <a:cs typeface="Arial" panose="020B0604020202020204" pitchFamily="34" charset="0"/>
                        </a:rPr>
                        <a:t>a </a:t>
                      </a:r>
                      <a:r>
                        <a:rPr lang="es-ES" sz="1600" dirty="0" smtClean="0">
                          <a:effectLst/>
                          <a:latin typeface="Arial" panose="020B0604020202020204" pitchFamily="34" charset="0"/>
                          <a:cs typeface="Arial" panose="020B0604020202020204" pitchFamily="34" charset="0"/>
                        </a:rPr>
                        <a:t>dete</a:t>
                      </a:r>
                      <a:r>
                        <a:rPr lang="pl-PL" sz="1600" dirty="0" smtClean="0">
                          <a:effectLst/>
                          <a:latin typeface="Arial" panose="020B0604020202020204" pitchFamily="34" charset="0"/>
                          <a:cs typeface="Arial" panose="020B0604020202020204" pitchFamily="34" charset="0"/>
                        </a:rPr>
                        <a:t>c</a:t>
                      </a:r>
                      <a:r>
                        <a:rPr lang="es-ES" sz="1600" dirty="0" smtClean="0">
                          <a:effectLst/>
                          <a:latin typeface="Arial" panose="020B0604020202020204" pitchFamily="34" charset="0"/>
                          <a:cs typeface="Arial" panose="020B0604020202020204" pitchFamily="34" charset="0"/>
                        </a:rPr>
                        <a:t>tiv</a:t>
                      </a:r>
                      <a:r>
                        <a:rPr lang="pl-PL" sz="1600" dirty="0" smtClean="0">
                          <a:effectLst/>
                          <a:latin typeface="Arial" panose="020B0604020202020204" pitchFamily="34" charset="0"/>
                          <a:cs typeface="Arial" panose="020B0604020202020204" pitchFamily="34" charset="0"/>
                        </a:rPr>
                        <a:t>e</a:t>
                      </a:r>
                      <a:r>
                        <a:rPr lang="es-ES" sz="1600" dirty="0" smtClean="0">
                          <a:effectLst/>
                          <a:latin typeface="Arial" panose="020B0604020202020204" pitchFamily="34" charset="0"/>
                          <a:cs typeface="Arial" panose="020B0604020202020204" pitchFamily="34" charset="0"/>
                        </a:rPr>
                        <a:t> </a:t>
                      </a:r>
                      <a:r>
                        <a:rPr lang="es-ES" sz="1600" dirty="0">
                          <a:effectLst/>
                          <a:latin typeface="Arial" panose="020B0604020202020204" pitchFamily="34" charset="0"/>
                          <a:cs typeface="Arial" panose="020B0604020202020204" pitchFamily="34" charset="0"/>
                        </a:rPr>
                        <a:t>story </a:t>
                      </a:r>
                      <a:r>
                        <a:rPr lang="en-US" sz="1600" dirty="0" smtClean="0">
                          <a:effectLst/>
                          <a:latin typeface="Arial" panose="020B0604020202020204" pitchFamily="34" charset="0"/>
                          <a:cs typeface="Arial" panose="020B0604020202020204" pitchFamily="34" charset="0"/>
                        </a:rPr>
                        <a:t>„</a:t>
                      </a:r>
                      <a:r>
                        <a:rPr lang="pl-PL" sz="1600" noProof="0" dirty="0" smtClean="0">
                          <a:effectLst/>
                          <a:latin typeface="Arial" panose="020B0604020202020204" pitchFamily="34" charset="0"/>
                          <a:cs typeface="Arial" panose="020B0604020202020204" pitchFamily="34" charset="0"/>
                        </a:rPr>
                        <a:t>odniósł się i rozwinął”</a:t>
                      </a:r>
                      <a:endParaRPr lang="pl-PL" sz="1600" noProof="0" dirty="0">
                        <a:effectLst/>
                        <a:latin typeface="Arial" panose="020B060402020202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380020">
                <a:tc>
                  <a:txBody>
                    <a:bodyPr/>
                    <a:lstStyle/>
                    <a:p>
                      <a:pPr algn="ctr">
                        <a:lnSpc>
                          <a:spcPct val="115000"/>
                        </a:lnSpc>
                        <a:spcBef>
                          <a:spcPts val="600"/>
                        </a:spcBef>
                        <a:spcAft>
                          <a:spcPts val="600"/>
                        </a:spcAft>
                      </a:pPr>
                      <a:r>
                        <a:rPr lang="pl-PL" sz="1600">
                          <a:effectLst/>
                          <a:latin typeface="Arial" panose="020B0604020202020204" pitchFamily="34" charset="0"/>
                          <a:cs typeface="Arial" panose="020B0604020202020204" pitchFamily="34" charset="0"/>
                        </a:rPr>
                        <a:t>nie odniósł się</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Bef>
                          <a:spcPts val="600"/>
                        </a:spcBef>
                        <a:spcAft>
                          <a:spcPts val="600"/>
                        </a:spcAft>
                      </a:pPr>
                      <a:r>
                        <a:rPr lang="pl-PL" sz="1600">
                          <a:effectLst/>
                          <a:latin typeface="Arial" panose="020B0604020202020204" pitchFamily="34" charset="0"/>
                          <a:cs typeface="Arial" panose="020B0604020202020204" pitchFamily="34" charset="0"/>
                        </a:rPr>
                        <a:t>odniósł się</a:t>
                      </a:r>
                      <a:endParaRPr lang="pl-PL"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Bef>
                          <a:spcPts val="600"/>
                        </a:spcBef>
                        <a:spcAft>
                          <a:spcPts val="600"/>
                        </a:spcAft>
                      </a:pPr>
                      <a:r>
                        <a:rPr lang="pl-PL" sz="1600" dirty="0">
                          <a:effectLst/>
                          <a:latin typeface="Arial" panose="020B0604020202020204" pitchFamily="34" charset="0"/>
                          <a:cs typeface="Arial" panose="020B0604020202020204" pitchFamily="34" charset="0"/>
                        </a:rPr>
                        <a:t>odniósł się i rozwinął</a:t>
                      </a:r>
                      <a:endParaRPr lang="pl-PL"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22413">
                <a:tc>
                  <a:txBody>
                    <a:bodyPr/>
                    <a:lstStyle/>
                    <a:p>
                      <a:pPr>
                        <a:lnSpc>
                          <a:spcPct val="115000"/>
                        </a:lnSpc>
                        <a:spcAft>
                          <a:spcPts val="1000"/>
                        </a:spcAft>
                      </a:pPr>
                      <a:r>
                        <a:rPr lang="en-US" sz="1100">
                          <a:effectLst/>
                        </a:rPr>
                        <a:t> </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US" sz="1100">
                          <a:effectLst/>
                        </a:rPr>
                        <a:t> </a:t>
                      </a:r>
                      <a:endParaRPr lang="pl-P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US" sz="1100" dirty="0">
                          <a:effectLst/>
                        </a:rPr>
                        <a:t> </a:t>
                      </a:r>
                      <a:endParaRPr lang="pl-P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717989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600" dirty="0">
                <a:solidFill>
                  <a:schemeClr val="accent5">
                    <a:lumMod val="50000"/>
                  </a:schemeClr>
                </a:solidFill>
                <a:latin typeface="Arial" panose="020B0604020202020204" pitchFamily="34" charset="0"/>
                <a:cs typeface="Arial" panose="020B0604020202020204" pitchFamily="34" charset="0"/>
              </a:rPr>
            </a:br>
            <a:r>
              <a:rPr lang="pl-PL" sz="3600" dirty="0">
                <a:solidFill>
                  <a:schemeClr val="accent5">
                    <a:lumMod val="50000"/>
                  </a:schemeClr>
                </a:solidFill>
                <a:latin typeface="Arial" panose="020B0604020202020204" pitchFamily="34" charset="0"/>
                <a:cs typeface="Arial" panose="020B0604020202020204" pitchFamily="34" charset="0"/>
              </a:rPr>
              <a:t>w obszarze </a:t>
            </a:r>
            <a:r>
              <a:rPr lang="pl-PL" sz="3600" dirty="0" smtClean="0">
                <a:solidFill>
                  <a:schemeClr val="accent5">
                    <a:lumMod val="50000"/>
                  </a:schemeClr>
                </a:solidFill>
                <a:latin typeface="Arial" panose="020B0604020202020204" pitchFamily="34" charset="0"/>
                <a:cs typeface="Arial" panose="020B0604020202020204" pitchFamily="34" charset="0"/>
              </a:rPr>
              <a:t>tworzenia wypowiedzi</a:t>
            </a:r>
            <a:endParaRPr lang="pl-PL" sz="3600"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36</a:t>
            </a:fld>
            <a:endParaRPr lang="pl-PL"/>
          </a:p>
        </p:txBody>
      </p:sp>
      <p:graphicFrame>
        <p:nvGraphicFramePr>
          <p:cNvPr id="7" name="Symbol zastępczy zawartości 6"/>
          <p:cNvGraphicFramePr>
            <a:graphicFrameLocks noGrp="1"/>
          </p:cNvGraphicFramePr>
          <p:nvPr>
            <p:ph idx="1"/>
            <p:extLst>
              <p:ext uri="{D42A27DB-BD31-4B8C-83A1-F6EECF244321}">
                <p14:modId xmlns:p14="http://schemas.microsoft.com/office/powerpoint/2010/main" val="3194391889"/>
              </p:ext>
            </p:extLst>
          </p:nvPr>
        </p:nvGraphicFramePr>
        <p:xfrm>
          <a:off x="736598" y="1556410"/>
          <a:ext cx="9815112" cy="4273019"/>
        </p:xfrm>
        <a:graphic>
          <a:graphicData uri="http://schemas.openxmlformats.org/drawingml/2006/table">
            <a:tbl>
              <a:tblPr firstRow="1" firstCol="1" lastRow="1" lastCol="1" bandRow="1" bandCol="1">
                <a:tableStyleId>{5C22544A-7EE6-4342-B048-85BDC9FD1C3A}</a:tableStyleId>
              </a:tblPr>
              <a:tblGrid>
                <a:gridCol w="3271704"/>
                <a:gridCol w="3272786"/>
                <a:gridCol w="3270622"/>
              </a:tblGrid>
              <a:tr h="539330">
                <a:tc gridSpan="3">
                  <a:txBody>
                    <a:bodyPr/>
                    <a:lstStyle/>
                    <a:p>
                      <a:pPr marL="342900" lvl="0" indent="-342900" algn="just">
                        <a:lnSpc>
                          <a:spcPct val="107000"/>
                        </a:lnSpc>
                        <a:spcAft>
                          <a:spcPts val="0"/>
                        </a:spcAft>
                        <a:buFont typeface="Symbol" panose="05050102010706020507" pitchFamily="18" charset="2"/>
                        <a:buChar char=""/>
                        <a:tabLst>
                          <a:tab pos="408305" algn="l"/>
                          <a:tab pos="180340" algn="l"/>
                        </a:tabLst>
                      </a:pPr>
                      <a:r>
                        <a:rPr lang="pl-PL" sz="1400" dirty="0" smtClean="0">
                          <a:effectLst/>
                          <a:latin typeface="Arial" panose="020B0604020202020204" pitchFamily="34" charset="0"/>
                          <a:cs typeface="Arial" panose="020B0604020202020204" pitchFamily="34" charset="0"/>
                        </a:rPr>
                        <a:t>napisać, </a:t>
                      </a:r>
                      <a:r>
                        <a:rPr lang="pl-PL" sz="1400" dirty="0">
                          <a:effectLst/>
                          <a:latin typeface="Arial" panose="020B0604020202020204" pitchFamily="34" charset="0"/>
                          <a:cs typeface="Arial" panose="020B0604020202020204" pitchFamily="34" charset="0"/>
                        </a:rPr>
                        <a:t>gdzie odbędzie się finał konkursu i </a:t>
                      </a:r>
                      <a:r>
                        <a:rPr lang="pl-PL" sz="1400" dirty="0" smtClean="0">
                          <a:effectLst/>
                          <a:latin typeface="Arial" panose="020B0604020202020204" pitchFamily="34" charset="0"/>
                          <a:cs typeface="Arial" panose="020B0604020202020204" pitchFamily="34" charset="0"/>
                        </a:rPr>
                        <a:t>wytłumaczyć, </a:t>
                      </a:r>
                      <a:r>
                        <a:rPr lang="pl-PL" sz="1400" dirty="0">
                          <a:effectLst/>
                          <a:latin typeface="Arial" panose="020B0604020202020204" pitchFamily="34" charset="0"/>
                          <a:cs typeface="Arial" panose="020B0604020202020204" pitchFamily="34" charset="0"/>
                        </a:rPr>
                        <a:t>jak tam </a:t>
                      </a:r>
                      <a:r>
                        <a:rPr lang="pl-PL" sz="1400" dirty="0" smtClean="0">
                          <a:effectLst/>
                          <a:latin typeface="Arial" panose="020B0604020202020204" pitchFamily="34" charset="0"/>
                          <a:cs typeface="Arial" panose="020B0604020202020204" pitchFamily="34" charset="0"/>
                        </a:rPr>
                        <a:t>Pani/Pan </a:t>
                      </a:r>
                      <a:r>
                        <a:rPr lang="pl-PL" sz="1400" dirty="0">
                          <a:effectLst/>
                          <a:latin typeface="Arial" panose="020B0604020202020204" pitchFamily="34" charset="0"/>
                          <a:cs typeface="Arial" panose="020B0604020202020204" pitchFamily="34" charset="0"/>
                        </a:rPr>
                        <a:t>i uczeń dotrzecie.</a:t>
                      </a: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869420">
                <a:tc gridSpan="3">
                  <a:txBody>
                    <a:bodyPr/>
                    <a:lstStyle/>
                    <a:p>
                      <a:pPr algn="just">
                        <a:lnSpc>
                          <a:spcPct val="115000"/>
                        </a:lnSpc>
                        <a:spcAft>
                          <a:spcPts val="0"/>
                        </a:spcAft>
                      </a:pPr>
                      <a:r>
                        <a:rPr lang="pl-PL" sz="1200" dirty="0">
                          <a:effectLst/>
                          <a:latin typeface="Arial" panose="020B0604020202020204" pitchFamily="34" charset="0"/>
                          <a:cs typeface="Arial" panose="020B0604020202020204" pitchFamily="34" charset="0"/>
                        </a:rPr>
                        <a:t>Wymagania z Podstawy programowej II.1.:</a:t>
                      </a:r>
                    </a:p>
                    <a:p>
                      <a:pPr algn="just">
                        <a:lnSpc>
                          <a:spcPct val="115000"/>
                        </a:lnSpc>
                        <a:spcAft>
                          <a:spcPts val="0"/>
                        </a:spcAft>
                      </a:pPr>
                      <a:r>
                        <a:rPr lang="pl-PL" sz="1200" dirty="0">
                          <a:effectLst/>
                          <a:latin typeface="Arial" panose="020B0604020202020204" pitchFamily="34" charset="0"/>
                          <a:cs typeface="Arial" panose="020B0604020202020204" pitchFamily="34" charset="0"/>
                        </a:rPr>
                        <a:t>V.1. Uczeń opisuje […] przedmioty, miejsca […].</a:t>
                      </a:r>
                    </a:p>
                    <a:p>
                      <a:pPr algn="just">
                        <a:lnSpc>
                          <a:spcPct val="115000"/>
                        </a:lnSpc>
                        <a:spcAft>
                          <a:spcPts val="0"/>
                        </a:spcAft>
                      </a:pPr>
                      <a:r>
                        <a:rPr lang="pl-PL" sz="1200" dirty="0">
                          <a:effectLst/>
                          <a:latin typeface="Arial" panose="020B0604020202020204" pitchFamily="34" charset="0"/>
                          <a:cs typeface="Arial" panose="020B0604020202020204" pitchFamily="34" charset="0"/>
                        </a:rPr>
                        <a:t>VII.11. Uczeń […] instruuje.</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1975954">
                <a:tc gridSpan="3">
                  <a:txBody>
                    <a:bodyPr/>
                    <a:lstStyle/>
                    <a:p>
                      <a:pPr algn="just"/>
                      <a:r>
                        <a:rPr lang="pl-PL" sz="1200" b="1" kern="1200" dirty="0" smtClean="0">
                          <a:solidFill>
                            <a:srgbClr val="FF0000"/>
                          </a:solidFill>
                          <a:effectLst/>
                          <a:latin typeface="Arial" panose="020B0604020202020204" pitchFamily="34" charset="0"/>
                          <a:ea typeface="+mn-ea"/>
                          <a:cs typeface="Arial" panose="020B0604020202020204" pitchFamily="34" charset="0"/>
                        </a:rPr>
                        <a:t>Ten podpunkt polecenia jest dwuczłonowy. Aby odpowiedź zdającego mogła być uznana za rozwiniętą, wymagane jest odniesienie się do jego obydwu członów </a:t>
                      </a:r>
                      <a:r>
                        <a:rPr lang="pl-PL" sz="1200" b="1" kern="1200" dirty="0" smtClean="0">
                          <a:solidFill>
                            <a:schemeClr val="lt1"/>
                          </a:solidFill>
                          <a:effectLst/>
                          <a:latin typeface="Arial" panose="020B0604020202020204" pitchFamily="34" charset="0"/>
                          <a:ea typeface="+mn-ea"/>
                          <a:cs typeface="Arial" panose="020B0604020202020204" pitchFamily="34" charset="0"/>
                        </a:rPr>
                        <a:t>(do informacji o miejscu, w którym odbędzie się konkurs, oraz do opisu i instrukcji dotarcia do tego miejsca), np.: </a:t>
                      </a:r>
                      <a:r>
                        <a:rPr lang="en-GB" sz="1200" b="1" i="1" kern="1200" noProof="0" dirty="0" smtClean="0">
                          <a:solidFill>
                            <a:schemeClr val="lt1"/>
                          </a:solidFill>
                          <a:effectLst/>
                          <a:latin typeface="Arial" panose="020B0604020202020204" pitchFamily="34" charset="0"/>
                          <a:ea typeface="+mn-ea"/>
                          <a:cs typeface="Arial" panose="020B0604020202020204" pitchFamily="34" charset="0"/>
                        </a:rPr>
                        <a:t>The final of the contest will be held at the conference room at the University of London</a:t>
                      </a:r>
                      <a:r>
                        <a:rPr lang="de-DE" sz="1200" b="1" i="1" kern="1200" dirty="0" smtClean="0">
                          <a:solidFill>
                            <a:schemeClr val="lt1"/>
                          </a:solidFill>
                          <a:effectLst/>
                          <a:latin typeface="Arial" panose="020B0604020202020204" pitchFamily="34" charset="0"/>
                          <a:ea typeface="+mn-ea"/>
                          <a:cs typeface="Arial" panose="020B0604020202020204" pitchFamily="34" charset="0"/>
                        </a:rPr>
                        <a:t>.</a:t>
                      </a:r>
                      <a:r>
                        <a:rPr lang="de-DE" sz="1200" b="1" kern="1200" dirty="0" smtClean="0">
                          <a:solidFill>
                            <a:schemeClr val="lt1"/>
                          </a:solidFill>
                          <a:effectLst/>
                          <a:latin typeface="Arial" panose="020B0604020202020204" pitchFamily="34" charset="0"/>
                          <a:ea typeface="+mn-ea"/>
                          <a:cs typeface="Arial" panose="020B0604020202020204" pitchFamily="34" charset="0"/>
                        </a:rPr>
                        <a:t> </a:t>
                      </a:r>
                      <a:r>
                        <a:rPr lang="pl-PL" sz="1200" b="1" kern="1200" dirty="0" smtClean="0">
                          <a:solidFill>
                            <a:schemeClr val="lt1"/>
                          </a:solidFill>
                          <a:effectLst/>
                          <a:latin typeface="Arial" panose="020B0604020202020204" pitchFamily="34" charset="0"/>
                          <a:ea typeface="+mn-ea"/>
                          <a:cs typeface="Arial" panose="020B0604020202020204" pitchFamily="34" charset="0"/>
                        </a:rPr>
                        <a:t>Jeżeli uczeń w minimalnym stopniu nawiązał do jednego członu, a drugiego nie zrealizował, uznaje się, że odniósł się do pierwszego podpunktu.</a:t>
                      </a:r>
                      <a:r>
                        <a:rPr lang="pl-PL" sz="1200" b="1" i="1" kern="1200" dirty="0" smtClean="0">
                          <a:solidFill>
                            <a:schemeClr val="lt1"/>
                          </a:solidFill>
                          <a:effectLst/>
                          <a:latin typeface="Arial" panose="020B0604020202020204" pitchFamily="34" charset="0"/>
                          <a:ea typeface="+mn-ea"/>
                          <a:cs typeface="Arial" panose="020B0604020202020204" pitchFamily="34" charset="0"/>
                        </a:rPr>
                        <a:t> </a:t>
                      </a:r>
                      <a:r>
                        <a:rPr lang="pl-PL" sz="1200" b="1" kern="1200" dirty="0" smtClean="0">
                          <a:solidFill>
                            <a:schemeClr val="lt1"/>
                          </a:solidFill>
                          <a:effectLst/>
                          <a:latin typeface="Arial" panose="020B0604020202020204" pitchFamily="34" charset="0"/>
                          <a:ea typeface="+mn-ea"/>
                          <a:cs typeface="Arial" panose="020B0604020202020204" pitchFamily="34" charset="0"/>
                        </a:rPr>
                        <a:t>Jeśli uczeń rozbudował swoją wypowiedź tylko w zakresie jednego członu, a drugiego nie zrealizował, uznaje się, że odniósł się do pierwszego podpunktu. </a:t>
                      </a:r>
                    </a:p>
                    <a:p>
                      <a:pPr lvl="0" algn="just"/>
                      <a:r>
                        <a:rPr lang="pl-PL" sz="1200" b="1" kern="1200" dirty="0" smtClean="0">
                          <a:solidFill>
                            <a:schemeClr val="lt1"/>
                          </a:solidFill>
                          <a:effectLst/>
                          <a:latin typeface="Arial" panose="020B0604020202020204" pitchFamily="34" charset="0"/>
                          <a:ea typeface="+mn-ea"/>
                          <a:cs typeface="Arial" panose="020B0604020202020204" pitchFamily="34" charset="0"/>
                        </a:rPr>
                        <a:t>Przez sformułowanie „gdzie odbędzie się” rozumie się każdą przestrzeń (w tym przypadku zamkniętą ), która może służyć do zorganizowania finału konkursu.</a:t>
                      </a:r>
                    </a:p>
                    <a:p>
                      <a:pPr lvl="0" algn="just"/>
                      <a:r>
                        <a:rPr lang="pl-PL" sz="1200" b="1" kern="1200" dirty="0" smtClean="0">
                          <a:solidFill>
                            <a:schemeClr val="lt1"/>
                          </a:solidFill>
                          <a:effectLst/>
                          <a:latin typeface="Arial" panose="020B0604020202020204" pitchFamily="34" charset="0"/>
                          <a:ea typeface="+mn-ea"/>
                          <a:cs typeface="Arial" panose="020B0604020202020204" pitchFamily="34" charset="0"/>
                        </a:rPr>
                        <a:t>Jeżeli </a:t>
                      </a:r>
                      <a:r>
                        <a:rPr lang="pl-PL" sz="1200" b="1" u="sng" kern="1200" dirty="0" smtClean="0">
                          <a:solidFill>
                            <a:schemeClr val="lt1"/>
                          </a:solidFill>
                          <a:effectLst/>
                          <a:latin typeface="Arial" panose="020B0604020202020204" pitchFamily="34" charset="0"/>
                          <a:ea typeface="+mn-ea"/>
                          <a:cs typeface="Arial" panose="020B0604020202020204" pitchFamily="34" charset="0"/>
                        </a:rPr>
                        <a:t>z całości pracy</a:t>
                      </a:r>
                      <a:r>
                        <a:rPr lang="pl-PL" sz="1200" b="1" kern="1200" dirty="0" smtClean="0">
                          <a:solidFill>
                            <a:schemeClr val="lt1"/>
                          </a:solidFill>
                          <a:effectLst/>
                          <a:latin typeface="Arial" panose="020B0604020202020204" pitchFamily="34" charset="0"/>
                          <a:ea typeface="+mn-ea"/>
                          <a:cs typeface="Arial" panose="020B0604020202020204" pitchFamily="34" charset="0"/>
                        </a:rPr>
                        <a:t> wynika, że nie chodzi o finał konkursu, a o innego rodzaju spotkanie np. towarzyskie, to taka realizacja podpunktu jest kwalifikowana na poziom niższy.</a:t>
                      </a:r>
                    </a:p>
                    <a:p>
                      <a:pPr lvl="0" algn="just"/>
                      <a:r>
                        <a:rPr lang="pl-PL" sz="1200" b="1" kern="1200" dirty="0" smtClean="0">
                          <a:solidFill>
                            <a:schemeClr val="lt1"/>
                          </a:solidFill>
                          <a:effectLst/>
                          <a:latin typeface="Arial" panose="020B0604020202020204" pitchFamily="34" charset="0"/>
                          <a:ea typeface="+mn-ea"/>
                          <a:cs typeface="Arial" panose="020B0604020202020204" pitchFamily="34" charset="0"/>
                        </a:rPr>
                        <a:t>W przypadku tego podpunktu polecenia nazwy własne, w tym geograficzne, nie są uznawane za odniesienie do podpunktu polecenia. </a:t>
                      </a:r>
                    </a:p>
                    <a:p>
                      <a:pPr algn="just"/>
                      <a:r>
                        <a:rPr lang="pl-PL" sz="1200" b="1" kern="1200" dirty="0" smtClean="0">
                          <a:solidFill>
                            <a:schemeClr val="lt1"/>
                          </a:solidFill>
                          <a:effectLst/>
                          <a:latin typeface="Arial" panose="020B0604020202020204" pitchFamily="34" charset="0"/>
                          <a:ea typeface="+mn-ea"/>
                          <a:cs typeface="Arial" panose="020B0604020202020204" pitchFamily="34" charset="0"/>
                        </a:rPr>
                        <a:t>Przez sformułowanie „jak dotrzeć” rozumie się instrukcję na temat sposobu dotarcia na miejsce finału konkursu przy użyciu jakiegokolwiek środka (środków) transportu. </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r>
              <a:tr h="486829">
                <a:tc>
                  <a:txBody>
                    <a:bodyPr/>
                    <a:lstStyle/>
                    <a:p>
                      <a:pPr algn="ctr">
                        <a:lnSpc>
                          <a:spcPct val="115000"/>
                        </a:lnSpc>
                        <a:spcAft>
                          <a:spcPts val="1000"/>
                        </a:spcAft>
                      </a:pPr>
                      <a:r>
                        <a:rPr lang="pl-PL" sz="1200" dirty="0">
                          <a:effectLst/>
                          <a:latin typeface="Arial" panose="020B0604020202020204" pitchFamily="34" charset="0"/>
                          <a:cs typeface="Arial" panose="020B0604020202020204" pitchFamily="34" charset="0"/>
                        </a:rPr>
                        <a:t>nie odniósł się</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pl-PL" sz="1200" dirty="0">
                          <a:effectLst/>
                          <a:latin typeface="Arial" panose="020B0604020202020204" pitchFamily="34" charset="0"/>
                          <a:cs typeface="Arial" panose="020B0604020202020204" pitchFamily="34" charset="0"/>
                        </a:rPr>
                        <a:t>odniósł się</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pl-PL" sz="1200" dirty="0">
                          <a:effectLst/>
                          <a:latin typeface="Arial" panose="020B0604020202020204" pitchFamily="34" charset="0"/>
                          <a:cs typeface="Arial" panose="020B0604020202020204" pitchFamily="34" charset="0"/>
                        </a:rPr>
                        <a:t>odniósł się i rozwinął</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Tree>
    <p:extLst>
      <p:ext uri="{BB962C8B-B14F-4D97-AF65-F5344CB8AC3E}">
        <p14:creationId xmlns:p14="http://schemas.microsoft.com/office/powerpoint/2010/main" val="26069400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57238" cy="1325563"/>
          </a:xfrm>
        </p:spPr>
        <p:txBody>
          <a:bodyPr>
            <a:normAutofit/>
          </a:bodyPr>
          <a:lstStyle/>
          <a:p>
            <a:r>
              <a:rPr lang="pl-PL" sz="3200" dirty="0">
                <a:solidFill>
                  <a:schemeClr val="accent5">
                    <a:lumMod val="50000"/>
                  </a:schemeClr>
                </a:solidFill>
                <a:latin typeface="Arial" panose="020B0604020202020204" pitchFamily="34" charset="0"/>
                <a:cs typeface="Arial" panose="020B0604020202020204" pitchFamily="34" charset="0"/>
              </a:rPr>
              <a:t>Trening i strategie nabywania umiejętności </a:t>
            </a:r>
            <a:br>
              <a:rPr lang="pl-PL" sz="3200" dirty="0">
                <a:solidFill>
                  <a:schemeClr val="accent5">
                    <a:lumMod val="50000"/>
                  </a:schemeClr>
                </a:solidFill>
                <a:latin typeface="Arial" panose="020B0604020202020204" pitchFamily="34" charset="0"/>
                <a:cs typeface="Arial" panose="020B0604020202020204" pitchFamily="34" charset="0"/>
              </a:rPr>
            </a:br>
            <a:r>
              <a:rPr lang="pl-PL" sz="3200" dirty="0">
                <a:solidFill>
                  <a:schemeClr val="accent5">
                    <a:lumMod val="50000"/>
                  </a:schemeClr>
                </a:solidFill>
                <a:latin typeface="Arial" panose="020B0604020202020204" pitchFamily="34" charset="0"/>
                <a:cs typeface="Arial" panose="020B0604020202020204" pitchFamily="34" charset="0"/>
              </a:rPr>
              <a:t>w obszarze tworzenia wypowiedzi</a:t>
            </a:r>
            <a:endParaRPr lang="pl-PL" sz="3200" dirty="0">
              <a:latin typeface="Arial" panose="020B0604020202020204" pitchFamily="34" charset="0"/>
              <a:cs typeface="Arial" panose="020B0604020202020204" pitchFamily="34" charset="0"/>
            </a:endParaRPr>
          </a:p>
        </p:txBody>
      </p:sp>
      <p:graphicFrame>
        <p:nvGraphicFramePr>
          <p:cNvPr id="6" name="Symbol zastępczy zawartości 5"/>
          <p:cNvGraphicFramePr>
            <a:graphicFrameLocks noGrp="1"/>
          </p:cNvGraphicFramePr>
          <p:nvPr>
            <p:ph idx="1"/>
            <p:extLst/>
          </p:nvPr>
        </p:nvGraphicFramePr>
        <p:xfrm>
          <a:off x="1099859" y="1927953"/>
          <a:ext cx="8991591" cy="3024427"/>
        </p:xfrm>
        <a:graphic>
          <a:graphicData uri="http://schemas.openxmlformats.org/drawingml/2006/table">
            <a:tbl>
              <a:tblPr firstRow="1" firstCol="1" bandRow="1">
                <a:tableStyleId>{5C22544A-7EE6-4342-B048-85BDC9FD1C3A}</a:tableStyleId>
              </a:tblPr>
              <a:tblGrid>
                <a:gridCol w="1152691"/>
                <a:gridCol w="398437"/>
                <a:gridCol w="398437"/>
                <a:gridCol w="398437"/>
                <a:gridCol w="398437"/>
                <a:gridCol w="399428"/>
                <a:gridCol w="500524"/>
                <a:gridCol w="500524"/>
                <a:gridCol w="501515"/>
                <a:gridCol w="500524"/>
                <a:gridCol w="500524"/>
                <a:gridCol w="501515"/>
                <a:gridCol w="500524"/>
                <a:gridCol w="501515"/>
                <a:gridCol w="501515"/>
                <a:gridCol w="1337044"/>
              </a:tblGrid>
              <a:tr h="2060153">
                <a:tc>
                  <a:txBody>
                    <a:bodyPr/>
                    <a:lstStyle/>
                    <a:p>
                      <a:pPr algn="ctr">
                        <a:lnSpc>
                          <a:spcPct val="107000"/>
                        </a:lnSpc>
                        <a:spcAft>
                          <a:spcPts val="800"/>
                        </a:spcAft>
                      </a:pPr>
                      <a:r>
                        <a:rPr lang="pl-PL" sz="1800" dirty="0">
                          <a:effectLst/>
                          <a:latin typeface="Arial" panose="020B0604020202020204" pitchFamily="34" charset="0"/>
                          <a:cs typeface="Arial" panose="020B0604020202020204" pitchFamily="34" charset="0"/>
                        </a:rPr>
                        <a:t> </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5">
                  <a:txBody>
                    <a:bodyPr/>
                    <a:lstStyle/>
                    <a:p>
                      <a:pPr algn="ctr">
                        <a:lnSpc>
                          <a:spcPct val="107000"/>
                        </a:lnSpc>
                        <a:spcAft>
                          <a:spcPts val="800"/>
                        </a:spcAft>
                      </a:pPr>
                      <a:r>
                        <a:rPr lang="pl-PL" sz="1800" dirty="0">
                          <a:effectLst/>
                          <a:latin typeface="Arial" panose="020B0604020202020204" pitchFamily="34" charset="0"/>
                          <a:cs typeface="Arial" panose="020B0604020202020204" pitchFamily="34" charset="0"/>
                        </a:rPr>
                        <a:t>treść</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3">
                  <a:txBody>
                    <a:bodyPr/>
                    <a:lstStyle/>
                    <a:p>
                      <a:pPr algn="ctr">
                        <a:lnSpc>
                          <a:spcPct val="107000"/>
                        </a:lnSpc>
                        <a:spcBef>
                          <a:spcPts val="600"/>
                        </a:spcBef>
                        <a:spcAft>
                          <a:spcPts val="600"/>
                        </a:spcAft>
                      </a:pPr>
                      <a:r>
                        <a:rPr lang="pl-PL" sz="1800" dirty="0">
                          <a:effectLst/>
                          <a:latin typeface="Arial" panose="020B0604020202020204" pitchFamily="34" charset="0"/>
                          <a:cs typeface="Arial" panose="020B0604020202020204" pitchFamily="34" charset="0"/>
                        </a:rPr>
                        <a:t>spójność i logika wypowiedzi</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c gridSpan="3">
                  <a:txBody>
                    <a:bodyPr/>
                    <a:lstStyle/>
                    <a:p>
                      <a:pPr algn="ctr">
                        <a:lnSpc>
                          <a:spcPct val="107000"/>
                        </a:lnSpc>
                        <a:spcBef>
                          <a:spcPts val="600"/>
                        </a:spcBef>
                        <a:spcAft>
                          <a:spcPts val="600"/>
                        </a:spcAft>
                      </a:pPr>
                      <a:r>
                        <a:rPr lang="pl-PL" sz="1800" dirty="0">
                          <a:effectLst/>
                          <a:latin typeface="Arial" panose="020B0604020202020204" pitchFamily="34" charset="0"/>
                          <a:cs typeface="Arial" panose="020B0604020202020204" pitchFamily="34" charset="0"/>
                        </a:rPr>
                        <a:t>zakres środków językowych</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c gridSpan="3">
                  <a:txBody>
                    <a:bodyPr/>
                    <a:lstStyle/>
                    <a:p>
                      <a:pPr algn="ctr">
                        <a:lnSpc>
                          <a:spcPct val="107000"/>
                        </a:lnSpc>
                        <a:spcBef>
                          <a:spcPts val="600"/>
                        </a:spcBef>
                        <a:spcAft>
                          <a:spcPts val="600"/>
                        </a:spcAft>
                      </a:pPr>
                      <a:r>
                        <a:rPr lang="pl-PL" sz="1800" dirty="0">
                          <a:effectLst/>
                          <a:latin typeface="Arial" panose="020B0604020202020204" pitchFamily="34" charset="0"/>
                          <a:cs typeface="Arial" panose="020B0604020202020204" pitchFamily="34" charset="0"/>
                        </a:rPr>
                        <a:t>poprawność środków językowych</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pl-PL"/>
                    </a:p>
                  </a:txBody>
                  <a:tcPr/>
                </a:tc>
                <a:tc hMerge="1">
                  <a:txBody>
                    <a:bodyPr/>
                    <a:lstStyle/>
                    <a:p>
                      <a:endParaRPr lang="pl-PL"/>
                    </a:p>
                  </a:txBody>
                  <a:tcP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RAZEM</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964274">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liczba punktów</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0</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1</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2</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3</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4</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0</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1</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dirty="0">
                          <a:effectLst/>
                          <a:latin typeface="Arial" panose="020B0604020202020204" pitchFamily="34" charset="0"/>
                          <a:cs typeface="Arial" panose="020B0604020202020204" pitchFamily="34" charset="0"/>
                        </a:rPr>
                        <a:t>2</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0</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1</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2</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0</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a:effectLst/>
                          <a:latin typeface="Arial" panose="020B0604020202020204" pitchFamily="34" charset="0"/>
                          <a:cs typeface="Arial" panose="020B0604020202020204" pitchFamily="34" charset="0"/>
                        </a:rPr>
                        <a:t>1</a:t>
                      </a:r>
                      <a:endParaRPr lang="pl-PL"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dirty="0">
                          <a:effectLst/>
                          <a:latin typeface="Arial" panose="020B0604020202020204" pitchFamily="34" charset="0"/>
                          <a:cs typeface="Arial" panose="020B0604020202020204" pitchFamily="34" charset="0"/>
                        </a:rPr>
                        <a:t>2</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pl-PL" sz="1800" dirty="0">
                          <a:effectLst/>
                          <a:latin typeface="Arial" panose="020B0604020202020204" pitchFamily="34" charset="0"/>
                          <a:cs typeface="Arial" panose="020B0604020202020204" pitchFamily="34" charset="0"/>
                        </a:rPr>
                        <a:t> </a:t>
                      </a:r>
                      <a:endParaRPr lang="pl-PL"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37</a:t>
            </a:fld>
            <a:endParaRPr lang="pl-PL"/>
          </a:p>
        </p:txBody>
      </p:sp>
    </p:spTree>
    <p:extLst>
      <p:ext uri="{BB962C8B-B14F-4D97-AF65-F5344CB8AC3E}">
        <p14:creationId xmlns:p14="http://schemas.microsoft.com/office/powerpoint/2010/main" val="23793631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02505" cy="1325563"/>
          </a:xfrm>
        </p:spPr>
        <p:txBody>
          <a:bodyPr>
            <a:normAutofit/>
          </a:bodyPr>
          <a:lstStyle/>
          <a:p>
            <a:pPr>
              <a:lnSpc>
                <a:spcPct val="107000"/>
              </a:lnSpc>
              <a:spcBef>
                <a:spcPts val="600"/>
              </a:spcBef>
              <a:spcAft>
                <a:spcPts val="600"/>
              </a:spcAft>
            </a:pPr>
            <a:r>
              <a:rPr lang="pl-PL" sz="3600" dirty="0" smtClean="0">
                <a:solidFill>
                  <a:srgbClr val="002060"/>
                </a:solidFill>
                <a:latin typeface="Arial" panose="020B0604020202020204" pitchFamily="34" charset="0"/>
                <a:cs typeface="Arial" panose="020B0604020202020204" pitchFamily="34" charset="0"/>
              </a:rPr>
              <a:t>Spójność </a:t>
            </a:r>
            <a:r>
              <a:rPr lang="pl-PL" sz="3600" dirty="0">
                <a:solidFill>
                  <a:srgbClr val="002060"/>
                </a:solidFill>
                <a:latin typeface="Arial" panose="020B0604020202020204" pitchFamily="34" charset="0"/>
                <a:cs typeface="Arial" panose="020B0604020202020204" pitchFamily="34" charset="0"/>
              </a:rPr>
              <a:t>i logika wypowiedzi</a:t>
            </a:r>
            <a:endParaRPr lang="pl-PL" sz="36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fontScale="92500" lnSpcReduction="20000"/>
          </a:bodyPr>
          <a:lstStyle/>
          <a:p>
            <a:pPr algn="just"/>
            <a:r>
              <a:rPr lang="de-DE" dirty="0" smtClean="0">
                <a:latin typeface="Arial" panose="020B0604020202020204" pitchFamily="34" charset="0"/>
                <a:cs typeface="Arial" panose="020B0604020202020204" pitchFamily="34" charset="0"/>
              </a:rPr>
              <a:t>The </a:t>
            </a:r>
            <a:r>
              <a:rPr lang="en-GB" dirty="0" smtClean="0">
                <a:latin typeface="Arial" panose="020B0604020202020204" pitchFamily="34" charset="0"/>
                <a:cs typeface="Arial" panose="020B0604020202020204" pitchFamily="34" charset="0"/>
              </a:rPr>
              <a:t>student is in a good mood </a:t>
            </a:r>
            <a:r>
              <a:rPr lang="de-DE" dirty="0" smtClean="0">
                <a:latin typeface="Arial" panose="020B0604020202020204" pitchFamily="34" charset="0"/>
                <a:cs typeface="Arial" panose="020B0604020202020204" pitchFamily="34" charset="0"/>
              </a:rPr>
              <a:t>und </a:t>
            </a:r>
            <a:r>
              <a:rPr lang="de-DE" dirty="0">
                <a:latin typeface="Arial" panose="020B0604020202020204" pitchFamily="34" charset="0"/>
                <a:cs typeface="Arial" panose="020B0604020202020204" pitchFamily="34" charset="0"/>
              </a:rPr>
              <a:t>he </a:t>
            </a:r>
            <a:r>
              <a:rPr lang="en-GB" dirty="0" smtClean="0">
                <a:latin typeface="Arial" panose="020B0604020202020204" pitchFamily="34" charset="0"/>
                <a:cs typeface="Arial" panose="020B0604020202020204" pitchFamily="34" charset="0"/>
              </a:rPr>
              <a:t>says, the final contest is </a:t>
            </a:r>
            <a:r>
              <a:rPr lang="de-DE" dirty="0" smtClean="0">
                <a:latin typeface="Arial" panose="020B0604020202020204" pitchFamily="34" charset="0"/>
                <a:cs typeface="Arial" panose="020B0604020202020204" pitchFamily="34" charset="0"/>
              </a:rPr>
              <a:t>a </a:t>
            </a:r>
            <a:r>
              <a:rPr lang="de-DE" dirty="0">
                <a:latin typeface="Arial" panose="020B0604020202020204" pitchFamily="34" charset="0"/>
                <a:cs typeface="Arial" panose="020B0604020202020204" pitchFamily="34" charset="0"/>
              </a:rPr>
              <a:t>pice of cace for him.</a:t>
            </a:r>
            <a:endParaRPr lang="pl-PL" dirty="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L'étudiant </a:t>
            </a:r>
            <a:r>
              <a:rPr lang="fr-FR" dirty="0">
                <a:latin typeface="Arial" panose="020B0604020202020204" pitchFamily="34" charset="0"/>
                <a:cs typeface="Arial" panose="020B0604020202020204" pitchFamily="34" charset="0"/>
              </a:rPr>
              <a:t>est en bon état et dit que la finale de la compétition est un bouton</a:t>
            </a:r>
            <a:r>
              <a:rPr lang="fr-FR" dirty="0" smtClean="0">
                <a:latin typeface="Arial" panose="020B0604020202020204" pitchFamily="34" charset="0"/>
                <a:cs typeface="Arial" panose="020B0604020202020204" pitchFamily="34" charset="0"/>
              </a:rPr>
              <a:t>.</a:t>
            </a:r>
            <a:r>
              <a:rPr lang="fr-FR" dirty="0">
                <a:latin typeface="Arial" panose="020B0604020202020204" pitchFamily="34" charset="0"/>
                <a:cs typeface="Arial" panose="020B0604020202020204" pitchFamily="34" charset="0"/>
              </a:rPr>
              <a:t> </a:t>
            </a:r>
            <a:endParaRPr lang="pl-PL" dirty="0">
              <a:latin typeface="Arial" panose="020B0604020202020204" pitchFamily="34" charset="0"/>
              <a:cs typeface="Arial" panose="020B0604020202020204" pitchFamily="34" charset="0"/>
            </a:endParaRPr>
          </a:p>
          <a:p>
            <a:pPr algn="just"/>
            <a:r>
              <a:rPr lang="es-ES" dirty="0">
                <a:latin typeface="Arial" panose="020B0604020202020204" pitchFamily="34" charset="0"/>
                <a:cs typeface="Arial" panose="020B0604020202020204" pitchFamily="34" charset="0"/>
              </a:rPr>
              <a:t>El estudiante está en buenas condiciones y dice que la final de la competencia es un grano.</a:t>
            </a:r>
            <a:endParaRPr lang="pl-PL"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Студент в хорошем состоянии и говорит, что финалом конкурса является прыщ.</a:t>
            </a:r>
            <a:endParaRPr lang="pl-PL" dirty="0">
              <a:latin typeface="Arial" panose="020B0604020202020204" pitchFamily="34" charset="0"/>
              <a:cs typeface="Arial" panose="020B0604020202020204" pitchFamily="34" charset="0"/>
            </a:endParaRPr>
          </a:p>
          <a:p>
            <a:pPr algn="just"/>
            <a:r>
              <a:rPr lang="it-IT" dirty="0">
                <a:latin typeface="Arial" panose="020B0604020202020204" pitchFamily="34" charset="0"/>
                <a:cs typeface="Arial" panose="020B0604020202020204" pitchFamily="34" charset="0"/>
              </a:rPr>
              <a:t>Lo studente è in buone condizioni e dice che la finale della competizione è un brufolo</a:t>
            </a:r>
            <a:r>
              <a:rPr lang="it-IT" dirty="0" smtClean="0">
                <a:latin typeface="Arial" panose="020B0604020202020204" pitchFamily="34" charset="0"/>
                <a:cs typeface="Arial" panose="020B0604020202020204" pitchFamily="34" charset="0"/>
              </a:rPr>
              <a:t>.</a:t>
            </a:r>
            <a:endParaRPr lang="pl-PL" dirty="0">
              <a:latin typeface="Arial" panose="020B0604020202020204" pitchFamily="34" charset="0"/>
              <a:cs typeface="Arial" panose="020B0604020202020204" pitchFamily="34" charset="0"/>
            </a:endParaRPr>
          </a:p>
          <a:p>
            <a:pPr algn="just"/>
            <a:r>
              <a:rPr lang="de-DE" dirty="0">
                <a:latin typeface="Arial" panose="020B0604020202020204" pitchFamily="34" charset="0"/>
                <a:cs typeface="Arial" panose="020B0604020202020204" pitchFamily="34" charset="0"/>
              </a:rPr>
              <a:t>Der Student ist in einem guten Zustand und sagt, dass das Finale des Wettbewerbs ein Pickel ist.</a:t>
            </a:r>
            <a:endParaRPr lang="pl-PL" dirty="0">
              <a:latin typeface="Arial" panose="020B0604020202020204" pitchFamily="34" charset="0"/>
              <a:cs typeface="Arial" panose="020B0604020202020204" pitchFamily="34" charset="0"/>
            </a:endParaRP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38</a:t>
            </a:fld>
            <a:endParaRPr lang="pl-PL"/>
          </a:p>
        </p:txBody>
      </p:sp>
    </p:spTree>
    <p:extLst>
      <p:ext uri="{BB962C8B-B14F-4D97-AF65-F5344CB8AC3E}">
        <p14:creationId xmlns:p14="http://schemas.microsoft.com/office/powerpoint/2010/main" val="26642209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48184" cy="1325563"/>
          </a:xfrm>
        </p:spPr>
        <p:txBody>
          <a:bodyPr>
            <a:normAutofit/>
          </a:bodyPr>
          <a:lstStyle/>
          <a:p>
            <a:r>
              <a:rPr lang="pl-PL" sz="3600" dirty="0" smtClean="0">
                <a:solidFill>
                  <a:srgbClr val="002060"/>
                </a:solidFill>
                <a:latin typeface="Arial" panose="020B0604020202020204" pitchFamily="34" charset="0"/>
                <a:cs typeface="Arial" panose="020B0604020202020204" pitchFamily="34" charset="0"/>
              </a:rPr>
              <a:t>Rozwijanie kompetencji pisania</a:t>
            </a:r>
            <a:endParaRPr lang="pl-PL" sz="3600" dirty="0">
              <a:solidFill>
                <a:srgbClr val="002060"/>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lnSpcReduction="10000"/>
          </a:bodyPr>
          <a:lstStyle/>
          <a:p>
            <a:pPr marL="0" indent="0" algn="just">
              <a:buNone/>
            </a:pPr>
            <a:r>
              <a:rPr lang="pl-PL" dirty="0" smtClean="0">
                <a:latin typeface="Arial" panose="020B0604020202020204" pitchFamily="34" charset="0"/>
                <a:cs typeface="Arial" panose="020B0604020202020204" pitchFamily="34" charset="0"/>
              </a:rPr>
              <a:t>Na kompetencję pisania składa się wiele umiejętności:</a:t>
            </a:r>
          </a:p>
          <a:p>
            <a:pPr algn="just"/>
            <a:r>
              <a:rPr lang="pl-PL" dirty="0" smtClean="0">
                <a:latin typeface="Arial" panose="020B0604020202020204" pitchFamily="34" charset="0"/>
                <a:cs typeface="Arial" panose="020B0604020202020204" pitchFamily="34" charset="0"/>
              </a:rPr>
              <a:t>kompetencja ortograficzna, </a:t>
            </a:r>
          </a:p>
          <a:p>
            <a:pPr algn="just"/>
            <a:r>
              <a:rPr lang="pl-PL" dirty="0" smtClean="0">
                <a:latin typeface="Arial" panose="020B0604020202020204" pitchFamily="34" charset="0"/>
                <a:cs typeface="Arial" panose="020B0604020202020204" pitchFamily="34" charset="0"/>
              </a:rPr>
              <a:t>kompetencja </a:t>
            </a:r>
            <a:r>
              <a:rPr lang="pl-PL" dirty="0" smtClean="0">
                <a:latin typeface="Arial" panose="020B0604020202020204" pitchFamily="34" charset="0"/>
                <a:cs typeface="Arial" panose="020B0604020202020204" pitchFamily="34" charset="0"/>
              </a:rPr>
              <a:t>leksykalna </a:t>
            </a:r>
          </a:p>
          <a:p>
            <a:pPr algn="just"/>
            <a:r>
              <a:rPr lang="pl-PL" dirty="0" smtClean="0">
                <a:latin typeface="Arial" panose="020B0604020202020204" pitchFamily="34" charset="0"/>
                <a:cs typeface="Arial" panose="020B0604020202020204" pitchFamily="34" charset="0"/>
              </a:rPr>
              <a:t>kompetencja </a:t>
            </a:r>
            <a:r>
              <a:rPr lang="pl-PL" dirty="0" smtClean="0">
                <a:latin typeface="Arial" panose="020B0604020202020204" pitchFamily="34" charset="0"/>
                <a:cs typeface="Arial" panose="020B0604020202020204" pitchFamily="34" charset="0"/>
              </a:rPr>
              <a:t>gramatyczna</a:t>
            </a:r>
          </a:p>
          <a:p>
            <a:pPr algn="just"/>
            <a:r>
              <a:rPr lang="pl-PL" dirty="0" smtClean="0">
                <a:latin typeface="Arial" panose="020B0604020202020204" pitchFamily="34" charset="0"/>
                <a:cs typeface="Arial" panose="020B0604020202020204" pitchFamily="34" charset="0"/>
              </a:rPr>
              <a:t>elementy pragmalingwistyczne (reguły realizowania wypowiedzi pisemnych, jak na przykład stosowanie stylu nieformalnego lub formalnego). </a:t>
            </a:r>
          </a:p>
          <a:p>
            <a:pPr algn="just">
              <a:buNone/>
            </a:pPr>
            <a:r>
              <a:rPr lang="pl-PL" dirty="0" smtClean="0">
                <a:latin typeface="Arial" panose="020B0604020202020204" pitchFamily="34" charset="0"/>
                <a:cs typeface="Arial" panose="020B0604020202020204" pitchFamily="34" charset="0"/>
              </a:rPr>
              <a:t>	</a:t>
            </a:r>
            <a:r>
              <a:rPr lang="pl-PL" b="1" dirty="0" smtClean="0">
                <a:latin typeface="Arial" panose="020B0604020202020204" pitchFamily="34" charset="0"/>
                <a:cs typeface="Arial" panose="020B0604020202020204" pitchFamily="34" charset="0"/>
              </a:rPr>
              <a:t>Umiejętność pisania w języku obcym nie jest równoznaczna z umiejętnością mówienia i musi być ćwiczona jako osobna sprawność. </a:t>
            </a: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39</a:t>
            </a:fld>
            <a:endParaRPr lang="pl-P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356002" cy="1325563"/>
          </a:xfrm>
        </p:spPr>
        <p:txBody>
          <a:bodyPr>
            <a:normAutofit/>
          </a:bodyPr>
          <a:lstStyle/>
          <a:p>
            <a:pPr algn="ctr"/>
            <a:r>
              <a:rPr lang="pl-PL" sz="3600" b="1" dirty="0" smtClean="0">
                <a:solidFill>
                  <a:srgbClr val="002060"/>
                </a:solidFill>
                <a:latin typeface="Arial" pitchFamily="34" charset="0"/>
                <a:cs typeface="Arial" pitchFamily="34" charset="0"/>
              </a:rPr>
              <a:t>Opowiadanie historii w języku obcym</a:t>
            </a:r>
            <a:br>
              <a:rPr lang="pl-PL" sz="3600" b="1" dirty="0" smtClean="0">
                <a:solidFill>
                  <a:srgbClr val="002060"/>
                </a:solidFill>
                <a:latin typeface="Arial" pitchFamily="34" charset="0"/>
                <a:cs typeface="Arial" pitchFamily="34" charset="0"/>
              </a:rPr>
            </a:br>
            <a:r>
              <a:rPr lang="pl-PL" sz="3600" b="1" dirty="0" smtClean="0">
                <a:solidFill>
                  <a:srgbClr val="002060"/>
                </a:solidFill>
                <a:latin typeface="Arial" pitchFamily="34" charset="0"/>
                <a:cs typeface="Arial" pitchFamily="34" charset="0"/>
              </a:rPr>
              <a:t> techniką kamishibai</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p:txBody>
          <a:bodyPr>
            <a:normAutofit fontScale="85000" lnSpcReduction="20000"/>
          </a:bodyPr>
          <a:lstStyle/>
          <a:p>
            <a:pPr lvl="0"/>
            <a:r>
              <a:rPr lang="pl-PL" dirty="0" smtClean="0">
                <a:latin typeface="Arial" pitchFamily="34" charset="0"/>
                <a:cs typeface="Arial" pitchFamily="34" charset="0"/>
              </a:rPr>
              <a:t>Odnoszenie się do wizualizacji (obrazów)</a:t>
            </a:r>
          </a:p>
          <a:p>
            <a:pPr lvl="0"/>
            <a:r>
              <a:rPr lang="pl-PL" dirty="0" smtClean="0">
                <a:latin typeface="Arial" pitchFamily="34" charset="0"/>
                <a:cs typeface="Arial" pitchFamily="34" charset="0"/>
              </a:rPr>
              <a:t>Niezbyt szybkie / odpowiednie do percepcji słuchaczy tempo opowiadania</a:t>
            </a:r>
          </a:p>
          <a:p>
            <a:pPr lvl="0"/>
            <a:r>
              <a:rPr lang="pl-PL" dirty="0" smtClean="0">
                <a:latin typeface="Arial" pitchFamily="34" charset="0"/>
                <a:cs typeface="Arial" pitchFamily="34" charset="0"/>
              </a:rPr>
              <a:t>Odpowiednia modulacja głosu, stosowanie onomatopei</a:t>
            </a:r>
          </a:p>
          <a:p>
            <a:pPr lvl="0"/>
            <a:r>
              <a:rPr lang="pl-PL" dirty="0" smtClean="0">
                <a:latin typeface="Arial" pitchFamily="34" charset="0"/>
                <a:cs typeface="Arial" pitchFamily="34" charset="0"/>
              </a:rPr>
              <a:t>Używanie mimiki i gestykulacji, aby pomóc w zrozumieniu sensu opowieści</a:t>
            </a:r>
          </a:p>
          <a:p>
            <a:pPr lvl="0"/>
            <a:r>
              <a:rPr lang="pl-PL" dirty="0" smtClean="0">
                <a:latin typeface="Arial" pitchFamily="34" charset="0"/>
                <a:cs typeface="Arial" pitchFamily="34" charset="0"/>
              </a:rPr>
              <a:t>Używanie rekwizytów</a:t>
            </a:r>
          </a:p>
          <a:p>
            <a:pPr lvl="0"/>
            <a:r>
              <a:rPr lang="pl-PL" dirty="0" smtClean="0">
                <a:latin typeface="Arial" pitchFamily="34" charset="0"/>
                <a:cs typeface="Arial" pitchFamily="34" charset="0"/>
              </a:rPr>
              <a:t>Znajomość historyjki w języku ojczystym</a:t>
            </a:r>
          </a:p>
          <a:p>
            <a:pPr lvl="0"/>
            <a:r>
              <a:rPr lang="pl-PL" dirty="0" smtClean="0">
                <a:latin typeface="Arial" pitchFamily="34" charset="0"/>
                <a:cs typeface="Arial" pitchFamily="34" charset="0"/>
              </a:rPr>
              <a:t>Bajkę powinno się opowiadać w języku obcym, można jednak tłumaczyć kluczowe słowa oraz upewniać się raz na jakiś czas w języku ojczystym, co słuchacze zrozumieli z prezentowanej opowieści. </a:t>
            </a:r>
          </a:p>
          <a:p>
            <a:pPr lvl="0"/>
            <a:r>
              <a:rPr lang="pl-PL" dirty="0" smtClean="0">
                <a:latin typeface="Arial" pitchFamily="34" charset="0"/>
                <a:cs typeface="Arial" pitchFamily="34" charset="0"/>
              </a:rPr>
              <a:t>W trakcie opowiadania historii można także zachęcać słuchaczy do powtarzania kluczowych słów lub zwrotów w języku obcym. Dzięki temu opowieść nabierze charakteru interaktywnego. </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4</a:t>
            </a:fld>
            <a:endParaRPr lang="pl-PL" dirty="0"/>
          </a:p>
        </p:txBody>
      </p:sp>
    </p:spTree>
    <p:extLst>
      <p:ext uri="{BB962C8B-B14F-4D97-AF65-F5344CB8AC3E}">
        <p14:creationId xmlns:p14="http://schemas.microsoft.com/office/powerpoint/2010/main" val="38790348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319788" cy="1325563"/>
          </a:xfrm>
        </p:spPr>
        <p:txBody>
          <a:bodyPr>
            <a:normAutofit/>
          </a:bodyPr>
          <a:lstStyle/>
          <a:p>
            <a:r>
              <a:rPr lang="pl-PL" sz="3600" dirty="0" smtClean="0">
                <a:solidFill>
                  <a:srgbClr val="002060"/>
                </a:solidFill>
                <a:latin typeface="Arial" panose="020B0604020202020204" pitchFamily="34" charset="0"/>
                <a:cs typeface="Arial" panose="020B0604020202020204" pitchFamily="34" charset="0"/>
              </a:rPr>
              <a:t>Rozwijanie kompetencji pisania</a:t>
            </a:r>
            <a:endParaRPr lang="pl-PL" sz="3600" dirty="0">
              <a:solidFill>
                <a:srgbClr val="002060"/>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lstStyle/>
          <a:p>
            <a:pPr algn="just"/>
            <a:r>
              <a:rPr lang="pl-PL" dirty="0" smtClean="0">
                <a:latin typeface="Arial" panose="020B0604020202020204" pitchFamily="34" charset="0"/>
                <a:cs typeface="Arial" panose="020B0604020202020204" pitchFamily="34" charset="0"/>
              </a:rPr>
              <a:t>W wymaganiach podstawy programowej przedmiotu język obcy nowożytny na II etapie edukacyjnym dominuje podejście </a:t>
            </a:r>
            <a:r>
              <a:rPr lang="pl-PL" b="1" dirty="0" smtClean="0">
                <a:latin typeface="Arial" panose="020B0604020202020204" pitchFamily="34" charset="0"/>
                <a:cs typeface="Arial" panose="020B0604020202020204" pitchFamily="34" charset="0"/>
              </a:rPr>
              <a:t>funkcjonalne</a:t>
            </a:r>
            <a:r>
              <a:rPr lang="pl-PL" dirty="0" smtClean="0">
                <a:latin typeface="Arial" panose="020B0604020202020204" pitchFamily="34" charset="0"/>
                <a:cs typeface="Arial" panose="020B0604020202020204" pitchFamily="34" charset="0"/>
              </a:rPr>
              <a:t> do sprawności pisania. </a:t>
            </a:r>
          </a:p>
          <a:p>
            <a:pPr algn="just"/>
            <a:r>
              <a:rPr lang="pl-PL" dirty="0" smtClean="0">
                <a:latin typeface="Arial" panose="020B0604020202020204" pitchFamily="34" charset="0"/>
                <a:cs typeface="Arial" panose="020B0604020202020204" pitchFamily="34" charset="0"/>
              </a:rPr>
              <a:t>Odnosi się ono do pisania tekstów użytkowych: ogłoszeń, informacji, zaproszeń, kartek pocztowych i listów, ale także wypełniania formularzy, kwestionariuszy, pisania sprawozdań </a:t>
            </a:r>
            <a:br>
              <a:rPr lang="pl-PL" dirty="0" smtClean="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i robienia notatek. </a:t>
            </a:r>
          </a:p>
          <a:p>
            <a:pPr algn="just"/>
            <a:r>
              <a:rPr lang="pl-PL" dirty="0" smtClean="0">
                <a:latin typeface="Arial" panose="020B0604020202020204" pitchFamily="34" charset="0"/>
                <a:cs typeface="Arial" panose="020B0604020202020204" pitchFamily="34" charset="0"/>
              </a:rPr>
              <a:t>Tworzenie tekstu użytkowego jest jednym z zadań na egzaminie ósmoklasisty z języka obcego.</a:t>
            </a: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40</a:t>
            </a:fld>
            <a:endParaRPr lang="pl-PL"/>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65879" cy="1325563"/>
          </a:xfrm>
        </p:spPr>
        <p:txBody>
          <a:bodyPr>
            <a:normAutofit/>
          </a:bodyPr>
          <a:lstStyle/>
          <a:p>
            <a:r>
              <a:rPr lang="pl-PL" sz="3600" dirty="0" smtClean="0">
                <a:solidFill>
                  <a:srgbClr val="002060"/>
                </a:solidFill>
                <a:latin typeface="Arial" panose="020B0604020202020204" pitchFamily="34" charset="0"/>
                <a:cs typeface="Arial" panose="020B0604020202020204" pitchFamily="34" charset="0"/>
              </a:rPr>
              <a:t>Jak rozwijać kompetencję pisania?</a:t>
            </a:r>
            <a:endParaRPr lang="pl-PL" sz="3600" dirty="0">
              <a:solidFill>
                <a:srgbClr val="002060"/>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fontScale="85000" lnSpcReduction="20000"/>
          </a:bodyPr>
          <a:lstStyle/>
          <a:p>
            <a:pPr algn="just">
              <a:buNone/>
            </a:pPr>
            <a:r>
              <a:rPr lang="pl-PL" dirty="0" smtClean="0">
                <a:latin typeface="Arial" panose="020B0604020202020204" pitchFamily="34" charset="0"/>
                <a:cs typeface="Arial" panose="020B0604020202020204" pitchFamily="34" charset="0"/>
              </a:rPr>
              <a:t>Zapoznać uczniów z cechami gatunkowymi tekstów, które będą tworzyć, np.: </a:t>
            </a:r>
          </a:p>
          <a:p>
            <a:pPr algn="just">
              <a:buNone/>
            </a:pPr>
            <a:r>
              <a:rPr lang="pl-PL" dirty="0" smtClean="0">
                <a:latin typeface="Arial" panose="020B0604020202020204" pitchFamily="34" charset="0"/>
                <a:cs typeface="Arial" panose="020B0604020202020204" pitchFamily="34" charset="0"/>
              </a:rPr>
              <a:t>- </a:t>
            </a:r>
            <a:r>
              <a:rPr lang="pl-PL" b="1" dirty="0" smtClean="0">
                <a:latin typeface="Arial" panose="020B0604020202020204" pitchFamily="34" charset="0"/>
                <a:cs typeface="Arial" panose="020B0604020202020204" pitchFamily="34" charset="0"/>
              </a:rPr>
              <a:t>wiadomość</a:t>
            </a:r>
            <a:r>
              <a:rPr lang="pl-PL" dirty="0" smtClean="0">
                <a:latin typeface="Arial" panose="020B0604020202020204" pitchFamily="34" charset="0"/>
                <a:cs typeface="Arial" panose="020B0604020202020204" pitchFamily="34" charset="0"/>
              </a:rPr>
              <a:t>: tekst o charakterze nieformalnym, którego odbiorcami są członkowie rodziny, koledzy i koleżanki, znajomi. W wiadomościach przekazuje się informacje i wyjaśnienia, przeprasza za coś, proponuje, przyjmuje i odrzuca propozycje, ostrzega, nakazuje, instruuje, itp.</a:t>
            </a:r>
          </a:p>
          <a:p>
            <a:pPr algn="just">
              <a:buFontTx/>
              <a:buChar char="-"/>
            </a:pPr>
            <a:r>
              <a:rPr lang="pl-PL" b="1" dirty="0" smtClean="0">
                <a:latin typeface="Arial" panose="020B0604020202020204" pitchFamily="34" charset="0"/>
                <a:cs typeface="Arial" panose="020B0604020202020204" pitchFamily="34" charset="0"/>
              </a:rPr>
              <a:t>kartka pocztowa</a:t>
            </a:r>
            <a:r>
              <a:rPr lang="pl-PL" dirty="0" smtClean="0">
                <a:latin typeface="Arial" panose="020B0604020202020204" pitchFamily="34" charset="0"/>
                <a:cs typeface="Arial" panose="020B0604020202020204" pitchFamily="34" charset="0"/>
              </a:rPr>
              <a:t>: tekst o charakterze nieformalnym, pisanym dziś jeszcze niekiedy do rodziny, rzadko do znajomych. Może zawierać pozdrowienia </a:t>
            </a:r>
            <a:br>
              <a:rPr lang="pl-PL" dirty="0" smtClean="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z wakacji, z wycieczki, zawierać opis miejsca, krótkie sprawozdanie </a:t>
            </a:r>
            <a:r>
              <a:rPr lang="pl-PL" dirty="0">
                <a:latin typeface="Arial" panose="020B0604020202020204" pitchFamily="34" charset="0"/>
                <a:cs typeface="Arial" panose="020B0604020202020204" pitchFamily="34" charset="0"/>
              </a:rPr>
              <a:t/>
            </a:r>
            <a:br>
              <a:rPr lang="pl-PL" dirty="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z pobytu. Kartka pocztowa może zawierać także pozdrowienia lub gratulacje w związku z jakąś uroczystością lub jubileuszem.</a:t>
            </a:r>
          </a:p>
          <a:p>
            <a:pPr algn="just">
              <a:buNone/>
            </a:pPr>
            <a:r>
              <a:rPr lang="pl-PL" dirty="0" smtClean="0">
                <a:latin typeface="Arial" panose="020B0604020202020204" pitchFamily="34" charset="0"/>
                <a:cs typeface="Arial" panose="020B0604020202020204" pitchFamily="34" charset="0"/>
              </a:rPr>
              <a:t>- </a:t>
            </a:r>
            <a:r>
              <a:rPr lang="pl-PL" b="1" dirty="0" smtClean="0">
                <a:latin typeface="Arial" panose="020B0604020202020204" pitchFamily="34" charset="0"/>
                <a:cs typeface="Arial" panose="020B0604020202020204" pitchFamily="34" charset="0"/>
              </a:rPr>
              <a:t>ogłoszenie</a:t>
            </a:r>
            <a:r>
              <a:rPr lang="pl-PL" dirty="0" smtClean="0">
                <a:latin typeface="Arial" panose="020B0604020202020204" pitchFamily="34" charset="0"/>
                <a:cs typeface="Arial" panose="020B0604020202020204" pitchFamily="34" charset="0"/>
              </a:rPr>
              <a:t>: tekst o charakterze formalnym informujący na ogół </a:t>
            </a:r>
            <a:br>
              <a:rPr lang="pl-PL" dirty="0" smtClean="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o sprzedaży, wynajmie lub poszukiwaniu czegoś. Ogłoszenie powinno zawierać fakty, zaś styl ogłoszenia powinien być formalny.</a:t>
            </a:r>
          </a:p>
          <a:p>
            <a:endParaRPr lang="pl-PL" dirty="0" smtClean="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41</a:t>
            </a:fld>
            <a:endParaRPr lang="pl-PL"/>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30077" cy="1325563"/>
          </a:xfrm>
        </p:spPr>
        <p:txBody>
          <a:bodyPr>
            <a:normAutofit/>
          </a:bodyPr>
          <a:lstStyle/>
          <a:p>
            <a:r>
              <a:rPr lang="pl-PL" sz="3600" dirty="0" smtClean="0">
                <a:solidFill>
                  <a:srgbClr val="002060"/>
                </a:solidFill>
                <a:latin typeface="Arial" panose="020B0604020202020204" pitchFamily="34" charset="0"/>
                <a:cs typeface="Arial" panose="020B0604020202020204" pitchFamily="34" charset="0"/>
              </a:rPr>
              <a:t>Jak rozwijać kompetencję pisania?</a:t>
            </a:r>
            <a:endParaRPr lang="pl-PL" sz="3600" dirty="0">
              <a:solidFill>
                <a:srgbClr val="002060"/>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lstStyle/>
          <a:p>
            <a:pPr algn="just">
              <a:buNone/>
            </a:pPr>
            <a:r>
              <a:rPr lang="pl-PL" b="1" dirty="0" smtClean="0"/>
              <a:t>Zanim zadamy uczniowi napisanie maila w języku obcym wykonajmy proste ćwiczenia dotyczące</a:t>
            </a:r>
          </a:p>
          <a:p>
            <a:pPr algn="just"/>
            <a:r>
              <a:rPr lang="pl-PL" dirty="0" smtClean="0"/>
              <a:t>rozróżniania nieformalnego i formalnego stylu wypowiedzi pisemnej</a:t>
            </a:r>
          </a:p>
          <a:p>
            <a:pPr algn="just"/>
            <a:r>
              <a:rPr lang="pl-PL" dirty="0" smtClean="0"/>
              <a:t>elementów gwarantujących spójność tekstu.</a:t>
            </a:r>
          </a:p>
          <a:p>
            <a:pPr algn="just">
              <a:buNone/>
            </a:pPr>
            <a:r>
              <a:rPr lang="pl-PL" b="1" dirty="0" smtClean="0"/>
              <a:t>Przed przystąpieniem do pisania </a:t>
            </a:r>
          </a:p>
          <a:p>
            <a:pPr algn="just"/>
            <a:r>
              <a:rPr lang="pl-PL" dirty="0" smtClean="0"/>
              <a:t>zróbmy burzę mózgów i pomóżmy uczniom zgromadzić pomysły na realizację zadania / dotyczące poszczególnych „kropek”</a:t>
            </a:r>
          </a:p>
          <a:p>
            <a:pPr algn="just"/>
            <a:r>
              <a:rPr lang="pl-PL" dirty="0" smtClean="0"/>
              <a:t>pomóżmy uczniom zgromadzić odpowiednie dla realizacji zadania środki językowe</a:t>
            </a:r>
          </a:p>
          <a:p>
            <a:endParaRPr lang="pl-PL" dirty="0" smtClean="0"/>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42</a:t>
            </a:fld>
            <a:endParaRPr lang="pl-PL"/>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8993863" cy="1325563"/>
          </a:xfrm>
        </p:spPr>
        <p:txBody>
          <a:bodyPr>
            <a:normAutofit/>
          </a:bodyPr>
          <a:lstStyle/>
          <a:p>
            <a:r>
              <a:rPr lang="pl-PL" sz="3600" dirty="0">
                <a:solidFill>
                  <a:srgbClr val="002060"/>
                </a:solidFill>
                <a:latin typeface="Arial" panose="020B0604020202020204" pitchFamily="34" charset="0"/>
                <a:cs typeface="Arial" panose="020B0604020202020204" pitchFamily="34" charset="0"/>
              </a:rPr>
              <a:t>Ewaluacja </a:t>
            </a:r>
            <a:r>
              <a:rPr lang="pl-PL" sz="3600" dirty="0" smtClean="0">
                <a:solidFill>
                  <a:srgbClr val="002060"/>
                </a:solidFill>
                <a:latin typeface="Arial" panose="020B0604020202020204" pitchFamily="34" charset="0"/>
                <a:cs typeface="Arial" panose="020B0604020202020204" pitchFamily="34" charset="0"/>
              </a:rPr>
              <a:t>szkolenia</a:t>
            </a:r>
            <a:endParaRPr lang="pl-PL" sz="3600" dirty="0"/>
          </a:p>
        </p:txBody>
      </p:sp>
      <p:sp>
        <p:nvSpPr>
          <p:cNvPr id="3" name="Symbol zastępczy stopki 2"/>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4" name="Symbol zastępczy numeru slajdu 3"/>
          <p:cNvSpPr>
            <a:spLocks noGrp="1"/>
          </p:cNvSpPr>
          <p:nvPr>
            <p:ph type="sldNum" sz="quarter" idx="12"/>
          </p:nvPr>
        </p:nvSpPr>
        <p:spPr/>
        <p:txBody>
          <a:bodyPr/>
          <a:lstStyle/>
          <a:p>
            <a:fld id="{6D5E0CDF-0EB0-44EF-AF60-9AEE92BC93FD}" type="slidenum">
              <a:rPr lang="pl-PL" smtClean="0"/>
              <a:pPr/>
              <a:t>43</a:t>
            </a:fld>
            <a:endParaRPr lang="pl-PL"/>
          </a:p>
        </p:txBody>
      </p:sp>
      <p:grpSp>
        <p:nvGrpSpPr>
          <p:cNvPr id="5" name="Grupa 4"/>
          <p:cNvGrpSpPr/>
          <p:nvPr/>
        </p:nvGrpSpPr>
        <p:grpSpPr>
          <a:xfrm>
            <a:off x="1730649" y="2038176"/>
            <a:ext cx="8032432" cy="3926236"/>
            <a:chOff x="15766" y="15766"/>
            <a:chExt cx="5549482" cy="1843076"/>
          </a:xfrm>
        </p:grpSpPr>
        <p:grpSp>
          <p:nvGrpSpPr>
            <p:cNvPr id="6" name="Grupa 5"/>
            <p:cNvGrpSpPr/>
            <p:nvPr/>
          </p:nvGrpSpPr>
          <p:grpSpPr>
            <a:xfrm>
              <a:off x="15766" y="15766"/>
              <a:ext cx="3625456" cy="1843076"/>
              <a:chOff x="15766" y="15766"/>
              <a:chExt cx="3625456" cy="1843076"/>
            </a:xfrm>
          </p:grpSpPr>
          <p:pic>
            <p:nvPicPr>
              <p:cNvPr id="8" name="Obraz 7" descr="sklep sukienka sprzedawca"/>
              <p:cNvPicPr>
                <a:picLocks noChangeAspect="1"/>
              </p:cNvPicPr>
              <p:nvPr/>
            </p:nvPicPr>
            <p:blipFill rotWithShape="1">
              <a:blip r:embed="rId2" cstate="print">
                <a:extLst>
                  <a:ext uri="{28A0092B-C50C-407E-A947-70E740481C1C}">
                    <a14:useLocalDpi xmlns:a14="http://schemas.microsoft.com/office/drawing/2010/main" val="0"/>
                  </a:ext>
                </a:extLst>
              </a:blip>
              <a:srcRect l="51762" t="-3509" r="17521" b="3509"/>
              <a:stretch/>
            </p:blipFill>
            <p:spPr bwMode="auto">
              <a:xfrm>
                <a:off x="3090042" y="63062"/>
                <a:ext cx="551180" cy="1795780"/>
              </a:xfrm>
              <a:prstGeom prst="rect">
                <a:avLst/>
              </a:prstGeom>
              <a:noFill/>
              <a:ln>
                <a:noFill/>
              </a:ln>
              <a:extLst>
                <a:ext uri="{53640926-AAD7-44D8-BBD7-CCE9431645EC}">
                  <a14:shadowObscured xmlns:a14="http://schemas.microsoft.com/office/drawing/2010/main"/>
                </a:ext>
              </a:extLst>
            </p:spPr>
          </p:pic>
          <p:pic>
            <p:nvPicPr>
              <p:cNvPr id="9" name="Obraz 8" descr="sklep sukienka sprzedawca"/>
              <p:cNvPicPr>
                <a:picLocks noChangeAspect="1"/>
              </p:cNvPicPr>
              <p:nvPr/>
            </p:nvPicPr>
            <p:blipFill rotWithShape="1">
              <a:blip r:embed="rId2" cstate="print">
                <a:extLst>
                  <a:ext uri="{28A0092B-C50C-407E-A947-70E740481C1C}">
                    <a14:useLocalDpi xmlns:a14="http://schemas.microsoft.com/office/drawing/2010/main" val="0"/>
                  </a:ext>
                </a:extLst>
              </a:blip>
              <a:srcRect l="8773" t="-3509" r="63153" b="3509"/>
              <a:stretch/>
            </p:blipFill>
            <p:spPr bwMode="auto">
              <a:xfrm>
                <a:off x="2538249" y="15766"/>
                <a:ext cx="504190" cy="1796415"/>
              </a:xfrm>
              <a:prstGeom prst="rect">
                <a:avLst/>
              </a:prstGeom>
              <a:noFill/>
              <a:ln>
                <a:noFill/>
              </a:ln>
              <a:extLst>
                <a:ext uri="{53640926-AAD7-44D8-BBD7-CCE9431645EC}">
                  <a14:shadowObscured xmlns:a14="http://schemas.microsoft.com/office/drawing/2010/main"/>
                </a:ext>
              </a:extLst>
            </p:spPr>
          </p:pic>
          <p:sp>
            <p:nvSpPr>
              <p:cNvPr id="10" name="Objaśnienie prostokątne zaokrąglone 9"/>
              <p:cNvSpPr>
                <a:spLocks noChangeArrowheads="1"/>
              </p:cNvSpPr>
              <p:nvPr/>
            </p:nvSpPr>
            <p:spPr bwMode="auto">
              <a:xfrm>
                <a:off x="15766" y="47291"/>
                <a:ext cx="1487170" cy="1371606"/>
              </a:xfrm>
              <a:prstGeom prst="wedgeRoundRectCallout">
                <a:avLst>
                  <a:gd name="adj1" fmla="val 138559"/>
                  <a:gd name="adj2" fmla="val 4059"/>
                  <a:gd name="adj3" fmla="val 1666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pl-PL" sz="2400" dirty="0">
                    <a:effectLst/>
                    <a:latin typeface="Arial" panose="020B0604020202020204" pitchFamily="34" charset="0"/>
                    <a:ea typeface="Calibri" panose="020F0502020204030204" pitchFamily="34" charset="0"/>
                    <a:cs typeface="Arial" panose="020B0604020202020204" pitchFamily="34" charset="0"/>
                  </a:rPr>
                  <a:t>Nie wiem, jak  Ty, ja po tym </a:t>
                </a:r>
                <a:r>
                  <a:rPr lang="pl-PL" sz="2400" dirty="0" smtClean="0">
                    <a:effectLst/>
                    <a:latin typeface="Arial" panose="020B0604020202020204" pitchFamily="34" charset="0"/>
                    <a:ea typeface="Calibri" panose="020F0502020204030204" pitchFamily="34" charset="0"/>
                    <a:cs typeface="Arial" panose="020B0604020202020204" pitchFamily="34" charset="0"/>
                  </a:rPr>
                  <a:t>szkoleniu</a:t>
                </a:r>
                <a:endParaRPr lang="pl-PL"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pl-PL" sz="1100" dirty="0">
                    <a:effectLst/>
                    <a:latin typeface="Arial" panose="020B0604020202020204" pitchFamily="34" charset="0"/>
                    <a:ea typeface="Calibri" panose="020F0502020204030204" pitchFamily="34" charset="0"/>
                    <a:cs typeface="Arial" panose="020B0604020202020204" pitchFamily="34" charset="0"/>
                  </a:rPr>
                  <a:t>__________________</a:t>
                </a:r>
              </a:p>
            </p:txBody>
          </p:sp>
        </p:grpSp>
        <p:sp>
          <p:nvSpPr>
            <p:cNvPr id="7" name="Objaśnienie prostokątne zaokrąglone 6"/>
            <p:cNvSpPr>
              <a:spLocks noChangeArrowheads="1"/>
            </p:cNvSpPr>
            <p:nvPr/>
          </p:nvSpPr>
          <p:spPr bwMode="auto">
            <a:xfrm>
              <a:off x="3768198" y="160760"/>
              <a:ext cx="1797050" cy="1182370"/>
            </a:xfrm>
            <a:prstGeom prst="wedgeRoundRectCallout">
              <a:avLst>
                <a:gd name="adj1" fmla="val -74762"/>
                <a:gd name="adj2" fmla="val 1895"/>
                <a:gd name="adj3" fmla="val 16667"/>
              </a:avLst>
            </a:prstGeom>
            <a:solidFill>
              <a:srgbClr val="FFFFFF"/>
            </a:solidFill>
            <a:ln w="19050">
              <a:solidFill>
                <a:srgbClr val="000000"/>
              </a:solidFill>
              <a:miter lim="800000"/>
              <a:headEnd/>
              <a:tailEnd/>
            </a:ln>
          </p:spPr>
          <p:txBody>
            <a:bodyPr rot="0" vert="horz" wrap="square" lIns="0" tIns="0" rIns="0" bIns="0" anchor="ctr" anchorCtr="0" upright="1">
              <a:noAutofit/>
            </a:bodyPr>
            <a:lstStyle/>
            <a:p>
              <a:pPr marL="26670" algn="ctr">
                <a:lnSpc>
                  <a:spcPct val="107000"/>
                </a:lnSpc>
                <a:spcAft>
                  <a:spcPts val="800"/>
                </a:spcAft>
              </a:pPr>
              <a:endParaRPr lang="pl-PL" sz="2000" dirty="0" smtClean="0">
                <a:effectLst/>
                <a:latin typeface="Arial" panose="020B0604020202020204" pitchFamily="34" charset="0"/>
                <a:ea typeface="Calibri" panose="020F0502020204030204" pitchFamily="34" charset="0"/>
                <a:cs typeface="Arial" panose="020B0604020202020204" pitchFamily="34" charset="0"/>
              </a:endParaRPr>
            </a:p>
            <a:p>
              <a:pPr marL="26670" algn="ctr">
                <a:lnSpc>
                  <a:spcPct val="107000"/>
                </a:lnSpc>
                <a:spcAft>
                  <a:spcPts val="800"/>
                </a:spcAft>
              </a:pPr>
              <a:r>
                <a:rPr lang="pl-PL" sz="2000" dirty="0" smtClean="0">
                  <a:effectLst/>
                  <a:latin typeface="Arial" panose="020B0604020202020204" pitchFamily="34" charset="0"/>
                  <a:ea typeface="Calibri" panose="020F0502020204030204" pitchFamily="34" charset="0"/>
                  <a:cs typeface="Arial" panose="020B0604020202020204" pitchFamily="34" charset="0"/>
                </a:rPr>
                <a:t>Ja </a:t>
              </a:r>
              <a:r>
                <a:rPr lang="pl-PL" sz="2000" dirty="0">
                  <a:effectLst/>
                  <a:latin typeface="Arial" panose="020B0604020202020204" pitchFamily="34" charset="0"/>
                  <a:ea typeface="Calibri" panose="020F0502020204030204" pitchFamily="34" charset="0"/>
                  <a:cs typeface="Arial" panose="020B0604020202020204" pitchFamily="34" charset="0"/>
                </a:rPr>
                <a:t>jestem zdania,  że</a:t>
              </a:r>
              <a:r>
                <a:rPr lang="pl-PL" sz="2000" dirty="0" smtClean="0">
                  <a:effectLst/>
                  <a:latin typeface="Arial" panose="020B0604020202020204" pitchFamily="34" charset="0"/>
                  <a:ea typeface="Calibri" panose="020F0502020204030204" pitchFamily="34" charset="0"/>
                  <a:cs typeface="Arial" panose="020B0604020202020204" pitchFamily="34" charset="0"/>
                </a:rPr>
                <a:t>_____________ .</a:t>
              </a:r>
            </a:p>
            <a:p>
              <a:pPr marL="26670" algn="ctr">
                <a:lnSpc>
                  <a:spcPct val="107000"/>
                </a:lnSpc>
                <a:spcAft>
                  <a:spcPts val="800"/>
                </a:spcAft>
              </a:pPr>
              <a:r>
                <a:rPr lang="pl-PL" sz="2000" dirty="0" smtClean="0">
                  <a:effectLst/>
                  <a:latin typeface="Arial" panose="020B0604020202020204" pitchFamily="34" charset="0"/>
                  <a:ea typeface="Calibri" panose="020F0502020204030204" pitchFamily="34" charset="0"/>
                  <a:cs typeface="Arial" panose="020B0604020202020204" pitchFamily="34" charset="0"/>
                </a:rPr>
                <a:t>W </a:t>
              </a:r>
              <a:r>
                <a:rPr lang="pl-PL" sz="2000" dirty="0">
                  <a:effectLst/>
                  <a:latin typeface="Arial" panose="020B0604020202020204" pitchFamily="34" charset="0"/>
                  <a:ea typeface="Calibri" panose="020F0502020204030204" pitchFamily="34" charset="0"/>
                  <a:cs typeface="Arial" panose="020B0604020202020204" pitchFamily="34" charset="0"/>
                </a:rPr>
                <a:t>każdym razie dziękuję za współpracę.  </a:t>
              </a:r>
            </a:p>
            <a:p>
              <a:pPr>
                <a:lnSpc>
                  <a:spcPct val="107000"/>
                </a:lnSpc>
                <a:spcAft>
                  <a:spcPts val="800"/>
                </a:spcAft>
              </a:pPr>
              <a:r>
                <a:rPr lang="pl-PL" sz="1100" dirty="0">
                  <a:effectLst/>
                  <a:latin typeface="Calibri" panose="020F0502020204030204" pitchFamily="34" charset="0"/>
                  <a:ea typeface="Calibri" panose="020F0502020204030204" pitchFamily="34" charset="0"/>
                  <a:cs typeface="Times New Roman" panose="02020603050405020304" pitchFamily="18" charset="0"/>
                </a:rPr>
                <a:t> </a:t>
              </a:r>
            </a:p>
          </p:txBody>
        </p:sp>
      </p:grpSp>
    </p:spTree>
    <p:extLst>
      <p:ext uri="{BB962C8B-B14F-4D97-AF65-F5344CB8AC3E}">
        <p14:creationId xmlns:p14="http://schemas.microsoft.com/office/powerpoint/2010/main" val="8086691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8704152" cy="1325563"/>
          </a:xfrm>
        </p:spPr>
        <p:txBody>
          <a:bodyPr>
            <a:normAutofit/>
          </a:bodyPr>
          <a:lstStyle/>
          <a:p>
            <a:r>
              <a:rPr lang="pl-PL" sz="3600" dirty="0" smtClean="0">
                <a:solidFill>
                  <a:srgbClr val="002060"/>
                </a:solidFill>
                <a:latin typeface="Arial" panose="020B0604020202020204" pitchFamily="34" charset="0"/>
                <a:cs typeface="Arial" panose="020B0604020202020204" pitchFamily="34" charset="0"/>
              </a:rPr>
              <a:t>Bibliografia</a:t>
            </a:r>
            <a:endParaRPr lang="pl-PL" sz="3600" dirty="0">
              <a:solidFill>
                <a:srgbClr val="002060"/>
              </a:solidFill>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normAutofit fontScale="92500" lnSpcReduction="20000"/>
          </a:bodyPr>
          <a:lstStyle/>
          <a:p>
            <a:pPr marL="0" indent="0">
              <a:buNone/>
            </a:pPr>
            <a:r>
              <a:rPr lang="pl-PL" sz="1800" dirty="0" smtClean="0">
                <a:latin typeface="Arial" panose="020B0604020202020204" pitchFamily="34" charset="0"/>
                <a:cs typeface="Arial" panose="020B0604020202020204" pitchFamily="34" charset="0"/>
              </a:rPr>
              <a:t>Cinda </a:t>
            </a:r>
            <a:r>
              <a:rPr lang="pl-PL" sz="1800" dirty="0">
                <a:latin typeface="Arial" panose="020B0604020202020204" pitchFamily="34" charset="0"/>
                <a:cs typeface="Arial" panose="020B0604020202020204" pitchFamily="34" charset="0"/>
              </a:rPr>
              <a:t>Williams </a:t>
            </a:r>
            <a:r>
              <a:rPr lang="pl-PL" sz="1800" dirty="0" smtClean="0">
                <a:latin typeface="Arial" panose="020B0604020202020204" pitchFamily="34" charset="0"/>
                <a:cs typeface="Arial" panose="020B0604020202020204" pitchFamily="34" charset="0"/>
              </a:rPr>
              <a:t>Chima; </a:t>
            </a:r>
            <a:r>
              <a:rPr lang="pl-PL" sz="1800" dirty="0">
                <a:latin typeface="Arial" panose="020B0604020202020204" pitchFamily="34" charset="0"/>
                <a:cs typeface="Arial" panose="020B0604020202020204" pitchFamily="34" charset="0"/>
              </a:rPr>
              <a:t>Robert Kleinschroth, Sprachen lernen, Rowohlt, Hamburg, 1992, str. </a:t>
            </a:r>
            <a:r>
              <a:rPr lang="pl-PL" sz="1800" dirty="0" smtClean="0">
                <a:latin typeface="Arial" panose="020B0604020202020204" pitchFamily="34" charset="0"/>
                <a:cs typeface="Arial" panose="020B0604020202020204" pitchFamily="34" charset="0"/>
              </a:rPr>
              <a:t>16</a:t>
            </a:r>
          </a:p>
          <a:p>
            <a:pPr marL="0" indent="0">
              <a:buNone/>
            </a:pPr>
            <a:r>
              <a:rPr lang="pl-PL" sz="1800" dirty="0" smtClean="0">
                <a:latin typeface="Arial" panose="020B0604020202020204" pitchFamily="34" charset="0"/>
                <a:cs typeface="Arial" panose="020B0604020202020204" pitchFamily="34" charset="0"/>
              </a:rPr>
              <a:t>Rada </a:t>
            </a:r>
            <a:r>
              <a:rPr lang="pl-PL" sz="1800" dirty="0">
                <a:latin typeface="Arial" panose="020B0604020202020204" pitchFamily="34" charset="0"/>
                <a:cs typeface="Arial" panose="020B0604020202020204" pitchFamily="34" charset="0"/>
              </a:rPr>
              <a:t>Europy 2003: 24 </a:t>
            </a:r>
            <a:r>
              <a:rPr lang="pl-PL" sz="1800" dirty="0" smtClean="0">
                <a:latin typeface="Arial" panose="020B0604020202020204" pitchFamily="34" charset="0"/>
                <a:cs typeface="Arial" panose="020B0604020202020204" pitchFamily="34" charset="0"/>
              </a:rPr>
              <a:t>w:</a:t>
            </a:r>
            <a:r>
              <a:rPr lang="pl-PL" sz="1800" dirty="0">
                <a:latin typeface="Arial" panose="020B0604020202020204" pitchFamily="34" charset="0"/>
                <a:cs typeface="Arial" panose="020B0604020202020204" pitchFamily="34" charset="0"/>
              </a:rPr>
              <a:t> </a:t>
            </a:r>
            <a:r>
              <a:rPr lang="pl-PL" sz="1800" dirty="0">
                <a:latin typeface="Arial" panose="020B0604020202020204" pitchFamily="34" charset="0"/>
                <a:cs typeface="Arial" panose="020B0604020202020204" pitchFamily="34" charset="0"/>
                <a:hlinkClick r:id="rId2"/>
              </a:rPr>
              <a:t>http://</a:t>
            </a:r>
            <a:r>
              <a:rPr lang="pl-PL" sz="1800" dirty="0" smtClean="0">
                <a:latin typeface="Arial" panose="020B0604020202020204" pitchFamily="34" charset="0"/>
                <a:cs typeface="Arial" panose="020B0604020202020204" pitchFamily="34" charset="0"/>
                <a:hlinkClick r:id="rId2"/>
              </a:rPr>
              <a:t>jows.pl/artykuly/mediacja-i-dzialania-mediacyjne-w-dydaktyce-jezykow-obcych</a:t>
            </a:r>
            <a:endParaRPr lang="pl-PL" sz="1800" dirty="0" smtClean="0">
              <a:latin typeface="Arial" panose="020B0604020202020204" pitchFamily="34" charset="0"/>
              <a:cs typeface="Arial" panose="020B0604020202020204" pitchFamily="34" charset="0"/>
            </a:endParaRPr>
          </a:p>
          <a:p>
            <a:pPr marL="0" indent="0">
              <a:buNone/>
            </a:pPr>
            <a:r>
              <a:rPr lang="pl-PL" sz="1800" dirty="0" smtClean="0">
                <a:latin typeface="Arial" panose="020B0604020202020204" pitchFamily="34" charset="0"/>
                <a:cs typeface="Arial" panose="020B0604020202020204" pitchFamily="34" charset="0"/>
                <a:hlinkClick r:id="rId2"/>
              </a:rPr>
              <a:t>http</a:t>
            </a:r>
            <a:r>
              <a:rPr lang="pl-PL" sz="1800" dirty="0">
                <a:latin typeface="Arial" panose="020B0604020202020204" pitchFamily="34" charset="0"/>
                <a:cs typeface="Arial" panose="020B0604020202020204" pitchFamily="34" charset="0"/>
                <a:hlinkClick r:id="rId2"/>
              </a:rPr>
              <a:t>://</a:t>
            </a:r>
            <a:r>
              <a:rPr lang="pl-PL" sz="1800" dirty="0" smtClean="0">
                <a:latin typeface="Arial" panose="020B0604020202020204" pitchFamily="34" charset="0"/>
                <a:cs typeface="Arial" panose="020B0604020202020204" pitchFamily="34" charset="0"/>
                <a:hlinkClick r:id="rId2"/>
              </a:rPr>
              <a:t>jows.pl/artykuly/mediacja-i-dzialania-mediacyjne-w-dydaktyce-jezykow-obcych</a:t>
            </a:r>
            <a:endParaRPr lang="pl-PL" sz="1800" dirty="0" smtClean="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Na </a:t>
            </a:r>
            <a:r>
              <a:rPr lang="en-US" sz="1800" dirty="0">
                <a:latin typeface="Arial" panose="020B0604020202020204" pitchFamily="34" charset="0"/>
                <a:cs typeface="Arial" panose="020B0604020202020204" pitchFamily="34" charset="0"/>
              </a:rPr>
              <a:t>podstawie: </a:t>
            </a:r>
            <a:r>
              <a:rPr lang="en-US" sz="1800" dirty="0" smtClean="0">
                <a:latin typeface="Arial" panose="020B0604020202020204" pitchFamily="34" charset="0"/>
                <a:cs typeface="Arial" panose="020B0604020202020204" pitchFamily="34" charset="0"/>
                <a:hlinkClick r:id="rId3"/>
              </a:rPr>
              <a:t>https</a:t>
            </a:r>
            <a:r>
              <a:rPr lang="en-US" sz="1800" dirty="0">
                <a:latin typeface="Arial" panose="020B0604020202020204" pitchFamily="34" charset="0"/>
                <a:cs typeface="Arial" panose="020B0604020202020204" pitchFamily="34" charset="0"/>
                <a:hlinkClick r:id="rId3"/>
              </a:rPr>
              <a:t>://</a:t>
            </a:r>
            <a:r>
              <a:rPr lang="en-US" sz="1800" dirty="0" smtClean="0">
                <a:latin typeface="Arial" panose="020B0604020202020204" pitchFamily="34" charset="0"/>
                <a:cs typeface="Arial" panose="020B0604020202020204" pitchFamily="34" charset="0"/>
                <a:hlinkClick r:id="rId3"/>
              </a:rPr>
              <a:t>www.klett.de/sixcms/media.php/321/KTD55_17-18.pdf</a:t>
            </a:r>
            <a:endParaRPr lang="pl-PL" sz="1800" dirty="0" smtClean="0">
              <a:latin typeface="Arial" panose="020B0604020202020204" pitchFamily="34" charset="0"/>
              <a:cs typeface="Arial" panose="020B0604020202020204" pitchFamily="34" charset="0"/>
            </a:endParaRPr>
          </a:p>
          <a:p>
            <a:pPr marL="0" indent="0">
              <a:buNone/>
            </a:pPr>
            <a:r>
              <a:rPr lang="pl-PL" sz="1800" dirty="0" smtClean="0">
                <a:latin typeface="Arial" panose="020B0604020202020204" pitchFamily="34" charset="0"/>
                <a:cs typeface="Arial" panose="020B0604020202020204" pitchFamily="34" charset="0"/>
              </a:rPr>
              <a:t>w: </a:t>
            </a:r>
            <a:r>
              <a:rPr lang="pl-PL" sz="1800" dirty="0" smtClean="0">
                <a:latin typeface="Arial" panose="020B0604020202020204" pitchFamily="34" charset="0"/>
                <a:cs typeface="Arial" panose="020B0604020202020204" pitchFamily="34" charset="0"/>
                <a:hlinkClick r:id="rId2"/>
              </a:rPr>
              <a:t>http://jows.pl/artykuly/mediacja-i-dzialania-mediacyjne-w-dydaktyce-jezykow-obcych</a:t>
            </a:r>
            <a:endParaRPr lang="pl-PL" sz="1800" dirty="0" smtClean="0">
              <a:latin typeface="Arial" panose="020B0604020202020204" pitchFamily="34" charset="0"/>
              <a:cs typeface="Arial" panose="020B0604020202020204" pitchFamily="34" charset="0"/>
            </a:endParaRPr>
          </a:p>
          <a:p>
            <a:pPr marL="0" indent="0">
              <a:buNone/>
            </a:pPr>
            <a:endParaRPr lang="pl-PL" sz="1800" dirty="0" smtClean="0">
              <a:latin typeface="Arial" panose="020B0604020202020204" pitchFamily="34" charset="0"/>
              <a:cs typeface="Arial" panose="020B0604020202020204" pitchFamily="34" charset="0"/>
            </a:endParaRPr>
          </a:p>
          <a:p>
            <a:pPr marL="0" lvl="0" indent="0">
              <a:lnSpc>
                <a:spcPct val="100000"/>
              </a:lnSpc>
              <a:spcBef>
                <a:spcPts val="0"/>
              </a:spcBef>
              <a:buNone/>
            </a:pPr>
            <a:r>
              <a:rPr lang="pl-PL" sz="1800" i="1" dirty="0" smtClean="0">
                <a:solidFill>
                  <a:prstClr val="black"/>
                </a:solidFill>
                <a:latin typeface="Arial" panose="020B0604020202020204" pitchFamily="34" charset="0"/>
                <a:cs typeface="Arial" panose="020B0604020202020204" pitchFamily="34" charset="0"/>
              </a:rPr>
              <a:t>Podstawa </a:t>
            </a:r>
            <a:r>
              <a:rPr lang="pl-PL" sz="1800" i="1" dirty="0">
                <a:solidFill>
                  <a:prstClr val="black"/>
                </a:solidFill>
                <a:latin typeface="Arial" panose="020B0604020202020204" pitchFamily="34" charset="0"/>
                <a:cs typeface="Arial" panose="020B0604020202020204" pitchFamily="34" charset="0"/>
              </a:rPr>
              <a:t>programowa kształcenia ogólnego z komentarzem. Szkoła podstawowa. Język obcy nowożytny </a:t>
            </a:r>
            <a:r>
              <a:rPr lang="pl-PL" sz="1800" dirty="0">
                <a:solidFill>
                  <a:prstClr val="black"/>
                </a:solidFill>
                <a:latin typeface="Arial" panose="020B0604020202020204" pitchFamily="34" charset="0"/>
                <a:cs typeface="Arial" panose="020B0604020202020204" pitchFamily="34" charset="0"/>
              </a:rPr>
              <a:t>– MEN, ORE</a:t>
            </a:r>
          </a:p>
          <a:p>
            <a:pPr marL="0" lvl="0" indent="0">
              <a:lnSpc>
                <a:spcPct val="100000"/>
              </a:lnSpc>
              <a:spcBef>
                <a:spcPts val="0"/>
              </a:spcBef>
              <a:buNone/>
            </a:pPr>
            <a:r>
              <a:rPr lang="pl-PL" sz="1800" i="1" dirty="0">
                <a:solidFill>
                  <a:prstClr val="black"/>
                </a:solidFill>
                <a:latin typeface="Arial" panose="020B0604020202020204" pitchFamily="34" charset="0"/>
                <a:cs typeface="Arial" panose="020B0604020202020204" pitchFamily="34" charset="0"/>
              </a:rPr>
              <a:t>I</a:t>
            </a:r>
            <a:r>
              <a:rPr lang="pl-PL" sz="1800" i="1" dirty="0" smtClean="0">
                <a:solidFill>
                  <a:prstClr val="black"/>
                </a:solidFill>
                <a:latin typeface="Arial" panose="020B0604020202020204" pitchFamily="34" charset="0"/>
                <a:cs typeface="Arial" panose="020B0604020202020204" pitchFamily="34" charset="0"/>
              </a:rPr>
              <a:t>nformator </a:t>
            </a:r>
            <a:r>
              <a:rPr lang="pl-PL" sz="1800" i="1" dirty="0">
                <a:solidFill>
                  <a:prstClr val="black"/>
                </a:solidFill>
                <a:latin typeface="Arial" panose="020B0604020202020204" pitchFamily="34" charset="0"/>
                <a:cs typeface="Arial" panose="020B0604020202020204" pitchFamily="34" charset="0"/>
              </a:rPr>
              <a:t>o egzaminie ósmoklasisty z języka angielskiego od roku szkolnego  2018/2019 </a:t>
            </a:r>
            <a:r>
              <a:rPr lang="pl-PL" sz="1800" dirty="0">
                <a:solidFill>
                  <a:prstClr val="black"/>
                </a:solidFill>
                <a:latin typeface="Arial" panose="020B0604020202020204" pitchFamily="34" charset="0"/>
                <a:cs typeface="Arial" panose="020B0604020202020204" pitchFamily="34" charset="0"/>
              </a:rPr>
              <a:t>– CKE, Warszawa 2017, ISBN 978-83-940902-8-9</a:t>
            </a:r>
          </a:p>
          <a:p>
            <a:pPr marL="0" lvl="0" indent="0">
              <a:lnSpc>
                <a:spcPct val="100000"/>
              </a:lnSpc>
              <a:spcBef>
                <a:spcPts val="0"/>
              </a:spcBef>
              <a:buNone/>
            </a:pPr>
            <a:r>
              <a:rPr lang="pl-PL" sz="1800" i="1" dirty="0">
                <a:solidFill>
                  <a:prstClr val="black"/>
                </a:solidFill>
                <a:latin typeface="Arial" panose="020B0604020202020204" pitchFamily="34" charset="0"/>
                <a:cs typeface="Arial" panose="020B0604020202020204" pitchFamily="34" charset="0"/>
              </a:rPr>
              <a:t>Informator o egzaminie ósmoklasisty z języka niemieckiego od roku szkolnego  2018/2019 </a:t>
            </a:r>
            <a:r>
              <a:rPr lang="pl-PL" sz="1800" dirty="0">
                <a:solidFill>
                  <a:prstClr val="black"/>
                </a:solidFill>
                <a:latin typeface="Arial" panose="020B0604020202020204" pitchFamily="34" charset="0"/>
                <a:cs typeface="Arial" panose="020B0604020202020204" pitchFamily="34" charset="0"/>
              </a:rPr>
              <a:t>– CKE, Warszawa 2017, ISBN 978-83-949003-1-1</a:t>
            </a:r>
          </a:p>
          <a:p>
            <a:pPr marL="0" lvl="0" indent="0" algn="just">
              <a:lnSpc>
                <a:spcPct val="100000"/>
              </a:lnSpc>
              <a:spcBef>
                <a:spcPts val="0"/>
              </a:spcBef>
              <a:buNone/>
            </a:pPr>
            <a:r>
              <a:rPr lang="pl-PL" sz="1800" i="1" dirty="0">
                <a:solidFill>
                  <a:prstClr val="black"/>
                </a:solidFill>
                <a:latin typeface="Arial" panose="020B0604020202020204" pitchFamily="34" charset="0"/>
                <a:cs typeface="Arial" panose="020B0604020202020204" pitchFamily="34" charset="0"/>
              </a:rPr>
              <a:t>Informator o egzaminie ósmoklasisty z języka rosyjskiego od roku szkolnego  2018/2019 </a:t>
            </a:r>
            <a:r>
              <a:rPr lang="pl-PL" sz="1800" dirty="0">
                <a:solidFill>
                  <a:prstClr val="black"/>
                </a:solidFill>
                <a:latin typeface="Arial" panose="020B0604020202020204" pitchFamily="34" charset="0"/>
                <a:cs typeface="Arial" panose="020B0604020202020204" pitchFamily="34" charset="0"/>
              </a:rPr>
              <a:t>– CKE, Warszawa 2017, ISBN 978-83-949003-2-8</a:t>
            </a:r>
          </a:p>
          <a:p>
            <a:pPr marL="0" lvl="0" indent="0">
              <a:lnSpc>
                <a:spcPct val="100000"/>
              </a:lnSpc>
              <a:spcBef>
                <a:spcPts val="0"/>
              </a:spcBef>
              <a:buNone/>
            </a:pPr>
            <a:r>
              <a:rPr lang="pl-PL" sz="1800" i="1" dirty="0">
                <a:solidFill>
                  <a:prstClr val="black"/>
                </a:solidFill>
                <a:latin typeface="Arial" panose="020B0604020202020204" pitchFamily="34" charset="0"/>
                <a:cs typeface="Arial" panose="020B0604020202020204" pitchFamily="34" charset="0"/>
              </a:rPr>
              <a:t>Język angielski. Arkusz egzaminacyjny dla uczniów bez niepełnosprawności i uczniów ze specyficznymi trudnościami w uczeniu się </a:t>
            </a:r>
            <a:r>
              <a:rPr lang="pl-PL" sz="1800" dirty="0">
                <a:solidFill>
                  <a:prstClr val="black"/>
                </a:solidFill>
                <a:latin typeface="Arial" panose="020B0604020202020204" pitchFamily="34" charset="0"/>
                <a:cs typeface="Arial" panose="020B0604020202020204" pitchFamily="34" charset="0"/>
              </a:rPr>
              <a:t>(EO_1) - </a:t>
            </a:r>
            <a:r>
              <a:rPr lang="pl-PL" sz="1800" dirty="0">
                <a:solidFill>
                  <a:prstClr val="black"/>
                </a:solidFill>
                <a:latin typeface="Arial" panose="020B0604020202020204" pitchFamily="34" charset="0"/>
                <a:cs typeface="Arial" panose="020B0604020202020204" pitchFamily="34" charset="0"/>
                <a:hlinkClick r:id="rId4"/>
              </a:rPr>
              <a:t>https://</a:t>
            </a:r>
            <a:r>
              <a:rPr lang="pl-PL" sz="1800" dirty="0" smtClean="0">
                <a:solidFill>
                  <a:prstClr val="black"/>
                </a:solidFill>
                <a:latin typeface="Arial" panose="020B0604020202020204" pitchFamily="34" charset="0"/>
                <a:cs typeface="Arial" panose="020B0604020202020204" pitchFamily="34" charset="0"/>
                <a:hlinkClick r:id="rId4"/>
              </a:rPr>
              <a:t>cke.gov.pl/egzamin-osmoklasisty/arkusze/arkusze-pokazowe-grudzien-2017</a:t>
            </a:r>
            <a:r>
              <a:rPr lang="pl-PL" sz="1800" dirty="0" smtClean="0">
                <a:solidFill>
                  <a:prstClr val="black"/>
                </a:solidFill>
                <a:latin typeface="Arial" panose="020B0604020202020204" pitchFamily="34" charset="0"/>
                <a:cs typeface="Arial" panose="020B0604020202020204" pitchFamily="34" charset="0"/>
              </a:rPr>
              <a:t>; </a:t>
            </a:r>
            <a:r>
              <a:rPr lang="pl-PL" sz="1800" dirty="0" smtClean="0">
                <a:solidFill>
                  <a:prstClr val="black"/>
                </a:solidFill>
                <a:latin typeface="Arial" panose="020B0604020202020204" pitchFamily="34" charset="0"/>
                <a:cs typeface="Arial" panose="020B0604020202020204" pitchFamily="34" charset="0"/>
                <a:hlinkClick r:id="rId5"/>
              </a:rPr>
              <a:t>www.reformaedukacji.men.gov.pl</a:t>
            </a:r>
            <a:r>
              <a:rPr lang="pl-PL" sz="1800" dirty="0" smtClean="0">
                <a:solidFill>
                  <a:prstClr val="black"/>
                </a:solidFill>
                <a:latin typeface="Arial" panose="020B0604020202020204" pitchFamily="34" charset="0"/>
                <a:cs typeface="Arial" panose="020B0604020202020204" pitchFamily="34" charset="0"/>
              </a:rPr>
              <a:t>; </a:t>
            </a:r>
            <a:r>
              <a:rPr lang="pl-PL" sz="1800" dirty="0" smtClean="0">
                <a:solidFill>
                  <a:prstClr val="black"/>
                </a:solidFill>
                <a:latin typeface="Arial" panose="020B0604020202020204" pitchFamily="34" charset="0"/>
                <a:cs typeface="Arial" panose="020B0604020202020204" pitchFamily="34" charset="0"/>
                <a:hlinkClick r:id="rId6"/>
              </a:rPr>
              <a:t>www.ore.edu.pl</a:t>
            </a:r>
            <a:r>
              <a:rPr lang="pl-PL" sz="1800" dirty="0" smtClean="0">
                <a:solidFill>
                  <a:prstClr val="black"/>
                </a:solidFill>
                <a:latin typeface="Arial" panose="020B0604020202020204" pitchFamily="34" charset="0"/>
                <a:cs typeface="Arial" panose="020B0604020202020204" pitchFamily="34" charset="0"/>
              </a:rPr>
              <a:t>; </a:t>
            </a:r>
            <a:r>
              <a:rPr lang="pl-PL" sz="1800" dirty="0" smtClean="0">
                <a:solidFill>
                  <a:prstClr val="black"/>
                </a:solidFill>
                <a:latin typeface="Arial" panose="020B0604020202020204" pitchFamily="34" charset="0"/>
                <a:cs typeface="Arial" panose="020B0604020202020204" pitchFamily="34" charset="0"/>
                <a:hlinkClick r:id="rId7"/>
              </a:rPr>
              <a:t>www.cke.gov.pl</a:t>
            </a:r>
            <a:endParaRPr lang="pl-PL" sz="1800" dirty="0">
              <a:solidFill>
                <a:prstClr val="black"/>
              </a:solidFill>
              <a:latin typeface="Arial" panose="020B0604020202020204" pitchFamily="34" charset="0"/>
              <a:cs typeface="Arial" panose="020B0604020202020204" pitchFamily="34" charset="0"/>
            </a:endParaRPr>
          </a:p>
          <a:p>
            <a:endParaRPr lang="pl-PL" dirty="0"/>
          </a:p>
        </p:txBody>
      </p:sp>
      <p:sp>
        <p:nvSpPr>
          <p:cNvPr id="4" name="Symbol zastępczy stopki 3"/>
          <p:cNvSpPr>
            <a:spLocks noGrp="1"/>
          </p:cNvSpPr>
          <p:nvPr>
            <p:ph type="ftr" sz="quarter" idx="11"/>
          </p:nvPr>
        </p:nvSpPr>
        <p:spPr/>
        <p:txBody>
          <a:bodyPr/>
          <a:lstStyle/>
          <a:p>
            <a:r>
              <a:rPr lang="pl-PL" smtClean="0"/>
              <a:t>Wszelkie prawa zastrzeżone © Ośrodek Rozwoju Edukacji w Warszawie | www.ore.edu.pl</a:t>
            </a:r>
            <a:endParaRPr lang="pl-PL"/>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44</a:t>
            </a:fld>
            <a:endParaRPr lang="pl-PL"/>
          </a:p>
        </p:txBody>
      </p:sp>
    </p:spTree>
    <p:extLst>
      <p:ext uri="{BB962C8B-B14F-4D97-AF65-F5344CB8AC3E}">
        <p14:creationId xmlns:p14="http://schemas.microsoft.com/office/powerpoint/2010/main" val="154639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057238" cy="1325563"/>
          </a:xfrm>
        </p:spPr>
        <p:txBody>
          <a:bodyPr>
            <a:normAutofit/>
          </a:bodyPr>
          <a:lstStyle/>
          <a:p>
            <a:pPr algn="ctr"/>
            <a:r>
              <a:rPr lang="pl-PL" sz="3600" b="1" dirty="0" smtClean="0">
                <a:solidFill>
                  <a:srgbClr val="002060"/>
                </a:solidFill>
                <a:latin typeface="Arial" pitchFamily="34" charset="0"/>
                <a:cs typeface="Arial" pitchFamily="34" charset="0"/>
              </a:rPr>
              <a:t>Stacje / przystanki uczenia się –</a:t>
            </a:r>
            <a:br>
              <a:rPr lang="pl-PL" sz="3600" b="1" dirty="0" smtClean="0">
                <a:solidFill>
                  <a:srgbClr val="002060"/>
                </a:solidFill>
                <a:latin typeface="Arial" pitchFamily="34" charset="0"/>
                <a:cs typeface="Arial" pitchFamily="34" charset="0"/>
              </a:rPr>
            </a:br>
            <a:r>
              <a:rPr lang="pl-PL" sz="3600" b="1" dirty="0" smtClean="0">
                <a:solidFill>
                  <a:srgbClr val="002060"/>
                </a:solidFill>
                <a:latin typeface="Arial" pitchFamily="34" charset="0"/>
                <a:cs typeface="Arial" pitchFamily="34" charset="0"/>
              </a:rPr>
              <a:t> przygotowanie</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p:txBody>
          <a:bodyPr/>
          <a:lstStyle/>
          <a:p>
            <a:r>
              <a:rPr lang="pl-PL" dirty="0" smtClean="0">
                <a:latin typeface="Arial" pitchFamily="34" charset="0"/>
                <a:cs typeface="Arial" pitchFamily="34" charset="0"/>
              </a:rPr>
              <a:t>Nauczyciel proponuje temat (lub uzgadnia go z uczniami);</a:t>
            </a:r>
          </a:p>
          <a:p>
            <a:r>
              <a:rPr lang="pl-PL" dirty="0" smtClean="0">
                <a:latin typeface="Arial" pitchFamily="34" charset="0"/>
                <a:cs typeface="Arial" pitchFamily="34" charset="0"/>
              </a:rPr>
              <a:t>pomieszczenie klasowe zostaje podzielone na „wyspy uczenia się”;</a:t>
            </a:r>
          </a:p>
          <a:p>
            <a:r>
              <a:rPr lang="pl-PL" dirty="0" smtClean="0">
                <a:latin typeface="Arial" pitchFamily="34" charset="0"/>
                <a:cs typeface="Arial" pitchFamily="34" charset="0"/>
              </a:rPr>
              <a:t>każda z wysp wymaga innych aktywności;</a:t>
            </a:r>
          </a:p>
          <a:p>
            <a:r>
              <a:rPr lang="pl-PL" dirty="0" smtClean="0">
                <a:latin typeface="Arial" pitchFamily="34" charset="0"/>
                <a:cs typeface="Arial" pitchFamily="34" charset="0"/>
              </a:rPr>
              <a:t>możliwe jest wykorzystanie różnych mediów: komputer, odtwarzacz CD, książki, czasopisma, albumy, leksykony, kopie z ćwiczeniami do wykonania.</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5</a:t>
            </a:fld>
            <a:endParaRPr lang="pl-PL" dirty="0"/>
          </a:p>
        </p:txBody>
      </p:sp>
    </p:spTree>
    <p:extLst>
      <p:ext uri="{BB962C8B-B14F-4D97-AF65-F5344CB8AC3E}">
        <p14:creationId xmlns:p14="http://schemas.microsoft.com/office/powerpoint/2010/main" val="1256300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199" y="365125"/>
            <a:ext cx="9138720" cy="1325563"/>
          </a:xfrm>
        </p:spPr>
        <p:txBody>
          <a:bodyPr>
            <a:normAutofit/>
          </a:bodyPr>
          <a:lstStyle/>
          <a:p>
            <a:pPr algn="ctr"/>
            <a:r>
              <a:rPr lang="pl-PL" sz="3600" b="1" dirty="0" smtClean="0">
                <a:solidFill>
                  <a:srgbClr val="002060"/>
                </a:solidFill>
                <a:latin typeface="Arial" pitchFamily="34" charset="0"/>
                <a:cs typeface="Arial" pitchFamily="34" charset="0"/>
              </a:rPr>
              <a:t>Stacje / przystanki uczenia się – organizacja przestrzeni</a:t>
            </a:r>
            <a:endParaRPr lang="pl-PL" sz="3600" b="1" dirty="0">
              <a:solidFill>
                <a:srgbClr val="002060"/>
              </a:solidFill>
              <a:latin typeface="Arial" pitchFamily="34" charset="0"/>
              <a:cs typeface="Arial" pitchFamily="34" charset="0"/>
            </a:endParaRP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6</a:t>
            </a:fld>
            <a:endParaRPr lang="pl-PL" dirty="0"/>
          </a:p>
        </p:txBody>
      </p:sp>
      <p:pic>
        <p:nvPicPr>
          <p:cNvPr id="7" name="Symbol zastępczy zawartości 6"/>
          <p:cNvPicPr>
            <a:picLocks noGrp="1"/>
          </p:cNvPicPr>
          <p:nvPr>
            <p:ph idx="1"/>
          </p:nvPr>
        </p:nvPicPr>
        <p:blipFill>
          <a:blip r:embed="rId2" cstate="print"/>
          <a:srcRect/>
          <a:stretch>
            <a:fillRect/>
          </a:stretch>
        </p:blipFill>
        <p:spPr bwMode="auto">
          <a:xfrm>
            <a:off x="2566987" y="1881981"/>
            <a:ext cx="7058025" cy="4238625"/>
          </a:xfrm>
          <a:prstGeom prst="rect">
            <a:avLst/>
          </a:prstGeom>
          <a:noFill/>
          <a:ln w="9525">
            <a:noFill/>
            <a:miter lim="800000"/>
            <a:headEnd/>
            <a:tailEnd/>
          </a:ln>
        </p:spPr>
      </p:pic>
    </p:spTree>
    <p:extLst>
      <p:ext uri="{BB962C8B-B14F-4D97-AF65-F5344CB8AC3E}">
        <p14:creationId xmlns:p14="http://schemas.microsoft.com/office/powerpoint/2010/main" val="862799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8821848" cy="1325563"/>
          </a:xfrm>
        </p:spPr>
        <p:txBody>
          <a:bodyPr>
            <a:normAutofit/>
          </a:bodyPr>
          <a:lstStyle/>
          <a:p>
            <a:pPr algn="ctr"/>
            <a:r>
              <a:rPr lang="pl-PL" sz="3600" b="1" dirty="0" smtClean="0">
                <a:solidFill>
                  <a:srgbClr val="002060"/>
                </a:solidFill>
                <a:latin typeface="Arial" pitchFamily="34" charset="0"/>
                <a:cs typeface="Arial" pitchFamily="34" charset="0"/>
              </a:rPr>
              <a:t>Stacje / przystanki uczenia się - realizacja</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p:txBody>
          <a:bodyPr/>
          <a:lstStyle/>
          <a:p>
            <a:pPr>
              <a:lnSpc>
                <a:spcPct val="80000"/>
              </a:lnSpc>
            </a:pPr>
            <a:r>
              <a:rPr lang="pl-PL" dirty="0" smtClean="0">
                <a:latin typeface="Arial" pitchFamily="34" charset="0"/>
                <a:cs typeface="Arial" pitchFamily="34" charset="0"/>
              </a:rPr>
              <a:t>Uczniowie zostają podzieleni na grupy 2-3 osobowe;</a:t>
            </a:r>
          </a:p>
          <a:p>
            <a:pPr>
              <a:lnSpc>
                <a:spcPct val="80000"/>
              </a:lnSpc>
            </a:pPr>
            <a:r>
              <a:rPr lang="pl-PL" dirty="0" smtClean="0">
                <a:latin typeface="Arial" pitchFamily="34" charset="0"/>
                <a:cs typeface="Arial" pitchFamily="34" charset="0"/>
              </a:rPr>
              <a:t>liczba stacji uczenia się: liczba grup + 1;</a:t>
            </a:r>
          </a:p>
          <a:p>
            <a:pPr>
              <a:lnSpc>
                <a:spcPct val="80000"/>
              </a:lnSpc>
            </a:pPr>
            <a:r>
              <a:rPr lang="pl-PL" dirty="0" smtClean="0">
                <a:latin typeface="Arial" pitchFamily="34" charset="0"/>
                <a:cs typeface="Arial" pitchFamily="34" charset="0"/>
              </a:rPr>
              <a:t>jedną z „wysp” stanowi stół, na którym znajdują się rozwiązania do wszystkich zadań z poszczególnych stacji;</a:t>
            </a:r>
          </a:p>
          <a:p>
            <a:pPr>
              <a:lnSpc>
                <a:spcPct val="80000"/>
              </a:lnSpc>
            </a:pPr>
            <a:r>
              <a:rPr lang="pl-PL" dirty="0" smtClean="0">
                <a:latin typeface="Arial" pitchFamily="34" charset="0"/>
                <a:cs typeface="Arial" pitchFamily="34" charset="0"/>
              </a:rPr>
              <a:t>uczniowie przemieszczają się od stacji do stacji, rozwiązują zadania, porównują wyniki z kluczem rozwiązań;</a:t>
            </a:r>
          </a:p>
          <a:p>
            <a:pPr>
              <a:lnSpc>
                <a:spcPct val="80000"/>
              </a:lnSpc>
            </a:pPr>
            <a:r>
              <a:rPr lang="pl-PL" dirty="0" smtClean="0">
                <a:latin typeface="Arial" pitchFamily="34" charset="0"/>
                <a:cs typeface="Arial" pitchFamily="34" charset="0"/>
              </a:rPr>
              <a:t>nauczyciel udziela wskazówek, jeśli to konieczne;</a:t>
            </a:r>
          </a:p>
          <a:p>
            <a:pPr>
              <a:lnSpc>
                <a:spcPct val="80000"/>
              </a:lnSpc>
            </a:pPr>
            <a:r>
              <a:rPr lang="pl-PL" dirty="0" smtClean="0">
                <a:latin typeface="Arial" pitchFamily="34" charset="0"/>
                <a:cs typeface="Arial" pitchFamily="34" charset="0"/>
              </a:rPr>
              <a:t>przy stacjach, przy których należy wykonać zadanie w formie pisemnej, powinna znajdować się odpowiednia do liczebności grupy liczba kopii.</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7</a:t>
            </a:fld>
            <a:endParaRPr lang="pl-PL" dirty="0"/>
          </a:p>
        </p:txBody>
      </p:sp>
    </p:spTree>
    <p:extLst>
      <p:ext uri="{BB962C8B-B14F-4D97-AF65-F5344CB8AC3E}">
        <p14:creationId xmlns:p14="http://schemas.microsoft.com/office/powerpoint/2010/main" val="3268086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482750" cy="1325563"/>
          </a:xfrm>
        </p:spPr>
        <p:txBody>
          <a:bodyPr>
            <a:normAutofit/>
          </a:bodyPr>
          <a:lstStyle/>
          <a:p>
            <a:pPr algn="ctr"/>
            <a:r>
              <a:rPr lang="pl-PL" sz="3600" b="1" dirty="0" smtClean="0">
                <a:solidFill>
                  <a:srgbClr val="002060"/>
                </a:solidFill>
                <a:latin typeface="Arial" pitchFamily="34" charset="0"/>
                <a:cs typeface="Arial" pitchFamily="34" charset="0"/>
              </a:rPr>
              <a:t>Stacje / przystanki uczenia się - zalety</a:t>
            </a:r>
            <a:endParaRPr lang="pl-PL" sz="3600" b="1" dirty="0">
              <a:solidFill>
                <a:srgbClr val="002060"/>
              </a:solidFill>
              <a:latin typeface="Arial" pitchFamily="34" charset="0"/>
              <a:cs typeface="Arial" pitchFamily="34" charset="0"/>
            </a:endParaRPr>
          </a:p>
        </p:txBody>
      </p:sp>
      <p:sp>
        <p:nvSpPr>
          <p:cNvPr id="3" name="Symbol zastępczy zawartości 2"/>
          <p:cNvSpPr>
            <a:spLocks noGrp="1"/>
          </p:cNvSpPr>
          <p:nvPr>
            <p:ph idx="1"/>
          </p:nvPr>
        </p:nvSpPr>
        <p:spPr/>
        <p:txBody>
          <a:bodyPr/>
          <a:lstStyle/>
          <a:p>
            <a:r>
              <a:rPr lang="pl-PL" dirty="0" smtClean="0">
                <a:latin typeface="Arial" pitchFamily="34" charset="0"/>
                <a:cs typeface="Arial" pitchFamily="34" charset="0"/>
              </a:rPr>
              <a:t>aktywizowanie różnych kanałów percepcji</a:t>
            </a:r>
          </a:p>
          <a:p>
            <a:r>
              <a:rPr lang="pl-PL" dirty="0" smtClean="0">
                <a:latin typeface="Arial" pitchFamily="34" charset="0"/>
                <a:cs typeface="Arial" pitchFamily="34" charset="0"/>
              </a:rPr>
              <a:t>umożliwienie uczniom pracy we własnym tempie</a:t>
            </a:r>
          </a:p>
          <a:p>
            <a:r>
              <a:rPr lang="pl-PL" dirty="0" smtClean="0">
                <a:latin typeface="Arial" pitchFamily="34" charset="0"/>
                <a:cs typeface="Arial" pitchFamily="34" charset="0"/>
              </a:rPr>
              <a:t>brak stresu związanego z byciem ocenianym</a:t>
            </a:r>
          </a:p>
          <a:p>
            <a:r>
              <a:rPr lang="pl-PL" dirty="0" smtClean="0">
                <a:latin typeface="Arial" pitchFamily="34" charset="0"/>
                <a:cs typeface="Arial" pitchFamily="34" charset="0"/>
              </a:rPr>
              <a:t>rozwijanie kompetencji społecznych</a:t>
            </a:r>
          </a:p>
          <a:p>
            <a:r>
              <a:rPr lang="pl-PL" dirty="0" smtClean="0">
                <a:latin typeface="Arial" pitchFamily="34" charset="0"/>
                <a:cs typeface="Arial" pitchFamily="34" charset="0"/>
              </a:rPr>
              <a:t>uczenie samodzielności i odpowiedzialności</a:t>
            </a:r>
          </a:p>
          <a:p>
            <a:r>
              <a:rPr lang="pl-PL" dirty="0" smtClean="0">
                <a:latin typeface="Arial" pitchFamily="34" charset="0"/>
                <a:cs typeface="Arial" pitchFamily="34" charset="0"/>
              </a:rPr>
              <a:t>wysoka atrakcyjność</a:t>
            </a:r>
          </a:p>
          <a:p>
            <a:r>
              <a:rPr lang="pl-PL" dirty="0" smtClean="0">
                <a:latin typeface="Arial" pitchFamily="34" charset="0"/>
                <a:cs typeface="Arial" pitchFamily="34" charset="0"/>
              </a:rPr>
              <a:t>odciążenie nauczyciela w czasie lekcji</a:t>
            </a:r>
          </a:p>
          <a:p>
            <a:endParaRPr lang="pl-PL" dirty="0"/>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8</a:t>
            </a:fld>
            <a:endParaRPr lang="pl-PL" dirty="0"/>
          </a:p>
        </p:txBody>
      </p:sp>
    </p:spTree>
    <p:extLst>
      <p:ext uri="{BB962C8B-B14F-4D97-AF65-F5344CB8AC3E}">
        <p14:creationId xmlns:p14="http://schemas.microsoft.com/office/powerpoint/2010/main" val="3685453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9120612" cy="1325563"/>
          </a:xfrm>
        </p:spPr>
        <p:txBody>
          <a:bodyPr>
            <a:normAutofit fontScale="90000"/>
          </a:bodyPr>
          <a:lstStyle/>
          <a:p>
            <a:pPr algn="ctr"/>
            <a:r>
              <a:rPr lang="pl-PL" dirty="0" smtClean="0">
                <a:solidFill>
                  <a:schemeClr val="accent5">
                    <a:lumMod val="50000"/>
                  </a:schemeClr>
                </a:solidFill>
              </a:rPr>
              <a:t/>
            </a:r>
            <a:br>
              <a:rPr lang="pl-PL" dirty="0" smtClean="0">
                <a:solidFill>
                  <a:schemeClr val="accent5">
                    <a:lumMod val="50000"/>
                  </a:schemeClr>
                </a:solidFill>
              </a:rPr>
            </a:br>
            <a:r>
              <a:rPr lang="pl-PL" sz="4000" b="1" dirty="0" smtClean="0">
                <a:solidFill>
                  <a:schemeClr val="accent5">
                    <a:lumMod val="50000"/>
                  </a:schemeClr>
                </a:solidFill>
                <a:latin typeface="Arial" panose="020B0604020202020204" pitchFamily="34" charset="0"/>
                <a:cs typeface="Arial" panose="020B0604020202020204" pitchFamily="34" charset="0"/>
              </a:rPr>
              <a:t>Propozycja projektu językowego</a:t>
            </a:r>
            <a:br>
              <a:rPr lang="pl-PL" sz="4000" b="1" dirty="0" smtClean="0">
                <a:solidFill>
                  <a:schemeClr val="accent5">
                    <a:lumMod val="50000"/>
                  </a:schemeClr>
                </a:solidFill>
                <a:latin typeface="Arial" panose="020B0604020202020204" pitchFamily="34" charset="0"/>
                <a:cs typeface="Arial" panose="020B0604020202020204" pitchFamily="34" charset="0"/>
              </a:rPr>
            </a:br>
            <a:endParaRPr lang="pl-PL" sz="4000" b="1" dirty="0">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p:txBody>
          <a:bodyPr/>
          <a:lstStyle/>
          <a:p>
            <a:pPr algn="ctr"/>
            <a:endParaRPr lang="pl-PL" dirty="0" smtClean="0"/>
          </a:p>
          <a:p>
            <a:pPr marL="0" indent="0" algn="ctr">
              <a:buNone/>
            </a:pPr>
            <a:r>
              <a:rPr lang="pl-PL" dirty="0" smtClean="0">
                <a:latin typeface="Arial" panose="020B0604020202020204" pitchFamily="34" charset="0"/>
                <a:cs typeface="Arial" panose="020B0604020202020204" pitchFamily="34" charset="0"/>
              </a:rPr>
              <a:t>„</a:t>
            </a:r>
            <a:r>
              <a:rPr lang="pl-PL" dirty="0">
                <a:latin typeface="Arial" panose="020B0604020202020204" pitchFamily="34" charset="0"/>
                <a:cs typeface="Arial" panose="020B0604020202020204" pitchFamily="34" charset="0"/>
              </a:rPr>
              <a:t>Jeśli nie wiesz dokąd zmierzasz, nigdy tam nie dotrzesz</a:t>
            </a:r>
            <a:r>
              <a:rPr lang="pl-PL" dirty="0" smtClean="0">
                <a:latin typeface="Arial" panose="020B0604020202020204" pitchFamily="34" charset="0"/>
                <a:cs typeface="Arial" panose="020B0604020202020204" pitchFamily="34" charset="0"/>
              </a:rPr>
              <a:t>.”</a:t>
            </a:r>
          </a:p>
          <a:p>
            <a:pPr algn="ctr"/>
            <a:endParaRPr lang="pl-PL" dirty="0">
              <a:latin typeface="Arial" panose="020B0604020202020204" pitchFamily="34" charset="0"/>
              <a:cs typeface="Arial" panose="020B0604020202020204" pitchFamily="34" charset="0"/>
            </a:endParaRPr>
          </a:p>
          <a:p>
            <a:pPr marL="0" indent="0" algn="ctr">
              <a:buNone/>
            </a:pPr>
            <a:r>
              <a:rPr lang="pl-PL" dirty="0" smtClean="0">
                <a:latin typeface="Arial" panose="020B0604020202020204" pitchFamily="34" charset="0"/>
                <a:cs typeface="Arial" panose="020B0604020202020204" pitchFamily="34" charset="0"/>
              </a:rPr>
              <a:t>„</a:t>
            </a:r>
            <a:r>
              <a:rPr lang="pl-PL" dirty="0">
                <a:latin typeface="Arial" panose="020B0604020202020204" pitchFamily="34" charset="0"/>
                <a:cs typeface="Arial" panose="020B0604020202020204" pitchFamily="34" charset="0"/>
              </a:rPr>
              <a:t>Głupota i inteligencja nie są dziedziczone, </a:t>
            </a:r>
            <a:endParaRPr lang="pl-PL" dirty="0" smtClean="0">
              <a:latin typeface="Arial" panose="020B0604020202020204" pitchFamily="34" charset="0"/>
              <a:cs typeface="Arial" panose="020B0604020202020204" pitchFamily="34" charset="0"/>
            </a:endParaRPr>
          </a:p>
          <a:p>
            <a:pPr marL="0" indent="0" algn="ctr">
              <a:buNone/>
            </a:pPr>
            <a:r>
              <a:rPr lang="pl-PL" dirty="0" smtClean="0">
                <a:latin typeface="Arial" panose="020B0604020202020204" pitchFamily="34" charset="0"/>
                <a:cs typeface="Arial" panose="020B0604020202020204" pitchFamily="34" charset="0"/>
              </a:rPr>
              <a:t>lecz </a:t>
            </a:r>
            <a:r>
              <a:rPr lang="pl-PL" dirty="0">
                <a:latin typeface="Arial" panose="020B0604020202020204" pitchFamily="34" charset="0"/>
                <a:cs typeface="Arial" panose="020B0604020202020204" pitchFamily="34" charset="0"/>
              </a:rPr>
              <a:t>nabyte przez pasywność bądź aktywność.”</a:t>
            </a:r>
          </a:p>
          <a:p>
            <a:endParaRPr lang="pl-PL" dirty="0" smtClean="0">
              <a:latin typeface="Arial" panose="020B0604020202020204" pitchFamily="34" charset="0"/>
              <a:cs typeface="Arial" panose="020B0604020202020204" pitchFamily="34" charset="0"/>
            </a:endParaRPr>
          </a:p>
          <a:p>
            <a:pPr marL="0" indent="0" algn="ctr">
              <a:buNone/>
            </a:pPr>
            <a:r>
              <a:rPr lang="pl-PL" dirty="0">
                <a:latin typeface="Arial" panose="020B0604020202020204" pitchFamily="34" charset="0"/>
                <a:cs typeface="Arial" panose="020B0604020202020204" pitchFamily="34" charset="0"/>
              </a:rPr>
              <a:t>Ż</a:t>
            </a:r>
            <a:r>
              <a:rPr lang="pl-PL" dirty="0" smtClean="0">
                <a:latin typeface="Arial" panose="020B0604020202020204" pitchFamily="34" charset="0"/>
                <a:cs typeface="Arial" panose="020B0604020202020204" pitchFamily="34" charset="0"/>
              </a:rPr>
              <a:t>eby </a:t>
            </a:r>
            <a:r>
              <a:rPr lang="pl-PL" dirty="0">
                <a:latin typeface="Arial" panose="020B0604020202020204" pitchFamily="34" charset="0"/>
                <a:cs typeface="Arial" panose="020B0604020202020204" pitchFamily="34" charset="0"/>
              </a:rPr>
              <a:t>potrafić jechać autem, trzeba je samemu </a:t>
            </a:r>
            <a:r>
              <a:rPr lang="pl-PL" dirty="0" smtClean="0">
                <a:latin typeface="Arial" panose="020B0604020202020204" pitchFamily="34" charset="0"/>
                <a:cs typeface="Arial" panose="020B0604020202020204" pitchFamily="34" charset="0"/>
              </a:rPr>
              <a:t>poprowadzić.</a:t>
            </a:r>
            <a:endParaRPr lang="pl-PL" dirty="0">
              <a:latin typeface="Arial" panose="020B0604020202020204" pitchFamily="34" charset="0"/>
              <a:cs typeface="Arial" panose="020B0604020202020204" pitchFamily="34" charset="0"/>
            </a:endParaRPr>
          </a:p>
        </p:txBody>
      </p:sp>
      <p:sp>
        <p:nvSpPr>
          <p:cNvPr id="4" name="Symbol zastępczy stopki 3"/>
          <p:cNvSpPr>
            <a:spLocks noGrp="1"/>
          </p:cNvSpPr>
          <p:nvPr>
            <p:ph type="ftr" sz="quarter" idx="11"/>
          </p:nvPr>
        </p:nvSpPr>
        <p:spPr/>
        <p:txBody>
          <a:bodyPr/>
          <a:lstStyle/>
          <a:p>
            <a:r>
              <a:rPr lang="pl-PL" dirty="0" smtClean="0"/>
              <a:t>Wszelkie prawa zastrzeżone © Ośrodek Rozwoju Edukacji w Warszawie | www.ore.edu.pl</a:t>
            </a:r>
            <a:endParaRPr lang="pl-PL" dirty="0"/>
          </a:p>
        </p:txBody>
      </p:sp>
      <p:sp>
        <p:nvSpPr>
          <p:cNvPr id="5" name="Symbol zastępczy numeru slajdu 4"/>
          <p:cNvSpPr>
            <a:spLocks noGrp="1"/>
          </p:cNvSpPr>
          <p:nvPr>
            <p:ph type="sldNum" sz="quarter" idx="12"/>
          </p:nvPr>
        </p:nvSpPr>
        <p:spPr/>
        <p:txBody>
          <a:bodyPr/>
          <a:lstStyle/>
          <a:p>
            <a:fld id="{6D5E0CDF-0EB0-44EF-AF60-9AEE92BC93FD}" type="slidenum">
              <a:rPr lang="pl-PL" smtClean="0"/>
              <a:pPr/>
              <a:t>9</a:t>
            </a:fld>
            <a:endParaRPr lang="pl-PL" dirty="0"/>
          </a:p>
        </p:txBody>
      </p:sp>
    </p:spTree>
    <p:extLst>
      <p:ext uri="{BB962C8B-B14F-4D97-AF65-F5344CB8AC3E}">
        <p14:creationId xmlns:p14="http://schemas.microsoft.com/office/powerpoint/2010/main" val="43221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ezentacja1.potx" id="{51723B0F-3E97-4CBE-95F9-6A534B15515E}" vid="{2B494970-2AE8-4A2E-A241-E85E79EDEF50}"/>
    </a:ext>
  </a:extLst>
</a:theme>
</file>

<file path=ppt/theme/theme2.xml><?xml version="1.0" encoding="utf-8"?>
<a:theme xmlns:a="http://schemas.openxmlformats.org/drawingml/2006/main" name="1_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ezentacja1.potx" id="{51723B0F-3E97-4CBE-95F9-6A534B15515E}" vid="{2B494970-2AE8-4A2E-A241-E85E79EDEF50}"/>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Vademecum nauczyciela</Template>
  <TotalTime>7942</TotalTime>
  <Words>4377</Words>
  <Application>Microsoft Office PowerPoint</Application>
  <PresentationFormat>Niestandardowy</PresentationFormat>
  <Paragraphs>582</Paragraphs>
  <Slides>44</Slides>
  <Notes>0</Notes>
  <HiddenSlides>0</HiddenSlides>
  <MMClips>0</MMClips>
  <ScaleCrop>false</ScaleCrop>
  <HeadingPairs>
    <vt:vector size="4" baseType="variant">
      <vt:variant>
        <vt:lpstr>Motyw</vt:lpstr>
      </vt:variant>
      <vt:variant>
        <vt:i4>2</vt:i4>
      </vt:variant>
      <vt:variant>
        <vt:lpstr>Tytuły slajdów</vt:lpstr>
      </vt:variant>
      <vt:variant>
        <vt:i4>44</vt:i4>
      </vt:variant>
    </vt:vector>
  </HeadingPairs>
  <TitlesOfParts>
    <vt:vector size="46" baseType="lpstr">
      <vt:lpstr>Motyw pakietu Office</vt:lpstr>
      <vt:lpstr>1_Motyw pakietu Office</vt:lpstr>
      <vt:lpstr>Prezentacja programu PowerPoint</vt:lpstr>
      <vt:lpstr>Cele modułu III</vt:lpstr>
      <vt:lpstr>Wybrane warunki realizacji podstawy programowej w zakresie języka obcego na  II etapie edukacyjnym</vt:lpstr>
      <vt:lpstr>Opowiadanie historii w języku obcym  techniką kamishibai</vt:lpstr>
      <vt:lpstr>Stacje / przystanki uczenia się –  przygotowanie</vt:lpstr>
      <vt:lpstr>Stacje / przystanki uczenia się – organizacja przestrzeni</vt:lpstr>
      <vt:lpstr>Stacje / przystanki uczenia się - realizacja</vt:lpstr>
      <vt:lpstr>Stacje / przystanki uczenia się - zalety</vt:lpstr>
      <vt:lpstr> Propozycja projektu językowego </vt:lpstr>
      <vt:lpstr>Rada Europy 2003: 24</vt:lpstr>
      <vt:lpstr>Mediacja</vt:lpstr>
      <vt:lpstr>Trening i strategie nabywania umiejętności  w obszarze rozumienia wypowiedzi ustnych</vt:lpstr>
      <vt:lpstr>Trening i strategie nabywania umiejętności  w obszarze rozumienia wypowiedzi ustnych</vt:lpstr>
      <vt:lpstr>Trening i strategie nabywania umiejętności  w obszarze rozumienia wypowiedzi ustnych</vt:lpstr>
      <vt:lpstr>Trening i strategie nabywania umiejętności  w obszarze rozumienia wypowiedzi ustnych</vt:lpstr>
      <vt:lpstr>Trening i strategie nabywania umiejętności  w obszarze rozumienia wypowiedzi ustnych</vt:lpstr>
      <vt:lpstr>Trening i strategie nabywania umiejętności  w obszarze rozumienia wypowiedzi ustnych</vt:lpstr>
      <vt:lpstr>Trening i strategie nabywania umiejętności  w obszarze reagowania językowego</vt:lpstr>
      <vt:lpstr>Trening i strategie nabywania umiejętności  w obszarze reagowania językowego</vt:lpstr>
      <vt:lpstr>Trening i strategie nabywania umiejętności  w obszarze reagowania językowego</vt:lpstr>
      <vt:lpstr>Trening i strategie nabywania umiejętności  w obszarze reagowania językowego</vt:lpstr>
      <vt:lpstr>Trening i strategie nabywania umiejętności  w obszarze rozumienia wypowiedzi pisemnych</vt:lpstr>
      <vt:lpstr>Trening i strategie nabywania umiejętności  w obszarze rozumienia wypowiedzi pisemnych</vt:lpstr>
      <vt:lpstr>Trening i strategie nabywania umiejętności  w obszarze rozumienia wypowiedzi pisemnych</vt:lpstr>
      <vt:lpstr>Trening i strategie nabywania umiejętności  w obszarze rozumienia wypowiedzi pisemnych</vt:lpstr>
      <vt:lpstr> </vt:lpstr>
      <vt:lpstr> Trening i strategie nabywania umiejętności  w obszarze reagowania językowego </vt:lpstr>
      <vt:lpstr>Trening i strategie nabywania umiejętności  w obszarze reagowania językowego</vt:lpstr>
      <vt:lpstr>Trening i strategie nabywania umiejętności  w zakresie środków językowych</vt:lpstr>
      <vt:lpstr>Trening i strategie nabywania umiejętności  w zakresie środków językowych</vt:lpstr>
      <vt:lpstr>Trening i strategie nabywania umiejętności  w zakresie środków językowych</vt:lpstr>
      <vt:lpstr>Trening i strategie nabywania umiejętności  w obszarze tworzenia wypowiedzi</vt:lpstr>
      <vt:lpstr>Trening i strategie nabywania umiejętności  w obszarze tworzenia wypowiedzi</vt:lpstr>
      <vt:lpstr>Trening i strategie nabywania umiejętności  w obszarze tworzenia wypowiedzi</vt:lpstr>
      <vt:lpstr>Trening i strategie nabywania umiejętności  w obszarze tworzenia wypowiedzi</vt:lpstr>
      <vt:lpstr>Trening i strategie nabywania umiejętności  w obszarze tworzenia wypowiedzi</vt:lpstr>
      <vt:lpstr>Trening i strategie nabywania umiejętności  w obszarze tworzenia wypowiedzi</vt:lpstr>
      <vt:lpstr>Spójność i logika wypowiedzi</vt:lpstr>
      <vt:lpstr>Rozwijanie kompetencji pisania</vt:lpstr>
      <vt:lpstr>Rozwijanie kompetencji pisania</vt:lpstr>
      <vt:lpstr>Jak rozwijać kompetencję pisania?</vt:lpstr>
      <vt:lpstr>Jak rozwijać kompetencję pisania?</vt:lpstr>
      <vt:lpstr>Ewaluacja szkolenia</vt:lpstr>
      <vt:lpstr>Bibliografia</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AKodzis</dc:creator>
  <cp:lastModifiedBy>Joanna Galant</cp:lastModifiedBy>
  <cp:revision>70</cp:revision>
  <dcterms:created xsi:type="dcterms:W3CDTF">2018-09-08T10:03:03Z</dcterms:created>
  <dcterms:modified xsi:type="dcterms:W3CDTF">2018-10-04T19:58:16Z</dcterms:modified>
</cp:coreProperties>
</file>