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84" r:id="rId2"/>
    <p:sldId id="385" r:id="rId3"/>
    <p:sldId id="258" r:id="rId4"/>
    <p:sldId id="260" r:id="rId5"/>
    <p:sldId id="371" r:id="rId6"/>
    <p:sldId id="372" r:id="rId7"/>
    <p:sldId id="373" r:id="rId8"/>
    <p:sldId id="375" r:id="rId9"/>
    <p:sldId id="398" r:id="rId10"/>
    <p:sldId id="394" r:id="rId11"/>
    <p:sldId id="395" r:id="rId12"/>
    <p:sldId id="396" r:id="rId13"/>
    <p:sldId id="397" r:id="rId14"/>
    <p:sldId id="262" r:id="rId15"/>
    <p:sldId id="342" r:id="rId16"/>
    <p:sldId id="382" r:id="rId17"/>
    <p:sldId id="378" r:id="rId18"/>
    <p:sldId id="263" r:id="rId19"/>
    <p:sldId id="381" r:id="rId20"/>
    <p:sldId id="379" r:id="rId21"/>
    <p:sldId id="380" r:id="rId22"/>
    <p:sldId id="344" r:id="rId23"/>
    <p:sldId id="376" r:id="rId24"/>
    <p:sldId id="265" r:id="rId25"/>
    <p:sldId id="345" r:id="rId26"/>
    <p:sldId id="346" r:id="rId27"/>
    <p:sldId id="348" r:id="rId28"/>
    <p:sldId id="347" r:id="rId29"/>
    <p:sldId id="349" r:id="rId30"/>
    <p:sldId id="355" r:id="rId31"/>
    <p:sldId id="356" r:id="rId32"/>
    <p:sldId id="357" r:id="rId33"/>
    <p:sldId id="350" r:id="rId34"/>
    <p:sldId id="353" r:id="rId35"/>
    <p:sldId id="388" r:id="rId36"/>
    <p:sldId id="392" r:id="rId37"/>
    <p:sldId id="390" r:id="rId38"/>
    <p:sldId id="366" r:id="rId39"/>
    <p:sldId id="365" r:id="rId40"/>
    <p:sldId id="369" r:id="rId41"/>
    <p:sldId id="368" r:id="rId42"/>
    <p:sldId id="367" r:id="rId43"/>
    <p:sldId id="364" r:id="rId44"/>
    <p:sldId id="363" r:id="rId45"/>
    <p:sldId id="358" r:id="rId46"/>
    <p:sldId id="361" r:id="rId47"/>
    <p:sldId id="360" r:id="rId48"/>
    <p:sldId id="362" r:id="rId49"/>
    <p:sldId id="393" r:id="rId50"/>
    <p:sldId id="274" r:id="rId51"/>
    <p:sldId id="335" r:id="rId5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180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90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9:32:18.931" idx="1">
    <p:pos x="10" y="10"/>
    <p:text>Tu dopiszmy, gdzie jest dostępna podstawa programowa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FBB3A-7C26-4D10-8FAE-9FAB85F69AE7}" type="doc">
      <dgm:prSet loTypeId="urn:microsoft.com/office/officeart/2005/8/layout/process1" loCatId="process" qsTypeId="urn:microsoft.com/office/officeart/2005/8/quickstyle/simple5" qsCatId="simple" csTypeId="urn:microsoft.com/office/officeart/2005/8/colors/accent3_2" csCatId="accent3" phldr="1"/>
      <dgm:spPr/>
    </dgm:pt>
    <dgm:pt modelId="{EFE7C139-6E45-4FF8-8F04-A129506F519A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pl-PL" sz="1200" b="1" dirty="0" smtClean="0">
              <a:solidFill>
                <a:schemeClr val="tx1"/>
              </a:solidFill>
            </a:rPr>
            <a:t>II etap edukacyjny </a:t>
          </a:r>
        </a:p>
        <a:p>
          <a:pPr rtl="0"/>
          <a:r>
            <a:rPr lang="pl-PL" sz="1200" b="0" dirty="0" smtClean="0">
              <a:solidFill>
                <a:schemeClr val="tx1"/>
              </a:solidFill>
            </a:rPr>
            <a:t>(klasy 4-8)</a:t>
          </a:r>
        </a:p>
      </dgm:t>
    </dgm:pt>
    <dgm:pt modelId="{CFF9CB1C-A12C-4CAF-B153-DA085126ABC7}" type="parTrans" cxnId="{634283FB-1257-4E42-B939-7928C10CF03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F919B6-A454-480B-B0CB-CAE670E113EB}" type="sibTrans" cxnId="{634283FB-1257-4E42-B939-7928C10CF03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20160C3-C2AC-463D-8FB4-6223CEDEC75C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Egzamin ósmoklasisty</a:t>
          </a:r>
          <a:endParaRPr lang="pl-PL" sz="2000" b="1" dirty="0">
            <a:solidFill>
              <a:schemeClr val="tx1"/>
            </a:solidFill>
          </a:endParaRPr>
        </a:p>
      </dgm:t>
    </dgm:pt>
    <dgm:pt modelId="{196F4F20-021F-4C56-8000-70B173DFA209}" type="parTrans" cxnId="{426CC72B-8A0C-4BA1-9AB3-2F86AB132CD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9BAA753-038F-4040-9CD3-3EFCC808E784}" type="sibTrans" cxnId="{426CC72B-8A0C-4BA1-9AB3-2F86AB132CD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C1D99CF-010D-4AFD-98B9-29E1EE3F9DA8}">
      <dgm:prSet phldrT="[Teks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pl-PL" sz="1200" b="1" dirty="0" smtClean="0">
              <a:solidFill>
                <a:schemeClr val="tx1"/>
              </a:solidFill>
            </a:rPr>
            <a:t>I etap edukacyjny </a:t>
          </a:r>
          <a:r>
            <a:rPr lang="pl-PL" sz="1200" dirty="0" smtClean="0">
              <a:solidFill>
                <a:schemeClr val="tx1"/>
              </a:solidFill>
            </a:rPr>
            <a:t>(klasy 1-3) </a:t>
          </a:r>
          <a:endParaRPr lang="pl-PL" sz="1200" dirty="0">
            <a:solidFill>
              <a:schemeClr val="tx1"/>
            </a:solidFill>
          </a:endParaRPr>
        </a:p>
      </dgm:t>
    </dgm:pt>
    <dgm:pt modelId="{FF003FDA-060F-480F-AB7A-65C3254A70B3}" type="sibTrans" cxnId="{7533491F-529C-4E64-8E87-8199D46D09A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C40FCF2-13EC-4C16-84F2-5C4693757E13}" type="parTrans" cxnId="{7533491F-529C-4E64-8E87-8199D46D09A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245209A-6E49-40FF-BAF3-ED0A14680B7D}" type="pres">
      <dgm:prSet presAssocID="{411FBB3A-7C26-4D10-8FAE-9FAB85F69AE7}" presName="Name0" presStyleCnt="0">
        <dgm:presLayoutVars>
          <dgm:dir/>
          <dgm:resizeHandles val="exact"/>
        </dgm:presLayoutVars>
      </dgm:prSet>
      <dgm:spPr/>
    </dgm:pt>
    <dgm:pt modelId="{0B6C9F53-8C27-4CB8-93AC-5600DDBC34D3}" type="pres">
      <dgm:prSet presAssocID="{7C1D99CF-010D-4AFD-98B9-29E1EE3F9DA8}" presName="node" presStyleLbl="node1" presStyleIdx="0" presStyleCnt="3" custScaleY="81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D160F9-04D5-4B08-9F66-EE574DB700FF}" type="pres">
      <dgm:prSet presAssocID="{FF003FDA-060F-480F-AB7A-65C3254A70B3}" presName="sibTrans" presStyleLbl="sibTrans2D1" presStyleIdx="0" presStyleCnt="2"/>
      <dgm:spPr/>
      <dgm:t>
        <a:bodyPr/>
        <a:lstStyle/>
        <a:p>
          <a:endParaRPr lang="pl-PL"/>
        </a:p>
      </dgm:t>
    </dgm:pt>
    <dgm:pt modelId="{B130702A-88A0-4AD1-B9F5-82D1EDB4C03C}" type="pres">
      <dgm:prSet presAssocID="{FF003FDA-060F-480F-AB7A-65C3254A70B3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109DC861-4997-4683-BDBF-3CD4BC3EB3D2}" type="pres">
      <dgm:prSet presAssocID="{EFE7C139-6E45-4FF8-8F04-A129506F519A}" presName="node" presStyleLbl="node1" presStyleIdx="1" presStyleCnt="3" custScaleX="84472" custScaleY="92405" custLinFactNeighborX="2407" custLinFactNeighborY="6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CCAEF0-A683-491E-9990-48CB20B4AFB8}" type="pres">
      <dgm:prSet presAssocID="{34F919B6-A454-480B-B0CB-CAE670E113E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BF9FFB1B-EC19-4A95-BCBA-E96024B6E0D9}" type="pres">
      <dgm:prSet presAssocID="{34F919B6-A454-480B-B0CB-CAE670E113E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38953CA9-B0EF-4D69-8308-1A8C0F21B1BE}" type="pres">
      <dgm:prSet presAssocID="{820160C3-C2AC-463D-8FB4-6223CEDEC75C}" presName="node" presStyleLbl="node1" presStyleIdx="2" presStyleCnt="3" custScaleX="152532" custScaleY="83378" custLinFactNeighborX="655" custLinFactNeighborY="-38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CF64EA-B204-4146-B603-DBCB2DA4F0BB}" type="presOf" srcId="{FF003FDA-060F-480F-AB7A-65C3254A70B3}" destId="{28D160F9-04D5-4B08-9F66-EE574DB700FF}" srcOrd="0" destOrd="0" presId="urn:microsoft.com/office/officeart/2005/8/layout/process1"/>
    <dgm:cxn modelId="{7533491F-529C-4E64-8E87-8199D46D09A3}" srcId="{411FBB3A-7C26-4D10-8FAE-9FAB85F69AE7}" destId="{7C1D99CF-010D-4AFD-98B9-29E1EE3F9DA8}" srcOrd="0" destOrd="0" parTransId="{3C40FCF2-13EC-4C16-84F2-5C4693757E13}" sibTransId="{FF003FDA-060F-480F-AB7A-65C3254A70B3}"/>
    <dgm:cxn modelId="{634283FB-1257-4E42-B939-7928C10CF037}" srcId="{411FBB3A-7C26-4D10-8FAE-9FAB85F69AE7}" destId="{EFE7C139-6E45-4FF8-8F04-A129506F519A}" srcOrd="1" destOrd="0" parTransId="{CFF9CB1C-A12C-4CAF-B153-DA085126ABC7}" sibTransId="{34F919B6-A454-480B-B0CB-CAE670E113EB}"/>
    <dgm:cxn modelId="{8C778211-0185-4E0A-9837-8998B860E083}" type="presOf" srcId="{34F919B6-A454-480B-B0CB-CAE670E113EB}" destId="{09CCAEF0-A683-491E-9990-48CB20B4AFB8}" srcOrd="0" destOrd="0" presId="urn:microsoft.com/office/officeart/2005/8/layout/process1"/>
    <dgm:cxn modelId="{886CAB37-ED45-45EA-AB3F-0CAB7814DD95}" type="presOf" srcId="{820160C3-C2AC-463D-8FB4-6223CEDEC75C}" destId="{38953CA9-B0EF-4D69-8308-1A8C0F21B1BE}" srcOrd="0" destOrd="0" presId="urn:microsoft.com/office/officeart/2005/8/layout/process1"/>
    <dgm:cxn modelId="{7FA00ADA-CBFC-4478-9EB4-1DD7CCD84A72}" type="presOf" srcId="{411FBB3A-7C26-4D10-8FAE-9FAB85F69AE7}" destId="{B245209A-6E49-40FF-BAF3-ED0A14680B7D}" srcOrd="0" destOrd="0" presId="urn:microsoft.com/office/officeart/2005/8/layout/process1"/>
    <dgm:cxn modelId="{D7AF0A39-7A9F-426A-9DC9-11398BD92BB6}" type="presOf" srcId="{34F919B6-A454-480B-B0CB-CAE670E113EB}" destId="{BF9FFB1B-EC19-4A95-BCBA-E96024B6E0D9}" srcOrd="1" destOrd="0" presId="urn:microsoft.com/office/officeart/2005/8/layout/process1"/>
    <dgm:cxn modelId="{278EBA67-E153-4206-823E-BF952FD09806}" type="presOf" srcId="{EFE7C139-6E45-4FF8-8F04-A129506F519A}" destId="{109DC861-4997-4683-BDBF-3CD4BC3EB3D2}" srcOrd="0" destOrd="0" presId="urn:microsoft.com/office/officeart/2005/8/layout/process1"/>
    <dgm:cxn modelId="{426CC72B-8A0C-4BA1-9AB3-2F86AB132CD8}" srcId="{411FBB3A-7C26-4D10-8FAE-9FAB85F69AE7}" destId="{820160C3-C2AC-463D-8FB4-6223CEDEC75C}" srcOrd="2" destOrd="0" parTransId="{196F4F20-021F-4C56-8000-70B173DFA209}" sibTransId="{B9BAA753-038F-4040-9CD3-3EFCC808E784}"/>
    <dgm:cxn modelId="{8446DDC0-1651-4539-BD67-A5B85A79C2CB}" type="presOf" srcId="{FF003FDA-060F-480F-AB7A-65C3254A70B3}" destId="{B130702A-88A0-4AD1-B9F5-82D1EDB4C03C}" srcOrd="1" destOrd="0" presId="urn:microsoft.com/office/officeart/2005/8/layout/process1"/>
    <dgm:cxn modelId="{6A330241-8606-4A32-A115-D02681DECF62}" type="presOf" srcId="{7C1D99CF-010D-4AFD-98B9-29E1EE3F9DA8}" destId="{0B6C9F53-8C27-4CB8-93AC-5600DDBC34D3}" srcOrd="0" destOrd="0" presId="urn:microsoft.com/office/officeart/2005/8/layout/process1"/>
    <dgm:cxn modelId="{9558E23A-C562-4474-BF0A-FF8CBF4A2859}" type="presParOf" srcId="{B245209A-6E49-40FF-BAF3-ED0A14680B7D}" destId="{0B6C9F53-8C27-4CB8-93AC-5600DDBC34D3}" srcOrd="0" destOrd="0" presId="urn:microsoft.com/office/officeart/2005/8/layout/process1"/>
    <dgm:cxn modelId="{917B914C-F138-452A-9F0B-7FE700E2A21B}" type="presParOf" srcId="{B245209A-6E49-40FF-BAF3-ED0A14680B7D}" destId="{28D160F9-04D5-4B08-9F66-EE574DB700FF}" srcOrd="1" destOrd="0" presId="urn:microsoft.com/office/officeart/2005/8/layout/process1"/>
    <dgm:cxn modelId="{D4A25DD0-5084-4947-A9E7-CCC0EB512E99}" type="presParOf" srcId="{28D160F9-04D5-4B08-9F66-EE574DB700FF}" destId="{B130702A-88A0-4AD1-B9F5-82D1EDB4C03C}" srcOrd="0" destOrd="0" presId="urn:microsoft.com/office/officeart/2005/8/layout/process1"/>
    <dgm:cxn modelId="{6B8374F8-06F0-4040-BBF3-C1867866CC98}" type="presParOf" srcId="{B245209A-6E49-40FF-BAF3-ED0A14680B7D}" destId="{109DC861-4997-4683-BDBF-3CD4BC3EB3D2}" srcOrd="2" destOrd="0" presId="urn:microsoft.com/office/officeart/2005/8/layout/process1"/>
    <dgm:cxn modelId="{FDE621A3-BE72-4FC1-A834-2A4AE752736F}" type="presParOf" srcId="{B245209A-6E49-40FF-BAF3-ED0A14680B7D}" destId="{09CCAEF0-A683-491E-9990-48CB20B4AFB8}" srcOrd="3" destOrd="0" presId="urn:microsoft.com/office/officeart/2005/8/layout/process1"/>
    <dgm:cxn modelId="{FA3FC4D7-1DB8-4511-B930-9F5EB434FEEF}" type="presParOf" srcId="{09CCAEF0-A683-491E-9990-48CB20B4AFB8}" destId="{BF9FFB1B-EC19-4A95-BCBA-E96024B6E0D9}" srcOrd="0" destOrd="0" presId="urn:microsoft.com/office/officeart/2005/8/layout/process1"/>
    <dgm:cxn modelId="{6E77B509-4E55-4EF6-903B-78984C155CB8}" type="presParOf" srcId="{B245209A-6E49-40FF-BAF3-ED0A14680B7D}" destId="{38953CA9-B0EF-4D69-8308-1A8C0F21B1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I etapie edukacyjnym nauczanie matematyki powinno być organizowane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taki sposób, by uczniowie koncentrowali się na odniesieniach do znanej sobie rzeczywistości, a stosowane pojęcia i metody powinny być powiązane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 obiektami, występującymi w znanym środowisku.</a:t>
          </a:r>
          <a:endParaRPr lang="pl-PL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Nauczanie matematyki w szkole powinno być dostosowane do konkretnego etapu rozwojowego i możliwości intelektualnych uczniów.</a:t>
          </a: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Ostatnie lata szkoły podstawowej to w przypadku matematyki czas na wprowadzenie takich pojęć i własności, które pozwolą na doskonalenie myślenia abstrakcyjnego,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w konsekwencji na naukę przeprowadzania rozumowań i poprawnego wnioskowania w sytuacjach nowych, a także dotyczących zagadnień złożonych i nietypowych.</a:t>
          </a: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3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3"/>
      <dgm:spPr/>
    </dgm:pt>
    <dgm:pt modelId="{20DCCB05-FEF3-5541-A349-CC1930EC48DF}" type="pres">
      <dgm:prSet presAssocID="{2E6C16F3-1F83-B54E-8DB0-6F43FBCDB4F6}" presName="dstNode" presStyleLbl="node1" presStyleIdx="0" presStyleCnt="3"/>
      <dgm:spPr/>
    </dgm:pt>
    <dgm:pt modelId="{BFE8936C-72A8-4F97-9B03-5D0BE6DECE00}" type="pres">
      <dgm:prSet presAssocID="{205385AA-0FFA-4A2D-BCF4-BFDFFF6114C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3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3"/>
      <dgm:spPr>
        <a:solidFill>
          <a:schemeClr val="accent1">
            <a:lumMod val="75000"/>
          </a:schemeClr>
        </a:solidFill>
      </dgm:spPr>
    </dgm:pt>
    <dgm:pt modelId="{319543CD-9A14-4ABC-AEBC-C1A27E6395E0}" type="pres">
      <dgm:prSet presAssocID="{F76EAA9C-F7ED-4A95-94C1-BB4EF1E6D4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24F19-4093-40B7-9354-2EE767EA1F11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3"/>
      <dgm:spPr>
        <a:solidFill>
          <a:schemeClr val="accent1">
            <a:lumMod val="75000"/>
          </a:schemeClr>
        </a:solidFill>
      </dgm:spPr>
    </dgm:pt>
  </dgm:ptLst>
  <dgm:cxnLst>
    <dgm:cxn modelId="{5EB959E8-22DA-405B-B171-764F28C292E5}" type="presOf" srcId="{205385AA-0FFA-4A2D-BCF4-BFDFFF6114C7}" destId="{BFE8936C-72A8-4F97-9B03-5D0BE6DECE00}" srcOrd="0" destOrd="0" presId="urn:microsoft.com/office/officeart/2008/layout/VerticalCurvedList"/>
    <dgm:cxn modelId="{330E56C9-53FB-481F-B4D0-098199B809E9}" type="presOf" srcId="{F76EAA9C-F7ED-4A95-94C1-BB4EF1E6D45B}" destId="{319543CD-9A14-4ABC-AEBC-C1A27E6395E0}" srcOrd="0" destOrd="0" presId="urn:microsoft.com/office/officeart/2008/layout/VerticalCurvedList"/>
    <dgm:cxn modelId="{EAA6E3BF-D443-493E-B6F6-256FE0B9755B}" type="presOf" srcId="{0378FD16-BFA0-4F5B-800F-3220375D8719}" destId="{BBAD903A-7EDB-4E42-A872-EBE60DF93548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84AEBCD4-E719-41C9-8837-45D7A966EC77}" type="presOf" srcId="{2E6C16F3-1F83-B54E-8DB0-6F43FBCDB4F6}" destId="{394DC5E4-E124-D84B-93CB-B98DCD3AFCD6}" srcOrd="0" destOrd="0" presId="urn:microsoft.com/office/officeart/2008/layout/VerticalCurvedList"/>
    <dgm:cxn modelId="{42212CAF-D08E-41B7-B18B-B640F3CD2BBD}" type="presOf" srcId="{CA1F8C82-BDFC-4F69-84EF-EE69AED6EA99}" destId="{F90D3A82-6028-0343-8B61-2827A78EA6EA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817CD605-6DA7-45D5-A49F-14A3B65EA318}" type="presParOf" srcId="{394DC5E4-E124-D84B-93CB-B98DCD3AFCD6}" destId="{CBB8E103-D8AC-5C4D-9C51-030E6167566F}" srcOrd="0" destOrd="0" presId="urn:microsoft.com/office/officeart/2008/layout/VerticalCurvedList"/>
    <dgm:cxn modelId="{914A69E4-97C3-47CC-AD78-65336E3BAD1F}" type="presParOf" srcId="{CBB8E103-D8AC-5C4D-9C51-030E6167566F}" destId="{7C1782EB-3F0A-7349-88AC-8AC2618F1ED7}" srcOrd="0" destOrd="0" presId="urn:microsoft.com/office/officeart/2008/layout/VerticalCurvedList"/>
    <dgm:cxn modelId="{B7983488-3BB2-413A-AE88-7943EAD8D29F}" type="presParOf" srcId="{7C1782EB-3F0A-7349-88AC-8AC2618F1ED7}" destId="{5FED37C7-6B76-6B40-8013-D5C2ECB85310}" srcOrd="0" destOrd="0" presId="urn:microsoft.com/office/officeart/2008/layout/VerticalCurvedList"/>
    <dgm:cxn modelId="{359E41BF-23F0-4396-81D3-1EA228EBD802}" type="presParOf" srcId="{7C1782EB-3F0A-7349-88AC-8AC2618F1ED7}" destId="{F90D3A82-6028-0343-8B61-2827A78EA6EA}" srcOrd="1" destOrd="0" presId="urn:microsoft.com/office/officeart/2008/layout/VerticalCurvedList"/>
    <dgm:cxn modelId="{47D0D277-F40C-4931-8859-007D89E46576}" type="presParOf" srcId="{7C1782EB-3F0A-7349-88AC-8AC2618F1ED7}" destId="{B0848B21-8237-094A-A041-1E77F7DDA57E}" srcOrd="2" destOrd="0" presId="urn:microsoft.com/office/officeart/2008/layout/VerticalCurvedList"/>
    <dgm:cxn modelId="{A62C3C31-F7D1-4805-B091-5552648673FF}" type="presParOf" srcId="{7C1782EB-3F0A-7349-88AC-8AC2618F1ED7}" destId="{20DCCB05-FEF3-5541-A349-CC1930EC48DF}" srcOrd="3" destOrd="0" presId="urn:microsoft.com/office/officeart/2008/layout/VerticalCurvedList"/>
    <dgm:cxn modelId="{580EC355-5E93-4D6E-8BD9-19EBEA70ECB1}" type="presParOf" srcId="{CBB8E103-D8AC-5C4D-9C51-030E6167566F}" destId="{BFE8936C-72A8-4F97-9B03-5D0BE6DECE00}" srcOrd="1" destOrd="0" presId="urn:microsoft.com/office/officeart/2008/layout/VerticalCurvedList"/>
    <dgm:cxn modelId="{25344235-906E-440E-97EA-47A7370B2C83}" type="presParOf" srcId="{CBB8E103-D8AC-5C4D-9C51-030E6167566F}" destId="{3F87F7FD-5095-4B2C-8220-9353C7CFABAF}" srcOrd="2" destOrd="0" presId="urn:microsoft.com/office/officeart/2008/layout/VerticalCurvedList"/>
    <dgm:cxn modelId="{8E1C44F7-1358-490B-8167-9DD55E43A7AD}" type="presParOf" srcId="{3F87F7FD-5095-4B2C-8220-9353C7CFABAF}" destId="{E56293F8-4A40-48C6-A5BC-4E64D86C0584}" srcOrd="0" destOrd="0" presId="urn:microsoft.com/office/officeart/2008/layout/VerticalCurvedList"/>
    <dgm:cxn modelId="{46E1A7BA-CD6F-4E43-91F6-074B71782221}" type="presParOf" srcId="{CBB8E103-D8AC-5C4D-9C51-030E6167566F}" destId="{BBAD903A-7EDB-4E42-A872-EBE60DF93548}" srcOrd="3" destOrd="0" presId="urn:microsoft.com/office/officeart/2008/layout/VerticalCurvedList"/>
    <dgm:cxn modelId="{30E2B1A7-2C37-4FBA-B1BA-957C65349834}" type="presParOf" srcId="{CBB8E103-D8AC-5C4D-9C51-030E6167566F}" destId="{B8065F9D-4C6C-48F0-AEF4-75A33D482F7A}" srcOrd="4" destOrd="0" presId="urn:microsoft.com/office/officeart/2008/layout/VerticalCurvedList"/>
    <dgm:cxn modelId="{72C04D06-F397-4AEB-94B3-D72DA98F03CB}" type="presParOf" srcId="{B8065F9D-4C6C-48F0-AEF4-75A33D482F7A}" destId="{CD498147-219F-4371-AEBD-09F3142F55DF}" srcOrd="0" destOrd="0" presId="urn:microsoft.com/office/officeart/2008/layout/VerticalCurvedList"/>
    <dgm:cxn modelId="{7A142948-0182-4C34-A94C-0CF9F0D39FAA}" type="presParOf" srcId="{CBB8E103-D8AC-5C4D-9C51-030E6167566F}" destId="{319543CD-9A14-4ABC-AEBC-C1A27E6395E0}" srcOrd="5" destOrd="0" presId="urn:microsoft.com/office/officeart/2008/layout/VerticalCurvedList"/>
    <dgm:cxn modelId="{8A707AA9-A485-4B4A-9666-509E553499C4}" type="presParOf" srcId="{CBB8E103-D8AC-5C4D-9C51-030E6167566F}" destId="{CD624F19-4093-40B7-9354-2EE767EA1F11}" srcOrd="6" destOrd="0" presId="urn:microsoft.com/office/officeart/2008/layout/VerticalCurvedList"/>
    <dgm:cxn modelId="{2BADA6FD-F355-4791-83D3-31D94A308A2F}" type="presParOf" srcId="{CD624F19-4093-40B7-9354-2EE767EA1F11}" destId="{9EC6CD7E-BC2F-41D2-AC44-117FC502E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okresie nauki w szkole (czyli między 7. a 15. rokiem życia) wyróżnia się dwa etapy rozwoju:</a:t>
          </a:r>
        </a:p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operacyjny konkretny, </a:t>
          </a:r>
        </a:p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operacyjny formalny.</a:t>
          </a:r>
          <a:endParaRPr lang="pl-PL" sz="16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Rozwój umiejętności matematycznych ucznia w klasach IV–VIII w sposób naturalny dzieli się na dwa etapy związane </a:t>
          </a:r>
          <a:b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 rozwojem intelektualnym dziecka.</a:t>
          </a:r>
          <a:endParaRPr lang="pl-PL" sz="16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2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2"/>
      <dgm:spPr/>
    </dgm:pt>
    <dgm:pt modelId="{20DCCB05-FEF3-5541-A349-CC1930EC48DF}" type="pres">
      <dgm:prSet presAssocID="{2E6C16F3-1F83-B54E-8DB0-6F43FBCDB4F6}" presName="dstNode" presStyleLbl="node1" presStyleIdx="0" presStyleCnt="2"/>
      <dgm:spPr/>
    </dgm:pt>
    <dgm:pt modelId="{BFE8936C-72A8-4F97-9B03-5D0BE6DECE00}" type="pres">
      <dgm:prSet presAssocID="{205385AA-0FFA-4A2D-BCF4-BFDFFF6114C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2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2"/>
      <dgm:spPr>
        <a:solidFill>
          <a:schemeClr val="accent1">
            <a:lumMod val="75000"/>
          </a:schemeClr>
        </a:solidFill>
      </dgm:spPr>
    </dgm:pt>
  </dgm:ptLst>
  <dgm:cxnLst>
    <dgm:cxn modelId="{D9018C31-D1C1-43A2-A7B6-0892454E2CF6}" type="presOf" srcId="{0378FD16-BFA0-4F5B-800F-3220375D8719}" destId="{BBAD903A-7EDB-4E42-A872-EBE60DF93548}" srcOrd="0" destOrd="0" presId="urn:microsoft.com/office/officeart/2008/layout/VerticalCurvedList"/>
    <dgm:cxn modelId="{09575174-2F7A-4653-99EB-4FA9C7B5D845}" type="presOf" srcId="{CA1F8C82-BDFC-4F69-84EF-EE69AED6EA99}" destId="{F90D3A82-6028-0343-8B61-2827A78EA6EA}" srcOrd="0" destOrd="0" presId="urn:microsoft.com/office/officeart/2008/layout/VerticalCurvedList"/>
    <dgm:cxn modelId="{C96AC731-4812-4B52-A9FC-58E377EDDC8C}" type="presOf" srcId="{205385AA-0FFA-4A2D-BCF4-BFDFFF6114C7}" destId="{BFE8936C-72A8-4F97-9B03-5D0BE6DECE00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97B2E21D-CAA6-4543-B4A8-DE4699357BA8}" type="presOf" srcId="{2E6C16F3-1F83-B54E-8DB0-6F43FBCDB4F6}" destId="{394DC5E4-E124-D84B-93CB-B98DCD3AFCD6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19396F4C-0E21-46B6-BD1E-F4F2636C2F2A}" type="presParOf" srcId="{394DC5E4-E124-D84B-93CB-B98DCD3AFCD6}" destId="{CBB8E103-D8AC-5C4D-9C51-030E6167566F}" srcOrd="0" destOrd="0" presId="urn:microsoft.com/office/officeart/2008/layout/VerticalCurvedList"/>
    <dgm:cxn modelId="{AC8A5C0D-B971-40CE-9BBA-4E78D8472F8F}" type="presParOf" srcId="{CBB8E103-D8AC-5C4D-9C51-030E6167566F}" destId="{7C1782EB-3F0A-7349-88AC-8AC2618F1ED7}" srcOrd="0" destOrd="0" presId="urn:microsoft.com/office/officeart/2008/layout/VerticalCurvedList"/>
    <dgm:cxn modelId="{971D4C36-2760-4A49-B670-42A527018E47}" type="presParOf" srcId="{7C1782EB-3F0A-7349-88AC-8AC2618F1ED7}" destId="{5FED37C7-6B76-6B40-8013-D5C2ECB85310}" srcOrd="0" destOrd="0" presId="urn:microsoft.com/office/officeart/2008/layout/VerticalCurvedList"/>
    <dgm:cxn modelId="{12A539B0-EB5D-4EAD-A922-45FF0170E6AA}" type="presParOf" srcId="{7C1782EB-3F0A-7349-88AC-8AC2618F1ED7}" destId="{F90D3A82-6028-0343-8B61-2827A78EA6EA}" srcOrd="1" destOrd="0" presId="urn:microsoft.com/office/officeart/2008/layout/VerticalCurvedList"/>
    <dgm:cxn modelId="{822221F5-1DAE-4891-B7C4-58C6DB33BE5C}" type="presParOf" srcId="{7C1782EB-3F0A-7349-88AC-8AC2618F1ED7}" destId="{B0848B21-8237-094A-A041-1E77F7DDA57E}" srcOrd="2" destOrd="0" presId="urn:microsoft.com/office/officeart/2008/layout/VerticalCurvedList"/>
    <dgm:cxn modelId="{5CC47BD2-481A-4C2E-93E4-8B28031E8B03}" type="presParOf" srcId="{7C1782EB-3F0A-7349-88AC-8AC2618F1ED7}" destId="{20DCCB05-FEF3-5541-A349-CC1930EC48DF}" srcOrd="3" destOrd="0" presId="urn:microsoft.com/office/officeart/2008/layout/VerticalCurvedList"/>
    <dgm:cxn modelId="{D04BDFF1-FA46-49E7-841A-C5701845B73E}" type="presParOf" srcId="{CBB8E103-D8AC-5C4D-9C51-030E6167566F}" destId="{BFE8936C-72A8-4F97-9B03-5D0BE6DECE00}" srcOrd="1" destOrd="0" presId="urn:microsoft.com/office/officeart/2008/layout/VerticalCurvedList"/>
    <dgm:cxn modelId="{5CFB30D1-3E38-4BA2-88D7-A5121E72BFD1}" type="presParOf" srcId="{CBB8E103-D8AC-5C4D-9C51-030E6167566F}" destId="{3F87F7FD-5095-4B2C-8220-9353C7CFABAF}" srcOrd="2" destOrd="0" presId="urn:microsoft.com/office/officeart/2008/layout/VerticalCurvedList"/>
    <dgm:cxn modelId="{58EB3AB2-3EC8-4BC5-AB00-63A51D907A4B}" type="presParOf" srcId="{3F87F7FD-5095-4B2C-8220-9353C7CFABAF}" destId="{E56293F8-4A40-48C6-A5BC-4E64D86C0584}" srcOrd="0" destOrd="0" presId="urn:microsoft.com/office/officeart/2008/layout/VerticalCurvedList"/>
    <dgm:cxn modelId="{ACB83C89-E7AF-4C6D-9937-5F489C06695B}" type="presParOf" srcId="{CBB8E103-D8AC-5C4D-9C51-030E6167566F}" destId="{BBAD903A-7EDB-4E42-A872-EBE60DF93548}" srcOrd="3" destOrd="0" presId="urn:microsoft.com/office/officeart/2008/layout/VerticalCurvedList"/>
    <dgm:cxn modelId="{4605D4DA-6623-4D77-AB7E-58E9D450E147}" type="presParOf" srcId="{CBB8E103-D8AC-5C4D-9C51-030E6167566F}" destId="{B8065F9D-4C6C-48F0-AEF4-75A33D482F7A}" srcOrd="4" destOrd="0" presId="urn:microsoft.com/office/officeart/2008/layout/VerticalCurvedList"/>
    <dgm:cxn modelId="{0999806D-0658-4645-8364-3296E7E0A850}" type="presParOf" srcId="{B8065F9D-4C6C-48F0-AEF4-75A33D482F7A}" destId="{CD498147-219F-4371-AEBD-09F3142F55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Etap operacyjny formalny</a:t>
          </a:r>
        </a:p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Rozwój myślenia abstrakcyjnego przypada między 11. a 15. rokiem życia, </a:t>
          </a:r>
          <a:b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więc rozpoczyna się na ogół w klasie szóstej. Dopiero wtedy rozwija się umiejętność myślenia abstrakcyjnego, a uczeń potrafi rozumować, korzystając z pojęć abstrakcyjnych. </a:t>
          </a:r>
          <a:endParaRPr lang="pl-PL" sz="18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 sz="1800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 sz="1800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Etap operacyjny konkretny</a:t>
          </a:r>
        </a:p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Etap operacyjny konkretny, przypada na lata życia 7–11, a więc trwa </a:t>
          </a:r>
          <a:b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IV i V klasie, zahaczając również o klasę VI. Jest to czas, w którym uczeń poznaje matematykę za pomocą konkretnych odniesień do rzeczywistości. </a:t>
          </a:r>
          <a:endParaRPr lang="pl-PL" sz="18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 sz="1800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 sz="1800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2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2"/>
      <dgm:spPr/>
    </dgm:pt>
    <dgm:pt modelId="{20DCCB05-FEF3-5541-A349-CC1930EC48DF}" type="pres">
      <dgm:prSet presAssocID="{2E6C16F3-1F83-B54E-8DB0-6F43FBCDB4F6}" presName="dstNode" presStyleLbl="node1" presStyleIdx="0" presStyleCnt="2"/>
      <dgm:spPr/>
    </dgm:pt>
    <dgm:pt modelId="{BFE8936C-72A8-4F97-9B03-5D0BE6DECE00}" type="pres">
      <dgm:prSet presAssocID="{205385AA-0FFA-4A2D-BCF4-BFDFFF6114C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2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2"/>
      <dgm:spPr>
        <a:solidFill>
          <a:schemeClr val="accent1">
            <a:lumMod val="75000"/>
          </a:schemeClr>
        </a:solidFill>
      </dgm:spPr>
    </dgm:pt>
  </dgm:ptLst>
  <dgm:cxnLst>
    <dgm:cxn modelId="{A6EC7ECE-C7BE-4093-807D-3392B9D9BD5F}" type="presOf" srcId="{2E6C16F3-1F83-B54E-8DB0-6F43FBCDB4F6}" destId="{394DC5E4-E124-D84B-93CB-B98DCD3AFCD6}" srcOrd="0" destOrd="0" presId="urn:microsoft.com/office/officeart/2008/layout/VerticalCurvedList"/>
    <dgm:cxn modelId="{41B0E1B6-ED97-49DD-B662-6B0B4F8E1EA7}" type="presOf" srcId="{205385AA-0FFA-4A2D-BCF4-BFDFFF6114C7}" destId="{BFE8936C-72A8-4F97-9B03-5D0BE6DECE00}" srcOrd="0" destOrd="0" presId="urn:microsoft.com/office/officeart/2008/layout/VerticalCurvedList"/>
    <dgm:cxn modelId="{2C0B9404-5B27-4818-B092-B89FFB36DFF7}" type="presOf" srcId="{CA1F8C82-BDFC-4F69-84EF-EE69AED6EA99}" destId="{F90D3A82-6028-0343-8B61-2827A78EA6EA}" srcOrd="0" destOrd="0" presId="urn:microsoft.com/office/officeart/2008/layout/VerticalCurvedList"/>
    <dgm:cxn modelId="{84E43D90-1860-4EB9-980A-5BD59F26994A}" type="presOf" srcId="{0378FD16-BFA0-4F5B-800F-3220375D8719}" destId="{BBAD903A-7EDB-4E42-A872-EBE60DF93548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C5695D82-729E-4BE7-8EE8-A33D1C4C668E}" type="presParOf" srcId="{394DC5E4-E124-D84B-93CB-B98DCD3AFCD6}" destId="{CBB8E103-D8AC-5C4D-9C51-030E6167566F}" srcOrd="0" destOrd="0" presId="urn:microsoft.com/office/officeart/2008/layout/VerticalCurvedList"/>
    <dgm:cxn modelId="{FC9B4630-1FE7-4971-9E88-3F392931A981}" type="presParOf" srcId="{CBB8E103-D8AC-5C4D-9C51-030E6167566F}" destId="{7C1782EB-3F0A-7349-88AC-8AC2618F1ED7}" srcOrd="0" destOrd="0" presId="urn:microsoft.com/office/officeart/2008/layout/VerticalCurvedList"/>
    <dgm:cxn modelId="{1ED63503-7D91-49F1-9CC8-9416E06DC087}" type="presParOf" srcId="{7C1782EB-3F0A-7349-88AC-8AC2618F1ED7}" destId="{5FED37C7-6B76-6B40-8013-D5C2ECB85310}" srcOrd="0" destOrd="0" presId="urn:microsoft.com/office/officeart/2008/layout/VerticalCurvedList"/>
    <dgm:cxn modelId="{4D8523D8-0569-4C6A-B22E-B587307AE00F}" type="presParOf" srcId="{7C1782EB-3F0A-7349-88AC-8AC2618F1ED7}" destId="{F90D3A82-6028-0343-8B61-2827A78EA6EA}" srcOrd="1" destOrd="0" presId="urn:microsoft.com/office/officeart/2008/layout/VerticalCurvedList"/>
    <dgm:cxn modelId="{7B26B223-E204-494C-8CEF-983A29844EB4}" type="presParOf" srcId="{7C1782EB-3F0A-7349-88AC-8AC2618F1ED7}" destId="{B0848B21-8237-094A-A041-1E77F7DDA57E}" srcOrd="2" destOrd="0" presId="urn:microsoft.com/office/officeart/2008/layout/VerticalCurvedList"/>
    <dgm:cxn modelId="{56754A96-9892-43FF-B7F0-5109FCED953F}" type="presParOf" srcId="{7C1782EB-3F0A-7349-88AC-8AC2618F1ED7}" destId="{20DCCB05-FEF3-5541-A349-CC1930EC48DF}" srcOrd="3" destOrd="0" presId="urn:microsoft.com/office/officeart/2008/layout/VerticalCurvedList"/>
    <dgm:cxn modelId="{557CF4C9-86E1-40D7-AF5C-AFF9E2956DFA}" type="presParOf" srcId="{CBB8E103-D8AC-5C4D-9C51-030E6167566F}" destId="{BFE8936C-72A8-4F97-9B03-5D0BE6DECE00}" srcOrd="1" destOrd="0" presId="urn:microsoft.com/office/officeart/2008/layout/VerticalCurvedList"/>
    <dgm:cxn modelId="{E77CD4F6-1C45-43CE-B9BD-37BA78CD9DA6}" type="presParOf" srcId="{CBB8E103-D8AC-5C4D-9C51-030E6167566F}" destId="{3F87F7FD-5095-4B2C-8220-9353C7CFABAF}" srcOrd="2" destOrd="0" presId="urn:microsoft.com/office/officeart/2008/layout/VerticalCurvedList"/>
    <dgm:cxn modelId="{56975BD2-97EF-441C-B0A3-0867BE99A700}" type="presParOf" srcId="{3F87F7FD-5095-4B2C-8220-9353C7CFABAF}" destId="{E56293F8-4A40-48C6-A5BC-4E64D86C0584}" srcOrd="0" destOrd="0" presId="urn:microsoft.com/office/officeart/2008/layout/VerticalCurvedList"/>
    <dgm:cxn modelId="{8073AC79-6A39-4BC0-BB08-119AA0C595E3}" type="presParOf" srcId="{CBB8E103-D8AC-5C4D-9C51-030E6167566F}" destId="{BBAD903A-7EDB-4E42-A872-EBE60DF93548}" srcOrd="3" destOrd="0" presId="urn:microsoft.com/office/officeart/2008/layout/VerticalCurvedList"/>
    <dgm:cxn modelId="{F17AF51A-23B5-47E4-AFE4-0FCFA3486F3C}" type="presParOf" srcId="{CBB8E103-D8AC-5C4D-9C51-030E6167566F}" destId="{B8065F9D-4C6C-48F0-AEF4-75A33D482F7A}" srcOrd="4" destOrd="0" presId="urn:microsoft.com/office/officeart/2008/layout/VerticalCurvedList"/>
    <dgm:cxn modelId="{F40CAD15-119C-4600-98CC-6029A602FC52}" type="presParOf" srcId="{B8065F9D-4C6C-48F0-AEF4-75A33D482F7A}" destId="{CD498147-219F-4371-AEBD-09F3142F55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Jednym z zadań w procesie kształcenia ucznia jest rozwinięcie umiejętności wnioskowania, zdolności analitycznych, myślenia strategicznego oraz umiejętności krytycznego spojrzenia </a:t>
          </a:r>
          <a:b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rozwiązanie zadania.</a:t>
          </a:r>
          <a:endParaRPr lang="pl-PL" sz="18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Celem nauczania matematyki jest wyrobienie u uczniów intuicji matematycznych właściwych danemu wiekowi.</a:t>
          </a:r>
          <a:endParaRPr lang="pl-PL" sz="18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Drugim z głównych celów jest rozwinięcie umiejętności rachunkowej na poziomie umożliwiającym rozwiązywanie problemów z zakresu innych przedmiotów w klasach IV–VIII.  </a:t>
          </a: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3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3"/>
      <dgm:spPr/>
    </dgm:pt>
    <dgm:pt modelId="{20DCCB05-FEF3-5541-A349-CC1930EC48DF}" type="pres">
      <dgm:prSet presAssocID="{2E6C16F3-1F83-B54E-8DB0-6F43FBCDB4F6}" presName="dstNode" presStyleLbl="node1" presStyleIdx="0" presStyleCnt="3"/>
      <dgm:spPr/>
    </dgm:pt>
    <dgm:pt modelId="{BFE8936C-72A8-4F97-9B03-5D0BE6DECE00}" type="pres">
      <dgm:prSet presAssocID="{205385AA-0FFA-4A2D-BCF4-BFDFFF6114C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3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3"/>
      <dgm:spPr>
        <a:solidFill>
          <a:schemeClr val="accent1">
            <a:lumMod val="75000"/>
          </a:schemeClr>
        </a:solidFill>
      </dgm:spPr>
    </dgm:pt>
    <dgm:pt modelId="{319543CD-9A14-4ABC-AEBC-C1A27E6395E0}" type="pres">
      <dgm:prSet presAssocID="{F76EAA9C-F7ED-4A95-94C1-BB4EF1E6D4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24F19-4093-40B7-9354-2EE767EA1F11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3"/>
      <dgm:spPr>
        <a:solidFill>
          <a:schemeClr val="accent1">
            <a:lumMod val="75000"/>
          </a:schemeClr>
        </a:solidFill>
      </dgm:spPr>
    </dgm:pt>
  </dgm:ptLst>
  <dgm:cxnLst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4522BAF3-B64D-4388-9E5C-001E3CF0F4ED}" type="presOf" srcId="{F76EAA9C-F7ED-4A95-94C1-BB4EF1E6D45B}" destId="{319543CD-9A14-4ABC-AEBC-C1A27E6395E0}" srcOrd="0" destOrd="0" presId="urn:microsoft.com/office/officeart/2008/layout/VerticalCurvedList"/>
    <dgm:cxn modelId="{5A518A56-EDE6-4A5B-93DF-845ED6FCA26A}" type="presOf" srcId="{0378FD16-BFA0-4F5B-800F-3220375D8719}" destId="{BBAD903A-7EDB-4E42-A872-EBE60DF93548}" srcOrd="0" destOrd="0" presId="urn:microsoft.com/office/officeart/2008/layout/VerticalCurvedList"/>
    <dgm:cxn modelId="{FDC934E6-B7D6-434E-AFB0-2190ACDB1B20}" type="presOf" srcId="{205385AA-0FFA-4A2D-BCF4-BFDFFF6114C7}" destId="{BFE8936C-72A8-4F97-9B03-5D0BE6DECE00}" srcOrd="0" destOrd="0" presId="urn:microsoft.com/office/officeart/2008/layout/VerticalCurvedList"/>
    <dgm:cxn modelId="{E416E8CD-2DC3-46E3-9889-6CC17E81A478}" type="presOf" srcId="{CA1F8C82-BDFC-4F69-84EF-EE69AED6EA99}" destId="{F90D3A82-6028-0343-8B61-2827A78EA6EA}" srcOrd="0" destOrd="0" presId="urn:microsoft.com/office/officeart/2008/layout/VerticalCurvedList"/>
    <dgm:cxn modelId="{D156225A-4399-43C5-A080-74E2A1FB0664}" type="presOf" srcId="{2E6C16F3-1F83-B54E-8DB0-6F43FBCDB4F6}" destId="{394DC5E4-E124-D84B-93CB-B98DCD3AFCD6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2F06D236-EFE9-4200-BA03-18356D330FDB}" type="presParOf" srcId="{394DC5E4-E124-D84B-93CB-B98DCD3AFCD6}" destId="{CBB8E103-D8AC-5C4D-9C51-030E6167566F}" srcOrd="0" destOrd="0" presId="urn:microsoft.com/office/officeart/2008/layout/VerticalCurvedList"/>
    <dgm:cxn modelId="{6E5D4270-28AB-4C18-AA11-923D26E8C5A7}" type="presParOf" srcId="{CBB8E103-D8AC-5C4D-9C51-030E6167566F}" destId="{7C1782EB-3F0A-7349-88AC-8AC2618F1ED7}" srcOrd="0" destOrd="0" presId="urn:microsoft.com/office/officeart/2008/layout/VerticalCurvedList"/>
    <dgm:cxn modelId="{B92D5F66-0DA8-4093-AB87-F3C9F6683435}" type="presParOf" srcId="{7C1782EB-3F0A-7349-88AC-8AC2618F1ED7}" destId="{5FED37C7-6B76-6B40-8013-D5C2ECB85310}" srcOrd="0" destOrd="0" presId="urn:microsoft.com/office/officeart/2008/layout/VerticalCurvedList"/>
    <dgm:cxn modelId="{98DABF83-1745-4ACC-9D46-C3A682360AFF}" type="presParOf" srcId="{7C1782EB-3F0A-7349-88AC-8AC2618F1ED7}" destId="{F90D3A82-6028-0343-8B61-2827A78EA6EA}" srcOrd="1" destOrd="0" presId="urn:microsoft.com/office/officeart/2008/layout/VerticalCurvedList"/>
    <dgm:cxn modelId="{E8186CBC-4E7C-48BE-A7F1-DF241077F94B}" type="presParOf" srcId="{7C1782EB-3F0A-7349-88AC-8AC2618F1ED7}" destId="{B0848B21-8237-094A-A041-1E77F7DDA57E}" srcOrd="2" destOrd="0" presId="urn:microsoft.com/office/officeart/2008/layout/VerticalCurvedList"/>
    <dgm:cxn modelId="{8E701A3A-63B4-4927-A403-933016E6817D}" type="presParOf" srcId="{7C1782EB-3F0A-7349-88AC-8AC2618F1ED7}" destId="{20DCCB05-FEF3-5541-A349-CC1930EC48DF}" srcOrd="3" destOrd="0" presId="urn:microsoft.com/office/officeart/2008/layout/VerticalCurvedList"/>
    <dgm:cxn modelId="{ED9D1B94-1EEF-476A-B8CA-7A1D0E02A20E}" type="presParOf" srcId="{CBB8E103-D8AC-5C4D-9C51-030E6167566F}" destId="{BFE8936C-72A8-4F97-9B03-5D0BE6DECE00}" srcOrd="1" destOrd="0" presId="urn:microsoft.com/office/officeart/2008/layout/VerticalCurvedList"/>
    <dgm:cxn modelId="{5FDAEC4A-B956-4E02-9019-9B81DBFEC36B}" type="presParOf" srcId="{CBB8E103-D8AC-5C4D-9C51-030E6167566F}" destId="{3F87F7FD-5095-4B2C-8220-9353C7CFABAF}" srcOrd="2" destOrd="0" presId="urn:microsoft.com/office/officeart/2008/layout/VerticalCurvedList"/>
    <dgm:cxn modelId="{00E48B4B-BF97-4187-9482-80CBA54AEF23}" type="presParOf" srcId="{3F87F7FD-5095-4B2C-8220-9353C7CFABAF}" destId="{E56293F8-4A40-48C6-A5BC-4E64D86C0584}" srcOrd="0" destOrd="0" presId="urn:microsoft.com/office/officeart/2008/layout/VerticalCurvedList"/>
    <dgm:cxn modelId="{91F63C9F-39EB-4CF0-8AC2-143DD883CC32}" type="presParOf" srcId="{CBB8E103-D8AC-5C4D-9C51-030E6167566F}" destId="{BBAD903A-7EDB-4E42-A872-EBE60DF93548}" srcOrd="3" destOrd="0" presId="urn:microsoft.com/office/officeart/2008/layout/VerticalCurvedList"/>
    <dgm:cxn modelId="{74833FD7-F0C3-4F53-9308-A8A39009F148}" type="presParOf" srcId="{CBB8E103-D8AC-5C4D-9C51-030E6167566F}" destId="{B8065F9D-4C6C-48F0-AEF4-75A33D482F7A}" srcOrd="4" destOrd="0" presId="urn:microsoft.com/office/officeart/2008/layout/VerticalCurvedList"/>
    <dgm:cxn modelId="{5618FFAB-7CE4-49DB-829E-C3E34F9FCD7D}" type="presParOf" srcId="{B8065F9D-4C6C-48F0-AEF4-75A33D482F7A}" destId="{CD498147-219F-4371-AEBD-09F3142F55DF}" srcOrd="0" destOrd="0" presId="urn:microsoft.com/office/officeart/2008/layout/VerticalCurvedList"/>
    <dgm:cxn modelId="{F9BF725F-F9C3-4485-8F60-E7579F779AA6}" type="presParOf" srcId="{CBB8E103-D8AC-5C4D-9C51-030E6167566F}" destId="{319543CD-9A14-4ABC-AEBC-C1A27E6395E0}" srcOrd="5" destOrd="0" presId="urn:microsoft.com/office/officeart/2008/layout/VerticalCurvedList"/>
    <dgm:cxn modelId="{3877B29C-CCC8-4B47-B5C3-3B81C62838E5}" type="presParOf" srcId="{CBB8E103-D8AC-5C4D-9C51-030E6167566F}" destId="{CD624F19-4093-40B7-9354-2EE767EA1F11}" srcOrd="6" destOrd="0" presId="urn:microsoft.com/office/officeart/2008/layout/VerticalCurvedList"/>
    <dgm:cxn modelId="{B821608E-6FC6-4756-BCD4-648DED7CD938}" type="presParOf" srcId="{CD624F19-4093-40B7-9354-2EE767EA1F11}" destId="{9EC6CD7E-BC2F-41D2-AC44-117FC502E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Zawiera 6 zadań otwartych.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(w tym: 3 zadania za 2 punkty, 2 zadania za 3 punkty i 1 zadanie za 4 punkty)</a:t>
          </a:r>
          <a:endParaRPr lang="pl-P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Zawiera 16 zadań zamkniętych różnego typu.</a:t>
          </a:r>
        </a:p>
        <a:p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(w tym: zadania wyboru wielokrotnego, zadania typu prawda-fałsz, zadania na dobieranie)</a:t>
          </a:r>
          <a:endParaRPr lang="pl-PL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Zadania te sprawdzają poziom opanowania umiejętności opisanych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we wszystkich wymaganiach ogólnych. </a:t>
          </a: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2BD6D832-A209-4678-B97C-17AA55697C8A}">
      <dgm:prSet custT="1"/>
      <dgm:spPr/>
      <dgm:t>
        <a:bodyPr/>
        <a:lstStyle/>
        <a:p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 wszystkie zadania w arkuszu można uzyskać łącznie 32 punkty </a:t>
          </a:r>
          <a:b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(po 16 punktów za zadania zamknięte i za zadania otwarte).</a:t>
          </a:r>
        </a:p>
      </dgm:t>
    </dgm:pt>
    <dgm:pt modelId="{0B719FD0-B8B1-477E-AF29-6CA2ACFB65DA}" type="parTrans" cxnId="{19DB24C5-C4DC-44D8-95D7-A95642DCE576}">
      <dgm:prSet/>
      <dgm:spPr/>
      <dgm:t>
        <a:bodyPr/>
        <a:lstStyle/>
        <a:p>
          <a:endParaRPr lang="pl-PL"/>
        </a:p>
      </dgm:t>
    </dgm:pt>
    <dgm:pt modelId="{1598CC15-BDD6-46F4-A3F9-C3911081CEAC}" type="sibTrans" cxnId="{19DB24C5-C4DC-44D8-95D7-A95642DCE576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BFE8936C-72A8-4F97-9B03-5D0BE6DECE00}" type="pres">
      <dgm:prSet presAssocID="{205385AA-0FFA-4A2D-BCF4-BFDFFF6114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4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4"/>
      <dgm:spPr>
        <a:solidFill>
          <a:schemeClr val="accent1">
            <a:lumMod val="75000"/>
          </a:schemeClr>
        </a:solidFill>
      </dgm:spPr>
    </dgm:pt>
    <dgm:pt modelId="{319543CD-9A14-4ABC-AEBC-C1A27E6395E0}" type="pres">
      <dgm:prSet presAssocID="{F76EAA9C-F7ED-4A95-94C1-BB4EF1E6D4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24F19-4093-40B7-9354-2EE767EA1F11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21EF22FF-3317-4D34-9716-1E9613B0BB01}" type="pres">
      <dgm:prSet presAssocID="{2BD6D832-A209-4678-B97C-17AA55697C8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767BB3-401A-49EA-B82E-4FA7A9C2526E}" type="pres">
      <dgm:prSet presAssocID="{2BD6D832-A209-4678-B97C-17AA55697C8A}" presName="accent_4" presStyleCnt="0"/>
      <dgm:spPr/>
    </dgm:pt>
    <dgm:pt modelId="{86D6227F-E388-45BD-8B5E-3A23DE0559DC}" type="pres">
      <dgm:prSet presAssocID="{2BD6D832-A209-4678-B97C-17AA55697C8A}" presName="accentRepeatNode" presStyleLbl="solidFgAcc1" presStyleIdx="3" presStyleCnt="4"/>
      <dgm:spPr>
        <a:solidFill>
          <a:schemeClr val="accent1">
            <a:lumMod val="75000"/>
          </a:schemeClr>
        </a:solidFill>
      </dgm:spPr>
    </dgm:pt>
  </dgm:ptLst>
  <dgm:cxnLst>
    <dgm:cxn modelId="{9472318A-4D4E-46D3-983F-947D9F736391}" type="presOf" srcId="{2BD6D832-A209-4678-B97C-17AA55697C8A}" destId="{21EF22FF-3317-4D34-9716-1E9613B0BB01}" srcOrd="0" destOrd="0" presId="urn:microsoft.com/office/officeart/2008/layout/VerticalCurvedList"/>
    <dgm:cxn modelId="{FD5226E2-8913-4AAE-9794-1CD1D3C5E82E}" type="presOf" srcId="{2E6C16F3-1F83-B54E-8DB0-6F43FBCDB4F6}" destId="{394DC5E4-E124-D84B-93CB-B98DCD3AFCD6}" srcOrd="0" destOrd="0" presId="urn:microsoft.com/office/officeart/2008/layout/VerticalCurvedList"/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08F46EDB-4F8B-4ED1-8D8D-9DE006466C09}" type="presOf" srcId="{0378FD16-BFA0-4F5B-800F-3220375D8719}" destId="{BBAD903A-7EDB-4E42-A872-EBE60DF93548}" srcOrd="0" destOrd="0" presId="urn:microsoft.com/office/officeart/2008/layout/VerticalCurvedList"/>
    <dgm:cxn modelId="{5F23A461-1124-4873-8916-B90648B8EFA3}" type="presOf" srcId="{CA1F8C82-BDFC-4F69-84EF-EE69AED6EA99}" destId="{F90D3A82-6028-0343-8B61-2827A78EA6EA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19DB24C5-C4DC-44D8-95D7-A95642DCE576}" srcId="{2E6C16F3-1F83-B54E-8DB0-6F43FBCDB4F6}" destId="{2BD6D832-A209-4678-B97C-17AA55697C8A}" srcOrd="3" destOrd="0" parTransId="{0B719FD0-B8B1-477E-AF29-6CA2ACFB65DA}" sibTransId="{1598CC15-BDD6-46F4-A3F9-C3911081CEAC}"/>
    <dgm:cxn modelId="{864F3954-1054-4373-82CD-527F149265CE}" type="presOf" srcId="{F76EAA9C-F7ED-4A95-94C1-BB4EF1E6D45B}" destId="{319543CD-9A14-4ABC-AEBC-C1A27E6395E0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9BDC3924-D8A6-4837-B531-1E8E3A67BB53}" type="presOf" srcId="{205385AA-0FFA-4A2D-BCF4-BFDFFF6114C7}" destId="{BFE8936C-72A8-4F97-9B03-5D0BE6DECE00}" srcOrd="0" destOrd="0" presId="urn:microsoft.com/office/officeart/2008/layout/VerticalCurvedList"/>
    <dgm:cxn modelId="{072D9797-6DF5-46A3-9A25-3E27564DBC8D}" type="presParOf" srcId="{394DC5E4-E124-D84B-93CB-B98DCD3AFCD6}" destId="{CBB8E103-D8AC-5C4D-9C51-030E6167566F}" srcOrd="0" destOrd="0" presId="urn:microsoft.com/office/officeart/2008/layout/VerticalCurvedList"/>
    <dgm:cxn modelId="{0313FE76-DDF3-4827-BD36-BB23BCC6A4C1}" type="presParOf" srcId="{CBB8E103-D8AC-5C4D-9C51-030E6167566F}" destId="{7C1782EB-3F0A-7349-88AC-8AC2618F1ED7}" srcOrd="0" destOrd="0" presId="urn:microsoft.com/office/officeart/2008/layout/VerticalCurvedList"/>
    <dgm:cxn modelId="{AB918A63-ADC5-4243-8889-52FC953EC06F}" type="presParOf" srcId="{7C1782EB-3F0A-7349-88AC-8AC2618F1ED7}" destId="{5FED37C7-6B76-6B40-8013-D5C2ECB85310}" srcOrd="0" destOrd="0" presId="urn:microsoft.com/office/officeart/2008/layout/VerticalCurvedList"/>
    <dgm:cxn modelId="{6F67951D-AD06-4578-A5C4-446A581CF121}" type="presParOf" srcId="{7C1782EB-3F0A-7349-88AC-8AC2618F1ED7}" destId="{F90D3A82-6028-0343-8B61-2827A78EA6EA}" srcOrd="1" destOrd="0" presId="urn:microsoft.com/office/officeart/2008/layout/VerticalCurvedList"/>
    <dgm:cxn modelId="{AAA5559D-DF0D-4517-838C-E08E6F51C2AA}" type="presParOf" srcId="{7C1782EB-3F0A-7349-88AC-8AC2618F1ED7}" destId="{B0848B21-8237-094A-A041-1E77F7DDA57E}" srcOrd="2" destOrd="0" presId="urn:microsoft.com/office/officeart/2008/layout/VerticalCurvedList"/>
    <dgm:cxn modelId="{E0E7BBB3-E878-4D86-B5DD-A15F940A5F61}" type="presParOf" srcId="{7C1782EB-3F0A-7349-88AC-8AC2618F1ED7}" destId="{20DCCB05-FEF3-5541-A349-CC1930EC48DF}" srcOrd="3" destOrd="0" presId="urn:microsoft.com/office/officeart/2008/layout/VerticalCurvedList"/>
    <dgm:cxn modelId="{9D4F8B25-D790-4907-937E-CD4E393D16D6}" type="presParOf" srcId="{CBB8E103-D8AC-5C4D-9C51-030E6167566F}" destId="{BFE8936C-72A8-4F97-9B03-5D0BE6DECE00}" srcOrd="1" destOrd="0" presId="urn:microsoft.com/office/officeart/2008/layout/VerticalCurvedList"/>
    <dgm:cxn modelId="{5C031CC9-83EC-43C0-AFE9-DD9C164CAA45}" type="presParOf" srcId="{CBB8E103-D8AC-5C4D-9C51-030E6167566F}" destId="{3F87F7FD-5095-4B2C-8220-9353C7CFABAF}" srcOrd="2" destOrd="0" presId="urn:microsoft.com/office/officeart/2008/layout/VerticalCurvedList"/>
    <dgm:cxn modelId="{5BCBBB38-DBBC-4DBE-8C97-EC5516E0703A}" type="presParOf" srcId="{3F87F7FD-5095-4B2C-8220-9353C7CFABAF}" destId="{E56293F8-4A40-48C6-A5BC-4E64D86C0584}" srcOrd="0" destOrd="0" presId="urn:microsoft.com/office/officeart/2008/layout/VerticalCurvedList"/>
    <dgm:cxn modelId="{334CC9E0-7AC4-4FC5-8B2A-226786013587}" type="presParOf" srcId="{CBB8E103-D8AC-5C4D-9C51-030E6167566F}" destId="{BBAD903A-7EDB-4E42-A872-EBE60DF93548}" srcOrd="3" destOrd="0" presId="urn:microsoft.com/office/officeart/2008/layout/VerticalCurvedList"/>
    <dgm:cxn modelId="{ACB44564-A320-4A14-A8E7-A1E81519FEDD}" type="presParOf" srcId="{CBB8E103-D8AC-5C4D-9C51-030E6167566F}" destId="{B8065F9D-4C6C-48F0-AEF4-75A33D482F7A}" srcOrd="4" destOrd="0" presId="urn:microsoft.com/office/officeart/2008/layout/VerticalCurvedList"/>
    <dgm:cxn modelId="{06A4FA34-58BD-4D87-83CF-F13AF6738CE2}" type="presParOf" srcId="{B8065F9D-4C6C-48F0-AEF4-75A33D482F7A}" destId="{CD498147-219F-4371-AEBD-09F3142F55DF}" srcOrd="0" destOrd="0" presId="urn:microsoft.com/office/officeart/2008/layout/VerticalCurvedList"/>
    <dgm:cxn modelId="{D3435C60-B203-4A57-BD21-5A5E881D3980}" type="presParOf" srcId="{CBB8E103-D8AC-5C4D-9C51-030E6167566F}" destId="{319543CD-9A14-4ABC-AEBC-C1A27E6395E0}" srcOrd="5" destOrd="0" presId="urn:microsoft.com/office/officeart/2008/layout/VerticalCurvedList"/>
    <dgm:cxn modelId="{0C0E656D-B953-4B06-B9EC-846A9205A3AC}" type="presParOf" srcId="{CBB8E103-D8AC-5C4D-9C51-030E6167566F}" destId="{CD624F19-4093-40B7-9354-2EE767EA1F11}" srcOrd="6" destOrd="0" presId="urn:microsoft.com/office/officeart/2008/layout/VerticalCurvedList"/>
    <dgm:cxn modelId="{63697036-F4E0-4E53-9730-C555179A8334}" type="presParOf" srcId="{CD624F19-4093-40B7-9354-2EE767EA1F11}" destId="{9EC6CD7E-BC2F-41D2-AC44-117FC502E523}" srcOrd="0" destOrd="0" presId="urn:microsoft.com/office/officeart/2008/layout/VerticalCurvedList"/>
    <dgm:cxn modelId="{F88CB595-08AD-43BE-8BFF-A1B4897E47E9}" type="presParOf" srcId="{CBB8E103-D8AC-5C4D-9C51-030E6167566F}" destId="{21EF22FF-3317-4D34-9716-1E9613B0BB01}" srcOrd="7" destOrd="0" presId="urn:microsoft.com/office/officeart/2008/layout/VerticalCurvedList"/>
    <dgm:cxn modelId="{AA5AEB5A-09A3-4C7C-9A23-01820D336454}" type="presParOf" srcId="{CBB8E103-D8AC-5C4D-9C51-030E6167566F}" destId="{72767BB3-401A-49EA-B82E-4FA7A9C2526E}" srcOrd="8" destOrd="0" presId="urn:microsoft.com/office/officeart/2008/layout/VerticalCurvedList"/>
    <dgm:cxn modelId="{5FEDE3D9-93CC-4683-8154-99D7DB3833BB}" type="presParOf" srcId="{72767BB3-401A-49EA-B82E-4FA7A9C2526E}" destId="{86D6227F-E388-45BD-8B5E-3A23DE0559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C9F53-8C27-4CB8-93AC-5600DDBC34D3}">
      <dsp:nvSpPr>
        <dsp:cNvPr id="0" name=""/>
        <dsp:cNvSpPr/>
      </dsp:nvSpPr>
      <dsp:spPr>
        <a:xfrm>
          <a:off x="3485" y="284938"/>
          <a:ext cx="1362495" cy="7129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I etap edukacyjny </a:t>
          </a:r>
          <a:r>
            <a:rPr lang="pl-PL" sz="1200" kern="1200" dirty="0" smtClean="0">
              <a:solidFill>
                <a:schemeClr val="tx1"/>
              </a:solidFill>
            </a:rPr>
            <a:t>(klasy 1-3) 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24366" y="305819"/>
        <a:ext cx="1320733" cy="671178"/>
      </dsp:txXfrm>
    </dsp:sp>
    <dsp:sp modelId="{28D160F9-04D5-4B08-9F66-EE574DB700FF}">
      <dsp:nvSpPr>
        <dsp:cNvPr id="0" name=""/>
        <dsp:cNvSpPr/>
      </dsp:nvSpPr>
      <dsp:spPr>
        <a:xfrm rot="10420">
          <a:off x="1505509" y="475395"/>
          <a:ext cx="295802" cy="337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>
            <a:solidFill>
              <a:schemeClr val="tx1"/>
            </a:solidFill>
          </a:endParaRPr>
        </a:p>
      </dsp:txBody>
      <dsp:txXfrm>
        <a:off x="1505509" y="542841"/>
        <a:ext cx="207061" cy="202738"/>
      </dsp:txXfrm>
    </dsp:sp>
    <dsp:sp modelId="{109DC861-4997-4683-BDBF-3CD4BC3EB3D2}">
      <dsp:nvSpPr>
        <dsp:cNvPr id="0" name=""/>
        <dsp:cNvSpPr/>
      </dsp:nvSpPr>
      <dsp:spPr>
        <a:xfrm>
          <a:off x="1924097" y="240257"/>
          <a:ext cx="1150927" cy="81330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II etap edukacyjny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</a:rPr>
            <a:t>(klasy 4-8)</a:t>
          </a:r>
        </a:p>
      </dsp:txBody>
      <dsp:txXfrm>
        <a:off x="1947918" y="264078"/>
        <a:ext cx="1103285" cy="765662"/>
      </dsp:txXfrm>
    </dsp:sp>
    <dsp:sp modelId="{09CCAEF0-A683-491E-9990-48CB20B4AFB8}">
      <dsp:nvSpPr>
        <dsp:cNvPr id="0" name=""/>
        <dsp:cNvSpPr/>
      </dsp:nvSpPr>
      <dsp:spPr>
        <a:xfrm rot="21536493">
          <a:off x="3208841" y="462234"/>
          <a:ext cx="283792" cy="337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>
            <a:solidFill>
              <a:schemeClr val="tx1"/>
            </a:solidFill>
          </a:endParaRPr>
        </a:p>
      </dsp:txBody>
      <dsp:txXfrm>
        <a:off x="3208848" y="530600"/>
        <a:ext cx="198654" cy="202738"/>
      </dsp:txXfrm>
    </dsp:sp>
    <dsp:sp modelId="{38953CA9-B0EF-4D69-8308-1A8C0F21B1BE}">
      <dsp:nvSpPr>
        <dsp:cNvPr id="0" name=""/>
        <dsp:cNvSpPr/>
      </dsp:nvSpPr>
      <dsp:spPr>
        <a:xfrm>
          <a:off x="3610390" y="240261"/>
          <a:ext cx="2078241" cy="73385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Egzamin ósmoklasisty</a:t>
          </a:r>
          <a:endParaRPr lang="pl-PL" sz="2000" b="1" kern="1200" dirty="0">
            <a:solidFill>
              <a:schemeClr val="tx1"/>
            </a:solidFill>
          </a:endParaRPr>
        </a:p>
      </dsp:txBody>
      <dsp:txXfrm>
        <a:off x="3631884" y="261755"/>
        <a:ext cx="2035253" cy="690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042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688801" y="496254"/>
          <a:ext cx="9182800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Nauczanie matematyki w szkole powinno być dostosowane do konkretnego etapu rozwojowego i możliwości intelektualnych uczniów.</a:t>
          </a:r>
        </a:p>
      </dsp:txBody>
      <dsp:txXfrm>
        <a:off x="688801" y="496254"/>
        <a:ext cx="9182800" cy="992509"/>
      </dsp:txXfrm>
    </dsp:sp>
    <dsp:sp modelId="{E56293F8-4A40-48C6-A5BC-4E64D86C0584}">
      <dsp:nvSpPr>
        <dsp:cNvPr id="0" name=""/>
        <dsp:cNvSpPr/>
      </dsp:nvSpPr>
      <dsp:spPr>
        <a:xfrm>
          <a:off x="68483" y="372191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1049579" y="1985019"/>
          <a:ext cx="8822022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I etapie edukacyjnym nauczanie matematyki powinno być organizowane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taki sposób, by uczniowie koncentrowali się na odniesieniach do znanej sobie rzeczywistości, a stosowane pojęcia i metody powinny być powiązane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 obiektami, występującymi w znanym środowisku.</a:t>
          </a:r>
          <a:endParaRPr lang="pl-PL" sz="14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579" y="1985019"/>
        <a:ext cx="8822022" cy="992509"/>
      </dsp:txXfrm>
    </dsp:sp>
    <dsp:sp modelId="{CD498147-219F-4371-AEBD-09F3142F55DF}">
      <dsp:nvSpPr>
        <dsp:cNvPr id="0" name=""/>
        <dsp:cNvSpPr/>
      </dsp:nvSpPr>
      <dsp:spPr>
        <a:xfrm>
          <a:off x="429260" y="1860955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43CD-9A14-4ABC-AEBC-C1A27E6395E0}">
      <dsp:nvSpPr>
        <dsp:cNvPr id="0" name=""/>
        <dsp:cNvSpPr/>
      </dsp:nvSpPr>
      <dsp:spPr>
        <a:xfrm>
          <a:off x="688801" y="3473784"/>
          <a:ext cx="9182800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Ostatnie lata szkoły podstawowej to w przypadku matematyki czas na wprowadzenie takich pojęć i własności, które pozwolą na doskonalenie myślenia abstrakcyjnego,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w konsekwencji na naukę przeprowadzania rozumowań i poprawnego wnioskowania w sytuacjach nowych, a także dotyczących zagadnień złożonych i nietypowych.</a:t>
          </a:r>
        </a:p>
      </dsp:txBody>
      <dsp:txXfrm>
        <a:off x="688801" y="3473784"/>
        <a:ext cx="9182800" cy="992509"/>
      </dsp:txXfrm>
    </dsp:sp>
    <dsp:sp modelId="{9EC6CD7E-BC2F-41D2-AC44-117FC502E523}">
      <dsp:nvSpPr>
        <dsp:cNvPr id="0" name=""/>
        <dsp:cNvSpPr/>
      </dsp:nvSpPr>
      <dsp:spPr>
        <a:xfrm>
          <a:off x="68483" y="3349720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567736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912240" y="708949"/>
          <a:ext cx="8171508" cy="141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53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Rozwój umiejętności matematycznych ucznia w klasach IV–VIII w sposób naturalny dzieli się na dwa etapy związane </a:t>
          </a:r>
          <a:b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 rozwojem intelektualnym dziecka.</a:t>
          </a:r>
          <a:endParaRPr lang="pl-PL" sz="16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240" y="708949"/>
        <a:ext cx="8171508" cy="1417700"/>
      </dsp:txXfrm>
    </dsp:sp>
    <dsp:sp modelId="{E56293F8-4A40-48C6-A5BC-4E64D86C0584}">
      <dsp:nvSpPr>
        <dsp:cNvPr id="0" name=""/>
        <dsp:cNvSpPr/>
      </dsp:nvSpPr>
      <dsp:spPr>
        <a:xfrm>
          <a:off x="26177" y="531737"/>
          <a:ext cx="1772126" cy="177212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912240" y="2835898"/>
          <a:ext cx="8171508" cy="141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53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okresie nauki w szkole (czyli między 7. a 15. rokiem życia) wyróżnia się dwa etapy rozwoju: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operacyjny konkretny,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operacyjny formalny.</a:t>
          </a:r>
          <a:endParaRPr lang="pl-PL" sz="16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240" y="2835898"/>
        <a:ext cx="8171508" cy="1417700"/>
      </dsp:txXfrm>
    </dsp:sp>
    <dsp:sp modelId="{CD498147-219F-4371-AEBD-09F3142F55DF}">
      <dsp:nvSpPr>
        <dsp:cNvPr id="0" name=""/>
        <dsp:cNvSpPr/>
      </dsp:nvSpPr>
      <dsp:spPr>
        <a:xfrm>
          <a:off x="26177" y="2658685"/>
          <a:ext cx="1772126" cy="177212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319264" y="-820829"/>
          <a:ext cx="6382527" cy="638252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871490" y="677280"/>
          <a:ext cx="9144665" cy="1354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503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Etap operacyjny konkretny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Etap operacyjny konkretny, przypada na lata życia 7–11, a więc trwa </a:t>
          </a:r>
          <a:b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IV i V klasie, zahaczając również o klasę VI. Jest to czas, w którym uczeń poznaje matematykę za pomocą konkretnych odniesień do rzeczywistości. </a:t>
          </a:r>
          <a:endParaRPr lang="pl-PL" sz="18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490" y="677280"/>
        <a:ext cx="9144665" cy="1354371"/>
      </dsp:txXfrm>
    </dsp:sp>
    <dsp:sp modelId="{E56293F8-4A40-48C6-A5BC-4E64D86C0584}">
      <dsp:nvSpPr>
        <dsp:cNvPr id="0" name=""/>
        <dsp:cNvSpPr/>
      </dsp:nvSpPr>
      <dsp:spPr>
        <a:xfrm>
          <a:off x="25008" y="507984"/>
          <a:ext cx="1692964" cy="1692964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871490" y="2709216"/>
          <a:ext cx="9144665" cy="1354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503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Etap operacyjny formalny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Rozwój myślenia abstrakcyjnego przypada między 11. a 15. rokiem życia, </a:t>
          </a:r>
          <a:b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więc rozpoczyna się na ogół w klasie szóstej. Dopiero wtedy rozwija się umiejętność myślenia abstrakcyjnego, a uczeń potrafi rozumować, korzystając z pojęć abstrakcyjnych. </a:t>
          </a:r>
          <a:endParaRPr lang="pl-PL" sz="18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490" y="2709216"/>
        <a:ext cx="9144665" cy="1354371"/>
      </dsp:txXfrm>
    </dsp:sp>
    <dsp:sp modelId="{CD498147-219F-4371-AEBD-09F3142F55DF}">
      <dsp:nvSpPr>
        <dsp:cNvPr id="0" name=""/>
        <dsp:cNvSpPr/>
      </dsp:nvSpPr>
      <dsp:spPr>
        <a:xfrm>
          <a:off x="25008" y="2539920"/>
          <a:ext cx="1692964" cy="1692964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042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688801" y="496254"/>
          <a:ext cx="8352642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Celem nauczania matematyki jest wyrobienie u uczniów intuicji matematycznych właściwych danemu wiekowi.</a:t>
          </a:r>
          <a:endParaRPr lang="pl-PL" sz="18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801" y="496254"/>
        <a:ext cx="8352642" cy="992509"/>
      </dsp:txXfrm>
    </dsp:sp>
    <dsp:sp modelId="{E56293F8-4A40-48C6-A5BC-4E64D86C0584}">
      <dsp:nvSpPr>
        <dsp:cNvPr id="0" name=""/>
        <dsp:cNvSpPr/>
      </dsp:nvSpPr>
      <dsp:spPr>
        <a:xfrm>
          <a:off x="68483" y="372191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1049579" y="1985019"/>
          <a:ext cx="7991864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Jednym z zadań w procesie kształcenia ucznia jest rozwinięcie umiejętności wnioskowania, zdolności analitycznych, myślenia strategicznego oraz umiejętności krytycznego spojrzenia </a:t>
          </a:r>
          <a:b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rozwiązanie zadania.</a:t>
          </a:r>
          <a:endParaRPr lang="pl-PL" sz="18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579" y="1985019"/>
        <a:ext cx="7991864" cy="992509"/>
      </dsp:txXfrm>
    </dsp:sp>
    <dsp:sp modelId="{CD498147-219F-4371-AEBD-09F3142F55DF}">
      <dsp:nvSpPr>
        <dsp:cNvPr id="0" name=""/>
        <dsp:cNvSpPr/>
      </dsp:nvSpPr>
      <dsp:spPr>
        <a:xfrm>
          <a:off x="429260" y="1860955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43CD-9A14-4ABC-AEBC-C1A27E6395E0}">
      <dsp:nvSpPr>
        <dsp:cNvPr id="0" name=""/>
        <dsp:cNvSpPr/>
      </dsp:nvSpPr>
      <dsp:spPr>
        <a:xfrm>
          <a:off x="688801" y="3473784"/>
          <a:ext cx="8352642" cy="99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Drugim z głównych celów jest rozwinięcie umiejętności rachunkowej na poziomie umożliwiającym rozwiązywanie problemów z zakresu innych przedmiotów w klasach IV–VIII.  </a:t>
          </a:r>
        </a:p>
      </dsp:txBody>
      <dsp:txXfrm>
        <a:off x="688801" y="3473784"/>
        <a:ext cx="8352642" cy="992509"/>
      </dsp:txXfrm>
    </dsp:sp>
    <dsp:sp modelId="{9EC6CD7E-BC2F-41D2-AC44-117FC502E523}">
      <dsp:nvSpPr>
        <dsp:cNvPr id="0" name=""/>
        <dsp:cNvSpPr/>
      </dsp:nvSpPr>
      <dsp:spPr>
        <a:xfrm>
          <a:off x="68483" y="3349720"/>
          <a:ext cx="1240637" cy="1240637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93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559873" y="381520"/>
          <a:ext cx="848067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Zawiera 16 zadań zamkniętych różnego typu.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(w tym: zadania wyboru wielokrotnego, zadania typu prawda-fałsz, zadania na dobieranie)</a:t>
          </a:r>
          <a:endParaRPr lang="pl-PL" sz="14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73" y="381520"/>
        <a:ext cx="8480675" cy="763438"/>
      </dsp:txXfrm>
    </dsp:sp>
    <dsp:sp modelId="{E56293F8-4A40-48C6-A5BC-4E64D86C0584}">
      <dsp:nvSpPr>
        <dsp:cNvPr id="0" name=""/>
        <dsp:cNvSpPr/>
      </dsp:nvSpPr>
      <dsp:spPr>
        <a:xfrm>
          <a:off x="82723" y="286090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997569" y="1526877"/>
          <a:ext cx="804297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Zawiera 6 zadań otwartych.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(w tym: 3 zadania za 2 punkty, 2 zadania za 3 punkty i 1 zadanie za 4 punkty)</a:t>
          </a:r>
          <a:endParaRPr lang="pl-P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569" y="1526877"/>
        <a:ext cx="8042978" cy="763438"/>
      </dsp:txXfrm>
    </dsp:sp>
    <dsp:sp modelId="{CD498147-219F-4371-AEBD-09F3142F55DF}">
      <dsp:nvSpPr>
        <dsp:cNvPr id="0" name=""/>
        <dsp:cNvSpPr/>
      </dsp:nvSpPr>
      <dsp:spPr>
        <a:xfrm>
          <a:off x="520420" y="1431447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43CD-9A14-4ABC-AEBC-C1A27E6395E0}">
      <dsp:nvSpPr>
        <dsp:cNvPr id="0" name=""/>
        <dsp:cNvSpPr/>
      </dsp:nvSpPr>
      <dsp:spPr>
        <a:xfrm>
          <a:off x="997569" y="2672233"/>
          <a:ext cx="804297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Zadania te sprawdzają poziom opanowania umiejętności opisanych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we wszystkich wymaganiach ogólnych. </a:t>
          </a:r>
        </a:p>
      </dsp:txBody>
      <dsp:txXfrm>
        <a:off x="997569" y="2672233"/>
        <a:ext cx="8042978" cy="763438"/>
      </dsp:txXfrm>
    </dsp:sp>
    <dsp:sp modelId="{9EC6CD7E-BC2F-41D2-AC44-117FC502E523}">
      <dsp:nvSpPr>
        <dsp:cNvPr id="0" name=""/>
        <dsp:cNvSpPr/>
      </dsp:nvSpPr>
      <dsp:spPr>
        <a:xfrm>
          <a:off x="520420" y="2576803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F22FF-3317-4D34-9716-1E9613B0BB01}">
      <dsp:nvSpPr>
        <dsp:cNvPr id="0" name=""/>
        <dsp:cNvSpPr/>
      </dsp:nvSpPr>
      <dsp:spPr>
        <a:xfrm>
          <a:off x="559873" y="3817589"/>
          <a:ext cx="848067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 wszystkie zadania w arkuszu można uzyskać łącznie 32 punkty </a:t>
          </a:r>
          <a:b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(po 16 punktów za zadania zamknięte i za zadania otwarte).</a:t>
          </a:r>
        </a:p>
      </dsp:txBody>
      <dsp:txXfrm>
        <a:off x="559873" y="3817589"/>
        <a:ext cx="8480675" cy="763438"/>
      </dsp:txXfrm>
    </dsp:sp>
    <dsp:sp modelId="{86D6227F-E388-45BD-8B5E-3A23DE0559DC}">
      <dsp:nvSpPr>
        <dsp:cNvPr id="0" name=""/>
        <dsp:cNvSpPr/>
      </dsp:nvSpPr>
      <dsp:spPr>
        <a:xfrm>
          <a:off x="82723" y="3722159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4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/>
              <a:t>2018-10-08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/>
              <a:t>2018-10-08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/>
              <a:t>2018-10-08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arkusze/arkusze-pokazowe-grudzien-2017" TargetMode="External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Materiał szkoleniowy dla doradców z zakresu:</a:t>
            </a:r>
          </a:p>
          <a:p>
            <a:r>
              <a:rPr lang="pl-PL" dirty="0"/>
              <a:t>matematyka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9" y="318707"/>
            <a:ext cx="2198252" cy="3191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" y="5730747"/>
            <a:ext cx="2386589" cy="755906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8" y="5730653"/>
            <a:ext cx="284506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10</a:t>
            </a:fld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179513" y="116633"/>
            <a:ext cx="9454344" cy="881286"/>
            <a:chOff x="179513" y="116632"/>
            <a:chExt cx="6904093" cy="1261910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24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7103"/>
              </p:ext>
            </p:extLst>
          </p:nvPr>
        </p:nvGraphicFramePr>
        <p:xfrm>
          <a:off x="404065" y="1195860"/>
          <a:ext cx="9940085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Wszelkie prawa zastrzeżone © Ośrodek Rozwoju Edukacji </a:t>
            </a:r>
          </a:p>
          <a:p>
            <a:r>
              <a:rPr lang="pl-PL" dirty="0" smtClean="0"/>
              <a:t>w Warszawie | www.ore.edu.pl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11</a:t>
            </a:fld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179513" y="116633"/>
            <a:ext cx="9454344" cy="881286"/>
            <a:chOff x="179513" y="116632"/>
            <a:chExt cx="6904093" cy="1261910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2400" b="1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2400" b="1" i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354989"/>
              </p:ext>
            </p:extLst>
          </p:nvPr>
        </p:nvGraphicFramePr>
        <p:xfrm>
          <a:off x="426460" y="1165399"/>
          <a:ext cx="910992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9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12</a:t>
            </a:fld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179513" y="116633"/>
            <a:ext cx="9454344" cy="881286"/>
            <a:chOff x="179513" y="116632"/>
            <a:chExt cx="6904093" cy="1261910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24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274911"/>
              </p:ext>
            </p:extLst>
          </p:nvPr>
        </p:nvGraphicFramePr>
        <p:xfrm>
          <a:off x="302986" y="1195860"/>
          <a:ext cx="10041164" cy="474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7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13</a:t>
            </a:fld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179513" y="116633"/>
            <a:ext cx="9454344" cy="881286"/>
            <a:chOff x="179513" y="116632"/>
            <a:chExt cx="6904093" cy="1261910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24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279390"/>
              </p:ext>
            </p:extLst>
          </p:nvPr>
        </p:nvGraphicFramePr>
        <p:xfrm>
          <a:off x="426460" y="1195860"/>
          <a:ext cx="910992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14</a:t>
            </a:fld>
            <a:endParaRPr lang="pl-PL"/>
          </a:p>
        </p:txBody>
      </p:sp>
      <p:grpSp>
        <p:nvGrpSpPr>
          <p:cNvPr id="13" name="Grupa 12"/>
          <p:cNvGrpSpPr/>
          <p:nvPr/>
        </p:nvGrpSpPr>
        <p:grpSpPr>
          <a:xfrm>
            <a:off x="1159524" y="1419472"/>
            <a:ext cx="8003745" cy="450271"/>
            <a:chOff x="251520" y="1011325"/>
            <a:chExt cx="8728535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0" y="1011325"/>
              <a:ext cx="2083553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344289" y="1011325"/>
              <a:ext cx="6635766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3" y="116633"/>
            <a:ext cx="9331880" cy="881287"/>
            <a:chOff x="179513" y="116632"/>
            <a:chExt cx="6904093" cy="126191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matematyki</a:t>
              </a:r>
              <a:r>
                <a:rPr kumimoji="0" lang="pl-PL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154814" y="2251409"/>
            <a:ext cx="8260372" cy="8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pl-PL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Wykonywanie nieskomplikowanych obliczeń w pamięci lub w działaniach trudniejszych  </a:t>
            </a:r>
            <a:br>
              <a:rPr lang="pl-PL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l-PL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pisemnie oraz wykorzystanie tych umiejętności w sytuacjach praktycznych.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Weryfikowanie i interpretowanie otrzymanych wyników oraz ocena sensowności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rozwiązania.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08936" y="1496310"/>
            <a:ext cx="3106684" cy="342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SPRAWNOŚĆ RACHUNKOWA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54813" y="4303730"/>
            <a:ext cx="8356579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Odczytywanie i interpretowanie danych przedstawionych w różnej formie </a:t>
            </a:r>
            <a:b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oraz ich przetwarzanie.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Interpretowanie i tworzenie tekstów o charakterze matematycznym </a:t>
            </a:r>
            <a:b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oraz graficzne przedstawianie danych.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Używanie języka matematycznego do opisu rozumowania </a:t>
            </a:r>
            <a:r>
              <a:rPr lang="pl-PL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1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uzyskanych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wyników.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154813" y="3548336"/>
            <a:ext cx="8000003" cy="535119"/>
            <a:chOff x="251520" y="4129637"/>
            <a:chExt cx="8724454" cy="624354"/>
          </a:xfrm>
        </p:grpSpPr>
        <p:sp>
          <p:nvSpPr>
            <p:cNvPr id="31" name="Prostokąt 30"/>
            <p:cNvSpPr/>
            <p:nvPr/>
          </p:nvSpPr>
          <p:spPr>
            <a:xfrm>
              <a:off x="251520" y="4129639"/>
              <a:ext cx="2083553" cy="624351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II.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2340209" y="4129637"/>
              <a:ext cx="6635765" cy="624354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endParaRPr lang="pl-PL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Prostokąt 34"/>
          <p:cNvSpPr/>
          <p:nvPr/>
        </p:nvSpPr>
        <p:spPr>
          <a:xfrm>
            <a:off x="3520306" y="3637962"/>
            <a:ext cx="4702698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WYKORZYSTANIE I TWORZENIE INFORMACJI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15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1159524" y="1419471"/>
            <a:ext cx="8003745" cy="450271"/>
            <a:chOff x="251520" y="1011325"/>
            <a:chExt cx="8728535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0" y="1011325"/>
              <a:ext cx="2083553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344289" y="1011325"/>
              <a:ext cx="6635766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3" y="116633"/>
            <a:ext cx="9331880" cy="881287"/>
            <a:chOff x="179513" y="116632"/>
            <a:chExt cx="6904093" cy="126191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matematyki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154814" y="2251409"/>
            <a:ext cx="8260372" cy="8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1. Używanie prostych, dobrze znanych obiektów matematycznych, interpretowanie pojęć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matematycznych i operowanie obiektami matematycznymi.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2. Dobieranie modelu matematycznego do prostej sytuacji oraz budowanie go w różnych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kontekstach, także w kontekście praktycznym.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endParaRPr lang="pl-PL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6095" y="1476678"/>
            <a:ext cx="5873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WYKORZYSTANIE I INTERPRETOWANIE REPREZENTACJI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54814" y="4020692"/>
            <a:ext cx="8356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1. Przeprowadzanie prostego rozumowania, podawanie argumentów uzasadniających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poprawność rozumowania, rozróżnianie dowodu od przykładu.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2. Dostrzeganie regularności, podobieństw oraz analogii i formułowanie wniosków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na ich podstawie.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3. Stosowanie strategii wynikającej z treści zadania, tworzenie strategii rozwiązania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problemu, również w rozwiązaniach wieloetapowych oraz w takich, które wymagają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umiejętności łączenia wiedzy z różnych działów matematyki.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154814" y="3324492"/>
            <a:ext cx="8000003" cy="535122"/>
            <a:chOff x="251520" y="3811159"/>
            <a:chExt cx="8724454" cy="624356"/>
          </a:xfrm>
        </p:grpSpPr>
        <p:sp>
          <p:nvSpPr>
            <p:cNvPr id="32" name="Prostokąt 31"/>
            <p:cNvSpPr/>
            <p:nvPr/>
          </p:nvSpPr>
          <p:spPr>
            <a:xfrm>
              <a:off x="2340209" y="3811159"/>
              <a:ext cx="6635765" cy="624356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endParaRPr lang="pl-PL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251520" y="3811161"/>
              <a:ext cx="2083553" cy="624353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Prostokąt 5"/>
          <p:cNvSpPr/>
          <p:nvPr/>
        </p:nvSpPr>
        <p:spPr>
          <a:xfrm>
            <a:off x="3969684" y="3425093"/>
            <a:ext cx="3657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ROZUMOWANIE I ARGUMENTACJA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16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4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95232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1"/>
              <a:ext cx="6832915" cy="151251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86994"/>
              </p:ext>
            </p:extLst>
          </p:nvPr>
        </p:nvGraphicFramePr>
        <p:xfrm>
          <a:off x="381804" y="1161968"/>
          <a:ext cx="9431668" cy="4937951"/>
        </p:xfrm>
        <a:graphic>
          <a:graphicData uri="http://schemas.openxmlformats.org/drawingml/2006/table">
            <a:tbl>
              <a:tblPr firstRow="1" bandRow="1"/>
              <a:tblGrid>
                <a:gridCol w="315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00050" lvl="0" indent="-400050">
                        <a:buAutoNum type="romanUcPeriod"/>
                      </a:pPr>
                      <a:r>
                        <a:rPr lang="pl-PL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Liczby naturalne </a:t>
                      </a:r>
                      <a:br>
                        <a:rPr lang="pl-PL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dziesiątkowym </a:t>
                      </a:r>
                      <a:br>
                        <a:rPr lang="pl-PL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układzie pozycyjnym.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Działania na liczbach naturalnych.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Liczby 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całkowite.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Ułamki zwykłe i dziesiętne.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Działania na ułamkach zwykłych i dziesiętnych.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Elementy algebry.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Proste i odcinki.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Kąty.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Wielokąty, koła i okręgi.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Bryły.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Obliczenia w geometrii.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Obliczenia praktyczne.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Elementy statystyki opisowej. </a:t>
                      </a:r>
                    </a:p>
                    <a:p>
                      <a:pPr marL="400050" lvl="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Zadania tekstowe. </a:t>
                      </a:r>
                      <a:endParaRPr lang="pl-PL" sz="15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Potęgi o podstawach wymiernych.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Pierwiastki.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Tworzenie wyrażeń algebraicznych z jedną 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z wieloma zmiennymi.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Przekształcanie wyrażeń algebraicznych. Sumy algebraiczne 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działania na nich.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Obliczenia procentowe.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Równania z jedną niewiadomą.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Proporcjonalność prosta.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Własności figur geometrycznych na płaszczyźnie.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Wielokąty.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Oś liczbowa. Układ współrzędnych na płaszczyźnie. 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Geometria przestrzenna.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Wprowadzenie do kombinatoryki i rachunku  prawdopodobieństwa.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Odczytywanie danych i elementy statystyki opisowej.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Długość okręgu i pole koła.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Symetrie.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Zaawansowane metody zliczania. 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pl-PL" sz="15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Rachunek prawdopodobieństwa. </a:t>
                      </a: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17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8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8402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5125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31706"/>
              </p:ext>
            </p:extLst>
          </p:nvPr>
        </p:nvGraphicFramePr>
        <p:xfrm>
          <a:off x="286190" y="1510393"/>
          <a:ext cx="9461246" cy="4531175"/>
        </p:xfrm>
        <a:graphic>
          <a:graphicData uri="http://schemas.openxmlformats.org/drawingml/2006/table">
            <a:tbl>
              <a:tblPr firstRow="1" bandRow="1"/>
              <a:tblGrid>
                <a:gridCol w="458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 Liczby naturalne w dziesiątkowym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układzie pozycyjnym. Uczeń:</a:t>
                      </a:r>
                    </a:p>
                    <a:p>
                      <a:pPr marL="400050" lvl="0" indent="-400050">
                        <a:buAutoNum type="romanUcPeriod"/>
                      </a:pPr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zapisuje i odczytuje liczby naturalne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wielocyfrowe;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interpretuje liczby naturalne na osi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liczbowej;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porównuje liczby naturalne;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zaokrągla liczby naturalne;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 liczby w zakresie do 3 000 zapisane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 systemie rzymskim przedstawia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 systemie dziesiątkowym, a zapisane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 systemie dziesiątkowym przedstawia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 systemie rzymskim.</a:t>
                      </a: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18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8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8402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5125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34787"/>
              </p:ext>
            </p:extLst>
          </p:nvPr>
        </p:nvGraphicFramePr>
        <p:xfrm>
          <a:off x="286190" y="1481746"/>
          <a:ext cx="9730666" cy="4846320"/>
        </p:xfrm>
        <a:graphic>
          <a:graphicData uri="http://schemas.openxmlformats.org/drawingml/2006/table">
            <a:tbl>
              <a:tblPr firstRow="1" bandRow="1"/>
              <a:tblGrid>
                <a:gridCol w="471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XIII. Elementy statystyki opisowej. Uczeń:</a:t>
                      </a:r>
                    </a:p>
                    <a:p>
                      <a:pPr lvl="0"/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gromadzi i porządkuje dane;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odczytuje i interpretuje dane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przedstawione w tekstach, tabelach,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na diagramach i na wykresach,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na przykład: wartości z wykresu, wartość </a:t>
                      </a:r>
                    </a:p>
                    <a:p>
                      <a:pPr lvl="0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największą, najmniejszą, opisuje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przedstawione w tekstach, tabelach,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na diagramach i na wykresach zjawiska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przez określenie przebiegu zmiany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wartości danych, na przykład z użyciem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określenia „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wartości rosną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„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wartości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maleją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„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wartości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są takie same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</a:t>
                      </a:r>
                      <a:b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(„</a:t>
                      </a:r>
                      <a:r>
                        <a:rPr lang="pl-PL" sz="1800" b="0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przyjmowana wartość jest stała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”).</a:t>
                      </a:r>
                    </a:p>
                    <a:p>
                      <a:pPr lvl="0"/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XIII. Odczytywanie danych i elementy statystyki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opisowej. Uczeń: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interpretuje dane przedstawione za pomocą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tabel, diagramów słupkowych i kołowych,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wykresów, w tym także wykresów w układzie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współrzędnych;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tworzy diagramy słupkowe i kołowe oraz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wykresy liniowe na podstawie zebranych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przez siebie danych lub danych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pochodzących z różnych źródeł;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oblicza średnią arytmetyczną kilku liczb.</a:t>
                      </a:r>
                    </a:p>
                    <a:p>
                      <a:endParaRPr lang="pl-PL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19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8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8402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5125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65073"/>
              </p:ext>
            </p:extLst>
          </p:nvPr>
        </p:nvGraphicFramePr>
        <p:xfrm>
          <a:off x="270584" y="1387297"/>
          <a:ext cx="9730666" cy="4783272"/>
        </p:xfrm>
        <a:graphic>
          <a:graphicData uri="http://schemas.openxmlformats.org/drawingml/2006/table">
            <a:tbl>
              <a:tblPr firstRow="1" bandRow="1"/>
              <a:tblGrid>
                <a:gridCol w="471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XIV. Zadania tekstowe. Uczeń: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czyta ze zrozumieniem tekst zawierający informacje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liczbowe;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wykonuje wstępne czynności ułatwiające rozwiązanie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zadania, w tym rysunek pomocniczy lub wygodne dla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niego zapisanie informacji i danych z treści zadania;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dostrzega zależności między podanymi informacjami;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dzieli rozwiązanie zadania na etapy, stosując własne,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poprawne, wygodne dla niego strategie rozwiązania;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 do rozwiązywania zadań osadzonych w kontekście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praktycznym stosuje poznaną wiedzę z zakresu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arytmetyki i geometrii oraz nabyte umiejętności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rachunkowe, a także własne poprawne metody;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6) weryfikuje wynik zadania tekstowego, oceniając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sensowność rozwiązania np. poprzez szacowanie,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sprawdzanie wszystkich warunków zadania, ocenianie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rzędu wielkości otrzymanego wyniku;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7) układa zadania i łamigłówki, rozwiązuje je; stawia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nowe pytania związane z sytuacją w rozwiązanym </a:t>
                      </a:r>
                      <a:b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zadaniu.</a:t>
                      </a:r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b="0" i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</a:t>
                      </a:r>
                      <a:r>
                        <a:rPr lang="pl-PL" b="0" i="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zakresie </a:t>
                      </a:r>
                      <a:br>
                        <a:rPr lang="pl-PL" b="0" i="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b="0" i="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wszystkich wymagań szczegółowych</a:t>
                      </a:r>
                      <a:endParaRPr lang="pl-PL" b="0" i="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711569"/>
            <a:ext cx="9144000" cy="30230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 NOWEJ PODSTAWY PROGRAMOWEJ Z MATEMATYKI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SZKOLE PODSTAWOWEJ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EGZAMINIE ÓSMOKLASISTY</a:t>
            </a:r>
          </a:p>
        </p:txBody>
      </p:sp>
      <p:sp>
        <p:nvSpPr>
          <p:cNvPr id="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895379" y="6422455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07015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20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7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9523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5125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81046"/>
              </p:ext>
            </p:extLst>
          </p:nvPr>
        </p:nvGraphicFramePr>
        <p:xfrm>
          <a:off x="270584" y="1422465"/>
          <a:ext cx="9730666" cy="4565754"/>
        </p:xfrm>
        <a:graphic>
          <a:graphicData uri="http://schemas.openxmlformats.org/drawingml/2006/table">
            <a:tbl>
              <a:tblPr firstRow="1" bandRow="1"/>
              <a:tblGrid>
                <a:gridCol w="471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XII. Wprowadzenie do kombinatoryki i rachunku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prawdopodobieństwa. Uczeń: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wyznacza zbiory obiektów, analizuje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i oblicza, ile jest obiektów, mających daną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własność, w przypadkach niewymagających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stosowania reguł mnożenia i dodawania;</a:t>
                      </a:r>
                    </a:p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przeprowadza proste doświadczenia losowe,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polegające na rzucie monetą, rzucie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sześcienną kostką do gry, rzucie kostką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wielościenną lub losowaniu kuli spośród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zestawu kul, analizuje je i oblicza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prawdopodobieństwa zdarzeń </a:t>
                      </a:r>
                    </a:p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 doświadczeniach losowych.</a:t>
                      </a: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l-PL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6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21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870560"/>
            <a:chOff x="179513" y="116632"/>
            <a:chExt cx="6904093" cy="1584527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9523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5125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Wybrane treści z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2458"/>
              </p:ext>
            </p:extLst>
          </p:nvPr>
        </p:nvGraphicFramePr>
        <p:xfrm>
          <a:off x="270584" y="1387298"/>
          <a:ext cx="9973554" cy="4846320"/>
        </p:xfrm>
        <a:graphic>
          <a:graphicData uri="http://schemas.openxmlformats.org/drawingml/2006/table">
            <a:tbl>
              <a:tblPr firstRow="1" bandRow="1"/>
              <a:tblGrid>
                <a:gridCol w="483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XVI. Zaawansowane metody zliczania. Uczeń:</a:t>
                      </a: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stosuje regułę mnożenia do zliczania par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elementów o określonych własnościach;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stosuje regułę dodawania i mnożenia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do zliczania par elementów w sytuacjach,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wymagających rozważenia kilku przypadków,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na przykład w zliczaniu liczb naturalnych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trzycyfrowych podzielnych przez 5 i mających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trzy różne cyfry albo jak w zadaniu: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klasie jest 14 dziewczynek i 11 chłopców. </a:t>
                      </a:r>
                      <a:b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Na ile sposobów można z tej klasy wybrać </a:t>
                      </a:r>
                      <a:b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dwuosobową delegację składającą się </a:t>
                      </a:r>
                      <a:b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z jednej dziewczynki i jednego chłopca?</a:t>
                      </a: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l-PL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22</a:t>
            </a:fld>
            <a:endParaRPr lang="pl-PL"/>
          </a:p>
        </p:txBody>
      </p:sp>
      <p:grpSp>
        <p:nvGrpSpPr>
          <p:cNvPr id="23" name="Grupa 22"/>
          <p:cNvGrpSpPr/>
          <p:nvPr/>
        </p:nvGrpSpPr>
        <p:grpSpPr>
          <a:xfrm>
            <a:off x="179513" y="116633"/>
            <a:ext cx="9331880" cy="942841"/>
            <a:chOff x="179513" y="116632"/>
            <a:chExt cx="6904093" cy="1350052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127804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matematyki</a:t>
              </a:r>
              <a:r>
                <a:rPr lang="pl-PL" sz="28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szczegółowe</a:t>
              </a: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05527" y="5922236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podstawowa. Matematyka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30654" y="1859639"/>
            <a:ext cx="908079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Działy podstawy programowej dla klas VII i VIII przewidziane do realizacji po egzaminie ósmoklasisty: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XIV. Długość okręgu i pole koła.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XV. Symetrie.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XVI. Zaawansowane metody zliczania.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XVII. Rachunek prawdopodobieństwa.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5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na egzaminie ósmoklasisty z matematyki</a:t>
              </a:r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865781" y="5639589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5" name="Grupa 84"/>
          <p:cNvGrpSpPr/>
          <p:nvPr/>
        </p:nvGrpSpPr>
        <p:grpSpPr>
          <a:xfrm>
            <a:off x="3802793" y="3403265"/>
            <a:ext cx="1440160" cy="648000"/>
            <a:chOff x="0" y="7"/>
            <a:chExt cx="2158132" cy="1406318"/>
          </a:xfrm>
        </p:grpSpPr>
        <p:sp>
          <p:nvSpPr>
            <p:cNvPr id="86" name="Prostokąt zaokrąglony 85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Prostokąt 86"/>
            <p:cNvSpPr/>
            <p:nvPr/>
          </p:nvSpPr>
          <p:spPr>
            <a:xfrm>
              <a:off x="275441" y="248559"/>
              <a:ext cx="1618419" cy="93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922472" y="3403265"/>
            <a:ext cx="2520000" cy="648000"/>
            <a:chOff x="0" y="7"/>
            <a:chExt cx="2158132" cy="1406318"/>
          </a:xfrm>
        </p:grpSpPr>
        <p:sp>
          <p:nvSpPr>
            <p:cNvPr id="89" name="Prostokąt zaokrąglony 88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Prostokąt 89"/>
            <p:cNvSpPr/>
            <p:nvPr/>
          </p:nvSpPr>
          <p:spPr>
            <a:xfrm>
              <a:off x="154092" y="139219"/>
              <a:ext cx="1849827" cy="10938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liczba zadań otwartych</a:t>
              </a:r>
            </a:p>
          </p:txBody>
        </p:sp>
      </p:grpSp>
      <p:grpSp>
        <p:nvGrpSpPr>
          <p:cNvPr id="91" name="Grupa 90"/>
          <p:cNvGrpSpPr/>
          <p:nvPr/>
        </p:nvGrpSpPr>
        <p:grpSpPr>
          <a:xfrm>
            <a:off x="922472" y="4339369"/>
            <a:ext cx="2520000" cy="648000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92" name="Prostokąt zaokrąglony 91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Prostokąt 92"/>
            <p:cNvSpPr/>
            <p:nvPr/>
          </p:nvSpPr>
          <p:spPr>
            <a:xfrm>
              <a:off x="141971" y="159360"/>
              <a:ext cx="1904023" cy="1032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RAZEM</a:t>
              </a:r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3802793" y="4326009"/>
            <a:ext cx="1440160" cy="686238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95" name="Prostokąt zaokrąglony 94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Prostokąt 95"/>
            <p:cNvSpPr/>
            <p:nvPr/>
          </p:nvSpPr>
          <p:spPr>
            <a:xfrm>
              <a:off x="134988" y="186739"/>
              <a:ext cx="1888156" cy="1032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19-23</a:t>
              </a:r>
            </a:p>
          </p:txBody>
        </p:sp>
      </p:grpSp>
      <p:grpSp>
        <p:nvGrpSpPr>
          <p:cNvPr id="97" name="Grupa 96"/>
          <p:cNvGrpSpPr/>
          <p:nvPr/>
        </p:nvGrpSpPr>
        <p:grpSpPr>
          <a:xfrm>
            <a:off x="5827248" y="3403265"/>
            <a:ext cx="1440160" cy="648000"/>
            <a:chOff x="0" y="7"/>
            <a:chExt cx="2158132" cy="1406318"/>
          </a:xfrm>
        </p:grpSpPr>
        <p:sp>
          <p:nvSpPr>
            <p:cNvPr id="98" name="Prostokąt zaokrąglony 97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Prostokąt 98"/>
            <p:cNvSpPr/>
            <p:nvPr/>
          </p:nvSpPr>
          <p:spPr>
            <a:xfrm>
              <a:off x="301751" y="234393"/>
              <a:ext cx="1618419" cy="93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-16</a:t>
              </a:r>
            </a:p>
          </p:txBody>
        </p:sp>
      </p:grpSp>
      <p:grpSp>
        <p:nvGrpSpPr>
          <p:cNvPr id="100" name="Grupa 99"/>
          <p:cNvGrpSpPr/>
          <p:nvPr/>
        </p:nvGrpSpPr>
        <p:grpSpPr>
          <a:xfrm>
            <a:off x="5825033" y="4359508"/>
            <a:ext cx="1440160" cy="686238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101" name="Prostokąt zaokrąglony 100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Prostokąt 101"/>
            <p:cNvSpPr/>
            <p:nvPr/>
          </p:nvSpPr>
          <p:spPr>
            <a:xfrm>
              <a:off x="170202" y="186739"/>
              <a:ext cx="1888156" cy="1032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pl-PL" sz="2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-32</a:t>
              </a:r>
            </a:p>
          </p:txBody>
        </p:sp>
      </p:grpSp>
      <p:grpSp>
        <p:nvGrpSpPr>
          <p:cNvPr id="103" name="Grupa 102"/>
          <p:cNvGrpSpPr/>
          <p:nvPr/>
        </p:nvGrpSpPr>
        <p:grpSpPr>
          <a:xfrm>
            <a:off x="7994701" y="3436764"/>
            <a:ext cx="1476000" cy="686238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104" name="Prostokąt zaokrąglony 103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Prostokąt 104"/>
            <p:cNvSpPr/>
            <p:nvPr/>
          </p:nvSpPr>
          <p:spPr>
            <a:xfrm>
              <a:off x="168248" y="226458"/>
              <a:ext cx="1888156" cy="1032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ok. 50%</a:t>
              </a:r>
              <a:endParaRPr lang="pl-PL" sz="2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upa 105"/>
          <p:cNvGrpSpPr/>
          <p:nvPr/>
        </p:nvGrpSpPr>
        <p:grpSpPr>
          <a:xfrm>
            <a:off x="7985690" y="4339369"/>
            <a:ext cx="1476000" cy="686238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107" name="Prostokąt zaokrąglony 106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Prostokąt 107"/>
            <p:cNvSpPr/>
            <p:nvPr/>
          </p:nvSpPr>
          <p:spPr>
            <a:xfrm>
              <a:off x="152430" y="186737"/>
              <a:ext cx="1888156" cy="1032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pl-PL" sz="2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upa 108"/>
          <p:cNvGrpSpPr/>
          <p:nvPr/>
        </p:nvGrpSpPr>
        <p:grpSpPr>
          <a:xfrm>
            <a:off x="3794562" y="2539241"/>
            <a:ext cx="1440000" cy="648000"/>
            <a:chOff x="0" y="7"/>
            <a:chExt cx="2158132" cy="1406318"/>
          </a:xfrm>
        </p:grpSpPr>
        <p:sp>
          <p:nvSpPr>
            <p:cNvPr id="110" name="Prostokąt zaokrąglony 109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Prostokąt 110"/>
            <p:cNvSpPr/>
            <p:nvPr/>
          </p:nvSpPr>
          <p:spPr>
            <a:xfrm>
              <a:off x="254835" y="211298"/>
              <a:ext cx="1618599" cy="93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-16</a:t>
              </a:r>
            </a:p>
          </p:txBody>
        </p:sp>
      </p:grpSp>
      <p:grpSp>
        <p:nvGrpSpPr>
          <p:cNvPr id="112" name="Grupa 111"/>
          <p:cNvGrpSpPr/>
          <p:nvPr/>
        </p:nvGrpSpPr>
        <p:grpSpPr>
          <a:xfrm>
            <a:off x="922473" y="2488133"/>
            <a:ext cx="2520000" cy="648000"/>
            <a:chOff x="0" y="7"/>
            <a:chExt cx="2158132" cy="1406318"/>
          </a:xfrm>
        </p:grpSpPr>
        <p:sp>
          <p:nvSpPr>
            <p:cNvPr id="113" name="Prostokąt zaokrąglony 112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Prostokąt 113"/>
            <p:cNvSpPr/>
            <p:nvPr/>
          </p:nvSpPr>
          <p:spPr>
            <a:xfrm>
              <a:off x="167140" y="126626"/>
              <a:ext cx="1849827" cy="10938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liczba zadań zamkniętych</a:t>
              </a:r>
            </a:p>
          </p:txBody>
        </p:sp>
      </p:grpSp>
      <p:grpSp>
        <p:nvGrpSpPr>
          <p:cNvPr id="115" name="Grupa 114"/>
          <p:cNvGrpSpPr/>
          <p:nvPr/>
        </p:nvGrpSpPr>
        <p:grpSpPr>
          <a:xfrm>
            <a:off x="3586769" y="1612883"/>
            <a:ext cx="1800200" cy="707209"/>
            <a:chOff x="0" y="7"/>
            <a:chExt cx="2158132" cy="1406318"/>
          </a:xfrm>
        </p:grpSpPr>
        <p:sp>
          <p:nvSpPr>
            <p:cNvPr id="116" name="Prostokąt zaokrąglony 115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Prostokąt 116"/>
            <p:cNvSpPr/>
            <p:nvPr/>
          </p:nvSpPr>
          <p:spPr>
            <a:xfrm>
              <a:off x="172651" y="192325"/>
              <a:ext cx="1812629" cy="10738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Liczba zadań</a:t>
              </a:r>
              <a:endParaRPr lang="pl-PL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5602993" y="1612882"/>
            <a:ext cx="1800200" cy="707209"/>
            <a:chOff x="0" y="7"/>
            <a:chExt cx="2158132" cy="1406318"/>
          </a:xfrm>
        </p:grpSpPr>
        <p:sp>
          <p:nvSpPr>
            <p:cNvPr id="119" name="Prostokąt zaokrąglony 118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Prostokąt 119"/>
            <p:cNvSpPr/>
            <p:nvPr/>
          </p:nvSpPr>
          <p:spPr>
            <a:xfrm>
              <a:off x="172751" y="192327"/>
              <a:ext cx="1812629" cy="10738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Łączna liczba punktów</a:t>
              </a:r>
              <a:endParaRPr lang="pl-PL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upa 120"/>
          <p:cNvGrpSpPr/>
          <p:nvPr/>
        </p:nvGrpSpPr>
        <p:grpSpPr>
          <a:xfrm>
            <a:off x="5819017" y="2539241"/>
            <a:ext cx="1440000" cy="648000"/>
            <a:chOff x="0" y="7"/>
            <a:chExt cx="2158132" cy="1406318"/>
          </a:xfrm>
        </p:grpSpPr>
        <p:sp>
          <p:nvSpPr>
            <p:cNvPr id="122" name="Prostokąt zaokrąglony 121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Prostokąt 122"/>
            <p:cNvSpPr/>
            <p:nvPr/>
          </p:nvSpPr>
          <p:spPr>
            <a:xfrm>
              <a:off x="279424" y="236390"/>
              <a:ext cx="1618599" cy="93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-16</a:t>
              </a:r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7704092" y="1613806"/>
            <a:ext cx="2003357" cy="707209"/>
            <a:chOff x="0" y="7"/>
            <a:chExt cx="2158132" cy="1406318"/>
          </a:xfrm>
        </p:grpSpPr>
        <p:sp>
          <p:nvSpPr>
            <p:cNvPr id="125" name="Prostokąt zaokrąglony 124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Prostokąt 125"/>
            <p:cNvSpPr/>
            <p:nvPr/>
          </p:nvSpPr>
          <p:spPr>
            <a:xfrm>
              <a:off x="138631" y="187601"/>
              <a:ext cx="1900283" cy="10738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Udział w wyniku sumarycznym</a:t>
              </a:r>
              <a:endParaRPr lang="pl-PL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7985690" y="2539241"/>
            <a:ext cx="1476000" cy="648000"/>
            <a:chOff x="0" y="7"/>
            <a:chExt cx="2158132" cy="1406318"/>
          </a:xfrm>
          <a:solidFill>
            <a:schemeClr val="accent5">
              <a:lumMod val="75000"/>
            </a:schemeClr>
          </a:solidFill>
        </p:grpSpPr>
        <p:sp>
          <p:nvSpPr>
            <p:cNvPr id="128" name="Prostokąt zaokrąglony 127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Prostokąt 128"/>
            <p:cNvSpPr/>
            <p:nvPr/>
          </p:nvSpPr>
          <p:spPr>
            <a:xfrm>
              <a:off x="152430" y="156126"/>
              <a:ext cx="1888156" cy="10938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ok. 50%</a:t>
              </a:r>
              <a:endParaRPr lang="pl-PL" sz="2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881286"/>
            <a:chOff x="179513" y="116632"/>
            <a:chExt cx="6904093" cy="1261912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7491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1899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zamkniętych na egzaminie ósmoklasisty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ole tekstowe 29"/>
          <p:cNvSpPr txBox="1"/>
          <p:nvPr/>
        </p:nvSpPr>
        <p:spPr>
          <a:xfrm>
            <a:off x="2975475" y="4228573"/>
            <a:ext cx="573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I.   Sprawność rachunkowa.</a:t>
            </a:r>
          </a:p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II.  Wykorzystanie i tworzenie informacji.</a:t>
            </a:r>
          </a:p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III. Wykorzystanie i interpretowanie reprezentacji.</a:t>
            </a:r>
          </a:p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IV. Rozumowanie i argumentacja.</a:t>
            </a:r>
          </a:p>
        </p:txBody>
      </p:sp>
      <p:grpSp>
        <p:nvGrpSpPr>
          <p:cNvPr id="22" name="Grupa 17"/>
          <p:cNvGrpSpPr/>
          <p:nvPr/>
        </p:nvGrpSpPr>
        <p:grpSpPr>
          <a:xfrm>
            <a:off x="1049400" y="3305735"/>
            <a:ext cx="2952328" cy="72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3" name="Prostokąt zaokrąglony 22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68651" y="153226"/>
              <a:ext cx="2020830" cy="11066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Zadania </a:t>
              </a:r>
              <a:b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wyboru wielokrotnego</a:t>
              </a:r>
              <a:endParaRPr lang="pl-PL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a 20"/>
          <p:cNvGrpSpPr/>
          <p:nvPr/>
        </p:nvGrpSpPr>
        <p:grpSpPr>
          <a:xfrm>
            <a:off x="4110766" y="3303034"/>
            <a:ext cx="2952000" cy="72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" name="Prostokąt zaokrąglony 30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rostokąt 31"/>
            <p:cNvSpPr/>
            <p:nvPr/>
          </p:nvSpPr>
          <p:spPr>
            <a:xfrm>
              <a:off x="68651" y="137998"/>
              <a:ext cx="2020830" cy="11066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adania </a:t>
              </a:r>
              <a:b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prawda-fałsz</a:t>
              </a:r>
            </a:p>
          </p:txBody>
        </p:sp>
      </p:grpSp>
      <p:grpSp>
        <p:nvGrpSpPr>
          <p:cNvPr id="33" name="Grupa 23"/>
          <p:cNvGrpSpPr/>
          <p:nvPr/>
        </p:nvGrpSpPr>
        <p:grpSpPr>
          <a:xfrm>
            <a:off x="7155053" y="3305735"/>
            <a:ext cx="2952000" cy="72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4" name="Prostokąt zaokrąglony 33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rostokąt 34"/>
            <p:cNvSpPr/>
            <p:nvPr/>
          </p:nvSpPr>
          <p:spPr>
            <a:xfrm>
              <a:off x="68651" y="137998"/>
              <a:ext cx="2020830" cy="11066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adania </a:t>
              </a:r>
              <a:b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dobieranie</a:t>
              </a:r>
            </a:p>
          </p:txBody>
        </p:sp>
      </p:grpSp>
      <p:grpSp>
        <p:nvGrpSpPr>
          <p:cNvPr id="37" name="Grupa 13"/>
          <p:cNvGrpSpPr/>
          <p:nvPr/>
        </p:nvGrpSpPr>
        <p:grpSpPr>
          <a:xfrm>
            <a:off x="3426766" y="1292635"/>
            <a:ext cx="4320000" cy="126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Prostokąt zaokrąglony 37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rostokąt 38"/>
            <p:cNvSpPr/>
            <p:nvPr/>
          </p:nvSpPr>
          <p:spPr>
            <a:xfrm>
              <a:off x="68651" y="172367"/>
              <a:ext cx="2020830" cy="10546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ZADANIA  ZAMKNIĘTE</a:t>
              </a:r>
            </a:p>
            <a:p>
              <a:pPr algn="ctr" defTabSz="10223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(od 14 do 16 zadań)</a:t>
              </a:r>
              <a:endParaRPr lang="pl-PL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trzałka w prawo 1"/>
          <p:cNvSpPr/>
          <p:nvPr/>
        </p:nvSpPr>
        <p:spPr>
          <a:xfrm rot="1796192">
            <a:off x="7038976" y="2659506"/>
            <a:ext cx="1541471" cy="356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prawo 40"/>
          <p:cNvSpPr/>
          <p:nvPr/>
        </p:nvSpPr>
        <p:spPr>
          <a:xfrm rot="9172678">
            <a:off x="2533877" y="2639168"/>
            <a:ext cx="1564362" cy="356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prawo 41"/>
          <p:cNvSpPr/>
          <p:nvPr/>
        </p:nvSpPr>
        <p:spPr>
          <a:xfrm rot="5400000">
            <a:off x="5138541" y="2625995"/>
            <a:ext cx="862880" cy="356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273406" y="5870946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881286"/>
            <a:chOff x="179513" y="116632"/>
            <a:chExt cx="6904093" cy="1261910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zamkniętych na egzaminie ósmoklasisty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206" y="1213007"/>
            <a:ext cx="7652198" cy="3206378"/>
          </a:xfrm>
          <a:prstGeom prst="rect">
            <a:avLst/>
          </a:prstGeom>
          <a:ln w="12700">
            <a:noFill/>
          </a:ln>
        </p:spPr>
      </p:pic>
      <p:sp>
        <p:nvSpPr>
          <p:cNvPr id="22" name="Owal 7"/>
          <p:cNvSpPr/>
          <p:nvPr/>
        </p:nvSpPr>
        <p:spPr bwMode="auto">
          <a:xfrm>
            <a:off x="5511756" y="3832117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3" name="Owal 7"/>
          <p:cNvSpPr/>
          <p:nvPr/>
        </p:nvSpPr>
        <p:spPr bwMode="auto">
          <a:xfrm>
            <a:off x="3330386" y="2711868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350166" y="4419385"/>
            <a:ext cx="396044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I. Sprawność rachunkowa.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1. Wykonywanie nieskomplikowanych obliczeń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w pamięci lub w działaniach trudniejszych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pisemnie oraz wykorzystanie tych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umiejętności w sytuacjach praktycznych.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6475450" y="4432011"/>
            <a:ext cx="3506750" cy="119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szczegółowe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Klasy IV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IV. Ułamki zwykłe i dziesiętne. Uczeń: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8) zapisuje ułamki dziesiętne skończone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w postaci ułamków zwykłych.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398266" y="5921716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440615" y="2555631"/>
            <a:ext cx="342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adanie sprawdza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opanowanie </a:t>
            </a:r>
            <a:r>
              <a:rPr lang="pl-P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w zakresie jednego wymagania szczegółowego.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881286"/>
            <a:chOff x="179513" y="116632"/>
            <a:chExt cx="6904093" cy="1261910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zamkniętych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8270" y="1010587"/>
            <a:ext cx="6966344" cy="3753949"/>
          </a:xfrm>
          <a:prstGeom prst="rect">
            <a:avLst/>
          </a:prstGeom>
          <a:ln w="12700">
            <a:noFill/>
          </a:ln>
        </p:spPr>
      </p:pic>
      <p:sp>
        <p:nvSpPr>
          <p:cNvPr id="14" name="Owal 5"/>
          <p:cNvSpPr/>
          <p:nvPr/>
        </p:nvSpPr>
        <p:spPr bwMode="auto">
          <a:xfrm>
            <a:off x="7859864" y="3905800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9" name="Owal 7"/>
          <p:cNvSpPr/>
          <p:nvPr/>
        </p:nvSpPr>
        <p:spPr bwMode="auto">
          <a:xfrm>
            <a:off x="7846216" y="4317327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23252" y="4679677"/>
            <a:ext cx="475252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/>
              <a:t>Wymaganie ogólne</a:t>
            </a:r>
          </a:p>
          <a:p>
            <a:pPr>
              <a:buNone/>
            </a:pPr>
            <a:r>
              <a:rPr lang="pl-PL" sz="1400" dirty="0"/>
              <a:t>III. Wykorzystanie i interpretowanie reprezentacji.</a:t>
            </a:r>
          </a:p>
          <a:p>
            <a:pPr>
              <a:buNone/>
            </a:pPr>
            <a:r>
              <a:rPr lang="pl-PL" sz="1400" dirty="0"/>
              <a:t>1. Używanie prostych, dobrze znanych obiektów </a:t>
            </a:r>
            <a:br>
              <a:rPr lang="pl-PL" sz="1400" dirty="0"/>
            </a:br>
            <a:r>
              <a:rPr lang="pl-PL" sz="1400" dirty="0"/>
              <a:t>    matematycznych, interpretowanie pojęć matematycznych </a:t>
            </a:r>
            <a:br>
              <a:rPr lang="pl-PL" sz="1400" dirty="0"/>
            </a:br>
            <a:r>
              <a:rPr lang="pl-PL" sz="1400" dirty="0"/>
              <a:t>    i operowanie obiektami matematycznymi.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018707" y="4680166"/>
            <a:ext cx="3869397" cy="119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/>
              <a:t>Wymaganie szczegółowe</a:t>
            </a:r>
          </a:p>
          <a:p>
            <a:pPr>
              <a:buNone/>
            </a:pPr>
            <a:r>
              <a:rPr lang="pl-PL" sz="1400" dirty="0"/>
              <a:t>Klasy VII i VIII </a:t>
            </a:r>
          </a:p>
          <a:p>
            <a:pPr>
              <a:buNone/>
            </a:pPr>
            <a:r>
              <a:rPr lang="pl-PL" sz="1400" dirty="0"/>
              <a:t>I. Potęgi o podstawach wymiernych. Uczeń:</a:t>
            </a:r>
          </a:p>
          <a:p>
            <a:pPr>
              <a:buNone/>
            </a:pPr>
            <a:r>
              <a:rPr lang="pl-PL" sz="1400" dirty="0"/>
              <a:t>2) mnoży i dzieli potęgi o wykładnikach </a:t>
            </a:r>
            <a:br>
              <a:rPr lang="pl-PL" sz="1400" dirty="0"/>
            </a:br>
            <a:r>
              <a:rPr lang="pl-PL" sz="1400" dirty="0"/>
              <a:t>     całkowitych dodatnich.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550666" y="5919878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904241" y="1939163"/>
            <a:ext cx="342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adanie sprawdza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opanowanie </a:t>
            </a:r>
            <a:r>
              <a:rPr lang="pl-P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w zakresie jednego wymagania szczegółowego.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67055"/>
            <a:ext cx="7316112" cy="5039419"/>
          </a:xfrm>
          <a:prstGeom prst="rect">
            <a:avLst/>
          </a:prstGeom>
          <a:ln w="12700">
            <a:noFill/>
          </a:ln>
        </p:spPr>
      </p:pic>
      <p:sp>
        <p:nvSpPr>
          <p:cNvPr id="2" name="Strzałka w prawo 1"/>
          <p:cNvSpPr/>
          <p:nvPr/>
        </p:nvSpPr>
        <p:spPr>
          <a:xfrm>
            <a:off x="4772025" y="2466226"/>
            <a:ext cx="582931" cy="13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prawo 28"/>
          <p:cNvSpPr/>
          <p:nvPr/>
        </p:nvSpPr>
        <p:spPr>
          <a:xfrm rot="16200000">
            <a:off x="4825439" y="2521399"/>
            <a:ext cx="582931" cy="13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27</a:t>
            </a:fld>
            <a:endParaRPr lang="pl-PL" dirty="0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881287"/>
            <a:chOff x="179513" y="116632"/>
            <a:chExt cx="6904093" cy="1261910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1899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zamkniętych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wal 20"/>
          <p:cNvSpPr/>
          <p:nvPr/>
        </p:nvSpPr>
        <p:spPr bwMode="auto">
          <a:xfrm>
            <a:off x="389981" y="5337794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2" name="Owal 21"/>
          <p:cNvSpPr/>
          <p:nvPr/>
        </p:nvSpPr>
        <p:spPr bwMode="auto">
          <a:xfrm>
            <a:off x="2351389" y="4956876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755199" y="2252242"/>
            <a:ext cx="417646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IV. Rozumowanie i argumentacja.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1. Przeprowadzenie prostego rozumowania,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podawanie argumentów uzasadniających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poprawność rozumowania, rozróżnianie dowodu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od przykładu.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755199" y="3847664"/>
            <a:ext cx="446449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szczegółowe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Klasy IV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XIV. Zadania tekstowe. Uczeń: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5) do rozwiązywania zadań osadzonych w kontekście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praktycznym stosuje poznaną wiedzę z zakresu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arytmetyki i geometrii oraz nabyte umiejętności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rachunkowe, a także własne poprawne metody.</a:t>
            </a:r>
          </a:p>
        </p:txBody>
      </p:sp>
      <p:sp>
        <p:nvSpPr>
          <p:cNvPr id="21" name="Równoległobok 20"/>
          <p:cNvSpPr/>
          <p:nvPr/>
        </p:nvSpPr>
        <p:spPr bwMode="auto">
          <a:xfrm rot="5400000" flipV="1">
            <a:off x="2760887" y="2295763"/>
            <a:ext cx="280800" cy="93600"/>
          </a:xfrm>
          <a:prstGeom prst="parallelogram">
            <a:avLst>
              <a:gd name="adj" fmla="val 9915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7" name="Równoległobok 26"/>
          <p:cNvSpPr/>
          <p:nvPr/>
        </p:nvSpPr>
        <p:spPr bwMode="auto">
          <a:xfrm rot="18885692" flipV="1">
            <a:off x="2685810" y="2181131"/>
            <a:ext cx="259200" cy="136800"/>
          </a:xfrm>
          <a:prstGeom prst="parallelogram">
            <a:avLst>
              <a:gd name="adj" fmla="val 99158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8" name="Prostokąt 27"/>
          <p:cNvSpPr/>
          <p:nvPr/>
        </p:nvSpPr>
        <p:spPr bwMode="auto">
          <a:xfrm>
            <a:off x="2680037" y="2289947"/>
            <a:ext cx="183600" cy="18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Równoległobok 13"/>
          <p:cNvSpPr/>
          <p:nvPr/>
        </p:nvSpPr>
        <p:spPr bwMode="auto">
          <a:xfrm rot="5400000" flipV="1">
            <a:off x="4986192" y="2376303"/>
            <a:ext cx="1044000" cy="288000"/>
          </a:xfrm>
          <a:prstGeom prst="parallelogram">
            <a:avLst>
              <a:gd name="adj" fmla="val 9915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9" name="Równoległobok 18"/>
          <p:cNvSpPr/>
          <p:nvPr/>
        </p:nvSpPr>
        <p:spPr bwMode="auto">
          <a:xfrm rot="18885692" flipV="1">
            <a:off x="4669181" y="1895349"/>
            <a:ext cx="936344" cy="521577"/>
          </a:xfrm>
          <a:prstGeom prst="parallelogram">
            <a:avLst>
              <a:gd name="adj" fmla="val 99158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4620760" y="2303331"/>
            <a:ext cx="741678" cy="742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682868" y="5919878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15" grpId="0" animBg="1"/>
      <p:bldP spid="22" grpId="0" animBg="1"/>
      <p:bldP spid="24" grpId="0"/>
      <p:bldP spid="25" grpId="0"/>
      <p:bldP spid="21" grpId="0" animBg="1"/>
      <p:bldP spid="27" grpId="0" animBg="1"/>
      <p:bldP spid="28" grpId="0" animBg="1"/>
      <p:bldP spid="14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881286"/>
            <a:chOff x="179513" y="116632"/>
            <a:chExt cx="6904093" cy="1261911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zamkniętych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</a:t>
              </a: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78" y="1592526"/>
            <a:ext cx="7101451" cy="1745608"/>
          </a:xfrm>
          <a:prstGeom prst="rect">
            <a:avLst/>
          </a:prstGeom>
        </p:spPr>
      </p:pic>
      <p:sp>
        <p:nvSpPr>
          <p:cNvPr id="15" name="Owal 20"/>
          <p:cNvSpPr/>
          <p:nvPr/>
        </p:nvSpPr>
        <p:spPr bwMode="auto">
          <a:xfrm>
            <a:off x="3731416" y="2813295"/>
            <a:ext cx="396000" cy="288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77840" y="3761443"/>
            <a:ext cx="475252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III. Wykorzystanie i interpretowanie reprezentacji.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2. Dobieranie modelu matematycznego do prostej sytuacji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oraz budowanie go w różnych kontekstach, także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w kontekście praktycznym.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800299" y="3752072"/>
            <a:ext cx="580029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Wymaganie szczegółowe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Klasy VII i VIII 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XII. Wprowadzenie do kombinatoryki i rachunku prawdopodobieństwa. Uczeń:</a:t>
            </a:r>
          </a:p>
          <a:p>
            <a:pPr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2) przeprowadza proste doświadczenia losowe, polegające na rzucie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monetą, rzucie sześcienną kostką do gry, rzucie kostką wielościenną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lub losowaniu kuli spośród zestawu kul, analizuje je i oblicza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prawdopodobieństwa zdarzeń w doświadczeniach losowych.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76790" y="5859929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5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otwartych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1852827" y="4155705"/>
            <a:ext cx="808892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 poprawne rozwiązanie zadania otwartego będzie można otrzymać,</a:t>
            </a:r>
          </a:p>
          <a:p>
            <a:pPr marL="571500" indent="-57150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zależności od jego złożoności, maksymalnie 2, 3 lub 4 punkty.</a:t>
            </a:r>
          </a:p>
        </p:txBody>
      </p:sp>
      <p:grpSp>
        <p:nvGrpSpPr>
          <p:cNvPr id="19" name="Grupa 12"/>
          <p:cNvGrpSpPr/>
          <p:nvPr/>
        </p:nvGrpSpPr>
        <p:grpSpPr>
          <a:xfrm>
            <a:off x="3452555" y="1258091"/>
            <a:ext cx="4320000" cy="1260000"/>
            <a:chOff x="0" y="7"/>
            <a:chExt cx="2158132" cy="1406318"/>
          </a:xfr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0" name="Prostokąt zaokrąglony 19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68651" y="172499"/>
              <a:ext cx="2020830" cy="10546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tx1"/>
                  </a:solidFill>
                </a:rPr>
                <a:t>ZADANIA  OTWARTE</a:t>
              </a:r>
            </a:p>
            <a:p>
              <a:pPr algn="ctr" defTabSz="10223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dirty="0">
                  <a:solidFill>
                    <a:schemeClr val="tx1"/>
                  </a:solidFill>
                </a:rPr>
                <a:t>(od 5 do 7 </a:t>
              </a:r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zadań</a:t>
              </a:r>
              <a:r>
                <a:rPr lang="pl-PL" sz="2000" dirty="0">
                  <a:solidFill>
                    <a:schemeClr val="tx1"/>
                  </a:solidFill>
                </a:rPr>
                <a:t>)</a:t>
              </a: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a 17"/>
          <p:cNvGrpSpPr/>
          <p:nvPr/>
        </p:nvGrpSpPr>
        <p:grpSpPr>
          <a:xfrm>
            <a:off x="1578103" y="3188392"/>
            <a:ext cx="3960000" cy="72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6" name="Prostokąt zaokrąglony 25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68651" y="112961"/>
              <a:ext cx="2020830" cy="11804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Zadania </a:t>
              </a:r>
              <a:b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krótkiej odpowiedzi</a:t>
              </a:r>
            </a:p>
          </p:txBody>
        </p:sp>
      </p:grpSp>
      <p:grpSp>
        <p:nvGrpSpPr>
          <p:cNvPr id="28" name="Grupa 21"/>
          <p:cNvGrpSpPr/>
          <p:nvPr/>
        </p:nvGrpSpPr>
        <p:grpSpPr>
          <a:xfrm>
            <a:off x="6043039" y="3161136"/>
            <a:ext cx="3960000" cy="720000"/>
            <a:chOff x="0" y="7"/>
            <a:chExt cx="2158132" cy="14063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Prostokąt zaokrąglony 28"/>
            <p:cNvSpPr/>
            <p:nvPr/>
          </p:nvSpPr>
          <p:spPr>
            <a:xfrm>
              <a:off x="0" y="7"/>
              <a:ext cx="2158132" cy="14063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rostokąt 29"/>
            <p:cNvSpPr/>
            <p:nvPr/>
          </p:nvSpPr>
          <p:spPr>
            <a:xfrm>
              <a:off x="68651" y="112961"/>
              <a:ext cx="2020830" cy="11804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Zadania </a:t>
              </a:r>
              <a:b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rozszerzonej odpowiedzi</a:t>
              </a:r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2232522" y="4958289"/>
            <a:ext cx="718430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Ocena rozwiązania zadania otwartego zależy od tego, </a:t>
            </a:r>
          </a:p>
          <a:p>
            <a:pPr marL="571500" indent="-571500" algn="ctr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 daleko uczeń dotarł w drodze do całkowitego rozwiązania.</a:t>
            </a:r>
          </a:p>
        </p:txBody>
      </p:sp>
      <p:sp>
        <p:nvSpPr>
          <p:cNvPr id="32" name="Strzałka w prawo 31"/>
          <p:cNvSpPr/>
          <p:nvPr/>
        </p:nvSpPr>
        <p:spPr>
          <a:xfrm rot="8325213">
            <a:off x="3483958" y="2587058"/>
            <a:ext cx="1109285" cy="356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 w prawo 32"/>
          <p:cNvSpPr/>
          <p:nvPr/>
        </p:nvSpPr>
        <p:spPr>
          <a:xfrm rot="2234229">
            <a:off x="6783402" y="2561067"/>
            <a:ext cx="1109285" cy="356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980888" y="5897970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734684" y="426875"/>
            <a:ext cx="4608511" cy="533673"/>
            <a:chOff x="179513" y="116632"/>
            <a:chExt cx="6904093" cy="533673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232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5646744" y="1157401"/>
            <a:ext cx="3563774" cy="45365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467544" y="1268760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z dnia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lutego 2017 r. </a:t>
            </a: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34684" y="5270291"/>
            <a:ext cx="389718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Weszła w życie 1 września 2017 r.</a:t>
            </a:r>
          </a:p>
        </p:txBody>
      </p:sp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2B56056C-5D0B-4C31-A0E1-6E1A1C052ED6}"/>
              </a:ext>
            </a:extLst>
          </p:cNvPr>
          <p:cNvSpPr/>
          <p:nvPr/>
        </p:nvSpPr>
        <p:spPr>
          <a:xfrm>
            <a:off x="1286806" y="1536179"/>
            <a:ext cx="8556625" cy="600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5"/>
          <p:cNvSpPr>
            <a:spLocks noChangeArrowheads="1"/>
          </p:cNvSpPr>
          <p:nvPr/>
        </p:nvSpPr>
        <p:spPr bwMode="auto">
          <a:xfrm>
            <a:off x="2361584" y="1536179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Schemat punktowania rozwiązania zadania,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za które można otrzymać maksymalnie 2 punkty:</a:t>
            </a:r>
          </a:p>
        </p:txBody>
      </p:sp>
      <p:sp>
        <p:nvSpPr>
          <p:cNvPr id="2" name="Prostokąt 1"/>
          <p:cNvSpPr/>
          <p:nvPr/>
        </p:nvSpPr>
        <p:spPr>
          <a:xfrm>
            <a:off x="2347968" y="2951513"/>
            <a:ext cx="7495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 pełne. 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rozwiązanie, w którym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dokonano istotnego postępu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rozwiązanie, w którym nie dokonano istotnego postępu. 	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02073" y="5832333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5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ósmoklasisty 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2B56056C-5D0B-4C31-A0E1-6E1A1C052ED6}"/>
              </a:ext>
            </a:extLst>
          </p:cNvPr>
          <p:cNvSpPr/>
          <p:nvPr/>
        </p:nvSpPr>
        <p:spPr>
          <a:xfrm>
            <a:off x="1286806" y="1536179"/>
            <a:ext cx="8556625" cy="600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9"/>
          <p:cNvSpPr>
            <a:spLocks noChangeArrowheads="1"/>
          </p:cNvSpPr>
          <p:nvPr/>
        </p:nvSpPr>
        <p:spPr bwMode="auto">
          <a:xfrm>
            <a:off x="1454505" y="2605671"/>
            <a:ext cx="8569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3 pkt – rozwiązanie pełne.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2 pkt – rozwiązanie, w którym </a:t>
            </a:r>
            <a:r>
              <a:rPr lang="pl-PL" altLang="pl-PL" sz="1600" b="1" dirty="0">
                <a:solidFill>
                  <a:srgbClr val="0070C0"/>
                </a:solidFill>
                <a:latin typeface="Arial" panose="020B0604020202020204" pitchFamily="34" charset="0"/>
              </a:rPr>
              <a:t>zostały pokonane zasadnicze trudności </a:t>
            </a:r>
            <a:r>
              <a:rPr lang="pl-PL" altLang="pl-PL" sz="1600" dirty="0">
                <a:latin typeface="Arial" panose="020B0604020202020204" pitchFamily="34" charset="0"/>
              </a:rPr>
              <a:t>zadania, </a:t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>
                <a:latin typeface="Arial" panose="020B0604020202020204" pitchFamily="34" charset="0"/>
              </a:rPr>
              <a:t>           ale rozwiązanie nie było kontynuowane lub było kontynuowane błędną metodą.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1 pkt – rozwiązanie, w którym </a:t>
            </a:r>
            <a:r>
              <a:rPr lang="pl-PL" altLang="pl-PL" sz="1600" b="1" dirty="0">
                <a:solidFill>
                  <a:srgbClr val="0070C0"/>
                </a:solidFill>
                <a:latin typeface="Arial" panose="020B0604020202020204" pitchFamily="34" charset="0"/>
              </a:rPr>
              <a:t>dokonany został istotny postęp</a:t>
            </a:r>
            <a:r>
              <a:rPr lang="pl-PL" altLang="pl-PL" sz="1600" dirty="0">
                <a:latin typeface="Arial" panose="020B0604020202020204" pitchFamily="34" charset="0"/>
              </a:rPr>
              <a:t>, ale nie zostały pokonane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            zasadnicze trudności zadania.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0 pkt – rozwiązanie, w którym nie dokonano istotnego postępu. </a:t>
            </a:r>
          </a:p>
        </p:txBody>
      </p:sp>
      <p:sp>
        <p:nvSpPr>
          <p:cNvPr id="13" name="Prostokąt 5"/>
          <p:cNvSpPr>
            <a:spLocks noChangeArrowheads="1"/>
          </p:cNvSpPr>
          <p:nvPr/>
        </p:nvSpPr>
        <p:spPr bwMode="auto">
          <a:xfrm>
            <a:off x="2361584" y="1536179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Schemat punktowania rozwiązania zadania,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za które można otrzymać maksymalnie 3 punkty: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12641" y="5789066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ósmoklasisty 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2B56056C-5D0B-4C31-A0E1-6E1A1C052ED6}"/>
              </a:ext>
            </a:extLst>
          </p:cNvPr>
          <p:cNvSpPr/>
          <p:nvPr/>
        </p:nvSpPr>
        <p:spPr>
          <a:xfrm>
            <a:off x="1286806" y="1536179"/>
            <a:ext cx="8556625" cy="600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5"/>
          <p:cNvSpPr>
            <a:spLocks noChangeArrowheads="1"/>
          </p:cNvSpPr>
          <p:nvPr/>
        </p:nvSpPr>
        <p:spPr bwMode="auto">
          <a:xfrm>
            <a:off x="2361584" y="1536179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Schemat punktowania rozwiązania zadania,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za które można otrzymać maksymalnie 4 punkty: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86806" y="2336725"/>
            <a:ext cx="89256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 pełne. 	</a:t>
            </a:r>
          </a:p>
          <a:p>
            <a:endParaRPr lang="pl-PL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rozwiązanie, w którym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zostały pokonane zasadnicze trudności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zadania, </a:t>
            </a:r>
            <a:b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rozwiązanie zostało doprowadzone do końca, ale zawierało usterki (błędy rachunkowe, 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niedokonanie wyboru właściwych rozwiązań itd.). 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pkt </a:t>
            </a: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rozwiązanie, w którym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pokonane zasadnicze trudności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zadania, </a:t>
            </a:r>
          </a:p>
          <a:p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ale rozwiązanie nie było kontynuowane lub było kontynuowane błędną metodą. </a:t>
            </a:r>
          </a:p>
          <a:p>
            <a:endParaRPr lang="pl-PL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 pkt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	rozwiązanie, w którym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dokonany został istotny postęp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ale nie zostały pokonane 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zasadnicze trudności zadania. 	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	rozwiązanie, w którym nie dokonano istotnego postępu. </a:t>
            </a:r>
            <a:r>
              <a:rPr lang="pl-PL" sz="1600" dirty="0"/>
              <a:t>	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333430" y="5839671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574" y="1092048"/>
            <a:ext cx="7332063" cy="2640880"/>
          </a:xfrm>
          <a:prstGeom prst="rect">
            <a:avLst/>
          </a:prstGeom>
          <a:ln w="12700">
            <a:solidFill>
              <a:schemeClr val="accent3">
                <a:lumMod val="8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682921" y="4058438"/>
            <a:ext cx="5270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ogólne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Rozumowanie i argumentacja.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Stosowanie strategii wynikającej z treści zadania, tworzenie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strategii rozwiązania problemu, również w rozwiązaniach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wieloetapowych oraz w takich, które wymagają umiejętności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łączenia wiedzy z różnych działów matematyki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61629" y="406622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szczegółowe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Klasy IV–VI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XI. Obliczenia w geometrii. Uczeń: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oblicza pola: trójkąta, kwadratu, prostokąta, rombu, równoległoboku,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trapezu, przedstawionych na rysunku oraz w sytuacjach praktycznych,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tym także dla danych wymagających zamiany jednostek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w sytuacjach z nietypowymi wymiarami, na przykład pole trójkąta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 boku 1 km i wysokości 1 mm.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62349" y="5940784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353321" y="5992609"/>
            <a:ext cx="8919474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Zasady oceniania rozwiązań zadań z przykładowego arkusza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egzaminacyjnego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CKE ;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://cke.gov.pl/images/_EGZAMIN_OSMOKLASISTY/Arkusze_pokaz/Pokaz_zasady_oceniania_EO_1_matematyka.pdf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62" y="1196752"/>
            <a:ext cx="7362825" cy="20193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94" y="3413127"/>
            <a:ext cx="7372350" cy="2476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82" y="1666317"/>
            <a:ext cx="933450" cy="120015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 rot="16200000">
            <a:off x="7486416" y="21125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/>
              <a:t>6 cm</a:t>
            </a:r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7769389" y="202250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/>
              <a:t>8 cm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934" y="3932113"/>
            <a:ext cx="923925" cy="120015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 rot="16200000">
            <a:off x="8110595" y="43783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/>
              <a:t>6 cm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227302" y="502922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/>
              <a:t>2 cm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860959" y="278272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/>
              <a:t>2 cm</a:t>
            </a:r>
          </a:p>
        </p:txBody>
      </p:sp>
      <p:cxnSp>
        <p:nvCxnSpPr>
          <p:cNvPr id="20" name="Łącznik prosty 19"/>
          <p:cNvCxnSpPr/>
          <p:nvPr/>
        </p:nvCxnSpPr>
        <p:spPr bwMode="auto">
          <a:xfrm>
            <a:off x="8329023" y="4248322"/>
            <a:ext cx="252000" cy="0"/>
          </a:xfrm>
          <a:prstGeom prst="line">
            <a:avLst/>
          </a:prstGeom>
          <a:noFill/>
          <a:ln w="28575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37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1787444" y="2176679"/>
            <a:ext cx="86171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Zasady oceniania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3 pkt – rozwiązanie pełne – obliczenie pola widocznej białej części paska (14 cm</a:t>
            </a:r>
            <a:r>
              <a:rPr lang="pl-PL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2 pkt – poprawny sposób obliczenia pola widocznej białej części paska.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 pkt – poprawny sposób obliczenia wymiarów białego trapezu.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0 pkt – rozwiązanie, w którym nie dokonano istotnego postępu.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53321" y="5992609"/>
            <a:ext cx="8919474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Zasady oceniania rozwiązań zadań z przykładowego arkusza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egzaminacyjnego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CKE ;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://cke.gov.pl/images/_EGZAMIN_OSMOKLASISTY/Arkusze_pokaz/Pokaz_zasady_oceniania_EO_1_matematyka.pdf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247681" y="862553"/>
            <a:ext cx="10281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Przy ocenie rozwiązania obowiązuje całościowe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spojrzenie na rozwiązanie </a:t>
            </a:r>
          </a:p>
          <a:p>
            <a:pPr marL="342900" indent="-34290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ustalenie, jak daleko uczeń dotarł na drodze do osiągnięcia celu (realizacji polecenia).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55406" y="3821648"/>
            <a:ext cx="216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pPr lvl="0" algn="ctr" defTabSz="10223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dokonanie istotnego postępu</a:t>
            </a:r>
            <a:endPara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29294" y="2937176"/>
            <a:ext cx="2160240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43815" rIns="87630" bIns="4381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dirty="0">
                <a:solidFill>
                  <a:schemeClr val="tx1"/>
                </a:solidFill>
              </a:rPr>
              <a:t>pokonanie zasadniczych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trudności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514092" y="2048944"/>
            <a:ext cx="2160000" cy="27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43815" rIns="87630" bIns="4381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rozwiązane bezbłędnie</a:t>
            </a:r>
            <a:endPara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 bwMode="auto">
          <a:xfrm flipV="1">
            <a:off x="4239868" y="3060504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Łącznik prosty ze strzałką 12"/>
          <p:cNvCxnSpPr/>
          <p:nvPr/>
        </p:nvCxnSpPr>
        <p:spPr bwMode="auto">
          <a:xfrm flipV="1">
            <a:off x="6386460" y="216534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 flipV="1">
            <a:off x="4076497" y="306050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Łącznik prosty ze strzałką 14"/>
          <p:cNvCxnSpPr/>
          <p:nvPr/>
        </p:nvCxnSpPr>
        <p:spPr bwMode="auto">
          <a:xfrm flipV="1">
            <a:off x="6238675" y="2165348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9" name="Łącznik prosty ze strzałką 18"/>
          <p:cNvCxnSpPr/>
          <p:nvPr/>
        </p:nvCxnSpPr>
        <p:spPr bwMode="auto">
          <a:xfrm flipV="1">
            <a:off x="2075868" y="3955666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75868" y="4387262"/>
            <a:ext cx="8517582" cy="12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i="1" kern="0" noProof="0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</a:t>
            </a:r>
            <a:r>
              <a:rPr lang="pl-PL" sz="1400" b="1" i="1" kern="0" dirty="0" err="1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asady</a:t>
            </a:r>
            <a:r>
              <a:rPr lang="pl-PL" sz="1400" b="1" i="1" kern="0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oceniania rozwiązania zadania 21.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Istotnym postępem 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rozwiązaniu tego zadania jest obliczenie wymiarów białego trapezu,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363894" y="3112150"/>
            <a:ext cx="1728192" cy="68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obliczenie </a:t>
            </a:r>
            <a:b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wymiarów </a:t>
            </a:r>
            <a:b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białego trapezu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24142" y="2062273"/>
            <a:ext cx="1728192" cy="83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0" lang="pl-P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rzedstawienie</a:t>
            </a: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poprawnego sposobu obliczenia pola białej części paska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663111" y="1552702"/>
            <a:ext cx="1728192" cy="5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14 cm</a:t>
            </a:r>
            <a:r>
              <a:rPr lang="pl-PL" sz="1400" i="1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75868" y="5024726"/>
            <a:ext cx="8517582" cy="8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natomiast 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pokonaniem zasadniczych trudności 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 jest przedstawienie poprawnego sposobu obliczenia pola widocznej</a:t>
            </a:r>
            <a:r>
              <a:rPr kumimoji="0" lang="pl-PL" sz="1400" b="1" i="1" u="none" strike="noStrike" kern="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białej części paska</a:t>
            </a:r>
            <a:r>
              <a:rPr kumimoji="0" lang="pl-PL" sz="14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353321" y="5992609"/>
            <a:ext cx="8919474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Zasady oceniania rozwiązań zadań z przykładowego arkusza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egzaminacyjnego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CKE ;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://cke.gov.pl/images/_EGZAMIN_OSMOKLASISTY/Arkusze_pokaz/Pokaz_zasady_oceniania_EO_1_matematyka.pdf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287635" y="662877"/>
            <a:ext cx="994872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pl-PL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UWAGA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każde inne niż przedstawione poprawne rozwiązanie przyznajemy maksymalną liczbę punktów.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Jeśli na jakimkolwiek etapie rozwiązania zadania popełniono jeden lub więcej błędów rachunkowych, ale zastosowane metody były poprawne, to obniżamy ocenę całego rozwiązania o 1 punkt.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pracy ucznia uprawnionego do dostosowanych kryteriów oceniania dopuszcza się: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lustrzane zapisywanie cyfr i liter (np. 6 – 9, ...) 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gubienie liter, cyfr, nawiasów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problemy z zapisywaniem przecinków w liczbach dziesiętnych 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błędy w zapisie działań pisemnych (dopuszczalne drobne błędy rachunkowe)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trudności w zapisie liczb wielocyfrowych i liczb z dużą ilością zer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luki w zapisie obliczeń – obliczenia pamięciowe 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90678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uproszczony zapis równania i przekształcenie go w pamięci; brak opisu niewiadomych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niekończenie wyrazów 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problemy z zapisywaniem jednostek (</a:t>
            </a:r>
            <a:r>
              <a:rPr lang="pl-P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l-PL" sz="1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○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– OC, ...).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błędy w przepisywaniu 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chaotyczny zapis operacji matematycznych</a:t>
            </a:r>
          </a:p>
          <a:p>
            <a:pPr marL="714375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mylenie indeksów dolnych i górnych (np. </a:t>
            </a:r>
            <a:r>
              <a:rPr lang="pl-PL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pl-PL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m</a:t>
            </a:r>
            <a:r>
              <a:rPr lang="pl-PL" sz="1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m2, ...).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66239" y="6040309"/>
            <a:ext cx="8919474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Zasady oceniania rozwiązań zadań z przykładowego arkusza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egzaminacyjnego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CKE ;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://cke.gov.pl/images/_EGZAMIN_OSMOKLASISTY/Arkusze_pokaz/Pokaz_zasady_oceniania_EO_1_matematyka.pdf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50" y="1079112"/>
            <a:ext cx="6211479" cy="379335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604362" y="2092040"/>
            <a:ext cx="5160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ogólne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Rozumowanie i argumentacja.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Przeprowadzanie prostego rozumowania, podawanie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argumentów uzasadniających poprawność rozumowania,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rozróżnianie dowodu od przykładu.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46794" y="3522757"/>
            <a:ext cx="5145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szczegółowe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KLASY VII i VIII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 Własności figur geometrycznych na płaszczyźnie.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Uczeń: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korzysta z własności prostych równoległych,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szczególności stosuje równość kątów odpowiadających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naprzemianległych.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3430" y="5839671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26" y="1534298"/>
            <a:ext cx="6573293" cy="365048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33430" y="5839671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78384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</a:t>
            </a:fld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179513" y="116633"/>
            <a:ext cx="8431087" cy="497606"/>
            <a:chOff x="179513" y="116632"/>
            <a:chExt cx="6904093" cy="996978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9249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2"/>
              <a:ext cx="6832915" cy="9249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w</a:t>
              </a:r>
              <a:r>
                <a:rPr kumimoji="0" lang="pl-PL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systemie edukacji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511791" y="1741154"/>
            <a:ext cx="9552214" cy="3641912"/>
            <a:chOff x="65964" y="1779174"/>
            <a:chExt cx="8991698" cy="317755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109164" y="2746097"/>
              <a:ext cx="2215426" cy="295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5964" y="1779174"/>
              <a:ext cx="8991698" cy="3177558"/>
              <a:chOff x="65964" y="1779174"/>
              <a:chExt cx="8991698" cy="317755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29568" y="3068960"/>
                <a:ext cx="8428094" cy="556893"/>
                <a:chOff x="42921" y="3861048"/>
                <a:chExt cx="8428094" cy="556893"/>
              </a:xfrm>
            </p:grpSpPr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pole tekstowe 43"/>
                <p:cNvSpPr txBox="1"/>
                <p:nvPr/>
              </p:nvSpPr>
              <p:spPr>
                <a:xfrm>
                  <a:off x="42921" y="413861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45" name="pole tekstowe 44"/>
                <p:cNvSpPr txBox="1"/>
                <p:nvPr/>
              </p:nvSpPr>
              <p:spPr>
                <a:xfrm>
                  <a:off x="1094969" y="4131967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2172879" y="4155783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2019</a:t>
                  </a:r>
                </a:p>
              </p:txBody>
            </p:sp>
            <p:sp>
              <p:nvSpPr>
                <p:cNvPr id="47" name="pole tekstowe 46"/>
                <p:cNvSpPr txBox="1"/>
                <p:nvPr/>
              </p:nvSpPr>
              <p:spPr>
                <a:xfrm>
                  <a:off x="3263127" y="416308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2020</a:t>
                  </a:r>
                </a:p>
              </p:txBody>
            </p:sp>
            <p:sp>
              <p:nvSpPr>
                <p:cNvPr id="48" name="pole tekstowe 47"/>
                <p:cNvSpPr txBox="1"/>
                <p:nvPr/>
              </p:nvSpPr>
              <p:spPr>
                <a:xfrm>
                  <a:off x="4340924" y="4176260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2021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5408800" y="4164639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2022</a:t>
                  </a:r>
                </a:p>
              </p:txBody>
            </p:sp>
            <p:cxnSp>
              <p:nvCxnSpPr>
                <p:cNvPr id="50" name="Łącznik prosty 49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1" name="pole tekstowe 50"/>
                <p:cNvSpPr txBox="1"/>
                <p:nvPr/>
              </p:nvSpPr>
              <p:spPr>
                <a:xfrm>
                  <a:off x="6506125" y="417433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2023</a:t>
                  </a:r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3" name="pole tekstowe 52"/>
                <p:cNvSpPr txBox="1"/>
                <p:nvPr/>
              </p:nvSpPr>
              <p:spPr>
                <a:xfrm>
                  <a:off x="7574482" y="416098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64" y="1779174"/>
                <a:ext cx="1101514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344" y="4305059"/>
                <a:ext cx="1093816" cy="617554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297" y="1779174"/>
                <a:ext cx="466319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1109164" y="2454549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4D78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0" name="Łącznik prosty ze strzałką 19"/>
              <p:cNvCxnSpPr>
                <a:stCxn id="19" idx="3"/>
              </p:cNvCxnSpPr>
              <p:nvPr/>
            </p:nvCxnSpPr>
            <p:spPr>
              <a:xfrm>
                <a:off x="3170678" y="2602242"/>
                <a:ext cx="5300337" cy="215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3221324" y="2933160"/>
                <a:ext cx="52782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2" name="pole tekstowe 21"/>
              <p:cNvSpPr txBox="1"/>
              <p:nvPr/>
            </p:nvSpPr>
            <p:spPr>
              <a:xfrm>
                <a:off x="1885953" y="3620741"/>
                <a:ext cx="2215426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Podręczniki, materiały</a:t>
                </a:r>
              </a:p>
            </p:txBody>
          </p:sp>
          <p:cxnSp>
            <p:nvCxnSpPr>
              <p:cNvPr id="23" name="Łącznik prosty ze strzałką 22"/>
              <p:cNvCxnSpPr/>
              <p:nvPr/>
            </p:nvCxnSpPr>
            <p:spPr>
              <a:xfrm>
                <a:off x="3995936" y="3790018"/>
                <a:ext cx="440307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2834777" y="3882534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5" name="Łącznik prosty ze strzałką 24"/>
              <p:cNvCxnSpPr/>
              <p:nvPr/>
            </p:nvCxnSpPr>
            <p:spPr>
              <a:xfrm>
                <a:off x="4791796" y="4077072"/>
                <a:ext cx="360721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6" name="Prostokąt 25"/>
              <p:cNvSpPr/>
              <p:nvPr/>
            </p:nvSpPr>
            <p:spPr>
              <a:xfrm>
                <a:off x="3867172" y="4300350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</a:t>
                </a:r>
                <a:endParaRPr lang="pl-PL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Obraz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2834777" y="1925777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8" name="Obraz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3831014" y="192447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9" name="Obraz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4927571" y="1925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5991968" y="1938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7020365" y="192328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2" name="Obraz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8121296" y="194991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772" y="4305730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7" y="4300350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>
                <a:off x="862943" y="2454549"/>
                <a:ext cx="0" cy="61441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D783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" name="Łącznik prosty ze strzałką 35"/>
              <p:cNvCxnSpPr/>
              <p:nvPr/>
            </p:nvCxnSpPr>
            <p:spPr>
              <a:xfrm flipV="1">
                <a:off x="1885953" y="3637356"/>
                <a:ext cx="9046" cy="61884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99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54" name="pole tekstowe 53"/>
          <p:cNvSpPr txBox="1"/>
          <p:nvPr/>
        </p:nvSpPr>
        <p:spPr>
          <a:xfrm>
            <a:off x="7132320" y="5645815"/>
            <a:ext cx="4221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336558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59" y="883217"/>
            <a:ext cx="4603676" cy="384351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88" y="4644843"/>
            <a:ext cx="3732459" cy="937757"/>
          </a:xfrm>
          <a:prstGeom prst="rect">
            <a:avLst/>
          </a:prstGeom>
        </p:spPr>
      </p:pic>
      <p:sp>
        <p:nvSpPr>
          <p:cNvPr id="7" name="Wycinek koła 6"/>
          <p:cNvSpPr/>
          <p:nvPr/>
        </p:nvSpPr>
        <p:spPr>
          <a:xfrm rot="4630960">
            <a:off x="4679900" y="794831"/>
            <a:ext cx="1519250" cy="1541172"/>
          </a:xfrm>
          <a:prstGeom prst="pie">
            <a:avLst>
              <a:gd name="adj1" fmla="val 791072"/>
              <a:gd name="adj2" fmla="val 237195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Wycinek koła 12"/>
          <p:cNvSpPr/>
          <p:nvPr/>
        </p:nvSpPr>
        <p:spPr>
          <a:xfrm rot="784685">
            <a:off x="2106042" y="1350468"/>
            <a:ext cx="514440" cy="498034"/>
          </a:xfrm>
          <a:prstGeom prst="pie">
            <a:avLst>
              <a:gd name="adj1" fmla="val 832841"/>
              <a:gd name="adj2" fmla="val 44972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96939" y="1591125"/>
            <a:ext cx="255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kąty odpowiadające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71949" y="1344904"/>
            <a:ext cx="158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kąty </a:t>
            </a:r>
            <a:b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odpowiadające</a:t>
            </a:r>
          </a:p>
        </p:txBody>
      </p:sp>
      <p:sp>
        <p:nvSpPr>
          <p:cNvPr id="9" name="Strzałka w prawo 8"/>
          <p:cNvSpPr/>
          <p:nvPr/>
        </p:nvSpPr>
        <p:spPr>
          <a:xfrm rot="1000340" flipV="1">
            <a:off x="1627060" y="1974467"/>
            <a:ext cx="1584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1676625" y="1704471"/>
            <a:ext cx="759481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8218756">
            <a:off x="4370000" y="2630969"/>
            <a:ext cx="2088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 rot="9893852">
            <a:off x="5319657" y="2008249"/>
            <a:ext cx="828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366481" y="5859282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[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1" y="1014196"/>
            <a:ext cx="5853112" cy="429889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66481" y="5859282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84" y="883217"/>
            <a:ext cx="5736579" cy="337445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185" y="4164581"/>
            <a:ext cx="5918369" cy="139325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77498" y="5835102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1" y="1224714"/>
            <a:ext cx="5967413" cy="434418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66481" y="5846117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518337" y="1000949"/>
            <a:ext cx="106182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oceniania </a:t>
            </a:r>
          </a:p>
          <a:p>
            <a:endParaRPr lang="pl-PL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pkt – 	rozwiązanie pełne. </a:t>
            </a:r>
          </a:p>
          <a:p>
            <a:endParaRPr lang="pl-PL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pkt – 	poprowadzenie prostej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zapisanie poprawnej miary co najmniej jednego kąta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odpowiadającego do 27° lub 63°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lub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poprowadzenie prostej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zapisanie poprawnej miary kąta odpowiadającego </a:t>
            </a:r>
            <a:b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w trójkącie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lub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poprowadzenie prostej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zapisanie poprawnej miary kątów co najmniej jednego z trójkątów </a:t>
            </a:r>
          </a:p>
          <a:p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APC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lub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poprowadzenie prostej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ustalenie miar kątów rozwartych pięciokąta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ACDBP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lub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poprowadzenie prostej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zapisanie poprawnych miar kątów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czworokąta. 	</a:t>
            </a:r>
          </a:p>
          <a:p>
            <a:endParaRPr lang="pl-PL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pkt – 	rozwiązanie, w którym nie dokonano istotnego postępu. 	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66481" y="5879168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69" y="1514490"/>
            <a:ext cx="7424028" cy="130440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76701" y="33225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ogólne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Wykorzystanie i interpretowanie reprezentacji.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Dobieranie modelu matematycznego do prostej sytuacji oraz budowanie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go w różnych kontekstach, także w kontekście praktycznym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38600" y="440385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Wymaganie szczegółowe 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KLASY VII i VIII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Równania z jedną niewiadomą. Uczeń: </a:t>
            </a:r>
          </a:p>
          <a:p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rozwiązuje zadania tekstowe za pomocą równania pierwszego stopnia </a:t>
            </a:r>
            <a:b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 jedną niewiadomą, w tym także z obliczeniami procentowymi.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66481" y="5841302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51" y="1079112"/>
            <a:ext cx="3397866" cy="35048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98" y="1731960"/>
            <a:ext cx="3572444" cy="361335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66481" y="5852319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44" y="1465362"/>
            <a:ext cx="3824288" cy="375475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66481" y="5885369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na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egzaminie ósmoklasisty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matematyki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696871" y="1374380"/>
            <a:ext cx="81465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oceniania </a:t>
            </a:r>
          </a:p>
          <a:p>
            <a:endParaRPr lang="pl-PL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pkt – 	rozwiązanie pełne. </a:t>
            </a:r>
          </a:p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pkt – 	obliczenie liczby piłeczek jednego koloru </a:t>
            </a:r>
            <a:b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(poprawne rozwiązanie równania zgodnego z warunkami zadania).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pkt – 	zapisanie poprawnego równania z jedną niewiadomą oznaczającą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liczbę piłeczek wybranego/danego koloru. 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pkt – 	opisanie – w zależności od liczby piłeczek wybranego koloru – </a:t>
            </a:r>
            <a:b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liczby piłeczek pozostałych dwóch kolorów. 	</a:t>
            </a:r>
          </a:p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pkt – 	rozwiązanie, w którym nie dokonano istotnego postępu. 	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21565" y="5813068"/>
            <a:ext cx="10279359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od 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(OKE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w Łomży), Sabina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Pawłowska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5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Przykładowy arkusz egzaminacyjny. </a:t>
              </a:r>
              <a:r>
                <a:rPr lang="pl-PL" sz="24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</a:t>
              </a:r>
              <a:r>
                <a:rPr kumimoji="0" lang="pl-PL" sz="2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atematyka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54" name="Obraz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342212"/>
            <a:ext cx="1546156" cy="2194434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6507" y="1011194"/>
          <a:ext cx="910992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52180" y="5895745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6D6227F-E388-45BD-8B5E-3A23DE05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86D6227F-E388-45BD-8B5E-3A23DE05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EF22FF-3317-4D34-9716-1E9613B0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21EF22FF-3317-4D34-9716-1E9613B0B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w systemie edukacji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1B4E11B5-1FB4-4FC9-9DC6-8D85CF5A66EF}"/>
              </a:ext>
            </a:extLst>
          </p:cNvPr>
          <p:cNvGrpSpPr/>
          <p:nvPr/>
        </p:nvGrpSpPr>
        <p:grpSpPr>
          <a:xfrm>
            <a:off x="205388" y="959412"/>
            <a:ext cx="10030294" cy="2237841"/>
            <a:chOff x="-176017" y="1026539"/>
            <a:chExt cx="9483045" cy="2237841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E364655C-D578-4C7E-8777-E5876F58E908}"/>
                </a:ext>
              </a:extLst>
            </p:cNvPr>
            <p:cNvGrpSpPr/>
            <p:nvPr/>
          </p:nvGrpSpPr>
          <p:grpSpPr>
            <a:xfrm>
              <a:off x="-171612" y="1026539"/>
              <a:ext cx="9478640" cy="569395"/>
              <a:chOff x="-171612" y="3879571"/>
              <a:chExt cx="9478640" cy="569395"/>
            </a:xfrm>
          </p:grpSpPr>
          <p:cxnSp>
            <p:nvCxnSpPr>
              <p:cNvPr id="23" name="Łącznik prosty ze strzałką 22">
                <a:extLst>
                  <a:ext uri="{FF2B5EF4-FFF2-40B4-BE49-F238E27FC236}">
                    <a16:creationId xmlns:a16="http://schemas.microsoft.com/office/drawing/2014/main" id="{EE06D576-070D-489B-B453-3CDA356F6E29}"/>
                  </a:ext>
                </a:extLst>
              </p:cNvPr>
              <p:cNvCxnSpPr/>
              <p:nvPr/>
            </p:nvCxnSpPr>
            <p:spPr>
              <a:xfrm>
                <a:off x="107504" y="4007148"/>
                <a:ext cx="9036496" cy="592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B54EDF14-B99F-4E44-A5B4-B4A309E2173D}"/>
                  </a:ext>
                </a:extLst>
              </p:cNvPr>
              <p:cNvCxnSpPr/>
              <p:nvPr/>
            </p:nvCxnSpPr>
            <p:spPr>
              <a:xfrm>
                <a:off x="256855" y="3879571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0DC77736-5314-4F64-A309-7BC9D873E203}"/>
                  </a:ext>
                </a:extLst>
              </p:cNvPr>
              <p:cNvCxnSpPr/>
              <p:nvPr/>
            </p:nvCxnSpPr>
            <p:spPr>
              <a:xfrm>
                <a:off x="1691680" y="3880371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8AB8FD29-395E-44EE-82BF-A47668ED51AB}"/>
                  </a:ext>
                </a:extLst>
              </p:cNvPr>
              <p:cNvCxnSpPr/>
              <p:nvPr/>
            </p:nvCxnSpPr>
            <p:spPr>
              <a:xfrm>
                <a:off x="3142095" y="3889946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8C7BBB06-0CD1-43BB-9D77-52E69750B311}"/>
                  </a:ext>
                </a:extLst>
              </p:cNvPr>
              <p:cNvCxnSpPr/>
              <p:nvPr/>
            </p:nvCxnSpPr>
            <p:spPr>
              <a:xfrm>
                <a:off x="4572000" y="3888230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CB45DFC0-1FFA-4F89-9ABC-67D3E05D17B2}"/>
                  </a:ext>
                </a:extLst>
              </p:cNvPr>
              <p:cNvCxnSpPr/>
              <p:nvPr/>
            </p:nvCxnSpPr>
            <p:spPr>
              <a:xfrm>
                <a:off x="601216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A037D709-30B3-46DE-8E51-E008DC963464}"/>
                  </a:ext>
                </a:extLst>
              </p:cNvPr>
              <p:cNvCxnSpPr/>
              <p:nvPr/>
            </p:nvCxnSpPr>
            <p:spPr>
              <a:xfrm>
                <a:off x="745232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32D61023-6F49-4167-866D-20FC4C0DA095}"/>
                  </a:ext>
                </a:extLst>
              </p:cNvPr>
              <p:cNvSpPr txBox="1"/>
              <p:nvPr/>
            </p:nvSpPr>
            <p:spPr>
              <a:xfrm>
                <a:off x="-171612" y="4162428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2017/2018</a:t>
                </a: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42820257-6BE4-4C65-91B6-94629F585AD9}"/>
                  </a:ext>
                </a:extLst>
              </p:cNvPr>
              <p:cNvSpPr txBox="1"/>
              <p:nvPr/>
            </p:nvSpPr>
            <p:spPr>
              <a:xfrm>
                <a:off x="1259632" y="4160113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2018/2019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B085B25B-A9BD-4948-AAFA-15FD77C678AB}"/>
                  </a:ext>
                </a:extLst>
              </p:cNvPr>
              <p:cNvSpPr txBox="1"/>
              <p:nvPr/>
            </p:nvSpPr>
            <p:spPr>
              <a:xfrm>
                <a:off x="2732669" y="4164391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2019/2020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DD2C0986-5DEE-4FAF-9355-F3B6B3869E66}"/>
                  </a:ext>
                </a:extLst>
              </p:cNvPr>
              <p:cNvSpPr txBox="1"/>
              <p:nvPr/>
            </p:nvSpPr>
            <p:spPr>
              <a:xfrm>
                <a:off x="4160547" y="4149561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2020/2021</a:t>
                </a: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41B38D42-6239-421D-89AA-905A77E7B565}"/>
                  </a:ext>
                </a:extLst>
              </p:cNvPr>
              <p:cNvSpPr txBox="1"/>
              <p:nvPr/>
            </p:nvSpPr>
            <p:spPr>
              <a:xfrm>
                <a:off x="5588424" y="4170729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2021/2022</a:t>
                </a: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C910A4B0-28D0-4297-8559-43F312A723C3}"/>
                  </a:ext>
                </a:extLst>
              </p:cNvPr>
              <p:cNvSpPr txBox="1"/>
              <p:nvPr/>
            </p:nvSpPr>
            <p:spPr>
              <a:xfrm>
                <a:off x="7020272" y="4162428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2022/2023</a:t>
                </a: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44028708-890C-41D5-8DA9-FE609B363BE6}"/>
                  </a:ext>
                </a:extLst>
              </p:cNvPr>
              <p:cNvSpPr txBox="1"/>
              <p:nvPr/>
            </p:nvSpPr>
            <p:spPr>
              <a:xfrm>
                <a:off x="8463527" y="4171967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2023/2024</a:t>
                </a:r>
              </a:p>
            </p:txBody>
          </p: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37E77109-29B0-4AE2-BC11-5A8DC6AE9297}"/>
                  </a:ext>
                </a:extLst>
              </p:cNvPr>
              <p:cNvCxnSpPr/>
              <p:nvPr/>
            </p:nvCxnSpPr>
            <p:spPr>
              <a:xfrm>
                <a:off x="8890110" y="3923398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12B00214-55E7-4097-8DD0-C8B633BC1805}"/>
                </a:ext>
              </a:extLst>
            </p:cNvPr>
            <p:cNvSpPr/>
            <p:nvPr/>
          </p:nvSpPr>
          <p:spPr>
            <a:xfrm>
              <a:off x="-176017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VII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CFC1614D-8E16-46BF-B7F4-3E75F6470D53}"/>
                </a:ext>
              </a:extLst>
            </p:cNvPr>
            <p:cNvSpPr/>
            <p:nvPr/>
          </p:nvSpPr>
          <p:spPr>
            <a:xfrm>
              <a:off x="1259632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VIII</a:t>
              </a:r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460C769F-4B33-44BF-85D3-09F34806F8AE}"/>
                </a:ext>
              </a:extLst>
            </p:cNvPr>
            <p:cNvGrpSpPr/>
            <p:nvPr/>
          </p:nvGrpSpPr>
          <p:grpSpPr>
            <a:xfrm>
              <a:off x="1259632" y="2320288"/>
              <a:ext cx="936104" cy="892688"/>
              <a:chOff x="1259632" y="2425266"/>
              <a:chExt cx="936104" cy="892688"/>
            </a:xfrm>
          </p:grpSpPr>
          <p:pic>
            <p:nvPicPr>
              <p:cNvPr id="21" name="Obraz 20">
                <a:extLst>
                  <a:ext uri="{FF2B5EF4-FFF2-40B4-BE49-F238E27FC236}">
                    <a16:creationId xmlns:a16="http://schemas.microsoft.com/office/drawing/2014/main" id="{4395B71C-CEAB-4BA0-8136-D7D812E49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0" t="22726" r="71350" b="22726"/>
              <a:stretch/>
            </p:blipFill>
            <p:spPr>
              <a:xfrm>
                <a:off x="1259632" y="2425266"/>
                <a:ext cx="936104" cy="648072"/>
              </a:xfrm>
              <a:prstGeom prst="rect">
                <a:avLst/>
              </a:prstGeom>
            </p:spPr>
          </p:pic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C3B0BF31-9253-437D-903A-3B11983F5A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6" t="22726" r="6689" b="22726"/>
              <a:stretch/>
            </p:blipFill>
            <p:spPr>
              <a:xfrm>
                <a:off x="1287045" y="3107626"/>
                <a:ext cx="864096" cy="210328"/>
              </a:xfrm>
              <a:prstGeom prst="rect">
                <a:avLst/>
              </a:prstGeom>
            </p:spPr>
          </p:pic>
        </p:grp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A1D154D1-2847-403A-BD19-6CF0CB3CC398}"/>
                </a:ext>
              </a:extLst>
            </p:cNvPr>
            <p:cNvSpPr txBox="1"/>
            <p:nvPr/>
          </p:nvSpPr>
          <p:spPr>
            <a:xfrm>
              <a:off x="2096309" y="2255304"/>
              <a:ext cx="18117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obcy nowożytny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61C75E1E-117D-4E38-A3FF-BC97C0888886}"/>
                </a:ext>
              </a:extLst>
            </p:cNvPr>
            <p:cNvSpPr txBox="1"/>
            <p:nvPr/>
          </p:nvSpPr>
          <p:spPr>
            <a:xfrm>
              <a:off x="5580111" y="2094829"/>
              <a:ext cx="26340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obcy nowożytny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przedmiot do wyboru: biologia, chemia, fizyka, geografia, historia</a:t>
              </a:r>
            </a:p>
          </p:txBody>
        </p:sp>
      </p:grp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4AFF7A-26B4-4E21-8A9D-AA27E2AA5377}"/>
              </a:ext>
            </a:extLst>
          </p:cNvPr>
          <p:cNvSpPr txBox="1"/>
          <p:nvPr/>
        </p:nvSpPr>
        <p:spPr>
          <a:xfrm>
            <a:off x="501078" y="3577897"/>
            <a:ext cx="9470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D7830"/>
              </a:buClr>
              <a:defRPr/>
            </a:pPr>
            <a:r>
              <a:rPr lang="pl-PL" sz="16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Egzamin ósmoklasisty: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pełni dwie zasadnicze funkcje:</a:t>
            </a: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─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określa poziom wykształcenia ogólnego w zakresie przedmiotów egzaminacyjnych</a:t>
            </a:r>
          </a:p>
          <a:p>
            <a:pPr marL="742950" lvl="1" indent="-285750">
              <a:buClr>
                <a:srgbClr val="002060"/>
              </a:buClr>
              <a:buFont typeface="Times New Roman" panose="02020603050405020304" pitchFamily="18" charset="0"/>
              <a:buChar char="─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zastępuje egzaminy wstępne do szkół ponadpodstawowych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jest </a:t>
            </a:r>
            <a:r>
              <a:rPr lang="pl-PL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obowiązkowy</a:t>
            </a:r>
            <a:r>
              <a:rPr lang="pl-PL" sz="1600" kern="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– uczeń musi do niego przystąpić, aby ukończyć szkołę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nie ma</a:t>
            </a:r>
            <a:r>
              <a:rPr lang="pl-PL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progu „zaliczenia” – egzaminu nie można „nie zdać”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jest przeprowadzany w formie </a:t>
            </a:r>
            <a:r>
              <a:rPr lang="pl-PL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pisemnej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jest przeprowadzany w </a:t>
            </a:r>
            <a:r>
              <a:rPr lang="pl-PL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kwietniu</a:t>
            </a:r>
            <a:r>
              <a:rPr lang="pl-PL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(w czerwcu sesja dodatkowa)</a:t>
            </a:r>
            <a:endParaRPr lang="pl-PL" sz="1600" b="1" kern="0" dirty="0">
              <a:solidFill>
                <a:srgbClr val="4D7830"/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trwa </a:t>
            </a:r>
            <a:r>
              <a:rPr lang="pl-PL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3 dni </a:t>
            </a:r>
            <a:r>
              <a:rPr lang="pl-PL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(1. dnia – język polski, 2. dnia – matematyka, 3. dnia – język obcy, a od 2022 r. – również przedmiot dodatkowy).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7678853" y="5973767"/>
            <a:ext cx="4221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12737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Przygotowanie do egzaminu ósmoklasisty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30081"/>
              </p:ext>
            </p:extLst>
          </p:nvPr>
        </p:nvGraphicFramePr>
        <p:xfrm>
          <a:off x="218182" y="932595"/>
          <a:ext cx="9914109" cy="4983680"/>
        </p:xfrm>
        <a:graphic>
          <a:graphicData uri="http://schemas.openxmlformats.org/drawingml/2006/table">
            <a:tbl>
              <a:tblPr firstRow="1" firstCol="1" bandRow="1"/>
              <a:tblGrid>
                <a:gridCol w="262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 września 2017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informatory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egzaminie ósmoklasisty z: języka polskiego, matematyki i języków obcych nowożytnych, zamieszczone na stronie 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https://cke.gov.pl/egzamin-osmoklasisty/informatory/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18 grudnia 2017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przykładowe arkusze egzaminacyjne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języka polskiego, matematyki i języków obcych nowożytnych, zamieszczone na stronie 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https://cke.gov.pl/egzamin-osmoklasisty/arkusze/arkusze-pokazowe-grudzien-2017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października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szkolenia</a:t>
                      </a:r>
                      <a:r>
                        <a:rPr lang="pl-PL" sz="17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dla nauczycieli szkół podstawowych języka polskiego, matematyki oraz języków obcych organizowane przez Ośrodek Rozwoju Edukacji</a:t>
                      </a:r>
                      <a:endParaRPr lang="pl-PL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21 grudnia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arkusze egzaminu próbnego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języka polskiego, matematyki i języków obcych nowożytnych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końca kwietnia 2019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arkusze egzaminacyjne wykorzystane do przeprowadzenia egzaminu ósmoklasisty z poszczególnych przedmiotów w kolejnych latach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 września 2020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informatory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egzaminie ósmoklasisty z: biologii, chemii, fizyki, geografii i historii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18 grudnia 2020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przykładowe arkusze egzaminacyjne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biologii, chemii, fizyki, geografii i historii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20 grudnia 2021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7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arkusze egzaminu próbnego</a:t>
                      </a:r>
                      <a:r>
                        <a:rPr lang="pl-PL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biologii, chemii, fizyki, geografii i historii.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224768" y="3147331"/>
            <a:ext cx="6702878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17180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68562"/>
              </p:ext>
            </p:extLst>
          </p:nvPr>
        </p:nvGraphicFramePr>
        <p:xfrm>
          <a:off x="205822" y="908720"/>
          <a:ext cx="9637608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164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ósmoklasisty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gimnazjalny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jakich przedmiotów jest przeprowadzany egzamin?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latach 2019–2021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(jednego z dwóch nauczanych w ramach obowiązkowych zajęć edukacyjnych)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roku 2022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(jednego z dwóch nauczanych w ramach obowiązkowych zajęć edukacyjnych)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jednego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przedmiotu do wyboru spośród przedmiotów: biologia, chemia, fizyka, geografia lub historia.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Przedmiot do wyboru jest wprowadzony od 2022 r., ponieważ wówczas w VIII klasie będą dzieci, które w szkole podstawowej uczestniczyły w całym cyklu kształcenia w zakresie danego przedmiotu.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latach 2012–2019: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historii i wiedzy o społeczeństwie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przedmiotów przyrodniczych: biologii, chemii, fizyki, geografii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nowożytnego (jednego z dwóch nauczanych w ramach obowiązkowych zajęć edukacyjnych) – na poziomie podstawowym (obowiązkowy dla wszystkich) i na poziomie rozszerzonym (obowiązkowy dla osób zdających egzamin z języka, którego naukę rozpoczęły w szkole podstawowej i kontynuowały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gimnazjum)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843430" y="5638410"/>
            <a:ext cx="219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Smolik, Wioletta Kozak,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429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11954"/>
            <a:chOff x="179513" y="116632"/>
            <a:chExt cx="6904093" cy="73306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661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02561"/>
              </p:ext>
            </p:extLst>
          </p:nvPr>
        </p:nvGraphicFramePr>
        <p:xfrm>
          <a:off x="256856" y="1124744"/>
          <a:ext cx="9401494" cy="3910498"/>
        </p:xfrm>
        <a:graphic>
          <a:graphicData uri="http://schemas.openxmlformats.org/drawingml/2006/table">
            <a:tbl>
              <a:tblPr firstRow="1" firstCol="1" bandRow="1"/>
              <a:tblGrid>
                <a:gridCol w="179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ósmoklasisty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gimnazjalny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Ile trwa egzamin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poszczególnych przedmiotów?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polski – 120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matematyka – 100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– 90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Czas trwania egzaminu może być wydłużony w przypadku uczniów korzystających z dostosowania warunków przeprowadzania egzaminu.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historia i wiedza o społeczeństwie –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polski – 90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przedmioty przyrodnicze – 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matematyka – 90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na poziomie podstawowym – 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na poziomie rozszerzonym – 60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Czas trwania egzaminu może być wydłużony w przypadku uczniów korzystających z dostosowania warunków przeprowadzania egzaminu.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7132320" y="5645815"/>
            <a:ext cx="4221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41002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523220"/>
            <a:chOff x="179513" y="116632"/>
            <a:chExt cx="6904093" cy="74919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sp>
        <p:nvSpPr>
          <p:cNvPr id="8" name="Prostokąt 7"/>
          <p:cNvSpPr/>
          <p:nvPr/>
        </p:nvSpPr>
        <p:spPr>
          <a:xfrm>
            <a:off x="795061" y="1641376"/>
            <a:ext cx="9677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Clr>
                <a:srgbClr val="4D7830"/>
              </a:buClr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porównaniu do egzaminu gimnazjalnego w egzaminie ósmoklasisty:</a:t>
            </a:r>
          </a:p>
          <a:p>
            <a:pPr lvl="0" eaLnBrk="1" hangingPunct="1">
              <a:buClr>
                <a:srgbClr val="4D7830"/>
              </a:buClr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uczeń przystąpi do egzaminu z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trzech przedmiotów obowiązkowych </a:t>
            </a:r>
            <a:b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(także obowiązkowych na egzaminie maturalnym) i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jednego przedmiotu dodatkowego</a:t>
            </a: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arkuszu będzie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zadań otwartych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tzn. takich, w których zdający przedstawia pełny tok rozumowania, zamieszcza niezbędne rachunki, przekształcenia </a:t>
            </a:r>
            <a:b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wnioski, tworzy własną wypowiedź, samodzielnie tworzy znaczenia.</a:t>
            </a: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9113B2-6647-4A2B-8298-7C79BE2DB5BC}"/>
              </a:ext>
            </a:extLst>
          </p:cNvPr>
          <p:cNvSpPr txBox="1"/>
          <p:nvPr/>
        </p:nvSpPr>
        <p:spPr>
          <a:xfrm>
            <a:off x="7132320" y="5921237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15417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9</a:t>
            </a:fld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179513" y="116633"/>
            <a:ext cx="8431087" cy="497606"/>
            <a:chOff x="179513" y="116632"/>
            <a:chExt cx="6904093" cy="996979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9249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2"/>
              <a:ext cx="6832915" cy="9249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matematyki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45182" y="967622"/>
            <a:ext cx="6945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Zawiera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preambułę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podstawy programowej kształcenia ogólnego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dla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szkoły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podstawowej;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cele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kształcenia – wymagania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ogólne;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treści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nauczania – wymagania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szczegółowe;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warunki i sposób realizacji;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komentarz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podstawy programowej przedmiotu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matematyka;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ogólne założenia zmian.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Obraz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679" y="1868708"/>
            <a:ext cx="2659940" cy="3790201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  <p:graphicFrame>
        <p:nvGraphicFramePr>
          <p:cNvPr id="12" name="Symbol zastępczy zawartości 4"/>
          <p:cNvGraphicFramePr>
            <a:graphicFrameLocks/>
          </p:cNvGraphicFramePr>
          <p:nvPr>
            <p:extLst/>
          </p:nvPr>
        </p:nvGraphicFramePr>
        <p:xfrm>
          <a:off x="1194284" y="4183327"/>
          <a:ext cx="5688632" cy="128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/>
          <p:cNvSpPr txBox="1">
            <a:spLocks/>
          </p:cNvSpPr>
          <p:nvPr/>
        </p:nvSpPr>
        <p:spPr>
          <a:xfrm>
            <a:off x="1152367" y="3621031"/>
            <a:ext cx="5730549" cy="70567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pl-PL" altLang="pl-PL" sz="1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 ósmoklasisty ma być efektem osiągnięcia spójnego programowo procesu kształcenia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917526" y="5633963"/>
            <a:ext cx="6496826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Podstawa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programowa kształcenia ogólnego z komentarzem. Szkoła podstawowa. Matematyka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cs typeface="Arial" panose="020B0604020202020204" pitchFamily="34" charset="0"/>
              </a:rPr>
              <a:t>://cke.gov.pl/egzamin-osmoklasisty/podstawa-programowa/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2531</TotalTime>
  <Words>3668</Words>
  <Application>Microsoft Office PowerPoint</Application>
  <PresentationFormat>Panoramiczny</PresentationFormat>
  <Paragraphs>740</Paragraphs>
  <Slides>51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Lato</vt:lpstr>
      <vt:lpstr>Symbol</vt:lpstr>
      <vt:lpstr>Times New Roman</vt:lpstr>
      <vt:lpstr>Wingdings</vt:lpstr>
      <vt:lpstr>Motyw pakietu Office</vt:lpstr>
      <vt:lpstr>Prezentacja programu PowerPoint</vt:lpstr>
      <vt:lpstr>ZAŁOŻENIA NOWEJ PODSTAWY PROGRAMOWEJ Z MATEMATYKI W SZKOLE PODSTAWOWEJ   O EGZAMINIE ÓSMOKLASISTY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Paweł Stępniak</cp:lastModifiedBy>
  <cp:revision>234</cp:revision>
  <cp:lastPrinted>2018-09-18T13:31:51Z</cp:lastPrinted>
  <dcterms:created xsi:type="dcterms:W3CDTF">2018-09-07T11:39:44Z</dcterms:created>
  <dcterms:modified xsi:type="dcterms:W3CDTF">2018-10-08T12:43:12Z</dcterms:modified>
</cp:coreProperties>
</file>