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56" r:id="rId2"/>
    <p:sldId id="259" r:id="rId3"/>
    <p:sldId id="517" r:id="rId4"/>
    <p:sldId id="375" r:id="rId5"/>
    <p:sldId id="483" r:id="rId6"/>
    <p:sldId id="484" r:id="rId7"/>
    <p:sldId id="512" r:id="rId8"/>
    <p:sldId id="426" r:id="rId9"/>
    <p:sldId id="511" r:id="rId10"/>
    <p:sldId id="518" r:id="rId11"/>
    <p:sldId id="519" r:id="rId12"/>
    <p:sldId id="520" r:id="rId13"/>
    <p:sldId id="521" r:id="rId14"/>
    <p:sldId id="522" r:id="rId15"/>
    <p:sldId id="524" r:id="rId16"/>
    <p:sldId id="455" r:id="rId17"/>
    <p:sldId id="443" r:id="rId18"/>
    <p:sldId id="444" r:id="rId19"/>
    <p:sldId id="446" r:id="rId20"/>
    <p:sldId id="510" r:id="rId21"/>
    <p:sldId id="503" r:id="rId22"/>
    <p:sldId id="467" r:id="rId23"/>
    <p:sldId id="468" r:id="rId24"/>
    <p:sldId id="469" r:id="rId25"/>
    <p:sldId id="448" r:id="rId26"/>
    <p:sldId id="474" r:id="rId27"/>
    <p:sldId id="473" r:id="rId28"/>
    <p:sldId id="475" r:id="rId29"/>
    <p:sldId id="477" r:id="rId30"/>
    <p:sldId id="472" r:id="rId31"/>
    <p:sldId id="478" r:id="rId32"/>
    <p:sldId id="479" r:id="rId33"/>
    <p:sldId id="480" r:id="rId34"/>
    <p:sldId id="481" r:id="rId35"/>
    <p:sldId id="482" r:id="rId36"/>
    <p:sldId id="471" r:id="rId37"/>
    <p:sldId id="515" r:id="rId38"/>
    <p:sldId id="504" r:id="rId39"/>
    <p:sldId id="509" r:id="rId40"/>
    <p:sldId id="505" r:id="rId41"/>
    <p:sldId id="506" r:id="rId42"/>
    <p:sldId id="507" r:id="rId43"/>
    <p:sldId id="508" r:id="rId44"/>
    <p:sldId id="488" r:id="rId45"/>
    <p:sldId id="490" r:id="rId46"/>
    <p:sldId id="525" r:id="rId47"/>
    <p:sldId id="526" r:id="rId48"/>
    <p:sldId id="527" r:id="rId49"/>
    <p:sldId id="516" r:id="rId50"/>
    <p:sldId id="494" r:id="rId51"/>
    <p:sldId id="495" r:id="rId52"/>
    <p:sldId id="496" r:id="rId53"/>
    <p:sldId id="500" r:id="rId54"/>
    <p:sldId id="513" r:id="rId55"/>
    <p:sldId id="485" r:id="rId56"/>
    <p:sldId id="486" r:id="rId57"/>
    <p:sldId id="501" r:id="rId5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180"/>
    <a:srgbClr val="FFCC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712" autoAdjust="0"/>
  </p:normalViewPr>
  <p:slideViewPr>
    <p:cSldViewPr snapToGrid="0">
      <p:cViewPr varScale="1">
        <p:scale>
          <a:sx n="83" d="100"/>
          <a:sy n="83" d="100"/>
        </p:scale>
        <p:origin x="96" y="8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6C16F3-1F83-B54E-8DB0-6F43FBCDB4F6}" type="doc">
      <dgm:prSet loTypeId="urn:microsoft.com/office/officeart/2008/layout/VerticalCurvedLis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pl-PL"/>
        </a:p>
      </dgm:t>
    </dgm:pt>
    <dgm:pt modelId="{0378FD16-BFA0-4F5B-800F-3220375D8719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należy umożliwiać uczniom prezentowanie własnych </a:t>
          </a:r>
          <a:r>
            <a:rPr lang="pl-PL" sz="18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pomysłów</a:t>
          </a:r>
          <a:br>
            <a:rPr lang="pl-PL" sz="18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8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 </a:t>
          </a:r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rozwiązanie zadania</a:t>
          </a:r>
        </a:p>
      </dgm:t>
    </dgm:pt>
    <dgm:pt modelId="{07EDC45F-5F00-4901-8DAA-D5AFB4728885}" type="parTrans" cxnId="{27300AAD-1880-4448-8B7B-D5425C007475}">
      <dgm:prSet/>
      <dgm:spPr/>
      <dgm:t>
        <a:bodyPr/>
        <a:lstStyle/>
        <a:p>
          <a:endParaRPr lang="pl-PL" sz="1800"/>
        </a:p>
      </dgm:t>
    </dgm:pt>
    <dgm:pt modelId="{2A9A3084-53CE-4AF0-B357-380D515BB6B7}" type="sibTrans" cxnId="{27300AAD-1880-4448-8B7B-D5425C007475}">
      <dgm:prSet/>
      <dgm:spPr/>
      <dgm:t>
        <a:bodyPr/>
        <a:lstStyle/>
        <a:p>
          <a:endParaRPr lang="pl-PL" sz="1800"/>
        </a:p>
      </dgm:t>
    </dgm:pt>
    <dgm:pt modelId="{205385AA-0FFA-4A2D-BCF4-BFDFFF6114C7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warto zachęcać uczniów do stosowania takich technik rozwiązywania zadań, które są im bliskie</a:t>
          </a:r>
        </a:p>
      </dgm:t>
    </dgm:pt>
    <dgm:pt modelId="{D501A6AE-5F03-4503-BB6C-65303678B238}" type="parTrans" cxnId="{E50DF0D1-A0BB-4E90-83FD-80268516DC03}">
      <dgm:prSet/>
      <dgm:spPr/>
      <dgm:t>
        <a:bodyPr/>
        <a:lstStyle/>
        <a:p>
          <a:endParaRPr lang="pl-PL" sz="1800"/>
        </a:p>
      </dgm:t>
    </dgm:pt>
    <dgm:pt modelId="{CA1F8C82-BDFC-4F69-84EF-EE69AED6EA99}" type="sibTrans" cxnId="{E50DF0D1-A0BB-4E90-83FD-80268516DC03}">
      <dgm:prSet/>
      <dgm:spPr>
        <a:solidFill>
          <a:schemeClr val="accent2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pl-PL" sz="1800"/>
        </a:p>
      </dgm:t>
    </dgm:pt>
    <dgm:pt modelId="{F76EAA9C-F7ED-4A95-94C1-BB4EF1E6D45B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należy przedstawiać różne sposoby rozwiązywania zadań</a:t>
          </a:r>
        </a:p>
      </dgm:t>
    </dgm:pt>
    <dgm:pt modelId="{B6896DE6-306D-4A6A-B75D-3093E90F050A}" type="parTrans" cxnId="{89B0AE65-BD93-4E30-98D3-62D0B8FB01D9}">
      <dgm:prSet/>
      <dgm:spPr/>
      <dgm:t>
        <a:bodyPr/>
        <a:lstStyle/>
        <a:p>
          <a:endParaRPr lang="pl-PL" sz="1800"/>
        </a:p>
      </dgm:t>
    </dgm:pt>
    <dgm:pt modelId="{8D02B85F-9AEC-4FFA-A087-0788AD0638CE}" type="sibTrans" cxnId="{89B0AE65-BD93-4E30-98D3-62D0B8FB01D9}">
      <dgm:prSet/>
      <dgm:spPr/>
      <dgm:t>
        <a:bodyPr/>
        <a:lstStyle/>
        <a:p>
          <a:endParaRPr lang="pl-PL" sz="1800"/>
        </a:p>
      </dgm:t>
    </dgm:pt>
    <dgm:pt modelId="{51EB4B7A-0EB9-40AF-9316-CA7535C06504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należy dostosować formy i metody pracy na lekcji do omawianego zagadnienia </a:t>
          </a:r>
        </a:p>
      </dgm:t>
    </dgm:pt>
    <dgm:pt modelId="{61385280-FB2B-454E-977F-8E82383842D7}" type="parTrans" cxnId="{149BFA05-33CF-4DCA-8525-70BE1E72A54B}">
      <dgm:prSet/>
      <dgm:spPr/>
      <dgm:t>
        <a:bodyPr/>
        <a:lstStyle/>
        <a:p>
          <a:endParaRPr lang="pl-PL" sz="1800"/>
        </a:p>
      </dgm:t>
    </dgm:pt>
    <dgm:pt modelId="{EF6581D2-F27F-4E80-83B3-5FE165357D16}" type="sibTrans" cxnId="{149BFA05-33CF-4DCA-8525-70BE1E72A54B}">
      <dgm:prSet/>
      <dgm:spPr/>
      <dgm:t>
        <a:bodyPr/>
        <a:lstStyle/>
        <a:p>
          <a:endParaRPr lang="pl-PL" sz="1800"/>
        </a:p>
      </dgm:t>
    </dgm:pt>
    <dgm:pt modelId="{394DC5E4-E124-D84B-93CB-B98DCD3AFCD6}" type="pres">
      <dgm:prSet presAssocID="{2E6C16F3-1F83-B54E-8DB0-6F43FBCDB4F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CBB8E103-D8AC-5C4D-9C51-030E6167566F}" type="pres">
      <dgm:prSet presAssocID="{2E6C16F3-1F83-B54E-8DB0-6F43FBCDB4F6}" presName="Name1" presStyleCnt="0"/>
      <dgm:spPr/>
    </dgm:pt>
    <dgm:pt modelId="{7C1782EB-3F0A-7349-88AC-8AC2618F1ED7}" type="pres">
      <dgm:prSet presAssocID="{2E6C16F3-1F83-B54E-8DB0-6F43FBCDB4F6}" presName="cycle" presStyleCnt="0"/>
      <dgm:spPr/>
    </dgm:pt>
    <dgm:pt modelId="{5FED37C7-6B76-6B40-8013-D5C2ECB85310}" type="pres">
      <dgm:prSet presAssocID="{2E6C16F3-1F83-B54E-8DB0-6F43FBCDB4F6}" presName="srcNode" presStyleLbl="node1" presStyleIdx="0" presStyleCnt="4"/>
      <dgm:spPr/>
    </dgm:pt>
    <dgm:pt modelId="{F90D3A82-6028-0343-8B61-2827A78EA6EA}" type="pres">
      <dgm:prSet presAssocID="{2E6C16F3-1F83-B54E-8DB0-6F43FBCDB4F6}" presName="conn" presStyleLbl="parChTrans1D2" presStyleIdx="0" presStyleCnt="1"/>
      <dgm:spPr/>
      <dgm:t>
        <a:bodyPr/>
        <a:lstStyle/>
        <a:p>
          <a:endParaRPr lang="pl-PL"/>
        </a:p>
      </dgm:t>
    </dgm:pt>
    <dgm:pt modelId="{B0848B21-8237-094A-A041-1E77F7DDA57E}" type="pres">
      <dgm:prSet presAssocID="{2E6C16F3-1F83-B54E-8DB0-6F43FBCDB4F6}" presName="extraNode" presStyleLbl="node1" presStyleIdx="0" presStyleCnt="4"/>
      <dgm:spPr/>
    </dgm:pt>
    <dgm:pt modelId="{20DCCB05-FEF3-5541-A349-CC1930EC48DF}" type="pres">
      <dgm:prSet presAssocID="{2E6C16F3-1F83-B54E-8DB0-6F43FBCDB4F6}" presName="dstNode" presStyleLbl="node1" presStyleIdx="0" presStyleCnt="4"/>
      <dgm:spPr/>
    </dgm:pt>
    <dgm:pt modelId="{BFE8936C-72A8-4F97-9B03-5D0BE6DECE00}" type="pres">
      <dgm:prSet presAssocID="{205385AA-0FFA-4A2D-BCF4-BFDFFF6114C7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F87F7FD-5095-4B2C-8220-9353C7CFABAF}" type="pres">
      <dgm:prSet presAssocID="{205385AA-0FFA-4A2D-BCF4-BFDFFF6114C7}" presName="accent_1" presStyleCnt="0"/>
      <dgm:spPr/>
    </dgm:pt>
    <dgm:pt modelId="{E56293F8-4A40-48C6-A5BC-4E64D86C0584}" type="pres">
      <dgm:prSet presAssocID="{205385AA-0FFA-4A2D-BCF4-BFDFFF6114C7}" presName="accentRepeatNode" presStyleLbl="solidFgAcc1" presStyleIdx="0" presStyleCnt="4"/>
      <dgm:spPr>
        <a:solidFill>
          <a:schemeClr val="accent1">
            <a:lumMod val="75000"/>
          </a:schemeClr>
        </a:solidFill>
      </dgm:spPr>
    </dgm:pt>
    <dgm:pt modelId="{BBAD903A-7EDB-4E42-A872-EBE60DF93548}" type="pres">
      <dgm:prSet presAssocID="{0378FD16-BFA0-4F5B-800F-3220375D8719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8065F9D-4C6C-48F0-AEF4-75A33D482F7A}" type="pres">
      <dgm:prSet presAssocID="{0378FD16-BFA0-4F5B-800F-3220375D8719}" presName="accent_2" presStyleCnt="0"/>
      <dgm:spPr/>
    </dgm:pt>
    <dgm:pt modelId="{CD498147-219F-4371-AEBD-09F3142F55DF}" type="pres">
      <dgm:prSet presAssocID="{0378FD16-BFA0-4F5B-800F-3220375D8719}" presName="accentRepeatNode" presStyleLbl="solidFgAcc1" presStyleIdx="1" presStyleCnt="4"/>
      <dgm:spPr>
        <a:solidFill>
          <a:schemeClr val="accent1">
            <a:lumMod val="75000"/>
          </a:schemeClr>
        </a:solidFill>
      </dgm:spPr>
    </dgm:pt>
    <dgm:pt modelId="{EF4169A3-4BA6-4078-AD34-3FB59E4552E4}" type="pres">
      <dgm:prSet presAssocID="{F76EAA9C-F7ED-4A95-94C1-BB4EF1E6D45B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CADC4BA-96A8-4640-A1A1-01160ACF20CD}" type="pres">
      <dgm:prSet presAssocID="{F76EAA9C-F7ED-4A95-94C1-BB4EF1E6D45B}" presName="accent_3" presStyleCnt="0"/>
      <dgm:spPr/>
    </dgm:pt>
    <dgm:pt modelId="{9EC6CD7E-BC2F-41D2-AC44-117FC502E523}" type="pres">
      <dgm:prSet presAssocID="{F76EAA9C-F7ED-4A95-94C1-BB4EF1E6D45B}" presName="accentRepeatNode" presStyleLbl="solidFgAcc1" presStyleIdx="2" presStyleCnt="4"/>
      <dgm:spPr>
        <a:solidFill>
          <a:schemeClr val="accent1">
            <a:lumMod val="75000"/>
          </a:schemeClr>
        </a:solidFill>
      </dgm:spPr>
    </dgm:pt>
    <dgm:pt modelId="{5C07A9BC-202B-4B57-830A-AEA067D03030}" type="pres">
      <dgm:prSet presAssocID="{51EB4B7A-0EB9-40AF-9316-CA7535C06504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D831A5A-CF43-442A-B1B6-E98ED1067EF3}" type="pres">
      <dgm:prSet presAssocID="{51EB4B7A-0EB9-40AF-9316-CA7535C06504}" presName="accent_4" presStyleCnt="0"/>
      <dgm:spPr/>
    </dgm:pt>
    <dgm:pt modelId="{EDCAF7BF-A10E-4A46-9F58-89C1BCB5FAC2}" type="pres">
      <dgm:prSet presAssocID="{51EB4B7A-0EB9-40AF-9316-CA7535C06504}" presName="accentRepeatNode" presStyleLbl="solidFgAcc1" presStyleIdx="3" presStyleCnt="4"/>
      <dgm:spPr>
        <a:solidFill>
          <a:schemeClr val="accent5"/>
        </a:solidFill>
      </dgm:spPr>
    </dgm:pt>
  </dgm:ptLst>
  <dgm:cxnLst>
    <dgm:cxn modelId="{89B0AE65-BD93-4E30-98D3-62D0B8FB01D9}" srcId="{2E6C16F3-1F83-B54E-8DB0-6F43FBCDB4F6}" destId="{F76EAA9C-F7ED-4A95-94C1-BB4EF1E6D45B}" srcOrd="2" destOrd="0" parTransId="{B6896DE6-306D-4A6A-B75D-3093E90F050A}" sibTransId="{8D02B85F-9AEC-4FFA-A087-0788AD0638CE}"/>
    <dgm:cxn modelId="{149BFA05-33CF-4DCA-8525-70BE1E72A54B}" srcId="{2E6C16F3-1F83-B54E-8DB0-6F43FBCDB4F6}" destId="{51EB4B7A-0EB9-40AF-9316-CA7535C06504}" srcOrd="3" destOrd="0" parTransId="{61385280-FB2B-454E-977F-8E82383842D7}" sibTransId="{EF6581D2-F27F-4E80-83B3-5FE165357D16}"/>
    <dgm:cxn modelId="{69D11205-4087-4178-AB32-AEDC9FA4C5C7}" type="presOf" srcId="{0378FD16-BFA0-4F5B-800F-3220375D8719}" destId="{BBAD903A-7EDB-4E42-A872-EBE60DF93548}" srcOrd="0" destOrd="0" presId="urn:microsoft.com/office/officeart/2008/layout/VerticalCurvedList"/>
    <dgm:cxn modelId="{E50DF0D1-A0BB-4E90-83FD-80268516DC03}" srcId="{2E6C16F3-1F83-B54E-8DB0-6F43FBCDB4F6}" destId="{205385AA-0FFA-4A2D-BCF4-BFDFFF6114C7}" srcOrd="0" destOrd="0" parTransId="{D501A6AE-5F03-4503-BB6C-65303678B238}" sibTransId="{CA1F8C82-BDFC-4F69-84EF-EE69AED6EA99}"/>
    <dgm:cxn modelId="{0CA0FB18-FEFC-4D55-84AA-E639A764427B}" type="presOf" srcId="{CA1F8C82-BDFC-4F69-84EF-EE69AED6EA99}" destId="{F90D3A82-6028-0343-8B61-2827A78EA6EA}" srcOrd="0" destOrd="0" presId="urn:microsoft.com/office/officeart/2008/layout/VerticalCurvedList"/>
    <dgm:cxn modelId="{81B376ED-EE6F-4367-B67E-4FF115E146E0}" type="presOf" srcId="{205385AA-0FFA-4A2D-BCF4-BFDFFF6114C7}" destId="{BFE8936C-72A8-4F97-9B03-5D0BE6DECE00}" srcOrd="0" destOrd="0" presId="urn:microsoft.com/office/officeart/2008/layout/VerticalCurvedList"/>
    <dgm:cxn modelId="{E1CC5A4C-8344-4BD6-A70D-562EE0B2A76A}" type="presOf" srcId="{F76EAA9C-F7ED-4A95-94C1-BB4EF1E6D45B}" destId="{EF4169A3-4BA6-4078-AD34-3FB59E4552E4}" srcOrd="0" destOrd="0" presId="urn:microsoft.com/office/officeart/2008/layout/VerticalCurvedList"/>
    <dgm:cxn modelId="{27300AAD-1880-4448-8B7B-D5425C007475}" srcId="{2E6C16F3-1F83-B54E-8DB0-6F43FBCDB4F6}" destId="{0378FD16-BFA0-4F5B-800F-3220375D8719}" srcOrd="1" destOrd="0" parTransId="{07EDC45F-5F00-4901-8DAA-D5AFB4728885}" sibTransId="{2A9A3084-53CE-4AF0-B357-380D515BB6B7}"/>
    <dgm:cxn modelId="{2BBDB7D0-0234-42BA-9073-32D460715E14}" type="presOf" srcId="{2E6C16F3-1F83-B54E-8DB0-6F43FBCDB4F6}" destId="{394DC5E4-E124-D84B-93CB-B98DCD3AFCD6}" srcOrd="0" destOrd="0" presId="urn:microsoft.com/office/officeart/2008/layout/VerticalCurvedList"/>
    <dgm:cxn modelId="{8EC7A517-2443-4A4C-8F67-F9F3C01DCD6E}" type="presOf" srcId="{51EB4B7A-0EB9-40AF-9316-CA7535C06504}" destId="{5C07A9BC-202B-4B57-830A-AEA067D03030}" srcOrd="0" destOrd="0" presId="urn:microsoft.com/office/officeart/2008/layout/VerticalCurvedList"/>
    <dgm:cxn modelId="{31DBBB01-407F-47DA-B069-17B48ED7432A}" type="presParOf" srcId="{394DC5E4-E124-D84B-93CB-B98DCD3AFCD6}" destId="{CBB8E103-D8AC-5C4D-9C51-030E6167566F}" srcOrd="0" destOrd="0" presId="urn:microsoft.com/office/officeart/2008/layout/VerticalCurvedList"/>
    <dgm:cxn modelId="{E4B884D2-7141-489D-B000-AA8F67758721}" type="presParOf" srcId="{CBB8E103-D8AC-5C4D-9C51-030E6167566F}" destId="{7C1782EB-3F0A-7349-88AC-8AC2618F1ED7}" srcOrd="0" destOrd="0" presId="urn:microsoft.com/office/officeart/2008/layout/VerticalCurvedList"/>
    <dgm:cxn modelId="{756604D7-54DB-4C9B-8988-86A9CDFB04F8}" type="presParOf" srcId="{7C1782EB-3F0A-7349-88AC-8AC2618F1ED7}" destId="{5FED37C7-6B76-6B40-8013-D5C2ECB85310}" srcOrd="0" destOrd="0" presId="urn:microsoft.com/office/officeart/2008/layout/VerticalCurvedList"/>
    <dgm:cxn modelId="{9496E7F0-25E2-4D7B-B178-92CAAF3A719C}" type="presParOf" srcId="{7C1782EB-3F0A-7349-88AC-8AC2618F1ED7}" destId="{F90D3A82-6028-0343-8B61-2827A78EA6EA}" srcOrd="1" destOrd="0" presId="urn:microsoft.com/office/officeart/2008/layout/VerticalCurvedList"/>
    <dgm:cxn modelId="{26AAFBB9-6AFD-476F-92E3-5652B307C469}" type="presParOf" srcId="{7C1782EB-3F0A-7349-88AC-8AC2618F1ED7}" destId="{B0848B21-8237-094A-A041-1E77F7DDA57E}" srcOrd="2" destOrd="0" presId="urn:microsoft.com/office/officeart/2008/layout/VerticalCurvedList"/>
    <dgm:cxn modelId="{3E9F1435-9477-4C98-A758-64D91FE676E2}" type="presParOf" srcId="{7C1782EB-3F0A-7349-88AC-8AC2618F1ED7}" destId="{20DCCB05-FEF3-5541-A349-CC1930EC48DF}" srcOrd="3" destOrd="0" presId="urn:microsoft.com/office/officeart/2008/layout/VerticalCurvedList"/>
    <dgm:cxn modelId="{215DEA29-0C20-479B-AFE1-B3DCA1BE5396}" type="presParOf" srcId="{CBB8E103-D8AC-5C4D-9C51-030E6167566F}" destId="{BFE8936C-72A8-4F97-9B03-5D0BE6DECE00}" srcOrd="1" destOrd="0" presId="urn:microsoft.com/office/officeart/2008/layout/VerticalCurvedList"/>
    <dgm:cxn modelId="{3F00471B-31CA-4699-9E01-A59E6400118C}" type="presParOf" srcId="{CBB8E103-D8AC-5C4D-9C51-030E6167566F}" destId="{3F87F7FD-5095-4B2C-8220-9353C7CFABAF}" srcOrd="2" destOrd="0" presId="urn:microsoft.com/office/officeart/2008/layout/VerticalCurvedList"/>
    <dgm:cxn modelId="{165E31C4-6720-409A-B070-BEB2465AF914}" type="presParOf" srcId="{3F87F7FD-5095-4B2C-8220-9353C7CFABAF}" destId="{E56293F8-4A40-48C6-A5BC-4E64D86C0584}" srcOrd="0" destOrd="0" presId="urn:microsoft.com/office/officeart/2008/layout/VerticalCurvedList"/>
    <dgm:cxn modelId="{AF1938EA-9284-4B2B-83D9-8FABA2049A03}" type="presParOf" srcId="{CBB8E103-D8AC-5C4D-9C51-030E6167566F}" destId="{BBAD903A-7EDB-4E42-A872-EBE60DF93548}" srcOrd="3" destOrd="0" presId="urn:microsoft.com/office/officeart/2008/layout/VerticalCurvedList"/>
    <dgm:cxn modelId="{6E7E09B6-9072-442F-A813-A1678E81DEA0}" type="presParOf" srcId="{CBB8E103-D8AC-5C4D-9C51-030E6167566F}" destId="{B8065F9D-4C6C-48F0-AEF4-75A33D482F7A}" srcOrd="4" destOrd="0" presId="urn:microsoft.com/office/officeart/2008/layout/VerticalCurvedList"/>
    <dgm:cxn modelId="{511D36DD-1B6C-4983-9C3C-837C6474E5E9}" type="presParOf" srcId="{B8065F9D-4C6C-48F0-AEF4-75A33D482F7A}" destId="{CD498147-219F-4371-AEBD-09F3142F55DF}" srcOrd="0" destOrd="0" presId="urn:microsoft.com/office/officeart/2008/layout/VerticalCurvedList"/>
    <dgm:cxn modelId="{53FFB0FE-61ED-4A76-85E8-331C6BE844E1}" type="presParOf" srcId="{CBB8E103-D8AC-5C4D-9C51-030E6167566F}" destId="{EF4169A3-4BA6-4078-AD34-3FB59E4552E4}" srcOrd="5" destOrd="0" presId="urn:microsoft.com/office/officeart/2008/layout/VerticalCurvedList"/>
    <dgm:cxn modelId="{CDEE38E9-7C5F-4AD2-836F-C87DACB6775D}" type="presParOf" srcId="{CBB8E103-D8AC-5C4D-9C51-030E6167566F}" destId="{8CADC4BA-96A8-4640-A1A1-01160ACF20CD}" srcOrd="6" destOrd="0" presId="urn:microsoft.com/office/officeart/2008/layout/VerticalCurvedList"/>
    <dgm:cxn modelId="{A96D4D07-210C-4BDF-9861-F7C00911DCC0}" type="presParOf" srcId="{8CADC4BA-96A8-4640-A1A1-01160ACF20CD}" destId="{9EC6CD7E-BC2F-41D2-AC44-117FC502E523}" srcOrd="0" destOrd="0" presId="urn:microsoft.com/office/officeart/2008/layout/VerticalCurvedList"/>
    <dgm:cxn modelId="{D9F8D365-BE87-432E-977D-97705A907869}" type="presParOf" srcId="{CBB8E103-D8AC-5C4D-9C51-030E6167566F}" destId="{5C07A9BC-202B-4B57-830A-AEA067D03030}" srcOrd="7" destOrd="0" presId="urn:microsoft.com/office/officeart/2008/layout/VerticalCurvedList"/>
    <dgm:cxn modelId="{A1FD9961-CF53-46F7-BA95-AFE5AA831C44}" type="presParOf" srcId="{CBB8E103-D8AC-5C4D-9C51-030E6167566F}" destId="{9D831A5A-CF43-442A-B1B6-E98ED1067EF3}" srcOrd="8" destOrd="0" presId="urn:microsoft.com/office/officeart/2008/layout/VerticalCurvedList"/>
    <dgm:cxn modelId="{E23BA616-E343-4248-9884-65117DC4E294}" type="presParOf" srcId="{9D831A5A-CF43-442A-B1B6-E98ED1067EF3}" destId="{EDCAF7BF-A10E-4A46-9F58-89C1BCB5FAC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6C16F3-1F83-B54E-8DB0-6F43FBCDB4F6}" type="doc">
      <dgm:prSet loTypeId="urn:microsoft.com/office/officeart/2008/layout/VerticalCurvedLis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pl-PL"/>
        </a:p>
      </dgm:t>
    </dgm:pt>
    <dgm:pt modelId="{0378FD16-BFA0-4F5B-800F-3220375D8719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rozwój myślenia </a:t>
          </a:r>
          <a:r>
            <a:rPr lang="pl-PL" sz="1800" b="1" dirty="0" err="1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przyczynowo-skutkowego</a:t>
          </a:r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b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(np. poprzez planowanie, przewidywanie)</a:t>
          </a:r>
        </a:p>
      </dgm:t>
    </dgm:pt>
    <dgm:pt modelId="{07EDC45F-5F00-4901-8DAA-D5AFB4728885}" type="parTrans" cxnId="{27300AAD-1880-4448-8B7B-D5425C007475}">
      <dgm:prSet/>
      <dgm:spPr/>
      <dgm:t>
        <a:bodyPr/>
        <a:lstStyle/>
        <a:p>
          <a:endParaRPr lang="pl-PL"/>
        </a:p>
      </dgm:t>
    </dgm:pt>
    <dgm:pt modelId="{2A9A3084-53CE-4AF0-B357-380D515BB6B7}" type="sibTrans" cxnId="{27300AAD-1880-4448-8B7B-D5425C007475}">
      <dgm:prSet/>
      <dgm:spPr/>
      <dgm:t>
        <a:bodyPr/>
        <a:lstStyle/>
        <a:p>
          <a:endParaRPr lang="pl-PL"/>
        </a:p>
      </dgm:t>
    </dgm:pt>
    <dgm:pt modelId="{205385AA-0FFA-4A2D-BCF4-BFDFFF6114C7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wejście w łagodny sposób w świat symboli (kodowania informacji), umów, zasad, pojęć</a:t>
          </a:r>
        </a:p>
      </dgm:t>
    </dgm:pt>
    <dgm:pt modelId="{D501A6AE-5F03-4503-BB6C-65303678B238}" type="parTrans" cxnId="{E50DF0D1-A0BB-4E90-83FD-80268516DC03}">
      <dgm:prSet/>
      <dgm:spPr/>
      <dgm:t>
        <a:bodyPr/>
        <a:lstStyle/>
        <a:p>
          <a:endParaRPr lang="pl-PL"/>
        </a:p>
      </dgm:t>
    </dgm:pt>
    <dgm:pt modelId="{CA1F8C82-BDFC-4F69-84EF-EE69AED6EA99}" type="sibTrans" cxnId="{E50DF0D1-A0BB-4E90-83FD-80268516DC03}">
      <dgm:prSet/>
      <dgm:spPr>
        <a:solidFill>
          <a:schemeClr val="accent2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pl-PL"/>
        </a:p>
      </dgm:t>
    </dgm:pt>
    <dgm:pt modelId="{F76EAA9C-F7ED-4A95-94C1-BB4EF1E6D45B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doskonalenie umiejętności matematycznych</a:t>
          </a:r>
        </a:p>
      </dgm:t>
    </dgm:pt>
    <dgm:pt modelId="{B6896DE6-306D-4A6A-B75D-3093E90F050A}" type="parTrans" cxnId="{89B0AE65-BD93-4E30-98D3-62D0B8FB01D9}">
      <dgm:prSet/>
      <dgm:spPr/>
      <dgm:t>
        <a:bodyPr/>
        <a:lstStyle/>
        <a:p>
          <a:endParaRPr lang="pl-PL"/>
        </a:p>
      </dgm:t>
    </dgm:pt>
    <dgm:pt modelId="{8D02B85F-9AEC-4FFA-A087-0788AD0638CE}" type="sibTrans" cxnId="{89B0AE65-BD93-4E30-98D3-62D0B8FB01D9}">
      <dgm:prSet/>
      <dgm:spPr/>
      <dgm:t>
        <a:bodyPr/>
        <a:lstStyle/>
        <a:p>
          <a:endParaRPr lang="pl-PL"/>
        </a:p>
      </dgm:t>
    </dgm:pt>
    <dgm:pt modelId="{B3BE7947-12C7-41E4-B257-4F89D6E2E28A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kształtowanie odporności emocjonalnej </a:t>
          </a:r>
          <a:b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(po porażce może być wygrana)</a:t>
          </a:r>
        </a:p>
      </dgm:t>
    </dgm:pt>
    <dgm:pt modelId="{62965ABB-60A8-4211-805F-ECD18C57546E}" type="parTrans" cxnId="{CDE78466-207C-4C0D-BB03-006550EDB50C}">
      <dgm:prSet/>
      <dgm:spPr/>
      <dgm:t>
        <a:bodyPr/>
        <a:lstStyle/>
        <a:p>
          <a:endParaRPr lang="pl-PL"/>
        </a:p>
      </dgm:t>
    </dgm:pt>
    <dgm:pt modelId="{2960214F-A75E-44A0-AC76-2FB463FD7B86}" type="sibTrans" cxnId="{CDE78466-207C-4C0D-BB03-006550EDB50C}">
      <dgm:prSet/>
      <dgm:spPr/>
      <dgm:t>
        <a:bodyPr/>
        <a:lstStyle/>
        <a:p>
          <a:endParaRPr lang="pl-PL"/>
        </a:p>
      </dgm:t>
    </dgm:pt>
    <dgm:pt modelId="{DEF33351-48A0-4A1B-B63D-20FA6B8B26D5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kształtowanie umiejętności interpersonalnych</a:t>
          </a:r>
        </a:p>
      </dgm:t>
    </dgm:pt>
    <dgm:pt modelId="{9869B541-BCAA-469B-AF26-12003BA264ED}" type="parTrans" cxnId="{272EC5CF-3DB8-4893-84F3-EAD4749CE52F}">
      <dgm:prSet/>
      <dgm:spPr/>
      <dgm:t>
        <a:bodyPr/>
        <a:lstStyle/>
        <a:p>
          <a:endParaRPr lang="pl-PL"/>
        </a:p>
      </dgm:t>
    </dgm:pt>
    <dgm:pt modelId="{953EB206-B992-4F06-A443-3741A0B06840}" type="sibTrans" cxnId="{272EC5CF-3DB8-4893-84F3-EAD4749CE52F}">
      <dgm:prSet/>
      <dgm:spPr/>
      <dgm:t>
        <a:bodyPr/>
        <a:lstStyle/>
        <a:p>
          <a:endParaRPr lang="pl-PL"/>
        </a:p>
      </dgm:t>
    </dgm:pt>
    <dgm:pt modelId="{394DC5E4-E124-D84B-93CB-B98DCD3AFCD6}" type="pres">
      <dgm:prSet presAssocID="{2E6C16F3-1F83-B54E-8DB0-6F43FBCDB4F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CBB8E103-D8AC-5C4D-9C51-030E6167566F}" type="pres">
      <dgm:prSet presAssocID="{2E6C16F3-1F83-B54E-8DB0-6F43FBCDB4F6}" presName="Name1" presStyleCnt="0"/>
      <dgm:spPr/>
    </dgm:pt>
    <dgm:pt modelId="{7C1782EB-3F0A-7349-88AC-8AC2618F1ED7}" type="pres">
      <dgm:prSet presAssocID="{2E6C16F3-1F83-B54E-8DB0-6F43FBCDB4F6}" presName="cycle" presStyleCnt="0"/>
      <dgm:spPr/>
    </dgm:pt>
    <dgm:pt modelId="{5FED37C7-6B76-6B40-8013-D5C2ECB85310}" type="pres">
      <dgm:prSet presAssocID="{2E6C16F3-1F83-B54E-8DB0-6F43FBCDB4F6}" presName="srcNode" presStyleLbl="node1" presStyleIdx="0" presStyleCnt="5"/>
      <dgm:spPr/>
    </dgm:pt>
    <dgm:pt modelId="{F90D3A82-6028-0343-8B61-2827A78EA6EA}" type="pres">
      <dgm:prSet presAssocID="{2E6C16F3-1F83-B54E-8DB0-6F43FBCDB4F6}" presName="conn" presStyleLbl="parChTrans1D2" presStyleIdx="0" presStyleCnt="1"/>
      <dgm:spPr/>
      <dgm:t>
        <a:bodyPr/>
        <a:lstStyle/>
        <a:p>
          <a:endParaRPr lang="pl-PL"/>
        </a:p>
      </dgm:t>
    </dgm:pt>
    <dgm:pt modelId="{B0848B21-8237-094A-A041-1E77F7DDA57E}" type="pres">
      <dgm:prSet presAssocID="{2E6C16F3-1F83-B54E-8DB0-6F43FBCDB4F6}" presName="extraNode" presStyleLbl="node1" presStyleIdx="0" presStyleCnt="5"/>
      <dgm:spPr/>
    </dgm:pt>
    <dgm:pt modelId="{20DCCB05-FEF3-5541-A349-CC1930EC48DF}" type="pres">
      <dgm:prSet presAssocID="{2E6C16F3-1F83-B54E-8DB0-6F43FBCDB4F6}" presName="dstNode" presStyleLbl="node1" presStyleIdx="0" presStyleCnt="5"/>
      <dgm:spPr/>
    </dgm:pt>
    <dgm:pt modelId="{BFE8936C-72A8-4F97-9B03-5D0BE6DECE00}" type="pres">
      <dgm:prSet presAssocID="{205385AA-0FFA-4A2D-BCF4-BFDFFF6114C7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F87F7FD-5095-4B2C-8220-9353C7CFABAF}" type="pres">
      <dgm:prSet presAssocID="{205385AA-0FFA-4A2D-BCF4-BFDFFF6114C7}" presName="accent_1" presStyleCnt="0"/>
      <dgm:spPr/>
    </dgm:pt>
    <dgm:pt modelId="{E56293F8-4A40-48C6-A5BC-4E64D86C0584}" type="pres">
      <dgm:prSet presAssocID="{205385AA-0FFA-4A2D-BCF4-BFDFFF6114C7}" presName="accentRepeatNode" presStyleLbl="solidFgAcc1" presStyleIdx="0" presStyleCnt="5"/>
      <dgm:spPr>
        <a:solidFill>
          <a:schemeClr val="accent1">
            <a:lumMod val="75000"/>
          </a:schemeClr>
        </a:solidFill>
      </dgm:spPr>
    </dgm:pt>
    <dgm:pt modelId="{BBAD903A-7EDB-4E42-A872-EBE60DF93548}" type="pres">
      <dgm:prSet presAssocID="{0378FD16-BFA0-4F5B-800F-3220375D8719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8065F9D-4C6C-48F0-AEF4-75A33D482F7A}" type="pres">
      <dgm:prSet presAssocID="{0378FD16-BFA0-4F5B-800F-3220375D8719}" presName="accent_2" presStyleCnt="0"/>
      <dgm:spPr/>
    </dgm:pt>
    <dgm:pt modelId="{CD498147-219F-4371-AEBD-09F3142F55DF}" type="pres">
      <dgm:prSet presAssocID="{0378FD16-BFA0-4F5B-800F-3220375D8719}" presName="accentRepeatNode" presStyleLbl="solidFgAcc1" presStyleIdx="1" presStyleCnt="5"/>
      <dgm:spPr>
        <a:solidFill>
          <a:schemeClr val="accent1">
            <a:lumMod val="75000"/>
          </a:schemeClr>
        </a:solidFill>
      </dgm:spPr>
    </dgm:pt>
    <dgm:pt modelId="{EF4169A3-4BA6-4078-AD34-3FB59E4552E4}" type="pres">
      <dgm:prSet presAssocID="{F76EAA9C-F7ED-4A95-94C1-BB4EF1E6D45B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CADC4BA-96A8-4640-A1A1-01160ACF20CD}" type="pres">
      <dgm:prSet presAssocID="{F76EAA9C-F7ED-4A95-94C1-BB4EF1E6D45B}" presName="accent_3" presStyleCnt="0"/>
      <dgm:spPr/>
    </dgm:pt>
    <dgm:pt modelId="{9EC6CD7E-BC2F-41D2-AC44-117FC502E523}" type="pres">
      <dgm:prSet presAssocID="{F76EAA9C-F7ED-4A95-94C1-BB4EF1E6D45B}" presName="accentRepeatNode" presStyleLbl="solidFgAcc1" presStyleIdx="2" presStyleCnt="5"/>
      <dgm:spPr>
        <a:solidFill>
          <a:schemeClr val="accent1">
            <a:lumMod val="75000"/>
          </a:schemeClr>
        </a:solidFill>
      </dgm:spPr>
    </dgm:pt>
    <dgm:pt modelId="{AD504D90-787C-45B0-B7D9-FEF1F2002905}" type="pres">
      <dgm:prSet presAssocID="{B3BE7947-12C7-41E4-B257-4F89D6E2E28A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AB6C84C-F7A4-42E8-8387-0A4A5ED9BC4B}" type="pres">
      <dgm:prSet presAssocID="{B3BE7947-12C7-41E4-B257-4F89D6E2E28A}" presName="accent_4" presStyleCnt="0"/>
      <dgm:spPr/>
    </dgm:pt>
    <dgm:pt modelId="{1E5A4803-F0E3-4132-A3F6-8C954E34C1FA}" type="pres">
      <dgm:prSet presAssocID="{B3BE7947-12C7-41E4-B257-4F89D6E2E28A}" presName="accentRepeatNode" presStyleLbl="solidFgAcc1" presStyleIdx="3" presStyleCnt="5"/>
      <dgm:spPr>
        <a:solidFill>
          <a:schemeClr val="accent5"/>
        </a:solidFill>
      </dgm:spPr>
    </dgm:pt>
    <dgm:pt modelId="{C2A992C0-0A53-4593-9E5D-BA5F32A0AF08}" type="pres">
      <dgm:prSet presAssocID="{DEF33351-48A0-4A1B-B63D-20FA6B8B26D5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A2ACC2B-4666-4268-B145-B90B5C203DE4}" type="pres">
      <dgm:prSet presAssocID="{DEF33351-48A0-4A1B-B63D-20FA6B8B26D5}" presName="accent_5" presStyleCnt="0"/>
      <dgm:spPr/>
    </dgm:pt>
    <dgm:pt modelId="{B58E2050-D664-4F79-9CE8-EEAE981A277B}" type="pres">
      <dgm:prSet presAssocID="{DEF33351-48A0-4A1B-B63D-20FA6B8B26D5}" presName="accentRepeatNode" presStyleLbl="solidFgAcc1" presStyleIdx="4" presStyleCnt="5"/>
      <dgm:spPr>
        <a:solidFill>
          <a:schemeClr val="accent5"/>
        </a:solidFill>
      </dgm:spPr>
    </dgm:pt>
  </dgm:ptLst>
  <dgm:cxnLst>
    <dgm:cxn modelId="{89B0AE65-BD93-4E30-98D3-62D0B8FB01D9}" srcId="{2E6C16F3-1F83-B54E-8DB0-6F43FBCDB4F6}" destId="{F76EAA9C-F7ED-4A95-94C1-BB4EF1E6D45B}" srcOrd="2" destOrd="0" parTransId="{B6896DE6-306D-4A6A-B75D-3093E90F050A}" sibTransId="{8D02B85F-9AEC-4FFA-A087-0788AD0638CE}"/>
    <dgm:cxn modelId="{399CC71A-014B-4126-AD65-538772491254}" type="presOf" srcId="{DEF33351-48A0-4A1B-B63D-20FA6B8B26D5}" destId="{C2A992C0-0A53-4593-9E5D-BA5F32A0AF08}" srcOrd="0" destOrd="0" presId="urn:microsoft.com/office/officeart/2008/layout/VerticalCurvedList"/>
    <dgm:cxn modelId="{E50DF0D1-A0BB-4E90-83FD-80268516DC03}" srcId="{2E6C16F3-1F83-B54E-8DB0-6F43FBCDB4F6}" destId="{205385AA-0FFA-4A2D-BCF4-BFDFFF6114C7}" srcOrd="0" destOrd="0" parTransId="{D501A6AE-5F03-4503-BB6C-65303678B238}" sibTransId="{CA1F8C82-BDFC-4F69-84EF-EE69AED6EA99}"/>
    <dgm:cxn modelId="{D1F1032D-ED28-463B-B999-52F72283A3E9}" type="presOf" srcId="{B3BE7947-12C7-41E4-B257-4F89D6E2E28A}" destId="{AD504D90-787C-45B0-B7D9-FEF1F2002905}" srcOrd="0" destOrd="0" presId="urn:microsoft.com/office/officeart/2008/layout/VerticalCurvedList"/>
    <dgm:cxn modelId="{6341E617-1416-40E8-A923-A33E076BDEDF}" type="presOf" srcId="{2E6C16F3-1F83-B54E-8DB0-6F43FBCDB4F6}" destId="{394DC5E4-E124-D84B-93CB-B98DCD3AFCD6}" srcOrd="0" destOrd="0" presId="urn:microsoft.com/office/officeart/2008/layout/VerticalCurvedList"/>
    <dgm:cxn modelId="{5BB6CB7E-167E-4C6A-A973-2E835FB2D7E3}" type="presOf" srcId="{F76EAA9C-F7ED-4A95-94C1-BB4EF1E6D45B}" destId="{EF4169A3-4BA6-4078-AD34-3FB59E4552E4}" srcOrd="0" destOrd="0" presId="urn:microsoft.com/office/officeart/2008/layout/VerticalCurvedList"/>
    <dgm:cxn modelId="{79E33D75-A1DF-49A0-84AC-E3B56C2C9DFA}" type="presOf" srcId="{CA1F8C82-BDFC-4F69-84EF-EE69AED6EA99}" destId="{F90D3A82-6028-0343-8B61-2827A78EA6EA}" srcOrd="0" destOrd="0" presId="urn:microsoft.com/office/officeart/2008/layout/VerticalCurvedList"/>
    <dgm:cxn modelId="{3CDF249C-BFC6-428F-893F-FA717A6EE766}" type="presOf" srcId="{205385AA-0FFA-4A2D-BCF4-BFDFFF6114C7}" destId="{BFE8936C-72A8-4F97-9B03-5D0BE6DECE00}" srcOrd="0" destOrd="0" presId="urn:microsoft.com/office/officeart/2008/layout/VerticalCurvedList"/>
    <dgm:cxn modelId="{D90155CD-B828-47DF-AF36-06AE98426319}" type="presOf" srcId="{0378FD16-BFA0-4F5B-800F-3220375D8719}" destId="{BBAD903A-7EDB-4E42-A872-EBE60DF93548}" srcOrd="0" destOrd="0" presId="urn:microsoft.com/office/officeart/2008/layout/VerticalCurvedList"/>
    <dgm:cxn modelId="{CDE78466-207C-4C0D-BB03-006550EDB50C}" srcId="{2E6C16F3-1F83-B54E-8DB0-6F43FBCDB4F6}" destId="{B3BE7947-12C7-41E4-B257-4F89D6E2E28A}" srcOrd="3" destOrd="0" parTransId="{62965ABB-60A8-4211-805F-ECD18C57546E}" sibTransId="{2960214F-A75E-44A0-AC76-2FB463FD7B86}"/>
    <dgm:cxn modelId="{272EC5CF-3DB8-4893-84F3-EAD4749CE52F}" srcId="{2E6C16F3-1F83-B54E-8DB0-6F43FBCDB4F6}" destId="{DEF33351-48A0-4A1B-B63D-20FA6B8B26D5}" srcOrd="4" destOrd="0" parTransId="{9869B541-BCAA-469B-AF26-12003BA264ED}" sibTransId="{953EB206-B992-4F06-A443-3741A0B06840}"/>
    <dgm:cxn modelId="{27300AAD-1880-4448-8B7B-D5425C007475}" srcId="{2E6C16F3-1F83-B54E-8DB0-6F43FBCDB4F6}" destId="{0378FD16-BFA0-4F5B-800F-3220375D8719}" srcOrd="1" destOrd="0" parTransId="{07EDC45F-5F00-4901-8DAA-D5AFB4728885}" sibTransId="{2A9A3084-53CE-4AF0-B357-380D515BB6B7}"/>
    <dgm:cxn modelId="{1C511435-BB37-47E3-8B81-E8F8C3826446}" type="presParOf" srcId="{394DC5E4-E124-D84B-93CB-B98DCD3AFCD6}" destId="{CBB8E103-D8AC-5C4D-9C51-030E6167566F}" srcOrd="0" destOrd="0" presId="urn:microsoft.com/office/officeart/2008/layout/VerticalCurvedList"/>
    <dgm:cxn modelId="{C17AB230-D006-41D1-9364-1729C522A34E}" type="presParOf" srcId="{CBB8E103-D8AC-5C4D-9C51-030E6167566F}" destId="{7C1782EB-3F0A-7349-88AC-8AC2618F1ED7}" srcOrd="0" destOrd="0" presId="urn:microsoft.com/office/officeart/2008/layout/VerticalCurvedList"/>
    <dgm:cxn modelId="{06DF34B9-042B-450A-A3E5-4AA57BE57C82}" type="presParOf" srcId="{7C1782EB-3F0A-7349-88AC-8AC2618F1ED7}" destId="{5FED37C7-6B76-6B40-8013-D5C2ECB85310}" srcOrd="0" destOrd="0" presId="urn:microsoft.com/office/officeart/2008/layout/VerticalCurvedList"/>
    <dgm:cxn modelId="{19F93788-4CC3-4C95-8A2F-7DB04BA0ADA1}" type="presParOf" srcId="{7C1782EB-3F0A-7349-88AC-8AC2618F1ED7}" destId="{F90D3A82-6028-0343-8B61-2827A78EA6EA}" srcOrd="1" destOrd="0" presId="urn:microsoft.com/office/officeart/2008/layout/VerticalCurvedList"/>
    <dgm:cxn modelId="{A395B8A7-3AF3-4046-B99F-15702FAD682B}" type="presParOf" srcId="{7C1782EB-3F0A-7349-88AC-8AC2618F1ED7}" destId="{B0848B21-8237-094A-A041-1E77F7DDA57E}" srcOrd="2" destOrd="0" presId="urn:microsoft.com/office/officeart/2008/layout/VerticalCurvedList"/>
    <dgm:cxn modelId="{B0F1A8B4-495B-4B40-8627-BA326FEBC58A}" type="presParOf" srcId="{7C1782EB-3F0A-7349-88AC-8AC2618F1ED7}" destId="{20DCCB05-FEF3-5541-A349-CC1930EC48DF}" srcOrd="3" destOrd="0" presId="urn:microsoft.com/office/officeart/2008/layout/VerticalCurvedList"/>
    <dgm:cxn modelId="{F3DA153A-7F45-45B7-82F2-FEAD232FBED7}" type="presParOf" srcId="{CBB8E103-D8AC-5C4D-9C51-030E6167566F}" destId="{BFE8936C-72A8-4F97-9B03-5D0BE6DECE00}" srcOrd="1" destOrd="0" presId="urn:microsoft.com/office/officeart/2008/layout/VerticalCurvedList"/>
    <dgm:cxn modelId="{14A521FB-604D-4C27-BCDD-3CA85EDF58E9}" type="presParOf" srcId="{CBB8E103-D8AC-5C4D-9C51-030E6167566F}" destId="{3F87F7FD-5095-4B2C-8220-9353C7CFABAF}" srcOrd="2" destOrd="0" presId="urn:microsoft.com/office/officeart/2008/layout/VerticalCurvedList"/>
    <dgm:cxn modelId="{1684EBAC-A740-4611-AE18-D30D3DC240C9}" type="presParOf" srcId="{3F87F7FD-5095-4B2C-8220-9353C7CFABAF}" destId="{E56293F8-4A40-48C6-A5BC-4E64D86C0584}" srcOrd="0" destOrd="0" presId="urn:microsoft.com/office/officeart/2008/layout/VerticalCurvedList"/>
    <dgm:cxn modelId="{10FB784D-2E6C-4F19-A31C-558E27C4A051}" type="presParOf" srcId="{CBB8E103-D8AC-5C4D-9C51-030E6167566F}" destId="{BBAD903A-7EDB-4E42-A872-EBE60DF93548}" srcOrd="3" destOrd="0" presId="urn:microsoft.com/office/officeart/2008/layout/VerticalCurvedList"/>
    <dgm:cxn modelId="{F8B7D720-1B0C-4ED7-99B9-9E223AC278CB}" type="presParOf" srcId="{CBB8E103-D8AC-5C4D-9C51-030E6167566F}" destId="{B8065F9D-4C6C-48F0-AEF4-75A33D482F7A}" srcOrd="4" destOrd="0" presId="urn:microsoft.com/office/officeart/2008/layout/VerticalCurvedList"/>
    <dgm:cxn modelId="{40444FFB-685D-4ACC-B713-8B7037C50A6C}" type="presParOf" srcId="{B8065F9D-4C6C-48F0-AEF4-75A33D482F7A}" destId="{CD498147-219F-4371-AEBD-09F3142F55DF}" srcOrd="0" destOrd="0" presId="urn:microsoft.com/office/officeart/2008/layout/VerticalCurvedList"/>
    <dgm:cxn modelId="{065617DF-8A47-4E59-8EDB-8198B1699063}" type="presParOf" srcId="{CBB8E103-D8AC-5C4D-9C51-030E6167566F}" destId="{EF4169A3-4BA6-4078-AD34-3FB59E4552E4}" srcOrd="5" destOrd="0" presId="urn:microsoft.com/office/officeart/2008/layout/VerticalCurvedList"/>
    <dgm:cxn modelId="{95108C6F-2A86-4548-AB48-78A42BCCA388}" type="presParOf" srcId="{CBB8E103-D8AC-5C4D-9C51-030E6167566F}" destId="{8CADC4BA-96A8-4640-A1A1-01160ACF20CD}" srcOrd="6" destOrd="0" presId="urn:microsoft.com/office/officeart/2008/layout/VerticalCurvedList"/>
    <dgm:cxn modelId="{E132B96A-4C4D-43D0-9C4F-84C96D8882DB}" type="presParOf" srcId="{8CADC4BA-96A8-4640-A1A1-01160ACF20CD}" destId="{9EC6CD7E-BC2F-41D2-AC44-117FC502E523}" srcOrd="0" destOrd="0" presId="urn:microsoft.com/office/officeart/2008/layout/VerticalCurvedList"/>
    <dgm:cxn modelId="{3C868E30-F509-4BA5-8DB1-EFFC789D0E0C}" type="presParOf" srcId="{CBB8E103-D8AC-5C4D-9C51-030E6167566F}" destId="{AD504D90-787C-45B0-B7D9-FEF1F2002905}" srcOrd="7" destOrd="0" presId="urn:microsoft.com/office/officeart/2008/layout/VerticalCurvedList"/>
    <dgm:cxn modelId="{DA0925E8-EF2E-442A-9F45-0839D6254B1F}" type="presParOf" srcId="{CBB8E103-D8AC-5C4D-9C51-030E6167566F}" destId="{9AB6C84C-F7A4-42E8-8387-0A4A5ED9BC4B}" srcOrd="8" destOrd="0" presId="urn:microsoft.com/office/officeart/2008/layout/VerticalCurvedList"/>
    <dgm:cxn modelId="{6F13C44A-C702-41AA-8D62-BE8A1C86CF70}" type="presParOf" srcId="{9AB6C84C-F7A4-42E8-8387-0A4A5ED9BC4B}" destId="{1E5A4803-F0E3-4132-A3F6-8C954E34C1FA}" srcOrd="0" destOrd="0" presId="urn:microsoft.com/office/officeart/2008/layout/VerticalCurvedList"/>
    <dgm:cxn modelId="{0EF8FAC2-379C-4454-99E2-B2EC6746D63F}" type="presParOf" srcId="{CBB8E103-D8AC-5C4D-9C51-030E6167566F}" destId="{C2A992C0-0A53-4593-9E5D-BA5F32A0AF08}" srcOrd="9" destOrd="0" presId="urn:microsoft.com/office/officeart/2008/layout/VerticalCurvedList"/>
    <dgm:cxn modelId="{F7F4DEAE-ADAD-420A-BC54-202737A7A5F2}" type="presParOf" srcId="{CBB8E103-D8AC-5C4D-9C51-030E6167566F}" destId="{4A2ACC2B-4666-4268-B145-B90B5C203DE4}" srcOrd="10" destOrd="0" presId="urn:microsoft.com/office/officeart/2008/layout/VerticalCurvedList"/>
    <dgm:cxn modelId="{6C475877-5656-4C03-A948-26196672EDB2}" type="presParOf" srcId="{4A2ACC2B-4666-4268-B145-B90B5C203DE4}" destId="{B58E2050-D664-4F79-9CE8-EEAE981A277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6C16F3-1F83-B54E-8DB0-6F43FBCDB4F6}" type="doc">
      <dgm:prSet loTypeId="urn:microsoft.com/office/officeart/2008/layout/VerticalCurvedLis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pl-PL"/>
        </a:p>
      </dgm:t>
    </dgm:pt>
    <dgm:pt modelId="{0378FD16-BFA0-4F5B-800F-3220375D8719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wyróżniania związków</a:t>
          </a:r>
        </a:p>
      </dgm:t>
    </dgm:pt>
    <dgm:pt modelId="{07EDC45F-5F00-4901-8DAA-D5AFB4728885}" type="parTrans" cxnId="{27300AAD-1880-4448-8B7B-D5425C007475}">
      <dgm:prSet/>
      <dgm:spPr/>
      <dgm:t>
        <a:bodyPr/>
        <a:lstStyle/>
        <a:p>
          <a:endParaRPr lang="pl-PL" sz="1800"/>
        </a:p>
      </dgm:t>
    </dgm:pt>
    <dgm:pt modelId="{2A9A3084-53CE-4AF0-B357-380D515BB6B7}" type="sibTrans" cxnId="{27300AAD-1880-4448-8B7B-D5425C007475}">
      <dgm:prSet/>
      <dgm:spPr/>
      <dgm:t>
        <a:bodyPr/>
        <a:lstStyle/>
        <a:p>
          <a:endParaRPr lang="pl-PL" sz="1800"/>
        </a:p>
      </dgm:t>
    </dgm:pt>
    <dgm:pt modelId="{205385AA-0FFA-4A2D-BCF4-BFDFFF6114C7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uogólniania</a:t>
          </a:r>
        </a:p>
      </dgm:t>
    </dgm:pt>
    <dgm:pt modelId="{D501A6AE-5F03-4503-BB6C-65303678B238}" type="parTrans" cxnId="{E50DF0D1-A0BB-4E90-83FD-80268516DC03}">
      <dgm:prSet/>
      <dgm:spPr/>
      <dgm:t>
        <a:bodyPr/>
        <a:lstStyle/>
        <a:p>
          <a:endParaRPr lang="pl-PL" sz="1800"/>
        </a:p>
      </dgm:t>
    </dgm:pt>
    <dgm:pt modelId="{CA1F8C82-BDFC-4F69-84EF-EE69AED6EA99}" type="sibTrans" cxnId="{E50DF0D1-A0BB-4E90-83FD-80268516DC03}">
      <dgm:prSet/>
      <dgm:spPr>
        <a:solidFill>
          <a:schemeClr val="accent2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pl-PL" sz="1800"/>
        </a:p>
      </dgm:t>
    </dgm:pt>
    <dgm:pt modelId="{F76EAA9C-F7ED-4A95-94C1-BB4EF1E6D45B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wyróżniania podobieństw między przedmiotami</a:t>
          </a:r>
        </a:p>
      </dgm:t>
    </dgm:pt>
    <dgm:pt modelId="{B6896DE6-306D-4A6A-B75D-3093E90F050A}" type="parTrans" cxnId="{89B0AE65-BD93-4E30-98D3-62D0B8FB01D9}">
      <dgm:prSet/>
      <dgm:spPr/>
      <dgm:t>
        <a:bodyPr/>
        <a:lstStyle/>
        <a:p>
          <a:endParaRPr lang="pl-PL" sz="1800"/>
        </a:p>
      </dgm:t>
    </dgm:pt>
    <dgm:pt modelId="{8D02B85F-9AEC-4FFA-A087-0788AD0638CE}" type="sibTrans" cxnId="{89B0AE65-BD93-4E30-98D3-62D0B8FB01D9}">
      <dgm:prSet/>
      <dgm:spPr/>
      <dgm:t>
        <a:bodyPr/>
        <a:lstStyle/>
        <a:p>
          <a:endParaRPr lang="pl-PL" sz="1800"/>
        </a:p>
      </dgm:t>
    </dgm:pt>
    <dgm:pt modelId="{6CAD39FB-6F37-4899-A5DA-BCA208EE5E33}">
      <dgm:prSet custT="1"/>
      <dgm:spPr/>
      <dgm:t>
        <a:bodyPr/>
        <a:lstStyle/>
        <a:p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dostrzegania </a:t>
          </a:r>
          <a:r>
            <a:rPr lang="pl-PL" sz="18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pierwszo- i drugorzędowych cech przedmiotów</a:t>
          </a:r>
          <a:endParaRPr lang="pl-PL" sz="1800" b="1" dirty="0">
            <a:solidFill>
              <a:schemeClr val="accent5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2AB0A1-9D4D-4376-A5FC-1244DBBFBDBF}" type="parTrans" cxnId="{7269AD4E-F09A-46BF-9A16-014E6CDC3BF0}">
      <dgm:prSet/>
      <dgm:spPr/>
      <dgm:t>
        <a:bodyPr/>
        <a:lstStyle/>
        <a:p>
          <a:endParaRPr lang="pl-PL" sz="1800"/>
        </a:p>
      </dgm:t>
    </dgm:pt>
    <dgm:pt modelId="{8C09AA16-50C4-45EF-B6A1-CCB757E5114D}" type="sibTrans" cxnId="{7269AD4E-F09A-46BF-9A16-014E6CDC3BF0}">
      <dgm:prSet/>
      <dgm:spPr/>
      <dgm:t>
        <a:bodyPr/>
        <a:lstStyle/>
        <a:p>
          <a:endParaRPr lang="pl-PL" sz="1800"/>
        </a:p>
      </dgm:t>
    </dgm:pt>
    <dgm:pt modelId="{394DC5E4-E124-D84B-93CB-B98DCD3AFCD6}" type="pres">
      <dgm:prSet presAssocID="{2E6C16F3-1F83-B54E-8DB0-6F43FBCDB4F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CBB8E103-D8AC-5C4D-9C51-030E6167566F}" type="pres">
      <dgm:prSet presAssocID="{2E6C16F3-1F83-B54E-8DB0-6F43FBCDB4F6}" presName="Name1" presStyleCnt="0"/>
      <dgm:spPr/>
    </dgm:pt>
    <dgm:pt modelId="{7C1782EB-3F0A-7349-88AC-8AC2618F1ED7}" type="pres">
      <dgm:prSet presAssocID="{2E6C16F3-1F83-B54E-8DB0-6F43FBCDB4F6}" presName="cycle" presStyleCnt="0"/>
      <dgm:spPr/>
    </dgm:pt>
    <dgm:pt modelId="{5FED37C7-6B76-6B40-8013-D5C2ECB85310}" type="pres">
      <dgm:prSet presAssocID="{2E6C16F3-1F83-B54E-8DB0-6F43FBCDB4F6}" presName="srcNode" presStyleLbl="node1" presStyleIdx="0" presStyleCnt="4"/>
      <dgm:spPr/>
    </dgm:pt>
    <dgm:pt modelId="{F90D3A82-6028-0343-8B61-2827A78EA6EA}" type="pres">
      <dgm:prSet presAssocID="{2E6C16F3-1F83-B54E-8DB0-6F43FBCDB4F6}" presName="conn" presStyleLbl="parChTrans1D2" presStyleIdx="0" presStyleCnt="1"/>
      <dgm:spPr/>
      <dgm:t>
        <a:bodyPr/>
        <a:lstStyle/>
        <a:p>
          <a:endParaRPr lang="pl-PL"/>
        </a:p>
      </dgm:t>
    </dgm:pt>
    <dgm:pt modelId="{B0848B21-8237-094A-A041-1E77F7DDA57E}" type="pres">
      <dgm:prSet presAssocID="{2E6C16F3-1F83-B54E-8DB0-6F43FBCDB4F6}" presName="extraNode" presStyleLbl="node1" presStyleIdx="0" presStyleCnt="4"/>
      <dgm:spPr/>
    </dgm:pt>
    <dgm:pt modelId="{20DCCB05-FEF3-5541-A349-CC1930EC48DF}" type="pres">
      <dgm:prSet presAssocID="{2E6C16F3-1F83-B54E-8DB0-6F43FBCDB4F6}" presName="dstNode" presStyleLbl="node1" presStyleIdx="0" presStyleCnt="4"/>
      <dgm:spPr/>
    </dgm:pt>
    <dgm:pt modelId="{BFE8936C-72A8-4F97-9B03-5D0BE6DECE00}" type="pres">
      <dgm:prSet presAssocID="{205385AA-0FFA-4A2D-BCF4-BFDFFF6114C7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F87F7FD-5095-4B2C-8220-9353C7CFABAF}" type="pres">
      <dgm:prSet presAssocID="{205385AA-0FFA-4A2D-BCF4-BFDFFF6114C7}" presName="accent_1" presStyleCnt="0"/>
      <dgm:spPr/>
    </dgm:pt>
    <dgm:pt modelId="{E56293F8-4A40-48C6-A5BC-4E64D86C0584}" type="pres">
      <dgm:prSet presAssocID="{205385AA-0FFA-4A2D-BCF4-BFDFFF6114C7}" presName="accentRepeatNode" presStyleLbl="solidFgAcc1" presStyleIdx="0" presStyleCnt="4"/>
      <dgm:spPr>
        <a:solidFill>
          <a:schemeClr val="accent1">
            <a:lumMod val="75000"/>
          </a:schemeClr>
        </a:solidFill>
      </dgm:spPr>
    </dgm:pt>
    <dgm:pt modelId="{BBAD903A-7EDB-4E42-A872-EBE60DF93548}" type="pres">
      <dgm:prSet presAssocID="{0378FD16-BFA0-4F5B-800F-3220375D8719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8065F9D-4C6C-48F0-AEF4-75A33D482F7A}" type="pres">
      <dgm:prSet presAssocID="{0378FD16-BFA0-4F5B-800F-3220375D8719}" presName="accent_2" presStyleCnt="0"/>
      <dgm:spPr/>
    </dgm:pt>
    <dgm:pt modelId="{CD498147-219F-4371-AEBD-09F3142F55DF}" type="pres">
      <dgm:prSet presAssocID="{0378FD16-BFA0-4F5B-800F-3220375D8719}" presName="accentRepeatNode" presStyleLbl="solidFgAcc1" presStyleIdx="1" presStyleCnt="4"/>
      <dgm:spPr>
        <a:solidFill>
          <a:schemeClr val="accent1">
            <a:lumMod val="75000"/>
          </a:schemeClr>
        </a:solidFill>
      </dgm:spPr>
    </dgm:pt>
    <dgm:pt modelId="{EF4169A3-4BA6-4078-AD34-3FB59E4552E4}" type="pres">
      <dgm:prSet presAssocID="{F76EAA9C-F7ED-4A95-94C1-BB4EF1E6D45B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CADC4BA-96A8-4640-A1A1-01160ACF20CD}" type="pres">
      <dgm:prSet presAssocID="{F76EAA9C-F7ED-4A95-94C1-BB4EF1E6D45B}" presName="accent_3" presStyleCnt="0"/>
      <dgm:spPr/>
    </dgm:pt>
    <dgm:pt modelId="{9EC6CD7E-BC2F-41D2-AC44-117FC502E523}" type="pres">
      <dgm:prSet presAssocID="{F76EAA9C-F7ED-4A95-94C1-BB4EF1E6D45B}" presName="accentRepeatNode" presStyleLbl="solidFgAcc1" presStyleIdx="2" presStyleCnt="4"/>
      <dgm:spPr>
        <a:solidFill>
          <a:schemeClr val="accent1">
            <a:lumMod val="75000"/>
          </a:schemeClr>
        </a:solidFill>
      </dgm:spPr>
    </dgm:pt>
    <dgm:pt modelId="{6B5D1534-A7DA-4004-AD20-6A4123E7582A}" type="pres">
      <dgm:prSet presAssocID="{6CAD39FB-6F37-4899-A5DA-BCA208EE5E3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8B84306-0A75-4AD0-AFEC-3B90E9F2116D}" type="pres">
      <dgm:prSet presAssocID="{6CAD39FB-6F37-4899-A5DA-BCA208EE5E33}" presName="accent_4" presStyleCnt="0"/>
      <dgm:spPr/>
    </dgm:pt>
    <dgm:pt modelId="{82C8D4A5-A612-41FA-AE91-A115E24D74F1}" type="pres">
      <dgm:prSet presAssocID="{6CAD39FB-6F37-4899-A5DA-BCA208EE5E33}" presName="accentRepeatNode" presStyleLbl="solidFgAcc1" presStyleIdx="3" presStyleCnt="4"/>
      <dgm:spPr>
        <a:solidFill>
          <a:srgbClr val="0070C0"/>
        </a:solidFill>
      </dgm:spPr>
    </dgm:pt>
  </dgm:ptLst>
  <dgm:cxnLst>
    <dgm:cxn modelId="{89B0AE65-BD93-4E30-98D3-62D0B8FB01D9}" srcId="{2E6C16F3-1F83-B54E-8DB0-6F43FBCDB4F6}" destId="{F76EAA9C-F7ED-4A95-94C1-BB4EF1E6D45B}" srcOrd="2" destOrd="0" parTransId="{B6896DE6-306D-4A6A-B75D-3093E90F050A}" sibTransId="{8D02B85F-9AEC-4FFA-A087-0788AD0638CE}"/>
    <dgm:cxn modelId="{3EE1EA4A-5D3A-46FD-8A34-807888D9C498}" type="presOf" srcId="{205385AA-0FFA-4A2D-BCF4-BFDFFF6114C7}" destId="{BFE8936C-72A8-4F97-9B03-5D0BE6DECE00}" srcOrd="0" destOrd="0" presId="urn:microsoft.com/office/officeart/2008/layout/VerticalCurvedList"/>
    <dgm:cxn modelId="{E50DF0D1-A0BB-4E90-83FD-80268516DC03}" srcId="{2E6C16F3-1F83-B54E-8DB0-6F43FBCDB4F6}" destId="{205385AA-0FFA-4A2D-BCF4-BFDFFF6114C7}" srcOrd="0" destOrd="0" parTransId="{D501A6AE-5F03-4503-BB6C-65303678B238}" sibTransId="{CA1F8C82-BDFC-4F69-84EF-EE69AED6EA99}"/>
    <dgm:cxn modelId="{7269AD4E-F09A-46BF-9A16-014E6CDC3BF0}" srcId="{2E6C16F3-1F83-B54E-8DB0-6F43FBCDB4F6}" destId="{6CAD39FB-6F37-4899-A5DA-BCA208EE5E33}" srcOrd="3" destOrd="0" parTransId="{952AB0A1-9D4D-4376-A5FC-1244DBBFBDBF}" sibTransId="{8C09AA16-50C4-45EF-B6A1-CCB757E5114D}"/>
    <dgm:cxn modelId="{032049BB-3BC4-427D-B337-8A9D31EE2BAC}" type="presOf" srcId="{F76EAA9C-F7ED-4A95-94C1-BB4EF1E6D45B}" destId="{EF4169A3-4BA6-4078-AD34-3FB59E4552E4}" srcOrd="0" destOrd="0" presId="urn:microsoft.com/office/officeart/2008/layout/VerticalCurvedList"/>
    <dgm:cxn modelId="{6E98D013-696C-456F-88FA-BB15A499D772}" type="presOf" srcId="{2E6C16F3-1F83-B54E-8DB0-6F43FBCDB4F6}" destId="{394DC5E4-E124-D84B-93CB-B98DCD3AFCD6}" srcOrd="0" destOrd="0" presId="urn:microsoft.com/office/officeart/2008/layout/VerticalCurvedList"/>
    <dgm:cxn modelId="{120E92BA-96E6-4022-8ED4-FD235BD0B281}" type="presOf" srcId="{CA1F8C82-BDFC-4F69-84EF-EE69AED6EA99}" destId="{F90D3A82-6028-0343-8B61-2827A78EA6EA}" srcOrd="0" destOrd="0" presId="urn:microsoft.com/office/officeart/2008/layout/VerticalCurvedList"/>
    <dgm:cxn modelId="{3AA5BDA5-6F96-4C88-B4E7-44E633AB5F41}" type="presOf" srcId="{0378FD16-BFA0-4F5B-800F-3220375D8719}" destId="{BBAD903A-7EDB-4E42-A872-EBE60DF93548}" srcOrd="0" destOrd="0" presId="urn:microsoft.com/office/officeart/2008/layout/VerticalCurvedList"/>
    <dgm:cxn modelId="{27300AAD-1880-4448-8B7B-D5425C007475}" srcId="{2E6C16F3-1F83-B54E-8DB0-6F43FBCDB4F6}" destId="{0378FD16-BFA0-4F5B-800F-3220375D8719}" srcOrd="1" destOrd="0" parTransId="{07EDC45F-5F00-4901-8DAA-D5AFB4728885}" sibTransId="{2A9A3084-53CE-4AF0-B357-380D515BB6B7}"/>
    <dgm:cxn modelId="{E2FDD83E-0559-4569-AF00-7B10E8F89B6A}" type="presOf" srcId="{6CAD39FB-6F37-4899-A5DA-BCA208EE5E33}" destId="{6B5D1534-A7DA-4004-AD20-6A4123E7582A}" srcOrd="0" destOrd="0" presId="urn:microsoft.com/office/officeart/2008/layout/VerticalCurvedList"/>
    <dgm:cxn modelId="{B299F659-E9C3-4E62-9A7C-87C3BA3E72F0}" type="presParOf" srcId="{394DC5E4-E124-D84B-93CB-B98DCD3AFCD6}" destId="{CBB8E103-D8AC-5C4D-9C51-030E6167566F}" srcOrd="0" destOrd="0" presId="urn:microsoft.com/office/officeart/2008/layout/VerticalCurvedList"/>
    <dgm:cxn modelId="{61ECE143-4DB9-4C86-A047-E2FA3E5FCA56}" type="presParOf" srcId="{CBB8E103-D8AC-5C4D-9C51-030E6167566F}" destId="{7C1782EB-3F0A-7349-88AC-8AC2618F1ED7}" srcOrd="0" destOrd="0" presId="urn:microsoft.com/office/officeart/2008/layout/VerticalCurvedList"/>
    <dgm:cxn modelId="{128C4431-D06D-4972-9C75-63C3C293D504}" type="presParOf" srcId="{7C1782EB-3F0A-7349-88AC-8AC2618F1ED7}" destId="{5FED37C7-6B76-6B40-8013-D5C2ECB85310}" srcOrd="0" destOrd="0" presId="urn:microsoft.com/office/officeart/2008/layout/VerticalCurvedList"/>
    <dgm:cxn modelId="{A3BA4445-77B7-4E21-81B5-B29E92A4B878}" type="presParOf" srcId="{7C1782EB-3F0A-7349-88AC-8AC2618F1ED7}" destId="{F90D3A82-6028-0343-8B61-2827A78EA6EA}" srcOrd="1" destOrd="0" presId="urn:microsoft.com/office/officeart/2008/layout/VerticalCurvedList"/>
    <dgm:cxn modelId="{42C5AA25-4D9C-4CBF-9AC1-E89D91598793}" type="presParOf" srcId="{7C1782EB-3F0A-7349-88AC-8AC2618F1ED7}" destId="{B0848B21-8237-094A-A041-1E77F7DDA57E}" srcOrd="2" destOrd="0" presId="urn:microsoft.com/office/officeart/2008/layout/VerticalCurvedList"/>
    <dgm:cxn modelId="{DCB9F512-8533-4A56-9F29-2A3649C44BCF}" type="presParOf" srcId="{7C1782EB-3F0A-7349-88AC-8AC2618F1ED7}" destId="{20DCCB05-FEF3-5541-A349-CC1930EC48DF}" srcOrd="3" destOrd="0" presId="urn:microsoft.com/office/officeart/2008/layout/VerticalCurvedList"/>
    <dgm:cxn modelId="{6469BDD6-E17C-4B8A-90EF-E770CFC062DD}" type="presParOf" srcId="{CBB8E103-D8AC-5C4D-9C51-030E6167566F}" destId="{BFE8936C-72A8-4F97-9B03-5D0BE6DECE00}" srcOrd="1" destOrd="0" presId="urn:microsoft.com/office/officeart/2008/layout/VerticalCurvedList"/>
    <dgm:cxn modelId="{2378FDAA-6EDE-4E91-8AE4-B740F8A7BDCB}" type="presParOf" srcId="{CBB8E103-D8AC-5C4D-9C51-030E6167566F}" destId="{3F87F7FD-5095-4B2C-8220-9353C7CFABAF}" srcOrd="2" destOrd="0" presId="urn:microsoft.com/office/officeart/2008/layout/VerticalCurvedList"/>
    <dgm:cxn modelId="{632A840E-79FC-4526-822B-28F3EF9AE2F4}" type="presParOf" srcId="{3F87F7FD-5095-4B2C-8220-9353C7CFABAF}" destId="{E56293F8-4A40-48C6-A5BC-4E64D86C0584}" srcOrd="0" destOrd="0" presId="urn:microsoft.com/office/officeart/2008/layout/VerticalCurvedList"/>
    <dgm:cxn modelId="{D5323635-9F2E-4233-911A-1B8E8CD23B6E}" type="presParOf" srcId="{CBB8E103-D8AC-5C4D-9C51-030E6167566F}" destId="{BBAD903A-7EDB-4E42-A872-EBE60DF93548}" srcOrd="3" destOrd="0" presId="urn:microsoft.com/office/officeart/2008/layout/VerticalCurvedList"/>
    <dgm:cxn modelId="{818A0D6D-D263-4CCA-9F54-FE3CD29099EA}" type="presParOf" srcId="{CBB8E103-D8AC-5C4D-9C51-030E6167566F}" destId="{B8065F9D-4C6C-48F0-AEF4-75A33D482F7A}" srcOrd="4" destOrd="0" presId="urn:microsoft.com/office/officeart/2008/layout/VerticalCurvedList"/>
    <dgm:cxn modelId="{0F430806-C407-4489-8470-D5C828329A19}" type="presParOf" srcId="{B8065F9D-4C6C-48F0-AEF4-75A33D482F7A}" destId="{CD498147-219F-4371-AEBD-09F3142F55DF}" srcOrd="0" destOrd="0" presId="urn:microsoft.com/office/officeart/2008/layout/VerticalCurvedList"/>
    <dgm:cxn modelId="{9E959AC8-94AC-41BC-8CDE-AA8FD1D0BED7}" type="presParOf" srcId="{CBB8E103-D8AC-5C4D-9C51-030E6167566F}" destId="{EF4169A3-4BA6-4078-AD34-3FB59E4552E4}" srcOrd="5" destOrd="0" presId="urn:microsoft.com/office/officeart/2008/layout/VerticalCurvedList"/>
    <dgm:cxn modelId="{2113A219-1AA2-4EE6-9B5E-8240BB6D6FDA}" type="presParOf" srcId="{CBB8E103-D8AC-5C4D-9C51-030E6167566F}" destId="{8CADC4BA-96A8-4640-A1A1-01160ACF20CD}" srcOrd="6" destOrd="0" presId="urn:microsoft.com/office/officeart/2008/layout/VerticalCurvedList"/>
    <dgm:cxn modelId="{3301945F-3B4F-43E6-A22A-797F119E620D}" type="presParOf" srcId="{8CADC4BA-96A8-4640-A1A1-01160ACF20CD}" destId="{9EC6CD7E-BC2F-41D2-AC44-117FC502E523}" srcOrd="0" destOrd="0" presId="urn:microsoft.com/office/officeart/2008/layout/VerticalCurvedList"/>
    <dgm:cxn modelId="{96BA333C-2931-4629-B7B7-76A3BC230A32}" type="presParOf" srcId="{CBB8E103-D8AC-5C4D-9C51-030E6167566F}" destId="{6B5D1534-A7DA-4004-AD20-6A4123E7582A}" srcOrd="7" destOrd="0" presId="urn:microsoft.com/office/officeart/2008/layout/VerticalCurvedList"/>
    <dgm:cxn modelId="{7C4483E2-FAFB-4A02-9C32-AA4CF8C3278C}" type="presParOf" srcId="{CBB8E103-D8AC-5C4D-9C51-030E6167566F}" destId="{38B84306-0A75-4AD0-AFEC-3B90E9F2116D}" srcOrd="8" destOrd="0" presId="urn:microsoft.com/office/officeart/2008/layout/VerticalCurvedList"/>
    <dgm:cxn modelId="{2C6ABD44-7804-4031-9F71-5604DA2BC403}" type="presParOf" srcId="{38B84306-0A75-4AD0-AFEC-3B90E9F2116D}" destId="{82C8D4A5-A612-41FA-AE91-A115E24D74F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6C16F3-1F83-B54E-8DB0-6F43FBCDB4F6}" type="doc">
      <dgm:prSet loTypeId="urn:microsoft.com/office/officeart/2008/layout/VerticalCurvedLis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pl-PL"/>
        </a:p>
      </dgm:t>
    </dgm:pt>
    <dgm:pt modelId="{0378FD16-BFA0-4F5B-800F-3220375D8719}">
      <dgm:prSet custT="1"/>
      <dgm:spPr/>
      <dgm:t>
        <a:bodyPr/>
        <a:lstStyle/>
        <a:p>
          <a:pPr algn="ctr"/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Opowiedz treść zadania swoimi słowami bez używania liczb.</a:t>
          </a:r>
        </a:p>
      </dgm:t>
    </dgm:pt>
    <dgm:pt modelId="{07EDC45F-5F00-4901-8DAA-D5AFB4728885}" type="parTrans" cxnId="{27300AAD-1880-4448-8B7B-D5425C007475}">
      <dgm:prSet/>
      <dgm:spPr/>
      <dgm:t>
        <a:bodyPr/>
        <a:lstStyle/>
        <a:p>
          <a:endParaRPr lang="pl-PL"/>
        </a:p>
      </dgm:t>
    </dgm:pt>
    <dgm:pt modelId="{2A9A3084-53CE-4AF0-B357-380D515BB6B7}" type="sibTrans" cxnId="{27300AAD-1880-4448-8B7B-D5425C007475}">
      <dgm:prSet/>
      <dgm:spPr/>
      <dgm:t>
        <a:bodyPr/>
        <a:lstStyle/>
        <a:p>
          <a:endParaRPr lang="pl-PL"/>
        </a:p>
      </dgm:t>
    </dgm:pt>
    <dgm:pt modelId="{205385AA-0FFA-4A2D-BCF4-BFDFFF6114C7}">
      <dgm:prSet custT="1"/>
      <dgm:spPr/>
      <dgm:t>
        <a:bodyPr/>
        <a:lstStyle/>
        <a:p>
          <a:pPr algn="ctr"/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Wskaż, w czym podobne są trapez i równoległobok.</a:t>
          </a:r>
        </a:p>
      </dgm:t>
    </dgm:pt>
    <dgm:pt modelId="{D501A6AE-5F03-4503-BB6C-65303678B238}" type="parTrans" cxnId="{E50DF0D1-A0BB-4E90-83FD-80268516DC03}">
      <dgm:prSet/>
      <dgm:spPr/>
      <dgm:t>
        <a:bodyPr/>
        <a:lstStyle/>
        <a:p>
          <a:endParaRPr lang="pl-PL"/>
        </a:p>
      </dgm:t>
    </dgm:pt>
    <dgm:pt modelId="{CA1F8C82-BDFC-4F69-84EF-EE69AED6EA99}" type="sibTrans" cxnId="{E50DF0D1-A0BB-4E90-83FD-80268516DC03}">
      <dgm:prSet/>
      <dgm:spPr>
        <a:solidFill>
          <a:schemeClr val="accent2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pl-PL"/>
        </a:p>
      </dgm:t>
    </dgm:pt>
    <dgm:pt modelId="{F76EAA9C-F7ED-4A95-94C1-BB4EF1E6D45B}">
      <dgm:prSet custT="1"/>
      <dgm:spPr/>
      <dgm:t>
        <a:bodyPr/>
        <a:lstStyle/>
        <a:p>
          <a:pPr algn="ctr"/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Spośród różnych figur wybierz te, które są czworokątami, </a:t>
          </a:r>
          <a:b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 następnie posegreguj je według wybranych cech.</a:t>
          </a:r>
          <a:endParaRPr lang="pl-PL" sz="1800" dirty="0">
            <a:solidFill>
              <a:schemeClr val="accent5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896DE6-306D-4A6A-B75D-3093E90F050A}" type="parTrans" cxnId="{89B0AE65-BD93-4E30-98D3-62D0B8FB01D9}">
      <dgm:prSet/>
      <dgm:spPr/>
      <dgm:t>
        <a:bodyPr/>
        <a:lstStyle/>
        <a:p>
          <a:endParaRPr lang="pl-PL"/>
        </a:p>
      </dgm:t>
    </dgm:pt>
    <dgm:pt modelId="{8D02B85F-9AEC-4FFA-A087-0788AD0638CE}" type="sibTrans" cxnId="{89B0AE65-BD93-4E30-98D3-62D0B8FB01D9}">
      <dgm:prSet/>
      <dgm:spPr/>
      <dgm:t>
        <a:bodyPr/>
        <a:lstStyle/>
        <a:p>
          <a:endParaRPr lang="pl-PL"/>
        </a:p>
      </dgm:t>
    </dgm:pt>
    <dgm:pt modelId="{97F9CFC1-11B9-4E34-80C3-50BD2AE9F1B1}">
      <dgm:prSet custT="1"/>
      <dgm:spPr/>
      <dgm:t>
        <a:bodyPr/>
        <a:lstStyle/>
        <a:p>
          <a:pPr algn="ctr"/>
          <a:r>
            <a:rPr lang="pl-PL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Ułóż treść zadania </a:t>
          </a:r>
          <a:r>
            <a:rPr lang="pl-PL" sz="18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tekstowego do przedstawionego działania (równania).</a:t>
          </a:r>
          <a:endParaRPr lang="pl-PL" sz="1800" b="1" dirty="0">
            <a:solidFill>
              <a:schemeClr val="accent5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3747EA-C054-4B92-9297-30B6E233D006}" type="parTrans" cxnId="{8758E615-09EB-4EEE-B3F0-0BDB434419D4}">
      <dgm:prSet/>
      <dgm:spPr/>
      <dgm:t>
        <a:bodyPr/>
        <a:lstStyle/>
        <a:p>
          <a:endParaRPr lang="pl-PL"/>
        </a:p>
      </dgm:t>
    </dgm:pt>
    <dgm:pt modelId="{E7267D33-EE97-440A-A4B9-2F5AA9F9B719}" type="sibTrans" cxnId="{8758E615-09EB-4EEE-B3F0-0BDB434419D4}">
      <dgm:prSet/>
      <dgm:spPr/>
      <dgm:t>
        <a:bodyPr/>
        <a:lstStyle/>
        <a:p>
          <a:endParaRPr lang="pl-PL"/>
        </a:p>
      </dgm:t>
    </dgm:pt>
    <dgm:pt modelId="{394DC5E4-E124-D84B-93CB-B98DCD3AFCD6}" type="pres">
      <dgm:prSet presAssocID="{2E6C16F3-1F83-B54E-8DB0-6F43FBCDB4F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CBB8E103-D8AC-5C4D-9C51-030E6167566F}" type="pres">
      <dgm:prSet presAssocID="{2E6C16F3-1F83-B54E-8DB0-6F43FBCDB4F6}" presName="Name1" presStyleCnt="0"/>
      <dgm:spPr/>
    </dgm:pt>
    <dgm:pt modelId="{7C1782EB-3F0A-7349-88AC-8AC2618F1ED7}" type="pres">
      <dgm:prSet presAssocID="{2E6C16F3-1F83-B54E-8DB0-6F43FBCDB4F6}" presName="cycle" presStyleCnt="0"/>
      <dgm:spPr/>
    </dgm:pt>
    <dgm:pt modelId="{5FED37C7-6B76-6B40-8013-D5C2ECB85310}" type="pres">
      <dgm:prSet presAssocID="{2E6C16F3-1F83-B54E-8DB0-6F43FBCDB4F6}" presName="srcNode" presStyleLbl="node1" presStyleIdx="0" presStyleCnt="4"/>
      <dgm:spPr/>
    </dgm:pt>
    <dgm:pt modelId="{F90D3A82-6028-0343-8B61-2827A78EA6EA}" type="pres">
      <dgm:prSet presAssocID="{2E6C16F3-1F83-B54E-8DB0-6F43FBCDB4F6}" presName="conn" presStyleLbl="parChTrans1D2" presStyleIdx="0" presStyleCnt="1"/>
      <dgm:spPr/>
      <dgm:t>
        <a:bodyPr/>
        <a:lstStyle/>
        <a:p>
          <a:endParaRPr lang="pl-PL"/>
        </a:p>
      </dgm:t>
    </dgm:pt>
    <dgm:pt modelId="{B0848B21-8237-094A-A041-1E77F7DDA57E}" type="pres">
      <dgm:prSet presAssocID="{2E6C16F3-1F83-B54E-8DB0-6F43FBCDB4F6}" presName="extraNode" presStyleLbl="node1" presStyleIdx="0" presStyleCnt="4"/>
      <dgm:spPr/>
    </dgm:pt>
    <dgm:pt modelId="{20DCCB05-FEF3-5541-A349-CC1930EC48DF}" type="pres">
      <dgm:prSet presAssocID="{2E6C16F3-1F83-B54E-8DB0-6F43FBCDB4F6}" presName="dstNode" presStyleLbl="node1" presStyleIdx="0" presStyleCnt="4"/>
      <dgm:spPr/>
    </dgm:pt>
    <dgm:pt modelId="{BFE8936C-72A8-4F97-9B03-5D0BE6DECE00}" type="pres">
      <dgm:prSet presAssocID="{205385AA-0FFA-4A2D-BCF4-BFDFFF6114C7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F87F7FD-5095-4B2C-8220-9353C7CFABAF}" type="pres">
      <dgm:prSet presAssocID="{205385AA-0FFA-4A2D-BCF4-BFDFFF6114C7}" presName="accent_1" presStyleCnt="0"/>
      <dgm:spPr/>
    </dgm:pt>
    <dgm:pt modelId="{E56293F8-4A40-48C6-A5BC-4E64D86C0584}" type="pres">
      <dgm:prSet presAssocID="{205385AA-0FFA-4A2D-BCF4-BFDFFF6114C7}" presName="accentRepeatNode" presStyleLbl="solidFgAcc1" presStyleIdx="0" presStyleCnt="4"/>
      <dgm:spPr>
        <a:solidFill>
          <a:schemeClr val="accent1">
            <a:lumMod val="75000"/>
          </a:schemeClr>
        </a:solidFill>
      </dgm:spPr>
    </dgm:pt>
    <dgm:pt modelId="{BBAD903A-7EDB-4E42-A872-EBE60DF93548}" type="pres">
      <dgm:prSet presAssocID="{0378FD16-BFA0-4F5B-800F-3220375D8719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8065F9D-4C6C-48F0-AEF4-75A33D482F7A}" type="pres">
      <dgm:prSet presAssocID="{0378FD16-BFA0-4F5B-800F-3220375D8719}" presName="accent_2" presStyleCnt="0"/>
      <dgm:spPr/>
    </dgm:pt>
    <dgm:pt modelId="{CD498147-219F-4371-AEBD-09F3142F55DF}" type="pres">
      <dgm:prSet presAssocID="{0378FD16-BFA0-4F5B-800F-3220375D8719}" presName="accentRepeatNode" presStyleLbl="solidFgAcc1" presStyleIdx="1" presStyleCnt="4"/>
      <dgm:spPr>
        <a:solidFill>
          <a:schemeClr val="accent1">
            <a:lumMod val="75000"/>
          </a:schemeClr>
        </a:solidFill>
      </dgm:spPr>
    </dgm:pt>
    <dgm:pt modelId="{EF4169A3-4BA6-4078-AD34-3FB59E4552E4}" type="pres">
      <dgm:prSet presAssocID="{F76EAA9C-F7ED-4A95-94C1-BB4EF1E6D45B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CADC4BA-96A8-4640-A1A1-01160ACF20CD}" type="pres">
      <dgm:prSet presAssocID="{F76EAA9C-F7ED-4A95-94C1-BB4EF1E6D45B}" presName="accent_3" presStyleCnt="0"/>
      <dgm:spPr/>
    </dgm:pt>
    <dgm:pt modelId="{9EC6CD7E-BC2F-41D2-AC44-117FC502E523}" type="pres">
      <dgm:prSet presAssocID="{F76EAA9C-F7ED-4A95-94C1-BB4EF1E6D45B}" presName="accentRepeatNode" presStyleLbl="solidFgAcc1" presStyleIdx="2" presStyleCnt="4"/>
      <dgm:spPr>
        <a:solidFill>
          <a:schemeClr val="accent1">
            <a:lumMod val="75000"/>
          </a:schemeClr>
        </a:solidFill>
      </dgm:spPr>
    </dgm:pt>
    <dgm:pt modelId="{52B93448-DEDE-4FBE-83EB-A8CE87763A98}" type="pres">
      <dgm:prSet presAssocID="{97F9CFC1-11B9-4E34-80C3-50BD2AE9F1B1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750B186-7706-4BB5-9C7C-B25EF73B9D82}" type="pres">
      <dgm:prSet presAssocID="{97F9CFC1-11B9-4E34-80C3-50BD2AE9F1B1}" presName="accent_4" presStyleCnt="0"/>
      <dgm:spPr/>
    </dgm:pt>
    <dgm:pt modelId="{9120ED6F-DF07-4B27-9BFC-7459B7439492}" type="pres">
      <dgm:prSet presAssocID="{97F9CFC1-11B9-4E34-80C3-50BD2AE9F1B1}" presName="accentRepeatNode" presStyleLbl="solidFgAcc1" presStyleIdx="3" presStyleCnt="4"/>
      <dgm:spPr>
        <a:solidFill>
          <a:schemeClr val="accent1">
            <a:lumMod val="75000"/>
          </a:schemeClr>
        </a:solidFill>
      </dgm:spPr>
    </dgm:pt>
  </dgm:ptLst>
  <dgm:cxnLst>
    <dgm:cxn modelId="{E0E0CC91-C01E-45F1-BABF-783C1DFE4426}" type="presOf" srcId="{0378FD16-BFA0-4F5B-800F-3220375D8719}" destId="{BBAD903A-7EDB-4E42-A872-EBE60DF93548}" srcOrd="0" destOrd="0" presId="urn:microsoft.com/office/officeart/2008/layout/VerticalCurvedList"/>
    <dgm:cxn modelId="{3A9B8012-38E1-42A8-8FC4-B50C274BF3FD}" type="presOf" srcId="{F76EAA9C-F7ED-4A95-94C1-BB4EF1E6D45B}" destId="{EF4169A3-4BA6-4078-AD34-3FB59E4552E4}" srcOrd="0" destOrd="0" presId="urn:microsoft.com/office/officeart/2008/layout/VerticalCurvedList"/>
    <dgm:cxn modelId="{89B0AE65-BD93-4E30-98D3-62D0B8FB01D9}" srcId="{2E6C16F3-1F83-B54E-8DB0-6F43FBCDB4F6}" destId="{F76EAA9C-F7ED-4A95-94C1-BB4EF1E6D45B}" srcOrd="2" destOrd="0" parTransId="{B6896DE6-306D-4A6A-B75D-3093E90F050A}" sibTransId="{8D02B85F-9AEC-4FFA-A087-0788AD0638CE}"/>
    <dgm:cxn modelId="{E50DF0D1-A0BB-4E90-83FD-80268516DC03}" srcId="{2E6C16F3-1F83-B54E-8DB0-6F43FBCDB4F6}" destId="{205385AA-0FFA-4A2D-BCF4-BFDFFF6114C7}" srcOrd="0" destOrd="0" parTransId="{D501A6AE-5F03-4503-BB6C-65303678B238}" sibTransId="{CA1F8C82-BDFC-4F69-84EF-EE69AED6EA99}"/>
    <dgm:cxn modelId="{892158DA-ADED-4FEF-85B1-416ABE8A264E}" type="presOf" srcId="{CA1F8C82-BDFC-4F69-84EF-EE69AED6EA99}" destId="{F90D3A82-6028-0343-8B61-2827A78EA6EA}" srcOrd="0" destOrd="0" presId="urn:microsoft.com/office/officeart/2008/layout/VerticalCurvedList"/>
    <dgm:cxn modelId="{27300AAD-1880-4448-8B7B-D5425C007475}" srcId="{2E6C16F3-1F83-B54E-8DB0-6F43FBCDB4F6}" destId="{0378FD16-BFA0-4F5B-800F-3220375D8719}" srcOrd="1" destOrd="0" parTransId="{07EDC45F-5F00-4901-8DAA-D5AFB4728885}" sibTransId="{2A9A3084-53CE-4AF0-B357-380D515BB6B7}"/>
    <dgm:cxn modelId="{8758E615-09EB-4EEE-B3F0-0BDB434419D4}" srcId="{2E6C16F3-1F83-B54E-8DB0-6F43FBCDB4F6}" destId="{97F9CFC1-11B9-4E34-80C3-50BD2AE9F1B1}" srcOrd="3" destOrd="0" parTransId="{793747EA-C054-4B92-9297-30B6E233D006}" sibTransId="{E7267D33-EE97-440A-A4B9-2F5AA9F9B719}"/>
    <dgm:cxn modelId="{74A2A708-CC45-4AB0-AA2E-823EBE4C1398}" type="presOf" srcId="{97F9CFC1-11B9-4E34-80C3-50BD2AE9F1B1}" destId="{52B93448-DEDE-4FBE-83EB-A8CE87763A98}" srcOrd="0" destOrd="0" presId="urn:microsoft.com/office/officeart/2008/layout/VerticalCurvedList"/>
    <dgm:cxn modelId="{767E784A-DEB2-4D51-A8E9-297BDC88BB5D}" type="presOf" srcId="{2E6C16F3-1F83-B54E-8DB0-6F43FBCDB4F6}" destId="{394DC5E4-E124-D84B-93CB-B98DCD3AFCD6}" srcOrd="0" destOrd="0" presId="urn:microsoft.com/office/officeart/2008/layout/VerticalCurvedList"/>
    <dgm:cxn modelId="{86CC875E-B3FB-4AF0-9CBD-01E037F4BE10}" type="presOf" srcId="{205385AA-0FFA-4A2D-BCF4-BFDFFF6114C7}" destId="{BFE8936C-72A8-4F97-9B03-5D0BE6DECE00}" srcOrd="0" destOrd="0" presId="urn:microsoft.com/office/officeart/2008/layout/VerticalCurvedList"/>
    <dgm:cxn modelId="{92F936EE-8533-4CD9-894A-9F5E76A2C529}" type="presParOf" srcId="{394DC5E4-E124-D84B-93CB-B98DCD3AFCD6}" destId="{CBB8E103-D8AC-5C4D-9C51-030E6167566F}" srcOrd="0" destOrd="0" presId="urn:microsoft.com/office/officeart/2008/layout/VerticalCurvedList"/>
    <dgm:cxn modelId="{6140DEC1-1D37-4717-809A-0DECAF008A3C}" type="presParOf" srcId="{CBB8E103-D8AC-5C4D-9C51-030E6167566F}" destId="{7C1782EB-3F0A-7349-88AC-8AC2618F1ED7}" srcOrd="0" destOrd="0" presId="urn:microsoft.com/office/officeart/2008/layout/VerticalCurvedList"/>
    <dgm:cxn modelId="{330F4727-88D7-4E86-9A1B-7F6D8D217503}" type="presParOf" srcId="{7C1782EB-3F0A-7349-88AC-8AC2618F1ED7}" destId="{5FED37C7-6B76-6B40-8013-D5C2ECB85310}" srcOrd="0" destOrd="0" presId="urn:microsoft.com/office/officeart/2008/layout/VerticalCurvedList"/>
    <dgm:cxn modelId="{A618091B-9793-4F2E-8F66-CE1FFEB3EB3D}" type="presParOf" srcId="{7C1782EB-3F0A-7349-88AC-8AC2618F1ED7}" destId="{F90D3A82-6028-0343-8B61-2827A78EA6EA}" srcOrd="1" destOrd="0" presId="urn:microsoft.com/office/officeart/2008/layout/VerticalCurvedList"/>
    <dgm:cxn modelId="{9EA68CF1-CA26-4749-97A0-E7B41184249E}" type="presParOf" srcId="{7C1782EB-3F0A-7349-88AC-8AC2618F1ED7}" destId="{B0848B21-8237-094A-A041-1E77F7DDA57E}" srcOrd="2" destOrd="0" presId="urn:microsoft.com/office/officeart/2008/layout/VerticalCurvedList"/>
    <dgm:cxn modelId="{ECB95948-8CFC-4B92-9B5E-4C9849AE389E}" type="presParOf" srcId="{7C1782EB-3F0A-7349-88AC-8AC2618F1ED7}" destId="{20DCCB05-FEF3-5541-A349-CC1930EC48DF}" srcOrd="3" destOrd="0" presId="urn:microsoft.com/office/officeart/2008/layout/VerticalCurvedList"/>
    <dgm:cxn modelId="{6A161691-090B-498B-B35A-E54383414B17}" type="presParOf" srcId="{CBB8E103-D8AC-5C4D-9C51-030E6167566F}" destId="{BFE8936C-72A8-4F97-9B03-5D0BE6DECE00}" srcOrd="1" destOrd="0" presId="urn:microsoft.com/office/officeart/2008/layout/VerticalCurvedList"/>
    <dgm:cxn modelId="{53764622-06DB-4B0A-84B0-416044DC5C05}" type="presParOf" srcId="{CBB8E103-D8AC-5C4D-9C51-030E6167566F}" destId="{3F87F7FD-5095-4B2C-8220-9353C7CFABAF}" srcOrd="2" destOrd="0" presId="urn:microsoft.com/office/officeart/2008/layout/VerticalCurvedList"/>
    <dgm:cxn modelId="{5B56E4E7-4B27-4028-8F52-A920093ADCC5}" type="presParOf" srcId="{3F87F7FD-5095-4B2C-8220-9353C7CFABAF}" destId="{E56293F8-4A40-48C6-A5BC-4E64D86C0584}" srcOrd="0" destOrd="0" presId="urn:microsoft.com/office/officeart/2008/layout/VerticalCurvedList"/>
    <dgm:cxn modelId="{380317D8-641E-44D4-81C4-503C9AE7A64A}" type="presParOf" srcId="{CBB8E103-D8AC-5C4D-9C51-030E6167566F}" destId="{BBAD903A-7EDB-4E42-A872-EBE60DF93548}" srcOrd="3" destOrd="0" presId="urn:microsoft.com/office/officeart/2008/layout/VerticalCurvedList"/>
    <dgm:cxn modelId="{D9ACD402-E797-4F50-B268-EEB644B41684}" type="presParOf" srcId="{CBB8E103-D8AC-5C4D-9C51-030E6167566F}" destId="{B8065F9D-4C6C-48F0-AEF4-75A33D482F7A}" srcOrd="4" destOrd="0" presId="urn:microsoft.com/office/officeart/2008/layout/VerticalCurvedList"/>
    <dgm:cxn modelId="{0395FEED-938A-4AD4-8A55-D7BEC1547D61}" type="presParOf" srcId="{B8065F9D-4C6C-48F0-AEF4-75A33D482F7A}" destId="{CD498147-219F-4371-AEBD-09F3142F55DF}" srcOrd="0" destOrd="0" presId="urn:microsoft.com/office/officeart/2008/layout/VerticalCurvedList"/>
    <dgm:cxn modelId="{1747F5AD-041C-4686-B911-E43460349D06}" type="presParOf" srcId="{CBB8E103-D8AC-5C4D-9C51-030E6167566F}" destId="{EF4169A3-4BA6-4078-AD34-3FB59E4552E4}" srcOrd="5" destOrd="0" presId="urn:microsoft.com/office/officeart/2008/layout/VerticalCurvedList"/>
    <dgm:cxn modelId="{402C54CF-35CF-41E0-B062-A9DA9FCBBB99}" type="presParOf" srcId="{CBB8E103-D8AC-5C4D-9C51-030E6167566F}" destId="{8CADC4BA-96A8-4640-A1A1-01160ACF20CD}" srcOrd="6" destOrd="0" presId="urn:microsoft.com/office/officeart/2008/layout/VerticalCurvedList"/>
    <dgm:cxn modelId="{544FA9A1-E916-4B87-B63B-8A293B01FA6A}" type="presParOf" srcId="{8CADC4BA-96A8-4640-A1A1-01160ACF20CD}" destId="{9EC6CD7E-BC2F-41D2-AC44-117FC502E523}" srcOrd="0" destOrd="0" presId="urn:microsoft.com/office/officeart/2008/layout/VerticalCurvedList"/>
    <dgm:cxn modelId="{F1D2E76A-8D67-4363-A1FC-C448C1CFC662}" type="presParOf" srcId="{CBB8E103-D8AC-5C4D-9C51-030E6167566F}" destId="{52B93448-DEDE-4FBE-83EB-A8CE87763A98}" srcOrd="7" destOrd="0" presId="urn:microsoft.com/office/officeart/2008/layout/VerticalCurvedList"/>
    <dgm:cxn modelId="{850BD241-9C22-44BD-8313-CC5C08137884}" type="presParOf" srcId="{CBB8E103-D8AC-5C4D-9C51-030E6167566F}" destId="{4750B186-7706-4BB5-9C7C-B25EF73B9D82}" srcOrd="8" destOrd="0" presId="urn:microsoft.com/office/officeart/2008/layout/VerticalCurvedList"/>
    <dgm:cxn modelId="{53F01390-007C-4A2C-A014-9E8BC3BA0118}" type="presParOf" srcId="{4750B186-7706-4BB5-9C7C-B25EF73B9D82}" destId="{9120ED6F-DF07-4B27-9BFC-7459B743949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D3A82-6028-0343-8B61-2827A78EA6EA}">
      <dsp:nvSpPr>
        <dsp:cNvPr id="0" name=""/>
        <dsp:cNvSpPr/>
      </dsp:nvSpPr>
      <dsp:spPr>
        <a:xfrm>
          <a:off x="-5610937" y="-858958"/>
          <a:ext cx="6680465" cy="6680465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8936C-72A8-4F97-9B03-5D0BE6DECE00}">
      <dsp:nvSpPr>
        <dsp:cNvPr id="0" name=""/>
        <dsp:cNvSpPr/>
      </dsp:nvSpPr>
      <dsp:spPr>
        <a:xfrm>
          <a:off x="559873" y="381520"/>
          <a:ext cx="9326316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warto zachęcać uczniów do stosowania takich technik rozwiązywania zadań, które są im bliskie</a:t>
          </a:r>
        </a:p>
      </dsp:txBody>
      <dsp:txXfrm>
        <a:off x="559873" y="381520"/>
        <a:ext cx="9326316" cy="763438"/>
      </dsp:txXfrm>
    </dsp:sp>
    <dsp:sp modelId="{E56293F8-4A40-48C6-A5BC-4E64D86C0584}">
      <dsp:nvSpPr>
        <dsp:cNvPr id="0" name=""/>
        <dsp:cNvSpPr/>
      </dsp:nvSpPr>
      <dsp:spPr>
        <a:xfrm>
          <a:off x="82723" y="286090"/>
          <a:ext cx="954298" cy="954298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BAD903A-7EDB-4E42-A872-EBE60DF93548}">
      <dsp:nvSpPr>
        <dsp:cNvPr id="0" name=""/>
        <dsp:cNvSpPr/>
      </dsp:nvSpPr>
      <dsp:spPr>
        <a:xfrm>
          <a:off x="997569" y="1526877"/>
          <a:ext cx="8888619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należy umożliwiać uczniom prezentowanie własnych </a:t>
          </a:r>
          <a:r>
            <a:rPr lang="pl-PL" sz="1800" b="1" kern="12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pomysłów</a:t>
          </a:r>
          <a:br>
            <a:rPr lang="pl-PL" sz="1800" b="1" kern="12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800" b="1" kern="12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 </a:t>
          </a: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rozwiązanie zadania</a:t>
          </a:r>
        </a:p>
      </dsp:txBody>
      <dsp:txXfrm>
        <a:off x="997569" y="1526877"/>
        <a:ext cx="8888619" cy="763438"/>
      </dsp:txXfrm>
    </dsp:sp>
    <dsp:sp modelId="{CD498147-219F-4371-AEBD-09F3142F55DF}">
      <dsp:nvSpPr>
        <dsp:cNvPr id="0" name=""/>
        <dsp:cNvSpPr/>
      </dsp:nvSpPr>
      <dsp:spPr>
        <a:xfrm>
          <a:off x="520420" y="1431447"/>
          <a:ext cx="954298" cy="954298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F4169A3-4BA6-4078-AD34-3FB59E4552E4}">
      <dsp:nvSpPr>
        <dsp:cNvPr id="0" name=""/>
        <dsp:cNvSpPr/>
      </dsp:nvSpPr>
      <dsp:spPr>
        <a:xfrm>
          <a:off x="997569" y="2672233"/>
          <a:ext cx="8888619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należy przedstawiać różne sposoby rozwiązywania zadań</a:t>
          </a:r>
        </a:p>
      </dsp:txBody>
      <dsp:txXfrm>
        <a:off x="997569" y="2672233"/>
        <a:ext cx="8888619" cy="763438"/>
      </dsp:txXfrm>
    </dsp:sp>
    <dsp:sp modelId="{9EC6CD7E-BC2F-41D2-AC44-117FC502E523}">
      <dsp:nvSpPr>
        <dsp:cNvPr id="0" name=""/>
        <dsp:cNvSpPr/>
      </dsp:nvSpPr>
      <dsp:spPr>
        <a:xfrm>
          <a:off x="520420" y="2576803"/>
          <a:ext cx="954298" cy="954298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C07A9BC-202B-4B57-830A-AEA067D03030}">
      <dsp:nvSpPr>
        <dsp:cNvPr id="0" name=""/>
        <dsp:cNvSpPr/>
      </dsp:nvSpPr>
      <dsp:spPr>
        <a:xfrm>
          <a:off x="559873" y="3817589"/>
          <a:ext cx="9326316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należy dostosować formy i metody pracy na lekcji do omawianego zagadnienia </a:t>
          </a:r>
        </a:p>
      </dsp:txBody>
      <dsp:txXfrm>
        <a:off x="559873" y="3817589"/>
        <a:ext cx="9326316" cy="763438"/>
      </dsp:txXfrm>
    </dsp:sp>
    <dsp:sp modelId="{EDCAF7BF-A10E-4A46-9F58-89C1BCB5FAC2}">
      <dsp:nvSpPr>
        <dsp:cNvPr id="0" name=""/>
        <dsp:cNvSpPr/>
      </dsp:nvSpPr>
      <dsp:spPr>
        <a:xfrm>
          <a:off x="82723" y="3722159"/>
          <a:ext cx="954298" cy="954298"/>
        </a:xfrm>
        <a:prstGeom prst="ellipse">
          <a:avLst/>
        </a:prstGeom>
        <a:solidFill>
          <a:schemeClr val="accent5"/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D3A82-6028-0343-8B61-2827A78EA6EA}">
      <dsp:nvSpPr>
        <dsp:cNvPr id="0" name=""/>
        <dsp:cNvSpPr/>
      </dsp:nvSpPr>
      <dsp:spPr>
        <a:xfrm>
          <a:off x="-5610937" y="-858958"/>
          <a:ext cx="6680465" cy="6680465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8936C-72A8-4F97-9B03-5D0BE6DECE00}">
      <dsp:nvSpPr>
        <dsp:cNvPr id="0" name=""/>
        <dsp:cNvSpPr/>
      </dsp:nvSpPr>
      <dsp:spPr>
        <a:xfrm>
          <a:off x="467569" y="310060"/>
          <a:ext cx="7892819" cy="6205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253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wejście w łagodny sposób w świat symboli (kodowania informacji), umów, zasad, pojęć</a:t>
          </a:r>
        </a:p>
      </dsp:txBody>
      <dsp:txXfrm>
        <a:off x="467569" y="310060"/>
        <a:ext cx="7892819" cy="620517"/>
      </dsp:txXfrm>
    </dsp:sp>
    <dsp:sp modelId="{E56293F8-4A40-48C6-A5BC-4E64D86C0584}">
      <dsp:nvSpPr>
        <dsp:cNvPr id="0" name=""/>
        <dsp:cNvSpPr/>
      </dsp:nvSpPr>
      <dsp:spPr>
        <a:xfrm>
          <a:off x="79746" y="232495"/>
          <a:ext cx="775646" cy="775646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BAD903A-7EDB-4E42-A872-EBE60DF93548}">
      <dsp:nvSpPr>
        <dsp:cNvPr id="0" name=""/>
        <dsp:cNvSpPr/>
      </dsp:nvSpPr>
      <dsp:spPr>
        <a:xfrm>
          <a:off x="912213" y="1240537"/>
          <a:ext cx="7448174" cy="6205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253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rozwój myślenia </a:t>
          </a:r>
          <a:r>
            <a:rPr lang="pl-PL" sz="1800" b="1" kern="1200" dirty="0" err="1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przyczynowo-skutkowego</a:t>
          </a: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b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(np. poprzez planowanie, przewidywanie)</a:t>
          </a:r>
        </a:p>
      </dsp:txBody>
      <dsp:txXfrm>
        <a:off x="912213" y="1240537"/>
        <a:ext cx="7448174" cy="620517"/>
      </dsp:txXfrm>
    </dsp:sp>
    <dsp:sp modelId="{CD498147-219F-4371-AEBD-09F3142F55DF}">
      <dsp:nvSpPr>
        <dsp:cNvPr id="0" name=""/>
        <dsp:cNvSpPr/>
      </dsp:nvSpPr>
      <dsp:spPr>
        <a:xfrm>
          <a:off x="524390" y="1162973"/>
          <a:ext cx="775646" cy="775646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F4169A3-4BA6-4078-AD34-3FB59E4552E4}">
      <dsp:nvSpPr>
        <dsp:cNvPr id="0" name=""/>
        <dsp:cNvSpPr/>
      </dsp:nvSpPr>
      <dsp:spPr>
        <a:xfrm>
          <a:off x="1048684" y="2171015"/>
          <a:ext cx="7311704" cy="6205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253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doskonalenie umiejętności matematycznych</a:t>
          </a:r>
        </a:p>
      </dsp:txBody>
      <dsp:txXfrm>
        <a:off x="1048684" y="2171015"/>
        <a:ext cx="7311704" cy="620517"/>
      </dsp:txXfrm>
    </dsp:sp>
    <dsp:sp modelId="{9EC6CD7E-BC2F-41D2-AC44-117FC502E523}">
      <dsp:nvSpPr>
        <dsp:cNvPr id="0" name=""/>
        <dsp:cNvSpPr/>
      </dsp:nvSpPr>
      <dsp:spPr>
        <a:xfrm>
          <a:off x="660860" y="2093451"/>
          <a:ext cx="775646" cy="775646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D504D90-787C-45B0-B7D9-FEF1F2002905}">
      <dsp:nvSpPr>
        <dsp:cNvPr id="0" name=""/>
        <dsp:cNvSpPr/>
      </dsp:nvSpPr>
      <dsp:spPr>
        <a:xfrm>
          <a:off x="912213" y="3101493"/>
          <a:ext cx="7448174" cy="6205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253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kształtowanie odporności emocjonalnej </a:t>
          </a:r>
          <a:b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(po porażce może być wygrana)</a:t>
          </a:r>
        </a:p>
      </dsp:txBody>
      <dsp:txXfrm>
        <a:off x="912213" y="3101493"/>
        <a:ext cx="7448174" cy="620517"/>
      </dsp:txXfrm>
    </dsp:sp>
    <dsp:sp modelId="{1E5A4803-F0E3-4132-A3F6-8C954E34C1FA}">
      <dsp:nvSpPr>
        <dsp:cNvPr id="0" name=""/>
        <dsp:cNvSpPr/>
      </dsp:nvSpPr>
      <dsp:spPr>
        <a:xfrm>
          <a:off x="524390" y="3023929"/>
          <a:ext cx="775646" cy="775646"/>
        </a:xfrm>
        <a:prstGeom prst="ellipse">
          <a:avLst/>
        </a:prstGeom>
        <a:solidFill>
          <a:schemeClr val="accent5"/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2A992C0-0A53-4593-9E5D-BA5F32A0AF08}">
      <dsp:nvSpPr>
        <dsp:cNvPr id="0" name=""/>
        <dsp:cNvSpPr/>
      </dsp:nvSpPr>
      <dsp:spPr>
        <a:xfrm>
          <a:off x="467569" y="4031971"/>
          <a:ext cx="7892819" cy="6205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253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kształtowanie umiejętności interpersonalnych</a:t>
          </a:r>
        </a:p>
      </dsp:txBody>
      <dsp:txXfrm>
        <a:off x="467569" y="4031971"/>
        <a:ext cx="7892819" cy="620517"/>
      </dsp:txXfrm>
    </dsp:sp>
    <dsp:sp modelId="{B58E2050-D664-4F79-9CE8-EEAE981A277B}">
      <dsp:nvSpPr>
        <dsp:cNvPr id="0" name=""/>
        <dsp:cNvSpPr/>
      </dsp:nvSpPr>
      <dsp:spPr>
        <a:xfrm>
          <a:off x="79746" y="3954407"/>
          <a:ext cx="775646" cy="775646"/>
        </a:xfrm>
        <a:prstGeom prst="ellipse">
          <a:avLst/>
        </a:prstGeom>
        <a:solidFill>
          <a:schemeClr val="accent5"/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D3A82-6028-0343-8B61-2827A78EA6EA}">
      <dsp:nvSpPr>
        <dsp:cNvPr id="0" name=""/>
        <dsp:cNvSpPr/>
      </dsp:nvSpPr>
      <dsp:spPr>
        <a:xfrm>
          <a:off x="-5610937" y="-858958"/>
          <a:ext cx="6680465" cy="6680465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8936C-72A8-4F97-9B03-5D0BE6DECE00}">
      <dsp:nvSpPr>
        <dsp:cNvPr id="0" name=""/>
        <dsp:cNvSpPr/>
      </dsp:nvSpPr>
      <dsp:spPr>
        <a:xfrm>
          <a:off x="559873" y="381520"/>
          <a:ext cx="7800515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uogólniania</a:t>
          </a:r>
        </a:p>
      </dsp:txBody>
      <dsp:txXfrm>
        <a:off x="559873" y="381520"/>
        <a:ext cx="7800515" cy="763438"/>
      </dsp:txXfrm>
    </dsp:sp>
    <dsp:sp modelId="{E56293F8-4A40-48C6-A5BC-4E64D86C0584}">
      <dsp:nvSpPr>
        <dsp:cNvPr id="0" name=""/>
        <dsp:cNvSpPr/>
      </dsp:nvSpPr>
      <dsp:spPr>
        <a:xfrm>
          <a:off x="82723" y="286090"/>
          <a:ext cx="954298" cy="954298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BAD903A-7EDB-4E42-A872-EBE60DF93548}">
      <dsp:nvSpPr>
        <dsp:cNvPr id="0" name=""/>
        <dsp:cNvSpPr/>
      </dsp:nvSpPr>
      <dsp:spPr>
        <a:xfrm>
          <a:off x="997569" y="1526877"/>
          <a:ext cx="7362818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wyróżniania związków</a:t>
          </a:r>
        </a:p>
      </dsp:txBody>
      <dsp:txXfrm>
        <a:off x="997569" y="1526877"/>
        <a:ext cx="7362818" cy="763438"/>
      </dsp:txXfrm>
    </dsp:sp>
    <dsp:sp modelId="{CD498147-219F-4371-AEBD-09F3142F55DF}">
      <dsp:nvSpPr>
        <dsp:cNvPr id="0" name=""/>
        <dsp:cNvSpPr/>
      </dsp:nvSpPr>
      <dsp:spPr>
        <a:xfrm>
          <a:off x="520420" y="1431447"/>
          <a:ext cx="954298" cy="954298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F4169A3-4BA6-4078-AD34-3FB59E4552E4}">
      <dsp:nvSpPr>
        <dsp:cNvPr id="0" name=""/>
        <dsp:cNvSpPr/>
      </dsp:nvSpPr>
      <dsp:spPr>
        <a:xfrm>
          <a:off x="997569" y="2672233"/>
          <a:ext cx="7362818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wyróżniania podobieństw między przedmiotami</a:t>
          </a:r>
        </a:p>
      </dsp:txBody>
      <dsp:txXfrm>
        <a:off x="997569" y="2672233"/>
        <a:ext cx="7362818" cy="763438"/>
      </dsp:txXfrm>
    </dsp:sp>
    <dsp:sp modelId="{9EC6CD7E-BC2F-41D2-AC44-117FC502E523}">
      <dsp:nvSpPr>
        <dsp:cNvPr id="0" name=""/>
        <dsp:cNvSpPr/>
      </dsp:nvSpPr>
      <dsp:spPr>
        <a:xfrm>
          <a:off x="520420" y="2576803"/>
          <a:ext cx="954298" cy="954298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B5D1534-A7DA-4004-AD20-6A4123E7582A}">
      <dsp:nvSpPr>
        <dsp:cNvPr id="0" name=""/>
        <dsp:cNvSpPr/>
      </dsp:nvSpPr>
      <dsp:spPr>
        <a:xfrm>
          <a:off x="559873" y="3817589"/>
          <a:ext cx="7800515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dostrzegania </a:t>
          </a:r>
          <a:r>
            <a:rPr lang="pl-PL" sz="1800" b="1" kern="12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pierwszo- i drugorzędowych cech przedmiotów</a:t>
          </a:r>
          <a:endParaRPr lang="pl-PL" sz="1800" b="1" kern="1200" dirty="0">
            <a:solidFill>
              <a:schemeClr val="accent5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9873" y="3817589"/>
        <a:ext cx="7800515" cy="763438"/>
      </dsp:txXfrm>
    </dsp:sp>
    <dsp:sp modelId="{82C8D4A5-A612-41FA-AE91-A115E24D74F1}">
      <dsp:nvSpPr>
        <dsp:cNvPr id="0" name=""/>
        <dsp:cNvSpPr/>
      </dsp:nvSpPr>
      <dsp:spPr>
        <a:xfrm>
          <a:off x="82723" y="3722159"/>
          <a:ext cx="954298" cy="954298"/>
        </a:xfrm>
        <a:prstGeom prst="ellipse">
          <a:avLst/>
        </a:prstGeom>
        <a:solidFill>
          <a:srgbClr val="0070C0"/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D3A82-6028-0343-8B61-2827A78EA6EA}">
      <dsp:nvSpPr>
        <dsp:cNvPr id="0" name=""/>
        <dsp:cNvSpPr/>
      </dsp:nvSpPr>
      <dsp:spPr>
        <a:xfrm>
          <a:off x="-5610937" y="-858958"/>
          <a:ext cx="6680465" cy="6680465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8936C-72A8-4F97-9B03-5D0BE6DECE00}">
      <dsp:nvSpPr>
        <dsp:cNvPr id="0" name=""/>
        <dsp:cNvSpPr/>
      </dsp:nvSpPr>
      <dsp:spPr>
        <a:xfrm>
          <a:off x="559873" y="381520"/>
          <a:ext cx="8684324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Wskaż, w czym podobne są trapez i równoległobok.</a:t>
          </a:r>
        </a:p>
      </dsp:txBody>
      <dsp:txXfrm>
        <a:off x="559873" y="381520"/>
        <a:ext cx="8684324" cy="763438"/>
      </dsp:txXfrm>
    </dsp:sp>
    <dsp:sp modelId="{E56293F8-4A40-48C6-A5BC-4E64D86C0584}">
      <dsp:nvSpPr>
        <dsp:cNvPr id="0" name=""/>
        <dsp:cNvSpPr/>
      </dsp:nvSpPr>
      <dsp:spPr>
        <a:xfrm>
          <a:off x="82723" y="286090"/>
          <a:ext cx="954298" cy="954298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BAD903A-7EDB-4E42-A872-EBE60DF93548}">
      <dsp:nvSpPr>
        <dsp:cNvPr id="0" name=""/>
        <dsp:cNvSpPr/>
      </dsp:nvSpPr>
      <dsp:spPr>
        <a:xfrm>
          <a:off x="997569" y="1526877"/>
          <a:ext cx="8246627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Opowiedz treść zadania swoimi słowami bez używania liczb.</a:t>
          </a:r>
        </a:p>
      </dsp:txBody>
      <dsp:txXfrm>
        <a:off x="997569" y="1526877"/>
        <a:ext cx="8246627" cy="763438"/>
      </dsp:txXfrm>
    </dsp:sp>
    <dsp:sp modelId="{CD498147-219F-4371-AEBD-09F3142F55DF}">
      <dsp:nvSpPr>
        <dsp:cNvPr id="0" name=""/>
        <dsp:cNvSpPr/>
      </dsp:nvSpPr>
      <dsp:spPr>
        <a:xfrm>
          <a:off x="520420" y="1431447"/>
          <a:ext cx="954298" cy="954298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F4169A3-4BA6-4078-AD34-3FB59E4552E4}">
      <dsp:nvSpPr>
        <dsp:cNvPr id="0" name=""/>
        <dsp:cNvSpPr/>
      </dsp:nvSpPr>
      <dsp:spPr>
        <a:xfrm>
          <a:off x="997569" y="2672233"/>
          <a:ext cx="8246627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Spośród różnych figur wybierz te, które są czworokątami, </a:t>
          </a:r>
          <a:b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 następnie posegreguj je według wybranych cech.</a:t>
          </a:r>
          <a:endParaRPr lang="pl-PL" sz="1800" kern="1200" dirty="0">
            <a:solidFill>
              <a:schemeClr val="accent5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97569" y="2672233"/>
        <a:ext cx="8246627" cy="763438"/>
      </dsp:txXfrm>
    </dsp:sp>
    <dsp:sp modelId="{9EC6CD7E-BC2F-41D2-AC44-117FC502E523}">
      <dsp:nvSpPr>
        <dsp:cNvPr id="0" name=""/>
        <dsp:cNvSpPr/>
      </dsp:nvSpPr>
      <dsp:spPr>
        <a:xfrm>
          <a:off x="520420" y="2576803"/>
          <a:ext cx="954298" cy="954298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2B93448-DEDE-4FBE-83EB-A8CE87763A98}">
      <dsp:nvSpPr>
        <dsp:cNvPr id="0" name=""/>
        <dsp:cNvSpPr/>
      </dsp:nvSpPr>
      <dsp:spPr>
        <a:xfrm>
          <a:off x="559873" y="3817589"/>
          <a:ext cx="8684324" cy="7634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5979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Ułóż treść zadania </a:t>
          </a:r>
          <a:r>
            <a:rPr lang="pl-PL" sz="1800" b="1" kern="12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tekstowego do przedstawionego działania (równania).</a:t>
          </a:r>
          <a:endParaRPr lang="pl-PL" sz="1800" b="1" kern="1200" dirty="0">
            <a:solidFill>
              <a:schemeClr val="accent5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9873" y="3817589"/>
        <a:ext cx="8684324" cy="763438"/>
      </dsp:txXfrm>
    </dsp:sp>
    <dsp:sp modelId="{9120ED6F-DF07-4B27-9BFC-7459B7439492}">
      <dsp:nvSpPr>
        <dsp:cNvPr id="0" name=""/>
        <dsp:cNvSpPr/>
      </dsp:nvSpPr>
      <dsp:spPr>
        <a:xfrm>
          <a:off x="82723" y="3722159"/>
          <a:ext cx="954298" cy="954298"/>
        </a:xfrm>
        <a:prstGeom prst="ellips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578D4-80E6-4100-BBC5-5B13F54F791E}" type="datetimeFigureOut">
              <a:rPr lang="pl-PL" smtClean="0"/>
              <a:t>2018-10-10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33B9B-76BE-43B5-92AD-F0696BD3FF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973907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FB40D-862F-4B86-9C6B-08F0959C1240}" type="datetimeFigureOut">
              <a:rPr lang="pl-PL" smtClean="0"/>
              <a:t>2018-10-10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D88B5-A9A9-4B60-B69C-735576C46E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26817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55A-E828-470C-92FE-D1C78ED45A0A}" type="datetime1">
              <a:rPr lang="pl-PL" smtClean="0"/>
              <a:t>2018-10-10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7896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22B7-FCB2-44B1-8A37-585CD39F0E07}" type="datetime1">
              <a:rPr lang="pl-PL" smtClean="0"/>
              <a:t>2018-10-10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299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FD5E-C465-4E3B-B538-F9C768662964}" type="datetime1">
              <a:rPr lang="pl-PL" smtClean="0"/>
              <a:t>2018-10-10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3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0E69-8818-48B8-86BA-62040486E68A}" type="datetime1">
              <a:rPr lang="pl-PL" smtClean="0"/>
              <a:t>2018-10-10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3901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77BF-1BC2-43CD-8AF6-E966B30FA1AC}" type="datetime1">
              <a:rPr lang="pl-PL" smtClean="0"/>
              <a:t>2018-10-10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514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929B8-8235-4BFB-B442-D74FD43858D1}" type="datetime1">
              <a:rPr lang="pl-PL" smtClean="0"/>
              <a:t>2018-10-10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287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353F-7A32-4779-9200-CB8CAAF57FD6}" type="datetime1">
              <a:rPr lang="pl-PL" smtClean="0"/>
              <a:t>2018-10-10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304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FFC9-6081-49B0-8EE3-0B8FEB8E3E9B}" type="datetime1">
              <a:rPr lang="pl-PL" smtClean="0"/>
              <a:t>2018-10-10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441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E266-217A-49BB-9E3B-F11E8F50795D}" type="datetime1">
              <a:rPr lang="pl-PL" smtClean="0"/>
              <a:t>2018-10-10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508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AD6F6-8FB4-4168-ABF8-2235C41ED6C8}" type="datetime1">
              <a:rPr lang="pl-PL" smtClean="0"/>
              <a:t>2018-10-10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720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EEBA-F153-47FF-948E-A311A2ABB83A}" type="datetime1">
              <a:rPr lang="pl-PL" smtClean="0"/>
              <a:t>2018-10-10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566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BAD60-B975-4AC0-BFF5-ED8BBF7486F6}" type="datetime1">
              <a:rPr lang="pl-PL" smtClean="0"/>
              <a:t>2018-10-10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Wszelkie prawa zastrzeżone © Ośrodek Rozwoju Edukacji w Warszawie | www.ore.edu.pl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E0CDF-0EB0-44EF-AF60-9AEE92BC93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665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9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1.bin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15.bin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4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5.wmf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Materiał szkoleniowy dla doradców z zakresu:</a:t>
            </a:r>
          </a:p>
          <a:p>
            <a:r>
              <a:rPr lang="pl-PL" dirty="0"/>
              <a:t>matematyka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079" y="318707"/>
            <a:ext cx="2198252" cy="3191256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05" y="5730747"/>
            <a:ext cx="2386589" cy="755906"/>
          </a:xfrm>
          <a:prstGeom prst="rect">
            <a:avLst/>
          </a:prstGeom>
          <a:noFill/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5938" y="5730653"/>
            <a:ext cx="2845065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6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10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7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rozwiązań zadania</a:t>
              </a:r>
            </a:p>
          </p:txBody>
        </p:sp>
      </p:grpSp>
      <p:sp>
        <p:nvSpPr>
          <p:cNvPr id="3" name="pole tekstowe 2"/>
          <p:cNvSpPr txBox="1"/>
          <p:nvPr/>
        </p:nvSpPr>
        <p:spPr>
          <a:xfrm flipH="1">
            <a:off x="606827" y="1039090"/>
            <a:ext cx="9236604" cy="486287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I sposób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liczba grup ośmioosobowych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+ 3 – liczba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grup sześcioosobowych,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które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tworzyliby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wszyscy uczniowie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liczba uczniów w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grupach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ośmioosobowych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6(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+ 3) – liczba uczniów w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grupach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sześcioosobowych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= 6(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+ 3) </a:t>
            </a:r>
          </a:p>
          <a:p>
            <a:pPr>
              <a:lnSpc>
                <a:spcPct val="150000"/>
              </a:lnSpc>
            </a:pP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 9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Obliczamy, ilu uczniów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klas ósmych jest w szkole: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9 · 8 = 72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Odpowiedź: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 szkole jest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72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uczniów klas ósmych.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5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11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rozwiązań zadania</a:t>
              </a:r>
            </a:p>
          </p:txBody>
        </p:sp>
      </p:grpSp>
      <p:sp>
        <p:nvSpPr>
          <p:cNvPr id="8" name="pole tekstowe 7"/>
          <p:cNvSpPr txBox="1"/>
          <p:nvPr/>
        </p:nvSpPr>
        <p:spPr>
          <a:xfrm flipH="1">
            <a:off x="287635" y="1039090"/>
            <a:ext cx="9555796" cy="440120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sposób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liczba wszystkich </a:t>
            </a: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uczniów klas ósmych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–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liczba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grup ośmioosobowych,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które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utworzyliby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wszyscy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uczniowie klas ósmych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–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liczba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grup sześcioosobowych,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które utworzyliby wszyscy uczniowie klas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ósmych</a:t>
            </a:r>
          </a:p>
          <a:p>
            <a:pPr>
              <a:lnSpc>
                <a:spcPct val="150000"/>
              </a:lnSpc>
            </a:pPr>
            <a:endParaRPr lang="pl-PL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Odpowiedź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 szkole jest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72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uczniów klas ósmych.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073380"/>
              </p:ext>
            </p:extLst>
          </p:nvPr>
        </p:nvGraphicFramePr>
        <p:xfrm>
          <a:off x="354106" y="2174316"/>
          <a:ext cx="209034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4106" y="2174316"/>
                        <a:ext cx="209034" cy="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536581"/>
              </p:ext>
            </p:extLst>
          </p:nvPr>
        </p:nvGraphicFramePr>
        <p:xfrm>
          <a:off x="354106" y="3079489"/>
          <a:ext cx="209034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2" name="Obiekt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4106" y="3079489"/>
                        <a:ext cx="209034" cy="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i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957003"/>
              </p:ext>
            </p:extLst>
          </p:nvPr>
        </p:nvGraphicFramePr>
        <p:xfrm>
          <a:off x="354106" y="3961356"/>
          <a:ext cx="868053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7" imgW="634680" imgH="393480" progId="Equation.DSMT4">
                  <p:embed/>
                </p:oleObj>
              </mc:Choice>
              <mc:Fallback>
                <p:oleObj name="Equation" r:id="rId7" imgW="634680" imgH="393480" progId="Equation.DSMT4">
                  <p:embed/>
                  <p:pic>
                    <p:nvPicPr>
                      <p:cNvPr id="2" name="Obiekt 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4106" y="3961356"/>
                        <a:ext cx="868053" cy="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1098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12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rozwiązań zadania</a:t>
              </a:r>
            </a:p>
          </p:txBody>
        </p:sp>
      </p:grpSp>
      <p:grpSp>
        <p:nvGrpSpPr>
          <p:cNvPr id="42" name="Grupa 41"/>
          <p:cNvGrpSpPr/>
          <p:nvPr/>
        </p:nvGrpSpPr>
        <p:grpSpPr>
          <a:xfrm>
            <a:off x="287635" y="703161"/>
            <a:ext cx="9444186" cy="5539978"/>
            <a:chOff x="399245" y="729994"/>
            <a:chExt cx="9444186" cy="5539978"/>
          </a:xfrm>
        </p:grpSpPr>
        <p:sp>
          <p:nvSpPr>
            <p:cNvPr id="9" name="Nawias klamrowy zamykający 8"/>
            <p:cNvSpPr/>
            <p:nvPr/>
          </p:nvSpPr>
          <p:spPr>
            <a:xfrm rot="16200000">
              <a:off x="4051360" y="-233941"/>
              <a:ext cx="224235" cy="3452667"/>
            </a:xfrm>
            <a:prstGeom prst="rightBrace">
              <a:avLst>
                <a:gd name="adj1" fmla="val 44314"/>
                <a:gd name="adj2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ole tekstowe 7"/>
            <p:cNvSpPr txBox="1"/>
            <p:nvPr/>
          </p:nvSpPr>
          <p:spPr>
            <a:xfrm flipH="1">
              <a:off x="399245" y="729994"/>
              <a:ext cx="9444186" cy="5539978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III </a:t>
              </a:r>
              <a:r>
                <a:rPr lang="pl-PL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sposób </a:t>
              </a:r>
              <a:endParaRPr lang="pl-P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l-PL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  <a:endParaRPr lang="pl-P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50000"/>
                </a:lnSpc>
              </a:pPr>
              <a:endParaRPr lang="pl-PL" sz="2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50000"/>
                </a:lnSpc>
              </a:pPr>
              <a:endParaRPr lang="pl-P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50000"/>
                </a:lnSpc>
              </a:pPr>
              <a:endParaRPr lang="pl-PL" sz="2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endParaRPr lang="pl-PL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15000"/>
                </a:lnSpc>
                <a:spcBef>
                  <a:spcPts val="1200"/>
                </a:spcBef>
                <a:spcAft>
                  <a:spcPts val="0"/>
                </a:spcAft>
              </a:pPr>
              <a:r>
                <a:rPr lang="pl-PL" sz="2000" dirty="0" smtClean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Obliczamy</a:t>
              </a:r>
              <a:r>
                <a:rPr lang="pl-PL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ilu uczniów byłoby w trzech sześcioosobowych </a:t>
              </a:r>
              <a:r>
                <a:rPr lang="pl-PL" sz="2000" dirty="0" smtClean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grupach:</a:t>
              </a:r>
            </a:p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pl-PL" sz="2000" dirty="0" smtClean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	3 </a:t>
              </a:r>
              <a:r>
                <a:rPr lang="pl-PL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· 6 = 18</a:t>
              </a: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Obliczamy, ile </a:t>
              </a:r>
              <a:r>
                <a:rPr lang="pl-PL" sz="2000" dirty="0" smtClean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grup </a:t>
              </a:r>
              <a:r>
                <a:rPr lang="pl-PL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sześcioosobowych można byłoby dopełnić tymi uczniami, aby </a:t>
              </a:r>
              <a:br>
                <a:rPr lang="pl-PL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pl-PL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w </a:t>
              </a:r>
              <a:r>
                <a:rPr lang="pl-PL" sz="2000" dirty="0" smtClean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każdej grupie </a:t>
              </a:r>
              <a:r>
                <a:rPr lang="pl-PL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było ośmioro uczniów:						18 : 2 = 9</a:t>
              </a: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Obliczamy, ilu uczniów jest w dziewięciu ośmioosobowych  </a:t>
              </a:r>
              <a:r>
                <a:rPr lang="pl-PL" sz="2000" dirty="0" smtClean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grupach:</a:t>
              </a: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2000" dirty="0" smtClean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	9 </a:t>
              </a:r>
              <a:r>
                <a:rPr lang="pl-PL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· 8 = 72 </a:t>
              </a:r>
              <a:endParaRPr lang="pl-PL" sz="20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50000"/>
                </a:lnSpc>
              </a:pPr>
              <a:r>
                <a:rPr lang="pl-PL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Odpowiedź</a:t>
              </a: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pl-PL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 szkole jest </a:t>
              </a:r>
              <a:r>
                <a:rPr lang="pl-PL" sz="2000" dirty="0">
                  <a:latin typeface="Arial" panose="020B0604020202020204" pitchFamily="34" charset="0"/>
                  <a:cs typeface="Arial" panose="020B0604020202020204" pitchFamily="34" charset="0"/>
                </a:rPr>
                <a:t>72 </a:t>
              </a:r>
              <a:r>
                <a:rPr lang="pl-PL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uczniów klas ósmych.</a:t>
              </a:r>
              <a:endParaRPr lang="pl-P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Prostokąt 1"/>
            <p:cNvSpPr/>
            <p:nvPr/>
          </p:nvSpPr>
          <p:spPr>
            <a:xfrm>
              <a:off x="1662944" y="1076671"/>
              <a:ext cx="568342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l-PL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Grupy ośmioosobowe utworzone przez wszystkich uczniów</a:t>
              </a:r>
            </a:p>
          </p:txBody>
        </p:sp>
        <p:grpSp>
          <p:nvGrpSpPr>
            <p:cNvPr id="7" name="Grupa 6"/>
            <p:cNvGrpSpPr/>
            <p:nvPr/>
          </p:nvGrpSpPr>
          <p:grpSpPr>
            <a:xfrm>
              <a:off x="2514142" y="1450175"/>
              <a:ext cx="3280767" cy="508243"/>
              <a:chOff x="2519083" y="1535621"/>
              <a:chExt cx="3280767" cy="508243"/>
            </a:xfrm>
          </p:grpSpPr>
          <p:sp>
            <p:nvSpPr>
              <p:cNvPr id="3" name="pole tekstowe 2"/>
              <p:cNvSpPr txBox="1"/>
              <p:nvPr/>
            </p:nvSpPr>
            <p:spPr>
              <a:xfrm>
                <a:off x="2519083" y="1670094"/>
                <a:ext cx="367553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endParaRPr lang="pl-P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pole tekstowe 10"/>
              <p:cNvSpPr txBox="1"/>
              <p:nvPr/>
            </p:nvSpPr>
            <p:spPr>
              <a:xfrm>
                <a:off x="3039036" y="1674532"/>
                <a:ext cx="367553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endParaRPr lang="pl-P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pole tekstowe 11"/>
              <p:cNvSpPr txBox="1"/>
              <p:nvPr/>
            </p:nvSpPr>
            <p:spPr>
              <a:xfrm>
                <a:off x="4823262" y="1670094"/>
                <a:ext cx="367553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endParaRPr lang="pl-P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pole tekstowe 12"/>
              <p:cNvSpPr txBox="1"/>
              <p:nvPr/>
            </p:nvSpPr>
            <p:spPr>
              <a:xfrm>
                <a:off x="5432297" y="1670094"/>
                <a:ext cx="367553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endParaRPr lang="pl-P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pole tekstowe 13"/>
              <p:cNvSpPr txBox="1"/>
              <p:nvPr/>
            </p:nvSpPr>
            <p:spPr>
              <a:xfrm>
                <a:off x="3916960" y="1535621"/>
                <a:ext cx="36755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…</a:t>
                </a:r>
                <a:endParaRPr lang="pl-PL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" name="Grupa 9"/>
            <p:cNvGrpSpPr/>
            <p:nvPr/>
          </p:nvGrpSpPr>
          <p:grpSpPr>
            <a:xfrm>
              <a:off x="2437144" y="2013708"/>
              <a:ext cx="5308361" cy="764192"/>
              <a:chOff x="2437144" y="2227689"/>
              <a:chExt cx="5308361" cy="764192"/>
            </a:xfrm>
          </p:grpSpPr>
          <p:grpSp>
            <p:nvGrpSpPr>
              <p:cNvPr id="19" name="Grupa 18"/>
              <p:cNvGrpSpPr/>
              <p:nvPr/>
            </p:nvGrpSpPr>
            <p:grpSpPr>
              <a:xfrm>
                <a:off x="2514142" y="2227689"/>
                <a:ext cx="3280767" cy="508243"/>
                <a:chOff x="2519083" y="1535621"/>
                <a:chExt cx="3280767" cy="508243"/>
              </a:xfrm>
            </p:grpSpPr>
            <p:sp>
              <p:nvSpPr>
                <p:cNvPr id="20" name="pole tekstowe 19"/>
                <p:cNvSpPr txBox="1"/>
                <p:nvPr/>
              </p:nvSpPr>
              <p:spPr>
                <a:xfrm>
                  <a:off x="2519083" y="1670094"/>
                  <a:ext cx="367553" cy="3693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6</a:t>
                  </a:r>
                  <a:endParaRPr lang="pl-P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" name="pole tekstowe 20"/>
                <p:cNvSpPr txBox="1"/>
                <p:nvPr/>
              </p:nvSpPr>
              <p:spPr>
                <a:xfrm>
                  <a:off x="3039036" y="1674532"/>
                  <a:ext cx="367553" cy="3693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6</a:t>
                  </a:r>
                </a:p>
              </p:txBody>
            </p:sp>
            <p:sp>
              <p:nvSpPr>
                <p:cNvPr id="22" name="pole tekstowe 21"/>
                <p:cNvSpPr txBox="1"/>
                <p:nvPr/>
              </p:nvSpPr>
              <p:spPr>
                <a:xfrm>
                  <a:off x="4823262" y="1670094"/>
                  <a:ext cx="367553" cy="3693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6</a:t>
                  </a:r>
                  <a:endParaRPr lang="pl-P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" name="pole tekstowe 22"/>
                <p:cNvSpPr txBox="1"/>
                <p:nvPr/>
              </p:nvSpPr>
              <p:spPr>
                <a:xfrm>
                  <a:off x="5432297" y="1670094"/>
                  <a:ext cx="367553" cy="3693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6</a:t>
                  </a:r>
                  <a:endParaRPr lang="pl-P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" name="pole tekstowe 23"/>
                <p:cNvSpPr txBox="1"/>
                <p:nvPr/>
              </p:nvSpPr>
              <p:spPr>
                <a:xfrm>
                  <a:off x="3916960" y="1535621"/>
                  <a:ext cx="367553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…</a:t>
                  </a:r>
                  <a:endParaRPr lang="pl-PL" sz="24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5" name="pole tekstowe 24"/>
              <p:cNvSpPr txBox="1"/>
              <p:nvPr/>
            </p:nvSpPr>
            <p:spPr>
              <a:xfrm>
                <a:off x="6254986" y="2352622"/>
                <a:ext cx="367553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endParaRPr lang="pl-P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pole tekstowe 25"/>
              <p:cNvSpPr txBox="1"/>
              <p:nvPr/>
            </p:nvSpPr>
            <p:spPr>
              <a:xfrm>
                <a:off x="7268265" y="2352622"/>
                <a:ext cx="367553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endParaRPr lang="pl-P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pole tekstowe 26"/>
              <p:cNvSpPr txBox="1"/>
              <p:nvPr/>
            </p:nvSpPr>
            <p:spPr>
              <a:xfrm>
                <a:off x="6765951" y="2352622"/>
                <a:ext cx="367553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endParaRPr lang="pl-P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Nawias klamrowy zamykający 27"/>
              <p:cNvSpPr/>
              <p:nvPr/>
            </p:nvSpPr>
            <p:spPr>
              <a:xfrm rot="5400000">
                <a:off x="4979207" y="225583"/>
                <a:ext cx="224235" cy="5308361"/>
              </a:xfrm>
              <a:prstGeom prst="rightBrace">
                <a:avLst>
                  <a:gd name="adj1" fmla="val 44314"/>
                  <a:gd name="adj2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sp>
          <p:nvSpPr>
            <p:cNvPr id="29" name="Prostokąt 28"/>
            <p:cNvSpPr/>
            <p:nvPr/>
          </p:nvSpPr>
          <p:spPr>
            <a:xfrm>
              <a:off x="2344162" y="2823592"/>
              <a:ext cx="568342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l-PL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Grupy </a:t>
              </a:r>
              <a:r>
                <a:rPr lang="pl-PL" sz="1600" dirty="0" smtClean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sześcioosobowe </a:t>
              </a:r>
              <a:r>
                <a:rPr lang="pl-PL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utworzone przez wszystkich uczniów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4603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13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rozwiązań zadania</a:t>
              </a:r>
            </a:p>
          </p:txBody>
        </p:sp>
      </p:grpSp>
      <p:sp>
        <p:nvSpPr>
          <p:cNvPr id="8" name="pole tekstowe 7"/>
          <p:cNvSpPr txBox="1"/>
          <p:nvPr/>
        </p:nvSpPr>
        <p:spPr>
          <a:xfrm flipH="1">
            <a:off x="399245" y="1296665"/>
            <a:ext cx="9444186" cy="270843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sposób </a:t>
            </a:r>
            <a:r>
              <a:rPr lang="pl-PL" altLang="pl-PL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pl-PL" altLang="pl-PL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metoda prób i błędów)</a:t>
            </a: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00175" y="1219721"/>
            <a:ext cx="7922608" cy="27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Odpowiedź: Na wycieczkę pojechało 72 uczniów. </a:t>
            </a: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354177"/>
              </p:ext>
            </p:extLst>
          </p:nvPr>
        </p:nvGraphicFramePr>
        <p:xfrm>
          <a:off x="857932" y="1812710"/>
          <a:ext cx="7595998" cy="1599400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4093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9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45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45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45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45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9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grup ośmioosobowych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uczniów w tych grupach 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grup sześcioosobowych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pl-PL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uczniów w tych grupach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11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14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rozwiązań zadania</a:t>
              </a:r>
            </a:p>
          </p:txBody>
        </p:sp>
      </p:grpSp>
      <p:sp>
        <p:nvSpPr>
          <p:cNvPr id="8" name="pole tekstowe 7"/>
          <p:cNvSpPr txBox="1"/>
          <p:nvPr/>
        </p:nvSpPr>
        <p:spPr>
          <a:xfrm flipH="1">
            <a:off x="179509" y="1015911"/>
            <a:ext cx="9663921" cy="455509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sposób </a:t>
            </a:r>
            <a:r>
              <a:rPr lang="pl-PL" altLang="pl-PL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pl-PL" altLang="pl-PL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metoda prób i błędów</a:t>
            </a:r>
            <a:r>
              <a:rPr lang="pl-PL" altLang="pl-PL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84274" y="1453091"/>
            <a:ext cx="9659156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Liczba uczniów musi być liczbą podzielną przez 6 i przez 8 (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wspólne wielokrotności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liczb 6 i 8):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24, 48, 72, 96,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Sprawdzamy, która z tych liczb spełnia warunki zadania: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dla 24 mamy: 24 : 6 = 4 i 24 : 8 = 3; różnica 4 – 3 = 1 nie spełnia warunków zadania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dla 48 mamy: 48 : 6 = 8 i 48 : 8 = 6; różnica 8 – 6 = 2 nie spełnia warunków zadania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dla 72 mamy: 72 : 6 = 12 i 72 : 8 = 9; różnica 12 – 9 = 3 spełnia warunki zadania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dla 96 mamy: 96 : 6 = 16 i 96 : 8 = 12; różnica 16 – 12 = 4 nie spełnia warunków zadania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Odpowiedź: Na wycieczkę pojechało 72 uczniów. </a:t>
            </a: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902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15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rozwiązań zadania</a:t>
              </a:r>
            </a:p>
          </p:txBody>
        </p:sp>
      </p:grpSp>
      <p:sp>
        <p:nvSpPr>
          <p:cNvPr id="8" name="pole tekstowe 7"/>
          <p:cNvSpPr txBox="1"/>
          <p:nvPr/>
        </p:nvSpPr>
        <p:spPr>
          <a:xfrm flipH="1">
            <a:off x="179509" y="809025"/>
            <a:ext cx="9663921" cy="547842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VI sposób</a:t>
            </a:r>
            <a:endParaRPr lang="pl-PL" altLang="pl-PL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84274" y="1085444"/>
            <a:ext cx="9659156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 – liczba </a:t>
            </a:r>
            <a:r>
              <a:rPr lang="pl-PL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przedziałów </a:t>
            </a:r>
            <a:r>
              <a:rPr lang="pl-P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zajętych przez uczniów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– liczba uczniów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Odpowiedź</a:t>
            </a:r>
            <a:r>
              <a:rPr lang="pl-P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Na wycieczkę pojechało 72 uczniów. </a:t>
            </a:r>
          </a:p>
        </p:txBody>
      </p:sp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108622"/>
              </p:ext>
            </p:extLst>
          </p:nvPr>
        </p:nvGraphicFramePr>
        <p:xfrm>
          <a:off x="206404" y="1975399"/>
          <a:ext cx="1360000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8" name="Equation" r:id="rId3" imgW="863280" imgH="457200" progId="Equation.DSMT4">
                  <p:embed/>
                </p:oleObj>
              </mc:Choice>
              <mc:Fallback>
                <p:oleObj name="Equation" r:id="rId3" imgW="8632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6404" y="1975399"/>
                        <a:ext cx="1360000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i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504157"/>
              </p:ext>
            </p:extLst>
          </p:nvPr>
        </p:nvGraphicFramePr>
        <p:xfrm>
          <a:off x="216460" y="2695575"/>
          <a:ext cx="132080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9" name="Equation" r:id="rId5" imgW="838080" imgH="457200" progId="Equation.DSMT4">
                  <p:embed/>
                </p:oleObj>
              </mc:Choice>
              <mc:Fallback>
                <p:oleObj name="Equation" r:id="rId5" imgW="838080" imgH="457200" progId="Equation.DSMT4">
                  <p:embed/>
                  <p:pic>
                    <p:nvPicPr>
                      <p:cNvPr id="2" name="Obiekt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6460" y="2695575"/>
                        <a:ext cx="1320800" cy="71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378989"/>
              </p:ext>
            </p:extLst>
          </p:nvPr>
        </p:nvGraphicFramePr>
        <p:xfrm>
          <a:off x="208805" y="3422553"/>
          <a:ext cx="1462088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0" name="Equation" r:id="rId7" imgW="927000" imgH="457200" progId="Equation.DSMT4">
                  <p:embed/>
                </p:oleObj>
              </mc:Choice>
              <mc:Fallback>
                <p:oleObj name="Equation" r:id="rId7" imgW="927000" imgH="457200" progId="Equation.DSMT4">
                  <p:embed/>
                  <p:pic>
                    <p:nvPicPr>
                      <p:cNvPr id="11" name="Obiekt 1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8805" y="3422553"/>
                        <a:ext cx="1462088" cy="719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i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389794"/>
              </p:ext>
            </p:extLst>
          </p:nvPr>
        </p:nvGraphicFramePr>
        <p:xfrm>
          <a:off x="212998" y="4175125"/>
          <a:ext cx="839787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1" name="Equation" r:id="rId9" imgW="533160" imgH="457200" progId="Equation.DSMT4">
                  <p:embed/>
                </p:oleObj>
              </mc:Choice>
              <mc:Fallback>
                <p:oleObj name="Equation" r:id="rId9" imgW="533160" imgH="457200" progId="Equation.DSMT4">
                  <p:embed/>
                  <p:pic>
                    <p:nvPicPr>
                      <p:cNvPr id="11" name="Obiekt 1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2998" y="4175125"/>
                        <a:ext cx="839787" cy="71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i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254529"/>
              </p:ext>
            </p:extLst>
          </p:nvPr>
        </p:nvGraphicFramePr>
        <p:xfrm>
          <a:off x="228797" y="4894263"/>
          <a:ext cx="839787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2" name="Equation" r:id="rId11" imgW="533160" imgH="457200" progId="Equation.DSMT4">
                  <p:embed/>
                </p:oleObj>
              </mc:Choice>
              <mc:Fallback>
                <p:oleObj name="Equation" r:id="rId11" imgW="533160" imgH="457200" progId="Equation.DSMT4">
                  <p:embed/>
                  <p:pic>
                    <p:nvPicPr>
                      <p:cNvPr id="13" name="Obiekt 1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28797" y="4894263"/>
                        <a:ext cx="839787" cy="71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560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16</a:t>
            </a:fld>
            <a:endParaRPr lang="pl-PL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728236" y="5998158"/>
            <a:ext cx="3450625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Przykładowy arkusz egzaminacyjny.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324673" y="893396"/>
            <a:ext cx="2013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endParaRPr lang="pl-PL" sz="2400" dirty="0"/>
          </a:p>
        </p:txBody>
      </p:sp>
      <p:sp>
        <p:nvSpPr>
          <p:cNvPr id="11" name="Tytuł 1"/>
          <p:cNvSpPr txBox="1">
            <a:spLocks/>
          </p:cNvSpPr>
          <p:nvPr/>
        </p:nvSpPr>
        <p:spPr>
          <a:xfrm>
            <a:off x="287635" y="1495668"/>
            <a:ext cx="8153579" cy="47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Rozwiąż zadanie przynajmniej dwoma różnymi sposobami. </a:t>
            </a:r>
          </a:p>
        </p:txBody>
      </p:sp>
      <p:sp>
        <p:nvSpPr>
          <p:cNvPr id="12" name="Tytuł 1"/>
          <p:cNvSpPr txBox="1">
            <a:spLocks/>
          </p:cNvSpPr>
          <p:nvPr/>
        </p:nvSpPr>
        <p:spPr>
          <a:xfrm>
            <a:off x="179512" y="5537915"/>
            <a:ext cx="8153579" cy="47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Jakimi sposobami można rozwiązać to zadanie?</a:t>
            </a:r>
          </a:p>
        </p:txBody>
      </p:sp>
      <p:grpSp>
        <p:nvGrpSpPr>
          <p:cNvPr id="14" name="Grupa 13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5"/>
          </a:xfrm>
        </p:grpSpPr>
        <p:sp>
          <p:nvSpPr>
            <p:cNvPr id="15" name="pole tekstowe 14"/>
            <p:cNvSpPr txBox="1"/>
            <p:nvPr/>
          </p:nvSpPr>
          <p:spPr>
            <a:xfrm>
              <a:off x="255962" y="116632"/>
              <a:ext cx="6827644" cy="6610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pole tekstowe 18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rozwiązania zadania</a:t>
              </a:r>
            </a:p>
          </p:txBody>
        </p:sp>
      </p:grpSp>
      <p:sp>
        <p:nvSpPr>
          <p:cNvPr id="10" name="pole tekstowe 9"/>
          <p:cNvSpPr txBox="1"/>
          <p:nvPr/>
        </p:nvSpPr>
        <p:spPr>
          <a:xfrm>
            <a:off x="450760" y="2121595"/>
            <a:ext cx="93926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Zadanie 19. (0–2)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Na pływalni w marcu obowiązywała promocja</a:t>
            </a:r>
            <a:r>
              <a:rPr lang="pl-PL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l-PL" b="1" dirty="0"/>
          </a:p>
          <a:p>
            <a:endParaRPr lang="pl-PL" b="1" dirty="0" smtClean="0"/>
          </a:p>
          <a:p>
            <a:endParaRPr lang="pl-PL" b="1" dirty="0"/>
          </a:p>
          <a:p>
            <a:endParaRPr lang="pl-PL" b="1" dirty="0" smtClean="0"/>
          </a:p>
          <a:p>
            <a:endParaRPr lang="pl-PL" b="1" dirty="0"/>
          </a:p>
          <a:p>
            <a:endParaRPr lang="pl-PL" b="1" dirty="0" smtClean="0"/>
          </a:p>
          <a:p>
            <a:endParaRPr lang="pl-PL" b="1" dirty="0"/>
          </a:p>
          <a:p>
            <a:r>
              <a:rPr lang="pl-PL" b="1" dirty="0" smtClean="0"/>
              <a:t>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Wojtek był w marcu codziennie jeden raz na pływalni i wykorzystał wszystkie ulgi promocyjne. Ile kosztowało go korzystanie z pływalni w marcu? Zapisz obliczenia</a:t>
            </a:r>
            <a:r>
              <a:rPr lang="pl-PL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ole tekstowe 2"/>
          <p:cNvSpPr txBox="1">
            <a:spLocks noChangeArrowheads="1"/>
          </p:cNvSpPr>
          <p:nvPr/>
        </p:nvSpPr>
        <p:spPr bwMode="auto">
          <a:xfrm>
            <a:off x="2338366" y="2852303"/>
            <a:ext cx="3070761" cy="1605626"/>
          </a:xfrm>
          <a:prstGeom prst="rect">
            <a:avLst/>
          </a:prstGeom>
          <a:solidFill>
            <a:srgbClr val="FFFFFF"/>
          </a:solidFill>
          <a:ln w="4762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1">
                    <a:lumMod val="65000"/>
                  </a:schemeClr>
                </a:gs>
                <a:gs pos="88000">
                  <a:schemeClr val="tx1">
                    <a:lumMod val="50000"/>
                    <a:lumOff val="50000"/>
                  </a:schemeClr>
                </a:gs>
                <a:gs pos="100000">
                  <a:schemeClr val="bg2">
                    <a:lumMod val="50000"/>
                  </a:schemeClr>
                </a:gs>
              </a:gsLst>
              <a:lin ang="5400000" scaled="1"/>
            </a:gra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pl-PL" sz="80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pl-PL" sz="160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Jednorazowe wejście na pływalnię – 9 zł</a:t>
            </a:r>
            <a:endParaRPr lang="pl-PL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pl-PL" sz="160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pl-PL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pl-PL" sz="160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PROMOCJA!!!</a:t>
            </a:r>
            <a:endParaRPr lang="pl-PL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pl-PL" sz="1600" b="1" i="1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 czwarte wejście gratis </a:t>
            </a:r>
            <a:r>
              <a:rPr lang="pl-PL" sz="1600" b="1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pl-PL" sz="800" b="1" i="1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0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17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rozwiązania zadania</a:t>
              </a:r>
            </a:p>
          </p:txBody>
        </p:sp>
      </p:grp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287635" y="1066541"/>
            <a:ext cx="9905236" cy="181588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Pierwszy sposób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Wojtek korzystał z gratisowego wejścia w następujących dniach marca: 4, 8, 12, 16, 20, 24 i 28, czyli 7 razy.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Wojtek zapłacił za 31 – 7 = 24 wejścia.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 ∙ 9 = 216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Za korzystanie z pływalni przez cały marzec Wojtek zapłacił 216 zł.</a:t>
            </a:r>
            <a:endParaRPr lang="pl-PL" sz="16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479178" y="3376159"/>
            <a:ext cx="10300446" cy="2175980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Drugi sposób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Wojtek korzystał z gratisowego wejścia w następujących dniach marca: 4, 8, 12, 16, 20, 24 i 28, czyli 7 razy.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Bez ulg promocyjnych Wojtek zapłaciłby 31 ∙ 9 = 279 złotych.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Zniżki promocyjne, to kwota 7 ∙ 9 = 63 złote.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279 – 63 = 216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Za korzystanie z pływalni przez cały marzec Wojtek zapłacił 216 zł.</a:t>
            </a:r>
            <a:endParaRPr lang="pl-PL" sz="16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7505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18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15118" y="170701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rozwiązań zadania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080247" y="2041483"/>
            <a:ext cx="8901953" cy="206518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Trzeci sposób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 hangingPunct="0">
              <a:spcAft>
                <a:spcPts val="600"/>
              </a:spcAft>
            </a:pPr>
            <a:r>
              <a:rPr lang="pl-PL" sz="1600" dirty="0">
                <a:solidFill>
                  <a:srgbClr val="00000A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W cyklu 4 kolejnych dni Wojtek płacił po 9 zł za trzy wejścia na basen, a czwarte miał darmowe.</a:t>
            </a:r>
          </a:p>
          <a:p>
            <a:pPr hangingPunct="0">
              <a:spcAft>
                <a:spcPts val="600"/>
              </a:spcAft>
            </a:pPr>
            <a:r>
              <a:rPr lang="pl-PL" sz="1600" dirty="0">
                <a:solidFill>
                  <a:srgbClr val="00000A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31 : 4 = 7 reszta 3</a:t>
            </a:r>
          </a:p>
          <a:p>
            <a:pPr hangingPunct="0">
              <a:spcAft>
                <a:spcPts val="600"/>
              </a:spcAft>
            </a:pPr>
            <a:r>
              <a:rPr lang="pl-PL" sz="1600" dirty="0">
                <a:solidFill>
                  <a:srgbClr val="00000A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Wojtek zapłacił za 7 ·3 + 3 = 24  wejścia.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24 ∙ 9 = 216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Za korzystanie z pływalni przez cały marzec Wojtek zapłacił 216 zł.</a:t>
            </a:r>
            <a:endParaRPr lang="pl-PL" sz="16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5211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19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39360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rozwiązania zadania</a:t>
              </a:r>
              <a:endParaRPr lang="pl-PL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Lato" panose="020F0502020204030203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6052504" y="5998158"/>
            <a:ext cx="5328592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Informator o egzaminie ósmoklasisty z matematyki od roku szkolnego 2018/2019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681317" y="715625"/>
            <a:ext cx="1783976" cy="498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Czwarty sposób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3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4 marca – 0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5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6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7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8 marca – 0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9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10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11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12 marca – 0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13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14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15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16 marca – 0 </a:t>
            </a:r>
            <a:r>
              <a:rPr lang="pl-PL" sz="16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zł</a:t>
            </a:r>
            <a:endParaRPr lang="pl-PL" sz="16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2617891" y="1097605"/>
            <a:ext cx="1864459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17 </a:t>
            </a: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18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19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20 marca – 0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21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22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23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24 marca – 0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25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26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27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28 marca – 0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29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30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31 marca – 9 zł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4634948" y="5197939"/>
            <a:ext cx="630198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24 </a:t>
            </a: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∙ 9 = 216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Za korzystanie z pływalni przez cały marzec Wojtek zapłacił 216 zł.</a:t>
            </a:r>
            <a:endParaRPr lang="pl-PL" sz="16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5895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 txBox="1">
            <a:spLocks/>
          </p:cNvSpPr>
          <p:nvPr/>
        </p:nvSpPr>
        <p:spPr>
          <a:xfrm>
            <a:off x="1168774" y="2202287"/>
            <a:ext cx="9144000" cy="314305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Tworzenie i stosowanie strategii rozwiązywania problemów</a:t>
            </a:r>
          </a:p>
          <a:p>
            <a:r>
              <a:rPr lang="pl-PL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pl-PL" sz="4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jak </a:t>
            </a:r>
            <a:r>
              <a:rPr lang="pl-PL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wspomagać naukę rozumowania i argumentowania</a:t>
            </a:r>
            <a:br>
              <a:rPr lang="pl-PL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4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</p:spTree>
    <p:extLst>
      <p:ext uri="{BB962C8B-B14F-4D97-AF65-F5344CB8AC3E}">
        <p14:creationId xmlns:p14="http://schemas.microsoft.com/office/powerpoint/2010/main" val="385598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Wszelkie prawa zastrzeżone © Ośrodek Rozwoju Edukacji </a:t>
            </a:r>
          </a:p>
          <a:p>
            <a:r>
              <a:rPr lang="pl-PL" dirty="0" smtClean="0"/>
              <a:t>w Warszawie | www.ore.edu.pl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20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7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rozwiązań zadania</a:t>
              </a:r>
            </a:p>
          </p:txBody>
        </p:sp>
      </p:grpSp>
      <p:sp>
        <p:nvSpPr>
          <p:cNvPr id="9" name="Tytuł 1"/>
          <p:cNvSpPr txBox="1">
            <a:spLocks/>
          </p:cNvSpPr>
          <p:nvPr/>
        </p:nvSpPr>
        <p:spPr>
          <a:xfrm>
            <a:off x="287635" y="1297896"/>
            <a:ext cx="8153579" cy="47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którym przypadku działanie 90 : 15 wykonano poprawnie?  </a:t>
            </a:r>
            <a:endParaRPr lang="pl-PL" sz="18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921976" y="2272022"/>
            <a:ext cx="7832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 : 15 = (30 + 30 + 30) : 15 = 30 : 15 + 30 : 15 + 30 : 15 = 2 + 2 + 2 = 6</a:t>
            </a:r>
            <a:endParaRPr lang="pl-PL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921976" y="3069860"/>
            <a:ext cx="3716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 : 15 = 90 : 30 ∙ 2 = 3 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= 6</a:t>
            </a:r>
            <a:endParaRPr lang="pl-PL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921976" y="3902015"/>
            <a:ext cx="6485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 : 15 = (96 – 6) : (12 + 3) = 96 : 12 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: 3 = 8 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= 6</a:t>
            </a:r>
            <a:endParaRPr lang="pl-PL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921976" y="4728319"/>
            <a:ext cx="3542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 : 15 = 90 : 3 : 5 = 30 : 5 = 6</a:t>
            </a:r>
            <a:endParaRPr lang="pl-PL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8754035" y="2272022"/>
            <a:ext cx="745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</a:t>
            </a:r>
            <a:endParaRPr lang="pl-PL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4638708" y="4734633"/>
            <a:ext cx="745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</a:t>
            </a:r>
            <a:endParaRPr lang="pl-PL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4638707" y="3069860"/>
            <a:ext cx="745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</a:t>
            </a:r>
            <a:endParaRPr lang="pl-PL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pole tekstowe 21"/>
          <p:cNvSpPr txBox="1"/>
          <p:nvPr/>
        </p:nvSpPr>
        <p:spPr>
          <a:xfrm>
            <a:off x="7523787" y="3905751"/>
            <a:ext cx="745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</a:t>
            </a:r>
            <a:endParaRPr lang="pl-PL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Prostokąt 22"/>
          <p:cNvSpPr/>
          <p:nvPr/>
        </p:nvSpPr>
        <p:spPr>
          <a:xfrm>
            <a:off x="287635" y="767138"/>
            <a:ext cx="2013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06176697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4" grpId="0"/>
      <p:bldP spid="15" grpId="0"/>
      <p:bldP spid="19" grpId="0"/>
      <p:bldP spid="21" grpId="0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21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7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rozwiązań zadania</a:t>
              </a:r>
            </a:p>
          </p:txBody>
        </p:sp>
      </p:grpSp>
      <p:sp>
        <p:nvSpPr>
          <p:cNvPr id="9" name="Tytuł 1"/>
          <p:cNvSpPr txBox="1">
            <a:spLocks/>
          </p:cNvSpPr>
          <p:nvPr/>
        </p:nvSpPr>
        <p:spPr>
          <a:xfrm>
            <a:off x="287635" y="1297896"/>
            <a:ext cx="8153579" cy="47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którym przypadku działanie 90 : 15 wykonano poprawnie?  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921976" y="2131119"/>
            <a:ext cx="20229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 – 15 = 75</a:t>
            </a:r>
          </a:p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 – 15 = 60</a:t>
            </a:r>
          </a:p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– 15 = 45</a:t>
            </a:r>
          </a:p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 – 15 = 30</a:t>
            </a:r>
          </a:p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– 15 = 15</a:t>
            </a:r>
          </a:p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– 15 = 0</a:t>
            </a:r>
          </a:p>
          <a:p>
            <a:endParaRPr lang="pl-PL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 : 15 = 6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1187917" y="4797830"/>
            <a:ext cx="745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5599886" y="2962864"/>
            <a:ext cx="510988" cy="36933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3783106" y="2541272"/>
            <a:ext cx="510988" cy="36933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4666354" y="2778198"/>
            <a:ext cx="510988" cy="36933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</a:p>
        </p:txBody>
      </p:sp>
      <p:cxnSp>
        <p:nvCxnSpPr>
          <p:cNvPr id="22" name="Łącznik prosty 21"/>
          <p:cNvCxnSpPr/>
          <p:nvPr/>
        </p:nvCxnSpPr>
        <p:spPr>
          <a:xfrm>
            <a:off x="4026677" y="2146888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>
            <a:off x="4951219" y="2433473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23"/>
          <p:cNvCxnSpPr/>
          <p:nvPr/>
        </p:nvCxnSpPr>
        <p:spPr>
          <a:xfrm>
            <a:off x="4807583" y="2419825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>
            <a:off x="5977927" y="2595948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/>
          <p:cNvCxnSpPr/>
          <p:nvPr/>
        </p:nvCxnSpPr>
        <p:spPr>
          <a:xfrm>
            <a:off x="5700549" y="2595948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26"/>
          <p:cNvCxnSpPr/>
          <p:nvPr/>
        </p:nvCxnSpPr>
        <p:spPr>
          <a:xfrm>
            <a:off x="5837999" y="2595948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27"/>
          <p:cNvCxnSpPr/>
          <p:nvPr/>
        </p:nvCxnSpPr>
        <p:spPr>
          <a:xfrm>
            <a:off x="6910332" y="2803499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y 28"/>
          <p:cNvCxnSpPr/>
          <p:nvPr/>
        </p:nvCxnSpPr>
        <p:spPr>
          <a:xfrm>
            <a:off x="6793792" y="2793053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29"/>
          <p:cNvCxnSpPr/>
          <p:nvPr/>
        </p:nvCxnSpPr>
        <p:spPr>
          <a:xfrm>
            <a:off x="6677250" y="2793062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30"/>
          <p:cNvCxnSpPr/>
          <p:nvPr/>
        </p:nvCxnSpPr>
        <p:spPr>
          <a:xfrm>
            <a:off x="6547262" y="2803499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e tekstowe 31"/>
          <p:cNvSpPr txBox="1"/>
          <p:nvPr/>
        </p:nvSpPr>
        <p:spPr>
          <a:xfrm>
            <a:off x="6525880" y="3141211"/>
            <a:ext cx="510988" cy="36933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</a:p>
        </p:txBody>
      </p:sp>
      <p:sp>
        <p:nvSpPr>
          <p:cNvPr id="33" name="pole tekstowe 32"/>
          <p:cNvSpPr txBox="1"/>
          <p:nvPr/>
        </p:nvSpPr>
        <p:spPr>
          <a:xfrm>
            <a:off x="8637193" y="3856766"/>
            <a:ext cx="510988" cy="36933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</a:p>
        </p:txBody>
      </p:sp>
      <p:sp>
        <p:nvSpPr>
          <p:cNvPr id="34" name="pole tekstowe 33"/>
          <p:cNvSpPr txBox="1"/>
          <p:nvPr/>
        </p:nvSpPr>
        <p:spPr>
          <a:xfrm>
            <a:off x="7424203" y="3487434"/>
            <a:ext cx="510988" cy="36933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</a:t>
            </a:r>
          </a:p>
        </p:txBody>
      </p:sp>
      <p:cxnSp>
        <p:nvCxnSpPr>
          <p:cNvPr id="35" name="Łącznik prosty 34"/>
          <p:cNvCxnSpPr/>
          <p:nvPr/>
        </p:nvCxnSpPr>
        <p:spPr>
          <a:xfrm>
            <a:off x="8983838" y="3468984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y 35"/>
          <p:cNvCxnSpPr/>
          <p:nvPr/>
        </p:nvCxnSpPr>
        <p:spPr>
          <a:xfrm>
            <a:off x="9098904" y="3468984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y 36"/>
          <p:cNvCxnSpPr/>
          <p:nvPr/>
        </p:nvCxnSpPr>
        <p:spPr>
          <a:xfrm>
            <a:off x="8732826" y="3473985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37"/>
          <p:cNvCxnSpPr/>
          <p:nvPr/>
        </p:nvCxnSpPr>
        <p:spPr>
          <a:xfrm>
            <a:off x="8603139" y="3467955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38"/>
          <p:cNvCxnSpPr/>
          <p:nvPr/>
        </p:nvCxnSpPr>
        <p:spPr>
          <a:xfrm>
            <a:off x="8858633" y="3467955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39"/>
          <p:cNvCxnSpPr/>
          <p:nvPr/>
        </p:nvCxnSpPr>
        <p:spPr>
          <a:xfrm>
            <a:off x="9230668" y="3468984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y 45"/>
          <p:cNvCxnSpPr/>
          <p:nvPr/>
        </p:nvCxnSpPr>
        <p:spPr>
          <a:xfrm>
            <a:off x="7818432" y="3123845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y 46"/>
          <p:cNvCxnSpPr/>
          <p:nvPr/>
        </p:nvCxnSpPr>
        <p:spPr>
          <a:xfrm>
            <a:off x="7921575" y="3123845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y 47"/>
          <p:cNvCxnSpPr/>
          <p:nvPr/>
        </p:nvCxnSpPr>
        <p:spPr>
          <a:xfrm>
            <a:off x="7555497" y="3128846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y 48"/>
          <p:cNvCxnSpPr/>
          <p:nvPr/>
        </p:nvCxnSpPr>
        <p:spPr>
          <a:xfrm>
            <a:off x="7425810" y="3122816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49"/>
          <p:cNvCxnSpPr/>
          <p:nvPr/>
        </p:nvCxnSpPr>
        <p:spPr>
          <a:xfrm>
            <a:off x="7681304" y="3122816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rostokąt 51"/>
          <p:cNvSpPr/>
          <p:nvPr/>
        </p:nvSpPr>
        <p:spPr>
          <a:xfrm>
            <a:off x="5487430" y="4148908"/>
            <a:ext cx="1293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 : 15 = 6</a:t>
            </a:r>
          </a:p>
        </p:txBody>
      </p:sp>
      <p:sp>
        <p:nvSpPr>
          <p:cNvPr id="53" name="pole tekstowe 52"/>
          <p:cNvSpPr txBox="1"/>
          <p:nvPr/>
        </p:nvSpPr>
        <p:spPr>
          <a:xfrm>
            <a:off x="6070703" y="4693028"/>
            <a:ext cx="745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</a:t>
            </a:r>
          </a:p>
        </p:txBody>
      </p:sp>
      <p:sp>
        <p:nvSpPr>
          <p:cNvPr id="41" name="Prostokąt 40"/>
          <p:cNvSpPr/>
          <p:nvPr/>
        </p:nvSpPr>
        <p:spPr>
          <a:xfrm>
            <a:off x="287635" y="767138"/>
            <a:ext cx="25426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cd.</a:t>
            </a:r>
            <a:endParaRPr lang="pl-PL" sz="2400" dirty="0"/>
          </a:p>
        </p:txBody>
      </p:sp>
      <p:cxnSp>
        <p:nvCxnSpPr>
          <p:cNvPr id="42" name="Łącznik prosty 41"/>
          <p:cNvCxnSpPr/>
          <p:nvPr/>
        </p:nvCxnSpPr>
        <p:spPr>
          <a:xfrm>
            <a:off x="3995304" y="2146888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prosty 42"/>
          <p:cNvCxnSpPr/>
          <p:nvPr/>
        </p:nvCxnSpPr>
        <p:spPr>
          <a:xfrm>
            <a:off x="4919846" y="2433473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43"/>
          <p:cNvCxnSpPr/>
          <p:nvPr/>
        </p:nvCxnSpPr>
        <p:spPr>
          <a:xfrm>
            <a:off x="4776210" y="2419825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y 44"/>
          <p:cNvCxnSpPr/>
          <p:nvPr/>
        </p:nvCxnSpPr>
        <p:spPr>
          <a:xfrm>
            <a:off x="5946554" y="2595948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50"/>
          <p:cNvCxnSpPr/>
          <p:nvPr/>
        </p:nvCxnSpPr>
        <p:spPr>
          <a:xfrm>
            <a:off x="5669176" y="2595948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Łącznik prosty 53"/>
          <p:cNvCxnSpPr/>
          <p:nvPr/>
        </p:nvCxnSpPr>
        <p:spPr>
          <a:xfrm>
            <a:off x="5806626" y="2595948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y 54"/>
          <p:cNvCxnSpPr/>
          <p:nvPr/>
        </p:nvCxnSpPr>
        <p:spPr>
          <a:xfrm>
            <a:off x="6878959" y="2803499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55"/>
          <p:cNvCxnSpPr/>
          <p:nvPr/>
        </p:nvCxnSpPr>
        <p:spPr>
          <a:xfrm>
            <a:off x="6762419" y="2793053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y 56"/>
          <p:cNvCxnSpPr/>
          <p:nvPr/>
        </p:nvCxnSpPr>
        <p:spPr>
          <a:xfrm>
            <a:off x="6645877" y="2793062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57"/>
          <p:cNvCxnSpPr/>
          <p:nvPr/>
        </p:nvCxnSpPr>
        <p:spPr>
          <a:xfrm>
            <a:off x="6515889" y="2803499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y 58"/>
          <p:cNvCxnSpPr/>
          <p:nvPr/>
        </p:nvCxnSpPr>
        <p:spPr>
          <a:xfrm>
            <a:off x="9067531" y="3468984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y 59"/>
          <p:cNvCxnSpPr/>
          <p:nvPr/>
        </p:nvCxnSpPr>
        <p:spPr>
          <a:xfrm>
            <a:off x="8571766" y="3467955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60"/>
          <p:cNvCxnSpPr/>
          <p:nvPr/>
        </p:nvCxnSpPr>
        <p:spPr>
          <a:xfrm>
            <a:off x="8827260" y="3467955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Łącznik prosty 61"/>
          <p:cNvCxnSpPr/>
          <p:nvPr/>
        </p:nvCxnSpPr>
        <p:spPr>
          <a:xfrm>
            <a:off x="9199295" y="3468984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Łącznik prosty 62"/>
          <p:cNvCxnSpPr/>
          <p:nvPr/>
        </p:nvCxnSpPr>
        <p:spPr>
          <a:xfrm>
            <a:off x="7890202" y="3123845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Łącznik prosty 63"/>
          <p:cNvCxnSpPr/>
          <p:nvPr/>
        </p:nvCxnSpPr>
        <p:spPr>
          <a:xfrm>
            <a:off x="7524124" y="3128846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Łącznik prosty 64"/>
          <p:cNvCxnSpPr/>
          <p:nvPr/>
        </p:nvCxnSpPr>
        <p:spPr>
          <a:xfrm>
            <a:off x="7394437" y="3122816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 prosty 65"/>
          <p:cNvCxnSpPr/>
          <p:nvPr/>
        </p:nvCxnSpPr>
        <p:spPr>
          <a:xfrm>
            <a:off x="7649931" y="3122816"/>
            <a:ext cx="0" cy="2619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33876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0" grpId="0" animBg="1"/>
      <p:bldP spid="19" grpId="0" animBg="1"/>
      <p:bldP spid="20" grpId="0" animBg="1"/>
      <p:bldP spid="32" grpId="0" animBg="1"/>
      <p:bldP spid="33" grpId="0" animBg="1"/>
      <p:bldP spid="34" grpId="0" animBg="1"/>
      <p:bldP spid="52" grpId="0"/>
      <p:bldP spid="5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22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7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rozwiązań zadania</a:t>
              </a:r>
            </a:p>
          </p:txBody>
        </p:sp>
      </p:grpSp>
      <p:graphicFrame>
        <p:nvGraphicFramePr>
          <p:cNvPr id="10" name="Symbol zastępczy zawartości 4">
            <a:extLst>
              <a:ext uri="{FF2B5EF4-FFF2-40B4-BE49-F238E27FC236}">
                <a16:creationId xmlns:a16="http://schemas.microsoft.com/office/drawing/2014/main" id="{C4D126A8-B92F-43EC-B9B4-C0C38793FD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5087296"/>
              </p:ext>
            </p:extLst>
          </p:nvPr>
        </p:nvGraphicFramePr>
        <p:xfrm>
          <a:off x="546585" y="1290239"/>
          <a:ext cx="9955568" cy="4962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Prostokąt 7"/>
          <p:cNvSpPr/>
          <p:nvPr/>
        </p:nvSpPr>
        <p:spPr>
          <a:xfrm>
            <a:off x="1038433" y="1090184"/>
            <a:ext cx="1649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b="1" i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Pamiętaj, że</a:t>
            </a:r>
            <a:endParaRPr lang="pl-PL" sz="2000" b="1" i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42125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90D3A82-6028-0343-8B61-2827A78EA6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dgm id="{F90D3A82-6028-0343-8B61-2827A78EA6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6293F8-4A40-48C6-A5BC-4E64D86C05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graphicEl>
                                              <a:dgm id="{E56293F8-4A40-48C6-A5BC-4E64D86C05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FE8936C-72A8-4F97-9B03-5D0BE6DEC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graphicEl>
                                              <a:dgm id="{BFE8936C-72A8-4F97-9B03-5D0BE6DECE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D498147-219F-4371-AEBD-09F3142F55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>
                                            <p:graphicEl>
                                              <a:dgm id="{CD498147-219F-4371-AEBD-09F3142F55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BAD903A-7EDB-4E42-A872-EBE60DF935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graphicEl>
                                              <a:dgm id="{BBAD903A-7EDB-4E42-A872-EBE60DF935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EC6CD7E-BC2F-41D2-AC44-117FC502E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>
                                            <p:graphicEl>
                                              <a:dgm id="{9EC6CD7E-BC2F-41D2-AC44-117FC502E5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F4169A3-4BA6-4078-AD34-3FB59E4552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graphicEl>
                                              <a:dgm id="{EF4169A3-4BA6-4078-AD34-3FB59E4552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DCAF7BF-A10E-4A46-9F58-89C1BCB5F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>
                                            <p:graphicEl>
                                              <a:dgm id="{EDCAF7BF-A10E-4A46-9F58-89C1BCB5FA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C07A9BC-202B-4B57-830A-AEA067D03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graphicEl>
                                              <a:dgm id="{5C07A9BC-202B-4B57-830A-AEA067D030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23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39359"/>
            <a:ext cx="9764587" cy="511954"/>
            <a:chOff x="179513" y="116632"/>
            <a:chExt cx="6904093" cy="73306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6" cy="66105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287635" y="835011"/>
            <a:ext cx="2013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endParaRPr lang="pl-PL" sz="2400" dirty="0"/>
          </a:p>
        </p:txBody>
      </p:sp>
      <p:sp>
        <p:nvSpPr>
          <p:cNvPr id="11" name="Tytuł 1"/>
          <p:cNvSpPr txBox="1">
            <a:spLocks/>
          </p:cNvSpPr>
          <p:nvPr/>
        </p:nvSpPr>
        <p:spPr>
          <a:xfrm>
            <a:off x="287635" y="1297896"/>
            <a:ext cx="8153579" cy="47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Rozegraj kilka partii gry, której zasady przedstawiono poniżej.  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883483" y="1948361"/>
            <a:ext cx="8255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 w „kamienie</a:t>
            </a:r>
            <a:r>
              <a:rPr lang="pl-PL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(gra dla 2 osób)</a:t>
            </a:r>
          </a:p>
          <a:p>
            <a:endParaRPr lang="pl-PL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987878" y="2755445"/>
            <a:ext cx="82559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Przygotowanie gry: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1. Na jednym stosie ułóżcie 8 nakrętek, a na drugim 5.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2. Ustalcie osobę, która rozpocznie grę. 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955391" y="3952341"/>
            <a:ext cx="8184070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Przebieg gry: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Gracze wykonują ruchy na przemian. Ruch w grze polega na wzięciu dowolnej liczby nakrętek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tylko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z jednego ze stosów. 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987877" y="5095787"/>
            <a:ext cx="825597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Zakończenie gry: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Przegrywa ten, kto nie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ma już możliwości wykonania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ruchu.</a:t>
            </a:r>
          </a:p>
        </p:txBody>
      </p:sp>
    </p:spTree>
    <p:extLst>
      <p:ext uri="{BB962C8B-B14F-4D97-AF65-F5344CB8AC3E}">
        <p14:creationId xmlns:p14="http://schemas.microsoft.com/office/powerpoint/2010/main" val="830129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24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39359"/>
            <a:ext cx="9764587" cy="511954"/>
            <a:chOff x="179513" y="116632"/>
            <a:chExt cx="6904093" cy="73306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6" cy="66105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287635" y="835011"/>
            <a:ext cx="25426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cd.</a:t>
            </a:r>
            <a:endParaRPr lang="pl-PL" sz="2400" dirty="0"/>
          </a:p>
        </p:txBody>
      </p:sp>
      <p:sp>
        <p:nvSpPr>
          <p:cNvPr id="11" name="Tytuł 1"/>
          <p:cNvSpPr txBox="1">
            <a:spLocks/>
          </p:cNvSpPr>
          <p:nvPr/>
        </p:nvSpPr>
        <p:spPr>
          <a:xfrm>
            <a:off x="287635" y="1297896"/>
            <a:ext cx="8153579" cy="47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Rozwiąż zadanie.  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7750297" y="5985222"/>
            <a:ext cx="3222503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</a:t>
            </a:r>
            <a:r>
              <a:rPr lang="pl-PL" sz="1000" i="1" dirty="0" smtClean="0"/>
              <a:t>Przykładowy arkusz egzaminacyjny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566669" y="1984146"/>
            <a:ext cx="93774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Zadanie 18. (0–2)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Ania i Jarek grali w kamienie. Na początku gry kamienie układa się w dwóch stosach. Następnie gracze wykonują ruchy na przemian. Ruch w grze polega na wzięciu dowolnej liczby kamieni tylko z jednego ze stosów. Przegrywa ten, kto nie może już wykonać ruchu.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Na pewnym etapie gry pierwszy stos zmalał do jednego kamienia, a na drugim znajdowały się trzy kamienie. Ruch miała wykonać Ania. Uzasadnij, że aby zagwarantować sobie wygraną, Ania musiała wziąć dwa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kamienie</a:t>
            </a:r>
            <a:b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drugiego stosu.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4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25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95260" y="847330"/>
            <a:ext cx="9982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</a:t>
            </a:r>
            <a:r>
              <a:rPr lang="pl-PL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zadania </a:t>
            </a:r>
            <a:r>
              <a:rPr lang="pl-PL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pl-PL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przypadek 1. </a:t>
            </a:r>
            <a:r>
              <a:rPr lang="pl-PL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79513" y="1348737"/>
            <a:ext cx="97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tylko jeden kamień z drugiego stosu, </a:t>
            </a:r>
          </a:p>
        </p:txBody>
      </p:sp>
      <p:pic>
        <p:nvPicPr>
          <p:cNvPr id="14" name="Obraz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775" y="1438435"/>
            <a:ext cx="990600" cy="323850"/>
          </a:xfrm>
          <a:prstGeom prst="rect">
            <a:avLst/>
          </a:prstGeom>
        </p:spPr>
      </p:pic>
      <p:pic>
        <p:nvPicPr>
          <p:cNvPr id="23" name="Obraz 2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563" y="914597"/>
            <a:ext cx="997585" cy="843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252714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26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95260" y="847330"/>
            <a:ext cx="9982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zadania </a:t>
            </a:r>
            <a:r>
              <a:rPr lang="pl-PL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pl-PL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przypadek 1. </a:t>
            </a:r>
          </a:p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Prostokąt 2"/>
          <p:cNvSpPr/>
          <p:nvPr/>
        </p:nvSpPr>
        <p:spPr>
          <a:xfrm>
            <a:off x="179513" y="1348737"/>
            <a:ext cx="97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tylko jeden kamień z drugiego stosu, </a:t>
            </a:r>
          </a:p>
        </p:txBody>
      </p:sp>
      <p:sp>
        <p:nvSpPr>
          <p:cNvPr id="6" name="Prostokąt 5"/>
          <p:cNvSpPr/>
          <p:nvPr/>
        </p:nvSpPr>
        <p:spPr>
          <a:xfrm>
            <a:off x="179512" y="2644191"/>
            <a:ext cx="62084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drugiego stosu i zostanie po 1 kamieniu na obu stosach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musi wziąć 1 kamień z dowolnego 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ostatni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kamień zostaje dla Jarka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wygrywa </a:t>
            </a:r>
          </a:p>
        </p:txBody>
      </p:sp>
      <p:pic>
        <p:nvPicPr>
          <p:cNvPr id="15" name="Obraz 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584" y="1135540"/>
            <a:ext cx="1211580" cy="60579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Prostokąt 11"/>
          <p:cNvSpPr/>
          <p:nvPr/>
        </p:nvSpPr>
        <p:spPr>
          <a:xfrm>
            <a:off x="195260" y="2186843"/>
            <a:ext cx="4249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Jarek w kolejnym ruchu może wziąć: </a:t>
            </a:r>
          </a:p>
        </p:txBody>
      </p:sp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775" y="3045085"/>
            <a:ext cx="990600" cy="323850"/>
          </a:xfrm>
          <a:prstGeom prst="rect">
            <a:avLst/>
          </a:prstGeom>
        </p:spPr>
      </p:pic>
      <p:pic>
        <p:nvPicPr>
          <p:cNvPr id="14" name="Obraz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775" y="1438435"/>
            <a:ext cx="990600" cy="323850"/>
          </a:xfrm>
          <a:prstGeom prst="rect">
            <a:avLst/>
          </a:prstGeom>
        </p:spPr>
      </p:pic>
      <p:pic>
        <p:nvPicPr>
          <p:cNvPr id="22" name="Obraz 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584" y="2785804"/>
            <a:ext cx="1211580" cy="6057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099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27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95260" y="847330"/>
            <a:ext cx="9982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zadania </a:t>
            </a:r>
            <a:r>
              <a:rPr lang="pl-PL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przypadek 1.</a:t>
            </a:r>
            <a:endParaRPr lang="pl-PL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79513" y="1348737"/>
            <a:ext cx="97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tylko jeden kamień z drugiego stosu, </a:t>
            </a:r>
          </a:p>
        </p:txBody>
      </p:sp>
      <p:sp>
        <p:nvSpPr>
          <p:cNvPr id="6" name="Prostokąt 5"/>
          <p:cNvSpPr/>
          <p:nvPr/>
        </p:nvSpPr>
        <p:spPr>
          <a:xfrm>
            <a:off x="179512" y="2644191"/>
            <a:ext cx="61623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drugiego stosu i zostanie po 1 kamieniu na obu stosach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musi wziąć 1 kamień z dowolnego 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ostatni kamień zostaje dla Jarka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wygrywa </a:t>
            </a:r>
          </a:p>
        </p:txBody>
      </p:sp>
      <p:sp>
        <p:nvSpPr>
          <p:cNvPr id="7" name="Prostokąt 6"/>
          <p:cNvSpPr/>
          <p:nvPr/>
        </p:nvSpPr>
        <p:spPr>
          <a:xfrm>
            <a:off x="179512" y="3827565"/>
            <a:ext cx="61623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pierwszego 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bierze dwa kamienie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wygrywa</a:t>
            </a:r>
          </a:p>
        </p:txBody>
      </p:sp>
      <p:pic>
        <p:nvPicPr>
          <p:cNvPr id="15" name="Obraz 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584" y="1135540"/>
            <a:ext cx="1211580" cy="60579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Prostokąt 11"/>
          <p:cNvSpPr/>
          <p:nvPr/>
        </p:nvSpPr>
        <p:spPr>
          <a:xfrm>
            <a:off x="195260" y="2186843"/>
            <a:ext cx="4249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Jarek w kolejnym ruchu może wziąć: </a:t>
            </a:r>
          </a:p>
        </p:txBody>
      </p:sp>
      <p:pic>
        <p:nvPicPr>
          <p:cNvPr id="19" name="Obraz 1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036" y="2739542"/>
            <a:ext cx="1128395" cy="676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6158" y="3014541"/>
            <a:ext cx="990600" cy="323850"/>
          </a:xfrm>
          <a:prstGeom prst="rect">
            <a:avLst/>
          </a:prstGeom>
        </p:spPr>
      </p:pic>
      <p:pic>
        <p:nvPicPr>
          <p:cNvPr id="14" name="Obraz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0775" y="1438435"/>
            <a:ext cx="990600" cy="323850"/>
          </a:xfrm>
          <a:prstGeom prst="rect">
            <a:avLst/>
          </a:prstGeom>
        </p:spPr>
      </p:pic>
      <p:pic>
        <p:nvPicPr>
          <p:cNvPr id="20" name="Obraz 1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584" y="3867219"/>
            <a:ext cx="1211580" cy="605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Obraz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6158" y="4149159"/>
            <a:ext cx="9906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11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28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95260" y="847330"/>
            <a:ext cx="9982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zadania </a:t>
            </a:r>
            <a:r>
              <a:rPr lang="pl-PL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przypadek 1.</a:t>
            </a:r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Prostokąt 2"/>
          <p:cNvSpPr/>
          <p:nvPr/>
        </p:nvSpPr>
        <p:spPr>
          <a:xfrm>
            <a:off x="179513" y="1348737"/>
            <a:ext cx="97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tylko jeden kamień z drugiego stosu, </a:t>
            </a:r>
          </a:p>
        </p:txBody>
      </p:sp>
      <p:sp>
        <p:nvSpPr>
          <p:cNvPr id="6" name="Prostokąt 5"/>
          <p:cNvSpPr/>
          <p:nvPr/>
        </p:nvSpPr>
        <p:spPr>
          <a:xfrm>
            <a:off x="179512" y="2644191"/>
            <a:ext cx="61623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drugiego stosu i zostanie po 1 kamieniu na obu stosach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musi wziąć 1 kamień z dowolnego 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ostatni kamień zostaje dla Jarka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wygrywa </a:t>
            </a:r>
          </a:p>
        </p:txBody>
      </p:sp>
      <p:sp>
        <p:nvSpPr>
          <p:cNvPr id="7" name="Prostokąt 6"/>
          <p:cNvSpPr/>
          <p:nvPr/>
        </p:nvSpPr>
        <p:spPr>
          <a:xfrm>
            <a:off x="179512" y="3827565"/>
            <a:ext cx="61623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pierwszego 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bierze dwa kamienie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wygrywa</a:t>
            </a:r>
          </a:p>
        </p:txBody>
      </p:sp>
      <p:sp>
        <p:nvSpPr>
          <p:cNvPr id="8" name="Prostokąt 7"/>
          <p:cNvSpPr/>
          <p:nvPr/>
        </p:nvSpPr>
        <p:spPr>
          <a:xfrm>
            <a:off x="287635" y="4934034"/>
            <a:ext cx="58684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 kamienie z drugiego 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bierze kamień</a:t>
            </a:r>
            <a:b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pierwszego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wygrywa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15" name="Obraz 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584" y="1135540"/>
            <a:ext cx="1211580" cy="60579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Prostokąt 11"/>
          <p:cNvSpPr/>
          <p:nvPr/>
        </p:nvSpPr>
        <p:spPr>
          <a:xfrm>
            <a:off x="195260" y="2186843"/>
            <a:ext cx="4249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Jarek w kolejnym ruchu może wziąć: </a:t>
            </a:r>
          </a:p>
        </p:txBody>
      </p:sp>
      <p:pic>
        <p:nvPicPr>
          <p:cNvPr id="19" name="Obraz 1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036" y="2739542"/>
            <a:ext cx="1128395" cy="676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6158" y="3014541"/>
            <a:ext cx="990600" cy="323850"/>
          </a:xfrm>
          <a:prstGeom prst="rect">
            <a:avLst/>
          </a:prstGeom>
        </p:spPr>
      </p:pic>
      <p:pic>
        <p:nvPicPr>
          <p:cNvPr id="14" name="Obraz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0775" y="1438435"/>
            <a:ext cx="990600" cy="323850"/>
          </a:xfrm>
          <a:prstGeom prst="rect">
            <a:avLst/>
          </a:prstGeom>
        </p:spPr>
      </p:pic>
      <p:pic>
        <p:nvPicPr>
          <p:cNvPr id="20" name="Obraz 1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584" y="3867219"/>
            <a:ext cx="1211580" cy="605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Obraz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6158" y="5114835"/>
            <a:ext cx="990600" cy="323850"/>
          </a:xfrm>
          <a:prstGeom prst="rect">
            <a:avLst/>
          </a:prstGeom>
        </p:spPr>
      </p:pic>
      <p:pic>
        <p:nvPicPr>
          <p:cNvPr id="22" name="Obraz 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584" y="4874109"/>
            <a:ext cx="1211580" cy="6057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38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29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95260" y="847330"/>
            <a:ext cx="9982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zadania </a:t>
            </a:r>
            <a:r>
              <a:rPr lang="pl-PL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przypadek 1.</a:t>
            </a:r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Prostokąt 2"/>
          <p:cNvSpPr/>
          <p:nvPr/>
        </p:nvSpPr>
        <p:spPr>
          <a:xfrm>
            <a:off x="179513" y="1348737"/>
            <a:ext cx="97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tylko jeden kamień z drugiego stosu, </a:t>
            </a:r>
          </a:p>
        </p:txBody>
      </p:sp>
      <p:sp>
        <p:nvSpPr>
          <p:cNvPr id="6" name="Prostokąt 5"/>
          <p:cNvSpPr/>
          <p:nvPr/>
        </p:nvSpPr>
        <p:spPr>
          <a:xfrm>
            <a:off x="179512" y="2644191"/>
            <a:ext cx="61623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drugiego stosu i zostanie po 1 kamieniu na obu stosach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musi wziąć 1 kamień z dowolnego 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ostatni kamień zostaje dla Jarka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wygrywa </a:t>
            </a:r>
          </a:p>
        </p:txBody>
      </p:sp>
      <p:sp>
        <p:nvSpPr>
          <p:cNvPr id="7" name="Prostokąt 6"/>
          <p:cNvSpPr/>
          <p:nvPr/>
        </p:nvSpPr>
        <p:spPr>
          <a:xfrm>
            <a:off x="179512" y="3827565"/>
            <a:ext cx="61623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pierwszego 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bierze dwa kamienie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wygrywa</a:t>
            </a:r>
          </a:p>
        </p:txBody>
      </p:sp>
      <p:sp>
        <p:nvSpPr>
          <p:cNvPr id="8" name="Prostokąt 7"/>
          <p:cNvSpPr/>
          <p:nvPr/>
        </p:nvSpPr>
        <p:spPr>
          <a:xfrm>
            <a:off x="287635" y="4934034"/>
            <a:ext cx="58684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 kamienie z drugiego 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bierze kamień</a:t>
            </a:r>
            <a:b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pierwszego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wygrywa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15" name="Obraz 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584" y="1135540"/>
            <a:ext cx="1211580" cy="60579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Prostokąt 11"/>
          <p:cNvSpPr/>
          <p:nvPr/>
        </p:nvSpPr>
        <p:spPr>
          <a:xfrm>
            <a:off x="195260" y="2186843"/>
            <a:ext cx="4249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Jarek w kolejnym ruchu może wziąć: </a:t>
            </a:r>
          </a:p>
        </p:txBody>
      </p:sp>
      <p:pic>
        <p:nvPicPr>
          <p:cNvPr id="19" name="Obraz 1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036" y="2739542"/>
            <a:ext cx="1128395" cy="676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6158" y="3014541"/>
            <a:ext cx="990600" cy="323850"/>
          </a:xfrm>
          <a:prstGeom prst="rect">
            <a:avLst/>
          </a:prstGeom>
        </p:spPr>
      </p:pic>
      <p:pic>
        <p:nvPicPr>
          <p:cNvPr id="14" name="Obraz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0775" y="1438435"/>
            <a:ext cx="990600" cy="323850"/>
          </a:xfrm>
          <a:prstGeom prst="rect">
            <a:avLst/>
          </a:prstGeom>
        </p:spPr>
      </p:pic>
      <p:pic>
        <p:nvPicPr>
          <p:cNvPr id="20" name="Obraz 1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584" y="3867219"/>
            <a:ext cx="1211580" cy="605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Obraz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6158" y="5114835"/>
            <a:ext cx="9906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03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Prostokąt 4"/>
          <p:cNvSpPr/>
          <p:nvPr/>
        </p:nvSpPr>
        <p:spPr>
          <a:xfrm>
            <a:off x="2327293" y="2012707"/>
            <a:ext cx="6647974" cy="15081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600" b="1" i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Mózg </a:t>
            </a:r>
            <a:r>
              <a:rPr lang="pl-PL" sz="3600" b="1" i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ucznia</a:t>
            </a:r>
          </a:p>
          <a:p>
            <a:pPr algn="ctr"/>
            <a:endParaRPr lang="pl-PL" sz="2000" b="1" i="1" dirty="0" smtClean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3600" b="1" i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pl-PL" sz="3600" b="1" i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miejsce pracy nauczyciela </a:t>
            </a:r>
          </a:p>
        </p:txBody>
      </p:sp>
      <p:sp>
        <p:nvSpPr>
          <p:cNvPr id="6" name="Prostokąt 5"/>
          <p:cNvSpPr/>
          <p:nvPr/>
        </p:nvSpPr>
        <p:spPr>
          <a:xfrm>
            <a:off x="8037490" y="3881216"/>
            <a:ext cx="271403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Manfred </a:t>
            </a:r>
            <a:r>
              <a:rPr lang="pl-PL" sz="1000" dirty="0" err="1">
                <a:latin typeface="Arial" panose="020B0604020202020204" pitchFamily="34" charset="0"/>
                <a:cs typeface="Arial" panose="020B0604020202020204" pitchFamily="34" charset="0"/>
              </a:rPr>
              <a:t>Spitzer</a:t>
            </a:r>
            <a:r>
              <a:rPr lang="pl-PL" sz="1000" i="1" dirty="0">
                <a:latin typeface="Arial" panose="020B0604020202020204" pitchFamily="34" charset="0"/>
                <a:cs typeface="Arial" panose="020B0604020202020204" pitchFamily="34" charset="0"/>
              </a:rPr>
              <a:t>, Jak uczy się mózg</a:t>
            </a:r>
          </a:p>
        </p:txBody>
      </p:sp>
    </p:spTree>
    <p:extLst>
      <p:ext uri="{BB962C8B-B14F-4D97-AF65-F5344CB8AC3E}">
        <p14:creationId xmlns:p14="http://schemas.microsoft.com/office/powerpoint/2010/main" val="12224430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4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30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95260" y="847330"/>
            <a:ext cx="9982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zadania </a:t>
            </a:r>
            <a:r>
              <a:rPr lang="pl-PL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przypadek 2.</a:t>
            </a:r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Prostokąt 2"/>
          <p:cNvSpPr/>
          <p:nvPr/>
        </p:nvSpPr>
        <p:spPr>
          <a:xfrm>
            <a:off x="177459" y="1344035"/>
            <a:ext cx="97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jedyny kamień z pierwszego stosu,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7903" y="929882"/>
            <a:ext cx="1000125" cy="847725"/>
          </a:xfrm>
          <a:prstGeom prst="rect">
            <a:avLst/>
          </a:prstGeom>
        </p:spPr>
      </p:pic>
      <p:pic>
        <p:nvPicPr>
          <p:cNvPr id="30" name="Obraz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6532" y="1423988"/>
            <a:ext cx="9906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39109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31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95260" y="847330"/>
            <a:ext cx="9982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zadania </a:t>
            </a:r>
            <a:r>
              <a:rPr lang="pl-PL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przypadek 2.</a:t>
            </a:r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Prostokąt 2"/>
          <p:cNvSpPr/>
          <p:nvPr/>
        </p:nvSpPr>
        <p:spPr>
          <a:xfrm>
            <a:off x="179513" y="1348737"/>
            <a:ext cx="97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jedyny kamień z pierwszego stosu, </a:t>
            </a:r>
          </a:p>
        </p:txBody>
      </p:sp>
      <p:sp>
        <p:nvSpPr>
          <p:cNvPr id="6" name="Prostokąt 5"/>
          <p:cNvSpPr/>
          <p:nvPr/>
        </p:nvSpPr>
        <p:spPr>
          <a:xfrm>
            <a:off x="195260" y="2605374"/>
            <a:ext cx="6162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 kamienie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wygrywa 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195260" y="1890627"/>
            <a:ext cx="4249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Jarek w kolejnym ruchu może wziąć: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7903" y="929882"/>
            <a:ext cx="1000125" cy="847725"/>
          </a:xfrm>
          <a:prstGeom prst="rect">
            <a:avLst/>
          </a:prstGeom>
        </p:spPr>
      </p:pic>
      <p:pic>
        <p:nvPicPr>
          <p:cNvPr id="29" name="Obraz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600" y="2141905"/>
            <a:ext cx="1000125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10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32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95260" y="847330"/>
            <a:ext cx="9982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zadania </a:t>
            </a:r>
            <a:r>
              <a:rPr lang="pl-PL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przypadek 2.</a:t>
            </a:r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Prostokąt 2"/>
          <p:cNvSpPr/>
          <p:nvPr/>
        </p:nvSpPr>
        <p:spPr>
          <a:xfrm>
            <a:off x="179513" y="1348737"/>
            <a:ext cx="97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jedyny kamień z pierwszego stosu, </a:t>
            </a:r>
          </a:p>
        </p:txBody>
      </p:sp>
      <p:sp>
        <p:nvSpPr>
          <p:cNvPr id="6" name="Prostokąt 5"/>
          <p:cNvSpPr/>
          <p:nvPr/>
        </p:nvSpPr>
        <p:spPr>
          <a:xfrm>
            <a:off x="195260" y="2605374"/>
            <a:ext cx="6162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 kamienie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wygrywa </a:t>
            </a:r>
          </a:p>
        </p:txBody>
      </p:sp>
      <p:sp>
        <p:nvSpPr>
          <p:cNvPr id="7" name="Prostokąt 6"/>
          <p:cNvSpPr/>
          <p:nvPr/>
        </p:nvSpPr>
        <p:spPr>
          <a:xfrm>
            <a:off x="221543" y="3292082"/>
            <a:ext cx="61283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 kamienie z drugiego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bierze ostatni kamień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wygrywa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195260" y="1890627"/>
            <a:ext cx="4249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Jarek w kolejnym ruchu może wziąć: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7903" y="929882"/>
            <a:ext cx="1000125" cy="847725"/>
          </a:xfrm>
          <a:prstGeom prst="rect">
            <a:avLst/>
          </a:prstGeom>
        </p:spPr>
      </p:pic>
      <p:pic>
        <p:nvPicPr>
          <p:cNvPr id="29" name="Obraz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600" y="2141905"/>
            <a:ext cx="1000125" cy="847725"/>
          </a:xfrm>
          <a:prstGeom prst="rect">
            <a:avLst/>
          </a:prstGeom>
        </p:spPr>
      </p:pic>
      <p:pic>
        <p:nvPicPr>
          <p:cNvPr id="27" name="Obraz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599" y="3233119"/>
            <a:ext cx="1000125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3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33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95260" y="847330"/>
            <a:ext cx="9982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zadania </a:t>
            </a:r>
            <a:r>
              <a:rPr lang="pl-PL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przypadek 2.</a:t>
            </a:r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Prostokąt 2"/>
          <p:cNvSpPr/>
          <p:nvPr/>
        </p:nvSpPr>
        <p:spPr>
          <a:xfrm>
            <a:off x="179513" y="1348737"/>
            <a:ext cx="97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jedyny kamień z pierwszego stosu, </a:t>
            </a:r>
          </a:p>
        </p:txBody>
      </p:sp>
      <p:sp>
        <p:nvSpPr>
          <p:cNvPr id="6" name="Prostokąt 5"/>
          <p:cNvSpPr/>
          <p:nvPr/>
        </p:nvSpPr>
        <p:spPr>
          <a:xfrm>
            <a:off x="195260" y="2605374"/>
            <a:ext cx="6162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 kamienie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wygrywa </a:t>
            </a:r>
          </a:p>
        </p:txBody>
      </p:sp>
      <p:sp>
        <p:nvSpPr>
          <p:cNvPr id="8" name="Prostokąt 7"/>
          <p:cNvSpPr/>
          <p:nvPr/>
        </p:nvSpPr>
        <p:spPr>
          <a:xfrm>
            <a:off x="195261" y="4276189"/>
            <a:ext cx="57676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drugiego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bierze 2 kamienie z drugiego stosu i to 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</a:t>
            </a:r>
            <a:r>
              <a:rPr lang="pl-PL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wygrywa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195260" y="1890627"/>
            <a:ext cx="4249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Jarek w kolejnym ruchu może wziąć: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7903" y="929882"/>
            <a:ext cx="1000125" cy="847725"/>
          </a:xfrm>
          <a:prstGeom prst="rect">
            <a:avLst/>
          </a:prstGeom>
        </p:spPr>
      </p:pic>
      <p:pic>
        <p:nvPicPr>
          <p:cNvPr id="22" name="Obraz 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024" y="3295076"/>
            <a:ext cx="1128395" cy="676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Obraz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600" y="2141905"/>
            <a:ext cx="1000125" cy="847725"/>
          </a:xfrm>
          <a:prstGeom prst="rect">
            <a:avLst/>
          </a:prstGeom>
        </p:spPr>
      </p:pic>
      <p:pic>
        <p:nvPicPr>
          <p:cNvPr id="27" name="Obraz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599" y="4054076"/>
            <a:ext cx="1000125" cy="847725"/>
          </a:xfrm>
          <a:prstGeom prst="rect">
            <a:avLst/>
          </a:prstGeom>
        </p:spPr>
      </p:pic>
      <p:sp>
        <p:nvSpPr>
          <p:cNvPr id="23" name="Prostokąt 22"/>
          <p:cNvSpPr/>
          <p:nvPr/>
        </p:nvSpPr>
        <p:spPr>
          <a:xfrm>
            <a:off x="221018" y="3289594"/>
            <a:ext cx="61283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 kamienie z drugiego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bierze ostatni kamień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wygrywa</a:t>
            </a:r>
          </a:p>
        </p:txBody>
      </p:sp>
    </p:spTree>
    <p:extLst>
      <p:ext uri="{BB962C8B-B14F-4D97-AF65-F5344CB8AC3E}">
        <p14:creationId xmlns:p14="http://schemas.microsoft.com/office/powerpoint/2010/main" val="296154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34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95260" y="847330"/>
            <a:ext cx="9982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zadania </a:t>
            </a:r>
            <a:r>
              <a:rPr lang="pl-PL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przypadek 2.</a:t>
            </a:r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Prostokąt 2"/>
          <p:cNvSpPr/>
          <p:nvPr/>
        </p:nvSpPr>
        <p:spPr>
          <a:xfrm>
            <a:off x="179513" y="1348737"/>
            <a:ext cx="97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jedyny kamień z pierwszego stosu, </a:t>
            </a:r>
          </a:p>
        </p:txBody>
      </p:sp>
      <p:sp>
        <p:nvSpPr>
          <p:cNvPr id="6" name="Prostokąt 5"/>
          <p:cNvSpPr/>
          <p:nvPr/>
        </p:nvSpPr>
        <p:spPr>
          <a:xfrm>
            <a:off x="195260" y="2605374"/>
            <a:ext cx="6162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 kamienie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wygrywa </a:t>
            </a:r>
          </a:p>
        </p:txBody>
      </p:sp>
      <p:sp>
        <p:nvSpPr>
          <p:cNvPr id="8" name="Prostokąt 7"/>
          <p:cNvSpPr/>
          <p:nvPr/>
        </p:nvSpPr>
        <p:spPr>
          <a:xfrm>
            <a:off x="195260" y="4276189"/>
            <a:ext cx="57112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drugiego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bierze 2 kamienie z drugiego stosu i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</a:t>
            </a:r>
            <a:r>
              <a:rPr lang="pl-PL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wygrywa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195260" y="1890627"/>
            <a:ext cx="4249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Jarek w kolejnym ruchu może wziąć: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7903" y="929882"/>
            <a:ext cx="1000125" cy="847725"/>
          </a:xfrm>
          <a:prstGeom prst="rect">
            <a:avLst/>
          </a:prstGeom>
        </p:spPr>
      </p:pic>
      <p:pic>
        <p:nvPicPr>
          <p:cNvPr id="22" name="Obraz 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0274" y="3304775"/>
            <a:ext cx="1128395" cy="676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Obraz 2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2175" y="4275725"/>
            <a:ext cx="1211580" cy="60579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Prostokąt 23"/>
          <p:cNvSpPr/>
          <p:nvPr/>
        </p:nvSpPr>
        <p:spPr>
          <a:xfrm>
            <a:off x="179512" y="5153918"/>
            <a:ext cx="55787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drugiego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bierze 1 kamień</a:t>
            </a:r>
            <a:b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drugiego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stosu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 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ostatni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kamień zostaje dla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Jarka</a:t>
            </a:r>
            <a:b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wygrywa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29" name="Obraz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600" y="2141905"/>
            <a:ext cx="1000125" cy="847725"/>
          </a:xfrm>
          <a:prstGeom prst="rect">
            <a:avLst/>
          </a:prstGeom>
        </p:spPr>
      </p:pic>
      <p:pic>
        <p:nvPicPr>
          <p:cNvPr id="27" name="Obraz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600" y="5142321"/>
            <a:ext cx="1000125" cy="847725"/>
          </a:xfrm>
          <a:prstGeom prst="rect">
            <a:avLst/>
          </a:prstGeom>
        </p:spPr>
      </p:pic>
      <p:sp>
        <p:nvSpPr>
          <p:cNvPr id="20" name="Prostokąt 19"/>
          <p:cNvSpPr/>
          <p:nvPr/>
        </p:nvSpPr>
        <p:spPr>
          <a:xfrm>
            <a:off x="212261" y="3292082"/>
            <a:ext cx="5658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 kamienie z drugiego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bierze ostatni kamień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wygrywa</a:t>
            </a:r>
          </a:p>
        </p:txBody>
      </p:sp>
    </p:spTree>
    <p:extLst>
      <p:ext uri="{BB962C8B-B14F-4D97-AF65-F5344CB8AC3E}">
        <p14:creationId xmlns:p14="http://schemas.microsoft.com/office/powerpoint/2010/main" val="302150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35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29392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95260" y="847330"/>
            <a:ext cx="9982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zadania </a:t>
            </a:r>
            <a:r>
              <a:rPr lang="pl-PL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przypadek 2.</a:t>
            </a:r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Prostokąt 2"/>
          <p:cNvSpPr/>
          <p:nvPr/>
        </p:nvSpPr>
        <p:spPr>
          <a:xfrm>
            <a:off x="179513" y="1348737"/>
            <a:ext cx="97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jedyny kamień z pierwszego stosu, </a:t>
            </a:r>
          </a:p>
        </p:txBody>
      </p:sp>
      <p:sp>
        <p:nvSpPr>
          <p:cNvPr id="6" name="Prostokąt 5"/>
          <p:cNvSpPr/>
          <p:nvPr/>
        </p:nvSpPr>
        <p:spPr>
          <a:xfrm>
            <a:off x="195260" y="2605374"/>
            <a:ext cx="6162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 kamienie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wygrywa </a:t>
            </a:r>
          </a:p>
        </p:txBody>
      </p:sp>
      <p:sp>
        <p:nvSpPr>
          <p:cNvPr id="8" name="Prostokąt 7"/>
          <p:cNvSpPr/>
          <p:nvPr/>
        </p:nvSpPr>
        <p:spPr>
          <a:xfrm>
            <a:off x="195260" y="4276189"/>
            <a:ext cx="57359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drugiego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bierze 2 kamienie z drugiego stosu i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</a:t>
            </a:r>
            <a:r>
              <a:rPr lang="pl-PL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wygrywa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195260" y="1890627"/>
            <a:ext cx="4249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Jarek w kolejnym ruchu może wziąć: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7903" y="929882"/>
            <a:ext cx="1000125" cy="847725"/>
          </a:xfrm>
          <a:prstGeom prst="rect">
            <a:avLst/>
          </a:prstGeom>
        </p:spPr>
      </p:pic>
      <p:pic>
        <p:nvPicPr>
          <p:cNvPr id="22" name="Obraz 2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7395" y="3304775"/>
            <a:ext cx="1128395" cy="676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Obraz 2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2175" y="4275725"/>
            <a:ext cx="1211580" cy="60579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Prostokąt 23"/>
          <p:cNvSpPr/>
          <p:nvPr/>
        </p:nvSpPr>
        <p:spPr>
          <a:xfrm>
            <a:off x="179512" y="5153918"/>
            <a:ext cx="55293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 kamień z drugiego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bierze 1 kamień</a:t>
            </a:r>
            <a:b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drugiego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ostatni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kamień zostaje dla Jarka i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wygrywa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25" name="Obraz 2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045" y="5180572"/>
            <a:ext cx="1211580" cy="605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Obraz 2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9753" y="5172031"/>
            <a:ext cx="1128395" cy="67691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Strzałka zakrzywiona w dół 27"/>
          <p:cNvSpPr/>
          <p:nvPr/>
        </p:nvSpPr>
        <p:spPr>
          <a:xfrm>
            <a:off x="9515525" y="4942575"/>
            <a:ext cx="914961" cy="2792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solidFill>
                  <a:srgbClr val="92D050"/>
                </a:solidFill>
              </a:ln>
              <a:solidFill>
                <a:srgbClr val="92D050"/>
              </a:solidFill>
            </a:endParaRPr>
          </a:p>
        </p:txBody>
      </p:sp>
      <p:pic>
        <p:nvPicPr>
          <p:cNvPr id="29" name="Obraz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600" y="2141905"/>
            <a:ext cx="1000125" cy="847725"/>
          </a:xfrm>
          <a:prstGeom prst="rect">
            <a:avLst/>
          </a:prstGeom>
        </p:spPr>
      </p:pic>
      <p:sp>
        <p:nvSpPr>
          <p:cNvPr id="27" name="Prostokąt 26"/>
          <p:cNvSpPr/>
          <p:nvPr/>
        </p:nvSpPr>
        <p:spPr>
          <a:xfrm>
            <a:off x="221543" y="3292082"/>
            <a:ext cx="61283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 kamienie z drugiego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stosu </a:t>
            </a:r>
            <a:r>
              <a:rPr lang="pl-PL" b="1" dirty="0">
                <a:solidFill>
                  <a:srgbClr val="FF0000"/>
                </a:solidFill>
                <a:sym typeface="Wingdings"/>
              </a:rPr>
              <a:t> </a:t>
            </a:r>
            <a:r>
              <a:rPr lang="pl-PL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bierze ostatni kamień z drugiego stosu i to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wygrywa</a:t>
            </a:r>
          </a:p>
        </p:txBody>
      </p:sp>
    </p:spTree>
    <p:extLst>
      <p:ext uri="{BB962C8B-B14F-4D97-AF65-F5344CB8AC3E}">
        <p14:creationId xmlns:p14="http://schemas.microsoft.com/office/powerpoint/2010/main" val="272736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36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Gra dydaktyczna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522252" y="5985222"/>
            <a:ext cx="5976664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Matematyka. Zasady oceniania rozwiązań zadań z przykładowego arkusza egzaminacyjnego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79510" y="1420398"/>
            <a:ext cx="9982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Przykładowy sposób rozwiązania zadania – pozostałe przypadki </a:t>
            </a:r>
          </a:p>
        </p:txBody>
      </p:sp>
      <p:sp>
        <p:nvSpPr>
          <p:cNvPr id="3" name="Prostokąt 2"/>
          <p:cNvSpPr/>
          <p:nvPr/>
        </p:nvSpPr>
        <p:spPr>
          <a:xfrm>
            <a:off x="233571" y="776906"/>
            <a:ext cx="9656464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każdym z powyższych przypadków wygrana Ani jest uzależniona od ruchu Jarka. </a:t>
            </a:r>
          </a:p>
        </p:txBody>
      </p:sp>
      <p:sp>
        <p:nvSpPr>
          <p:cNvPr id="6" name="Prostokąt 5"/>
          <p:cNvSpPr/>
          <p:nvPr/>
        </p:nvSpPr>
        <p:spPr>
          <a:xfrm>
            <a:off x="179511" y="2579820"/>
            <a:ext cx="97645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Ania wzięłaby trzy kamienie z drugiego stosu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 Jarek weźmie kamień z pierwszego stosu i to on wygrywa. </a:t>
            </a:r>
          </a:p>
        </p:txBody>
      </p:sp>
      <p:sp>
        <p:nvSpPr>
          <p:cNvPr id="7" name="Prostokąt 6"/>
          <p:cNvSpPr/>
          <p:nvPr/>
        </p:nvSpPr>
        <p:spPr>
          <a:xfrm>
            <a:off x="179511" y="4124610"/>
            <a:ext cx="965646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Pozostaje jedna możliwość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Ania musi wziąć 2 kamienie z drugiego stosu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po czym Jarek</a:t>
            </a:r>
            <a:b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kamień z dowolnego ze stosów. Wówczas ostatni kamień zostanie dla Ani i to ona wygrywa.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79511" y="2143676"/>
            <a:ext cx="1659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Przypadek 3. 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79511" y="3658870"/>
            <a:ext cx="1659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Przypadek 4. 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179510" y="5573761"/>
            <a:ext cx="97645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Tylko w przypadku 4. wygrana Ani nie jest uzależniona od ruchu Jarka.</a:t>
            </a:r>
            <a:endParaRPr lang="pl-PL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04675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15" grpId="0"/>
      <p:bldP spid="1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8572499" y="6356350"/>
            <a:ext cx="2743200" cy="365125"/>
          </a:xfrm>
        </p:spPr>
        <p:txBody>
          <a:bodyPr/>
          <a:lstStyle/>
          <a:p>
            <a:fld id="{6D5E0CDF-0EB0-44EF-AF60-9AEE92BC93FD}" type="slidenum">
              <a:rPr lang="pl-PL" smtClean="0"/>
              <a:t>37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7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 smtClean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Zapis rozwiązania zadania</a:t>
              </a:r>
              <a:endParaRPr lang="pl-PL" sz="2400" b="1" kern="0" dirty="0">
                <a:solidFill>
                  <a:srgbClr val="002060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pole tekstowe 1"/>
          <p:cNvSpPr txBox="1"/>
          <p:nvPr/>
        </p:nvSpPr>
        <p:spPr>
          <a:xfrm>
            <a:off x="475128" y="2041989"/>
            <a:ext cx="103228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Słowny opis kolejnych kroków </a:t>
            </a:r>
            <a:br>
              <a:rPr lang="pl-PL" sz="3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rozwiązania czy uzasadnienia </a:t>
            </a:r>
            <a:br>
              <a:rPr lang="pl-PL" sz="3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jest wartościowy </a:t>
            </a:r>
            <a:br>
              <a:rPr lang="pl-PL" sz="3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36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może być w </a:t>
            </a:r>
            <a:r>
              <a:rPr lang="pl-PL" sz="3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pełni poprawnym </a:t>
            </a:r>
            <a:br>
              <a:rPr lang="pl-PL" sz="3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sposobem zapisu rozwiązania zadania. </a:t>
            </a:r>
            <a:endParaRPr lang="pl-PL" sz="3600" b="1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9366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4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38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Zabawa dydaktyczna</a:t>
              </a:r>
            </a:p>
          </p:txBody>
        </p:sp>
      </p:grpSp>
      <p:grpSp>
        <p:nvGrpSpPr>
          <p:cNvPr id="45" name="Grupa 44"/>
          <p:cNvGrpSpPr/>
          <p:nvPr/>
        </p:nvGrpSpPr>
        <p:grpSpPr>
          <a:xfrm>
            <a:off x="3414830" y="1967196"/>
            <a:ext cx="3193282" cy="3545062"/>
            <a:chOff x="0" y="0"/>
            <a:chExt cx="3510735" cy="3855792"/>
          </a:xfrm>
        </p:grpSpPr>
        <p:grpSp>
          <p:nvGrpSpPr>
            <p:cNvPr id="46" name="Grupa 45"/>
            <p:cNvGrpSpPr/>
            <p:nvPr/>
          </p:nvGrpSpPr>
          <p:grpSpPr>
            <a:xfrm>
              <a:off x="0" y="0"/>
              <a:ext cx="3510735" cy="3855792"/>
              <a:chOff x="0" y="0"/>
              <a:chExt cx="3510735" cy="3855792"/>
            </a:xfrm>
          </p:grpSpPr>
          <p:sp>
            <p:nvSpPr>
              <p:cNvPr id="52" name="Trójkąt równoramienny 51"/>
              <p:cNvSpPr/>
              <p:nvPr/>
            </p:nvSpPr>
            <p:spPr>
              <a:xfrm rot="10800000">
                <a:off x="1104181" y="0"/>
                <a:ext cx="720090" cy="621030"/>
              </a:xfrm>
              <a:prstGeom prst="triangl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53" name="Elipsa 52"/>
              <p:cNvSpPr/>
              <p:nvPr/>
            </p:nvSpPr>
            <p:spPr>
              <a:xfrm>
                <a:off x="560717" y="1224951"/>
                <a:ext cx="491490" cy="49149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54" name="Elipsa 53"/>
              <p:cNvSpPr/>
              <p:nvPr/>
            </p:nvSpPr>
            <p:spPr>
              <a:xfrm>
                <a:off x="0" y="2838091"/>
                <a:ext cx="491706" cy="49170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55" name="Elipsa 54"/>
              <p:cNvSpPr/>
              <p:nvPr/>
            </p:nvSpPr>
            <p:spPr>
              <a:xfrm>
                <a:off x="2458528" y="1759789"/>
                <a:ext cx="491706" cy="49170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56" name="Elipsa 55"/>
              <p:cNvSpPr/>
              <p:nvPr/>
            </p:nvSpPr>
            <p:spPr>
              <a:xfrm>
                <a:off x="1121434" y="2846717"/>
                <a:ext cx="491706" cy="49170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57" name="Elipsa 56"/>
              <p:cNvSpPr/>
              <p:nvPr/>
            </p:nvSpPr>
            <p:spPr>
              <a:xfrm>
                <a:off x="1915064" y="3364302"/>
                <a:ext cx="491490" cy="49149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58" name="Elipsa 57"/>
              <p:cNvSpPr/>
              <p:nvPr/>
            </p:nvSpPr>
            <p:spPr>
              <a:xfrm>
                <a:off x="3019245" y="3355676"/>
                <a:ext cx="491490" cy="49149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59" name="Elipsa 58"/>
              <p:cNvSpPr/>
              <p:nvPr/>
            </p:nvSpPr>
            <p:spPr>
              <a:xfrm>
                <a:off x="1345721" y="1768415"/>
                <a:ext cx="491490" cy="49149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l-PL"/>
              </a:p>
            </p:txBody>
          </p:sp>
          <p:grpSp>
            <p:nvGrpSpPr>
              <p:cNvPr id="60" name="Grupa 59"/>
              <p:cNvGrpSpPr/>
              <p:nvPr/>
            </p:nvGrpSpPr>
            <p:grpSpPr>
              <a:xfrm>
                <a:off x="793630" y="655608"/>
                <a:ext cx="1362974" cy="548502"/>
                <a:chOff x="0" y="0"/>
                <a:chExt cx="1362974" cy="548502"/>
              </a:xfrm>
            </p:grpSpPr>
            <p:cxnSp>
              <p:nvCxnSpPr>
                <p:cNvPr id="73" name="Łącznik prosty 72"/>
                <p:cNvCxnSpPr/>
                <p:nvPr/>
              </p:nvCxnSpPr>
              <p:spPr>
                <a:xfrm>
                  <a:off x="0" y="2457"/>
                  <a:ext cx="136297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Łącznik prosty 73"/>
                <p:cNvCxnSpPr/>
                <p:nvPr/>
              </p:nvCxnSpPr>
              <p:spPr>
                <a:xfrm rot="5400000">
                  <a:off x="-250166" y="278502"/>
                  <a:ext cx="5400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Łącznik prosty 74"/>
                <p:cNvCxnSpPr/>
                <p:nvPr/>
              </p:nvCxnSpPr>
              <p:spPr>
                <a:xfrm rot="5400000">
                  <a:off x="1086929" y="269875"/>
                  <a:ext cx="53975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upa 60"/>
              <p:cNvGrpSpPr/>
              <p:nvPr/>
            </p:nvGrpSpPr>
            <p:grpSpPr>
              <a:xfrm>
                <a:off x="1587260" y="1207698"/>
                <a:ext cx="1123890" cy="539751"/>
                <a:chOff x="0" y="0"/>
                <a:chExt cx="1123890" cy="539751"/>
              </a:xfrm>
            </p:grpSpPr>
            <p:cxnSp>
              <p:nvCxnSpPr>
                <p:cNvPr id="70" name="Łącznik prosty 69"/>
                <p:cNvCxnSpPr/>
                <p:nvPr/>
              </p:nvCxnSpPr>
              <p:spPr>
                <a:xfrm>
                  <a:off x="0" y="11083"/>
                  <a:ext cx="11160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Łącznik prosty 70"/>
                <p:cNvCxnSpPr/>
                <p:nvPr/>
              </p:nvCxnSpPr>
              <p:spPr>
                <a:xfrm rot="5400000">
                  <a:off x="-258793" y="269876"/>
                  <a:ext cx="53975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Łącznik prosty 71"/>
                <p:cNvCxnSpPr/>
                <p:nvPr/>
              </p:nvCxnSpPr>
              <p:spPr>
                <a:xfrm rot="5400000">
                  <a:off x="854015" y="269875"/>
                  <a:ext cx="53975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upa 61"/>
              <p:cNvGrpSpPr/>
              <p:nvPr/>
            </p:nvGrpSpPr>
            <p:grpSpPr>
              <a:xfrm>
                <a:off x="241539" y="2286000"/>
                <a:ext cx="1123890" cy="539751"/>
                <a:chOff x="0" y="0"/>
                <a:chExt cx="1123890" cy="539751"/>
              </a:xfrm>
            </p:grpSpPr>
            <p:cxnSp>
              <p:nvCxnSpPr>
                <p:cNvPr id="67" name="Łącznik prosty 66"/>
                <p:cNvCxnSpPr/>
                <p:nvPr/>
              </p:nvCxnSpPr>
              <p:spPr>
                <a:xfrm>
                  <a:off x="0" y="11083"/>
                  <a:ext cx="11160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Łącznik prosty 67"/>
                <p:cNvCxnSpPr/>
                <p:nvPr/>
              </p:nvCxnSpPr>
              <p:spPr>
                <a:xfrm rot="5400000">
                  <a:off x="-258793" y="269876"/>
                  <a:ext cx="53975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Łącznik prosty 68"/>
                <p:cNvCxnSpPr/>
                <p:nvPr/>
              </p:nvCxnSpPr>
              <p:spPr>
                <a:xfrm rot="5400000">
                  <a:off x="854015" y="269875"/>
                  <a:ext cx="53975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upa 62"/>
              <p:cNvGrpSpPr/>
              <p:nvPr/>
            </p:nvGrpSpPr>
            <p:grpSpPr>
              <a:xfrm>
                <a:off x="2147977" y="2803585"/>
                <a:ext cx="1123315" cy="539751"/>
                <a:chOff x="0" y="0"/>
                <a:chExt cx="1123890" cy="539751"/>
              </a:xfrm>
            </p:grpSpPr>
            <p:cxnSp>
              <p:nvCxnSpPr>
                <p:cNvPr id="64" name="Łącznik prosty 63"/>
                <p:cNvCxnSpPr/>
                <p:nvPr/>
              </p:nvCxnSpPr>
              <p:spPr>
                <a:xfrm>
                  <a:off x="0" y="11083"/>
                  <a:ext cx="11160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Łącznik prosty 64"/>
                <p:cNvCxnSpPr/>
                <p:nvPr/>
              </p:nvCxnSpPr>
              <p:spPr>
                <a:xfrm rot="5400000">
                  <a:off x="-258793" y="269876"/>
                  <a:ext cx="53975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Łącznik prosty 65"/>
                <p:cNvCxnSpPr/>
                <p:nvPr/>
              </p:nvCxnSpPr>
              <p:spPr>
                <a:xfrm rot="5400000">
                  <a:off x="854015" y="269875"/>
                  <a:ext cx="53975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7" name="Łącznik prosty 46"/>
            <p:cNvCxnSpPr/>
            <p:nvPr/>
          </p:nvCxnSpPr>
          <p:spPr>
            <a:xfrm rot="5400000">
              <a:off x="543464" y="2001329"/>
              <a:ext cx="53975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Łącznik prosty 47"/>
            <p:cNvCxnSpPr/>
            <p:nvPr/>
          </p:nvCxnSpPr>
          <p:spPr>
            <a:xfrm rot="5400000">
              <a:off x="2441275" y="2536166"/>
              <a:ext cx="53975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Pole tekstowe 2"/>
            <p:cNvSpPr txBox="1">
              <a:spLocks noChangeArrowheads="1"/>
            </p:cNvSpPr>
            <p:nvPr/>
          </p:nvSpPr>
          <p:spPr bwMode="auto">
            <a:xfrm>
              <a:off x="107739" y="2867540"/>
              <a:ext cx="327660" cy="344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l-PL" sz="18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Pole tekstowe 2"/>
            <p:cNvSpPr txBox="1">
              <a:spLocks noChangeArrowheads="1"/>
            </p:cNvSpPr>
            <p:nvPr/>
          </p:nvSpPr>
          <p:spPr bwMode="auto">
            <a:xfrm>
              <a:off x="2007334" y="3405622"/>
              <a:ext cx="327660" cy="3016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l-PL" sz="18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Pole tekstowe 2"/>
            <p:cNvSpPr txBox="1">
              <a:spLocks noChangeArrowheads="1"/>
            </p:cNvSpPr>
            <p:nvPr/>
          </p:nvSpPr>
          <p:spPr bwMode="auto">
            <a:xfrm>
              <a:off x="2546575" y="1799649"/>
              <a:ext cx="327660" cy="344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l-PL" sz="18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Prostokąt 8"/>
          <p:cNvSpPr/>
          <p:nvPr/>
        </p:nvSpPr>
        <p:spPr>
          <a:xfrm>
            <a:off x="288315" y="1199390"/>
            <a:ext cx="9655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Przedstawiona poniżej waga szalkowa jest w równowadze. </a:t>
            </a:r>
            <a:r>
              <a:rPr lang="pl-PL" b="1" i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Wszystkie masy </a:t>
            </a:r>
            <a:r>
              <a:rPr lang="pl-PL" b="1" i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podane są </a:t>
            </a:r>
            <a:r>
              <a:rPr lang="pl-PL" b="1" i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kilogramach. Uzupełnij </a:t>
            </a:r>
            <a:r>
              <a:rPr lang="pl-PL" b="1" i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brakujące masy.</a:t>
            </a:r>
            <a:endParaRPr lang="pl-PL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Prostokąt 75"/>
          <p:cNvSpPr/>
          <p:nvPr/>
        </p:nvSpPr>
        <p:spPr>
          <a:xfrm>
            <a:off x="287635" y="743827"/>
            <a:ext cx="2013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</a:t>
            </a:r>
            <a:endParaRPr lang="pl-PL" sz="2400" dirty="0"/>
          </a:p>
        </p:txBody>
      </p:sp>
      <p:sp>
        <p:nvSpPr>
          <p:cNvPr id="2" name="pole tekstowe 1"/>
          <p:cNvSpPr txBox="1"/>
          <p:nvPr/>
        </p:nvSpPr>
        <p:spPr>
          <a:xfrm>
            <a:off x="6232124" y="5085113"/>
            <a:ext cx="545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1" name="pole tekstowe 40"/>
          <p:cNvSpPr txBox="1"/>
          <p:nvPr/>
        </p:nvSpPr>
        <p:spPr>
          <a:xfrm>
            <a:off x="4712757" y="3637317"/>
            <a:ext cx="545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2" name="pole tekstowe 41"/>
          <p:cNvSpPr txBox="1"/>
          <p:nvPr/>
        </p:nvSpPr>
        <p:spPr>
          <a:xfrm>
            <a:off x="4496484" y="4632753"/>
            <a:ext cx="545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3" name="pole tekstowe 42"/>
          <p:cNvSpPr txBox="1"/>
          <p:nvPr/>
        </p:nvSpPr>
        <p:spPr>
          <a:xfrm>
            <a:off x="3992667" y="3121608"/>
            <a:ext cx="545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4" name="Prostokąt 43"/>
          <p:cNvSpPr/>
          <p:nvPr/>
        </p:nvSpPr>
        <p:spPr>
          <a:xfrm>
            <a:off x="326415" y="5651792"/>
            <a:ext cx="91268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Zaprojektuj </a:t>
            </a:r>
            <a:r>
              <a:rPr lang="pl-PL" b="1" i="1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analogiczną zabawę dydaktyczną ze </a:t>
            </a:r>
            <a:r>
              <a:rPr lang="pl-PL" b="1" i="1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zmienionym układem szalek </a:t>
            </a:r>
            <a:br>
              <a:rPr lang="pl-PL" b="1" i="1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pl-PL" b="1" i="1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 innymi wartościami mas.</a:t>
            </a:r>
            <a:endParaRPr lang="pl-PL" b="1" i="1" dirty="0">
              <a:solidFill>
                <a:srgbClr val="0070C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15734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1" grpId="0"/>
      <p:bldP spid="42" grpId="0"/>
      <p:bldP spid="43" grpId="0"/>
      <p:bldP spid="4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39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Zagadka dydaktyczna</a:t>
              </a:r>
            </a:p>
          </p:txBody>
        </p:sp>
      </p:grpSp>
      <p:sp>
        <p:nvSpPr>
          <p:cNvPr id="76" name="Prostokąt 75"/>
          <p:cNvSpPr/>
          <p:nvPr/>
        </p:nvSpPr>
        <p:spPr>
          <a:xfrm>
            <a:off x="287635" y="692355"/>
            <a:ext cx="2013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</a:t>
            </a:r>
            <a:endParaRPr lang="pl-PL" sz="2400" dirty="0"/>
          </a:p>
        </p:txBody>
      </p:sp>
      <p:sp>
        <p:nvSpPr>
          <p:cNvPr id="41" name="Tytuł 1"/>
          <p:cNvSpPr txBox="1">
            <a:spLocks/>
          </p:cNvSpPr>
          <p:nvPr/>
        </p:nvSpPr>
        <p:spPr>
          <a:xfrm>
            <a:off x="287635" y="1022113"/>
            <a:ext cx="8153579" cy="47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Przeanalizuj zadanie.  </a:t>
            </a:r>
          </a:p>
        </p:txBody>
      </p:sp>
      <p:sp>
        <p:nvSpPr>
          <p:cNvPr id="42" name="Tytuł 1"/>
          <p:cNvSpPr txBox="1">
            <a:spLocks/>
          </p:cNvSpPr>
          <p:nvPr/>
        </p:nvSpPr>
        <p:spPr>
          <a:xfrm>
            <a:off x="287635" y="4678854"/>
            <a:ext cx="8153579" cy="47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Zmodyfikuj zadanie tak, aby zapytać o masę pustego pojemnika.  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1775011" y="2098633"/>
            <a:ext cx="77589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Pusty pojemnik ma masę 0,4 kg, a wypełniony wodą po brzegi ma masę 1,8 kg. Z pojemnika tego odlano połowę objętości wody. Ile wynosi masa tego pojemnika wraz z pozostałą wodą?</a:t>
            </a:r>
          </a:p>
        </p:txBody>
      </p:sp>
    </p:spTree>
    <p:extLst>
      <p:ext uri="{BB962C8B-B14F-4D97-AF65-F5344CB8AC3E}">
        <p14:creationId xmlns:p14="http://schemas.microsoft.com/office/powerpoint/2010/main" val="383150217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</a:t>
            </a:fld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991138" y="841727"/>
            <a:ext cx="899106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Kompetencje matematyczne obejmują umiejętność rozwijania i wykorzystywania myślenia matematycznego w celu rozwiązywania problemów wynikających</a:t>
            </a:r>
            <a:b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codziennych sytuacji. </a:t>
            </a:r>
            <a:r>
              <a:rPr lang="pl-PL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Istotne są zarówno proces i czynność, jak i wiedza. </a:t>
            </a:r>
          </a:p>
        </p:txBody>
      </p:sp>
      <p:sp>
        <p:nvSpPr>
          <p:cNvPr id="12" name="Strzałka: w prawo 9">
            <a:extLst>
              <a:ext uri="{FF2B5EF4-FFF2-40B4-BE49-F238E27FC236}">
                <a16:creationId xmlns:a16="http://schemas.microsoft.com/office/drawing/2014/main" id="{66AEBC96-E11B-4EC3-B19F-BE7C77BB174A}"/>
              </a:ext>
            </a:extLst>
          </p:cNvPr>
          <p:cNvSpPr/>
          <p:nvPr/>
        </p:nvSpPr>
        <p:spPr>
          <a:xfrm>
            <a:off x="409610" y="1086986"/>
            <a:ext cx="543427" cy="664050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13" name="Grupa 12"/>
          <p:cNvGrpSpPr/>
          <p:nvPr/>
        </p:nvGrpSpPr>
        <p:grpSpPr>
          <a:xfrm>
            <a:off x="179512" y="77997"/>
            <a:ext cx="9764587" cy="511954"/>
            <a:chOff x="179513" y="116632"/>
            <a:chExt cx="6904093" cy="733066"/>
          </a:xfrm>
        </p:grpSpPr>
        <p:sp>
          <p:nvSpPr>
            <p:cNvPr id="14" name="pole tekstowe 13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5" name="pole tekstowe 14"/>
            <p:cNvSpPr txBox="1"/>
            <p:nvPr/>
          </p:nvSpPr>
          <p:spPr>
            <a:xfrm>
              <a:off x="179513" y="188641"/>
              <a:ext cx="6832916" cy="66105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Kompetencje matematyczne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173400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40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7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Gry i zabawy </a:t>
              </a:r>
              <a:r>
                <a:rPr lang="pl-PL" sz="2400" b="1" kern="0" dirty="0" smtClean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dydaktyczne</a:t>
              </a:r>
              <a:endParaRPr lang="pl-PL" sz="2400" b="1" kern="0" dirty="0">
                <a:solidFill>
                  <a:srgbClr val="002060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10" name="Symbol zastępczy zawartości 4">
            <a:extLst>
              <a:ext uri="{FF2B5EF4-FFF2-40B4-BE49-F238E27FC236}">
                <a16:creationId xmlns:a16="http://schemas.microsoft.com/office/drawing/2014/main" id="{C4D126A8-B92F-43EC-B9B4-C0C38793FD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8387684"/>
              </p:ext>
            </p:extLst>
          </p:nvPr>
        </p:nvGraphicFramePr>
        <p:xfrm>
          <a:off x="487304" y="1290239"/>
          <a:ext cx="8429767" cy="4962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Prostokąt 7"/>
          <p:cNvSpPr/>
          <p:nvPr/>
        </p:nvSpPr>
        <p:spPr>
          <a:xfrm>
            <a:off x="877069" y="1090184"/>
            <a:ext cx="22621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b="1" i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Umożliwiają one:</a:t>
            </a:r>
            <a:endParaRPr lang="pl-PL" sz="2000" b="1" i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5345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90D3A82-6028-0343-8B61-2827A78EA6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dgm id="{F90D3A82-6028-0343-8B61-2827A78EA6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6293F8-4A40-48C6-A5BC-4E64D86C05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graphicEl>
                                              <a:dgm id="{E56293F8-4A40-48C6-A5BC-4E64D86C05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FE8936C-72A8-4F97-9B03-5D0BE6DEC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graphicEl>
                                              <a:dgm id="{BFE8936C-72A8-4F97-9B03-5D0BE6DECE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D498147-219F-4371-AEBD-09F3142F55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>
                                            <p:graphicEl>
                                              <a:dgm id="{CD498147-219F-4371-AEBD-09F3142F55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BAD903A-7EDB-4E42-A872-EBE60DF935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graphicEl>
                                              <a:dgm id="{BBAD903A-7EDB-4E42-A872-EBE60DF935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EC6CD7E-BC2F-41D2-AC44-117FC502E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>
                                            <p:graphicEl>
                                              <a:dgm id="{9EC6CD7E-BC2F-41D2-AC44-117FC502E5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F4169A3-4BA6-4078-AD34-3FB59E4552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graphicEl>
                                              <a:dgm id="{EF4169A3-4BA6-4078-AD34-3FB59E4552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E5A4803-F0E3-4132-A3F6-8C954E34C1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>
                                            <p:graphicEl>
                                              <a:dgm id="{1E5A4803-F0E3-4132-A3F6-8C954E34C1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D504D90-787C-45B0-B7D9-FEF1F20029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graphicEl>
                                              <a:dgm id="{AD504D90-787C-45B0-B7D9-FEF1F20029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58E2050-D664-4F79-9CE8-EEAE981A27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graphicEl>
                                              <a:dgm id="{B58E2050-D664-4F79-9CE8-EEAE981A27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2A992C0-0A53-4593-9E5D-BA5F32A0AF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graphicEl>
                                              <a:dgm id="{C2A992C0-0A53-4593-9E5D-BA5F32A0AF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41</a:t>
            </a:fld>
            <a:endParaRPr lang="pl-PL"/>
          </a:p>
        </p:txBody>
      </p:sp>
      <p:pic>
        <p:nvPicPr>
          <p:cNvPr id="14" name="Obraz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7071" y="2039477"/>
            <a:ext cx="2497951" cy="2543645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287635" y="1296498"/>
            <a:ext cx="71660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Podziel przedstawioną poniżej figurę na 3 przystające figury.</a:t>
            </a:r>
          </a:p>
        </p:txBody>
      </p:sp>
      <p:pic>
        <p:nvPicPr>
          <p:cNvPr id="15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41899" y="2703243"/>
            <a:ext cx="2601532" cy="2585860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287635" y="692018"/>
            <a:ext cx="2013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</a:t>
            </a:r>
            <a:endParaRPr lang="pl-PL" sz="2400" dirty="0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7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Zawiłości geometryczne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96186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42</a:t>
            </a:fld>
            <a:endParaRPr lang="pl-PL"/>
          </a:p>
        </p:txBody>
      </p:sp>
      <p:pic>
        <p:nvPicPr>
          <p:cNvPr id="14" name="Obraz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7071" y="2039477"/>
            <a:ext cx="2497951" cy="2543645"/>
          </a:xfrm>
          <a:prstGeom prst="rect">
            <a:avLst/>
          </a:prstGeom>
        </p:spPr>
      </p:pic>
      <p:sp>
        <p:nvSpPr>
          <p:cNvPr id="3" name="Prostokąt 2"/>
          <p:cNvSpPr/>
          <p:nvPr/>
        </p:nvSpPr>
        <p:spPr>
          <a:xfrm>
            <a:off x="287635" y="1342604"/>
            <a:ext cx="71660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Podziel przedstawioną poniżej figurę na 4 przystające figury.</a:t>
            </a:r>
          </a:p>
        </p:txBody>
      </p:sp>
      <p:pic>
        <p:nvPicPr>
          <p:cNvPr id="13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949459" y="2704658"/>
            <a:ext cx="2748421" cy="2765078"/>
          </a:xfrm>
          <a:prstGeom prst="rect">
            <a:avLst/>
          </a:prstGeom>
        </p:spPr>
      </p:pic>
      <p:grpSp>
        <p:nvGrpSpPr>
          <p:cNvPr id="24" name="Grupa 23"/>
          <p:cNvGrpSpPr/>
          <p:nvPr/>
        </p:nvGrpSpPr>
        <p:grpSpPr>
          <a:xfrm>
            <a:off x="179512" y="39360"/>
            <a:ext cx="9764587" cy="511954"/>
            <a:chOff x="179513" y="116632"/>
            <a:chExt cx="6904093" cy="733065"/>
          </a:xfrm>
        </p:grpSpPr>
        <p:sp>
          <p:nvSpPr>
            <p:cNvPr id="25" name="pole tekstowe 24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6" name="pole tekstowe 25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Zawiłości geometryczne</a:t>
              </a:r>
            </a:p>
          </p:txBody>
        </p:sp>
      </p:grpSp>
      <p:sp>
        <p:nvSpPr>
          <p:cNvPr id="27" name="Prostokąt 26"/>
          <p:cNvSpPr/>
          <p:nvPr/>
        </p:nvSpPr>
        <p:spPr>
          <a:xfrm>
            <a:off x="287635" y="767138"/>
            <a:ext cx="25426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cd.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349826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43</a:t>
            </a:fld>
            <a:endParaRPr lang="pl-PL"/>
          </a:p>
        </p:txBody>
      </p:sp>
      <p:sp>
        <p:nvSpPr>
          <p:cNvPr id="3" name="Prostokąt 2"/>
          <p:cNvSpPr/>
          <p:nvPr/>
        </p:nvSpPr>
        <p:spPr>
          <a:xfrm>
            <a:off x="287635" y="1442713"/>
            <a:ext cx="92679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Podziel przedstawioną poniżej figurę na 5 przystających figur.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188" y="2039477"/>
            <a:ext cx="2336387" cy="2350462"/>
          </a:xfrm>
          <a:prstGeom prst="rect">
            <a:avLst/>
          </a:prstGeom>
        </p:spPr>
      </p:pic>
      <p:pic>
        <p:nvPicPr>
          <p:cNvPr id="16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61773" y="2820567"/>
            <a:ext cx="2220074" cy="2220074"/>
          </a:xfrm>
          <a:prstGeom prst="rect">
            <a:avLst/>
          </a:prstGeom>
        </p:spPr>
      </p:pic>
      <p:pic>
        <p:nvPicPr>
          <p:cNvPr id="17" name="Symbol zastępczy zawartości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8424250" y="3279902"/>
            <a:ext cx="2220074" cy="2220074"/>
          </a:xfrm>
          <a:prstGeom prst="rect">
            <a:avLst/>
          </a:prstGeom>
        </p:spPr>
      </p:pic>
      <p:grpSp>
        <p:nvGrpSpPr>
          <p:cNvPr id="19" name="Grupa 18"/>
          <p:cNvGrpSpPr/>
          <p:nvPr/>
        </p:nvGrpSpPr>
        <p:grpSpPr>
          <a:xfrm>
            <a:off x="179512" y="39360"/>
            <a:ext cx="9764587" cy="511954"/>
            <a:chOff x="179513" y="116632"/>
            <a:chExt cx="6904093" cy="733065"/>
          </a:xfrm>
        </p:grpSpPr>
        <p:sp>
          <p:nvSpPr>
            <p:cNvPr id="20" name="pole tekstowe 19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1" name="pole tekstowe 20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Zawiłości geometryczne</a:t>
              </a:r>
            </a:p>
          </p:txBody>
        </p:sp>
      </p:grpSp>
      <p:sp>
        <p:nvSpPr>
          <p:cNvPr id="22" name="Prostokąt 21"/>
          <p:cNvSpPr/>
          <p:nvPr/>
        </p:nvSpPr>
        <p:spPr>
          <a:xfrm>
            <a:off x="287635" y="793902"/>
            <a:ext cx="25426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cd.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3895305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44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39360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Uzasadnianie i wnioskowanie – zadanie otwarte</a:t>
              </a:r>
            </a:p>
          </p:txBody>
        </p:sp>
      </p:grp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6052504" y="5998158"/>
            <a:ext cx="5328592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Informator o egzaminie ósmoklasisty z matematyki od roku szkolnego 2018/2019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287635" y="743827"/>
            <a:ext cx="2013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</a:t>
            </a:r>
            <a:endParaRPr lang="pl-PL" sz="2400" dirty="0"/>
          </a:p>
        </p:txBody>
      </p:sp>
      <p:sp>
        <p:nvSpPr>
          <p:cNvPr id="15" name="Tytuł 1"/>
          <p:cNvSpPr txBox="1">
            <a:spLocks/>
          </p:cNvSpPr>
          <p:nvPr/>
        </p:nvSpPr>
        <p:spPr>
          <a:xfrm>
            <a:off x="231830" y="1283051"/>
            <a:ext cx="3176782" cy="340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Przeczytaj treść zadania.  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3657600" y="974659"/>
            <a:ext cx="64780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Prostokąt </a:t>
            </a:r>
            <a:r>
              <a:rPr lang="pl-PL" b="1" i="1" dirty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podzielono na 6 kwadratów: jeden duży, dwa średnie i trzy małe, jak na rysunku.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Uzasadnij, że pole powierzchni dużego kwadratu jest większe niż połowa powierzchni prostokąta </a:t>
            </a:r>
            <a:r>
              <a:rPr lang="pl-PL" b="1" i="1" dirty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pl-PL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Obraz 18" descr="E:\Rysunki\Kw_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471" y="1623692"/>
            <a:ext cx="3141929" cy="209158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Prostokąt 19"/>
          <p:cNvSpPr/>
          <p:nvPr/>
        </p:nvSpPr>
        <p:spPr>
          <a:xfrm>
            <a:off x="221902" y="4287502"/>
            <a:ext cx="48939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sz="1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Wymaganie ogólne</a:t>
            </a:r>
          </a:p>
          <a:p>
            <a:pPr>
              <a:spcAft>
                <a:spcPts val="0"/>
              </a:spcAft>
            </a:pP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IV. Rozumowanie i argumentacja.</a:t>
            </a:r>
          </a:p>
          <a:p>
            <a:pPr>
              <a:spcAft>
                <a:spcPts val="0"/>
              </a:spcAft>
            </a:pP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1. Przeprowadzanie prostego rozumowania, podawanie argumentów </a:t>
            </a:r>
            <a:b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uzasadniających poprawność rozumowania, rozróżnianie dowodu </a:t>
            </a:r>
            <a:b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od przykładu.</a:t>
            </a:r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rostokąt 20"/>
          <p:cNvSpPr/>
          <p:nvPr/>
        </p:nvSpPr>
        <p:spPr>
          <a:xfrm>
            <a:off x="5270000" y="4814324"/>
            <a:ext cx="59460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sz="1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Wymaganie szczegółowe</a:t>
            </a:r>
          </a:p>
          <a:p>
            <a:pPr>
              <a:spcAft>
                <a:spcPts val="0"/>
              </a:spcAft>
            </a:pPr>
            <a:r>
              <a:rPr lang="pl-PL" sz="1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Klasy VII i VIII</a:t>
            </a:r>
          </a:p>
          <a:p>
            <a:pPr>
              <a:spcAft>
                <a:spcPts val="0"/>
              </a:spcAft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III. Tworzenie wyrażeń algebraicznych z jedną i z wieloma zmiennymi. Uczeń:</a:t>
            </a:r>
          </a:p>
          <a:p>
            <a:pPr>
              <a:spcAft>
                <a:spcPts val="0"/>
              </a:spcAft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3) zapisuje zależności przedstawione w zadaniach w postaci wyrażeń algebraicznych</a:t>
            </a:r>
          </a:p>
          <a:p>
            <a:pPr>
              <a:spcAft>
                <a:spcPts val="0"/>
              </a:spcAft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jednej lub kilku </a:t>
            </a: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zmiennych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36020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45</a:t>
            </a:fld>
            <a:endParaRPr lang="pl-PL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052504" y="5998158"/>
            <a:ext cx="5328592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Informator o egzaminie ósmoklasisty z matematyki od roku szkolnego 2018/2019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0" name="Grupa 9"/>
          <p:cNvGrpSpPr/>
          <p:nvPr/>
        </p:nvGrpSpPr>
        <p:grpSpPr>
          <a:xfrm>
            <a:off x="179512" y="39360"/>
            <a:ext cx="9764587" cy="511954"/>
            <a:chOff x="179513" y="116632"/>
            <a:chExt cx="6904093" cy="733065"/>
          </a:xfrm>
        </p:grpSpPr>
        <p:sp>
          <p:nvSpPr>
            <p:cNvPr id="11" name="pole tekstowe 10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Uzasadnianie i wnioskowanie</a:t>
              </a:r>
            </a:p>
          </p:txBody>
        </p:sp>
      </p:grpSp>
      <p:sp>
        <p:nvSpPr>
          <p:cNvPr id="13" name="pole tekstowe 12"/>
          <p:cNvSpPr txBox="1"/>
          <p:nvPr/>
        </p:nvSpPr>
        <p:spPr>
          <a:xfrm>
            <a:off x="287635" y="700872"/>
            <a:ext cx="95557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Pierwszy </a:t>
            </a:r>
            <a:r>
              <a:rPr lang="pl-PL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sposób</a:t>
            </a:r>
            <a:endParaRPr lang="pl-PL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Jeśli długość boku małego kwadratu oznaczymy przez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to duży kwadrat ma bok długości 3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a średni ma bok długości 1,5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Pole prostokąta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Pole dużego kwadratu: 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Połowa pola prostokąta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to 8,25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Zatem duży kwadrat zajmuje ponad połowę pola prostokąta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5" name="Obraz 14" descr="E:\Rysunki\Kw_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527" y="1596742"/>
            <a:ext cx="3649887" cy="224729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056058"/>
              </p:ext>
            </p:extLst>
          </p:nvPr>
        </p:nvGraphicFramePr>
        <p:xfrm>
          <a:off x="2819874" y="4093691"/>
          <a:ext cx="2999339" cy="327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4" imgW="2209680" imgH="241200" progId="Equation.DSMT4">
                  <p:embed/>
                </p:oleObj>
              </mc:Choice>
              <mc:Fallback>
                <p:oleObj name="Equation" r:id="rId4" imgW="22096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19874" y="4093691"/>
                        <a:ext cx="2999339" cy="3275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498556"/>
              </p:ext>
            </p:extLst>
          </p:nvPr>
        </p:nvGraphicFramePr>
        <p:xfrm>
          <a:off x="2819520" y="4522031"/>
          <a:ext cx="1089092" cy="333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6" imgW="787320" imgH="241200" progId="Equation.DSMT4">
                  <p:embed/>
                </p:oleObj>
              </mc:Choice>
              <mc:Fallback>
                <p:oleObj name="Equation" r:id="rId6" imgW="7873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19520" y="4522031"/>
                        <a:ext cx="1089092" cy="3337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274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46</a:t>
            </a:fld>
            <a:endParaRPr lang="pl-PL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052504" y="5998158"/>
            <a:ext cx="5328592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Informator o egzaminie ósmoklasisty z matematyki od roku szkolnego 2018/2019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0" name="Grupa 9"/>
          <p:cNvGrpSpPr/>
          <p:nvPr/>
        </p:nvGrpSpPr>
        <p:grpSpPr>
          <a:xfrm>
            <a:off x="179512" y="39360"/>
            <a:ext cx="9764587" cy="511954"/>
            <a:chOff x="179513" y="116632"/>
            <a:chExt cx="6904093" cy="733065"/>
          </a:xfrm>
        </p:grpSpPr>
        <p:sp>
          <p:nvSpPr>
            <p:cNvPr id="11" name="pole tekstowe 10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Uzasadnianie i wnioskowanie</a:t>
              </a:r>
            </a:p>
          </p:txBody>
        </p:sp>
      </p:grpSp>
      <p:sp>
        <p:nvSpPr>
          <p:cNvPr id="13" name="pole tekstowe 12"/>
          <p:cNvSpPr txBox="1"/>
          <p:nvPr/>
        </p:nvSpPr>
        <p:spPr>
          <a:xfrm>
            <a:off x="287635" y="636477"/>
            <a:ext cx="95557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Drugi sposób</a:t>
            </a:r>
          </a:p>
          <a:p>
            <a:pPr hangingPunct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Jeśli długość boku małego kwadratu oznaczymy przez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to duży kwadrat ma bok długości 3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a średni ma bok długości 1,5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Obliczmy długość odcinka </a:t>
            </a:r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AB,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na którym postawiono prostokąt </a:t>
            </a:r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1,5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+ 3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5,5</a:t>
            </a:r>
            <a:r>
              <a:rPr lang="pl-PL" i="1" dirty="0" smtClean="0">
                <a:latin typeface="Arial" panose="020B0604020202020204" pitchFamily="34" charset="0"/>
                <a:cs typeface="Arial" panose="020B0604020202020204" pitchFamily="34" charset="0"/>
              </a:rPr>
              <a:t>x.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0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Podzielmy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prostokąt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 trzy prostokąty o tej samej wysokości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AD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 pierwszy złożony z 2 średnich kwadratów, drugi – duży kwadrat, a trzeci złożony z 3 małych kwadratów.</a:t>
            </a:r>
          </a:p>
          <a:p>
            <a:pPr hangingPunct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Duży kwadrat ma bok długości 3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hangingPunct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Połowa długości odcinka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to 2,75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hangingPunct="0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Zatem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duży kwadrat zajmuje ponad połowę pola prostokąta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5" name="Obraz 14" descr="E:\Rysunki\Kw_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527" y="1651555"/>
            <a:ext cx="3649887" cy="224729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19" name="Obi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215732"/>
              </p:ext>
            </p:extLst>
          </p:nvPr>
        </p:nvGraphicFramePr>
        <p:xfrm>
          <a:off x="359355" y="5526205"/>
          <a:ext cx="205740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4" imgW="1295280" imgH="203040" progId="Equation.DSMT4">
                  <p:embed/>
                </p:oleObj>
              </mc:Choice>
              <mc:Fallback>
                <p:oleObj name="Equation" r:id="rId4" imgW="12952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355" y="5526205"/>
                        <a:ext cx="2057400" cy="319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5528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47</a:t>
            </a:fld>
            <a:endParaRPr lang="pl-PL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052504" y="5998158"/>
            <a:ext cx="5328592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Informator o egzaminie ósmoklasisty z matematyki od roku szkolnego 2018/2019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0" name="Grupa 9"/>
          <p:cNvGrpSpPr/>
          <p:nvPr/>
        </p:nvGrpSpPr>
        <p:grpSpPr>
          <a:xfrm>
            <a:off x="179512" y="39360"/>
            <a:ext cx="9764587" cy="511954"/>
            <a:chOff x="179513" y="116632"/>
            <a:chExt cx="6904093" cy="733065"/>
          </a:xfrm>
        </p:grpSpPr>
        <p:sp>
          <p:nvSpPr>
            <p:cNvPr id="11" name="pole tekstowe 10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Uzasadnianie i wnioskowanie</a:t>
              </a:r>
            </a:p>
          </p:txBody>
        </p:sp>
      </p:grpSp>
      <p:sp>
        <p:nvSpPr>
          <p:cNvPr id="13" name="pole tekstowe 12"/>
          <p:cNvSpPr txBox="1"/>
          <p:nvPr/>
        </p:nvSpPr>
        <p:spPr>
          <a:xfrm>
            <a:off x="287635" y="726630"/>
            <a:ext cx="9555796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Trzeci </a:t>
            </a:r>
            <a:r>
              <a:rPr lang="pl-PL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sposób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0"/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0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Zauważmy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że dwa średnie kwadraty zajmują połowę powierzchni dużego kwadratu, a trzy małe kwadraty zajmują powierzchnię mniejszą niż połowa powierzchni dużego kwadratu. </a:t>
            </a:r>
          </a:p>
          <a:p>
            <a:pPr hangingPunct="0"/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Zatem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duży kwadrat zajmuje ponad połowę pola prostokąta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14" name="Obraz 1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392" y="1308301"/>
            <a:ext cx="3487432" cy="215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3952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48</a:t>
            </a:fld>
            <a:endParaRPr lang="pl-PL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052504" y="5998158"/>
            <a:ext cx="5328592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Informator o egzaminie ósmoklasisty z matematyki od roku szkolnego 2018/2019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0" name="Grupa 9"/>
          <p:cNvGrpSpPr/>
          <p:nvPr/>
        </p:nvGrpSpPr>
        <p:grpSpPr>
          <a:xfrm>
            <a:off x="179512" y="39360"/>
            <a:ext cx="9764587" cy="511954"/>
            <a:chOff x="179513" y="116632"/>
            <a:chExt cx="6904093" cy="733065"/>
          </a:xfrm>
        </p:grpSpPr>
        <p:sp>
          <p:nvSpPr>
            <p:cNvPr id="11" name="pole tekstowe 10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Uzasadnianie i wnioskowanie</a:t>
              </a:r>
            </a:p>
          </p:txBody>
        </p:sp>
      </p:grpSp>
      <p:sp>
        <p:nvSpPr>
          <p:cNvPr id="13" name="pole tekstowe 12"/>
          <p:cNvSpPr txBox="1"/>
          <p:nvPr/>
        </p:nvSpPr>
        <p:spPr>
          <a:xfrm>
            <a:off x="538920" y="771151"/>
            <a:ext cx="955579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Czwarty sposób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0"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Bok średniego kwadratu jest o połowę mniejszy od boku dużego kwadratu. Stąd pole średniego kwadratu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stanowi      pola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dużego kwadratu.</a:t>
            </a:r>
          </a:p>
          <a:p>
            <a:pPr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hangingPunct="0">
              <a:lnSpc>
                <a:spcPct val="150000"/>
              </a:lnSpc>
            </a:pP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</a:p>
          <a:p>
            <a:pPr hangingPunct="0"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Bok małego kwadratu stanowi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boku dużego kwadratu. Stąd pole małego kwadratu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stanowi         </a:t>
            </a:r>
          </a:p>
          <a:p>
            <a:pPr hangingPunct="0"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pola dużego kwadratu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hangingPunct="0">
              <a:lnSpc>
                <a:spcPct val="150000"/>
              </a:lnSpc>
            </a:pP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0">
              <a:lnSpc>
                <a:spcPct val="150000"/>
              </a:lnSpc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0">
              <a:lnSpc>
                <a:spcPct val="150000"/>
              </a:lnSpc>
            </a:pP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Zatem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duży kwadrat zajmuje ponad połowę pola prostokąta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51285" y="13467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8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228010"/>
              </p:ext>
            </p:extLst>
          </p:nvPr>
        </p:nvGraphicFramePr>
        <p:xfrm>
          <a:off x="3563384" y="1552021"/>
          <a:ext cx="167426" cy="577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5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384" y="1552021"/>
                        <a:ext cx="167426" cy="5778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17" name="Obi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846381"/>
              </p:ext>
            </p:extLst>
          </p:nvPr>
        </p:nvGraphicFramePr>
        <p:xfrm>
          <a:off x="620713" y="2078038"/>
          <a:ext cx="992187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6" name="Equation" r:id="rId5" imgW="672840" imgH="393480" progId="Equation.DSMT4">
                  <p:embed/>
                </p:oleObj>
              </mc:Choice>
              <mc:Fallback>
                <p:oleObj name="Equation" r:id="rId5" imgW="67284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2078038"/>
                        <a:ext cx="992187" cy="601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19" name="Obi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208114"/>
              </p:ext>
            </p:extLst>
          </p:nvPr>
        </p:nvGraphicFramePr>
        <p:xfrm>
          <a:off x="3739775" y="2790825"/>
          <a:ext cx="236538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7" name="Equation" r:id="rId7" imgW="152280" imgH="393480" progId="Equation.DSMT4">
                  <p:embed/>
                </p:oleObj>
              </mc:Choice>
              <mc:Fallback>
                <p:oleObj name="Equation" r:id="rId7" imgW="152280" imgH="393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9775" y="2790825"/>
                        <a:ext cx="236538" cy="611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22" name="Obiek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259875"/>
              </p:ext>
            </p:extLst>
          </p:nvPr>
        </p:nvGraphicFramePr>
        <p:xfrm>
          <a:off x="9352148" y="2825750"/>
          <a:ext cx="187325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8" name="Equation" r:id="rId9" imgW="152280" imgH="393480" progId="Equation.DSMT4">
                  <p:embed/>
                </p:oleObj>
              </mc:Choice>
              <mc:Fallback>
                <p:oleObj name="Equation" r:id="rId9" imgW="15228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2148" y="2825750"/>
                        <a:ext cx="187325" cy="5413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24" name="Obiek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293757"/>
              </p:ext>
            </p:extLst>
          </p:nvPr>
        </p:nvGraphicFramePr>
        <p:xfrm>
          <a:off x="638175" y="4166737"/>
          <a:ext cx="894790" cy="571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9" name="Equation" r:id="rId11" imgW="647640" imgH="393480" progId="Equation.DSMT4">
                  <p:embed/>
                </p:oleObj>
              </mc:Choice>
              <mc:Fallback>
                <p:oleObj name="Equation" r:id="rId11" imgW="64764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" y="4166737"/>
                        <a:ext cx="894790" cy="5713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5517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49</a:t>
            </a:fld>
            <a:endParaRPr lang="pl-PL"/>
          </a:p>
        </p:txBody>
      </p:sp>
      <p:grpSp>
        <p:nvGrpSpPr>
          <p:cNvPr id="10" name="Grupa 9"/>
          <p:cNvGrpSpPr/>
          <p:nvPr/>
        </p:nvGrpSpPr>
        <p:grpSpPr>
          <a:xfrm>
            <a:off x="179512" y="39362"/>
            <a:ext cx="9764587" cy="511954"/>
            <a:chOff x="179513" y="116632"/>
            <a:chExt cx="6904093" cy="733065"/>
          </a:xfrm>
        </p:grpSpPr>
        <p:sp>
          <p:nvSpPr>
            <p:cNvPr id="11" name="pole tekstowe 10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Uzasadnianie i wnioskowanie</a:t>
              </a:r>
            </a:p>
          </p:txBody>
        </p:sp>
      </p:grpSp>
      <p:sp>
        <p:nvSpPr>
          <p:cNvPr id="13" name="Tytuł 1"/>
          <p:cNvSpPr txBox="1">
            <a:spLocks/>
          </p:cNvSpPr>
          <p:nvPr/>
        </p:nvSpPr>
        <p:spPr>
          <a:xfrm>
            <a:off x="388303" y="909508"/>
            <a:ext cx="9555796" cy="803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Jaki</a:t>
            </a:r>
            <a:r>
              <a:rPr lang="pl-PL" sz="18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sposób </a:t>
            </a:r>
            <a:r>
              <a:rPr lang="pl-PL" sz="18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rozwiązania tego </a:t>
            </a:r>
            <a:r>
              <a:rPr lang="pl-PL" sz="1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zadania mógłby zachęcić uczniów do analizy  przedstawionego w nim problemu?  </a:t>
            </a:r>
            <a:endParaRPr lang="pl-PL" sz="18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786624" y="1915395"/>
            <a:ext cx="2643282" cy="1616730"/>
            <a:chOff x="4401670" y="2942721"/>
            <a:chExt cx="2643282" cy="1616730"/>
          </a:xfrm>
        </p:grpSpPr>
        <p:grpSp>
          <p:nvGrpSpPr>
            <p:cNvPr id="20" name="Grupa 19"/>
            <p:cNvGrpSpPr/>
            <p:nvPr/>
          </p:nvGrpSpPr>
          <p:grpSpPr>
            <a:xfrm>
              <a:off x="4401670" y="3119393"/>
              <a:ext cx="2643282" cy="1440058"/>
              <a:chOff x="3585882" y="3106269"/>
              <a:chExt cx="2643282" cy="1440058"/>
            </a:xfrm>
          </p:grpSpPr>
          <p:sp>
            <p:nvSpPr>
              <p:cNvPr id="21" name="Prostokąt 20"/>
              <p:cNvSpPr/>
              <p:nvPr/>
            </p:nvSpPr>
            <p:spPr>
              <a:xfrm>
                <a:off x="3585883" y="3106269"/>
                <a:ext cx="720000" cy="720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2" name="Prostokąt 21"/>
              <p:cNvSpPr/>
              <p:nvPr/>
            </p:nvSpPr>
            <p:spPr>
              <a:xfrm>
                <a:off x="3585882" y="3826327"/>
                <a:ext cx="720000" cy="720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3" name="Prostokąt 22"/>
              <p:cNvSpPr/>
              <p:nvPr/>
            </p:nvSpPr>
            <p:spPr>
              <a:xfrm>
                <a:off x="4310364" y="3106269"/>
                <a:ext cx="1440000" cy="14400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4" name="Prostokąt 23"/>
              <p:cNvSpPr/>
              <p:nvPr/>
            </p:nvSpPr>
            <p:spPr>
              <a:xfrm>
                <a:off x="5750364" y="3106269"/>
                <a:ext cx="478800" cy="478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5" name="Prostokąt 24"/>
              <p:cNvSpPr/>
              <p:nvPr/>
            </p:nvSpPr>
            <p:spPr>
              <a:xfrm>
                <a:off x="5750364" y="3587787"/>
                <a:ext cx="478800" cy="478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6" name="Prostokąt 25"/>
              <p:cNvSpPr/>
              <p:nvPr/>
            </p:nvSpPr>
            <p:spPr>
              <a:xfrm>
                <a:off x="5750363" y="4067523"/>
                <a:ext cx="478800" cy="478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sp>
          <p:nvSpPr>
            <p:cNvPr id="27" name="Łuk 26"/>
            <p:cNvSpPr/>
            <p:nvPr/>
          </p:nvSpPr>
          <p:spPr>
            <a:xfrm rot="20374498">
              <a:off x="6282706" y="2942721"/>
              <a:ext cx="540000" cy="540000"/>
            </a:xfrm>
            <a:prstGeom prst="arc">
              <a:avLst/>
            </a:prstGeom>
            <a:ln w="12700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8" name="Łuk 27"/>
            <p:cNvSpPr/>
            <p:nvPr/>
          </p:nvSpPr>
          <p:spPr>
            <a:xfrm rot="17499384">
              <a:off x="4819840" y="2943512"/>
              <a:ext cx="540000" cy="540000"/>
            </a:xfrm>
            <a:prstGeom prst="arc">
              <a:avLst/>
            </a:prstGeom>
            <a:ln w="127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54" name="Grupa 53"/>
          <p:cNvGrpSpPr/>
          <p:nvPr/>
        </p:nvGrpSpPr>
        <p:grpSpPr>
          <a:xfrm>
            <a:off x="4549623" y="2820922"/>
            <a:ext cx="1598329" cy="1482114"/>
            <a:chOff x="3966269" y="2895920"/>
            <a:chExt cx="1598329" cy="1482114"/>
          </a:xfrm>
        </p:grpSpPr>
        <p:grpSp>
          <p:nvGrpSpPr>
            <p:cNvPr id="38" name="Grupa 37"/>
            <p:cNvGrpSpPr/>
            <p:nvPr/>
          </p:nvGrpSpPr>
          <p:grpSpPr>
            <a:xfrm>
              <a:off x="3966269" y="2895920"/>
              <a:ext cx="1598329" cy="1482114"/>
              <a:chOff x="8045288" y="3338585"/>
              <a:chExt cx="1598329" cy="1482114"/>
            </a:xfrm>
          </p:grpSpPr>
          <p:sp>
            <p:nvSpPr>
              <p:cNvPr id="32" name="Prostokąt 31"/>
              <p:cNvSpPr/>
              <p:nvPr/>
            </p:nvSpPr>
            <p:spPr>
              <a:xfrm>
                <a:off x="8127723" y="3380699"/>
                <a:ext cx="1440000" cy="14400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6" name="Równoległobok 35"/>
              <p:cNvSpPr/>
              <p:nvPr/>
            </p:nvSpPr>
            <p:spPr>
              <a:xfrm rot="21133093">
                <a:off x="8045288" y="3338585"/>
                <a:ext cx="720000" cy="1440000"/>
              </a:xfrm>
              <a:prstGeom prst="parallelogram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7" name="Równoległobok 36"/>
              <p:cNvSpPr/>
              <p:nvPr/>
            </p:nvSpPr>
            <p:spPr>
              <a:xfrm rot="349191" flipH="1">
                <a:off x="9048522" y="3366367"/>
                <a:ext cx="595095" cy="1440000"/>
              </a:xfrm>
              <a:prstGeom prst="parallelogram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cxnSp>
          <p:nvCxnSpPr>
            <p:cNvPr id="42" name="Łącznik prosty 41"/>
            <p:cNvCxnSpPr>
              <a:stCxn id="36" idx="5"/>
              <a:endCxn id="36" idx="2"/>
            </p:cNvCxnSpPr>
            <p:nvPr/>
          </p:nvCxnSpPr>
          <p:spPr>
            <a:xfrm flipV="1">
              <a:off x="4058755" y="3579362"/>
              <a:ext cx="535028" cy="73116"/>
            </a:xfrm>
            <a:prstGeom prst="line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Łącznik prosty 42"/>
            <p:cNvCxnSpPr>
              <a:stCxn id="37" idx="2"/>
              <a:endCxn id="32" idx="3"/>
            </p:cNvCxnSpPr>
            <p:nvPr/>
          </p:nvCxnSpPr>
          <p:spPr>
            <a:xfrm>
              <a:off x="5045040" y="3621073"/>
              <a:ext cx="443664" cy="36961"/>
            </a:xfrm>
            <a:prstGeom prst="line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upa 54"/>
          <p:cNvGrpSpPr/>
          <p:nvPr/>
        </p:nvGrpSpPr>
        <p:grpSpPr>
          <a:xfrm>
            <a:off x="7431316" y="3640868"/>
            <a:ext cx="1444167" cy="1449750"/>
            <a:chOff x="7276800" y="3612821"/>
            <a:chExt cx="1444167" cy="1449750"/>
          </a:xfrm>
        </p:grpSpPr>
        <p:sp>
          <p:nvSpPr>
            <p:cNvPr id="16" name="Prostokąt 15"/>
            <p:cNvSpPr/>
            <p:nvPr/>
          </p:nvSpPr>
          <p:spPr>
            <a:xfrm>
              <a:off x="7276800" y="3622571"/>
              <a:ext cx="1440315" cy="1440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9" name="Prostokąt 38"/>
            <p:cNvSpPr/>
            <p:nvPr/>
          </p:nvSpPr>
          <p:spPr>
            <a:xfrm>
              <a:off x="7277115" y="3619967"/>
              <a:ext cx="720000" cy="144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0" name="Prostokąt 39"/>
            <p:cNvSpPr/>
            <p:nvPr/>
          </p:nvSpPr>
          <p:spPr>
            <a:xfrm>
              <a:off x="8245200" y="3612821"/>
              <a:ext cx="471600" cy="144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46" name="Łącznik prosty 45"/>
            <p:cNvCxnSpPr>
              <a:stCxn id="39" idx="1"/>
              <a:endCxn id="39" idx="3"/>
            </p:cNvCxnSpPr>
            <p:nvPr/>
          </p:nvCxnSpPr>
          <p:spPr>
            <a:xfrm>
              <a:off x="7277115" y="4339967"/>
              <a:ext cx="720000" cy="0"/>
            </a:xfrm>
            <a:prstGeom prst="line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50"/>
            <p:cNvCxnSpPr/>
            <p:nvPr/>
          </p:nvCxnSpPr>
          <p:spPr>
            <a:xfrm flipV="1">
              <a:off x="8244884" y="4094833"/>
              <a:ext cx="471600" cy="0"/>
            </a:xfrm>
            <a:prstGeom prst="line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Łącznik prosty 52"/>
            <p:cNvCxnSpPr/>
            <p:nvPr/>
          </p:nvCxnSpPr>
          <p:spPr>
            <a:xfrm flipV="1">
              <a:off x="8249367" y="4583408"/>
              <a:ext cx="471600" cy="0"/>
            </a:xfrm>
            <a:prstGeom prst="line">
              <a:avLst/>
            </a:prstGeom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81731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5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7"/>
            <a:ext cx="9764587" cy="511954"/>
            <a:chOff x="179513" y="116632"/>
            <a:chExt cx="6904093" cy="73306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6" cy="66105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Kompetencje matematyczne</a:t>
              </a:r>
            </a:p>
          </p:txBody>
        </p:sp>
      </p:grpSp>
      <p:sp>
        <p:nvSpPr>
          <p:cNvPr id="3" name="Prostokąt 2"/>
          <p:cNvSpPr/>
          <p:nvPr/>
        </p:nvSpPr>
        <p:spPr>
          <a:xfrm>
            <a:off x="991138" y="841727"/>
            <a:ext cx="899106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Kompetencje matematyczne obejmują umiejętność rozwijania i wykorzystywania myślenia matematycznego w celu rozwiązywania problemów wynikających</a:t>
            </a:r>
            <a:b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codziennych sytuacji.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Istotne są zarówno proces i czynność, jak i wiedza. </a:t>
            </a:r>
          </a:p>
        </p:txBody>
      </p:sp>
      <p:sp>
        <p:nvSpPr>
          <p:cNvPr id="6" name="Prostokąt 5"/>
          <p:cNvSpPr/>
          <p:nvPr/>
        </p:nvSpPr>
        <p:spPr>
          <a:xfrm>
            <a:off x="991138" y="2332774"/>
            <a:ext cx="9669286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Podstawę stanowi dobre opanowanie umiejętności liczenia. </a:t>
            </a:r>
          </a:p>
        </p:txBody>
      </p:sp>
      <p:sp>
        <p:nvSpPr>
          <p:cNvPr id="12" name="Strzałka: w prawo 9">
            <a:extLst>
              <a:ext uri="{FF2B5EF4-FFF2-40B4-BE49-F238E27FC236}">
                <a16:creationId xmlns:a16="http://schemas.microsoft.com/office/drawing/2014/main" id="{66AEBC96-E11B-4EC3-B19F-BE7C77BB174A}"/>
              </a:ext>
            </a:extLst>
          </p:cNvPr>
          <p:cNvSpPr/>
          <p:nvPr/>
        </p:nvSpPr>
        <p:spPr>
          <a:xfrm>
            <a:off x="409610" y="1086986"/>
            <a:ext cx="543427" cy="664050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716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50</a:t>
            </a:fld>
            <a:endParaRPr lang="pl-PL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6052504" y="5998158"/>
            <a:ext cx="5328592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Informator o egzaminie ósmoklasisty z matematyki od roku szkolnego 2018/2019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179512" y="39360"/>
            <a:ext cx="9764587" cy="511954"/>
            <a:chOff x="179513" y="116632"/>
            <a:chExt cx="6904093" cy="733065"/>
          </a:xfrm>
        </p:grpSpPr>
        <p:sp>
          <p:nvSpPr>
            <p:cNvPr id="15" name="pole tekstowe 14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9" name="pole tekstowe 18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Uzasadnianie i wnioskowanie – zadanie zamknięte</a:t>
              </a:r>
            </a:p>
          </p:txBody>
        </p:sp>
      </p:grpSp>
      <p:sp>
        <p:nvSpPr>
          <p:cNvPr id="20" name="Prostokąt 19"/>
          <p:cNvSpPr/>
          <p:nvPr/>
        </p:nvSpPr>
        <p:spPr>
          <a:xfrm>
            <a:off x="287635" y="743827"/>
            <a:ext cx="21852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endParaRPr lang="pl-PL" sz="2400" dirty="0"/>
          </a:p>
        </p:txBody>
      </p:sp>
      <p:sp>
        <p:nvSpPr>
          <p:cNvPr id="21" name="Tytuł 1"/>
          <p:cNvSpPr txBox="1">
            <a:spLocks/>
          </p:cNvSpPr>
          <p:nvPr/>
        </p:nvSpPr>
        <p:spPr>
          <a:xfrm>
            <a:off x="231830" y="1283051"/>
            <a:ext cx="3176782" cy="340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Przeanalizuj zadanie.  </a:t>
            </a:r>
            <a:endParaRPr lang="pl-PL" sz="18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679186"/>
              </p:ext>
            </p:extLst>
          </p:nvPr>
        </p:nvGraphicFramePr>
        <p:xfrm>
          <a:off x="3129565" y="2176529"/>
          <a:ext cx="6684135" cy="17901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450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5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12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418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Tak,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ponieważ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</a:t>
                      </a:r>
                      <a:endParaRPr lang="pl-PL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każdy z wykładników jest liczbą nieparzystą.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82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</a:t>
                      </a:r>
                      <a:endParaRPr lang="pl-PL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wykładnik potęgi 2</a:t>
                      </a:r>
                      <a:r>
                        <a:rPr lang="pl-PL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nie jest </a:t>
                      </a:r>
                      <a:r>
                        <a:rPr lang="pl-PL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podzielny</a:t>
                      </a:r>
                      <a:br>
                        <a:rPr lang="pl-PL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przez </a:t>
                      </a: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7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pl-PL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Nie,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1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</a:t>
                      </a:r>
                      <a:endParaRPr lang="pl-PL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wartość tego wyrażenia można </a:t>
                      </a:r>
                      <a:r>
                        <a:rPr lang="pl-PL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zapisać</a:t>
                      </a:r>
                      <a:br>
                        <a:rPr lang="pl-PL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</a:t>
                      </a: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postaci 8 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‧</a:t>
                      </a: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  <a:r>
                        <a:rPr lang="pl-PL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pl-PL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Prostokąt 15"/>
          <p:cNvSpPr/>
          <p:nvPr/>
        </p:nvSpPr>
        <p:spPr>
          <a:xfrm>
            <a:off x="3029919" y="805944"/>
            <a:ext cx="68352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sz="1600" b="1" dirty="0"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Zadanie 9. (0–1)</a:t>
            </a:r>
            <a:endParaRPr lang="pl-PL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Dane jest </a:t>
            </a:r>
            <a:r>
              <a:rPr lang="pl-PL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wyrażenie              .</a:t>
            </a:r>
          </a:p>
          <a:p>
            <a:endParaRPr lang="pl-PL" sz="1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Czy wartość tego wyrażenia jest liczbą podzielną przez 8? Wybierz odpowiedź T albo N i jej uzasadnienie spośród A, B albo C</a:t>
            </a:r>
            <a:r>
              <a:rPr lang="pl-P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Obi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696683"/>
              </p:ext>
            </p:extLst>
          </p:nvPr>
        </p:nvGraphicFramePr>
        <p:xfrm>
          <a:off x="5002506" y="868474"/>
          <a:ext cx="7461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" imgW="520560" imgH="444240" progId="Equation.DSMT4">
                  <p:embed/>
                </p:oleObj>
              </mc:Choice>
              <mc:Fallback>
                <p:oleObj name="Equation" r:id="rId3" imgW="520560" imgH="444240" progId="Equation.DSMT4">
                  <p:embed/>
                  <p:pic>
                    <p:nvPicPr>
                      <p:cNvPr id="2" name="Obiek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02506" y="868474"/>
                        <a:ext cx="746125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rostokąt 21"/>
          <p:cNvSpPr/>
          <p:nvPr/>
        </p:nvSpPr>
        <p:spPr>
          <a:xfrm>
            <a:off x="481603" y="4324885"/>
            <a:ext cx="48939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sz="1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Wymaganie ogólne</a:t>
            </a:r>
          </a:p>
          <a:p>
            <a:pPr>
              <a:spcAft>
                <a:spcPts val="0"/>
              </a:spcAft>
            </a:pP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IV. Rozumowanie i argumentacja.</a:t>
            </a:r>
          </a:p>
          <a:p>
            <a:pPr>
              <a:spcAft>
                <a:spcPts val="0"/>
              </a:spcAft>
            </a:pP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1. Przeprowadzanie prostego rozumowania, podawanie argumentów </a:t>
            </a:r>
            <a:b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uzasadniających poprawność rozumowania, rozróżnianie dowodu </a:t>
            </a:r>
            <a:b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od przykładu.</a:t>
            </a:r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Prostokąt 22"/>
          <p:cNvSpPr/>
          <p:nvPr/>
        </p:nvSpPr>
        <p:spPr>
          <a:xfrm>
            <a:off x="5851461" y="4882043"/>
            <a:ext cx="4893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sz="1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Wymaganie szczegółowe</a:t>
            </a:r>
          </a:p>
          <a:p>
            <a:pPr>
              <a:spcAft>
                <a:spcPts val="0"/>
              </a:spcAft>
            </a:pPr>
            <a:r>
              <a:rPr lang="pl-PL" sz="1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Klasy VII i VIII</a:t>
            </a:r>
          </a:p>
          <a:p>
            <a:pPr>
              <a:spcAft>
                <a:spcPts val="0"/>
              </a:spcAft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 Potęgi o podstawach wymiernych. Uczeń:</a:t>
            </a:r>
          </a:p>
          <a:p>
            <a:pPr>
              <a:spcAft>
                <a:spcPts val="0"/>
              </a:spcAft>
            </a:pPr>
            <a:r>
              <a:rPr lang="pl-P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2) mnoży i dzieli potęgi o wykładnikach całkowitych dodatnich.</a:t>
            </a:r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63155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51</a:t>
            </a:fld>
            <a:endParaRPr lang="pl-PL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6052504" y="5998158"/>
            <a:ext cx="5328592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lang="pl-PL" sz="1000" i="1" noProof="0" dirty="0"/>
              <a:t>Ź</a:t>
            </a:r>
            <a:r>
              <a:rPr lang="pl-PL" sz="1000" i="1" dirty="0" err="1"/>
              <a:t>ródło</a:t>
            </a:r>
            <a:r>
              <a:rPr lang="pl-PL" sz="1000" i="1" dirty="0"/>
              <a:t>: Informator o egzaminie ósmoklasisty z matematyki od roku szkolnego 2018/2019</a:t>
            </a:r>
            <a:endParaRPr kumimoji="0" lang="pl-PL" sz="10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179512" y="39360"/>
            <a:ext cx="9764587" cy="511954"/>
            <a:chOff x="179513" y="116632"/>
            <a:chExt cx="6904093" cy="733065"/>
          </a:xfrm>
        </p:grpSpPr>
        <p:sp>
          <p:nvSpPr>
            <p:cNvPr id="15" name="pole tekstowe 14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9" name="pole tekstowe 18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Uzasadnianie i wnioskowanie – zadanie zamknięte</a:t>
              </a:r>
            </a:p>
          </p:txBody>
        </p:sp>
      </p:grpSp>
      <p:sp>
        <p:nvSpPr>
          <p:cNvPr id="20" name="Prostokąt 19"/>
          <p:cNvSpPr/>
          <p:nvPr/>
        </p:nvSpPr>
        <p:spPr>
          <a:xfrm>
            <a:off x="287635" y="743827"/>
            <a:ext cx="27142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cd.</a:t>
            </a:r>
            <a:endParaRPr lang="pl-PL" sz="2400" dirty="0"/>
          </a:p>
        </p:txBody>
      </p:sp>
      <p:sp>
        <p:nvSpPr>
          <p:cNvPr id="22" name="Tytuł 1"/>
          <p:cNvSpPr txBox="1">
            <a:spLocks/>
          </p:cNvSpPr>
          <p:nvPr/>
        </p:nvSpPr>
        <p:spPr>
          <a:xfrm>
            <a:off x="287635" y="1235631"/>
            <a:ext cx="6885897" cy="340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Oceń prawdziwość zdań stanowiących uzasadnienia.  </a:t>
            </a:r>
          </a:p>
        </p:txBody>
      </p:sp>
      <p:sp>
        <p:nvSpPr>
          <p:cNvPr id="16" name="Tytuł 1"/>
          <p:cNvSpPr txBox="1">
            <a:spLocks/>
          </p:cNvSpPr>
          <p:nvPr/>
        </p:nvSpPr>
        <p:spPr>
          <a:xfrm>
            <a:off x="9239735" y="3555754"/>
            <a:ext cx="1207391" cy="340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PRAWDA</a:t>
            </a:r>
          </a:p>
        </p:txBody>
      </p:sp>
      <p:sp>
        <p:nvSpPr>
          <p:cNvPr id="17" name="Tytuł 1"/>
          <p:cNvSpPr txBox="1">
            <a:spLocks/>
          </p:cNvSpPr>
          <p:nvPr/>
        </p:nvSpPr>
        <p:spPr>
          <a:xfrm>
            <a:off x="9191339" y="4328848"/>
            <a:ext cx="1207391" cy="340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PRAWDA</a:t>
            </a:r>
          </a:p>
        </p:txBody>
      </p:sp>
      <p:sp>
        <p:nvSpPr>
          <p:cNvPr id="18" name="Tytuł 1"/>
          <p:cNvSpPr txBox="1">
            <a:spLocks/>
          </p:cNvSpPr>
          <p:nvPr/>
        </p:nvSpPr>
        <p:spPr>
          <a:xfrm>
            <a:off x="9162036" y="5163503"/>
            <a:ext cx="1207391" cy="340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PRAWDA</a:t>
            </a:r>
          </a:p>
        </p:txBody>
      </p:sp>
      <p:cxnSp>
        <p:nvCxnSpPr>
          <p:cNvPr id="8" name="Łącznik prosty ze strzałką 7"/>
          <p:cNvCxnSpPr/>
          <p:nvPr/>
        </p:nvCxnSpPr>
        <p:spPr>
          <a:xfrm flipH="1">
            <a:off x="7868992" y="3746694"/>
            <a:ext cx="1267286" cy="16612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ze strzałką 22"/>
          <p:cNvCxnSpPr/>
          <p:nvPr/>
        </p:nvCxnSpPr>
        <p:spPr>
          <a:xfrm flipH="1" flipV="1">
            <a:off x="7868992" y="4512299"/>
            <a:ext cx="1267286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/>
          <p:nvPr/>
        </p:nvCxnSpPr>
        <p:spPr>
          <a:xfrm flipH="1" flipV="1">
            <a:off x="7887924" y="5065629"/>
            <a:ext cx="1274112" cy="23789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ostokąt 9"/>
          <p:cNvSpPr/>
          <p:nvPr/>
        </p:nvSpPr>
        <p:spPr>
          <a:xfrm>
            <a:off x="287635" y="1844653"/>
            <a:ext cx="95557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b="1" dirty="0"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Zadanie 9. (0–1)</a:t>
            </a:r>
            <a:endParaRPr lang="pl-PL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Dane jest </a:t>
            </a:r>
            <a:r>
              <a:rPr lang="pl-PL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wyrażenie            .</a:t>
            </a:r>
          </a:p>
          <a:p>
            <a:endParaRPr lang="pl-PL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Czy wartość tego wyrażenia jest liczbą podzielną przez 8? Wybierz odpowiedź T albo N i jej uzasadnienie spośród A, B albo C</a:t>
            </a:r>
            <a:r>
              <a:rPr lang="pl-PL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32" name="Tabela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082483"/>
              </p:ext>
            </p:extLst>
          </p:nvPr>
        </p:nvGraphicFramePr>
        <p:xfrm>
          <a:off x="356257" y="3564355"/>
          <a:ext cx="7396825" cy="186743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545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5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5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757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970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Tak,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ponieważ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każdy z wykładników jest liczbą nieparzystą.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57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wykładnik potęgi 2</a:t>
                      </a:r>
                      <a:r>
                        <a:rPr lang="pl-PL" sz="18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nie jest </a:t>
                      </a: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podzielny</a:t>
                      </a:r>
                      <a:b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przez </a:t>
                      </a: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7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Nie,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1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</a:t>
                      </a:r>
                      <a:endParaRPr lang="pl-P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wartość tego wyrażenia można </a:t>
                      </a: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zapisać</a:t>
                      </a:r>
                      <a:b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</a:t>
                      </a: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postaci 8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‧</a:t>
                      </a: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  <a:r>
                        <a:rPr lang="pl-PL" sz="18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pl-P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760" marR="6276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071346"/>
              </p:ext>
            </p:extLst>
          </p:nvPr>
        </p:nvGraphicFramePr>
        <p:xfrm>
          <a:off x="2481355" y="1962525"/>
          <a:ext cx="7461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3" imgW="520560" imgH="444240" progId="Equation.DSMT4">
                  <p:embed/>
                </p:oleObj>
              </mc:Choice>
              <mc:Fallback>
                <p:oleObj name="Equation" r:id="rId3" imgW="5205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81355" y="1962525"/>
                        <a:ext cx="746125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31267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52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39361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Jak wspierać rozwój myślenia abstrakcyjnego?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931058" y="1193746"/>
            <a:ext cx="64224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sz="2000" b="1" i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Myślenie abstrakcyjne przejawia się w zdolności</a:t>
            </a:r>
          </a:p>
        </p:txBody>
      </p:sp>
      <p:graphicFrame>
        <p:nvGraphicFramePr>
          <p:cNvPr id="19" name="Symbol zastępczy zawartości 4">
            <a:extLst>
              <a:ext uri="{FF2B5EF4-FFF2-40B4-BE49-F238E27FC236}">
                <a16:creationId xmlns:a16="http://schemas.microsoft.com/office/drawing/2014/main" id="{C4D126A8-B92F-43EC-B9B4-C0C38793FD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4459532"/>
              </p:ext>
            </p:extLst>
          </p:nvPr>
        </p:nvGraphicFramePr>
        <p:xfrm>
          <a:off x="446963" y="1393801"/>
          <a:ext cx="8429767" cy="4962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745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F90D3A82-6028-0343-8B61-2827A78EA6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graphicEl>
                                              <a:dgm id="{F90D3A82-6028-0343-8B61-2827A78EA6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E56293F8-4A40-48C6-A5BC-4E64D86C05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>
                                            <p:graphicEl>
                                              <a:dgm id="{E56293F8-4A40-48C6-A5BC-4E64D86C05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BFE8936C-72A8-4F97-9B03-5D0BE6DEC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>
                                            <p:graphicEl>
                                              <a:dgm id="{BFE8936C-72A8-4F97-9B03-5D0BE6DECE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CD498147-219F-4371-AEBD-09F3142F55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>
                                            <p:graphicEl>
                                              <a:dgm id="{CD498147-219F-4371-AEBD-09F3142F55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BBAD903A-7EDB-4E42-A872-EBE60DF935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>
                                            <p:graphicEl>
                                              <a:dgm id="{BBAD903A-7EDB-4E42-A872-EBE60DF935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9EC6CD7E-BC2F-41D2-AC44-117FC502E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>
                                            <p:graphicEl>
                                              <a:dgm id="{9EC6CD7E-BC2F-41D2-AC44-117FC502E5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EF4169A3-4BA6-4078-AD34-3FB59E4552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>
                                            <p:graphicEl>
                                              <a:dgm id="{EF4169A3-4BA6-4078-AD34-3FB59E4552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82C8D4A5-A612-41FA-AE91-A115E24D7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>
                                            <p:graphicEl>
                                              <a:dgm id="{82C8D4A5-A612-41FA-AE91-A115E24D74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6B5D1534-A7DA-4004-AD20-6A4123E758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>
                                            <p:graphicEl>
                                              <a:dgm id="{6B5D1534-A7DA-4004-AD20-6A4123E758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Sub>
          <a:bldDgm bld="one"/>
        </p:bldSub>
      </p:bldGraphic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87635" y="116633"/>
            <a:ext cx="9656464" cy="40839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32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957751" y="1042136"/>
            <a:ext cx="85315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b="1" i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Przykłady poleceń sprzyjających rozwojowi myślenia abstrakcyjnego</a:t>
            </a:r>
            <a:endParaRPr lang="pl-PL" sz="2000" b="1" i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Symbol zastępczy zawartości 4">
            <a:extLst>
              <a:ext uri="{FF2B5EF4-FFF2-40B4-BE49-F238E27FC236}">
                <a16:creationId xmlns:a16="http://schemas.microsoft.com/office/drawing/2014/main" id="{C4D126A8-B92F-43EC-B9B4-C0C38793FD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3129491"/>
              </p:ext>
            </p:extLst>
          </p:nvPr>
        </p:nvGraphicFramePr>
        <p:xfrm>
          <a:off x="459079" y="1268479"/>
          <a:ext cx="9313576" cy="4962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" name="Grupa 10"/>
          <p:cNvGrpSpPr/>
          <p:nvPr/>
        </p:nvGrpSpPr>
        <p:grpSpPr>
          <a:xfrm>
            <a:off x="179512" y="39359"/>
            <a:ext cx="9764587" cy="511954"/>
            <a:chOff x="179513" y="116632"/>
            <a:chExt cx="6904093" cy="733065"/>
          </a:xfrm>
        </p:grpSpPr>
        <p:sp>
          <p:nvSpPr>
            <p:cNvPr id="12" name="pole tekstowe 11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Jak wspierać rozwój myślenia abstrakcyjnego?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582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90D3A82-6028-0343-8B61-2827A78EA6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dgm id="{F90D3A82-6028-0343-8B61-2827A78EA6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56293F8-4A40-48C6-A5BC-4E64D86C05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graphicEl>
                                              <a:dgm id="{E56293F8-4A40-48C6-A5BC-4E64D86C05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FE8936C-72A8-4F97-9B03-5D0BE6DEC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graphicEl>
                                              <a:dgm id="{BFE8936C-72A8-4F97-9B03-5D0BE6DECE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D498147-219F-4371-AEBD-09F3142F55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>
                                            <p:graphicEl>
                                              <a:dgm id="{CD498147-219F-4371-AEBD-09F3142F55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BAD903A-7EDB-4E42-A872-EBE60DF935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graphicEl>
                                              <a:dgm id="{BBAD903A-7EDB-4E42-A872-EBE60DF935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EC6CD7E-BC2F-41D2-AC44-117FC502E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>
                                            <p:graphicEl>
                                              <a:dgm id="{9EC6CD7E-BC2F-41D2-AC44-117FC502E5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F4169A3-4BA6-4078-AD34-3FB59E4552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graphicEl>
                                              <a:dgm id="{EF4169A3-4BA6-4078-AD34-3FB59E4552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120ED6F-DF07-4B27-9BFC-7459B7439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>
                                            <p:graphicEl>
                                              <a:dgm id="{9120ED6F-DF07-4B27-9BFC-7459B74394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2B93448-DEDE-4FBE-83EB-A8CE87763A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graphicEl>
                                              <a:dgm id="{52B93448-DEDE-4FBE-83EB-A8CE87763A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87635" y="116633"/>
            <a:ext cx="9656464" cy="40839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32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287635" y="1250599"/>
            <a:ext cx="2236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Praca w grupach</a:t>
            </a:r>
            <a:endParaRPr lang="pl-PL" sz="20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upa 10"/>
          <p:cNvGrpSpPr/>
          <p:nvPr/>
        </p:nvGrpSpPr>
        <p:grpSpPr>
          <a:xfrm>
            <a:off x="179512" y="39359"/>
            <a:ext cx="9764587" cy="511954"/>
            <a:chOff x="179513" y="116632"/>
            <a:chExt cx="6904093" cy="733065"/>
          </a:xfrm>
        </p:grpSpPr>
        <p:sp>
          <p:nvSpPr>
            <p:cNvPr id="12" name="pole tekstowe 11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Jak wspierać rozwój myślenia abstrakcyjnego?</a:t>
              </a:r>
            </a:p>
          </p:txBody>
        </p:sp>
      </p:grpSp>
      <p:sp>
        <p:nvSpPr>
          <p:cNvPr id="14" name="Prostokąt 13"/>
          <p:cNvSpPr/>
          <p:nvPr/>
        </p:nvSpPr>
        <p:spPr>
          <a:xfrm>
            <a:off x="1442657" y="2380774"/>
            <a:ext cx="865974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podstawie treści z podstawy programowej zaproponuj </a:t>
            </a:r>
            <a:br>
              <a:rPr lang="pl-PL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różnych poleceń, których celem jest </a:t>
            </a:r>
            <a:br>
              <a:rPr lang="pl-PL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zainicjowanie twórczego spojrzenia ucznia </a:t>
            </a:r>
          </a:p>
          <a:p>
            <a:pPr algn="ctr"/>
            <a:r>
              <a:rPr lang="pl-PL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analizowany problem.</a:t>
            </a:r>
            <a:endParaRPr lang="pl-PL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287635" y="743827"/>
            <a:ext cx="21682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45400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55</a:t>
            </a:fld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1177090" y="1962070"/>
            <a:ext cx="22010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zabawa w teatr cieni</a:t>
            </a:r>
            <a:endParaRPr lang="pl-PL" sz="105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9" name="Obraz 18" descr="http://images.altarta.com/img/f/a/fa3496bc50d4185ef592f0d76ddee23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93" y="2393306"/>
            <a:ext cx="1537020" cy="9731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Obraz 19" descr="http://images.altarta.com/img/1/8/181d1a34d048c75acee1ea68959e4dd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698" y="2393306"/>
            <a:ext cx="1476668" cy="97315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rostokąt 1"/>
          <p:cNvSpPr/>
          <p:nvPr/>
        </p:nvSpPr>
        <p:spPr>
          <a:xfrm>
            <a:off x="5116946" y="6068122"/>
            <a:ext cx="584795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00" i="1" dirty="0">
                <a:latin typeface="Arial" panose="020B0604020202020204" pitchFamily="34" charset="0"/>
                <a:cs typeface="Arial" panose="020B0604020202020204" pitchFamily="34" charset="0"/>
              </a:rPr>
              <a:t>Źródło: Na podstawie http://pl.altarta.com/01_23/abstrakcyjne-myslenie-i-osobliwosci-jego-rozwoju/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537188" y="1465318"/>
            <a:ext cx="18727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 małych dzieci</a:t>
            </a:r>
            <a:endParaRPr lang="pl-P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6828243" y="1023751"/>
            <a:ext cx="29469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 lekcjach matematyki</a:t>
            </a:r>
            <a:endParaRPr lang="pl-P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34" name="Grupa 33"/>
          <p:cNvGrpSpPr/>
          <p:nvPr/>
        </p:nvGrpSpPr>
        <p:grpSpPr>
          <a:xfrm>
            <a:off x="4725145" y="1807752"/>
            <a:ext cx="1085864" cy="1017151"/>
            <a:chOff x="7312752" y="2649856"/>
            <a:chExt cx="1085864" cy="1017151"/>
          </a:xfrm>
        </p:grpSpPr>
        <p:grpSp>
          <p:nvGrpSpPr>
            <p:cNvPr id="10" name="Grupa 9"/>
            <p:cNvGrpSpPr/>
            <p:nvPr/>
          </p:nvGrpSpPr>
          <p:grpSpPr>
            <a:xfrm>
              <a:off x="7312752" y="2945423"/>
              <a:ext cx="731728" cy="720000"/>
              <a:chOff x="7321544" y="2945423"/>
              <a:chExt cx="731728" cy="720000"/>
            </a:xfrm>
          </p:grpSpPr>
          <p:cxnSp>
            <p:nvCxnSpPr>
              <p:cNvPr id="7" name="Łącznik prosty 6"/>
              <p:cNvCxnSpPr/>
              <p:nvPr/>
            </p:nvCxnSpPr>
            <p:spPr>
              <a:xfrm>
                <a:off x="7323992" y="2945423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Łącznik prosty 22"/>
              <p:cNvCxnSpPr/>
              <p:nvPr/>
            </p:nvCxnSpPr>
            <p:spPr>
              <a:xfrm>
                <a:off x="8050825" y="2945423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Łącznik prosty 23"/>
              <p:cNvCxnSpPr/>
              <p:nvPr/>
            </p:nvCxnSpPr>
            <p:spPr>
              <a:xfrm rot="5400000">
                <a:off x="7681544" y="3302975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Łącznik prosty 24"/>
              <p:cNvCxnSpPr/>
              <p:nvPr/>
            </p:nvCxnSpPr>
            <p:spPr>
              <a:xfrm rot="5400000">
                <a:off x="7693272" y="2598387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a 25"/>
            <p:cNvGrpSpPr/>
            <p:nvPr/>
          </p:nvGrpSpPr>
          <p:grpSpPr>
            <a:xfrm>
              <a:off x="7666888" y="2649856"/>
              <a:ext cx="731728" cy="720483"/>
              <a:chOff x="7321544" y="2944940"/>
              <a:chExt cx="731728" cy="720483"/>
            </a:xfrm>
          </p:grpSpPr>
          <p:cxnSp>
            <p:nvCxnSpPr>
              <p:cNvPr id="27" name="Łącznik prosty 26"/>
              <p:cNvCxnSpPr/>
              <p:nvPr/>
            </p:nvCxnSpPr>
            <p:spPr>
              <a:xfrm>
                <a:off x="7323992" y="2945423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Łącznik prosty 27"/>
              <p:cNvCxnSpPr/>
              <p:nvPr/>
            </p:nvCxnSpPr>
            <p:spPr>
              <a:xfrm>
                <a:off x="8046062" y="2945423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Łącznik prosty 28"/>
              <p:cNvCxnSpPr/>
              <p:nvPr/>
            </p:nvCxnSpPr>
            <p:spPr>
              <a:xfrm rot="5400000">
                <a:off x="7681544" y="3302975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Łącznik prosty 29"/>
              <p:cNvCxnSpPr/>
              <p:nvPr/>
            </p:nvCxnSpPr>
            <p:spPr>
              <a:xfrm rot="5400000">
                <a:off x="7693272" y="2584940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Łącznik prosty 11"/>
            <p:cNvCxnSpPr/>
            <p:nvPr/>
          </p:nvCxnSpPr>
          <p:spPr>
            <a:xfrm flipH="1">
              <a:off x="7315214" y="2649856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Łącznik prosty 30"/>
            <p:cNvCxnSpPr/>
            <p:nvPr/>
          </p:nvCxnSpPr>
          <p:spPr>
            <a:xfrm flipH="1">
              <a:off x="7320578" y="3366718"/>
              <a:ext cx="351674" cy="300289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Łącznik prosty 31"/>
            <p:cNvCxnSpPr/>
            <p:nvPr/>
          </p:nvCxnSpPr>
          <p:spPr>
            <a:xfrm flipH="1">
              <a:off x="8042047" y="2656163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Łącznik prosty 32"/>
            <p:cNvCxnSpPr/>
            <p:nvPr/>
          </p:nvCxnSpPr>
          <p:spPr>
            <a:xfrm flipH="1">
              <a:off x="8044975" y="3362029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3" name="Grupa 72"/>
          <p:cNvGrpSpPr/>
          <p:nvPr/>
        </p:nvGrpSpPr>
        <p:grpSpPr>
          <a:xfrm>
            <a:off x="6808400" y="2445758"/>
            <a:ext cx="2505520" cy="1022132"/>
            <a:chOff x="7344280" y="3694198"/>
            <a:chExt cx="2505520" cy="1022132"/>
          </a:xfrm>
        </p:grpSpPr>
        <p:grpSp>
          <p:nvGrpSpPr>
            <p:cNvPr id="74" name="Grupa 73"/>
            <p:cNvGrpSpPr/>
            <p:nvPr/>
          </p:nvGrpSpPr>
          <p:grpSpPr>
            <a:xfrm>
              <a:off x="7344280" y="3695603"/>
              <a:ext cx="2149002" cy="1020727"/>
              <a:chOff x="6604012" y="2649856"/>
              <a:chExt cx="2149002" cy="1020727"/>
            </a:xfrm>
          </p:grpSpPr>
          <p:grpSp>
            <p:nvGrpSpPr>
              <p:cNvPr id="82" name="Grupa 81"/>
              <p:cNvGrpSpPr/>
              <p:nvPr/>
            </p:nvGrpSpPr>
            <p:grpSpPr>
              <a:xfrm>
                <a:off x="7312752" y="2944940"/>
                <a:ext cx="1440262" cy="721956"/>
                <a:chOff x="7321544" y="2944940"/>
                <a:chExt cx="1440262" cy="721956"/>
              </a:xfrm>
            </p:grpSpPr>
            <p:cxnSp>
              <p:nvCxnSpPr>
                <p:cNvPr id="91" name="Łącznik prosty 90"/>
                <p:cNvCxnSpPr/>
                <p:nvPr/>
              </p:nvCxnSpPr>
              <p:spPr>
                <a:xfrm>
                  <a:off x="7323992" y="2945423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Łącznik prosty 91"/>
                <p:cNvCxnSpPr/>
                <p:nvPr/>
              </p:nvCxnSpPr>
              <p:spPr>
                <a:xfrm rot="5400000">
                  <a:off x="8401806" y="3305633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Łącznik prosty 92"/>
                <p:cNvCxnSpPr/>
                <p:nvPr/>
              </p:nvCxnSpPr>
              <p:spPr>
                <a:xfrm rot="5400000">
                  <a:off x="7681544" y="3306896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Łącznik prosty 93"/>
                <p:cNvCxnSpPr/>
                <p:nvPr/>
              </p:nvCxnSpPr>
              <p:spPr>
                <a:xfrm rot="5400000">
                  <a:off x="7693272" y="2584940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upa 82"/>
              <p:cNvGrpSpPr/>
              <p:nvPr/>
            </p:nvGrpSpPr>
            <p:grpSpPr>
              <a:xfrm>
                <a:off x="7666888" y="2649856"/>
                <a:ext cx="731728" cy="720483"/>
                <a:chOff x="7321544" y="2944940"/>
                <a:chExt cx="731728" cy="720483"/>
              </a:xfrm>
            </p:grpSpPr>
            <p:cxnSp>
              <p:nvCxnSpPr>
                <p:cNvPr id="87" name="Łącznik prosty 86"/>
                <p:cNvCxnSpPr/>
                <p:nvPr/>
              </p:nvCxnSpPr>
              <p:spPr>
                <a:xfrm>
                  <a:off x="7323992" y="2945423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Łącznik prosty 87"/>
                <p:cNvCxnSpPr/>
                <p:nvPr/>
              </p:nvCxnSpPr>
              <p:spPr>
                <a:xfrm>
                  <a:off x="8050825" y="2945423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Łącznik prosty 88"/>
                <p:cNvCxnSpPr/>
                <p:nvPr/>
              </p:nvCxnSpPr>
              <p:spPr>
                <a:xfrm rot="5400000">
                  <a:off x="7681544" y="3302133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Łącznik prosty 89"/>
                <p:cNvCxnSpPr/>
                <p:nvPr/>
              </p:nvCxnSpPr>
              <p:spPr>
                <a:xfrm rot="5400000">
                  <a:off x="7693272" y="2584940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Łącznik prosty 83"/>
              <p:cNvCxnSpPr/>
              <p:nvPr/>
            </p:nvCxnSpPr>
            <p:spPr>
              <a:xfrm flipH="1">
                <a:off x="6604012" y="3370294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Łącznik prosty 84"/>
              <p:cNvCxnSpPr/>
              <p:nvPr/>
            </p:nvCxnSpPr>
            <p:spPr>
              <a:xfrm flipH="1">
                <a:off x="7320578" y="3357482"/>
                <a:ext cx="351674" cy="300289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Łącznik prosty 85"/>
              <p:cNvCxnSpPr/>
              <p:nvPr/>
            </p:nvCxnSpPr>
            <p:spPr>
              <a:xfrm flipH="1">
                <a:off x="8044975" y="3362029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Łącznik prosty 74"/>
            <p:cNvCxnSpPr/>
            <p:nvPr/>
          </p:nvCxnSpPr>
          <p:spPr>
            <a:xfrm flipH="1">
              <a:off x="9498126" y="4408485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Łącznik prosty 75"/>
            <p:cNvCxnSpPr/>
            <p:nvPr/>
          </p:nvCxnSpPr>
          <p:spPr>
            <a:xfrm>
              <a:off x="8780838" y="3987028"/>
              <a:ext cx="0" cy="72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Łącznik prosty 76"/>
            <p:cNvCxnSpPr/>
            <p:nvPr/>
          </p:nvCxnSpPr>
          <p:spPr>
            <a:xfrm rot="5400000">
              <a:off x="9483257" y="4048736"/>
              <a:ext cx="0" cy="72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Łącznik prosty 77"/>
            <p:cNvCxnSpPr/>
            <p:nvPr/>
          </p:nvCxnSpPr>
          <p:spPr>
            <a:xfrm rot="5400000">
              <a:off x="8053396" y="4048875"/>
              <a:ext cx="0" cy="72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Łącznik prosty 78"/>
            <p:cNvCxnSpPr/>
            <p:nvPr/>
          </p:nvCxnSpPr>
          <p:spPr>
            <a:xfrm rot="5400000">
              <a:off x="7706181" y="4351170"/>
              <a:ext cx="0" cy="72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Łącznik prosty 79"/>
            <p:cNvCxnSpPr/>
            <p:nvPr/>
          </p:nvCxnSpPr>
          <p:spPr>
            <a:xfrm flipH="1">
              <a:off x="8052571" y="3694198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Łącznik prosty 80"/>
            <p:cNvCxnSpPr/>
            <p:nvPr/>
          </p:nvCxnSpPr>
          <p:spPr>
            <a:xfrm flipH="1">
              <a:off x="8782256" y="3695603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2" name="Grupa 121"/>
          <p:cNvGrpSpPr/>
          <p:nvPr/>
        </p:nvGrpSpPr>
        <p:grpSpPr>
          <a:xfrm>
            <a:off x="6100317" y="4175770"/>
            <a:ext cx="2505520" cy="1209387"/>
            <a:chOff x="8249130" y="4207756"/>
            <a:chExt cx="2505520" cy="1209387"/>
          </a:xfrm>
        </p:grpSpPr>
        <p:grpSp>
          <p:nvGrpSpPr>
            <p:cNvPr id="95" name="Grupa 94"/>
            <p:cNvGrpSpPr/>
            <p:nvPr/>
          </p:nvGrpSpPr>
          <p:grpSpPr>
            <a:xfrm>
              <a:off x="8249130" y="4216057"/>
              <a:ext cx="2505520" cy="910256"/>
              <a:chOff x="7339517" y="4111241"/>
              <a:chExt cx="2505520" cy="910256"/>
            </a:xfrm>
          </p:grpSpPr>
          <p:grpSp>
            <p:nvGrpSpPr>
              <p:cNvPr id="96" name="Grupa 95"/>
              <p:cNvGrpSpPr/>
              <p:nvPr/>
            </p:nvGrpSpPr>
            <p:grpSpPr>
              <a:xfrm>
                <a:off x="7339517" y="4111241"/>
                <a:ext cx="2153765" cy="910256"/>
                <a:chOff x="6599249" y="3065494"/>
                <a:chExt cx="2153765" cy="910256"/>
              </a:xfrm>
            </p:grpSpPr>
            <p:grpSp>
              <p:nvGrpSpPr>
                <p:cNvPr id="104" name="Grupa 103"/>
                <p:cNvGrpSpPr/>
                <p:nvPr/>
              </p:nvGrpSpPr>
              <p:grpSpPr>
                <a:xfrm>
                  <a:off x="6956677" y="3662975"/>
                  <a:ext cx="1796337" cy="312775"/>
                  <a:chOff x="6965469" y="3662975"/>
                  <a:chExt cx="1796337" cy="312775"/>
                </a:xfrm>
              </p:grpSpPr>
              <p:cxnSp>
                <p:nvCxnSpPr>
                  <p:cNvPr id="114" name="Łącznik prosty 113"/>
                  <p:cNvCxnSpPr/>
                  <p:nvPr/>
                </p:nvCxnSpPr>
                <p:spPr>
                  <a:xfrm rot="5400000">
                    <a:off x="8401806" y="3305633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Łącznik prosty 114"/>
                  <p:cNvCxnSpPr/>
                  <p:nvPr/>
                </p:nvCxnSpPr>
                <p:spPr>
                  <a:xfrm rot="5400000">
                    <a:off x="7681544" y="3302975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Łącznik prosty 115"/>
                  <p:cNvCxnSpPr/>
                  <p:nvPr/>
                </p:nvCxnSpPr>
                <p:spPr>
                  <a:xfrm rot="5400000">
                    <a:off x="7325469" y="3615750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5" name="Grupa 104"/>
                <p:cNvGrpSpPr/>
                <p:nvPr/>
              </p:nvGrpSpPr>
              <p:grpSpPr>
                <a:xfrm>
                  <a:off x="7666888" y="3065494"/>
                  <a:ext cx="1082704" cy="302397"/>
                  <a:chOff x="7321544" y="3360578"/>
                  <a:chExt cx="1082704" cy="302397"/>
                </a:xfrm>
              </p:grpSpPr>
              <p:cxnSp>
                <p:nvCxnSpPr>
                  <p:cNvPr id="111" name="Łącznik prosty 110"/>
                  <p:cNvCxnSpPr/>
                  <p:nvPr/>
                </p:nvCxnSpPr>
                <p:spPr>
                  <a:xfrm rot="5400000">
                    <a:off x="7681544" y="3302975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Łącznik prosty 111"/>
                  <p:cNvCxnSpPr/>
                  <p:nvPr/>
                </p:nvCxnSpPr>
                <p:spPr>
                  <a:xfrm rot="5400000">
                    <a:off x="8044248" y="3000578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6" name="Łącznik prosty 105"/>
                <p:cNvCxnSpPr/>
                <p:nvPr/>
              </p:nvCxnSpPr>
              <p:spPr>
                <a:xfrm flipH="1">
                  <a:off x="6599249" y="3365531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Łącznik prosty 106"/>
                <p:cNvCxnSpPr/>
                <p:nvPr/>
              </p:nvCxnSpPr>
              <p:spPr>
                <a:xfrm flipH="1">
                  <a:off x="7329814" y="3357482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Łącznik prosty 107"/>
                <p:cNvCxnSpPr/>
                <p:nvPr/>
              </p:nvCxnSpPr>
              <p:spPr>
                <a:xfrm flipH="1">
                  <a:off x="8044975" y="3362029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7" name="Łącznik prosty 96"/>
              <p:cNvCxnSpPr/>
              <p:nvPr/>
            </p:nvCxnSpPr>
            <p:spPr>
              <a:xfrm flipH="1">
                <a:off x="9493363" y="4413248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Łącznik prosty 98"/>
              <p:cNvCxnSpPr/>
              <p:nvPr/>
            </p:nvCxnSpPr>
            <p:spPr>
              <a:xfrm rot="5400000">
                <a:off x="9473731" y="4058262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0" name="Łącznik prosty 99"/>
              <p:cNvCxnSpPr/>
              <p:nvPr/>
            </p:nvCxnSpPr>
            <p:spPr>
              <a:xfrm rot="5400000">
                <a:off x="8048633" y="4053638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1" name="Łącznik prosty 100"/>
              <p:cNvCxnSpPr/>
              <p:nvPr/>
            </p:nvCxnSpPr>
            <p:spPr>
              <a:xfrm rot="5400000">
                <a:off x="7706181" y="4351170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2" name="Łącznik prosty 101"/>
              <p:cNvCxnSpPr/>
              <p:nvPr/>
            </p:nvCxnSpPr>
            <p:spPr>
              <a:xfrm flipH="1">
                <a:off x="7705853" y="4714224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3" name="Łącznik prosty 102"/>
              <p:cNvCxnSpPr/>
              <p:nvPr/>
            </p:nvCxnSpPr>
            <p:spPr>
              <a:xfrm flipH="1">
                <a:off x="8429164" y="4711972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17" name="Łącznik prosty 116"/>
            <p:cNvCxnSpPr/>
            <p:nvPr/>
          </p:nvCxnSpPr>
          <p:spPr>
            <a:xfrm flipH="1">
              <a:off x="10051364" y="4214054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Łącznik prosty 117"/>
            <p:cNvCxnSpPr/>
            <p:nvPr/>
          </p:nvCxnSpPr>
          <p:spPr>
            <a:xfrm flipH="1">
              <a:off x="9332535" y="4207756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Łącznik prosty 118"/>
            <p:cNvCxnSpPr/>
            <p:nvPr/>
          </p:nvCxnSpPr>
          <p:spPr>
            <a:xfrm flipH="1">
              <a:off x="8989516" y="5116854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Łącznik prosty 119"/>
            <p:cNvCxnSpPr/>
            <p:nvPr/>
          </p:nvCxnSpPr>
          <p:spPr>
            <a:xfrm flipH="1">
              <a:off x="8277849" y="5111116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Łącznik prosty 120"/>
            <p:cNvCxnSpPr/>
            <p:nvPr/>
          </p:nvCxnSpPr>
          <p:spPr>
            <a:xfrm rot="5400000">
              <a:off x="8627992" y="5051405"/>
              <a:ext cx="0" cy="72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2" name="Grupa 131"/>
          <p:cNvGrpSpPr/>
          <p:nvPr/>
        </p:nvGrpSpPr>
        <p:grpSpPr>
          <a:xfrm>
            <a:off x="5764202" y="2175073"/>
            <a:ext cx="1324706" cy="1076040"/>
            <a:chOff x="6867899" y="2329489"/>
            <a:chExt cx="1324706" cy="1076040"/>
          </a:xfrm>
        </p:grpSpPr>
        <p:grpSp>
          <p:nvGrpSpPr>
            <p:cNvPr id="35" name="Grupa 34"/>
            <p:cNvGrpSpPr/>
            <p:nvPr/>
          </p:nvGrpSpPr>
          <p:grpSpPr>
            <a:xfrm>
              <a:off x="6971133" y="2329489"/>
              <a:ext cx="1081449" cy="1018496"/>
              <a:chOff x="7315200" y="2646927"/>
              <a:chExt cx="1081449" cy="1018496"/>
            </a:xfrm>
          </p:grpSpPr>
          <p:grpSp>
            <p:nvGrpSpPr>
              <p:cNvPr id="36" name="Grupa 35"/>
              <p:cNvGrpSpPr/>
              <p:nvPr/>
            </p:nvGrpSpPr>
            <p:grpSpPr>
              <a:xfrm>
                <a:off x="7315200" y="2944940"/>
                <a:ext cx="729280" cy="720483"/>
                <a:chOff x="7323992" y="2944940"/>
                <a:chExt cx="729280" cy="720483"/>
              </a:xfrm>
            </p:grpSpPr>
            <p:cxnSp>
              <p:nvCxnSpPr>
                <p:cNvPr id="46" name="Łącznik prosty 45"/>
                <p:cNvCxnSpPr/>
                <p:nvPr/>
              </p:nvCxnSpPr>
              <p:spPr>
                <a:xfrm>
                  <a:off x="7323992" y="2945423"/>
                  <a:ext cx="0" cy="720000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Łącznik prosty 46"/>
                <p:cNvCxnSpPr/>
                <p:nvPr/>
              </p:nvCxnSpPr>
              <p:spPr>
                <a:xfrm>
                  <a:off x="8050825" y="2945423"/>
                  <a:ext cx="0" cy="720000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Łącznik prosty 47"/>
                <p:cNvCxnSpPr/>
                <p:nvPr/>
              </p:nvCxnSpPr>
              <p:spPr>
                <a:xfrm rot="5400000">
                  <a:off x="7686307" y="3302975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Łącznik prosty 48"/>
                <p:cNvCxnSpPr/>
                <p:nvPr/>
              </p:nvCxnSpPr>
              <p:spPr>
                <a:xfrm rot="5400000">
                  <a:off x="7693272" y="2584940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" name="Grupa 36"/>
              <p:cNvGrpSpPr/>
              <p:nvPr/>
            </p:nvGrpSpPr>
            <p:grpSpPr>
              <a:xfrm>
                <a:off x="7666888" y="2649856"/>
                <a:ext cx="729281" cy="720483"/>
                <a:chOff x="7321544" y="2944940"/>
                <a:chExt cx="729281" cy="720483"/>
              </a:xfrm>
            </p:grpSpPr>
            <p:cxnSp>
              <p:nvCxnSpPr>
                <p:cNvPr id="42" name="Łącznik prosty 41"/>
                <p:cNvCxnSpPr/>
                <p:nvPr/>
              </p:nvCxnSpPr>
              <p:spPr>
                <a:xfrm>
                  <a:off x="7323992" y="2945423"/>
                  <a:ext cx="0" cy="720000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Łącznik prosty 42"/>
                <p:cNvCxnSpPr/>
                <p:nvPr/>
              </p:nvCxnSpPr>
              <p:spPr>
                <a:xfrm>
                  <a:off x="8050825" y="2945423"/>
                  <a:ext cx="0" cy="720000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Łącznik prosty 43"/>
                <p:cNvCxnSpPr/>
                <p:nvPr/>
              </p:nvCxnSpPr>
              <p:spPr>
                <a:xfrm rot="5400000">
                  <a:off x="7681544" y="3302975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Łącznik prosty 44"/>
                <p:cNvCxnSpPr/>
                <p:nvPr/>
              </p:nvCxnSpPr>
              <p:spPr>
                <a:xfrm rot="5400000">
                  <a:off x="7688509" y="2584940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8" name="Łącznik prosty 37"/>
              <p:cNvCxnSpPr/>
              <p:nvPr/>
            </p:nvCxnSpPr>
            <p:spPr>
              <a:xfrm flipH="1">
                <a:off x="7315214" y="2649856"/>
                <a:ext cx="351674" cy="300289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Łącznik prosty 38"/>
              <p:cNvCxnSpPr/>
              <p:nvPr/>
            </p:nvCxnSpPr>
            <p:spPr>
              <a:xfrm flipH="1">
                <a:off x="7320578" y="3357482"/>
                <a:ext cx="351674" cy="300289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Łącznik prosty 39"/>
              <p:cNvCxnSpPr/>
              <p:nvPr/>
            </p:nvCxnSpPr>
            <p:spPr>
              <a:xfrm flipH="1">
                <a:off x="8042047" y="2646927"/>
                <a:ext cx="351674" cy="300289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Łącznik prosty 40"/>
              <p:cNvCxnSpPr/>
              <p:nvPr/>
            </p:nvCxnSpPr>
            <p:spPr>
              <a:xfrm flipH="1">
                <a:off x="8044975" y="3362029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8" name="Łuk 127"/>
            <p:cNvSpPr/>
            <p:nvPr/>
          </p:nvSpPr>
          <p:spPr>
            <a:xfrm>
              <a:off x="7652605" y="2850089"/>
              <a:ext cx="540000" cy="540000"/>
            </a:xfrm>
            <a:prstGeom prst="arc">
              <a:avLst/>
            </a:prstGeom>
            <a:ln w="127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9" name="Łuk 128"/>
            <p:cNvSpPr/>
            <p:nvPr/>
          </p:nvSpPr>
          <p:spPr>
            <a:xfrm rot="16200000">
              <a:off x="6867899" y="2865529"/>
              <a:ext cx="540000" cy="540000"/>
            </a:xfrm>
            <a:prstGeom prst="arc">
              <a:avLst/>
            </a:prstGeom>
            <a:ln w="12700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133" name="Grupa 132"/>
          <p:cNvGrpSpPr/>
          <p:nvPr/>
        </p:nvGrpSpPr>
        <p:grpSpPr>
          <a:xfrm>
            <a:off x="9221386" y="2506950"/>
            <a:ext cx="2508503" cy="1179099"/>
            <a:chOff x="5160993" y="3753049"/>
            <a:chExt cx="2508503" cy="1179099"/>
          </a:xfrm>
        </p:grpSpPr>
        <p:grpSp>
          <p:nvGrpSpPr>
            <p:cNvPr id="72" name="Grupa 71"/>
            <p:cNvGrpSpPr/>
            <p:nvPr/>
          </p:nvGrpSpPr>
          <p:grpSpPr>
            <a:xfrm>
              <a:off x="5160993" y="3914779"/>
              <a:ext cx="2508503" cy="1017369"/>
              <a:chOff x="7339517" y="3694198"/>
              <a:chExt cx="2508503" cy="1017369"/>
            </a:xfrm>
          </p:grpSpPr>
          <p:grpSp>
            <p:nvGrpSpPr>
              <p:cNvPr id="50" name="Grupa 49"/>
              <p:cNvGrpSpPr/>
              <p:nvPr/>
            </p:nvGrpSpPr>
            <p:grpSpPr>
              <a:xfrm>
                <a:off x="7339517" y="3695603"/>
                <a:ext cx="2153765" cy="1015964"/>
                <a:chOff x="6599249" y="2649856"/>
                <a:chExt cx="2153765" cy="1015964"/>
              </a:xfrm>
            </p:grpSpPr>
            <p:grpSp>
              <p:nvGrpSpPr>
                <p:cNvPr id="51" name="Grupa 50"/>
                <p:cNvGrpSpPr/>
                <p:nvPr/>
              </p:nvGrpSpPr>
              <p:grpSpPr>
                <a:xfrm>
                  <a:off x="7312752" y="2944940"/>
                  <a:ext cx="1440262" cy="720483"/>
                  <a:chOff x="7321544" y="2944940"/>
                  <a:chExt cx="1440262" cy="720483"/>
                </a:xfrm>
              </p:grpSpPr>
              <p:cxnSp>
                <p:nvCxnSpPr>
                  <p:cNvPr id="61" name="Łącznik prosty 60"/>
                  <p:cNvCxnSpPr/>
                  <p:nvPr/>
                </p:nvCxnSpPr>
                <p:spPr>
                  <a:xfrm>
                    <a:off x="7323992" y="2945423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Łącznik prosty 61"/>
                  <p:cNvCxnSpPr/>
                  <p:nvPr/>
                </p:nvCxnSpPr>
                <p:spPr>
                  <a:xfrm rot="5400000">
                    <a:off x="8401806" y="3300870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Łącznik prosty 62"/>
                  <p:cNvCxnSpPr/>
                  <p:nvPr/>
                </p:nvCxnSpPr>
                <p:spPr>
                  <a:xfrm rot="5400000">
                    <a:off x="7681544" y="3302975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Łącznik prosty 63"/>
                  <p:cNvCxnSpPr/>
                  <p:nvPr/>
                </p:nvCxnSpPr>
                <p:spPr>
                  <a:xfrm rot="5400000">
                    <a:off x="7693272" y="2584940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2" name="Grupa 51"/>
                <p:cNvGrpSpPr/>
                <p:nvPr/>
              </p:nvGrpSpPr>
              <p:grpSpPr>
                <a:xfrm>
                  <a:off x="7666888" y="2649856"/>
                  <a:ext cx="729281" cy="720483"/>
                  <a:chOff x="7321544" y="2944940"/>
                  <a:chExt cx="729281" cy="720483"/>
                </a:xfrm>
              </p:grpSpPr>
              <p:cxnSp>
                <p:nvCxnSpPr>
                  <p:cNvPr id="57" name="Łącznik prosty 56"/>
                  <p:cNvCxnSpPr/>
                  <p:nvPr/>
                </p:nvCxnSpPr>
                <p:spPr>
                  <a:xfrm>
                    <a:off x="7323992" y="2945423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Łącznik prosty 57"/>
                  <p:cNvCxnSpPr/>
                  <p:nvPr/>
                </p:nvCxnSpPr>
                <p:spPr>
                  <a:xfrm>
                    <a:off x="8050825" y="2945423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Łącznik prosty 58"/>
                  <p:cNvCxnSpPr/>
                  <p:nvPr/>
                </p:nvCxnSpPr>
                <p:spPr>
                  <a:xfrm rot="5400000">
                    <a:off x="7681544" y="3302975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Łącznik prosty 59"/>
                  <p:cNvCxnSpPr/>
                  <p:nvPr/>
                </p:nvCxnSpPr>
                <p:spPr>
                  <a:xfrm rot="5400000">
                    <a:off x="7688509" y="2584940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rgbClr val="FF0000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3" name="Łącznik prosty 52"/>
                <p:cNvCxnSpPr/>
                <p:nvPr/>
              </p:nvCxnSpPr>
              <p:spPr>
                <a:xfrm flipH="1">
                  <a:off x="6599249" y="3365531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Łącznik prosty 53"/>
                <p:cNvCxnSpPr/>
                <p:nvPr/>
              </p:nvCxnSpPr>
              <p:spPr>
                <a:xfrm flipH="1">
                  <a:off x="7320578" y="3362245"/>
                  <a:ext cx="351674" cy="300289"/>
                </a:xfrm>
                <a:prstGeom prst="line">
                  <a:avLst/>
                </a:prstGeom>
                <a:ln w="12700"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Łącznik prosty 55"/>
                <p:cNvCxnSpPr/>
                <p:nvPr/>
              </p:nvCxnSpPr>
              <p:spPr>
                <a:xfrm flipH="1">
                  <a:off x="8044975" y="3362029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Łącznik prosty 64"/>
              <p:cNvCxnSpPr/>
              <p:nvPr/>
            </p:nvCxnSpPr>
            <p:spPr>
              <a:xfrm flipH="1">
                <a:off x="9493363" y="4408485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y 65"/>
              <p:cNvCxnSpPr/>
              <p:nvPr/>
            </p:nvCxnSpPr>
            <p:spPr>
              <a:xfrm>
                <a:off x="8780838" y="3987028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Łącznik prosty 66"/>
              <p:cNvCxnSpPr/>
              <p:nvPr/>
            </p:nvCxnSpPr>
            <p:spPr>
              <a:xfrm rot="5400000">
                <a:off x="9488020" y="4053499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Łącznik prosty 67"/>
              <p:cNvCxnSpPr/>
              <p:nvPr/>
            </p:nvCxnSpPr>
            <p:spPr>
              <a:xfrm rot="5400000">
                <a:off x="8048633" y="4053638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Łącznik prosty 68"/>
              <p:cNvCxnSpPr/>
              <p:nvPr/>
            </p:nvCxnSpPr>
            <p:spPr>
              <a:xfrm rot="5400000">
                <a:off x="7706181" y="4351170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Łącznik prosty 69"/>
              <p:cNvCxnSpPr/>
              <p:nvPr/>
            </p:nvCxnSpPr>
            <p:spPr>
              <a:xfrm flipH="1">
                <a:off x="8057334" y="3694198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y 70"/>
              <p:cNvCxnSpPr/>
              <p:nvPr/>
            </p:nvCxnSpPr>
            <p:spPr>
              <a:xfrm flipH="1">
                <a:off x="8782256" y="3695603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30" name="Łuk 129"/>
            <p:cNvSpPr/>
            <p:nvPr/>
          </p:nvSpPr>
          <p:spPr>
            <a:xfrm rot="17526948">
              <a:off x="6547404" y="3753049"/>
              <a:ext cx="540000" cy="540000"/>
            </a:xfrm>
            <a:prstGeom prst="arc">
              <a:avLst/>
            </a:prstGeom>
            <a:ln w="127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1" name="Łuk 130"/>
            <p:cNvSpPr/>
            <p:nvPr/>
          </p:nvSpPr>
          <p:spPr>
            <a:xfrm rot="16018423">
              <a:off x="6064814" y="4231168"/>
              <a:ext cx="540000" cy="540000"/>
            </a:xfrm>
            <a:prstGeom prst="arc">
              <a:avLst/>
            </a:prstGeom>
            <a:ln w="12700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123" name="Grupa 122"/>
          <p:cNvGrpSpPr/>
          <p:nvPr/>
        </p:nvGrpSpPr>
        <p:grpSpPr>
          <a:xfrm>
            <a:off x="179512" y="39359"/>
            <a:ext cx="9764587" cy="511954"/>
            <a:chOff x="179513" y="116632"/>
            <a:chExt cx="6904093" cy="733065"/>
          </a:xfrm>
        </p:grpSpPr>
        <p:sp>
          <p:nvSpPr>
            <p:cNvPr id="124" name="pole tekstowe 123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25" name="pole tekstowe 124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 smtClean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Rozwój wyobraźni przestrzennej</a:t>
              </a:r>
              <a:endParaRPr lang="pl-PL" sz="2400" b="1" kern="0" dirty="0">
                <a:solidFill>
                  <a:srgbClr val="002060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6" name="Prostokąt 125"/>
          <p:cNvSpPr/>
          <p:nvPr/>
        </p:nvSpPr>
        <p:spPr>
          <a:xfrm>
            <a:off x="7148859" y="1386389"/>
            <a:ext cx="2201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rozcinanie brył, tworzenie siatek brył</a:t>
            </a:r>
            <a:endParaRPr lang="pl-PL" sz="105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41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3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3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3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3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2" grpId="0"/>
      <p:bldP spid="12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56</a:t>
            </a:fld>
            <a:endParaRPr lang="pl-PL"/>
          </a:p>
        </p:txBody>
      </p:sp>
      <p:sp>
        <p:nvSpPr>
          <p:cNvPr id="22" name="Prostokąt 21"/>
          <p:cNvSpPr/>
          <p:nvPr/>
        </p:nvSpPr>
        <p:spPr>
          <a:xfrm>
            <a:off x="800818" y="715240"/>
            <a:ext cx="2804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 lekcjach matematyki</a:t>
            </a:r>
            <a:endParaRPr lang="pl-PL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34" name="Grupa 33"/>
          <p:cNvGrpSpPr/>
          <p:nvPr/>
        </p:nvGrpSpPr>
        <p:grpSpPr>
          <a:xfrm>
            <a:off x="7561794" y="3964297"/>
            <a:ext cx="1085864" cy="1017151"/>
            <a:chOff x="7312752" y="2649856"/>
            <a:chExt cx="1085864" cy="1017151"/>
          </a:xfrm>
        </p:grpSpPr>
        <p:grpSp>
          <p:nvGrpSpPr>
            <p:cNvPr id="10" name="Grupa 9"/>
            <p:cNvGrpSpPr/>
            <p:nvPr/>
          </p:nvGrpSpPr>
          <p:grpSpPr>
            <a:xfrm>
              <a:off x="7312752" y="2944940"/>
              <a:ext cx="731728" cy="720483"/>
              <a:chOff x="7321544" y="2944940"/>
              <a:chExt cx="731728" cy="720483"/>
            </a:xfrm>
          </p:grpSpPr>
          <p:cxnSp>
            <p:nvCxnSpPr>
              <p:cNvPr id="7" name="Łącznik prosty 6"/>
              <p:cNvCxnSpPr/>
              <p:nvPr/>
            </p:nvCxnSpPr>
            <p:spPr>
              <a:xfrm>
                <a:off x="7323992" y="2945423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Łącznik prosty 22"/>
              <p:cNvCxnSpPr/>
              <p:nvPr/>
            </p:nvCxnSpPr>
            <p:spPr>
              <a:xfrm>
                <a:off x="8050825" y="2945423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Łącznik prosty 23"/>
              <p:cNvCxnSpPr/>
              <p:nvPr/>
            </p:nvCxnSpPr>
            <p:spPr>
              <a:xfrm rot="5400000">
                <a:off x="7681544" y="3302975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Łącznik prosty 24"/>
              <p:cNvCxnSpPr/>
              <p:nvPr/>
            </p:nvCxnSpPr>
            <p:spPr>
              <a:xfrm rot="5400000">
                <a:off x="7693272" y="2584940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a 25"/>
            <p:cNvGrpSpPr/>
            <p:nvPr/>
          </p:nvGrpSpPr>
          <p:grpSpPr>
            <a:xfrm>
              <a:off x="7666888" y="2649856"/>
              <a:ext cx="731728" cy="720483"/>
              <a:chOff x="7321544" y="2944940"/>
              <a:chExt cx="731728" cy="720483"/>
            </a:xfrm>
          </p:grpSpPr>
          <p:cxnSp>
            <p:nvCxnSpPr>
              <p:cNvPr id="27" name="Łącznik prosty 26"/>
              <p:cNvCxnSpPr/>
              <p:nvPr/>
            </p:nvCxnSpPr>
            <p:spPr>
              <a:xfrm>
                <a:off x="7323992" y="2945423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Łącznik prosty 27"/>
              <p:cNvCxnSpPr/>
              <p:nvPr/>
            </p:nvCxnSpPr>
            <p:spPr>
              <a:xfrm>
                <a:off x="8050825" y="2945423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Łącznik prosty 28"/>
              <p:cNvCxnSpPr/>
              <p:nvPr/>
            </p:nvCxnSpPr>
            <p:spPr>
              <a:xfrm rot="5400000">
                <a:off x="7681544" y="3302975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Łącznik prosty 29"/>
              <p:cNvCxnSpPr/>
              <p:nvPr/>
            </p:nvCxnSpPr>
            <p:spPr>
              <a:xfrm rot="5400000">
                <a:off x="7693272" y="2584940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Łącznik prosty 11"/>
            <p:cNvCxnSpPr/>
            <p:nvPr/>
          </p:nvCxnSpPr>
          <p:spPr>
            <a:xfrm flipH="1">
              <a:off x="7319977" y="2649856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Łącznik prosty 30"/>
            <p:cNvCxnSpPr/>
            <p:nvPr/>
          </p:nvCxnSpPr>
          <p:spPr>
            <a:xfrm flipH="1">
              <a:off x="7320578" y="3366718"/>
              <a:ext cx="351674" cy="300289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Łącznik prosty 31"/>
            <p:cNvCxnSpPr/>
            <p:nvPr/>
          </p:nvCxnSpPr>
          <p:spPr>
            <a:xfrm flipH="1">
              <a:off x="8042047" y="2656163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Łącznik prosty 32"/>
            <p:cNvCxnSpPr/>
            <p:nvPr/>
          </p:nvCxnSpPr>
          <p:spPr>
            <a:xfrm flipH="1">
              <a:off x="8044975" y="3362029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5" name="Grupa 54"/>
          <p:cNvGrpSpPr/>
          <p:nvPr/>
        </p:nvGrpSpPr>
        <p:grpSpPr>
          <a:xfrm>
            <a:off x="2900874" y="2005442"/>
            <a:ext cx="2477132" cy="1265909"/>
            <a:chOff x="776073" y="2183606"/>
            <a:chExt cx="2477132" cy="1265909"/>
          </a:xfrm>
        </p:grpSpPr>
        <p:grpSp>
          <p:nvGrpSpPr>
            <p:cNvPr id="134" name="Grupa 133"/>
            <p:cNvGrpSpPr/>
            <p:nvPr/>
          </p:nvGrpSpPr>
          <p:grpSpPr>
            <a:xfrm>
              <a:off x="776073" y="2243006"/>
              <a:ext cx="2477132" cy="1206509"/>
              <a:chOff x="8267992" y="4210634"/>
              <a:chExt cx="2477132" cy="1206509"/>
            </a:xfrm>
          </p:grpSpPr>
          <p:grpSp>
            <p:nvGrpSpPr>
              <p:cNvPr id="135" name="Grupa 134"/>
              <p:cNvGrpSpPr/>
              <p:nvPr/>
            </p:nvGrpSpPr>
            <p:grpSpPr>
              <a:xfrm>
                <a:off x="8589658" y="4210634"/>
                <a:ext cx="2155466" cy="915679"/>
                <a:chOff x="7680045" y="4105818"/>
                <a:chExt cx="2155466" cy="915679"/>
              </a:xfrm>
            </p:grpSpPr>
            <p:grpSp>
              <p:nvGrpSpPr>
                <p:cNvPr id="141" name="Grupa 140"/>
                <p:cNvGrpSpPr/>
                <p:nvPr/>
              </p:nvGrpSpPr>
              <p:grpSpPr>
                <a:xfrm>
                  <a:off x="7696945" y="4105950"/>
                  <a:ext cx="1796337" cy="915547"/>
                  <a:chOff x="6956677" y="3060203"/>
                  <a:chExt cx="1796337" cy="915547"/>
                </a:xfrm>
              </p:grpSpPr>
              <p:grpSp>
                <p:nvGrpSpPr>
                  <p:cNvPr id="148" name="Grupa 147"/>
                  <p:cNvGrpSpPr/>
                  <p:nvPr/>
                </p:nvGrpSpPr>
                <p:grpSpPr>
                  <a:xfrm>
                    <a:off x="6956677" y="3662975"/>
                    <a:ext cx="1796337" cy="312775"/>
                    <a:chOff x="6965469" y="3662975"/>
                    <a:chExt cx="1796337" cy="312775"/>
                  </a:xfrm>
                </p:grpSpPr>
                <p:cxnSp>
                  <p:nvCxnSpPr>
                    <p:cNvPr id="155" name="Łącznik prosty 154"/>
                    <p:cNvCxnSpPr/>
                    <p:nvPr/>
                  </p:nvCxnSpPr>
                  <p:spPr>
                    <a:xfrm rot="5400000">
                      <a:off x="8401806" y="3305633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6" name="Łącznik prosty 155"/>
                    <p:cNvCxnSpPr/>
                    <p:nvPr/>
                  </p:nvCxnSpPr>
                  <p:spPr>
                    <a:xfrm rot="5400000">
                      <a:off x="7681544" y="3302975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7" name="Łącznik prosty 156"/>
                    <p:cNvCxnSpPr/>
                    <p:nvPr/>
                  </p:nvCxnSpPr>
                  <p:spPr>
                    <a:xfrm rot="5400000">
                      <a:off x="7325469" y="3615750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9" name="Grupa 148"/>
                  <p:cNvGrpSpPr/>
                  <p:nvPr/>
                </p:nvGrpSpPr>
                <p:grpSpPr>
                  <a:xfrm>
                    <a:off x="7666888" y="3060731"/>
                    <a:ext cx="1073178" cy="307160"/>
                    <a:chOff x="7321544" y="3355815"/>
                    <a:chExt cx="1073178" cy="307160"/>
                  </a:xfrm>
                </p:grpSpPr>
                <p:cxnSp>
                  <p:nvCxnSpPr>
                    <p:cNvPr id="153" name="Łącznik prosty 152"/>
                    <p:cNvCxnSpPr/>
                    <p:nvPr/>
                  </p:nvCxnSpPr>
                  <p:spPr>
                    <a:xfrm rot="5400000">
                      <a:off x="7681544" y="3302975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4" name="Łącznik prosty 153"/>
                    <p:cNvCxnSpPr/>
                    <p:nvPr/>
                  </p:nvCxnSpPr>
                  <p:spPr>
                    <a:xfrm rot="5400000">
                      <a:off x="8034722" y="2995815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50" name="Łącznik prosty 149"/>
                  <p:cNvCxnSpPr/>
                  <p:nvPr/>
                </p:nvCxnSpPr>
                <p:spPr>
                  <a:xfrm flipH="1">
                    <a:off x="6957629" y="3060203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Łącznik prosty 150"/>
                  <p:cNvCxnSpPr/>
                  <p:nvPr/>
                </p:nvCxnSpPr>
                <p:spPr>
                  <a:xfrm flipH="1">
                    <a:off x="7329814" y="3357482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Łącznik prosty 151"/>
                  <p:cNvCxnSpPr/>
                  <p:nvPr/>
                </p:nvCxnSpPr>
                <p:spPr>
                  <a:xfrm flipH="1">
                    <a:off x="8044975" y="3362029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2" name="Łącznik prosty 141"/>
                <p:cNvCxnSpPr/>
                <p:nvPr/>
              </p:nvCxnSpPr>
              <p:spPr>
                <a:xfrm flipH="1">
                  <a:off x="9483837" y="4418011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Łącznik prosty 142"/>
                <p:cNvCxnSpPr/>
                <p:nvPr/>
              </p:nvCxnSpPr>
              <p:spPr>
                <a:xfrm rot="5400000">
                  <a:off x="9473731" y="4058262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Łącznik prosty 143"/>
                <p:cNvCxnSpPr/>
                <p:nvPr/>
              </p:nvCxnSpPr>
              <p:spPr>
                <a:xfrm rot="5400000">
                  <a:off x="8401718" y="3745818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Łącznik prosty 144"/>
                <p:cNvCxnSpPr/>
                <p:nvPr/>
              </p:nvCxnSpPr>
              <p:spPr>
                <a:xfrm rot="5400000">
                  <a:off x="8040045" y="4055765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Łącznik prosty 145"/>
                <p:cNvCxnSpPr/>
                <p:nvPr/>
              </p:nvCxnSpPr>
              <p:spPr>
                <a:xfrm flipH="1">
                  <a:off x="7716486" y="4711514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Łącznik prosty 146"/>
                <p:cNvCxnSpPr/>
                <p:nvPr/>
              </p:nvCxnSpPr>
              <p:spPr>
                <a:xfrm flipH="1">
                  <a:off x="8429164" y="4711972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6" name="Łącznik prosty 135"/>
              <p:cNvCxnSpPr/>
              <p:nvPr/>
            </p:nvCxnSpPr>
            <p:spPr>
              <a:xfrm flipH="1">
                <a:off x="10041838" y="4214054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7" name="Łącznik prosty 136"/>
              <p:cNvCxnSpPr/>
              <p:nvPr/>
            </p:nvCxnSpPr>
            <p:spPr>
              <a:xfrm flipH="1">
                <a:off x="9318246" y="4212519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8" name="Łącznik prosty 137"/>
              <p:cNvCxnSpPr/>
              <p:nvPr/>
            </p:nvCxnSpPr>
            <p:spPr>
              <a:xfrm flipH="1">
                <a:off x="8984753" y="5116854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9" name="Łącznik prosty 138"/>
              <p:cNvCxnSpPr/>
              <p:nvPr/>
            </p:nvCxnSpPr>
            <p:spPr>
              <a:xfrm flipH="1">
                <a:off x="8277849" y="5111116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0" name="Łącznik prosty 139"/>
              <p:cNvCxnSpPr/>
              <p:nvPr/>
            </p:nvCxnSpPr>
            <p:spPr>
              <a:xfrm rot="5400000">
                <a:off x="8627992" y="5051405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60" name="Łuk 159"/>
            <p:cNvSpPr/>
            <p:nvPr/>
          </p:nvSpPr>
          <p:spPr>
            <a:xfrm rot="17730953">
              <a:off x="2001307" y="2358241"/>
              <a:ext cx="540000" cy="540000"/>
            </a:xfrm>
            <a:prstGeom prst="arc">
              <a:avLst/>
            </a:prstGeom>
            <a:ln w="12700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3" name="Łuk 162"/>
            <p:cNvSpPr/>
            <p:nvPr/>
          </p:nvSpPr>
          <p:spPr>
            <a:xfrm rot="17526948">
              <a:off x="1688230" y="2183606"/>
              <a:ext cx="540000" cy="540000"/>
            </a:xfrm>
            <a:prstGeom prst="arc">
              <a:avLst/>
            </a:prstGeom>
            <a:ln w="127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6" name="Grupa 5"/>
          <p:cNvGrpSpPr/>
          <p:nvPr/>
        </p:nvGrpSpPr>
        <p:grpSpPr>
          <a:xfrm>
            <a:off x="5136994" y="1669164"/>
            <a:ext cx="2481895" cy="1621791"/>
            <a:chOff x="3413458" y="1841638"/>
            <a:chExt cx="2481895" cy="1621791"/>
          </a:xfrm>
        </p:grpSpPr>
        <p:grpSp>
          <p:nvGrpSpPr>
            <p:cNvPr id="164" name="Grupa 163"/>
            <p:cNvGrpSpPr/>
            <p:nvPr/>
          </p:nvGrpSpPr>
          <p:grpSpPr>
            <a:xfrm>
              <a:off x="3413458" y="2554331"/>
              <a:ext cx="2481895" cy="909098"/>
              <a:chOff x="8277518" y="4508045"/>
              <a:chExt cx="2481895" cy="909098"/>
            </a:xfrm>
          </p:grpSpPr>
          <p:grpSp>
            <p:nvGrpSpPr>
              <p:cNvPr id="165" name="Grupa 164"/>
              <p:cNvGrpSpPr/>
              <p:nvPr/>
            </p:nvGrpSpPr>
            <p:grpSpPr>
              <a:xfrm>
                <a:off x="8611321" y="4508045"/>
                <a:ext cx="2148092" cy="618268"/>
                <a:chOff x="7701708" y="4403229"/>
                <a:chExt cx="2148092" cy="618268"/>
              </a:xfrm>
            </p:grpSpPr>
            <p:grpSp>
              <p:nvGrpSpPr>
                <p:cNvPr id="171" name="Grupa 170"/>
                <p:cNvGrpSpPr/>
                <p:nvPr/>
              </p:nvGrpSpPr>
              <p:grpSpPr>
                <a:xfrm>
                  <a:off x="7701708" y="4403229"/>
                  <a:ext cx="1791574" cy="618268"/>
                  <a:chOff x="6961440" y="3357482"/>
                  <a:chExt cx="1791574" cy="618268"/>
                </a:xfrm>
              </p:grpSpPr>
              <p:grpSp>
                <p:nvGrpSpPr>
                  <p:cNvPr id="178" name="Grupa 177"/>
                  <p:cNvGrpSpPr/>
                  <p:nvPr/>
                </p:nvGrpSpPr>
                <p:grpSpPr>
                  <a:xfrm>
                    <a:off x="6961440" y="3662975"/>
                    <a:ext cx="1791574" cy="312775"/>
                    <a:chOff x="6970232" y="3662975"/>
                    <a:chExt cx="1791574" cy="312775"/>
                  </a:xfrm>
                </p:grpSpPr>
                <p:cxnSp>
                  <p:nvCxnSpPr>
                    <p:cNvPr id="185" name="Łącznik prosty 184"/>
                    <p:cNvCxnSpPr/>
                    <p:nvPr/>
                  </p:nvCxnSpPr>
                  <p:spPr>
                    <a:xfrm rot="5400000">
                      <a:off x="8401806" y="3305633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6" name="Łącznik prosty 185"/>
                    <p:cNvCxnSpPr/>
                    <p:nvPr/>
                  </p:nvCxnSpPr>
                  <p:spPr>
                    <a:xfrm rot="5400000">
                      <a:off x="7681544" y="3302975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7" name="Łącznik prosty 186"/>
                    <p:cNvCxnSpPr/>
                    <p:nvPr/>
                  </p:nvCxnSpPr>
                  <p:spPr>
                    <a:xfrm rot="5400000">
                      <a:off x="7330232" y="3615750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3" name="Łącznik prosty 182"/>
                  <p:cNvCxnSpPr/>
                  <p:nvPr/>
                </p:nvCxnSpPr>
                <p:spPr>
                  <a:xfrm rot="5400000">
                    <a:off x="8026888" y="3007891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Łącznik prosty 180"/>
                  <p:cNvCxnSpPr/>
                  <p:nvPr/>
                </p:nvCxnSpPr>
                <p:spPr>
                  <a:xfrm flipH="1">
                    <a:off x="7329814" y="3357482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Łącznik prosty 181"/>
                  <p:cNvCxnSpPr/>
                  <p:nvPr/>
                </p:nvCxnSpPr>
                <p:spPr>
                  <a:xfrm flipH="1">
                    <a:off x="8044975" y="3362029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2" name="Łącznik prosty 171"/>
                <p:cNvCxnSpPr/>
                <p:nvPr/>
              </p:nvCxnSpPr>
              <p:spPr>
                <a:xfrm flipH="1">
                  <a:off x="9498126" y="4408485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Łącznik prosty 172"/>
                <p:cNvCxnSpPr/>
                <p:nvPr/>
              </p:nvCxnSpPr>
              <p:spPr>
                <a:xfrm rot="5400000">
                  <a:off x="9473731" y="4058262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Łącznik prosty 175"/>
                <p:cNvCxnSpPr/>
                <p:nvPr/>
              </p:nvCxnSpPr>
              <p:spPr>
                <a:xfrm flipH="1">
                  <a:off x="7710616" y="4718987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Łącznik prosty 176"/>
                <p:cNvCxnSpPr/>
                <p:nvPr/>
              </p:nvCxnSpPr>
              <p:spPr>
                <a:xfrm flipH="1">
                  <a:off x="8429164" y="4711972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8" name="Łącznik prosty 167"/>
              <p:cNvCxnSpPr/>
              <p:nvPr/>
            </p:nvCxnSpPr>
            <p:spPr>
              <a:xfrm flipH="1">
                <a:off x="8989516" y="5116854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9" name="Łącznik prosty 168"/>
              <p:cNvCxnSpPr/>
              <p:nvPr/>
            </p:nvCxnSpPr>
            <p:spPr>
              <a:xfrm flipH="1">
                <a:off x="8287375" y="5111116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0" name="Łącznik prosty 169"/>
              <p:cNvCxnSpPr/>
              <p:nvPr/>
            </p:nvCxnSpPr>
            <p:spPr>
              <a:xfrm rot="5400000">
                <a:off x="8637518" y="5051405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88" name="Łącznik prosty 187"/>
            <p:cNvCxnSpPr/>
            <p:nvPr/>
          </p:nvCxnSpPr>
          <p:spPr>
            <a:xfrm>
              <a:off x="4456384" y="1842121"/>
              <a:ext cx="0" cy="720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9" name="Łącznik prosty 188"/>
            <p:cNvCxnSpPr/>
            <p:nvPr/>
          </p:nvCxnSpPr>
          <p:spPr>
            <a:xfrm>
              <a:off x="5174164" y="1842121"/>
              <a:ext cx="0" cy="72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1" name="Łącznik prosty 190"/>
            <p:cNvCxnSpPr/>
            <p:nvPr/>
          </p:nvCxnSpPr>
          <p:spPr>
            <a:xfrm rot="5400000">
              <a:off x="4816611" y="1481638"/>
              <a:ext cx="0" cy="72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2" name="Łącznik prosty 191"/>
            <p:cNvCxnSpPr/>
            <p:nvPr/>
          </p:nvCxnSpPr>
          <p:spPr>
            <a:xfrm>
              <a:off x="4093892" y="2141482"/>
              <a:ext cx="0" cy="72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4" name="Łącznik prosty 193"/>
            <p:cNvCxnSpPr/>
            <p:nvPr/>
          </p:nvCxnSpPr>
          <p:spPr>
            <a:xfrm flipH="1">
              <a:off x="4093906" y="1845915"/>
              <a:ext cx="351674" cy="30028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upa 7"/>
          <p:cNvGrpSpPr/>
          <p:nvPr/>
        </p:nvGrpSpPr>
        <p:grpSpPr>
          <a:xfrm>
            <a:off x="7693674" y="1660711"/>
            <a:ext cx="2491421" cy="1621791"/>
            <a:chOff x="5840955" y="1750956"/>
            <a:chExt cx="2491421" cy="1621791"/>
          </a:xfrm>
        </p:grpSpPr>
        <p:grpSp>
          <p:nvGrpSpPr>
            <p:cNvPr id="195" name="Grupa 194"/>
            <p:cNvGrpSpPr/>
            <p:nvPr/>
          </p:nvGrpSpPr>
          <p:grpSpPr>
            <a:xfrm>
              <a:off x="5840955" y="1750956"/>
              <a:ext cx="2491421" cy="1621791"/>
              <a:chOff x="3403932" y="1841638"/>
              <a:chExt cx="2491421" cy="1621791"/>
            </a:xfrm>
          </p:grpSpPr>
          <p:grpSp>
            <p:nvGrpSpPr>
              <p:cNvPr id="196" name="Grupa 195"/>
              <p:cNvGrpSpPr/>
              <p:nvPr/>
            </p:nvGrpSpPr>
            <p:grpSpPr>
              <a:xfrm>
                <a:off x="3403932" y="2554331"/>
                <a:ext cx="2491421" cy="909098"/>
                <a:chOff x="8267992" y="4508045"/>
                <a:chExt cx="2491421" cy="909098"/>
              </a:xfrm>
            </p:grpSpPr>
            <p:grpSp>
              <p:nvGrpSpPr>
                <p:cNvPr id="203" name="Grupa 202"/>
                <p:cNvGrpSpPr/>
                <p:nvPr/>
              </p:nvGrpSpPr>
              <p:grpSpPr>
                <a:xfrm>
                  <a:off x="8606558" y="4508045"/>
                  <a:ext cx="2152855" cy="618268"/>
                  <a:chOff x="7696945" y="4403229"/>
                  <a:chExt cx="2152855" cy="618268"/>
                </a:xfrm>
              </p:grpSpPr>
              <p:grpSp>
                <p:nvGrpSpPr>
                  <p:cNvPr id="207" name="Grupa 206"/>
                  <p:cNvGrpSpPr/>
                  <p:nvPr/>
                </p:nvGrpSpPr>
                <p:grpSpPr>
                  <a:xfrm>
                    <a:off x="7696945" y="4403229"/>
                    <a:ext cx="1796337" cy="618268"/>
                    <a:chOff x="6956677" y="3357482"/>
                    <a:chExt cx="1796337" cy="618268"/>
                  </a:xfrm>
                </p:grpSpPr>
                <p:grpSp>
                  <p:nvGrpSpPr>
                    <p:cNvPr id="212" name="Grupa 211"/>
                    <p:cNvGrpSpPr/>
                    <p:nvPr/>
                  </p:nvGrpSpPr>
                  <p:grpSpPr>
                    <a:xfrm>
                      <a:off x="6956677" y="3662975"/>
                      <a:ext cx="1796337" cy="312775"/>
                      <a:chOff x="6965469" y="3662975"/>
                      <a:chExt cx="1796337" cy="312775"/>
                    </a:xfrm>
                  </p:grpSpPr>
                  <p:cxnSp>
                    <p:nvCxnSpPr>
                      <p:cNvPr id="216" name="Łącznik prosty 215"/>
                      <p:cNvCxnSpPr/>
                      <p:nvPr/>
                    </p:nvCxnSpPr>
                    <p:spPr>
                      <a:xfrm rot="5400000">
                        <a:off x="8401806" y="3305633"/>
                        <a:ext cx="0" cy="720000"/>
                      </a:xfrm>
                      <a:prstGeom prst="line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7" name="Łącznik prosty 216"/>
                      <p:cNvCxnSpPr/>
                      <p:nvPr/>
                    </p:nvCxnSpPr>
                    <p:spPr>
                      <a:xfrm rot="5400000">
                        <a:off x="7681544" y="3302975"/>
                        <a:ext cx="0" cy="720000"/>
                      </a:xfrm>
                      <a:prstGeom prst="line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8" name="Łącznik prosty 217"/>
                      <p:cNvCxnSpPr/>
                      <p:nvPr/>
                    </p:nvCxnSpPr>
                    <p:spPr>
                      <a:xfrm rot="5400000">
                        <a:off x="7325469" y="3615750"/>
                        <a:ext cx="0" cy="720000"/>
                      </a:xfrm>
                      <a:prstGeom prst="line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13" name="Łącznik prosty 212"/>
                    <p:cNvCxnSpPr/>
                    <p:nvPr/>
                  </p:nvCxnSpPr>
                  <p:spPr>
                    <a:xfrm rot="5400000">
                      <a:off x="8026888" y="3007891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4" name="Łącznik prosty 213"/>
                    <p:cNvCxnSpPr/>
                    <p:nvPr/>
                  </p:nvCxnSpPr>
                  <p:spPr>
                    <a:xfrm flipH="1">
                      <a:off x="7329814" y="3357482"/>
                      <a:ext cx="351674" cy="300289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5" name="Łącznik prosty 214"/>
                    <p:cNvCxnSpPr/>
                    <p:nvPr/>
                  </p:nvCxnSpPr>
                  <p:spPr>
                    <a:xfrm flipH="1">
                      <a:off x="8044975" y="3362029"/>
                      <a:ext cx="351674" cy="300289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08" name="Łącznik prosty 207"/>
                  <p:cNvCxnSpPr/>
                  <p:nvPr/>
                </p:nvCxnSpPr>
                <p:spPr>
                  <a:xfrm flipH="1">
                    <a:off x="9498126" y="4408485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Łącznik prosty 208"/>
                  <p:cNvCxnSpPr/>
                  <p:nvPr/>
                </p:nvCxnSpPr>
                <p:spPr>
                  <a:xfrm rot="5400000">
                    <a:off x="9473731" y="4058262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Łącznik prosty 209"/>
                  <p:cNvCxnSpPr/>
                  <p:nvPr/>
                </p:nvCxnSpPr>
                <p:spPr>
                  <a:xfrm flipH="1">
                    <a:off x="7710616" y="4718987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Łącznik prosty 210"/>
                  <p:cNvCxnSpPr/>
                  <p:nvPr/>
                </p:nvCxnSpPr>
                <p:spPr>
                  <a:xfrm flipH="1">
                    <a:off x="8429164" y="4711972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4" name="Łącznik prosty 203"/>
                <p:cNvCxnSpPr/>
                <p:nvPr/>
              </p:nvCxnSpPr>
              <p:spPr>
                <a:xfrm flipH="1">
                  <a:off x="8989516" y="5116854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Łącznik prosty 204"/>
                <p:cNvCxnSpPr/>
                <p:nvPr/>
              </p:nvCxnSpPr>
              <p:spPr>
                <a:xfrm flipH="1">
                  <a:off x="8287375" y="5111116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Łącznik prosty 205"/>
                <p:cNvCxnSpPr/>
                <p:nvPr/>
              </p:nvCxnSpPr>
              <p:spPr>
                <a:xfrm rot="5400000">
                  <a:off x="8627992" y="5051405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7" name="Łącznik prosty 196"/>
              <p:cNvCxnSpPr/>
              <p:nvPr/>
            </p:nvCxnSpPr>
            <p:spPr>
              <a:xfrm>
                <a:off x="4456384" y="1842121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" name="Łącznik prosty 197"/>
              <p:cNvCxnSpPr/>
              <p:nvPr/>
            </p:nvCxnSpPr>
            <p:spPr>
              <a:xfrm>
                <a:off x="5174164" y="1842121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" name="Łącznik prosty 199"/>
              <p:cNvCxnSpPr/>
              <p:nvPr/>
            </p:nvCxnSpPr>
            <p:spPr>
              <a:xfrm rot="5400000">
                <a:off x="4816611" y="1481638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" name="Łącznik prosty 200"/>
              <p:cNvCxnSpPr/>
              <p:nvPr/>
            </p:nvCxnSpPr>
            <p:spPr>
              <a:xfrm>
                <a:off x="4093892" y="2141482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2" name="Łącznik prosty 201"/>
              <p:cNvCxnSpPr/>
              <p:nvPr/>
            </p:nvCxnSpPr>
            <p:spPr>
              <a:xfrm flipH="1">
                <a:off x="4093906" y="1845915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19" name="Łuk 218"/>
            <p:cNvSpPr/>
            <p:nvPr/>
          </p:nvSpPr>
          <p:spPr>
            <a:xfrm>
              <a:off x="7195065" y="2353659"/>
              <a:ext cx="540000" cy="540000"/>
            </a:xfrm>
            <a:prstGeom prst="arc">
              <a:avLst/>
            </a:prstGeom>
            <a:ln w="12700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11" name="Grupa 10"/>
          <p:cNvGrpSpPr/>
          <p:nvPr/>
        </p:nvGrpSpPr>
        <p:grpSpPr>
          <a:xfrm>
            <a:off x="1110044" y="3824495"/>
            <a:ext cx="1773775" cy="1627040"/>
            <a:chOff x="8348339" y="1812096"/>
            <a:chExt cx="1773775" cy="1627040"/>
          </a:xfrm>
        </p:grpSpPr>
        <p:grpSp>
          <p:nvGrpSpPr>
            <p:cNvPr id="222" name="Grupa 221"/>
            <p:cNvGrpSpPr/>
            <p:nvPr/>
          </p:nvGrpSpPr>
          <p:grpSpPr>
            <a:xfrm>
              <a:off x="8348339" y="1812096"/>
              <a:ext cx="1773775" cy="1627040"/>
              <a:chOff x="3408695" y="1836389"/>
              <a:chExt cx="1773775" cy="1627040"/>
            </a:xfrm>
          </p:grpSpPr>
          <p:grpSp>
            <p:nvGrpSpPr>
              <p:cNvPr id="224" name="Grupa 223"/>
              <p:cNvGrpSpPr/>
              <p:nvPr/>
            </p:nvGrpSpPr>
            <p:grpSpPr>
              <a:xfrm>
                <a:off x="3408695" y="1848985"/>
                <a:ext cx="1773775" cy="1614444"/>
                <a:chOff x="8272755" y="3802699"/>
                <a:chExt cx="1773775" cy="1614444"/>
              </a:xfrm>
            </p:grpSpPr>
            <p:grpSp>
              <p:nvGrpSpPr>
                <p:cNvPr id="231" name="Grupa 230"/>
                <p:cNvGrpSpPr/>
                <p:nvPr/>
              </p:nvGrpSpPr>
              <p:grpSpPr>
                <a:xfrm>
                  <a:off x="8606558" y="3802699"/>
                  <a:ext cx="1439972" cy="1323614"/>
                  <a:chOff x="7696945" y="3697883"/>
                  <a:chExt cx="1439972" cy="1323614"/>
                </a:xfrm>
              </p:grpSpPr>
              <p:grpSp>
                <p:nvGrpSpPr>
                  <p:cNvPr id="235" name="Grupa 234"/>
                  <p:cNvGrpSpPr/>
                  <p:nvPr/>
                </p:nvGrpSpPr>
                <p:grpSpPr>
                  <a:xfrm>
                    <a:off x="7696945" y="4403229"/>
                    <a:ext cx="1439972" cy="618268"/>
                    <a:chOff x="6956677" y="3357482"/>
                    <a:chExt cx="1439972" cy="618268"/>
                  </a:xfrm>
                </p:grpSpPr>
                <p:grpSp>
                  <p:nvGrpSpPr>
                    <p:cNvPr id="240" name="Grupa 239"/>
                    <p:cNvGrpSpPr/>
                    <p:nvPr/>
                  </p:nvGrpSpPr>
                  <p:grpSpPr>
                    <a:xfrm>
                      <a:off x="6956677" y="3662975"/>
                      <a:ext cx="1076075" cy="312775"/>
                      <a:chOff x="6965469" y="3662975"/>
                      <a:chExt cx="1076075" cy="312775"/>
                    </a:xfrm>
                  </p:grpSpPr>
                  <p:cxnSp>
                    <p:nvCxnSpPr>
                      <p:cNvPr id="245" name="Łącznik prosty 244"/>
                      <p:cNvCxnSpPr/>
                      <p:nvPr/>
                    </p:nvCxnSpPr>
                    <p:spPr>
                      <a:xfrm rot="5400000">
                        <a:off x="7681544" y="3302975"/>
                        <a:ext cx="0" cy="720000"/>
                      </a:xfrm>
                      <a:prstGeom prst="line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6" name="Łącznik prosty 245"/>
                      <p:cNvCxnSpPr/>
                      <p:nvPr/>
                    </p:nvCxnSpPr>
                    <p:spPr>
                      <a:xfrm rot="5400000">
                        <a:off x="7325469" y="3615750"/>
                        <a:ext cx="0" cy="720000"/>
                      </a:xfrm>
                      <a:prstGeom prst="line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41" name="Łącznik prosty 240"/>
                    <p:cNvCxnSpPr/>
                    <p:nvPr/>
                  </p:nvCxnSpPr>
                  <p:spPr>
                    <a:xfrm rot="5400000">
                      <a:off x="8026888" y="3007891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2" name="Łącznik prosty 241"/>
                    <p:cNvCxnSpPr/>
                    <p:nvPr/>
                  </p:nvCxnSpPr>
                  <p:spPr>
                    <a:xfrm flipH="1">
                      <a:off x="7329814" y="3357482"/>
                      <a:ext cx="351674" cy="300289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3" name="Łącznik prosty 242"/>
                    <p:cNvCxnSpPr/>
                    <p:nvPr/>
                  </p:nvCxnSpPr>
                  <p:spPr>
                    <a:xfrm flipH="1">
                      <a:off x="8044975" y="3362029"/>
                      <a:ext cx="351674" cy="300289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36" name="Łącznik prosty 235"/>
                  <p:cNvCxnSpPr/>
                  <p:nvPr/>
                </p:nvCxnSpPr>
                <p:spPr>
                  <a:xfrm flipH="1">
                    <a:off x="8767927" y="3697883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8" name="Łącznik prosty 237"/>
                  <p:cNvCxnSpPr/>
                  <p:nvPr/>
                </p:nvCxnSpPr>
                <p:spPr>
                  <a:xfrm flipH="1">
                    <a:off x="7715379" y="4714224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9" name="Łącznik prosty 238"/>
                  <p:cNvCxnSpPr/>
                  <p:nvPr/>
                </p:nvCxnSpPr>
                <p:spPr>
                  <a:xfrm flipH="1">
                    <a:off x="8429164" y="4711972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2" name="Łącznik prosty 231"/>
                <p:cNvCxnSpPr/>
                <p:nvPr/>
              </p:nvCxnSpPr>
              <p:spPr>
                <a:xfrm flipH="1">
                  <a:off x="8984753" y="5116854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Łącznik prosty 232"/>
                <p:cNvCxnSpPr/>
                <p:nvPr/>
              </p:nvCxnSpPr>
              <p:spPr>
                <a:xfrm flipH="1">
                  <a:off x="8277849" y="5115879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Łącznik prosty 233"/>
                <p:cNvCxnSpPr/>
                <p:nvPr/>
              </p:nvCxnSpPr>
              <p:spPr>
                <a:xfrm rot="5400000">
                  <a:off x="8632755" y="5056168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5" name="Łącznik prosty 224"/>
              <p:cNvCxnSpPr/>
              <p:nvPr/>
            </p:nvCxnSpPr>
            <p:spPr>
              <a:xfrm>
                <a:off x="4456384" y="1842121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6" name="Łącznik prosty 225"/>
              <p:cNvCxnSpPr/>
              <p:nvPr/>
            </p:nvCxnSpPr>
            <p:spPr>
              <a:xfrm>
                <a:off x="5174164" y="1842121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8" name="Łącznik prosty 227"/>
              <p:cNvCxnSpPr/>
              <p:nvPr/>
            </p:nvCxnSpPr>
            <p:spPr>
              <a:xfrm rot="5400000">
                <a:off x="4816611" y="1481638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9" name="Łącznik prosty 228"/>
              <p:cNvCxnSpPr/>
              <p:nvPr/>
            </p:nvCxnSpPr>
            <p:spPr>
              <a:xfrm>
                <a:off x="4108181" y="2141482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0" name="Łącznik prosty 229"/>
              <p:cNvCxnSpPr/>
              <p:nvPr/>
            </p:nvCxnSpPr>
            <p:spPr>
              <a:xfrm flipH="1">
                <a:off x="4108195" y="1836389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47" name="Łącznik prosty 246"/>
            <p:cNvCxnSpPr/>
            <p:nvPr/>
          </p:nvCxnSpPr>
          <p:spPr>
            <a:xfrm>
              <a:off x="9762650" y="2118255"/>
              <a:ext cx="0" cy="72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9" name="Grupa 248"/>
          <p:cNvGrpSpPr/>
          <p:nvPr/>
        </p:nvGrpSpPr>
        <p:grpSpPr>
          <a:xfrm>
            <a:off x="321732" y="1656939"/>
            <a:ext cx="3016624" cy="1667997"/>
            <a:chOff x="8408350" y="3945989"/>
            <a:chExt cx="3016624" cy="1667997"/>
          </a:xfrm>
        </p:grpSpPr>
        <p:grpSp>
          <p:nvGrpSpPr>
            <p:cNvPr id="250" name="Grupa 249"/>
            <p:cNvGrpSpPr/>
            <p:nvPr/>
          </p:nvGrpSpPr>
          <p:grpSpPr>
            <a:xfrm>
              <a:off x="8408350" y="4407477"/>
              <a:ext cx="2486658" cy="1206509"/>
              <a:chOff x="8267992" y="4210634"/>
              <a:chExt cx="2486658" cy="1206509"/>
            </a:xfrm>
          </p:grpSpPr>
          <p:grpSp>
            <p:nvGrpSpPr>
              <p:cNvPr id="252" name="Grupa 251"/>
              <p:cNvGrpSpPr/>
              <p:nvPr/>
            </p:nvGrpSpPr>
            <p:grpSpPr>
              <a:xfrm>
                <a:off x="8589658" y="4210634"/>
                <a:ext cx="2164992" cy="915679"/>
                <a:chOff x="7680045" y="4105818"/>
                <a:chExt cx="2164992" cy="915679"/>
              </a:xfrm>
            </p:grpSpPr>
            <p:grpSp>
              <p:nvGrpSpPr>
                <p:cNvPr id="258" name="Grupa 257"/>
                <p:cNvGrpSpPr/>
                <p:nvPr/>
              </p:nvGrpSpPr>
              <p:grpSpPr>
                <a:xfrm>
                  <a:off x="7683608" y="4106478"/>
                  <a:ext cx="1809674" cy="915019"/>
                  <a:chOff x="6943340" y="3060731"/>
                  <a:chExt cx="1809674" cy="915019"/>
                </a:xfrm>
              </p:grpSpPr>
              <p:grpSp>
                <p:nvGrpSpPr>
                  <p:cNvPr id="265" name="Grupa 264"/>
                  <p:cNvGrpSpPr/>
                  <p:nvPr/>
                </p:nvGrpSpPr>
                <p:grpSpPr>
                  <a:xfrm>
                    <a:off x="6956677" y="3662975"/>
                    <a:ext cx="1796337" cy="312775"/>
                    <a:chOff x="6965469" y="3662975"/>
                    <a:chExt cx="1796337" cy="312775"/>
                  </a:xfrm>
                </p:grpSpPr>
                <p:cxnSp>
                  <p:nvCxnSpPr>
                    <p:cNvPr id="272" name="Łącznik prosty 271"/>
                    <p:cNvCxnSpPr/>
                    <p:nvPr/>
                  </p:nvCxnSpPr>
                  <p:spPr>
                    <a:xfrm rot="5400000">
                      <a:off x="8401806" y="3305633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3" name="Łącznik prosty 272"/>
                    <p:cNvCxnSpPr/>
                    <p:nvPr/>
                  </p:nvCxnSpPr>
                  <p:spPr>
                    <a:xfrm rot="5400000">
                      <a:off x="7681544" y="3302975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Łącznik prosty 273"/>
                    <p:cNvCxnSpPr/>
                    <p:nvPr/>
                  </p:nvCxnSpPr>
                  <p:spPr>
                    <a:xfrm rot="5400000">
                      <a:off x="7325469" y="3615750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6" name="Grupa 265"/>
                  <p:cNvGrpSpPr/>
                  <p:nvPr/>
                </p:nvGrpSpPr>
                <p:grpSpPr>
                  <a:xfrm>
                    <a:off x="7666888" y="3060731"/>
                    <a:ext cx="1077941" cy="307160"/>
                    <a:chOff x="7321544" y="3355815"/>
                    <a:chExt cx="1077941" cy="307160"/>
                  </a:xfrm>
                </p:grpSpPr>
                <p:cxnSp>
                  <p:nvCxnSpPr>
                    <p:cNvPr id="270" name="Łącznik prosty 269"/>
                    <p:cNvCxnSpPr/>
                    <p:nvPr/>
                  </p:nvCxnSpPr>
                  <p:spPr>
                    <a:xfrm rot="5400000">
                      <a:off x="7681544" y="3302975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1" name="Łącznik prosty 270"/>
                    <p:cNvCxnSpPr/>
                    <p:nvPr/>
                  </p:nvCxnSpPr>
                  <p:spPr>
                    <a:xfrm rot="5400000">
                      <a:off x="8039485" y="2995815"/>
                      <a:ext cx="0" cy="720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67" name="Łącznik prosty 266"/>
                  <p:cNvCxnSpPr/>
                  <p:nvPr/>
                </p:nvCxnSpPr>
                <p:spPr>
                  <a:xfrm flipH="1">
                    <a:off x="6943340" y="3064966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8" name="Łącznik prosty 267"/>
                  <p:cNvCxnSpPr/>
                  <p:nvPr/>
                </p:nvCxnSpPr>
                <p:spPr>
                  <a:xfrm flipH="1">
                    <a:off x="7325051" y="3362245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9" name="Łącznik prosty 268"/>
                  <p:cNvCxnSpPr/>
                  <p:nvPr/>
                </p:nvCxnSpPr>
                <p:spPr>
                  <a:xfrm flipH="1">
                    <a:off x="8044975" y="3362029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9" name="Łącznik prosty 258"/>
                <p:cNvCxnSpPr/>
                <p:nvPr/>
              </p:nvCxnSpPr>
              <p:spPr>
                <a:xfrm flipH="1">
                  <a:off x="9493363" y="4413248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Łącznik prosty 259"/>
                <p:cNvCxnSpPr/>
                <p:nvPr/>
              </p:nvCxnSpPr>
              <p:spPr>
                <a:xfrm rot="5400000">
                  <a:off x="9473731" y="4058262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Łącznik prosty 260"/>
                <p:cNvCxnSpPr/>
                <p:nvPr/>
              </p:nvCxnSpPr>
              <p:spPr>
                <a:xfrm rot="5400000">
                  <a:off x="8401718" y="3745818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Łącznik prosty 261"/>
                <p:cNvCxnSpPr/>
                <p:nvPr/>
              </p:nvCxnSpPr>
              <p:spPr>
                <a:xfrm rot="5400000">
                  <a:off x="8040045" y="4055765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Łącznik prosty 262"/>
                <p:cNvCxnSpPr/>
                <p:nvPr/>
              </p:nvCxnSpPr>
              <p:spPr>
                <a:xfrm flipH="1">
                  <a:off x="7716486" y="4711514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Łącznik prosty 263"/>
                <p:cNvCxnSpPr/>
                <p:nvPr/>
              </p:nvCxnSpPr>
              <p:spPr>
                <a:xfrm flipH="1">
                  <a:off x="8429164" y="4711972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3" name="Łącznik prosty 252"/>
              <p:cNvCxnSpPr/>
              <p:nvPr/>
            </p:nvCxnSpPr>
            <p:spPr>
              <a:xfrm flipH="1">
                <a:off x="10051364" y="4214054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4" name="Łącznik prosty 253"/>
              <p:cNvCxnSpPr/>
              <p:nvPr/>
            </p:nvCxnSpPr>
            <p:spPr>
              <a:xfrm flipH="1">
                <a:off x="9323009" y="4212519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5" name="Łącznik prosty 254"/>
              <p:cNvCxnSpPr/>
              <p:nvPr/>
            </p:nvCxnSpPr>
            <p:spPr>
              <a:xfrm flipH="1">
                <a:off x="8989516" y="5116854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6" name="Łącznik prosty 255"/>
              <p:cNvCxnSpPr/>
              <p:nvPr/>
            </p:nvCxnSpPr>
            <p:spPr>
              <a:xfrm flipH="1">
                <a:off x="8282612" y="5111116"/>
                <a:ext cx="351674" cy="300289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7" name="Łącznik prosty 256"/>
              <p:cNvCxnSpPr/>
              <p:nvPr/>
            </p:nvCxnSpPr>
            <p:spPr>
              <a:xfrm rot="5400000">
                <a:off x="8627992" y="5051405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51" name="pole tekstowe 250"/>
            <p:cNvSpPr txBox="1"/>
            <p:nvPr/>
          </p:nvSpPr>
          <p:spPr>
            <a:xfrm>
              <a:off x="10593076" y="3945989"/>
              <a:ext cx="83189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4000" b="1" dirty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275" name="Grupa 274"/>
          <p:cNvGrpSpPr/>
          <p:nvPr/>
        </p:nvGrpSpPr>
        <p:grpSpPr>
          <a:xfrm>
            <a:off x="4122202" y="3891983"/>
            <a:ext cx="1772679" cy="1659260"/>
            <a:chOff x="8343576" y="1816859"/>
            <a:chExt cx="1772679" cy="1659260"/>
          </a:xfrm>
        </p:grpSpPr>
        <p:grpSp>
          <p:nvGrpSpPr>
            <p:cNvPr id="276" name="Grupa 275"/>
            <p:cNvGrpSpPr/>
            <p:nvPr/>
          </p:nvGrpSpPr>
          <p:grpSpPr>
            <a:xfrm>
              <a:off x="8343576" y="1816859"/>
              <a:ext cx="1772679" cy="1622277"/>
              <a:chOff x="8343576" y="1816859"/>
              <a:chExt cx="1772679" cy="1622277"/>
            </a:xfrm>
          </p:grpSpPr>
          <p:grpSp>
            <p:nvGrpSpPr>
              <p:cNvPr id="278" name="Grupa 277"/>
              <p:cNvGrpSpPr/>
              <p:nvPr/>
            </p:nvGrpSpPr>
            <p:grpSpPr>
              <a:xfrm>
                <a:off x="8343576" y="1816859"/>
                <a:ext cx="1772679" cy="1622277"/>
                <a:chOff x="3403932" y="1841152"/>
                <a:chExt cx="1772679" cy="1622277"/>
              </a:xfrm>
            </p:grpSpPr>
            <p:grpSp>
              <p:nvGrpSpPr>
                <p:cNvPr id="280" name="Grupa 279"/>
                <p:cNvGrpSpPr/>
                <p:nvPr/>
              </p:nvGrpSpPr>
              <p:grpSpPr>
                <a:xfrm>
                  <a:off x="3403932" y="1848985"/>
                  <a:ext cx="1769012" cy="1614444"/>
                  <a:chOff x="8267992" y="3802699"/>
                  <a:chExt cx="1769012" cy="1614444"/>
                </a:xfrm>
              </p:grpSpPr>
              <p:grpSp>
                <p:nvGrpSpPr>
                  <p:cNvPr id="286" name="Grupa 285"/>
                  <p:cNvGrpSpPr/>
                  <p:nvPr/>
                </p:nvGrpSpPr>
                <p:grpSpPr>
                  <a:xfrm>
                    <a:off x="8606558" y="3802699"/>
                    <a:ext cx="1430446" cy="1323614"/>
                    <a:chOff x="7696945" y="3697883"/>
                    <a:chExt cx="1430446" cy="1323614"/>
                  </a:xfrm>
                </p:grpSpPr>
                <p:grpSp>
                  <p:nvGrpSpPr>
                    <p:cNvPr id="290" name="Grupa 289"/>
                    <p:cNvGrpSpPr/>
                    <p:nvPr/>
                  </p:nvGrpSpPr>
                  <p:grpSpPr>
                    <a:xfrm>
                      <a:off x="7696945" y="4403229"/>
                      <a:ext cx="1430446" cy="618268"/>
                      <a:chOff x="6956677" y="3357482"/>
                      <a:chExt cx="1430446" cy="618268"/>
                    </a:xfrm>
                  </p:grpSpPr>
                  <p:grpSp>
                    <p:nvGrpSpPr>
                      <p:cNvPr id="294" name="Grupa 293"/>
                      <p:cNvGrpSpPr/>
                      <p:nvPr/>
                    </p:nvGrpSpPr>
                    <p:grpSpPr>
                      <a:xfrm>
                        <a:off x="6956677" y="3662975"/>
                        <a:ext cx="1076075" cy="312775"/>
                        <a:chOff x="6965469" y="3662975"/>
                        <a:chExt cx="1076075" cy="312775"/>
                      </a:xfrm>
                    </p:grpSpPr>
                    <p:cxnSp>
                      <p:nvCxnSpPr>
                        <p:cNvPr id="298" name="Łącznik prosty 297"/>
                        <p:cNvCxnSpPr/>
                        <p:nvPr/>
                      </p:nvCxnSpPr>
                      <p:spPr>
                        <a:xfrm rot="5400000">
                          <a:off x="7681544" y="3302975"/>
                          <a:ext cx="0" cy="720000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99" name="Łącznik prosty 298"/>
                        <p:cNvCxnSpPr/>
                        <p:nvPr/>
                      </p:nvCxnSpPr>
                      <p:spPr>
                        <a:xfrm rot="5400000">
                          <a:off x="7325469" y="3615750"/>
                          <a:ext cx="0" cy="720000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95" name="Łącznik prosty 294"/>
                      <p:cNvCxnSpPr/>
                      <p:nvPr/>
                    </p:nvCxnSpPr>
                    <p:spPr>
                      <a:xfrm rot="5400000">
                        <a:off x="8026888" y="3007891"/>
                        <a:ext cx="0" cy="720000"/>
                      </a:xfrm>
                      <a:prstGeom prst="line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6" name="Łącznik prosty 295"/>
                      <p:cNvCxnSpPr/>
                      <p:nvPr/>
                    </p:nvCxnSpPr>
                    <p:spPr>
                      <a:xfrm flipH="1">
                        <a:off x="7329814" y="3357482"/>
                        <a:ext cx="351674" cy="300289"/>
                      </a:xfrm>
                      <a:prstGeom prst="line">
                        <a:avLst/>
                      </a:prstGeom>
                      <a:ln w="12700"/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7" name="Łącznik prosty 296"/>
                      <p:cNvCxnSpPr/>
                      <p:nvPr/>
                    </p:nvCxnSpPr>
                    <p:spPr>
                      <a:xfrm flipH="1">
                        <a:off x="8035449" y="3366792"/>
                        <a:ext cx="351674" cy="300289"/>
                      </a:xfrm>
                      <a:prstGeom prst="line">
                        <a:avLst/>
                      </a:prstGeom>
                      <a:ln w="12700"/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91" name="Łącznik prosty 290"/>
                    <p:cNvCxnSpPr/>
                    <p:nvPr/>
                  </p:nvCxnSpPr>
                  <p:spPr>
                    <a:xfrm flipH="1">
                      <a:off x="8763164" y="3697883"/>
                      <a:ext cx="351674" cy="300289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2" name="Łącznik prosty 291"/>
                    <p:cNvCxnSpPr/>
                    <p:nvPr/>
                  </p:nvCxnSpPr>
                  <p:spPr>
                    <a:xfrm flipH="1">
                      <a:off x="7705853" y="4714224"/>
                      <a:ext cx="351674" cy="300289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3" name="Łącznik prosty 292"/>
                    <p:cNvCxnSpPr/>
                    <p:nvPr/>
                  </p:nvCxnSpPr>
                  <p:spPr>
                    <a:xfrm flipH="1">
                      <a:off x="8429164" y="4711972"/>
                      <a:ext cx="351674" cy="300289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87" name="Łącznik prosty 286"/>
                  <p:cNvCxnSpPr/>
                  <p:nvPr/>
                </p:nvCxnSpPr>
                <p:spPr>
                  <a:xfrm flipH="1">
                    <a:off x="8989516" y="5116854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8" name="Łącznik prosty 287"/>
                  <p:cNvCxnSpPr/>
                  <p:nvPr/>
                </p:nvCxnSpPr>
                <p:spPr>
                  <a:xfrm flipH="1">
                    <a:off x="8277849" y="5111116"/>
                    <a:ext cx="351674" cy="300289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9" name="Łącznik prosty 288"/>
                  <p:cNvCxnSpPr/>
                  <p:nvPr/>
                </p:nvCxnSpPr>
                <p:spPr>
                  <a:xfrm rot="5400000">
                    <a:off x="8627992" y="5051405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1" name="Łącznik prosty 280"/>
                <p:cNvCxnSpPr/>
                <p:nvPr/>
              </p:nvCxnSpPr>
              <p:spPr>
                <a:xfrm>
                  <a:off x="4456384" y="1842121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Łącznik prosty 281"/>
                <p:cNvCxnSpPr/>
                <p:nvPr/>
              </p:nvCxnSpPr>
              <p:spPr>
                <a:xfrm>
                  <a:off x="5174164" y="1842121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Łącznik prosty 282"/>
                <p:cNvCxnSpPr/>
                <p:nvPr/>
              </p:nvCxnSpPr>
              <p:spPr>
                <a:xfrm rot="5400000">
                  <a:off x="4816611" y="1481638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Łącznik prosty 283"/>
                <p:cNvCxnSpPr/>
                <p:nvPr/>
              </p:nvCxnSpPr>
              <p:spPr>
                <a:xfrm>
                  <a:off x="4103418" y="2141482"/>
                  <a:ext cx="0" cy="72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Łącznik prosty 284"/>
                <p:cNvCxnSpPr/>
                <p:nvPr/>
              </p:nvCxnSpPr>
              <p:spPr>
                <a:xfrm flipH="1">
                  <a:off x="4103432" y="1841152"/>
                  <a:ext cx="351674" cy="300289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9" name="Łącznik prosty 278"/>
              <p:cNvCxnSpPr/>
              <p:nvPr/>
            </p:nvCxnSpPr>
            <p:spPr>
              <a:xfrm>
                <a:off x="9748361" y="2132544"/>
                <a:ext cx="0" cy="7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7" name="Łuk 276"/>
            <p:cNvSpPr/>
            <p:nvPr/>
          </p:nvSpPr>
          <p:spPr>
            <a:xfrm rot="15591346">
              <a:off x="8897463" y="2936119"/>
              <a:ext cx="540000" cy="540000"/>
            </a:xfrm>
            <a:prstGeom prst="arc">
              <a:avLst/>
            </a:prstGeom>
            <a:ln w="127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174" name="Grupa 173"/>
          <p:cNvGrpSpPr/>
          <p:nvPr/>
        </p:nvGrpSpPr>
        <p:grpSpPr>
          <a:xfrm>
            <a:off x="179512" y="39359"/>
            <a:ext cx="9764587" cy="511954"/>
            <a:chOff x="179513" y="116632"/>
            <a:chExt cx="6904093" cy="733065"/>
          </a:xfrm>
        </p:grpSpPr>
        <p:sp>
          <p:nvSpPr>
            <p:cNvPr id="175" name="pole tekstowe 174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79" name="pole tekstowe 178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Rozwój wyobraźni przestrzennej</a:t>
              </a:r>
            </a:p>
          </p:txBody>
        </p:sp>
      </p:grpSp>
      <p:sp>
        <p:nvSpPr>
          <p:cNvPr id="180" name="Prostokąt 179"/>
          <p:cNvSpPr/>
          <p:nvPr/>
        </p:nvSpPr>
        <p:spPr>
          <a:xfrm>
            <a:off x="884876" y="1095789"/>
            <a:ext cx="4137953" cy="684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pl-PL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tworzenie brył z siatek, </a:t>
            </a:r>
          </a:p>
          <a:p>
            <a:pPr marL="285750" indent="-285750">
              <a:buFontTx/>
              <a:buChar char="-"/>
            </a:pPr>
            <a:r>
              <a:rPr lang="pl-PL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analiza czy dana figura jest siatką bryły</a:t>
            </a:r>
          </a:p>
          <a:p>
            <a:pPr marL="171450" indent="-171450">
              <a:buFontTx/>
              <a:buChar char="-"/>
            </a:pPr>
            <a:endParaRPr lang="pl-PL" sz="105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03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3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57</a:t>
            </a:fld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2224768" y="3147331"/>
            <a:ext cx="6702878" cy="46166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r"/>
            <a:r>
              <a:rPr lang="pl-PL" sz="24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Dziękujemy za uwagę!</a:t>
            </a:r>
          </a:p>
        </p:txBody>
      </p:sp>
    </p:spTree>
    <p:extLst>
      <p:ext uri="{BB962C8B-B14F-4D97-AF65-F5344CB8AC3E}">
        <p14:creationId xmlns:p14="http://schemas.microsoft.com/office/powerpoint/2010/main" val="136910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6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116633"/>
            <a:ext cx="9764587" cy="511954"/>
            <a:chOff x="179513" y="116632"/>
            <a:chExt cx="6904093" cy="73306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5847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6" cy="66105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Kompetencje matematyczne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1003960" y="4092151"/>
            <a:ext cx="89782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Konieczna wiedza w dziedzinie matematyki obejmuje solidną umiejętność liczenia, znajomość miar i struktur, głównych operacji i sposobów prezentacji matematycznej, rozumienie terminów i pojęć matematycznych, a także świadomość pytań, na które matematyka może dać odpowiedź.</a:t>
            </a:r>
          </a:p>
        </p:txBody>
      </p:sp>
      <p:sp>
        <p:nvSpPr>
          <p:cNvPr id="3" name="Prostokąt 2"/>
          <p:cNvSpPr/>
          <p:nvPr/>
        </p:nvSpPr>
        <p:spPr>
          <a:xfrm>
            <a:off x="991138" y="841727"/>
            <a:ext cx="899106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Kompetencje matematyczne obejmują umiejętność rozwijania i wykorzystywania myślenia matematycznego w celu rozwiązywania problemów wynikających</a:t>
            </a:r>
            <a:b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z codziennych sytuacji. </a:t>
            </a:r>
            <a:r>
              <a:rPr lang="pl-PL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Istotne są zarówno proces i czynność, jak i wiedza. </a:t>
            </a:r>
          </a:p>
        </p:txBody>
      </p:sp>
      <p:sp>
        <p:nvSpPr>
          <p:cNvPr id="6" name="Prostokąt 5"/>
          <p:cNvSpPr/>
          <p:nvPr/>
        </p:nvSpPr>
        <p:spPr>
          <a:xfrm>
            <a:off x="991138" y="2332774"/>
            <a:ext cx="9669286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Podstawę stanowi dobre opanowanie umiejętności liczenia. </a:t>
            </a:r>
          </a:p>
        </p:txBody>
      </p:sp>
      <p:sp>
        <p:nvSpPr>
          <p:cNvPr id="7" name="Prostokąt 6"/>
          <p:cNvSpPr/>
          <p:nvPr/>
        </p:nvSpPr>
        <p:spPr>
          <a:xfrm>
            <a:off x="1003960" y="2979065"/>
            <a:ext cx="8978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Kompetencje matematyczne obejmują – w różnym stopniu – zdolność i chęć wykorzystywania matematycznych sposobów myślenia oraz prezentacji.</a:t>
            </a:r>
            <a:endParaRPr lang="pl-PL" dirty="0"/>
          </a:p>
        </p:txBody>
      </p:sp>
      <p:sp>
        <p:nvSpPr>
          <p:cNvPr id="12" name="Strzałka: w prawo 9">
            <a:extLst>
              <a:ext uri="{FF2B5EF4-FFF2-40B4-BE49-F238E27FC236}">
                <a16:creationId xmlns:a16="http://schemas.microsoft.com/office/drawing/2014/main" id="{66AEBC96-E11B-4EC3-B19F-BE7C77BB174A}"/>
              </a:ext>
            </a:extLst>
          </p:cNvPr>
          <p:cNvSpPr/>
          <p:nvPr/>
        </p:nvSpPr>
        <p:spPr>
          <a:xfrm>
            <a:off x="409610" y="1086986"/>
            <a:ext cx="543427" cy="664050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92D050"/>
              </a:solidFill>
            </a:endParaRPr>
          </a:p>
        </p:txBody>
      </p:sp>
      <p:sp>
        <p:nvSpPr>
          <p:cNvPr id="13" name="Strzałka: w prawo 9">
            <a:extLst>
              <a:ext uri="{FF2B5EF4-FFF2-40B4-BE49-F238E27FC236}">
                <a16:creationId xmlns:a16="http://schemas.microsoft.com/office/drawing/2014/main" id="{66AEBC96-E11B-4EC3-B19F-BE7C77BB174A}"/>
              </a:ext>
            </a:extLst>
          </p:cNvPr>
          <p:cNvSpPr/>
          <p:nvPr/>
        </p:nvSpPr>
        <p:spPr>
          <a:xfrm>
            <a:off x="409609" y="3143632"/>
            <a:ext cx="543427" cy="664050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585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7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6" cy="66105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Poziomy kompetencji matematycznych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287635" y="1079712"/>
            <a:ext cx="2013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1.</a:t>
            </a:r>
            <a:endParaRPr lang="pl-PL" sz="2400" dirty="0"/>
          </a:p>
        </p:txBody>
      </p:sp>
      <p:sp>
        <p:nvSpPr>
          <p:cNvPr id="11" name="Tytuł 1"/>
          <p:cNvSpPr txBox="1">
            <a:spLocks/>
          </p:cNvSpPr>
          <p:nvPr/>
        </p:nvSpPr>
        <p:spPr>
          <a:xfrm>
            <a:off x="659287" y="1856732"/>
            <a:ext cx="10013246" cy="27589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Jaką informację dla nauczyciela niesie sposób rozwiązania </a:t>
            </a:r>
            <a:r>
              <a:rPr lang="pl-PL" sz="1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przez ucznia zadania, </a:t>
            </a:r>
            <a:br>
              <a:rPr lang="pl-PL" sz="1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które w prosty sposób można rozwiązać równaniem?</a:t>
            </a:r>
          </a:p>
          <a:p>
            <a:pPr algn="l"/>
            <a:endParaRPr lang="pl-PL" sz="1800" b="1" i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rozwiązaniu zadania uczeń:</a:t>
            </a:r>
          </a:p>
          <a:p>
            <a:pPr algn="l"/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używa </a:t>
            </a: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jedynie wyrażeń arytmetycznych,</a:t>
            </a:r>
          </a:p>
          <a:p>
            <a:pPr algn="l"/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. używa </a:t>
            </a: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równania,</a:t>
            </a:r>
          </a:p>
          <a:p>
            <a:pPr algn="l"/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stosuje metodę prób i błędów,</a:t>
            </a:r>
          </a:p>
          <a:p>
            <a:pPr algn="l"/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w obliczeniach rachunkowych posiłkuje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się </a:t>
            </a: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ilustracją graficzną,</a:t>
            </a:r>
          </a:p>
          <a:p>
            <a:pPr algn="l"/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używa układu równań.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pl-PL" sz="1800" b="1" i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323702" y="1487400"/>
            <a:ext cx="1941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Praca w parach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4159623" y="4722639"/>
            <a:ext cx="7588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Dedykowanie lekcji do adresatów zróżnicowanych pod względem kompetencji matematycznych jest </a:t>
            </a:r>
            <a:r>
              <a:rPr lang="pl-PL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wyzwaniem dla nauczyciela. </a:t>
            </a:r>
            <a:endParaRPr lang="pl-PL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615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8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62043"/>
            <a:ext cx="9764587" cy="511954"/>
            <a:chOff x="179513" y="116632"/>
            <a:chExt cx="6904093" cy="733065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5" cy="66105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Poziomy kompetencji matematycznych</a:t>
              </a:r>
            </a:p>
          </p:txBody>
        </p:sp>
      </p:grpSp>
      <p:sp>
        <p:nvSpPr>
          <p:cNvPr id="14" name="Tytuł 1">
            <a:extLst>
              <a:ext uri="{FF2B5EF4-FFF2-40B4-BE49-F238E27FC236}">
                <a16:creationId xmlns:a16="http://schemas.microsoft.com/office/drawing/2014/main" id="{A13328F0-AC5B-4E38-B215-C5A87B884618}"/>
              </a:ext>
            </a:extLst>
          </p:cNvPr>
          <p:cNvSpPr txBox="1">
            <a:spLocks/>
          </p:cNvSpPr>
          <p:nvPr/>
        </p:nvSpPr>
        <p:spPr>
          <a:xfrm>
            <a:off x="867184" y="3496175"/>
            <a:ext cx="5589415" cy="4839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czytania symboli matematycznych </a:t>
            </a:r>
            <a:endParaRPr lang="pl-PL" sz="2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ytuł 1">
            <a:extLst>
              <a:ext uri="{FF2B5EF4-FFF2-40B4-BE49-F238E27FC236}">
                <a16:creationId xmlns:a16="http://schemas.microsoft.com/office/drawing/2014/main" id="{A13328F0-AC5B-4E38-B215-C5A87B884618}"/>
              </a:ext>
            </a:extLst>
          </p:cNvPr>
          <p:cNvSpPr txBox="1">
            <a:spLocks/>
          </p:cNvSpPr>
          <p:nvPr/>
        </p:nvSpPr>
        <p:spPr>
          <a:xfrm>
            <a:off x="340876" y="2293001"/>
            <a:ext cx="10303182" cy="7926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analizowania zadań z treścią </a:t>
            </a:r>
            <a:br>
              <a:rPr lang="pl-PL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(adekwatnych do kompetencji matematycznych) </a:t>
            </a:r>
            <a:endParaRPr lang="pl-PL" sz="2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ytuł 1">
            <a:extLst>
              <a:ext uri="{FF2B5EF4-FFF2-40B4-BE49-F238E27FC236}">
                <a16:creationId xmlns:a16="http://schemas.microsoft.com/office/drawing/2014/main" id="{A13328F0-AC5B-4E38-B215-C5A87B884618}"/>
              </a:ext>
            </a:extLst>
          </p:cNvPr>
          <p:cNvSpPr txBox="1">
            <a:spLocks/>
          </p:cNvSpPr>
          <p:nvPr/>
        </p:nvSpPr>
        <p:spPr>
          <a:xfrm>
            <a:off x="2263674" y="4446499"/>
            <a:ext cx="8283213" cy="7270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myślenia matematycznego </a:t>
            </a:r>
            <a:br>
              <a:rPr lang="pl-PL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(odkrywania strategii rozwiązania problemu) </a:t>
            </a:r>
            <a:endParaRPr lang="pl-PL" sz="2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287635" y="938802"/>
            <a:ext cx="95557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Uczniowi powinno się stworzyć warunki, by mógł on podczas aktywności matematycznej wykorzystywać – adekwatne dla swojego poziomu percepcyjnego – kompetencje kluczowe w zakresie:</a:t>
            </a:r>
          </a:p>
        </p:txBody>
      </p:sp>
    </p:spTree>
    <p:extLst>
      <p:ext uri="{BB962C8B-B14F-4D97-AF65-F5344CB8AC3E}">
        <p14:creationId xmlns:p14="http://schemas.microsoft.com/office/powerpoint/2010/main" val="309389540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3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Wszelkie prawa zastrzeżone © Ośrodek Rozwoju Edukacji </a:t>
            </a:r>
          </a:p>
          <a:p>
            <a:r>
              <a:rPr lang="pl-PL" dirty="0"/>
              <a:t>w Warszawie | www.ore.edu.pl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0CDF-0EB0-44EF-AF60-9AEE92BC93FD}" type="slidenum">
              <a:rPr lang="pl-PL" smtClean="0"/>
              <a:t>9</a:t>
            </a:fld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179512" y="77996"/>
            <a:ext cx="9764587" cy="511954"/>
            <a:chOff x="179513" y="116632"/>
            <a:chExt cx="6904093" cy="733066"/>
          </a:xfrm>
        </p:grpSpPr>
        <p:sp>
          <p:nvSpPr>
            <p:cNvPr id="17" name="pole tekstowe 16"/>
            <p:cNvSpPr txBox="1"/>
            <p:nvPr/>
          </p:nvSpPr>
          <p:spPr>
            <a:xfrm>
              <a:off x="255962" y="116632"/>
              <a:ext cx="6827644" cy="66105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179513" y="188641"/>
              <a:ext cx="6832916" cy="66105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pl-PL" sz="2400" b="1" kern="0" dirty="0">
                  <a:solidFill>
                    <a:srgbClr val="002060"/>
                  </a:solidFill>
                  <a:latin typeface="Arial" panose="020B0604020202020204" pitchFamily="34" charset="0"/>
                  <a:ea typeface="Lato" panose="020F0502020204030203" pitchFamily="34" charset="0"/>
                  <a:cs typeface="Arial" panose="020B0604020202020204" pitchFamily="34" charset="0"/>
                </a:rPr>
                <a:t>Różnorodność sposobów rozwiązań zadania</a:t>
              </a:r>
            </a:p>
          </p:txBody>
        </p:sp>
      </p:grpSp>
      <p:sp>
        <p:nvSpPr>
          <p:cNvPr id="2" name="Prostokąt 1"/>
          <p:cNvSpPr/>
          <p:nvPr/>
        </p:nvSpPr>
        <p:spPr>
          <a:xfrm>
            <a:off x="240930" y="805503"/>
            <a:ext cx="2013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Ćwiczenie </a:t>
            </a:r>
            <a:r>
              <a:rPr 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endParaRPr lang="pl-PL" sz="2400" dirty="0"/>
          </a:p>
        </p:txBody>
      </p:sp>
      <p:sp>
        <p:nvSpPr>
          <p:cNvPr id="11" name="Tytuł 1"/>
          <p:cNvSpPr txBox="1">
            <a:spLocks/>
          </p:cNvSpPr>
          <p:nvPr/>
        </p:nvSpPr>
        <p:spPr>
          <a:xfrm>
            <a:off x="287635" y="2694989"/>
            <a:ext cx="8153579" cy="47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rozwiązania zadania spróbuj wykorzystać poniższy rysunek. </a:t>
            </a:r>
            <a:endParaRPr lang="pl-PL" sz="18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a 5"/>
          <p:cNvGrpSpPr/>
          <p:nvPr/>
        </p:nvGrpSpPr>
        <p:grpSpPr>
          <a:xfrm>
            <a:off x="1491337" y="3247825"/>
            <a:ext cx="1189941" cy="2304000"/>
            <a:chOff x="1490711" y="3275175"/>
            <a:chExt cx="1189941" cy="2304000"/>
          </a:xfrm>
        </p:grpSpPr>
        <p:grpSp>
          <p:nvGrpSpPr>
            <p:cNvPr id="3" name="Grupa 2"/>
            <p:cNvGrpSpPr/>
            <p:nvPr/>
          </p:nvGrpSpPr>
          <p:grpSpPr>
            <a:xfrm>
              <a:off x="1490711" y="3388465"/>
              <a:ext cx="1137197" cy="2051934"/>
              <a:chOff x="1665741" y="3882521"/>
              <a:chExt cx="1137197" cy="2051934"/>
            </a:xfrm>
          </p:grpSpPr>
          <p:sp>
            <p:nvSpPr>
              <p:cNvPr id="7" name="Elipsa 6"/>
              <p:cNvSpPr/>
              <p:nvPr/>
            </p:nvSpPr>
            <p:spPr>
              <a:xfrm>
                <a:off x="1963270" y="3886200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4" name="Elipsa 13"/>
              <p:cNvSpPr/>
              <p:nvPr/>
            </p:nvSpPr>
            <p:spPr>
              <a:xfrm>
                <a:off x="1962423" y="4159624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5" name="Elipsa 14"/>
              <p:cNvSpPr/>
              <p:nvPr/>
            </p:nvSpPr>
            <p:spPr>
              <a:xfrm>
                <a:off x="2254623" y="4164106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9" name="Elipsa 18"/>
              <p:cNvSpPr/>
              <p:nvPr/>
            </p:nvSpPr>
            <p:spPr>
              <a:xfrm>
                <a:off x="2572870" y="3896589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0" name="Elipsa 19"/>
              <p:cNvSpPr/>
              <p:nvPr/>
            </p:nvSpPr>
            <p:spPr>
              <a:xfrm>
                <a:off x="2572870" y="4166749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1" name="Elipsa 20"/>
              <p:cNvSpPr/>
              <p:nvPr/>
            </p:nvSpPr>
            <p:spPr>
              <a:xfrm>
                <a:off x="1665741" y="3888929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2" name="Elipsa 21"/>
              <p:cNvSpPr/>
              <p:nvPr/>
            </p:nvSpPr>
            <p:spPr>
              <a:xfrm>
                <a:off x="2260799" y="3882521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3" name="Elipsa 22"/>
              <p:cNvSpPr/>
              <p:nvPr/>
            </p:nvSpPr>
            <p:spPr>
              <a:xfrm>
                <a:off x="1665741" y="4150659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4" name="Elipsa 23"/>
              <p:cNvSpPr/>
              <p:nvPr/>
            </p:nvSpPr>
            <p:spPr>
              <a:xfrm>
                <a:off x="1665741" y="4973471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6" name="Elipsa 25"/>
              <p:cNvSpPr/>
              <p:nvPr/>
            </p:nvSpPr>
            <p:spPr>
              <a:xfrm>
                <a:off x="1963270" y="4698353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7" name="Elipsa 26"/>
              <p:cNvSpPr/>
              <p:nvPr/>
            </p:nvSpPr>
            <p:spPr>
              <a:xfrm>
                <a:off x="1963270" y="4978377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Elipsa 27"/>
              <p:cNvSpPr/>
              <p:nvPr/>
            </p:nvSpPr>
            <p:spPr>
              <a:xfrm>
                <a:off x="2258433" y="4698353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Elipsa 28"/>
              <p:cNvSpPr/>
              <p:nvPr/>
            </p:nvSpPr>
            <p:spPr>
              <a:xfrm>
                <a:off x="1665741" y="4698353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Elipsa 29"/>
              <p:cNvSpPr/>
              <p:nvPr/>
            </p:nvSpPr>
            <p:spPr>
              <a:xfrm>
                <a:off x="2255469" y="4968476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Elipsa 30"/>
              <p:cNvSpPr/>
              <p:nvPr/>
            </p:nvSpPr>
            <p:spPr>
              <a:xfrm>
                <a:off x="2586938" y="4707939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2" name="Elipsa 31"/>
              <p:cNvSpPr/>
              <p:nvPr/>
            </p:nvSpPr>
            <p:spPr>
              <a:xfrm>
                <a:off x="2574141" y="4977953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3" name="Elipsa 32"/>
              <p:cNvSpPr/>
              <p:nvPr/>
            </p:nvSpPr>
            <p:spPr>
              <a:xfrm>
                <a:off x="1977564" y="5426671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5" name="Elipsa 34"/>
              <p:cNvSpPr/>
              <p:nvPr/>
            </p:nvSpPr>
            <p:spPr>
              <a:xfrm>
                <a:off x="2254623" y="5446526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6" name="Elipsa 35"/>
              <p:cNvSpPr/>
              <p:nvPr/>
            </p:nvSpPr>
            <p:spPr>
              <a:xfrm>
                <a:off x="1681129" y="5718083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7" name="Elipsa 36"/>
              <p:cNvSpPr/>
              <p:nvPr/>
            </p:nvSpPr>
            <p:spPr>
              <a:xfrm>
                <a:off x="2572644" y="5442467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8" name="Elipsa 37"/>
              <p:cNvSpPr/>
              <p:nvPr/>
            </p:nvSpPr>
            <p:spPr>
              <a:xfrm>
                <a:off x="1679188" y="5426671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9" name="Elipsa 38"/>
              <p:cNvSpPr/>
              <p:nvPr/>
            </p:nvSpPr>
            <p:spPr>
              <a:xfrm>
                <a:off x="2254623" y="5718083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41" name="Elipsa 40"/>
              <p:cNvSpPr/>
              <p:nvPr/>
            </p:nvSpPr>
            <p:spPr>
              <a:xfrm>
                <a:off x="1962423" y="5713497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42" name="Elipsa 41"/>
              <p:cNvSpPr/>
              <p:nvPr/>
            </p:nvSpPr>
            <p:spPr>
              <a:xfrm>
                <a:off x="2572644" y="5718455"/>
                <a:ext cx="216000" cy="216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sp>
          <p:nvSpPr>
            <p:cNvPr id="9" name="Prostokąt 8"/>
            <p:cNvSpPr/>
            <p:nvPr/>
          </p:nvSpPr>
          <p:spPr>
            <a:xfrm>
              <a:off x="2356652" y="3275175"/>
              <a:ext cx="324000" cy="230400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43" name="pole tekstowe 42"/>
          <p:cNvSpPr txBox="1"/>
          <p:nvPr/>
        </p:nvSpPr>
        <p:spPr>
          <a:xfrm>
            <a:off x="287635" y="1656370"/>
            <a:ext cx="10299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Gdyby wszystkich uczniów klas ósmych pewnej szkoły podzielono na grupy 6-osobowe, to powstałyby o 3 grupy więcej niż gdyby podzielono ich na grupy 8-osobowe. </a:t>
            </a:r>
            <a:br>
              <a:rPr lang="pl-PL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Ilu uczniów klas ósmych jest w tej szkole?</a:t>
            </a:r>
            <a:endParaRPr lang="pl-PL" sz="20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ytuł 1"/>
          <p:cNvSpPr txBox="1">
            <a:spLocks/>
          </p:cNvSpPr>
          <p:nvPr/>
        </p:nvSpPr>
        <p:spPr>
          <a:xfrm>
            <a:off x="287635" y="1185154"/>
            <a:ext cx="8153579" cy="47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Rozwiąż zadanie przynajmniej dwoma różnymi sposobami. </a:t>
            </a:r>
          </a:p>
        </p:txBody>
      </p:sp>
      <p:sp>
        <p:nvSpPr>
          <p:cNvPr id="45" name="Tytuł 1"/>
          <p:cNvSpPr txBox="1">
            <a:spLocks/>
          </p:cNvSpPr>
          <p:nvPr/>
        </p:nvSpPr>
        <p:spPr>
          <a:xfrm>
            <a:off x="457021" y="5608821"/>
            <a:ext cx="8153579" cy="47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Jakimi sposobami można rozwiązać to zadanie?</a:t>
            </a:r>
          </a:p>
        </p:txBody>
      </p:sp>
    </p:spTree>
    <p:extLst>
      <p:ext uri="{BB962C8B-B14F-4D97-AF65-F5344CB8AC3E}">
        <p14:creationId xmlns:p14="http://schemas.microsoft.com/office/powerpoint/2010/main" val="669342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5" grpId="0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.potx" id="{51723B0F-3E97-4CBE-95F9-6A534B15515E}" vid="{2B494970-2AE8-4A2E-A241-E85E79EDEF5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Vademecum nauczyciela</Template>
  <TotalTime>7029</TotalTime>
  <Words>3717</Words>
  <Application>Microsoft Office PowerPoint</Application>
  <PresentationFormat>Panoramiczny</PresentationFormat>
  <Paragraphs>769</Paragraphs>
  <Slides>57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57</vt:i4>
      </vt:variant>
    </vt:vector>
  </HeadingPairs>
  <TitlesOfParts>
    <vt:vector size="66" baseType="lpstr">
      <vt:lpstr>SimSun</vt:lpstr>
      <vt:lpstr>Arial</vt:lpstr>
      <vt:lpstr>Calibri</vt:lpstr>
      <vt:lpstr>Calibri Light</vt:lpstr>
      <vt:lpstr>Lato</vt:lpstr>
      <vt:lpstr>Times New Roman</vt:lpstr>
      <vt:lpstr>Wingdings</vt:lpstr>
      <vt:lpstr>Motyw pakietu Office</vt:lpstr>
      <vt:lpstr>Equation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CKE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Wioletta Kozak</dc:creator>
  <cp:lastModifiedBy>Paweł Stępniak</cp:lastModifiedBy>
  <cp:revision>378</cp:revision>
  <dcterms:created xsi:type="dcterms:W3CDTF">2018-09-07T11:39:44Z</dcterms:created>
  <dcterms:modified xsi:type="dcterms:W3CDTF">2018-10-10T11:40:32Z</dcterms:modified>
</cp:coreProperties>
</file>