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9" r:id="rId3"/>
    <p:sldId id="349" r:id="rId4"/>
    <p:sldId id="350" r:id="rId5"/>
    <p:sldId id="351" r:id="rId6"/>
    <p:sldId id="352" r:id="rId7"/>
    <p:sldId id="353" r:id="rId8"/>
    <p:sldId id="312" r:id="rId9"/>
    <p:sldId id="373" r:id="rId10"/>
    <p:sldId id="313" r:id="rId11"/>
    <p:sldId id="376" r:id="rId12"/>
    <p:sldId id="355" r:id="rId13"/>
    <p:sldId id="315" r:id="rId14"/>
    <p:sldId id="356" r:id="rId15"/>
    <p:sldId id="357" r:id="rId16"/>
    <p:sldId id="316" r:id="rId17"/>
    <p:sldId id="317" r:id="rId18"/>
    <p:sldId id="374" r:id="rId19"/>
    <p:sldId id="375" r:id="rId20"/>
    <p:sldId id="380" r:id="rId21"/>
    <p:sldId id="359" r:id="rId22"/>
    <p:sldId id="319" r:id="rId23"/>
    <p:sldId id="362" r:id="rId24"/>
    <p:sldId id="363" r:id="rId25"/>
    <p:sldId id="381" r:id="rId26"/>
    <p:sldId id="360" r:id="rId27"/>
    <p:sldId id="364" r:id="rId28"/>
    <p:sldId id="323" r:id="rId29"/>
    <p:sldId id="377" r:id="rId30"/>
    <p:sldId id="324" r:id="rId31"/>
    <p:sldId id="325" r:id="rId32"/>
    <p:sldId id="326" r:id="rId33"/>
    <p:sldId id="327" r:id="rId34"/>
    <p:sldId id="328" r:id="rId35"/>
    <p:sldId id="329" r:id="rId36"/>
    <p:sldId id="331" r:id="rId37"/>
    <p:sldId id="330" r:id="rId38"/>
    <p:sldId id="332" r:id="rId39"/>
    <p:sldId id="333" r:id="rId40"/>
    <p:sldId id="388" r:id="rId41"/>
    <p:sldId id="389" r:id="rId42"/>
    <p:sldId id="335" r:id="rId43"/>
    <p:sldId id="379" r:id="rId44"/>
    <p:sldId id="336" r:id="rId45"/>
    <p:sldId id="337" r:id="rId46"/>
    <p:sldId id="338" r:id="rId47"/>
    <p:sldId id="339" r:id="rId48"/>
    <p:sldId id="340" r:id="rId49"/>
    <p:sldId id="341" r:id="rId50"/>
    <p:sldId id="366" r:id="rId51"/>
    <p:sldId id="367" r:id="rId52"/>
    <p:sldId id="343" r:id="rId53"/>
    <p:sldId id="378" r:id="rId54"/>
    <p:sldId id="391" r:id="rId55"/>
    <p:sldId id="368" r:id="rId56"/>
    <p:sldId id="392" r:id="rId57"/>
    <p:sldId id="393" r:id="rId58"/>
    <p:sldId id="394" r:id="rId59"/>
    <p:sldId id="395" r:id="rId60"/>
    <p:sldId id="382" r:id="rId61"/>
    <p:sldId id="372" r:id="rId62"/>
    <p:sldId id="383" r:id="rId63"/>
    <p:sldId id="384" r:id="rId64"/>
    <p:sldId id="385" r:id="rId65"/>
    <p:sldId id="390" r:id="rId66"/>
    <p:sldId id="386" r:id="rId67"/>
    <p:sldId id="387" r:id="rId68"/>
    <p:sldId id="348" r:id="rId69"/>
    <p:sldId id="396" r:id="rId7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5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291" autoAdjust="0"/>
  </p:normalViewPr>
  <p:slideViewPr>
    <p:cSldViewPr snapToGrid="0">
      <p:cViewPr varScale="1">
        <p:scale>
          <a:sx n="78" d="100"/>
          <a:sy n="78" d="100"/>
        </p:scale>
        <p:origin x="126" y="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daje możliwość odkrywania różnych sposobów rozwiązania zadania i poszukiwania różnych dróg do znalezienia odpowiedzi</a:t>
          </a: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/>
        </a:p>
      </dgm:t>
    </dgm:pt>
    <dgm:pt modelId="{205385AA-0FFA-4A2D-BCF4-BFDFFF6114C7}">
      <dgm:prSet custT="1"/>
      <dgm:spPr/>
      <dgm:t>
        <a:bodyPr/>
        <a:lstStyle/>
        <a:p>
          <a:r>
            <a:rPr lang="pl-PL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pozwala na doskonalenie umiejętności zapisywania prowadzonego rozumowania</a:t>
          </a:r>
        </a:p>
      </dgm:t>
    </dgm:pt>
    <dgm:pt modelId="{D501A6AE-5F03-4503-BB6C-65303678B238}" type="parTrans" cxnId="{E50DF0D1-A0BB-4E90-83FD-80268516DC03}">
      <dgm:prSet/>
      <dgm:spPr/>
      <dgm:t>
        <a:bodyPr/>
        <a:lstStyle/>
        <a:p>
          <a:endParaRPr lang="pl-PL"/>
        </a:p>
      </dgm:t>
    </dgm:pt>
    <dgm:pt modelId="{CA1F8C82-BDFC-4F69-84EF-EE69AED6EA99}" type="sibTrans" cxnId="{E50DF0D1-A0BB-4E90-83FD-80268516DC03}">
      <dgm:prSet/>
      <dgm:spPr>
        <a:solidFill>
          <a:schemeClr val="accent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76EAA9C-F7ED-4A95-94C1-BB4EF1E6D45B}">
      <dgm:prSet custT="1"/>
      <dgm:spPr/>
      <dgm:t>
        <a:bodyPr/>
        <a:lstStyle/>
        <a:p>
          <a:r>
            <a:rPr lang="pl-PL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wskazuje rodzaje i przyczyny błędów popełnianych przez uczniów</a:t>
          </a:r>
        </a:p>
      </dgm:t>
    </dgm:pt>
    <dgm:pt modelId="{B6896DE6-306D-4A6A-B75D-3093E90F050A}" type="parTrans" cxnId="{89B0AE65-BD93-4E30-98D3-62D0B8FB01D9}">
      <dgm:prSet/>
      <dgm:spPr/>
      <dgm:t>
        <a:bodyPr/>
        <a:lstStyle/>
        <a:p>
          <a:endParaRPr lang="pl-PL"/>
        </a:p>
      </dgm:t>
    </dgm:pt>
    <dgm:pt modelId="{8D02B85F-9AEC-4FFA-A087-0788AD0638CE}" type="sibTrans" cxnId="{89B0AE65-BD93-4E30-98D3-62D0B8FB01D9}">
      <dgm:prSet/>
      <dgm:spPr/>
      <dgm:t>
        <a:bodyPr/>
        <a:lstStyle/>
        <a:p>
          <a:endParaRPr lang="pl-PL"/>
        </a:p>
      </dgm:t>
    </dgm:pt>
    <dgm:pt modelId="{97F9CFC1-11B9-4E34-80C3-50BD2AE9F1B1}">
      <dgm:prSet custT="1"/>
      <dgm:spPr/>
      <dgm:t>
        <a:bodyPr/>
        <a:lstStyle/>
        <a:p>
          <a:r>
            <a:rPr lang="pl-PL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ułatwia dobór metod pracy dostosowanych do możliwości poznawczych uczniów</a:t>
          </a:r>
          <a:endParaRPr lang="pl-PL" sz="18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747EA-C054-4B92-9297-30B6E233D006}" type="parTrans" cxnId="{8758E615-09EB-4EEE-B3F0-0BDB434419D4}">
      <dgm:prSet/>
      <dgm:spPr/>
      <dgm:t>
        <a:bodyPr/>
        <a:lstStyle/>
        <a:p>
          <a:endParaRPr lang="pl-PL"/>
        </a:p>
      </dgm:t>
    </dgm:pt>
    <dgm:pt modelId="{E7267D33-EE97-440A-A4B9-2F5AA9F9B719}" type="sibTrans" cxnId="{8758E615-09EB-4EEE-B3F0-0BDB434419D4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4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4"/>
      <dgm:spPr/>
    </dgm:pt>
    <dgm:pt modelId="{20DCCB05-FEF3-5541-A349-CC1930EC48DF}" type="pres">
      <dgm:prSet presAssocID="{2E6C16F3-1F83-B54E-8DB0-6F43FBCDB4F6}" presName="dstNode" presStyleLbl="node1" presStyleIdx="0" presStyleCnt="4"/>
      <dgm:spPr/>
    </dgm:pt>
    <dgm:pt modelId="{BFE8936C-72A8-4F97-9B03-5D0BE6DECE00}" type="pres">
      <dgm:prSet presAssocID="{205385AA-0FFA-4A2D-BCF4-BFDFFF6114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87F7FD-5095-4B2C-8220-9353C7CFABAF}" type="pres">
      <dgm:prSet presAssocID="{205385AA-0FFA-4A2D-BCF4-BFDFFF6114C7}" presName="accent_1" presStyleCnt="0"/>
      <dgm:spPr/>
    </dgm:pt>
    <dgm:pt modelId="{E56293F8-4A40-48C6-A5BC-4E64D86C0584}" type="pres">
      <dgm:prSet presAssocID="{205385AA-0FFA-4A2D-BCF4-BFDFFF6114C7}" presName="accentRepeatNode" presStyleLbl="solidFgAcc1" presStyleIdx="0" presStyleCnt="4"/>
      <dgm:spPr>
        <a:solidFill>
          <a:schemeClr val="accent1">
            <a:lumMod val="75000"/>
          </a:schemeClr>
        </a:solidFill>
      </dgm:spPr>
    </dgm:pt>
    <dgm:pt modelId="{BBAD903A-7EDB-4E42-A872-EBE60DF93548}" type="pres">
      <dgm:prSet presAssocID="{0378FD16-BFA0-4F5B-800F-3220375D871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65F9D-4C6C-48F0-AEF4-75A33D482F7A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4"/>
      <dgm:spPr>
        <a:solidFill>
          <a:schemeClr val="accent1">
            <a:lumMod val="75000"/>
          </a:schemeClr>
        </a:solidFill>
      </dgm:spPr>
    </dgm:pt>
    <dgm:pt modelId="{319543CD-9A14-4ABC-AEBC-C1A27E6395E0}" type="pres">
      <dgm:prSet presAssocID="{F76EAA9C-F7ED-4A95-94C1-BB4EF1E6D45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624F19-4093-40B7-9354-2EE767EA1F11}" type="pres">
      <dgm:prSet presAssocID="{F76EAA9C-F7ED-4A95-94C1-BB4EF1E6D45B}" presName="accent_3" presStyleCnt="0"/>
      <dgm:spPr/>
    </dgm:pt>
    <dgm:pt modelId="{9EC6CD7E-BC2F-41D2-AC44-117FC502E523}" type="pres">
      <dgm:prSet presAssocID="{F76EAA9C-F7ED-4A95-94C1-BB4EF1E6D45B}" presName="accentRepeatNode" presStyleLbl="solidFgAcc1" presStyleIdx="2" presStyleCnt="4"/>
      <dgm:spPr>
        <a:solidFill>
          <a:schemeClr val="accent1">
            <a:lumMod val="75000"/>
          </a:schemeClr>
        </a:solidFill>
      </dgm:spPr>
    </dgm:pt>
    <dgm:pt modelId="{26593B17-C23A-45FD-8071-0404825400E5}" type="pres">
      <dgm:prSet presAssocID="{97F9CFC1-11B9-4E34-80C3-50BD2AE9F1B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D925E2-6662-489C-8018-FB9FC192355D}" type="pres">
      <dgm:prSet presAssocID="{97F9CFC1-11B9-4E34-80C3-50BD2AE9F1B1}" presName="accent_4" presStyleCnt="0"/>
      <dgm:spPr/>
    </dgm:pt>
    <dgm:pt modelId="{9120ED6F-DF07-4B27-9BFC-7459B7439492}" type="pres">
      <dgm:prSet presAssocID="{97F9CFC1-11B9-4E34-80C3-50BD2AE9F1B1}" presName="accentRepeatNode" presStyleLbl="solidFgAcc1" presStyleIdx="3" presStyleCnt="4"/>
      <dgm:spPr>
        <a:solidFill>
          <a:schemeClr val="accent1">
            <a:lumMod val="75000"/>
          </a:schemeClr>
        </a:solidFill>
      </dgm:spPr>
    </dgm:pt>
  </dgm:ptLst>
  <dgm:cxnLst>
    <dgm:cxn modelId="{89B0AE65-BD93-4E30-98D3-62D0B8FB01D9}" srcId="{2E6C16F3-1F83-B54E-8DB0-6F43FBCDB4F6}" destId="{F76EAA9C-F7ED-4A95-94C1-BB4EF1E6D45B}" srcOrd="2" destOrd="0" parTransId="{B6896DE6-306D-4A6A-B75D-3093E90F050A}" sibTransId="{8D02B85F-9AEC-4FFA-A087-0788AD0638CE}"/>
    <dgm:cxn modelId="{D01646B1-0A2D-48C0-A38F-9DA288A5F453}" type="presOf" srcId="{0378FD16-BFA0-4F5B-800F-3220375D8719}" destId="{BBAD903A-7EDB-4E42-A872-EBE60DF93548}" srcOrd="0" destOrd="0" presId="urn:microsoft.com/office/officeart/2008/layout/VerticalCurvedList"/>
    <dgm:cxn modelId="{E50DF0D1-A0BB-4E90-83FD-80268516DC03}" srcId="{2E6C16F3-1F83-B54E-8DB0-6F43FBCDB4F6}" destId="{205385AA-0FFA-4A2D-BCF4-BFDFFF6114C7}" srcOrd="0" destOrd="0" parTransId="{D501A6AE-5F03-4503-BB6C-65303678B238}" sibTransId="{CA1F8C82-BDFC-4F69-84EF-EE69AED6EA99}"/>
    <dgm:cxn modelId="{52705F9F-1C20-41E0-81F7-FE08FAA7C3A0}" type="presOf" srcId="{2E6C16F3-1F83-B54E-8DB0-6F43FBCDB4F6}" destId="{394DC5E4-E124-D84B-93CB-B98DCD3AFCD6}" srcOrd="0" destOrd="0" presId="urn:microsoft.com/office/officeart/2008/layout/VerticalCurvedList"/>
    <dgm:cxn modelId="{41B0A902-5978-45A0-86BE-D72C7A5B0132}" type="presOf" srcId="{CA1F8C82-BDFC-4F69-84EF-EE69AED6EA99}" destId="{F90D3A82-6028-0343-8B61-2827A78EA6EA}" srcOrd="0" destOrd="0" presId="urn:microsoft.com/office/officeart/2008/layout/VerticalCurvedList"/>
    <dgm:cxn modelId="{6102ABE9-0A00-4B3A-8997-8E687C5B8537}" type="presOf" srcId="{97F9CFC1-11B9-4E34-80C3-50BD2AE9F1B1}" destId="{26593B17-C23A-45FD-8071-0404825400E5}" srcOrd="0" destOrd="0" presId="urn:microsoft.com/office/officeart/2008/layout/VerticalCurvedList"/>
    <dgm:cxn modelId="{6ED5D690-1BB3-4E56-B673-B1CC0050CA9D}" type="presOf" srcId="{205385AA-0FFA-4A2D-BCF4-BFDFFF6114C7}" destId="{BFE8936C-72A8-4F97-9B03-5D0BE6DECE00}" srcOrd="0" destOrd="0" presId="urn:microsoft.com/office/officeart/2008/layout/VerticalCurvedList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87455B4A-9B7B-40B1-954A-2873CFB5EBD7}" type="presOf" srcId="{F76EAA9C-F7ED-4A95-94C1-BB4EF1E6D45B}" destId="{319543CD-9A14-4ABC-AEBC-C1A27E6395E0}" srcOrd="0" destOrd="0" presId="urn:microsoft.com/office/officeart/2008/layout/VerticalCurvedList"/>
    <dgm:cxn modelId="{8758E615-09EB-4EEE-B3F0-0BDB434419D4}" srcId="{2E6C16F3-1F83-B54E-8DB0-6F43FBCDB4F6}" destId="{97F9CFC1-11B9-4E34-80C3-50BD2AE9F1B1}" srcOrd="3" destOrd="0" parTransId="{793747EA-C054-4B92-9297-30B6E233D006}" sibTransId="{E7267D33-EE97-440A-A4B9-2F5AA9F9B719}"/>
    <dgm:cxn modelId="{C3287962-61C4-4EFF-856B-E2649ECE2069}" type="presParOf" srcId="{394DC5E4-E124-D84B-93CB-B98DCD3AFCD6}" destId="{CBB8E103-D8AC-5C4D-9C51-030E6167566F}" srcOrd="0" destOrd="0" presId="urn:microsoft.com/office/officeart/2008/layout/VerticalCurvedList"/>
    <dgm:cxn modelId="{5BBA6EA7-EA47-4C99-B8BB-5B1881DA0C6F}" type="presParOf" srcId="{CBB8E103-D8AC-5C4D-9C51-030E6167566F}" destId="{7C1782EB-3F0A-7349-88AC-8AC2618F1ED7}" srcOrd="0" destOrd="0" presId="urn:microsoft.com/office/officeart/2008/layout/VerticalCurvedList"/>
    <dgm:cxn modelId="{5EADA379-983A-4214-9A48-BC21BA949BA3}" type="presParOf" srcId="{7C1782EB-3F0A-7349-88AC-8AC2618F1ED7}" destId="{5FED37C7-6B76-6B40-8013-D5C2ECB85310}" srcOrd="0" destOrd="0" presId="urn:microsoft.com/office/officeart/2008/layout/VerticalCurvedList"/>
    <dgm:cxn modelId="{4692693C-D824-40CA-813E-EDB5AE15225B}" type="presParOf" srcId="{7C1782EB-3F0A-7349-88AC-8AC2618F1ED7}" destId="{F90D3A82-6028-0343-8B61-2827A78EA6EA}" srcOrd="1" destOrd="0" presId="urn:microsoft.com/office/officeart/2008/layout/VerticalCurvedList"/>
    <dgm:cxn modelId="{4382452B-2630-4F8D-8361-887AF2E45D66}" type="presParOf" srcId="{7C1782EB-3F0A-7349-88AC-8AC2618F1ED7}" destId="{B0848B21-8237-094A-A041-1E77F7DDA57E}" srcOrd="2" destOrd="0" presId="urn:microsoft.com/office/officeart/2008/layout/VerticalCurvedList"/>
    <dgm:cxn modelId="{7B72B450-22DF-4993-972C-E8801778812C}" type="presParOf" srcId="{7C1782EB-3F0A-7349-88AC-8AC2618F1ED7}" destId="{20DCCB05-FEF3-5541-A349-CC1930EC48DF}" srcOrd="3" destOrd="0" presId="urn:microsoft.com/office/officeart/2008/layout/VerticalCurvedList"/>
    <dgm:cxn modelId="{3747F5AA-00AA-4C8D-9E03-107CAC9A97AC}" type="presParOf" srcId="{CBB8E103-D8AC-5C4D-9C51-030E6167566F}" destId="{BFE8936C-72A8-4F97-9B03-5D0BE6DECE00}" srcOrd="1" destOrd="0" presId="urn:microsoft.com/office/officeart/2008/layout/VerticalCurvedList"/>
    <dgm:cxn modelId="{0FF8EFFC-C963-4857-ADBB-6E16731A5678}" type="presParOf" srcId="{CBB8E103-D8AC-5C4D-9C51-030E6167566F}" destId="{3F87F7FD-5095-4B2C-8220-9353C7CFABAF}" srcOrd="2" destOrd="0" presId="urn:microsoft.com/office/officeart/2008/layout/VerticalCurvedList"/>
    <dgm:cxn modelId="{E6777863-3EE3-4115-B9C7-2181BB48C2E7}" type="presParOf" srcId="{3F87F7FD-5095-4B2C-8220-9353C7CFABAF}" destId="{E56293F8-4A40-48C6-A5BC-4E64D86C0584}" srcOrd="0" destOrd="0" presId="urn:microsoft.com/office/officeart/2008/layout/VerticalCurvedList"/>
    <dgm:cxn modelId="{21436C24-7FB4-42DD-BE99-83EFA1F7A982}" type="presParOf" srcId="{CBB8E103-D8AC-5C4D-9C51-030E6167566F}" destId="{BBAD903A-7EDB-4E42-A872-EBE60DF93548}" srcOrd="3" destOrd="0" presId="urn:microsoft.com/office/officeart/2008/layout/VerticalCurvedList"/>
    <dgm:cxn modelId="{2BC26A3A-3604-49A2-A38F-6D71F45B0E3D}" type="presParOf" srcId="{CBB8E103-D8AC-5C4D-9C51-030E6167566F}" destId="{B8065F9D-4C6C-48F0-AEF4-75A33D482F7A}" srcOrd="4" destOrd="0" presId="urn:microsoft.com/office/officeart/2008/layout/VerticalCurvedList"/>
    <dgm:cxn modelId="{B6FF7910-2001-4591-B3EB-2F539AA93D6E}" type="presParOf" srcId="{B8065F9D-4C6C-48F0-AEF4-75A33D482F7A}" destId="{CD498147-219F-4371-AEBD-09F3142F55DF}" srcOrd="0" destOrd="0" presId="urn:microsoft.com/office/officeart/2008/layout/VerticalCurvedList"/>
    <dgm:cxn modelId="{3B5769BD-7942-4D5F-A7A7-8A5B16822642}" type="presParOf" srcId="{CBB8E103-D8AC-5C4D-9C51-030E6167566F}" destId="{319543CD-9A14-4ABC-AEBC-C1A27E6395E0}" srcOrd="5" destOrd="0" presId="urn:microsoft.com/office/officeart/2008/layout/VerticalCurvedList"/>
    <dgm:cxn modelId="{646AEFA2-EFCD-4269-8EDF-C3AC62551DED}" type="presParOf" srcId="{CBB8E103-D8AC-5C4D-9C51-030E6167566F}" destId="{CD624F19-4093-40B7-9354-2EE767EA1F11}" srcOrd="6" destOrd="0" presId="urn:microsoft.com/office/officeart/2008/layout/VerticalCurvedList"/>
    <dgm:cxn modelId="{15B8F023-A0BB-42C2-A21F-7004AB048D5D}" type="presParOf" srcId="{CD624F19-4093-40B7-9354-2EE767EA1F11}" destId="{9EC6CD7E-BC2F-41D2-AC44-117FC502E523}" srcOrd="0" destOrd="0" presId="urn:microsoft.com/office/officeart/2008/layout/VerticalCurvedList"/>
    <dgm:cxn modelId="{7B2A85D6-746A-4AB1-91A4-B57FFAF077F2}" type="presParOf" srcId="{CBB8E103-D8AC-5C4D-9C51-030E6167566F}" destId="{26593B17-C23A-45FD-8071-0404825400E5}" srcOrd="7" destOrd="0" presId="urn:microsoft.com/office/officeart/2008/layout/VerticalCurvedList"/>
    <dgm:cxn modelId="{A1DE989F-9E7C-4FBA-AB37-F8DC38181FB9}" type="presParOf" srcId="{CBB8E103-D8AC-5C4D-9C51-030E6167566F}" destId="{65D925E2-6662-489C-8018-FB9FC192355D}" srcOrd="8" destOrd="0" presId="urn:microsoft.com/office/officeart/2008/layout/VerticalCurvedList"/>
    <dgm:cxn modelId="{FD529A30-EE9B-429E-B76B-F645F53AEAE8}" type="presParOf" srcId="{65D925E2-6662-489C-8018-FB9FC192355D}" destId="{9120ED6F-DF07-4B27-9BFC-7459B74394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opracowywania strategii i poszukiwania różnych sposobów rozwiązania zagadnienia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/>
        </a:p>
      </dgm:t>
    </dgm:pt>
    <dgm:pt modelId="{205385AA-0FFA-4A2D-BCF4-BFDFFF6114C7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pogłębiania i poszerzanie badanego zagadnienia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1A6AE-5F03-4503-BB6C-65303678B238}" type="parTrans" cxnId="{E50DF0D1-A0BB-4E90-83FD-80268516DC03}">
      <dgm:prSet/>
      <dgm:spPr/>
      <dgm:t>
        <a:bodyPr/>
        <a:lstStyle/>
        <a:p>
          <a:endParaRPr lang="pl-PL"/>
        </a:p>
      </dgm:t>
    </dgm:pt>
    <dgm:pt modelId="{CA1F8C82-BDFC-4F69-84EF-EE69AED6EA99}" type="sibTrans" cxnId="{E50DF0D1-A0BB-4E90-83FD-80268516DC03}">
      <dgm:prSet/>
      <dgm:spPr>
        <a:solidFill>
          <a:schemeClr val="accent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76EAA9C-F7ED-4A95-94C1-BB4EF1E6D45B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kształcenia umiejętności uogólniania i formułowania wniosków 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96DE6-306D-4A6A-B75D-3093E90F050A}" type="parTrans" cxnId="{89B0AE65-BD93-4E30-98D3-62D0B8FB01D9}">
      <dgm:prSet/>
      <dgm:spPr/>
      <dgm:t>
        <a:bodyPr/>
        <a:lstStyle/>
        <a:p>
          <a:endParaRPr lang="pl-PL"/>
        </a:p>
      </dgm:t>
    </dgm:pt>
    <dgm:pt modelId="{8D02B85F-9AEC-4FFA-A087-0788AD0638CE}" type="sibTrans" cxnId="{89B0AE65-BD93-4E30-98D3-62D0B8FB01D9}">
      <dgm:prSet/>
      <dgm:spPr/>
      <dgm:t>
        <a:bodyPr/>
        <a:lstStyle/>
        <a:p>
          <a:endParaRPr lang="pl-PL"/>
        </a:p>
      </dgm:t>
    </dgm:pt>
    <dgm:pt modelId="{97F9CFC1-11B9-4E34-80C3-50BD2AE9F1B1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opracowania algorytmów postępowania w sytuacjach </a:t>
          </a:r>
          <a:r>
            <a:rPr lang="pl-PL" sz="16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podobnych </a:t>
          </a:r>
          <a:br>
            <a:rPr lang="pl-PL" sz="16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 </a:t>
          </a:r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rozważanej w zadaniu  </a:t>
          </a:r>
        </a:p>
      </dgm:t>
    </dgm:pt>
    <dgm:pt modelId="{793747EA-C054-4B92-9297-30B6E233D006}" type="parTrans" cxnId="{8758E615-09EB-4EEE-B3F0-0BDB434419D4}">
      <dgm:prSet/>
      <dgm:spPr/>
      <dgm:t>
        <a:bodyPr/>
        <a:lstStyle/>
        <a:p>
          <a:endParaRPr lang="pl-PL"/>
        </a:p>
      </dgm:t>
    </dgm:pt>
    <dgm:pt modelId="{E7267D33-EE97-440A-A4B9-2F5AA9F9B719}" type="sibTrans" cxnId="{8758E615-09EB-4EEE-B3F0-0BDB434419D4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4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4"/>
      <dgm:spPr/>
    </dgm:pt>
    <dgm:pt modelId="{20DCCB05-FEF3-5541-A349-CC1930EC48DF}" type="pres">
      <dgm:prSet presAssocID="{2E6C16F3-1F83-B54E-8DB0-6F43FBCDB4F6}" presName="dstNode" presStyleLbl="node1" presStyleIdx="0" presStyleCnt="4"/>
      <dgm:spPr/>
    </dgm:pt>
    <dgm:pt modelId="{BFE8936C-72A8-4F97-9B03-5D0BE6DECE00}" type="pres">
      <dgm:prSet presAssocID="{205385AA-0FFA-4A2D-BCF4-BFDFFF6114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87F7FD-5095-4B2C-8220-9353C7CFABAF}" type="pres">
      <dgm:prSet presAssocID="{205385AA-0FFA-4A2D-BCF4-BFDFFF6114C7}" presName="accent_1" presStyleCnt="0"/>
      <dgm:spPr/>
    </dgm:pt>
    <dgm:pt modelId="{E56293F8-4A40-48C6-A5BC-4E64D86C0584}" type="pres">
      <dgm:prSet presAssocID="{205385AA-0FFA-4A2D-BCF4-BFDFFF6114C7}" presName="accentRepeatNode" presStyleLbl="solidFgAcc1" presStyleIdx="0" presStyleCnt="4"/>
      <dgm:spPr>
        <a:solidFill>
          <a:schemeClr val="accent1">
            <a:lumMod val="75000"/>
          </a:schemeClr>
        </a:solidFill>
      </dgm:spPr>
    </dgm:pt>
    <dgm:pt modelId="{BBAD903A-7EDB-4E42-A872-EBE60DF93548}" type="pres">
      <dgm:prSet presAssocID="{0378FD16-BFA0-4F5B-800F-3220375D871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65F9D-4C6C-48F0-AEF4-75A33D482F7A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4"/>
      <dgm:spPr>
        <a:solidFill>
          <a:schemeClr val="accent1">
            <a:lumMod val="75000"/>
          </a:schemeClr>
        </a:solidFill>
      </dgm:spPr>
    </dgm:pt>
    <dgm:pt modelId="{EF4169A3-4BA6-4078-AD34-3FB59E4552E4}" type="pres">
      <dgm:prSet presAssocID="{F76EAA9C-F7ED-4A95-94C1-BB4EF1E6D45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ADC4BA-96A8-4640-A1A1-01160ACF20CD}" type="pres">
      <dgm:prSet presAssocID="{F76EAA9C-F7ED-4A95-94C1-BB4EF1E6D45B}" presName="accent_3" presStyleCnt="0"/>
      <dgm:spPr/>
    </dgm:pt>
    <dgm:pt modelId="{9EC6CD7E-BC2F-41D2-AC44-117FC502E523}" type="pres">
      <dgm:prSet presAssocID="{F76EAA9C-F7ED-4A95-94C1-BB4EF1E6D45B}" presName="accentRepeatNode" presStyleLbl="solidFgAcc1" presStyleIdx="2" presStyleCnt="4"/>
      <dgm:spPr>
        <a:solidFill>
          <a:schemeClr val="accent1">
            <a:lumMod val="75000"/>
          </a:schemeClr>
        </a:solidFill>
      </dgm:spPr>
    </dgm:pt>
    <dgm:pt modelId="{52B93448-DEDE-4FBE-83EB-A8CE87763A98}" type="pres">
      <dgm:prSet presAssocID="{97F9CFC1-11B9-4E34-80C3-50BD2AE9F1B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50B186-7706-4BB5-9C7C-B25EF73B9D82}" type="pres">
      <dgm:prSet presAssocID="{97F9CFC1-11B9-4E34-80C3-50BD2AE9F1B1}" presName="accent_4" presStyleCnt="0"/>
      <dgm:spPr/>
    </dgm:pt>
    <dgm:pt modelId="{9120ED6F-DF07-4B27-9BFC-7459B7439492}" type="pres">
      <dgm:prSet presAssocID="{97F9CFC1-11B9-4E34-80C3-50BD2AE9F1B1}" presName="accentRepeatNode" presStyleLbl="solidFgAcc1" presStyleIdx="3" presStyleCnt="4"/>
      <dgm:spPr>
        <a:solidFill>
          <a:schemeClr val="accent1">
            <a:lumMod val="75000"/>
          </a:schemeClr>
        </a:solidFill>
      </dgm:spPr>
    </dgm:pt>
  </dgm:ptLst>
  <dgm:cxnLst>
    <dgm:cxn modelId="{89B0AE65-BD93-4E30-98D3-62D0B8FB01D9}" srcId="{2E6C16F3-1F83-B54E-8DB0-6F43FBCDB4F6}" destId="{F76EAA9C-F7ED-4A95-94C1-BB4EF1E6D45B}" srcOrd="2" destOrd="0" parTransId="{B6896DE6-306D-4A6A-B75D-3093E90F050A}" sibTransId="{8D02B85F-9AEC-4FFA-A087-0788AD0638CE}"/>
    <dgm:cxn modelId="{D01646B1-0A2D-48C0-A38F-9DA288A5F453}" type="presOf" srcId="{0378FD16-BFA0-4F5B-800F-3220375D8719}" destId="{BBAD903A-7EDB-4E42-A872-EBE60DF93548}" srcOrd="0" destOrd="0" presId="urn:microsoft.com/office/officeart/2008/layout/VerticalCurvedList"/>
    <dgm:cxn modelId="{E50DF0D1-A0BB-4E90-83FD-80268516DC03}" srcId="{2E6C16F3-1F83-B54E-8DB0-6F43FBCDB4F6}" destId="{205385AA-0FFA-4A2D-BCF4-BFDFFF6114C7}" srcOrd="0" destOrd="0" parTransId="{D501A6AE-5F03-4503-BB6C-65303678B238}" sibTransId="{CA1F8C82-BDFC-4F69-84EF-EE69AED6EA99}"/>
    <dgm:cxn modelId="{09B806E0-6A09-47F0-8AF6-F5A2B7C3A024}" type="presOf" srcId="{F76EAA9C-F7ED-4A95-94C1-BB4EF1E6D45B}" destId="{EF4169A3-4BA6-4078-AD34-3FB59E4552E4}" srcOrd="0" destOrd="0" presId="urn:microsoft.com/office/officeart/2008/layout/VerticalCurvedList"/>
    <dgm:cxn modelId="{52705F9F-1C20-41E0-81F7-FE08FAA7C3A0}" type="presOf" srcId="{2E6C16F3-1F83-B54E-8DB0-6F43FBCDB4F6}" destId="{394DC5E4-E124-D84B-93CB-B98DCD3AFCD6}" srcOrd="0" destOrd="0" presId="urn:microsoft.com/office/officeart/2008/layout/VerticalCurvedList"/>
    <dgm:cxn modelId="{EC0B2788-DA46-4E3F-8CEE-9C4E77F6DB78}" type="presOf" srcId="{97F9CFC1-11B9-4E34-80C3-50BD2AE9F1B1}" destId="{52B93448-DEDE-4FBE-83EB-A8CE87763A98}" srcOrd="0" destOrd="0" presId="urn:microsoft.com/office/officeart/2008/layout/VerticalCurvedList"/>
    <dgm:cxn modelId="{41B0A902-5978-45A0-86BE-D72C7A5B0132}" type="presOf" srcId="{CA1F8C82-BDFC-4F69-84EF-EE69AED6EA99}" destId="{F90D3A82-6028-0343-8B61-2827A78EA6EA}" srcOrd="0" destOrd="0" presId="urn:microsoft.com/office/officeart/2008/layout/VerticalCurvedList"/>
    <dgm:cxn modelId="{6ED5D690-1BB3-4E56-B673-B1CC0050CA9D}" type="presOf" srcId="{205385AA-0FFA-4A2D-BCF4-BFDFFF6114C7}" destId="{BFE8936C-72A8-4F97-9B03-5D0BE6DECE00}" srcOrd="0" destOrd="0" presId="urn:microsoft.com/office/officeart/2008/layout/VerticalCurvedList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8758E615-09EB-4EEE-B3F0-0BDB434419D4}" srcId="{2E6C16F3-1F83-B54E-8DB0-6F43FBCDB4F6}" destId="{97F9CFC1-11B9-4E34-80C3-50BD2AE9F1B1}" srcOrd="3" destOrd="0" parTransId="{793747EA-C054-4B92-9297-30B6E233D006}" sibTransId="{E7267D33-EE97-440A-A4B9-2F5AA9F9B719}"/>
    <dgm:cxn modelId="{C3287962-61C4-4EFF-856B-E2649ECE2069}" type="presParOf" srcId="{394DC5E4-E124-D84B-93CB-B98DCD3AFCD6}" destId="{CBB8E103-D8AC-5C4D-9C51-030E6167566F}" srcOrd="0" destOrd="0" presId="urn:microsoft.com/office/officeart/2008/layout/VerticalCurvedList"/>
    <dgm:cxn modelId="{5BBA6EA7-EA47-4C99-B8BB-5B1881DA0C6F}" type="presParOf" srcId="{CBB8E103-D8AC-5C4D-9C51-030E6167566F}" destId="{7C1782EB-3F0A-7349-88AC-8AC2618F1ED7}" srcOrd="0" destOrd="0" presId="urn:microsoft.com/office/officeart/2008/layout/VerticalCurvedList"/>
    <dgm:cxn modelId="{5EADA379-983A-4214-9A48-BC21BA949BA3}" type="presParOf" srcId="{7C1782EB-3F0A-7349-88AC-8AC2618F1ED7}" destId="{5FED37C7-6B76-6B40-8013-D5C2ECB85310}" srcOrd="0" destOrd="0" presId="urn:microsoft.com/office/officeart/2008/layout/VerticalCurvedList"/>
    <dgm:cxn modelId="{4692693C-D824-40CA-813E-EDB5AE15225B}" type="presParOf" srcId="{7C1782EB-3F0A-7349-88AC-8AC2618F1ED7}" destId="{F90D3A82-6028-0343-8B61-2827A78EA6EA}" srcOrd="1" destOrd="0" presId="urn:microsoft.com/office/officeart/2008/layout/VerticalCurvedList"/>
    <dgm:cxn modelId="{4382452B-2630-4F8D-8361-887AF2E45D66}" type="presParOf" srcId="{7C1782EB-3F0A-7349-88AC-8AC2618F1ED7}" destId="{B0848B21-8237-094A-A041-1E77F7DDA57E}" srcOrd="2" destOrd="0" presId="urn:microsoft.com/office/officeart/2008/layout/VerticalCurvedList"/>
    <dgm:cxn modelId="{7B72B450-22DF-4993-972C-E8801778812C}" type="presParOf" srcId="{7C1782EB-3F0A-7349-88AC-8AC2618F1ED7}" destId="{20DCCB05-FEF3-5541-A349-CC1930EC48DF}" srcOrd="3" destOrd="0" presId="urn:microsoft.com/office/officeart/2008/layout/VerticalCurvedList"/>
    <dgm:cxn modelId="{3747F5AA-00AA-4C8D-9E03-107CAC9A97AC}" type="presParOf" srcId="{CBB8E103-D8AC-5C4D-9C51-030E6167566F}" destId="{BFE8936C-72A8-4F97-9B03-5D0BE6DECE00}" srcOrd="1" destOrd="0" presId="urn:microsoft.com/office/officeart/2008/layout/VerticalCurvedList"/>
    <dgm:cxn modelId="{0FF8EFFC-C963-4857-ADBB-6E16731A5678}" type="presParOf" srcId="{CBB8E103-D8AC-5C4D-9C51-030E6167566F}" destId="{3F87F7FD-5095-4B2C-8220-9353C7CFABAF}" srcOrd="2" destOrd="0" presId="urn:microsoft.com/office/officeart/2008/layout/VerticalCurvedList"/>
    <dgm:cxn modelId="{E6777863-3EE3-4115-B9C7-2181BB48C2E7}" type="presParOf" srcId="{3F87F7FD-5095-4B2C-8220-9353C7CFABAF}" destId="{E56293F8-4A40-48C6-A5BC-4E64D86C0584}" srcOrd="0" destOrd="0" presId="urn:microsoft.com/office/officeart/2008/layout/VerticalCurvedList"/>
    <dgm:cxn modelId="{21436C24-7FB4-42DD-BE99-83EFA1F7A982}" type="presParOf" srcId="{CBB8E103-D8AC-5C4D-9C51-030E6167566F}" destId="{BBAD903A-7EDB-4E42-A872-EBE60DF93548}" srcOrd="3" destOrd="0" presId="urn:microsoft.com/office/officeart/2008/layout/VerticalCurvedList"/>
    <dgm:cxn modelId="{2BC26A3A-3604-49A2-A38F-6D71F45B0E3D}" type="presParOf" srcId="{CBB8E103-D8AC-5C4D-9C51-030E6167566F}" destId="{B8065F9D-4C6C-48F0-AEF4-75A33D482F7A}" srcOrd="4" destOrd="0" presId="urn:microsoft.com/office/officeart/2008/layout/VerticalCurvedList"/>
    <dgm:cxn modelId="{B6FF7910-2001-4591-B3EB-2F539AA93D6E}" type="presParOf" srcId="{B8065F9D-4C6C-48F0-AEF4-75A33D482F7A}" destId="{CD498147-219F-4371-AEBD-09F3142F55DF}" srcOrd="0" destOrd="0" presId="urn:microsoft.com/office/officeart/2008/layout/VerticalCurvedList"/>
    <dgm:cxn modelId="{6B3BE290-CEE0-44A2-98B8-476BFDE65DF0}" type="presParOf" srcId="{CBB8E103-D8AC-5C4D-9C51-030E6167566F}" destId="{EF4169A3-4BA6-4078-AD34-3FB59E4552E4}" srcOrd="5" destOrd="0" presId="urn:microsoft.com/office/officeart/2008/layout/VerticalCurvedList"/>
    <dgm:cxn modelId="{7DCE93DD-8FB5-4809-9CD2-148D9C76F95A}" type="presParOf" srcId="{CBB8E103-D8AC-5C4D-9C51-030E6167566F}" destId="{8CADC4BA-96A8-4640-A1A1-01160ACF20CD}" srcOrd="6" destOrd="0" presId="urn:microsoft.com/office/officeart/2008/layout/VerticalCurvedList"/>
    <dgm:cxn modelId="{9A3C869B-81AE-42DE-A9F3-9C0C364D52F4}" type="presParOf" srcId="{8CADC4BA-96A8-4640-A1A1-01160ACF20CD}" destId="{9EC6CD7E-BC2F-41D2-AC44-117FC502E523}" srcOrd="0" destOrd="0" presId="urn:microsoft.com/office/officeart/2008/layout/VerticalCurvedList"/>
    <dgm:cxn modelId="{588425D8-2FDC-4993-BFF8-966CC5EB82CD}" type="presParOf" srcId="{CBB8E103-D8AC-5C4D-9C51-030E6167566F}" destId="{52B93448-DEDE-4FBE-83EB-A8CE87763A98}" srcOrd="7" destOrd="0" presId="urn:microsoft.com/office/officeart/2008/layout/VerticalCurvedList"/>
    <dgm:cxn modelId="{8678F316-4C33-4737-AA55-14FD08EE3C95}" type="presParOf" srcId="{CBB8E103-D8AC-5C4D-9C51-030E6167566F}" destId="{4750B186-7706-4BB5-9C7C-B25EF73B9D82}" srcOrd="8" destOrd="0" presId="urn:microsoft.com/office/officeart/2008/layout/VerticalCurvedList"/>
    <dgm:cxn modelId="{958ECCAB-97DE-44FD-9C44-5126723FC9E2}" type="presParOf" srcId="{4750B186-7706-4BB5-9C7C-B25EF73B9D82}" destId="{9120ED6F-DF07-4B27-9BFC-7459B74394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umożliwia naukę rozwiązywania problemów typowych i nietypowych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/>
        </a:p>
      </dgm:t>
    </dgm:pt>
    <dgm:pt modelId="{F76EAA9C-F7ED-4A95-94C1-BB4EF1E6D45B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pozwala doskonalić precyzję i komunikatywność opisu rozwiązania zadania  </a:t>
          </a:r>
        </a:p>
      </dgm:t>
    </dgm:pt>
    <dgm:pt modelId="{B6896DE6-306D-4A6A-B75D-3093E90F050A}" type="parTrans" cxnId="{89B0AE65-BD93-4E30-98D3-62D0B8FB01D9}">
      <dgm:prSet/>
      <dgm:spPr/>
      <dgm:t>
        <a:bodyPr/>
        <a:lstStyle/>
        <a:p>
          <a:endParaRPr lang="pl-PL"/>
        </a:p>
      </dgm:t>
    </dgm:pt>
    <dgm:pt modelId="{8D02B85F-9AEC-4FFA-A087-0788AD0638CE}" type="sibTrans" cxnId="{89B0AE65-BD93-4E30-98D3-62D0B8FB01D9}">
      <dgm:prSet/>
      <dgm:spPr/>
      <dgm:t>
        <a:bodyPr/>
        <a:lstStyle/>
        <a:p>
          <a:endParaRPr lang="pl-PL"/>
        </a:p>
      </dgm:t>
    </dgm:pt>
    <dgm:pt modelId="{AD346B46-974A-4B8D-8398-50AA273B0DD9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pozwala uczniom  doskonalić algorytmy  i przygotowuje ich do poszukiwania własnych metod poszukiwania odpowiedzi</a:t>
          </a:r>
          <a:endParaRPr lang="pl-PL" sz="16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38014-692F-4BC8-A903-7B766CDA5D0A}" type="parTrans" cxnId="{9DA130BE-F65A-42B8-9BDE-DBAEB330DB23}">
      <dgm:prSet/>
      <dgm:spPr/>
      <dgm:t>
        <a:bodyPr/>
        <a:lstStyle/>
        <a:p>
          <a:endParaRPr lang="pl-PL"/>
        </a:p>
      </dgm:t>
    </dgm:pt>
    <dgm:pt modelId="{3B9BBEA7-40F8-492E-BDF9-155BA2578E2D}" type="sibTrans" cxnId="{9DA130BE-F65A-42B8-9BDE-DBAEB330DB23}">
      <dgm:prSet/>
      <dgm:spPr/>
      <dgm:t>
        <a:bodyPr/>
        <a:lstStyle/>
        <a:p>
          <a:endParaRPr lang="pl-PL"/>
        </a:p>
      </dgm:t>
    </dgm:pt>
    <dgm:pt modelId="{1D925A21-7F53-4C05-9254-04854470FB52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dostarcza nauczycielowi informacji o poziomie opanowania przez uczniów umiejętności matematycznych </a:t>
          </a:r>
          <a:endParaRPr lang="pl-PL" sz="16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EA220-E729-4E2D-8C8D-924193BF9E55}" type="parTrans" cxnId="{AFA1F258-9213-4B68-9820-51BD4E3D56E3}">
      <dgm:prSet/>
      <dgm:spPr/>
      <dgm:t>
        <a:bodyPr/>
        <a:lstStyle/>
        <a:p>
          <a:endParaRPr lang="pl-PL"/>
        </a:p>
      </dgm:t>
    </dgm:pt>
    <dgm:pt modelId="{55860A64-3D8E-4A0D-8AEA-70BF715A89A1}" type="sibTrans" cxnId="{AFA1F258-9213-4B68-9820-51BD4E3D56E3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4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4"/>
      <dgm:spPr/>
    </dgm:pt>
    <dgm:pt modelId="{20DCCB05-FEF3-5541-A349-CC1930EC48DF}" type="pres">
      <dgm:prSet presAssocID="{2E6C16F3-1F83-B54E-8DB0-6F43FBCDB4F6}" presName="dstNode" presStyleLbl="node1" presStyleIdx="0" presStyleCnt="4"/>
      <dgm:spPr/>
    </dgm:pt>
    <dgm:pt modelId="{18F8AADE-DE29-4A8C-B903-92908F8ABD38}" type="pres">
      <dgm:prSet presAssocID="{AD346B46-974A-4B8D-8398-50AA273B0DD9}" presName="text_1" presStyleLbl="node1" presStyleIdx="0" presStyleCnt="4" custScaleX="97641" custLinFactNeighborX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D5E3DC-FC10-4DDE-A9CA-B6DFC9685B40}" type="pres">
      <dgm:prSet presAssocID="{AD346B46-974A-4B8D-8398-50AA273B0DD9}" presName="accent_1" presStyleCnt="0"/>
      <dgm:spPr/>
    </dgm:pt>
    <dgm:pt modelId="{217217F7-A8EF-4D88-B411-0242B19A89B7}" type="pres">
      <dgm:prSet presAssocID="{AD346B46-974A-4B8D-8398-50AA273B0DD9}" presName="accentRepeatNode" presStyleLbl="solidFgAcc1" presStyleIdx="0" presStyleCnt="4"/>
      <dgm:spPr>
        <a:solidFill>
          <a:schemeClr val="accent1">
            <a:lumMod val="75000"/>
          </a:schemeClr>
        </a:solidFill>
      </dgm:spPr>
    </dgm:pt>
    <dgm:pt modelId="{76F65944-6ABA-4CF1-92C8-BAED64BCC259}" type="pres">
      <dgm:prSet presAssocID="{0378FD16-BFA0-4F5B-800F-3220375D8719}" presName="text_2" presStyleLbl="node1" presStyleIdx="1" presStyleCnt="4" custScaleX="100833" custLinFactNeighborX="450" custLinFactNeighborY="-58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066814-94C4-4513-AD65-F88DEC532113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4"/>
      <dgm:spPr>
        <a:solidFill>
          <a:schemeClr val="accent1">
            <a:lumMod val="75000"/>
          </a:schemeClr>
        </a:solidFill>
      </dgm:spPr>
    </dgm:pt>
    <dgm:pt modelId="{CC0F50FB-1FDC-464A-8FDE-73BA868BB1E1}" type="pres">
      <dgm:prSet presAssocID="{F76EAA9C-F7ED-4A95-94C1-BB4EF1E6D45B}" presName="text_3" presStyleLbl="node1" presStyleIdx="2" presStyleCnt="4" custScaleX="101142" custLinFactNeighborX="2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DB0872-C87F-4A8D-84A0-94AB17E58DEB}" type="pres">
      <dgm:prSet presAssocID="{F76EAA9C-F7ED-4A95-94C1-BB4EF1E6D45B}" presName="accent_3" presStyleCnt="0"/>
      <dgm:spPr/>
    </dgm:pt>
    <dgm:pt modelId="{9EC6CD7E-BC2F-41D2-AC44-117FC502E523}" type="pres">
      <dgm:prSet presAssocID="{F76EAA9C-F7ED-4A95-94C1-BB4EF1E6D45B}" presName="accentRepeatNode" presStyleLbl="solidFgAcc1" presStyleIdx="2" presStyleCnt="4"/>
      <dgm:spPr>
        <a:solidFill>
          <a:schemeClr val="accent1">
            <a:lumMod val="75000"/>
          </a:schemeClr>
        </a:solidFill>
      </dgm:spPr>
    </dgm:pt>
    <dgm:pt modelId="{471E09C4-22B5-419D-864C-802CDC8A42D1}" type="pres">
      <dgm:prSet presAssocID="{1D925A21-7F53-4C05-9254-04854470FB52}" presName="text_4" presStyleLbl="node1" presStyleIdx="3" presStyleCnt="4" custScaleX="101259" custLinFactNeighborX="1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694B5B-F809-4C2D-8B8A-777A44EFDED5}" type="pres">
      <dgm:prSet presAssocID="{1D925A21-7F53-4C05-9254-04854470FB52}" presName="accent_4" presStyleCnt="0"/>
      <dgm:spPr/>
    </dgm:pt>
    <dgm:pt modelId="{27C698CA-3521-4EC9-9B3E-F8DAF497C82C}" type="pres">
      <dgm:prSet presAssocID="{1D925A21-7F53-4C05-9254-04854470FB52}" presName="accentRepeatNode" presStyleLbl="solidFgAcc1" presStyleIdx="3" presStyleCnt="4"/>
      <dgm:spPr>
        <a:solidFill>
          <a:srgbClr val="0070C0"/>
        </a:solidFill>
      </dgm:spPr>
    </dgm:pt>
  </dgm:ptLst>
  <dgm:cxnLst>
    <dgm:cxn modelId="{89B0AE65-BD93-4E30-98D3-62D0B8FB01D9}" srcId="{2E6C16F3-1F83-B54E-8DB0-6F43FBCDB4F6}" destId="{F76EAA9C-F7ED-4A95-94C1-BB4EF1E6D45B}" srcOrd="2" destOrd="0" parTransId="{B6896DE6-306D-4A6A-B75D-3093E90F050A}" sibTransId="{8D02B85F-9AEC-4FFA-A087-0788AD0638CE}"/>
    <dgm:cxn modelId="{C992C200-5897-4DFB-B481-B3B38AB5E3F5}" type="presOf" srcId="{AD346B46-974A-4B8D-8398-50AA273B0DD9}" destId="{18F8AADE-DE29-4A8C-B903-92908F8ABD38}" srcOrd="0" destOrd="0" presId="urn:microsoft.com/office/officeart/2008/layout/VerticalCurvedList"/>
    <dgm:cxn modelId="{6D4A1BFC-5D66-4C6F-8609-DB89DFD5E552}" type="presOf" srcId="{F76EAA9C-F7ED-4A95-94C1-BB4EF1E6D45B}" destId="{CC0F50FB-1FDC-464A-8FDE-73BA868BB1E1}" srcOrd="0" destOrd="0" presId="urn:microsoft.com/office/officeart/2008/layout/VerticalCurvedList"/>
    <dgm:cxn modelId="{F6AFDC28-E8C3-455E-952F-9A27A5DB6E18}" type="presOf" srcId="{3B9BBEA7-40F8-492E-BDF9-155BA2578E2D}" destId="{F90D3A82-6028-0343-8B61-2827A78EA6EA}" srcOrd="0" destOrd="0" presId="urn:microsoft.com/office/officeart/2008/layout/VerticalCurvedList"/>
    <dgm:cxn modelId="{AFA1F258-9213-4B68-9820-51BD4E3D56E3}" srcId="{2E6C16F3-1F83-B54E-8DB0-6F43FBCDB4F6}" destId="{1D925A21-7F53-4C05-9254-04854470FB52}" srcOrd="3" destOrd="0" parTransId="{7EBEA220-E729-4E2D-8C8D-924193BF9E55}" sibTransId="{55860A64-3D8E-4A0D-8AEA-70BF715A89A1}"/>
    <dgm:cxn modelId="{78BBCCD5-3C7C-424D-B6DE-E48AE60FC873}" type="presOf" srcId="{0378FD16-BFA0-4F5B-800F-3220375D8719}" destId="{76F65944-6ABA-4CF1-92C8-BAED64BCC259}" srcOrd="0" destOrd="0" presId="urn:microsoft.com/office/officeart/2008/layout/VerticalCurvedList"/>
    <dgm:cxn modelId="{E31840C9-3B47-4E4E-9B12-D1288335B2CA}" type="presOf" srcId="{2E6C16F3-1F83-B54E-8DB0-6F43FBCDB4F6}" destId="{394DC5E4-E124-D84B-93CB-B98DCD3AFCD6}" srcOrd="0" destOrd="0" presId="urn:microsoft.com/office/officeart/2008/layout/VerticalCurvedList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670A6779-7A4B-4297-BD1A-1B2A2FB27A13}" type="presOf" srcId="{1D925A21-7F53-4C05-9254-04854470FB52}" destId="{471E09C4-22B5-419D-864C-802CDC8A42D1}" srcOrd="0" destOrd="0" presId="urn:microsoft.com/office/officeart/2008/layout/VerticalCurvedList"/>
    <dgm:cxn modelId="{9DA130BE-F65A-42B8-9BDE-DBAEB330DB23}" srcId="{2E6C16F3-1F83-B54E-8DB0-6F43FBCDB4F6}" destId="{AD346B46-974A-4B8D-8398-50AA273B0DD9}" srcOrd="0" destOrd="0" parTransId="{9BE38014-692F-4BC8-A903-7B766CDA5D0A}" sibTransId="{3B9BBEA7-40F8-492E-BDF9-155BA2578E2D}"/>
    <dgm:cxn modelId="{DEFCE605-CA03-461F-B6F8-991D605BA094}" type="presParOf" srcId="{394DC5E4-E124-D84B-93CB-B98DCD3AFCD6}" destId="{CBB8E103-D8AC-5C4D-9C51-030E6167566F}" srcOrd="0" destOrd="0" presId="urn:microsoft.com/office/officeart/2008/layout/VerticalCurvedList"/>
    <dgm:cxn modelId="{3FA12D7B-C805-425A-BB20-91130E91D0BB}" type="presParOf" srcId="{CBB8E103-D8AC-5C4D-9C51-030E6167566F}" destId="{7C1782EB-3F0A-7349-88AC-8AC2618F1ED7}" srcOrd="0" destOrd="0" presId="urn:microsoft.com/office/officeart/2008/layout/VerticalCurvedList"/>
    <dgm:cxn modelId="{A0357004-7539-4067-9531-C1FD2FCD1AE0}" type="presParOf" srcId="{7C1782EB-3F0A-7349-88AC-8AC2618F1ED7}" destId="{5FED37C7-6B76-6B40-8013-D5C2ECB85310}" srcOrd="0" destOrd="0" presId="urn:microsoft.com/office/officeart/2008/layout/VerticalCurvedList"/>
    <dgm:cxn modelId="{283B3122-FA12-413A-805B-BFB78DFFFF9C}" type="presParOf" srcId="{7C1782EB-3F0A-7349-88AC-8AC2618F1ED7}" destId="{F90D3A82-6028-0343-8B61-2827A78EA6EA}" srcOrd="1" destOrd="0" presId="urn:microsoft.com/office/officeart/2008/layout/VerticalCurvedList"/>
    <dgm:cxn modelId="{7030AD5E-C0D6-4E2A-B0CD-7B8157EE5BD7}" type="presParOf" srcId="{7C1782EB-3F0A-7349-88AC-8AC2618F1ED7}" destId="{B0848B21-8237-094A-A041-1E77F7DDA57E}" srcOrd="2" destOrd="0" presId="urn:microsoft.com/office/officeart/2008/layout/VerticalCurvedList"/>
    <dgm:cxn modelId="{0325EBC4-BF9A-4827-BF37-89B4F369C48E}" type="presParOf" srcId="{7C1782EB-3F0A-7349-88AC-8AC2618F1ED7}" destId="{20DCCB05-FEF3-5541-A349-CC1930EC48DF}" srcOrd="3" destOrd="0" presId="urn:microsoft.com/office/officeart/2008/layout/VerticalCurvedList"/>
    <dgm:cxn modelId="{F10AC8BF-DAE2-4C27-B037-D64C285AE8B5}" type="presParOf" srcId="{CBB8E103-D8AC-5C4D-9C51-030E6167566F}" destId="{18F8AADE-DE29-4A8C-B903-92908F8ABD38}" srcOrd="1" destOrd="0" presId="urn:microsoft.com/office/officeart/2008/layout/VerticalCurvedList"/>
    <dgm:cxn modelId="{3BC4AEC2-1283-46AB-A21C-53DA96EB74A1}" type="presParOf" srcId="{CBB8E103-D8AC-5C4D-9C51-030E6167566F}" destId="{44D5E3DC-FC10-4DDE-A9CA-B6DFC9685B40}" srcOrd="2" destOrd="0" presId="urn:microsoft.com/office/officeart/2008/layout/VerticalCurvedList"/>
    <dgm:cxn modelId="{09E9EFC0-D4B8-4A9A-86E9-372963230766}" type="presParOf" srcId="{44D5E3DC-FC10-4DDE-A9CA-B6DFC9685B40}" destId="{217217F7-A8EF-4D88-B411-0242B19A89B7}" srcOrd="0" destOrd="0" presId="urn:microsoft.com/office/officeart/2008/layout/VerticalCurvedList"/>
    <dgm:cxn modelId="{EA4293B6-02FD-49B0-8E0A-2DA573BDA675}" type="presParOf" srcId="{CBB8E103-D8AC-5C4D-9C51-030E6167566F}" destId="{76F65944-6ABA-4CF1-92C8-BAED64BCC259}" srcOrd="3" destOrd="0" presId="urn:microsoft.com/office/officeart/2008/layout/VerticalCurvedList"/>
    <dgm:cxn modelId="{4506E974-30E9-4CD7-A7EF-EA48C215A656}" type="presParOf" srcId="{CBB8E103-D8AC-5C4D-9C51-030E6167566F}" destId="{42066814-94C4-4513-AD65-F88DEC532113}" srcOrd="4" destOrd="0" presId="urn:microsoft.com/office/officeart/2008/layout/VerticalCurvedList"/>
    <dgm:cxn modelId="{B1267220-7908-410B-9D8C-70A0E1AD7C2B}" type="presParOf" srcId="{42066814-94C4-4513-AD65-F88DEC532113}" destId="{CD498147-219F-4371-AEBD-09F3142F55DF}" srcOrd="0" destOrd="0" presId="urn:microsoft.com/office/officeart/2008/layout/VerticalCurvedList"/>
    <dgm:cxn modelId="{FBDE7530-C631-438A-89CB-0F8792DFFE42}" type="presParOf" srcId="{CBB8E103-D8AC-5C4D-9C51-030E6167566F}" destId="{CC0F50FB-1FDC-464A-8FDE-73BA868BB1E1}" srcOrd="5" destOrd="0" presId="urn:microsoft.com/office/officeart/2008/layout/VerticalCurvedList"/>
    <dgm:cxn modelId="{70022A96-AFD7-4902-9A7E-6B55C4332D10}" type="presParOf" srcId="{CBB8E103-D8AC-5C4D-9C51-030E6167566F}" destId="{3BDB0872-C87F-4A8D-84A0-94AB17E58DEB}" srcOrd="6" destOrd="0" presId="urn:microsoft.com/office/officeart/2008/layout/VerticalCurvedList"/>
    <dgm:cxn modelId="{325A3D0D-06C9-413D-B20E-CF6DF21B3E1D}" type="presParOf" srcId="{3BDB0872-C87F-4A8D-84A0-94AB17E58DEB}" destId="{9EC6CD7E-BC2F-41D2-AC44-117FC502E523}" srcOrd="0" destOrd="0" presId="urn:microsoft.com/office/officeart/2008/layout/VerticalCurvedList"/>
    <dgm:cxn modelId="{1EC22CEF-8DC3-48D5-B7A8-8AC702EC271B}" type="presParOf" srcId="{CBB8E103-D8AC-5C4D-9C51-030E6167566F}" destId="{471E09C4-22B5-419D-864C-802CDC8A42D1}" srcOrd="7" destOrd="0" presId="urn:microsoft.com/office/officeart/2008/layout/VerticalCurvedList"/>
    <dgm:cxn modelId="{A923D830-0F8A-4C40-9FD0-198745DC6DAA}" type="presParOf" srcId="{CBB8E103-D8AC-5C4D-9C51-030E6167566F}" destId="{3C694B5B-F809-4C2D-8B8A-777A44EFDED5}" srcOrd="8" destOrd="0" presId="urn:microsoft.com/office/officeart/2008/layout/VerticalCurvedList"/>
    <dgm:cxn modelId="{A496D840-ACFE-4CDE-A573-B852DA2D5A8B}" type="presParOf" srcId="{3C694B5B-F809-4C2D-8B8A-777A44EFDED5}" destId="{27C698CA-3521-4EC9-9B3E-F8DAF497C8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97F9CFC1-11B9-4E34-80C3-50BD2AE9F1B1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daje możliwość kształcenia umiejętności szacowania oraz wnioskowania</a:t>
          </a:r>
          <a:endParaRPr lang="pl-PL" sz="16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747EA-C054-4B92-9297-30B6E233D006}" type="parTrans" cxnId="{8758E615-09EB-4EEE-B3F0-0BDB434419D4}">
      <dgm:prSet/>
      <dgm:spPr/>
      <dgm:t>
        <a:bodyPr/>
        <a:lstStyle/>
        <a:p>
          <a:endParaRPr lang="pl-PL"/>
        </a:p>
      </dgm:t>
    </dgm:pt>
    <dgm:pt modelId="{E7267D33-EE97-440A-A4B9-2F5AA9F9B719}" type="sibTrans" cxnId="{8758E615-09EB-4EEE-B3F0-0BDB434419D4}">
      <dgm:prSet/>
      <dgm:spPr/>
      <dgm:t>
        <a:bodyPr/>
        <a:lstStyle/>
        <a:p>
          <a:endParaRPr lang="pl-PL"/>
        </a:p>
      </dgm:t>
    </dgm:pt>
    <dgm:pt modelId="{AD346B46-974A-4B8D-8398-50AA273B0DD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wymaga zaplanowania kolejnych etapów na drodze poszukiwania odpowiedzi</a:t>
          </a:r>
          <a:endParaRPr lang="pl-PL" sz="16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38014-692F-4BC8-A903-7B766CDA5D0A}" type="parTrans" cxnId="{9DA130BE-F65A-42B8-9BDE-DBAEB330DB23}">
      <dgm:prSet/>
      <dgm:spPr/>
      <dgm:t>
        <a:bodyPr/>
        <a:lstStyle/>
        <a:p>
          <a:endParaRPr lang="pl-PL"/>
        </a:p>
      </dgm:t>
    </dgm:pt>
    <dgm:pt modelId="{3B9BBEA7-40F8-492E-BDF9-155BA2578E2D}" type="sibTrans" cxnId="{9DA130BE-F65A-42B8-9BDE-DBAEB330DB23}">
      <dgm:prSet/>
      <dgm:spPr/>
      <dgm:t>
        <a:bodyPr/>
        <a:lstStyle/>
        <a:p>
          <a:endParaRPr lang="pl-PL"/>
        </a:p>
      </dgm:t>
    </dgm:pt>
    <dgm:pt modelId="{1D925A21-7F53-4C05-9254-04854470FB52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doskonali umiejętność precyzyjnego i komunikatywnego zapisu wieloetapowego </a:t>
          </a:r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rozwiązania</a:t>
          </a:r>
          <a:endParaRPr lang="pl-PL" sz="16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EA220-E729-4E2D-8C8D-924193BF9E55}" type="parTrans" cxnId="{AFA1F258-9213-4B68-9820-51BD4E3D56E3}">
      <dgm:prSet/>
      <dgm:spPr/>
      <dgm:t>
        <a:bodyPr/>
        <a:lstStyle/>
        <a:p>
          <a:endParaRPr lang="pl-PL"/>
        </a:p>
      </dgm:t>
    </dgm:pt>
    <dgm:pt modelId="{55860A64-3D8E-4A0D-8AEA-70BF715A89A1}" type="sibTrans" cxnId="{AFA1F258-9213-4B68-9820-51BD4E3D56E3}">
      <dgm:prSet/>
      <dgm:spPr/>
      <dgm:t>
        <a:bodyPr/>
        <a:lstStyle/>
        <a:p>
          <a:endParaRPr lang="pl-PL"/>
        </a:p>
      </dgm:t>
    </dgm:pt>
    <dgm:pt modelId="{A5970011-7E6F-48F3-A7D4-3C058858D5C7}">
      <dgm:prSet custT="1"/>
      <dgm:spPr/>
      <dgm:t>
        <a:bodyPr/>
        <a:lstStyle/>
        <a:p>
          <a:endParaRPr lang="pl-PL" sz="16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doskonali umiejętność budowania i stosowania strategii rozwiązania</a:t>
          </a:r>
          <a:b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78B82-865B-4E9E-8ADE-0EA50549F882}" type="parTrans" cxnId="{CD5676C0-1EE5-420A-9CD7-018274E7F1B0}">
      <dgm:prSet/>
      <dgm:spPr/>
      <dgm:t>
        <a:bodyPr/>
        <a:lstStyle/>
        <a:p>
          <a:endParaRPr lang="pl-PL"/>
        </a:p>
      </dgm:t>
    </dgm:pt>
    <dgm:pt modelId="{2B639C09-27A4-4146-B996-BAC23C02A75B}" type="sibTrans" cxnId="{CD5676C0-1EE5-420A-9CD7-018274E7F1B0}">
      <dgm:prSet/>
      <dgm:spPr/>
      <dgm:t>
        <a:bodyPr/>
        <a:lstStyle/>
        <a:p>
          <a:endParaRPr lang="pl-PL"/>
        </a:p>
      </dgm:t>
    </dgm:pt>
    <dgm:pt modelId="{29EBAAD7-427A-4D90-8415-C169618C9EFF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umożliwia doskonalenie poprawności rachunkowej – błąd na wcześniejszym etapie rozwiązania może uniemożliwić przeprowadzenie właściwego rozumowania w dalszej części rozwiązania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5A4ED-824B-4083-A0F9-BB09CC590599}" type="parTrans" cxnId="{EE839CCD-6573-4F66-8042-3153D1EC4935}">
      <dgm:prSet/>
      <dgm:spPr/>
      <dgm:t>
        <a:bodyPr/>
        <a:lstStyle/>
        <a:p>
          <a:endParaRPr lang="pl-PL"/>
        </a:p>
      </dgm:t>
    </dgm:pt>
    <dgm:pt modelId="{176F1022-F4CC-4C8C-99C9-D4314C60FC9C}" type="sibTrans" cxnId="{EE839CCD-6573-4F66-8042-3153D1EC4935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18F8AADE-DE29-4A8C-B903-92908F8ABD38}" type="pres">
      <dgm:prSet presAssocID="{AD346B46-974A-4B8D-8398-50AA273B0DD9}" presName="text_1" presStyleLbl="node1" presStyleIdx="0" presStyleCnt="5" custScaleX="99624" custScaleY="976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D5E3DC-FC10-4DDE-A9CA-B6DFC9685B40}" type="pres">
      <dgm:prSet presAssocID="{AD346B46-974A-4B8D-8398-50AA273B0DD9}" presName="accent_1" presStyleCnt="0"/>
      <dgm:spPr/>
    </dgm:pt>
    <dgm:pt modelId="{217217F7-A8EF-4D88-B411-0242B19A89B7}" type="pres">
      <dgm:prSet presAssocID="{AD346B46-974A-4B8D-8398-50AA273B0DD9}" presName="accentRepeatNode" presStyleLbl="solidFgAcc1" presStyleIdx="0" presStyleCnt="5"/>
      <dgm:spPr>
        <a:solidFill>
          <a:schemeClr val="accent1">
            <a:lumMod val="75000"/>
          </a:schemeClr>
        </a:solidFill>
      </dgm:spPr>
    </dgm:pt>
    <dgm:pt modelId="{9A278FC8-AF8F-40F9-A731-F3F6BDF44BFD}" type="pres">
      <dgm:prSet presAssocID="{A5970011-7E6F-48F3-A7D4-3C058858D5C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45E98A-15B4-42F3-B73D-15BEB8DF3004}" type="pres">
      <dgm:prSet presAssocID="{A5970011-7E6F-48F3-A7D4-3C058858D5C7}" presName="accent_2" presStyleCnt="0"/>
      <dgm:spPr/>
    </dgm:pt>
    <dgm:pt modelId="{61F0F6BF-177A-43B2-9421-7C696C3B5E3E}" type="pres">
      <dgm:prSet presAssocID="{A5970011-7E6F-48F3-A7D4-3C058858D5C7}" presName="accentRepeatNode" presStyleLbl="solidFgAcc1" presStyleIdx="1" presStyleCnt="5"/>
      <dgm:spPr>
        <a:solidFill>
          <a:schemeClr val="accent1">
            <a:lumMod val="75000"/>
          </a:schemeClr>
        </a:solidFill>
      </dgm:spPr>
    </dgm:pt>
    <dgm:pt modelId="{7DFEC4F8-F139-48EF-9CFB-031A532D5147}" type="pres">
      <dgm:prSet presAssocID="{29EBAAD7-427A-4D90-8415-C169618C9EFF}" presName="text_3" presStyleLbl="node1" presStyleIdx="2" presStyleCnt="5" custLinFactNeighborX="-491" custLinFactNeighborY="17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FB1D25-822E-4002-9DC2-818D3F042A87}" type="pres">
      <dgm:prSet presAssocID="{29EBAAD7-427A-4D90-8415-C169618C9EFF}" presName="accent_3" presStyleCnt="0"/>
      <dgm:spPr/>
    </dgm:pt>
    <dgm:pt modelId="{C168F2F5-FE79-4011-9767-3ACD0914CB1D}" type="pres">
      <dgm:prSet presAssocID="{29EBAAD7-427A-4D90-8415-C169618C9EFF}" presName="accentRepeatNode" presStyleLbl="solidFgAcc1" presStyleIdx="2" presStyleCnt="5"/>
      <dgm:spPr>
        <a:solidFill>
          <a:schemeClr val="accent1">
            <a:lumMod val="75000"/>
          </a:schemeClr>
        </a:solidFill>
      </dgm:spPr>
    </dgm:pt>
    <dgm:pt modelId="{6641E143-69C7-4084-947C-12CD02243267}" type="pres">
      <dgm:prSet presAssocID="{97F9CFC1-11B9-4E34-80C3-50BD2AE9F1B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E1E260-2304-4802-B03D-3FAB833EFFB5}" type="pres">
      <dgm:prSet presAssocID="{97F9CFC1-11B9-4E34-80C3-50BD2AE9F1B1}" presName="accent_4" presStyleCnt="0"/>
      <dgm:spPr/>
    </dgm:pt>
    <dgm:pt modelId="{9120ED6F-DF07-4B27-9BFC-7459B7439492}" type="pres">
      <dgm:prSet presAssocID="{97F9CFC1-11B9-4E34-80C3-50BD2AE9F1B1}" presName="accentRepeatNode" presStyleLbl="solidFgAcc1" presStyleIdx="3" presStyleCnt="5"/>
      <dgm:spPr>
        <a:solidFill>
          <a:schemeClr val="accent1">
            <a:lumMod val="75000"/>
          </a:schemeClr>
        </a:solidFill>
      </dgm:spPr>
    </dgm:pt>
    <dgm:pt modelId="{8598FA36-B621-441D-A11B-40A25248B441}" type="pres">
      <dgm:prSet presAssocID="{1D925A21-7F53-4C05-9254-04854470FB5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0D50E4-2254-4F7A-B3EF-7BB45ABF3627}" type="pres">
      <dgm:prSet presAssocID="{1D925A21-7F53-4C05-9254-04854470FB52}" presName="accent_5" presStyleCnt="0"/>
      <dgm:spPr/>
    </dgm:pt>
    <dgm:pt modelId="{27C698CA-3521-4EC9-9B3E-F8DAF497C82C}" type="pres">
      <dgm:prSet presAssocID="{1D925A21-7F53-4C05-9254-04854470FB52}" presName="accentRepeatNode" presStyleLbl="solidFgAcc1" presStyleIdx="4" presStyleCnt="5"/>
      <dgm:spPr>
        <a:solidFill>
          <a:srgbClr val="0070C0"/>
        </a:solidFill>
      </dgm:spPr>
    </dgm:pt>
  </dgm:ptLst>
  <dgm:cxnLst>
    <dgm:cxn modelId="{C589DDE1-8A78-4ACF-B4B3-0ACAC1B2A8C6}" type="presOf" srcId="{3B9BBEA7-40F8-492E-BDF9-155BA2578E2D}" destId="{F90D3A82-6028-0343-8B61-2827A78EA6EA}" srcOrd="0" destOrd="0" presId="urn:microsoft.com/office/officeart/2008/layout/VerticalCurvedList"/>
    <dgm:cxn modelId="{1312639C-9BBC-4A3A-A5B3-CC5DAED55991}" type="presOf" srcId="{29EBAAD7-427A-4D90-8415-C169618C9EFF}" destId="{7DFEC4F8-F139-48EF-9CFB-031A532D5147}" srcOrd="0" destOrd="0" presId="urn:microsoft.com/office/officeart/2008/layout/VerticalCurvedList"/>
    <dgm:cxn modelId="{AAA602C1-DA91-4B0E-AECF-8FB57E876868}" type="presOf" srcId="{AD346B46-974A-4B8D-8398-50AA273B0DD9}" destId="{18F8AADE-DE29-4A8C-B903-92908F8ABD38}" srcOrd="0" destOrd="0" presId="urn:microsoft.com/office/officeart/2008/layout/VerticalCurvedList"/>
    <dgm:cxn modelId="{AFA1F258-9213-4B68-9820-51BD4E3D56E3}" srcId="{2E6C16F3-1F83-B54E-8DB0-6F43FBCDB4F6}" destId="{1D925A21-7F53-4C05-9254-04854470FB52}" srcOrd="4" destOrd="0" parTransId="{7EBEA220-E729-4E2D-8C8D-924193BF9E55}" sibTransId="{55860A64-3D8E-4A0D-8AEA-70BF715A89A1}"/>
    <dgm:cxn modelId="{EE839CCD-6573-4F66-8042-3153D1EC4935}" srcId="{2E6C16F3-1F83-B54E-8DB0-6F43FBCDB4F6}" destId="{29EBAAD7-427A-4D90-8415-C169618C9EFF}" srcOrd="2" destOrd="0" parTransId="{1095A4ED-824B-4083-A0F9-BB09CC590599}" sibTransId="{176F1022-F4CC-4C8C-99C9-D4314C60FC9C}"/>
    <dgm:cxn modelId="{52705F9F-1C20-41E0-81F7-FE08FAA7C3A0}" type="presOf" srcId="{2E6C16F3-1F83-B54E-8DB0-6F43FBCDB4F6}" destId="{394DC5E4-E124-D84B-93CB-B98DCD3AFCD6}" srcOrd="0" destOrd="0" presId="urn:microsoft.com/office/officeart/2008/layout/VerticalCurvedList"/>
    <dgm:cxn modelId="{EEA57146-24A5-45D9-9467-76A4A6871814}" type="presOf" srcId="{1D925A21-7F53-4C05-9254-04854470FB52}" destId="{8598FA36-B621-441D-A11B-40A25248B441}" srcOrd="0" destOrd="0" presId="urn:microsoft.com/office/officeart/2008/layout/VerticalCurvedList"/>
    <dgm:cxn modelId="{23A42EFE-4E69-4E93-A480-9978AA5636C6}" type="presOf" srcId="{A5970011-7E6F-48F3-A7D4-3C058858D5C7}" destId="{9A278FC8-AF8F-40F9-A731-F3F6BDF44BFD}" srcOrd="0" destOrd="0" presId="urn:microsoft.com/office/officeart/2008/layout/VerticalCurvedList"/>
    <dgm:cxn modelId="{6C02745B-7F85-494D-969C-754BC7E3FB1E}" type="presOf" srcId="{97F9CFC1-11B9-4E34-80C3-50BD2AE9F1B1}" destId="{6641E143-69C7-4084-947C-12CD02243267}" srcOrd="0" destOrd="0" presId="urn:microsoft.com/office/officeart/2008/layout/VerticalCurvedList"/>
    <dgm:cxn modelId="{CD5676C0-1EE5-420A-9CD7-018274E7F1B0}" srcId="{2E6C16F3-1F83-B54E-8DB0-6F43FBCDB4F6}" destId="{A5970011-7E6F-48F3-A7D4-3C058858D5C7}" srcOrd="1" destOrd="0" parTransId="{AD778B82-865B-4E9E-8ADE-0EA50549F882}" sibTransId="{2B639C09-27A4-4146-B996-BAC23C02A75B}"/>
    <dgm:cxn modelId="{8758E615-09EB-4EEE-B3F0-0BDB434419D4}" srcId="{2E6C16F3-1F83-B54E-8DB0-6F43FBCDB4F6}" destId="{97F9CFC1-11B9-4E34-80C3-50BD2AE9F1B1}" srcOrd="3" destOrd="0" parTransId="{793747EA-C054-4B92-9297-30B6E233D006}" sibTransId="{E7267D33-EE97-440A-A4B9-2F5AA9F9B719}"/>
    <dgm:cxn modelId="{9DA130BE-F65A-42B8-9BDE-DBAEB330DB23}" srcId="{2E6C16F3-1F83-B54E-8DB0-6F43FBCDB4F6}" destId="{AD346B46-974A-4B8D-8398-50AA273B0DD9}" srcOrd="0" destOrd="0" parTransId="{9BE38014-692F-4BC8-A903-7B766CDA5D0A}" sibTransId="{3B9BBEA7-40F8-492E-BDF9-155BA2578E2D}"/>
    <dgm:cxn modelId="{C3287962-61C4-4EFF-856B-E2649ECE2069}" type="presParOf" srcId="{394DC5E4-E124-D84B-93CB-B98DCD3AFCD6}" destId="{CBB8E103-D8AC-5C4D-9C51-030E6167566F}" srcOrd="0" destOrd="0" presId="urn:microsoft.com/office/officeart/2008/layout/VerticalCurvedList"/>
    <dgm:cxn modelId="{5BBA6EA7-EA47-4C99-B8BB-5B1881DA0C6F}" type="presParOf" srcId="{CBB8E103-D8AC-5C4D-9C51-030E6167566F}" destId="{7C1782EB-3F0A-7349-88AC-8AC2618F1ED7}" srcOrd="0" destOrd="0" presId="urn:microsoft.com/office/officeart/2008/layout/VerticalCurvedList"/>
    <dgm:cxn modelId="{5EADA379-983A-4214-9A48-BC21BA949BA3}" type="presParOf" srcId="{7C1782EB-3F0A-7349-88AC-8AC2618F1ED7}" destId="{5FED37C7-6B76-6B40-8013-D5C2ECB85310}" srcOrd="0" destOrd="0" presId="urn:microsoft.com/office/officeart/2008/layout/VerticalCurvedList"/>
    <dgm:cxn modelId="{4692693C-D824-40CA-813E-EDB5AE15225B}" type="presParOf" srcId="{7C1782EB-3F0A-7349-88AC-8AC2618F1ED7}" destId="{F90D3A82-6028-0343-8B61-2827A78EA6EA}" srcOrd="1" destOrd="0" presId="urn:microsoft.com/office/officeart/2008/layout/VerticalCurvedList"/>
    <dgm:cxn modelId="{4382452B-2630-4F8D-8361-887AF2E45D66}" type="presParOf" srcId="{7C1782EB-3F0A-7349-88AC-8AC2618F1ED7}" destId="{B0848B21-8237-094A-A041-1E77F7DDA57E}" srcOrd="2" destOrd="0" presId="urn:microsoft.com/office/officeart/2008/layout/VerticalCurvedList"/>
    <dgm:cxn modelId="{7B72B450-22DF-4993-972C-E8801778812C}" type="presParOf" srcId="{7C1782EB-3F0A-7349-88AC-8AC2618F1ED7}" destId="{20DCCB05-FEF3-5541-A349-CC1930EC48DF}" srcOrd="3" destOrd="0" presId="urn:microsoft.com/office/officeart/2008/layout/VerticalCurvedList"/>
    <dgm:cxn modelId="{E87D0A5F-E971-44CE-9907-01CB62BD7EF2}" type="presParOf" srcId="{CBB8E103-D8AC-5C4D-9C51-030E6167566F}" destId="{18F8AADE-DE29-4A8C-B903-92908F8ABD38}" srcOrd="1" destOrd="0" presId="urn:microsoft.com/office/officeart/2008/layout/VerticalCurvedList"/>
    <dgm:cxn modelId="{6C52054D-D723-445C-A9F8-1633B5072ACD}" type="presParOf" srcId="{CBB8E103-D8AC-5C4D-9C51-030E6167566F}" destId="{44D5E3DC-FC10-4DDE-A9CA-B6DFC9685B40}" srcOrd="2" destOrd="0" presId="urn:microsoft.com/office/officeart/2008/layout/VerticalCurvedList"/>
    <dgm:cxn modelId="{269C24D5-A091-4A0A-81FA-395620ED1638}" type="presParOf" srcId="{44D5E3DC-FC10-4DDE-A9CA-B6DFC9685B40}" destId="{217217F7-A8EF-4D88-B411-0242B19A89B7}" srcOrd="0" destOrd="0" presId="urn:microsoft.com/office/officeart/2008/layout/VerticalCurvedList"/>
    <dgm:cxn modelId="{7174CDDC-A402-405E-B409-F18FD0FB4F95}" type="presParOf" srcId="{CBB8E103-D8AC-5C4D-9C51-030E6167566F}" destId="{9A278FC8-AF8F-40F9-A731-F3F6BDF44BFD}" srcOrd="3" destOrd="0" presId="urn:microsoft.com/office/officeart/2008/layout/VerticalCurvedList"/>
    <dgm:cxn modelId="{9897C48B-ABEF-42BC-BBD2-AD040EC08DED}" type="presParOf" srcId="{CBB8E103-D8AC-5C4D-9C51-030E6167566F}" destId="{BD45E98A-15B4-42F3-B73D-15BEB8DF3004}" srcOrd="4" destOrd="0" presId="urn:microsoft.com/office/officeart/2008/layout/VerticalCurvedList"/>
    <dgm:cxn modelId="{13D46834-666A-4194-BAB3-1C9DA6D9E5AC}" type="presParOf" srcId="{BD45E98A-15B4-42F3-B73D-15BEB8DF3004}" destId="{61F0F6BF-177A-43B2-9421-7C696C3B5E3E}" srcOrd="0" destOrd="0" presId="urn:microsoft.com/office/officeart/2008/layout/VerticalCurvedList"/>
    <dgm:cxn modelId="{2626C363-97EB-4F90-BC4C-FA924CB058D5}" type="presParOf" srcId="{CBB8E103-D8AC-5C4D-9C51-030E6167566F}" destId="{7DFEC4F8-F139-48EF-9CFB-031A532D5147}" srcOrd="5" destOrd="0" presId="urn:microsoft.com/office/officeart/2008/layout/VerticalCurvedList"/>
    <dgm:cxn modelId="{A29820CD-FCE6-4DE8-A73B-00BAD42DA8EA}" type="presParOf" srcId="{CBB8E103-D8AC-5C4D-9C51-030E6167566F}" destId="{16FB1D25-822E-4002-9DC2-818D3F042A87}" srcOrd="6" destOrd="0" presId="urn:microsoft.com/office/officeart/2008/layout/VerticalCurvedList"/>
    <dgm:cxn modelId="{477A1772-49DF-4408-A09F-6064BB430359}" type="presParOf" srcId="{16FB1D25-822E-4002-9DC2-818D3F042A87}" destId="{C168F2F5-FE79-4011-9767-3ACD0914CB1D}" srcOrd="0" destOrd="0" presId="urn:microsoft.com/office/officeart/2008/layout/VerticalCurvedList"/>
    <dgm:cxn modelId="{BE00E06D-7859-42B9-8E19-AA97E3D77707}" type="presParOf" srcId="{CBB8E103-D8AC-5C4D-9C51-030E6167566F}" destId="{6641E143-69C7-4084-947C-12CD02243267}" srcOrd="7" destOrd="0" presId="urn:microsoft.com/office/officeart/2008/layout/VerticalCurvedList"/>
    <dgm:cxn modelId="{FFD58B5F-DA6A-4B26-95BC-6A302859786F}" type="presParOf" srcId="{CBB8E103-D8AC-5C4D-9C51-030E6167566F}" destId="{82E1E260-2304-4802-B03D-3FAB833EFFB5}" srcOrd="8" destOrd="0" presId="urn:microsoft.com/office/officeart/2008/layout/VerticalCurvedList"/>
    <dgm:cxn modelId="{84D9D12C-D54F-4F0C-B3D0-AB1187C27DA0}" type="presParOf" srcId="{82E1E260-2304-4802-B03D-3FAB833EFFB5}" destId="{9120ED6F-DF07-4B27-9BFC-7459B7439492}" srcOrd="0" destOrd="0" presId="urn:microsoft.com/office/officeart/2008/layout/VerticalCurvedList"/>
    <dgm:cxn modelId="{05CA2BD5-8271-4391-9F19-682E34BA7FBB}" type="presParOf" srcId="{CBB8E103-D8AC-5C4D-9C51-030E6167566F}" destId="{8598FA36-B621-441D-A11B-40A25248B441}" srcOrd="9" destOrd="0" presId="urn:microsoft.com/office/officeart/2008/layout/VerticalCurvedList"/>
    <dgm:cxn modelId="{B812B4D2-D1AF-4E67-A250-0432112E9E44}" type="presParOf" srcId="{CBB8E103-D8AC-5C4D-9C51-030E6167566F}" destId="{710D50E4-2254-4F7A-B3EF-7BB45ABF3627}" srcOrd="10" destOrd="0" presId="urn:microsoft.com/office/officeart/2008/layout/VerticalCurvedList"/>
    <dgm:cxn modelId="{91BBC11E-FA92-42EC-8026-EACFC5EE82D9}" type="presParOf" srcId="{710D50E4-2254-4F7A-B3EF-7BB45ABF3627}" destId="{27C698CA-3521-4EC9-9B3E-F8DAF497C8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378FD16-BFA0-4F5B-800F-3220375D8719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kształtuje umiejętność planowania czynności koniecznych w procesie poszukiwania odpowiedzi, a także podejmowania działań pomimo braku kompletnej strategii 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DC45F-5F00-4901-8DAA-D5AFB4728885}" type="parTrans" cxnId="{27300AAD-1880-4448-8B7B-D5425C007475}">
      <dgm:prSet/>
      <dgm:spPr/>
      <dgm:t>
        <a:bodyPr/>
        <a:lstStyle/>
        <a:p>
          <a:endParaRPr lang="pl-PL"/>
        </a:p>
      </dgm:t>
    </dgm:pt>
    <dgm:pt modelId="{2A9A3084-53CE-4AF0-B357-380D515BB6B7}" type="sibTrans" cxnId="{27300AAD-1880-4448-8B7B-D5425C007475}">
      <dgm:prSet/>
      <dgm:spPr/>
      <dgm:t>
        <a:bodyPr/>
        <a:lstStyle/>
        <a:p>
          <a:endParaRPr lang="pl-PL"/>
        </a:p>
      </dgm:t>
    </dgm:pt>
    <dgm:pt modelId="{205385AA-0FFA-4A2D-BCF4-BFDFFF6114C7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wymusza wnikliwą analizę treści i opracowanie strategii rozwiązania</a:t>
          </a:r>
          <a:endParaRPr lang="pl-PL" sz="16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1A6AE-5F03-4503-BB6C-65303678B238}" type="parTrans" cxnId="{E50DF0D1-A0BB-4E90-83FD-80268516DC03}">
      <dgm:prSet/>
      <dgm:spPr/>
      <dgm:t>
        <a:bodyPr/>
        <a:lstStyle/>
        <a:p>
          <a:endParaRPr lang="pl-PL"/>
        </a:p>
      </dgm:t>
    </dgm:pt>
    <dgm:pt modelId="{CA1F8C82-BDFC-4F69-84EF-EE69AED6EA99}" type="sibTrans" cxnId="{E50DF0D1-A0BB-4E90-83FD-80268516DC03}">
      <dgm:prSet/>
      <dgm:spPr>
        <a:solidFill>
          <a:schemeClr val="accent2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76EAA9C-F7ED-4A95-94C1-BB4EF1E6D45B}">
      <dgm:prSet custT="1"/>
      <dgm:spPr/>
      <dgm:t>
        <a:bodyPr/>
        <a:lstStyle/>
        <a:p>
          <a:r>
            <a:rPr lang="pl-PL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pozwala na doskonalenie precyzyjnego zapisu objaśnień, wniosków, kolejnych działań – w przypadku kilkuetapowego </a:t>
          </a:r>
          <a:r>
            <a:rPr lang="pl-PL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rozwiązania</a:t>
          </a:r>
          <a:endParaRPr lang="pl-PL" sz="16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96DE6-306D-4A6A-B75D-3093E90F050A}" type="parTrans" cxnId="{89B0AE65-BD93-4E30-98D3-62D0B8FB01D9}">
      <dgm:prSet/>
      <dgm:spPr/>
      <dgm:t>
        <a:bodyPr/>
        <a:lstStyle/>
        <a:p>
          <a:endParaRPr lang="pl-PL"/>
        </a:p>
      </dgm:t>
    </dgm:pt>
    <dgm:pt modelId="{8D02B85F-9AEC-4FFA-A087-0788AD0638CE}" type="sibTrans" cxnId="{89B0AE65-BD93-4E30-98D3-62D0B8FB01D9}">
      <dgm:prSet/>
      <dgm:spPr/>
      <dgm:t>
        <a:bodyPr/>
        <a:lstStyle/>
        <a:p>
          <a:endParaRPr lang="pl-PL"/>
        </a:p>
      </dgm:t>
    </dgm:pt>
    <dgm:pt modelId="{2BD6D832-A209-4678-B97C-17AA55697C8A}">
      <dgm:prSet custT="1"/>
      <dgm:spPr/>
      <dgm:t>
        <a:bodyPr/>
        <a:lstStyle/>
        <a:p>
          <a:r>
            <a:rPr lang="pl-PL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rozwija umiejętności przydatne w życiu codziennym i dalszej edukacji oraz pomaga w przygotowaniu do egzaminu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19FD0-B8B1-477E-AF29-6CA2ACFB65DA}" type="parTrans" cxnId="{19DB24C5-C4DC-44D8-95D7-A95642DCE576}">
      <dgm:prSet/>
      <dgm:spPr/>
      <dgm:t>
        <a:bodyPr/>
        <a:lstStyle/>
        <a:p>
          <a:endParaRPr lang="pl-PL"/>
        </a:p>
      </dgm:t>
    </dgm:pt>
    <dgm:pt modelId="{1598CC15-BDD6-46F4-A3F9-C3911081CEAC}" type="sibTrans" cxnId="{19DB24C5-C4DC-44D8-95D7-A95642DCE576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4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4"/>
      <dgm:spPr/>
    </dgm:pt>
    <dgm:pt modelId="{20DCCB05-FEF3-5541-A349-CC1930EC48DF}" type="pres">
      <dgm:prSet presAssocID="{2E6C16F3-1F83-B54E-8DB0-6F43FBCDB4F6}" presName="dstNode" presStyleLbl="node1" presStyleIdx="0" presStyleCnt="4"/>
      <dgm:spPr/>
    </dgm:pt>
    <dgm:pt modelId="{BFE8936C-72A8-4F97-9B03-5D0BE6DECE00}" type="pres">
      <dgm:prSet presAssocID="{205385AA-0FFA-4A2D-BCF4-BFDFFF6114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87F7FD-5095-4B2C-8220-9353C7CFABAF}" type="pres">
      <dgm:prSet presAssocID="{205385AA-0FFA-4A2D-BCF4-BFDFFF6114C7}" presName="accent_1" presStyleCnt="0"/>
      <dgm:spPr/>
    </dgm:pt>
    <dgm:pt modelId="{E56293F8-4A40-48C6-A5BC-4E64D86C0584}" type="pres">
      <dgm:prSet presAssocID="{205385AA-0FFA-4A2D-BCF4-BFDFFF6114C7}" presName="accentRepeatNode" presStyleLbl="solidFgAcc1" presStyleIdx="0" presStyleCnt="4"/>
      <dgm:spPr>
        <a:solidFill>
          <a:schemeClr val="accent1">
            <a:lumMod val="75000"/>
          </a:schemeClr>
        </a:solidFill>
      </dgm:spPr>
    </dgm:pt>
    <dgm:pt modelId="{BBAD903A-7EDB-4E42-A872-EBE60DF93548}" type="pres">
      <dgm:prSet presAssocID="{0378FD16-BFA0-4F5B-800F-3220375D871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65F9D-4C6C-48F0-AEF4-75A33D482F7A}" type="pres">
      <dgm:prSet presAssocID="{0378FD16-BFA0-4F5B-800F-3220375D8719}" presName="accent_2" presStyleCnt="0"/>
      <dgm:spPr/>
    </dgm:pt>
    <dgm:pt modelId="{CD498147-219F-4371-AEBD-09F3142F55DF}" type="pres">
      <dgm:prSet presAssocID="{0378FD16-BFA0-4F5B-800F-3220375D8719}" presName="accentRepeatNode" presStyleLbl="solidFgAcc1" presStyleIdx="1" presStyleCnt="4"/>
      <dgm:spPr>
        <a:solidFill>
          <a:schemeClr val="accent1">
            <a:lumMod val="75000"/>
          </a:schemeClr>
        </a:solidFill>
      </dgm:spPr>
    </dgm:pt>
    <dgm:pt modelId="{319543CD-9A14-4ABC-AEBC-C1A27E6395E0}" type="pres">
      <dgm:prSet presAssocID="{F76EAA9C-F7ED-4A95-94C1-BB4EF1E6D45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624F19-4093-40B7-9354-2EE767EA1F11}" type="pres">
      <dgm:prSet presAssocID="{F76EAA9C-F7ED-4A95-94C1-BB4EF1E6D45B}" presName="accent_3" presStyleCnt="0"/>
      <dgm:spPr/>
    </dgm:pt>
    <dgm:pt modelId="{9EC6CD7E-BC2F-41D2-AC44-117FC502E523}" type="pres">
      <dgm:prSet presAssocID="{F76EAA9C-F7ED-4A95-94C1-BB4EF1E6D45B}" presName="accentRepeatNode" presStyleLbl="solidFgAcc1" presStyleIdx="2" presStyleCnt="4"/>
      <dgm:spPr>
        <a:solidFill>
          <a:schemeClr val="accent1">
            <a:lumMod val="75000"/>
          </a:schemeClr>
        </a:solidFill>
      </dgm:spPr>
    </dgm:pt>
    <dgm:pt modelId="{21EF22FF-3317-4D34-9716-1E9613B0BB01}" type="pres">
      <dgm:prSet presAssocID="{2BD6D832-A209-4678-B97C-17AA55697C8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767BB3-401A-49EA-B82E-4FA7A9C2526E}" type="pres">
      <dgm:prSet presAssocID="{2BD6D832-A209-4678-B97C-17AA55697C8A}" presName="accent_4" presStyleCnt="0"/>
      <dgm:spPr/>
    </dgm:pt>
    <dgm:pt modelId="{86D6227F-E388-45BD-8B5E-3A23DE0559DC}" type="pres">
      <dgm:prSet presAssocID="{2BD6D832-A209-4678-B97C-17AA55697C8A}" presName="accentRepeatNode" presStyleLbl="solidFgAcc1" presStyleIdx="3" presStyleCnt="4"/>
      <dgm:spPr>
        <a:solidFill>
          <a:schemeClr val="accent1">
            <a:lumMod val="75000"/>
          </a:schemeClr>
        </a:solidFill>
      </dgm:spPr>
    </dgm:pt>
  </dgm:ptLst>
  <dgm:cxnLst>
    <dgm:cxn modelId="{89B0AE65-BD93-4E30-98D3-62D0B8FB01D9}" srcId="{2E6C16F3-1F83-B54E-8DB0-6F43FBCDB4F6}" destId="{F76EAA9C-F7ED-4A95-94C1-BB4EF1E6D45B}" srcOrd="2" destOrd="0" parTransId="{B6896DE6-306D-4A6A-B75D-3093E90F050A}" sibTransId="{8D02B85F-9AEC-4FFA-A087-0788AD0638CE}"/>
    <dgm:cxn modelId="{D01646B1-0A2D-48C0-A38F-9DA288A5F453}" type="presOf" srcId="{0378FD16-BFA0-4F5B-800F-3220375D8719}" destId="{BBAD903A-7EDB-4E42-A872-EBE60DF93548}" srcOrd="0" destOrd="0" presId="urn:microsoft.com/office/officeart/2008/layout/VerticalCurvedList"/>
    <dgm:cxn modelId="{E50DF0D1-A0BB-4E90-83FD-80268516DC03}" srcId="{2E6C16F3-1F83-B54E-8DB0-6F43FBCDB4F6}" destId="{205385AA-0FFA-4A2D-BCF4-BFDFFF6114C7}" srcOrd="0" destOrd="0" parTransId="{D501A6AE-5F03-4503-BB6C-65303678B238}" sibTransId="{CA1F8C82-BDFC-4F69-84EF-EE69AED6EA99}"/>
    <dgm:cxn modelId="{52705F9F-1C20-41E0-81F7-FE08FAA7C3A0}" type="presOf" srcId="{2E6C16F3-1F83-B54E-8DB0-6F43FBCDB4F6}" destId="{394DC5E4-E124-D84B-93CB-B98DCD3AFCD6}" srcOrd="0" destOrd="0" presId="urn:microsoft.com/office/officeart/2008/layout/VerticalCurvedList"/>
    <dgm:cxn modelId="{41B0A902-5978-45A0-86BE-D72C7A5B0132}" type="presOf" srcId="{CA1F8C82-BDFC-4F69-84EF-EE69AED6EA99}" destId="{F90D3A82-6028-0343-8B61-2827A78EA6EA}" srcOrd="0" destOrd="0" presId="urn:microsoft.com/office/officeart/2008/layout/VerticalCurvedList"/>
    <dgm:cxn modelId="{7F044D94-2BB8-4B1F-A943-949E0B1CE75D}" type="presOf" srcId="{2BD6D832-A209-4678-B97C-17AA55697C8A}" destId="{21EF22FF-3317-4D34-9716-1E9613B0BB01}" srcOrd="0" destOrd="0" presId="urn:microsoft.com/office/officeart/2008/layout/VerticalCurvedList"/>
    <dgm:cxn modelId="{19DB24C5-C4DC-44D8-95D7-A95642DCE576}" srcId="{2E6C16F3-1F83-B54E-8DB0-6F43FBCDB4F6}" destId="{2BD6D832-A209-4678-B97C-17AA55697C8A}" srcOrd="3" destOrd="0" parTransId="{0B719FD0-B8B1-477E-AF29-6CA2ACFB65DA}" sibTransId="{1598CC15-BDD6-46F4-A3F9-C3911081CEAC}"/>
    <dgm:cxn modelId="{6ED5D690-1BB3-4E56-B673-B1CC0050CA9D}" type="presOf" srcId="{205385AA-0FFA-4A2D-BCF4-BFDFFF6114C7}" destId="{BFE8936C-72A8-4F97-9B03-5D0BE6DECE00}" srcOrd="0" destOrd="0" presId="urn:microsoft.com/office/officeart/2008/layout/VerticalCurvedList"/>
    <dgm:cxn modelId="{27300AAD-1880-4448-8B7B-D5425C007475}" srcId="{2E6C16F3-1F83-B54E-8DB0-6F43FBCDB4F6}" destId="{0378FD16-BFA0-4F5B-800F-3220375D8719}" srcOrd="1" destOrd="0" parTransId="{07EDC45F-5F00-4901-8DAA-D5AFB4728885}" sibTransId="{2A9A3084-53CE-4AF0-B357-380D515BB6B7}"/>
    <dgm:cxn modelId="{87455B4A-9B7B-40B1-954A-2873CFB5EBD7}" type="presOf" srcId="{F76EAA9C-F7ED-4A95-94C1-BB4EF1E6D45B}" destId="{319543CD-9A14-4ABC-AEBC-C1A27E6395E0}" srcOrd="0" destOrd="0" presId="urn:microsoft.com/office/officeart/2008/layout/VerticalCurvedList"/>
    <dgm:cxn modelId="{C3287962-61C4-4EFF-856B-E2649ECE2069}" type="presParOf" srcId="{394DC5E4-E124-D84B-93CB-B98DCD3AFCD6}" destId="{CBB8E103-D8AC-5C4D-9C51-030E6167566F}" srcOrd="0" destOrd="0" presId="urn:microsoft.com/office/officeart/2008/layout/VerticalCurvedList"/>
    <dgm:cxn modelId="{5BBA6EA7-EA47-4C99-B8BB-5B1881DA0C6F}" type="presParOf" srcId="{CBB8E103-D8AC-5C4D-9C51-030E6167566F}" destId="{7C1782EB-3F0A-7349-88AC-8AC2618F1ED7}" srcOrd="0" destOrd="0" presId="urn:microsoft.com/office/officeart/2008/layout/VerticalCurvedList"/>
    <dgm:cxn modelId="{5EADA379-983A-4214-9A48-BC21BA949BA3}" type="presParOf" srcId="{7C1782EB-3F0A-7349-88AC-8AC2618F1ED7}" destId="{5FED37C7-6B76-6B40-8013-D5C2ECB85310}" srcOrd="0" destOrd="0" presId="urn:microsoft.com/office/officeart/2008/layout/VerticalCurvedList"/>
    <dgm:cxn modelId="{4692693C-D824-40CA-813E-EDB5AE15225B}" type="presParOf" srcId="{7C1782EB-3F0A-7349-88AC-8AC2618F1ED7}" destId="{F90D3A82-6028-0343-8B61-2827A78EA6EA}" srcOrd="1" destOrd="0" presId="urn:microsoft.com/office/officeart/2008/layout/VerticalCurvedList"/>
    <dgm:cxn modelId="{4382452B-2630-4F8D-8361-887AF2E45D66}" type="presParOf" srcId="{7C1782EB-3F0A-7349-88AC-8AC2618F1ED7}" destId="{B0848B21-8237-094A-A041-1E77F7DDA57E}" srcOrd="2" destOrd="0" presId="urn:microsoft.com/office/officeart/2008/layout/VerticalCurvedList"/>
    <dgm:cxn modelId="{7B72B450-22DF-4993-972C-E8801778812C}" type="presParOf" srcId="{7C1782EB-3F0A-7349-88AC-8AC2618F1ED7}" destId="{20DCCB05-FEF3-5541-A349-CC1930EC48DF}" srcOrd="3" destOrd="0" presId="urn:microsoft.com/office/officeart/2008/layout/VerticalCurvedList"/>
    <dgm:cxn modelId="{3747F5AA-00AA-4C8D-9E03-107CAC9A97AC}" type="presParOf" srcId="{CBB8E103-D8AC-5C4D-9C51-030E6167566F}" destId="{BFE8936C-72A8-4F97-9B03-5D0BE6DECE00}" srcOrd="1" destOrd="0" presId="urn:microsoft.com/office/officeart/2008/layout/VerticalCurvedList"/>
    <dgm:cxn modelId="{0FF8EFFC-C963-4857-ADBB-6E16731A5678}" type="presParOf" srcId="{CBB8E103-D8AC-5C4D-9C51-030E6167566F}" destId="{3F87F7FD-5095-4B2C-8220-9353C7CFABAF}" srcOrd="2" destOrd="0" presId="urn:microsoft.com/office/officeart/2008/layout/VerticalCurvedList"/>
    <dgm:cxn modelId="{E6777863-3EE3-4115-B9C7-2181BB48C2E7}" type="presParOf" srcId="{3F87F7FD-5095-4B2C-8220-9353C7CFABAF}" destId="{E56293F8-4A40-48C6-A5BC-4E64D86C0584}" srcOrd="0" destOrd="0" presId="urn:microsoft.com/office/officeart/2008/layout/VerticalCurvedList"/>
    <dgm:cxn modelId="{21436C24-7FB4-42DD-BE99-83EFA1F7A982}" type="presParOf" srcId="{CBB8E103-D8AC-5C4D-9C51-030E6167566F}" destId="{BBAD903A-7EDB-4E42-A872-EBE60DF93548}" srcOrd="3" destOrd="0" presId="urn:microsoft.com/office/officeart/2008/layout/VerticalCurvedList"/>
    <dgm:cxn modelId="{2BC26A3A-3604-49A2-A38F-6D71F45B0E3D}" type="presParOf" srcId="{CBB8E103-D8AC-5C4D-9C51-030E6167566F}" destId="{B8065F9D-4C6C-48F0-AEF4-75A33D482F7A}" srcOrd="4" destOrd="0" presId="urn:microsoft.com/office/officeart/2008/layout/VerticalCurvedList"/>
    <dgm:cxn modelId="{B6FF7910-2001-4591-B3EB-2F539AA93D6E}" type="presParOf" srcId="{B8065F9D-4C6C-48F0-AEF4-75A33D482F7A}" destId="{CD498147-219F-4371-AEBD-09F3142F55DF}" srcOrd="0" destOrd="0" presId="urn:microsoft.com/office/officeart/2008/layout/VerticalCurvedList"/>
    <dgm:cxn modelId="{3B5769BD-7942-4D5F-A7A7-8A5B16822642}" type="presParOf" srcId="{CBB8E103-D8AC-5C4D-9C51-030E6167566F}" destId="{319543CD-9A14-4ABC-AEBC-C1A27E6395E0}" srcOrd="5" destOrd="0" presId="urn:microsoft.com/office/officeart/2008/layout/VerticalCurvedList"/>
    <dgm:cxn modelId="{646AEFA2-EFCD-4269-8EDF-C3AC62551DED}" type="presParOf" srcId="{CBB8E103-D8AC-5C4D-9C51-030E6167566F}" destId="{CD624F19-4093-40B7-9354-2EE767EA1F11}" srcOrd="6" destOrd="0" presId="urn:microsoft.com/office/officeart/2008/layout/VerticalCurvedList"/>
    <dgm:cxn modelId="{15B8F023-A0BB-42C2-A21F-7004AB048D5D}" type="presParOf" srcId="{CD624F19-4093-40B7-9354-2EE767EA1F11}" destId="{9EC6CD7E-BC2F-41D2-AC44-117FC502E523}" srcOrd="0" destOrd="0" presId="urn:microsoft.com/office/officeart/2008/layout/VerticalCurvedList"/>
    <dgm:cxn modelId="{AA0EF1E8-17A5-4B84-98C3-F3964FDC12B0}" type="presParOf" srcId="{CBB8E103-D8AC-5C4D-9C51-030E6167566F}" destId="{21EF22FF-3317-4D34-9716-1E9613B0BB01}" srcOrd="7" destOrd="0" presId="urn:microsoft.com/office/officeart/2008/layout/VerticalCurvedList"/>
    <dgm:cxn modelId="{23423B33-109E-4DDD-ACD3-E29DEAD06B60}" type="presParOf" srcId="{CBB8E103-D8AC-5C4D-9C51-030E6167566F}" destId="{72767BB3-401A-49EA-B82E-4FA7A9C2526E}" srcOrd="8" destOrd="0" presId="urn:microsoft.com/office/officeart/2008/layout/VerticalCurvedList"/>
    <dgm:cxn modelId="{C6FF0876-AAB6-4F72-B1C7-507F71275EB8}" type="presParOf" srcId="{72767BB3-401A-49EA-B82E-4FA7A9C2526E}" destId="{86D6227F-E388-45BD-8B5E-3A23DE0559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610937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936C-72A8-4F97-9B03-5D0BE6DECE00}">
      <dsp:nvSpPr>
        <dsp:cNvPr id="0" name=""/>
        <dsp:cNvSpPr/>
      </dsp:nvSpPr>
      <dsp:spPr>
        <a:xfrm>
          <a:off x="559873" y="381520"/>
          <a:ext cx="8547685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pozwala na doskonalenie umiejętności zapisywania prowadzonego rozumowania</a:t>
          </a:r>
        </a:p>
      </dsp:txBody>
      <dsp:txXfrm>
        <a:off x="559873" y="381520"/>
        <a:ext cx="8547685" cy="763438"/>
      </dsp:txXfrm>
    </dsp:sp>
    <dsp:sp modelId="{E56293F8-4A40-48C6-A5BC-4E64D86C0584}">
      <dsp:nvSpPr>
        <dsp:cNvPr id="0" name=""/>
        <dsp:cNvSpPr/>
      </dsp:nvSpPr>
      <dsp:spPr>
        <a:xfrm>
          <a:off x="82723" y="286090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AD903A-7EDB-4E42-A872-EBE60DF93548}">
      <dsp:nvSpPr>
        <dsp:cNvPr id="0" name=""/>
        <dsp:cNvSpPr/>
      </dsp:nvSpPr>
      <dsp:spPr>
        <a:xfrm>
          <a:off x="997569" y="1526877"/>
          <a:ext cx="8109988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daje możliwość odkrywania różnych sposobów rozwiązania zadania i poszukiwania różnych dróg do znalezienia odpowiedzi</a:t>
          </a:r>
        </a:p>
      </dsp:txBody>
      <dsp:txXfrm>
        <a:off x="997569" y="1526877"/>
        <a:ext cx="8109988" cy="763438"/>
      </dsp:txXfrm>
    </dsp:sp>
    <dsp:sp modelId="{CD498147-219F-4371-AEBD-09F3142F55DF}">
      <dsp:nvSpPr>
        <dsp:cNvPr id="0" name=""/>
        <dsp:cNvSpPr/>
      </dsp:nvSpPr>
      <dsp:spPr>
        <a:xfrm>
          <a:off x="520420" y="1431447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9543CD-9A14-4ABC-AEBC-C1A27E6395E0}">
      <dsp:nvSpPr>
        <dsp:cNvPr id="0" name=""/>
        <dsp:cNvSpPr/>
      </dsp:nvSpPr>
      <dsp:spPr>
        <a:xfrm>
          <a:off x="997569" y="2672233"/>
          <a:ext cx="8109988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wskazuje rodzaje i przyczyny błędów popełnianych przez uczniów</a:t>
          </a:r>
        </a:p>
      </dsp:txBody>
      <dsp:txXfrm>
        <a:off x="997569" y="2672233"/>
        <a:ext cx="8109988" cy="763438"/>
      </dsp:txXfrm>
    </dsp:sp>
    <dsp:sp modelId="{9EC6CD7E-BC2F-41D2-AC44-117FC502E523}">
      <dsp:nvSpPr>
        <dsp:cNvPr id="0" name=""/>
        <dsp:cNvSpPr/>
      </dsp:nvSpPr>
      <dsp:spPr>
        <a:xfrm>
          <a:off x="520420" y="2576803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593B17-C23A-45FD-8071-0404825400E5}">
      <dsp:nvSpPr>
        <dsp:cNvPr id="0" name=""/>
        <dsp:cNvSpPr/>
      </dsp:nvSpPr>
      <dsp:spPr>
        <a:xfrm>
          <a:off x="559873" y="3817589"/>
          <a:ext cx="8547685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ułatwia dobór metod pracy dostosowanych do możliwości poznawczych uczniów</a:t>
          </a:r>
          <a:endParaRPr lang="pl-PL" sz="18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873" y="3817589"/>
        <a:ext cx="8547685" cy="763438"/>
      </dsp:txXfrm>
    </dsp:sp>
    <dsp:sp modelId="{9120ED6F-DF07-4B27-9BFC-7459B7439492}">
      <dsp:nvSpPr>
        <dsp:cNvPr id="0" name=""/>
        <dsp:cNvSpPr/>
      </dsp:nvSpPr>
      <dsp:spPr>
        <a:xfrm>
          <a:off x="82723" y="3722159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610937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936C-72A8-4F97-9B03-5D0BE6DECE00}">
      <dsp:nvSpPr>
        <dsp:cNvPr id="0" name=""/>
        <dsp:cNvSpPr/>
      </dsp:nvSpPr>
      <dsp:spPr>
        <a:xfrm>
          <a:off x="559873" y="381520"/>
          <a:ext cx="7800515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pogłębiania i poszerzanie badanego zagadnienia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873" y="381520"/>
        <a:ext cx="7800515" cy="763438"/>
      </dsp:txXfrm>
    </dsp:sp>
    <dsp:sp modelId="{E56293F8-4A40-48C6-A5BC-4E64D86C0584}">
      <dsp:nvSpPr>
        <dsp:cNvPr id="0" name=""/>
        <dsp:cNvSpPr/>
      </dsp:nvSpPr>
      <dsp:spPr>
        <a:xfrm>
          <a:off x="82723" y="286090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AD903A-7EDB-4E42-A872-EBE60DF93548}">
      <dsp:nvSpPr>
        <dsp:cNvPr id="0" name=""/>
        <dsp:cNvSpPr/>
      </dsp:nvSpPr>
      <dsp:spPr>
        <a:xfrm>
          <a:off x="997569" y="1526877"/>
          <a:ext cx="7362818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opracowywania strategii i poszukiwania różnych sposobów rozwiązania zagadnienia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7569" y="1526877"/>
        <a:ext cx="7362818" cy="763438"/>
      </dsp:txXfrm>
    </dsp:sp>
    <dsp:sp modelId="{CD498147-219F-4371-AEBD-09F3142F55DF}">
      <dsp:nvSpPr>
        <dsp:cNvPr id="0" name=""/>
        <dsp:cNvSpPr/>
      </dsp:nvSpPr>
      <dsp:spPr>
        <a:xfrm>
          <a:off x="520420" y="1431447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4169A3-4BA6-4078-AD34-3FB59E4552E4}">
      <dsp:nvSpPr>
        <dsp:cNvPr id="0" name=""/>
        <dsp:cNvSpPr/>
      </dsp:nvSpPr>
      <dsp:spPr>
        <a:xfrm>
          <a:off x="997569" y="2672233"/>
          <a:ext cx="7362818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kształcenia umiejętności uogólniania i formułowania wniosków 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7569" y="2672233"/>
        <a:ext cx="7362818" cy="763438"/>
      </dsp:txXfrm>
    </dsp:sp>
    <dsp:sp modelId="{9EC6CD7E-BC2F-41D2-AC44-117FC502E523}">
      <dsp:nvSpPr>
        <dsp:cNvPr id="0" name=""/>
        <dsp:cNvSpPr/>
      </dsp:nvSpPr>
      <dsp:spPr>
        <a:xfrm>
          <a:off x="520420" y="2576803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B93448-DEDE-4FBE-83EB-A8CE87763A98}">
      <dsp:nvSpPr>
        <dsp:cNvPr id="0" name=""/>
        <dsp:cNvSpPr/>
      </dsp:nvSpPr>
      <dsp:spPr>
        <a:xfrm>
          <a:off x="559873" y="3817589"/>
          <a:ext cx="7800515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opracowania algorytmów postępowania w sytuacjach </a:t>
          </a:r>
          <a:r>
            <a:rPr lang="pl-PL" sz="1600" b="1" kern="12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podobnych </a:t>
          </a:r>
          <a:br>
            <a:rPr lang="pl-PL" sz="1600" b="1" kern="12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 </a:t>
          </a: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rozważanej w zadaniu  </a:t>
          </a:r>
        </a:p>
      </dsp:txBody>
      <dsp:txXfrm>
        <a:off x="559873" y="3817589"/>
        <a:ext cx="7800515" cy="763438"/>
      </dsp:txXfrm>
    </dsp:sp>
    <dsp:sp modelId="{9120ED6F-DF07-4B27-9BFC-7459B7439492}">
      <dsp:nvSpPr>
        <dsp:cNvPr id="0" name=""/>
        <dsp:cNvSpPr/>
      </dsp:nvSpPr>
      <dsp:spPr>
        <a:xfrm>
          <a:off x="82723" y="3722159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640147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8AADE-DE29-4A8C-B903-92908F8ABD38}">
      <dsp:nvSpPr>
        <dsp:cNvPr id="0" name=""/>
        <dsp:cNvSpPr/>
      </dsp:nvSpPr>
      <dsp:spPr>
        <a:xfrm>
          <a:off x="658129" y="381520"/>
          <a:ext cx="9061539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pozwala uczniom  doskonalić algorytmy  i przygotowuje ich do poszukiwania własnych metod poszukiwania odpowiedzi</a:t>
          </a:r>
          <a:endParaRPr lang="pl-PL" sz="160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129" y="381520"/>
        <a:ext cx="9061539" cy="763438"/>
      </dsp:txXfrm>
    </dsp:sp>
    <dsp:sp modelId="{217217F7-A8EF-4D88-B411-0242B19A89B7}">
      <dsp:nvSpPr>
        <dsp:cNvPr id="0" name=""/>
        <dsp:cNvSpPr/>
      </dsp:nvSpPr>
      <dsp:spPr>
        <a:xfrm>
          <a:off x="53513" y="286090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6F65944-6ABA-4CF1-92C8-BAED64BCC259}">
      <dsp:nvSpPr>
        <dsp:cNvPr id="0" name=""/>
        <dsp:cNvSpPr/>
      </dsp:nvSpPr>
      <dsp:spPr>
        <a:xfrm>
          <a:off x="971321" y="1482269"/>
          <a:ext cx="8916429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umożliwia naukę rozwiązywania problemów typowych i nietypowych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1321" y="1482269"/>
        <a:ext cx="8916429" cy="763438"/>
      </dsp:txXfrm>
    </dsp:sp>
    <dsp:sp modelId="{CD498147-219F-4371-AEBD-09F3142F55DF}">
      <dsp:nvSpPr>
        <dsp:cNvPr id="0" name=""/>
        <dsp:cNvSpPr/>
      </dsp:nvSpPr>
      <dsp:spPr>
        <a:xfrm>
          <a:off x="491210" y="1431447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0F50FB-1FDC-464A-8FDE-73BA868BB1E1}">
      <dsp:nvSpPr>
        <dsp:cNvPr id="0" name=""/>
        <dsp:cNvSpPr/>
      </dsp:nvSpPr>
      <dsp:spPr>
        <a:xfrm>
          <a:off x="943688" y="2672233"/>
          <a:ext cx="8943753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pozwala doskonalić precyzję i komunikatywność opisu rozwiązania zadania  </a:t>
          </a:r>
        </a:p>
      </dsp:txBody>
      <dsp:txXfrm>
        <a:off x="943688" y="2672233"/>
        <a:ext cx="8943753" cy="763438"/>
      </dsp:txXfrm>
    </dsp:sp>
    <dsp:sp modelId="{9EC6CD7E-BC2F-41D2-AC44-117FC502E523}">
      <dsp:nvSpPr>
        <dsp:cNvPr id="0" name=""/>
        <dsp:cNvSpPr/>
      </dsp:nvSpPr>
      <dsp:spPr>
        <a:xfrm>
          <a:off x="491210" y="2576803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1E09C4-22B5-419D-864C-802CDC8A42D1}">
      <dsp:nvSpPr>
        <dsp:cNvPr id="0" name=""/>
        <dsp:cNvSpPr/>
      </dsp:nvSpPr>
      <dsp:spPr>
        <a:xfrm>
          <a:off x="490431" y="3817589"/>
          <a:ext cx="9397306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dostarcza nauczycielowi informacji o poziomie opanowania przez uczniów umiejętności matematycznych </a:t>
          </a:r>
          <a:endParaRPr lang="pl-PL" sz="160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431" y="3817589"/>
        <a:ext cx="9397306" cy="763438"/>
      </dsp:txXfrm>
    </dsp:sp>
    <dsp:sp modelId="{27C698CA-3521-4EC9-9B3E-F8DAF497C82C}">
      <dsp:nvSpPr>
        <dsp:cNvPr id="0" name=""/>
        <dsp:cNvSpPr/>
      </dsp:nvSpPr>
      <dsp:spPr>
        <a:xfrm>
          <a:off x="53513" y="3722159"/>
          <a:ext cx="954298" cy="954298"/>
        </a:xfrm>
        <a:prstGeom prst="ellipse">
          <a:avLst/>
        </a:prstGeom>
        <a:solidFill>
          <a:srgbClr val="0070C0"/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610937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8AADE-DE29-4A8C-B903-92908F8ABD38}">
      <dsp:nvSpPr>
        <dsp:cNvPr id="0" name=""/>
        <dsp:cNvSpPr/>
      </dsp:nvSpPr>
      <dsp:spPr>
        <a:xfrm>
          <a:off x="485190" y="317261"/>
          <a:ext cx="9337527" cy="606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535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wymaga zaplanowania kolejnych etapów na drodze poszukiwania odpowiedzi</a:t>
          </a:r>
          <a:endParaRPr lang="pl-PL" sz="160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190" y="317261"/>
        <a:ext cx="9337527" cy="606114"/>
      </dsp:txXfrm>
    </dsp:sp>
    <dsp:sp modelId="{217217F7-A8EF-4D88-B411-0242B19A89B7}">
      <dsp:nvSpPr>
        <dsp:cNvPr id="0" name=""/>
        <dsp:cNvSpPr/>
      </dsp:nvSpPr>
      <dsp:spPr>
        <a:xfrm>
          <a:off x="79746" y="232495"/>
          <a:ext cx="775646" cy="775646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278FC8-AF8F-40F9-A731-F3F6BDF44BFD}">
      <dsp:nvSpPr>
        <dsp:cNvPr id="0" name=""/>
        <dsp:cNvSpPr/>
      </dsp:nvSpPr>
      <dsp:spPr>
        <a:xfrm>
          <a:off x="912213" y="1240537"/>
          <a:ext cx="8928124" cy="620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5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doskonali umiejętność budowania i stosowania strategii rozwiązania</a:t>
          </a:r>
          <a:b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213" y="1240537"/>
        <a:ext cx="8928124" cy="620517"/>
      </dsp:txXfrm>
    </dsp:sp>
    <dsp:sp modelId="{61F0F6BF-177A-43B2-9421-7C696C3B5E3E}">
      <dsp:nvSpPr>
        <dsp:cNvPr id="0" name=""/>
        <dsp:cNvSpPr/>
      </dsp:nvSpPr>
      <dsp:spPr>
        <a:xfrm>
          <a:off x="524390" y="1162973"/>
          <a:ext cx="775646" cy="775646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FEC4F8-F139-48EF-9CFB-031A532D5147}">
      <dsp:nvSpPr>
        <dsp:cNvPr id="0" name=""/>
        <dsp:cNvSpPr/>
      </dsp:nvSpPr>
      <dsp:spPr>
        <a:xfrm>
          <a:off x="1005517" y="2182030"/>
          <a:ext cx="8791654" cy="620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5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umożliwia doskonalenie poprawności rachunkowej – błąd na wcześniejszym etapie rozwiązania może uniemożliwić przeprowadzenie właściwego rozumowania w dalszej części rozwiązania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5517" y="2182030"/>
        <a:ext cx="8791654" cy="620517"/>
      </dsp:txXfrm>
    </dsp:sp>
    <dsp:sp modelId="{C168F2F5-FE79-4011-9767-3ACD0914CB1D}">
      <dsp:nvSpPr>
        <dsp:cNvPr id="0" name=""/>
        <dsp:cNvSpPr/>
      </dsp:nvSpPr>
      <dsp:spPr>
        <a:xfrm>
          <a:off x="660860" y="2093451"/>
          <a:ext cx="775646" cy="775646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41E143-69C7-4084-947C-12CD02243267}">
      <dsp:nvSpPr>
        <dsp:cNvPr id="0" name=""/>
        <dsp:cNvSpPr/>
      </dsp:nvSpPr>
      <dsp:spPr>
        <a:xfrm>
          <a:off x="912213" y="3101493"/>
          <a:ext cx="8928124" cy="620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5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daje możliwość kształcenia umiejętności szacowania oraz wnioskowania</a:t>
          </a:r>
          <a:endParaRPr lang="pl-PL" sz="160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213" y="3101493"/>
        <a:ext cx="8928124" cy="620517"/>
      </dsp:txXfrm>
    </dsp:sp>
    <dsp:sp modelId="{9120ED6F-DF07-4B27-9BFC-7459B7439492}">
      <dsp:nvSpPr>
        <dsp:cNvPr id="0" name=""/>
        <dsp:cNvSpPr/>
      </dsp:nvSpPr>
      <dsp:spPr>
        <a:xfrm>
          <a:off x="524390" y="3023929"/>
          <a:ext cx="775646" cy="775646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98FA36-B621-441D-A11B-40A25248B441}">
      <dsp:nvSpPr>
        <dsp:cNvPr id="0" name=""/>
        <dsp:cNvSpPr/>
      </dsp:nvSpPr>
      <dsp:spPr>
        <a:xfrm>
          <a:off x="467569" y="4031971"/>
          <a:ext cx="9372769" cy="620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25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doskonali umiejętność precyzyjnego i komunikatywnego zapisu wieloetapowego </a:t>
          </a: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rozwiązania</a:t>
          </a:r>
          <a:endParaRPr lang="pl-PL" sz="16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569" y="4031971"/>
        <a:ext cx="9372769" cy="620517"/>
      </dsp:txXfrm>
    </dsp:sp>
    <dsp:sp modelId="{27C698CA-3521-4EC9-9B3E-F8DAF497C82C}">
      <dsp:nvSpPr>
        <dsp:cNvPr id="0" name=""/>
        <dsp:cNvSpPr/>
      </dsp:nvSpPr>
      <dsp:spPr>
        <a:xfrm>
          <a:off x="79746" y="3954407"/>
          <a:ext cx="775646" cy="775646"/>
        </a:xfrm>
        <a:prstGeom prst="ellipse">
          <a:avLst/>
        </a:prstGeom>
        <a:solidFill>
          <a:srgbClr val="0070C0"/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610937" y="-858958"/>
          <a:ext cx="6680465" cy="6680465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936C-72A8-4F97-9B03-5D0BE6DECE00}">
      <dsp:nvSpPr>
        <dsp:cNvPr id="0" name=""/>
        <dsp:cNvSpPr/>
      </dsp:nvSpPr>
      <dsp:spPr>
        <a:xfrm>
          <a:off x="559873" y="381520"/>
          <a:ext cx="8480675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wymusza wnikliwą analizę treści i opracowanie strategii rozwiązania</a:t>
          </a:r>
          <a:endParaRPr lang="pl-PL" sz="1600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873" y="381520"/>
        <a:ext cx="8480675" cy="763438"/>
      </dsp:txXfrm>
    </dsp:sp>
    <dsp:sp modelId="{E56293F8-4A40-48C6-A5BC-4E64D86C0584}">
      <dsp:nvSpPr>
        <dsp:cNvPr id="0" name=""/>
        <dsp:cNvSpPr/>
      </dsp:nvSpPr>
      <dsp:spPr>
        <a:xfrm>
          <a:off x="82723" y="286090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AD903A-7EDB-4E42-A872-EBE60DF93548}">
      <dsp:nvSpPr>
        <dsp:cNvPr id="0" name=""/>
        <dsp:cNvSpPr/>
      </dsp:nvSpPr>
      <dsp:spPr>
        <a:xfrm>
          <a:off x="997569" y="1526877"/>
          <a:ext cx="8042978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kształtuje umiejętność planowania czynności koniecznych w procesie poszukiwania odpowiedzi, a także podejmowania działań pomimo braku kompletnej strategii 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7569" y="1526877"/>
        <a:ext cx="8042978" cy="763438"/>
      </dsp:txXfrm>
    </dsp:sp>
    <dsp:sp modelId="{CD498147-219F-4371-AEBD-09F3142F55DF}">
      <dsp:nvSpPr>
        <dsp:cNvPr id="0" name=""/>
        <dsp:cNvSpPr/>
      </dsp:nvSpPr>
      <dsp:spPr>
        <a:xfrm>
          <a:off x="520420" y="1431447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9543CD-9A14-4ABC-AEBC-C1A27E6395E0}">
      <dsp:nvSpPr>
        <dsp:cNvPr id="0" name=""/>
        <dsp:cNvSpPr/>
      </dsp:nvSpPr>
      <dsp:spPr>
        <a:xfrm>
          <a:off x="997569" y="2672233"/>
          <a:ext cx="8042978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pozwala na doskonalenie precyzyjnego zapisu objaśnień, wniosków, kolejnych działań – w przypadku kilkuetapowego </a:t>
          </a:r>
          <a:r>
            <a:rPr lang="pl-PL" sz="1600" b="1" kern="12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rozwiązania</a:t>
          </a:r>
          <a:endParaRPr lang="pl-PL" sz="1600" b="1" kern="1200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7569" y="2672233"/>
        <a:ext cx="8042978" cy="763438"/>
      </dsp:txXfrm>
    </dsp:sp>
    <dsp:sp modelId="{9EC6CD7E-BC2F-41D2-AC44-117FC502E523}">
      <dsp:nvSpPr>
        <dsp:cNvPr id="0" name=""/>
        <dsp:cNvSpPr/>
      </dsp:nvSpPr>
      <dsp:spPr>
        <a:xfrm>
          <a:off x="520420" y="2576803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EF22FF-3317-4D34-9716-1E9613B0BB01}">
      <dsp:nvSpPr>
        <dsp:cNvPr id="0" name=""/>
        <dsp:cNvSpPr/>
      </dsp:nvSpPr>
      <dsp:spPr>
        <a:xfrm>
          <a:off x="559873" y="3817589"/>
          <a:ext cx="8480675" cy="763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597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rozwija umiejętności przydatne w życiu codziennym i dalszej edukacji oraz pomaga w przygotowaniu do egzaminu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873" y="3817589"/>
        <a:ext cx="8480675" cy="763438"/>
      </dsp:txXfrm>
    </dsp:sp>
    <dsp:sp modelId="{86D6227F-E388-45BD-8B5E-3A23DE0559DC}">
      <dsp:nvSpPr>
        <dsp:cNvPr id="0" name=""/>
        <dsp:cNvSpPr/>
      </dsp:nvSpPr>
      <dsp:spPr>
        <a:xfrm>
          <a:off x="82723" y="3722159"/>
          <a:ext cx="954298" cy="954298"/>
        </a:xfrm>
        <a:prstGeom prst="ellipse">
          <a:avLst/>
        </a:prstGeom>
        <a:solidFill>
          <a:schemeClr val="accent1">
            <a:lumMod val="75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55A-E828-470C-92FE-D1C78ED45A0A}" type="datetime1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2B7-FCB2-44B1-8A37-585CD39F0E07}" type="datetime1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99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FD5E-C465-4E3B-B538-F9C768662964}" type="datetime1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0E69-8818-48B8-86BA-62040486E68A}" type="datetime1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0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7BF-1BC2-43CD-8AF6-E966B30FA1AC}" type="datetime1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1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9B8-8235-4BFB-B442-D74FD43858D1}" type="datetime1">
              <a:rPr lang="pl-PL" smtClean="0"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8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353F-7A32-4779-9200-CB8CAAF57FD6}" type="datetime1">
              <a:rPr lang="pl-PL" smtClean="0"/>
              <a:t>2018-10-10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FFC9-6081-49B0-8EE3-0B8FEB8E3E9B}" type="datetime1">
              <a:rPr lang="pl-PL" smtClean="0"/>
              <a:t>2018-10-10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4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E266-217A-49BB-9E3B-F11E8F50795D}" type="datetime1">
              <a:rPr lang="pl-PL" smtClean="0"/>
              <a:t>2018-10-10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08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D6F6-8FB4-4168-ABF8-2235C41ED6C8}" type="datetime1">
              <a:rPr lang="pl-PL" smtClean="0"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2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EEBA-F153-47FF-948E-A311A2ABB83A}" type="datetime1">
              <a:rPr lang="pl-PL" smtClean="0"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6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AD60-B975-4AC0-BFF5-ED8BBF7486F6}" type="datetime1">
              <a:rPr lang="pl-PL" smtClean="0"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6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5.wdp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Materiał szkoleniowy dla doradców z zakresu:</a:t>
            </a:r>
          </a:p>
          <a:p>
            <a:r>
              <a:rPr lang="pl-PL" dirty="0"/>
              <a:t>matematyka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79" y="318707"/>
            <a:ext cx="2198252" cy="31912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05" y="5730747"/>
            <a:ext cx="2386589" cy="755906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38" y="5730653"/>
            <a:ext cx="284506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32" y="2229732"/>
            <a:ext cx="8795639" cy="291063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85713" y="407623"/>
            <a:ext cx="6595588" cy="5930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9" name="Owal 8"/>
          <p:cNvSpPr/>
          <p:nvPr/>
        </p:nvSpPr>
        <p:spPr bwMode="auto">
          <a:xfrm>
            <a:off x="3336331" y="4476679"/>
            <a:ext cx="370133" cy="21528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34683" y="481017"/>
            <a:ext cx="65695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zamknięte</a:t>
            </a:r>
          </a:p>
        </p:txBody>
      </p:sp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571395" y="1171727"/>
            <a:ext cx="2729018" cy="928103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1c.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 zadanie</a:t>
            </a: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552180" y="5895745"/>
            <a:ext cx="754655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Przykładowy arkusz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egzaminacyjny CKE; 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://cke.gov.pl/images/_EGZAMIN_OSMOKLASISTY/Arkusze_pokaz/Pokaz_arkusz_EO_1_matematyka.pdf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6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1319631" y="1898759"/>
            <a:ext cx="8795639" cy="2910634"/>
            <a:chOff x="1319631" y="1898759"/>
            <a:chExt cx="8795639" cy="2910634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9631" y="1898759"/>
              <a:ext cx="8795639" cy="2910634"/>
            </a:xfrm>
            <a:prstGeom prst="rect">
              <a:avLst/>
            </a:prstGeom>
          </p:spPr>
        </p:pic>
        <p:sp>
          <p:nvSpPr>
            <p:cNvPr id="9" name="Owal 8"/>
            <p:cNvSpPr/>
            <p:nvPr/>
          </p:nvSpPr>
          <p:spPr bwMode="auto">
            <a:xfrm>
              <a:off x="3335251" y="4155277"/>
              <a:ext cx="370133" cy="215280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2575" marR="0" indent="-282575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pl-P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785713" y="407623"/>
            <a:ext cx="6595588" cy="5930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34683" y="481017"/>
            <a:ext cx="65695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zamknięte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75818" y="4962844"/>
            <a:ext cx="331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średnia prędkość, </a:t>
            </a:r>
            <a:b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jaką poruszał się Jacek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133512" y="4988250"/>
            <a:ext cx="331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średnia prędkość, </a:t>
            </a:r>
            <a:b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jaką poruszała się Ola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5676217" y="4370557"/>
            <a:ext cx="114080" cy="6313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 flipV="1">
            <a:off x="7949497" y="4410928"/>
            <a:ext cx="519624" cy="5439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ytuł 1"/>
          <p:cNvSpPr>
            <a:spLocks noGrp="1"/>
          </p:cNvSpPr>
          <p:nvPr>
            <p:ph type="ctrTitle"/>
          </p:nvPr>
        </p:nvSpPr>
        <p:spPr>
          <a:xfrm>
            <a:off x="558087" y="1324281"/>
            <a:ext cx="8179817" cy="471896"/>
          </a:xfrm>
        </p:spPr>
        <p:txBody>
          <a:bodyPr>
            <a:normAutofit/>
          </a:bodyPr>
          <a:lstStyle/>
          <a:p>
            <a:pPr algn="l"/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Przeanalizuj, z jakich błędów wynikają niepoprawne odpowiedzi.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8816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a 20"/>
          <p:cNvGrpSpPr/>
          <p:nvPr/>
        </p:nvGrpSpPr>
        <p:grpSpPr>
          <a:xfrm>
            <a:off x="830578" y="4427668"/>
            <a:ext cx="3313569" cy="1273648"/>
            <a:chOff x="830578" y="4427668"/>
            <a:chExt cx="3313569" cy="1273648"/>
          </a:xfrm>
        </p:grpSpPr>
        <p:cxnSp>
          <p:nvCxnSpPr>
            <p:cNvPr id="16" name="Łącznik prosty ze strzałką 15"/>
            <p:cNvCxnSpPr/>
            <p:nvPr/>
          </p:nvCxnSpPr>
          <p:spPr>
            <a:xfrm flipH="1" flipV="1">
              <a:off x="1864900" y="4427668"/>
              <a:ext cx="313210" cy="3609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upa 5"/>
            <p:cNvGrpSpPr/>
            <p:nvPr/>
          </p:nvGrpSpPr>
          <p:grpSpPr>
            <a:xfrm>
              <a:off x="830578" y="4813229"/>
              <a:ext cx="3313569" cy="888087"/>
              <a:chOff x="830578" y="4813229"/>
              <a:chExt cx="3313569" cy="888087"/>
            </a:xfrm>
          </p:grpSpPr>
          <p:sp>
            <p:nvSpPr>
              <p:cNvPr id="11" name="pole tekstowe 10"/>
              <p:cNvSpPr txBox="1"/>
              <p:nvPr/>
            </p:nvSpPr>
            <p:spPr>
              <a:xfrm>
                <a:off x="830578" y="4839542"/>
                <a:ext cx="331356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l-PL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l-PL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l-PL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</a:p>
              <a:p>
                <a:r>
                  <a:rPr lang="pl-PL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4 – 2,5 = 1,5</a:t>
                </a:r>
              </a:p>
            </p:txBody>
          </p:sp>
          <p:graphicFrame>
            <p:nvGraphicFramePr>
              <p:cNvPr id="2" name="Obiek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1019428"/>
                  </p:ext>
                </p:extLst>
              </p:nvPr>
            </p:nvGraphicFramePr>
            <p:xfrm>
              <a:off x="1347941" y="4813229"/>
              <a:ext cx="6477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1" name="Equation" r:id="rId6" imgW="647640" imgH="457200" progId="Equation.DSMT4">
                      <p:embed/>
                    </p:oleObj>
                  </mc:Choice>
                  <mc:Fallback>
                    <p:oleObj name="Equation" r:id="rId6" imgW="647640" imgH="457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347941" y="4813229"/>
                            <a:ext cx="6477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iek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1379074"/>
                  </p:ext>
                </p:extLst>
              </p:nvPr>
            </p:nvGraphicFramePr>
            <p:xfrm>
              <a:off x="2189231" y="4830168"/>
              <a:ext cx="8001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2" name="Equation" r:id="rId8" imgW="799920" imgH="457200" progId="Equation.DSMT4">
                      <p:embed/>
                    </p:oleObj>
                  </mc:Choice>
                  <mc:Fallback>
                    <p:oleObj name="Equation" r:id="rId8" imgW="799920" imgH="457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189231" y="4830168"/>
                            <a:ext cx="8001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Prostokąt 4"/>
              <p:cNvSpPr/>
              <p:nvPr/>
            </p:nvSpPr>
            <p:spPr>
              <a:xfrm>
                <a:off x="1289050" y="4830168"/>
                <a:ext cx="1684761" cy="817155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552180" y="5895745"/>
            <a:ext cx="754655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Matematyka. Przykładowy arkusz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egzaminacyjny CKE; https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://cke.gov.pl/images/_EGZAMIN_OSMOKLASISTY/Arkusze_pokaz/Pokaz_arkusz_EO_1_matematyka.pdf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34683" y="407623"/>
            <a:ext cx="6646618" cy="593009"/>
            <a:chOff x="179512" y="108397"/>
            <a:chExt cx="9957418" cy="59300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2" y="207550"/>
              <a:ext cx="9841886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Analiza odpowiedzi do zadań zamkniętych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ytuł 1">
            <a:extLst>
              <a:ext uri="{FF2B5EF4-FFF2-40B4-BE49-F238E27FC236}">
                <a16:creationId xmlns:a16="http://schemas.microsoft.com/office/drawing/2014/main" id="{A13328F0-AC5B-4E38-B215-C5A87B884618}"/>
              </a:ext>
            </a:extLst>
          </p:cNvPr>
          <p:cNvSpPr txBox="1">
            <a:spLocks/>
          </p:cNvSpPr>
          <p:nvPr/>
        </p:nvSpPr>
        <p:spPr>
          <a:xfrm>
            <a:off x="2222695" y="2021270"/>
            <a:ext cx="8032653" cy="990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ujawnić mechanizmy popełnianych przez uczniów błędów.</a:t>
            </a:r>
            <a:endParaRPr lang="pl-PL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939378A-51CC-494E-98DD-0BC51D9489DB}"/>
              </a:ext>
            </a:extLst>
          </p:cNvPr>
          <p:cNvSpPr txBox="1">
            <a:spLocks/>
          </p:cNvSpPr>
          <p:nvPr/>
        </p:nvSpPr>
        <p:spPr>
          <a:xfrm>
            <a:off x="2222695" y="4121834"/>
            <a:ext cx="8187397" cy="1181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bogatym źródłem informacji dla nauczyciela i powinna posłużyć do planowania 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z uczniami.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66AEBC96-E11B-4EC3-B19F-BE7C77BB174A}"/>
              </a:ext>
            </a:extLst>
          </p:cNvPr>
          <p:cNvSpPr/>
          <p:nvPr/>
        </p:nvSpPr>
        <p:spPr>
          <a:xfrm>
            <a:off x="474992" y="2199833"/>
            <a:ext cx="1483113" cy="79834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832B6DE9-14C7-4D98-A5B4-30CE4590A2F4}"/>
              </a:ext>
            </a:extLst>
          </p:cNvPr>
          <p:cNvSpPr/>
          <p:nvPr/>
        </p:nvSpPr>
        <p:spPr>
          <a:xfrm>
            <a:off x="498088" y="4313506"/>
            <a:ext cx="1483113" cy="79834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9007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34682" y="407623"/>
            <a:ext cx="8599818" cy="513516"/>
            <a:chOff x="179511" y="108397"/>
            <a:chExt cx="9986916" cy="98198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910466" cy="8584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1"/>
              <a:ext cx="9858391" cy="88283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8" name="Tytuł 1"/>
          <p:cNvSpPr txBox="1">
            <a:spLocks/>
          </p:cNvSpPr>
          <p:nvPr/>
        </p:nvSpPr>
        <p:spPr>
          <a:xfrm>
            <a:off x="369898" y="1786994"/>
            <a:ext cx="2729018" cy="928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2.</a:t>
            </a: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 </a:t>
            </a: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endParaRPr lang="pl-PL" sz="18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rozwiąż je przynajmniej </a:t>
            </a: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dwoma różnymi sposobami. </a:t>
            </a:r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916" y="1932399"/>
            <a:ext cx="7572375" cy="371475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4658705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3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9249" y="1627603"/>
            <a:ext cx="2012884" cy="543432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>       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I sposób</a:t>
            </a: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421451"/>
            <a:ext cx="7748917" cy="579181"/>
            <a:chOff x="179511" y="122225"/>
            <a:chExt cx="11608792" cy="57918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122225"/>
              <a:ext cx="11532343" cy="57918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43755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7" name="Prostokąt 6"/>
          <p:cNvSpPr/>
          <p:nvPr/>
        </p:nvSpPr>
        <p:spPr>
          <a:xfrm>
            <a:off x="866660" y="1181960"/>
            <a:ext cx="9312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Przykładowe rozwiązanie –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cz. I </a:t>
            </a: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zadania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3286F3BA-1418-4CEA-BE28-983C2F85CAE9}"/>
                  </a:ext>
                </a:extLst>
              </p:cNvPr>
              <p:cNvSpPr/>
              <p:nvPr/>
            </p:nvSpPr>
            <p:spPr>
              <a:xfrm>
                <a:off x="2989535" y="1879640"/>
                <a:ext cx="6036744" cy="374743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32 + 3 = 35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32 + 4 = 36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25% wielkości to</a:t>
                </a:r>
                <a14:m>
                  <m:oMath xmlns:m="http://schemas.openxmlformats.org/officeDocument/2006/math">
                    <m:r>
                      <a:rPr lang="pl-PL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pl-PL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b="1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b="1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wielkości.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+ 3 = 8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b="1" i="0" smtClean="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b="1" i="0" smtClean="0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den>
                    </m:f>
                    <m:r>
                      <a:rPr lang="pl-PL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f>
                      <m:fPr>
                        <m:ctrlPr>
                          <a:rPr lang="pl-PL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b="1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b="1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+ 4 = 9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b="1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b="1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pl-PL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l-PL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b="1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b="1"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</a:p>
              <a:p>
                <a:r>
                  <a:rPr lang="pl-PL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Odpowiedź: Należy dołożyć 4 cukierki truskawkowe.</a:t>
                </a:r>
                <a:endParaRPr lang="pl-PL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86F3BA-1418-4CEA-BE28-983C2F85C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535" y="1879640"/>
                <a:ext cx="6036744" cy="3747436"/>
              </a:xfrm>
              <a:prstGeom prst="rect">
                <a:avLst/>
              </a:prstGeom>
              <a:blipFill rotWithShape="0">
                <a:blip r:embed="rId2"/>
                <a:stretch>
                  <a:fillRect l="-807" t="-813" b="-16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67317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5461" y="1266011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421451"/>
            <a:ext cx="7748917" cy="579181"/>
            <a:chOff x="179511" y="122225"/>
            <a:chExt cx="11608792" cy="57918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122225"/>
              <a:ext cx="11532343" cy="57918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43755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ostokąt 27"/>
              <p:cNvSpPr/>
              <p:nvPr/>
            </p:nvSpPr>
            <p:spPr>
              <a:xfrm>
                <a:off x="3460147" y="2440506"/>
                <a:ext cx="4125951" cy="30936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endParaRPr lang="pl-PL" sz="2000" b="1" dirty="0">
                  <a:solidFill>
                    <a:schemeClr val="accent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endParaRPr lang="pl-PL" sz="600" b="1" dirty="0">
                  <a:solidFill>
                    <a:schemeClr val="accent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(32 + x) to  100% wielkości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( 5 + 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)  to   25% wielkości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5 + x = </a:t>
                </a:r>
                <a14:m>
                  <m:oMath xmlns:m="http://schemas.openxmlformats.org/officeDocument/2006/math">
                    <m:r>
                      <a:rPr lang="pl-PL" sz="20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f>
                      <m:fPr>
                        <m:ctrlPr>
                          <a:rPr lang="pl-PL" sz="20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(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 + x)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+ 4x = 32 + x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3x = 12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4</a:t>
                </a:r>
              </a:p>
              <a:p>
                <a:r>
                  <a:rPr lang="pl-PL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Odpowiedź: 4.</a:t>
                </a:r>
                <a:endParaRPr lang="pl-P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l-P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rostoką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47" y="2440506"/>
                <a:ext cx="4125951" cy="3093604"/>
              </a:xfrm>
              <a:prstGeom prst="rect">
                <a:avLst/>
              </a:prstGeom>
              <a:blipFill>
                <a:blip r:embed="rId2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866660" y="1181960"/>
            <a:ext cx="9312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Przykładowe rozwiązanie –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cz. I </a:t>
            </a: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zadania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549249" y="1627603"/>
            <a:ext cx="2012884" cy="543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>       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II sposób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495719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5461" y="1266011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421451"/>
            <a:ext cx="7748917" cy="579181"/>
            <a:chOff x="179511" y="122225"/>
            <a:chExt cx="11608792" cy="57918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122225"/>
              <a:ext cx="11532343" cy="57918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43755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2087807" y="2656088"/>
            <a:ext cx="7714042" cy="1984391"/>
            <a:chOff x="2401843" y="4143142"/>
            <a:chExt cx="7714042" cy="1984391"/>
          </a:xfrm>
        </p:grpSpPr>
        <p:sp>
          <p:nvSpPr>
            <p:cNvPr id="60" name="Prostokąt 59"/>
            <p:cNvSpPr/>
            <p:nvPr/>
          </p:nvSpPr>
          <p:spPr>
            <a:xfrm>
              <a:off x="2401843" y="4143142"/>
              <a:ext cx="7693113" cy="19543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2551315" y="4301260"/>
              <a:ext cx="7564570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endParaRPr lang="pl-PL" sz="1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endParaRPr lang="pl-PL" sz="2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endParaRPr lang="pl-PL" sz="6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Odpowiedź: 4</a:t>
              </a:r>
            </a:p>
            <a:p>
              <a:endPara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59" name="Grupa 58"/>
            <p:cNvGrpSpPr/>
            <p:nvPr/>
          </p:nvGrpSpPr>
          <p:grpSpPr>
            <a:xfrm>
              <a:off x="2602919" y="4409151"/>
              <a:ext cx="5056627" cy="1718382"/>
              <a:chOff x="2708427" y="4586951"/>
              <a:chExt cx="5056627" cy="1718382"/>
            </a:xfrm>
          </p:grpSpPr>
          <p:sp>
            <p:nvSpPr>
              <p:cNvPr id="37" name="Nawias klamrowy zamykający 36"/>
              <p:cNvSpPr/>
              <p:nvPr/>
            </p:nvSpPr>
            <p:spPr>
              <a:xfrm rot="5400000" flipH="1">
                <a:off x="3709160" y="4001260"/>
                <a:ext cx="366780" cy="229870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38" name="Nawias klamrowy zamykający 37"/>
              <p:cNvSpPr/>
              <p:nvPr/>
            </p:nvSpPr>
            <p:spPr>
              <a:xfrm rot="16200000">
                <a:off x="5602292" y="4477438"/>
                <a:ext cx="366780" cy="1360564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1" name="pole tekstowe 40"/>
              <p:cNvSpPr txBox="1"/>
              <p:nvPr/>
            </p:nvSpPr>
            <p:spPr>
              <a:xfrm>
                <a:off x="3676533" y="4604997"/>
                <a:ext cx="58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42" name="pole tekstowe 41"/>
              <p:cNvSpPr txBox="1"/>
              <p:nvPr/>
            </p:nvSpPr>
            <p:spPr>
              <a:xfrm>
                <a:off x="5573923" y="4586951"/>
                <a:ext cx="450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43" name="Nawias klamrowy zamykający 42"/>
              <p:cNvSpPr/>
              <p:nvPr/>
            </p:nvSpPr>
            <p:spPr>
              <a:xfrm rot="16200000">
                <a:off x="6642860" y="4833870"/>
                <a:ext cx="366780" cy="64770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4" name="pole tekstowe 43"/>
              <p:cNvSpPr txBox="1"/>
              <p:nvPr/>
            </p:nvSpPr>
            <p:spPr>
              <a:xfrm>
                <a:off x="6664565" y="4604997"/>
                <a:ext cx="450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47" name="Grupa 46"/>
              <p:cNvGrpSpPr/>
              <p:nvPr/>
            </p:nvGrpSpPr>
            <p:grpSpPr>
              <a:xfrm>
                <a:off x="6508260" y="5569221"/>
                <a:ext cx="1242486" cy="736112"/>
                <a:chOff x="6495560" y="5569221"/>
                <a:chExt cx="1242486" cy="736112"/>
              </a:xfrm>
            </p:grpSpPr>
            <p:sp>
              <p:nvSpPr>
                <p:cNvPr id="45" name="Nawias klamrowy zamykający 44"/>
                <p:cNvSpPr/>
                <p:nvPr/>
              </p:nvSpPr>
              <p:spPr>
                <a:xfrm rot="16200000" flipH="1">
                  <a:off x="6933413" y="5131368"/>
                  <a:ext cx="366780" cy="1242486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46" name="pole tekstowe 45"/>
                <p:cNvSpPr txBox="1"/>
                <p:nvPr/>
              </p:nvSpPr>
              <p:spPr>
                <a:xfrm>
                  <a:off x="6930987" y="5936001"/>
                  <a:ext cx="4503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</p:grpSp>
          <p:grpSp>
            <p:nvGrpSpPr>
              <p:cNvPr id="48" name="Grupa 47"/>
              <p:cNvGrpSpPr/>
              <p:nvPr/>
            </p:nvGrpSpPr>
            <p:grpSpPr>
              <a:xfrm>
                <a:off x="2708427" y="5569221"/>
                <a:ext cx="1242486" cy="736112"/>
                <a:chOff x="6504352" y="5569221"/>
                <a:chExt cx="1242486" cy="736112"/>
              </a:xfrm>
            </p:grpSpPr>
            <p:sp>
              <p:nvSpPr>
                <p:cNvPr id="49" name="Nawias klamrowy zamykający 48"/>
                <p:cNvSpPr/>
                <p:nvPr/>
              </p:nvSpPr>
              <p:spPr>
                <a:xfrm rot="16200000" flipH="1">
                  <a:off x="6942205" y="5131368"/>
                  <a:ext cx="366780" cy="1242486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50" name="pole tekstowe 49"/>
                <p:cNvSpPr txBox="1"/>
                <p:nvPr/>
              </p:nvSpPr>
              <p:spPr>
                <a:xfrm>
                  <a:off x="6930987" y="5936001"/>
                  <a:ext cx="4503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</p:grpSp>
          <p:grpSp>
            <p:nvGrpSpPr>
              <p:cNvPr id="51" name="Grupa 50"/>
              <p:cNvGrpSpPr/>
              <p:nvPr/>
            </p:nvGrpSpPr>
            <p:grpSpPr>
              <a:xfrm>
                <a:off x="3978796" y="5569221"/>
                <a:ext cx="1242486" cy="736112"/>
                <a:chOff x="6504352" y="5569221"/>
                <a:chExt cx="1242486" cy="736112"/>
              </a:xfrm>
            </p:grpSpPr>
            <p:sp>
              <p:nvSpPr>
                <p:cNvPr id="52" name="Nawias klamrowy zamykający 51"/>
                <p:cNvSpPr/>
                <p:nvPr/>
              </p:nvSpPr>
              <p:spPr>
                <a:xfrm rot="16200000" flipH="1">
                  <a:off x="6942205" y="5131368"/>
                  <a:ext cx="366780" cy="1242486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53" name="pole tekstowe 52"/>
                <p:cNvSpPr txBox="1"/>
                <p:nvPr/>
              </p:nvSpPr>
              <p:spPr>
                <a:xfrm>
                  <a:off x="6930987" y="5936001"/>
                  <a:ext cx="4503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</p:grpSp>
          <p:grpSp>
            <p:nvGrpSpPr>
              <p:cNvPr id="54" name="Grupa 53"/>
              <p:cNvGrpSpPr/>
              <p:nvPr/>
            </p:nvGrpSpPr>
            <p:grpSpPr>
              <a:xfrm>
                <a:off x="5237890" y="5567668"/>
                <a:ext cx="1242486" cy="727320"/>
                <a:chOff x="6495560" y="5578013"/>
                <a:chExt cx="1242486" cy="727320"/>
              </a:xfrm>
            </p:grpSpPr>
            <p:sp>
              <p:nvSpPr>
                <p:cNvPr id="55" name="Nawias klamrowy zamykający 54"/>
                <p:cNvSpPr/>
                <p:nvPr/>
              </p:nvSpPr>
              <p:spPr>
                <a:xfrm rot="16200000" flipH="1">
                  <a:off x="6933413" y="5140160"/>
                  <a:ext cx="366780" cy="1242486"/>
                </a:xfrm>
                <a:prstGeom prst="rightBrace">
                  <a:avLst>
                    <a:gd name="adj1" fmla="val 0"/>
                    <a:gd name="adj2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56" name="pole tekstowe 55"/>
                <p:cNvSpPr txBox="1"/>
                <p:nvPr/>
              </p:nvSpPr>
              <p:spPr>
                <a:xfrm>
                  <a:off x="6930987" y="5936001"/>
                  <a:ext cx="4503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</p:grpSp>
          <p:sp>
            <p:nvSpPr>
              <p:cNvPr id="57" name="Nawias klamrowy zamykający 56"/>
              <p:cNvSpPr/>
              <p:nvPr/>
            </p:nvSpPr>
            <p:spPr>
              <a:xfrm rot="16200000">
                <a:off x="7286952" y="4894404"/>
                <a:ext cx="366780" cy="543224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8" name="pole tekstowe 57"/>
              <p:cNvSpPr txBox="1"/>
              <p:nvPr/>
            </p:nvSpPr>
            <p:spPr>
              <a:xfrm>
                <a:off x="7314740" y="4613211"/>
                <a:ext cx="450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3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866660" y="1181960"/>
            <a:ext cx="9312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Przykładowe rozwiązanie –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cz. I </a:t>
            </a: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zadania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ytuł 1"/>
          <p:cNvSpPr txBox="1">
            <a:spLocks/>
          </p:cNvSpPr>
          <p:nvPr/>
        </p:nvSpPr>
        <p:spPr>
          <a:xfrm>
            <a:off x="549249" y="1627603"/>
            <a:ext cx="2012884" cy="543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>       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III sposób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739015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0334" y="1256445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394561"/>
            <a:ext cx="7964817" cy="606071"/>
            <a:chOff x="179511" y="95335"/>
            <a:chExt cx="11932236" cy="60607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95335"/>
              <a:ext cx="11855787" cy="6060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752881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2496397" y="1799877"/>
                <a:ext cx="6741514" cy="41778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40% wielkości to </a:t>
                </a:r>
                <a14:m>
                  <m:oMath xmlns:m="http://schemas.openxmlformats.org/officeDocument/2006/math">
                    <m:r>
                      <a:rPr lang="pl-PL" sz="20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f>
                      <m:fPr>
                        <m:ctrlPr>
                          <a:rPr lang="pl-PL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000" b="1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000" b="1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wielkości.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Zatem w torebce musi pozostać wielokrotność 5.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1. możliwość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	30 = 32 – 2 	17 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2 = 15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000" b="1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, zatem 15 to 50% z 30</a:t>
                </a:r>
              </a:p>
              <a:p>
                <a:endPara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2. 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możliwość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25 = 32 – 7	17 – 7 = 10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zatem 10 to 40% z 25</a:t>
                </a:r>
              </a:p>
              <a:p>
                <a:endPara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Trzeba wyjąć 7 cukierków, 7 &gt; 5.</a:t>
                </a:r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97" y="1799877"/>
                <a:ext cx="6741514" cy="4177875"/>
              </a:xfrm>
              <a:prstGeom prst="rect">
                <a:avLst/>
              </a:prstGeom>
              <a:blipFill>
                <a:blip r:embed="rId2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549249" y="1627603"/>
            <a:ext cx="2012884" cy="543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>       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I sposób</a:t>
            </a:r>
            <a:endParaRPr lang="pl-PL" sz="1600" b="1" dirty="0"/>
          </a:p>
        </p:txBody>
      </p:sp>
      <p:sp>
        <p:nvSpPr>
          <p:cNvPr id="15" name="Prostokąt 14"/>
          <p:cNvSpPr/>
          <p:nvPr/>
        </p:nvSpPr>
        <p:spPr>
          <a:xfrm>
            <a:off x="866660" y="1181960"/>
            <a:ext cx="9312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Przykładowe rozwiązanie –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cz. II </a:t>
            </a: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zadania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4"/>
          <p:cNvSpPr/>
          <p:nvPr/>
        </p:nvSpPr>
        <p:spPr>
          <a:xfrm>
            <a:off x="3280379" y="2114882"/>
            <a:ext cx="4324886" cy="2483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0334" y="1256445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394561"/>
            <a:ext cx="7964817" cy="606071"/>
            <a:chOff x="179511" y="95335"/>
            <a:chExt cx="11932236" cy="60607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95335"/>
              <a:ext cx="11855787" cy="6060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752881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ostokąt 27"/>
              <p:cNvSpPr/>
              <p:nvPr/>
            </p:nvSpPr>
            <p:spPr>
              <a:xfrm>
                <a:off x="3290283" y="2114881"/>
                <a:ext cx="4305077" cy="2539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(17 – x) to   40% z (32 – x)</a:t>
                </a:r>
              </a:p>
              <a:p>
                <a:endParaRPr lang="pl-PL" sz="2000" b="1" dirty="0">
                  <a:solidFill>
                    <a:prstClr val="black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17 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pl-PL" sz="20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f>
                      <m:fPr>
                        <m:ctrlPr>
                          <a:rPr lang="pl-PL" sz="20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000" b="1" i="0" dirty="0" smtClean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(</a:t>
                </a:r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 – x)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 – 5x = 64 – 2x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3x = – 21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7</a:t>
                </a:r>
              </a:p>
              <a:p>
                <a:r>
                  <a: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Trzeba wyjąć 7 cukierków, 7 &gt; 5.</a:t>
                </a:r>
              </a:p>
            </p:txBody>
          </p:sp>
        </mc:Choice>
        <mc:Fallback xmlns="">
          <p:sp>
            <p:nvSpPr>
              <p:cNvPr id="28" name="Prostoką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83" y="2114881"/>
                <a:ext cx="4305077" cy="2539478"/>
              </a:xfrm>
              <a:prstGeom prst="rect">
                <a:avLst/>
              </a:prstGeom>
              <a:blipFill>
                <a:blip r:embed="rId2"/>
                <a:stretch>
                  <a:fillRect l="-1558" t="-11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549249" y="1627603"/>
            <a:ext cx="2012884" cy="543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>       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II sposób</a:t>
            </a:r>
            <a:endParaRPr lang="pl-PL" sz="1600" b="1" dirty="0"/>
          </a:p>
        </p:txBody>
      </p:sp>
      <p:sp>
        <p:nvSpPr>
          <p:cNvPr id="14" name="Prostokąt 13"/>
          <p:cNvSpPr/>
          <p:nvPr/>
        </p:nvSpPr>
        <p:spPr>
          <a:xfrm>
            <a:off x="866660" y="1181960"/>
            <a:ext cx="9312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Przykładowe rozwiązanie –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cz. II </a:t>
            </a: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zadania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25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0334" y="1256445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394561"/>
            <a:ext cx="7964817" cy="606071"/>
            <a:chOff x="179511" y="95335"/>
            <a:chExt cx="11932236" cy="60607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95335"/>
              <a:ext cx="11855787" cy="6060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752881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2545391" y="2886216"/>
            <a:ext cx="7016585" cy="1972615"/>
            <a:chOff x="2545391" y="2886216"/>
            <a:chExt cx="7016585" cy="1972615"/>
          </a:xfrm>
        </p:grpSpPr>
        <p:grpSp>
          <p:nvGrpSpPr>
            <p:cNvPr id="9" name="Grupa 8"/>
            <p:cNvGrpSpPr/>
            <p:nvPr/>
          </p:nvGrpSpPr>
          <p:grpSpPr>
            <a:xfrm>
              <a:off x="2545391" y="2886216"/>
              <a:ext cx="7016585" cy="1972615"/>
              <a:chOff x="5140754" y="4324313"/>
              <a:chExt cx="6809946" cy="1972615"/>
            </a:xfrm>
          </p:grpSpPr>
          <p:sp>
            <p:nvSpPr>
              <p:cNvPr id="60" name="Prostokąt 59"/>
              <p:cNvSpPr/>
              <p:nvPr/>
            </p:nvSpPr>
            <p:spPr>
              <a:xfrm>
                <a:off x="5140754" y="4324313"/>
                <a:ext cx="6793697" cy="195438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11" name="Grupa 10"/>
              <p:cNvGrpSpPr/>
              <p:nvPr/>
            </p:nvGrpSpPr>
            <p:grpSpPr>
              <a:xfrm>
                <a:off x="5284662" y="4327158"/>
                <a:ext cx="6666038" cy="1969770"/>
                <a:chOff x="5284662" y="4327158"/>
                <a:chExt cx="6666038" cy="1969770"/>
              </a:xfrm>
            </p:grpSpPr>
            <p:sp>
              <p:nvSpPr>
                <p:cNvPr id="36" name="Prostokąt 35"/>
                <p:cNvSpPr/>
                <p:nvPr/>
              </p:nvSpPr>
              <p:spPr>
                <a:xfrm>
                  <a:off x="5284662" y="4327158"/>
                  <a:ext cx="6666038" cy="1969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pl-PL" sz="3600" b="1" dirty="0">
                    <a:solidFill>
                      <a:schemeClr val="accent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endParaRPr>
                </a:p>
                <a:p>
                  <a:endParaRPr lang="pl-PL" sz="2000" b="1" dirty="0">
                    <a:solidFill>
                      <a:schemeClr val="accent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endParaRPr>
                </a:p>
                <a:p>
                  <a:endParaRPr lang="pl-PL" sz="600" b="1" dirty="0">
                    <a:solidFill>
                      <a:schemeClr val="accent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endParaRPr>
                </a:p>
                <a:p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l-PL" sz="2000" b="1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pl-PL" sz="20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Trzeba wyjąć 7 						cukierków, 7 &gt; 5.</a:t>
                  </a:r>
                </a:p>
                <a:p>
                  <a:endParaRPr lang="pl-PL" sz="2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Nawias klamrowy zamykający 37"/>
                <p:cNvSpPr/>
                <p:nvPr/>
              </p:nvSpPr>
              <p:spPr>
                <a:xfrm rot="16200000">
                  <a:off x="8136450" y="4463117"/>
                  <a:ext cx="366780" cy="1360564"/>
                </a:xfrm>
                <a:prstGeom prst="rightBrac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1" name="pole tekstowe 40"/>
                <p:cNvSpPr txBox="1"/>
                <p:nvPr/>
              </p:nvSpPr>
              <p:spPr>
                <a:xfrm>
                  <a:off x="6274846" y="4579659"/>
                  <a:ext cx="584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17</a:t>
                  </a:r>
                </a:p>
              </p:txBody>
            </p:sp>
            <p:sp>
              <p:nvSpPr>
                <p:cNvPr id="42" name="pole tekstowe 41"/>
                <p:cNvSpPr txBox="1"/>
                <p:nvPr/>
              </p:nvSpPr>
              <p:spPr>
                <a:xfrm>
                  <a:off x="8172236" y="4561613"/>
                  <a:ext cx="4503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43" name="Nawias klamrowy zamykający 42"/>
                <p:cNvSpPr/>
                <p:nvPr/>
              </p:nvSpPr>
              <p:spPr>
                <a:xfrm rot="16200000">
                  <a:off x="9166324" y="4819549"/>
                  <a:ext cx="366780" cy="647700"/>
                </a:xfrm>
                <a:prstGeom prst="rightBrac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4" name="pole tekstowe 43"/>
                <p:cNvSpPr txBox="1"/>
                <p:nvPr/>
              </p:nvSpPr>
              <p:spPr>
                <a:xfrm>
                  <a:off x="9262878" y="4579659"/>
                  <a:ext cx="4503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grpSp>
              <p:nvGrpSpPr>
                <p:cNvPr id="6" name="Grupa 5"/>
                <p:cNvGrpSpPr/>
                <p:nvPr/>
              </p:nvGrpSpPr>
              <p:grpSpPr>
                <a:xfrm>
                  <a:off x="9024943" y="5543888"/>
                  <a:ext cx="703240" cy="736208"/>
                  <a:chOff x="9596443" y="5543888"/>
                  <a:chExt cx="703240" cy="736208"/>
                </a:xfrm>
              </p:grpSpPr>
              <p:sp>
                <p:nvSpPr>
                  <p:cNvPr id="45" name="Nawias klamrowy zamykający 44"/>
                  <p:cNvSpPr/>
                  <p:nvPr/>
                </p:nvSpPr>
                <p:spPr>
                  <a:xfrm rot="16200000" flipH="1">
                    <a:off x="9742196" y="5398135"/>
                    <a:ext cx="366780" cy="658286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dirty="0"/>
                  </a:p>
                </p:txBody>
              </p:sp>
              <p:sp>
                <p:nvSpPr>
                  <p:cNvPr id="46" name="pole tekstowe 45"/>
                  <p:cNvSpPr txBox="1"/>
                  <p:nvPr/>
                </p:nvSpPr>
                <p:spPr>
                  <a:xfrm>
                    <a:off x="9849369" y="5910764"/>
                    <a:ext cx="4503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40" name="Grupa 39"/>
                <p:cNvGrpSpPr/>
                <p:nvPr/>
              </p:nvGrpSpPr>
              <p:grpSpPr>
                <a:xfrm>
                  <a:off x="6284406" y="5543889"/>
                  <a:ext cx="658286" cy="736207"/>
                  <a:chOff x="9649906" y="5543889"/>
                  <a:chExt cx="658286" cy="736207"/>
                </a:xfrm>
              </p:grpSpPr>
              <p:sp>
                <p:nvSpPr>
                  <p:cNvPr id="61" name="Nawias klamrowy zamykający 60"/>
                  <p:cNvSpPr/>
                  <p:nvPr/>
                </p:nvSpPr>
                <p:spPr>
                  <a:xfrm rot="16200000" flipH="1">
                    <a:off x="9795659" y="5398136"/>
                    <a:ext cx="366780" cy="658286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dirty="0"/>
                  </a:p>
                </p:txBody>
              </p:sp>
              <p:sp>
                <p:nvSpPr>
                  <p:cNvPr id="62" name="pole tekstowe 61"/>
                  <p:cNvSpPr txBox="1"/>
                  <p:nvPr/>
                </p:nvSpPr>
                <p:spPr>
                  <a:xfrm>
                    <a:off x="9806599" y="5910764"/>
                    <a:ext cx="4503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63" name="Grupa 62"/>
                <p:cNvGrpSpPr/>
                <p:nvPr/>
              </p:nvGrpSpPr>
              <p:grpSpPr>
                <a:xfrm>
                  <a:off x="6982906" y="5543887"/>
                  <a:ext cx="658286" cy="736209"/>
                  <a:chOff x="9649906" y="5543887"/>
                  <a:chExt cx="658286" cy="736209"/>
                </a:xfrm>
              </p:grpSpPr>
              <p:sp>
                <p:nvSpPr>
                  <p:cNvPr id="64" name="Nawias klamrowy zamykający 63"/>
                  <p:cNvSpPr/>
                  <p:nvPr/>
                </p:nvSpPr>
                <p:spPr>
                  <a:xfrm rot="16200000" flipH="1">
                    <a:off x="9795659" y="5398134"/>
                    <a:ext cx="366780" cy="658286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dirty="0"/>
                  </a:p>
                </p:txBody>
              </p:sp>
              <p:sp>
                <p:nvSpPr>
                  <p:cNvPr id="65" name="pole tekstowe 64"/>
                  <p:cNvSpPr txBox="1"/>
                  <p:nvPr/>
                </p:nvSpPr>
                <p:spPr>
                  <a:xfrm>
                    <a:off x="9806599" y="5910764"/>
                    <a:ext cx="4503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66" name="Grupa 65"/>
                <p:cNvGrpSpPr/>
                <p:nvPr/>
              </p:nvGrpSpPr>
              <p:grpSpPr>
                <a:xfrm>
                  <a:off x="7660023" y="5543891"/>
                  <a:ext cx="658286" cy="736205"/>
                  <a:chOff x="9628523" y="5543891"/>
                  <a:chExt cx="658286" cy="736205"/>
                </a:xfrm>
              </p:grpSpPr>
              <p:sp>
                <p:nvSpPr>
                  <p:cNvPr id="67" name="Nawias klamrowy zamykający 66"/>
                  <p:cNvSpPr/>
                  <p:nvPr/>
                </p:nvSpPr>
                <p:spPr>
                  <a:xfrm rot="16200000" flipH="1">
                    <a:off x="9774276" y="5398138"/>
                    <a:ext cx="366780" cy="658286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dirty="0"/>
                  </a:p>
                </p:txBody>
              </p:sp>
              <p:sp>
                <p:nvSpPr>
                  <p:cNvPr id="68" name="pole tekstowe 67"/>
                  <p:cNvSpPr txBox="1"/>
                  <p:nvPr/>
                </p:nvSpPr>
                <p:spPr>
                  <a:xfrm>
                    <a:off x="9806599" y="5910764"/>
                    <a:ext cx="4503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69" name="Grupa 68"/>
                <p:cNvGrpSpPr/>
                <p:nvPr/>
              </p:nvGrpSpPr>
              <p:grpSpPr>
                <a:xfrm>
                  <a:off x="8338142" y="5544392"/>
                  <a:ext cx="658286" cy="736204"/>
                  <a:chOff x="9607138" y="5543892"/>
                  <a:chExt cx="658286" cy="736204"/>
                </a:xfrm>
              </p:grpSpPr>
              <p:sp>
                <p:nvSpPr>
                  <p:cNvPr id="70" name="Nawias klamrowy zamykający 69"/>
                  <p:cNvSpPr/>
                  <p:nvPr/>
                </p:nvSpPr>
                <p:spPr>
                  <a:xfrm rot="16200000" flipH="1">
                    <a:off x="9752891" y="5398139"/>
                    <a:ext cx="366780" cy="658286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dirty="0"/>
                  </a:p>
                </p:txBody>
              </p:sp>
              <p:sp>
                <p:nvSpPr>
                  <p:cNvPr id="71" name="pole tekstowe 70"/>
                  <p:cNvSpPr txBox="1"/>
                  <p:nvPr/>
                </p:nvSpPr>
                <p:spPr>
                  <a:xfrm>
                    <a:off x="9806599" y="5910764"/>
                    <a:ext cx="4503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</p:grpSp>
            <p:cxnSp>
              <p:nvCxnSpPr>
                <p:cNvPr id="10" name="Łącznik prosty 9"/>
                <p:cNvCxnSpPr/>
                <p:nvPr/>
              </p:nvCxnSpPr>
              <p:spPr>
                <a:xfrm flipH="1">
                  <a:off x="5341513" y="5435600"/>
                  <a:ext cx="93333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Nawias klamrowy zamykający 36"/>
            <p:cNvSpPr/>
            <p:nvPr/>
          </p:nvSpPr>
          <p:spPr>
            <a:xfrm rot="5400000" flipH="1">
              <a:off x="3731043" y="2524983"/>
              <a:ext cx="366780" cy="236845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3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866660" y="1181960"/>
            <a:ext cx="9312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Przykładowe rozwiązanie –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cz. II </a:t>
            </a:r>
            <a:r>
              <a:rPr lang="pl-PL" sz="2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zadania</a:t>
            </a:r>
            <a:endParaRPr lang="pl-P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ytuł 1"/>
          <p:cNvSpPr txBox="1">
            <a:spLocks/>
          </p:cNvSpPr>
          <p:nvPr/>
        </p:nvSpPr>
        <p:spPr>
          <a:xfrm>
            <a:off x="549249" y="1627603"/>
            <a:ext cx="2012884" cy="543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>        </a:t>
            </a:r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III sposób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3845543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7867" y="3305473"/>
            <a:ext cx="9144000" cy="2387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Twórcze rozwiązywanie zadań </a:t>
            </a:r>
            <a:b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różnych typów</a:t>
            </a:r>
            <a:b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rozwijać umiejętności matematyczne uczniów szkół podstawowych?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734683" y="407623"/>
            <a:ext cx="6646618" cy="593009"/>
            <a:chOff x="179512" y="108397"/>
            <a:chExt cx="9957418" cy="59300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2" y="207550"/>
              <a:ext cx="9841886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Materiał szkoleniowy - matematyka</a:t>
              </a:r>
            </a:p>
          </p:txBody>
        </p:sp>
      </p:grp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089212" y="4450976"/>
            <a:ext cx="9802906" cy="1613648"/>
          </a:xfrm>
          <a:prstGeom prst="rect">
            <a:avLst/>
          </a:prstGeom>
          <a:solidFill>
            <a:srgbClr val="F5F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1089212" y="4141694"/>
            <a:ext cx="9802906" cy="309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089212" y="3388659"/>
            <a:ext cx="9802906" cy="753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3784" y="1884491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394561"/>
            <a:ext cx="7964817" cy="606071"/>
            <a:chOff x="179511" y="95335"/>
            <a:chExt cx="11932236" cy="60607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95335"/>
              <a:ext cx="11855787" cy="6060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752881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3.           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866660" y="1181960"/>
            <a:ext cx="9312926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Praca w grupach</a:t>
            </a:r>
            <a:endParaRPr lang="pl-PL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979553" y="1506579"/>
            <a:ext cx="9253658" cy="1545903"/>
            <a:chOff x="455120" y="1399003"/>
            <a:chExt cx="9253658" cy="1545903"/>
          </a:xfrm>
        </p:grpSpPr>
        <p:sp>
          <p:nvSpPr>
            <p:cNvPr id="12" name="Prostokąt zaokrąglony 11"/>
            <p:cNvSpPr/>
            <p:nvPr/>
          </p:nvSpPr>
          <p:spPr>
            <a:xfrm>
              <a:off x="455120" y="1809106"/>
              <a:ext cx="9253658" cy="1135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Tytuł 1"/>
            <p:cNvSpPr txBox="1">
              <a:spLocks/>
            </p:cNvSpPr>
            <p:nvPr/>
          </p:nvSpPr>
          <p:spPr>
            <a:xfrm>
              <a:off x="455120" y="1399003"/>
              <a:ext cx="9253658" cy="15459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pl-PL" sz="1600" b="1" dirty="0"/>
                <a:t>        </a:t>
              </a:r>
              <a:r>
                <a:rPr lang="pl-PL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Proszę przygotować zadanie zamknięte, pozwalające dzięki proponowanym błędnym odpowiedziom </a:t>
              </a:r>
              <a:r>
                <a:rPr lang="pl-PL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zdiagnozować </a:t>
              </a:r>
              <a:r>
                <a:rPr lang="pl-PL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nieprawidłowe rozumienie zagadnień przez </a:t>
              </a:r>
              <a:r>
                <a:rPr lang="pl-PL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uczniów. </a:t>
              </a:r>
              <a:endPara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l-PL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Zadanie powinno odwoływać się do jednej z poniższych umiejętności.</a:t>
              </a:r>
              <a:endPara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705029" y="3032390"/>
            <a:ext cx="100718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Uczeń: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pl-PL" dirty="0"/>
              <a:t>przeprowadza proste doświadczenia losowe, polegające na rzucie monetą, rzucie sześcienną kostką do gry, rzucie kostką wielościenną lub losowaniu kuli spośród zestawu kul, analizuje je i oblicza prawdopodobieństwa zdarzeń w doświadczeniach losowych;</a:t>
            </a:r>
          </a:p>
          <a:p>
            <a:pPr marL="342900" indent="-342900" algn="just">
              <a:buAutoNum type="romanLcPeriod"/>
            </a:pPr>
            <a:r>
              <a:rPr lang="pl-PL" dirty="0"/>
              <a:t>oblicza długość odcinka, którego końce są danymi punktami kratowymi w układzie współrzędnych;</a:t>
            </a:r>
          </a:p>
          <a:p>
            <a:pPr marL="342900" indent="-342900" algn="just">
              <a:buAutoNum type="romanLcPeriod"/>
            </a:pPr>
            <a:r>
              <a:rPr lang="pl-PL" dirty="0"/>
              <a:t>stosuje wzory na pole trójkąta, prostokąta, kwadratu, równoległoboku, rombu, trapezu, także do wyznaczania długości odcinków o poziomie trudności nie większym niż w przykładach: </a:t>
            </a:r>
          </a:p>
          <a:p>
            <a:pPr algn="just"/>
            <a:r>
              <a:rPr lang="pl-PL" dirty="0"/>
              <a:t>       a) oblicz najkrótszą wysokość trójkąta prostokątnego o bokach długości: 5 cm, 12 cm i 13 cm, </a:t>
            </a:r>
          </a:p>
          <a:p>
            <a:pPr marL="363538" indent="-363538" algn="just"/>
            <a:r>
              <a:rPr lang="pl-PL" dirty="0"/>
              <a:t>       b) przekątne rombu </a:t>
            </a:r>
            <a:r>
              <a:rPr lang="pl-PL" i="1" dirty="0"/>
              <a:t>ABCD</a:t>
            </a:r>
            <a:r>
              <a:rPr lang="pl-PL" dirty="0"/>
              <a:t> mają długości </a:t>
            </a:r>
            <a:r>
              <a:rPr lang="pl-PL" i="1" dirty="0"/>
              <a:t>AC </a:t>
            </a:r>
            <a:r>
              <a:rPr lang="pl-PL" dirty="0"/>
              <a:t>= 8 </a:t>
            </a:r>
            <a:r>
              <a:rPr lang="pl-PL" dirty="0" err="1"/>
              <a:t>dm</a:t>
            </a:r>
            <a:r>
              <a:rPr lang="pl-PL" dirty="0"/>
              <a:t> i </a:t>
            </a:r>
            <a:r>
              <a:rPr lang="pl-PL" i="1" dirty="0"/>
              <a:t>BD</a:t>
            </a:r>
            <a:r>
              <a:rPr lang="pl-PL" dirty="0"/>
              <a:t> = 10 </a:t>
            </a:r>
            <a:r>
              <a:rPr lang="pl-PL" dirty="0" err="1"/>
              <a:t>dm</a:t>
            </a:r>
            <a:r>
              <a:rPr lang="pl-PL" dirty="0"/>
              <a:t>. Przekątną </a:t>
            </a:r>
            <a:r>
              <a:rPr lang="pl-PL" i="1" dirty="0"/>
              <a:t>BD</a:t>
            </a:r>
            <a:r>
              <a:rPr lang="pl-PL" dirty="0"/>
              <a:t> rombu przedłużono do   punktu </a:t>
            </a:r>
            <a:r>
              <a:rPr lang="pl-PL" i="1" dirty="0"/>
              <a:t>E</a:t>
            </a:r>
            <a:r>
              <a:rPr lang="pl-PL" dirty="0"/>
              <a:t> w taki sposób, że odcinek </a:t>
            </a:r>
            <a:r>
              <a:rPr lang="pl-PL" i="1" dirty="0"/>
              <a:t>BE</a:t>
            </a:r>
            <a:r>
              <a:rPr lang="pl-PL" dirty="0"/>
              <a:t> jest dwa razy dłuższy od tej przekątnej. Oblicz pole trójkąta </a:t>
            </a:r>
            <a:r>
              <a:rPr lang="pl-PL" i="1" dirty="0"/>
              <a:t>CDE</a:t>
            </a:r>
            <a:r>
              <a:rPr lang="pl-PL" dirty="0"/>
              <a:t>. (zadanie ma dwie odpowiedzi).</a:t>
            </a:r>
          </a:p>
        </p:txBody>
      </p:sp>
    </p:spTree>
    <p:extLst>
      <p:ext uri="{BB962C8B-B14F-4D97-AF65-F5344CB8AC3E}">
        <p14:creationId xmlns:p14="http://schemas.microsoft.com/office/powerpoint/2010/main" val="2778818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34683" y="407623"/>
            <a:ext cx="6646618" cy="593009"/>
            <a:chOff x="179512" y="108397"/>
            <a:chExt cx="9957418" cy="59300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2" y="207550"/>
              <a:ext cx="9841886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Rozwiązywanie zadań zamkniętych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id="{E834D1F2-F8C2-4A1C-9DA4-3A9B31DD8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654133"/>
              </p:ext>
            </p:extLst>
          </p:nvPr>
        </p:nvGraphicFramePr>
        <p:xfrm>
          <a:off x="1099175" y="1278820"/>
          <a:ext cx="9176937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378597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20ED6F-DF07-4B27-9BFC-7459B7439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9120ED6F-DF07-4B27-9BFC-7459B7439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593B17-C23A-45FD-8071-040482540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26593B17-C23A-45FD-8071-040482540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90" y="2069243"/>
            <a:ext cx="8100219" cy="2641600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756684" y="320603"/>
            <a:ext cx="8539715" cy="680030"/>
            <a:chOff x="212472" y="21377"/>
            <a:chExt cx="12793501" cy="680030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21377"/>
              <a:ext cx="12750013" cy="6800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212472" y="150033"/>
              <a:ext cx="1263010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0" name="Owal 6"/>
          <p:cNvSpPr/>
          <p:nvPr/>
        </p:nvSpPr>
        <p:spPr bwMode="auto">
          <a:xfrm>
            <a:off x="8928200" y="3613584"/>
            <a:ext cx="321233" cy="257704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1" name="Owal 6"/>
          <p:cNvSpPr/>
          <p:nvPr/>
        </p:nvSpPr>
        <p:spPr bwMode="auto">
          <a:xfrm>
            <a:off x="8922571" y="4171310"/>
            <a:ext cx="321233" cy="257704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19749" y="4801753"/>
            <a:ext cx="7227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Sformułuj pytania, jakie można postawić: </a:t>
            </a:r>
            <a:b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by pomóc uczniom w rozwiązaniu zadania</a:t>
            </a:r>
            <a:b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lub </a:t>
            </a:r>
            <a:b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 celu poszerzenia badanego zagadnienia.</a:t>
            </a:r>
            <a:endParaRPr lang="pl-PL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8C84B25-0EC0-4DB9-B174-C25902E3093B}"/>
              </a:ext>
            </a:extLst>
          </p:cNvPr>
          <p:cNvSpPr txBox="1"/>
          <p:nvPr/>
        </p:nvSpPr>
        <p:spPr>
          <a:xfrm>
            <a:off x="725629" y="1693549"/>
            <a:ext cx="451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 </a:t>
            </a:r>
            <a:r>
              <a:rPr lang="pl-PL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zadanie.</a:t>
            </a: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680359" y="1185027"/>
            <a:ext cx="2729018" cy="402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466801" y="4700152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2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34682" y="320603"/>
            <a:ext cx="8561717" cy="680030"/>
            <a:chOff x="179511" y="21377"/>
            <a:chExt cx="12826462" cy="680030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21377"/>
              <a:ext cx="12750013" cy="6800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149494"/>
              <a:ext cx="1263010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8C84B25-0EC0-4DB9-B174-C25902E3093B}"/>
              </a:ext>
            </a:extLst>
          </p:cNvPr>
          <p:cNvSpPr txBox="1"/>
          <p:nvPr/>
        </p:nvSpPr>
        <p:spPr>
          <a:xfrm>
            <a:off x="725629" y="1693549"/>
            <a:ext cx="451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Przykładowe pytania pomocnicze: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948588C-3539-4EBD-9B65-DA77674B27FF}"/>
              </a:ext>
            </a:extLst>
          </p:cNvPr>
          <p:cNvSpPr txBox="1"/>
          <p:nvPr/>
        </p:nvSpPr>
        <p:spPr>
          <a:xfrm>
            <a:off x="973189" y="2479339"/>
            <a:ext cx="5663705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Jak obliczyć, ile kosztuje 10 dag orzechów?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CDD211FA-5EE0-4079-8166-61B518AEF333}"/>
                  </a:ext>
                </a:extLst>
              </p:cNvPr>
              <p:cNvSpPr txBox="1"/>
              <p:nvPr/>
            </p:nvSpPr>
            <p:spPr>
              <a:xfrm flipH="1">
                <a:off x="973189" y="3196132"/>
                <a:ext cx="9734991" cy="70788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Jak obliczyć, ile kosztuje wielokrotność 10 dag </a:t>
                </a:r>
              </a:p>
              <a:p>
                <a:r>
                  <a:rPr lang="pl-PL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orzechów, czyli </a:t>
                </a:r>
                <a:r>
                  <a:rPr lang="pl-PL" sz="2000" b="1" i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l-PL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0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l-PL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dag orzechów? </a:t>
                </a:r>
                <a:endParaRPr lang="pl-P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D211FA-5EE0-4079-8166-61B518AEF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3189" y="3196132"/>
                <a:ext cx="9734991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499" t="-820" b="-12295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rostokąt 11">
            <a:extLst>
              <a:ext uri="{FF2B5EF4-FFF2-40B4-BE49-F238E27FC236}">
                <a16:creationId xmlns:a16="http://schemas.microsoft.com/office/drawing/2014/main" id="{510303F4-5CA4-4957-B61E-6B130C14B211}"/>
              </a:ext>
            </a:extLst>
          </p:cNvPr>
          <p:cNvSpPr/>
          <p:nvPr/>
        </p:nvSpPr>
        <p:spPr>
          <a:xfrm>
            <a:off x="973189" y="4089103"/>
            <a:ext cx="5652554" cy="40011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Ile dag ma 1 kg?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680359" y="1185027"/>
            <a:ext cx="2729018" cy="402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8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34682" y="320603"/>
            <a:ext cx="8561717" cy="680030"/>
            <a:chOff x="179511" y="21377"/>
            <a:chExt cx="12826462" cy="680030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21377"/>
              <a:ext cx="12750013" cy="6800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149494"/>
              <a:ext cx="1263010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8C84B25-0EC0-4DB9-B174-C25902E3093B}"/>
              </a:ext>
            </a:extLst>
          </p:cNvPr>
          <p:cNvSpPr txBox="1"/>
          <p:nvPr/>
        </p:nvSpPr>
        <p:spPr>
          <a:xfrm>
            <a:off x="733117" y="1699637"/>
            <a:ext cx="616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Przykładowe pytania poszerzające zagadnienie: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DD211FA-5EE0-4079-8166-61B518AEF333}"/>
              </a:ext>
            </a:extLst>
          </p:cNvPr>
          <p:cNvSpPr txBox="1"/>
          <p:nvPr/>
        </p:nvSpPr>
        <p:spPr>
          <a:xfrm flipH="1">
            <a:off x="973188" y="3259041"/>
            <a:ext cx="5663705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Oblicz, ile kosztuje 5 kg orzechów?</a:t>
            </a:r>
            <a:endParaRPr lang="pl-PL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10303F4-5CA4-4957-B61E-6B130C14B211}"/>
              </a:ext>
            </a:extLst>
          </p:cNvPr>
          <p:cNvSpPr/>
          <p:nvPr/>
        </p:nvSpPr>
        <p:spPr>
          <a:xfrm>
            <a:off x="999297" y="4017734"/>
            <a:ext cx="5652554" cy="40011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Oblicz, ile kosztuje </a:t>
            </a:r>
            <a:r>
              <a:rPr lang="pl-PL" sz="2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 orzechów?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948588C-3539-4EBD-9B65-DA77674B27FF}"/>
              </a:ext>
            </a:extLst>
          </p:cNvPr>
          <p:cNvSpPr txBox="1"/>
          <p:nvPr/>
        </p:nvSpPr>
        <p:spPr>
          <a:xfrm>
            <a:off x="973189" y="2479339"/>
            <a:ext cx="5663705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Oblicz, ile kosztuje 10 dag orzechów?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80359" y="1185027"/>
            <a:ext cx="2729018" cy="402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0334" y="1983696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394561"/>
            <a:ext cx="7964817" cy="606071"/>
            <a:chOff x="179511" y="95335"/>
            <a:chExt cx="11932236" cy="60607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95335"/>
              <a:ext cx="11855787" cy="6060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752881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24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5. 		Zadania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zamknięte</a:t>
              </a: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3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</a:t>
            </a:r>
          </a:p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 Warszawie | www.ore.edu.pl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866660" y="1181960"/>
            <a:ext cx="9312926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w grupach</a:t>
            </a:r>
            <a:endParaRPr lang="pl-PL" sz="16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979553" y="1493132"/>
            <a:ext cx="9253658" cy="981128"/>
            <a:chOff x="455120" y="1399003"/>
            <a:chExt cx="9253658" cy="1545903"/>
          </a:xfrm>
        </p:grpSpPr>
        <p:sp>
          <p:nvSpPr>
            <p:cNvPr id="12" name="Prostokąt zaokrąglony 11"/>
            <p:cNvSpPr/>
            <p:nvPr/>
          </p:nvSpPr>
          <p:spPr>
            <a:xfrm>
              <a:off x="455120" y="1520514"/>
              <a:ext cx="9253658" cy="14243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48" name="Tytuł 1"/>
            <p:cNvSpPr txBox="1">
              <a:spLocks/>
            </p:cNvSpPr>
            <p:nvPr/>
          </p:nvSpPr>
          <p:spPr>
            <a:xfrm>
              <a:off x="455120" y="1399003"/>
              <a:ext cx="9253658" cy="15459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pl-PL" sz="1600" b="1" dirty="0">
                  <a:solidFill>
                    <a:prstClr val="black"/>
                  </a:solidFill>
                </a:rPr>
                <a:t>        </a:t>
              </a:r>
              <a:r>
                <a:rPr lang="pl-PL" sz="1800" b="1" dirty="0">
                  <a:solidFill>
                    <a:srgbClr val="44546A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Proszę przygotować pytania, które mogą być </a:t>
              </a:r>
              <a:r>
                <a:rPr lang="pl-PL" sz="1800" b="1" dirty="0" smtClean="0">
                  <a:solidFill>
                    <a:srgbClr val="44546A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pomocne </a:t>
              </a:r>
              <a:r>
                <a:rPr lang="pl-PL" sz="1800" b="1" dirty="0">
                  <a:solidFill>
                    <a:srgbClr val="44546A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przy rozwiązywaniu zadań oraz pytania, które mogą poszerzyć lub uogólnić zagadnienie z zadania.</a:t>
              </a:r>
            </a:p>
            <a:p>
              <a:pPr algn="just"/>
              <a:r>
                <a:rPr lang="pl-PL" sz="1800" b="1" dirty="0">
                  <a:solidFill>
                    <a:srgbClr val="44546A">
                      <a:lumMod val="60000"/>
                      <a:lumOff val="4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wyboru jedno z poniższych zadań.</a:t>
              </a:r>
              <a:endParaRPr lang="pl-PL" sz="1800" b="1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1065279" y="4143375"/>
            <a:ext cx="6330680" cy="2009775"/>
            <a:chOff x="979554" y="4103702"/>
            <a:chExt cx="6773796" cy="2116123"/>
          </a:xfrm>
        </p:grpSpPr>
        <p:sp>
          <p:nvSpPr>
            <p:cNvPr id="10" name="Prostokąt 9"/>
            <p:cNvSpPr/>
            <p:nvPr/>
          </p:nvSpPr>
          <p:spPr>
            <a:xfrm>
              <a:off x="979554" y="4103702"/>
              <a:ext cx="6773796" cy="2116123"/>
            </a:xfrm>
            <a:prstGeom prst="rect">
              <a:avLst/>
            </a:prstGeom>
            <a:noFill/>
            <a:ln w="190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9"/>
            <a:stretch/>
          </p:blipFill>
          <p:spPr bwMode="auto">
            <a:xfrm>
              <a:off x="1059483" y="4117181"/>
              <a:ext cx="6604007" cy="191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a 8"/>
          <p:cNvGrpSpPr/>
          <p:nvPr/>
        </p:nvGrpSpPr>
        <p:grpSpPr>
          <a:xfrm>
            <a:off x="1059483" y="2600299"/>
            <a:ext cx="6336476" cy="1389103"/>
            <a:chOff x="955569" y="2764332"/>
            <a:chExt cx="6547890" cy="13891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2"/>
            <a:stretch/>
          </p:blipFill>
          <p:spPr bwMode="auto">
            <a:xfrm>
              <a:off x="995910" y="2764333"/>
              <a:ext cx="6296135" cy="134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/>
            <p:nvPr/>
          </p:nvSpPr>
          <p:spPr>
            <a:xfrm>
              <a:off x="955569" y="2764332"/>
              <a:ext cx="6547890" cy="1389103"/>
            </a:xfrm>
            <a:prstGeom prst="rect">
              <a:avLst/>
            </a:prstGeom>
            <a:noFill/>
            <a:ln w="190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8466801" y="4700152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Sułowska,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92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34682" y="320603"/>
            <a:ext cx="8561717" cy="680030"/>
            <a:chOff x="179511" y="21377"/>
            <a:chExt cx="12826462" cy="680030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21377"/>
              <a:ext cx="12750013" cy="68003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134980"/>
              <a:ext cx="1263010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 można wykorzystać do</a:t>
              </a:r>
            </a:p>
          </p:txBody>
        </p:sp>
      </p:grpSp>
      <p:graphicFrame>
        <p:nvGraphicFramePr>
          <p:cNvPr id="10" name="Symbol zastępczy zawartości 4">
            <a:extLst>
              <a:ext uri="{FF2B5EF4-FFF2-40B4-BE49-F238E27FC236}">
                <a16:creationId xmlns:a16="http://schemas.microsoft.com/office/drawing/2014/main" id="{C4D126A8-B92F-43EC-B9B4-C0C38793F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877922"/>
              </p:ext>
            </p:extLst>
          </p:nvPr>
        </p:nvGraphicFramePr>
        <p:xfrm>
          <a:off x="1148861" y="1388675"/>
          <a:ext cx="8429767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1281381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4169A3-4BA6-4078-AD34-3FB59E455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EF4169A3-4BA6-4078-AD34-3FB59E455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20ED6F-DF07-4B27-9BFC-7459B7439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9120ED6F-DF07-4B27-9BFC-7459B7439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B93448-DEDE-4FBE-83EB-A8CE87763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52B93448-DEDE-4FBE-83EB-A8CE87763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3262" y="1677796"/>
            <a:ext cx="9885578" cy="1329899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Ćwiczenie </a:t>
            </a:r>
            <a:r>
              <a:rPr lang="pl-PL" sz="20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6. </a:t>
            </a:r>
            <a: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/>
            </a:r>
            <a:b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/>
            </a:r>
            <a:br>
              <a:rPr lang="pl-PL" sz="20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w grupach</a:t>
            </a:r>
            <a:b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 </a:t>
            </a:r>
            <a:r>
              <a:rPr lang="pl-PL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poniższe zadanie </a:t>
            </a:r>
            <a:r>
              <a:rPr lang="pl-PL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rozwiąż je dwoma </a:t>
            </a:r>
            <a:r>
              <a:rPr lang="pl-PL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różnymi sposobami.</a:t>
            </a:r>
            <a:endParaRPr lang="pl-PL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9" name="pole tekstowe 8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1584524" y="3524731"/>
            <a:ext cx="9796571" cy="2844555"/>
            <a:chOff x="1584524" y="3524731"/>
            <a:chExt cx="9796571" cy="2844555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9255A7A0-2908-4616-9A5D-9733FB0D68A4}"/>
                </a:ext>
              </a:extLst>
            </p:cNvPr>
            <p:cNvSpPr/>
            <p:nvPr/>
          </p:nvSpPr>
          <p:spPr>
            <a:xfrm>
              <a:off x="1584524" y="3524731"/>
              <a:ext cx="826305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Zadanie. (0-2 pkt)</a:t>
              </a:r>
              <a:r>
                <a:rPr lang="pl-PL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pl-PL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W klasie Janka jest 30 uczniów. Co trzeci uczeń z tej klasy to chłopiec. Rodzeństwa nie ma 20% liczby dziewcząt z tej klasy.</a:t>
              </a:r>
              <a:b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  <a:t>Ile dziewcząt z klasy Janka nie ma rodzeństwa?</a:t>
              </a:r>
              <a:br>
                <a:rPr lang="pl-PL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7982856" y="5998158"/>
              <a:ext cx="3398239" cy="37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  </a:t>
              </a:r>
              <a:r>
                <a:rPr lang="pl-PL" sz="1000" i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Ź</a:t>
              </a:r>
              <a:r>
                <a:rPr lang="pl-P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ródło</a:t>
              </a:r>
              <a:r>
                <a:rPr lang="pl-PL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: Standaryzacja CKE i OKE Wrocław</a:t>
              </a:r>
              <a:endPara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82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4684" y="1827933"/>
            <a:ext cx="9885578" cy="240435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w grupach</a:t>
            </a:r>
            <a:b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Proszę ustawić uczniowskie rozwiązania w kolejności rosnącego stopnia zaawansowania </a:t>
            </a:r>
            <a:r>
              <a:rPr lang="pl-PL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matematycznych.</a:t>
            </a:r>
            <a:r>
              <a:rPr lang="pl-PL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które rozwiązania uczniowie mogliby otrzymać maksymalną liczbę punktów, gdyby zadanie wystąpiło na egzaminie?</a:t>
            </a:r>
            <a:endParaRPr lang="pl-PL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4" name="pole tekstowe 3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</p:spTree>
    <p:extLst>
      <p:ext uri="{BB962C8B-B14F-4D97-AF65-F5344CB8AC3E}">
        <p14:creationId xmlns:p14="http://schemas.microsoft.com/office/powerpoint/2010/main" val="2028302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4" name="pole tekstowe 3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1.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874396" y="1909179"/>
            <a:ext cx="7877175" cy="22098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874396" y="4319689"/>
            <a:ext cx="7677150" cy="4953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548284" y="5840779"/>
            <a:ext cx="500335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72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395" y="1171727"/>
            <a:ext cx="2729018" cy="928103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1a.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 </a:t>
            </a: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734683" y="319487"/>
            <a:ext cx="6646618" cy="602358"/>
            <a:chOff x="179512" y="20261"/>
            <a:chExt cx="9957418" cy="602358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20261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2" y="160954"/>
              <a:ext cx="9841886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434" y="957407"/>
            <a:ext cx="4580966" cy="5184396"/>
          </a:xfrm>
          <a:prstGeom prst="rect">
            <a:avLst/>
          </a:prstGeom>
          <a:ln w="12700">
            <a:noFill/>
          </a:ln>
        </p:spPr>
      </p:pic>
      <p:sp>
        <p:nvSpPr>
          <p:cNvPr id="13" name="Owal 6"/>
          <p:cNvSpPr/>
          <p:nvPr/>
        </p:nvSpPr>
        <p:spPr bwMode="auto">
          <a:xfrm>
            <a:off x="3543858" y="5915495"/>
            <a:ext cx="252000" cy="180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Strzałka w dół 13"/>
          <p:cNvSpPr/>
          <p:nvPr/>
        </p:nvSpPr>
        <p:spPr bwMode="auto">
          <a:xfrm>
            <a:off x="5005780" y="3396533"/>
            <a:ext cx="144016" cy="983729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5" name="Strzałka w dół 14"/>
          <p:cNvSpPr/>
          <p:nvPr/>
        </p:nvSpPr>
        <p:spPr bwMode="auto">
          <a:xfrm>
            <a:off x="6363046" y="3395930"/>
            <a:ext cx="144016" cy="983729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291822" y="439785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</a:p>
          <a:p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15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2" name="pole tekstowe 11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2.</a:t>
            </a:r>
          </a:p>
        </p:txBody>
      </p:sp>
      <p:pic>
        <p:nvPicPr>
          <p:cNvPr id="1025" name="Obraz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05654" y="2217266"/>
            <a:ext cx="10076512" cy="12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705654" y="3620317"/>
            <a:ext cx="6799217" cy="138711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445045" y="5944798"/>
            <a:ext cx="513964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01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2" name="pole tekstowe 11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3.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"/>
            <a:ext cx="14396576" cy="59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18941" y="1947033"/>
            <a:ext cx="7990913" cy="30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206805" y="5000249"/>
            <a:ext cx="7350173" cy="736015"/>
          </a:xfrm>
          <a:prstGeom prst="rect">
            <a:avLst/>
          </a:prstGeom>
        </p:spPr>
      </p:pic>
      <p:cxnSp>
        <p:nvCxnSpPr>
          <p:cNvPr id="4" name="Łącznik prosty 3"/>
          <p:cNvCxnSpPr/>
          <p:nvPr/>
        </p:nvCxnSpPr>
        <p:spPr>
          <a:xfrm>
            <a:off x="8555065" y="4967653"/>
            <a:ext cx="0" cy="78221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086601" y="5944798"/>
            <a:ext cx="4498090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0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2" name="pole tekstowe 11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4.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"/>
            <a:ext cx="14145072" cy="6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885371" y="1979760"/>
            <a:ext cx="7160485" cy="277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943427" y="4719698"/>
            <a:ext cx="5734592" cy="8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072536" y="5944877"/>
            <a:ext cx="4546021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59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2" name="pole tekstowe 11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5.</a:t>
            </a:r>
          </a:p>
        </p:txBody>
      </p:sp>
      <p:pic>
        <p:nvPicPr>
          <p:cNvPr id="4097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016000" y="1796337"/>
            <a:ext cx="7086422" cy="329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030990" y="5146238"/>
            <a:ext cx="7336199" cy="6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167716" y="5944877"/>
            <a:ext cx="4450841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39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2" name="pole tekstowe 11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6.</a:t>
            </a:r>
          </a:p>
        </p:txBody>
      </p:sp>
      <p:pic>
        <p:nvPicPr>
          <p:cNvPr id="14" name="Obraz 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318759" y="1881233"/>
            <a:ext cx="7493890" cy="2667750"/>
          </a:xfrm>
          <a:prstGeom prst="rect">
            <a:avLst/>
          </a:prstGeom>
        </p:spPr>
      </p:pic>
      <p:pic>
        <p:nvPicPr>
          <p:cNvPr id="16" name="Obraz 1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301183" y="4663691"/>
            <a:ext cx="6277488" cy="676217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182466" y="5944877"/>
            <a:ext cx="4436092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6319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2" name="pole tekstowe 11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7.</a:t>
            </a:r>
          </a:p>
        </p:txBody>
      </p:sp>
      <p:pic>
        <p:nvPicPr>
          <p:cNvPr id="14" name="Obraz 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973569" y="1754291"/>
            <a:ext cx="5602288" cy="3431722"/>
          </a:xfrm>
          <a:prstGeom prst="rect">
            <a:avLst/>
          </a:prstGeom>
        </p:spPr>
      </p:pic>
      <p:pic>
        <p:nvPicPr>
          <p:cNvPr id="16" name="Obraz 1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005091" y="5128163"/>
            <a:ext cx="5570766" cy="77606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337234" y="5944877"/>
            <a:ext cx="428132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4193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8.</a:t>
            </a:r>
          </a:p>
        </p:txBody>
      </p:sp>
      <p:pic>
        <p:nvPicPr>
          <p:cNvPr id="15" name="Obraz 1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048" y="1630240"/>
            <a:ext cx="5375504" cy="2098221"/>
          </a:xfrm>
          <a:prstGeom prst="rect">
            <a:avLst/>
          </a:prstGeom>
        </p:spPr>
      </p:pic>
      <p:pic>
        <p:nvPicPr>
          <p:cNvPr id="17" name="Obraz 1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048" y="3766054"/>
            <a:ext cx="5375504" cy="1560689"/>
          </a:xfrm>
          <a:prstGeom prst="rect">
            <a:avLst/>
          </a:prstGeom>
        </p:spPr>
      </p:pic>
      <p:pic>
        <p:nvPicPr>
          <p:cNvPr id="18" name="Obraz 1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048" y="5364335"/>
            <a:ext cx="5194238" cy="775207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402286" y="5944877"/>
            <a:ext cx="4216271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2516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1" name="pole tekstowe 10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9.</a:t>
            </a:r>
          </a:p>
        </p:txBody>
      </p:sp>
      <p:pic>
        <p:nvPicPr>
          <p:cNvPr id="16" name="Obraz 1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229404" y="1795553"/>
            <a:ext cx="5824538" cy="2571923"/>
          </a:xfrm>
          <a:prstGeom prst="rect">
            <a:avLst/>
          </a:prstGeom>
        </p:spPr>
      </p:pic>
      <p:pic>
        <p:nvPicPr>
          <p:cNvPr id="17" name="Obraz 1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283833" y="4367476"/>
            <a:ext cx="5015367" cy="607896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075942" y="5944877"/>
            <a:ext cx="4542616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2961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1" name="pole tekstowe 10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5" name="pole tekstowe 14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10.</a:t>
            </a:r>
          </a:p>
        </p:txBody>
      </p:sp>
      <p:pic>
        <p:nvPicPr>
          <p:cNvPr id="13" name="Obraz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577747" y="1981465"/>
            <a:ext cx="2762023" cy="2111563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606094" y="4167011"/>
            <a:ext cx="5002893" cy="917123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285704" y="5944877"/>
            <a:ext cx="4332854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3278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705654" y="506776"/>
            <a:ext cx="8351262" cy="593797"/>
            <a:chOff x="136021" y="207550"/>
            <a:chExt cx="12511176" cy="593797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79512" y="207550"/>
              <a:ext cx="12467685" cy="5937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36021" y="280120"/>
              <a:ext cx="12456154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 krótkiej odpowiedzi (KO)</a:t>
              </a:r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734684" y="1339137"/>
            <a:ext cx="323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11.</a:t>
            </a:r>
          </a:p>
        </p:txBody>
      </p:sp>
      <p:pic>
        <p:nvPicPr>
          <p:cNvPr id="15" name="Obraz 1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0177" y="1708469"/>
            <a:ext cx="5596845" cy="3224541"/>
          </a:xfrm>
          <a:prstGeom prst="rect">
            <a:avLst/>
          </a:prstGeom>
        </p:spPr>
      </p:pic>
      <p:pic>
        <p:nvPicPr>
          <p:cNvPr id="17" name="Obraz 1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0176" y="4996980"/>
            <a:ext cx="5059023" cy="73616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370284" y="5944877"/>
            <a:ext cx="4248273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Standaryzacja CKE i OKE Wrocław – rozwiązanie uczniowskie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241" y="1171727"/>
            <a:ext cx="3414822" cy="757008"/>
          </a:xfrm>
        </p:spPr>
        <p:txBody>
          <a:bodyPr>
            <a:normAutofit fontScale="90000"/>
          </a:bodyPr>
          <a:lstStyle/>
          <a:p>
            <a:pPr algn="l"/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Przeanalizuj, z jakich błędów </a:t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wynikają niepoprawne </a:t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odpowiedzi.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734683" y="407623"/>
            <a:ext cx="6646618" cy="593009"/>
            <a:chOff x="179512" y="108397"/>
            <a:chExt cx="9957418" cy="59300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2" y="227056"/>
              <a:ext cx="9841886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5330" y="971695"/>
            <a:ext cx="4580966" cy="5184396"/>
          </a:xfrm>
          <a:prstGeom prst="rect">
            <a:avLst/>
          </a:prstGeom>
          <a:ln w="12700">
            <a:noFill/>
          </a:ln>
        </p:spPr>
      </p:pic>
      <p:sp>
        <p:nvSpPr>
          <p:cNvPr id="13" name="Owal 6"/>
          <p:cNvSpPr/>
          <p:nvPr/>
        </p:nvSpPr>
        <p:spPr bwMode="auto">
          <a:xfrm>
            <a:off x="3772466" y="5915487"/>
            <a:ext cx="252000" cy="180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Strzałka w dół 13"/>
          <p:cNvSpPr/>
          <p:nvPr/>
        </p:nvSpPr>
        <p:spPr bwMode="auto">
          <a:xfrm>
            <a:off x="5005780" y="3382245"/>
            <a:ext cx="144016" cy="98372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5" name="Strzałka w dół 14"/>
          <p:cNvSpPr/>
          <p:nvPr/>
        </p:nvSpPr>
        <p:spPr bwMode="auto">
          <a:xfrm>
            <a:off x="6605942" y="3367354"/>
            <a:ext cx="144016" cy="98372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6" name="Nawias klamrowy zamykający 5"/>
          <p:cNvSpPr/>
          <p:nvPr/>
        </p:nvSpPr>
        <p:spPr>
          <a:xfrm rot="5400000">
            <a:off x="5607517" y="3932901"/>
            <a:ext cx="540000" cy="1602000"/>
          </a:xfrm>
          <a:prstGeom prst="rightBrace">
            <a:avLst>
              <a:gd name="adj1" fmla="val 21562"/>
              <a:gd name="adj2" fmla="val 490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5198013" y="5158980"/>
            <a:ext cx="679504" cy="7422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291822" y="3246375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</a:p>
          <a:p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55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34683" y="506776"/>
            <a:ext cx="8859259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54854" y="573972"/>
            <a:ext cx="886651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Wykorzystanie zadań otwartych krótkiej odpowiedzi (KO)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7" y="1274536"/>
            <a:ext cx="1712651" cy="48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429676" y="1422908"/>
            <a:ext cx="867297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Przykład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4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zastosowanie algorytmu, proporcja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788554" y="2062006"/>
            <a:ext cx="831409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Przykłady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1, 2, 3, 9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rozumienie pojęć, komentarze (1), wyłącznie rachunki (2, 3, 9)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788553" y="2745348"/>
            <a:ext cx="831409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     Przykłady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5, 6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liczmany, poprawne rozumowanie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088434" y="3517164"/>
            <a:ext cx="801421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 Przykład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10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obliczenia w pamięci, zapis minimalistyczny, częściowo niepoprawny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999946" y="4244752"/>
            <a:ext cx="8102702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 Przykład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8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liczmany, zapis niepoprawny, dobre zrozumienie problemu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788554" y="4942828"/>
            <a:ext cx="8314092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 Przykład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liczmany, brak </a:t>
            </a:r>
            <a:r>
              <a:rPr lang="pl-PL" dirty="0">
                <a:solidFill>
                  <a:srgbClr val="5B9BD5">
                    <a:lumMod val="50000"/>
                  </a:srgbClr>
                </a:solidFill>
              </a:rPr>
              <a:t>umiejętności wykonywania o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bliczeń procentowych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418670" y="5532777"/>
            <a:ext cx="868397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   Przykład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11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przypadkowe użycie liczb, brak zrozumienia elementarnych pojęć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2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id="{7AC67AF9-9383-4011-8DB0-51111C83E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751356"/>
              </p:ext>
            </p:extLst>
          </p:nvPr>
        </p:nvGraphicFramePr>
        <p:xfrm>
          <a:off x="654854" y="1393801"/>
          <a:ext cx="9909717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34683" y="506776"/>
            <a:ext cx="8859259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54854" y="573972"/>
            <a:ext cx="886651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Wykorzystanie zadań otwartych krótkiej odpowiedzi (KO)</a:t>
            </a:r>
          </a:p>
        </p:txBody>
      </p:sp>
    </p:spTree>
    <p:extLst>
      <p:ext uri="{BB962C8B-B14F-4D97-AF65-F5344CB8AC3E}">
        <p14:creationId xmlns:p14="http://schemas.microsoft.com/office/powerpoint/2010/main" val="4202217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7217F7-A8EF-4D88-B411-0242B19A8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217217F7-A8EF-4D88-B411-0242B19A8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F8AADE-DE29-4A8C-B903-92908F8AB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18F8AADE-DE29-4A8C-B903-92908F8AB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F65944-6ABA-4CF1-92C8-BAED64BCC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76F65944-6ABA-4CF1-92C8-BAED64BCC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0F50FB-1FDC-464A-8FDE-73BA868B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CC0F50FB-1FDC-464A-8FDE-73BA868BB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C698CA-3521-4EC9-9B3E-F8DAF49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27C698CA-3521-4EC9-9B3E-F8DAF49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1E09C4-22B5-419D-864C-802CDC8A4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471E09C4-22B5-419D-864C-802CDC8A4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1579" y="1397218"/>
            <a:ext cx="9533054" cy="1373469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indywidualna. </a:t>
            </a:r>
            <a:b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Proszę </a:t>
            </a:r>
            <a:r>
              <a:rPr lang="pl-PL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przeanalizować poniższe </a:t>
            </a:r>
            <a:r>
              <a:rPr lang="pl-PL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r>
              <a:rPr lang="pl-PL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rozwiązać je dwoma </a:t>
            </a:r>
            <a:r>
              <a:rPr lang="pl-PL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sposobami, zwracając szczególną uwagę w obu przypadkach na </a:t>
            </a:r>
            <a:r>
              <a:rPr lang="pl-PL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to, by zapis rozwiązania był zrozumiały dla innych.</a:t>
            </a:r>
            <a:endParaRPr lang="pl-PL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8980"/>
          <a:stretch/>
        </p:blipFill>
        <p:spPr>
          <a:xfrm>
            <a:off x="1988661" y="3128879"/>
            <a:ext cx="7445049" cy="281110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433710" y="445052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55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4489" y="1453962"/>
            <a:ext cx="9533054" cy="1301041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w parach. </a:t>
            </a:r>
            <a:b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Proszę przedstawić swoje </a:t>
            </a:r>
            <a:r>
              <a:rPr lang="pl-PL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</a:t>
            </a:r>
            <a:r>
              <a:rPr lang="pl-PL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sąsiadowi z prośbą o </a:t>
            </a:r>
            <a:r>
              <a:rPr lang="pl-PL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ocenę</a:t>
            </a:r>
            <a:r>
              <a:rPr lang="pl-PL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poprawności wykonania kolejnych kroków rozwiązania oraz weryfikację czy przedstawiony zapis jest zrozumiały.</a:t>
            </a:r>
            <a:endParaRPr lang="pl-PL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8980"/>
          <a:stretch/>
        </p:blipFill>
        <p:spPr>
          <a:xfrm>
            <a:off x="2070143" y="3011284"/>
            <a:ext cx="7445049" cy="281110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433710" y="445052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97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58712" y="2138936"/>
            <a:ext cx="11117363" cy="219619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2" y="2121628"/>
            <a:ext cx="3533775" cy="20288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3442397"/>
            <a:ext cx="6610350" cy="200025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4" name="Tytuł 1"/>
          <p:cNvSpPr>
            <a:spLocks noGrp="1"/>
          </p:cNvSpPr>
          <p:nvPr>
            <p:ph type="ctrTitle"/>
          </p:nvPr>
        </p:nvSpPr>
        <p:spPr>
          <a:xfrm>
            <a:off x="792412" y="1628308"/>
            <a:ext cx="5170818" cy="284788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rozwiązania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37087" y="4422522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42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227" y="1995716"/>
            <a:ext cx="5865467" cy="372559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792412" y="1463053"/>
            <a:ext cx="5170818" cy="284788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rozwiązania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371359" y="453269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11110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734682" y="2138937"/>
            <a:ext cx="7050418" cy="3893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25" y="2000349"/>
            <a:ext cx="6102350" cy="373813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792412" y="1628308"/>
            <a:ext cx="5170818" cy="284788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rozwiązania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371359" y="453269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54841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9" y="1956616"/>
            <a:ext cx="5861151" cy="3700874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1" name="Tytuł 1"/>
          <p:cNvSpPr>
            <a:spLocks noGrp="1"/>
          </p:cNvSpPr>
          <p:nvPr>
            <p:ph type="ctrTitle"/>
          </p:nvPr>
        </p:nvSpPr>
        <p:spPr>
          <a:xfrm>
            <a:off x="792412" y="1628308"/>
            <a:ext cx="5170818" cy="284788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rozwiązania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71359" y="453269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4215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2412" y="1374917"/>
            <a:ext cx="5170818" cy="284788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rozwiązania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58664" y="1680246"/>
            <a:ext cx="8959908" cy="406878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664" y="1742405"/>
            <a:ext cx="2913827" cy="277066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576" y="1758811"/>
            <a:ext cx="4478513" cy="287226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599" y="4433595"/>
            <a:ext cx="5479973" cy="1249610"/>
          </a:xfrm>
          <a:prstGeom prst="rect">
            <a:avLst/>
          </a:prstGeom>
        </p:spPr>
      </p:pic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529405" y="453269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61762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2387600" y="2262554"/>
            <a:ext cx="6899619" cy="385884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75" y="1976118"/>
            <a:ext cx="6600825" cy="348615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792412" y="1628308"/>
            <a:ext cx="5170818" cy="284788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rozwiązania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416515" y="453269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535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34683" y="407623"/>
            <a:ext cx="6646618" cy="593009"/>
            <a:chOff x="179512" y="108397"/>
            <a:chExt cx="9957418" cy="59300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2" y="227056"/>
              <a:ext cx="9841886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5330" y="971695"/>
            <a:ext cx="4580966" cy="5184396"/>
          </a:xfrm>
          <a:prstGeom prst="rect">
            <a:avLst/>
          </a:prstGeom>
          <a:ln w="12700">
            <a:noFill/>
          </a:ln>
        </p:spPr>
      </p:pic>
      <p:sp>
        <p:nvSpPr>
          <p:cNvPr id="13" name="Owal 6"/>
          <p:cNvSpPr/>
          <p:nvPr/>
        </p:nvSpPr>
        <p:spPr bwMode="auto">
          <a:xfrm>
            <a:off x="3772466" y="5915487"/>
            <a:ext cx="252000" cy="180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Strzałka w dół 13"/>
          <p:cNvSpPr/>
          <p:nvPr/>
        </p:nvSpPr>
        <p:spPr bwMode="auto">
          <a:xfrm>
            <a:off x="5248666" y="3410821"/>
            <a:ext cx="144016" cy="98372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5" name="Strzałka w dół 14"/>
          <p:cNvSpPr/>
          <p:nvPr/>
        </p:nvSpPr>
        <p:spPr bwMode="auto">
          <a:xfrm>
            <a:off x="6963126" y="3395930"/>
            <a:ext cx="144016" cy="98372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6" name="Nawias klamrowy zamykający 5"/>
          <p:cNvSpPr/>
          <p:nvPr/>
        </p:nvSpPr>
        <p:spPr>
          <a:xfrm rot="5400000">
            <a:off x="5905417" y="3916477"/>
            <a:ext cx="540000" cy="1692000"/>
          </a:xfrm>
          <a:prstGeom prst="rightBrace">
            <a:avLst>
              <a:gd name="adj1" fmla="val 21562"/>
              <a:gd name="adj2" fmla="val 490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6175417" y="5232148"/>
            <a:ext cx="108205" cy="662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 txBox="1">
            <a:spLocks/>
          </p:cNvSpPr>
          <p:nvPr/>
        </p:nvSpPr>
        <p:spPr>
          <a:xfrm>
            <a:off x="514241" y="1171727"/>
            <a:ext cx="3414822" cy="757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Przeanalizuj, z jakich błędów </a:t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wynikają niepoprawne </a:t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odpowiedzi.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291822" y="3246375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</a:p>
          <a:p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95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F023441E-ED23-4D54-94A7-43CE32BF3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265883"/>
              </p:ext>
            </p:extLst>
          </p:nvPr>
        </p:nvGraphicFramePr>
        <p:xfrm>
          <a:off x="304800" y="1267097"/>
          <a:ext cx="9909717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Wykorzystanie zadań otwartych rozszerzonej odpowiedzi (RO)</a:t>
            </a:r>
          </a:p>
        </p:txBody>
      </p:sp>
    </p:spTree>
    <p:extLst>
      <p:ext uri="{BB962C8B-B14F-4D97-AF65-F5344CB8AC3E}">
        <p14:creationId xmlns:p14="http://schemas.microsoft.com/office/powerpoint/2010/main" val="133670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217F7-A8EF-4D88-B411-0242B19A8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217217F7-A8EF-4D88-B411-0242B19A8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F8AADE-DE29-4A8C-B903-92908F8AB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18F8AADE-DE29-4A8C-B903-92908F8AB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F0F6BF-177A-43B2-9421-7C696C3B5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61F0F6BF-177A-43B2-9421-7C696C3B5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278FC8-AF8F-40F9-A731-F3F6BDF44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9A278FC8-AF8F-40F9-A731-F3F6BDF44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68F2F5-FE79-4011-9767-3ACD0914C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C168F2F5-FE79-4011-9767-3ACD0914C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FEC4F8-F139-48EF-9CFB-031A532D5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7DFEC4F8-F139-48EF-9CFB-031A532D5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20ED6F-DF07-4B27-9BFC-7459B7439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9120ED6F-DF07-4B27-9BFC-7459B7439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1E143-69C7-4084-947C-12CD02243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6641E143-69C7-4084-947C-12CD02243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C698CA-3521-4EC9-9B3E-F8DAF49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7C698CA-3521-4EC9-9B3E-F8DAF49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98FA36-B621-441D-A11B-40A25248B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8598FA36-B621-441D-A11B-40A25248B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882" y="2532708"/>
            <a:ext cx="8917318" cy="2391507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2400" b="1" dirty="0">
                <a:solidFill>
                  <a:srgbClr val="4472C4">
                    <a:lumMod val="75000"/>
                  </a:srgbClr>
                </a:solidFill>
              </a:rPr>
              <a:t/>
            </a:r>
            <a:br>
              <a:rPr lang="pl-PL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Uwaga!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stosowania nietypowych metod rozwiązania brak komunikatywnego opisu kolejnych kroków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być przyczyną niepowodzenia w uzyskaniu dobrego wyniku za rozwiązanie.</a:t>
            </a: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Wykorzystanie zadań otwartych rozszerzonej odpowiedzi (RO)</a:t>
            </a:r>
          </a:p>
        </p:txBody>
      </p:sp>
    </p:spTree>
    <p:extLst>
      <p:ext uri="{BB962C8B-B14F-4D97-AF65-F5344CB8AC3E}">
        <p14:creationId xmlns:p14="http://schemas.microsoft.com/office/powerpoint/2010/main" val="3008265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4681" y="1320808"/>
            <a:ext cx="2465001" cy="1315716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indywidualna</a:t>
            </a:r>
            <a:b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 </a:t>
            </a: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zadanie.</a:t>
            </a: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3199683" y="2070464"/>
            <a:ext cx="8334977" cy="4298822"/>
            <a:chOff x="3199683" y="2070464"/>
            <a:chExt cx="8334977" cy="4298822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9683" y="2070464"/>
              <a:ext cx="7133931" cy="3360518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6488935" y="5998158"/>
              <a:ext cx="5045725" cy="37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+mj-cs"/>
                </a:rPr>
                <a:t>  </a:t>
              </a:r>
              <a:r>
                <a:rPr lang="pl-PL" sz="1000" i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Ź</a:t>
              </a:r>
              <a:r>
                <a:rPr lang="pl-PL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ródło</a:t>
              </a:r>
              <a:r>
                <a:rPr lang="pl-PL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: Podstawa programowa kształcenia </a:t>
              </a:r>
              <a:r>
                <a:rPr lang="pl-PL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ogólnego z komentarzem. </a:t>
              </a:r>
              <a:r>
                <a:rPr lang="pl-PL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Matematyka.</a:t>
              </a:r>
              <a:endPara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</p:spTree>
    <p:extLst>
      <p:ext uri="{BB962C8B-B14F-4D97-AF65-F5344CB8AC3E}">
        <p14:creationId xmlns:p14="http://schemas.microsoft.com/office/powerpoint/2010/main" val="3601643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97" y="2852232"/>
            <a:ext cx="7133931" cy="336051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734681" y="1320808"/>
            <a:ext cx="9265103" cy="13157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w grupach</a:t>
            </a:r>
            <a:b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Stwórz listę czynności, które trzeba wykonać, aby rozwiązać poniższe zadanie.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694200" y="5913422"/>
            <a:ext cx="5045725" cy="37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Podstawa programowa kształcenia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ogólnego z komentarzem.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Matematyka.</a:t>
            </a:r>
            <a:endParaRPr kumimoji="0" lang="pl-PL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B3680170-97F7-4B67-AB8E-2E263197555C}"/>
              </a:ext>
            </a:extLst>
          </p:cNvPr>
          <p:cNvSpPr/>
          <p:nvPr/>
        </p:nvSpPr>
        <p:spPr>
          <a:xfrm>
            <a:off x="928764" y="3982888"/>
            <a:ext cx="9050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ustalić sposób obliczenia objętości ostrosłupa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684D904-207D-4766-81E3-C1694B8C49B8}"/>
              </a:ext>
            </a:extLst>
          </p:cNvPr>
          <p:cNvSpPr/>
          <p:nvPr/>
        </p:nvSpPr>
        <p:spPr>
          <a:xfrm>
            <a:off x="914400" y="1607350"/>
            <a:ext cx="4759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rozwiązać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należy: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FF61863-D45D-4319-82F3-57B23167F271}"/>
              </a:ext>
            </a:extLst>
          </p:cNvPr>
          <p:cNvSpPr/>
          <p:nvPr/>
        </p:nvSpPr>
        <p:spPr>
          <a:xfrm>
            <a:off x="914400" y="20273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ustalić długość odcinka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74B097-6CA0-44CC-814F-ED245D1C9F07}"/>
              </a:ext>
            </a:extLst>
          </p:cNvPr>
          <p:cNvSpPr/>
          <p:nvPr/>
        </p:nvSpPr>
        <p:spPr>
          <a:xfrm>
            <a:off x="914399" y="2387446"/>
            <a:ext cx="592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ustalić, że trójkąt </a:t>
            </a:r>
            <a:r>
              <a:rPr 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prostokątny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90CBD34-D04E-45EF-9269-A43816943BF8}"/>
              </a:ext>
            </a:extLst>
          </p:cNvPr>
          <p:cNvSpPr/>
          <p:nvPr/>
        </p:nvSpPr>
        <p:spPr>
          <a:xfrm>
            <a:off x="914399" y="2786109"/>
            <a:ext cx="630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zastosować twierdzenie Pitagorasa w trójkącie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18069BA-9484-4A31-A901-C382AFCEB097}"/>
              </a:ext>
            </a:extLst>
          </p:cNvPr>
          <p:cNvSpPr/>
          <p:nvPr/>
        </p:nvSpPr>
        <p:spPr>
          <a:xfrm>
            <a:off x="914400" y="3206046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wysokość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ostrosłupa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2A545A4-FE30-4BEC-8BDD-8101D674FE96}"/>
              </a:ext>
            </a:extLst>
          </p:cNvPr>
          <p:cNvSpPr/>
          <p:nvPr/>
        </p:nvSpPr>
        <p:spPr>
          <a:xfrm>
            <a:off x="914399" y="36019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pole podstawy ostrosłupa</a:t>
            </a: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FFCDDA1-B235-4BDC-A2B5-2188A41D4624}"/>
              </a:ext>
            </a:extLst>
          </p:cNvPr>
          <p:cNvSpPr/>
          <p:nvPr/>
        </p:nvSpPr>
        <p:spPr>
          <a:xfrm>
            <a:off x="938783" y="4330957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objętość ostrosłupa</a:t>
            </a:r>
            <a:endParaRPr lang="pl-PL" dirty="0"/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</p:spTree>
    <p:extLst>
      <p:ext uri="{BB962C8B-B14F-4D97-AF65-F5344CB8AC3E}">
        <p14:creationId xmlns:p14="http://schemas.microsoft.com/office/powerpoint/2010/main" val="329221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P spid="9" grpId="0"/>
      <p:bldP spid="13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104037A-03FB-48D1-8AC1-53B74E2E3DC9}"/>
              </a:ext>
            </a:extLst>
          </p:cNvPr>
          <p:cNvSpPr/>
          <p:nvPr/>
        </p:nvSpPr>
        <p:spPr>
          <a:xfrm>
            <a:off x="792202" y="1837565"/>
            <a:ext cx="17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Dyskusja</a:t>
            </a:r>
            <a:endParaRPr lang="pl-PL" sz="28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FA6D39A-6785-43E4-99E5-2DE5D37C4EAF}"/>
              </a:ext>
            </a:extLst>
          </p:cNvPr>
          <p:cNvSpPr/>
          <p:nvPr/>
        </p:nvSpPr>
        <p:spPr>
          <a:xfrm>
            <a:off x="902677" y="2501512"/>
            <a:ext cx="82462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Która z wypisanych czynności może być wykonana jako pierwsza?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47B4C77-FB24-498C-A349-E402EE0CAC7F}"/>
              </a:ext>
            </a:extLst>
          </p:cNvPr>
          <p:cNvSpPr/>
          <p:nvPr/>
        </p:nvSpPr>
        <p:spPr>
          <a:xfrm>
            <a:off x="902677" y="33069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takich czynności można wskazać?</a:t>
            </a:r>
            <a:endParaRPr lang="pl-PL" i="1" dirty="0">
              <a:solidFill>
                <a:srgbClr val="7030A0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8840653-729F-46FE-A5F1-25B45343B356}"/>
              </a:ext>
            </a:extLst>
          </p:cNvPr>
          <p:cNvSpPr/>
          <p:nvPr/>
        </p:nvSpPr>
        <p:spPr>
          <a:xfrm>
            <a:off x="902677" y="4025203"/>
            <a:ext cx="1029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Które z zapisanych czynności mogą być pominięte przez uczniów w zapisie rozwiązania? </a:t>
            </a:r>
            <a:endParaRPr lang="pl-PL" i="1" dirty="0">
              <a:solidFill>
                <a:srgbClr val="7030A0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FD64062-8473-4E01-968D-5783836C3CE1}"/>
              </a:ext>
            </a:extLst>
          </p:cNvPr>
          <p:cNvSpPr/>
          <p:nvPr/>
        </p:nvSpPr>
        <p:spPr>
          <a:xfrm>
            <a:off x="917191" y="4625241"/>
            <a:ext cx="10187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Które z zapisanych czynności mogą być uznane przez uczniów za zbyt trudne do zapisania albo niesłusznie uznane za niepotrzebne przy zapisie rozwiązania?</a:t>
            </a:r>
            <a:endParaRPr lang="pl-PL" i="1" dirty="0">
              <a:solidFill>
                <a:srgbClr val="7030A0"/>
              </a:solidFill>
            </a:endParaRPr>
          </a:p>
        </p:txBody>
      </p:sp>
      <p:sp>
        <p:nvSpPr>
          <p:cNvPr id="11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</p:spTree>
    <p:extLst>
      <p:ext uri="{BB962C8B-B14F-4D97-AF65-F5344CB8AC3E}">
        <p14:creationId xmlns:p14="http://schemas.microsoft.com/office/powerpoint/2010/main" val="5726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684D904-207D-4766-81E3-C1694B8C49B8}"/>
              </a:ext>
            </a:extLst>
          </p:cNvPr>
          <p:cNvSpPr/>
          <p:nvPr/>
        </p:nvSpPr>
        <p:spPr>
          <a:xfrm>
            <a:off x="914400" y="1607350"/>
            <a:ext cx="4759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rozwiązać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należy: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FF61863-D45D-4319-82F3-57B23167F271}"/>
              </a:ext>
            </a:extLst>
          </p:cNvPr>
          <p:cNvSpPr/>
          <p:nvPr/>
        </p:nvSpPr>
        <p:spPr>
          <a:xfrm>
            <a:off x="914400" y="20273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ustalić długość odcinka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74B097-6CA0-44CC-814F-ED245D1C9F07}"/>
              </a:ext>
            </a:extLst>
          </p:cNvPr>
          <p:cNvSpPr/>
          <p:nvPr/>
        </p:nvSpPr>
        <p:spPr>
          <a:xfrm>
            <a:off x="914399" y="2387446"/>
            <a:ext cx="592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ustalić, że trójkąt </a:t>
            </a:r>
            <a:r>
              <a:rPr 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prostokątny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90CBD34-D04E-45EF-9269-A43816943BF8}"/>
              </a:ext>
            </a:extLst>
          </p:cNvPr>
          <p:cNvSpPr/>
          <p:nvPr/>
        </p:nvSpPr>
        <p:spPr>
          <a:xfrm>
            <a:off x="914399" y="2786109"/>
            <a:ext cx="630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zastosować twierdzenie Pitagorasa w trójkącie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18069BA-9484-4A31-A901-C382AFCEB097}"/>
              </a:ext>
            </a:extLst>
          </p:cNvPr>
          <p:cNvSpPr/>
          <p:nvPr/>
        </p:nvSpPr>
        <p:spPr>
          <a:xfrm>
            <a:off x="914400" y="3206046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wysokość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ostrosłupa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2A545A4-FE30-4BEC-8BDD-8101D674FE96}"/>
              </a:ext>
            </a:extLst>
          </p:cNvPr>
          <p:cNvSpPr/>
          <p:nvPr/>
        </p:nvSpPr>
        <p:spPr>
          <a:xfrm>
            <a:off x="914399" y="35766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pole podstawy ostrosłupa</a:t>
            </a:r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3680170-97F7-4B67-AB8E-2E263197555C}"/>
              </a:ext>
            </a:extLst>
          </p:cNvPr>
          <p:cNvSpPr/>
          <p:nvPr/>
        </p:nvSpPr>
        <p:spPr>
          <a:xfrm>
            <a:off x="914400" y="3950046"/>
            <a:ext cx="903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ustalić sposób obliczenia objętości ostrosłupa</a:t>
            </a:r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FFCDDA1-B235-4BDC-A2B5-2188A41D4624}"/>
              </a:ext>
            </a:extLst>
          </p:cNvPr>
          <p:cNvSpPr/>
          <p:nvPr/>
        </p:nvSpPr>
        <p:spPr>
          <a:xfrm>
            <a:off x="914399" y="4294381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objętość ostrosłupa</a:t>
            </a:r>
            <a:endParaRPr lang="pl-PL" dirty="0"/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50D5D9B-4C2A-4D3F-A295-95B2EAC1F0AD}"/>
              </a:ext>
            </a:extLst>
          </p:cNvPr>
          <p:cNvSpPr/>
          <p:nvPr/>
        </p:nvSpPr>
        <p:spPr>
          <a:xfrm>
            <a:off x="5247044" y="4979247"/>
            <a:ext cx="6342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z których każda może być wykonana jako pierwsza</a:t>
            </a:r>
          </a:p>
          <a:p>
            <a:r>
              <a:rPr lang="pl-P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Czynność, która powinna </a:t>
            </a:r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zostać </a:t>
            </a:r>
            <a:r>
              <a:rPr lang="pl-P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skomentowana </a:t>
            </a:r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rozwiązaniu (także </a:t>
            </a:r>
            <a:r>
              <a:rPr lang="pl-P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</a:t>
            </a:r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być </a:t>
            </a:r>
            <a:r>
              <a:rPr lang="pl-PL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wykonana </a:t>
            </a:r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początku rozwiązania)</a:t>
            </a:r>
          </a:p>
          <a:p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których nie można wykonać bez innych </a:t>
            </a: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83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684D904-207D-4766-81E3-C1694B8C49B8}"/>
              </a:ext>
            </a:extLst>
          </p:cNvPr>
          <p:cNvSpPr/>
          <p:nvPr/>
        </p:nvSpPr>
        <p:spPr>
          <a:xfrm>
            <a:off x="914400" y="1607350"/>
            <a:ext cx="4759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rozwiązać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należy: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FF61863-D45D-4319-82F3-57B23167F271}"/>
              </a:ext>
            </a:extLst>
          </p:cNvPr>
          <p:cNvSpPr/>
          <p:nvPr/>
        </p:nvSpPr>
        <p:spPr>
          <a:xfrm>
            <a:off x="914400" y="20273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ustalić długość odcinka </a:t>
            </a:r>
            <a:r>
              <a:rPr lang="pl-PL" b="1" i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74B097-6CA0-44CC-814F-ED245D1C9F07}"/>
              </a:ext>
            </a:extLst>
          </p:cNvPr>
          <p:cNvSpPr/>
          <p:nvPr/>
        </p:nvSpPr>
        <p:spPr>
          <a:xfrm>
            <a:off x="914399" y="2387446"/>
            <a:ext cx="592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ustalić, że trójkąt </a:t>
            </a:r>
            <a:r>
              <a:rPr 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prostokątny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90CBD34-D04E-45EF-9269-A43816943BF8}"/>
              </a:ext>
            </a:extLst>
          </p:cNvPr>
          <p:cNvSpPr/>
          <p:nvPr/>
        </p:nvSpPr>
        <p:spPr>
          <a:xfrm>
            <a:off x="914399" y="2786109"/>
            <a:ext cx="630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zastosować twierdzenie Pitagorasa w trójkącie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18069BA-9484-4A31-A901-C382AFCEB097}"/>
              </a:ext>
            </a:extLst>
          </p:cNvPr>
          <p:cNvSpPr/>
          <p:nvPr/>
        </p:nvSpPr>
        <p:spPr>
          <a:xfrm>
            <a:off x="914400" y="3206046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wysokość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ostrosłupa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2A545A4-FE30-4BEC-8BDD-8101D674FE96}"/>
              </a:ext>
            </a:extLst>
          </p:cNvPr>
          <p:cNvSpPr/>
          <p:nvPr/>
        </p:nvSpPr>
        <p:spPr>
          <a:xfrm>
            <a:off x="914399" y="35888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obliczyć pole podstawy ostrosłupa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3680170-97F7-4B67-AB8E-2E263197555C}"/>
              </a:ext>
            </a:extLst>
          </p:cNvPr>
          <p:cNvSpPr/>
          <p:nvPr/>
        </p:nvSpPr>
        <p:spPr>
          <a:xfrm>
            <a:off x="914400" y="3937854"/>
            <a:ext cx="903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ustalić sposób obliczenia objętości ostrosłupa</a:t>
            </a:r>
            <a:endParaRPr lang="pl-PL" dirty="0">
              <a:solidFill>
                <a:srgbClr val="CC00FF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FFCDDA1-B235-4BDC-A2B5-2188A41D4624}"/>
              </a:ext>
            </a:extLst>
          </p:cNvPr>
          <p:cNvSpPr/>
          <p:nvPr/>
        </p:nvSpPr>
        <p:spPr>
          <a:xfrm>
            <a:off x="914399" y="4294381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objętość ostrosłupa</a:t>
            </a:r>
            <a:endParaRPr lang="pl-PL" dirty="0"/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50D5D9B-4C2A-4D3F-A295-95B2EAC1F0AD}"/>
              </a:ext>
            </a:extLst>
          </p:cNvPr>
          <p:cNvSpPr/>
          <p:nvPr/>
        </p:nvSpPr>
        <p:spPr>
          <a:xfrm>
            <a:off x="5247044" y="4979247"/>
            <a:ext cx="6342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z których każda może być wykonana jako pierwsza</a:t>
            </a:r>
          </a:p>
          <a:p>
            <a:pPr lvl="0"/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Czynność, która powinna zostać skomentowana w rozwiązaniu (także może być wykonana na początku rozwiązania)</a:t>
            </a:r>
          </a:p>
          <a:p>
            <a: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</a:t>
            </a:r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których nie można wykonać bez innych </a:t>
            </a: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9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684D904-207D-4766-81E3-C1694B8C49B8}"/>
              </a:ext>
            </a:extLst>
          </p:cNvPr>
          <p:cNvSpPr/>
          <p:nvPr/>
        </p:nvSpPr>
        <p:spPr>
          <a:xfrm>
            <a:off x="914400" y="1607350"/>
            <a:ext cx="4759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rozwiązać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należy: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FF61863-D45D-4319-82F3-57B23167F271}"/>
              </a:ext>
            </a:extLst>
          </p:cNvPr>
          <p:cNvSpPr/>
          <p:nvPr/>
        </p:nvSpPr>
        <p:spPr>
          <a:xfrm>
            <a:off x="914400" y="20273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ustalić długość odcinka </a:t>
            </a:r>
            <a:r>
              <a:rPr lang="pl-PL" b="1" i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74B097-6CA0-44CC-814F-ED245D1C9F07}"/>
              </a:ext>
            </a:extLst>
          </p:cNvPr>
          <p:cNvSpPr/>
          <p:nvPr/>
        </p:nvSpPr>
        <p:spPr>
          <a:xfrm>
            <a:off x="914399" y="2387446"/>
            <a:ext cx="592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ustalić, że trójkąt </a:t>
            </a:r>
            <a:r>
              <a:rPr lang="pl-PL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prostokątny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90CBD34-D04E-45EF-9269-A43816943BF8}"/>
              </a:ext>
            </a:extLst>
          </p:cNvPr>
          <p:cNvSpPr/>
          <p:nvPr/>
        </p:nvSpPr>
        <p:spPr>
          <a:xfrm>
            <a:off x="914399" y="2786109"/>
            <a:ext cx="630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zastosować twierdzenie Pitagorasa w trójkącie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18069BA-9484-4A31-A901-C382AFCEB097}"/>
              </a:ext>
            </a:extLst>
          </p:cNvPr>
          <p:cNvSpPr/>
          <p:nvPr/>
        </p:nvSpPr>
        <p:spPr>
          <a:xfrm>
            <a:off x="914400" y="3206046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wysokość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ostrosłupa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2A545A4-FE30-4BEC-8BDD-8101D674FE96}"/>
              </a:ext>
            </a:extLst>
          </p:cNvPr>
          <p:cNvSpPr/>
          <p:nvPr/>
        </p:nvSpPr>
        <p:spPr>
          <a:xfrm>
            <a:off x="914399" y="36254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obliczyć pole podstawy ostrosłupa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3680170-97F7-4B67-AB8E-2E263197555C}"/>
              </a:ext>
            </a:extLst>
          </p:cNvPr>
          <p:cNvSpPr/>
          <p:nvPr/>
        </p:nvSpPr>
        <p:spPr>
          <a:xfrm>
            <a:off x="914400" y="4023198"/>
            <a:ext cx="903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ustalić sposób obliczenia objętości ostrosłupa</a:t>
            </a:r>
            <a:endParaRPr lang="pl-PL" dirty="0">
              <a:solidFill>
                <a:srgbClr val="CC00FF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FFCDDA1-B235-4BDC-A2B5-2188A41D4624}"/>
              </a:ext>
            </a:extLst>
          </p:cNvPr>
          <p:cNvSpPr/>
          <p:nvPr/>
        </p:nvSpPr>
        <p:spPr>
          <a:xfrm>
            <a:off x="914399" y="4416301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obliczyć objętość ostrosłupa</a:t>
            </a:r>
            <a:endParaRPr lang="pl-PL" dirty="0"/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50D5D9B-4C2A-4D3F-A295-95B2EAC1F0AD}"/>
              </a:ext>
            </a:extLst>
          </p:cNvPr>
          <p:cNvSpPr/>
          <p:nvPr/>
        </p:nvSpPr>
        <p:spPr>
          <a:xfrm>
            <a:off x="5247044" y="4979247"/>
            <a:ext cx="6342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z których każda może być wykonana jako pierwsza</a:t>
            </a:r>
          </a:p>
          <a:p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które powinny zostać skomentowane w rozwiązaniu (także mogą być wykonane na początku rozwiązania)</a:t>
            </a:r>
          </a:p>
          <a:p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których nie można wykonać bez innych </a:t>
            </a: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1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684D904-207D-4766-81E3-C1694B8C49B8}"/>
              </a:ext>
            </a:extLst>
          </p:cNvPr>
          <p:cNvSpPr/>
          <p:nvPr/>
        </p:nvSpPr>
        <p:spPr>
          <a:xfrm>
            <a:off x="914400" y="1607350"/>
            <a:ext cx="4759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rozwiązać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należy: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FF61863-D45D-4319-82F3-57B23167F271}"/>
              </a:ext>
            </a:extLst>
          </p:cNvPr>
          <p:cNvSpPr/>
          <p:nvPr/>
        </p:nvSpPr>
        <p:spPr>
          <a:xfrm>
            <a:off x="914400" y="20273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ustalić długość odcinka </a:t>
            </a:r>
            <a:r>
              <a:rPr lang="pl-PL" b="1" i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74B097-6CA0-44CC-814F-ED245D1C9F07}"/>
              </a:ext>
            </a:extLst>
          </p:cNvPr>
          <p:cNvSpPr/>
          <p:nvPr/>
        </p:nvSpPr>
        <p:spPr>
          <a:xfrm>
            <a:off x="914399" y="2387446"/>
            <a:ext cx="592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ustalić, że trójkąt </a:t>
            </a:r>
            <a:r>
              <a:rPr lang="pl-PL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prostokątny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90CBD34-D04E-45EF-9269-A43816943BF8}"/>
              </a:ext>
            </a:extLst>
          </p:cNvPr>
          <p:cNvSpPr/>
          <p:nvPr/>
        </p:nvSpPr>
        <p:spPr>
          <a:xfrm>
            <a:off x="914399" y="2786109"/>
            <a:ext cx="630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zastosować twierdzenie Pitagorasa w trójkącie </a:t>
            </a:r>
            <a:r>
              <a:rPr lang="pl-PL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18069BA-9484-4A31-A901-C382AFCEB097}"/>
              </a:ext>
            </a:extLst>
          </p:cNvPr>
          <p:cNvSpPr/>
          <p:nvPr/>
        </p:nvSpPr>
        <p:spPr>
          <a:xfrm>
            <a:off x="914400" y="3206046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obliczyć wysokość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ostrosłupa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2A545A4-FE30-4BEC-8BDD-8101D674FE96}"/>
              </a:ext>
            </a:extLst>
          </p:cNvPr>
          <p:cNvSpPr/>
          <p:nvPr/>
        </p:nvSpPr>
        <p:spPr>
          <a:xfrm>
            <a:off x="914399" y="36010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obliczyć pole podstawy ostrosłupa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3680170-97F7-4B67-AB8E-2E263197555C}"/>
              </a:ext>
            </a:extLst>
          </p:cNvPr>
          <p:cNvSpPr/>
          <p:nvPr/>
        </p:nvSpPr>
        <p:spPr>
          <a:xfrm>
            <a:off x="914400" y="3986622"/>
            <a:ext cx="903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ustalić sposób obliczenia objętości ostrosłupa</a:t>
            </a:r>
            <a:endParaRPr lang="pl-PL" dirty="0">
              <a:solidFill>
                <a:srgbClr val="CC00FF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FFCDDA1-B235-4BDC-A2B5-2188A41D4624}"/>
              </a:ext>
            </a:extLst>
          </p:cNvPr>
          <p:cNvSpPr/>
          <p:nvPr/>
        </p:nvSpPr>
        <p:spPr>
          <a:xfrm>
            <a:off x="914399" y="4343149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obliczyć objętość ostrosłupa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otwarte rozszerzonej odpowiedzi (RO)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50D5D9B-4C2A-4D3F-A295-95B2EAC1F0AD}"/>
              </a:ext>
            </a:extLst>
          </p:cNvPr>
          <p:cNvSpPr/>
          <p:nvPr/>
        </p:nvSpPr>
        <p:spPr>
          <a:xfrm>
            <a:off x="5247044" y="4979247"/>
            <a:ext cx="6342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z których każda może być wykonana jako pierwsza</a:t>
            </a:r>
          </a:p>
          <a:p>
            <a:pPr lvl="0"/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Czynność, która powinna zostać skomentowana w rozwiązaniu (także może być wykonana na początku rozwiązania)</a:t>
            </a:r>
          </a:p>
          <a:p>
            <a:r>
              <a:rPr lang="pl-PL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</a:t>
            </a:r>
            <a:r>
              <a:rPr lang="pl-PL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których nie można wykonać bez innych </a:t>
            </a:r>
            <a:endParaRPr lang="pl-PL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734683" y="407623"/>
            <a:ext cx="6646618" cy="593009"/>
            <a:chOff x="179512" y="108397"/>
            <a:chExt cx="9957418" cy="59300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2" y="181791"/>
              <a:ext cx="9841886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5330" y="971695"/>
            <a:ext cx="4580966" cy="5184396"/>
          </a:xfrm>
          <a:prstGeom prst="rect">
            <a:avLst/>
          </a:prstGeom>
          <a:ln w="12700">
            <a:noFill/>
          </a:ln>
        </p:spPr>
      </p:pic>
      <p:sp>
        <p:nvSpPr>
          <p:cNvPr id="13" name="Owal 6"/>
          <p:cNvSpPr/>
          <p:nvPr/>
        </p:nvSpPr>
        <p:spPr bwMode="auto">
          <a:xfrm>
            <a:off x="3772466" y="5915487"/>
            <a:ext cx="252000" cy="1800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4" name="Strzałka w dół 13"/>
          <p:cNvSpPr/>
          <p:nvPr/>
        </p:nvSpPr>
        <p:spPr bwMode="auto">
          <a:xfrm>
            <a:off x="5005780" y="3396533"/>
            <a:ext cx="144016" cy="98372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5" name="Strzałka w dół 14"/>
          <p:cNvSpPr/>
          <p:nvPr/>
        </p:nvSpPr>
        <p:spPr bwMode="auto">
          <a:xfrm>
            <a:off x="6948842" y="3381642"/>
            <a:ext cx="144016" cy="98372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6" name="Nawias klamrowy zamykający 5"/>
          <p:cNvSpPr/>
          <p:nvPr/>
        </p:nvSpPr>
        <p:spPr>
          <a:xfrm rot="5400000">
            <a:off x="5792949" y="3759552"/>
            <a:ext cx="540000" cy="1980000"/>
          </a:xfrm>
          <a:prstGeom prst="rightBrace">
            <a:avLst>
              <a:gd name="adj1" fmla="val 21562"/>
              <a:gd name="adj2" fmla="val 490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6059993" y="5187556"/>
            <a:ext cx="1512382" cy="756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>
            <a:spLocks noGrp="1"/>
          </p:cNvSpPr>
          <p:nvPr>
            <p:ph type="ctrTitle"/>
          </p:nvPr>
        </p:nvSpPr>
        <p:spPr>
          <a:xfrm>
            <a:off x="514241" y="1171727"/>
            <a:ext cx="3414822" cy="757008"/>
          </a:xfrm>
        </p:spPr>
        <p:txBody>
          <a:bodyPr>
            <a:normAutofit fontScale="90000"/>
          </a:bodyPr>
          <a:lstStyle/>
          <a:p>
            <a:pPr algn="l"/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Przeanalizuj, z jakich błędów </a:t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wynikają niepoprawne </a:t>
            </a:r>
            <a:b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odpowiedzi.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291822" y="3246375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</a:p>
          <a:p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OKEw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97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089212" y="4804928"/>
            <a:ext cx="5532814" cy="806824"/>
          </a:xfrm>
          <a:prstGeom prst="rect">
            <a:avLst/>
          </a:prstGeom>
          <a:solidFill>
            <a:srgbClr val="F5F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110362" y="3791203"/>
            <a:ext cx="5511664" cy="753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800" dirty="0">
                <a:solidFill>
                  <a:schemeClr val="tx1"/>
                </a:solidFill>
              </a:rPr>
              <a:t>XI. Geometria przestrzenna 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97554" y="6378848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394561"/>
            <a:ext cx="7964817" cy="606071"/>
            <a:chOff x="179511" y="95335"/>
            <a:chExt cx="11932236" cy="60607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95335"/>
              <a:ext cx="11855787" cy="6060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752881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24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9.            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otwarte</a:t>
              </a: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3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</a:t>
            </a:r>
          </a:p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 Warszawie | www.ore.edu.pl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785712" y="1220214"/>
            <a:ext cx="9312926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w grupach</a:t>
            </a:r>
            <a:endParaRPr lang="pl-PL" sz="16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687242" y="1700800"/>
            <a:ext cx="9509866" cy="1960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8" name="Tytuł 1"/>
          <p:cNvSpPr txBox="1">
            <a:spLocks/>
          </p:cNvSpPr>
          <p:nvPr/>
        </p:nvSpPr>
        <p:spPr>
          <a:xfrm>
            <a:off x="967667" y="1400795"/>
            <a:ext cx="8949015" cy="211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900" b="1" dirty="0">
                <a:solidFill>
                  <a:prstClr val="black"/>
                </a:solidFill>
              </a:rPr>
              <a:t>        </a:t>
            </a:r>
            <a:endParaRPr lang="pl-PL" sz="1900" b="1" dirty="0" smtClean="0">
              <a:solidFill>
                <a:prstClr val="black"/>
              </a:solidFill>
            </a:endParaRPr>
          </a:p>
          <a:p>
            <a:pPr algn="just"/>
            <a:r>
              <a:rPr lang="pl-PL" sz="1900" b="1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Proszę </a:t>
            </a:r>
            <a:r>
              <a:rPr lang="pl-PL" sz="1900" b="1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przygotować zadanie otwarte rozszerzonej odpowiedzi odwołujące się do jednego ze wskazanych poniżej działów podstawy </a:t>
            </a:r>
            <a:r>
              <a:rPr lang="pl-PL" sz="1900" b="1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programowej dla </a:t>
            </a:r>
            <a:r>
              <a:rPr lang="pl-PL" sz="1900" b="1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VII i VIII</a:t>
            </a:r>
            <a:r>
              <a:rPr lang="pl-PL" sz="1900" b="1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pl-PL" sz="1900" b="1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Następnie </a:t>
            </a:r>
            <a:r>
              <a:rPr lang="pl-PL" sz="1900" b="1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proszę </a:t>
            </a:r>
            <a:r>
              <a:rPr lang="pl-PL" sz="1900" b="1" dirty="0" smtClean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przygotować sytuację dydaktyczną, w której to zadanie może być wykorzystane do doskonalenia wymagania ogólnego z podstawy programowej.</a:t>
            </a:r>
            <a:endParaRPr lang="pl-PL" sz="1900" b="1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76368" y="4995819"/>
            <a:ext cx="8922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VI. Równania z jedną niewiadomą </a:t>
            </a:r>
          </a:p>
        </p:txBody>
      </p:sp>
    </p:spTree>
    <p:extLst>
      <p:ext uri="{BB962C8B-B14F-4D97-AF65-F5344CB8AC3E}">
        <p14:creationId xmlns:p14="http://schemas.microsoft.com/office/powerpoint/2010/main" val="4044369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ymbol zastępczy zawartości 4">
            <a:extLst>
              <a:ext uri="{FF2B5EF4-FFF2-40B4-BE49-F238E27FC236}">
                <a16:creationId xmlns:a16="http://schemas.microsoft.com/office/drawing/2014/main" id="{DE2955BA-920E-45C8-8B28-FAE3F2C4F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735989"/>
              </p:ext>
            </p:extLst>
          </p:nvPr>
        </p:nvGraphicFramePr>
        <p:xfrm>
          <a:off x="1137159" y="1121899"/>
          <a:ext cx="9109927" cy="49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Wykorzystanie zadań otwartych rozszerzonej odpowiedzi (RO)</a:t>
            </a:r>
          </a:p>
        </p:txBody>
      </p:sp>
    </p:spTree>
    <p:extLst>
      <p:ext uri="{BB962C8B-B14F-4D97-AF65-F5344CB8AC3E}">
        <p14:creationId xmlns:p14="http://schemas.microsoft.com/office/powerpoint/2010/main" val="4010057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E56293F8-4A40-48C6-A5BC-4E64D86C0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BFE8936C-72A8-4F97-9B03-5D0BE6DE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CD498147-219F-4371-AEBD-09F3142F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BBAD903A-7EDB-4E42-A872-EBE60DF9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9EC6CD7E-BC2F-41D2-AC44-117FC502E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319543CD-9A14-4ABC-AEBC-C1A27E639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D6227F-E388-45BD-8B5E-3A23DE05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86D6227F-E388-45BD-8B5E-3A23DE05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EF22FF-3317-4D34-9716-1E9613B0B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21EF22FF-3317-4D34-9716-1E9613B0B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Zastosowanie rysunków do rozwiązywania zadań</a:t>
            </a:r>
          </a:p>
        </p:txBody>
      </p:sp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734681" y="1320808"/>
            <a:ext cx="2465001" cy="1315716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indywidualna</a:t>
            </a:r>
            <a:b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Rozwiąż zadanie.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43" y="1278962"/>
            <a:ext cx="7176377" cy="35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14400" y="5147187"/>
            <a:ext cx="6710516" cy="646331"/>
          </a:xfrm>
          <a:prstGeom prst="rect">
            <a:avLst/>
          </a:prstGeom>
          <a:noFill/>
          <a:ln w="190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Czy wśród rozwiązań pojawiły się propozycje rozwiązań graficznych? </a:t>
            </a:r>
          </a:p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Jak powinno wtedy wyglądać zapisanie obliczeń?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98823" y="453269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61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Zastosowanie rysunków do rozwiązywania zadań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1209368" y="2620298"/>
            <a:ext cx="3190569" cy="3210232"/>
            <a:chOff x="1209368" y="2620298"/>
            <a:chExt cx="3190569" cy="3210232"/>
          </a:xfrm>
        </p:grpSpPr>
        <p:grpSp>
          <p:nvGrpSpPr>
            <p:cNvPr id="9" name="Grupa 8"/>
            <p:cNvGrpSpPr/>
            <p:nvPr/>
          </p:nvGrpSpPr>
          <p:grpSpPr>
            <a:xfrm>
              <a:off x="1209368" y="2620298"/>
              <a:ext cx="3185649" cy="3190564"/>
              <a:chOff x="1209368" y="2620298"/>
              <a:chExt cx="3185649" cy="3190564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1209368" y="2620298"/>
                <a:ext cx="3185649" cy="4915"/>
                <a:chOff x="3982065" y="2812027"/>
                <a:chExt cx="3185649" cy="4915"/>
              </a:xfrm>
            </p:grpSpPr>
            <p:cxnSp>
              <p:nvCxnSpPr>
                <p:cNvPr id="7" name="Łącznik prosty ze strzałką 6"/>
                <p:cNvCxnSpPr/>
                <p:nvPr/>
              </p:nvCxnSpPr>
              <p:spPr>
                <a:xfrm>
                  <a:off x="3982065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Łącznik prosty ze strzałką 20"/>
                <p:cNvCxnSpPr/>
                <p:nvPr/>
              </p:nvCxnSpPr>
              <p:spPr>
                <a:xfrm>
                  <a:off x="5043948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ze strzałką 21"/>
                <p:cNvCxnSpPr/>
                <p:nvPr/>
              </p:nvCxnSpPr>
              <p:spPr>
                <a:xfrm>
                  <a:off x="6105831" y="2812027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upa 25"/>
              <p:cNvGrpSpPr/>
              <p:nvPr/>
            </p:nvGrpSpPr>
            <p:grpSpPr>
              <a:xfrm rot="5400000">
                <a:off x="-378541" y="4215580"/>
                <a:ext cx="3185649" cy="4915"/>
                <a:chOff x="3982065" y="2812027"/>
                <a:chExt cx="3185649" cy="4915"/>
              </a:xfrm>
            </p:grpSpPr>
            <p:cxnSp>
              <p:nvCxnSpPr>
                <p:cNvPr id="27" name="Łącznik prosty ze strzałką 26"/>
                <p:cNvCxnSpPr/>
                <p:nvPr/>
              </p:nvCxnSpPr>
              <p:spPr>
                <a:xfrm>
                  <a:off x="3982065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y ze strzałką 27"/>
                <p:cNvCxnSpPr/>
                <p:nvPr/>
              </p:nvCxnSpPr>
              <p:spPr>
                <a:xfrm>
                  <a:off x="5043948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ze strzałką 28"/>
                <p:cNvCxnSpPr/>
                <p:nvPr/>
              </p:nvCxnSpPr>
              <p:spPr>
                <a:xfrm>
                  <a:off x="6105831" y="2812027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upa 29"/>
            <p:cNvGrpSpPr/>
            <p:nvPr/>
          </p:nvGrpSpPr>
          <p:grpSpPr>
            <a:xfrm rot="10800000">
              <a:off x="1214288" y="2639966"/>
              <a:ext cx="3185649" cy="3190564"/>
              <a:chOff x="1209368" y="2620298"/>
              <a:chExt cx="3185649" cy="3190564"/>
            </a:xfrm>
          </p:grpSpPr>
          <p:grpSp>
            <p:nvGrpSpPr>
              <p:cNvPr id="31" name="Grupa 30"/>
              <p:cNvGrpSpPr/>
              <p:nvPr/>
            </p:nvGrpSpPr>
            <p:grpSpPr>
              <a:xfrm>
                <a:off x="1209368" y="2620298"/>
                <a:ext cx="3185649" cy="4915"/>
                <a:chOff x="3982065" y="2812027"/>
                <a:chExt cx="3185649" cy="4915"/>
              </a:xfrm>
            </p:grpSpPr>
            <p:cxnSp>
              <p:nvCxnSpPr>
                <p:cNvPr id="36" name="Łącznik prosty ze strzałką 35"/>
                <p:cNvCxnSpPr/>
                <p:nvPr/>
              </p:nvCxnSpPr>
              <p:spPr>
                <a:xfrm>
                  <a:off x="3982065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5043948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ze strzałką 37"/>
                <p:cNvCxnSpPr/>
                <p:nvPr/>
              </p:nvCxnSpPr>
              <p:spPr>
                <a:xfrm>
                  <a:off x="6105831" y="2812027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upa 31"/>
              <p:cNvGrpSpPr/>
              <p:nvPr/>
            </p:nvGrpSpPr>
            <p:grpSpPr>
              <a:xfrm rot="5400000">
                <a:off x="-378541" y="4215580"/>
                <a:ext cx="3185649" cy="4915"/>
                <a:chOff x="3982065" y="2812027"/>
                <a:chExt cx="3185649" cy="4915"/>
              </a:xfrm>
            </p:grpSpPr>
            <p:cxnSp>
              <p:nvCxnSpPr>
                <p:cNvPr id="33" name="Łącznik prosty ze strzałką 32"/>
                <p:cNvCxnSpPr/>
                <p:nvPr/>
              </p:nvCxnSpPr>
              <p:spPr>
                <a:xfrm>
                  <a:off x="3982065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ze strzałką 33"/>
                <p:cNvCxnSpPr/>
                <p:nvPr/>
              </p:nvCxnSpPr>
              <p:spPr>
                <a:xfrm>
                  <a:off x="5043948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ze strzałką 34"/>
                <p:cNvCxnSpPr/>
                <p:nvPr/>
              </p:nvCxnSpPr>
              <p:spPr>
                <a:xfrm>
                  <a:off x="6105831" y="2812027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9" name="Grupa 38"/>
          <p:cNvGrpSpPr/>
          <p:nvPr/>
        </p:nvGrpSpPr>
        <p:grpSpPr>
          <a:xfrm>
            <a:off x="5624051" y="2620304"/>
            <a:ext cx="3190569" cy="3210232"/>
            <a:chOff x="1209368" y="2620298"/>
            <a:chExt cx="3190569" cy="3210232"/>
          </a:xfrm>
        </p:grpSpPr>
        <p:grpSp>
          <p:nvGrpSpPr>
            <p:cNvPr id="40" name="Grupa 39"/>
            <p:cNvGrpSpPr/>
            <p:nvPr/>
          </p:nvGrpSpPr>
          <p:grpSpPr>
            <a:xfrm>
              <a:off x="1209368" y="2620298"/>
              <a:ext cx="3185649" cy="3190564"/>
              <a:chOff x="1209368" y="2620298"/>
              <a:chExt cx="3185649" cy="3190564"/>
            </a:xfrm>
          </p:grpSpPr>
          <p:grpSp>
            <p:nvGrpSpPr>
              <p:cNvPr id="50" name="Grupa 49"/>
              <p:cNvGrpSpPr/>
              <p:nvPr/>
            </p:nvGrpSpPr>
            <p:grpSpPr>
              <a:xfrm>
                <a:off x="1209368" y="2620298"/>
                <a:ext cx="3185649" cy="4915"/>
                <a:chOff x="3982065" y="2812027"/>
                <a:chExt cx="3185649" cy="4915"/>
              </a:xfrm>
            </p:grpSpPr>
            <p:cxnSp>
              <p:nvCxnSpPr>
                <p:cNvPr id="55" name="Łącznik prosty ze strzałką 54"/>
                <p:cNvCxnSpPr/>
                <p:nvPr/>
              </p:nvCxnSpPr>
              <p:spPr>
                <a:xfrm>
                  <a:off x="3982065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ze strzałką 55"/>
                <p:cNvCxnSpPr/>
                <p:nvPr/>
              </p:nvCxnSpPr>
              <p:spPr>
                <a:xfrm>
                  <a:off x="5043948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ze strzałką 56"/>
                <p:cNvCxnSpPr/>
                <p:nvPr/>
              </p:nvCxnSpPr>
              <p:spPr>
                <a:xfrm>
                  <a:off x="6105831" y="2812027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upa 50"/>
              <p:cNvGrpSpPr/>
              <p:nvPr/>
            </p:nvGrpSpPr>
            <p:grpSpPr>
              <a:xfrm rot="5400000">
                <a:off x="-378541" y="4215580"/>
                <a:ext cx="3185649" cy="4915"/>
                <a:chOff x="3982065" y="2812027"/>
                <a:chExt cx="3185649" cy="4915"/>
              </a:xfrm>
            </p:grpSpPr>
            <p:cxnSp>
              <p:nvCxnSpPr>
                <p:cNvPr id="52" name="Łącznik prosty ze strzałką 51"/>
                <p:cNvCxnSpPr/>
                <p:nvPr/>
              </p:nvCxnSpPr>
              <p:spPr>
                <a:xfrm>
                  <a:off x="3982065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ze strzałką 52"/>
                <p:cNvCxnSpPr/>
                <p:nvPr/>
              </p:nvCxnSpPr>
              <p:spPr>
                <a:xfrm>
                  <a:off x="5043948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ze strzałką 53"/>
                <p:cNvCxnSpPr/>
                <p:nvPr/>
              </p:nvCxnSpPr>
              <p:spPr>
                <a:xfrm>
                  <a:off x="6105831" y="2812027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" name="Grupa 40"/>
            <p:cNvGrpSpPr/>
            <p:nvPr/>
          </p:nvGrpSpPr>
          <p:grpSpPr>
            <a:xfrm rot="10800000">
              <a:off x="1214288" y="2639966"/>
              <a:ext cx="3185649" cy="3190564"/>
              <a:chOff x="1209368" y="2620298"/>
              <a:chExt cx="3185649" cy="3190564"/>
            </a:xfrm>
          </p:grpSpPr>
          <p:grpSp>
            <p:nvGrpSpPr>
              <p:cNvPr id="42" name="Grupa 41"/>
              <p:cNvGrpSpPr/>
              <p:nvPr/>
            </p:nvGrpSpPr>
            <p:grpSpPr>
              <a:xfrm>
                <a:off x="1209368" y="2620298"/>
                <a:ext cx="3185649" cy="4915"/>
                <a:chOff x="3982065" y="2812027"/>
                <a:chExt cx="3185649" cy="4915"/>
              </a:xfrm>
            </p:grpSpPr>
            <p:cxnSp>
              <p:nvCxnSpPr>
                <p:cNvPr id="47" name="Łącznik prosty ze strzałką 46"/>
                <p:cNvCxnSpPr/>
                <p:nvPr/>
              </p:nvCxnSpPr>
              <p:spPr>
                <a:xfrm>
                  <a:off x="3982065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Łącznik prosty ze strzałką 47"/>
                <p:cNvCxnSpPr/>
                <p:nvPr/>
              </p:nvCxnSpPr>
              <p:spPr>
                <a:xfrm>
                  <a:off x="5043948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Łącznik prosty ze strzałką 48"/>
                <p:cNvCxnSpPr/>
                <p:nvPr/>
              </p:nvCxnSpPr>
              <p:spPr>
                <a:xfrm>
                  <a:off x="6105831" y="2812027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a 42"/>
              <p:cNvGrpSpPr/>
              <p:nvPr/>
            </p:nvGrpSpPr>
            <p:grpSpPr>
              <a:xfrm rot="5400000">
                <a:off x="-378541" y="4215580"/>
                <a:ext cx="3185649" cy="4915"/>
                <a:chOff x="3982065" y="2812027"/>
                <a:chExt cx="3185649" cy="4915"/>
              </a:xfrm>
            </p:grpSpPr>
            <p:cxnSp>
              <p:nvCxnSpPr>
                <p:cNvPr id="44" name="Łącznik prosty ze strzałką 43"/>
                <p:cNvCxnSpPr/>
                <p:nvPr/>
              </p:nvCxnSpPr>
              <p:spPr>
                <a:xfrm>
                  <a:off x="3982065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Łącznik prosty ze strzałką 44"/>
                <p:cNvCxnSpPr/>
                <p:nvPr/>
              </p:nvCxnSpPr>
              <p:spPr>
                <a:xfrm>
                  <a:off x="5043948" y="2816942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Łącznik prosty ze strzałką 45"/>
                <p:cNvCxnSpPr/>
                <p:nvPr/>
              </p:nvCxnSpPr>
              <p:spPr>
                <a:xfrm>
                  <a:off x="6105831" y="2812027"/>
                  <a:ext cx="1061883" cy="0"/>
                </a:xfrm>
                <a:prstGeom prst="straightConnector1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5" name="Łącznik prostoliniowy 14"/>
          <p:cNvCxnSpPr/>
          <p:nvPr/>
        </p:nvCxnSpPr>
        <p:spPr>
          <a:xfrm flipH="1">
            <a:off x="1216742" y="2639965"/>
            <a:ext cx="1054509" cy="3185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Łącznik prostoliniowy 58"/>
          <p:cNvCxnSpPr/>
          <p:nvPr/>
        </p:nvCxnSpPr>
        <p:spPr>
          <a:xfrm>
            <a:off x="2271251" y="2639965"/>
            <a:ext cx="2128686" cy="3190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77" name="Grupa 3076"/>
          <p:cNvGrpSpPr/>
          <p:nvPr/>
        </p:nvGrpSpPr>
        <p:grpSpPr>
          <a:xfrm>
            <a:off x="5631425" y="2620298"/>
            <a:ext cx="3183195" cy="3210239"/>
            <a:chOff x="5631425" y="2620298"/>
            <a:chExt cx="3183195" cy="3210239"/>
          </a:xfrm>
        </p:grpSpPr>
        <p:cxnSp>
          <p:nvCxnSpPr>
            <p:cNvPr id="62" name="Łącznik prostoliniowy 61"/>
            <p:cNvCxnSpPr/>
            <p:nvPr/>
          </p:nvCxnSpPr>
          <p:spPr>
            <a:xfrm flipH="1">
              <a:off x="5631425" y="2620298"/>
              <a:ext cx="1054509" cy="32102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3" name="Łącznik prostoliniowy 3072"/>
            <p:cNvCxnSpPr/>
            <p:nvPr/>
          </p:nvCxnSpPr>
          <p:spPr>
            <a:xfrm flipH="1">
              <a:off x="5631425" y="2639965"/>
              <a:ext cx="2121312" cy="31905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6" name="Łącznik prostoliniowy 3075"/>
            <p:cNvCxnSpPr/>
            <p:nvPr/>
          </p:nvCxnSpPr>
          <p:spPr>
            <a:xfrm>
              <a:off x="7747817" y="2639965"/>
              <a:ext cx="1066803" cy="31708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78" name="pole tekstowe 3077"/>
          <p:cNvSpPr txBox="1"/>
          <p:nvPr/>
        </p:nvSpPr>
        <p:spPr>
          <a:xfrm>
            <a:off x="1372832" y="3274763"/>
            <a:ext cx="744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/>
              <a:t>24</a:t>
            </a:r>
          </a:p>
        </p:txBody>
      </p:sp>
      <p:sp>
        <p:nvSpPr>
          <p:cNvPr id="71" name="pole tekstowe 70"/>
          <p:cNvSpPr txBox="1"/>
          <p:nvPr/>
        </p:nvSpPr>
        <p:spPr>
          <a:xfrm>
            <a:off x="5706399" y="2986247"/>
            <a:ext cx="744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/>
              <a:t>24</a:t>
            </a:r>
          </a:p>
        </p:txBody>
      </p:sp>
      <p:sp>
        <p:nvSpPr>
          <p:cNvPr id="72" name="pole tekstowe 71"/>
          <p:cNvSpPr txBox="1"/>
          <p:nvPr/>
        </p:nvSpPr>
        <p:spPr>
          <a:xfrm>
            <a:off x="6477002" y="3274763"/>
            <a:ext cx="744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/>
              <a:t>24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8062454" y="3090097"/>
            <a:ext cx="744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/>
              <a:t>24</a:t>
            </a:r>
          </a:p>
        </p:txBody>
      </p:sp>
      <p:sp>
        <p:nvSpPr>
          <p:cNvPr id="74" name="pole tekstowe 73"/>
          <p:cNvSpPr txBox="1"/>
          <p:nvPr/>
        </p:nvSpPr>
        <p:spPr>
          <a:xfrm>
            <a:off x="7012859" y="4579072"/>
            <a:ext cx="10495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/>
              <a:t>3  </a:t>
            </a:r>
            <a:r>
              <a:rPr lang="pl-PL" dirty="0">
                <a:latin typeface="Arial"/>
                <a:cs typeface="Arial"/>
              </a:rPr>
              <a:t>· </a:t>
            </a:r>
            <a:r>
              <a:rPr lang="pl-PL" dirty="0"/>
              <a:t>24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2117625" y="4588291"/>
            <a:ext cx="10495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/>
              <a:t>3  </a:t>
            </a:r>
            <a:r>
              <a:rPr lang="pl-PL" dirty="0">
                <a:latin typeface="Arial"/>
                <a:cs typeface="Arial"/>
              </a:rPr>
              <a:t>· </a:t>
            </a:r>
            <a:r>
              <a:rPr lang="pl-PL" dirty="0"/>
              <a:t>24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3221300" y="3197650"/>
            <a:ext cx="10495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/>
              <a:t>2  </a:t>
            </a:r>
            <a:r>
              <a:rPr lang="pl-PL" dirty="0">
                <a:latin typeface="Arial"/>
                <a:cs typeface="Arial"/>
              </a:rPr>
              <a:t>· </a:t>
            </a:r>
            <a:r>
              <a:rPr lang="pl-PL" dirty="0"/>
              <a:t>24</a:t>
            </a:r>
          </a:p>
        </p:txBody>
      </p:sp>
      <p:sp>
        <p:nvSpPr>
          <p:cNvPr id="58" name="Tytuł 1"/>
          <p:cNvSpPr>
            <a:spLocks noGrp="1"/>
          </p:cNvSpPr>
          <p:nvPr/>
        </p:nvSpPr>
        <p:spPr>
          <a:xfrm>
            <a:off x="834390" y="1369823"/>
            <a:ext cx="3380116" cy="8526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Elementy graficznego sposobu rozwiązania </a:t>
            </a:r>
            <a:endParaRPr lang="pl-PL" sz="1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29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Zastosowanie rysunków do rozwiązywania zadań</a:t>
            </a:r>
          </a:p>
        </p:txBody>
      </p:sp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734681" y="1320808"/>
            <a:ext cx="2465001" cy="1315716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indywidualna</a:t>
            </a:r>
            <a:b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Rozwiąż zadanie.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536570" y="2625213"/>
            <a:ext cx="5754914" cy="369332"/>
          </a:xfrm>
          <a:prstGeom prst="rect">
            <a:avLst/>
          </a:prstGeom>
          <a:noFill/>
          <a:ln w="190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Czy rysunek może pomóc uczniowi w rozwiązaniu zadania?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5" y="1432284"/>
            <a:ext cx="6854369" cy="10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312606" y="3347884"/>
            <a:ext cx="516194" cy="471948"/>
            <a:chOff x="1312606" y="3347884"/>
            <a:chExt cx="516194" cy="471948"/>
          </a:xfrm>
        </p:grpSpPr>
        <p:sp>
          <p:nvSpPr>
            <p:cNvPr id="2" name="Prostokąt 1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833706" y="3352804"/>
            <a:ext cx="516194" cy="471948"/>
            <a:chOff x="1312606" y="3347884"/>
            <a:chExt cx="516194" cy="471948"/>
          </a:xfrm>
        </p:grpSpPr>
        <p:sp>
          <p:nvSpPr>
            <p:cNvPr id="15" name="Prostokąt 14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2349886" y="3352804"/>
            <a:ext cx="516194" cy="471948"/>
            <a:chOff x="1312606" y="3347884"/>
            <a:chExt cx="516194" cy="471948"/>
          </a:xfrm>
        </p:grpSpPr>
        <p:sp>
          <p:nvSpPr>
            <p:cNvPr id="23" name="Prostokąt 22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880814" y="3352804"/>
            <a:ext cx="516194" cy="471948"/>
            <a:chOff x="1312606" y="3347884"/>
            <a:chExt cx="516194" cy="471948"/>
          </a:xfrm>
        </p:grpSpPr>
        <p:sp>
          <p:nvSpPr>
            <p:cNvPr id="26" name="Prostokąt 25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302778" y="4355668"/>
            <a:ext cx="516194" cy="471948"/>
            <a:chOff x="1312606" y="3347884"/>
            <a:chExt cx="516194" cy="471948"/>
          </a:xfrm>
        </p:grpSpPr>
        <p:sp>
          <p:nvSpPr>
            <p:cNvPr id="29" name="Prostokąt 28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410564" y="3352804"/>
            <a:ext cx="1064342" cy="471948"/>
            <a:chOff x="3410564" y="3352804"/>
            <a:chExt cx="1064342" cy="471948"/>
          </a:xfrm>
        </p:grpSpPr>
        <p:sp>
          <p:nvSpPr>
            <p:cNvPr id="7" name="Prostokąt 6"/>
            <p:cNvSpPr/>
            <p:nvPr/>
          </p:nvSpPr>
          <p:spPr>
            <a:xfrm>
              <a:off x="3410564" y="3352804"/>
              <a:ext cx="1064342" cy="47194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3791892" y="33991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6</a:t>
              </a:r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1833706" y="4355668"/>
            <a:ext cx="1064342" cy="471948"/>
            <a:chOff x="3410564" y="3352804"/>
            <a:chExt cx="1064342" cy="471948"/>
          </a:xfrm>
        </p:grpSpPr>
        <p:sp>
          <p:nvSpPr>
            <p:cNvPr id="39" name="Prostokąt 38"/>
            <p:cNvSpPr/>
            <p:nvPr/>
          </p:nvSpPr>
          <p:spPr>
            <a:xfrm>
              <a:off x="3410564" y="3352804"/>
              <a:ext cx="1064342" cy="47194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3791892" y="33991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6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2900482" y="4345840"/>
            <a:ext cx="1595270" cy="471948"/>
            <a:chOff x="2900482" y="4345840"/>
            <a:chExt cx="1595270" cy="471948"/>
          </a:xfrm>
        </p:grpSpPr>
        <p:grpSp>
          <p:nvGrpSpPr>
            <p:cNvPr id="41" name="Grupa 40"/>
            <p:cNvGrpSpPr/>
            <p:nvPr/>
          </p:nvGrpSpPr>
          <p:grpSpPr>
            <a:xfrm>
              <a:off x="2900482" y="4345840"/>
              <a:ext cx="516194" cy="471948"/>
              <a:chOff x="1312606" y="3347884"/>
              <a:chExt cx="516194" cy="471948"/>
            </a:xfrm>
          </p:grpSpPr>
          <p:sp>
            <p:nvSpPr>
              <p:cNvPr id="42" name="Prostokąt 41"/>
              <p:cNvSpPr/>
              <p:nvPr/>
            </p:nvSpPr>
            <p:spPr>
              <a:xfrm>
                <a:off x="1312606" y="3347884"/>
                <a:ext cx="516194" cy="47194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pole tekstowe 42"/>
              <p:cNvSpPr txBox="1"/>
              <p:nvPr/>
            </p:nvSpPr>
            <p:spPr>
              <a:xfrm>
                <a:off x="1430593" y="3347884"/>
                <a:ext cx="28021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i="1" dirty="0"/>
                  <a:t>x</a:t>
                </a:r>
              </a:p>
            </p:txBody>
          </p:sp>
        </p:grpSp>
        <p:grpSp>
          <p:nvGrpSpPr>
            <p:cNvPr id="44" name="Grupa 43"/>
            <p:cNvGrpSpPr/>
            <p:nvPr/>
          </p:nvGrpSpPr>
          <p:grpSpPr>
            <a:xfrm>
              <a:off x="3431410" y="4345840"/>
              <a:ext cx="1064342" cy="471948"/>
              <a:chOff x="3410564" y="3352804"/>
              <a:chExt cx="1064342" cy="471948"/>
            </a:xfrm>
          </p:grpSpPr>
          <p:sp>
            <p:nvSpPr>
              <p:cNvPr id="45" name="Prostokąt 44"/>
              <p:cNvSpPr/>
              <p:nvPr/>
            </p:nvSpPr>
            <p:spPr>
              <a:xfrm>
                <a:off x="3410564" y="3352804"/>
                <a:ext cx="1064342" cy="471948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6" name="pole tekstowe 45"/>
              <p:cNvSpPr txBox="1"/>
              <p:nvPr/>
            </p:nvSpPr>
            <p:spPr>
              <a:xfrm>
                <a:off x="3791892" y="339919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6</a:t>
                </a:r>
              </a:p>
            </p:txBody>
          </p:sp>
        </p:grpSp>
      </p:grpSp>
      <p:sp>
        <p:nvSpPr>
          <p:cNvPr id="11" name="pole tekstowe 10"/>
          <p:cNvSpPr txBox="1"/>
          <p:nvPr/>
        </p:nvSpPr>
        <p:spPr>
          <a:xfrm>
            <a:off x="5825613" y="3588778"/>
            <a:ext cx="162232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  <a:r>
              <a:rPr lang="pl-PL" i="1" dirty="0"/>
              <a:t>x</a:t>
            </a:r>
            <a:r>
              <a:rPr lang="pl-PL" dirty="0"/>
              <a:t> + 6 = 2</a:t>
            </a:r>
            <a:r>
              <a:rPr lang="pl-PL" i="1" dirty="0"/>
              <a:t>x</a:t>
            </a:r>
            <a:r>
              <a:rPr lang="pl-PL" dirty="0"/>
              <a:t> +12</a:t>
            </a:r>
          </a:p>
        </p:txBody>
      </p:sp>
      <p:cxnSp>
        <p:nvCxnSpPr>
          <p:cNvPr id="13" name="Łącznik prosty ze strzałką 12"/>
          <p:cNvCxnSpPr>
            <a:stCxn id="11" idx="2"/>
          </p:cNvCxnSpPr>
          <p:nvPr/>
        </p:nvCxnSpPr>
        <p:spPr>
          <a:xfrm>
            <a:off x="6636774" y="3958110"/>
            <a:ext cx="0" cy="927519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/>
          <p:cNvSpPr txBox="1"/>
          <p:nvPr/>
        </p:nvSpPr>
        <p:spPr>
          <a:xfrm>
            <a:off x="6309909" y="4887014"/>
            <a:ext cx="60020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x= 3</a:t>
            </a:r>
          </a:p>
        </p:txBody>
      </p:sp>
      <p:sp>
        <p:nvSpPr>
          <p:cNvPr id="31" name="Elipsa 30"/>
          <p:cNvSpPr/>
          <p:nvPr/>
        </p:nvSpPr>
        <p:spPr>
          <a:xfrm>
            <a:off x="2866080" y="4024792"/>
            <a:ext cx="2113970" cy="1113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Łącznik prostoliniowy 32"/>
          <p:cNvCxnSpPr>
            <a:endCxn id="31" idx="5"/>
          </p:cNvCxnSpPr>
          <p:nvPr/>
        </p:nvCxnSpPr>
        <p:spPr>
          <a:xfrm>
            <a:off x="3298688" y="4144297"/>
            <a:ext cx="1371778" cy="83098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Łącznik prostoliniowy 46"/>
          <p:cNvCxnSpPr/>
          <p:nvPr/>
        </p:nvCxnSpPr>
        <p:spPr>
          <a:xfrm flipV="1">
            <a:off x="3244616" y="4163965"/>
            <a:ext cx="1371778" cy="83098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8998823" y="4532690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22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2" grpId="0" animBg="1"/>
      <p:bldP spid="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Zastosowanie rysunków do rozwiązywania zadań</a:t>
            </a:r>
          </a:p>
        </p:txBody>
      </p:sp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734681" y="1320808"/>
            <a:ext cx="2465001" cy="1315716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indywidualna</a:t>
            </a:r>
            <a:b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Rozwiąż zadanie.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536570" y="2625213"/>
            <a:ext cx="5754914" cy="369332"/>
          </a:xfrm>
          <a:prstGeom prst="rect">
            <a:avLst/>
          </a:prstGeom>
          <a:noFill/>
          <a:ln w="190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Czy rysunek może pomóc uczniowi w rozwiązaniu zadania?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5" y="1432284"/>
            <a:ext cx="6854369" cy="10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312606" y="3347884"/>
            <a:ext cx="516194" cy="471948"/>
            <a:chOff x="1312606" y="3347884"/>
            <a:chExt cx="516194" cy="471948"/>
          </a:xfrm>
        </p:grpSpPr>
        <p:sp>
          <p:nvSpPr>
            <p:cNvPr id="2" name="Prostokąt 1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833706" y="3352804"/>
            <a:ext cx="516194" cy="471948"/>
            <a:chOff x="1312606" y="3347884"/>
            <a:chExt cx="516194" cy="471948"/>
          </a:xfrm>
        </p:grpSpPr>
        <p:sp>
          <p:nvSpPr>
            <p:cNvPr id="15" name="Prostokąt 14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2349886" y="3352804"/>
            <a:ext cx="516194" cy="471948"/>
            <a:chOff x="1312606" y="3347884"/>
            <a:chExt cx="516194" cy="471948"/>
          </a:xfrm>
        </p:grpSpPr>
        <p:sp>
          <p:nvSpPr>
            <p:cNvPr id="23" name="Prostokąt 22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880814" y="3352804"/>
            <a:ext cx="516194" cy="471948"/>
            <a:chOff x="1312606" y="3347884"/>
            <a:chExt cx="516194" cy="471948"/>
          </a:xfrm>
        </p:grpSpPr>
        <p:sp>
          <p:nvSpPr>
            <p:cNvPr id="26" name="Prostokąt 25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1302778" y="4355668"/>
            <a:ext cx="516194" cy="471948"/>
            <a:chOff x="1312606" y="3347884"/>
            <a:chExt cx="516194" cy="471948"/>
          </a:xfrm>
        </p:grpSpPr>
        <p:sp>
          <p:nvSpPr>
            <p:cNvPr id="29" name="Prostokąt 28"/>
            <p:cNvSpPr/>
            <p:nvPr/>
          </p:nvSpPr>
          <p:spPr>
            <a:xfrm>
              <a:off x="1312606" y="3347884"/>
              <a:ext cx="516194" cy="47194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1430593" y="3347884"/>
              <a:ext cx="280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x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3410564" y="3352804"/>
            <a:ext cx="1064342" cy="471948"/>
            <a:chOff x="3410564" y="3352804"/>
            <a:chExt cx="1064342" cy="471948"/>
          </a:xfrm>
        </p:grpSpPr>
        <p:sp>
          <p:nvSpPr>
            <p:cNvPr id="7" name="Prostokąt 6"/>
            <p:cNvSpPr/>
            <p:nvPr/>
          </p:nvSpPr>
          <p:spPr>
            <a:xfrm>
              <a:off x="3410564" y="3352804"/>
              <a:ext cx="1064342" cy="47194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3791892" y="33991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6</a:t>
              </a:r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1833706" y="4355668"/>
            <a:ext cx="1064342" cy="471948"/>
            <a:chOff x="3410564" y="3352804"/>
            <a:chExt cx="1064342" cy="471948"/>
          </a:xfrm>
        </p:grpSpPr>
        <p:sp>
          <p:nvSpPr>
            <p:cNvPr id="39" name="Prostokąt 38"/>
            <p:cNvSpPr/>
            <p:nvPr/>
          </p:nvSpPr>
          <p:spPr>
            <a:xfrm>
              <a:off x="3410564" y="3352804"/>
              <a:ext cx="1064342" cy="47194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3791892" y="33991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6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5825613" y="3588778"/>
            <a:ext cx="162232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  <a:r>
              <a:rPr lang="pl-PL" i="1" dirty="0"/>
              <a:t>x</a:t>
            </a:r>
            <a:r>
              <a:rPr lang="pl-PL" dirty="0"/>
              <a:t> + 6 = 2</a:t>
            </a:r>
            <a:r>
              <a:rPr lang="pl-PL" i="1" dirty="0"/>
              <a:t>x</a:t>
            </a:r>
            <a:r>
              <a:rPr lang="pl-PL" dirty="0"/>
              <a:t> +12</a:t>
            </a:r>
          </a:p>
        </p:txBody>
      </p:sp>
      <p:cxnSp>
        <p:nvCxnSpPr>
          <p:cNvPr id="13" name="Łącznik prosty ze strzałką 12"/>
          <p:cNvCxnSpPr>
            <a:stCxn id="11" idx="2"/>
          </p:cNvCxnSpPr>
          <p:nvPr/>
        </p:nvCxnSpPr>
        <p:spPr>
          <a:xfrm>
            <a:off x="6636774" y="3958110"/>
            <a:ext cx="0" cy="927519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/>
          <p:cNvSpPr txBox="1"/>
          <p:nvPr/>
        </p:nvSpPr>
        <p:spPr>
          <a:xfrm>
            <a:off x="6309909" y="4887014"/>
            <a:ext cx="600200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x= 3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8714972" y="4052537"/>
            <a:ext cx="1350140" cy="36933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5</a:t>
            </a:r>
            <a:r>
              <a:rPr lang="pl-PL" i="1" dirty="0" smtClean="0"/>
              <a:t>x</a:t>
            </a:r>
            <a:r>
              <a:rPr lang="pl-PL" dirty="0" smtClean="0"/>
              <a:t> </a:t>
            </a:r>
            <a:r>
              <a:rPr lang="pl-PL" dirty="0"/>
              <a:t>+ </a:t>
            </a:r>
            <a:r>
              <a:rPr lang="pl-PL" dirty="0" smtClean="0"/>
              <a:t>12 = </a:t>
            </a:r>
            <a:r>
              <a:rPr lang="pl-PL" b="1" dirty="0" smtClean="0">
                <a:solidFill>
                  <a:srgbClr val="7030A0"/>
                </a:solidFill>
              </a:rPr>
              <a:t>27</a:t>
            </a:r>
            <a:endParaRPr lang="pl-PL" b="1" dirty="0">
              <a:solidFill>
                <a:srgbClr val="7030A0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6910109" y="4402056"/>
            <a:ext cx="1804863" cy="483574"/>
          </a:xfrm>
          <a:prstGeom prst="straightConnector1">
            <a:avLst/>
          </a:prstGeom>
          <a:ln w="28575"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9405227" y="4589135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Zastosowanie rysunków do rozwiązywania zadań</a:t>
            </a:r>
          </a:p>
        </p:txBody>
      </p:sp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734681" y="1320808"/>
            <a:ext cx="2465001" cy="1315716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Ćwiczenie 12.</a:t>
            </a:r>
            <a: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indywidualna</a:t>
            </a:r>
            <a:br>
              <a:rPr lang="pl-PL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Rozwiąż zadanie.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536570" y="2625213"/>
            <a:ext cx="5754914" cy="369332"/>
          </a:xfrm>
          <a:prstGeom prst="rect">
            <a:avLst/>
          </a:prstGeom>
          <a:noFill/>
          <a:ln w="190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Czy rysunek może pomóc uczniowi w rozwiązaniu zadania?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3" y="1307538"/>
            <a:ext cx="6661279" cy="118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upa 31"/>
          <p:cNvGrpSpPr/>
          <p:nvPr/>
        </p:nvGrpSpPr>
        <p:grpSpPr>
          <a:xfrm>
            <a:off x="545690" y="3392127"/>
            <a:ext cx="737420" cy="1179863"/>
            <a:chOff x="545690" y="3023427"/>
            <a:chExt cx="737420" cy="1179863"/>
          </a:xfrm>
        </p:grpSpPr>
        <p:cxnSp>
          <p:nvCxnSpPr>
            <p:cNvPr id="12" name="Łącznik prostoliniowy 11"/>
            <p:cNvCxnSpPr/>
            <p:nvPr/>
          </p:nvCxnSpPr>
          <p:spPr>
            <a:xfrm>
              <a:off x="683882" y="3672348"/>
              <a:ext cx="0" cy="53094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545690" y="3023427"/>
              <a:ext cx="73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1. grupa</a:t>
              </a:r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683352" y="3410806"/>
            <a:ext cx="1400540" cy="1165115"/>
            <a:chOff x="683882" y="3411795"/>
            <a:chExt cx="1400540" cy="1165115"/>
          </a:xfrm>
        </p:grpSpPr>
        <p:cxnSp>
          <p:nvCxnSpPr>
            <p:cNvPr id="34" name="Łącznik prostoliniowy 33"/>
            <p:cNvCxnSpPr/>
            <p:nvPr/>
          </p:nvCxnSpPr>
          <p:spPr>
            <a:xfrm>
              <a:off x="683882" y="4571990"/>
              <a:ext cx="79095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Grupa 47"/>
            <p:cNvGrpSpPr/>
            <p:nvPr/>
          </p:nvGrpSpPr>
          <p:grpSpPr>
            <a:xfrm>
              <a:off x="1347002" y="3411795"/>
              <a:ext cx="737420" cy="1165115"/>
              <a:chOff x="545690" y="3023427"/>
              <a:chExt cx="737420" cy="1165115"/>
            </a:xfrm>
          </p:grpSpPr>
          <p:cxnSp>
            <p:nvCxnSpPr>
              <p:cNvPr id="49" name="Łącznik prostoliniowy 48"/>
              <p:cNvCxnSpPr/>
              <p:nvPr/>
            </p:nvCxnSpPr>
            <p:spPr>
              <a:xfrm>
                <a:off x="683882" y="3657600"/>
                <a:ext cx="0" cy="53094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pole tekstowe 49"/>
              <p:cNvSpPr txBox="1"/>
              <p:nvPr/>
            </p:nvSpPr>
            <p:spPr>
              <a:xfrm>
                <a:off x="545690" y="3023427"/>
                <a:ext cx="737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2. grupa</a:t>
                </a:r>
              </a:p>
            </p:txBody>
          </p:sp>
        </p:grpSp>
      </p:grpSp>
      <p:cxnSp>
        <p:nvCxnSpPr>
          <p:cNvPr id="51" name="Łącznik prostoliniowy 50"/>
          <p:cNvCxnSpPr/>
          <p:nvPr/>
        </p:nvCxnSpPr>
        <p:spPr>
          <a:xfrm>
            <a:off x="1469916" y="4571001"/>
            <a:ext cx="7909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upa 52"/>
          <p:cNvGrpSpPr/>
          <p:nvPr/>
        </p:nvGrpSpPr>
        <p:grpSpPr>
          <a:xfrm>
            <a:off x="2128136" y="3410806"/>
            <a:ext cx="737420" cy="1179863"/>
            <a:chOff x="545690" y="3023427"/>
            <a:chExt cx="737420" cy="1179863"/>
          </a:xfrm>
        </p:grpSpPr>
        <p:cxnSp>
          <p:nvCxnSpPr>
            <p:cNvPr id="54" name="Łącznik prostoliniowy 53"/>
            <p:cNvCxnSpPr/>
            <p:nvPr/>
          </p:nvCxnSpPr>
          <p:spPr>
            <a:xfrm>
              <a:off x="683882" y="3672348"/>
              <a:ext cx="0" cy="53094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pole tekstowe 54"/>
            <p:cNvSpPr txBox="1"/>
            <p:nvPr/>
          </p:nvSpPr>
          <p:spPr>
            <a:xfrm>
              <a:off x="545690" y="3023427"/>
              <a:ext cx="73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3. grupa</a:t>
              </a:r>
            </a:p>
          </p:txBody>
        </p:sp>
      </p:grpSp>
      <p:grpSp>
        <p:nvGrpSpPr>
          <p:cNvPr id="61" name="Grupa 60"/>
          <p:cNvGrpSpPr/>
          <p:nvPr/>
        </p:nvGrpSpPr>
        <p:grpSpPr>
          <a:xfrm>
            <a:off x="3047437" y="3415750"/>
            <a:ext cx="1400540" cy="1165115"/>
            <a:chOff x="683882" y="3411795"/>
            <a:chExt cx="1400540" cy="1165115"/>
          </a:xfrm>
        </p:grpSpPr>
        <p:cxnSp>
          <p:nvCxnSpPr>
            <p:cNvPr id="62" name="Łącznik prostoliniowy 61"/>
            <p:cNvCxnSpPr/>
            <p:nvPr/>
          </p:nvCxnSpPr>
          <p:spPr>
            <a:xfrm>
              <a:off x="683882" y="4571990"/>
              <a:ext cx="79095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3" name="Grupa 62"/>
            <p:cNvGrpSpPr/>
            <p:nvPr/>
          </p:nvGrpSpPr>
          <p:grpSpPr>
            <a:xfrm>
              <a:off x="1347002" y="3411795"/>
              <a:ext cx="737420" cy="1165115"/>
              <a:chOff x="545690" y="3023427"/>
              <a:chExt cx="737420" cy="1165115"/>
            </a:xfrm>
          </p:grpSpPr>
          <p:cxnSp>
            <p:nvCxnSpPr>
              <p:cNvPr id="64" name="Łącznik prostoliniowy 63"/>
              <p:cNvCxnSpPr/>
              <p:nvPr/>
            </p:nvCxnSpPr>
            <p:spPr>
              <a:xfrm>
                <a:off x="683882" y="3657600"/>
                <a:ext cx="0" cy="53094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pole tekstowe 64"/>
              <p:cNvSpPr txBox="1"/>
              <p:nvPr/>
            </p:nvSpPr>
            <p:spPr>
              <a:xfrm>
                <a:off x="545690" y="3023427"/>
                <a:ext cx="737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5. grupa</a:t>
                </a:r>
              </a:p>
            </p:txBody>
          </p:sp>
        </p:grpSp>
      </p:grpSp>
      <p:grpSp>
        <p:nvGrpSpPr>
          <p:cNvPr id="66" name="Grupa 65"/>
          <p:cNvGrpSpPr/>
          <p:nvPr/>
        </p:nvGrpSpPr>
        <p:grpSpPr>
          <a:xfrm>
            <a:off x="3853142" y="3415739"/>
            <a:ext cx="1400540" cy="1160195"/>
            <a:chOff x="683882" y="3411795"/>
            <a:chExt cx="1400540" cy="1160195"/>
          </a:xfrm>
        </p:grpSpPr>
        <p:cxnSp>
          <p:nvCxnSpPr>
            <p:cNvPr id="67" name="Łącznik prostoliniowy 66"/>
            <p:cNvCxnSpPr/>
            <p:nvPr/>
          </p:nvCxnSpPr>
          <p:spPr>
            <a:xfrm>
              <a:off x="683882" y="4571990"/>
              <a:ext cx="79095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Grupa 67"/>
            <p:cNvGrpSpPr/>
            <p:nvPr/>
          </p:nvGrpSpPr>
          <p:grpSpPr>
            <a:xfrm>
              <a:off x="1347002" y="3411795"/>
              <a:ext cx="737420" cy="1150367"/>
              <a:chOff x="545690" y="3023427"/>
              <a:chExt cx="737420" cy="1150367"/>
            </a:xfrm>
          </p:grpSpPr>
          <p:cxnSp>
            <p:nvCxnSpPr>
              <p:cNvPr id="69" name="Łącznik prostoliniowy 68"/>
              <p:cNvCxnSpPr/>
              <p:nvPr/>
            </p:nvCxnSpPr>
            <p:spPr>
              <a:xfrm>
                <a:off x="683882" y="3642852"/>
                <a:ext cx="0" cy="53094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pole tekstowe 69"/>
              <p:cNvSpPr txBox="1"/>
              <p:nvPr/>
            </p:nvSpPr>
            <p:spPr>
              <a:xfrm>
                <a:off x="545690" y="3023427"/>
                <a:ext cx="737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6. grupa</a:t>
                </a:r>
              </a:p>
            </p:txBody>
          </p:sp>
        </p:grpSp>
      </p:grpSp>
      <p:grpSp>
        <p:nvGrpSpPr>
          <p:cNvPr id="72" name="Grupa 71"/>
          <p:cNvGrpSpPr/>
          <p:nvPr/>
        </p:nvGrpSpPr>
        <p:grpSpPr>
          <a:xfrm>
            <a:off x="2260873" y="3410819"/>
            <a:ext cx="1400540" cy="1160195"/>
            <a:chOff x="683882" y="3411795"/>
            <a:chExt cx="1400540" cy="1160195"/>
          </a:xfrm>
        </p:grpSpPr>
        <p:cxnSp>
          <p:nvCxnSpPr>
            <p:cNvPr id="73" name="Łącznik prostoliniowy 72"/>
            <p:cNvCxnSpPr/>
            <p:nvPr/>
          </p:nvCxnSpPr>
          <p:spPr>
            <a:xfrm>
              <a:off x="683882" y="4571990"/>
              <a:ext cx="79095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4" name="Grupa 73"/>
            <p:cNvGrpSpPr/>
            <p:nvPr/>
          </p:nvGrpSpPr>
          <p:grpSpPr>
            <a:xfrm>
              <a:off x="1347002" y="3411795"/>
              <a:ext cx="737420" cy="1150367"/>
              <a:chOff x="545690" y="3023427"/>
              <a:chExt cx="737420" cy="1150367"/>
            </a:xfrm>
          </p:grpSpPr>
          <p:cxnSp>
            <p:nvCxnSpPr>
              <p:cNvPr id="75" name="Łącznik prostoliniowy 74"/>
              <p:cNvCxnSpPr/>
              <p:nvPr/>
            </p:nvCxnSpPr>
            <p:spPr>
              <a:xfrm>
                <a:off x="683882" y="3642852"/>
                <a:ext cx="0" cy="53094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pole tekstowe 75"/>
              <p:cNvSpPr txBox="1"/>
              <p:nvPr/>
            </p:nvSpPr>
            <p:spPr>
              <a:xfrm>
                <a:off x="545690" y="3023427"/>
                <a:ext cx="737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4. grupa</a:t>
                </a:r>
              </a:p>
            </p:txBody>
          </p:sp>
        </p:grpSp>
      </p:grpSp>
      <p:grpSp>
        <p:nvGrpSpPr>
          <p:cNvPr id="77" name="Grupa 76"/>
          <p:cNvGrpSpPr/>
          <p:nvPr/>
        </p:nvGrpSpPr>
        <p:grpSpPr>
          <a:xfrm>
            <a:off x="4639706" y="3400011"/>
            <a:ext cx="3784867" cy="1180843"/>
            <a:chOff x="683882" y="3405895"/>
            <a:chExt cx="3784867" cy="1180843"/>
          </a:xfrm>
        </p:grpSpPr>
        <p:grpSp>
          <p:nvGrpSpPr>
            <p:cNvPr id="78" name="Grupa 77"/>
            <p:cNvGrpSpPr/>
            <p:nvPr/>
          </p:nvGrpSpPr>
          <p:grpSpPr>
            <a:xfrm>
              <a:off x="683882" y="3411795"/>
              <a:ext cx="1400540" cy="1165115"/>
              <a:chOff x="683882" y="3411795"/>
              <a:chExt cx="1400540" cy="1165115"/>
            </a:xfrm>
          </p:grpSpPr>
          <p:cxnSp>
            <p:nvCxnSpPr>
              <p:cNvPr id="98" name="Łącznik prostoliniowy 97"/>
              <p:cNvCxnSpPr/>
              <p:nvPr/>
            </p:nvCxnSpPr>
            <p:spPr>
              <a:xfrm>
                <a:off x="683882" y="4571990"/>
                <a:ext cx="79095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9" name="Grupa 98"/>
              <p:cNvGrpSpPr/>
              <p:nvPr/>
            </p:nvGrpSpPr>
            <p:grpSpPr>
              <a:xfrm>
                <a:off x="1347002" y="3411795"/>
                <a:ext cx="737420" cy="1165115"/>
                <a:chOff x="545690" y="3023427"/>
                <a:chExt cx="737420" cy="1165115"/>
              </a:xfrm>
            </p:grpSpPr>
            <p:cxnSp>
              <p:nvCxnSpPr>
                <p:cNvPr id="100" name="Łącznik prostoliniowy 99"/>
                <p:cNvCxnSpPr/>
                <p:nvPr/>
              </p:nvCxnSpPr>
              <p:spPr>
                <a:xfrm>
                  <a:off x="683882" y="3657600"/>
                  <a:ext cx="0" cy="5309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pole tekstowe 100"/>
                <p:cNvSpPr txBox="1"/>
                <p:nvPr/>
              </p:nvSpPr>
              <p:spPr>
                <a:xfrm>
                  <a:off x="545690" y="3023427"/>
                  <a:ext cx="7374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/>
                    <a:t>7. grupa</a:t>
                  </a:r>
                </a:p>
              </p:txBody>
            </p:sp>
          </p:grpSp>
        </p:grpSp>
        <p:cxnSp>
          <p:nvCxnSpPr>
            <p:cNvPr id="79" name="Łącznik prostoliniowy 78"/>
            <p:cNvCxnSpPr/>
            <p:nvPr/>
          </p:nvCxnSpPr>
          <p:spPr>
            <a:xfrm>
              <a:off x="1485194" y="4571990"/>
              <a:ext cx="79095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0" name="Grupa 79"/>
            <p:cNvGrpSpPr/>
            <p:nvPr/>
          </p:nvGrpSpPr>
          <p:grpSpPr>
            <a:xfrm>
              <a:off x="2128666" y="3406875"/>
              <a:ext cx="737420" cy="1179863"/>
              <a:chOff x="545690" y="3023427"/>
              <a:chExt cx="737420" cy="1179863"/>
            </a:xfrm>
          </p:grpSpPr>
          <p:cxnSp>
            <p:nvCxnSpPr>
              <p:cNvPr id="96" name="Łącznik prostoliniowy 95"/>
              <p:cNvCxnSpPr/>
              <p:nvPr/>
            </p:nvCxnSpPr>
            <p:spPr>
              <a:xfrm>
                <a:off x="683882" y="3672348"/>
                <a:ext cx="0" cy="53094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pole tekstowe 96"/>
              <p:cNvSpPr txBox="1"/>
              <p:nvPr/>
            </p:nvSpPr>
            <p:spPr>
              <a:xfrm>
                <a:off x="545690" y="3023427"/>
                <a:ext cx="737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8. grupa</a:t>
                </a:r>
              </a:p>
            </p:txBody>
          </p:sp>
        </p:grpSp>
        <p:grpSp>
          <p:nvGrpSpPr>
            <p:cNvPr id="81" name="Grupa 80"/>
            <p:cNvGrpSpPr/>
            <p:nvPr/>
          </p:nvGrpSpPr>
          <p:grpSpPr>
            <a:xfrm>
              <a:off x="2266897" y="3415723"/>
              <a:ext cx="1400540" cy="1165115"/>
              <a:chOff x="683882" y="3411795"/>
              <a:chExt cx="1400540" cy="1165115"/>
            </a:xfrm>
          </p:grpSpPr>
          <p:cxnSp>
            <p:nvCxnSpPr>
              <p:cNvPr id="92" name="Łącznik prostoliniowy 91"/>
              <p:cNvCxnSpPr/>
              <p:nvPr/>
            </p:nvCxnSpPr>
            <p:spPr>
              <a:xfrm>
                <a:off x="683882" y="4571990"/>
                <a:ext cx="79095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3" name="Grupa 92"/>
              <p:cNvGrpSpPr/>
              <p:nvPr/>
            </p:nvGrpSpPr>
            <p:grpSpPr>
              <a:xfrm>
                <a:off x="1347002" y="3411795"/>
                <a:ext cx="737420" cy="1165115"/>
                <a:chOff x="545690" y="3023427"/>
                <a:chExt cx="737420" cy="1165115"/>
              </a:xfrm>
            </p:grpSpPr>
            <p:cxnSp>
              <p:nvCxnSpPr>
                <p:cNvPr id="94" name="Łącznik prostoliniowy 93"/>
                <p:cNvCxnSpPr/>
                <p:nvPr/>
              </p:nvCxnSpPr>
              <p:spPr>
                <a:xfrm>
                  <a:off x="683882" y="3657600"/>
                  <a:ext cx="0" cy="5309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5" name="pole tekstowe 94"/>
                <p:cNvSpPr txBox="1"/>
                <p:nvPr/>
              </p:nvSpPr>
              <p:spPr>
                <a:xfrm>
                  <a:off x="545690" y="3023427"/>
                  <a:ext cx="7374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/>
                    <a:t>9. grupa</a:t>
                  </a:r>
                </a:p>
              </p:txBody>
            </p:sp>
          </p:grpSp>
        </p:grpSp>
        <p:grpSp>
          <p:nvGrpSpPr>
            <p:cNvPr id="82" name="Grupa 81"/>
            <p:cNvGrpSpPr/>
            <p:nvPr/>
          </p:nvGrpSpPr>
          <p:grpSpPr>
            <a:xfrm>
              <a:off x="3068209" y="3405895"/>
              <a:ext cx="1400540" cy="1174943"/>
              <a:chOff x="683882" y="3411795"/>
              <a:chExt cx="1400540" cy="1174943"/>
            </a:xfrm>
          </p:grpSpPr>
          <p:cxnSp>
            <p:nvCxnSpPr>
              <p:cNvPr id="88" name="Łącznik prostoliniowy 87"/>
              <p:cNvCxnSpPr/>
              <p:nvPr/>
            </p:nvCxnSpPr>
            <p:spPr>
              <a:xfrm>
                <a:off x="683882" y="4586738"/>
                <a:ext cx="79095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9" name="Grupa 88"/>
              <p:cNvGrpSpPr/>
              <p:nvPr/>
            </p:nvGrpSpPr>
            <p:grpSpPr>
              <a:xfrm>
                <a:off x="1347002" y="3411795"/>
                <a:ext cx="737420" cy="1165115"/>
                <a:chOff x="545690" y="3023427"/>
                <a:chExt cx="737420" cy="1165115"/>
              </a:xfrm>
            </p:grpSpPr>
            <p:cxnSp>
              <p:nvCxnSpPr>
                <p:cNvPr id="90" name="Łącznik prostoliniowy 89"/>
                <p:cNvCxnSpPr/>
                <p:nvPr/>
              </p:nvCxnSpPr>
              <p:spPr>
                <a:xfrm>
                  <a:off x="683882" y="3657600"/>
                  <a:ext cx="0" cy="5309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1" name="pole tekstowe 90"/>
                <p:cNvSpPr txBox="1"/>
                <p:nvPr/>
              </p:nvSpPr>
              <p:spPr>
                <a:xfrm>
                  <a:off x="545690" y="3023427"/>
                  <a:ext cx="7374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/>
                    <a:t>10. grupa</a:t>
                  </a:r>
                </a:p>
              </p:txBody>
            </p:sp>
          </p:grpSp>
        </p:grpSp>
      </p:grpSp>
      <p:sp>
        <p:nvSpPr>
          <p:cNvPr id="4096" name="pole tekstowe 4095"/>
          <p:cNvSpPr txBox="1"/>
          <p:nvPr/>
        </p:nvSpPr>
        <p:spPr>
          <a:xfrm>
            <a:off x="398206" y="4763729"/>
            <a:ext cx="68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9:00</a:t>
            </a:r>
          </a:p>
        </p:txBody>
      </p:sp>
      <p:sp>
        <p:nvSpPr>
          <p:cNvPr id="105" name="pole tekstowe 104"/>
          <p:cNvSpPr txBox="1"/>
          <p:nvPr/>
        </p:nvSpPr>
        <p:spPr>
          <a:xfrm>
            <a:off x="7474677" y="4700963"/>
            <a:ext cx="94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16:30</a:t>
            </a:r>
          </a:p>
        </p:txBody>
      </p:sp>
      <p:sp>
        <p:nvSpPr>
          <p:cNvPr id="106" name="pole tekstowe 105"/>
          <p:cNvSpPr txBox="1"/>
          <p:nvPr/>
        </p:nvSpPr>
        <p:spPr>
          <a:xfrm>
            <a:off x="9052785" y="3443945"/>
            <a:ext cx="16840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B0F0"/>
                </a:solidFill>
              </a:rPr>
              <a:t>450 : 9 = 50</a:t>
            </a:r>
          </a:p>
        </p:txBody>
      </p:sp>
      <p:sp>
        <p:nvSpPr>
          <p:cNvPr id="107" name="pole tekstowe 106"/>
          <p:cNvSpPr txBox="1"/>
          <p:nvPr/>
        </p:nvSpPr>
        <p:spPr>
          <a:xfrm>
            <a:off x="1144352" y="4763729"/>
            <a:ext cx="68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9:50</a:t>
            </a:r>
          </a:p>
        </p:txBody>
      </p:sp>
      <p:sp>
        <p:nvSpPr>
          <p:cNvPr id="108" name="pole tekstowe 107"/>
          <p:cNvSpPr txBox="1"/>
          <p:nvPr/>
        </p:nvSpPr>
        <p:spPr>
          <a:xfrm>
            <a:off x="1869773" y="4727313"/>
            <a:ext cx="9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10:40</a:t>
            </a:r>
          </a:p>
        </p:txBody>
      </p:sp>
      <p:sp>
        <p:nvSpPr>
          <p:cNvPr id="109" name="pole tekstowe 108"/>
          <p:cNvSpPr txBox="1"/>
          <p:nvPr/>
        </p:nvSpPr>
        <p:spPr>
          <a:xfrm>
            <a:off x="2690209" y="4732231"/>
            <a:ext cx="9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11:30</a:t>
            </a:r>
          </a:p>
        </p:txBody>
      </p:sp>
      <p:sp>
        <p:nvSpPr>
          <p:cNvPr id="110" name="pole tekstowe 109"/>
          <p:cNvSpPr txBox="1"/>
          <p:nvPr/>
        </p:nvSpPr>
        <p:spPr>
          <a:xfrm>
            <a:off x="3491538" y="4732231"/>
            <a:ext cx="9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12:20</a:t>
            </a:r>
          </a:p>
        </p:txBody>
      </p:sp>
      <p:sp>
        <p:nvSpPr>
          <p:cNvPr id="111" name="pole tekstowe 110"/>
          <p:cNvSpPr txBox="1"/>
          <p:nvPr/>
        </p:nvSpPr>
        <p:spPr>
          <a:xfrm>
            <a:off x="4284118" y="4734233"/>
            <a:ext cx="9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13:10</a:t>
            </a:r>
          </a:p>
        </p:txBody>
      </p:sp>
      <p:sp>
        <p:nvSpPr>
          <p:cNvPr id="112" name="pole tekstowe 111"/>
          <p:cNvSpPr txBox="1"/>
          <p:nvPr/>
        </p:nvSpPr>
        <p:spPr>
          <a:xfrm>
            <a:off x="5025607" y="4734233"/>
            <a:ext cx="91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14:00</a:t>
            </a:r>
          </a:p>
        </p:txBody>
      </p:sp>
      <p:sp>
        <p:nvSpPr>
          <p:cNvPr id="113" name="pole tekstowe 112"/>
          <p:cNvSpPr txBox="1"/>
          <p:nvPr/>
        </p:nvSpPr>
        <p:spPr>
          <a:xfrm>
            <a:off x="2496846" y="5203667"/>
            <a:ext cx="492266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B0F0"/>
                </a:solidFill>
              </a:rPr>
              <a:t>Od  13:25 do 14:00   mija   35 minut</a:t>
            </a: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9405227" y="4442378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matematyki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Sabina 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Agnieszka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</a:t>
            </a: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Smolik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cke.gov.pl/egzamin-osmoklasisty/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56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96" grpId="0"/>
      <p:bldP spid="105" grpId="0"/>
      <p:bldP spid="106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97554" y="6378848"/>
            <a:ext cx="9885578" cy="958304"/>
          </a:xfrm>
        </p:spPr>
        <p:txBody>
          <a:bodyPr>
            <a:normAutofit fontScale="90000"/>
          </a:bodyPr>
          <a:lstStyle/>
          <a:p>
            <a:pPr algn="l"/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/>
            </a:r>
            <a:br>
              <a:rPr lang="pl-PL" sz="1600" b="1" dirty="0"/>
            </a:br>
            <a:endParaRPr lang="pl-PL" sz="1600" b="1" dirty="0"/>
          </a:p>
        </p:txBody>
      </p:sp>
      <p:grpSp>
        <p:nvGrpSpPr>
          <p:cNvPr id="3" name="Grupa 2"/>
          <p:cNvGrpSpPr/>
          <p:nvPr/>
        </p:nvGrpSpPr>
        <p:grpSpPr>
          <a:xfrm>
            <a:off x="734682" y="394561"/>
            <a:ext cx="7964817" cy="606071"/>
            <a:chOff x="179511" y="95335"/>
            <a:chExt cx="11932236" cy="606071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0" y="95335"/>
              <a:ext cx="11855787" cy="6060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pl-PL" sz="3200" b="1" kern="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1" y="207550"/>
              <a:ext cx="11752881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2400" b="1" kern="0" dirty="0" smtClean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Ćwiczenie 13.	Rysowanie </a:t>
              </a: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rozwiązania</a:t>
              </a: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3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Wszelkie prawa zastrzeżone © Ośrodek Rozwoju Edukacji </a:t>
            </a:r>
          </a:p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w Warszawie | www.ore.edu.pl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785712" y="1778606"/>
            <a:ext cx="9312926" cy="33855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w grupach</a:t>
            </a:r>
            <a:endParaRPr lang="pl-PL" sz="16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982140" y="2860901"/>
            <a:ext cx="9253658" cy="619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8" name="Tytuł 1"/>
          <p:cNvSpPr txBox="1">
            <a:spLocks/>
          </p:cNvSpPr>
          <p:nvPr/>
        </p:nvSpPr>
        <p:spPr>
          <a:xfrm>
            <a:off x="981648" y="2525706"/>
            <a:ext cx="9253658" cy="9851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900" b="1" dirty="0">
                <a:solidFill>
                  <a:prstClr val="black"/>
                </a:solidFill>
              </a:rPr>
              <a:t>        </a:t>
            </a:r>
            <a:r>
              <a:rPr lang="pl-PL" sz="1900" b="1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Proszę przygotować zadanie otwarte, odwołujące się do umiejętności spoza geometrii, którego rozwiązanie może ułatwić rysunek.</a:t>
            </a:r>
            <a:endParaRPr lang="pl-PL" sz="1900" b="1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23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4683" y="1750897"/>
            <a:ext cx="8917318" cy="1095131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6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Dyskusja i wnioski</a:t>
            </a:r>
            <a:endParaRPr lang="pl-PL" sz="6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34683" y="506776"/>
            <a:ext cx="9512403" cy="5937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882" y="573972"/>
            <a:ext cx="94180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Twórcze rozwiązywanie zadań różnego typu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888568" y="2846028"/>
            <a:ext cx="10061137" cy="290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przy nauczaniu treści z podstawy programowej pomóc uczniom w doskonaleniu umiejętności przydatnych w życiu codziennym, dalszej edukacji, a przy okazji także w przygotowaniu do egzaminu ósmoklasisty?</a:t>
            </a:r>
          </a:p>
        </p:txBody>
      </p:sp>
    </p:spTree>
    <p:extLst>
      <p:ext uri="{BB962C8B-B14F-4D97-AF65-F5344CB8AC3E}">
        <p14:creationId xmlns:p14="http://schemas.microsoft.com/office/powerpoint/2010/main" val="1705715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69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224768" y="3147331"/>
            <a:ext cx="670287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2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18377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85713" y="407623"/>
            <a:ext cx="6595588" cy="5930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8" name="Tytuł 1"/>
          <p:cNvSpPr>
            <a:spLocks noGrp="1"/>
          </p:cNvSpPr>
          <p:nvPr>
            <p:ph type="ctrTitle"/>
          </p:nvPr>
        </p:nvSpPr>
        <p:spPr>
          <a:xfrm>
            <a:off x="734683" y="1674729"/>
            <a:ext cx="9429859" cy="757008"/>
          </a:xfrm>
        </p:spPr>
        <p:txBody>
          <a:bodyPr>
            <a:noAutofit/>
          </a:bodyPr>
          <a:lstStyle/>
          <a:p>
            <a:pPr algn="l"/>
            <a:r>
              <a:rPr lang="pl-PL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Przeanalizuj, jakie błędy mogły wpłynąć na udzielenie niepoprawnej </a:t>
            </a:r>
            <a:br>
              <a:rPr lang="pl-PL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odpowiedzi w tym zadaniu.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688553" y="4803017"/>
            <a:ext cx="8964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Niepoprawne odczytanie danych  przedstawionych 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wykresie.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688553" y="3841814"/>
            <a:ext cx="646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Niewłaściwa interpretacja wykresu.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34683" y="481017"/>
            <a:ext cx="656950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kern="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Zadania zamknięte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A13328F0-AC5B-4E38-B215-C5A87B884618}"/>
              </a:ext>
            </a:extLst>
          </p:cNvPr>
          <p:cNvSpPr txBox="1">
            <a:spLocks/>
          </p:cNvSpPr>
          <p:nvPr/>
        </p:nvSpPr>
        <p:spPr>
          <a:xfrm>
            <a:off x="1210607" y="2889645"/>
            <a:ext cx="8032653" cy="483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Niewłaściwa interpretacja treści zadania.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66AEBC96-E11B-4EC3-B19F-BE7C77BB174A}"/>
              </a:ext>
            </a:extLst>
          </p:cNvPr>
          <p:cNvSpPr/>
          <p:nvPr/>
        </p:nvSpPr>
        <p:spPr>
          <a:xfrm>
            <a:off x="409610" y="2773809"/>
            <a:ext cx="1150608" cy="6640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9">
            <a:extLst>
              <a:ext uri="{FF2B5EF4-FFF2-40B4-BE49-F238E27FC236}">
                <a16:creationId xmlns:a16="http://schemas.microsoft.com/office/drawing/2014/main" id="{66AEBC96-E11B-4EC3-B19F-BE7C77BB174A}"/>
              </a:ext>
            </a:extLst>
          </p:cNvPr>
          <p:cNvSpPr/>
          <p:nvPr/>
        </p:nvSpPr>
        <p:spPr>
          <a:xfrm>
            <a:off x="409610" y="3771399"/>
            <a:ext cx="1150608" cy="6640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9">
            <a:extLst>
              <a:ext uri="{FF2B5EF4-FFF2-40B4-BE49-F238E27FC236}">
                <a16:creationId xmlns:a16="http://schemas.microsoft.com/office/drawing/2014/main" id="{66AEBC96-E11B-4EC3-B19F-BE7C77BB174A}"/>
              </a:ext>
            </a:extLst>
          </p:cNvPr>
          <p:cNvSpPr/>
          <p:nvPr/>
        </p:nvSpPr>
        <p:spPr>
          <a:xfrm>
            <a:off x="401718" y="4730593"/>
            <a:ext cx="1150608" cy="6640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0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9" grpId="0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573" y="2444262"/>
            <a:ext cx="7160854" cy="2468457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734683" y="407623"/>
            <a:ext cx="6646618" cy="593009"/>
            <a:chOff x="179512" y="108397"/>
            <a:chExt cx="9957418" cy="59300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79512" y="193574"/>
              <a:ext cx="9841886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7" name="Owal 6"/>
          <p:cNvSpPr/>
          <p:nvPr/>
        </p:nvSpPr>
        <p:spPr bwMode="auto">
          <a:xfrm>
            <a:off x="6354972" y="3798851"/>
            <a:ext cx="296527" cy="195167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" name="Owal 7"/>
          <p:cNvSpPr/>
          <p:nvPr/>
        </p:nvSpPr>
        <p:spPr bwMode="auto">
          <a:xfrm>
            <a:off x="6354971" y="4650258"/>
            <a:ext cx="296527" cy="195167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571395" y="1171727"/>
            <a:ext cx="2729018" cy="928103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Ćwiczenie 1b.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 zadanie</a:t>
            </a:r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46666" y="4555886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</a:p>
          <a:p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82" y="2087819"/>
            <a:ext cx="7160854" cy="2468457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635095" y="407623"/>
            <a:ext cx="6746206" cy="593009"/>
            <a:chOff x="30317" y="108397"/>
            <a:chExt cx="10106613" cy="593009"/>
          </a:xfrm>
        </p:grpSpPr>
        <p:sp>
          <p:nvSpPr>
            <p:cNvPr id="4" name="pole tekstowe 3"/>
            <p:cNvSpPr txBox="1"/>
            <p:nvPr/>
          </p:nvSpPr>
          <p:spPr>
            <a:xfrm>
              <a:off x="255961" y="108397"/>
              <a:ext cx="9880969" cy="5930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30317" y="200338"/>
              <a:ext cx="9841887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pl-PL" sz="2400" b="1" kern="0" dirty="0">
                  <a:solidFill>
                    <a:srgbClr val="002060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Zadania zamknięte</a:t>
              </a:r>
            </a:p>
          </p:txBody>
        </p:sp>
      </p:grpSp>
      <p:sp>
        <p:nvSpPr>
          <p:cNvPr id="7" name="Owal 6"/>
          <p:cNvSpPr/>
          <p:nvPr/>
        </p:nvSpPr>
        <p:spPr bwMode="auto">
          <a:xfrm>
            <a:off x="6210196" y="3443439"/>
            <a:ext cx="296527" cy="195167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8" name="Owal 7"/>
          <p:cNvSpPr/>
          <p:nvPr/>
        </p:nvSpPr>
        <p:spPr bwMode="auto">
          <a:xfrm>
            <a:off x="6210195" y="4303517"/>
            <a:ext cx="296527" cy="195167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2575" marR="0" indent="-2825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079392" y="2816649"/>
            <a:ext cx="331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∙ 3) ∙ (3 ∙ 2) = 6 ∙ 6 = 36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4569409" y="2987232"/>
            <a:ext cx="2509983" cy="514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334427" y="4848747"/>
            <a:ext cx="3313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∙ 3) – (5 ∙ 2) = 15 – 10 =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pl-P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albo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 smtClean="0">
                <a:solidFill>
                  <a:srgbClr val="FF0000"/>
                </a:solidFill>
              </a:rPr>
              <a:t>5</a:t>
            </a:r>
            <a:r>
              <a:rPr lang="pl-PL" sz="2000" b="1" baseline="30000" dirty="0" smtClean="0">
                <a:solidFill>
                  <a:srgbClr val="FF0000"/>
                </a:solidFill>
              </a:rPr>
              <a:t>3–2 </a:t>
            </a:r>
            <a:r>
              <a:rPr lang="pl-PL" sz="2000" b="1" dirty="0">
                <a:solidFill>
                  <a:srgbClr val="FF0000"/>
                </a:solidFill>
              </a:rPr>
              <a:t>= 5</a:t>
            </a:r>
            <a:r>
              <a:rPr lang="pl-PL" sz="2000" b="1" baseline="30000" dirty="0">
                <a:solidFill>
                  <a:srgbClr val="FF0000"/>
                </a:solidFill>
              </a:rPr>
              <a:t>1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= 5</a:t>
            </a:r>
            <a:endParaRPr lang="pl-PL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2991212" y="4407721"/>
            <a:ext cx="1047388" cy="3956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Wszelkie prawa zastrzeżone © Ośrodek Rozwoju Edukacji </a:t>
            </a:r>
          </a:p>
          <a:p>
            <a:r>
              <a:rPr lang="pl-PL" dirty="0"/>
              <a:t>w Warszawie | www.ore.edu.pl</a:t>
            </a:r>
          </a:p>
        </p:txBody>
      </p:sp>
      <p:sp>
        <p:nvSpPr>
          <p:cNvPr id="15" name="Tytuł 1"/>
          <p:cNvSpPr>
            <a:spLocks noGrp="1"/>
          </p:cNvSpPr>
          <p:nvPr>
            <p:ph type="ctrTitle"/>
          </p:nvPr>
        </p:nvSpPr>
        <p:spPr>
          <a:xfrm>
            <a:off x="558087" y="1324281"/>
            <a:ext cx="8179817" cy="471896"/>
          </a:xfrm>
        </p:spPr>
        <p:txBody>
          <a:bodyPr>
            <a:normAutofit/>
          </a:bodyPr>
          <a:lstStyle/>
          <a:p>
            <a:pPr algn="l"/>
            <a:r>
              <a:rPr 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Przeanalizuj, z jakich błędów wynikają niepoprawne odpowiedzi.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246666" y="4555886"/>
            <a:ext cx="5641281" cy="169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kumimoji="0" lang="pl-PL" sz="1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pl-PL" sz="1000" i="1" noProof="0" dirty="0">
                <a:latin typeface="Arial" panose="020B0604020202020204" pitchFamily="34" charset="0"/>
                <a:cs typeface="Arial" panose="020B0604020202020204" pitchFamily="34" charset="0"/>
              </a:rPr>
              <a:t>Ź</a:t>
            </a:r>
            <a:r>
              <a:rPr lang="pl-PL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ródło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: Informator o egzaminie ósmoklasisty z matematyki </a:t>
            </a:r>
            <a:endParaRPr lang="pl-PL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1000" i="1" dirty="0">
                <a:latin typeface="Arial" panose="020B0604020202020204" pitchFamily="34" charset="0"/>
                <a:cs typeface="Arial" panose="020B0604020202020204" pitchFamily="34" charset="0"/>
              </a:rPr>
              <a:t>roku szkolnego </a:t>
            </a:r>
            <a:r>
              <a:rPr lang="pl-PL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2018/2019,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Edyta Warzecha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Renata </a:t>
            </a:r>
          </a:p>
          <a:p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Świrko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Gdańsku), Iwona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Łuba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Łomży), Sabina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Pawłowska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OKE w Warszawie), prof.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hab.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Zbigniew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Semadeni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Agnieszka Sułowska, Józef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Daniel (CKE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dr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Marcin Smolik (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CKE); </a:t>
            </a:r>
          </a:p>
          <a:p>
            <a:r>
              <a:rPr lang="pl-PL" sz="1000" i="1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</a:t>
            </a:r>
            <a:r>
              <a:rPr lang="pl-PL" sz="1000" i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://cke.gov.pl/egzamin-osmoklasisty/informatory/</a:t>
            </a:r>
            <a:endParaRPr kumimoji="0" lang="pl-PL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99" y="3235881"/>
            <a:ext cx="5762602" cy="3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5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51723B0F-3E97-4CBE-95F9-6A534B15515E}" vid="{2B494970-2AE8-4A2E-A241-E85E79EDEF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nauczyciela</Template>
  <TotalTime>4117</TotalTime>
  <Words>4289</Words>
  <Application>Microsoft Office PowerPoint</Application>
  <PresentationFormat>Panoramiczny</PresentationFormat>
  <Paragraphs>717</Paragraphs>
  <Slides>69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69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Lato</vt:lpstr>
      <vt:lpstr>Motyw pakietu Office</vt:lpstr>
      <vt:lpstr>Equation</vt:lpstr>
      <vt:lpstr>Prezentacja programu PowerPoint</vt:lpstr>
      <vt:lpstr>  Twórcze rozwiązywanie zadań  różnych typów  Jak rozwijać umiejętności matematyczne uczniów szkół podstawowych?</vt:lpstr>
      <vt:lpstr>Ćwiczenie 1a.  Przeanalizuj zadanie. </vt:lpstr>
      <vt:lpstr>    Przeanalizuj, z jakich błędów      wynikają niepoprawne      odpowiedzi.</vt:lpstr>
      <vt:lpstr>Prezentacja programu PowerPoint</vt:lpstr>
      <vt:lpstr>    Przeanalizuj, z jakich błędów      wynikają niepoprawne      odpowiedzi.</vt:lpstr>
      <vt:lpstr>    Przeanalizuj, jakie błędy mogły wpłynąć na udzielenie niepoprawnej      odpowiedzi w tym zadaniu.</vt:lpstr>
      <vt:lpstr>Ćwiczenie 1b.  Przeanalizuj zadanie. </vt:lpstr>
      <vt:lpstr>Przeanalizuj, z jakich błędów wynikają niepoprawne odpowiedzi.</vt:lpstr>
      <vt:lpstr>Ćwiczenie 1c.  Przeanalizuj zadanie. </vt:lpstr>
      <vt:lpstr>Przeanalizuj, z jakich błędów wynikają niepoprawne odpowiedzi.</vt:lpstr>
      <vt:lpstr>Prezentacja programu PowerPoint</vt:lpstr>
      <vt:lpstr>Prezentacja programu PowerPoint</vt:lpstr>
      <vt:lpstr>         I sposób</vt:lpstr>
      <vt:lpstr>     </vt:lpstr>
      <vt:lpstr>         </vt:lpstr>
      <vt:lpstr>   </vt:lpstr>
      <vt:lpstr>   </vt:lpstr>
      <vt:lpstr>   </vt:lpstr>
      <vt:lpstr>   </vt:lpstr>
      <vt:lpstr>Prezentacja programu PowerPoint</vt:lpstr>
      <vt:lpstr>Prezentacja programu PowerPoint</vt:lpstr>
      <vt:lpstr>Prezentacja programu PowerPoint</vt:lpstr>
      <vt:lpstr>Prezentacja programu PowerPoint</vt:lpstr>
      <vt:lpstr>   </vt:lpstr>
      <vt:lpstr>Prezentacja programu PowerPoint</vt:lpstr>
      <vt:lpstr>   Ćwiczenie 6.   Praca w grupach  Przeanalizuj poniższe zadanie i rozwiąż je dwoma różnymi sposobami.</vt:lpstr>
      <vt:lpstr>   Praca w grupach  1. Proszę ustawić uczniowskie rozwiązania w kolejności rosnącego stopnia zaawansowania umiejętności matematycznych.  2. Za które rozwiązania uczniowie mogliby otrzymać maksymalną liczbę punktów, gdyby zadanie wystąpiło na egzaminie?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Ćwiczenie 7. Praca indywidualna.  Proszę przeanalizować poniższe zadanie i rozwiązać je dwoma sposobami, zwracając szczególną uwagę w obu przypadkach na to, by zapis rozwiązania był zrozumiały dla innych.</vt:lpstr>
      <vt:lpstr>Ćwiczenie 7. Praca w parach.  Proszę przedstawić swoje rozwiązania sąsiadowi z prośbą o ocenę poprawności wykonania kolejnych kroków rozwiązania oraz weryfikację czy przedstawiony zapis jest zrozumiały.</vt:lpstr>
      <vt:lpstr>Przykładowe rozwiązania </vt:lpstr>
      <vt:lpstr>Przykładowe rozwiązania </vt:lpstr>
      <vt:lpstr>Przykładowe rozwiązania </vt:lpstr>
      <vt:lpstr>Przykładowe rozwiązania </vt:lpstr>
      <vt:lpstr>Przykładowe rozwiązania </vt:lpstr>
      <vt:lpstr>Przykładowe rozwiązania </vt:lpstr>
      <vt:lpstr>Prezentacja programu PowerPoint</vt:lpstr>
      <vt:lpstr>   Uwaga!  W przypadku stosowania nietypowych metod rozwiązania brak komunikatywnego opisu kolejnych kroków może być przyczyną niepowodzenia w uzyskaniu dobrego wyniku za rozwiązanie.</vt:lpstr>
      <vt:lpstr> Ćwiczenie 8. Praca indywidualna  Przeanalizuj zadanie.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</vt:lpstr>
      <vt:lpstr>Prezentacja programu PowerPoint</vt:lpstr>
      <vt:lpstr> Ćwiczenie 10. Praca indywidualna  Rozwiąż zadanie.</vt:lpstr>
      <vt:lpstr>Prezentacja programu PowerPoint</vt:lpstr>
      <vt:lpstr> Ćwiczenie 11. Praca indywidualna  Rozwiąż zadanie.</vt:lpstr>
      <vt:lpstr> Ćwiczenie 11. Praca indywidualna  Rozwiąż zadanie.</vt:lpstr>
      <vt:lpstr> Ćwiczenie 12. Praca indywidualna  Rozwiąż zadanie.</vt:lpstr>
      <vt:lpstr>   </vt:lpstr>
      <vt:lpstr>    Dyskusja i wnioski</vt:lpstr>
      <vt:lpstr>Prezentacja programu PowerPoint</vt:lpstr>
    </vt:vector>
  </TitlesOfParts>
  <Company>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Wioletta Kozak</dc:creator>
  <cp:lastModifiedBy>Paweł Stępniak</cp:lastModifiedBy>
  <cp:revision>385</cp:revision>
  <dcterms:created xsi:type="dcterms:W3CDTF">2018-09-07T11:39:44Z</dcterms:created>
  <dcterms:modified xsi:type="dcterms:W3CDTF">2018-10-10T11:41:40Z</dcterms:modified>
</cp:coreProperties>
</file>