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80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76" r:id="rId10"/>
    <p:sldId id="263" r:id="rId11"/>
    <p:sldId id="264" r:id="rId12"/>
    <p:sldId id="265" r:id="rId13"/>
    <p:sldId id="277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8" r:id="rId24"/>
    <p:sldId id="279" r:id="rId25"/>
    <p:sldId id="275" r:id="rId26"/>
  </p:sldIdLst>
  <p:sldSz cx="9144000" cy="6858000" type="screen4x3"/>
  <p:notesSz cx="6858000" cy="9144000"/>
  <p:embeddedFontLst>
    <p:embeddedFont>
      <p:font typeface="Myriad Pro Cond" panose="020B0506030403020204" pitchFamily="34" charset="0"/>
      <p:regular r:id="rId27"/>
      <p:bold r:id="rId28"/>
    </p:embeddedFont>
  </p:embeddedFont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92E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111" d="100"/>
          <a:sy n="111" d="100"/>
        </p:scale>
        <p:origin x="91" y="32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2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1.fntdata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D697B4-9541-4246-84C3-CB25FC93959C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026247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6D39EB-1E42-4C99-97E7-9563619456F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770146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77E59E-712B-4D27-A770-57683DAFA25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617758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F6D127-9760-4A19-A403-09483C3F8092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10210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6E520D-F0F6-452F-B143-3E32F9CAE613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799860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54D177-D6C6-443C-9298-070EE383FBFA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281138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7B5209-3F72-45B3-8B1F-8A6BC99EEB83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13896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E70C4F-88D2-4390-BB3C-CE42E559EC7B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204806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FADEBB-87E6-4337-9D96-F0CB5B91D709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285702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5BCAA7-BFC7-4B1F-9E3A-5778CC43000E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40230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EF058B-D248-4485-AACC-4323D3E2F628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39636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pl-PL" altLang="pl-P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pl-PL" altLang="pl-P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B2303E6-F7F1-4950-83F7-8FE4600EAF99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43255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 dirty="0">
                <a:solidFill>
                  <a:srgbClr val="392E65"/>
                </a:solidFill>
                <a:latin typeface="Myriad Pro Cond" panose="020B0506030403020204" pitchFamily="34" charset="0"/>
              </a:rPr>
              <a:t>Założenia podstawy: inne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pl-PL" altLang="pl-PL">
                <a:latin typeface="Arial" panose="020B0604020202020204" pitchFamily="34" charset="0"/>
              </a:rPr>
              <a:t>Równomierne rozłożenie komponentów</a:t>
            </a:r>
          </a:p>
          <a:p>
            <a:pPr>
              <a:lnSpc>
                <a:spcPct val="90000"/>
              </a:lnSpc>
            </a:pPr>
            <a:r>
              <a:rPr lang="pl-PL" altLang="pl-PL">
                <a:latin typeface="Arial" panose="020B0604020202020204" pitchFamily="34" charset="0"/>
              </a:rPr>
              <a:t>Uwrażliwianie na problemy światopoglądowe bez indoktrynacji</a:t>
            </a:r>
          </a:p>
          <a:p>
            <a:pPr>
              <a:lnSpc>
                <a:spcPct val="90000"/>
              </a:lnSpc>
            </a:pPr>
            <a:r>
              <a:rPr lang="pl-PL" altLang="pl-PL">
                <a:latin typeface="Arial" panose="020B0604020202020204" pitchFamily="34" charset="0"/>
              </a:rPr>
              <a:t>Akcent na sprawności</a:t>
            </a:r>
          </a:p>
          <a:p>
            <a:pPr>
              <a:lnSpc>
                <a:spcPct val="90000"/>
              </a:lnSpc>
            </a:pPr>
            <a:r>
              <a:rPr lang="pl-PL" altLang="pl-PL">
                <a:latin typeface="Arial" panose="020B0604020202020204" pitchFamily="34" charset="0"/>
              </a:rPr>
              <a:t>Wiedza – tak, ale bez przeładowania materiału</a:t>
            </a:r>
          </a:p>
          <a:p>
            <a:pPr>
              <a:lnSpc>
                <a:spcPct val="90000"/>
              </a:lnSpc>
            </a:pPr>
            <a:r>
              <a:rPr lang="pl-PL" altLang="pl-PL">
                <a:latin typeface="Arial" panose="020B0604020202020204" pitchFamily="34" charset="0"/>
              </a:rPr>
              <a:t>Związek z innymi przedmiotami szkolnymi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 dirty="0">
                <a:solidFill>
                  <a:srgbClr val="392E65"/>
                </a:solidFill>
                <a:latin typeface="Myriad Pro Cond" panose="020B0506030403020204" pitchFamily="34" charset="0"/>
              </a:rPr>
              <a:t>ZP: cele (I-VII) - zrozumienie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pl-PL" altLang="pl-PL" dirty="0">
                <a:latin typeface="Arial" panose="020B0604020202020204" pitchFamily="34" charset="0"/>
              </a:rPr>
              <a:t>Filozofia – jeden z głównych składników dziedzictwa kultury śródziemnomorskiej</a:t>
            </a:r>
          </a:p>
          <a:p>
            <a:pPr>
              <a:lnSpc>
                <a:spcPct val="90000"/>
              </a:lnSpc>
            </a:pPr>
            <a:r>
              <a:rPr lang="pl-PL" altLang="pl-PL" dirty="0">
                <a:latin typeface="Arial" panose="020B0604020202020204" pitchFamily="34" charset="0"/>
              </a:rPr>
              <a:t>Problemy i rozwiązania filozofii starożytnej – paradygmaty myślowe wciąż aktualne</a:t>
            </a:r>
          </a:p>
          <a:p>
            <a:pPr>
              <a:lnSpc>
                <a:spcPct val="90000"/>
              </a:lnSpc>
            </a:pPr>
            <a:r>
              <a:rPr lang="pl-PL" altLang="pl-PL" dirty="0">
                <a:latin typeface="Arial" panose="020B0604020202020204" pitchFamily="34" charset="0"/>
              </a:rPr>
              <a:t>Pytania filozoficzne – najważniejsze pytania o rzeczywistość, człowieka, poznanie, moralność itp.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 dirty="0">
                <a:solidFill>
                  <a:srgbClr val="392E65"/>
                </a:solidFill>
                <a:latin typeface="Myriad Pro Cond" panose="020B0506030403020204" pitchFamily="34" charset="0"/>
              </a:rPr>
              <a:t>ZP: treści (12)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altLang="pl-PL" sz="2800" dirty="0">
                <a:latin typeface="Arial" panose="020B0604020202020204" pitchFamily="34" charset="0"/>
              </a:rPr>
              <a:t>12 tematów w porządku chronologicznym (można zmieniać kolejność!)</a:t>
            </a:r>
          </a:p>
          <a:p>
            <a:r>
              <a:rPr lang="pl-PL" altLang="pl-PL" sz="2800" dirty="0">
                <a:latin typeface="Arial" panose="020B0604020202020204" pitchFamily="34" charset="0"/>
              </a:rPr>
              <a:t>Każdy temat (poza wyjątkami): 1 filozof lub szkoła jako przykład postawienia </a:t>
            </a:r>
            <a:r>
              <a:rPr lang="pl-PL" altLang="pl-PL" sz="2800" dirty="0" smtClean="0">
                <a:latin typeface="Arial" panose="020B0604020202020204" pitchFamily="34" charset="0"/>
              </a:rPr>
              <a:t/>
            </a:r>
            <a:br>
              <a:rPr lang="pl-PL" altLang="pl-PL" sz="2800" dirty="0" smtClean="0">
                <a:latin typeface="Arial" panose="020B0604020202020204" pitchFamily="34" charset="0"/>
              </a:rPr>
            </a:br>
            <a:r>
              <a:rPr lang="pl-PL" altLang="pl-PL" sz="2800" dirty="0" smtClean="0">
                <a:latin typeface="Arial" panose="020B0604020202020204" pitchFamily="34" charset="0"/>
              </a:rPr>
              <a:t>(</a:t>
            </a:r>
            <a:r>
              <a:rPr lang="pl-PL" altLang="pl-PL" sz="2800" dirty="0">
                <a:latin typeface="Arial" panose="020B0604020202020204" pitchFamily="34" charset="0"/>
              </a:rPr>
              <a:t>lub rozwiązania) określonego problemu </a:t>
            </a:r>
            <a:r>
              <a:rPr lang="pl-PL" altLang="pl-PL" sz="2800" dirty="0" smtClean="0">
                <a:latin typeface="Arial" panose="020B0604020202020204" pitchFamily="34" charset="0"/>
              </a:rPr>
              <a:t/>
            </a:r>
            <a:br>
              <a:rPr lang="pl-PL" altLang="pl-PL" sz="2800" dirty="0" smtClean="0">
                <a:latin typeface="Arial" panose="020B0604020202020204" pitchFamily="34" charset="0"/>
              </a:rPr>
            </a:br>
            <a:r>
              <a:rPr lang="pl-PL" altLang="pl-PL" sz="2800" dirty="0" smtClean="0">
                <a:latin typeface="Arial" panose="020B0604020202020204" pitchFamily="34" charset="0"/>
              </a:rPr>
              <a:t>w </a:t>
            </a:r>
            <a:r>
              <a:rPr lang="pl-PL" altLang="pl-PL" sz="2800" dirty="0">
                <a:latin typeface="Arial" panose="020B0604020202020204" pitchFamily="34" charset="0"/>
              </a:rPr>
              <a:t>ramach danej dyscypliny filozoficznej</a:t>
            </a:r>
          </a:p>
          <a:p>
            <a:r>
              <a:rPr lang="pl-PL" altLang="pl-PL" sz="2800" dirty="0">
                <a:latin typeface="Arial" panose="020B0604020202020204" pitchFamily="34" charset="0"/>
              </a:rPr>
              <a:t>Punkt wyjścia – myśliciele starożytni (głównie greccy)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 dirty="0">
                <a:solidFill>
                  <a:srgbClr val="392E65"/>
                </a:solidFill>
                <a:latin typeface="Myriad Pro Cond" panose="020B0506030403020204" pitchFamily="34" charset="0"/>
              </a:rPr>
              <a:t>Tematy</a:t>
            </a:r>
            <a:r>
              <a:rPr lang="pl-PL" altLang="pl-PL" dirty="0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pl-PL" altLang="pl-PL" dirty="0">
                <a:latin typeface="Arial" panose="020B0604020202020204" pitchFamily="34" charset="0"/>
              </a:rPr>
              <a:t>Jońscy filozofowie przyrody (pytanie </a:t>
            </a:r>
            <a:r>
              <a:rPr lang="pl-PL" altLang="pl-PL" dirty="0" smtClean="0">
                <a:latin typeface="Arial" panose="020B0604020202020204" pitchFamily="34" charset="0"/>
              </a:rPr>
              <a:t/>
            </a:r>
            <a:br>
              <a:rPr lang="pl-PL" altLang="pl-PL" dirty="0" smtClean="0">
                <a:latin typeface="Arial" panose="020B0604020202020204" pitchFamily="34" charset="0"/>
              </a:rPr>
            </a:br>
            <a:r>
              <a:rPr lang="pl-PL" altLang="pl-PL" dirty="0" smtClean="0">
                <a:latin typeface="Arial" panose="020B0604020202020204" pitchFamily="34" charset="0"/>
              </a:rPr>
              <a:t>o </a:t>
            </a:r>
            <a:r>
              <a:rPr lang="pl-PL" altLang="pl-PL" i="1" dirty="0">
                <a:latin typeface="Arial" panose="020B0604020202020204" pitchFamily="34" charset="0"/>
              </a:rPr>
              <a:t>arche</a:t>
            </a:r>
            <a:r>
              <a:rPr lang="pl-PL" altLang="pl-PL" dirty="0">
                <a:latin typeface="Arial" panose="020B0604020202020204" pitchFamily="34" charset="0"/>
              </a:rPr>
              <a:t>)</a:t>
            </a:r>
          </a:p>
          <a:p>
            <a:pPr>
              <a:lnSpc>
                <a:spcPct val="90000"/>
              </a:lnSpc>
            </a:pPr>
            <a:r>
              <a:rPr lang="pl-PL" altLang="pl-PL" dirty="0">
                <a:latin typeface="Arial" panose="020B0604020202020204" pitchFamily="34" charset="0"/>
              </a:rPr>
              <a:t>Heraklit </a:t>
            </a:r>
            <a:r>
              <a:rPr lang="pl-PL" altLang="pl-PL" i="1" dirty="0">
                <a:latin typeface="Arial" panose="020B0604020202020204" pitchFamily="34" charset="0"/>
              </a:rPr>
              <a:t>versus</a:t>
            </a:r>
            <a:r>
              <a:rPr lang="pl-PL" altLang="pl-PL" dirty="0">
                <a:latin typeface="Arial" panose="020B0604020202020204" pitchFamily="34" charset="0"/>
              </a:rPr>
              <a:t> eleaci (spór </a:t>
            </a:r>
            <a:r>
              <a:rPr lang="pl-PL" altLang="pl-PL" dirty="0" smtClean="0">
                <a:latin typeface="Arial" panose="020B0604020202020204" pitchFamily="34" charset="0"/>
              </a:rPr>
              <a:t/>
            </a:r>
            <a:br>
              <a:rPr lang="pl-PL" altLang="pl-PL" dirty="0" smtClean="0">
                <a:latin typeface="Arial" panose="020B0604020202020204" pitchFamily="34" charset="0"/>
              </a:rPr>
            </a:br>
            <a:r>
              <a:rPr lang="pl-PL" altLang="pl-PL" dirty="0" smtClean="0">
                <a:latin typeface="Arial" panose="020B0604020202020204" pitchFamily="34" charset="0"/>
              </a:rPr>
              <a:t>o </a:t>
            </a:r>
            <a:r>
              <a:rPr lang="pl-PL" altLang="pl-PL" dirty="0">
                <a:latin typeface="Arial" panose="020B0604020202020204" pitchFamily="34" charset="0"/>
              </a:rPr>
              <a:t>zmienność)</a:t>
            </a:r>
          </a:p>
          <a:p>
            <a:pPr>
              <a:lnSpc>
                <a:spcPct val="90000"/>
              </a:lnSpc>
            </a:pPr>
            <a:r>
              <a:rPr lang="pl-PL" altLang="pl-PL" dirty="0">
                <a:latin typeface="Arial" panose="020B0604020202020204" pitchFamily="34" charset="0"/>
              </a:rPr>
              <a:t>Atomizm, Sokrates, Platon , Arystoteles, epikureizm </a:t>
            </a:r>
            <a:r>
              <a:rPr lang="pl-PL" altLang="pl-PL" i="1" dirty="0">
                <a:latin typeface="Arial" panose="020B0604020202020204" pitchFamily="34" charset="0"/>
              </a:rPr>
              <a:t>vs</a:t>
            </a:r>
            <a:r>
              <a:rPr lang="pl-PL" altLang="pl-PL" dirty="0">
                <a:latin typeface="Arial" panose="020B0604020202020204" pitchFamily="34" charset="0"/>
              </a:rPr>
              <a:t> stoicyzm, sceptycyzm</a:t>
            </a:r>
          </a:p>
          <a:p>
            <a:pPr>
              <a:lnSpc>
                <a:spcPct val="90000"/>
              </a:lnSpc>
            </a:pPr>
            <a:r>
              <a:rPr lang="pl-PL" altLang="pl-PL" dirty="0">
                <a:latin typeface="Arial" panose="020B0604020202020204" pitchFamily="34" charset="0"/>
              </a:rPr>
              <a:t>Wyjątki: pojęcie filozofii, początki teologii, początki estetyki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 dirty="0">
                <a:solidFill>
                  <a:srgbClr val="392E65"/>
                </a:solidFill>
                <a:latin typeface="Myriad Pro Cond" panose="020B0506030403020204" pitchFamily="34" charset="0"/>
              </a:rPr>
              <a:t>Dlaczego myśliciele starożytni?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altLang="pl-PL" dirty="0">
                <a:latin typeface="Arial" panose="020B0604020202020204" pitchFamily="34" charset="0"/>
              </a:rPr>
              <a:t>Od nich filozofia się zaczęła</a:t>
            </a:r>
          </a:p>
          <a:p>
            <a:r>
              <a:rPr lang="pl-PL" altLang="pl-PL" dirty="0">
                <a:latin typeface="Arial" panose="020B0604020202020204" pitchFamily="34" charset="0"/>
              </a:rPr>
              <a:t>Wprowadzone przez nich pojęcia są </a:t>
            </a:r>
            <a:r>
              <a:rPr lang="pl-PL" altLang="pl-PL" dirty="0" smtClean="0">
                <a:latin typeface="Arial" panose="020B0604020202020204" pitchFamily="34" charset="0"/>
              </a:rPr>
              <a:t/>
            </a:r>
            <a:br>
              <a:rPr lang="pl-PL" altLang="pl-PL" dirty="0" smtClean="0">
                <a:latin typeface="Arial" panose="020B0604020202020204" pitchFamily="34" charset="0"/>
              </a:rPr>
            </a:br>
            <a:r>
              <a:rPr lang="pl-PL" altLang="pl-PL" dirty="0" smtClean="0">
                <a:latin typeface="Arial" panose="020B0604020202020204" pitchFamily="34" charset="0"/>
              </a:rPr>
              <a:t>w </a:t>
            </a:r>
            <a:r>
              <a:rPr lang="pl-PL" altLang="pl-PL" dirty="0">
                <a:latin typeface="Arial" panose="020B0604020202020204" pitchFamily="34" charset="0"/>
              </a:rPr>
              <a:t>miarę proste i naoczne</a:t>
            </a:r>
          </a:p>
          <a:p>
            <a:r>
              <a:rPr lang="pl-PL" altLang="pl-PL" dirty="0">
                <a:latin typeface="Arial" panose="020B0604020202020204" pitchFamily="34" charset="0"/>
              </a:rPr>
              <a:t>Ich wpływ na całą kulturę Europy jest ogromny (nauka, religia, sztuka etc.)</a:t>
            </a:r>
          </a:p>
          <a:p>
            <a:r>
              <a:rPr lang="pl-PL" altLang="pl-PL" dirty="0">
                <a:latin typeface="Arial" panose="020B0604020202020204" pitchFamily="34" charset="0"/>
              </a:rPr>
              <a:t>Filozofia współczesna w innej siatce pojęciowej kontynuuje spory starożytne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 dirty="0">
                <a:solidFill>
                  <a:srgbClr val="392E65"/>
                </a:solidFill>
                <a:latin typeface="Myriad Pro Cond" panose="020B0506030403020204" pitchFamily="34" charset="0"/>
              </a:rPr>
              <a:t>Zachęta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pl-PL" altLang="pl-PL" sz="2800" dirty="0">
                <a:latin typeface="Arial" panose="020B0604020202020204" pitchFamily="34" charset="0"/>
              </a:rPr>
              <a:t>Filozofia starożytna – punkt wyjścia, a nie jedyny temat lekcji</a:t>
            </a:r>
          </a:p>
          <a:p>
            <a:pPr>
              <a:lnSpc>
                <a:spcPct val="90000"/>
              </a:lnSpc>
            </a:pPr>
            <a:r>
              <a:rPr lang="pl-PL" altLang="pl-PL" sz="2800" dirty="0">
                <a:latin typeface="Arial" panose="020B0604020202020204" pitchFamily="34" charset="0"/>
              </a:rPr>
              <a:t>Zwracanie uwagi na opozycje, np. naturalizm (Demokryt) – antynaturalizm (Platon)</a:t>
            </a:r>
          </a:p>
          <a:p>
            <a:pPr>
              <a:lnSpc>
                <a:spcPct val="90000"/>
              </a:lnSpc>
            </a:pPr>
            <a:r>
              <a:rPr lang="pl-PL" altLang="pl-PL" sz="2800" dirty="0">
                <a:latin typeface="Arial" panose="020B0604020202020204" pitchFamily="34" charset="0"/>
              </a:rPr>
              <a:t>W zależności od profilu klasy, uzdolnień </a:t>
            </a:r>
            <a:r>
              <a:rPr lang="pl-PL" altLang="pl-PL" sz="2800" dirty="0" smtClean="0">
                <a:latin typeface="Arial" panose="020B0604020202020204" pitchFamily="34" charset="0"/>
              </a:rPr>
              <a:t/>
            </a:r>
            <a:br>
              <a:rPr lang="pl-PL" altLang="pl-PL" sz="2800" dirty="0" smtClean="0">
                <a:latin typeface="Arial" panose="020B0604020202020204" pitchFamily="34" charset="0"/>
              </a:rPr>
            </a:br>
            <a:r>
              <a:rPr lang="pl-PL" altLang="pl-PL" sz="2800" dirty="0" smtClean="0">
                <a:latin typeface="Arial" panose="020B0604020202020204" pitchFamily="34" charset="0"/>
              </a:rPr>
              <a:t>i </a:t>
            </a:r>
            <a:r>
              <a:rPr lang="pl-PL" altLang="pl-PL" sz="2800" dirty="0">
                <a:latin typeface="Arial" panose="020B0604020202020204" pitchFamily="34" charset="0"/>
              </a:rPr>
              <a:t>zainteresowań uczniów można wprowadzać więcej </a:t>
            </a:r>
            <a:r>
              <a:rPr lang="pl-PL" altLang="pl-PL" sz="2800" dirty="0" err="1">
                <a:latin typeface="Arial" panose="020B0604020202020204" pitchFamily="34" charset="0"/>
              </a:rPr>
              <a:t>odwołań</a:t>
            </a:r>
            <a:r>
              <a:rPr lang="pl-PL" altLang="pl-PL" sz="2800" dirty="0">
                <a:latin typeface="Arial" panose="020B0604020202020204" pitchFamily="34" charset="0"/>
              </a:rPr>
              <a:t> do filozofii i kultury późniejszych epok lub inspirować samodzielne filozoficzne poszukiwania uczniów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 dirty="0">
                <a:solidFill>
                  <a:srgbClr val="392E65"/>
                </a:solidFill>
                <a:latin typeface="Myriad Pro Cond" panose="020B0506030403020204" pitchFamily="34" charset="0"/>
              </a:rPr>
              <a:t>ZR: cele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pl-PL" altLang="pl-PL">
                <a:latin typeface="Arial" panose="020B0604020202020204" pitchFamily="34" charset="0"/>
              </a:rPr>
              <a:t>Kontynuacja celów ZP, dodatkowe akcenty:</a:t>
            </a:r>
          </a:p>
          <a:p>
            <a:pPr>
              <a:lnSpc>
                <a:spcPct val="90000"/>
              </a:lnSpc>
            </a:pPr>
            <a:r>
              <a:rPr lang="pl-PL" altLang="pl-PL">
                <a:latin typeface="Arial" panose="020B0604020202020204" pitchFamily="34" charset="0"/>
              </a:rPr>
              <a:t>Znajomość (kulturowo doniosłych) elementów całej historii filozofii</a:t>
            </a:r>
          </a:p>
          <a:p>
            <a:pPr>
              <a:lnSpc>
                <a:spcPct val="90000"/>
              </a:lnSpc>
            </a:pPr>
            <a:r>
              <a:rPr lang="pl-PL" altLang="pl-PL">
                <a:latin typeface="Arial" panose="020B0604020202020204" pitchFamily="34" charset="0"/>
              </a:rPr>
              <a:t>Bardziej wnikliwe i systematyczne rozumienie pojęć, zagadnień i stanowisk głównych dyscyplin filozofii</a:t>
            </a:r>
          </a:p>
          <a:p>
            <a:pPr>
              <a:lnSpc>
                <a:spcPct val="90000"/>
              </a:lnSpc>
            </a:pPr>
            <a:r>
              <a:rPr lang="pl-PL" altLang="pl-PL">
                <a:latin typeface="Arial" panose="020B0604020202020204" pitchFamily="34" charset="0"/>
              </a:rPr>
              <a:t>Rozwój kultury logicznej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 dirty="0">
                <a:solidFill>
                  <a:srgbClr val="392E65"/>
                </a:solidFill>
                <a:latin typeface="Myriad Pro Cond" panose="020B0506030403020204" pitchFamily="34" charset="0"/>
              </a:rPr>
              <a:t>ZR: działy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altLang="pl-PL">
                <a:latin typeface="Arial" panose="020B0604020202020204" pitchFamily="34" charset="0"/>
              </a:rPr>
              <a:t>Kultura logiczna</a:t>
            </a:r>
          </a:p>
          <a:p>
            <a:r>
              <a:rPr lang="pl-PL" altLang="pl-PL">
                <a:latin typeface="Arial" panose="020B0604020202020204" pitchFamily="34" charset="0"/>
              </a:rPr>
              <a:t>Elementy historii filozofii</a:t>
            </a:r>
          </a:p>
          <a:p>
            <a:r>
              <a:rPr lang="pl-PL" altLang="pl-PL">
                <a:latin typeface="Arial" panose="020B0604020202020204" pitchFamily="34" charset="0"/>
              </a:rPr>
              <a:t>Wybrane problemy filozofii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 dirty="0">
                <a:solidFill>
                  <a:srgbClr val="392E65"/>
                </a:solidFill>
                <a:latin typeface="Myriad Pro Cond" panose="020B0506030403020204" pitchFamily="34" charset="0"/>
              </a:rPr>
              <a:t>Kultura logiczna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pl-PL" altLang="zh-CN" dirty="0">
                <a:solidFill>
                  <a:srgbClr val="00000A"/>
                </a:solidFill>
                <a:latin typeface="Arial" panose="020B0604020202020204" pitchFamily="34" charset="0"/>
              </a:rPr>
              <a:t>Cel – podanie instrukcji:</a:t>
            </a:r>
          </a:p>
          <a:p>
            <a:r>
              <a:rPr lang="pl-PL" altLang="zh-CN" dirty="0">
                <a:solidFill>
                  <a:srgbClr val="00000A"/>
                </a:solidFill>
                <a:latin typeface="Arial" panose="020B0604020202020204" pitchFamily="34" charset="0"/>
              </a:rPr>
              <a:t> </a:t>
            </a:r>
            <a:r>
              <a:rPr lang="pl-PL" altLang="zh-CN" dirty="0">
                <a:solidFill>
                  <a:srgbClr val="00000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jak rozróżniać typy wyrażeń językowych</a:t>
            </a:r>
          </a:p>
          <a:p>
            <a:r>
              <a:rPr lang="pl-PL" altLang="zh-CN" dirty="0">
                <a:solidFill>
                  <a:srgbClr val="00000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jak unikać błędów logicznych</a:t>
            </a:r>
          </a:p>
          <a:p>
            <a:r>
              <a:rPr lang="pl-PL" altLang="zh-CN" dirty="0">
                <a:solidFill>
                  <a:srgbClr val="00000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jak ściśle definiować terminy </a:t>
            </a:r>
          </a:p>
          <a:p>
            <a:r>
              <a:rPr lang="pl-PL" altLang="zh-CN" dirty="0">
                <a:solidFill>
                  <a:srgbClr val="00000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jak uzasadniać twierdzenia</a:t>
            </a:r>
            <a:endParaRPr lang="pl-PL" altLang="zh-CN" dirty="0">
              <a:solidFill>
                <a:srgbClr val="00000A"/>
              </a:solidFill>
              <a:latin typeface="Arial" panose="020B0604020202020204" pitchFamily="34" charset="0"/>
            </a:endParaRPr>
          </a:p>
          <a:p>
            <a:r>
              <a:rPr lang="pl-PL" altLang="zh-CN" dirty="0">
                <a:solidFill>
                  <a:srgbClr val="00000A"/>
                </a:solidFill>
                <a:latin typeface="Arial" panose="020B0604020202020204" pitchFamily="34" charset="0"/>
              </a:rPr>
              <a:t> jak </a:t>
            </a:r>
            <a:r>
              <a:rPr lang="pl-PL" altLang="zh-CN" dirty="0">
                <a:solidFill>
                  <a:srgbClr val="00000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poprawnie rozumować i skutecznie uczestniczyć w dyskusji</a:t>
            </a:r>
            <a:endParaRPr lang="pl-PL" altLang="pl-PL" dirty="0">
              <a:solidFill>
                <a:srgbClr val="00000A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 dirty="0">
                <a:solidFill>
                  <a:srgbClr val="392E65"/>
                </a:solidFill>
                <a:latin typeface="Myriad Pro Cond" panose="020B0506030403020204" pitchFamily="34" charset="0"/>
              </a:rPr>
              <a:t>Elementy historii filozofii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pl-PL" altLang="pl-PL" sz="2800" dirty="0">
                <a:latin typeface="Arial" panose="020B0604020202020204" pitchFamily="34" charset="0"/>
              </a:rPr>
              <a:t>Atomizm grecki, Platon, Arystoteles, epikureizm, stoicyzm, sceptycyzm, </a:t>
            </a:r>
            <a:r>
              <a:rPr lang="pl-PL" altLang="pl-PL" sz="2800" dirty="0" smtClean="0">
                <a:latin typeface="Arial" panose="020B0604020202020204" pitchFamily="34" charset="0"/>
              </a:rPr>
              <a:t/>
            </a:r>
            <a:br>
              <a:rPr lang="pl-PL" altLang="pl-PL" sz="2800" dirty="0" smtClean="0">
                <a:latin typeface="Arial" panose="020B0604020202020204" pitchFamily="34" charset="0"/>
              </a:rPr>
            </a:br>
            <a:r>
              <a:rPr lang="pl-PL" altLang="pl-PL" sz="2800" dirty="0" smtClean="0">
                <a:latin typeface="Arial" panose="020B0604020202020204" pitchFamily="34" charset="0"/>
              </a:rPr>
              <a:t>św</a:t>
            </a:r>
            <a:r>
              <a:rPr lang="pl-PL" altLang="pl-PL" sz="2800" dirty="0">
                <a:latin typeface="Arial" panose="020B0604020202020204" pitchFamily="34" charset="0"/>
              </a:rPr>
              <a:t>. Augustyn (7); </a:t>
            </a:r>
          </a:p>
          <a:p>
            <a:pPr>
              <a:lnSpc>
                <a:spcPct val="90000"/>
              </a:lnSpc>
            </a:pPr>
            <a:r>
              <a:rPr lang="pl-PL" altLang="pl-PL" sz="2800" dirty="0">
                <a:latin typeface="Arial" panose="020B0604020202020204" pitchFamily="34" charset="0"/>
              </a:rPr>
              <a:t>Św. Tomasz z Akwinu (1)</a:t>
            </a:r>
          </a:p>
          <a:p>
            <a:pPr>
              <a:lnSpc>
                <a:spcPct val="90000"/>
              </a:lnSpc>
            </a:pPr>
            <a:r>
              <a:rPr lang="pl-PL" altLang="pl-PL" sz="2800" dirty="0">
                <a:latin typeface="Arial" panose="020B0604020202020204" pitchFamily="34" charset="0"/>
              </a:rPr>
              <a:t>Kartezjusz, Pascal, empiryzm brytyjski, Kant, Hegel, J.S. Mill, Nietzsche (7)</a:t>
            </a:r>
          </a:p>
          <a:p>
            <a:pPr>
              <a:lnSpc>
                <a:spcPct val="90000"/>
              </a:lnSpc>
            </a:pPr>
            <a:r>
              <a:rPr lang="pl-PL" altLang="pl-PL" sz="2800" dirty="0">
                <a:latin typeface="Arial" panose="020B0604020202020204" pitchFamily="34" charset="0"/>
              </a:rPr>
              <a:t>Pozytywizm, fenomenologia, egzystencjalizm, filozofia analityczna (i kierunki pokrewne </a:t>
            </a:r>
            <a:r>
              <a:rPr lang="pl-PL" altLang="pl-PL" sz="2800" dirty="0" smtClean="0">
                <a:latin typeface="Arial" panose="020B0604020202020204" pitchFamily="34" charset="0"/>
              </a:rPr>
              <a:t/>
            </a:r>
            <a:br>
              <a:rPr lang="pl-PL" altLang="pl-PL" sz="2800" dirty="0" smtClean="0">
                <a:latin typeface="Arial" panose="020B0604020202020204" pitchFamily="34" charset="0"/>
              </a:rPr>
            </a:br>
            <a:r>
              <a:rPr lang="pl-PL" altLang="pl-PL" sz="2800" dirty="0" smtClean="0">
                <a:latin typeface="Arial" panose="020B0604020202020204" pitchFamily="34" charset="0"/>
              </a:rPr>
              <a:t>do </a:t>
            </a:r>
            <a:r>
              <a:rPr lang="pl-PL" altLang="pl-PL" sz="2800" dirty="0">
                <a:latin typeface="Arial" panose="020B0604020202020204" pitchFamily="34" charset="0"/>
              </a:rPr>
              <a:t>wyboru) (4)</a:t>
            </a:r>
          </a:p>
          <a:p>
            <a:pPr>
              <a:lnSpc>
                <a:spcPct val="90000"/>
              </a:lnSpc>
            </a:pPr>
            <a:r>
              <a:rPr lang="pl-PL" altLang="pl-PL" sz="2800" dirty="0">
                <a:latin typeface="Arial" panose="020B0604020202020204" pitchFamily="34" charset="0"/>
              </a:rPr>
              <a:t>Do każdego tematu przypisano lekturę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 anchor="ctr"/>
          <a:lstStyle/>
          <a:p>
            <a:r>
              <a:rPr lang="pl-PL" altLang="pl-PL" sz="4400" b="1" dirty="0">
                <a:latin typeface="Myriad Pro Cond" panose="020B0506030403020204" pitchFamily="34" charset="0"/>
              </a:rPr>
              <a:t>Podstawa programowa z filozofii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r>
              <a:rPr lang="pl-PL" altLang="pl-PL" sz="3200" dirty="0">
                <a:latin typeface="Myriad Pro Cond" panose="020B0506030403020204" pitchFamily="34" charset="0"/>
              </a:rPr>
              <a:t>JW i JF</a:t>
            </a:r>
          </a:p>
          <a:p>
            <a:r>
              <a:rPr lang="pl-PL" altLang="pl-PL" sz="3200" dirty="0">
                <a:latin typeface="Myriad Pro Cond" panose="020B0506030403020204" pitchFamily="34" charset="0"/>
              </a:rPr>
              <a:t>Prezentacja – moduł 1: informacje ogólne </a:t>
            </a:r>
            <a:r>
              <a:rPr lang="pl-PL" altLang="pl-PL" sz="3200" dirty="0" smtClean="0">
                <a:latin typeface="Myriad Pro Cond" panose="020B0506030403020204" pitchFamily="34" charset="0"/>
              </a:rPr>
              <a:t/>
            </a:r>
            <a:br>
              <a:rPr lang="pl-PL" altLang="pl-PL" sz="3200" dirty="0" smtClean="0">
                <a:latin typeface="Myriad Pro Cond" panose="020B0506030403020204" pitchFamily="34" charset="0"/>
              </a:rPr>
            </a:br>
            <a:r>
              <a:rPr lang="pl-PL" altLang="pl-PL" sz="3200" dirty="0" smtClean="0">
                <a:latin typeface="Myriad Pro Cond" panose="020B0506030403020204" pitchFamily="34" charset="0"/>
              </a:rPr>
              <a:t>(</a:t>
            </a:r>
            <a:r>
              <a:rPr lang="pl-PL" altLang="pl-PL" sz="3200" dirty="0">
                <a:latin typeface="Myriad Pro Cond" panose="020B0506030403020204" pitchFamily="34" charset="0"/>
              </a:rPr>
              <a:t>LO i technikum)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 dirty="0">
                <a:solidFill>
                  <a:srgbClr val="392E65"/>
                </a:solidFill>
                <a:latin typeface="Myriad Pro Cond" panose="020B0506030403020204" pitchFamily="34" charset="0"/>
              </a:rPr>
              <a:t>Wybrane problemy filozofii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altLang="pl-PL">
                <a:latin typeface="Arial" panose="020B0604020202020204" pitchFamily="34" charset="0"/>
              </a:rPr>
              <a:t>Główne spory metafilozoficzne, ontologiczne, epistemologiczne, antropologiczne, ogólnoetyczne, bioetyczne, teologiczne, estetyczne oraz z zakresu filozofii polityki</a:t>
            </a:r>
          </a:p>
          <a:p>
            <a:r>
              <a:rPr lang="pl-PL" altLang="pl-PL">
                <a:latin typeface="Arial" panose="020B0604020202020204" pitchFamily="34" charset="0"/>
              </a:rPr>
              <a:t>Uczeń powinien zrekonstruować dany spór oraz podać dwa jego konkurencyjne rozwiązania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 dirty="0">
                <a:solidFill>
                  <a:srgbClr val="392E65"/>
                </a:solidFill>
                <a:latin typeface="Myriad Pro Cond" panose="020B0506030403020204" pitchFamily="34" charset="0"/>
              </a:rPr>
              <a:t>Jak czytać lekturę?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altLang="zh-CN" dirty="0">
                <a:solidFill>
                  <a:srgbClr val="00000A"/>
                </a:solidFill>
                <a:latin typeface="Arial" panose="020B0604020202020204" pitchFamily="34" charset="0"/>
              </a:rPr>
              <a:t>A</a:t>
            </a:r>
            <a:r>
              <a:rPr lang="pl-PL" altLang="zh-CN" dirty="0">
                <a:solidFill>
                  <a:srgbClr val="00000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naliz</a:t>
            </a:r>
            <a:r>
              <a:rPr lang="pl-PL" altLang="zh-CN" dirty="0">
                <a:solidFill>
                  <a:srgbClr val="00000A"/>
                </a:solidFill>
                <a:latin typeface="Arial" panose="020B0604020202020204" pitchFamily="34" charset="0"/>
              </a:rPr>
              <a:t>a</a:t>
            </a:r>
            <a:r>
              <a:rPr lang="pl-PL" altLang="zh-CN" dirty="0">
                <a:solidFill>
                  <a:srgbClr val="00000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problemow</a:t>
            </a:r>
            <a:r>
              <a:rPr lang="pl-PL" altLang="zh-CN" dirty="0">
                <a:solidFill>
                  <a:srgbClr val="00000A"/>
                </a:solidFill>
                <a:latin typeface="Arial" panose="020B0604020202020204" pitchFamily="34" charset="0"/>
              </a:rPr>
              <a:t>a</a:t>
            </a:r>
            <a:r>
              <a:rPr lang="pl-PL" altLang="zh-CN" dirty="0">
                <a:solidFill>
                  <a:srgbClr val="00000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: jaki problem porusza i jak go rozwiązuje?</a:t>
            </a:r>
            <a:r>
              <a:rPr lang="pl-PL" altLang="zh-CN" dirty="0">
                <a:latin typeface="Arial" panose="020B0604020202020204" pitchFamily="34" charset="0"/>
              </a:rPr>
              <a:t> </a:t>
            </a:r>
          </a:p>
          <a:p>
            <a:r>
              <a:rPr lang="pl-PL" altLang="zh-CN" dirty="0">
                <a:solidFill>
                  <a:srgbClr val="00000A"/>
                </a:solidFill>
                <a:latin typeface="Arial" panose="020B0604020202020204" pitchFamily="34" charset="0"/>
              </a:rPr>
              <a:t>A</a:t>
            </a:r>
            <a:r>
              <a:rPr lang="pl-PL" altLang="zh-CN" dirty="0">
                <a:solidFill>
                  <a:srgbClr val="00000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naliz</a:t>
            </a:r>
            <a:r>
              <a:rPr lang="pl-PL" altLang="zh-CN" dirty="0">
                <a:solidFill>
                  <a:srgbClr val="00000A"/>
                </a:solidFill>
                <a:latin typeface="Arial" panose="020B0604020202020204" pitchFamily="34" charset="0"/>
              </a:rPr>
              <a:t>a</a:t>
            </a:r>
            <a:r>
              <a:rPr lang="pl-PL" altLang="zh-CN" dirty="0">
                <a:solidFill>
                  <a:srgbClr val="00000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logiczn</a:t>
            </a:r>
            <a:r>
              <a:rPr lang="pl-PL" altLang="zh-CN" dirty="0">
                <a:solidFill>
                  <a:srgbClr val="00000A"/>
                </a:solidFill>
                <a:latin typeface="Arial" panose="020B0604020202020204" pitchFamily="34" charset="0"/>
              </a:rPr>
              <a:t>a</a:t>
            </a:r>
            <a:r>
              <a:rPr lang="pl-PL" altLang="zh-CN" dirty="0">
                <a:solidFill>
                  <a:srgbClr val="00000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: jakimi argumentami się posługuje</a:t>
            </a:r>
            <a:r>
              <a:rPr lang="pl-PL" altLang="zh-CN" dirty="0">
                <a:solidFill>
                  <a:srgbClr val="00000A"/>
                </a:solidFill>
                <a:latin typeface="Arial" panose="020B0604020202020204" pitchFamily="34" charset="0"/>
              </a:rPr>
              <a:t> i jak należy je ocenić</a:t>
            </a:r>
            <a:r>
              <a:rPr lang="pl-PL" altLang="zh-CN" dirty="0">
                <a:solidFill>
                  <a:srgbClr val="00000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?</a:t>
            </a:r>
            <a:r>
              <a:rPr lang="pl-PL" altLang="zh-CN" dirty="0">
                <a:latin typeface="Arial" panose="020B0604020202020204" pitchFamily="34" charset="0"/>
              </a:rPr>
              <a:t> </a:t>
            </a:r>
          </a:p>
          <a:p>
            <a:r>
              <a:rPr lang="pl-PL" altLang="zh-CN" dirty="0">
                <a:solidFill>
                  <a:srgbClr val="00000A"/>
                </a:solidFill>
                <a:latin typeface="Arial" panose="020B0604020202020204" pitchFamily="34" charset="0"/>
              </a:rPr>
              <a:t>A</a:t>
            </a:r>
            <a:r>
              <a:rPr lang="pl-PL" altLang="zh-CN" dirty="0">
                <a:solidFill>
                  <a:srgbClr val="00000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naliz</a:t>
            </a:r>
            <a:r>
              <a:rPr lang="pl-PL" altLang="zh-CN" dirty="0">
                <a:solidFill>
                  <a:srgbClr val="00000A"/>
                </a:solidFill>
                <a:latin typeface="Arial" panose="020B0604020202020204" pitchFamily="34" charset="0"/>
              </a:rPr>
              <a:t>a</a:t>
            </a:r>
            <a:r>
              <a:rPr lang="pl-PL" altLang="zh-CN" dirty="0">
                <a:solidFill>
                  <a:srgbClr val="00000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historyczno-kulturow</a:t>
            </a:r>
            <a:r>
              <a:rPr lang="pl-PL" altLang="zh-CN" dirty="0">
                <a:latin typeface="Arial" panose="020B0604020202020204" pitchFamily="34" charset="0"/>
              </a:rPr>
              <a:t>a </a:t>
            </a:r>
            <a:r>
              <a:rPr lang="pl-PL" altLang="zh-CN" dirty="0" smtClean="0">
                <a:latin typeface="Arial" panose="020B0604020202020204" pitchFamily="34" charset="0"/>
              </a:rPr>
              <a:t/>
            </a:r>
            <a:br>
              <a:rPr lang="pl-PL" altLang="zh-CN" dirty="0" smtClean="0">
                <a:latin typeface="Arial" panose="020B0604020202020204" pitchFamily="34" charset="0"/>
              </a:rPr>
            </a:br>
            <a:r>
              <a:rPr lang="pl-PL" altLang="zh-CN" dirty="0" smtClean="0">
                <a:latin typeface="Arial" panose="020B0604020202020204" pitchFamily="34" charset="0"/>
              </a:rPr>
              <a:t>(</a:t>
            </a:r>
            <a:r>
              <a:rPr lang="pl-PL" altLang="zh-CN" dirty="0">
                <a:latin typeface="Arial" panose="020B0604020202020204" pitchFamily="34" charset="0"/>
              </a:rPr>
              <a:t>i korelacyjna): </a:t>
            </a:r>
            <a:r>
              <a:rPr lang="pl-PL" altLang="zh-CN" dirty="0">
                <a:solidFill>
                  <a:srgbClr val="00000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jakie odwołania literackie, religijne, naukowe etc. zawiera?</a:t>
            </a:r>
            <a:r>
              <a:rPr lang="pl-PL" altLang="zh-CN" dirty="0">
                <a:latin typeface="Arial" panose="020B0604020202020204" pitchFamily="34" charset="0"/>
              </a:rPr>
              <a:t> </a:t>
            </a:r>
            <a:endParaRPr lang="pl-PL" altLang="pl-PL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 dirty="0">
                <a:solidFill>
                  <a:srgbClr val="392E65"/>
                </a:solidFill>
                <a:latin typeface="Myriad Pro Cond" panose="020B0506030403020204" pitchFamily="34" charset="0"/>
              </a:rPr>
              <a:t>3 aspekty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pl-PL" altLang="pl-PL" dirty="0">
                <a:latin typeface="Arial" panose="020B0604020202020204" pitchFamily="34" charset="0"/>
              </a:rPr>
              <a:t>Poglądy danego filozofa rozpatrywać jako</a:t>
            </a:r>
          </a:p>
          <a:p>
            <a:r>
              <a:rPr lang="pl-PL" altLang="pl-PL" dirty="0">
                <a:latin typeface="Arial" panose="020B0604020202020204" pitchFamily="34" charset="0"/>
              </a:rPr>
              <a:t>Przykład rozwiązania określonego problemu filozofii (i okazję do własnych poszukiwań i dyskusji filozoficznych)</a:t>
            </a:r>
          </a:p>
          <a:p>
            <a:r>
              <a:rPr lang="pl-PL" altLang="pl-PL" dirty="0">
                <a:latin typeface="Arial" panose="020B0604020202020204" pitchFamily="34" charset="0"/>
              </a:rPr>
              <a:t>Przedmiot analizy i oceny logicznej</a:t>
            </a:r>
          </a:p>
          <a:p>
            <a:r>
              <a:rPr lang="pl-PL" altLang="pl-PL" dirty="0">
                <a:latin typeface="Arial" panose="020B0604020202020204" pitchFamily="34" charset="0"/>
              </a:rPr>
              <a:t>Wyraz sposobu myślenia typowego dla danej epoki kultury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 dirty="0">
                <a:solidFill>
                  <a:srgbClr val="392E65"/>
                </a:solidFill>
                <a:latin typeface="Myriad Pro Cond" panose="020B0506030403020204" pitchFamily="34" charset="0"/>
              </a:rPr>
              <a:t>Wychowanie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pl-PL" altLang="pl-PL" dirty="0">
                <a:latin typeface="Arial" panose="020B0604020202020204" pitchFamily="34" charset="0"/>
                <a:cs typeface="Arial" panose="020B0604020202020204" pitchFamily="34" charset="0"/>
              </a:rPr>
              <a:t>Szkoła nie tylko uczy i kształci, lecz także wychowuje</a:t>
            </a:r>
          </a:p>
          <a:p>
            <a:pPr>
              <a:lnSpc>
                <a:spcPct val="90000"/>
              </a:lnSpc>
            </a:pPr>
            <a:r>
              <a:rPr lang="pl-PL" altLang="pl-PL" dirty="0">
                <a:latin typeface="Arial" panose="020B0604020202020204" pitchFamily="34" charset="0"/>
                <a:cs typeface="Arial" panose="020B0604020202020204" pitchFamily="34" charset="0"/>
              </a:rPr>
              <a:t>Nauczanie filozofii jest więc także częścią procesu wychowawczego</a:t>
            </a:r>
          </a:p>
          <a:p>
            <a:pPr>
              <a:lnSpc>
                <a:spcPct val="90000"/>
              </a:lnSpc>
            </a:pPr>
            <a:r>
              <a:rPr lang="pl-PL" altLang="pl-PL" dirty="0">
                <a:latin typeface="Arial" panose="020B0604020202020204" pitchFamily="34" charset="0"/>
                <a:cs typeface="Arial" panose="020B0604020202020204" pitchFamily="34" charset="0"/>
              </a:rPr>
              <a:t>Filozofia – nie tylko wiedza </a:t>
            </a:r>
            <a:r>
              <a:rPr lang="pl-PL" alt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l-PL" altLang="pl-PL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alt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i </a:t>
            </a:r>
            <a:r>
              <a:rPr lang="pl-PL" altLang="pl-PL" dirty="0">
                <a:latin typeface="Arial" panose="020B0604020202020204" pitchFamily="34" charset="0"/>
                <a:cs typeface="Arial" panose="020B0604020202020204" pitchFamily="34" charset="0"/>
              </a:rPr>
              <a:t>umiejętności naukowych, lecz także wyrabianie moralnie wartościowych postaw, nastawień i sprawności (klasycznie pojętych cnót)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 dirty="0">
                <a:solidFill>
                  <a:srgbClr val="392E65"/>
                </a:solidFill>
                <a:latin typeface="Myriad Pro Cond" panose="020B0506030403020204" pitchFamily="34" charset="0"/>
              </a:rPr>
              <a:t>‘Cnoty filozoficzne’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pl-PL" altLang="pl-PL" sz="2800" dirty="0">
                <a:latin typeface="Arial" panose="020B0604020202020204" pitchFamily="34" charset="0"/>
                <a:cs typeface="Arial" panose="020B0604020202020204" pitchFamily="34" charset="0"/>
              </a:rPr>
              <a:t>Mądrość (rozumienie głębokie i całościowe), roztropność (rozeznawanie celów i środków do nich wiodących)</a:t>
            </a:r>
          </a:p>
          <a:p>
            <a:pPr>
              <a:lnSpc>
                <a:spcPct val="90000"/>
              </a:lnSpc>
            </a:pPr>
            <a:r>
              <a:rPr lang="pl-PL" altLang="pl-PL" sz="2800" dirty="0">
                <a:latin typeface="Arial" panose="020B0604020202020204" pitchFamily="34" charset="0"/>
                <a:cs typeface="Arial" panose="020B0604020202020204" pitchFamily="34" charset="0"/>
              </a:rPr>
              <a:t>Umiarkowanie (wyważenie sądów i pragnień)</a:t>
            </a:r>
          </a:p>
          <a:p>
            <a:pPr>
              <a:lnSpc>
                <a:spcPct val="90000"/>
              </a:lnSpc>
            </a:pPr>
            <a:r>
              <a:rPr lang="pl-PL" altLang="pl-PL" sz="2800" dirty="0">
                <a:latin typeface="Arial" panose="020B0604020202020204" pitchFamily="34" charset="0"/>
                <a:cs typeface="Arial" panose="020B0604020202020204" pitchFamily="34" charset="0"/>
              </a:rPr>
              <a:t>Męstwo (dyscyplina intelektualna i życiowa, np. pracowitość) </a:t>
            </a:r>
          </a:p>
          <a:p>
            <a:pPr>
              <a:lnSpc>
                <a:spcPct val="90000"/>
              </a:lnSpc>
            </a:pPr>
            <a:r>
              <a:rPr lang="pl-PL" altLang="pl-PL" sz="2800" dirty="0">
                <a:latin typeface="Arial" panose="020B0604020202020204" pitchFamily="34" charset="0"/>
                <a:cs typeface="Arial" panose="020B0604020202020204" pitchFamily="34" charset="0"/>
              </a:rPr>
              <a:t>Sprawiedliwość (np. szacunek do dyskutanta)</a:t>
            </a:r>
          </a:p>
          <a:p>
            <a:pPr>
              <a:lnSpc>
                <a:spcPct val="90000"/>
              </a:lnSpc>
            </a:pPr>
            <a:r>
              <a:rPr lang="pl-PL" altLang="pl-PL" sz="2800" dirty="0">
                <a:latin typeface="Arial" panose="020B0604020202020204" pitchFamily="34" charset="0"/>
                <a:cs typeface="Arial" panose="020B0604020202020204" pitchFamily="34" charset="0"/>
              </a:rPr>
              <a:t>Rola nauczyciela: cnót uczymy przez przykład i wielokrotne powtarzanie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 dirty="0">
                <a:solidFill>
                  <a:srgbClr val="392E65"/>
                </a:solidFill>
                <a:latin typeface="Myriad Pro Cond" panose="020B0506030403020204" pitchFamily="34" charset="0"/>
              </a:rPr>
              <a:t>Zakończenie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altLang="pl-PL" dirty="0">
                <a:latin typeface="Arial" panose="020B0604020202020204" pitchFamily="34" charset="0"/>
              </a:rPr>
              <a:t>Dziękuję za uwagę</a:t>
            </a:r>
          </a:p>
          <a:p>
            <a:pPr>
              <a:buFontTx/>
              <a:buNone/>
            </a:pPr>
            <a:r>
              <a:rPr lang="pl-PL" altLang="pl-PL" dirty="0">
                <a:latin typeface="Arial" panose="020B0604020202020204" pitchFamily="34" charset="0"/>
              </a:rPr>
              <a:t>Zapraszam do </a:t>
            </a:r>
          </a:p>
          <a:p>
            <a:r>
              <a:rPr lang="pl-PL" altLang="pl-PL" dirty="0">
                <a:latin typeface="Arial" panose="020B0604020202020204" pitchFamily="34" charset="0"/>
              </a:rPr>
              <a:t>stawiania pytań </a:t>
            </a:r>
          </a:p>
          <a:p>
            <a:r>
              <a:rPr lang="pl-PL" altLang="pl-PL" dirty="0">
                <a:latin typeface="Arial" panose="020B0604020202020204" pitchFamily="34" charset="0"/>
              </a:rPr>
              <a:t>dyskusji</a:t>
            </a:r>
          </a:p>
          <a:p>
            <a:r>
              <a:rPr lang="pl-PL" altLang="pl-PL" dirty="0">
                <a:latin typeface="Arial" panose="020B0604020202020204" pitchFamily="34" charset="0"/>
              </a:rPr>
              <a:t>dzielenia się doświadczeniami </a:t>
            </a:r>
            <a:r>
              <a:rPr lang="pl-PL" altLang="pl-PL" dirty="0" smtClean="0">
                <a:latin typeface="Arial" panose="020B0604020202020204" pitchFamily="34" charset="0"/>
              </a:rPr>
              <a:t/>
            </a:r>
            <a:br>
              <a:rPr lang="pl-PL" altLang="pl-PL" dirty="0" smtClean="0">
                <a:latin typeface="Arial" panose="020B0604020202020204" pitchFamily="34" charset="0"/>
              </a:rPr>
            </a:br>
            <a:r>
              <a:rPr lang="pl-PL" altLang="pl-PL" dirty="0" smtClean="0">
                <a:latin typeface="Arial" panose="020B0604020202020204" pitchFamily="34" charset="0"/>
              </a:rPr>
              <a:t>i uwagami</a:t>
            </a:r>
            <a:endParaRPr lang="pl-PL" altLang="pl-PL" dirty="0">
              <a:latin typeface="Arial" panose="020B0604020202020204" pitchFamily="34" charset="0"/>
            </a:endParaRPr>
          </a:p>
          <a:p>
            <a:r>
              <a:rPr lang="pl-PL" altLang="pl-PL" dirty="0">
                <a:latin typeface="Arial" panose="020B0604020202020204" pitchFamily="34" charset="0"/>
              </a:rPr>
              <a:t>...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 dirty="0">
                <a:solidFill>
                  <a:srgbClr val="392E65"/>
                </a:solidFill>
                <a:latin typeface="Myriad Pro Cond" panose="020B0506030403020204" pitchFamily="34" charset="0"/>
              </a:rPr>
              <a:t>Podstawa prawna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altLang="pl-PL" sz="2800" dirty="0">
                <a:latin typeface="Arial" panose="020B0604020202020204" pitchFamily="34" charset="0"/>
              </a:rPr>
              <a:t>Załącznik nr 1 do Rozporządzenia Ministra Edukacji Narodowej z dnia 30 I 2018 r. </a:t>
            </a:r>
          </a:p>
          <a:p>
            <a:r>
              <a:rPr lang="pl-PL" altLang="pl-PL" sz="2800" dirty="0">
                <a:solidFill>
                  <a:srgbClr val="000000"/>
                </a:solidFill>
                <a:latin typeface="Arial" panose="020B0604020202020204" pitchFamily="34" charset="0"/>
              </a:rPr>
              <a:t>PODSTAWA PROGRAMOWA KSZTAŁCENIA OGÓLNEGO DLA CZTEROLETNIEGO LICEUM OGÓLNOKSZTAŁCĄCEGO </a:t>
            </a:r>
            <a:r>
              <a:rPr lang="pl-PL" altLang="pl-PL" sz="2800" dirty="0" smtClean="0">
                <a:solidFill>
                  <a:srgbClr val="000000"/>
                </a:solidFill>
                <a:latin typeface="Arial" panose="020B0604020202020204" pitchFamily="34" charset="0"/>
              </a:rPr>
              <a:t/>
            </a:r>
            <a:br>
              <a:rPr lang="pl-PL" altLang="pl-PL" sz="2800" dirty="0" smtClean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pl-PL" altLang="pl-PL" sz="2800" dirty="0" smtClean="0">
                <a:solidFill>
                  <a:srgbClr val="000000"/>
                </a:solidFill>
                <a:latin typeface="Arial" panose="020B0604020202020204" pitchFamily="34" charset="0"/>
              </a:rPr>
              <a:t>I </a:t>
            </a:r>
            <a:r>
              <a:rPr lang="pl-PL" altLang="pl-PL" sz="2800" dirty="0">
                <a:solidFill>
                  <a:srgbClr val="000000"/>
                </a:solidFill>
                <a:latin typeface="Arial" panose="020B0604020202020204" pitchFamily="34" charset="0"/>
              </a:rPr>
              <a:t>PIĘCIOLETNIEGO TECHNIKUM </a:t>
            </a:r>
          </a:p>
          <a:p>
            <a:r>
              <a:rPr lang="pl-PL" altLang="pl-PL" sz="2800" dirty="0">
                <a:solidFill>
                  <a:srgbClr val="000000"/>
                </a:solidFill>
                <a:latin typeface="Arial" panose="020B0604020202020204" pitchFamily="34" charset="0"/>
              </a:rPr>
              <a:t>Filozofia, s. 10-11, 67-72, 72-80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 dirty="0">
                <a:solidFill>
                  <a:srgbClr val="392E65"/>
                </a:solidFill>
                <a:latin typeface="Myriad Pro Cond" panose="020B0506030403020204" pitchFamily="34" charset="0"/>
              </a:rPr>
              <a:t>Różnica 1: zakresy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altLang="pl-PL" sz="2800" dirty="0">
                <a:latin typeface="Arial" panose="020B0604020202020204" pitchFamily="34" charset="0"/>
              </a:rPr>
              <a:t>S (stara) – tylko zakres rozszerzony (ZR) </a:t>
            </a:r>
          </a:p>
          <a:p>
            <a:r>
              <a:rPr lang="pl-PL" altLang="pl-PL" sz="2800" dirty="0">
                <a:latin typeface="Arial" panose="020B0604020202020204" pitchFamily="34" charset="0"/>
              </a:rPr>
              <a:t>N (nowa) – zakres podstawowy [ZP] (I klasa, obowiązkowo jeden przedmiot do wyboru:  filozofia, muzyka, plastyka) oraz/lub fakultatywnie zakres rozszerzony [ZR] </a:t>
            </a:r>
            <a:r>
              <a:rPr lang="pl-PL" altLang="pl-PL" sz="2800" dirty="0" smtClean="0">
                <a:latin typeface="Arial" panose="020B0604020202020204" pitchFamily="34" charset="0"/>
              </a:rPr>
              <a:t/>
            </a:r>
            <a:br>
              <a:rPr lang="pl-PL" altLang="pl-PL" sz="2800" dirty="0" smtClean="0">
                <a:latin typeface="Arial" panose="020B0604020202020204" pitchFamily="34" charset="0"/>
              </a:rPr>
            </a:br>
            <a:r>
              <a:rPr lang="pl-PL" altLang="pl-PL" sz="2800" dirty="0" smtClean="0">
                <a:latin typeface="Arial" panose="020B0604020202020204" pitchFamily="34" charset="0"/>
              </a:rPr>
              <a:t>(</a:t>
            </a:r>
            <a:r>
              <a:rPr lang="pl-PL" altLang="pl-PL" sz="2800" dirty="0">
                <a:latin typeface="Arial" panose="020B0604020202020204" pitchFamily="34" charset="0"/>
              </a:rPr>
              <a:t>co najmniej od kl. II, możliwość zdawania matury) </a:t>
            </a:r>
          </a:p>
          <a:p>
            <a:r>
              <a:rPr lang="pl-PL" altLang="pl-PL" sz="2800" dirty="0">
                <a:latin typeface="Arial" panose="020B0604020202020204" pitchFamily="34" charset="0"/>
              </a:rPr>
              <a:t>N: ZP – 30 (z 0) godz., ZR – 240 godz.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 dirty="0">
                <a:solidFill>
                  <a:srgbClr val="392E65"/>
                </a:solidFill>
                <a:latin typeface="Myriad Pro Cond" panose="020B0506030403020204" pitchFamily="34" charset="0"/>
              </a:rPr>
              <a:t>Różnica 2: cele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altLang="pl-PL" dirty="0">
                <a:latin typeface="Arial" panose="020B0604020202020204" pitchFamily="34" charset="0"/>
              </a:rPr>
              <a:t>S – cele tylko związane z filozofią</a:t>
            </a:r>
          </a:p>
          <a:p>
            <a:r>
              <a:rPr lang="pl-PL" altLang="pl-PL" dirty="0">
                <a:latin typeface="Arial" panose="020B0604020202020204" pitchFamily="34" charset="0"/>
              </a:rPr>
              <a:t>N (zwł. ZP) realizuje cele nie tylko związane z filozofią, lecz także niektóre cele dawnego przedmiotu „wiedza </a:t>
            </a:r>
            <a:r>
              <a:rPr lang="pl-PL" altLang="pl-PL" dirty="0" smtClean="0">
                <a:latin typeface="Arial" panose="020B0604020202020204" pitchFamily="34" charset="0"/>
              </a:rPr>
              <a:t/>
            </a:r>
            <a:br>
              <a:rPr lang="pl-PL" altLang="pl-PL" dirty="0" smtClean="0">
                <a:latin typeface="Arial" panose="020B0604020202020204" pitchFamily="34" charset="0"/>
              </a:rPr>
            </a:br>
            <a:r>
              <a:rPr lang="pl-PL" altLang="pl-PL" dirty="0" smtClean="0">
                <a:latin typeface="Arial" panose="020B0604020202020204" pitchFamily="34" charset="0"/>
              </a:rPr>
              <a:t>o </a:t>
            </a:r>
            <a:r>
              <a:rPr lang="pl-PL" altLang="pl-PL" dirty="0">
                <a:latin typeface="Arial" panose="020B0604020202020204" pitchFamily="34" charset="0"/>
              </a:rPr>
              <a:t>kulturze” oraz innych przedmiotów humanistycznych (zwł. w kl. I)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 dirty="0">
                <a:solidFill>
                  <a:srgbClr val="392E65"/>
                </a:solidFill>
                <a:latin typeface="Myriad Pro Cond" panose="020B0506030403020204" pitchFamily="34" charset="0"/>
              </a:rPr>
              <a:t>Różnica 3: treści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altLang="pl-PL">
                <a:latin typeface="Arial" panose="020B0604020202020204" pitchFamily="34" charset="0"/>
              </a:rPr>
              <a:t>S – przewaga nachylenia historycznego</a:t>
            </a:r>
          </a:p>
          <a:p>
            <a:r>
              <a:rPr lang="pl-PL" altLang="pl-PL">
                <a:latin typeface="Arial" panose="020B0604020202020204" pitchFamily="34" charset="0"/>
              </a:rPr>
              <a:t>N – trzy działy w ZR (zalążkowo obecne też w ZP): </a:t>
            </a:r>
          </a:p>
          <a:p>
            <a:pPr>
              <a:buFontTx/>
              <a:buNone/>
            </a:pPr>
            <a:r>
              <a:rPr lang="pl-PL" altLang="zh-CN" b="1">
                <a:solidFill>
                  <a:srgbClr val="00000A"/>
                </a:solidFill>
                <a:latin typeface="Arial" panose="020B0604020202020204" pitchFamily="34" charset="0"/>
              </a:rPr>
              <a:t>- </a:t>
            </a:r>
            <a:r>
              <a:rPr lang="pl-PL" altLang="zh-CN" b="1">
                <a:solidFill>
                  <a:srgbClr val="00000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kultura logiczna</a:t>
            </a:r>
            <a:r>
              <a:rPr lang="pl-PL" altLang="zh-CN" b="1">
                <a:solidFill>
                  <a:srgbClr val="00000A"/>
                </a:solidFill>
                <a:latin typeface="Arial" panose="020B0604020202020204" pitchFamily="34" charset="0"/>
              </a:rPr>
              <a:t> (nowość!)</a:t>
            </a:r>
            <a:r>
              <a:rPr lang="pl-PL" altLang="zh-CN">
                <a:solidFill>
                  <a:srgbClr val="00000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</a:t>
            </a:r>
            <a:r>
              <a:rPr lang="pl-PL" altLang="zh-CN">
                <a:solidFill>
                  <a:srgbClr val="00000A"/>
                </a:solidFill>
                <a:latin typeface="Arial" panose="020B0604020202020204" pitchFamily="34" charset="0"/>
              </a:rPr>
              <a:t> </a:t>
            </a:r>
          </a:p>
          <a:p>
            <a:pPr>
              <a:buFontTx/>
              <a:buNone/>
            </a:pPr>
            <a:r>
              <a:rPr lang="pl-PL" altLang="zh-CN">
                <a:solidFill>
                  <a:srgbClr val="00000A"/>
                </a:solidFill>
                <a:latin typeface="Arial" panose="020B0604020202020204" pitchFamily="34" charset="0"/>
              </a:rPr>
              <a:t>- </a:t>
            </a:r>
            <a:r>
              <a:rPr lang="pl-PL" altLang="zh-CN">
                <a:solidFill>
                  <a:srgbClr val="00000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elementy historii filozofii, </a:t>
            </a:r>
            <a:endParaRPr lang="pl-PL" altLang="zh-CN">
              <a:solidFill>
                <a:srgbClr val="00000A"/>
              </a:solidFill>
              <a:latin typeface="Arial" panose="020B0604020202020204" pitchFamily="34" charset="0"/>
            </a:endParaRPr>
          </a:p>
          <a:p>
            <a:pPr>
              <a:buFontTx/>
              <a:buNone/>
            </a:pPr>
            <a:r>
              <a:rPr lang="pl-PL" altLang="zh-CN">
                <a:solidFill>
                  <a:srgbClr val="00000A"/>
                </a:solidFill>
                <a:latin typeface="Arial" panose="020B0604020202020204" pitchFamily="34" charset="0"/>
              </a:rPr>
              <a:t>- </a:t>
            </a:r>
            <a:r>
              <a:rPr lang="pl-PL" altLang="zh-CN">
                <a:solidFill>
                  <a:srgbClr val="00000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wybrane problemy filozofii</a:t>
            </a:r>
            <a:r>
              <a:rPr lang="pl-PL" altLang="zh-CN">
                <a:latin typeface="Arial" panose="020B0604020202020204" pitchFamily="34" charset="0"/>
              </a:rPr>
              <a:t> </a:t>
            </a:r>
            <a:endParaRPr lang="pl-PL" altLang="pl-PL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 dirty="0">
                <a:solidFill>
                  <a:srgbClr val="392E65"/>
                </a:solidFill>
                <a:latin typeface="Myriad Pro Cond" panose="020B0506030403020204" pitchFamily="34" charset="0"/>
              </a:rPr>
              <a:t>Różnica 4: ilość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altLang="pl-PL" dirty="0">
                <a:latin typeface="Arial" panose="020B0604020202020204" pitchFamily="34" charset="0"/>
              </a:rPr>
              <a:t>S – „przeładowanie” materiału</a:t>
            </a:r>
          </a:p>
          <a:p>
            <a:r>
              <a:rPr lang="pl-PL" altLang="pl-PL" dirty="0">
                <a:latin typeface="Arial" panose="020B0604020202020204" pitchFamily="34" charset="0"/>
              </a:rPr>
              <a:t>N – „odchudzenie” materiału, np. w ZR w historii filozofii – poza filozofią starożytną – 8 filozofów i 4 kierunki późniejszych epok; mniejsza liczba lektur (w tym lektury do wyboru)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 dirty="0">
                <a:solidFill>
                  <a:srgbClr val="392E65"/>
                </a:solidFill>
                <a:latin typeface="Myriad Pro Cond" panose="020B0506030403020204" pitchFamily="34" charset="0"/>
              </a:rPr>
              <a:t>Założenia podstawy: komponenty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60400" indent="-660400"/>
            <a:r>
              <a:rPr lang="pl-PL" altLang="pl-PL" dirty="0">
                <a:latin typeface="Arial" panose="020B0604020202020204" pitchFamily="34" charset="0"/>
              </a:rPr>
              <a:t>Komponenty nauczania filozofii </a:t>
            </a:r>
            <a:r>
              <a:rPr lang="pl-PL" altLang="pl-PL" dirty="0" smtClean="0">
                <a:latin typeface="Arial" panose="020B0604020202020204" pitchFamily="34" charset="0"/>
              </a:rPr>
              <a:t/>
            </a:r>
            <a:br>
              <a:rPr lang="pl-PL" altLang="pl-PL" dirty="0" smtClean="0">
                <a:latin typeface="Arial" panose="020B0604020202020204" pitchFamily="34" charset="0"/>
              </a:rPr>
            </a:br>
            <a:r>
              <a:rPr lang="pl-PL" altLang="pl-PL" dirty="0" smtClean="0">
                <a:latin typeface="Arial" panose="020B0604020202020204" pitchFamily="34" charset="0"/>
              </a:rPr>
              <a:t>w </a:t>
            </a:r>
            <a:r>
              <a:rPr lang="pl-PL" altLang="pl-PL" dirty="0">
                <a:latin typeface="Arial" panose="020B0604020202020204" pitchFamily="34" charset="0"/>
              </a:rPr>
              <a:t>szkole:</a:t>
            </a:r>
          </a:p>
          <a:p>
            <a:pPr marL="660400" indent="-660400">
              <a:buFontTx/>
              <a:buAutoNum type="romanLcParenBoth"/>
            </a:pPr>
            <a:r>
              <a:rPr lang="pl-PL" altLang="pl-PL" dirty="0">
                <a:latin typeface="Arial" panose="020B0604020202020204" pitchFamily="34" charset="0"/>
              </a:rPr>
              <a:t>Logiczny</a:t>
            </a:r>
          </a:p>
          <a:p>
            <a:pPr marL="660400" indent="-660400">
              <a:buFontTx/>
              <a:buAutoNum type="romanLcParenBoth"/>
            </a:pPr>
            <a:r>
              <a:rPr lang="pl-PL" altLang="pl-PL" dirty="0">
                <a:latin typeface="Arial" panose="020B0604020202020204" pitchFamily="34" charset="0"/>
              </a:rPr>
              <a:t>Historyczno-kulturowy</a:t>
            </a:r>
          </a:p>
          <a:p>
            <a:pPr marL="660400" indent="-660400">
              <a:buFontTx/>
              <a:buAutoNum type="romanLcParenBoth"/>
            </a:pPr>
            <a:r>
              <a:rPr lang="pl-PL" altLang="pl-PL" dirty="0">
                <a:latin typeface="Arial" panose="020B0604020202020204" pitchFamily="34" charset="0"/>
              </a:rPr>
              <a:t>Problemowy (światopoglądowo-aksjologiczny)</a:t>
            </a:r>
          </a:p>
          <a:p>
            <a:pPr marL="660400" indent="-660400">
              <a:buFontTx/>
              <a:buAutoNum type="romanLcParenBoth"/>
            </a:pPr>
            <a:r>
              <a:rPr lang="pl-PL" altLang="pl-PL" dirty="0">
                <a:latin typeface="Arial" panose="020B0604020202020204" pitchFamily="34" charset="0"/>
              </a:rPr>
              <a:t>Korelacyjny (interdyscyplinarny)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 dirty="0">
                <a:solidFill>
                  <a:srgbClr val="392E65"/>
                </a:solidFill>
                <a:latin typeface="Myriad Pro Cond" panose="020B0506030403020204" pitchFamily="34" charset="0"/>
              </a:rPr>
              <a:t>Funkcje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60400" indent="-660400">
              <a:lnSpc>
                <a:spcPct val="90000"/>
              </a:lnSpc>
              <a:buFontTx/>
              <a:buAutoNum type="romanLcParenBoth"/>
            </a:pPr>
            <a:r>
              <a:rPr lang="pl-PL" altLang="pl-PL">
                <a:latin typeface="Arial" panose="020B0604020202020204" pitchFamily="34" charset="0"/>
                <a:cs typeface="Times New Roman" panose="02020603050405020304" pitchFamily="18" charset="0"/>
              </a:rPr>
              <a:t>rozw</a:t>
            </a:r>
            <a:r>
              <a:rPr lang="pl-PL" altLang="pl-PL">
                <a:latin typeface="Arial" panose="020B0604020202020204" pitchFamily="34" charset="0"/>
              </a:rPr>
              <a:t>ijanie</a:t>
            </a:r>
            <a:r>
              <a:rPr lang="pl-PL" altLang="pl-PL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l-PL" altLang="pl-PL">
                <a:latin typeface="Arial" panose="020B0604020202020204" pitchFamily="34" charset="0"/>
              </a:rPr>
              <a:t>rzetelnego, </a:t>
            </a:r>
            <a:r>
              <a:rPr lang="pl-PL" altLang="pl-PL">
                <a:latin typeface="Arial" panose="020B0604020202020204" pitchFamily="34" charset="0"/>
                <a:cs typeface="Times New Roman" panose="02020603050405020304" pitchFamily="18" charset="0"/>
              </a:rPr>
              <a:t>samodzielnego i krytycznego myślenia</a:t>
            </a:r>
            <a:r>
              <a:rPr lang="pl-PL" altLang="pl-PL"/>
              <a:t> </a:t>
            </a:r>
          </a:p>
          <a:p>
            <a:pPr marL="660400" indent="-660400">
              <a:lnSpc>
                <a:spcPct val="90000"/>
              </a:lnSpc>
              <a:buFontTx/>
              <a:buAutoNum type="romanLcParenBoth"/>
            </a:pPr>
            <a:r>
              <a:rPr lang="pl-PL" altLang="pl-PL">
                <a:latin typeface="Arial" panose="020B0604020202020204" pitchFamily="34" charset="0"/>
                <a:cs typeface="Times New Roman" panose="02020603050405020304" pitchFamily="18" charset="0"/>
              </a:rPr>
              <a:t>wprowadz</a:t>
            </a:r>
            <a:r>
              <a:rPr lang="pl-PL" altLang="pl-PL">
                <a:latin typeface="Arial" panose="020B0604020202020204" pitchFamily="34" charset="0"/>
              </a:rPr>
              <a:t>a</a:t>
            </a:r>
            <a:r>
              <a:rPr lang="pl-PL" altLang="pl-PL">
                <a:latin typeface="Arial" panose="020B0604020202020204" pitchFamily="34" charset="0"/>
                <a:cs typeface="Times New Roman" panose="02020603050405020304" pitchFamily="18" charset="0"/>
              </a:rPr>
              <a:t>nie w dziedzictwo kultury europejskiej</a:t>
            </a:r>
            <a:r>
              <a:rPr lang="pl-PL" altLang="pl-PL"/>
              <a:t> </a:t>
            </a:r>
          </a:p>
          <a:p>
            <a:pPr marL="660400" indent="-660400">
              <a:lnSpc>
                <a:spcPct val="90000"/>
              </a:lnSpc>
              <a:buFontTx/>
              <a:buAutoNum type="romanLcParenBoth"/>
            </a:pPr>
            <a:r>
              <a:rPr lang="pl-PL" altLang="pl-PL">
                <a:latin typeface="Arial" panose="020B0604020202020204" pitchFamily="34" charset="0"/>
                <a:cs typeface="Times New Roman" panose="02020603050405020304" pitchFamily="18" charset="0"/>
              </a:rPr>
              <a:t>uwrażliwianie na doniosło</a:t>
            </a:r>
            <a:r>
              <a:rPr lang="pl-PL" altLang="pl-PL">
                <a:latin typeface="Arial" panose="020B0604020202020204" pitchFamily="34" charset="0"/>
              </a:rPr>
              <a:t>ść </a:t>
            </a:r>
            <a:r>
              <a:rPr lang="pl-PL" altLang="pl-PL">
                <a:latin typeface="Arial" panose="020B0604020202020204" pitchFamily="34" charset="0"/>
                <a:cs typeface="Times New Roman" panose="02020603050405020304" pitchFamily="18" charset="0"/>
              </a:rPr>
              <a:t>problemów </a:t>
            </a:r>
            <a:r>
              <a:rPr lang="pl-PL" altLang="pl-PL">
                <a:latin typeface="Arial" panose="020B0604020202020204" pitchFamily="34" charset="0"/>
              </a:rPr>
              <a:t>ś</a:t>
            </a:r>
            <a:r>
              <a:rPr lang="pl-PL" altLang="pl-PL">
                <a:latin typeface="Arial" panose="020B0604020202020204" pitchFamily="34" charset="0"/>
                <a:cs typeface="Times New Roman" panose="02020603050405020304" pitchFamily="18" charset="0"/>
              </a:rPr>
              <a:t>wiatopogl</a:t>
            </a:r>
            <a:r>
              <a:rPr lang="pl-PL" altLang="pl-PL">
                <a:latin typeface="Arial" panose="020B0604020202020204" pitchFamily="34" charset="0"/>
              </a:rPr>
              <a:t>ą</a:t>
            </a:r>
            <a:r>
              <a:rPr lang="pl-PL" altLang="pl-PL">
                <a:latin typeface="Arial" panose="020B0604020202020204" pitchFamily="34" charset="0"/>
                <a:cs typeface="Times New Roman" panose="02020603050405020304" pitchFamily="18" charset="0"/>
              </a:rPr>
              <a:t>dowych</a:t>
            </a:r>
            <a:r>
              <a:rPr lang="pl-PL" altLang="pl-PL"/>
              <a:t> </a:t>
            </a:r>
          </a:p>
          <a:p>
            <a:pPr marL="660400" indent="-660400">
              <a:lnSpc>
                <a:spcPct val="90000"/>
              </a:lnSpc>
              <a:buFontTx/>
              <a:buAutoNum type="romanLcParenBoth"/>
            </a:pPr>
            <a:r>
              <a:rPr lang="pl-PL" altLang="pl-PL">
                <a:latin typeface="Arial" panose="020B0604020202020204" pitchFamily="34" charset="0"/>
                <a:cs typeface="Times New Roman" panose="02020603050405020304" pitchFamily="18" charset="0"/>
              </a:rPr>
              <a:t>odkrywanie związków między treściami różnych przedmiotów szkolnych</a:t>
            </a:r>
            <a:r>
              <a:rPr lang="pl-PL" altLang="pl-PL"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rojekt domyślny">
  <a:themeElements>
    <a:clrScheme name="Projekt domyśln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rojekt domyślny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376</TotalTime>
  <Words>683</Words>
  <Application>Microsoft Office PowerPoint</Application>
  <PresentationFormat>Pokaz na ekranie (4:3)</PresentationFormat>
  <Paragraphs>113</Paragraphs>
  <Slides>25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25</vt:i4>
      </vt:variant>
    </vt:vector>
  </HeadingPairs>
  <TitlesOfParts>
    <vt:vector size="29" baseType="lpstr">
      <vt:lpstr>Myriad Pro Cond</vt:lpstr>
      <vt:lpstr>Times New Roman</vt:lpstr>
      <vt:lpstr>Arial</vt:lpstr>
      <vt:lpstr>Projekt domyślny</vt:lpstr>
      <vt:lpstr>Prezentacja programu PowerPoint</vt:lpstr>
      <vt:lpstr>Podstawa programowa z filozofii</vt:lpstr>
      <vt:lpstr>Podstawa prawna</vt:lpstr>
      <vt:lpstr>Różnica 1: zakresy</vt:lpstr>
      <vt:lpstr>Różnica 2: cele</vt:lpstr>
      <vt:lpstr>Różnica 3: treści</vt:lpstr>
      <vt:lpstr>Różnica 4: ilość</vt:lpstr>
      <vt:lpstr>Założenia podstawy: komponenty</vt:lpstr>
      <vt:lpstr>Funkcje</vt:lpstr>
      <vt:lpstr>Założenia podstawy: inne</vt:lpstr>
      <vt:lpstr>ZP: cele (I-VII) - zrozumienie</vt:lpstr>
      <vt:lpstr>ZP: treści (12)</vt:lpstr>
      <vt:lpstr>Tematy </vt:lpstr>
      <vt:lpstr>Dlaczego myśliciele starożytni?</vt:lpstr>
      <vt:lpstr>Zachęta</vt:lpstr>
      <vt:lpstr>ZR: cele</vt:lpstr>
      <vt:lpstr>ZR: działy</vt:lpstr>
      <vt:lpstr>Kultura logiczna</vt:lpstr>
      <vt:lpstr>Elementy historii filozofii</vt:lpstr>
      <vt:lpstr>Wybrane problemy filozofii</vt:lpstr>
      <vt:lpstr>Jak czytać lekturę?</vt:lpstr>
      <vt:lpstr>3 aspekty</vt:lpstr>
      <vt:lpstr>Wychowanie</vt:lpstr>
      <vt:lpstr>‘Cnoty filozoficzne’</vt:lpstr>
      <vt:lpstr>Zakończenie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Wioletta Kozak</dc:creator>
  <cp:lastModifiedBy>Konto Microsoft</cp:lastModifiedBy>
  <cp:revision>61</cp:revision>
  <dcterms:created xsi:type="dcterms:W3CDTF">1601-01-01T00:00:00Z</dcterms:created>
  <dcterms:modified xsi:type="dcterms:W3CDTF">2020-03-07T16:36:13Z</dcterms:modified>
</cp:coreProperties>
</file>