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79" r:id="rId2"/>
    <p:sldId id="256" r:id="rId3"/>
    <p:sldId id="257" r:id="rId4"/>
    <p:sldId id="258" r:id="rId5"/>
    <p:sldId id="259" r:id="rId6"/>
    <p:sldId id="261" r:id="rId7"/>
    <p:sldId id="262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embeddedFontLst>
    <p:embeddedFont>
      <p:font typeface="Myriad Pro Cond" panose="020B0506030403020204" charset="0"/>
      <p:regular r:id="rId26"/>
      <p:bold r:id="rId27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2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2" d="100"/>
          <a:sy n="92" d="100"/>
        </p:scale>
        <p:origin x="3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6D3E3-4D99-47B4-9F4A-7B3E9CDAFFD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7788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59ABD-E9F0-40A2-84FE-72B0455A861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940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0F738-10CB-41FA-883B-DE2D3C20D5D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58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8820A-BD4F-4791-8B3A-44E9BED936B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607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B81C0-E8A5-4720-8859-A80B593B397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099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71101-0571-45E4-82F4-3394E34956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7689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46013-6631-4292-9867-4EE54E5BBDC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65968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9482A-21E0-4E61-9C4D-B633A8196C2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8671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9D9E6-2635-4778-8071-066A99F79B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2773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E7933-9413-4B40-A100-DF8C80EEC6D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1033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2D981-0F01-4C7F-85F4-2730586341F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59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D2C8B7-2ECE-481B-9598-A74009E483B7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933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Podstawa: VII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Uczeń przedstawia oraz interpretuje wielkie alegorie Platona (jedna do wyboru): </a:t>
            </a:r>
          </a:p>
          <a:p>
            <a:pPr>
              <a:buFontTx/>
              <a:buNone/>
            </a:pP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„drugie żeglowanie (wyprawa)” i „słońce” (</a:t>
            </a:r>
            <a:r>
              <a:rPr lang="pl-PL" altLang="pl-PL" sz="2800" i="1">
                <a:solidFill>
                  <a:srgbClr val="000000"/>
                </a:solidFill>
                <a:latin typeface="Arial" panose="020B0604020202020204" pitchFamily="34" charset="0"/>
              </a:rPr>
              <a:t>Fedon</a:t>
            </a: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, 98 c – 100 b), </a:t>
            </a:r>
            <a:r>
              <a:rPr lang="pl-PL" altLang="pl-PL" sz="2800" b="1">
                <a:solidFill>
                  <a:srgbClr val="000000"/>
                </a:solidFill>
                <a:latin typeface="Arial" panose="020B0604020202020204" pitchFamily="34" charset="0"/>
              </a:rPr>
              <a:t>„jaskinia” (</a:t>
            </a:r>
            <a:r>
              <a:rPr lang="pl-PL" altLang="pl-PL" sz="2800" b="1" i="1">
                <a:solidFill>
                  <a:srgbClr val="000000"/>
                </a:solidFill>
                <a:latin typeface="Arial" panose="020B0604020202020204" pitchFamily="34" charset="0"/>
              </a:rPr>
              <a:t>Państwo</a:t>
            </a:r>
            <a:r>
              <a:rPr lang="pl-PL" altLang="pl-PL" sz="2800" b="1">
                <a:solidFill>
                  <a:srgbClr val="000000"/>
                </a:solidFill>
                <a:latin typeface="Arial" panose="020B0604020202020204" pitchFamily="34" charset="0"/>
              </a:rPr>
              <a:t>, 514 a – 517 a)</a:t>
            </a: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, „skrzydlaty zaprzęg” (</a:t>
            </a:r>
            <a:r>
              <a:rPr lang="pl-PL" altLang="pl-PL" sz="2800" i="1">
                <a:solidFill>
                  <a:srgbClr val="000000"/>
                </a:solidFill>
                <a:latin typeface="Arial" panose="020B0604020202020204" pitchFamily="34" charset="0"/>
              </a:rPr>
              <a:t>Fajdros</a:t>
            </a: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, 246 a–b, 253 d–e), „pierścień Gygesa” (</a:t>
            </a:r>
            <a:r>
              <a:rPr lang="pl-PL" altLang="pl-PL" sz="2800" i="1">
                <a:solidFill>
                  <a:srgbClr val="000000"/>
                </a:solidFill>
                <a:latin typeface="Arial" panose="020B0604020202020204" pitchFamily="34" charset="0"/>
              </a:rPr>
              <a:t>Państwo</a:t>
            </a: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, 358 e – 361 d) </a:t>
            </a:r>
          </a:p>
          <a:p>
            <a:pPr>
              <a:buFontTx/>
              <a:buNone/>
            </a:pP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...</a:t>
            </a:r>
            <a:endParaRPr lang="pl-PL" altLang="pl-PL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Lekcja: Jaskinia Platona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Platon – kluczowa postać filozofii starożytnej, bez jej zrozumienia nie jest możliwe zrozumienie (wprost lub przez kontrast) głównych koncepcji tej filozofii 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Dialogi Platona są także paradygmatycznymi tekstami literatury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kultury (ważnymi dla różnych epok)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Pytania Platona do dziś aktualne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Zarys obrazu z tekstu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Wyobra</a:t>
            </a:r>
            <a:r>
              <a:rPr lang="pl-PL" altLang="pl-PL" sz="2800">
                <a:latin typeface="Arial" panose="020B0604020202020204" pitchFamily="34" charset="0"/>
              </a:rPr>
              <a:t>ź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cie sobie ludzi </a:t>
            </a:r>
            <a:r>
              <a:rPr lang="pl-PL" altLang="pl-PL" sz="2800">
                <a:latin typeface="Arial" panose="020B0604020202020204" pitchFamily="34" charset="0"/>
              </a:rPr>
              <a:t>ż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yj</a:t>
            </a:r>
            <a:r>
              <a:rPr lang="pl-PL" altLang="pl-PL" sz="2800">
                <a:latin typeface="Arial" panose="020B0604020202020204" pitchFamily="34" charset="0"/>
              </a:rPr>
              <a:t>ą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cych w jaskini. Kajdanami przykuto ich nogi i szyje tak, że nie mog</a:t>
            </a:r>
            <a:r>
              <a:rPr lang="pl-PL" altLang="pl-PL" sz="2800">
                <a:latin typeface="Arial" panose="020B0604020202020204" pitchFamily="34" charset="0"/>
              </a:rPr>
              <a:t>ą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 zmienić miejsca swego pobytu, ani widzieć tego, co znajduje się poza nimi. Poniewa</a:t>
            </a:r>
            <a:r>
              <a:rPr lang="pl-PL" altLang="pl-PL" sz="2800">
                <a:latin typeface="Arial" panose="020B0604020202020204" pitchFamily="34" charset="0"/>
              </a:rPr>
              <a:t>ż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 wejście do jaskini jest otwarte, dochodzi z niego do </a:t>
            </a:r>
            <a:r>
              <a:rPr lang="pl-PL" altLang="pl-PL" sz="2800">
                <a:latin typeface="Arial" panose="020B0604020202020204" pitchFamily="34" charset="0"/>
              </a:rPr>
              <a:t>ś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rodka </a:t>
            </a:r>
            <a:r>
              <a:rPr lang="pl-PL" altLang="pl-PL" sz="2800">
                <a:latin typeface="Arial" panose="020B0604020202020204" pitchFamily="34" charset="0"/>
              </a:rPr>
              <a:t>ś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wiat</a:t>
            </a:r>
            <a:r>
              <a:rPr lang="pl-PL" altLang="pl-PL" sz="2800">
                <a:latin typeface="Arial" panose="020B0604020202020204" pitchFamily="34" charset="0"/>
              </a:rPr>
              <a:t>ł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o, a na jej ścianach pojawiają się cienie rzeczy znajdujących poza nią. Kajdaniarze jednak nic nie wiedzą o </a:t>
            </a:r>
            <a:r>
              <a:rPr lang="pl-PL" altLang="pl-PL" sz="2800">
                <a:latin typeface="Arial" panose="020B0604020202020204" pitchFamily="34" charset="0"/>
              </a:rPr>
              <a:t>ź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ródle tych cieni, bior</a:t>
            </a:r>
            <a:r>
              <a:rPr lang="pl-PL" altLang="pl-PL" sz="2800">
                <a:latin typeface="Arial" panose="020B0604020202020204" pitchFamily="34" charset="0"/>
              </a:rPr>
              <a:t>ą</a:t>
            </a:r>
            <a:r>
              <a:rPr lang="pl-PL" altLang="pl-PL" sz="2800">
                <a:latin typeface="Arial" panose="020B0604020202020204" pitchFamily="34" charset="0"/>
                <a:ea typeface="Andale Sans UI" charset="-18"/>
                <a:cs typeface="Andale Sans UI" charset="-18"/>
              </a:rPr>
              <a:t>c je za same rzeczy. </a:t>
            </a:r>
            <a:endParaRPr lang="pl-PL" altLang="pl-PL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Cd.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altLang="pl-PL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Nawet wyzwoleniec, któremu dane jest wyjść z jaskini, z początku nie może przyzwyczaić się do blasku słońca </a:t>
            </a:r>
            <a:r>
              <a:rPr lang="pl-PL" altLang="pl-PL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</a:br>
            <a:r>
              <a:rPr lang="pl-PL" altLang="pl-PL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  <a:t>i </a:t>
            </a:r>
            <a:r>
              <a:rPr lang="pl-PL" altLang="pl-PL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uwierzyć, że znajduje się w prawdziwym świecie. Dopiero gdy dojdzie do siebie, odkryje jego nieporównywalną wartość. Nie jest jednak w stanie przekonać do niej tych, co na dole pozostali w kajdanach.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Wyjaśnienia – terminy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 b="1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Alegoria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(od gr. </a:t>
            </a:r>
            <a:r>
              <a:rPr lang="pl-PL" altLang="pl-PL" sz="2800" i="1" dirty="0" err="1">
                <a:latin typeface="Arial" panose="020B0604020202020204" pitchFamily="34" charset="0"/>
                <a:ea typeface="Andale Sans UI" charset="-18"/>
                <a:cs typeface="Andale Sans UI" charset="-18"/>
              </a:rPr>
              <a:t>allegoreo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– mówię inaczej, przeno</a:t>
            </a:r>
            <a:r>
              <a:rPr lang="pl-PL" altLang="pl-PL" sz="2800" dirty="0">
                <a:latin typeface="Arial" panose="020B0604020202020204" pitchFamily="34" charset="0"/>
              </a:rPr>
              <a:t>ś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nie) – literackie lub plastyczne przedstawienie tre</a:t>
            </a:r>
            <a:r>
              <a:rPr lang="pl-PL" altLang="pl-PL" sz="2800" dirty="0">
                <a:latin typeface="Arial" panose="020B0604020202020204" pitchFamily="34" charset="0"/>
              </a:rPr>
              <a:t>ś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ci abstrakcyjnych </a:t>
            </a:r>
            <a:r>
              <a:rPr lang="pl-PL" altLang="pl-PL" sz="2800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  <a:t/>
            </a:r>
            <a:br>
              <a:rPr lang="pl-PL" altLang="pl-PL" sz="2800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</a:br>
            <a:r>
              <a:rPr lang="pl-PL" altLang="pl-PL" sz="2800" dirty="0" smtClean="0">
                <a:latin typeface="Arial" panose="020B0604020202020204" pitchFamily="34" charset="0"/>
                <a:ea typeface="Andale Sans UI" charset="-18"/>
                <a:cs typeface="Andale Sans UI" charset="-18"/>
              </a:rPr>
              <a:t>w 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sposób obrazowy</a:t>
            </a:r>
          </a:p>
          <a:p>
            <a:pPr>
              <a:lnSpc>
                <a:spcPct val="90000"/>
              </a:lnSpc>
            </a:pPr>
            <a:r>
              <a:rPr lang="pl-PL" altLang="pl-PL" sz="2800" b="1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Archetyp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(od gr. </a:t>
            </a:r>
            <a:r>
              <a:rPr lang="pl-PL" altLang="pl-PL" sz="2800" i="1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arche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– pocz</a:t>
            </a:r>
            <a:r>
              <a:rPr lang="pl-PL" altLang="pl-PL" sz="2800" dirty="0">
                <a:latin typeface="Arial" panose="020B0604020202020204" pitchFamily="34" charset="0"/>
              </a:rPr>
              <a:t>ą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tek, </a:t>
            </a:r>
            <a:r>
              <a:rPr lang="pl-PL" altLang="pl-PL" sz="2800" i="1" dirty="0" err="1">
                <a:latin typeface="Arial" panose="020B0604020202020204" pitchFamily="34" charset="0"/>
                <a:ea typeface="Andale Sans UI" charset="-18"/>
                <a:cs typeface="Andale Sans UI" charset="-18"/>
              </a:rPr>
              <a:t>typos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– wzór) – pierwowzór; pradawny i powszechny symbol kulturowy, który nieustannie ma wpływ na ludzkie </a:t>
            </a:r>
            <a:r>
              <a:rPr lang="pl-PL" altLang="pl-PL" sz="2800" dirty="0">
                <a:latin typeface="Arial" panose="020B0604020202020204" pitchFamily="34" charset="0"/>
              </a:rPr>
              <a:t>ż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ycie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800" b="1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Hermeneutyka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(od gr. </a:t>
            </a:r>
            <a:r>
              <a:rPr lang="pl-PL" altLang="pl-PL" sz="2800" i="1" dirty="0" err="1">
                <a:latin typeface="Arial" panose="020B0604020202020204" pitchFamily="34" charset="0"/>
                <a:ea typeface="Andale Sans UI" charset="-18"/>
                <a:cs typeface="Andale Sans UI" charset="-18"/>
              </a:rPr>
              <a:t>hermeneia</a:t>
            </a:r>
            <a:r>
              <a:rPr lang="pl-PL" altLang="pl-PL" sz="2800" dirty="0">
                <a:latin typeface="Arial" panose="020B0604020202020204" pitchFamily="34" charset="0"/>
                <a:ea typeface="Andale Sans UI" charset="-18"/>
                <a:cs typeface="Andale Sans UI" charset="-18"/>
              </a:rPr>
              <a:t> – tłumaczenie) – sztuka lub teoria interpretacji</a:t>
            </a:r>
            <a:r>
              <a:rPr lang="pl-PL" altLang="pl-PL" sz="2800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Zadanie: uzupełnij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>
                <a:latin typeface="Arial" panose="020B0604020202020204" pitchFamily="34" charset="0"/>
              </a:rPr>
              <a:t>Jaskinia – </a:t>
            </a:r>
          </a:p>
          <a:p>
            <a:r>
              <a:rPr lang="pl-PL" altLang="pl-PL">
                <a:latin typeface="Arial" panose="020B0604020202020204" pitchFamily="34" charset="0"/>
              </a:rPr>
              <a:t>Kajdaniarze – </a:t>
            </a:r>
          </a:p>
          <a:p>
            <a:r>
              <a:rPr lang="pl-PL" altLang="pl-PL">
                <a:latin typeface="Arial" panose="020B0604020202020204" pitchFamily="34" charset="0"/>
              </a:rPr>
              <a:t>Kajdany – </a:t>
            </a:r>
          </a:p>
          <a:p>
            <a:r>
              <a:rPr lang="pl-PL" altLang="pl-PL">
                <a:latin typeface="Arial" panose="020B0604020202020204" pitchFamily="34" charset="0"/>
              </a:rPr>
              <a:t>Rzeczy na zewnątrz – </a:t>
            </a:r>
          </a:p>
          <a:p>
            <a:r>
              <a:rPr lang="pl-PL" altLang="pl-PL">
                <a:latin typeface="Arial" panose="020B0604020202020204" pitchFamily="34" charset="0"/>
              </a:rPr>
              <a:t>Cienie – </a:t>
            </a:r>
          </a:p>
          <a:p>
            <a:r>
              <a:rPr lang="pl-PL" altLang="pl-PL">
                <a:latin typeface="Arial" panose="020B0604020202020204" pitchFamily="34" charset="0"/>
              </a:rPr>
              <a:t>Światło (słońce) – </a:t>
            </a:r>
          </a:p>
          <a:p>
            <a:r>
              <a:rPr lang="pl-PL" altLang="pl-PL">
                <a:latin typeface="Arial" panose="020B0604020202020204" pitchFamily="34" charset="0"/>
              </a:rPr>
              <a:t>Odwrócenie szyi (wyjście) –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Burza mózgów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Propozycje uczestników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Porządkowanie propozycji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(</a:t>
            </a:r>
            <a:r>
              <a:rPr lang="pl-PL" altLang="pl-PL" dirty="0">
                <a:latin typeface="Arial" panose="020B0604020202020204" pitchFamily="34" charset="0"/>
              </a:rPr>
              <a:t>np. potoczne, egzystencjalne, religijne, polityczne, literackie, filozoficzne)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Komentarz przedfilozoficzny: archetyp jest tak ‘pojemny’, że może służyć do opisu różnych sytuacji na różnych płaszczyznach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Komentarz filozoficzny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Wszystkie interpretacje archetypu mieszczą się w różnych jego wykładniach zaproponowanych (wprost lub pośrednio) przez Platona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Alegoria Platona obrazowo przedstawia jego metafizykę (teorię bytu), epistemologię (teorię poznania) oraz antropologię i etykę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Wykładnia metafizyczna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Jaskinia – świat fizyczny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Kajdaniarze – ludzie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Kajdany – poznanie zmysłowe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Rzeczy na zewnątrz – idee (wzorce)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Cienie – byty fizyczne (niedoskonałe odbicia wzorców)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Światło (słońce) – idea dobra</a:t>
            </a:r>
            <a:endParaRPr lang="pl-PL" alt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Wykładnia epistemologiczna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Jw.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Dodatkowo: zerwanie kajdan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odwrócenie szyi – proces przechodzenia od zmysłowego poznania rzeczy fizycznych do intelektualnego poznania idei</a:t>
            </a:r>
          </a:p>
          <a:p>
            <a:pPr>
              <a:lnSpc>
                <a:spcPct val="90000"/>
              </a:lnSpc>
            </a:pPr>
            <a:r>
              <a:rPr lang="pl-PL" altLang="pl-PL" dirty="0">
                <a:latin typeface="Arial" panose="020B0604020202020204" pitchFamily="34" charset="0"/>
              </a:rPr>
              <a:t>Anamneza – przypominanie sobie idei, z którymi umysł niegdyś obcował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pl-PL" altLang="pl-PL" sz="4400" b="1" dirty="0">
                <a:latin typeface="Myriad Pro Cond" panose="020B0506030403020204" pitchFamily="34" charset="0"/>
              </a:rPr>
              <a:t>Filozofia w LO (ZP): lekcja o Platonie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pl-PL" altLang="pl-PL" sz="3200" dirty="0">
                <a:latin typeface="Myriad Pro Cond" panose="020B0506030403020204" pitchFamily="34" charset="0"/>
              </a:rPr>
              <a:t>JW i JF</a:t>
            </a:r>
          </a:p>
          <a:p>
            <a:r>
              <a:rPr lang="pl-PL" altLang="pl-PL" sz="3200" dirty="0">
                <a:latin typeface="Myriad Pro Cond" panose="020B0506030403020204" pitchFamily="34" charset="0"/>
              </a:rPr>
              <a:t>Prezentacja – moduł 2: informacje ogólne </a:t>
            </a:r>
            <a:r>
              <a:rPr lang="pl-PL" altLang="pl-PL" sz="3200" dirty="0" smtClean="0">
                <a:latin typeface="Myriad Pro Cond" panose="020B0506030403020204" pitchFamily="34" charset="0"/>
              </a:rPr>
              <a:t/>
            </a:r>
            <a:br>
              <a:rPr lang="pl-PL" altLang="pl-PL" sz="3200" dirty="0" smtClean="0">
                <a:latin typeface="Myriad Pro Cond" panose="020B0506030403020204" pitchFamily="34" charset="0"/>
              </a:rPr>
            </a:br>
            <a:r>
              <a:rPr lang="pl-PL" altLang="pl-PL" sz="3200" dirty="0" smtClean="0">
                <a:latin typeface="Myriad Pro Cond" panose="020B0506030403020204" pitchFamily="34" charset="0"/>
              </a:rPr>
              <a:t>i </a:t>
            </a:r>
            <a:r>
              <a:rPr lang="pl-PL" altLang="pl-PL" sz="3200" dirty="0">
                <a:latin typeface="Myriad Pro Cond" panose="020B0506030403020204" pitchFamily="34" charset="0"/>
              </a:rPr>
              <a:t>przykład lekcji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Wykładnia antropolog-etyczna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</a:rPr>
              <a:t>Jw.</a:t>
            </a:r>
          </a:p>
          <a:p>
            <a:r>
              <a:rPr lang="pl-PL" altLang="pl-PL" dirty="0">
                <a:latin typeface="Arial" panose="020B0604020202020204" pitchFamily="34" charset="0"/>
              </a:rPr>
              <a:t>Dodatkowo: zerwanie kajdan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i </a:t>
            </a:r>
            <a:r>
              <a:rPr lang="pl-PL" altLang="pl-PL" dirty="0">
                <a:latin typeface="Arial" panose="020B0604020202020204" pitchFamily="34" charset="0"/>
              </a:rPr>
              <a:t>odwrócenie szyi oraz wychodzenie </a:t>
            </a:r>
            <a:r>
              <a:rPr lang="pl-PL" altLang="pl-PL" dirty="0" smtClean="0">
                <a:latin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</a:rPr>
              <a:t>z </a:t>
            </a:r>
            <a:r>
              <a:rPr lang="pl-PL" altLang="pl-PL" dirty="0">
                <a:latin typeface="Arial" panose="020B0604020202020204" pitchFamily="34" charset="0"/>
              </a:rPr>
              <a:t>jaskini – proces przemiany moralnej, zmiany sposobu życia, dążenia do tego, co doskonałe, wyższe, idealne, duchowe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Dopowiedzenia</a:t>
            </a:r>
            <a:r>
              <a:rPr lang="pl-PL" altLang="pl-PL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latin typeface="Arial" panose="020B0604020202020204" pitchFamily="34" charset="0"/>
              </a:rPr>
              <a:t>Idee są niefizyczne, niezmienne, wieczne, doskonałe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Umysł (intelekt) ludzki jest do nich podobny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Na podstawie tego podobieństwa wolno wnosić, że dusza intelektualna istnieje niezależnie od ciała, czyli przed cielesnym narodzeniem i po cielesnej śmierci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Argument do analizy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Drzewa stanowią zbiór (rodzaj) drzew, gdyż obiektywnie (a nie tylko w umyśle) istnieje coś, co je do siebie upodabnia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Nie jest możliwe, by owo coś istniało naraz we wszystkich drzewach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Owo coś istnieje ‘ponad’ drzewami jako ich wzorzec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Zakończenie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Potrójna wartość alegorii Platona: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Tekst archetypiczny, w którym odnajdujemy ważne sprawy naszego życia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Wykład systemu filozoficznego Platona (teoria idei i jej konsekwencje)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Inspiracja do logicznej analizy problemu idei oraz argumentów za ich istnieniem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836712"/>
            <a:ext cx="7772400" cy="4114800"/>
          </a:xfrm>
        </p:spPr>
        <p:txBody>
          <a:bodyPr/>
          <a:lstStyle/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</a:p>
          <a:p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Zapraszam do dyskusji już nie </a:t>
            </a: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Platonie, lecz o nauczaniu o Platonie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Funkcje filozofii w szkole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/>
            <a:r>
              <a:rPr lang="pl-PL" altLang="pl-PL">
                <a:latin typeface="Arial" panose="020B0604020202020204" pitchFamily="34" charset="0"/>
              </a:rPr>
              <a:t>Funkcje lub komponenty nauczania filozofii w szkole:</a:t>
            </a:r>
          </a:p>
          <a:p>
            <a:pPr marL="660400" indent="-660400"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</a:rPr>
              <a:t>Logiczny</a:t>
            </a:r>
          </a:p>
          <a:p>
            <a:pPr marL="660400" indent="-660400">
              <a:buFontTx/>
              <a:buAutoNum type="romanLcParenBoth"/>
            </a:pPr>
            <a:r>
              <a:rPr lang="pl-PL" altLang="pl-PL" b="1">
                <a:latin typeface="Arial" panose="020B0604020202020204" pitchFamily="34" charset="0"/>
              </a:rPr>
              <a:t>Historyczno-kulturowy</a:t>
            </a:r>
          </a:p>
          <a:p>
            <a:pPr marL="660400" indent="-660400"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</a:rPr>
              <a:t>Problemowy (światopoglądowo-aksjologiczny)</a:t>
            </a:r>
          </a:p>
          <a:p>
            <a:pPr marL="660400" indent="-660400">
              <a:buFontTx/>
              <a:buAutoNum type="romanLcParenBoth"/>
            </a:pPr>
            <a:r>
              <a:rPr lang="pl-PL" altLang="pl-PL">
                <a:latin typeface="Arial" panose="020B0604020202020204" pitchFamily="34" charset="0"/>
              </a:rPr>
              <a:t>Korelacyjny (interdyscyplinarny)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Specyfika ZP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W ZP kładziemy </a:t>
            </a:r>
            <a:r>
              <a:rPr lang="pl-PL" altLang="pl-PL" b="1">
                <a:latin typeface="Arial" panose="020B0604020202020204" pitchFamily="34" charset="0"/>
              </a:rPr>
              <a:t>akcent na komponent historyczno-kulturowy</a:t>
            </a:r>
            <a:r>
              <a:rPr lang="pl-PL" altLang="pl-PL">
                <a:latin typeface="Arial" panose="020B0604020202020204" pitchFamily="34" charset="0"/>
              </a:rPr>
              <a:t> (wprowadzenie do kultury śródziemnomorskiej) (ii)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Zachęcamy ucznia do refleksji światopoglądowej i aksjologicznej (iii)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Uczymy go rzetelnie myśleć (i)</a:t>
            </a:r>
          </a:p>
          <a:p>
            <a:pPr>
              <a:lnSpc>
                <a:spcPct val="90000"/>
              </a:lnSpc>
            </a:pPr>
            <a:r>
              <a:rPr lang="pl-PL" altLang="pl-PL">
                <a:latin typeface="Arial" panose="020B0604020202020204" pitchFamily="34" charset="0"/>
              </a:rPr>
              <a:t>Nawiązujemy do innych przedmiotów szkolnych (iv)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Możliwe nawiązania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pl-PL" sz="2800">
                <a:latin typeface="Arial" panose="020B0604020202020204" pitchFamily="34" charset="0"/>
              </a:rPr>
              <a:t>Historia 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Język polski 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Religia lub/i etyka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Język łaciński i kultura antyczna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Historia sztuki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Wiedza o społeczeństwie</a:t>
            </a:r>
          </a:p>
          <a:p>
            <a:r>
              <a:rPr lang="pl-PL" altLang="pl-PL" sz="2800">
                <a:latin typeface="Arial" panose="020B0604020202020204" pitchFamily="34" charset="0"/>
              </a:rPr>
              <a:t>Fizyka i chemia (por. lekcja o atomizmie)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Chodzi o to, by uczeń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rozumiał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kulturotwórcz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ą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rol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ę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filozofii i potrafił ją zilustrowa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ć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(na przykład w religii, literaturze lub nauce)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uświadomił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sobie podstawowe problemy filozoficzne</a:t>
            </a:r>
          </a:p>
          <a:p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kojarzył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je z odpowiednimi dyscyplinami filozofii i filozofami, którzy je zapoczątkowali, oraz z historyczno-geograficznym kontekstem ich działalno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ś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Cd.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potrafił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definiować elementarne terminy filozoficzne, zwłaszcza te, które nazywają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konkurencyj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ne rozwiązania problemów filozofii</a:t>
            </a:r>
            <a:endParaRPr lang="pl-PL" altLang="zh-CN" sz="2800" dirty="0">
              <a:solidFill>
                <a:srgbClr val="00000A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dostrzegał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(na konkretnych przykładach)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ż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yciową doniosłość wspomnianych problemów i ich nieprzemijaln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ą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aktualno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ść </a:t>
            </a:r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</a:rPr>
              <a:t/>
            </a:r>
            <a:b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</a:rPr>
            </a:br>
            <a:r>
              <a:rPr lang="pl-PL" altLang="zh-CN" sz="2800" dirty="0" smtClean="0">
                <a:solidFill>
                  <a:srgbClr val="00000A"/>
                </a:solidFill>
                <a:latin typeface="Arial" panose="020B0604020202020204" pitchFamily="34" charset="0"/>
              </a:rPr>
              <a:t>w </a:t>
            </a: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</a:rPr>
              <a:t>różnych epokach</a:t>
            </a:r>
            <a:endParaRPr lang="pl-PL" altLang="zh-CN" sz="2800" dirty="0">
              <a:solidFill>
                <a:srgbClr val="00000A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pl-PL" altLang="zh-CN" sz="2800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przyzwyczaił się do faktu nieustannych sporów filozoficznych</a:t>
            </a:r>
            <a:r>
              <a:rPr lang="pl-PL" altLang="zh-CN" sz="2800" dirty="0">
                <a:latin typeface="Arial" panose="020B0604020202020204" pitchFamily="34" charset="0"/>
              </a:rPr>
              <a:t> </a:t>
            </a:r>
            <a:endParaRPr lang="pl-PL" altLang="pl-PL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Lektura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historyczno-kulturow</a:t>
            </a:r>
            <a:r>
              <a:rPr lang="pl-PL" altLang="zh-CN" dirty="0">
                <a:latin typeface="Arial" panose="020B0604020202020204" pitchFamily="34" charset="0"/>
              </a:rPr>
              <a:t>a </a:t>
            </a:r>
            <a:r>
              <a:rPr lang="pl-PL" altLang="zh-CN" dirty="0" smtClean="0">
                <a:latin typeface="Arial" panose="020B0604020202020204" pitchFamily="34" charset="0"/>
              </a:rPr>
              <a:t/>
            </a:r>
            <a:br>
              <a:rPr lang="pl-PL" altLang="zh-CN" dirty="0" smtClean="0">
                <a:latin typeface="Arial" panose="020B0604020202020204" pitchFamily="34" charset="0"/>
              </a:rPr>
            </a:br>
            <a:r>
              <a:rPr lang="pl-PL" altLang="zh-CN" dirty="0" smtClean="0">
                <a:latin typeface="Arial" panose="020B0604020202020204" pitchFamily="34" charset="0"/>
              </a:rPr>
              <a:t>(</a:t>
            </a:r>
            <a:r>
              <a:rPr lang="pl-PL" altLang="zh-CN" dirty="0">
                <a:latin typeface="Arial" panose="020B0604020202020204" pitchFamily="34" charset="0"/>
              </a:rPr>
              <a:t>i korelacyjna): 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jakie odwołania literackie, religijne, naukowe etc. zawiera?</a:t>
            </a:r>
            <a:endParaRPr lang="pl-PL" altLang="zh-CN" dirty="0">
              <a:solidFill>
                <a:srgbClr val="00000A"/>
              </a:solidFill>
              <a:latin typeface="Arial" panose="020B0604020202020204" pitchFamily="34" charset="0"/>
            </a:endParaRP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problemow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jaki problem porusza i jak go rozwiązuje?</a:t>
            </a:r>
            <a:r>
              <a:rPr lang="pl-PL" altLang="zh-CN" dirty="0">
                <a:latin typeface="Arial" panose="020B0604020202020204" pitchFamily="34" charset="0"/>
              </a:rPr>
              <a:t> </a:t>
            </a:r>
          </a:p>
          <a:p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naliz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logiczn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a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jakimi argumentami się posługuje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</a:rPr>
              <a:t> i jak należy je ocenić</a:t>
            </a:r>
            <a:r>
              <a:rPr lang="pl-PL" altLang="zh-CN" dirty="0">
                <a:solidFill>
                  <a:srgbClr val="00000A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  <a:r>
              <a:rPr lang="pl-PL" altLang="zh-CN" dirty="0">
                <a:latin typeface="Arial" panose="020B0604020202020204" pitchFamily="34" charset="0"/>
              </a:rPr>
              <a:t> </a:t>
            </a:r>
            <a:endParaRPr lang="pl-PL" altLang="pl-PL" dirty="0">
              <a:solidFill>
                <a:srgbClr val="00000A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b="1" dirty="0">
                <a:solidFill>
                  <a:srgbClr val="392E65"/>
                </a:solidFill>
                <a:latin typeface="Myriad Pro Cond" panose="020B0506030403020204" pitchFamily="34" charset="0"/>
              </a:rPr>
              <a:t>Podstawa: VI - uczeń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wyjaśnia platońską teorię idei jako niematerialnych, niezmiennych i wiecznych wzorców dla zmiennych i czasowych rzeczy fizycznych oraz stosuje ją do wybranego sporu filozoficznego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objaśnia platońską teorię poznania, definiując termin </a:t>
            </a:r>
            <a:r>
              <a:rPr lang="pl-PL" altLang="pl-PL" sz="2800" i="1">
                <a:solidFill>
                  <a:srgbClr val="000000"/>
                </a:solidFill>
                <a:latin typeface="Arial" panose="020B0604020202020204" pitchFamily="34" charset="0"/>
              </a:rPr>
              <a:t>anamneza</a:t>
            </a: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pl-PL" altLang="pl-PL" sz="2800">
                <a:solidFill>
                  <a:srgbClr val="000000"/>
                </a:solidFill>
                <a:latin typeface="Arial" panose="020B0604020202020204" pitchFamily="34" charset="0"/>
              </a:rPr>
              <a:t>krytycznie rekonstruuje platoński argument na rzecz nieśmiertelności duszy z jej podobieństwa do wiecznych idei ...</a:t>
            </a:r>
            <a:endParaRPr lang="pl-PL" altLang="pl-PL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737</Words>
  <Application>Microsoft Office PowerPoint</Application>
  <PresentationFormat>Pokaz na ekranie (4:3)</PresentationFormat>
  <Paragraphs>98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Myriad Pro Cond</vt:lpstr>
      <vt:lpstr>Times New Roman</vt:lpstr>
      <vt:lpstr>Andale Sans UI</vt:lpstr>
      <vt:lpstr>Arial</vt:lpstr>
      <vt:lpstr>Projekt domyślny</vt:lpstr>
      <vt:lpstr>Prezentacja programu PowerPoint</vt:lpstr>
      <vt:lpstr>Filozofia w LO (ZP): lekcja o Platonie</vt:lpstr>
      <vt:lpstr>Funkcje filozofii w szkole</vt:lpstr>
      <vt:lpstr>Specyfika ZP</vt:lpstr>
      <vt:lpstr>Możliwe nawiązania</vt:lpstr>
      <vt:lpstr>Chodzi o to, by uczeń</vt:lpstr>
      <vt:lpstr>Cd.</vt:lpstr>
      <vt:lpstr>Lektura</vt:lpstr>
      <vt:lpstr>Podstawa: VI - uczeń</vt:lpstr>
      <vt:lpstr>Podstawa: VII</vt:lpstr>
      <vt:lpstr>Lekcja: Jaskinia Platona</vt:lpstr>
      <vt:lpstr>Zarys obrazu z tekstu</vt:lpstr>
      <vt:lpstr>Cd.</vt:lpstr>
      <vt:lpstr>Wyjaśnienia – terminy</vt:lpstr>
      <vt:lpstr>Zadanie: uzupełnij</vt:lpstr>
      <vt:lpstr>Burza mózgów</vt:lpstr>
      <vt:lpstr>Komentarz filozoficzny</vt:lpstr>
      <vt:lpstr>Wykładnia metafizyczna</vt:lpstr>
      <vt:lpstr>Wykładnia epistemologiczna</vt:lpstr>
      <vt:lpstr>Wykładnia antropolog-etyczna</vt:lpstr>
      <vt:lpstr>Dopowiedzenia </vt:lpstr>
      <vt:lpstr>Argument do analizy</vt:lpstr>
      <vt:lpstr>Zakończenie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Wioletta Kozak</dc:creator>
  <cp:lastModifiedBy>Gorazińska Elżbieta</cp:lastModifiedBy>
  <cp:revision>45</cp:revision>
  <dcterms:created xsi:type="dcterms:W3CDTF">1601-01-01T00:00:00Z</dcterms:created>
  <dcterms:modified xsi:type="dcterms:W3CDTF">2020-03-09T10:54:22Z</dcterms:modified>
</cp:coreProperties>
</file>