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94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1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8" r:id="rId20"/>
    <p:sldId id="279" r:id="rId21"/>
    <p:sldId id="274" r:id="rId22"/>
    <p:sldId id="275" r:id="rId23"/>
    <p:sldId id="293" r:id="rId24"/>
    <p:sldId id="273" r:id="rId25"/>
    <p:sldId id="276" r:id="rId26"/>
    <p:sldId id="277" r:id="rId27"/>
    <p:sldId id="280" r:id="rId28"/>
    <p:sldId id="281" r:id="rId29"/>
    <p:sldId id="282" r:id="rId30"/>
    <p:sldId id="283" r:id="rId31"/>
    <p:sldId id="284" r:id="rId32"/>
    <p:sldId id="292" r:id="rId33"/>
    <p:sldId id="285" r:id="rId34"/>
    <p:sldId id="286" r:id="rId35"/>
    <p:sldId id="287" r:id="rId36"/>
    <p:sldId id="288" r:id="rId37"/>
    <p:sldId id="289" r:id="rId38"/>
    <p:sldId id="290" r:id="rId39"/>
    <p:sldId id="291" r:id="rId40"/>
  </p:sldIdLst>
  <p:sldSz cx="9144000" cy="6858000" type="screen4x3"/>
  <p:notesSz cx="6858000" cy="9144000"/>
  <p:embeddedFontLst>
    <p:embeddedFont>
      <p:font typeface="Myriad Pro Cond" panose="020B0506030403020204" charset="0"/>
      <p:regular r:id="rId41"/>
      <p:bold r:id="rId42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2E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92" d="100"/>
          <a:sy n="92" d="100"/>
        </p:scale>
        <p:origin x="33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C2E5A-A659-4867-AC77-782D4709C0B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82848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3D3789-8034-4801-8E2C-AFFE34E2A7E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0196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DB6576-2C41-4BA7-811B-34DA2FE5053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888503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CD64E-28EF-4486-8871-E79AFCDCBFE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6159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844FCB-4A42-44B6-94F8-E43BC3AA263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9109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9CFCD-683E-43E5-9527-36C22A175DBF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34533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E61E08-0D81-4DA2-BB4C-8AB9B3F7764B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62998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23E1AC-DD77-41EF-83DE-BF187C5EBDC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5144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8A26E-34A5-4B77-8969-461E13384DD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31878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4E052-BF44-4CE2-A150-4D14A447446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65548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47A01-BFED-4F4F-B30F-1DF9703129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258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l-PL" alt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C64AEA3-A2C0-4E70-ADF7-62D55187560F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692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 smtClean="0">
                <a:solidFill>
                  <a:srgbClr val="392E65"/>
                </a:solidFill>
                <a:latin typeface="Myriad Pro Cond" panose="020B0506030403020204" pitchFamily="34" charset="0"/>
              </a:rPr>
              <a:t>Miniwykład </a:t>
            </a:r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(2): argument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z="2800">
                <a:latin typeface="Arial" panose="020B0604020202020204" pitchFamily="34" charset="0"/>
              </a:rPr>
              <a:t>Argument – rozumowanie używane przez kogoś w (bezpośredniej lub pośredniej) dyskusji, a służące do przekonania jakiejś osoby o prawdziwości danego zdania (tezy)</a:t>
            </a:r>
          </a:p>
          <a:p>
            <a:r>
              <a:rPr lang="pl-PL" altLang="pl-PL" sz="2800">
                <a:latin typeface="Arial" panose="020B0604020202020204" pitchFamily="34" charset="0"/>
              </a:rPr>
              <a:t>Dobry argument powinien spełniać kryteria poprawnego rozumowania (rola logiki) oraz powinien mieć moc wpływu na przebieg dyskusji i na myślenie innych ludzi (rola psychologii, erystyki itp.)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 smtClean="0">
                <a:solidFill>
                  <a:srgbClr val="392E65"/>
                </a:solidFill>
                <a:latin typeface="Myriad Pro Cond" panose="020B0506030403020204" pitchFamily="34" charset="0"/>
              </a:rPr>
              <a:t>Miniwykład  </a:t>
            </a:r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(3): struktura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>
                <a:latin typeface="Arial" panose="020B0604020202020204" pitchFamily="34" charset="0"/>
              </a:rPr>
              <a:t>Struktura rozumowania (argumentu): przesłanki (zdania, z których wyprowadza się tezę) – wniosek (wyprowadzona teza)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Niekiedy niektóre z przesłanek są pominięte lub milcząco założone – entymemat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 smtClean="0">
                <a:solidFill>
                  <a:srgbClr val="392E65"/>
                </a:solidFill>
                <a:latin typeface="Myriad Pro Cond" panose="020B0506030403020204" pitchFamily="34" charset="0"/>
              </a:rPr>
              <a:t>Miniwykład  </a:t>
            </a:r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(4): rodzaje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800">
                <a:latin typeface="Arial" panose="020B0604020202020204" pitchFamily="34" charset="0"/>
              </a:rPr>
              <a:t>2 rodzaje związku: przesłanki – wniosek: (i) związek wynikania logicznego lub definicyjnego (ii) związek słabszy</a:t>
            </a:r>
          </a:p>
          <a:p>
            <a:pPr>
              <a:lnSpc>
                <a:spcPct val="90000"/>
              </a:lnSpc>
            </a:pPr>
            <a:r>
              <a:rPr lang="pl-PL" altLang="pl-PL" sz="2800">
                <a:latin typeface="Arial" panose="020B0604020202020204" pitchFamily="34" charset="0"/>
              </a:rPr>
              <a:t>Formalnie poprawne rozumowanie (argument) niezawodne – związek (i), prawdziwość przesłanek gwarantuje prawdziwość wniosku</a:t>
            </a:r>
          </a:p>
          <a:p>
            <a:pPr>
              <a:lnSpc>
                <a:spcPct val="90000"/>
              </a:lnSpc>
            </a:pPr>
            <a:r>
              <a:rPr lang="pl-PL" altLang="pl-PL" sz="2800">
                <a:latin typeface="Arial" panose="020B0604020202020204" pitchFamily="34" charset="0"/>
              </a:rPr>
              <a:t>Formalnie poprawne rozumowanie (nie-nie)zawodne – związek (ii), prawdziwość przesłanek tylko uprawdopodabnia wniosek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 smtClean="0">
                <a:solidFill>
                  <a:srgbClr val="392E65"/>
                </a:solidFill>
                <a:latin typeface="Myriad Pro Cond" panose="020B0506030403020204" pitchFamily="34" charset="0"/>
              </a:rPr>
              <a:t>Miniwykład w (5</a:t>
            </a:r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): r. niezawodne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>
                <a:latin typeface="Arial" panose="020B0604020202020204" pitchFamily="34" charset="0"/>
              </a:rPr>
              <a:t>Opiera się na jakimś prawie logiki dedukcyjnej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Prawu odpowiada schemat i reguła poprawnego rozumowania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Nazwy praw (schematów) – łacina, zapis – zmienne (zdaniowe) i symbole funktorów (zdaniotwórczych)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 smtClean="0">
                <a:solidFill>
                  <a:srgbClr val="392E65"/>
                </a:solidFill>
                <a:latin typeface="Myriad Pro Cond" panose="020B0506030403020204" pitchFamily="34" charset="0"/>
              </a:rPr>
              <a:t>Miniwykład (</a:t>
            </a:r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6): ocena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800">
                <a:latin typeface="Arial" panose="020B0604020202020204" pitchFamily="34" charset="0"/>
              </a:rPr>
              <a:t>Czy przesłanki argumentu są prawdziwe? (aspekt materialny)</a:t>
            </a:r>
          </a:p>
          <a:p>
            <a:pPr>
              <a:lnSpc>
                <a:spcPct val="90000"/>
              </a:lnSpc>
            </a:pPr>
            <a:r>
              <a:rPr lang="pl-PL" altLang="pl-PL" sz="2800">
                <a:latin typeface="Arial" panose="020B0604020202020204" pitchFamily="34" charset="0"/>
              </a:rPr>
              <a:t>Czy zachodzi właściwy związek: przesłanki – wniosek, a zwł. czy argument jest niezawodny? (aspekt formalny)</a:t>
            </a:r>
          </a:p>
          <a:p>
            <a:pPr>
              <a:lnSpc>
                <a:spcPct val="90000"/>
              </a:lnSpc>
            </a:pPr>
            <a:r>
              <a:rPr lang="pl-PL" altLang="pl-PL" sz="2800">
                <a:latin typeface="Arial" panose="020B0604020202020204" pitchFamily="34" charset="0"/>
              </a:rPr>
              <a:t>Czy argument wnosi odpowiedni wkład do dyskusji, np. czy jest na temat? (respektowanie parlamentarnych i logicznych reguł dyskusji)</a:t>
            </a:r>
          </a:p>
          <a:p>
            <a:pPr>
              <a:lnSpc>
                <a:spcPct val="90000"/>
              </a:lnSpc>
            </a:pPr>
            <a:r>
              <a:rPr lang="pl-PL" altLang="pl-PL" sz="2800">
                <a:latin typeface="Arial" panose="020B0604020202020204" pitchFamily="34" charset="0"/>
              </a:rPr>
              <a:t>Czy argument przekonuje odbiorcę?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MP(P)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i="1">
                <a:latin typeface="Arial" panose="020B0604020202020204" pitchFamily="34" charset="0"/>
              </a:rPr>
              <a:t>Modus ponendo ponens</a:t>
            </a:r>
            <a:r>
              <a:rPr lang="pl-PL" altLang="pl-PL">
                <a:latin typeface="Arial" panose="020B0604020202020204" pitchFamily="34" charset="0"/>
              </a:rPr>
              <a:t> (tryb twierdząco-twierdzący): </a:t>
            </a:r>
          </a:p>
          <a:p>
            <a:pPr>
              <a:lnSpc>
                <a:spcPct val="90000"/>
              </a:lnSpc>
            </a:pPr>
            <a:r>
              <a:rPr lang="pl-PL" altLang="pl-PL">
                <a:latin typeface="Arial" panose="020B0604020202020204" pitchFamily="34" charset="0"/>
              </a:rPr>
              <a:t>Prawo: [p </a:t>
            </a: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 (p  q)]  q</a:t>
            </a:r>
            <a:endParaRPr lang="pl-PL" altLang="pl-PL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Schemat: (</a:t>
            </a:r>
            <a:r>
              <a:rPr lang="pl-PL" altLang="pl-PL" b="1">
                <a:latin typeface="Arial" panose="020B0604020202020204" pitchFamily="34" charset="0"/>
                <a:sym typeface="Symbol" panose="05050102010706020507" pitchFamily="18" charset="2"/>
              </a:rPr>
              <a:t>P</a:t>
            </a: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rzesłanka</a:t>
            </a:r>
            <a:r>
              <a:rPr lang="pl-PL" altLang="pl-PL" b="1">
                <a:latin typeface="Arial" panose="020B0604020202020204" pitchFamily="34" charset="0"/>
                <a:sym typeface="Symbol" panose="05050102010706020507" pitchFamily="18" charset="2"/>
              </a:rPr>
              <a:t>1</a:t>
            </a: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) p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(P2) p  q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(</a:t>
            </a:r>
            <a:r>
              <a:rPr lang="pl-PL" altLang="pl-PL" b="1">
                <a:latin typeface="Arial" panose="020B0604020202020204" pitchFamily="34" charset="0"/>
                <a:sym typeface="Symbol" panose="05050102010706020507" pitchFamily="18" charset="2"/>
              </a:rPr>
              <a:t>W</a:t>
            </a: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niosek) q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Reguła: oderwij poprzednik od implikacji – otrzymasz jej następnik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MT(T)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i="1">
                <a:latin typeface="Arial" panose="020B0604020202020204" pitchFamily="34" charset="0"/>
              </a:rPr>
              <a:t>Modus tollendo tollens</a:t>
            </a:r>
            <a:r>
              <a:rPr lang="pl-PL" altLang="pl-PL">
                <a:latin typeface="Arial" panose="020B0604020202020204" pitchFamily="34" charset="0"/>
              </a:rPr>
              <a:t> (tryb przecząco-przeczący)</a:t>
            </a:r>
          </a:p>
          <a:p>
            <a:pPr>
              <a:lnSpc>
                <a:spcPct val="90000"/>
              </a:lnSpc>
            </a:pPr>
            <a:r>
              <a:rPr lang="pl-PL" altLang="pl-PL">
                <a:latin typeface="Arial" panose="020B0604020202020204" pitchFamily="34" charset="0"/>
              </a:rPr>
              <a:t>Prawo: [</a:t>
            </a: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q  (p  q)]  p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>
                <a:latin typeface="Arial" panose="020B0604020202020204" pitchFamily="34" charset="0"/>
              </a:rPr>
              <a:t>Schemat: (P1) </a:t>
            </a: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q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(P2) p  q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(W) p</a:t>
            </a:r>
          </a:p>
          <a:p>
            <a:pPr>
              <a:lnSpc>
                <a:spcPct val="90000"/>
              </a:lnSpc>
            </a:pP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Reguła: zaneguj następnik implikacji – otrzymasz negację jej poprzednika</a:t>
            </a:r>
            <a:endParaRPr lang="pl-PL" altLang="pl-PL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MTP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i="1">
                <a:latin typeface="Arial" panose="020B0604020202020204" pitchFamily="34" charset="0"/>
              </a:rPr>
              <a:t>Modus tollendo ponens</a:t>
            </a:r>
            <a:r>
              <a:rPr lang="pl-PL" altLang="pl-PL">
                <a:latin typeface="Arial" panose="020B0604020202020204" pitchFamily="34" charset="0"/>
              </a:rPr>
              <a:t> (tryb przecząco-twierdzący, sylogizm dysjunkcyjny)</a:t>
            </a:r>
          </a:p>
          <a:p>
            <a:pPr>
              <a:lnSpc>
                <a:spcPct val="90000"/>
              </a:lnSpc>
            </a:pPr>
            <a:r>
              <a:rPr lang="pl-PL" altLang="pl-PL">
                <a:latin typeface="Arial" panose="020B0604020202020204" pitchFamily="34" charset="0"/>
              </a:rPr>
              <a:t>Prawo: [</a:t>
            </a: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</a:t>
            </a:r>
            <a:r>
              <a:rPr lang="pl-PL" altLang="pl-PL">
                <a:latin typeface="Arial" panose="020B0604020202020204" pitchFamily="34" charset="0"/>
              </a:rPr>
              <a:t> p </a:t>
            </a: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 (p  q)]  q</a:t>
            </a:r>
            <a:endParaRPr lang="pl-PL" altLang="pl-PL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pl-PL" altLang="pl-PL">
                <a:latin typeface="Arial" panose="020B0604020202020204" pitchFamily="34" charset="0"/>
              </a:rPr>
              <a:t>Schemat: (P1) </a:t>
            </a: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p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(P2) p  q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(W) q</a:t>
            </a:r>
          </a:p>
          <a:p>
            <a:pPr>
              <a:lnSpc>
                <a:spcPct val="90000"/>
              </a:lnSpc>
            </a:pP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Reguła: zaneguj (opuść) jeden człon alternatywy – otrzymasz drugi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Inne prawa z podstawy (rzadziej)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>
                <a:latin typeface="Arial" panose="020B0604020202020204" pitchFamily="34" charset="0"/>
              </a:rPr>
              <a:t>Sylogizm hipotetyczny (2 </a:t>
            </a:r>
            <a:r>
              <a:rPr lang="pl-PL" altLang="pl-PL" b="1">
                <a:latin typeface="Arial" panose="020B0604020202020204" pitchFamily="34" charset="0"/>
              </a:rPr>
              <a:t>P</a:t>
            </a:r>
            <a:r>
              <a:rPr lang="pl-PL" altLang="pl-PL">
                <a:latin typeface="Arial" panose="020B0604020202020204" pitchFamily="34" charset="0"/>
              </a:rPr>
              <a:t>rzesłanki): </a:t>
            </a:r>
          </a:p>
          <a:p>
            <a:pPr>
              <a:buFontTx/>
              <a:buNone/>
            </a:pPr>
            <a:r>
              <a:rPr lang="pl-PL" altLang="pl-PL">
                <a:latin typeface="Arial" panose="020B0604020202020204" pitchFamily="34" charset="0"/>
              </a:rPr>
              <a:t>[(p </a:t>
            </a: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 q)  (q  r)]  (p  r)</a:t>
            </a:r>
          </a:p>
          <a:p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Dylemat konstrukcyjny prosty (3 P):</a:t>
            </a:r>
          </a:p>
          <a:p>
            <a:pPr>
              <a:buFontTx/>
              <a:buNone/>
            </a:pP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{(p  q)  [(p  r)  (q  r)]}  r</a:t>
            </a:r>
          </a:p>
          <a:p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Dylemat konstrukcyjny złożony (3 P):</a:t>
            </a:r>
          </a:p>
          <a:p>
            <a:pPr>
              <a:buFontTx/>
              <a:buNone/>
            </a:pP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{(p  q)  [(p  r)  (q  s)]}  (r  s)</a:t>
            </a:r>
            <a:endParaRPr lang="pl-PL" altLang="pl-PL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Uwagi dopełniające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z="2800" dirty="0">
                <a:latin typeface="Arial" panose="020B0604020202020204" pitchFamily="34" charset="0"/>
              </a:rPr>
              <a:t>W zasadzie wystarczy stosować na lekcji MPP, MTT, MTP</a:t>
            </a:r>
          </a:p>
          <a:p>
            <a:r>
              <a:rPr lang="pl-PL" altLang="pl-PL" sz="2800" dirty="0">
                <a:latin typeface="Arial" panose="020B0604020202020204" pitchFamily="34" charset="0"/>
              </a:rPr>
              <a:t>Uczniowie zdolniejsi mogą ćwiczyć się </a:t>
            </a:r>
            <a:r>
              <a:rPr lang="pl-PL" altLang="pl-PL" sz="2800" dirty="0" smtClean="0">
                <a:latin typeface="Arial" panose="020B0604020202020204" pitchFamily="34" charset="0"/>
              </a:rPr>
              <a:t/>
            </a:r>
            <a:br>
              <a:rPr lang="pl-PL" altLang="pl-PL" sz="2800" dirty="0" smtClean="0">
                <a:latin typeface="Arial" panose="020B0604020202020204" pitchFamily="34" charset="0"/>
              </a:rPr>
            </a:br>
            <a:r>
              <a:rPr lang="pl-PL" altLang="pl-PL" sz="2800" dirty="0" smtClean="0">
                <a:latin typeface="Arial" panose="020B0604020202020204" pitchFamily="34" charset="0"/>
              </a:rPr>
              <a:t>w </a:t>
            </a:r>
            <a:r>
              <a:rPr lang="pl-PL" altLang="pl-PL" sz="2800" dirty="0">
                <a:latin typeface="Arial" panose="020B0604020202020204" pitchFamily="34" charset="0"/>
              </a:rPr>
              <a:t>posługiwaniu się bardziej skomplikowanymi schematami i bardziej złożonymi argumentami, a także w sprawdzaniu praw metodą zero-jedynkową </a:t>
            </a:r>
          </a:p>
          <a:p>
            <a:r>
              <a:rPr lang="pl-PL" altLang="pl-PL" sz="2800" dirty="0">
                <a:latin typeface="Arial" panose="020B0604020202020204" pitchFamily="34" charset="0"/>
              </a:rPr>
              <a:t>Dla ułatwienia analizy warto niekiedy przestawiać kolejność przesłanek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pl-PL" altLang="pl-PL" sz="4400" b="1" dirty="0">
                <a:latin typeface="Myriad Pro Cond" panose="020B0506030403020204" pitchFamily="34" charset="0"/>
              </a:rPr>
              <a:t>Filozofia w LO (ZR): </a:t>
            </a:r>
            <a:r>
              <a:rPr lang="pl-PL" altLang="pl-PL" sz="4400" b="1" dirty="0" smtClean="0">
                <a:latin typeface="Myriad Pro Cond" panose="020B0506030403020204" pitchFamily="34" charset="0"/>
              </a:rPr>
              <a:t/>
            </a:r>
            <a:br>
              <a:rPr lang="pl-PL" altLang="pl-PL" sz="4400" b="1" dirty="0" smtClean="0">
                <a:latin typeface="Myriad Pro Cond" panose="020B0506030403020204" pitchFamily="34" charset="0"/>
              </a:rPr>
            </a:br>
            <a:r>
              <a:rPr lang="pl-PL" altLang="pl-PL" sz="4400" b="1" dirty="0" smtClean="0">
                <a:latin typeface="Myriad Pro Cond" panose="020B0506030403020204" pitchFamily="34" charset="0"/>
              </a:rPr>
              <a:t>lekcje </a:t>
            </a:r>
            <a:r>
              <a:rPr lang="pl-PL" altLang="pl-PL" sz="4400" b="1" dirty="0">
                <a:latin typeface="Myriad Pro Cond" panose="020B0506030403020204" pitchFamily="34" charset="0"/>
              </a:rPr>
              <a:t>o argumentach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pl-PL" altLang="pl-PL" sz="3200" dirty="0">
                <a:latin typeface="Myriad Pro Cond" panose="020B0506030403020204" pitchFamily="34" charset="0"/>
              </a:rPr>
              <a:t>JW i JF</a:t>
            </a:r>
          </a:p>
          <a:p>
            <a:r>
              <a:rPr lang="pl-PL" altLang="pl-PL" sz="3200" dirty="0">
                <a:latin typeface="Myriad Pro Cond" panose="020B0506030403020204" pitchFamily="34" charset="0"/>
              </a:rPr>
              <a:t>Prezentacja – moduł 3: informacje ogólne </a:t>
            </a:r>
            <a:r>
              <a:rPr lang="pl-PL" altLang="pl-PL" sz="3200" dirty="0" smtClean="0">
                <a:latin typeface="Myriad Pro Cond" panose="020B0506030403020204" pitchFamily="34" charset="0"/>
              </a:rPr>
              <a:t/>
            </a:r>
            <a:br>
              <a:rPr lang="pl-PL" altLang="pl-PL" sz="3200" dirty="0" smtClean="0">
                <a:latin typeface="Myriad Pro Cond" panose="020B0506030403020204" pitchFamily="34" charset="0"/>
              </a:rPr>
            </a:br>
            <a:r>
              <a:rPr lang="pl-PL" altLang="pl-PL" sz="3200" dirty="0" smtClean="0">
                <a:latin typeface="Myriad Pro Cond" panose="020B0506030403020204" pitchFamily="34" charset="0"/>
              </a:rPr>
              <a:t>i </a:t>
            </a:r>
            <a:r>
              <a:rPr lang="pl-PL" altLang="pl-PL" sz="3200" dirty="0">
                <a:latin typeface="Myriad Pro Cond" panose="020B0506030403020204" pitchFamily="34" charset="0"/>
              </a:rPr>
              <a:t>materiały na lekcje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i="1" dirty="0">
                <a:solidFill>
                  <a:srgbClr val="392E65"/>
                </a:solidFill>
                <a:latin typeface="Myriad Pro Cond" panose="020B0506030403020204" pitchFamily="34" charset="0"/>
              </a:rPr>
              <a:t>Reductio</a:t>
            </a:r>
            <a:r>
              <a:rPr lang="pl-PL" altLang="pl-PL" i="1" dirty="0">
                <a:solidFill>
                  <a:srgbClr val="392E65"/>
                </a:solidFill>
                <a:latin typeface="Myriad Pro Cond" panose="020B0506030403020204" pitchFamily="34" charset="0"/>
              </a:rPr>
              <a:t> ad absurdum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800">
                <a:latin typeface="Arial" panose="020B0604020202020204" pitchFamily="34" charset="0"/>
              </a:rPr>
              <a:t>Na użytek argumentu przyjmuję zdanie sprzeczną z tezą dowodzoną</a:t>
            </a:r>
          </a:p>
          <a:p>
            <a:pPr>
              <a:lnSpc>
                <a:spcPct val="90000"/>
              </a:lnSpc>
            </a:pPr>
            <a:r>
              <a:rPr lang="pl-PL" altLang="pl-PL" sz="2800">
                <a:latin typeface="Arial" panose="020B0604020202020204" pitchFamily="34" charset="0"/>
              </a:rPr>
              <a:t>Pokazuję, że prowadzi ono do zdania absurdalnego (jawnie fałszywego, sprzecznego ze sobą lub z innymi uznanymi przez nas zdaniami itp.)</a:t>
            </a:r>
          </a:p>
          <a:p>
            <a:pPr>
              <a:lnSpc>
                <a:spcPct val="90000"/>
              </a:lnSpc>
            </a:pPr>
            <a:r>
              <a:rPr lang="pl-PL" altLang="pl-PL" sz="2800">
                <a:latin typeface="Arial" panose="020B0604020202020204" pitchFamily="34" charset="0"/>
              </a:rPr>
              <a:t>W takim razie muszę przyjąć tezę dowodzoną</a:t>
            </a:r>
          </a:p>
          <a:p>
            <a:pPr>
              <a:lnSpc>
                <a:spcPct val="90000"/>
              </a:lnSpc>
            </a:pPr>
            <a:r>
              <a:rPr lang="pl-PL" altLang="pl-PL" sz="2800">
                <a:latin typeface="Arial" panose="020B0604020202020204" pitchFamily="34" charset="0"/>
              </a:rPr>
              <a:t>Często: MTT, nazwy bliskoznaczne: </a:t>
            </a:r>
            <a:r>
              <a:rPr lang="pl-PL" altLang="pl-PL" sz="2800" i="1">
                <a:latin typeface="Arial" panose="020B0604020202020204" pitchFamily="34" charset="0"/>
              </a:rPr>
              <a:t>r. ad falsum, r. ad impossibile, a. ad absurdum</a:t>
            </a:r>
            <a:r>
              <a:rPr lang="pl-PL" altLang="pl-PL" sz="2800">
                <a:latin typeface="Arial" panose="020B0604020202020204" pitchFamily="34" charset="0"/>
              </a:rPr>
              <a:t>, dowód niewprost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MTT (</a:t>
            </a:r>
            <a:r>
              <a:rPr lang="pl-PL" altLang="pl-PL" b="1" dirty="0" err="1">
                <a:solidFill>
                  <a:srgbClr val="392E65"/>
                </a:solidFill>
                <a:latin typeface="Myriad Pro Cond" panose="020B0506030403020204" pitchFamily="34" charset="0"/>
              </a:rPr>
              <a:t>reductio</a:t>
            </a:r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) w filozofii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800" dirty="0" err="1">
                <a:latin typeface="Arial" panose="020B0604020202020204" pitchFamily="34" charset="0"/>
              </a:rPr>
              <a:t>Parmenides</a:t>
            </a:r>
            <a:r>
              <a:rPr lang="pl-PL" altLang="pl-PL" sz="2800" dirty="0">
                <a:latin typeface="Arial" panose="020B0604020202020204" pitchFamily="34" charset="0"/>
              </a:rPr>
              <a:t> (starożytność): spór </a:t>
            </a:r>
            <a:r>
              <a:rPr lang="pl-PL" altLang="pl-PL" sz="2800" dirty="0" smtClean="0">
                <a:latin typeface="Arial" panose="020B0604020202020204" pitchFamily="34" charset="0"/>
              </a:rPr>
              <a:t/>
            </a:r>
            <a:br>
              <a:rPr lang="pl-PL" altLang="pl-PL" sz="2800" dirty="0" smtClean="0">
                <a:latin typeface="Arial" panose="020B0604020202020204" pitchFamily="34" charset="0"/>
              </a:rPr>
            </a:br>
            <a:r>
              <a:rPr lang="pl-PL" altLang="pl-PL" sz="2800" dirty="0" smtClean="0">
                <a:latin typeface="Arial" panose="020B0604020202020204" pitchFamily="34" charset="0"/>
              </a:rPr>
              <a:t>o </a:t>
            </a:r>
            <a:r>
              <a:rPr lang="pl-PL" altLang="pl-PL" sz="2800" dirty="0">
                <a:latin typeface="Arial" panose="020B0604020202020204" pitchFamily="34" charset="0"/>
              </a:rPr>
              <a:t>różnorodność bytów (III.3.3) – argument na rzecz monizmu (zob. też ZP III.2 – eleaci: obrona </a:t>
            </a:r>
            <a:r>
              <a:rPr lang="pl-PL" altLang="pl-PL" sz="2800" dirty="0" err="1">
                <a:latin typeface="Arial" panose="020B0604020202020204" pitchFamily="34" charset="0"/>
              </a:rPr>
              <a:t>statyzmu</a:t>
            </a:r>
            <a:r>
              <a:rPr lang="pl-PL" altLang="pl-PL" sz="2800" dirty="0">
                <a:latin typeface="Arial" panose="020B0604020202020204" pitchFamily="34" charset="0"/>
              </a:rPr>
              <a:t> – niezmienności bytu)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Św. Anzelm z Canterbury (średniowiecze): spór o istnienie Boga – argument </a:t>
            </a:r>
            <a:r>
              <a:rPr lang="pl-PL" altLang="pl-PL" sz="2800" dirty="0" err="1">
                <a:latin typeface="Arial" panose="020B0604020202020204" pitchFamily="34" charset="0"/>
              </a:rPr>
              <a:t>ontologicz</a:t>
            </a:r>
            <a:r>
              <a:rPr lang="pl-PL" altLang="pl-PL" sz="2800" dirty="0">
                <a:latin typeface="Arial" panose="020B0604020202020204" pitchFamily="34" charset="0"/>
              </a:rPr>
              <a:t>. (III.8.2 i II.3)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Kartezjusz (nowożytność): spór realizm - idealizm (III.3.1 i II.3.1-3) oraz spór wiedzę pewną (III.4.3)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 smtClean="0">
                <a:solidFill>
                  <a:srgbClr val="392E65"/>
                </a:solidFill>
                <a:latin typeface="Myriad Pro Cond" panose="020B0506030403020204" pitchFamily="34" charset="0"/>
              </a:rPr>
              <a:t>Parmenides</a:t>
            </a:r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 </a:t>
            </a:r>
            <a:r>
              <a:rPr lang="pl-PL" altLang="pl-PL" b="1" dirty="0" smtClean="0">
                <a:solidFill>
                  <a:srgbClr val="392E65"/>
                </a:solidFill>
                <a:latin typeface="Myriad Pro Cond" panose="020B0506030403020204" pitchFamily="34" charset="0"/>
              </a:rPr>
              <a:t>– </a:t>
            </a:r>
            <a:r>
              <a:rPr lang="pl-PL" altLang="pl-PL" b="1" dirty="0" smtClean="0">
                <a:solidFill>
                  <a:srgbClr val="392E65"/>
                </a:solidFill>
                <a:latin typeface="Myriad Pro Cond" panose="020B0506030403020204" pitchFamily="34" charset="0"/>
              </a:rPr>
              <a:t>tekst</a:t>
            </a:r>
            <a:endParaRPr lang="pl-PL" altLang="pl-PL" b="1" dirty="0">
              <a:solidFill>
                <a:srgbClr val="392E65"/>
              </a:solidFill>
              <a:latin typeface="Myriad Pro Cond" panose="020B0506030403020204" pitchFamily="34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Tx/>
              <a:buNone/>
            </a:pPr>
            <a:r>
              <a:rPr lang="pl-PL" altLang="pl-PL" sz="2800" dirty="0">
                <a:latin typeface="Arial" panose="020B0604020202020204" pitchFamily="34" charset="0"/>
              </a:rPr>
              <a:t>[...] </a:t>
            </a: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byt jest, albowiem jest byciem,</a:t>
            </a:r>
            <a:endParaRPr lang="pl-PL" altLang="pl-PL" sz="2800" dirty="0">
              <a:cs typeface="Times New Roman" panose="02020603050405020304" pitchFamily="18" charset="0"/>
            </a:endParaRPr>
          </a:p>
          <a:p>
            <a:pPr algn="just">
              <a:buFontTx/>
              <a:buNone/>
            </a:pP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Nicość [niebyt] natomiast nie jest. [...]</a:t>
            </a:r>
            <a:endParaRPr lang="pl-PL" altLang="pl-PL" sz="2800" dirty="0">
              <a:cs typeface="Times New Roman" panose="02020603050405020304" pitchFamily="18" charset="0"/>
            </a:endParaRPr>
          </a:p>
          <a:p>
            <a:pPr algn="just">
              <a:buFontTx/>
              <a:buNone/>
            </a:pP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[...] byt niezrodzony jest też niezniszczalny,</a:t>
            </a:r>
            <a:endParaRPr lang="pl-PL" altLang="pl-PL" sz="2800" dirty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Całkowity oraz jedyny, niewzruszony oraz doskonały.</a:t>
            </a:r>
            <a:r>
              <a:rPr lang="pl-PL" altLang="pl-PL" sz="2800" dirty="0"/>
              <a:t> </a:t>
            </a:r>
          </a:p>
          <a:p>
            <a:pPr algn="just">
              <a:buFontTx/>
              <a:buNone/>
            </a:pP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Jakże i skąd miałby wyróść? Otóż nie pozwolę mówić tobie</a:t>
            </a:r>
            <a:endParaRPr lang="pl-PL" altLang="pl-PL" sz="2800" dirty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I myśleć, że z niebytu</a:t>
            </a:r>
            <a:r>
              <a:rPr lang="pl-PL" altLang="pl-PL" sz="2800" dirty="0"/>
              <a:t> [...]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 err="1">
                <a:solidFill>
                  <a:srgbClr val="392E65"/>
                </a:solidFill>
                <a:latin typeface="Myriad Pro Cond" panose="020B0506030403020204" pitchFamily="34" charset="0"/>
              </a:rPr>
              <a:t>Parmenides</a:t>
            </a:r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 – cd. tekstu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Niezmienne jednak jest w granicach potężnych </a:t>
            </a:r>
            <a:r>
              <a:rPr lang="pl-PL" altLang="pl-PL" dirty="0" err="1">
                <a:latin typeface="Arial" panose="020B0604020202020204" pitchFamily="34" charset="0"/>
                <a:cs typeface="Arial" panose="020B0604020202020204" pitchFamily="34" charset="0"/>
              </a:rPr>
              <a:t>okowów</a:t>
            </a:r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, bez początku </a:t>
            </a:r>
            <a:r>
              <a:rPr lang="pl-PL" alt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końca, gdyż powstawanie i ginięcie odeszły daleko, wyparło je prawdziwe przekonanie. Pozostając tym samym </a:t>
            </a:r>
            <a:r>
              <a:rPr lang="pl-PL" alt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w tym samym miejscu, spoczywa samo i tak ułożone pozostanie. [...]</a:t>
            </a:r>
            <a:r>
              <a:rPr lang="pl-PL" altLang="pl-PL" dirty="0"/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Parmenides (</a:t>
            </a:r>
            <a:r>
              <a:rPr lang="pl-PL" altLang="pl-PL" b="1" dirty="0" err="1" smtClean="0">
                <a:solidFill>
                  <a:srgbClr val="392E65"/>
                </a:solidFill>
                <a:latin typeface="Myriad Pro Cond" panose="020B0506030403020204" pitchFamily="34" charset="0"/>
              </a:rPr>
              <a:t>arg</a:t>
            </a:r>
            <a:r>
              <a:rPr lang="pl-PL" altLang="pl-PL" b="1" dirty="0" smtClean="0">
                <a:solidFill>
                  <a:srgbClr val="392E65"/>
                </a:solidFill>
                <a:latin typeface="Myriad Pro Cond" panose="020B0506030403020204" pitchFamily="34" charset="0"/>
              </a:rPr>
              <a:t>. </a:t>
            </a:r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1)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>
                <a:latin typeface="Arial" panose="020B0604020202020204" pitchFamily="34" charset="0"/>
              </a:rPr>
              <a:t>Obrona </a:t>
            </a:r>
            <a:r>
              <a:rPr lang="pl-PL" altLang="pl-PL" dirty="0" err="1">
                <a:latin typeface="Arial" panose="020B0604020202020204" pitchFamily="34" charset="0"/>
              </a:rPr>
              <a:t>statyzmu</a:t>
            </a:r>
            <a:r>
              <a:rPr lang="pl-PL" altLang="pl-PL" dirty="0">
                <a:latin typeface="Arial" panose="020B0604020202020204" pitchFamily="34" charset="0"/>
              </a:rPr>
              <a:t> (byt jest niezmienny)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(P1) </a:t>
            </a:r>
            <a:r>
              <a:rPr lang="pl-PL" altLang="pl-PL" dirty="0">
                <a:latin typeface="Arial" panose="020B0604020202020204" pitchFamily="34" charset="0"/>
                <a:sym typeface="Symbol" panose="05050102010706020507" pitchFamily="18" charset="2"/>
              </a:rPr>
              <a:t>q: Nieprawda, że istnieje niebyt (czyli: niebytu nie ma)</a:t>
            </a:r>
          </a:p>
          <a:p>
            <a:r>
              <a:rPr lang="pl-PL" altLang="pl-PL" dirty="0">
                <a:latin typeface="Arial" panose="020B0604020202020204" pitchFamily="34" charset="0"/>
                <a:sym typeface="Symbol" panose="05050102010706020507" pitchFamily="18" charset="2"/>
              </a:rPr>
              <a:t>(P2) p  q: Jeżeli byt jest zmienny, </a:t>
            </a:r>
            <a:r>
              <a:rPr lang="pl-PL" altLang="pl-PL" dirty="0" smtClean="0">
                <a:latin typeface="Arial" panose="020B0604020202020204" pitchFamily="34" charset="0"/>
                <a:sym typeface="Symbol" panose="05050102010706020507" pitchFamily="18" charset="2"/>
              </a:rPr>
              <a:t/>
            </a:r>
            <a:br>
              <a:rPr lang="pl-PL" altLang="pl-PL" dirty="0" smtClean="0">
                <a:latin typeface="Arial" panose="020B0604020202020204" pitchFamily="34" charset="0"/>
                <a:sym typeface="Symbol" panose="05050102010706020507" pitchFamily="18" charset="2"/>
              </a:rPr>
            </a:br>
            <a:r>
              <a:rPr lang="pl-PL" altLang="pl-PL" dirty="0" smtClean="0">
                <a:latin typeface="Arial" panose="020B0604020202020204" pitchFamily="34" charset="0"/>
                <a:sym typeface="Symbol" panose="05050102010706020507" pitchFamily="18" charset="2"/>
              </a:rPr>
              <a:t>to </a:t>
            </a:r>
            <a:r>
              <a:rPr lang="pl-PL" altLang="pl-PL" dirty="0">
                <a:latin typeface="Arial" panose="020B0604020202020204" pitchFamily="34" charset="0"/>
                <a:sym typeface="Symbol" panose="05050102010706020507" pitchFamily="18" charset="2"/>
              </a:rPr>
              <a:t>istnieje niebyt</a:t>
            </a:r>
          </a:p>
          <a:p>
            <a:r>
              <a:rPr lang="pl-PL" altLang="pl-PL" dirty="0">
                <a:latin typeface="Arial" panose="020B0604020202020204" pitchFamily="34" charset="0"/>
                <a:sym typeface="Symbol" panose="05050102010706020507" pitchFamily="18" charset="2"/>
              </a:rPr>
              <a:t>(W) p: Nieprawda, że byt jest zmienny, czyli: byt jest niezmienny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Analiza argumentu 1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800">
                <a:latin typeface="Arial" panose="020B0604020202020204" pitchFamily="34" charset="0"/>
              </a:rPr>
              <a:t>Aspekt formalny: MTT – a. niezawodny</a:t>
            </a:r>
          </a:p>
          <a:p>
            <a:pPr>
              <a:lnSpc>
                <a:spcPct val="90000"/>
              </a:lnSpc>
            </a:pPr>
            <a:r>
              <a:rPr lang="pl-PL" altLang="pl-PL" sz="2800">
                <a:latin typeface="Arial" panose="020B0604020202020204" pitchFamily="34" charset="0"/>
              </a:rPr>
              <a:t>Aspekt materialny: (P1) jest oczywista, ale (P2) jest dyskusyjna </a:t>
            </a:r>
          </a:p>
          <a:p>
            <a:pPr>
              <a:lnSpc>
                <a:spcPct val="90000"/>
              </a:lnSpc>
            </a:pPr>
            <a:r>
              <a:rPr lang="pl-PL" altLang="pl-PL" sz="2800">
                <a:latin typeface="Arial" panose="020B0604020202020204" pitchFamily="34" charset="0"/>
              </a:rPr>
              <a:t>Intencja Parmenidesa (P2): gdyby byt był zmienny, to zmieniałby się w niebyt, a więc niebyt by istniał, ale (P1) niebytu nie ma</a:t>
            </a:r>
          </a:p>
          <a:p>
            <a:pPr>
              <a:lnSpc>
                <a:spcPct val="90000"/>
              </a:lnSpc>
            </a:pPr>
            <a:r>
              <a:rPr lang="pl-PL" altLang="pl-PL" sz="2800">
                <a:latin typeface="Arial" panose="020B0604020202020204" pitchFamily="34" charset="0"/>
              </a:rPr>
              <a:t>Dyskusja (kontrargument): lecz byt może  (zamiast w niebyt) zmieniać się w inny byt lub inną postać bytu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Parmenides (</a:t>
            </a:r>
            <a:r>
              <a:rPr lang="pl-PL" altLang="pl-PL" b="1" dirty="0" err="1" smtClean="0">
                <a:solidFill>
                  <a:srgbClr val="392E65"/>
                </a:solidFill>
                <a:latin typeface="Myriad Pro Cond" panose="020B0506030403020204" pitchFamily="34" charset="0"/>
              </a:rPr>
              <a:t>arg</a:t>
            </a:r>
            <a:r>
              <a:rPr lang="pl-PL" altLang="pl-PL" b="1" dirty="0" smtClean="0">
                <a:solidFill>
                  <a:srgbClr val="392E65"/>
                </a:solidFill>
                <a:latin typeface="Myriad Pro Cond" panose="020B0506030403020204" pitchFamily="34" charset="0"/>
              </a:rPr>
              <a:t>. </a:t>
            </a:r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2)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Argument na rzecz monizmu (byt jest dokładnie jeden) ma tę samą strukturę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Różnica w (P2): </a:t>
            </a:r>
            <a:r>
              <a:rPr lang="pl-PL" altLang="pl-PL" sz="2800" dirty="0">
                <a:latin typeface="Arial" panose="020B0604020202020204" pitchFamily="34" charset="0"/>
                <a:sym typeface="Symbol" panose="05050102010706020507" pitchFamily="18" charset="2"/>
              </a:rPr>
              <a:t>Jeśli bytów jest wiele, </a:t>
            </a:r>
            <a:r>
              <a:rPr lang="pl-PL" altLang="pl-PL" sz="2800" dirty="0" smtClean="0">
                <a:latin typeface="Arial" panose="020B0604020202020204" pitchFamily="34" charset="0"/>
                <a:sym typeface="Symbol" panose="05050102010706020507" pitchFamily="18" charset="2"/>
              </a:rPr>
              <a:t/>
            </a:r>
            <a:br>
              <a:rPr lang="pl-PL" altLang="pl-PL" sz="2800" dirty="0" smtClean="0">
                <a:latin typeface="Arial" panose="020B0604020202020204" pitchFamily="34" charset="0"/>
                <a:sym typeface="Symbol" panose="05050102010706020507" pitchFamily="18" charset="2"/>
              </a:rPr>
            </a:br>
            <a:r>
              <a:rPr lang="pl-PL" altLang="pl-PL" sz="2800" dirty="0" smtClean="0">
                <a:latin typeface="Arial" panose="020B0604020202020204" pitchFamily="34" charset="0"/>
                <a:sym typeface="Symbol" panose="05050102010706020507" pitchFamily="18" charset="2"/>
              </a:rPr>
              <a:t>to </a:t>
            </a:r>
            <a:r>
              <a:rPr lang="pl-PL" altLang="pl-PL" sz="2800" dirty="0">
                <a:latin typeface="Arial" panose="020B0604020202020204" pitchFamily="34" charset="0"/>
                <a:sym typeface="Symbol" panose="05050102010706020507" pitchFamily="18" charset="2"/>
              </a:rPr>
              <a:t>istnieje niebyt, (W) Nieprawda, że bytów jest wiele (czyli: byt jest jeden - monizm)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  <a:sym typeface="Symbol" panose="05050102010706020507" pitchFamily="18" charset="2"/>
              </a:rPr>
              <a:t>Ten sam problem: czy różne (liczne) byty oddziela niebyt (którego nie ma), czy jakiś inny od nich byt (który jednak jest)?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  <a:sym typeface="Symbol" panose="05050102010706020507" pitchFamily="18" charset="2"/>
              </a:rPr>
              <a:t>Dyskusja: Jakie są konsekwencje monizmu </a:t>
            </a:r>
            <a:r>
              <a:rPr lang="pl-PL" altLang="pl-PL" sz="2800" dirty="0" smtClean="0">
                <a:latin typeface="Arial" panose="020B0604020202020204" pitchFamily="34" charset="0"/>
                <a:sym typeface="Symbol" panose="05050102010706020507" pitchFamily="18" charset="2"/>
              </a:rPr>
              <a:t/>
            </a:r>
            <a:br>
              <a:rPr lang="pl-PL" altLang="pl-PL" sz="2800" dirty="0" smtClean="0">
                <a:latin typeface="Arial" panose="020B0604020202020204" pitchFamily="34" charset="0"/>
                <a:sym typeface="Symbol" panose="05050102010706020507" pitchFamily="18" charset="2"/>
              </a:rPr>
            </a:br>
            <a:r>
              <a:rPr lang="pl-PL" altLang="pl-PL" sz="2800" dirty="0" smtClean="0">
                <a:latin typeface="Arial" panose="020B0604020202020204" pitchFamily="34" charset="0"/>
                <a:sym typeface="Symbol" panose="05050102010706020507" pitchFamily="18" charset="2"/>
              </a:rPr>
              <a:t>i </a:t>
            </a:r>
            <a:r>
              <a:rPr lang="pl-PL" altLang="pl-PL" sz="2800" dirty="0" err="1">
                <a:latin typeface="Arial" panose="020B0604020202020204" pitchFamily="34" charset="0"/>
                <a:sym typeface="Symbol" panose="05050102010706020507" pitchFamily="18" charset="2"/>
              </a:rPr>
              <a:t>statyzmu</a:t>
            </a:r>
            <a:r>
              <a:rPr lang="pl-PL" altLang="pl-PL" sz="2800" dirty="0">
                <a:latin typeface="Arial" panose="020B0604020202020204" pitchFamily="34" charset="0"/>
                <a:sym typeface="Symbol" panose="05050102010706020507" pitchFamily="18" charset="2"/>
              </a:rPr>
              <a:t>? Czy są one akceptowalne?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Św. Anzelm – tekst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altLang="pl-PL" sz="2800" dirty="0">
                <a:latin typeface="Arial" panose="020B0604020202020204" pitchFamily="34" charset="0"/>
              </a:rPr>
              <a:t>[...] </a:t>
            </a: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Ale z pewnością </a:t>
            </a:r>
            <a:r>
              <a:rPr lang="pl-PL" altLang="pl-PL" sz="2800" dirty="0">
                <a:latin typeface="Arial" panose="020B0604020202020204" pitchFamily="34" charset="0"/>
              </a:rPr>
              <a:t>MAX </a:t>
            </a: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nie może być jedynie w intelekcie.</a:t>
            </a:r>
            <a:r>
              <a:rPr lang="pl-PL" altLang="pl-PL" sz="2800" dirty="0">
                <a:latin typeface="Arial" panose="020B0604020202020204" pitchFamily="34" charset="0"/>
              </a:rPr>
              <a:t> </a:t>
            </a: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Jeżeli bowiem jest jedynie tylko w intelekcie, to można pomyśleć, że jest także w rzeczywistości, a to jest czymś większym. Jeżeli więc </a:t>
            </a:r>
            <a:r>
              <a:rPr lang="pl-PL" altLang="pl-PL" sz="2800" dirty="0">
                <a:latin typeface="Arial" panose="020B0604020202020204" pitchFamily="34" charset="0"/>
              </a:rPr>
              <a:t>MAX </a:t>
            </a: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jest jedynie tylko w intelekcie, wówczas </a:t>
            </a:r>
            <a:r>
              <a:rPr lang="pl-PL" altLang="pl-PL" sz="2800" dirty="0">
                <a:latin typeface="Arial" panose="020B0604020202020204" pitchFamily="34" charset="0"/>
              </a:rPr>
              <a:t>MAX </a:t>
            </a: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jest jednocześnie tym, ponad co nic większego może być pomyślane. Tak jednak z pewnością być nie może.</a:t>
            </a:r>
            <a:r>
              <a:rPr lang="pl-PL" altLang="pl-PL" sz="2800" dirty="0">
                <a:latin typeface="Arial" panose="020B0604020202020204" pitchFamily="34" charset="0"/>
              </a:rPr>
              <a:t> </a:t>
            </a: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Zatem </a:t>
            </a:r>
            <a:r>
              <a:rPr lang="pl-PL" altLang="pl-PL" sz="2800" dirty="0">
                <a:latin typeface="Arial" panose="020B0604020202020204" pitchFamily="34" charset="0"/>
              </a:rPr>
              <a:t>MAX </a:t>
            </a: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istnieje bez wątpienia </a:t>
            </a:r>
            <a:r>
              <a:rPr lang="pl-PL" alt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w intelekcie, i w rzeczywistości.</a:t>
            </a:r>
            <a:r>
              <a:rPr lang="pl-PL" altLang="pl-PL" sz="2800" dirty="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Anzelm – argument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Definicja: byt maksymalny (MAX) – to, </a:t>
            </a:r>
            <a:r>
              <a:rPr lang="pl-PL" altLang="pl-PL" sz="2800" dirty="0">
                <a:latin typeface="Arial" panose="020B0604020202020204" pitchFamily="34" charset="0"/>
                <a:sym typeface="Symbol" panose="05050102010706020507" pitchFamily="18" charset="2"/>
              </a:rPr>
              <a:t>ponad co nic większego nie może być pomyślane</a:t>
            </a:r>
            <a:endParaRPr lang="pl-PL" altLang="pl-PL" sz="28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(P1) </a:t>
            </a:r>
            <a:r>
              <a:rPr lang="pl-PL" altLang="pl-PL" sz="2800" dirty="0">
                <a:latin typeface="Arial" panose="020B0604020202020204" pitchFamily="34" charset="0"/>
                <a:sym typeface="Symbol" panose="05050102010706020507" pitchFamily="18" charset="2"/>
              </a:rPr>
              <a:t>p  q: Jeżeli Bóg istnieje tylko </a:t>
            </a:r>
            <a:r>
              <a:rPr lang="pl-PL" altLang="pl-PL" sz="2800" dirty="0" smtClean="0">
                <a:latin typeface="Arial" panose="020B0604020202020204" pitchFamily="34" charset="0"/>
                <a:sym typeface="Symbol" panose="05050102010706020507" pitchFamily="18" charset="2"/>
              </a:rPr>
              <a:t/>
            </a:r>
            <a:br>
              <a:rPr lang="pl-PL" altLang="pl-PL" sz="2800" dirty="0" smtClean="0">
                <a:latin typeface="Arial" panose="020B0604020202020204" pitchFamily="34" charset="0"/>
                <a:sym typeface="Symbol" panose="05050102010706020507" pitchFamily="18" charset="2"/>
              </a:rPr>
            </a:br>
            <a:r>
              <a:rPr lang="pl-PL" altLang="pl-PL" sz="2800" dirty="0" smtClean="0">
                <a:latin typeface="Arial" panose="020B0604020202020204" pitchFamily="34" charset="0"/>
                <a:sym typeface="Symbol" panose="05050102010706020507" pitchFamily="18" charset="2"/>
              </a:rPr>
              <a:t>w </a:t>
            </a:r>
            <a:r>
              <a:rPr lang="pl-PL" altLang="pl-PL" sz="2800" dirty="0">
                <a:latin typeface="Arial" panose="020B0604020202020204" pitchFamily="34" charset="0"/>
                <a:sym typeface="Symbol" panose="05050102010706020507" pitchFamily="18" charset="2"/>
              </a:rPr>
              <a:t>intelekcie, to Bóg nie jest bytem maksymalnym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  <a:sym typeface="Symbol" panose="05050102010706020507" pitchFamily="18" charset="2"/>
              </a:rPr>
              <a:t>(P2) q: Nieprawda, że Bóg nie jest bytem maksymalnym (czyli: Bóg jest bytem maksymalnym)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  <a:sym typeface="Symbol" panose="05050102010706020507" pitchFamily="18" charset="2"/>
              </a:rPr>
              <a:t>(W) p: Nieprawda, że Bóg istnieje tylko </a:t>
            </a:r>
            <a:r>
              <a:rPr lang="pl-PL" altLang="pl-PL" sz="2800" dirty="0" smtClean="0">
                <a:latin typeface="Arial" panose="020B0604020202020204" pitchFamily="34" charset="0"/>
                <a:sym typeface="Symbol" panose="05050102010706020507" pitchFamily="18" charset="2"/>
              </a:rPr>
              <a:t/>
            </a:r>
            <a:br>
              <a:rPr lang="pl-PL" altLang="pl-PL" sz="2800" dirty="0" smtClean="0">
                <a:latin typeface="Arial" panose="020B0604020202020204" pitchFamily="34" charset="0"/>
                <a:sym typeface="Symbol" panose="05050102010706020507" pitchFamily="18" charset="2"/>
              </a:rPr>
            </a:br>
            <a:r>
              <a:rPr lang="pl-PL" altLang="pl-PL" sz="2800" dirty="0" smtClean="0">
                <a:latin typeface="Arial" panose="020B0604020202020204" pitchFamily="34" charset="0"/>
                <a:sym typeface="Symbol" panose="05050102010706020507" pitchFamily="18" charset="2"/>
              </a:rPr>
              <a:t>w </a:t>
            </a:r>
            <a:r>
              <a:rPr lang="pl-PL" altLang="pl-PL" sz="2800" dirty="0">
                <a:latin typeface="Arial" panose="020B0604020202020204" pitchFamily="34" charset="0"/>
                <a:sym typeface="Symbol" panose="05050102010706020507" pitchFamily="18" charset="2"/>
              </a:rPr>
              <a:t>intelekcie, czyli: Bóg istnieje i w intelekcie, </a:t>
            </a:r>
            <a:r>
              <a:rPr lang="pl-PL" altLang="pl-PL" sz="2800" dirty="0" smtClean="0">
                <a:latin typeface="Arial" panose="020B0604020202020204" pitchFamily="34" charset="0"/>
                <a:sym typeface="Symbol" panose="05050102010706020507" pitchFamily="18" charset="2"/>
              </a:rPr>
              <a:t/>
            </a:r>
            <a:br>
              <a:rPr lang="pl-PL" altLang="pl-PL" sz="2800" dirty="0" smtClean="0">
                <a:latin typeface="Arial" panose="020B0604020202020204" pitchFamily="34" charset="0"/>
                <a:sym typeface="Symbol" panose="05050102010706020507" pitchFamily="18" charset="2"/>
              </a:rPr>
            </a:br>
            <a:r>
              <a:rPr lang="pl-PL" altLang="pl-PL" sz="2800" dirty="0" smtClean="0">
                <a:latin typeface="Arial" panose="020B0604020202020204" pitchFamily="34" charset="0"/>
                <a:sym typeface="Symbol" panose="05050102010706020507" pitchFamily="18" charset="2"/>
              </a:rPr>
              <a:t>i </a:t>
            </a:r>
            <a:r>
              <a:rPr lang="pl-PL" altLang="pl-PL" sz="2800" dirty="0">
                <a:latin typeface="Arial" panose="020B0604020202020204" pitchFamily="34" charset="0"/>
                <a:sym typeface="Symbol" panose="05050102010706020507" pitchFamily="18" charset="2"/>
              </a:rPr>
              <a:t>w rzeczywistości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Analiza argumentu A-a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z="2800" dirty="0">
                <a:latin typeface="Arial" panose="020B0604020202020204" pitchFamily="34" charset="0"/>
              </a:rPr>
              <a:t>Aspekt formalny: MTT – a. niezawodny (komplikacja przez nakładające się negacje, lecz negacja negacji = twierdzenie)</a:t>
            </a:r>
          </a:p>
          <a:p>
            <a:r>
              <a:rPr lang="pl-PL" altLang="pl-PL" sz="2800" dirty="0">
                <a:latin typeface="Arial" panose="020B0604020202020204" pitchFamily="34" charset="0"/>
              </a:rPr>
              <a:t>Obrona (P1): Bóg istniejący i w intelekcie, </a:t>
            </a:r>
            <a:r>
              <a:rPr lang="pl-PL" altLang="pl-PL" sz="2800" dirty="0" smtClean="0">
                <a:latin typeface="Arial" panose="020B0604020202020204" pitchFamily="34" charset="0"/>
              </a:rPr>
              <a:t/>
            </a:r>
            <a:br>
              <a:rPr lang="pl-PL" altLang="pl-PL" sz="2800" dirty="0" smtClean="0">
                <a:latin typeface="Arial" panose="020B0604020202020204" pitchFamily="34" charset="0"/>
              </a:rPr>
            </a:br>
            <a:r>
              <a:rPr lang="pl-PL" altLang="pl-PL" sz="2800" dirty="0" smtClean="0">
                <a:latin typeface="Arial" panose="020B0604020202020204" pitchFamily="34" charset="0"/>
              </a:rPr>
              <a:t>i </a:t>
            </a:r>
            <a:r>
              <a:rPr lang="pl-PL" altLang="pl-PL" sz="2800" dirty="0">
                <a:latin typeface="Arial" panose="020B0604020202020204" pitchFamily="34" charset="0"/>
              </a:rPr>
              <a:t>w rzeczywistości jest </a:t>
            </a:r>
            <a:r>
              <a:rPr lang="pl-PL" altLang="pl-PL" sz="2800" dirty="0" err="1">
                <a:latin typeface="Arial" panose="020B0604020202020204" pitchFamily="34" charset="0"/>
              </a:rPr>
              <a:t>jest</a:t>
            </a:r>
            <a:r>
              <a:rPr lang="pl-PL" altLang="pl-PL" sz="2800" dirty="0">
                <a:latin typeface="Arial" panose="020B0604020202020204" pitchFamily="34" charset="0"/>
              </a:rPr>
              <a:t> większy od Boga istniejącego tylko w intelekcie</a:t>
            </a:r>
          </a:p>
          <a:p>
            <a:r>
              <a:rPr lang="pl-PL" altLang="pl-PL" sz="2800" dirty="0">
                <a:latin typeface="Arial" panose="020B0604020202020204" pitchFamily="34" charset="0"/>
              </a:rPr>
              <a:t>Obrona (2): analiza pojęciowa wykazuje, </a:t>
            </a:r>
            <a:r>
              <a:rPr lang="pl-PL" altLang="pl-PL" sz="2800" dirty="0" smtClean="0">
                <a:latin typeface="Arial" panose="020B0604020202020204" pitchFamily="34" charset="0"/>
              </a:rPr>
              <a:t/>
            </a:r>
            <a:br>
              <a:rPr lang="pl-PL" altLang="pl-PL" sz="2800" dirty="0" smtClean="0">
                <a:latin typeface="Arial" panose="020B0604020202020204" pitchFamily="34" charset="0"/>
              </a:rPr>
            </a:br>
            <a:r>
              <a:rPr lang="pl-PL" altLang="pl-PL" sz="2800" dirty="0" smtClean="0">
                <a:latin typeface="Arial" panose="020B0604020202020204" pitchFamily="34" charset="0"/>
              </a:rPr>
              <a:t>że </a:t>
            </a:r>
            <a:r>
              <a:rPr lang="pl-PL" altLang="pl-PL" sz="2800" dirty="0">
                <a:latin typeface="Arial" panose="020B0604020202020204" pitchFamily="34" charset="0"/>
              </a:rPr>
              <a:t>rozumiemy Boga jako byt maksymalny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Istota ZR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</a:rPr>
              <a:t>Trzy działy: </a:t>
            </a:r>
            <a:r>
              <a:rPr lang="pl-PL" altLang="pl-PL" dirty="0">
                <a:latin typeface="Arial" panose="020B0604020202020204" pitchFamily="34" charset="0"/>
                <a:cs typeface="Times New Roman" panose="02020603050405020304" pitchFamily="18" charset="0"/>
              </a:rPr>
              <a:t>kultura logiczna,</a:t>
            </a:r>
            <a:r>
              <a:rPr lang="pl-PL" altLang="pl-PL" dirty="0">
                <a:latin typeface="Arial" panose="020B0604020202020204" pitchFamily="34" charset="0"/>
              </a:rPr>
              <a:t> </a:t>
            </a:r>
            <a:r>
              <a:rPr lang="pl-PL" altLang="pl-PL" dirty="0">
                <a:latin typeface="Arial" panose="020B0604020202020204" pitchFamily="34" charset="0"/>
                <a:cs typeface="Times New Roman" panose="02020603050405020304" pitchFamily="18" charset="0"/>
              </a:rPr>
              <a:t>elementy historii filozofii</a:t>
            </a:r>
            <a:r>
              <a:rPr lang="pl-PL" altLang="pl-PL" dirty="0">
                <a:latin typeface="Arial" panose="020B0604020202020204" pitchFamily="34" charset="0"/>
              </a:rPr>
              <a:t>, </a:t>
            </a:r>
            <a:r>
              <a:rPr lang="pl-PL" altLang="pl-PL" dirty="0">
                <a:latin typeface="Arial" panose="020B0604020202020204" pitchFamily="34" charset="0"/>
                <a:cs typeface="Times New Roman" panose="02020603050405020304" pitchFamily="18" charset="0"/>
              </a:rPr>
              <a:t>wybrane problemy filozofii</a:t>
            </a:r>
            <a:r>
              <a:rPr lang="pl-PL" altLang="pl-PL" dirty="0">
                <a:latin typeface="Arial" panose="020B0604020202020204" pitchFamily="34" charset="0"/>
              </a:rPr>
              <a:t> (akcent na ich korelacje)</a:t>
            </a:r>
          </a:p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</a:rPr>
              <a:t>Nowość: kultura logiczna</a:t>
            </a:r>
          </a:p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</a:rPr>
              <a:t>Filozofia – zestaw problemów </a:t>
            </a:r>
            <a:r>
              <a:rPr lang="pl-PL" altLang="pl-PL" dirty="0" smtClean="0">
                <a:latin typeface="Arial" panose="020B0604020202020204" pitchFamily="34" charset="0"/>
              </a:rPr>
              <a:t/>
            </a:r>
            <a:br>
              <a:rPr lang="pl-PL" altLang="pl-PL" dirty="0" smtClean="0">
                <a:latin typeface="Arial" panose="020B0604020202020204" pitchFamily="34" charset="0"/>
              </a:rPr>
            </a:br>
            <a:r>
              <a:rPr lang="pl-PL" altLang="pl-PL" dirty="0" smtClean="0">
                <a:latin typeface="Arial" panose="020B0604020202020204" pitchFamily="34" charset="0"/>
              </a:rPr>
              <a:t>i </a:t>
            </a:r>
            <a:r>
              <a:rPr lang="pl-PL" altLang="pl-PL" dirty="0">
                <a:latin typeface="Arial" panose="020B0604020202020204" pitchFamily="34" charset="0"/>
              </a:rPr>
              <a:t>rozwiązań, mających historyczne konkretyzacje i będących przedmiotem analizy i oceny logicznej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Dyskusja materialna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Jeśli (P2) opiera się tylko na analizie pojęć</a:t>
            </a:r>
            <a:r>
              <a:rPr lang="pl-PL" altLang="pl-PL" sz="2800" dirty="0" smtClean="0">
                <a:latin typeface="Arial" panose="020B0604020202020204" pitchFamily="34" charset="0"/>
              </a:rPr>
              <a:t>,</a:t>
            </a:r>
            <a:br>
              <a:rPr lang="pl-PL" altLang="pl-PL" sz="2800" dirty="0" smtClean="0">
                <a:latin typeface="Arial" panose="020B0604020202020204" pitchFamily="34" charset="0"/>
              </a:rPr>
            </a:br>
            <a:r>
              <a:rPr lang="pl-PL" altLang="pl-PL" sz="2800" dirty="0" smtClean="0">
                <a:latin typeface="Arial" panose="020B0604020202020204" pitchFamily="34" charset="0"/>
              </a:rPr>
              <a:t>to </a:t>
            </a:r>
            <a:r>
              <a:rPr lang="pl-PL" altLang="pl-PL" sz="2800" dirty="0">
                <a:latin typeface="Arial" panose="020B0604020202020204" pitchFamily="34" charset="0"/>
              </a:rPr>
              <a:t>czy można na niej oprzeć jakikolwiek argument na rzecz istnienia czegokolwiek? (spór empiryzm - aprioryzm – zob. III.4.1)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Jeśli (P2) jest twierdzeniem o rzeczywistości, to czy nie zakłada tezy dowodzonej?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Czy </a:t>
            </a:r>
            <a:r>
              <a:rPr lang="pl-PL" altLang="pl-PL" sz="2800" dirty="0" err="1">
                <a:latin typeface="Arial" panose="020B0604020202020204" pitchFamily="34" charset="0"/>
              </a:rPr>
              <a:t>Anzelmiańskie</a:t>
            </a:r>
            <a:r>
              <a:rPr lang="pl-PL" altLang="pl-PL" sz="2800" dirty="0">
                <a:latin typeface="Arial" panose="020B0604020202020204" pitchFamily="34" charset="0"/>
              </a:rPr>
              <a:t> rozumienie Boga jako MAX jest trafne? 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Uwaga: argument do dziś jest przeformułowywany i dyskutowany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Kartezjusz – tekst 1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l-PL" altLang="pl-PL" sz="2800">
                <a:latin typeface="Arial" panose="020B0604020202020204" pitchFamily="34" charset="0"/>
              </a:rPr>
              <a:t> [...] </a:t>
            </a:r>
            <a:r>
              <a:rPr lang="pl-PL" altLang="pl-PL" sz="2800">
                <a:latin typeface="Arial" panose="020B0604020202020204" pitchFamily="34" charset="0"/>
                <a:cs typeface="Times New Roman" panose="02020603050405020304" pitchFamily="18" charset="0"/>
              </a:rPr>
              <a:t>mogłem przypu</a:t>
            </a:r>
            <a:r>
              <a:rPr lang="pl-PL" altLang="pl-PL" sz="2800">
                <a:latin typeface="Arial" panose="020B0604020202020204" pitchFamily="34" charset="0"/>
              </a:rPr>
              <a:t>ś</a:t>
            </a:r>
            <a:r>
              <a:rPr lang="pl-PL" altLang="pl-PL" sz="2800">
                <a:latin typeface="Arial" panose="020B0604020202020204" pitchFamily="34" charset="0"/>
                <a:cs typeface="Times New Roman" panose="02020603050405020304" pitchFamily="18" charset="0"/>
              </a:rPr>
              <a:t>ci</a:t>
            </a:r>
            <a:r>
              <a:rPr lang="pl-PL" altLang="pl-PL" sz="2800">
                <a:latin typeface="Arial" panose="020B0604020202020204" pitchFamily="34" charset="0"/>
              </a:rPr>
              <a:t>ć</a:t>
            </a:r>
            <a:r>
              <a:rPr lang="pl-PL" altLang="pl-PL" sz="2800">
                <a:latin typeface="Arial" panose="020B0604020202020204" pitchFamily="34" charset="0"/>
                <a:cs typeface="Times New Roman" panose="02020603050405020304" pitchFamily="18" charset="0"/>
              </a:rPr>
              <a:t>, że nie mia</a:t>
            </a:r>
            <a:r>
              <a:rPr lang="pl-PL" altLang="pl-PL" sz="2800">
                <a:latin typeface="Arial" panose="020B0604020202020204" pitchFamily="34" charset="0"/>
              </a:rPr>
              <a:t>ł</a:t>
            </a:r>
            <a:r>
              <a:rPr lang="pl-PL" altLang="pl-PL" sz="2800">
                <a:latin typeface="Arial" panose="020B0604020202020204" pitchFamily="34" charset="0"/>
                <a:cs typeface="Times New Roman" panose="02020603050405020304" pitchFamily="18" charset="0"/>
              </a:rPr>
              <a:t>em wcale cia</a:t>
            </a:r>
            <a:r>
              <a:rPr lang="pl-PL" altLang="pl-PL" sz="2800">
                <a:latin typeface="Arial" panose="020B0604020202020204" pitchFamily="34" charset="0"/>
              </a:rPr>
              <a:t>ł</a:t>
            </a:r>
            <a:r>
              <a:rPr lang="pl-PL" altLang="pl-PL" sz="2800">
                <a:latin typeface="Arial" panose="020B0604020202020204" pitchFamily="34" charset="0"/>
                <a:cs typeface="Times New Roman" panose="02020603050405020304" pitchFamily="18" charset="0"/>
              </a:rPr>
              <a:t>a, że nie było wcale świata ani żadnego miejsca, gdzie bym się znajdował; lecz nie mogłem dla tych względów przypuścić, bym wcale nie istniał, a przeciwnie, z tego właśnie, że zamierzałem wątpić o prawdziwości innych rzeczy, wynikało w sposób zupełnie oczywisty i zupe</a:t>
            </a:r>
            <a:r>
              <a:rPr lang="pl-PL" altLang="pl-PL" sz="2800">
                <a:latin typeface="Arial" panose="020B0604020202020204" pitchFamily="34" charset="0"/>
              </a:rPr>
              <a:t>ł</a:t>
            </a:r>
            <a:r>
              <a:rPr lang="pl-PL" altLang="pl-PL" sz="2800">
                <a:latin typeface="Arial" panose="020B0604020202020204" pitchFamily="34" charset="0"/>
                <a:cs typeface="Times New Roman" panose="02020603050405020304" pitchFamily="18" charset="0"/>
              </a:rPr>
              <a:t>nie pewny, że istnia</a:t>
            </a:r>
            <a:r>
              <a:rPr lang="pl-PL" altLang="pl-PL" sz="2800">
                <a:latin typeface="Arial" panose="020B0604020202020204" pitchFamily="34" charset="0"/>
              </a:rPr>
              <a:t>ł</a:t>
            </a:r>
            <a:r>
              <a:rPr lang="pl-PL" altLang="pl-PL" sz="2800">
                <a:latin typeface="Arial" panose="020B0604020202020204" pitchFamily="34" charset="0"/>
                <a:cs typeface="Times New Roman" panose="02020603050405020304" pitchFamily="18" charset="0"/>
              </a:rPr>
              <a:t>em</a:t>
            </a:r>
            <a:r>
              <a:rPr lang="pl-PL" altLang="pl-PL" sz="2800">
                <a:latin typeface="Arial" panose="020B0604020202020204" pitchFamily="34" charset="0"/>
              </a:rPr>
              <a:t> [...]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Kartezjusz – tekst 2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l-PL" altLang="pl-PL" sz="2400">
                <a:latin typeface="Arial" panose="020B0604020202020204" pitchFamily="34" charset="0"/>
              </a:rPr>
              <a:t>[...] </a:t>
            </a:r>
            <a:r>
              <a:rPr lang="pl-PL" altLang="pl-PL" sz="2400">
                <a:latin typeface="Arial" panose="020B0604020202020204" pitchFamily="34" charset="0"/>
                <a:cs typeface="Times New Roman" panose="02020603050405020304" pitchFamily="18" charset="0"/>
              </a:rPr>
              <a:t>mamy dostateczne przyczyny, by nie by</a:t>
            </a:r>
            <a:r>
              <a:rPr lang="pl-PL" altLang="pl-PL" sz="2400">
                <a:latin typeface="Arial" panose="020B0604020202020204" pitchFamily="34" charset="0"/>
              </a:rPr>
              <a:t>ć</a:t>
            </a:r>
            <a:r>
              <a:rPr lang="pl-PL" altLang="pl-PL" sz="2400">
                <a:latin typeface="Arial" panose="020B0604020202020204" pitchFamily="34" charset="0"/>
                <a:cs typeface="Times New Roman" panose="02020603050405020304" pitchFamily="18" charset="0"/>
              </a:rPr>
              <a:t> tak ca</a:t>
            </a:r>
            <a:r>
              <a:rPr lang="pl-PL" altLang="pl-PL" sz="2400">
                <a:latin typeface="Arial" panose="020B0604020202020204" pitchFamily="34" charset="0"/>
              </a:rPr>
              <a:t>ł</a:t>
            </a:r>
            <a:r>
              <a:rPr lang="pl-PL" altLang="pl-PL" sz="2400">
                <a:latin typeface="Arial" panose="020B0604020202020204" pitchFamily="34" charset="0"/>
                <a:cs typeface="Times New Roman" panose="02020603050405020304" pitchFamily="18" charset="0"/>
              </a:rPr>
              <a:t>kowicie co do nich</a:t>
            </a:r>
            <a:r>
              <a:rPr lang="pl-PL" altLang="pl-PL" sz="2400">
                <a:latin typeface="Arial" panose="020B0604020202020204" pitchFamily="34" charset="0"/>
              </a:rPr>
              <a:t> [rzeczy świata fizycznego] </a:t>
            </a:r>
            <a:r>
              <a:rPr lang="pl-PL" altLang="pl-PL" sz="2400">
                <a:latin typeface="Arial" panose="020B0604020202020204" pitchFamily="34" charset="0"/>
                <a:cs typeface="Times New Roman" panose="02020603050405020304" pitchFamily="18" charset="0"/>
              </a:rPr>
              <a:t>upewnionymi</a:t>
            </a:r>
            <a:r>
              <a:rPr lang="pl-PL" altLang="pl-PL" sz="2400">
                <a:latin typeface="Arial" panose="020B0604020202020204" pitchFamily="34" charset="0"/>
              </a:rPr>
              <a:t> [...] </a:t>
            </a:r>
            <a:r>
              <a:rPr lang="pl-PL" altLang="pl-PL" sz="2400">
                <a:latin typeface="Arial" panose="020B0604020202020204" pitchFamily="34" charset="0"/>
                <a:cs typeface="Times New Roman" panose="02020603050405020304" pitchFamily="18" charset="0"/>
              </a:rPr>
              <a:t>nie przypuszczam jednak, by </a:t>
            </a:r>
            <a:r>
              <a:rPr lang="pl-PL" altLang="pl-PL" sz="2400">
                <a:latin typeface="Arial" panose="020B0604020202020204" pitchFamily="34" charset="0"/>
              </a:rPr>
              <a:t>[najwybitniejsze umysły] </a:t>
            </a:r>
            <a:r>
              <a:rPr lang="pl-PL" altLang="pl-PL" sz="2400">
                <a:latin typeface="Arial" panose="020B0604020202020204" pitchFamily="34" charset="0"/>
                <a:cs typeface="Times New Roman" panose="02020603050405020304" pitchFamily="18" charset="0"/>
              </a:rPr>
              <a:t>zdołały przytoczy</a:t>
            </a:r>
            <a:r>
              <a:rPr lang="pl-PL" altLang="pl-PL" sz="2400">
                <a:latin typeface="Arial" panose="020B0604020202020204" pitchFamily="34" charset="0"/>
              </a:rPr>
              <a:t>ć</a:t>
            </a:r>
            <a:r>
              <a:rPr lang="pl-PL" altLang="pl-PL" sz="2400">
                <a:latin typeface="Arial" panose="020B0604020202020204" pitchFamily="34" charset="0"/>
                <a:cs typeface="Times New Roman" panose="02020603050405020304" pitchFamily="18" charset="0"/>
              </a:rPr>
              <a:t> jak</a:t>
            </a:r>
            <a:r>
              <a:rPr lang="pl-PL" altLang="pl-PL" sz="2400">
                <a:latin typeface="Arial" panose="020B0604020202020204" pitchFamily="34" charset="0"/>
              </a:rPr>
              <a:t>ą</a:t>
            </a:r>
            <a:r>
              <a:rPr lang="pl-PL" altLang="pl-PL" sz="2400">
                <a:latin typeface="Arial" panose="020B0604020202020204" pitchFamily="34" charset="0"/>
                <a:cs typeface="Times New Roman" panose="02020603050405020304" pitchFamily="18" charset="0"/>
              </a:rPr>
              <a:t>kolwiek racj</a:t>
            </a:r>
            <a:r>
              <a:rPr lang="pl-PL" altLang="pl-PL" sz="2400">
                <a:latin typeface="Arial" panose="020B0604020202020204" pitchFamily="34" charset="0"/>
              </a:rPr>
              <a:t>ę </a:t>
            </a:r>
            <a:r>
              <a:rPr lang="pl-PL" altLang="pl-PL" sz="2400">
                <a:latin typeface="Arial" panose="020B0604020202020204" pitchFamily="34" charset="0"/>
                <a:cs typeface="Times New Roman" panose="02020603050405020304" pitchFamily="18" charset="0"/>
              </a:rPr>
              <a:t>wystarczaj</a:t>
            </a:r>
            <a:r>
              <a:rPr lang="pl-PL" altLang="pl-PL" sz="2400">
                <a:latin typeface="Arial" panose="020B0604020202020204" pitchFamily="34" charset="0"/>
              </a:rPr>
              <a:t>ą</a:t>
            </a:r>
            <a:r>
              <a:rPr lang="pl-PL" altLang="pl-PL" sz="2400">
                <a:latin typeface="Arial" panose="020B0604020202020204" pitchFamily="34" charset="0"/>
                <a:cs typeface="Times New Roman" panose="02020603050405020304" pitchFamily="18" charset="0"/>
              </a:rPr>
              <a:t>c</a:t>
            </a:r>
            <a:r>
              <a:rPr lang="pl-PL" altLang="pl-PL" sz="2400">
                <a:latin typeface="Arial" panose="020B0604020202020204" pitchFamily="34" charset="0"/>
              </a:rPr>
              <a:t>ą</a:t>
            </a:r>
            <a:r>
              <a:rPr lang="pl-PL" altLang="pl-PL" sz="2400">
                <a:latin typeface="Arial" panose="020B0604020202020204" pitchFamily="34" charset="0"/>
                <a:cs typeface="Times New Roman" panose="02020603050405020304" pitchFamily="18" charset="0"/>
              </a:rPr>
              <a:t> do usunięcia tej w</a:t>
            </a:r>
            <a:r>
              <a:rPr lang="pl-PL" altLang="pl-PL" sz="2400">
                <a:latin typeface="Arial" panose="020B0604020202020204" pitchFamily="34" charset="0"/>
              </a:rPr>
              <a:t>ą</a:t>
            </a:r>
            <a:r>
              <a:rPr lang="pl-PL" altLang="pl-PL" sz="2400">
                <a:latin typeface="Arial" panose="020B0604020202020204" pitchFamily="34" charset="0"/>
                <a:cs typeface="Times New Roman" panose="02020603050405020304" pitchFamily="18" charset="0"/>
              </a:rPr>
              <a:t>tpliwo</a:t>
            </a:r>
            <a:r>
              <a:rPr lang="pl-PL" altLang="pl-PL" sz="2400">
                <a:latin typeface="Arial" panose="020B0604020202020204" pitchFamily="34" charset="0"/>
              </a:rPr>
              <a:t>ś</a:t>
            </a:r>
            <a:r>
              <a:rPr lang="pl-PL" altLang="pl-PL" sz="2400">
                <a:latin typeface="Arial" panose="020B0604020202020204" pitchFamily="34" charset="0"/>
                <a:cs typeface="Times New Roman" panose="02020603050405020304" pitchFamily="18" charset="0"/>
              </a:rPr>
              <a:t>ci, jeśli z góry nie założy</a:t>
            </a:r>
            <a:r>
              <a:rPr lang="pl-PL" altLang="pl-PL" sz="2400">
                <a:latin typeface="Arial" panose="020B0604020202020204" pitchFamily="34" charset="0"/>
              </a:rPr>
              <a:t>ł</a:t>
            </a:r>
            <a:r>
              <a:rPr lang="pl-PL" altLang="pl-PL" sz="2400">
                <a:latin typeface="Arial" panose="020B0604020202020204" pitchFamily="34" charset="0"/>
                <a:cs typeface="Times New Roman" panose="02020603050405020304" pitchFamily="18" charset="0"/>
              </a:rPr>
              <a:t>yby istnienia Boga.</a:t>
            </a:r>
            <a:r>
              <a:rPr lang="pl-PL" altLang="pl-PL" sz="2400">
                <a:latin typeface="Arial" panose="020B0604020202020204" pitchFamily="34" charset="0"/>
              </a:rPr>
              <a:t> [...] </a:t>
            </a:r>
            <a:r>
              <a:rPr lang="pl-PL" altLang="pl-PL" sz="2400">
                <a:latin typeface="Arial" panose="020B0604020202020204" pitchFamily="34" charset="0"/>
                <a:cs typeface="Times New Roman" panose="02020603050405020304" pitchFamily="18" charset="0"/>
              </a:rPr>
              <a:t>wszelkie nasze idee musz</a:t>
            </a:r>
            <a:r>
              <a:rPr lang="pl-PL" altLang="pl-PL" sz="2400">
                <a:latin typeface="Arial" panose="020B0604020202020204" pitchFamily="34" charset="0"/>
              </a:rPr>
              <a:t>ą</a:t>
            </a:r>
            <a:r>
              <a:rPr lang="pl-PL" altLang="pl-PL" sz="2400">
                <a:latin typeface="Arial" panose="020B0604020202020204" pitchFamily="34" charset="0"/>
                <a:cs typeface="Times New Roman" panose="02020603050405020304" pitchFamily="18" charset="0"/>
              </a:rPr>
              <a:t> zawierać jak</a:t>
            </a:r>
            <a:r>
              <a:rPr lang="pl-PL" altLang="pl-PL" sz="2400">
                <a:latin typeface="Arial" panose="020B0604020202020204" pitchFamily="34" charset="0"/>
              </a:rPr>
              <a:t>ąś</a:t>
            </a:r>
            <a:r>
              <a:rPr lang="pl-PL" altLang="pl-PL" sz="2400">
                <a:latin typeface="Arial" panose="020B0604020202020204" pitchFamily="34" charset="0"/>
                <a:cs typeface="Times New Roman" panose="02020603050405020304" pitchFamily="18" charset="0"/>
              </a:rPr>
              <a:t> podstawę prawdziwo</a:t>
            </a:r>
            <a:r>
              <a:rPr lang="pl-PL" altLang="pl-PL" sz="2400">
                <a:latin typeface="Arial" panose="020B0604020202020204" pitchFamily="34" charset="0"/>
              </a:rPr>
              <a:t>ś</a:t>
            </a:r>
            <a:r>
              <a:rPr lang="pl-PL" altLang="pl-PL" sz="2400">
                <a:latin typeface="Arial" panose="020B0604020202020204" pitchFamily="34" charset="0"/>
                <a:cs typeface="Times New Roman" panose="02020603050405020304" pitchFamily="18" charset="0"/>
              </a:rPr>
              <a:t>ci; byłoby bowiem niemożliwe, by Bóg, który jest w pełni doskonały i zawsze prawdomówny, wprowadził je w nas bez niej.</a:t>
            </a:r>
            <a:r>
              <a:rPr lang="pl-PL" altLang="pl-PL" sz="2400">
                <a:latin typeface="Arial" panose="020B0604020202020204" pitchFamily="34" charset="0"/>
              </a:rPr>
              <a:t> [...]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Kartezjusz (</a:t>
            </a:r>
            <a:r>
              <a:rPr lang="pl-PL" altLang="pl-PL" b="1" dirty="0" err="1" smtClean="0">
                <a:solidFill>
                  <a:srgbClr val="392E65"/>
                </a:solidFill>
                <a:latin typeface="Myriad Pro Cond" panose="020B0506030403020204" pitchFamily="34" charset="0"/>
              </a:rPr>
              <a:t>arg</a:t>
            </a:r>
            <a:r>
              <a:rPr lang="pl-PL" altLang="pl-PL" b="1" dirty="0" smtClean="0">
                <a:solidFill>
                  <a:srgbClr val="392E65"/>
                </a:solidFill>
                <a:latin typeface="Myriad Pro Cond" panose="020B0506030403020204" pitchFamily="34" charset="0"/>
              </a:rPr>
              <a:t>. </a:t>
            </a:r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1)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>
                <a:latin typeface="Arial" panose="020B0604020202020204" pitchFamily="34" charset="0"/>
              </a:rPr>
              <a:t>(P1) </a:t>
            </a: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p  q:</a:t>
            </a:r>
            <a:r>
              <a:rPr lang="pl-PL" altLang="pl-PL">
                <a:latin typeface="Arial" panose="020B0604020202020204" pitchFamily="34" charset="0"/>
              </a:rPr>
              <a:t> Myślę (wątpię), więc jestem</a:t>
            </a:r>
          </a:p>
          <a:p>
            <a:r>
              <a:rPr lang="pl-PL" altLang="pl-PL">
                <a:latin typeface="Arial" panose="020B0604020202020204" pitchFamily="34" charset="0"/>
              </a:rPr>
              <a:t>(P2) p: Myślę (wątpię)</a:t>
            </a:r>
          </a:p>
          <a:p>
            <a:r>
              <a:rPr lang="pl-PL" altLang="pl-PL">
                <a:latin typeface="Arial" panose="020B0604020202020204" pitchFamily="34" charset="0"/>
              </a:rPr>
              <a:t>(W) q: Jestem</a:t>
            </a:r>
          </a:p>
          <a:p>
            <a:endParaRPr lang="pl-PL" altLang="pl-PL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Analiza argumentu 1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800">
                <a:latin typeface="Arial" panose="020B0604020202020204" pitchFamily="34" charset="0"/>
              </a:rPr>
              <a:t>Aspekt formalny: banalny MPP</a:t>
            </a:r>
          </a:p>
          <a:p>
            <a:pPr>
              <a:lnSpc>
                <a:spcPct val="90000"/>
              </a:lnSpc>
            </a:pPr>
            <a:r>
              <a:rPr lang="pl-PL" altLang="pl-PL" sz="2800">
                <a:latin typeface="Arial" panose="020B0604020202020204" pitchFamily="34" charset="0"/>
              </a:rPr>
              <a:t>Aspekt materialny: przesłanki oczywiste</a:t>
            </a:r>
          </a:p>
          <a:p>
            <a:pPr>
              <a:lnSpc>
                <a:spcPct val="90000"/>
              </a:lnSpc>
            </a:pPr>
            <a:r>
              <a:rPr lang="pl-PL" altLang="pl-PL" sz="2800">
                <a:latin typeface="Arial" panose="020B0604020202020204" pitchFamily="34" charset="0"/>
              </a:rPr>
              <a:t>Kontekst bardziej skomplikowany: Kartezjuszowi chodzi o to, że nawet jeśli mam prawo wątpić niemal w cokolwiek (mam prawo myśleć, że nie ma żadnych ciał), to nie mogę wątpić w istnienie umysłu wątpiącego: istnienie jest warunkiem koniecznym wątpienia, czyli sceptycyzm powszechny nie jest możliwy (por. III.4.3)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Kartezjusz (</a:t>
            </a:r>
            <a:r>
              <a:rPr lang="pl-PL" altLang="pl-PL" b="1" dirty="0" err="1" smtClean="0">
                <a:solidFill>
                  <a:srgbClr val="392E65"/>
                </a:solidFill>
                <a:latin typeface="Myriad Pro Cond" panose="020B0506030403020204" pitchFamily="34" charset="0"/>
              </a:rPr>
              <a:t>arg</a:t>
            </a:r>
            <a:r>
              <a:rPr lang="pl-PL" altLang="pl-PL" b="1" dirty="0" smtClean="0">
                <a:solidFill>
                  <a:srgbClr val="392E65"/>
                </a:solidFill>
                <a:latin typeface="Myriad Pro Cond" panose="020B0506030403020204" pitchFamily="34" charset="0"/>
              </a:rPr>
              <a:t>. </a:t>
            </a:r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2)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>
                <a:latin typeface="Arial" panose="020B0604020202020204" pitchFamily="34" charset="0"/>
              </a:rPr>
              <a:t>(P1) </a:t>
            </a:r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p  q: Jeżeli świat fizyczny nie istnieje, to Bóg nie jest doskonały (prawdomówny) </a:t>
            </a:r>
          </a:p>
          <a:p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(P2) q: Nieprawda, że Bóg nie jest doskonały (prawdomówny)</a:t>
            </a:r>
          </a:p>
          <a:p>
            <a:r>
              <a:rPr lang="pl-PL" altLang="pl-PL">
                <a:latin typeface="Arial" panose="020B0604020202020204" pitchFamily="34" charset="0"/>
                <a:sym typeface="Symbol" panose="05050102010706020507" pitchFamily="18" charset="2"/>
              </a:rPr>
              <a:t>(W) p: Nieprawda, że świat fizyczny nie istnieje, czyli: świat fizyczny istnieje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Analiza argumentu 2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z="2800">
                <a:latin typeface="Arial" panose="020B0604020202020204" pitchFamily="34" charset="0"/>
              </a:rPr>
              <a:t>Aspekt formalny: MTT (i podwójne negacje)</a:t>
            </a:r>
          </a:p>
          <a:p>
            <a:r>
              <a:rPr lang="pl-PL" altLang="pl-PL" sz="2800">
                <a:latin typeface="Arial" panose="020B0604020202020204" pitchFamily="34" charset="0"/>
              </a:rPr>
              <a:t>Aspekt materialny: przesłanki okazują się wiarygodne, jeśli przyjmiemy, że Kartezjusz już udowodnił istnienie Boga, bądź zamierza wykazać tylko, że wątpienie w istnienie świata można przezwyciężyć tylko wtedy, gdy przyjmie się wiarę w prawdomównego Boga</a:t>
            </a:r>
          </a:p>
          <a:p>
            <a:r>
              <a:rPr lang="pl-PL" altLang="pl-PL" sz="2800">
                <a:latin typeface="Arial" panose="020B0604020202020204" pitchFamily="34" charset="0"/>
              </a:rPr>
              <a:t>Sens (P2): Bóg, który wyposażył nas w idee rzeczy w świecie, nie zwodzi nas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Dyskusja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z="2800" dirty="0">
                <a:latin typeface="Arial" panose="020B0604020202020204" pitchFamily="34" charset="0"/>
              </a:rPr>
              <a:t>Czy mamy poważne powody, by wątpić </a:t>
            </a:r>
            <a:r>
              <a:rPr lang="pl-PL" altLang="pl-PL" sz="2800" dirty="0" smtClean="0">
                <a:latin typeface="Arial" panose="020B0604020202020204" pitchFamily="34" charset="0"/>
              </a:rPr>
              <a:t/>
            </a:r>
            <a:br>
              <a:rPr lang="pl-PL" altLang="pl-PL" sz="2800" dirty="0" smtClean="0">
                <a:latin typeface="Arial" panose="020B0604020202020204" pitchFamily="34" charset="0"/>
              </a:rPr>
            </a:br>
            <a:r>
              <a:rPr lang="pl-PL" altLang="pl-PL" sz="2800" dirty="0" smtClean="0">
                <a:latin typeface="Arial" panose="020B0604020202020204" pitchFamily="34" charset="0"/>
              </a:rPr>
              <a:t>w </a:t>
            </a:r>
            <a:r>
              <a:rPr lang="pl-PL" altLang="pl-PL" sz="2800" dirty="0">
                <a:latin typeface="Arial" panose="020B0604020202020204" pitchFamily="34" charset="0"/>
              </a:rPr>
              <a:t>istnienie świata (czy argument K-a w ogóle jest potrzebny)?</a:t>
            </a:r>
          </a:p>
          <a:p>
            <a:r>
              <a:rPr lang="pl-PL" altLang="pl-PL" sz="2800" dirty="0">
                <a:latin typeface="Arial" panose="020B0604020202020204" pitchFamily="34" charset="0"/>
              </a:rPr>
              <a:t>Czy do wykazania istnienie świata konieczne jest przyjęcie istnienie Boga (czy argumentu K-a nie dałoby się zastąpić argumentem odwołującym się do innych czynników niż Bóg?)</a:t>
            </a:r>
          </a:p>
          <a:p>
            <a:r>
              <a:rPr lang="pl-PL" altLang="pl-PL" sz="2800" dirty="0">
                <a:latin typeface="Arial" panose="020B0604020202020204" pitchFamily="34" charset="0"/>
              </a:rPr>
              <a:t>Skąd w ogóle wiemy, że świat istnieje?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Zakończenie – komentarz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Powyższy materiał można wykorzystać wybiórczo na różnych lekcjach (w zależności od potrzeb dydaktycznych i możliwości uczniów)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Pełna rekonstrukcja i ocena zastanych argumentów filozoficznych jest czymś </a:t>
            </a:r>
            <a:r>
              <a:rPr lang="pl-PL" altLang="pl-PL" sz="2800" dirty="0" smtClean="0">
                <a:latin typeface="Arial" panose="020B0604020202020204" pitchFamily="34" charset="0"/>
              </a:rPr>
              <a:t/>
            </a:r>
            <a:br>
              <a:rPr lang="pl-PL" altLang="pl-PL" sz="2800" dirty="0" smtClean="0">
                <a:latin typeface="Arial" panose="020B0604020202020204" pitchFamily="34" charset="0"/>
              </a:rPr>
            </a:br>
            <a:r>
              <a:rPr lang="pl-PL" altLang="pl-PL" sz="2800" dirty="0" smtClean="0">
                <a:latin typeface="Arial" panose="020B0604020202020204" pitchFamily="34" charset="0"/>
              </a:rPr>
              <a:t>(</a:t>
            </a:r>
            <a:r>
              <a:rPr lang="pl-PL" altLang="pl-PL" sz="2800" dirty="0">
                <a:latin typeface="Arial" panose="020B0604020202020204" pitchFamily="34" charset="0"/>
              </a:rPr>
              <a:t>z różnych powodów) bardzo trudnym 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Wystarcza wprowadzić jej elementy, a trening czyni mistrza!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latin typeface="Arial" panose="020B0604020202020204" pitchFamily="34" charset="0"/>
              </a:rPr>
              <a:t>Powodzenia!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052736"/>
            <a:ext cx="7772400" cy="4114800"/>
          </a:xfrm>
        </p:spPr>
        <p:txBody>
          <a:bodyPr/>
          <a:lstStyle/>
          <a:p>
            <a:r>
              <a:rPr lang="pl-PL" altLang="pl-PL" dirty="0">
                <a:latin typeface="Arial" panose="020B0604020202020204" pitchFamily="34" charset="0"/>
              </a:rPr>
              <a:t>Czas na dzielenie się uwagami </a:t>
            </a:r>
            <a:r>
              <a:rPr lang="pl-PL" altLang="pl-PL" dirty="0" smtClean="0">
                <a:latin typeface="Arial" panose="020B0604020202020204" pitchFamily="34" charset="0"/>
              </a:rPr>
              <a:t/>
            </a:r>
            <a:br>
              <a:rPr lang="pl-PL" altLang="pl-PL" dirty="0" smtClean="0">
                <a:latin typeface="Arial" panose="020B0604020202020204" pitchFamily="34" charset="0"/>
              </a:rPr>
            </a:br>
            <a:r>
              <a:rPr lang="pl-PL" altLang="pl-PL" dirty="0" smtClean="0">
                <a:latin typeface="Arial" panose="020B0604020202020204" pitchFamily="34" charset="0"/>
              </a:rPr>
              <a:t>i </a:t>
            </a:r>
            <a:r>
              <a:rPr lang="pl-PL" altLang="pl-PL" dirty="0">
                <a:latin typeface="Arial" panose="020B0604020202020204" pitchFamily="34" charset="0"/>
              </a:rPr>
              <a:t>doświadczeniami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Sposoby realizacji ZR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>
                <a:latin typeface="Arial" panose="020B0604020202020204" pitchFamily="34" charset="0"/>
              </a:rPr>
              <a:t>W podanej kolejności: kultura logiczna (przygotowanie), el-y historii filozofii (materiał), wybrane problemy fil. (systematyzacja i dyskusja)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Przeplatane wg inwencji nauczyciela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Łącznie – każdy temat w 3 aspektach (trudny ideał, ale warto próbować)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Wyzwania dla nauczyciela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z="2800">
                <a:latin typeface="Arial" panose="020B0604020202020204" pitchFamily="34" charset="0"/>
              </a:rPr>
              <a:t>Kultura logiczna (nowe, ale b. potrzebne + jest ona stałym elementem wykształcenia filozoficznego)</a:t>
            </a:r>
          </a:p>
          <a:p>
            <a:r>
              <a:rPr lang="pl-PL" altLang="pl-PL" sz="2800">
                <a:latin typeface="Arial" panose="020B0604020202020204" pitchFamily="34" charset="0"/>
              </a:rPr>
              <a:t>Korelacje działów (trudne, ale warto przełamywać schemat pracy „szufladkowej”, gdyż dobry filozof posiada sprawności związane ze wszystkimi ww. działami oraz docenia korelacje)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Cd.: przykłady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>
                <a:latin typeface="Arial" panose="020B0604020202020204" pitchFamily="34" charset="0"/>
              </a:rPr>
              <a:t>Jak tłumaczyć elementy teorii rozumowania i argumentacji?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Jak pokazywać ich obecność w dziejach filozofii (tekstach klasyków filozofii)?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Jak za ich pomocą rekonstruować </a:t>
            </a:r>
            <a:r>
              <a:rPr lang="pl-PL" altLang="pl-PL" dirty="0" smtClean="0">
                <a:latin typeface="Arial" panose="020B0604020202020204" pitchFamily="34" charset="0"/>
              </a:rPr>
              <a:t/>
            </a:r>
            <a:br>
              <a:rPr lang="pl-PL" altLang="pl-PL" dirty="0" smtClean="0">
                <a:latin typeface="Arial" panose="020B0604020202020204" pitchFamily="34" charset="0"/>
              </a:rPr>
            </a:br>
            <a:r>
              <a:rPr lang="pl-PL" altLang="pl-PL" dirty="0" smtClean="0">
                <a:latin typeface="Arial" panose="020B0604020202020204" pitchFamily="34" charset="0"/>
              </a:rPr>
              <a:t>i </a:t>
            </a:r>
            <a:r>
              <a:rPr lang="pl-PL" altLang="pl-PL" dirty="0">
                <a:latin typeface="Arial" panose="020B0604020202020204" pitchFamily="34" charset="0"/>
              </a:rPr>
              <a:t>analizować rozwiązania problemów filozoficznych?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ZR I. 6: Uczeń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2816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800" dirty="0">
                <a:solidFill>
                  <a:srgbClr val="000000"/>
                </a:solidFill>
                <a:latin typeface="Arial" panose="020B0604020202020204" pitchFamily="34" charset="0"/>
              </a:rPr>
              <a:t>odróżnia w rozumowaniu przesłanki od wniosku oraz formułuje przesłanki pominięte w entymemacie; 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solidFill>
                  <a:srgbClr val="000000"/>
                </a:solidFill>
                <a:latin typeface="Arial" panose="020B0604020202020204" pitchFamily="34" charset="0"/>
              </a:rPr>
              <a:t>rozstrzyga, czy dane zdanie wynika logicznie lub definicyjnie z innego zdania lub zbioru zdań; 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solidFill>
                  <a:srgbClr val="000000"/>
                </a:solidFill>
                <a:latin typeface="Arial" panose="020B0604020202020204" pitchFamily="34" charset="0"/>
              </a:rPr>
              <a:t>odtwarza schemat, na którym opiera się określone wnioskowanie; </a:t>
            </a:r>
          </a:p>
          <a:p>
            <a:pPr>
              <a:lnSpc>
                <a:spcPct val="90000"/>
              </a:lnSpc>
            </a:pPr>
            <a:r>
              <a:rPr lang="pl-PL" altLang="pl-PL" sz="2800" dirty="0">
                <a:solidFill>
                  <a:srgbClr val="000000"/>
                </a:solidFill>
                <a:latin typeface="Arial" panose="020B0604020202020204" pitchFamily="34" charset="0"/>
              </a:rPr>
              <a:t>zna i stosuje przykładowe schematy wnioskowań (</a:t>
            </a:r>
            <a:r>
              <a:rPr lang="pl-PL" altLang="pl-PL" sz="2800" i="1" dirty="0">
                <a:solidFill>
                  <a:srgbClr val="000000"/>
                </a:solidFill>
                <a:latin typeface="Arial" panose="020B0604020202020204" pitchFamily="34" charset="0"/>
              </a:rPr>
              <a:t>modus </a:t>
            </a:r>
            <a:r>
              <a:rPr lang="pl-PL" altLang="pl-PL" sz="2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ponendo</a:t>
            </a:r>
            <a:r>
              <a:rPr lang="pl-PL" altLang="pl-PL" sz="2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ponens</a:t>
            </a:r>
            <a:r>
              <a:rPr lang="pl-PL" altLang="pl-PL" sz="28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pl-PL" altLang="pl-PL" sz="2800" i="1" dirty="0">
                <a:solidFill>
                  <a:srgbClr val="000000"/>
                </a:solidFill>
                <a:latin typeface="Arial" panose="020B0604020202020204" pitchFamily="34" charset="0"/>
              </a:rPr>
              <a:t>modus </a:t>
            </a:r>
            <a:r>
              <a:rPr lang="pl-PL" altLang="pl-PL" sz="2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tollendo</a:t>
            </a:r>
            <a:r>
              <a:rPr lang="pl-PL" altLang="pl-PL" sz="2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tollens</a:t>
            </a:r>
            <a:r>
              <a:rPr lang="pl-PL" altLang="pl-PL" sz="28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pl-PL" altLang="pl-PL" sz="2800" i="1" dirty="0">
                <a:solidFill>
                  <a:srgbClr val="000000"/>
                </a:solidFill>
                <a:latin typeface="Arial" panose="020B0604020202020204" pitchFamily="34" charset="0"/>
              </a:rPr>
              <a:t>modus </a:t>
            </a:r>
            <a:r>
              <a:rPr lang="pl-PL" altLang="pl-PL" sz="2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tollendo</a:t>
            </a:r>
            <a:r>
              <a:rPr lang="pl-PL" altLang="pl-PL" sz="2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ponens</a:t>
            </a:r>
            <a:r>
              <a:rPr lang="pl-PL" altLang="pl-PL" sz="2800" dirty="0">
                <a:solidFill>
                  <a:srgbClr val="000000"/>
                </a:solidFill>
                <a:latin typeface="Arial" panose="020B0604020202020204" pitchFamily="34" charset="0"/>
              </a:rPr>
              <a:t> ... )</a:t>
            </a:r>
            <a:endParaRPr lang="pl-PL" altLang="pl-PL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ZR I. 7-8: Uczeń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altLang="pl-PL">
                <a:solidFill>
                  <a:srgbClr val="000000"/>
                </a:solidFill>
                <a:latin typeface="Arial" panose="020B0604020202020204" pitchFamily="34" charset="0"/>
              </a:rPr>
              <a:t>Uczeń: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>
                <a:solidFill>
                  <a:srgbClr val="000000"/>
                </a:solidFill>
                <a:latin typeface="Arial" panose="020B0604020202020204" pitchFamily="34" charset="0"/>
              </a:rPr>
              <a:t>1) ocenia dane rozumowanie pod względem materialnym i formalnym, wskazując powody swojej oceny; ...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>
                <a:solidFill>
                  <a:srgbClr val="000000"/>
                </a:solidFill>
                <a:latin typeface="Arial" panose="020B0604020202020204" pitchFamily="34" charset="0"/>
              </a:rPr>
              <a:t>8. Argumentacja: dyskusja a wymiana poglądów, parlamentarne i logiczne kryteria rzetelnej dyskusji, nieuczciwe chwyty w dyskusji</a:t>
            </a:r>
            <a:endParaRPr lang="pl-PL" altLang="pl-PL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 smtClean="0">
                <a:solidFill>
                  <a:srgbClr val="392E65"/>
                </a:solidFill>
                <a:latin typeface="Myriad Pro Cond" panose="020B0506030403020204" pitchFamily="34" charset="0"/>
              </a:rPr>
              <a:t>Miniwykład </a:t>
            </a:r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(1)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l-PL" altLang="pl-PL" sz="2800" dirty="0">
                <a:latin typeface="Arial" panose="020B0604020202020204" pitchFamily="34" charset="0"/>
              </a:rPr>
              <a:t>Nasza przekonania (twierdzenia, zdania oznajmujące) uzasadniamy na 2 sposoby:</a:t>
            </a:r>
          </a:p>
          <a:p>
            <a:r>
              <a:rPr lang="pl-PL" altLang="pl-PL" sz="2800" dirty="0">
                <a:latin typeface="Arial" panose="020B0604020202020204" pitchFamily="34" charset="0"/>
              </a:rPr>
              <a:t>Bezpośrednio (spostrzeżenie, introspekcja, intuicja)</a:t>
            </a:r>
          </a:p>
          <a:p>
            <a:r>
              <a:rPr lang="pl-PL" altLang="pl-PL" sz="2800" dirty="0">
                <a:latin typeface="Arial" panose="020B0604020202020204" pitchFamily="34" charset="0"/>
              </a:rPr>
              <a:t>Pośrednio (wyprowadzając je z wcześniej uznanych zdań) – rozumowania (wnioskowania w szerokim sensie)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708</TotalTime>
  <Words>1720</Words>
  <Application>Microsoft Office PowerPoint</Application>
  <PresentationFormat>Pokaz na ekranie (4:3)</PresentationFormat>
  <Paragraphs>161</Paragraphs>
  <Slides>39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39</vt:i4>
      </vt:variant>
    </vt:vector>
  </HeadingPairs>
  <TitlesOfParts>
    <vt:vector size="44" baseType="lpstr">
      <vt:lpstr>Times New Roman</vt:lpstr>
      <vt:lpstr>Symbol</vt:lpstr>
      <vt:lpstr>Arial</vt:lpstr>
      <vt:lpstr>Myriad Pro Cond</vt:lpstr>
      <vt:lpstr>Projekt domyślny</vt:lpstr>
      <vt:lpstr>Prezentacja programu PowerPoint</vt:lpstr>
      <vt:lpstr>Filozofia w LO (ZR):  lekcje o argumentach</vt:lpstr>
      <vt:lpstr>Istota ZR</vt:lpstr>
      <vt:lpstr>Sposoby realizacji ZR</vt:lpstr>
      <vt:lpstr>Wyzwania dla nauczyciela</vt:lpstr>
      <vt:lpstr>Cd.: przykłady</vt:lpstr>
      <vt:lpstr>ZR I. 6: Uczeń</vt:lpstr>
      <vt:lpstr>ZR I. 7-8: Uczeń</vt:lpstr>
      <vt:lpstr>Miniwykład (1)</vt:lpstr>
      <vt:lpstr>Miniwykład (2): argument</vt:lpstr>
      <vt:lpstr>Miniwykład  (3): struktura</vt:lpstr>
      <vt:lpstr>Miniwykład  (4): rodzaje</vt:lpstr>
      <vt:lpstr>Miniwykład w (5): r. niezawodne</vt:lpstr>
      <vt:lpstr>Miniwykład (6): ocena </vt:lpstr>
      <vt:lpstr>MP(P)</vt:lpstr>
      <vt:lpstr>MT(T)</vt:lpstr>
      <vt:lpstr>MTP</vt:lpstr>
      <vt:lpstr>Inne prawa z podstawy (rzadziej)</vt:lpstr>
      <vt:lpstr>Uwagi dopełniające</vt:lpstr>
      <vt:lpstr>Reductio ad absurdum</vt:lpstr>
      <vt:lpstr>MTT (reductio) w filozofii</vt:lpstr>
      <vt:lpstr>Parmenides – tekst</vt:lpstr>
      <vt:lpstr>Parmenides – cd. tekstu</vt:lpstr>
      <vt:lpstr>Parmenides (arg. 1)</vt:lpstr>
      <vt:lpstr>Analiza argumentu 1</vt:lpstr>
      <vt:lpstr>Parmenides (arg. 2)</vt:lpstr>
      <vt:lpstr>Św. Anzelm – tekst </vt:lpstr>
      <vt:lpstr>Anzelm – argument </vt:lpstr>
      <vt:lpstr>Analiza argumentu A-a</vt:lpstr>
      <vt:lpstr>Dyskusja materialna</vt:lpstr>
      <vt:lpstr>Kartezjusz – tekst 1</vt:lpstr>
      <vt:lpstr>Kartezjusz – tekst 2</vt:lpstr>
      <vt:lpstr>Kartezjusz (arg. 1)</vt:lpstr>
      <vt:lpstr>Analiza argumentu 1</vt:lpstr>
      <vt:lpstr>Kartezjusz (arg. 2)</vt:lpstr>
      <vt:lpstr>Analiza argumentu 2</vt:lpstr>
      <vt:lpstr>Dyskusja</vt:lpstr>
      <vt:lpstr>Zakończenie – komentarz 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Wioletta Kozak</dc:creator>
  <cp:lastModifiedBy>Gorazińska Elżbieta</cp:lastModifiedBy>
  <cp:revision>70</cp:revision>
  <dcterms:created xsi:type="dcterms:W3CDTF">1601-01-01T00:00:00Z</dcterms:created>
  <dcterms:modified xsi:type="dcterms:W3CDTF">2020-03-09T11:00:28Z</dcterms:modified>
</cp:coreProperties>
</file>