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4"/>
  </p:notesMasterIdLst>
  <p:handoutMasterIdLst>
    <p:handoutMasterId r:id="rId15"/>
  </p:handoutMasterIdLst>
  <p:sldIdLst>
    <p:sldId id="398" r:id="rId2"/>
    <p:sldId id="399" r:id="rId3"/>
    <p:sldId id="446" r:id="rId4"/>
    <p:sldId id="400" r:id="rId5"/>
    <p:sldId id="401" r:id="rId6"/>
    <p:sldId id="402" r:id="rId7"/>
    <p:sldId id="403" r:id="rId8"/>
    <p:sldId id="405" r:id="rId9"/>
    <p:sldId id="406" r:id="rId10"/>
    <p:sldId id="407" r:id="rId11"/>
    <p:sldId id="408" r:id="rId12"/>
    <p:sldId id="447" r:id="rId13"/>
  </p:sldIdLst>
  <p:sldSz cx="12190413" cy="6859588"/>
  <p:notesSz cx="6797675" cy="9926638"/>
  <p:defaultTextStyle>
    <a:defPPr>
      <a:defRPr lang="pl-PL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44" autoAdjust="0"/>
    <p:restoredTop sz="94629" autoAdjust="0"/>
  </p:normalViewPr>
  <p:slideViewPr>
    <p:cSldViewPr>
      <p:cViewPr>
        <p:scale>
          <a:sx n="117" d="100"/>
          <a:sy n="117" d="100"/>
        </p:scale>
        <p:origin x="-108" y="-72"/>
      </p:cViewPr>
      <p:guideLst>
        <p:guide orient="horz" pos="2161"/>
        <p:guide pos="3840"/>
      </p:guideLst>
    </p:cSldViewPr>
  </p:slideViewPr>
  <p:outlineViewPr>
    <p:cViewPr>
      <p:scale>
        <a:sx n="33" d="100"/>
        <a:sy n="33" d="100"/>
      </p:scale>
      <p:origin x="0" y="3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dalena Rowicka" userId="0a788dd7153d99d4" providerId="LiveId" clId="{E751D612-62FB-47DC-8528-A230434E4C92}"/>
    <pc:docChg chg="modSld">
      <pc:chgData name="Magdalena Rowicka" userId="0a788dd7153d99d4" providerId="LiveId" clId="{E751D612-62FB-47DC-8528-A230434E4C92}" dt="2018-04-08T18:37:27.188" v="1"/>
      <pc:docMkLst>
        <pc:docMk/>
      </pc:docMkLst>
      <pc:sldChg chg="addSp modSp">
        <pc:chgData name="Magdalena Rowicka" userId="0a788dd7153d99d4" providerId="LiveId" clId="{E751D612-62FB-47DC-8528-A230434E4C92}" dt="2018-04-08T18:31:32.131" v="0"/>
        <pc:sldMkLst>
          <pc:docMk/>
          <pc:sldMk cId="17469329" sldId="407"/>
        </pc:sldMkLst>
        <pc:picChg chg="add mod">
          <ac:chgData name="Magdalena Rowicka" userId="0a788dd7153d99d4" providerId="LiveId" clId="{E751D612-62FB-47DC-8528-A230434E4C92}" dt="2018-04-08T18:31:32.131" v="0"/>
          <ac:picMkLst>
            <pc:docMk/>
            <pc:sldMk cId="17469329" sldId="407"/>
            <ac:picMk id="4" creationId="{C11E4DE5-F0B8-4801-A048-2B720BBEEF8C}"/>
          </ac:picMkLst>
        </pc:picChg>
      </pc:sldChg>
      <pc:sldChg chg="addSp modSp">
        <pc:chgData name="Magdalena Rowicka" userId="0a788dd7153d99d4" providerId="LiveId" clId="{E751D612-62FB-47DC-8528-A230434E4C92}" dt="2018-04-08T18:37:27.188" v="1"/>
        <pc:sldMkLst>
          <pc:docMk/>
          <pc:sldMk cId="346263812" sldId="408"/>
        </pc:sldMkLst>
        <pc:picChg chg="add mod">
          <ac:chgData name="Magdalena Rowicka" userId="0a788dd7153d99d4" providerId="LiveId" clId="{E751D612-62FB-47DC-8528-A230434E4C92}" dt="2018-04-08T18:37:27.188" v="1"/>
          <ac:picMkLst>
            <pc:docMk/>
            <pc:sldMk cId="346263812" sldId="408"/>
            <ac:picMk id="4" creationId="{A1CAE32B-BE64-458E-8379-24BD4EF8818E}"/>
          </ac:picMkLst>
        </pc:picChg>
      </pc:sldChg>
      <pc:sldChg chg="addSp modSp">
        <pc:chgData name="Magdalena Rowicka" userId="0a788dd7153d99d4" providerId="LiveId" clId="{E751D612-62FB-47DC-8528-A230434E4C92}" dt="2018-04-08T18:37:27.188" v="1"/>
        <pc:sldMkLst>
          <pc:docMk/>
          <pc:sldMk cId="1965702869" sldId="447"/>
        </pc:sldMkLst>
        <pc:picChg chg="add mod">
          <ac:chgData name="Magdalena Rowicka" userId="0a788dd7153d99d4" providerId="LiveId" clId="{E751D612-62FB-47DC-8528-A230434E4C92}" dt="2018-04-08T18:37:27.188" v="1"/>
          <ac:picMkLst>
            <pc:docMk/>
            <pc:sldMk cId="1965702869" sldId="447"/>
            <ac:picMk id="4" creationId="{71728129-E23A-4773-B18A-83E66886C9D4}"/>
          </ac:picMkLst>
        </pc:picChg>
      </pc:sldChg>
    </pc:docChg>
  </pc:docChgLst>
  <pc:docChgLst>
    <pc:chgData name="Magdalena Rowicka" userId="0a788dd7153d99d4" providerId="LiveId" clId="{899B4559-8718-4E65-9F88-B530CBC16C90}"/>
    <pc:docChg chg="modSld">
      <pc:chgData name="Magdalena Rowicka" userId="0a788dd7153d99d4" providerId="LiveId" clId="{899B4559-8718-4E65-9F88-B530CBC16C90}" dt="2018-01-09T21:48:38.128" v="35"/>
      <pc:docMkLst>
        <pc:docMk/>
      </pc:docMkLst>
      <pc:sldChg chg="addSp delSp modSp modTransition modAnim">
        <pc:chgData name="Magdalena Rowicka" userId="0a788dd7153d99d4" providerId="LiveId" clId="{899B4559-8718-4E65-9F88-B530CBC16C90}" dt="2018-01-09T20:06:59.677" v="2"/>
        <pc:sldMkLst>
          <pc:docMk/>
          <pc:sldMk cId="2561119646" sldId="398"/>
        </pc:sldMkLst>
        <pc:picChg chg="add del mod">
          <ac:chgData name="Magdalena Rowicka" userId="0a788dd7153d99d4" providerId="LiveId" clId="{899B4559-8718-4E65-9F88-B530CBC16C90}" dt="2018-01-09T20:06:23.463" v="1"/>
          <ac:picMkLst>
            <pc:docMk/>
            <pc:sldMk cId="2561119646" sldId="398"/>
            <ac:picMk id="4" creationId="{8CCC0332-A4C4-4870-9465-995F3E1BFFE8}"/>
          </ac:picMkLst>
        </pc:picChg>
        <pc:picChg chg="add mod">
          <ac:chgData name="Magdalena Rowicka" userId="0a788dd7153d99d4" providerId="LiveId" clId="{899B4559-8718-4E65-9F88-B530CBC16C90}" dt="2018-01-09T20:06:59.677" v="2"/>
          <ac:picMkLst>
            <pc:docMk/>
            <pc:sldMk cId="2561119646" sldId="398"/>
            <ac:picMk id="5" creationId="{D83567A3-C444-404A-9B75-E96A89D5FF54}"/>
          </ac:picMkLst>
        </pc:picChg>
      </pc:sldChg>
      <pc:sldChg chg="addSp delSp modSp modTransition modAnim">
        <pc:chgData name="Magdalena Rowicka" userId="0a788dd7153d99d4" providerId="LiveId" clId="{899B4559-8718-4E65-9F88-B530CBC16C90}" dt="2018-01-09T20:14:06.730" v="11"/>
        <pc:sldMkLst>
          <pc:docMk/>
          <pc:sldMk cId="1014366957" sldId="399"/>
        </pc:sldMkLst>
        <pc:picChg chg="add del mod">
          <ac:chgData name="Magdalena Rowicka" userId="0a788dd7153d99d4" providerId="LiveId" clId="{899B4559-8718-4E65-9F88-B530CBC16C90}" dt="2018-01-09T20:09:29.942" v="4"/>
          <ac:picMkLst>
            <pc:docMk/>
            <pc:sldMk cId="1014366957" sldId="399"/>
            <ac:picMk id="4" creationId="{4EAB83F5-35D1-4CE1-8C12-62E2CF6CCEFF}"/>
          </ac:picMkLst>
        </pc:picChg>
        <pc:picChg chg="add del mod">
          <ac:chgData name="Magdalena Rowicka" userId="0a788dd7153d99d4" providerId="LiveId" clId="{899B4559-8718-4E65-9F88-B530CBC16C90}" dt="2018-01-09T20:10:54.809" v="8"/>
          <ac:picMkLst>
            <pc:docMk/>
            <pc:sldMk cId="1014366957" sldId="399"/>
            <ac:picMk id="5" creationId="{0CE7D352-8400-4005-B9CF-1231A6FCD6A7}"/>
          </ac:picMkLst>
        </pc:picChg>
        <pc:picChg chg="add del mod">
          <ac:chgData name="Magdalena Rowicka" userId="0a788dd7153d99d4" providerId="LiveId" clId="{899B4559-8718-4E65-9F88-B530CBC16C90}" dt="2018-01-09T20:12:32.193" v="10"/>
          <ac:picMkLst>
            <pc:docMk/>
            <pc:sldMk cId="1014366957" sldId="399"/>
            <ac:picMk id="6" creationId="{9A6D7199-F31B-4C1D-A990-6749B4E449A4}"/>
          </ac:picMkLst>
        </pc:picChg>
        <pc:picChg chg="add mod">
          <ac:chgData name="Magdalena Rowicka" userId="0a788dd7153d99d4" providerId="LiveId" clId="{899B4559-8718-4E65-9F88-B530CBC16C90}" dt="2018-01-09T20:14:06.730" v="11"/>
          <ac:picMkLst>
            <pc:docMk/>
            <pc:sldMk cId="1014366957" sldId="399"/>
            <ac:picMk id="7" creationId="{DCF508E0-AE75-4980-BC7F-5632B7BE2723}"/>
          </ac:picMkLst>
        </pc:picChg>
      </pc:sldChg>
      <pc:sldChg chg="addSp delSp modSp modTransition modAnim">
        <pc:chgData name="Magdalena Rowicka" userId="0a788dd7153d99d4" providerId="LiveId" clId="{899B4559-8718-4E65-9F88-B530CBC16C90}" dt="2018-01-09T20:16:09.407" v="12"/>
        <pc:sldMkLst>
          <pc:docMk/>
          <pc:sldMk cId="2058025951" sldId="400"/>
        </pc:sldMkLst>
        <pc:picChg chg="add del mod">
          <ac:chgData name="Magdalena Rowicka" userId="0a788dd7153d99d4" providerId="LiveId" clId="{899B4559-8718-4E65-9F88-B530CBC16C90}" dt="2018-01-09T20:09:35.593" v="6"/>
          <ac:picMkLst>
            <pc:docMk/>
            <pc:sldMk cId="2058025951" sldId="400"/>
            <ac:picMk id="4" creationId="{FE68D906-E790-491B-A921-5288D2E82F3F}"/>
          </ac:picMkLst>
        </pc:picChg>
        <pc:picChg chg="add mod">
          <ac:chgData name="Magdalena Rowicka" userId="0a788dd7153d99d4" providerId="LiveId" clId="{899B4559-8718-4E65-9F88-B530CBC16C90}" dt="2018-01-09T20:16:09.407" v="12"/>
          <ac:picMkLst>
            <pc:docMk/>
            <pc:sldMk cId="2058025951" sldId="400"/>
            <ac:picMk id="5" creationId="{8FC07D10-E772-40FC-B14D-EA28397E1947}"/>
          </ac:picMkLst>
        </pc:picChg>
      </pc:sldChg>
      <pc:sldChg chg="addSp modSp">
        <pc:chgData name="Magdalena Rowicka" userId="0a788dd7153d99d4" providerId="LiveId" clId="{899B4559-8718-4E65-9F88-B530CBC16C90}" dt="2018-01-09T20:20:28.263" v="13"/>
        <pc:sldMkLst>
          <pc:docMk/>
          <pc:sldMk cId="3403653300" sldId="401"/>
        </pc:sldMkLst>
        <pc:picChg chg="add mod">
          <ac:chgData name="Magdalena Rowicka" userId="0a788dd7153d99d4" providerId="LiveId" clId="{899B4559-8718-4E65-9F88-B530CBC16C90}" dt="2018-01-09T20:20:28.263" v="13"/>
          <ac:picMkLst>
            <pc:docMk/>
            <pc:sldMk cId="3403653300" sldId="401"/>
            <ac:picMk id="4" creationId="{A0F51697-8EAE-4693-A353-7BA9B22E04EA}"/>
          </ac:picMkLst>
        </pc:picChg>
      </pc:sldChg>
      <pc:sldChg chg="addSp delSp modSp modTransition modAnim">
        <pc:chgData name="Magdalena Rowicka" userId="0a788dd7153d99d4" providerId="LiveId" clId="{899B4559-8718-4E65-9F88-B530CBC16C90}" dt="2018-01-09T20:36:05.899" v="16"/>
        <pc:sldMkLst>
          <pc:docMk/>
          <pc:sldMk cId="1618402978" sldId="402"/>
        </pc:sldMkLst>
        <pc:picChg chg="add del mod">
          <ac:chgData name="Magdalena Rowicka" userId="0a788dd7153d99d4" providerId="LiveId" clId="{899B4559-8718-4E65-9F88-B530CBC16C90}" dt="2018-01-09T20:25:29.519" v="15"/>
          <ac:picMkLst>
            <pc:docMk/>
            <pc:sldMk cId="1618402978" sldId="402"/>
            <ac:picMk id="3" creationId="{FEC15536-9078-492B-915A-F5B6430B13A9}"/>
          </ac:picMkLst>
        </pc:picChg>
        <pc:picChg chg="add mod">
          <ac:chgData name="Magdalena Rowicka" userId="0a788dd7153d99d4" providerId="LiveId" clId="{899B4559-8718-4E65-9F88-B530CBC16C90}" dt="2018-01-09T20:36:05.899" v="16"/>
          <ac:picMkLst>
            <pc:docMk/>
            <pc:sldMk cId="1618402978" sldId="402"/>
            <ac:picMk id="6" creationId="{5305F0EE-B8B2-40C2-817A-102672E3CDDB}"/>
          </ac:picMkLst>
        </pc:picChg>
      </pc:sldChg>
      <pc:sldChg chg="addSp modSp">
        <pc:chgData name="Magdalena Rowicka" userId="0a788dd7153d99d4" providerId="LiveId" clId="{899B4559-8718-4E65-9F88-B530CBC16C90}" dt="2018-01-09T20:49:48.613" v="17"/>
        <pc:sldMkLst>
          <pc:docMk/>
          <pc:sldMk cId="1416107196" sldId="403"/>
        </pc:sldMkLst>
        <pc:picChg chg="add mod">
          <ac:chgData name="Magdalena Rowicka" userId="0a788dd7153d99d4" providerId="LiveId" clId="{899B4559-8718-4E65-9F88-B530CBC16C90}" dt="2018-01-09T20:49:48.613" v="17"/>
          <ac:picMkLst>
            <pc:docMk/>
            <pc:sldMk cId="1416107196" sldId="403"/>
            <ac:picMk id="4" creationId="{CFB3D62A-2035-4151-92EF-637BE20605C5}"/>
          </ac:picMkLst>
        </pc:picChg>
      </pc:sldChg>
      <pc:sldChg chg="addSp delSp modSp modTransition modAnim">
        <pc:chgData name="Magdalena Rowicka" userId="0a788dd7153d99d4" providerId="LiveId" clId="{899B4559-8718-4E65-9F88-B530CBC16C90}" dt="2018-01-09T21:36:27.921" v="34"/>
        <pc:sldMkLst>
          <pc:docMk/>
          <pc:sldMk cId="3680275075" sldId="405"/>
        </pc:sldMkLst>
        <pc:spChg chg="mod">
          <ac:chgData name="Magdalena Rowicka" userId="0a788dd7153d99d4" providerId="LiveId" clId="{899B4559-8718-4E65-9F88-B530CBC16C90}" dt="2018-01-09T21:19:46.916" v="29" actId="20577"/>
          <ac:spMkLst>
            <pc:docMk/>
            <pc:sldMk cId="3680275075" sldId="405"/>
            <ac:spMk id="3" creationId="{5D501775-6C76-4250-9D0C-E9C1442251F6}"/>
          </ac:spMkLst>
        </pc:spChg>
        <pc:picChg chg="add del mod">
          <ac:chgData name="Magdalena Rowicka" userId="0a788dd7153d99d4" providerId="LiveId" clId="{899B4559-8718-4E65-9F88-B530CBC16C90}" dt="2018-01-09T21:10:04.683" v="19"/>
          <ac:picMkLst>
            <pc:docMk/>
            <pc:sldMk cId="3680275075" sldId="405"/>
            <ac:picMk id="4" creationId="{7711490B-B865-4216-917D-B39BBC329B1E}"/>
          </ac:picMkLst>
        </pc:picChg>
        <pc:picChg chg="add del mod">
          <ac:chgData name="Magdalena Rowicka" userId="0a788dd7153d99d4" providerId="LiveId" clId="{899B4559-8718-4E65-9F88-B530CBC16C90}" dt="2018-01-09T21:21:27.544" v="31"/>
          <ac:picMkLst>
            <pc:docMk/>
            <pc:sldMk cId="3680275075" sldId="405"/>
            <ac:picMk id="5" creationId="{7E8E4BB0-ABCE-495E-8498-683BCA1DFA48}"/>
          </ac:picMkLst>
        </pc:picChg>
        <pc:picChg chg="add del mod">
          <ac:chgData name="Magdalena Rowicka" userId="0a788dd7153d99d4" providerId="LiveId" clId="{899B4559-8718-4E65-9F88-B530CBC16C90}" dt="2018-01-09T21:23:52.068" v="33"/>
          <ac:picMkLst>
            <pc:docMk/>
            <pc:sldMk cId="3680275075" sldId="405"/>
            <ac:picMk id="6" creationId="{AC7E708F-6B21-486F-99E2-4743DED5D2C8}"/>
          </ac:picMkLst>
        </pc:picChg>
        <pc:picChg chg="add mod">
          <ac:chgData name="Magdalena Rowicka" userId="0a788dd7153d99d4" providerId="LiveId" clId="{899B4559-8718-4E65-9F88-B530CBC16C90}" dt="2018-01-09T21:36:27.921" v="34"/>
          <ac:picMkLst>
            <pc:docMk/>
            <pc:sldMk cId="3680275075" sldId="405"/>
            <ac:picMk id="7" creationId="{FCC8F856-C114-4998-AFDC-05556B4D442A}"/>
          </ac:picMkLst>
        </pc:picChg>
      </pc:sldChg>
      <pc:sldChg chg="addSp modSp">
        <pc:chgData name="Magdalena Rowicka" userId="0a788dd7153d99d4" providerId="LiveId" clId="{899B4559-8718-4E65-9F88-B530CBC16C90}" dt="2018-01-09T21:48:38.128" v="35"/>
        <pc:sldMkLst>
          <pc:docMk/>
          <pc:sldMk cId="944809532" sldId="406"/>
        </pc:sldMkLst>
        <pc:picChg chg="add mod">
          <ac:chgData name="Magdalena Rowicka" userId="0a788dd7153d99d4" providerId="LiveId" clId="{899B4559-8718-4E65-9F88-B530CBC16C90}" dt="2018-01-09T21:48:38.128" v="35"/>
          <ac:picMkLst>
            <pc:docMk/>
            <pc:sldMk cId="944809532" sldId="406"/>
            <ac:picMk id="3" creationId="{5180CE1E-B800-40A9-9F6E-9A92B884822A}"/>
          </ac:picMkLst>
        </pc:picChg>
      </pc:sldChg>
      <pc:sldChg chg="addSp delSp modSp modTransition modAnim">
        <pc:chgData name="Magdalena Rowicka" userId="0a788dd7153d99d4" providerId="LiveId" clId="{899B4559-8718-4E65-9F88-B530CBC16C90}" dt="2018-01-09T20:16:09.407" v="12"/>
        <pc:sldMkLst>
          <pc:docMk/>
          <pc:sldMk cId="2635081157" sldId="446"/>
        </pc:sldMkLst>
        <pc:picChg chg="add del mod">
          <ac:chgData name="Magdalena Rowicka" userId="0a788dd7153d99d4" providerId="LiveId" clId="{899B4559-8718-4E65-9F88-B530CBC16C90}" dt="2018-01-09T20:09:33.259" v="5"/>
          <ac:picMkLst>
            <pc:docMk/>
            <pc:sldMk cId="2635081157" sldId="446"/>
            <ac:picMk id="4" creationId="{BF19FCD0-F9BF-41E5-B18E-8EDEA844221C}"/>
          </ac:picMkLst>
        </pc:picChg>
        <pc:picChg chg="add mod">
          <ac:chgData name="Magdalena Rowicka" userId="0a788dd7153d99d4" providerId="LiveId" clId="{899B4559-8718-4E65-9F88-B530CBC16C90}" dt="2018-01-09T20:16:09.407" v="12"/>
          <ac:picMkLst>
            <pc:docMk/>
            <pc:sldMk cId="2635081157" sldId="446"/>
            <ac:picMk id="5" creationId="{0C7A97B2-BB91-499C-8CFF-2070118C1EBF}"/>
          </ac:picMkLst>
        </pc:picChg>
      </pc:sldChg>
    </pc:docChg>
  </pc:docChgLst>
  <pc:docChgLst>
    <pc:chgData name="Magdalena Rowicka" userId="0a788dd7153d99d4" providerId="LiveId" clId="{BC430ACF-A1F0-47B5-BB6D-A793CF00B784}"/>
    <pc:docChg chg="modSld">
      <pc:chgData name="Magdalena Rowicka" userId="0a788dd7153d99d4" providerId="LiveId" clId="{BC430ACF-A1F0-47B5-BB6D-A793CF00B784}" dt="2018-01-08T17:16:53.473" v="16"/>
      <pc:docMkLst>
        <pc:docMk/>
      </pc:docMkLst>
      <pc:sldChg chg="addSp delSp modSp modTransition modAnim">
        <pc:chgData name="Magdalena Rowicka" userId="0a788dd7153d99d4" providerId="LiveId" clId="{BC430ACF-A1F0-47B5-BB6D-A793CF00B784}" dt="2018-01-08T17:16:53.473" v="16"/>
        <pc:sldMkLst>
          <pc:docMk/>
          <pc:sldMk cId="2561119646" sldId="398"/>
        </pc:sldMkLst>
        <pc:picChg chg="add del mod">
          <ac:chgData name="Magdalena Rowicka" userId="0a788dd7153d99d4" providerId="LiveId" clId="{BC430ACF-A1F0-47B5-BB6D-A793CF00B784}" dt="2018-01-08T17:07:36.550" v="1"/>
          <ac:picMkLst>
            <pc:docMk/>
            <pc:sldMk cId="2561119646" sldId="398"/>
            <ac:picMk id="4" creationId="{F10E2C95-4B60-4D14-9D22-501CBFB5B4F8}"/>
          </ac:picMkLst>
        </pc:picChg>
        <pc:picChg chg="add del mod">
          <ac:chgData name="Magdalena Rowicka" userId="0a788dd7153d99d4" providerId="LiveId" clId="{BC430ACF-A1F0-47B5-BB6D-A793CF00B784}" dt="2018-01-08T17:08:19.662" v="3"/>
          <ac:picMkLst>
            <pc:docMk/>
            <pc:sldMk cId="2561119646" sldId="398"/>
            <ac:picMk id="5" creationId="{5734C4CB-4DE6-4D0D-85FF-D925775E9057}"/>
          </ac:picMkLst>
        </pc:picChg>
        <pc:picChg chg="add del mod">
          <ac:chgData name="Magdalena Rowicka" userId="0a788dd7153d99d4" providerId="LiveId" clId="{BC430ACF-A1F0-47B5-BB6D-A793CF00B784}" dt="2018-01-08T17:09:22.521" v="5"/>
          <ac:picMkLst>
            <pc:docMk/>
            <pc:sldMk cId="2561119646" sldId="398"/>
            <ac:picMk id="6" creationId="{CD2AB075-4B3B-4D1D-BDBA-8A7D576E4111}"/>
          </ac:picMkLst>
        </pc:picChg>
        <pc:picChg chg="add del mod">
          <ac:chgData name="Magdalena Rowicka" userId="0a788dd7153d99d4" providerId="LiveId" clId="{BC430ACF-A1F0-47B5-BB6D-A793CF00B784}" dt="2018-01-08T17:10:06.037" v="7"/>
          <ac:picMkLst>
            <pc:docMk/>
            <pc:sldMk cId="2561119646" sldId="398"/>
            <ac:picMk id="7" creationId="{DD8F66F6-BF06-4F06-96E4-98AEA1C00920}"/>
          </ac:picMkLst>
        </pc:picChg>
        <pc:picChg chg="add del mod">
          <ac:chgData name="Magdalena Rowicka" userId="0a788dd7153d99d4" providerId="LiveId" clId="{BC430ACF-A1F0-47B5-BB6D-A793CF00B784}" dt="2018-01-08T17:10:48.173" v="9"/>
          <ac:picMkLst>
            <pc:docMk/>
            <pc:sldMk cId="2561119646" sldId="398"/>
            <ac:picMk id="8" creationId="{2723F1AA-95DC-4365-9DB9-FF7A65B78DED}"/>
          </ac:picMkLst>
        </pc:picChg>
        <pc:picChg chg="add del mod">
          <ac:chgData name="Magdalena Rowicka" userId="0a788dd7153d99d4" providerId="LiveId" clId="{BC430ACF-A1F0-47B5-BB6D-A793CF00B784}" dt="2018-01-08T17:11:25.578" v="11"/>
          <ac:picMkLst>
            <pc:docMk/>
            <pc:sldMk cId="2561119646" sldId="398"/>
            <ac:picMk id="9" creationId="{8568B768-F7FF-4887-BD66-FFFE6238CBF0}"/>
          </ac:picMkLst>
        </pc:picChg>
        <pc:picChg chg="add del mod">
          <ac:chgData name="Magdalena Rowicka" userId="0a788dd7153d99d4" providerId="LiveId" clId="{BC430ACF-A1F0-47B5-BB6D-A793CF00B784}" dt="2018-01-08T17:13:53.875" v="13"/>
          <ac:picMkLst>
            <pc:docMk/>
            <pc:sldMk cId="2561119646" sldId="398"/>
            <ac:picMk id="10" creationId="{E47BA97D-E948-4ECE-9150-E32EFBB9ADE7}"/>
          </ac:picMkLst>
        </pc:picChg>
        <pc:picChg chg="add del mod">
          <ac:chgData name="Magdalena Rowicka" userId="0a788dd7153d99d4" providerId="LiveId" clId="{BC430ACF-A1F0-47B5-BB6D-A793CF00B784}" dt="2018-01-08T17:16:53.473" v="16"/>
          <ac:picMkLst>
            <pc:docMk/>
            <pc:sldMk cId="2561119646" sldId="398"/>
            <ac:picMk id="11" creationId="{86E0E960-FD31-44B5-8BD2-85FC3198AC8B}"/>
          </ac:picMkLst>
        </pc:picChg>
      </pc:sldChg>
      <pc:sldChg chg="addSp delSp modSp modTransition modAnim">
        <pc:chgData name="Magdalena Rowicka" userId="0a788dd7153d99d4" providerId="LiveId" clId="{BC430ACF-A1F0-47B5-BB6D-A793CF00B784}" dt="2018-01-08T17:16:53.473" v="16"/>
        <pc:sldMkLst>
          <pc:docMk/>
          <pc:sldMk cId="1014366957" sldId="399"/>
        </pc:sldMkLst>
        <pc:picChg chg="add del mod">
          <ac:chgData name="Magdalena Rowicka" userId="0a788dd7153d99d4" providerId="LiveId" clId="{BC430ACF-A1F0-47B5-BB6D-A793CF00B784}" dt="2018-01-08T17:13:53.875" v="13"/>
          <ac:picMkLst>
            <pc:docMk/>
            <pc:sldMk cId="1014366957" sldId="399"/>
            <ac:picMk id="4" creationId="{2207C498-3C5E-4006-98D0-679765E11E9F}"/>
          </ac:picMkLst>
        </pc:picChg>
        <pc:picChg chg="add del mod">
          <ac:chgData name="Magdalena Rowicka" userId="0a788dd7153d99d4" providerId="LiveId" clId="{BC430ACF-A1F0-47B5-BB6D-A793CF00B784}" dt="2018-01-08T17:16:53.473" v="16"/>
          <ac:picMkLst>
            <pc:docMk/>
            <pc:sldMk cId="1014366957" sldId="399"/>
            <ac:picMk id="5" creationId="{97A8FDC0-0ABA-4807-902C-40C4F64B1174}"/>
          </ac:picMkLst>
        </pc:picChg>
      </pc:sldChg>
      <pc:sldChg chg="addSp delSp modSp modTransition modAnim">
        <pc:chgData name="Magdalena Rowicka" userId="0a788dd7153d99d4" providerId="LiveId" clId="{BC430ACF-A1F0-47B5-BB6D-A793CF00B784}" dt="2018-01-08T17:16:53.473" v="16"/>
        <pc:sldMkLst>
          <pc:docMk/>
          <pc:sldMk cId="2058025951" sldId="400"/>
        </pc:sldMkLst>
        <pc:picChg chg="add del mod">
          <ac:chgData name="Magdalena Rowicka" userId="0a788dd7153d99d4" providerId="LiveId" clId="{BC430ACF-A1F0-47B5-BB6D-A793CF00B784}" dt="2018-01-08T17:13:53.875" v="13"/>
          <ac:picMkLst>
            <pc:docMk/>
            <pc:sldMk cId="2058025951" sldId="400"/>
            <ac:picMk id="4" creationId="{D5BF8777-C682-4D9C-A2AA-E1595743F4EF}"/>
          </ac:picMkLst>
        </pc:picChg>
      </pc:sldChg>
      <pc:sldChg chg="modTransition">
        <pc:chgData name="Magdalena Rowicka" userId="0a788dd7153d99d4" providerId="LiveId" clId="{BC430ACF-A1F0-47B5-BB6D-A793CF00B784}" dt="2018-01-08T17:16:53.473" v="16"/>
        <pc:sldMkLst>
          <pc:docMk/>
          <pc:sldMk cId="3403653300" sldId="401"/>
        </pc:sldMkLst>
      </pc:sldChg>
      <pc:sldChg chg="modTransition">
        <pc:chgData name="Magdalena Rowicka" userId="0a788dd7153d99d4" providerId="LiveId" clId="{BC430ACF-A1F0-47B5-BB6D-A793CF00B784}" dt="2018-01-08T17:16:53.473" v="16"/>
        <pc:sldMkLst>
          <pc:docMk/>
          <pc:sldMk cId="1618402978" sldId="402"/>
        </pc:sldMkLst>
      </pc:sldChg>
      <pc:sldChg chg="modTransition">
        <pc:chgData name="Magdalena Rowicka" userId="0a788dd7153d99d4" providerId="LiveId" clId="{BC430ACF-A1F0-47B5-BB6D-A793CF00B784}" dt="2018-01-08T17:16:53.473" v="16"/>
        <pc:sldMkLst>
          <pc:docMk/>
          <pc:sldMk cId="1416107196" sldId="403"/>
        </pc:sldMkLst>
      </pc:sldChg>
      <pc:sldChg chg="modTransition">
        <pc:chgData name="Magdalena Rowicka" userId="0a788dd7153d99d4" providerId="LiveId" clId="{BC430ACF-A1F0-47B5-BB6D-A793CF00B784}" dt="2018-01-08T17:16:53.473" v="16"/>
        <pc:sldMkLst>
          <pc:docMk/>
          <pc:sldMk cId="3680275075" sldId="405"/>
        </pc:sldMkLst>
      </pc:sldChg>
      <pc:sldChg chg="modTransition">
        <pc:chgData name="Magdalena Rowicka" userId="0a788dd7153d99d4" providerId="LiveId" clId="{BC430ACF-A1F0-47B5-BB6D-A793CF00B784}" dt="2018-01-08T17:16:53.473" v="16"/>
        <pc:sldMkLst>
          <pc:docMk/>
          <pc:sldMk cId="944809532" sldId="406"/>
        </pc:sldMkLst>
      </pc:sldChg>
      <pc:sldChg chg="modTransition">
        <pc:chgData name="Magdalena Rowicka" userId="0a788dd7153d99d4" providerId="LiveId" clId="{BC430ACF-A1F0-47B5-BB6D-A793CF00B784}" dt="2018-01-08T17:16:53.473" v="16"/>
        <pc:sldMkLst>
          <pc:docMk/>
          <pc:sldMk cId="17469329" sldId="407"/>
        </pc:sldMkLst>
      </pc:sldChg>
      <pc:sldChg chg="modTransition">
        <pc:chgData name="Magdalena Rowicka" userId="0a788dd7153d99d4" providerId="LiveId" clId="{BC430ACF-A1F0-47B5-BB6D-A793CF00B784}" dt="2018-01-08T17:16:53.473" v="16"/>
        <pc:sldMkLst>
          <pc:docMk/>
          <pc:sldMk cId="346263812" sldId="408"/>
        </pc:sldMkLst>
      </pc:sldChg>
      <pc:sldChg chg="addSp delSp modSp modTransition modAnim">
        <pc:chgData name="Magdalena Rowicka" userId="0a788dd7153d99d4" providerId="LiveId" clId="{BC430ACF-A1F0-47B5-BB6D-A793CF00B784}" dt="2018-01-08T17:16:53.473" v="16"/>
        <pc:sldMkLst>
          <pc:docMk/>
          <pc:sldMk cId="2635081157" sldId="446"/>
        </pc:sldMkLst>
        <pc:picChg chg="add del mod">
          <ac:chgData name="Magdalena Rowicka" userId="0a788dd7153d99d4" providerId="LiveId" clId="{BC430ACF-A1F0-47B5-BB6D-A793CF00B784}" dt="2018-01-08T17:13:53.875" v="13"/>
          <ac:picMkLst>
            <pc:docMk/>
            <pc:sldMk cId="2635081157" sldId="446"/>
            <ac:picMk id="4" creationId="{2E90153A-F106-4D86-A18F-3E1A9C72C03A}"/>
          </ac:picMkLst>
        </pc:picChg>
        <pc:picChg chg="add del mod">
          <ac:chgData name="Magdalena Rowicka" userId="0a788dd7153d99d4" providerId="LiveId" clId="{BC430ACF-A1F0-47B5-BB6D-A793CF00B784}" dt="2018-01-08T17:16:49.265" v="15"/>
          <ac:picMkLst>
            <pc:docMk/>
            <pc:sldMk cId="2635081157" sldId="446"/>
            <ac:picMk id="5" creationId="{BE1382BD-1969-4846-AA36-BFFA199DB58E}"/>
          </ac:picMkLst>
        </pc:picChg>
      </pc:sldChg>
      <pc:sldChg chg="modTransition">
        <pc:chgData name="Magdalena Rowicka" userId="0a788dd7153d99d4" providerId="LiveId" clId="{BC430ACF-A1F0-47B5-BB6D-A793CF00B784}" dt="2018-01-08T17:16:53.473" v="16"/>
        <pc:sldMkLst>
          <pc:docMk/>
          <pc:sldMk cId="1965702869" sldId="44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B775A-C9E7-48F0-9133-D44AFC080F59}" type="datetimeFigureOut">
              <a:rPr lang="pl-PL" smtClean="0"/>
              <a:pPr/>
              <a:t>2019-11-15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60C7D-B2E3-40BA-9D26-C69C60506A6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4604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925C56-99E6-4EB0-9A6D-6CEA4B20271B}" type="datetimeFigureOut">
              <a:rPr lang="pl-PL" smtClean="0"/>
              <a:pPr/>
              <a:t>2019-11-15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52391-990D-4763-B14A-ABB8A31AF7E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5612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C240E-6406-410A-8A74-E3D977FB815B}" type="slidenum">
              <a:rPr lang="pl-PL" smtClean="0">
                <a:solidFill>
                  <a:prstClr val="black"/>
                </a:solidFill>
              </a:rPr>
              <a:pPr/>
              <a:t>1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744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C240E-6406-410A-8A74-E3D977FB815B}" type="slidenum">
              <a:rPr lang="pl-PL" smtClean="0">
                <a:solidFill>
                  <a:prstClr val="black"/>
                </a:solidFill>
              </a:rPr>
              <a:pPr/>
              <a:t>6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577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281" y="2130919"/>
            <a:ext cx="10361851" cy="147036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/>
            </a:lvl1pPr>
            <a:lvl2pPr marL="544251" indent="0" algn="ctr">
              <a:buNone/>
              <a:defRPr/>
            </a:lvl2pPr>
            <a:lvl3pPr marL="1088502" indent="0" algn="ctr">
              <a:buNone/>
              <a:defRPr/>
            </a:lvl3pPr>
            <a:lvl4pPr marL="1632753" indent="0" algn="ctr">
              <a:buNone/>
              <a:defRPr/>
            </a:lvl4pPr>
            <a:lvl5pPr marL="2177004" indent="0" algn="ctr">
              <a:buNone/>
              <a:defRPr/>
            </a:lvl5pPr>
            <a:lvl6pPr marL="2721254" indent="0" algn="ctr">
              <a:buNone/>
              <a:defRPr/>
            </a:lvl6pPr>
            <a:lvl7pPr marL="3265505" indent="0" algn="ctr">
              <a:buNone/>
              <a:defRPr/>
            </a:lvl7pPr>
            <a:lvl8pPr marL="3809756" indent="0" algn="ctr">
              <a:buNone/>
              <a:defRPr/>
            </a:lvl8pPr>
            <a:lvl9pPr marL="4354007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8D3EA-7BF5-490C-8713-79F196562FC5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080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810D8-4A88-424A-A3FD-BF5DD0FAEDA5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918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8049" y="274702"/>
            <a:ext cx="2742843" cy="5852880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521" y="274702"/>
            <a:ext cx="8025355" cy="585288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BF62D-3DFE-4598-9807-6F6F0F4949C1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328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609521" y="1600571"/>
            <a:ext cx="10971372" cy="4527011"/>
          </a:xfr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E40E0-E506-4FDF-BC57-6E3E32AA5B21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360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609521" y="274702"/>
            <a:ext cx="10971372" cy="585288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5CB51-48DC-486A-8929-EBA18A36918C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526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06C90-0729-4F2D-8FA3-8B1B10FDFBA6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736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2959" y="4407921"/>
            <a:ext cx="10361851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2959" y="2907387"/>
            <a:ext cx="10361851" cy="1500534"/>
          </a:xfrm>
        </p:spPr>
        <p:txBody>
          <a:bodyPr anchor="b"/>
          <a:lstStyle>
            <a:lvl1pPr marL="0" indent="0">
              <a:buNone/>
              <a:defRPr sz="2400"/>
            </a:lvl1pPr>
            <a:lvl2pPr marL="544251" indent="0">
              <a:buNone/>
              <a:defRPr sz="2100"/>
            </a:lvl2pPr>
            <a:lvl3pPr marL="1088502" indent="0">
              <a:buNone/>
              <a:defRPr sz="1900"/>
            </a:lvl3pPr>
            <a:lvl4pPr marL="1632753" indent="0">
              <a:buNone/>
              <a:defRPr sz="1700"/>
            </a:lvl4pPr>
            <a:lvl5pPr marL="2177004" indent="0">
              <a:buNone/>
              <a:defRPr sz="1700"/>
            </a:lvl5pPr>
            <a:lvl6pPr marL="2721254" indent="0">
              <a:buNone/>
              <a:defRPr sz="1700"/>
            </a:lvl6pPr>
            <a:lvl7pPr marL="3265505" indent="0">
              <a:buNone/>
              <a:defRPr sz="1700"/>
            </a:lvl7pPr>
            <a:lvl8pPr marL="3809756" indent="0">
              <a:buNone/>
              <a:defRPr sz="1700"/>
            </a:lvl8pPr>
            <a:lvl9pPr marL="4354007" indent="0">
              <a:buNone/>
              <a:defRPr sz="17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00BA2-636E-43ED-9DDF-982F5DF54A11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133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521" y="1600571"/>
            <a:ext cx="5384099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6793" y="1600571"/>
            <a:ext cx="5384099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083E0-A379-4E00-BB37-AD275E893624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579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2561" y="2175379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AE798-0580-4894-A0F2-6BAC6462610E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123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4DD4D-92E4-45C7-8B1D-45EC48A02BD5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957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027F6-5775-4394-9FED-BEE0A7DEFF95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311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521" y="1435433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687A3-7CCB-4BC2-ACBF-A9473670EF2F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703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251" indent="0">
              <a:buNone/>
              <a:defRPr sz="3300"/>
            </a:lvl2pPr>
            <a:lvl3pPr marL="1088502" indent="0">
              <a:buNone/>
              <a:defRPr sz="2900"/>
            </a:lvl3pPr>
            <a:lvl4pPr marL="1632753" indent="0">
              <a:buNone/>
              <a:defRPr sz="2400"/>
            </a:lvl4pPr>
            <a:lvl5pPr marL="2177004" indent="0">
              <a:buNone/>
              <a:defRPr sz="2400"/>
            </a:lvl5pPr>
            <a:lvl6pPr marL="2721254" indent="0">
              <a:buNone/>
              <a:defRPr sz="2400"/>
            </a:lvl6pPr>
            <a:lvl7pPr marL="3265505" indent="0">
              <a:buNone/>
              <a:defRPr sz="2400"/>
            </a:lvl7pPr>
            <a:lvl8pPr marL="3809756" indent="0">
              <a:buNone/>
              <a:defRPr sz="2400"/>
            </a:lvl8pPr>
            <a:lvl9pPr marL="4354007" indent="0">
              <a:buNone/>
              <a:defRPr sz="24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E9C4B-1610-40EB-90DC-B84F8FD4FAB5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19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521" y="274701"/>
            <a:ext cx="10971372" cy="1143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850" tIns="54425" rIns="108850" bIns="544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521" y="1600571"/>
            <a:ext cx="10971372" cy="4527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521" y="6246671"/>
            <a:ext cx="2844430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>
            <a:lvl1pPr>
              <a:defRPr sz="17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058" y="6246671"/>
            <a:ext cx="3860297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>
            <a:lvl1pPr algn="ctr">
              <a:defRPr sz="17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6463" y="6246671"/>
            <a:ext cx="2844430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>
            <a:lvl1pPr algn="r">
              <a:defRPr sz="17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B073A-0895-4341-AA58-DD04549A1E54}" type="slidenum">
              <a:rPr lang="pl-P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00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  <a:cs typeface="Arial" charset="0"/>
        </a:defRPr>
      </a:lvl5pPr>
      <a:lvl6pPr marL="544251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  <a:cs typeface="Arial" charset="0"/>
        </a:defRPr>
      </a:lvl6pPr>
      <a:lvl7pPr marL="1088502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  <a:cs typeface="Arial" charset="0"/>
        </a:defRPr>
      </a:lvl7pPr>
      <a:lvl8pPr marL="1632753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  <a:cs typeface="Arial" charset="0"/>
        </a:defRPr>
      </a:lvl8pPr>
      <a:lvl9pPr marL="2177004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408188" indent="-408188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  <a:cs typeface="+mn-cs"/>
        </a:defRPr>
      </a:lvl2pPr>
      <a:lvl3pPr marL="1360627" indent="-272125" algn="l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cs typeface="+mn-cs"/>
        </a:defRPr>
      </a:lvl3pPr>
      <a:lvl4pPr marL="1904878" indent="-272125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4pPr>
      <a:lvl5pPr marL="2449129" indent="-272125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5pPr>
      <a:lvl6pPr marL="2993380" indent="-27212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6pPr>
      <a:lvl7pPr marL="3537631" indent="-27212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7pPr>
      <a:lvl8pPr marL="4081882" indent="-27212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8pPr>
      <a:lvl9pPr marL="4626132" indent="-27212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2638" y="1701602"/>
            <a:ext cx="10057091" cy="2204591"/>
          </a:xfrm>
        </p:spPr>
        <p:txBody>
          <a:bodyPr>
            <a:normAutofit/>
          </a:bodyPr>
          <a:lstStyle/>
          <a:p>
            <a:r>
              <a:rPr lang="pl-PL" sz="5400" b="1" dirty="0">
                <a:solidFill>
                  <a:srgbClr val="C00000"/>
                </a:solidFill>
                <a:latin typeface="Calibri" panose="020F0502020204030204" pitchFamily="34" charset="0"/>
              </a:rPr>
              <a:t>Uzależnienia behawioralne</a:t>
            </a:r>
            <a:endParaRPr lang="en-US" sz="54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9907" y="4668771"/>
            <a:ext cx="10057091" cy="150485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dr Magdalena Rowicka,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7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Instytut Psychologii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7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Akademia Pedagogiki Specjalnej w warszawie</a:t>
            </a:r>
          </a:p>
        </p:txBody>
      </p:sp>
      <p:pic>
        <p:nvPicPr>
          <p:cNvPr id="5" name="Wideo 4">
            <a:hlinkClick r:id="" action="ppaction://media"/>
            <a:extLst>
              <a:ext uri="{FF2B5EF4-FFF2-40B4-BE49-F238E27FC236}">
                <a16:creationId xmlns:a16="http://schemas.microsoft.com/office/drawing/2014/main" xmlns="" id="{D83567A3-C444-404A-9B75-E96A89D5FF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4413" y="5145088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1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5"/>
    </mc:Choice>
    <mc:Fallback xmlns="">
      <p:transition spd="slow" advTm="8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016FFA6-F33E-4A90-B235-21C18195C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Rodzaje uzależnień behawioralnych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3EF5A77-7AFC-41C5-B4CC-56325EC4A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137" y="1684224"/>
            <a:ext cx="10057091" cy="4450366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l-PL" sz="2900" dirty="0"/>
              <a:t> </a:t>
            </a:r>
            <a:r>
              <a:rPr lang="pl-PL" sz="2900" dirty="0">
                <a:latin typeface="Calibri" panose="020F0502020204030204" pitchFamily="34" charset="0"/>
              </a:rPr>
              <a:t>Zgodnie z klasyfikacją DSM V, do kategorii uzależnień nie od substancji (możemy wnioskować zatem że od zachowania) należy </a:t>
            </a:r>
            <a:r>
              <a:rPr lang="pl-PL" sz="2900" dirty="0">
                <a:solidFill>
                  <a:schemeClr val="accent2"/>
                </a:solidFill>
                <a:latin typeface="Calibri" panose="020F0502020204030204" pitchFamily="34" charset="0"/>
              </a:rPr>
              <a:t>zaburzenie grania w gry hazardowe</a:t>
            </a:r>
            <a:r>
              <a:rPr lang="pl-PL" sz="2900" dirty="0">
                <a:latin typeface="Calibri" panose="020F0502020204030204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900" dirty="0">
                <a:latin typeface="Calibri" panose="020F0502020204030204" pitchFamily="34" charset="0"/>
              </a:rPr>
              <a:t> </a:t>
            </a:r>
            <a:r>
              <a:rPr lang="pl-PL" sz="2900" dirty="0" smtClean="0">
                <a:latin typeface="Calibri" panose="020F0502020204030204" pitchFamily="34" charset="0"/>
              </a:rPr>
              <a:t>zgodnie </a:t>
            </a:r>
            <a:r>
              <a:rPr lang="pl-PL" sz="2900" dirty="0">
                <a:latin typeface="Calibri" panose="020F0502020204030204" pitchFamily="34" charset="0"/>
              </a:rPr>
              <a:t>z klasyfikacją DSM V, </a:t>
            </a:r>
            <a:r>
              <a:rPr lang="pl-PL" sz="2900" dirty="0">
                <a:solidFill>
                  <a:schemeClr val="accent2"/>
                </a:solidFill>
                <a:latin typeface="Calibri" panose="020F0502020204030204" pitchFamily="34" charset="0"/>
              </a:rPr>
              <a:t>zaburzenie grania w gry komputerowe </a:t>
            </a:r>
            <a:r>
              <a:rPr lang="pl-PL" sz="2900" dirty="0">
                <a:latin typeface="Calibri" panose="020F0502020204030204" pitchFamily="34" charset="0"/>
              </a:rPr>
              <a:t>znalazło się w sekcji III, tj. do dalszych badań (więcej w Module 3);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900" dirty="0">
                <a:latin typeface="Calibri" panose="020F0502020204030204" pitchFamily="34" charset="0"/>
              </a:rPr>
              <a:t>z</a:t>
            </a:r>
            <a:r>
              <a:rPr lang="pl-PL" sz="2900" dirty="0" smtClean="0">
                <a:latin typeface="Calibri" panose="020F0502020204030204" pitchFamily="34" charset="0"/>
              </a:rPr>
              <a:t>aburzenie </a:t>
            </a:r>
            <a:r>
              <a:rPr lang="pl-PL" sz="2900" dirty="0">
                <a:latin typeface="Calibri" panose="020F0502020204030204" pitchFamily="34" charset="0"/>
              </a:rPr>
              <a:t>związane z </a:t>
            </a:r>
            <a:r>
              <a:rPr lang="pl-PL" sz="2900" dirty="0">
                <a:solidFill>
                  <a:schemeClr val="accent2"/>
                </a:solidFill>
                <a:latin typeface="Calibri" panose="020F0502020204030204" pitchFamily="34" charset="0"/>
              </a:rPr>
              <a:t>uprawianiem ćwiczeń fizycznych, zakupami </a:t>
            </a:r>
            <a:r>
              <a:rPr lang="pl-PL" sz="2900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pl-PL" sz="29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pl-PL" sz="30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i </a:t>
            </a:r>
            <a:r>
              <a:rPr lang="pl-PL" sz="3000" dirty="0">
                <a:solidFill>
                  <a:schemeClr val="accent2"/>
                </a:solidFill>
                <a:latin typeface="Calibri" panose="020F0502020204030204" pitchFamily="34" charset="0"/>
              </a:rPr>
              <a:t>seksem </a:t>
            </a:r>
            <a:r>
              <a:rPr lang="pl-PL" sz="3000" dirty="0">
                <a:latin typeface="Calibri" panose="020F0502020204030204" pitchFamily="34" charset="0"/>
              </a:rPr>
              <a:t>były rozważane do włączenia do tej samej kategorii co zaburzenie grania w gry hazardowe ale ostatecznie wstrzymano się z tym zamiarem;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900" dirty="0">
                <a:latin typeface="Calibri" panose="020F0502020204030204" pitchFamily="34" charset="0"/>
              </a:rPr>
              <a:t> </a:t>
            </a:r>
            <a:r>
              <a:rPr lang="pl-PL" sz="2900" dirty="0" smtClean="0">
                <a:latin typeface="Calibri" panose="020F0502020204030204" pitchFamily="34" charset="0"/>
              </a:rPr>
              <a:t>poza </a:t>
            </a:r>
            <a:r>
              <a:rPr lang="pl-PL" sz="2900" dirty="0">
                <a:latin typeface="Calibri" panose="020F0502020204030204" pitchFamily="34" charset="0"/>
              </a:rPr>
              <a:t>wymienionymi, do kategorii uzależnień behawioralnych nieformalnie należy także: </a:t>
            </a:r>
            <a:r>
              <a:rPr lang="pl-PL" sz="2900" dirty="0">
                <a:solidFill>
                  <a:schemeClr val="accent2"/>
                </a:solidFill>
                <a:latin typeface="Calibri" panose="020F0502020204030204" pitchFamily="34" charset="0"/>
              </a:rPr>
              <a:t>uzależnienie od pracy, od opalania się</a:t>
            </a:r>
            <a:r>
              <a:rPr lang="pl-PL" sz="2900" dirty="0"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xmlns="" id="{C11E4DE5-F0B8-4801-A048-2B720BBEEF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8113" y="6237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6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820"/>
    </mc:Choice>
    <mc:Fallback xmlns="">
      <p:transition spd="slow" advTm="409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7146C40-B305-4740-B46B-68C2FA02A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Rodzaje uzależnień behawioralnych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35F117F-E3C9-45D1-AA23-C04E596E4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137" y="1502558"/>
            <a:ext cx="10057091" cy="50888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accent2"/>
                </a:solidFill>
                <a:latin typeface="Calibri" panose="020F0502020204030204" pitchFamily="34" charset="0"/>
              </a:rPr>
              <a:t>Czy można się uzależnić od mycia rąk albo od czekolady?</a:t>
            </a:r>
          </a:p>
          <a:p>
            <a:pPr marL="0" indent="0">
              <a:buNone/>
            </a:pPr>
            <a:r>
              <a:rPr lang="pl-PL" sz="2400" dirty="0">
                <a:latin typeface="Calibri" panose="020F0502020204030204" pitchFamily="34" charset="0"/>
              </a:rPr>
              <a:t>Szereg zachowań takich jak natrętne </a:t>
            </a:r>
            <a:r>
              <a:rPr lang="pl-PL" sz="2400" dirty="0">
                <a:solidFill>
                  <a:schemeClr val="accent2"/>
                </a:solidFill>
                <a:latin typeface="Calibri" panose="020F0502020204030204" pitchFamily="34" charset="0"/>
              </a:rPr>
              <a:t>mycie rąk, piromania, kleptomania czy zbieractwo </a:t>
            </a:r>
            <a:r>
              <a:rPr lang="pl-PL" sz="2400" dirty="0">
                <a:latin typeface="Calibri" panose="020F0502020204030204" pitchFamily="34" charset="0"/>
              </a:rPr>
              <a:t>są rozumiane jako coś negatywnego a nie są rozpatrywane jako uzależnienia. Dzieje się </a:t>
            </a:r>
            <a:r>
              <a:rPr lang="pl-PL" sz="2400" dirty="0" smtClean="0">
                <a:latin typeface="Calibri" panose="020F0502020204030204" pitchFamily="34" charset="0"/>
              </a:rPr>
              <a:t>tak </a:t>
            </a:r>
            <a:r>
              <a:rPr lang="pl-PL" sz="2400" dirty="0">
                <a:latin typeface="Calibri" panose="020F0502020204030204" pitchFamily="34" charset="0"/>
              </a:rPr>
              <a:t>dlatego, że zachowania te są wynikiem zaburzenia </a:t>
            </a:r>
            <a:r>
              <a:rPr lang="pl-PL" sz="2400" dirty="0" smtClean="0">
                <a:latin typeface="Calibri" panose="020F0502020204030204" pitchFamily="34" charset="0"/>
              </a:rPr>
              <a:t>obsesyjno-</a:t>
            </a:r>
            <a:r>
              <a:rPr lang="pl-PL" sz="2400" dirty="0" err="1" smtClean="0">
                <a:latin typeface="Calibri" panose="020F0502020204030204" pitchFamily="34" charset="0"/>
              </a:rPr>
              <a:t>kompulsyjnego</a:t>
            </a:r>
            <a:r>
              <a:rPr lang="pl-PL" sz="2400" dirty="0" smtClean="0">
                <a:latin typeface="Calibri" panose="020F0502020204030204" pitchFamily="34" charset="0"/>
              </a:rPr>
              <a:t> </a:t>
            </a:r>
            <a:r>
              <a:rPr lang="pl-PL" sz="2400" dirty="0">
                <a:latin typeface="Calibri" panose="020F0502020204030204" pitchFamily="34" charset="0"/>
              </a:rPr>
              <a:t>(OCD</a:t>
            </a:r>
            <a:r>
              <a:rPr lang="pl-PL" sz="2400" dirty="0" smtClean="0">
                <a:latin typeface="Calibri" panose="020F0502020204030204" pitchFamily="34" charset="0"/>
              </a:rPr>
              <a:t>), </a:t>
            </a:r>
            <a:r>
              <a:rPr lang="pl-PL" sz="2400" dirty="0">
                <a:latin typeface="Calibri" panose="020F0502020204030204" pitchFamily="34" charset="0"/>
              </a:rPr>
              <a:t>u podłoża którego leżą zachowania lękowe. Natomiast w przypadku uzależnień – u podłoża leży brak umiejętności adaptacyjnego radzenia sobie ze stresem i innymi negatywnymi emocjami.</a:t>
            </a:r>
          </a:p>
          <a:p>
            <a:pPr marL="0" indent="0">
              <a:buNone/>
            </a:pPr>
            <a:r>
              <a:rPr lang="pl-PL" sz="2400" dirty="0" err="1">
                <a:solidFill>
                  <a:schemeClr val="accent2"/>
                </a:solidFill>
                <a:latin typeface="Calibri" panose="020F0502020204030204" pitchFamily="34" charset="0"/>
              </a:rPr>
              <a:t>Czekoladoholik</a:t>
            </a:r>
            <a:r>
              <a:rPr lang="pl-PL" sz="2400" dirty="0">
                <a:solidFill>
                  <a:schemeClr val="accent2"/>
                </a:solidFill>
                <a:latin typeface="Calibri" panose="020F0502020204030204" pitchFamily="34" charset="0"/>
              </a:rPr>
              <a:t> albo </a:t>
            </a:r>
            <a:r>
              <a:rPr lang="pl-PL" sz="2400" dirty="0" err="1">
                <a:solidFill>
                  <a:schemeClr val="accent2"/>
                </a:solidFill>
                <a:latin typeface="Calibri" panose="020F0502020204030204" pitchFamily="34" charset="0"/>
              </a:rPr>
              <a:t>książkoholik</a:t>
            </a:r>
            <a:r>
              <a:rPr lang="pl-PL" sz="2400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pl-PL" sz="2400" dirty="0">
                <a:latin typeface="Calibri" panose="020F0502020204030204" pitchFamily="34" charset="0"/>
              </a:rPr>
              <a:t>-  przykład nadużywania holizmów czyli uzależnień aby podkreślić jedynie wymiar zaabsorbowania. </a:t>
            </a:r>
          </a:p>
          <a:p>
            <a:pPr marL="0" indent="0">
              <a:buNone/>
            </a:pPr>
            <a:r>
              <a:rPr lang="pl-PL" sz="2400" dirty="0">
                <a:latin typeface="Calibri" panose="020F0502020204030204" pitchFamily="34" charset="0"/>
              </a:rPr>
              <a:t>Faktycznie – </a:t>
            </a:r>
            <a:r>
              <a:rPr lang="pl-PL" sz="2400" dirty="0" smtClean="0">
                <a:latin typeface="Calibri" panose="020F0502020204030204" pitchFamily="34" charset="0"/>
              </a:rPr>
              <a:t>osoba </a:t>
            </a:r>
            <a:r>
              <a:rPr lang="pl-PL" sz="2400" dirty="0">
                <a:latin typeface="Calibri" panose="020F0502020204030204" pitchFamily="34" charset="0"/>
              </a:rPr>
              <a:t>uzależniona od książek powinna </a:t>
            </a:r>
            <a:r>
              <a:rPr lang="pl-PL" sz="2400" dirty="0" smtClean="0">
                <a:latin typeface="Calibri" panose="020F0502020204030204" pitchFamily="34" charset="0"/>
              </a:rPr>
              <a:t>spełniać </a:t>
            </a:r>
            <a:r>
              <a:rPr lang="pl-PL" sz="2400" dirty="0">
                <a:latin typeface="Calibri" panose="020F0502020204030204" pitchFamily="34" charset="0"/>
              </a:rPr>
              <a:t>kryteria uzależnień (przykład – proszę zamieć alkohol na książki i przeanalizować zachowanie osoby cierpiącej z powodu choroby alkoholowej</a:t>
            </a:r>
            <a:r>
              <a:rPr lang="pl-PL" sz="2400" dirty="0" smtClean="0">
                <a:latin typeface="Calibri" panose="020F0502020204030204" pitchFamily="34" charset="0"/>
              </a:rPr>
              <a:t>).</a:t>
            </a:r>
            <a:endParaRPr lang="pl-PL" sz="2400" dirty="0">
              <a:latin typeface="Calibri" panose="020F0502020204030204" pitchFamily="34" charset="0"/>
            </a:endParaRPr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xmlns="" id="{A1CAE32B-BE64-458E-8379-24BD4EF881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8113" y="6237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26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671"/>
    </mc:Choice>
    <mc:Fallback xmlns="">
      <p:transition spd="slow" advTm="302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pl-PL" sz="2800" dirty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endParaRPr lang="pl-PL" sz="2800" dirty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pl-PL" sz="2800" dirty="0">
                <a:latin typeface="Calibri" panose="020F0502020204030204" pitchFamily="34" charset="0"/>
              </a:rPr>
              <a:t>Dziękujemy Państwu za zapoznanie się z materiałami i zachęcamy do wykonania zadania kończącego pracę nad treściami </a:t>
            </a:r>
            <a:r>
              <a:rPr lang="pl-PL" sz="2800">
                <a:latin typeface="Calibri" panose="020F0502020204030204" pitchFamily="34" charset="0"/>
              </a:rPr>
              <a:t>związanymi </a:t>
            </a:r>
            <a:r>
              <a:rPr lang="pl-PL" sz="2800">
                <a:latin typeface="Calibri" panose="020F0502020204030204" pitchFamily="34" charset="0"/>
              </a:rPr>
              <a:t> </a:t>
            </a:r>
            <a:r>
              <a:rPr lang="pl-PL" sz="2800" smtClean="0">
                <a:latin typeface="Calibri" panose="020F0502020204030204" pitchFamily="34" charset="0"/>
              </a:rPr>
              <a:t>               </a:t>
            </a:r>
            <a:r>
              <a:rPr lang="pl-PL" sz="2800" smtClean="0">
                <a:latin typeface="Calibri" panose="020F0502020204030204" pitchFamily="34" charset="0"/>
              </a:rPr>
              <a:t>w </a:t>
            </a:r>
            <a:r>
              <a:rPr lang="pl-PL" sz="2800" dirty="0" smtClean="0">
                <a:latin typeface="Calibri" panose="020F0502020204030204" pitchFamily="34" charset="0"/>
              </a:rPr>
              <a:t>pierwszym </a:t>
            </a:r>
            <a:r>
              <a:rPr lang="pl-PL" sz="2800" dirty="0">
                <a:latin typeface="Calibri" panose="020F0502020204030204" pitchFamily="34" charset="0"/>
              </a:rPr>
              <a:t>module.</a:t>
            </a:r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xmlns="" id="{71728129-E23A-4773-B18A-83E66886C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8113" y="6237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0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26"/>
    </mc:Choice>
    <mc:Fallback xmlns="">
      <p:transition spd="slow" advTm="22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0D340A8-D80B-4447-B73E-836913458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C00000"/>
                </a:solidFill>
                <a:latin typeface="Calibri" panose="020F0502020204030204" pitchFamily="34" charset="0"/>
              </a:rPr>
              <a:t>Zakres szkolenia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F6827D1-07B5-482E-8AE7-98D144483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291" y="1884994"/>
            <a:ext cx="10057091" cy="403140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2900" dirty="0">
                <a:latin typeface="Calibri" panose="020F0502020204030204" pitchFamily="34" charset="0"/>
              </a:rPr>
              <a:t>Celem szkolenia jest wprowadzenie do koncepcji uzależnień </a:t>
            </a:r>
            <a:r>
              <a:rPr lang="pl-PL" sz="2900" dirty="0" smtClean="0">
                <a:latin typeface="Calibri" panose="020F0502020204030204" pitchFamily="34" charset="0"/>
              </a:rPr>
              <a:t>behawioralnych: </a:t>
            </a:r>
            <a:r>
              <a:rPr lang="pl-PL" sz="2900" dirty="0">
                <a:latin typeface="Calibri" panose="020F0502020204030204" pitchFamily="34" charset="0"/>
              </a:rPr>
              <a:t>czym one są, </a:t>
            </a:r>
            <a:r>
              <a:rPr lang="pl-PL" sz="2900" dirty="0" smtClean="0">
                <a:latin typeface="Calibri" panose="020F0502020204030204" pitchFamily="34" charset="0"/>
              </a:rPr>
              <a:t>czym </a:t>
            </a:r>
            <a:r>
              <a:rPr lang="pl-PL" sz="2900" dirty="0">
                <a:latin typeface="Calibri" panose="020F0502020204030204" pitchFamily="34" charset="0"/>
              </a:rPr>
              <a:t>się charakteryzują, jakie są rodzaje, </a:t>
            </a:r>
            <a:r>
              <a:rPr lang="pl-PL" sz="2900" dirty="0" smtClean="0">
                <a:latin typeface="Calibri" panose="020F0502020204030204" pitchFamily="34" charset="0"/>
              </a:rPr>
              <a:t>od </a:t>
            </a:r>
            <a:r>
              <a:rPr lang="pl-PL" sz="2900" dirty="0">
                <a:latin typeface="Calibri" panose="020F0502020204030204" pitchFamily="34" charset="0"/>
              </a:rPr>
              <a:t>czego można się uzależnić behawioralnie, dlaczego się uzależniamy, jak temu przeciwdziałać.  Dodatkowo, zostaną zaprezentowane koncepcje tzw. e-uzależnień czyli od internetu, grania i </a:t>
            </a:r>
            <a:r>
              <a:rPr lang="pl-PL" sz="2900" dirty="0" smtClean="0">
                <a:latin typeface="Calibri" panose="020F0502020204030204" pitchFamily="34" charset="0"/>
              </a:rPr>
              <a:t>Facebooka.</a:t>
            </a:r>
            <a:endParaRPr lang="pl-PL" sz="29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pl-PL" sz="2900" dirty="0">
                <a:latin typeface="Calibri" panose="020F0502020204030204" pitchFamily="34" charset="0"/>
              </a:rPr>
              <a:t>Szkolenie składa się z trzech modułów:</a:t>
            </a:r>
          </a:p>
          <a:p>
            <a:pPr marL="0" indent="0">
              <a:buNone/>
            </a:pPr>
            <a:r>
              <a:rPr lang="pl-PL" sz="2900" dirty="0">
                <a:latin typeface="Calibri" panose="020F0502020204030204" pitchFamily="34" charset="0"/>
              </a:rPr>
              <a:t>Moduł 1. Uzależnienia behawioralne – wprowadzenie</a:t>
            </a:r>
          </a:p>
          <a:p>
            <a:pPr marL="0" indent="0">
              <a:buNone/>
            </a:pPr>
            <a:r>
              <a:rPr lang="pl-PL" sz="2900" dirty="0">
                <a:latin typeface="Calibri" panose="020F0502020204030204" pitchFamily="34" charset="0"/>
              </a:rPr>
              <a:t>Moduł 2. Uzależnienia behawioralne – koncepcje</a:t>
            </a:r>
          </a:p>
          <a:p>
            <a:pPr marL="0" indent="0">
              <a:buNone/>
            </a:pPr>
            <a:r>
              <a:rPr lang="pl-PL" sz="2900" dirty="0">
                <a:latin typeface="Calibri" panose="020F0502020204030204" pitchFamily="34" charset="0"/>
              </a:rPr>
              <a:t>Moduł 3. E-uzależnienia</a:t>
            </a:r>
          </a:p>
          <a:p>
            <a:pPr marL="892571" lvl="1" indent="-544251">
              <a:buFont typeface="+mj-lt"/>
              <a:buAutoNum type="arabicPeriod"/>
            </a:pPr>
            <a:endParaRPr lang="pl-PL" sz="2900" dirty="0"/>
          </a:p>
        </p:txBody>
      </p:sp>
      <p:pic>
        <p:nvPicPr>
          <p:cNvPr id="7" name="Dźwięk 6">
            <a:hlinkClick r:id="" action="ppaction://media"/>
            <a:extLst>
              <a:ext uri="{FF2B5EF4-FFF2-40B4-BE49-F238E27FC236}">
                <a16:creationId xmlns:a16="http://schemas.microsoft.com/office/drawing/2014/main" xmlns="" id="{DCF508E0-AE75-4980-BC7F-5632B7BE27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8113" y="6237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6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19"/>
    </mc:Choice>
    <mc:Fallback xmlns="">
      <p:transition spd="slow" advTm="83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47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</a:rPr>
              <a:t>Moduł 1</a:t>
            </a:r>
            <a:br>
              <a:rPr lang="pl-PL" sz="47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</a:rPr>
            </a:br>
            <a:r>
              <a:rPr lang="pl-PL" sz="47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</a:rPr>
              <a:t>Uzależnienia behawioralne – wprowadzenie</a:t>
            </a:r>
            <a:endParaRPr lang="pl-PL" dirty="0">
              <a:latin typeface="Calibri" panose="020F0502020204030204" pitchFamily="34" charset="0"/>
            </a:endParaRPr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xmlns="" id="{0C7A97B2-BB91-499C-8CFF-2070118C1E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8113" y="6237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8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1"/>
    </mc:Choice>
    <mc:Fallback xmlns="">
      <p:transition spd="slow" advTm="7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5E20788-8C9F-40AD-9653-A106AB1BA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A8E8E1B-42C9-4687-A9D6-B1E73187D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661" y="2205658"/>
            <a:ext cx="10057091" cy="3047785"/>
          </a:xfrm>
        </p:spPr>
        <p:txBody>
          <a:bodyPr>
            <a:normAutofit/>
          </a:bodyPr>
          <a:lstStyle/>
          <a:p>
            <a:pPr marL="348320" lvl="1" indent="0" algn="ctr">
              <a:buNone/>
            </a:pPr>
            <a:r>
              <a:rPr lang="pl-PL" sz="2800" dirty="0">
                <a:latin typeface="Calibri" panose="020F0502020204030204" pitchFamily="34" charset="0"/>
              </a:rPr>
              <a:t>Treści zawarte w tym module dotyczą rodzajów uzależnień behawioralnych oraz wyjaśniają czym różnią się uzależnienia behawioralne od chemicznych.</a:t>
            </a:r>
          </a:p>
          <a:p>
            <a:endParaRPr lang="pl-PL" dirty="0"/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xmlns="" id="{8FC07D10-E772-40FC-B14D-EA28397E19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8113" y="6237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8"/>
    </mc:Choice>
    <mc:Fallback xmlns="">
      <p:transition spd="slow" advTm="11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D995598-0082-4ED0-8BA1-AB8EE19D8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48321"/>
            <a:r>
              <a:rPr lang="pl-PL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Czym są uzależnienie behawioralne?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55CB13F-2DF9-435B-92AD-4EDF8225C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646" y="1773610"/>
            <a:ext cx="10057091" cy="4587420"/>
          </a:xfrm>
        </p:spPr>
        <p:txBody>
          <a:bodyPr>
            <a:normAutofit lnSpcReduction="10000"/>
          </a:bodyPr>
          <a:lstStyle/>
          <a:p>
            <a:r>
              <a:rPr lang="pl-PL" sz="2800" dirty="0">
                <a:latin typeface="Calibri" panose="020F0502020204030204" pitchFamily="34" charset="0"/>
              </a:rPr>
              <a:t>Uzależnienia behawioralne są formą uzależnienia od </a:t>
            </a:r>
            <a:r>
              <a:rPr lang="pl-PL" sz="2800" dirty="0" smtClean="0">
                <a:latin typeface="Calibri" panose="020F0502020204030204" pitchFamily="34" charset="0"/>
              </a:rPr>
              <a:t>czynności</a:t>
            </a:r>
          </a:p>
          <a:p>
            <a:pPr marL="476220" lvl="1" indent="0">
              <a:buNone/>
            </a:pPr>
            <a:r>
              <a:rPr lang="pl-PL" sz="2800" dirty="0" smtClean="0">
                <a:latin typeface="Calibri" panose="020F0502020204030204" pitchFamily="34" charset="0"/>
              </a:rPr>
              <a:t>a </a:t>
            </a:r>
            <a:r>
              <a:rPr lang="pl-PL" sz="2800" dirty="0">
                <a:latin typeface="Calibri" panose="020F0502020204030204" pitchFamily="34" charset="0"/>
              </a:rPr>
              <a:t>nie od podawanej z zewnątrz substancji (np. substancji psychostymulującej). </a:t>
            </a:r>
          </a:p>
          <a:p>
            <a:r>
              <a:rPr lang="pl-PL" sz="2800" dirty="0">
                <a:latin typeface="Calibri" panose="020F0502020204030204" pitchFamily="34" charset="0"/>
              </a:rPr>
              <a:t>Uzależnienie behawioralne polega na niekontrolowanej potrzebie </a:t>
            </a:r>
            <a:r>
              <a:rPr lang="pl-PL" sz="2800" dirty="0" smtClean="0">
                <a:latin typeface="Calibri" panose="020F0502020204030204" pitchFamily="34" charset="0"/>
              </a:rPr>
              <a:t>(zwanej przymusem) </a:t>
            </a:r>
            <a:r>
              <a:rPr lang="pl-PL" sz="2800" dirty="0">
                <a:latin typeface="Calibri" panose="020F0502020204030204" pitchFamily="34" charset="0"/>
              </a:rPr>
              <a:t>wykonywania danego zachowania, np. grania w gry hazardowe, czy dokonywania zakupów mimo  świadomości negatywnych konsekwencji. </a:t>
            </a:r>
          </a:p>
          <a:p>
            <a:r>
              <a:rPr lang="pl-PL" sz="2800" dirty="0">
                <a:latin typeface="Calibri" panose="020F0502020204030204" pitchFamily="34" charset="0"/>
              </a:rPr>
              <a:t>Do najczęściej przywoływanych kryteriów uzależnień behawioralnych należą wymienione przez Griffithsa (kolejny </a:t>
            </a:r>
            <a:r>
              <a:rPr lang="pl-PL" sz="2800" dirty="0" smtClean="0">
                <a:latin typeface="Calibri" panose="020F0502020204030204" pitchFamily="34" charset="0"/>
              </a:rPr>
              <a:t>slajd).</a:t>
            </a:r>
            <a:endParaRPr lang="pl-PL" sz="2800" dirty="0">
              <a:latin typeface="Calibri" panose="020F0502020204030204" pitchFamily="34" charset="0"/>
            </a:endParaRPr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xmlns="" id="{A0F51697-8EAE-4693-A353-7BA9B22E04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8113" y="6237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365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548"/>
    </mc:Choice>
    <mc:Fallback xmlns="">
      <p:transition spd="slow" advTm="219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269E3BF-D222-40D6-AB0A-217C2D7AA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>
                <a:solidFill>
                  <a:srgbClr val="C00000"/>
                </a:solidFill>
              </a:rPr>
              <a:t>Czym są uzależnienie behawioralne?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xmlns="" id="{059DCEE9-B6E5-4B5A-BD7B-AAEF51EA84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9638877"/>
              </p:ext>
            </p:extLst>
          </p:nvPr>
        </p:nvGraphicFramePr>
        <p:xfrm>
          <a:off x="1197484" y="2271736"/>
          <a:ext cx="10057090" cy="57315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28545">
                  <a:extLst>
                    <a:ext uri="{9D8B030D-6E8A-4147-A177-3AD203B41FA5}">
                      <a16:colId xmlns:a16="http://schemas.microsoft.com/office/drawing/2014/main" xmlns="" val="2730521979"/>
                    </a:ext>
                  </a:extLst>
                </a:gridCol>
                <a:gridCol w="5028545">
                  <a:extLst>
                    <a:ext uri="{9D8B030D-6E8A-4147-A177-3AD203B41FA5}">
                      <a16:colId xmlns:a16="http://schemas.microsoft.com/office/drawing/2014/main" xmlns="" val="1009242603"/>
                    </a:ext>
                  </a:extLst>
                </a:gridCol>
              </a:tblGrid>
              <a:tr h="457306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Calibri" panose="020F0502020204030204" pitchFamily="34" charset="0"/>
                        </a:rPr>
                        <a:t>DSM</a:t>
                      </a:r>
                      <a:endParaRPr lang="pl-PL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28" marR="91428" marT="45731" marB="4573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Calibri" panose="020F0502020204030204" pitchFamily="34" charset="0"/>
                        </a:rPr>
                        <a:t>ICD</a:t>
                      </a:r>
                      <a:endParaRPr lang="pl-PL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28" marR="91428" marT="45731" marB="45731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7584409"/>
                  </a:ext>
                </a:extLst>
              </a:tr>
              <a:tr h="5274261">
                <a:tc>
                  <a:txBody>
                    <a:bodyPr/>
                    <a:lstStyle/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pl-PL" sz="2000" dirty="0">
                          <a:latin typeface="Calibri" panose="020F0502020204030204" pitchFamily="34" charset="0"/>
                        </a:rPr>
                        <a:t>zaabsorbowanie </a:t>
                      </a:r>
                      <a:endParaRPr lang="pl-PL" sz="2000" dirty="0" smtClean="0">
                        <a:latin typeface="Calibri" panose="020F0502020204030204" pitchFamily="34" charset="0"/>
                      </a:endParaRPr>
                    </a:p>
                    <a:p>
                      <a:pPr marL="544251" lvl="1" indent="0">
                        <a:buFont typeface="+mj-lt"/>
                        <a:buNone/>
                      </a:pPr>
                      <a:r>
                        <a:rPr lang="pl-PL" sz="2000" dirty="0" smtClean="0"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pl-PL" sz="2000" dirty="0">
                          <a:latin typeface="Calibri" panose="020F0502020204030204" pitchFamily="34" charset="0"/>
                        </a:rPr>
                        <a:t>poznawcze </a:t>
                      </a:r>
                      <a:r>
                        <a:rPr lang="pl-PL" sz="2000" dirty="0" smtClean="0">
                          <a:latin typeface="Calibri" panose="020F0502020204030204" pitchFamily="34" charset="0"/>
                        </a:rPr>
                        <a:t>i</a:t>
                      </a:r>
                      <a:r>
                        <a:rPr lang="pl-PL" sz="20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2000" dirty="0" smtClean="0">
                          <a:latin typeface="Calibri" panose="020F0502020204030204" pitchFamily="34" charset="0"/>
                        </a:rPr>
                        <a:t>behawioralne</a:t>
                      </a:r>
                      <a:r>
                        <a:rPr lang="pl-PL" sz="2000" dirty="0">
                          <a:latin typeface="Calibri" panose="020F0502020204030204" pitchFamily="34" charset="0"/>
                        </a:rPr>
                        <a:t>)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pl-PL" sz="2000" dirty="0">
                          <a:latin typeface="Calibri" panose="020F0502020204030204" pitchFamily="34" charset="0"/>
                        </a:rPr>
                        <a:t>zmiana nastroju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pl-PL" sz="2000" dirty="0">
                          <a:latin typeface="Calibri" panose="020F0502020204030204" pitchFamily="34" charset="0"/>
                        </a:rPr>
                        <a:t>wzrastająca tolerancja na działanie czynnika uzależniającego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pl-PL" sz="2000" dirty="0">
                          <a:latin typeface="Calibri" panose="020F0502020204030204" pitchFamily="34" charset="0"/>
                        </a:rPr>
                        <a:t>symptomy </a:t>
                      </a:r>
                      <a:r>
                        <a:rPr lang="pl-PL" sz="2000" dirty="0" err="1">
                          <a:latin typeface="Calibri" panose="020F0502020204030204" pitchFamily="34" charset="0"/>
                        </a:rPr>
                        <a:t>odstawienne</a:t>
                      </a:r>
                      <a:r>
                        <a:rPr lang="pl-PL" sz="2000" dirty="0">
                          <a:latin typeface="Calibri" panose="020F0502020204030204" pitchFamily="34" charset="0"/>
                        </a:rPr>
                        <a:t> </a:t>
                      </a:r>
                      <a:endParaRPr lang="pl-PL" sz="1600" dirty="0">
                        <a:latin typeface="Calibri" panose="020F0502020204030204" pitchFamily="34" charset="0"/>
                      </a:endParaRP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pl-PL" sz="2000" dirty="0">
                          <a:latin typeface="Calibri" panose="020F0502020204030204" pitchFamily="34" charset="0"/>
                        </a:rPr>
                        <a:t>konflikt na poziomie interpersonalnym </a:t>
                      </a:r>
                      <a:endParaRPr lang="pl-PL" sz="2000" dirty="0" smtClean="0">
                        <a:latin typeface="Calibri" panose="020F0502020204030204" pitchFamily="34" charset="0"/>
                      </a:endParaRPr>
                    </a:p>
                    <a:p>
                      <a:pPr marL="544251" lvl="1" indent="0">
                        <a:buFont typeface="+mj-lt"/>
                        <a:buNone/>
                      </a:pPr>
                      <a:r>
                        <a:rPr lang="pl-PL" sz="2000" dirty="0" smtClean="0">
                          <a:latin typeface="Calibri" panose="020F0502020204030204" pitchFamily="34" charset="0"/>
                        </a:rPr>
                        <a:t>i </a:t>
                      </a:r>
                      <a:r>
                        <a:rPr lang="pl-PL" sz="2000" dirty="0" err="1" smtClean="0">
                          <a:latin typeface="Calibri" panose="020F0502020204030204" pitchFamily="34" charset="0"/>
                        </a:rPr>
                        <a:t>intrapersonalnym</a:t>
                      </a:r>
                      <a:endParaRPr lang="pl-PL" sz="2000" dirty="0">
                        <a:latin typeface="Calibri" panose="020F0502020204030204" pitchFamily="34" charset="0"/>
                      </a:endParaRP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pl-PL" sz="2000" dirty="0">
                          <a:latin typeface="Calibri" panose="020F0502020204030204" pitchFamily="34" charset="0"/>
                        </a:rPr>
                        <a:t>nawrót</a:t>
                      </a:r>
                    </a:p>
                    <a:p>
                      <a:endParaRPr lang="pl-PL" sz="2000" dirty="0"/>
                    </a:p>
                  </a:txBody>
                  <a:tcPr marL="91428" marR="91428" marT="45731" marB="4573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pl-PL" sz="2000" dirty="0">
                          <a:latin typeface="Calibri" panose="020F0502020204030204" pitchFamily="34" charset="0"/>
                        </a:rPr>
                        <a:t>silne pragnienie lub poczucie przymusu 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pl-PL" sz="2000" dirty="0">
                          <a:latin typeface="Calibri" panose="020F0502020204030204" pitchFamily="34" charset="0"/>
                        </a:rPr>
                        <a:t>trudności w kontrolowaniu zachowania 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pl-PL" sz="2000" dirty="0">
                          <a:latin typeface="Calibri" panose="020F0502020204030204" pitchFamily="34" charset="0"/>
                        </a:rPr>
                        <a:t>fizjologiczne objawy odstawienia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pl-PL" sz="2000" dirty="0">
                          <a:latin typeface="Calibri" panose="020F0502020204030204" pitchFamily="34" charset="0"/>
                        </a:rPr>
                        <a:t>stwierdzenie tolerancji (potrzeba nasilania zachowań w celu uzyskania efektów wcześniej uzyskiwanych przy mniejszym nasileniu</a:t>
                      </a:r>
                      <a:r>
                        <a:rPr lang="pl-PL" sz="2000" dirty="0" smtClean="0">
                          <a:latin typeface="Calibri" panose="020F0502020204030204" pitchFamily="34" charset="0"/>
                        </a:rPr>
                        <a:t>)</a:t>
                      </a:r>
                      <a:endParaRPr lang="pl-PL" sz="2000" dirty="0">
                        <a:latin typeface="Calibri" panose="020F0502020204030204" pitchFamily="34" charset="0"/>
                      </a:endParaRP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pl-PL" sz="2000" dirty="0">
                          <a:latin typeface="Calibri" panose="020F0502020204030204" pitchFamily="34" charset="0"/>
                        </a:rPr>
                        <a:t>narastające zaniedbywanie innych źródeł </a:t>
                      </a:r>
                      <a:r>
                        <a:rPr lang="pl-PL" sz="2000" dirty="0" smtClean="0">
                          <a:latin typeface="Calibri" panose="020F0502020204030204" pitchFamily="34" charset="0"/>
                        </a:rPr>
                        <a:t>przyjemności</a:t>
                      </a:r>
                      <a:endParaRPr lang="pl-PL" sz="2000" dirty="0">
                        <a:latin typeface="Calibri" panose="020F0502020204030204" pitchFamily="34" charset="0"/>
                      </a:endParaRP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pl-PL" sz="2000" dirty="0">
                          <a:latin typeface="Calibri" panose="020F0502020204030204" pitchFamily="34" charset="0"/>
                        </a:rPr>
                        <a:t>kontynuacja szkodliwych zachowań mimo wyraźnych szkód z nimi </a:t>
                      </a:r>
                      <a:r>
                        <a:rPr lang="pl-PL" sz="2000" dirty="0" smtClean="0">
                          <a:latin typeface="Calibri" panose="020F0502020204030204" pitchFamily="34" charset="0"/>
                        </a:rPr>
                        <a:t>związanych</a:t>
                      </a:r>
                      <a:endParaRPr lang="pl-PL" sz="2000" dirty="0">
                        <a:latin typeface="Calibri" panose="020F0502020204030204" pitchFamily="34" charset="0"/>
                      </a:endParaRPr>
                    </a:p>
                  </a:txBody>
                  <a:tcPr marL="91428" marR="91428" marT="45731" marB="4573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198504654"/>
                  </a:ext>
                </a:extLst>
              </a:tr>
            </a:tbl>
          </a:graphicData>
        </a:graphic>
      </p:graphicFrame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62D54D16-05A0-4FDC-B5AB-A0A834593032}"/>
              </a:ext>
            </a:extLst>
          </p:cNvPr>
          <p:cNvSpPr/>
          <p:nvPr/>
        </p:nvSpPr>
        <p:spPr>
          <a:xfrm>
            <a:off x="1146891" y="1592874"/>
            <a:ext cx="6809643" cy="617744"/>
          </a:xfrm>
          <a:prstGeom prst="rect">
            <a:avLst/>
          </a:prstGeom>
        </p:spPr>
        <p:txBody>
          <a:bodyPr wrap="none" lIns="108850" tIns="54425" rIns="108850" bIns="54425">
            <a:spAutoFit/>
          </a:bodyPr>
          <a:lstStyle/>
          <a:p>
            <a:r>
              <a:rPr lang="pl-PL" sz="3300" dirty="0">
                <a:latin typeface="Calibri" panose="020F0502020204030204" pitchFamily="34" charset="0"/>
              </a:rPr>
              <a:t>Kryteria diagnostyczne zapożyczone z: </a:t>
            </a:r>
          </a:p>
        </p:txBody>
      </p:sp>
      <p:pic>
        <p:nvPicPr>
          <p:cNvPr id="6" name="Dźwięk 5">
            <a:hlinkClick r:id="" action="ppaction://media"/>
            <a:extLst>
              <a:ext uri="{FF2B5EF4-FFF2-40B4-BE49-F238E27FC236}">
                <a16:creationId xmlns:a16="http://schemas.microsoft.com/office/drawing/2014/main" xmlns="" id="{5305F0EE-B8B2-40C2-817A-102672E3CD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8113" y="6237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0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335"/>
    </mc:Choice>
    <mc:Fallback xmlns="">
      <p:transition spd="slow" advTm="609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CFE67D8-B29A-4EB0-B0B8-11183A537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Podobieństwa i różnice pomiędzy kryteriami diagnostycznymi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07D3EDA-2677-4495-9098-6AC60850D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>
                <a:latin typeface="Calibri" panose="020F0502020204030204" pitchFamily="34" charset="0"/>
              </a:rPr>
              <a:t>Jakie są różnice a jakie podobieństwa pomiędzy kryteriami diagnostycznymi wg ICD i DSM?</a:t>
            </a:r>
          </a:p>
          <a:p>
            <a:pPr lvl="2"/>
            <a:r>
              <a:rPr lang="pl-PL" sz="2800" dirty="0">
                <a:latin typeface="Calibri" panose="020F0502020204030204" pitchFamily="34" charset="0"/>
              </a:rPr>
              <a:t>Jedną z ważniejszych różnic jest kryterium modyfikacji nastroju</a:t>
            </a:r>
          </a:p>
          <a:p>
            <a:pPr lvl="3"/>
            <a:r>
              <a:rPr lang="pl-PL" sz="2800" dirty="0">
                <a:latin typeface="Calibri" panose="020F0502020204030204" pitchFamily="34" charset="0"/>
              </a:rPr>
              <a:t>W DSM znajduje się więcej informacji dotyczących </a:t>
            </a:r>
            <a:r>
              <a:rPr lang="pl-PL" sz="2800" dirty="0" smtClean="0">
                <a:latin typeface="Calibri" panose="020F0502020204030204" pitchFamily="34" charset="0"/>
              </a:rPr>
              <a:t>przyczyn</a:t>
            </a:r>
          </a:p>
          <a:p>
            <a:pPr marL="1632753" lvl="3" indent="0">
              <a:buNone/>
            </a:pPr>
            <a:r>
              <a:rPr lang="pl-PL" sz="2800" dirty="0" smtClean="0">
                <a:latin typeface="Calibri" panose="020F0502020204030204" pitchFamily="34" charset="0"/>
              </a:rPr>
              <a:t>i mechanizmów </a:t>
            </a:r>
            <a:r>
              <a:rPr lang="pl-PL" sz="2800" dirty="0">
                <a:latin typeface="Calibri" panose="020F0502020204030204" pitchFamily="34" charset="0"/>
              </a:rPr>
              <a:t>natomiast w ICD jest więcej informacji </a:t>
            </a:r>
            <a:endParaRPr lang="pl-PL" sz="2800" dirty="0" smtClean="0">
              <a:latin typeface="Calibri" panose="020F0502020204030204" pitchFamily="34" charset="0"/>
            </a:endParaRPr>
          </a:p>
          <a:p>
            <a:pPr marL="1632753" lvl="3" indent="0">
              <a:buNone/>
            </a:pPr>
            <a:r>
              <a:rPr lang="pl-PL" sz="2800" dirty="0" smtClean="0">
                <a:latin typeface="Calibri" panose="020F0502020204030204" pitchFamily="34" charset="0"/>
              </a:rPr>
              <a:t>o </a:t>
            </a:r>
            <a:r>
              <a:rPr lang="pl-PL" sz="2800" dirty="0">
                <a:latin typeface="Calibri" panose="020F0502020204030204" pitchFamily="34" charset="0"/>
              </a:rPr>
              <a:t>typowych „chorobo pochodnych” </a:t>
            </a:r>
            <a:r>
              <a:rPr lang="pl-PL" sz="2800" dirty="0" smtClean="0">
                <a:latin typeface="Calibri" panose="020F0502020204030204" pitchFamily="34" charset="0"/>
              </a:rPr>
              <a:t>symptomach</a:t>
            </a:r>
          </a:p>
          <a:p>
            <a:pPr marL="1632753" lvl="3" indent="0">
              <a:buNone/>
            </a:pPr>
            <a:endParaRPr lang="pl-PL" sz="2800" dirty="0">
              <a:latin typeface="Calibri" panose="020F0502020204030204" pitchFamily="34" charset="0"/>
            </a:endParaRPr>
          </a:p>
          <a:p>
            <a:pPr lvl="2"/>
            <a:r>
              <a:rPr lang="pl-PL" sz="2800" dirty="0">
                <a:latin typeface="Calibri" panose="020F0502020204030204" pitchFamily="34" charset="0"/>
              </a:rPr>
              <a:t>Podobieństwa obejmują pozostałe kryteria</a:t>
            </a:r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xmlns="" id="{CFB3D62A-2035-4151-92EF-637BE2060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8113" y="6237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0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997"/>
    </mc:Choice>
    <mc:Fallback xmlns="">
      <p:transition spd="slow" advTm="181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551B7A3-CE99-492C-9F29-890408F5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Jak wygląda, zachowuje się, </a:t>
            </a:r>
            <a:r>
              <a:rPr lang="pl-PL" sz="3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myśli </a:t>
            </a:r>
            <a:r>
              <a:rPr lang="pl-PL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osoba uzależniona behawioralnie?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D501775-6C76-4250-9D0C-E9C144225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598" y="1341562"/>
            <a:ext cx="11089232" cy="5428058"/>
          </a:xfrm>
        </p:spPr>
        <p:txBody>
          <a:bodyPr anchor="t">
            <a:normAutofit fontScale="55000" lnSpcReduction="20000"/>
          </a:bodyPr>
          <a:lstStyle/>
          <a:p>
            <a:pPr marL="0" indent="0">
              <a:buNone/>
            </a:pPr>
            <a:r>
              <a:rPr lang="pl-PL" dirty="0">
                <a:latin typeface="Calibri" panose="020F0502020204030204" pitchFamily="34" charset="0"/>
              </a:rPr>
              <a:t>Taka osoba głównie myśli o przedmiocie swojego uzależnienia, np. jeśli to są gry hazardowe, to myśli gdzie zagrać, w jaki sposób obstawiać. Być może ma opracowane algorytmy wygranych np. </a:t>
            </a:r>
            <a:r>
              <a:rPr lang="pl-PL" dirty="0">
                <a:latin typeface="Calibri" panose="020F0502020204030204" pitchFamily="34" charset="0"/>
              </a:rPr>
              <a:t> </a:t>
            </a:r>
            <a:r>
              <a:rPr lang="pl-PL" dirty="0" smtClean="0">
                <a:latin typeface="Calibri" panose="020F0502020204030204" pitchFamily="34" charset="0"/>
              </a:rPr>
              <a:t>   </a:t>
            </a:r>
            <a:r>
              <a:rPr lang="pl-PL" dirty="0" smtClean="0">
                <a:latin typeface="Calibri" panose="020F0502020204030204" pitchFamily="34" charset="0"/>
              </a:rPr>
              <a:t>w </a:t>
            </a:r>
            <a:r>
              <a:rPr lang="pl-PL" dirty="0">
                <a:latin typeface="Calibri" panose="020F0502020204030204" pitchFamily="34" charset="0"/>
              </a:rPr>
              <a:t>totolotka albo w ruletkę – w jaki sposób układ </a:t>
            </a:r>
            <a:r>
              <a:rPr lang="pl-PL" dirty="0" smtClean="0">
                <a:latin typeface="Calibri" panose="020F0502020204030204" pitchFamily="34" charset="0"/>
              </a:rPr>
              <a:t>liczb zależy od </a:t>
            </a:r>
            <a:r>
              <a:rPr lang="pl-PL" dirty="0">
                <a:latin typeface="Calibri" panose="020F0502020204030204" pitchFamily="34" charset="0"/>
              </a:rPr>
              <a:t>daty, dnia tygodnia, </a:t>
            </a:r>
            <a:r>
              <a:rPr lang="pl-PL" dirty="0" smtClean="0">
                <a:latin typeface="Calibri" panose="020F0502020204030204" pitchFamily="34" charset="0"/>
              </a:rPr>
              <a:t>pogody. </a:t>
            </a:r>
            <a:r>
              <a:rPr lang="pl-PL" dirty="0">
                <a:latin typeface="Calibri" panose="020F0502020204030204" pitchFamily="34" charset="0"/>
              </a:rPr>
              <a:t>Są to oczywiście nieprawdziwe zależności (nazywamy je zniekształceniami poznawczymi). </a:t>
            </a:r>
          </a:p>
          <a:p>
            <a:pPr marL="0" indent="0">
              <a:buNone/>
            </a:pPr>
            <a:r>
              <a:rPr lang="pl-PL" dirty="0">
                <a:latin typeface="Calibri" panose="020F0502020204030204" pitchFamily="34" charset="0"/>
              </a:rPr>
              <a:t>Poza takim ciągłym </a:t>
            </a:r>
            <a:r>
              <a:rPr lang="pl-PL" dirty="0" smtClean="0">
                <a:latin typeface="Calibri" panose="020F0502020204030204" pitchFamily="34" charset="0"/>
              </a:rPr>
              <a:t>myśleniem </a:t>
            </a:r>
            <a:r>
              <a:rPr lang="pl-PL" dirty="0">
                <a:latin typeface="Calibri" panose="020F0502020204030204" pitchFamily="34" charset="0"/>
              </a:rPr>
              <a:t>i </a:t>
            </a:r>
            <a:r>
              <a:rPr lang="pl-PL" dirty="0" smtClean="0">
                <a:latin typeface="Calibri" panose="020F0502020204030204" pitchFamily="34" charset="0"/>
              </a:rPr>
              <a:t>planowaniem</a:t>
            </a:r>
            <a:r>
              <a:rPr lang="pl-PL" dirty="0">
                <a:latin typeface="Calibri" panose="020F0502020204030204" pitchFamily="34" charset="0"/>
              </a:rPr>
              <a:t>, coraz więcej czasu poświęca na samą grę. Może to być także przeznaczanie coraz większych ilości pieniędzy. Gracze problemowi grają także w różne gry (nie tylko w jedną). Im więcej się gra, tym więcej się przegrywa i do głosu dochodzi mechanizm zwany „chęcią odegrania się” po angielsku </a:t>
            </a:r>
            <a:r>
              <a:rPr lang="pl-PL" i="1" dirty="0" err="1">
                <a:latin typeface="Calibri" panose="020F0502020204030204" pitchFamily="34" charset="0"/>
              </a:rPr>
              <a:t>chasing</a:t>
            </a:r>
            <a:r>
              <a:rPr lang="pl-PL" i="1" dirty="0">
                <a:latin typeface="Calibri" panose="020F0502020204030204" pitchFamily="34" charset="0"/>
              </a:rPr>
              <a:t> </a:t>
            </a:r>
            <a:r>
              <a:rPr lang="pl-PL" i="1" dirty="0" err="1">
                <a:latin typeface="Calibri" panose="020F0502020204030204" pitchFamily="34" charset="0"/>
              </a:rPr>
              <a:t>loses</a:t>
            </a:r>
            <a:r>
              <a:rPr lang="pl-PL" dirty="0">
                <a:latin typeface="Calibri" panose="020F0502020204030204" pitchFamily="34" charset="0"/>
              </a:rPr>
              <a:t>. W </a:t>
            </a:r>
            <a:r>
              <a:rPr lang="pl-PL" dirty="0" smtClean="0">
                <a:latin typeface="Calibri" panose="020F0502020204030204" pitchFamily="34" charset="0"/>
              </a:rPr>
              <a:t>takiej </a:t>
            </a:r>
            <a:r>
              <a:rPr lang="pl-PL" dirty="0">
                <a:latin typeface="Calibri" panose="020F0502020204030204" pitchFamily="34" charset="0"/>
              </a:rPr>
              <a:t>sytuacji gracz </a:t>
            </a:r>
            <a:r>
              <a:rPr lang="pl-PL" dirty="0" smtClean="0">
                <a:latin typeface="Calibri" panose="020F0502020204030204" pitchFamily="34" charset="0"/>
              </a:rPr>
              <a:t>mówi/myśli </a:t>
            </a:r>
            <a:r>
              <a:rPr lang="pl-PL" dirty="0">
                <a:latin typeface="Calibri" panose="020F0502020204030204" pitchFamily="34" charset="0"/>
              </a:rPr>
              <a:t>„jeszcze tylko raz, żeby odegrać to, co straciłem”. Takie myśli świadczą powoli o tym, że traci </a:t>
            </a:r>
            <a:r>
              <a:rPr lang="pl-PL" dirty="0" smtClean="0">
                <a:latin typeface="Calibri" panose="020F0502020204030204" pitchFamily="34" charset="0"/>
              </a:rPr>
              <a:t>kontrolę             i </a:t>
            </a:r>
            <a:r>
              <a:rPr lang="pl-PL" dirty="0">
                <a:latin typeface="Calibri" panose="020F0502020204030204" pitchFamily="34" charset="0"/>
              </a:rPr>
              <a:t>mimo, </a:t>
            </a:r>
            <a:r>
              <a:rPr lang="pl-PL" dirty="0" smtClean="0">
                <a:latin typeface="Calibri" panose="020F0502020204030204" pitchFamily="34" charset="0"/>
              </a:rPr>
              <a:t>że </a:t>
            </a:r>
            <a:r>
              <a:rPr lang="pl-PL" dirty="0">
                <a:latin typeface="Calibri" panose="020F0502020204030204" pitchFamily="34" charset="0"/>
              </a:rPr>
              <a:t>wie </a:t>
            </a:r>
            <a:r>
              <a:rPr lang="pl-PL" dirty="0" smtClean="0">
                <a:latin typeface="Calibri" panose="020F0502020204030204" pitchFamily="34" charset="0"/>
              </a:rPr>
              <a:t>iż </a:t>
            </a:r>
            <a:r>
              <a:rPr lang="pl-PL" dirty="0">
                <a:latin typeface="Calibri" panose="020F0502020204030204" pitchFamily="34" charset="0"/>
              </a:rPr>
              <a:t>przegrywa, to nie może przestać. </a:t>
            </a:r>
          </a:p>
          <a:p>
            <a:pPr marL="0" indent="0">
              <a:buNone/>
            </a:pPr>
            <a:r>
              <a:rPr lang="pl-PL" dirty="0">
                <a:latin typeface="Calibri" panose="020F0502020204030204" pitchFamily="34" charset="0"/>
              </a:rPr>
              <a:t>W konsekwencji pogarszają mu się relacje z rodziną (jeśli taką posiada) i w pracy (np. nie jest </a:t>
            </a:r>
            <a:r>
              <a:rPr lang="pl-PL" dirty="0">
                <a:latin typeface="Calibri" panose="020F0502020204030204" pitchFamily="34" charset="0"/>
              </a:rPr>
              <a:t> </a:t>
            </a:r>
            <a:r>
              <a:rPr lang="pl-PL" dirty="0" smtClean="0">
                <a:latin typeface="Calibri" panose="020F0502020204030204" pitchFamily="34" charset="0"/>
              </a:rPr>
              <a:t>          </a:t>
            </a:r>
            <a:r>
              <a:rPr lang="pl-PL" dirty="0" smtClean="0">
                <a:latin typeface="Calibri" panose="020F0502020204030204" pitchFamily="34" charset="0"/>
              </a:rPr>
              <a:t>w </a:t>
            </a:r>
            <a:r>
              <a:rPr lang="pl-PL" dirty="0">
                <a:latin typeface="Calibri" panose="020F0502020204030204" pitchFamily="34" charset="0"/>
              </a:rPr>
              <a:t>stanie się skupić na pracy, wychodzi wcześniej, przychodzi spóźniony). Jest to nie tylko bezpośrednio związane z graniem ale może wynikać z zaburzeń snu na jakie gracze cierpią. Spirala grania </a:t>
            </a:r>
            <a:r>
              <a:rPr lang="pl-PL" dirty="0" smtClean="0">
                <a:latin typeface="Calibri" panose="020F0502020204030204" pitchFamily="34" charset="0"/>
              </a:rPr>
              <a:t>nakręca się i </a:t>
            </a:r>
            <a:r>
              <a:rPr lang="pl-PL" dirty="0">
                <a:latin typeface="Calibri" panose="020F0502020204030204" pitchFamily="34" charset="0"/>
              </a:rPr>
              <a:t>może dojść do odseparowania od rodziny (jeśli wyjdą na jaw długi), </a:t>
            </a:r>
            <a:r>
              <a:rPr lang="pl-PL" dirty="0" smtClean="0">
                <a:latin typeface="Calibri" panose="020F0502020204030204" pitchFamily="34" charset="0"/>
              </a:rPr>
              <a:t>utraty </a:t>
            </a:r>
            <a:r>
              <a:rPr lang="pl-PL" dirty="0">
                <a:latin typeface="Calibri" panose="020F0502020204030204" pitchFamily="34" charset="0"/>
              </a:rPr>
              <a:t>pracy. </a:t>
            </a:r>
          </a:p>
          <a:p>
            <a:pPr marL="0" indent="0">
              <a:buNone/>
            </a:pPr>
            <a:r>
              <a:rPr lang="pl-PL" dirty="0">
                <a:latin typeface="Calibri" panose="020F0502020204030204" pitchFamily="34" charset="0"/>
              </a:rPr>
              <a:t>W takiej sytuacji bardzo często gracz jeszcze nie jest gotowy na podjęcie terapii, tylko w dalszym ciągu gra (żeby pokazać, że on jeszcze może wygrać, a wtedy to wszystko się odwróci). Oczywiście nie wygrywa, zadłuża się jeszcze bardziej, może to dorowadzić do bezdomności</a:t>
            </a:r>
            <a:r>
              <a:rPr lang="pl-PL" dirty="0" smtClean="0">
                <a:latin typeface="Calibri" panose="020F0502020204030204" pitchFamily="34" charset="0"/>
              </a:rPr>
              <a:t>, </a:t>
            </a:r>
            <a:r>
              <a:rPr lang="pl-PL" dirty="0">
                <a:latin typeface="Calibri" panose="020F0502020204030204" pitchFamily="34" charset="0"/>
              </a:rPr>
              <a:t>problemów alkoholowych</a:t>
            </a:r>
            <a:r>
              <a:rPr lang="pl-PL" dirty="0" smtClean="0">
                <a:latin typeface="Calibri" panose="020F0502020204030204" pitchFamily="34" charset="0"/>
              </a:rPr>
              <a:t>, przestępstw, samobójstwa </a:t>
            </a:r>
            <a:r>
              <a:rPr lang="pl-PL" dirty="0">
                <a:latin typeface="Calibri" panose="020F0502020204030204" pitchFamily="34" charset="0"/>
              </a:rPr>
              <a:t>lub </a:t>
            </a:r>
            <a:r>
              <a:rPr lang="pl-PL" dirty="0" smtClean="0">
                <a:latin typeface="Calibri" panose="020F0502020204030204" pitchFamily="34" charset="0"/>
              </a:rPr>
              <a:t>decyduje się na terapię.</a:t>
            </a:r>
            <a:endParaRPr lang="pl-PL" dirty="0">
              <a:latin typeface="Calibri" panose="020F0502020204030204" pitchFamily="34" charset="0"/>
            </a:endParaRPr>
          </a:p>
        </p:txBody>
      </p:sp>
      <p:pic>
        <p:nvPicPr>
          <p:cNvPr id="7" name="Dźwięk 6">
            <a:hlinkClick r:id="" action="ppaction://media"/>
            <a:extLst>
              <a:ext uri="{FF2B5EF4-FFF2-40B4-BE49-F238E27FC236}">
                <a16:creationId xmlns:a16="http://schemas.microsoft.com/office/drawing/2014/main" xmlns="" id="{FCC8F856-C114-4998-AFDC-05556B4D44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8113" y="6237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02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907"/>
    </mc:Choice>
    <mc:Fallback xmlns="">
      <p:transition spd="slow" advTm="479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DD0E78C-22D2-4D90-A662-E055CFFA6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Podobieństwa i różnice pomiędzy uzależnieniami behawioralnymi a chemicznymi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xmlns="" id="{09A0A11C-D6F0-442E-9B39-3AF56D7B09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0914989"/>
              </p:ext>
            </p:extLst>
          </p:nvPr>
        </p:nvGraphicFramePr>
        <p:xfrm>
          <a:off x="323345" y="1502124"/>
          <a:ext cx="11540011" cy="5922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677">
                  <a:extLst>
                    <a:ext uri="{9D8B030D-6E8A-4147-A177-3AD203B41FA5}">
                      <a16:colId xmlns:a16="http://schemas.microsoft.com/office/drawing/2014/main" xmlns="" val="2291625846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xmlns="" val="2927909799"/>
                    </a:ext>
                  </a:extLst>
                </a:gridCol>
                <a:gridCol w="4616022">
                  <a:extLst>
                    <a:ext uri="{9D8B030D-6E8A-4147-A177-3AD203B41FA5}">
                      <a16:colId xmlns:a16="http://schemas.microsoft.com/office/drawing/2014/main" xmlns="" val="3038321225"/>
                    </a:ext>
                  </a:extLst>
                </a:gridCol>
              </a:tblGrid>
              <a:tr h="640228"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tx1"/>
                          </a:solidFill>
                        </a:rPr>
                        <a:t>Uzależnienie chemiczne</a:t>
                      </a: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tx1"/>
                          </a:solidFill>
                        </a:rPr>
                        <a:t>Uzależnienia behawioralne</a:t>
                      </a:r>
                    </a:p>
                  </a:txBody>
                  <a:tcPr marL="91428" marR="91428" marT="45731" marB="45731"/>
                </a:tc>
                <a:extLst>
                  <a:ext uri="{0D108BD9-81ED-4DB2-BD59-A6C34878D82A}">
                    <a16:rowId xmlns:a16="http://schemas.microsoft.com/office/drawing/2014/main" xmlns="" val="1381027088"/>
                  </a:ext>
                </a:extLst>
              </a:tr>
              <a:tr h="3989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dirty="0"/>
                        <a:t>Środek uzależniający</a:t>
                      </a: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ym typeface="Wingdings" panose="05000000000000000000" pitchFamily="2" charset="2"/>
                        </a:rPr>
                        <a:t></a:t>
                      </a:r>
                      <a:endParaRPr lang="pl-PL" sz="1800" dirty="0"/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Brak środka z zewnątrz</a:t>
                      </a:r>
                    </a:p>
                  </a:txBody>
                  <a:tcPr marL="91428" marR="91428" marT="45731" marB="45731"/>
                </a:tc>
                <a:extLst>
                  <a:ext uri="{0D108BD9-81ED-4DB2-BD59-A6C34878D82A}">
                    <a16:rowId xmlns:a16="http://schemas.microsoft.com/office/drawing/2014/main" xmlns="" val="3688181898"/>
                  </a:ext>
                </a:extLst>
              </a:tr>
              <a:tr h="6402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2000" b="1" dirty="0"/>
                        <a:t>Abstynencja</a:t>
                      </a: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ym typeface="Wingdings" panose="05000000000000000000" pitchFamily="2" charset="2"/>
                        </a:rPr>
                        <a:t></a:t>
                      </a:r>
                      <a:endParaRPr lang="pl-PL" sz="1800" dirty="0"/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Brak całkowitej abstynencji</a:t>
                      </a:r>
                    </a:p>
                  </a:txBody>
                  <a:tcPr marL="91428" marR="91428" marT="45731" marB="45731"/>
                </a:tc>
                <a:extLst>
                  <a:ext uri="{0D108BD9-81ED-4DB2-BD59-A6C34878D82A}">
                    <a16:rowId xmlns:a16="http://schemas.microsoft.com/office/drawing/2014/main" xmlns="" val="3801523003"/>
                  </a:ext>
                </a:extLst>
              </a:tr>
              <a:tr h="9146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2000" b="1" dirty="0"/>
                        <a:t>Zespół </a:t>
                      </a:r>
                      <a:r>
                        <a:rPr lang="pl-PL" altLang="en-US" sz="2000" b="1" dirty="0" err="1"/>
                        <a:t>odstawienny</a:t>
                      </a:r>
                      <a:endParaRPr lang="pl-PL" altLang="en-US" sz="2000" b="1" dirty="0"/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ym typeface="Wingdings" panose="05000000000000000000" pitchFamily="2" charset="2"/>
                        </a:rPr>
                        <a:t></a:t>
                      </a:r>
                      <a:endParaRPr lang="pl-PL" sz="1800" dirty="0"/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800" dirty="0"/>
                        <a:t>Inna forma zespołu odstawienia (</a:t>
                      </a:r>
                      <a:r>
                        <a:rPr lang="pl-PL" altLang="en-US" sz="1800" dirty="0" err="1"/>
                        <a:t>odstawiennego</a:t>
                      </a:r>
                      <a:r>
                        <a:rPr lang="pl-PL" altLang="en-US" sz="1800" dirty="0"/>
                        <a:t>)</a:t>
                      </a:r>
                    </a:p>
                  </a:txBody>
                  <a:tcPr marL="91428" marR="91428" marT="45731" marB="45731"/>
                </a:tc>
                <a:extLst>
                  <a:ext uri="{0D108BD9-81ED-4DB2-BD59-A6C34878D82A}">
                    <a16:rowId xmlns:a16="http://schemas.microsoft.com/office/drawing/2014/main" xmlns="" val="1560743417"/>
                  </a:ext>
                </a:extLst>
              </a:tr>
              <a:tr h="6402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2000" b="1" dirty="0"/>
                        <a:t>Detoksykacja</a:t>
                      </a: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ym typeface="Wingdings" panose="05000000000000000000" pitchFamily="2" charset="2"/>
                        </a:rPr>
                        <a:t></a:t>
                      </a:r>
                      <a:endParaRPr lang="pl-PL" sz="1800" dirty="0"/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(w zasadzie) brak detoksu</a:t>
                      </a:r>
                    </a:p>
                  </a:txBody>
                  <a:tcPr marL="91428" marR="91428" marT="45731" marB="45731"/>
                </a:tc>
                <a:extLst>
                  <a:ext uri="{0D108BD9-81ED-4DB2-BD59-A6C34878D82A}">
                    <a16:rowId xmlns:a16="http://schemas.microsoft.com/office/drawing/2014/main" xmlns="" val="1655859166"/>
                  </a:ext>
                </a:extLst>
              </a:tr>
              <a:tr h="7012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2000" b="1" dirty="0"/>
                        <a:t>Konsekwencje dla zdrowia fizycznego i życia</a:t>
                      </a: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800" dirty="0"/>
                        <a:t>silne</a:t>
                      </a: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silne ale w innym sensie</a:t>
                      </a:r>
                    </a:p>
                  </a:txBody>
                  <a:tcPr marL="91428" marR="91428" marT="45731" marB="45731"/>
                </a:tc>
                <a:extLst>
                  <a:ext uri="{0D108BD9-81ED-4DB2-BD59-A6C34878D82A}">
                    <a16:rowId xmlns:a16="http://schemas.microsoft.com/office/drawing/2014/main" xmlns="" val="1028281119"/>
                  </a:ext>
                </a:extLst>
              </a:tr>
              <a:tr h="3989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2000" b="1" dirty="0"/>
                        <a:t>Przedawkowanie</a:t>
                      </a:r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ym typeface="Wingdings" panose="05000000000000000000" pitchFamily="2" charset="2"/>
                        </a:rPr>
                        <a:t></a:t>
                      </a:r>
                      <a:endParaRPr lang="pl-PL" sz="1800" dirty="0"/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brak</a:t>
                      </a:r>
                    </a:p>
                  </a:txBody>
                  <a:tcPr marL="91428" marR="91428" marT="45731" marB="45731"/>
                </a:tc>
                <a:extLst>
                  <a:ext uri="{0D108BD9-81ED-4DB2-BD59-A6C34878D82A}">
                    <a16:rowId xmlns:a16="http://schemas.microsoft.com/office/drawing/2014/main" xmlns="" val="932960562"/>
                  </a:ext>
                </a:extLst>
              </a:tr>
              <a:tr h="1188995">
                <a:tc>
                  <a:txBody>
                    <a:bodyPr/>
                    <a:lstStyle/>
                    <a:p>
                      <a:pPr algn="ctr">
                        <a:buFont typeface="Arial" charset="0"/>
                        <a:buNone/>
                        <a:defRPr/>
                      </a:pPr>
                      <a:r>
                        <a:rPr lang="pl-PL" altLang="en-US" sz="2000" b="1" dirty="0"/>
                        <a:t>Obraz w społeczeństwie</a:t>
                      </a:r>
                      <a:endParaRPr lang="en-GB" altLang="en-US" sz="2000" b="1" dirty="0"/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algn="ctr">
                        <a:buFont typeface="Arial" charset="0"/>
                        <a:buNone/>
                        <a:defRPr/>
                      </a:pPr>
                      <a:r>
                        <a:rPr lang="pl-PL" altLang="en-US" sz="1800" dirty="0"/>
                        <a:t>Negatywny ale jako choroba</a:t>
                      </a:r>
                      <a:endParaRPr lang="en-GB" altLang="en-US" sz="1800" dirty="0"/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800" dirty="0"/>
                        <a:t>Inny obraz uzależnień w społeczeństwie (konsekwencje dla osób uzależnionych</a:t>
                      </a:r>
                      <a:r>
                        <a:rPr lang="pl-PL" altLang="en-US" sz="1800" dirty="0" smtClean="0"/>
                        <a:t>) </a:t>
                      </a:r>
                      <a:endParaRPr lang="en-GB" altLang="en-US" sz="1800" dirty="0"/>
                    </a:p>
                  </a:txBody>
                  <a:tcPr marL="91428" marR="91428" marT="45731" marB="45731"/>
                </a:tc>
                <a:extLst>
                  <a:ext uri="{0D108BD9-81ED-4DB2-BD59-A6C34878D82A}">
                    <a16:rowId xmlns:a16="http://schemas.microsoft.com/office/drawing/2014/main" xmlns="" val="35866597"/>
                  </a:ext>
                </a:extLst>
              </a:tr>
              <a:tr h="3989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/>
                        <a:t>Terapia i profilaktyka</a:t>
                      </a:r>
                    </a:p>
                  </a:txBody>
                  <a:tcPr marL="91428" marR="91428" marT="45731" marB="4573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podobne</a:t>
                      </a:r>
                    </a:p>
                  </a:txBody>
                  <a:tcPr marL="91428" marR="91428" marT="45731" marB="45731"/>
                </a:tc>
                <a:tc hMerge="1">
                  <a:txBody>
                    <a:bodyPr/>
                    <a:lstStyle/>
                    <a:p>
                      <a:endParaRPr lang="pl-P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54614127"/>
                  </a:ext>
                </a:extLst>
              </a:tr>
            </a:tbl>
          </a:graphicData>
        </a:graphic>
      </p:graphicFrame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xmlns="" id="{5180CE1E-B800-40A9-9F6E-9A92B8848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8113" y="6237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0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389"/>
    </mc:Choice>
    <mc:Fallback xmlns="">
      <p:transition spd="slow" advTm="649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12|5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1.4|131.9|9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|113.1|29.1|5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3|71.9|90.1|2.3"/>
</p:tagLst>
</file>

<file path=ppt/theme/theme1.xml><?xml version="1.0" encoding="utf-8"?>
<a:theme xmlns:a="http://schemas.openxmlformats.org/drawingml/2006/main" name="1_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4556</TotalTime>
  <Words>968</Words>
  <Application>Microsoft Office PowerPoint</Application>
  <PresentationFormat>Niestandardowy</PresentationFormat>
  <Paragraphs>89</Paragraphs>
  <Slides>12</Slides>
  <Notes>2</Notes>
  <HiddenSlides>0</HiddenSlides>
  <MMClips>12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3" baseType="lpstr">
      <vt:lpstr>1_Projekt domyślny</vt:lpstr>
      <vt:lpstr>Uzależnienia behawioralne</vt:lpstr>
      <vt:lpstr>Zakres szkolenia</vt:lpstr>
      <vt:lpstr>Prezentacja programu PowerPoint</vt:lpstr>
      <vt:lpstr>Prezentacja programu PowerPoint</vt:lpstr>
      <vt:lpstr>Czym są uzależnienie behawioralne?</vt:lpstr>
      <vt:lpstr>Czym są uzależnienie behawioralne?</vt:lpstr>
      <vt:lpstr>Podobieństwa i różnice pomiędzy kryteriami diagnostycznymi</vt:lpstr>
      <vt:lpstr>Jak wygląda, zachowuje się, myśli osoba uzależniona behawioralnie?</vt:lpstr>
      <vt:lpstr>Podobieństwa i różnice pomiędzy uzależnieniami behawioralnymi a chemicznymi</vt:lpstr>
      <vt:lpstr>Rodzaje uzależnień behawioralnych</vt:lpstr>
      <vt:lpstr>Rodzaje uzależnień behawioralnych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jkulesza</dc:creator>
  <cp:lastModifiedBy>Jolanta Zawór</cp:lastModifiedBy>
  <cp:revision>317</cp:revision>
  <cp:lastPrinted>2017-12-04T08:38:14Z</cp:lastPrinted>
  <dcterms:created xsi:type="dcterms:W3CDTF">2014-09-29T13:47:23Z</dcterms:created>
  <dcterms:modified xsi:type="dcterms:W3CDTF">2019-11-15T10:09:49Z</dcterms:modified>
</cp:coreProperties>
</file>