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4"/>
  </p:notesMasterIdLst>
  <p:handoutMasterIdLst>
    <p:handoutMasterId r:id="rId25"/>
  </p:handoutMasterIdLst>
  <p:sldIdLst>
    <p:sldId id="445" r:id="rId2"/>
    <p:sldId id="424" r:id="rId3"/>
    <p:sldId id="425" r:id="rId4"/>
    <p:sldId id="426" r:id="rId5"/>
    <p:sldId id="427" r:id="rId6"/>
    <p:sldId id="428" r:id="rId7"/>
    <p:sldId id="429" r:id="rId8"/>
    <p:sldId id="430" r:id="rId9"/>
    <p:sldId id="431" r:id="rId10"/>
    <p:sldId id="432" r:id="rId11"/>
    <p:sldId id="433" r:id="rId12"/>
    <p:sldId id="434" r:id="rId13"/>
    <p:sldId id="435" r:id="rId14"/>
    <p:sldId id="436" r:id="rId15"/>
    <p:sldId id="437" r:id="rId16"/>
    <p:sldId id="438" r:id="rId17"/>
    <p:sldId id="439" r:id="rId18"/>
    <p:sldId id="440" r:id="rId19"/>
    <p:sldId id="441" r:id="rId20"/>
    <p:sldId id="442" r:id="rId21"/>
    <p:sldId id="443" r:id="rId22"/>
    <p:sldId id="449" r:id="rId23"/>
  </p:sldIdLst>
  <p:sldSz cx="12190413" cy="6859588"/>
  <p:notesSz cx="6797675" cy="9926638"/>
  <p:defaultTextStyle>
    <a:defPPr>
      <a:defRPr lang="pl-PL"/>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94629" autoAdjust="0"/>
  </p:normalViewPr>
  <p:slideViewPr>
    <p:cSldViewPr>
      <p:cViewPr>
        <p:scale>
          <a:sx n="117" d="100"/>
          <a:sy n="117" d="100"/>
        </p:scale>
        <p:origin x="-108" y="144"/>
      </p:cViewPr>
      <p:guideLst>
        <p:guide orient="horz" pos="2161"/>
        <p:guide pos="3840"/>
      </p:guideLst>
    </p:cSldViewPr>
  </p:slideViewPr>
  <p:outlineViewPr>
    <p:cViewPr>
      <p:scale>
        <a:sx n="33" d="100"/>
        <a:sy n="33" d="100"/>
      </p:scale>
      <p:origin x="0" y="318"/>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dalena Rowicka" userId="0a788dd7153d99d4" providerId="LiveId" clId="{21D8FCD4-78A4-405F-B8BE-23B6350BC6D5}"/>
    <pc:docChg chg="modSld">
      <pc:chgData name="Magdalena Rowicka" userId="0a788dd7153d99d4" providerId="LiveId" clId="{21D8FCD4-78A4-405F-B8BE-23B6350BC6D5}" dt="2018-04-09T09:30:54.375" v="80"/>
      <pc:docMkLst>
        <pc:docMk/>
      </pc:docMkLst>
      <pc:sldChg chg="addSp modSp">
        <pc:chgData name="Magdalena Rowicka" userId="0a788dd7153d99d4" providerId="LiveId" clId="{21D8FCD4-78A4-405F-B8BE-23B6350BC6D5}" dt="2018-04-09T07:38:14.189" v="49"/>
        <pc:sldMkLst>
          <pc:docMk/>
          <pc:sldMk cId="13936006" sldId="424"/>
        </pc:sldMkLst>
        <pc:picChg chg="add mod">
          <ac:chgData name="Magdalena Rowicka" userId="0a788dd7153d99d4" providerId="LiveId" clId="{21D8FCD4-78A4-405F-B8BE-23B6350BC6D5}" dt="2018-04-09T07:38:14.189" v="49"/>
          <ac:picMkLst>
            <pc:docMk/>
            <pc:sldMk cId="13936006" sldId="424"/>
            <ac:picMk id="4" creationId="{DFEAA4AA-DCE9-41FD-BA23-14270EFFF15B}"/>
          </ac:picMkLst>
        </pc:picChg>
      </pc:sldChg>
      <pc:sldChg chg="addSp modSp modAnim">
        <pc:chgData name="Magdalena Rowicka" userId="0a788dd7153d99d4" providerId="LiveId" clId="{21D8FCD4-78A4-405F-B8BE-23B6350BC6D5}" dt="2018-04-09T07:38:14.189" v="49"/>
        <pc:sldMkLst>
          <pc:docMk/>
          <pc:sldMk cId="3432022637" sldId="425"/>
        </pc:sldMkLst>
        <pc:picChg chg="add mod">
          <ac:chgData name="Magdalena Rowicka" userId="0a788dd7153d99d4" providerId="LiveId" clId="{21D8FCD4-78A4-405F-B8BE-23B6350BC6D5}" dt="2018-04-09T07:38:14.189" v="49"/>
          <ac:picMkLst>
            <pc:docMk/>
            <pc:sldMk cId="3432022637" sldId="425"/>
            <ac:picMk id="4" creationId="{357AED55-E039-4285-A5FA-99AD4F7CBADF}"/>
          </ac:picMkLst>
        </pc:picChg>
      </pc:sldChg>
      <pc:sldChg chg="addSp modSp modAnim">
        <pc:chgData name="Magdalena Rowicka" userId="0a788dd7153d99d4" providerId="LiveId" clId="{21D8FCD4-78A4-405F-B8BE-23B6350BC6D5}" dt="2018-04-09T07:38:14.189" v="49"/>
        <pc:sldMkLst>
          <pc:docMk/>
          <pc:sldMk cId="2196150627" sldId="426"/>
        </pc:sldMkLst>
        <pc:picChg chg="add mod">
          <ac:chgData name="Magdalena Rowicka" userId="0a788dd7153d99d4" providerId="LiveId" clId="{21D8FCD4-78A4-405F-B8BE-23B6350BC6D5}" dt="2018-04-09T07:38:14.189" v="49"/>
          <ac:picMkLst>
            <pc:docMk/>
            <pc:sldMk cId="2196150627" sldId="426"/>
            <ac:picMk id="4" creationId="{30C02B89-E8A0-4681-9697-FC8EA68E8D4B}"/>
          </ac:picMkLst>
        </pc:picChg>
      </pc:sldChg>
      <pc:sldChg chg="addSp delSp modSp modAnim">
        <pc:chgData name="Magdalena Rowicka" userId="0a788dd7153d99d4" providerId="LiveId" clId="{21D8FCD4-78A4-405F-B8BE-23B6350BC6D5}" dt="2018-04-09T07:43:58.723" v="51"/>
        <pc:sldMkLst>
          <pc:docMk/>
          <pc:sldMk cId="2851605201" sldId="427"/>
        </pc:sldMkLst>
        <pc:picChg chg="add del mod">
          <ac:chgData name="Magdalena Rowicka" userId="0a788dd7153d99d4" providerId="LiveId" clId="{21D8FCD4-78A4-405F-B8BE-23B6350BC6D5}" dt="2018-04-09T07:40:51.061" v="50"/>
          <ac:picMkLst>
            <pc:docMk/>
            <pc:sldMk cId="2851605201" sldId="427"/>
            <ac:picMk id="9" creationId="{C12ED74F-62F2-46D6-BA6E-5CA32DC22EE5}"/>
          </ac:picMkLst>
        </pc:picChg>
        <pc:picChg chg="add mod">
          <ac:chgData name="Magdalena Rowicka" userId="0a788dd7153d99d4" providerId="LiveId" clId="{21D8FCD4-78A4-405F-B8BE-23B6350BC6D5}" dt="2018-04-09T07:43:58.723" v="51"/>
          <ac:picMkLst>
            <pc:docMk/>
            <pc:sldMk cId="2851605201" sldId="427"/>
            <ac:picMk id="10" creationId="{BEB572D2-30B7-4A59-A24B-B30DE752F7AB}"/>
          </ac:picMkLst>
        </pc:picChg>
      </pc:sldChg>
      <pc:sldChg chg="addSp modSp modAnim">
        <pc:chgData name="Magdalena Rowicka" userId="0a788dd7153d99d4" providerId="LiveId" clId="{21D8FCD4-78A4-405F-B8BE-23B6350BC6D5}" dt="2018-04-09T07:47:44.251" v="52"/>
        <pc:sldMkLst>
          <pc:docMk/>
          <pc:sldMk cId="1688450240" sldId="428"/>
        </pc:sldMkLst>
        <pc:spChg chg="mod">
          <ac:chgData name="Magdalena Rowicka" userId="0a788dd7153d99d4" providerId="LiveId" clId="{21D8FCD4-78A4-405F-B8BE-23B6350BC6D5}" dt="2018-04-09T07:22:47.488" v="17" actId="114"/>
          <ac:spMkLst>
            <pc:docMk/>
            <pc:sldMk cId="1688450240" sldId="428"/>
            <ac:spMk id="17" creationId="{F1790B47-A38D-44AA-B6FC-9F87FBE669BF}"/>
          </ac:spMkLst>
        </pc:spChg>
        <pc:picChg chg="add mod">
          <ac:chgData name="Magdalena Rowicka" userId="0a788dd7153d99d4" providerId="LiveId" clId="{21D8FCD4-78A4-405F-B8BE-23B6350BC6D5}" dt="2018-04-09T07:47:44.251" v="52"/>
          <ac:picMkLst>
            <pc:docMk/>
            <pc:sldMk cId="1688450240" sldId="428"/>
            <ac:picMk id="3" creationId="{83DD7048-53FF-443F-9E19-E1F25328EA39}"/>
          </ac:picMkLst>
        </pc:picChg>
      </pc:sldChg>
      <pc:sldChg chg="addSp modSp modAnim">
        <pc:chgData name="Magdalena Rowicka" userId="0a788dd7153d99d4" providerId="LiveId" clId="{21D8FCD4-78A4-405F-B8BE-23B6350BC6D5}" dt="2018-04-09T07:57:03.538" v="53"/>
        <pc:sldMkLst>
          <pc:docMk/>
          <pc:sldMk cId="3932267686" sldId="429"/>
        </pc:sldMkLst>
        <pc:picChg chg="add mod">
          <ac:chgData name="Magdalena Rowicka" userId="0a788dd7153d99d4" providerId="LiveId" clId="{21D8FCD4-78A4-405F-B8BE-23B6350BC6D5}" dt="2018-04-09T07:57:03.538" v="53"/>
          <ac:picMkLst>
            <pc:docMk/>
            <pc:sldMk cId="3932267686" sldId="429"/>
            <ac:picMk id="3" creationId="{B69329BF-5AC9-407C-8042-1E424990453D}"/>
          </ac:picMkLst>
        </pc:picChg>
      </pc:sldChg>
      <pc:sldChg chg="addSp modSp modAnim">
        <pc:chgData name="Magdalena Rowicka" userId="0a788dd7153d99d4" providerId="LiveId" clId="{21D8FCD4-78A4-405F-B8BE-23B6350BC6D5}" dt="2018-04-09T07:59:12.236" v="54"/>
        <pc:sldMkLst>
          <pc:docMk/>
          <pc:sldMk cId="1352227404" sldId="430"/>
        </pc:sldMkLst>
        <pc:picChg chg="add mod">
          <ac:chgData name="Magdalena Rowicka" userId="0a788dd7153d99d4" providerId="LiveId" clId="{21D8FCD4-78A4-405F-B8BE-23B6350BC6D5}" dt="2018-04-09T07:59:12.236" v="54"/>
          <ac:picMkLst>
            <pc:docMk/>
            <pc:sldMk cId="1352227404" sldId="430"/>
            <ac:picMk id="2" creationId="{98250041-7369-467C-94E3-A16490A147A1}"/>
          </ac:picMkLst>
        </pc:picChg>
      </pc:sldChg>
      <pc:sldChg chg="addSp modSp modAnim">
        <pc:chgData name="Magdalena Rowicka" userId="0a788dd7153d99d4" providerId="LiveId" clId="{21D8FCD4-78A4-405F-B8BE-23B6350BC6D5}" dt="2018-04-09T08:03:27.883" v="55"/>
        <pc:sldMkLst>
          <pc:docMk/>
          <pc:sldMk cId="1931094210" sldId="431"/>
        </pc:sldMkLst>
        <pc:picChg chg="add mod">
          <ac:chgData name="Magdalena Rowicka" userId="0a788dd7153d99d4" providerId="LiveId" clId="{21D8FCD4-78A4-405F-B8BE-23B6350BC6D5}" dt="2018-04-09T08:03:27.883" v="55"/>
          <ac:picMkLst>
            <pc:docMk/>
            <pc:sldMk cId="1931094210" sldId="431"/>
            <ac:picMk id="3" creationId="{DB980C97-20C0-4BF5-AB31-1ED4AC941554}"/>
          </ac:picMkLst>
        </pc:picChg>
      </pc:sldChg>
      <pc:sldChg chg="addSp modSp modAnim">
        <pc:chgData name="Magdalena Rowicka" userId="0a788dd7153d99d4" providerId="LiveId" clId="{21D8FCD4-78A4-405F-B8BE-23B6350BC6D5}" dt="2018-04-09T08:03:27.883" v="55"/>
        <pc:sldMkLst>
          <pc:docMk/>
          <pc:sldMk cId="2390030838" sldId="432"/>
        </pc:sldMkLst>
        <pc:picChg chg="add mod">
          <ac:chgData name="Magdalena Rowicka" userId="0a788dd7153d99d4" providerId="LiveId" clId="{21D8FCD4-78A4-405F-B8BE-23B6350BC6D5}" dt="2018-04-09T08:03:27.883" v="55"/>
          <ac:picMkLst>
            <pc:docMk/>
            <pc:sldMk cId="2390030838" sldId="432"/>
            <ac:picMk id="4" creationId="{165F21C1-732B-4D16-96D0-532CD63A2DEC}"/>
          </ac:picMkLst>
        </pc:picChg>
      </pc:sldChg>
      <pc:sldChg chg="addSp delSp modSp modAnim">
        <pc:chgData name="Magdalena Rowicka" userId="0a788dd7153d99d4" providerId="LiveId" clId="{21D8FCD4-78A4-405F-B8BE-23B6350BC6D5}" dt="2018-04-09T08:26:02.112" v="57"/>
        <pc:sldMkLst>
          <pc:docMk/>
          <pc:sldMk cId="3492770927" sldId="433"/>
        </pc:sldMkLst>
        <pc:spChg chg="mod">
          <ac:chgData name="Magdalena Rowicka" userId="0a788dd7153d99d4" providerId="LiveId" clId="{21D8FCD4-78A4-405F-B8BE-23B6350BC6D5}" dt="2018-04-09T07:23:49.167" v="27" actId="14100"/>
          <ac:spMkLst>
            <pc:docMk/>
            <pc:sldMk cId="3492770927" sldId="433"/>
            <ac:spMk id="3" creationId="{2AED5E8F-A29D-440A-A5D0-D2FBF2684B53}"/>
          </ac:spMkLst>
        </pc:spChg>
        <pc:picChg chg="add del mod">
          <ac:chgData name="Magdalena Rowicka" userId="0a788dd7153d99d4" providerId="LiveId" clId="{21D8FCD4-78A4-405F-B8BE-23B6350BC6D5}" dt="2018-04-09T08:23:28.814" v="56"/>
          <ac:picMkLst>
            <pc:docMk/>
            <pc:sldMk cId="3492770927" sldId="433"/>
            <ac:picMk id="4" creationId="{18E5B712-22FD-489D-8514-AC8165A4DB07}"/>
          </ac:picMkLst>
        </pc:picChg>
        <pc:picChg chg="add mod">
          <ac:chgData name="Magdalena Rowicka" userId="0a788dd7153d99d4" providerId="LiveId" clId="{21D8FCD4-78A4-405F-B8BE-23B6350BC6D5}" dt="2018-04-09T08:26:02.112" v="57"/>
          <ac:picMkLst>
            <pc:docMk/>
            <pc:sldMk cId="3492770927" sldId="433"/>
            <ac:picMk id="5" creationId="{34CC9A80-1C41-433B-809C-537A34176E04}"/>
          </ac:picMkLst>
        </pc:picChg>
      </pc:sldChg>
      <pc:sldChg chg="addSp modSp">
        <pc:chgData name="Magdalena Rowicka" userId="0a788dd7153d99d4" providerId="LiveId" clId="{21D8FCD4-78A4-405F-B8BE-23B6350BC6D5}" dt="2018-04-09T08:26:02.112" v="57"/>
        <pc:sldMkLst>
          <pc:docMk/>
          <pc:sldMk cId="3370875747" sldId="434"/>
        </pc:sldMkLst>
        <pc:picChg chg="add mod">
          <ac:chgData name="Magdalena Rowicka" userId="0a788dd7153d99d4" providerId="LiveId" clId="{21D8FCD4-78A4-405F-B8BE-23B6350BC6D5}" dt="2018-04-09T08:26:02.112" v="57"/>
          <ac:picMkLst>
            <pc:docMk/>
            <pc:sldMk cId="3370875747" sldId="434"/>
            <ac:picMk id="3" creationId="{905DB490-F1E8-4245-83A5-094FCE1019BB}"/>
          </ac:picMkLst>
        </pc:picChg>
      </pc:sldChg>
      <pc:sldChg chg="addSp modSp">
        <pc:chgData name="Magdalena Rowicka" userId="0a788dd7153d99d4" providerId="LiveId" clId="{21D8FCD4-78A4-405F-B8BE-23B6350BC6D5}" dt="2018-04-09T08:28:33.735" v="58"/>
        <pc:sldMkLst>
          <pc:docMk/>
          <pc:sldMk cId="3909467083" sldId="435"/>
        </pc:sldMkLst>
        <pc:picChg chg="add mod">
          <ac:chgData name="Magdalena Rowicka" userId="0a788dd7153d99d4" providerId="LiveId" clId="{21D8FCD4-78A4-405F-B8BE-23B6350BC6D5}" dt="2018-04-09T08:28:33.735" v="58"/>
          <ac:picMkLst>
            <pc:docMk/>
            <pc:sldMk cId="3909467083" sldId="435"/>
            <ac:picMk id="4" creationId="{FA276B97-E3C9-4412-9433-0602AD6ABF57}"/>
          </ac:picMkLst>
        </pc:picChg>
      </pc:sldChg>
      <pc:sldChg chg="addSp modSp">
        <pc:chgData name="Magdalena Rowicka" userId="0a788dd7153d99d4" providerId="LiveId" clId="{21D8FCD4-78A4-405F-B8BE-23B6350BC6D5}" dt="2018-04-09T08:28:33.735" v="58"/>
        <pc:sldMkLst>
          <pc:docMk/>
          <pc:sldMk cId="4252308119" sldId="436"/>
        </pc:sldMkLst>
        <pc:picChg chg="add mod">
          <ac:chgData name="Magdalena Rowicka" userId="0a788dd7153d99d4" providerId="LiveId" clId="{21D8FCD4-78A4-405F-B8BE-23B6350BC6D5}" dt="2018-04-09T08:28:33.735" v="58"/>
          <ac:picMkLst>
            <pc:docMk/>
            <pc:sldMk cId="4252308119" sldId="436"/>
            <ac:picMk id="4" creationId="{75B03BC1-70C8-4A63-A970-83A135F8628F}"/>
          </ac:picMkLst>
        </pc:picChg>
      </pc:sldChg>
      <pc:sldChg chg="addSp modSp">
        <pc:chgData name="Magdalena Rowicka" userId="0a788dd7153d99d4" providerId="LiveId" clId="{21D8FCD4-78A4-405F-B8BE-23B6350BC6D5}" dt="2018-04-09T08:28:33.735" v="58"/>
        <pc:sldMkLst>
          <pc:docMk/>
          <pc:sldMk cId="3728462384" sldId="437"/>
        </pc:sldMkLst>
        <pc:picChg chg="add mod">
          <ac:chgData name="Magdalena Rowicka" userId="0a788dd7153d99d4" providerId="LiveId" clId="{21D8FCD4-78A4-405F-B8BE-23B6350BC6D5}" dt="2018-04-09T08:28:33.735" v="58"/>
          <ac:picMkLst>
            <pc:docMk/>
            <pc:sldMk cId="3728462384" sldId="437"/>
            <ac:picMk id="4" creationId="{64935DF3-D0C4-49B4-8031-3275D5E5B837}"/>
          </ac:picMkLst>
        </pc:picChg>
      </pc:sldChg>
      <pc:sldChg chg="addSp delSp modSp modAnim">
        <pc:chgData name="Magdalena Rowicka" userId="0a788dd7153d99d4" providerId="LiveId" clId="{21D8FCD4-78A4-405F-B8BE-23B6350BC6D5}" dt="2018-04-09T09:18:35.289" v="63"/>
        <pc:sldMkLst>
          <pc:docMk/>
          <pc:sldMk cId="235769918" sldId="438"/>
        </pc:sldMkLst>
        <pc:picChg chg="add del mod">
          <ac:chgData name="Magdalena Rowicka" userId="0a788dd7153d99d4" providerId="LiveId" clId="{21D8FCD4-78A4-405F-B8BE-23B6350BC6D5}" dt="2018-04-09T08:54:05.932" v="59"/>
          <ac:picMkLst>
            <pc:docMk/>
            <pc:sldMk cId="235769918" sldId="438"/>
            <ac:picMk id="4" creationId="{51BB8E12-33EA-4338-B51E-52777428C6FE}"/>
          </ac:picMkLst>
        </pc:picChg>
        <pc:picChg chg="add del mod">
          <ac:chgData name="Magdalena Rowicka" userId="0a788dd7153d99d4" providerId="LiveId" clId="{21D8FCD4-78A4-405F-B8BE-23B6350BC6D5}" dt="2018-04-09T08:54:41.376" v="61"/>
          <ac:picMkLst>
            <pc:docMk/>
            <pc:sldMk cId="235769918" sldId="438"/>
            <ac:picMk id="5" creationId="{4B859480-15FC-4B8E-8937-6A005E7B87FC}"/>
          </ac:picMkLst>
        </pc:picChg>
        <pc:picChg chg="add del mod">
          <ac:chgData name="Magdalena Rowicka" userId="0a788dd7153d99d4" providerId="LiveId" clId="{21D8FCD4-78A4-405F-B8BE-23B6350BC6D5}" dt="2018-04-09T09:18:35.289" v="63"/>
          <ac:picMkLst>
            <pc:docMk/>
            <pc:sldMk cId="235769918" sldId="438"/>
            <ac:picMk id="6" creationId="{47445BFD-F7C0-4F69-AFF2-35445C7EC177}"/>
          </ac:picMkLst>
        </pc:picChg>
        <pc:picChg chg="add mod">
          <ac:chgData name="Magdalena Rowicka" userId="0a788dd7153d99d4" providerId="LiveId" clId="{21D8FCD4-78A4-405F-B8BE-23B6350BC6D5}" dt="2018-04-09T09:18:35.289" v="63"/>
          <ac:picMkLst>
            <pc:docMk/>
            <pc:sldMk cId="235769918" sldId="438"/>
            <ac:picMk id="7" creationId="{4890ABF4-F684-4D36-ACA0-D108BA75F4C2}"/>
          </ac:picMkLst>
        </pc:picChg>
      </pc:sldChg>
      <pc:sldChg chg="addSp modSp modAnim">
        <pc:chgData name="Magdalena Rowicka" userId="0a788dd7153d99d4" providerId="LiveId" clId="{21D8FCD4-78A4-405F-B8BE-23B6350BC6D5}" dt="2018-04-09T09:18:35.289" v="63"/>
        <pc:sldMkLst>
          <pc:docMk/>
          <pc:sldMk cId="3402004697" sldId="439"/>
        </pc:sldMkLst>
        <pc:picChg chg="add mod">
          <ac:chgData name="Magdalena Rowicka" userId="0a788dd7153d99d4" providerId="LiveId" clId="{21D8FCD4-78A4-405F-B8BE-23B6350BC6D5}" dt="2018-04-09T09:18:35.289" v="63"/>
          <ac:picMkLst>
            <pc:docMk/>
            <pc:sldMk cId="3402004697" sldId="439"/>
            <ac:picMk id="4" creationId="{962BEB2D-C5FD-4BB2-9557-FD4A12822BA2}"/>
          </ac:picMkLst>
        </pc:picChg>
      </pc:sldChg>
      <pc:sldChg chg="addSp delSp modSp modAnim">
        <pc:chgData name="Magdalena Rowicka" userId="0a788dd7153d99d4" providerId="LiveId" clId="{21D8FCD4-78A4-405F-B8BE-23B6350BC6D5}" dt="2018-04-09T09:30:54.375" v="80"/>
        <pc:sldMkLst>
          <pc:docMk/>
          <pc:sldMk cId="1955795758" sldId="440"/>
        </pc:sldMkLst>
        <pc:spChg chg="mod">
          <ac:chgData name="Magdalena Rowicka" userId="0a788dd7153d99d4" providerId="LiveId" clId="{21D8FCD4-78A4-405F-B8BE-23B6350BC6D5}" dt="2018-04-09T09:20:44.408" v="77" actId="20577"/>
          <ac:spMkLst>
            <pc:docMk/>
            <pc:sldMk cId="1955795758" sldId="440"/>
            <ac:spMk id="2" creationId="{846C39FF-F1D9-4AC3-B151-1668D23C9604}"/>
          </ac:spMkLst>
        </pc:spChg>
        <pc:picChg chg="add del mod">
          <ac:chgData name="Magdalena Rowicka" userId="0a788dd7153d99d4" providerId="LiveId" clId="{21D8FCD4-78A4-405F-B8BE-23B6350BC6D5}" dt="2018-04-09T09:19:49.267" v="64"/>
          <ac:picMkLst>
            <pc:docMk/>
            <pc:sldMk cId="1955795758" sldId="440"/>
            <ac:picMk id="4" creationId="{EEF1C906-CA2A-4C1B-A22F-A1F34C8D0E1E}"/>
          </ac:picMkLst>
        </pc:picChg>
        <pc:picChg chg="add del mod">
          <ac:chgData name="Magdalena Rowicka" userId="0a788dd7153d99d4" providerId="LiveId" clId="{21D8FCD4-78A4-405F-B8BE-23B6350BC6D5}" dt="2018-04-09T09:20:30.066" v="65"/>
          <ac:picMkLst>
            <pc:docMk/>
            <pc:sldMk cId="1955795758" sldId="440"/>
            <ac:picMk id="5" creationId="{B227123B-E602-4053-902C-E8BA950029AB}"/>
          </ac:picMkLst>
        </pc:picChg>
        <pc:picChg chg="add del mod">
          <ac:chgData name="Magdalena Rowicka" userId="0a788dd7153d99d4" providerId="LiveId" clId="{21D8FCD4-78A4-405F-B8BE-23B6350BC6D5}" dt="2018-04-09T09:20:53.058" v="78"/>
          <ac:picMkLst>
            <pc:docMk/>
            <pc:sldMk cId="1955795758" sldId="440"/>
            <ac:picMk id="6" creationId="{2C6E4FE6-8684-4CC4-A831-2E7F024FDC3C}"/>
          </ac:picMkLst>
        </pc:picChg>
        <pc:picChg chg="add del mod">
          <ac:chgData name="Magdalena Rowicka" userId="0a788dd7153d99d4" providerId="LiveId" clId="{21D8FCD4-78A4-405F-B8BE-23B6350BC6D5}" dt="2018-04-09T09:30:54.375" v="80"/>
          <ac:picMkLst>
            <pc:docMk/>
            <pc:sldMk cId="1955795758" sldId="440"/>
            <ac:picMk id="7" creationId="{A16FCD59-6BBD-4831-934E-6A93A9C15E31}"/>
          </ac:picMkLst>
        </pc:picChg>
        <pc:picChg chg="add mod">
          <ac:chgData name="Magdalena Rowicka" userId="0a788dd7153d99d4" providerId="LiveId" clId="{21D8FCD4-78A4-405F-B8BE-23B6350BC6D5}" dt="2018-04-09T09:30:54.375" v="80"/>
          <ac:picMkLst>
            <pc:docMk/>
            <pc:sldMk cId="1955795758" sldId="440"/>
            <ac:picMk id="8" creationId="{077F5305-89E3-42CD-AC90-3440E50E9D7A}"/>
          </ac:picMkLst>
        </pc:picChg>
      </pc:sldChg>
      <pc:sldChg chg="addSp modSp modAnim">
        <pc:chgData name="Magdalena Rowicka" userId="0a788dd7153d99d4" providerId="LiveId" clId="{21D8FCD4-78A4-405F-B8BE-23B6350BC6D5}" dt="2018-04-09T09:30:54.375" v="80"/>
        <pc:sldMkLst>
          <pc:docMk/>
          <pc:sldMk cId="1765391352" sldId="441"/>
        </pc:sldMkLst>
        <pc:picChg chg="add mod">
          <ac:chgData name="Magdalena Rowicka" userId="0a788dd7153d99d4" providerId="LiveId" clId="{21D8FCD4-78A4-405F-B8BE-23B6350BC6D5}" dt="2018-04-09T09:30:54.375" v="80"/>
          <ac:picMkLst>
            <pc:docMk/>
            <pc:sldMk cId="1765391352" sldId="441"/>
            <ac:picMk id="4" creationId="{A06D9C6A-3679-4C53-803D-3B4BB1392D7E}"/>
          </ac:picMkLst>
        </pc:picChg>
      </pc:sldChg>
      <pc:sldChg chg="addSp modSp modAnim">
        <pc:chgData name="Magdalena Rowicka" userId="0a788dd7153d99d4" providerId="LiveId" clId="{21D8FCD4-78A4-405F-B8BE-23B6350BC6D5}" dt="2018-04-09T09:30:54.375" v="80"/>
        <pc:sldMkLst>
          <pc:docMk/>
          <pc:sldMk cId="302465311" sldId="442"/>
        </pc:sldMkLst>
        <pc:picChg chg="add mod">
          <ac:chgData name="Magdalena Rowicka" userId="0a788dd7153d99d4" providerId="LiveId" clId="{21D8FCD4-78A4-405F-B8BE-23B6350BC6D5}" dt="2018-04-09T09:30:54.375" v="80"/>
          <ac:picMkLst>
            <pc:docMk/>
            <pc:sldMk cId="302465311" sldId="442"/>
            <ac:picMk id="4" creationId="{728AE5EF-6A6B-424E-A608-F2A2015D3B15}"/>
          </ac:picMkLst>
        </pc:picChg>
      </pc:sldChg>
      <pc:sldChg chg="addSp modSp modAnim">
        <pc:chgData name="Magdalena Rowicka" userId="0a788dd7153d99d4" providerId="LiveId" clId="{21D8FCD4-78A4-405F-B8BE-23B6350BC6D5}" dt="2018-04-09T09:30:54.375" v="80"/>
        <pc:sldMkLst>
          <pc:docMk/>
          <pc:sldMk cId="1961669741" sldId="443"/>
        </pc:sldMkLst>
        <pc:picChg chg="add mod">
          <ac:chgData name="Magdalena Rowicka" userId="0a788dd7153d99d4" providerId="LiveId" clId="{21D8FCD4-78A4-405F-B8BE-23B6350BC6D5}" dt="2018-04-09T09:30:54.375" v="80"/>
          <ac:picMkLst>
            <pc:docMk/>
            <pc:sldMk cId="1961669741" sldId="443"/>
            <ac:picMk id="4" creationId="{DEF73136-BAEF-4FDB-BC20-F5ADDA245CF8}"/>
          </ac:picMkLst>
        </pc:picChg>
      </pc:sldChg>
      <pc:sldChg chg="addSp modSp">
        <pc:chgData name="Magdalena Rowicka" userId="0a788dd7153d99d4" providerId="LiveId" clId="{21D8FCD4-78A4-405F-B8BE-23B6350BC6D5}" dt="2018-04-09T07:38:14.189" v="49"/>
        <pc:sldMkLst>
          <pc:docMk/>
          <pc:sldMk cId="3705097559" sldId="445"/>
        </pc:sldMkLst>
        <pc:picChg chg="add mod">
          <ac:chgData name="Magdalena Rowicka" userId="0a788dd7153d99d4" providerId="LiveId" clId="{21D8FCD4-78A4-405F-B8BE-23B6350BC6D5}" dt="2018-04-09T07:38:14.189" v="49"/>
          <ac:picMkLst>
            <pc:docMk/>
            <pc:sldMk cId="3705097559" sldId="445"/>
            <ac:picMk id="4" creationId="{A0D1F049-D65D-401D-A589-806B3057CB53}"/>
          </ac:picMkLst>
        </pc:picChg>
      </pc:sldChg>
      <pc:sldChg chg="addSp modSp">
        <pc:chgData name="Magdalena Rowicka" userId="0a788dd7153d99d4" providerId="LiveId" clId="{21D8FCD4-78A4-405F-B8BE-23B6350BC6D5}" dt="2018-04-09T09:30:54.375" v="80"/>
        <pc:sldMkLst>
          <pc:docMk/>
          <pc:sldMk cId="4161910305" sldId="449"/>
        </pc:sldMkLst>
        <pc:picChg chg="add mod">
          <ac:chgData name="Magdalena Rowicka" userId="0a788dd7153d99d4" providerId="LiveId" clId="{21D8FCD4-78A4-405F-B8BE-23B6350BC6D5}" dt="2018-04-09T09:30:54.375" v="80"/>
          <ac:picMkLst>
            <pc:docMk/>
            <pc:sldMk cId="4161910305" sldId="449"/>
            <ac:picMk id="4" creationId="{B0F92414-2C75-41C6-BD88-5F168A5984B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C6B775A-C9E7-48F0-9133-D44AFC080F59}" type="datetimeFigureOut">
              <a:rPr lang="pl-PL" smtClean="0"/>
              <a:pPr/>
              <a:t>2019-11-15</a:t>
            </a:fld>
            <a:endParaRPr lang="pl-PL"/>
          </a:p>
        </p:txBody>
      </p:sp>
      <p:sp>
        <p:nvSpPr>
          <p:cNvPr id="4" name="Symbol zastępczy stopki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BB560C7D-B2E3-40BA-9D26-C69C60506A67}" type="slidenum">
              <a:rPr lang="pl-PL" smtClean="0"/>
              <a:pPr/>
              <a:t>‹#›</a:t>
            </a:fld>
            <a:endParaRPr lang="pl-PL"/>
          </a:p>
        </p:txBody>
      </p:sp>
    </p:spTree>
    <p:extLst>
      <p:ext uri="{BB962C8B-B14F-4D97-AF65-F5344CB8AC3E}">
        <p14:creationId xmlns:p14="http://schemas.microsoft.com/office/powerpoint/2010/main" val="3834604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3925C56-99E6-4EB0-9A6D-6CEA4B20271B}" type="datetimeFigureOut">
              <a:rPr lang="pl-PL" smtClean="0"/>
              <a:pPr/>
              <a:t>2019-11-15</a:t>
            </a:fld>
            <a:endParaRPr lang="pl-PL"/>
          </a:p>
        </p:txBody>
      </p:sp>
      <p:sp>
        <p:nvSpPr>
          <p:cNvPr id="4" name="Symbol zastępczy obrazu slajdu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6E52391-990D-4763-B14A-ABB8A31AF7E1}" type="slidenum">
              <a:rPr lang="pl-PL" smtClean="0"/>
              <a:pPr/>
              <a:t>‹#›</a:t>
            </a:fld>
            <a:endParaRPr lang="pl-PL"/>
          </a:p>
        </p:txBody>
      </p:sp>
    </p:spTree>
    <p:extLst>
      <p:ext uri="{BB962C8B-B14F-4D97-AF65-F5344CB8AC3E}">
        <p14:creationId xmlns:p14="http://schemas.microsoft.com/office/powerpoint/2010/main" val="191561213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2075" y="744538"/>
            <a:ext cx="6613525"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12C240E-6406-410A-8A74-E3D977FB815B}" type="slidenum">
              <a:rPr lang="pl-PL" smtClean="0">
                <a:solidFill>
                  <a:prstClr val="black"/>
                </a:solidFill>
              </a:rPr>
              <a:pPr/>
              <a:t>5</a:t>
            </a:fld>
            <a:endParaRPr lang="pl-PL">
              <a:solidFill>
                <a:prstClr val="black"/>
              </a:solidFill>
            </a:endParaRPr>
          </a:p>
        </p:txBody>
      </p:sp>
    </p:spTree>
    <p:extLst>
      <p:ext uri="{BB962C8B-B14F-4D97-AF65-F5344CB8AC3E}">
        <p14:creationId xmlns:p14="http://schemas.microsoft.com/office/powerpoint/2010/main" val="427931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2075" y="744538"/>
            <a:ext cx="6613525" cy="3722687"/>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312C240E-6406-410A-8A74-E3D977FB815B}" type="slidenum">
              <a:rPr lang="pl-PL" smtClean="0">
                <a:solidFill>
                  <a:prstClr val="black"/>
                </a:solidFill>
              </a:rPr>
              <a:pPr/>
              <a:t>7</a:t>
            </a:fld>
            <a:endParaRPr lang="pl-PL">
              <a:solidFill>
                <a:prstClr val="black"/>
              </a:solidFill>
            </a:endParaRPr>
          </a:p>
        </p:txBody>
      </p:sp>
    </p:spTree>
    <p:extLst>
      <p:ext uri="{BB962C8B-B14F-4D97-AF65-F5344CB8AC3E}">
        <p14:creationId xmlns:p14="http://schemas.microsoft.com/office/powerpoint/2010/main" val="233147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281" y="2130919"/>
            <a:ext cx="10361851" cy="1470365"/>
          </a:xfrm>
        </p:spPr>
        <p:txBody>
          <a:bodyPr/>
          <a:lstStyle/>
          <a:p>
            <a:r>
              <a:rPr lang="pl-PL"/>
              <a:t>Kliknij, aby edytować styl</a:t>
            </a:r>
          </a:p>
        </p:txBody>
      </p:sp>
      <p:sp>
        <p:nvSpPr>
          <p:cNvPr id="3" name="Podtytuł 2"/>
          <p:cNvSpPr>
            <a:spLocks noGrp="1"/>
          </p:cNvSpPr>
          <p:nvPr>
            <p:ph type="subTitle" idx="1"/>
          </p:nvPr>
        </p:nvSpPr>
        <p:spPr>
          <a:xfrm>
            <a:off x="1828562" y="3887100"/>
            <a:ext cx="8533289" cy="1753006"/>
          </a:xfrm>
        </p:spPr>
        <p:txBody>
          <a:bodyPr/>
          <a:lstStyle>
            <a:lvl1pPr marL="0" indent="0" algn="ctr">
              <a:buNone/>
              <a:defRPr/>
            </a:lvl1pPr>
            <a:lvl2pPr marL="544251" indent="0" algn="ctr">
              <a:buNone/>
              <a:defRPr/>
            </a:lvl2pPr>
            <a:lvl3pPr marL="1088502" indent="0" algn="ctr">
              <a:buNone/>
              <a:defRPr/>
            </a:lvl3pPr>
            <a:lvl4pPr marL="1632753" indent="0" algn="ctr">
              <a:buNone/>
              <a:defRPr/>
            </a:lvl4pPr>
            <a:lvl5pPr marL="2177004" indent="0" algn="ctr">
              <a:buNone/>
              <a:defRPr/>
            </a:lvl5pPr>
            <a:lvl6pPr marL="2721254" indent="0" algn="ctr">
              <a:buNone/>
              <a:defRPr/>
            </a:lvl6pPr>
            <a:lvl7pPr marL="3265505" indent="0" algn="ctr">
              <a:buNone/>
              <a:defRPr/>
            </a:lvl7pPr>
            <a:lvl8pPr marL="3809756" indent="0" algn="ctr">
              <a:buNone/>
              <a:defRPr/>
            </a:lvl8pPr>
            <a:lvl9pPr marL="4354007" indent="0" algn="ctr">
              <a:buNone/>
              <a:defRPr/>
            </a:lvl9pPr>
          </a:lstStyle>
          <a:p>
            <a:r>
              <a:rPr lang="pl-PL"/>
              <a:t>Kliknij, aby edytować styl wzorca podtytułu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38D3EA-7BF5-490C-8713-79F196562FC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03908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8810D8-4A88-424A-A3FD-BF5DD0FAEDA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998918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8049" y="274702"/>
            <a:ext cx="2742843" cy="585288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521" y="274702"/>
            <a:ext cx="8025355" cy="585288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3BF62D-3DFE-4598-9807-6F6F0F4949C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76232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609521" y="274701"/>
            <a:ext cx="10971372" cy="1143265"/>
          </a:xfrm>
        </p:spPr>
        <p:txBody>
          <a:bodyPr/>
          <a:lstStyle/>
          <a:p>
            <a:r>
              <a:rPr lang="pl-PL"/>
              <a:t>Kliknij, aby edytować styl</a:t>
            </a:r>
          </a:p>
        </p:txBody>
      </p:sp>
      <p:sp>
        <p:nvSpPr>
          <p:cNvPr id="3" name="Symbol zastępczy tabeli 2"/>
          <p:cNvSpPr>
            <a:spLocks noGrp="1"/>
          </p:cNvSpPr>
          <p:nvPr>
            <p:ph type="tbl" idx="1"/>
          </p:nvPr>
        </p:nvSpPr>
        <p:spPr>
          <a:xfrm>
            <a:off x="609521" y="1600571"/>
            <a:ext cx="10971372" cy="4527011"/>
          </a:xfrm>
        </p:spPr>
        <p:txBody>
          <a:bodyPr/>
          <a:lstStyle/>
          <a:p>
            <a:pPr lvl="0"/>
            <a:endParaRPr lang="pl-PL" noProof="0"/>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EE40E0-E506-4FDF-BC57-6E3E32AA5B2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117360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Zawartość">
    <p:spTree>
      <p:nvGrpSpPr>
        <p:cNvPr id="1" name=""/>
        <p:cNvGrpSpPr/>
        <p:nvPr/>
      </p:nvGrpSpPr>
      <p:grpSpPr>
        <a:xfrm>
          <a:off x="0" y="0"/>
          <a:ext cx="0" cy="0"/>
          <a:chOff x="0" y="0"/>
          <a:chExt cx="0" cy="0"/>
        </a:xfrm>
      </p:grpSpPr>
      <p:sp>
        <p:nvSpPr>
          <p:cNvPr id="2" name="Symbol zastępczy zawartości 1"/>
          <p:cNvSpPr>
            <a:spLocks noGrp="1"/>
          </p:cNvSpPr>
          <p:nvPr>
            <p:ph/>
          </p:nvPr>
        </p:nvSpPr>
        <p:spPr>
          <a:xfrm>
            <a:off x="609521" y="274702"/>
            <a:ext cx="10971372" cy="585288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5CB51-48DC-486A-8929-EBA18A36918C}"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430526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106C90-0729-4F2D-8FA3-8B1B10FDFBA6}"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73073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2959" y="4407921"/>
            <a:ext cx="10361851" cy="1362390"/>
          </a:xfrm>
        </p:spPr>
        <p:txBody>
          <a:bodyPr anchor="t"/>
          <a:lstStyle>
            <a:lvl1pPr algn="l">
              <a:defRPr sz="4800" b="1" cap="all"/>
            </a:lvl1pPr>
          </a:lstStyle>
          <a:p>
            <a:r>
              <a:rPr lang="pl-PL"/>
              <a:t>Kliknij, aby edytować styl</a:t>
            </a:r>
          </a:p>
        </p:txBody>
      </p:sp>
      <p:sp>
        <p:nvSpPr>
          <p:cNvPr id="3" name="Symbol zastępczy tekstu 2"/>
          <p:cNvSpPr>
            <a:spLocks noGrp="1"/>
          </p:cNvSpPr>
          <p:nvPr>
            <p:ph type="body" idx="1"/>
          </p:nvPr>
        </p:nvSpPr>
        <p:spPr>
          <a:xfrm>
            <a:off x="962959" y="2907387"/>
            <a:ext cx="10361851" cy="1500534"/>
          </a:xfrm>
        </p:spPr>
        <p:txBody>
          <a:bodyPr anchor="b"/>
          <a:lstStyle>
            <a:lvl1pPr marL="0" indent="0">
              <a:buNone/>
              <a:defRPr sz="2400"/>
            </a:lvl1pPr>
            <a:lvl2pPr marL="544251" indent="0">
              <a:buNone/>
              <a:defRPr sz="2100"/>
            </a:lvl2pPr>
            <a:lvl3pPr marL="1088502" indent="0">
              <a:buNone/>
              <a:defRPr sz="1900"/>
            </a:lvl3pPr>
            <a:lvl4pPr marL="1632753" indent="0">
              <a:buNone/>
              <a:defRPr sz="1700"/>
            </a:lvl4pPr>
            <a:lvl5pPr marL="2177004" indent="0">
              <a:buNone/>
              <a:defRPr sz="1700"/>
            </a:lvl5pPr>
            <a:lvl6pPr marL="2721254" indent="0">
              <a:buNone/>
              <a:defRPr sz="1700"/>
            </a:lvl6pPr>
            <a:lvl7pPr marL="3265505" indent="0">
              <a:buNone/>
              <a:defRPr sz="1700"/>
            </a:lvl7pPr>
            <a:lvl8pPr marL="3809756" indent="0">
              <a:buNone/>
              <a:defRPr sz="1700"/>
            </a:lvl8pPr>
            <a:lvl9pPr marL="4354007" indent="0">
              <a:buNone/>
              <a:defRPr sz="1700"/>
            </a:lvl9pPr>
          </a:lstStyle>
          <a:p>
            <a:pPr lvl="0"/>
            <a:r>
              <a:rPr lang="pl-PL"/>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F00BA2-636E-43ED-9DDF-982F5DF54A1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95213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521" y="1600571"/>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6793" y="1600571"/>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083E0-A379-4E00-BB37-AD275E893624}"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23257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pl-PL"/>
              <a:t>Kliknij, aby edytować style wzorca tekstu</a:t>
            </a:r>
          </a:p>
        </p:txBody>
      </p:sp>
      <p:sp>
        <p:nvSpPr>
          <p:cNvPr id="4" name="Symbol zastępczy zawartości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pl-PL"/>
              <a:t>Kliknij, aby edytować style wzorca tekstu</a:t>
            </a:r>
          </a:p>
        </p:txBody>
      </p:sp>
      <p:sp>
        <p:nvSpPr>
          <p:cNvPr id="6" name="Symbol zastępczy zawartości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1AE798-0580-4894-A0F2-6BAC6462610E}"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419212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94DD4D-92E4-45C7-8B1D-45EC48A02BD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681957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027F6-5775-4394-9FED-BEE0A7DEFF9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76331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521" y="273113"/>
            <a:ext cx="4010562" cy="1162319"/>
          </a:xfrm>
        </p:spPr>
        <p:txBody>
          <a:bodyPr anchor="b"/>
          <a:lstStyle>
            <a:lvl1pPr algn="l">
              <a:defRPr sz="2400" b="1"/>
            </a:lvl1pPr>
          </a:lstStyle>
          <a:p>
            <a:r>
              <a:rPr lang="pl-PL"/>
              <a:t>Kliknij, aby edytować styl</a:t>
            </a:r>
          </a:p>
        </p:txBody>
      </p:sp>
      <p:sp>
        <p:nvSpPr>
          <p:cNvPr id="3" name="Symbol zastępczy zawartości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8687A3-7CCB-4BC2-ACBF-A9473670EF2F}"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48470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406" y="4801712"/>
            <a:ext cx="7314248" cy="566869"/>
          </a:xfrm>
        </p:spPr>
        <p:txBody>
          <a:bodyPr anchor="b"/>
          <a:lstStyle>
            <a:lvl1pPr algn="l">
              <a:defRPr sz="2400" b="1"/>
            </a:lvl1pPr>
          </a:lstStyle>
          <a:p>
            <a:r>
              <a:rPr lang="pl-PL"/>
              <a:t>Kliknij, aby edytować styl</a:t>
            </a:r>
          </a:p>
        </p:txBody>
      </p:sp>
      <p:sp>
        <p:nvSpPr>
          <p:cNvPr id="3" name="Symbol zastępczy obrazu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pPr lvl="0"/>
            <a:endParaRPr lang="pl-PL" noProof="0"/>
          </a:p>
        </p:txBody>
      </p:sp>
      <p:sp>
        <p:nvSpPr>
          <p:cNvPr id="4" name="Symbol zastępczy tekstu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pl-PL"/>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5E9C4B-1610-40EB-90DC-B84F8FD4FAB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72451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521" y="274701"/>
            <a:ext cx="10971372" cy="1143265"/>
          </a:xfrm>
          <a:prstGeom prst="rect">
            <a:avLst/>
          </a:prstGeom>
          <a:noFill/>
          <a:ln w="9525">
            <a:noFill/>
            <a:miter lim="800000"/>
            <a:headEnd/>
            <a:tailEnd/>
          </a:ln>
        </p:spPr>
        <p:txBody>
          <a:bodyPr vert="horz" wrap="square" lIns="108850" tIns="54425" rIns="108850" bIns="54425"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609521" y="1600571"/>
            <a:ext cx="10971372" cy="4527011"/>
          </a:xfrm>
          <a:prstGeom prst="rect">
            <a:avLst/>
          </a:prstGeom>
          <a:noFill/>
          <a:ln w="9525">
            <a:noFill/>
            <a:miter lim="800000"/>
            <a:headEnd/>
            <a:tailEnd/>
          </a:ln>
        </p:spPr>
        <p:txBody>
          <a:bodyPr vert="horz" wrap="square" lIns="108850" tIns="54425" rIns="108850" bIns="54425"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609521" y="6246671"/>
            <a:ext cx="2844430" cy="476360"/>
          </a:xfrm>
          <a:prstGeom prst="rect">
            <a:avLst/>
          </a:prstGeom>
          <a:noFill/>
          <a:ln w="9525">
            <a:noFill/>
            <a:miter lim="800000"/>
            <a:headEnd/>
            <a:tailEnd/>
          </a:ln>
          <a:effectLst/>
        </p:spPr>
        <p:txBody>
          <a:bodyPr vert="horz" wrap="square" lIns="108850" tIns="54425" rIns="108850" bIns="54425" numCol="1" anchor="t" anchorCtr="0" compatLnSpc="1">
            <a:prstTxWarp prst="textNoShape">
              <a:avLst/>
            </a:prstTxWarp>
          </a:bodyPr>
          <a:lstStyle>
            <a:lvl1pPr>
              <a:defRPr sz="1700">
                <a:latin typeface="Arial" charset="0"/>
                <a:cs typeface="Arial" charset="0"/>
              </a:defRPr>
            </a:lvl1pPr>
          </a:lstStyle>
          <a:p>
            <a:pPr fontAlgn="base">
              <a:spcBef>
                <a:spcPct val="0"/>
              </a:spcBef>
              <a:spcAft>
                <a:spcPct val="0"/>
              </a:spcAft>
              <a:defRPr/>
            </a:pPr>
            <a:endParaRPr lang="pl-PL">
              <a:solidFill>
                <a:srgbClr val="000000"/>
              </a:solidFill>
            </a:endParaRPr>
          </a:p>
        </p:txBody>
      </p:sp>
      <p:sp>
        <p:nvSpPr>
          <p:cNvPr id="1029" name="Rectangle 5"/>
          <p:cNvSpPr>
            <a:spLocks noGrp="1" noChangeArrowheads="1"/>
          </p:cNvSpPr>
          <p:nvPr>
            <p:ph type="ftr" sz="quarter" idx="3"/>
          </p:nvPr>
        </p:nvSpPr>
        <p:spPr bwMode="auto">
          <a:xfrm>
            <a:off x="4165058" y="6246671"/>
            <a:ext cx="3860297" cy="476360"/>
          </a:xfrm>
          <a:prstGeom prst="rect">
            <a:avLst/>
          </a:prstGeom>
          <a:noFill/>
          <a:ln w="9525">
            <a:noFill/>
            <a:miter lim="800000"/>
            <a:headEnd/>
            <a:tailEnd/>
          </a:ln>
          <a:effectLst/>
        </p:spPr>
        <p:txBody>
          <a:bodyPr vert="horz" wrap="square" lIns="108850" tIns="54425" rIns="108850" bIns="54425" numCol="1" anchor="t" anchorCtr="0" compatLnSpc="1">
            <a:prstTxWarp prst="textNoShape">
              <a:avLst/>
            </a:prstTxWarp>
          </a:bodyPr>
          <a:lstStyle>
            <a:lvl1pPr algn="ctr">
              <a:defRPr sz="1700">
                <a:latin typeface="Arial" charset="0"/>
                <a:cs typeface="Arial" charset="0"/>
              </a:defRPr>
            </a:lvl1pPr>
          </a:lstStyle>
          <a:p>
            <a:pPr fontAlgn="base">
              <a:spcBef>
                <a:spcPct val="0"/>
              </a:spcBef>
              <a:spcAft>
                <a:spcPct val="0"/>
              </a:spcAft>
              <a:defRPr/>
            </a:pPr>
            <a:endParaRPr lang="pl-PL">
              <a:solidFill>
                <a:srgbClr val="000000"/>
              </a:solidFill>
            </a:endParaRPr>
          </a:p>
        </p:txBody>
      </p:sp>
      <p:sp>
        <p:nvSpPr>
          <p:cNvPr id="1030" name="Rectangle 6"/>
          <p:cNvSpPr>
            <a:spLocks noGrp="1" noChangeArrowheads="1"/>
          </p:cNvSpPr>
          <p:nvPr>
            <p:ph type="sldNum" sz="quarter" idx="4"/>
          </p:nvPr>
        </p:nvSpPr>
        <p:spPr bwMode="auto">
          <a:xfrm>
            <a:off x="8736463" y="6246671"/>
            <a:ext cx="2844430" cy="476360"/>
          </a:xfrm>
          <a:prstGeom prst="rect">
            <a:avLst/>
          </a:prstGeom>
          <a:noFill/>
          <a:ln w="9525">
            <a:noFill/>
            <a:miter lim="800000"/>
            <a:headEnd/>
            <a:tailEnd/>
          </a:ln>
          <a:effectLst/>
        </p:spPr>
        <p:txBody>
          <a:bodyPr vert="horz" wrap="square" lIns="108850" tIns="54425" rIns="108850" bIns="54425" numCol="1" anchor="t" anchorCtr="0" compatLnSpc="1">
            <a:prstTxWarp prst="textNoShape">
              <a:avLst/>
            </a:prstTxWarp>
          </a:bodyPr>
          <a:lstStyle>
            <a:lvl1pPr algn="r">
              <a:defRPr sz="1700">
                <a:latin typeface="Arial" charset="0"/>
                <a:cs typeface="Arial" charset="0"/>
              </a:defRPr>
            </a:lvl1pPr>
          </a:lstStyle>
          <a:p>
            <a:pPr fontAlgn="base">
              <a:spcBef>
                <a:spcPct val="0"/>
              </a:spcBef>
              <a:spcAft>
                <a:spcPct val="0"/>
              </a:spcAft>
              <a:defRPr/>
            </a:pPr>
            <a:fld id="{D70B073A-0895-4341-AA58-DD04549A1E54}" type="slidenum">
              <a:rPr lang="pl-PL">
                <a:solidFill>
                  <a:srgbClr val="000000"/>
                </a:solidFill>
              </a:rPr>
              <a:pPr fontAlgn="base">
                <a:spcBef>
                  <a:spcPct val="0"/>
                </a:spcBef>
                <a:spcAft>
                  <a:spcPct val="0"/>
                </a:spcAft>
                <a:defRPr/>
              </a:pPr>
              <a:t>‹#›</a:t>
            </a:fld>
            <a:endParaRPr lang="pl-PL">
              <a:solidFill>
                <a:srgbClr val="000000"/>
              </a:solidFill>
            </a:endParaRPr>
          </a:p>
        </p:txBody>
      </p:sp>
    </p:spTree>
    <p:extLst>
      <p:ext uri="{BB962C8B-B14F-4D97-AF65-F5344CB8AC3E}">
        <p14:creationId xmlns:p14="http://schemas.microsoft.com/office/powerpoint/2010/main" val="1764002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cs typeface="Arial" charset="0"/>
        </a:defRPr>
      </a:lvl2pPr>
      <a:lvl3pPr algn="ctr" rtl="0" eaLnBrk="0" fontAlgn="base" hangingPunct="0">
        <a:spcBef>
          <a:spcPct val="0"/>
        </a:spcBef>
        <a:spcAft>
          <a:spcPct val="0"/>
        </a:spcAft>
        <a:defRPr sz="5200">
          <a:solidFill>
            <a:schemeClr val="tx2"/>
          </a:solidFill>
          <a:latin typeface="Arial" charset="0"/>
          <a:cs typeface="Arial" charset="0"/>
        </a:defRPr>
      </a:lvl3pPr>
      <a:lvl4pPr algn="ctr" rtl="0" eaLnBrk="0" fontAlgn="base" hangingPunct="0">
        <a:spcBef>
          <a:spcPct val="0"/>
        </a:spcBef>
        <a:spcAft>
          <a:spcPct val="0"/>
        </a:spcAft>
        <a:defRPr sz="5200">
          <a:solidFill>
            <a:schemeClr val="tx2"/>
          </a:solidFill>
          <a:latin typeface="Arial" charset="0"/>
          <a:cs typeface="Arial" charset="0"/>
        </a:defRPr>
      </a:lvl4pPr>
      <a:lvl5pPr algn="ctr" rtl="0" eaLnBrk="0" fontAlgn="base" hangingPunct="0">
        <a:spcBef>
          <a:spcPct val="0"/>
        </a:spcBef>
        <a:spcAft>
          <a:spcPct val="0"/>
        </a:spcAft>
        <a:defRPr sz="5200">
          <a:solidFill>
            <a:schemeClr val="tx2"/>
          </a:solidFill>
          <a:latin typeface="Arial" charset="0"/>
          <a:cs typeface="Arial" charset="0"/>
        </a:defRPr>
      </a:lvl5pPr>
      <a:lvl6pPr marL="544251" algn="ctr" rtl="0" fontAlgn="base">
        <a:spcBef>
          <a:spcPct val="0"/>
        </a:spcBef>
        <a:spcAft>
          <a:spcPct val="0"/>
        </a:spcAft>
        <a:defRPr sz="5200">
          <a:solidFill>
            <a:schemeClr val="tx2"/>
          </a:solidFill>
          <a:latin typeface="Arial" charset="0"/>
          <a:cs typeface="Arial" charset="0"/>
        </a:defRPr>
      </a:lvl6pPr>
      <a:lvl7pPr marL="1088502" algn="ctr" rtl="0" fontAlgn="base">
        <a:spcBef>
          <a:spcPct val="0"/>
        </a:spcBef>
        <a:spcAft>
          <a:spcPct val="0"/>
        </a:spcAft>
        <a:defRPr sz="5200">
          <a:solidFill>
            <a:schemeClr val="tx2"/>
          </a:solidFill>
          <a:latin typeface="Arial" charset="0"/>
          <a:cs typeface="Arial" charset="0"/>
        </a:defRPr>
      </a:lvl7pPr>
      <a:lvl8pPr marL="1632753" algn="ctr" rtl="0" fontAlgn="base">
        <a:spcBef>
          <a:spcPct val="0"/>
        </a:spcBef>
        <a:spcAft>
          <a:spcPct val="0"/>
        </a:spcAft>
        <a:defRPr sz="5200">
          <a:solidFill>
            <a:schemeClr val="tx2"/>
          </a:solidFill>
          <a:latin typeface="Arial" charset="0"/>
          <a:cs typeface="Arial" charset="0"/>
        </a:defRPr>
      </a:lvl8pPr>
      <a:lvl9pPr marL="2177004" algn="ctr" rtl="0" fontAlgn="base">
        <a:spcBef>
          <a:spcPct val="0"/>
        </a:spcBef>
        <a:spcAft>
          <a:spcPct val="0"/>
        </a:spcAft>
        <a:defRPr sz="5200">
          <a:solidFill>
            <a:schemeClr val="tx2"/>
          </a:solidFill>
          <a:latin typeface="Arial" charset="0"/>
          <a:cs typeface="Arial" charset="0"/>
        </a:defRPr>
      </a:lvl9pPr>
    </p:titleStyle>
    <p:bodyStyle>
      <a:lvl1pPr marL="408188" indent="-408188" algn="l" rtl="0" eaLnBrk="0" fontAlgn="base" hangingPunct="0">
        <a:spcBef>
          <a:spcPct val="20000"/>
        </a:spcBef>
        <a:spcAft>
          <a:spcPct val="0"/>
        </a:spcAft>
        <a:buChar char="•"/>
        <a:defRPr sz="3800">
          <a:solidFill>
            <a:schemeClr val="tx1"/>
          </a:solidFill>
          <a:latin typeface="+mn-lt"/>
          <a:ea typeface="+mn-ea"/>
          <a:cs typeface="+mn-cs"/>
        </a:defRPr>
      </a:lvl1pPr>
      <a:lvl2pPr marL="884408" indent="-340157" algn="l" rtl="0" eaLnBrk="0" fontAlgn="base" hangingPunct="0">
        <a:spcBef>
          <a:spcPct val="20000"/>
        </a:spcBef>
        <a:spcAft>
          <a:spcPct val="0"/>
        </a:spcAft>
        <a:buChar char="–"/>
        <a:defRPr sz="3300">
          <a:solidFill>
            <a:schemeClr val="tx1"/>
          </a:solidFill>
          <a:latin typeface="+mn-lt"/>
          <a:cs typeface="+mn-cs"/>
        </a:defRPr>
      </a:lvl2pPr>
      <a:lvl3pPr marL="1360627" indent="-272125" algn="l" rtl="0" eaLnBrk="0" fontAlgn="base" hangingPunct="0">
        <a:spcBef>
          <a:spcPct val="20000"/>
        </a:spcBef>
        <a:spcAft>
          <a:spcPct val="0"/>
        </a:spcAft>
        <a:buChar char="•"/>
        <a:defRPr sz="2900">
          <a:solidFill>
            <a:schemeClr val="tx1"/>
          </a:solidFill>
          <a:latin typeface="+mn-lt"/>
          <a:cs typeface="+mn-cs"/>
        </a:defRPr>
      </a:lvl3pPr>
      <a:lvl4pPr marL="1904878" indent="-272125" algn="l" rtl="0" eaLnBrk="0" fontAlgn="base" hangingPunct="0">
        <a:spcBef>
          <a:spcPct val="20000"/>
        </a:spcBef>
        <a:spcAft>
          <a:spcPct val="0"/>
        </a:spcAft>
        <a:buChar char="–"/>
        <a:defRPr sz="2400">
          <a:solidFill>
            <a:schemeClr val="tx1"/>
          </a:solidFill>
          <a:latin typeface="+mn-lt"/>
          <a:cs typeface="+mn-cs"/>
        </a:defRPr>
      </a:lvl4pPr>
      <a:lvl5pPr marL="2449129" indent="-272125" algn="l" rtl="0" eaLnBrk="0" fontAlgn="base" hangingPunct="0">
        <a:spcBef>
          <a:spcPct val="20000"/>
        </a:spcBef>
        <a:spcAft>
          <a:spcPct val="0"/>
        </a:spcAft>
        <a:buChar char="»"/>
        <a:defRPr sz="2400">
          <a:solidFill>
            <a:schemeClr val="tx1"/>
          </a:solidFill>
          <a:latin typeface="+mn-lt"/>
          <a:cs typeface="+mn-cs"/>
        </a:defRPr>
      </a:lvl5pPr>
      <a:lvl6pPr marL="2993380" indent="-272125" algn="l" rtl="0" fontAlgn="base">
        <a:spcBef>
          <a:spcPct val="20000"/>
        </a:spcBef>
        <a:spcAft>
          <a:spcPct val="0"/>
        </a:spcAft>
        <a:buChar char="»"/>
        <a:defRPr sz="2400">
          <a:solidFill>
            <a:schemeClr val="tx1"/>
          </a:solidFill>
          <a:latin typeface="+mn-lt"/>
          <a:cs typeface="+mn-cs"/>
        </a:defRPr>
      </a:lvl6pPr>
      <a:lvl7pPr marL="3537631" indent="-272125" algn="l" rtl="0" fontAlgn="base">
        <a:spcBef>
          <a:spcPct val="20000"/>
        </a:spcBef>
        <a:spcAft>
          <a:spcPct val="0"/>
        </a:spcAft>
        <a:buChar char="»"/>
        <a:defRPr sz="2400">
          <a:solidFill>
            <a:schemeClr val="tx1"/>
          </a:solidFill>
          <a:latin typeface="+mn-lt"/>
          <a:cs typeface="+mn-cs"/>
        </a:defRPr>
      </a:lvl7pPr>
      <a:lvl8pPr marL="4081882" indent="-272125" algn="l" rtl="0" fontAlgn="base">
        <a:spcBef>
          <a:spcPct val="20000"/>
        </a:spcBef>
        <a:spcAft>
          <a:spcPct val="0"/>
        </a:spcAft>
        <a:buChar char="»"/>
        <a:defRPr sz="2400">
          <a:solidFill>
            <a:schemeClr val="tx1"/>
          </a:solidFill>
          <a:latin typeface="+mn-lt"/>
          <a:cs typeface="+mn-cs"/>
        </a:defRPr>
      </a:lvl8pPr>
      <a:lvl9pPr marL="4626132" indent="-272125" algn="l" rtl="0" fontAlgn="base">
        <a:spcBef>
          <a:spcPct val="20000"/>
        </a:spcBef>
        <a:spcAft>
          <a:spcPct val="0"/>
        </a:spcAft>
        <a:buChar char="»"/>
        <a:defRPr sz="2400">
          <a:solidFill>
            <a:schemeClr val="tx1"/>
          </a:solidFill>
          <a:latin typeface="+mn-lt"/>
          <a:cs typeface="+mn-cs"/>
        </a:defRPr>
      </a:lvl9pPr>
    </p:bodyStyle>
    <p:otherStyle>
      <a:defPPr>
        <a:defRPr lang="pl-PL"/>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pPr marL="0" indent="0" algn="ctr">
              <a:buNone/>
            </a:pPr>
            <a:r>
              <a:rPr lang="pl-PL" sz="5200" b="1" dirty="0">
                <a:solidFill>
                  <a:srgbClr val="C00000"/>
                </a:solidFill>
                <a:latin typeface="Calibri" panose="020F0502020204030204" pitchFamily="34" charset="0"/>
                <a:ea typeface="+mj-ea"/>
              </a:rPr>
              <a:t>Moduł 3</a:t>
            </a:r>
          </a:p>
          <a:p>
            <a:pPr marL="0" indent="0" algn="ctr">
              <a:buNone/>
            </a:pPr>
            <a:r>
              <a:rPr lang="pl-PL" sz="5200" b="1" dirty="0">
                <a:solidFill>
                  <a:srgbClr val="C00000"/>
                </a:solidFill>
                <a:latin typeface="Calibri" panose="020F0502020204030204" pitchFamily="34" charset="0"/>
                <a:ea typeface="+mj-ea"/>
              </a:rPr>
              <a:t>E-uzależnienia</a:t>
            </a:r>
            <a:endParaRPr lang="pl-PL" b="1" dirty="0">
              <a:solidFill>
                <a:srgbClr val="C00000"/>
              </a:solidFill>
              <a:latin typeface="Calibri" panose="020F0502020204030204" pitchFamily="34" charset="0"/>
            </a:endParaRPr>
          </a:p>
        </p:txBody>
      </p:sp>
      <p:pic>
        <p:nvPicPr>
          <p:cNvPr id="4" name="Dźwięk 3">
            <a:hlinkClick r:id="" action="ppaction://media"/>
            <a:extLst>
              <a:ext uri="{FF2B5EF4-FFF2-40B4-BE49-F238E27FC236}">
                <a16:creationId xmlns="" xmlns:a16="http://schemas.microsoft.com/office/drawing/2014/main" id="{A0D1F049-D65D-401D-A589-806B3057CB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3705097559"/>
      </p:ext>
    </p:extLst>
  </p:cSld>
  <p:clrMapOvr>
    <a:masterClrMapping/>
  </p:clrMapOvr>
  <mc:AlternateContent xmlns:mc="http://schemas.openxmlformats.org/markup-compatibility/2006" xmlns:p14="http://schemas.microsoft.com/office/powerpoint/2010/main">
    <mc:Choice Requires="p14">
      <p:transition spd="slow" p14:dur="2000" advTm="5609"/>
    </mc:Choice>
    <mc:Fallback xmlns="">
      <p:transition spd="slow" advTm="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01ED36F7-344B-4BF1-8D30-985F02C579EB}"/>
              </a:ext>
            </a:extLst>
          </p:cNvPr>
          <p:cNvSpPr>
            <a:spLocks noGrp="1"/>
          </p:cNvSpPr>
          <p:nvPr>
            <p:ph type="title"/>
          </p:nvPr>
        </p:nvSpPr>
        <p:spPr/>
        <p:txBody>
          <a:bodyPr/>
          <a:lstStyle/>
          <a:p>
            <a:r>
              <a:rPr lang="pl-PL" sz="3600" b="1" dirty="0">
                <a:solidFill>
                  <a:srgbClr val="C00000"/>
                </a:solidFill>
                <a:latin typeface="Calibri" panose="020F0502020204030204" pitchFamily="34" charset="0"/>
              </a:rPr>
              <a:t>Jak sprawdzić czy to już problem?</a:t>
            </a:r>
          </a:p>
        </p:txBody>
      </p:sp>
      <p:sp>
        <p:nvSpPr>
          <p:cNvPr id="3" name="Symbol zastępczy zawartości 2">
            <a:extLst>
              <a:ext uri="{FF2B5EF4-FFF2-40B4-BE49-F238E27FC236}">
                <a16:creationId xmlns="" xmlns:a16="http://schemas.microsoft.com/office/drawing/2014/main" id="{48925F8E-1E50-4780-A8CC-0C1DBC0CCE8C}"/>
              </a:ext>
            </a:extLst>
          </p:cNvPr>
          <p:cNvSpPr>
            <a:spLocks noGrp="1"/>
          </p:cNvSpPr>
          <p:nvPr>
            <p:ph idx="1"/>
          </p:nvPr>
        </p:nvSpPr>
        <p:spPr>
          <a:xfrm>
            <a:off x="1097137" y="1502558"/>
            <a:ext cx="10057091" cy="4775873"/>
          </a:xfrm>
        </p:spPr>
        <p:txBody>
          <a:bodyPr>
            <a:normAutofit fontScale="55000" lnSpcReduction="20000"/>
          </a:bodyPr>
          <a:lstStyle/>
          <a:p>
            <a:pPr marL="0" indent="0">
              <a:buNone/>
            </a:pPr>
            <a:r>
              <a:rPr lang="pl-PL" dirty="0">
                <a:latin typeface="Calibri" panose="020F0502020204030204" pitchFamily="34" charset="0"/>
              </a:rPr>
              <a:t>Obecnie dysponujemy dwoma rodzajami narzędzi:</a:t>
            </a:r>
          </a:p>
          <a:p>
            <a:pPr marL="544251" indent="-544251">
              <a:buFont typeface="+mj-lt"/>
              <a:buAutoNum type="arabicPeriod"/>
            </a:pPr>
            <a:r>
              <a:rPr lang="pl-PL" dirty="0">
                <a:latin typeface="Calibri" panose="020F0502020204030204" pitchFamily="34" charset="0"/>
              </a:rPr>
              <a:t>Badawcze, które nie są krótkie, a których celem jest zrozumieć </a:t>
            </a:r>
            <a:r>
              <a:rPr lang="pl-PL" dirty="0" smtClean="0">
                <a:latin typeface="Calibri" panose="020F0502020204030204" pitchFamily="34" charset="0"/>
              </a:rPr>
              <a:t>mechanizmy.</a:t>
            </a:r>
            <a:endParaRPr lang="pl-PL" dirty="0">
              <a:latin typeface="Calibri" panose="020F0502020204030204" pitchFamily="34" charset="0"/>
            </a:endParaRPr>
          </a:p>
          <a:p>
            <a:pPr marL="544251" indent="-544251">
              <a:buFont typeface="+mj-lt"/>
              <a:buAutoNum type="arabicPeriod"/>
            </a:pPr>
            <a:r>
              <a:rPr lang="pl-PL" dirty="0">
                <a:latin typeface="Calibri" panose="020F0502020204030204" pitchFamily="34" charset="0"/>
              </a:rPr>
              <a:t>Przesiewowe, krótkie, których celem jest szybkie oszacowanie, czy jednostka ma problem (i skierowanie jej do specjalisty albo poddanie oddziaływaniom profilaktyki wskazującej</a:t>
            </a:r>
            <a:r>
              <a:rPr lang="pl-PL" dirty="0" smtClean="0">
                <a:latin typeface="Calibri" panose="020F0502020204030204" pitchFamily="34" charset="0"/>
              </a:rPr>
              <a:t>).</a:t>
            </a:r>
            <a:endParaRPr lang="pl-PL" dirty="0">
              <a:latin typeface="Calibri" panose="020F0502020204030204" pitchFamily="34" charset="0"/>
            </a:endParaRPr>
          </a:p>
          <a:p>
            <a:pPr marL="0" indent="0">
              <a:buNone/>
            </a:pPr>
            <a:r>
              <a:rPr lang="pl-PL" dirty="0">
                <a:latin typeface="Calibri" panose="020F0502020204030204" pitchFamily="34" charset="0"/>
              </a:rPr>
              <a:t>Niestety, żeby móc ufać narzędziom, muszą one być poddane rygorystycznym analizom statystycznym. Narzędzia musza być weryfikowane empirycznie (czyli poprzez badania). </a:t>
            </a:r>
          </a:p>
          <a:p>
            <a:pPr marL="0" indent="0">
              <a:buNone/>
            </a:pPr>
            <a:r>
              <a:rPr lang="pl-PL" dirty="0">
                <a:latin typeface="Calibri" panose="020F0502020204030204" pitchFamily="34" charset="0"/>
              </a:rPr>
              <a:t>Poniższej znajdują się przykładowe narzędzia, ale z naukowego punktu widzenia nie jesteśmy pewni czy one są dobre (rzetelne i trafne). Należy się nimi posługiwać z dużą ostrożnością. Najbezpieczniej byłoby przeprowadzić wywiad w którym poruszy się zagadnienia związane z kryteriami diagnostycznymi. W tym celu można się posiłkować poniższymi narzędziami. Ale byłabym bardzo ostrożna z aplikacją tych narzędzi do badań przesiewowych i na podstawie wyników wnioskować jakie jest rozpowszechnienie zaburzenia. </a:t>
            </a:r>
          </a:p>
        </p:txBody>
      </p:sp>
      <p:pic>
        <p:nvPicPr>
          <p:cNvPr id="4" name="Dźwięk 3">
            <a:hlinkClick r:id="" action="ppaction://media"/>
            <a:extLst>
              <a:ext uri="{FF2B5EF4-FFF2-40B4-BE49-F238E27FC236}">
                <a16:creationId xmlns="" xmlns:a16="http://schemas.microsoft.com/office/drawing/2014/main" id="{165F21C1-732B-4D16-96D0-532CD63A2D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2390030838"/>
      </p:ext>
    </p:extLst>
  </p:cSld>
  <p:clrMapOvr>
    <a:masterClrMapping/>
  </p:clrMapOvr>
  <mc:AlternateContent xmlns:mc="http://schemas.openxmlformats.org/markup-compatibility/2006" xmlns:p14="http://schemas.microsoft.com/office/powerpoint/2010/main">
    <mc:Choice Requires="p14">
      <p:transition spd="slow" p14:dur="2000" advTm="152696"/>
    </mc:Choice>
    <mc:Fallback xmlns="">
      <p:transition spd="slow" advTm="152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22F68BE-FBB4-49C6-BD16-96C442C22DEB}"/>
              </a:ext>
            </a:extLst>
          </p:cNvPr>
          <p:cNvSpPr>
            <a:spLocks noGrp="1"/>
          </p:cNvSpPr>
          <p:nvPr>
            <p:ph type="title"/>
          </p:nvPr>
        </p:nvSpPr>
        <p:spPr>
          <a:xfrm>
            <a:off x="622598" y="261442"/>
            <a:ext cx="10971372" cy="1143265"/>
          </a:xfrm>
        </p:spPr>
        <p:txBody>
          <a:bodyPr/>
          <a:lstStyle/>
          <a:p>
            <a:r>
              <a:rPr lang="pl-PL" sz="3600" b="1" dirty="0">
                <a:solidFill>
                  <a:srgbClr val="C00000"/>
                </a:solidFill>
                <a:latin typeface="Calibri" panose="020F0502020204030204" pitchFamily="34" charset="0"/>
              </a:rPr>
              <a:t>Internet</a:t>
            </a:r>
          </a:p>
        </p:txBody>
      </p:sp>
      <p:sp>
        <p:nvSpPr>
          <p:cNvPr id="3" name="Symbol zastępczy zawartości 2">
            <a:extLst>
              <a:ext uri="{FF2B5EF4-FFF2-40B4-BE49-F238E27FC236}">
                <a16:creationId xmlns="" xmlns:a16="http://schemas.microsoft.com/office/drawing/2014/main" id="{2AED5E8F-A29D-440A-A5D0-D2FBF2684B53}"/>
              </a:ext>
            </a:extLst>
          </p:cNvPr>
          <p:cNvSpPr>
            <a:spLocks noGrp="1"/>
          </p:cNvSpPr>
          <p:nvPr>
            <p:ph idx="1"/>
          </p:nvPr>
        </p:nvSpPr>
        <p:spPr>
          <a:xfrm>
            <a:off x="766615" y="1502556"/>
            <a:ext cx="10387614" cy="4937835"/>
          </a:xfrm>
        </p:spPr>
        <p:txBody>
          <a:bodyPr>
            <a:normAutofit fontScale="92500" lnSpcReduction="20000"/>
          </a:bodyPr>
          <a:lstStyle/>
          <a:p>
            <a:r>
              <a:rPr lang="pl-PL" sz="2600" dirty="0">
                <a:latin typeface="Calibri" panose="020F0502020204030204" pitchFamily="34" charset="0"/>
              </a:rPr>
              <a:t>Najczęściej stosowanym testem jest oryginalny lub zaadaptowany test opracowany przez </a:t>
            </a:r>
            <a:r>
              <a:rPr lang="pl-PL" sz="2600" dirty="0">
                <a:solidFill>
                  <a:schemeClr val="accent2"/>
                </a:solidFill>
                <a:latin typeface="Calibri" panose="020F0502020204030204" pitchFamily="34" charset="0"/>
              </a:rPr>
              <a:t>Kimberly Young  </a:t>
            </a:r>
            <a:r>
              <a:rPr lang="pl-PL" sz="2600" dirty="0">
                <a:latin typeface="Calibri" panose="020F0502020204030204" pitchFamily="34" charset="0"/>
              </a:rPr>
              <a:t>(Internet </a:t>
            </a:r>
            <a:r>
              <a:rPr lang="pl-PL" sz="2600" dirty="0" err="1">
                <a:latin typeface="Calibri" panose="020F0502020204030204" pitchFamily="34" charset="0"/>
              </a:rPr>
              <a:t>Addiction</a:t>
            </a:r>
            <a:r>
              <a:rPr lang="pl-PL" sz="2600" dirty="0">
                <a:latin typeface="Calibri" panose="020F0502020204030204" pitchFamily="34" charset="0"/>
              </a:rPr>
              <a:t> Test (IAT)), adaptacja Majchrzak i Ogińska-Bulik (2006) i adaptacja Poprawy (TPUI22, który można znaleźć w </a:t>
            </a:r>
            <a:r>
              <a:rPr lang="pl-PL" sz="2600" i="1" dirty="0">
                <a:latin typeface="Calibri" panose="020F0502020204030204" pitchFamily="34" charset="0"/>
              </a:rPr>
              <a:t>Przeglądzie Psychologicznym </a:t>
            </a:r>
            <a:r>
              <a:rPr lang="pl-PL" sz="2600" dirty="0">
                <a:latin typeface="Calibri" panose="020F0502020204030204" pitchFamily="34" charset="0"/>
              </a:rPr>
              <a:t>(nr 54(2), 193-201).</a:t>
            </a:r>
          </a:p>
          <a:p>
            <a:r>
              <a:rPr lang="pl-PL" sz="2600" dirty="0">
                <a:latin typeface="Calibri" panose="020F0502020204030204" pitchFamily="34" charset="0"/>
              </a:rPr>
              <a:t>Istnieje jednak wiele wątpliwości co do trafności tego testu. Dlaczego? Wynika to z procedury tworzenia testów. W pierwszej kolejności należy wybrać lub stworzyć teorię. Pierwsze teorie dotyczące </a:t>
            </a:r>
            <a:r>
              <a:rPr lang="pl-PL" sz="2600" dirty="0" smtClean="0">
                <a:latin typeface="Calibri" panose="020F0502020204030204" pitchFamily="34" charset="0"/>
              </a:rPr>
              <a:t>uzależnienia </a:t>
            </a:r>
            <a:r>
              <a:rPr lang="pl-PL" sz="2600" dirty="0">
                <a:latin typeface="Calibri" panose="020F0502020204030204" pitchFamily="34" charset="0"/>
              </a:rPr>
              <a:t>od internetu pochodzą </a:t>
            </a:r>
            <a:r>
              <a:rPr lang="pl-PL" sz="2600" dirty="0" smtClean="0">
                <a:latin typeface="Calibri" panose="020F0502020204030204" pitchFamily="34" charset="0"/>
              </a:rPr>
              <a:t>z </a:t>
            </a:r>
            <a:r>
              <a:rPr lang="pl-PL" sz="2600" dirty="0">
                <a:latin typeface="Calibri" panose="020F0502020204030204" pitchFamily="34" charset="0"/>
              </a:rPr>
              <a:t>lat 90tych, a nowsze, bardzo kompleksowe </a:t>
            </a:r>
            <a:r>
              <a:rPr lang="pl-PL" sz="2600" dirty="0" smtClean="0">
                <a:latin typeface="Calibri" panose="020F0502020204030204" pitchFamily="34" charset="0"/>
              </a:rPr>
              <a:t>powstały </a:t>
            </a:r>
            <a:r>
              <a:rPr lang="pl-PL" sz="2600" dirty="0">
                <a:latin typeface="Calibri" panose="020F0502020204030204" pitchFamily="34" charset="0"/>
              </a:rPr>
              <a:t>10-15 lat później. </a:t>
            </a:r>
          </a:p>
          <a:p>
            <a:r>
              <a:rPr lang="pl-PL" sz="2600" dirty="0">
                <a:latin typeface="Calibri" panose="020F0502020204030204" pitchFamily="34" charset="0"/>
              </a:rPr>
              <a:t>W związku z </a:t>
            </a:r>
            <a:r>
              <a:rPr lang="pl-PL" sz="2600" dirty="0" smtClean="0">
                <a:latin typeface="Calibri" panose="020F0502020204030204" pitchFamily="34" charset="0"/>
              </a:rPr>
              <a:t>powyższym </a:t>
            </a:r>
            <a:r>
              <a:rPr lang="pl-PL" sz="2600" dirty="0">
                <a:latin typeface="Calibri" panose="020F0502020204030204" pitchFamily="34" charset="0"/>
              </a:rPr>
              <a:t>korzystając z dowolnego narzędzia, należy zawsze mieć na uwadze to, na jakiej teorii ono powstało. Jedną z dominujących teorii jest poznawczo-behawioralna teoria problemowego używania internetu Davisa. Została ona rozwinięta później przez </a:t>
            </a:r>
            <a:r>
              <a:rPr lang="pl-PL" sz="2600" dirty="0" err="1">
                <a:latin typeface="Calibri" panose="020F0502020204030204" pitchFamily="34" charset="0"/>
              </a:rPr>
              <a:t>Caplana</a:t>
            </a:r>
            <a:r>
              <a:rPr lang="pl-PL" sz="2600" dirty="0">
                <a:latin typeface="Calibri" panose="020F0502020204030204" pitchFamily="34" charset="0"/>
              </a:rPr>
              <a:t> (opis na jednym </a:t>
            </a:r>
            <a:r>
              <a:rPr lang="pl-PL" sz="2600" dirty="0" smtClean="0">
                <a:latin typeface="Calibri" panose="020F0502020204030204" pitchFamily="34" charset="0"/>
              </a:rPr>
              <a:t>                z </a:t>
            </a:r>
            <a:r>
              <a:rPr lang="pl-PL" sz="2600" dirty="0">
                <a:latin typeface="Calibri" panose="020F0502020204030204" pitchFamily="34" charset="0"/>
              </a:rPr>
              <a:t>wcześniejszych </a:t>
            </a:r>
            <a:r>
              <a:rPr lang="pl-PL" sz="2600" dirty="0" smtClean="0">
                <a:latin typeface="Calibri" panose="020F0502020204030204" pitchFamily="34" charset="0"/>
              </a:rPr>
              <a:t>slajdów</a:t>
            </a:r>
            <a:r>
              <a:rPr lang="pl-PL" sz="2600" dirty="0">
                <a:latin typeface="Calibri" panose="020F0502020204030204" pitchFamily="34" charset="0"/>
              </a:rPr>
              <a:t>). Obecnie dysponujemy narzędziem do pomiaru problemowego używania internetu także w języku polskim GPIUS2 (adaptacja Rowicka, Bronowski, </a:t>
            </a:r>
            <a:r>
              <a:rPr lang="pl-PL" sz="2600" dirty="0" smtClean="0">
                <a:latin typeface="Calibri" panose="020F0502020204030204" pitchFamily="34" charset="0"/>
              </a:rPr>
              <a:t>2016).</a:t>
            </a:r>
            <a:endParaRPr lang="pl-PL" sz="2600" dirty="0">
              <a:latin typeface="Calibri" panose="020F0502020204030204" pitchFamily="34" charset="0"/>
            </a:endParaRPr>
          </a:p>
          <a:p>
            <a:pPr marL="0" indent="0">
              <a:buNone/>
            </a:pPr>
            <a:endParaRPr lang="pl-PL" dirty="0"/>
          </a:p>
        </p:txBody>
      </p:sp>
      <p:pic>
        <p:nvPicPr>
          <p:cNvPr id="5" name="Dźwięk 4">
            <a:hlinkClick r:id="" action="ppaction://media"/>
            <a:extLst>
              <a:ext uri="{FF2B5EF4-FFF2-40B4-BE49-F238E27FC236}">
                <a16:creationId xmlns="" xmlns:a16="http://schemas.microsoft.com/office/drawing/2014/main" id="{34CC9A80-1C41-433B-809C-537A34176E0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3492770927"/>
      </p:ext>
    </p:extLst>
  </p:cSld>
  <p:clrMapOvr>
    <a:masterClrMapping/>
  </p:clrMapOvr>
  <mc:AlternateContent xmlns:mc="http://schemas.openxmlformats.org/markup-compatibility/2006" xmlns:p14="http://schemas.microsoft.com/office/powerpoint/2010/main">
    <mc:Choice Requires="p14">
      <p:transition spd="slow" p14:dur="2000" advTm="114378"/>
    </mc:Choice>
    <mc:Fallback xmlns="">
      <p:transition spd="slow" advTm="114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933889B-8F7A-4D95-933D-F01989D83703}"/>
              </a:ext>
            </a:extLst>
          </p:cNvPr>
          <p:cNvSpPr>
            <a:spLocks noGrp="1"/>
          </p:cNvSpPr>
          <p:nvPr>
            <p:ph type="title"/>
          </p:nvPr>
        </p:nvSpPr>
        <p:spPr/>
        <p:txBody>
          <a:bodyPr/>
          <a:lstStyle/>
          <a:p>
            <a:r>
              <a:rPr lang="pl-PL" sz="3600" b="1" dirty="0">
                <a:solidFill>
                  <a:srgbClr val="C00000"/>
                </a:solidFill>
                <a:latin typeface="Calibri" panose="020F0502020204030204" pitchFamily="34" charset="0"/>
              </a:rPr>
              <a:t>GPIUS 2 przykłady</a:t>
            </a:r>
          </a:p>
        </p:txBody>
      </p:sp>
      <p:graphicFrame>
        <p:nvGraphicFramePr>
          <p:cNvPr id="4" name="Symbol zastępczy zawartości 3">
            <a:extLst>
              <a:ext uri="{FF2B5EF4-FFF2-40B4-BE49-F238E27FC236}">
                <a16:creationId xmlns="" xmlns:a16="http://schemas.microsoft.com/office/drawing/2014/main" id="{3B9AAF28-8F4C-4C79-BDF2-5DF4E2ABBEEA}"/>
              </a:ext>
            </a:extLst>
          </p:cNvPr>
          <p:cNvGraphicFramePr>
            <a:graphicFrameLocks noGrp="1"/>
          </p:cNvGraphicFramePr>
          <p:nvPr>
            <p:ph idx="1"/>
            <p:extLst>
              <p:ext uri="{D42A27DB-BD31-4B8C-83A1-F6EECF244321}">
                <p14:modId xmlns:p14="http://schemas.microsoft.com/office/powerpoint/2010/main" val="2620266154"/>
              </p:ext>
            </p:extLst>
          </p:nvPr>
        </p:nvGraphicFramePr>
        <p:xfrm>
          <a:off x="695237" y="1625306"/>
          <a:ext cx="10057094" cy="4102885"/>
        </p:xfrm>
        <a:graphic>
          <a:graphicData uri="http://schemas.openxmlformats.org/drawingml/2006/table">
            <a:tbl>
              <a:tblPr firstRow="1" firstCol="1" bandRow="1">
                <a:tableStyleId>{5940675A-B579-460E-94D1-54222C63F5DA}</a:tableStyleId>
              </a:tblPr>
              <a:tblGrid>
                <a:gridCol w="4879449">
                  <a:extLst>
                    <a:ext uri="{9D8B030D-6E8A-4147-A177-3AD203B41FA5}">
                      <a16:colId xmlns="" xmlns:a16="http://schemas.microsoft.com/office/drawing/2014/main" val="3462793575"/>
                    </a:ext>
                  </a:extLst>
                </a:gridCol>
                <a:gridCol w="589166">
                  <a:extLst>
                    <a:ext uri="{9D8B030D-6E8A-4147-A177-3AD203B41FA5}">
                      <a16:colId xmlns="" xmlns:a16="http://schemas.microsoft.com/office/drawing/2014/main" val="827962902"/>
                    </a:ext>
                  </a:extLst>
                </a:gridCol>
                <a:gridCol w="528290">
                  <a:extLst>
                    <a:ext uri="{9D8B030D-6E8A-4147-A177-3AD203B41FA5}">
                      <a16:colId xmlns="" xmlns:a16="http://schemas.microsoft.com/office/drawing/2014/main" val="1844363256"/>
                    </a:ext>
                  </a:extLst>
                </a:gridCol>
                <a:gridCol w="641788">
                  <a:extLst>
                    <a:ext uri="{9D8B030D-6E8A-4147-A177-3AD203B41FA5}">
                      <a16:colId xmlns="" xmlns:a16="http://schemas.microsoft.com/office/drawing/2014/main" val="1769660337"/>
                    </a:ext>
                  </a:extLst>
                </a:gridCol>
                <a:gridCol w="730524">
                  <a:extLst>
                    <a:ext uri="{9D8B030D-6E8A-4147-A177-3AD203B41FA5}">
                      <a16:colId xmlns="" xmlns:a16="http://schemas.microsoft.com/office/drawing/2014/main" val="1538137094"/>
                    </a:ext>
                  </a:extLst>
                </a:gridCol>
                <a:gridCol w="607740">
                  <a:extLst>
                    <a:ext uri="{9D8B030D-6E8A-4147-A177-3AD203B41FA5}">
                      <a16:colId xmlns="" xmlns:a16="http://schemas.microsoft.com/office/drawing/2014/main" val="3650186277"/>
                    </a:ext>
                  </a:extLst>
                </a:gridCol>
                <a:gridCol w="693379">
                  <a:extLst>
                    <a:ext uri="{9D8B030D-6E8A-4147-A177-3AD203B41FA5}">
                      <a16:colId xmlns="" xmlns:a16="http://schemas.microsoft.com/office/drawing/2014/main" val="3924856065"/>
                    </a:ext>
                  </a:extLst>
                </a:gridCol>
                <a:gridCol w="693379">
                  <a:extLst>
                    <a:ext uri="{9D8B030D-6E8A-4147-A177-3AD203B41FA5}">
                      <a16:colId xmlns="" xmlns:a16="http://schemas.microsoft.com/office/drawing/2014/main" val="761199789"/>
                    </a:ext>
                  </a:extLst>
                </a:gridCol>
                <a:gridCol w="693379">
                  <a:extLst>
                    <a:ext uri="{9D8B030D-6E8A-4147-A177-3AD203B41FA5}">
                      <a16:colId xmlns="" xmlns:a16="http://schemas.microsoft.com/office/drawing/2014/main" val="2353164076"/>
                    </a:ext>
                  </a:extLst>
                </a:gridCol>
              </a:tblGrid>
              <a:tr h="946623">
                <a:tc>
                  <a:txBody>
                    <a:bodyPr/>
                    <a:lstStyle/>
                    <a:p>
                      <a:pPr marL="342900" lvl="0" indent="-342900">
                        <a:lnSpc>
                          <a:spcPct val="115000"/>
                        </a:lnSpc>
                        <a:spcAft>
                          <a:spcPts val="0"/>
                        </a:spcAft>
                        <a:buFont typeface="+mj-lt"/>
                        <a:buAutoNum type="arabicPeriod"/>
                      </a:pPr>
                      <a:r>
                        <a:rPr lang="pl-PL" sz="1800" dirty="0">
                          <a:effectLst/>
                          <a:latin typeface="Calibri" panose="020F0502020204030204" pitchFamily="34" charset="0"/>
                        </a:rPr>
                        <a:t>Lepiej się czuję kontaktując się z ludźmi przez Internet niż „twarzą w twarz”.</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1</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2</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3</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4</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5</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6</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7</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8</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extLst>
                  <a:ext uri="{0D108BD9-81ED-4DB2-BD59-A6C34878D82A}">
                    <a16:rowId xmlns="" xmlns:a16="http://schemas.microsoft.com/office/drawing/2014/main" val="1026240577"/>
                  </a:ext>
                </a:extLst>
              </a:tr>
              <a:tr h="947475">
                <a:tc>
                  <a:txBody>
                    <a:bodyPr/>
                    <a:lstStyle/>
                    <a:p>
                      <a:pPr marL="342900" lvl="0" indent="-342900">
                        <a:lnSpc>
                          <a:spcPct val="115000"/>
                        </a:lnSpc>
                        <a:spcAft>
                          <a:spcPts val="0"/>
                        </a:spcAft>
                        <a:buFont typeface="+mj-lt"/>
                        <a:buAutoNum type="arabicPeriod" startAt="2"/>
                      </a:pPr>
                      <a:r>
                        <a:rPr lang="pl-PL" sz="1800" dirty="0">
                          <a:effectLst/>
                          <a:latin typeface="Calibri" panose="020F0502020204030204" pitchFamily="34" charset="0"/>
                        </a:rPr>
                        <a:t>Po pewnym czasie bycia “offline” zaczynam intensywnie myśleć o wejściu do Internetu.</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1</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2</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3</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4</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5</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6</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7</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8</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extLst>
                  <a:ext uri="{0D108BD9-81ED-4DB2-BD59-A6C34878D82A}">
                    <a16:rowId xmlns="" xmlns:a16="http://schemas.microsoft.com/office/drawing/2014/main" val="3165983303"/>
                  </a:ext>
                </a:extLst>
              </a:tr>
              <a:tr h="946623">
                <a:tc>
                  <a:txBody>
                    <a:bodyPr/>
                    <a:lstStyle/>
                    <a:p>
                      <a:pPr marL="342900" lvl="0" indent="-342900">
                        <a:lnSpc>
                          <a:spcPct val="115000"/>
                        </a:lnSpc>
                        <a:spcAft>
                          <a:spcPts val="0"/>
                        </a:spcAft>
                        <a:buFont typeface="+mj-lt"/>
                        <a:buAutoNum type="arabicPeriod" startAt="3"/>
                      </a:pPr>
                      <a:r>
                        <a:rPr lang="pl-PL" sz="1800" dirty="0">
                          <a:effectLst/>
                          <a:latin typeface="Calibri" panose="020F0502020204030204" pitchFamily="34" charset="0"/>
                        </a:rPr>
                        <a:t>Wolę komunikować się z ludźmi poprzez Internet niż “twarzą w twarz”.</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1</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2</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3</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4</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5</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6</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7</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8</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extLst>
                  <a:ext uri="{0D108BD9-81ED-4DB2-BD59-A6C34878D82A}">
                    <a16:rowId xmlns="" xmlns:a16="http://schemas.microsoft.com/office/drawing/2014/main" val="1144880747"/>
                  </a:ext>
                </a:extLst>
              </a:tr>
              <a:tr h="1262164">
                <a:tc>
                  <a:txBody>
                    <a:bodyPr/>
                    <a:lstStyle/>
                    <a:p>
                      <a:pPr marL="342900" lvl="0" indent="-342900">
                        <a:lnSpc>
                          <a:spcPct val="115000"/>
                        </a:lnSpc>
                        <a:spcAft>
                          <a:spcPts val="0"/>
                        </a:spcAft>
                        <a:buFont typeface="+mj-lt"/>
                        <a:buAutoNum type="arabicPeriod" startAt="4"/>
                      </a:pPr>
                      <a:r>
                        <a:rPr lang="pl-PL" sz="1800" dirty="0">
                          <a:effectLst/>
                          <a:latin typeface="Calibri" panose="020F0502020204030204" pitchFamily="34" charset="0"/>
                        </a:rPr>
                        <a:t>Zdarza mi się używać Internetu, gdy jestem w kiepskim humorze, by go sobie poprawić.</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1</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2</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3</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4</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5</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6</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a:effectLst/>
                        </a:rPr>
                        <a:t>7</a:t>
                      </a:r>
                      <a:endParaRPr lang="pl-PL" sz="2400">
                        <a:effectLst/>
                        <a:latin typeface="+mn-lt"/>
                        <a:ea typeface="Calibri" panose="020F0502020204030204" pitchFamily="34" charset="0"/>
                        <a:cs typeface="Times New Roman" panose="02020603050405020304" pitchFamily="18" charset="0"/>
                      </a:endParaRPr>
                    </a:p>
                  </a:txBody>
                  <a:tcPr marL="68571" marR="68571" marT="0" marB="0" anchor="ctr"/>
                </a:tc>
                <a:tc>
                  <a:txBody>
                    <a:bodyPr/>
                    <a:lstStyle/>
                    <a:p>
                      <a:pPr algn="ctr">
                        <a:lnSpc>
                          <a:spcPct val="115000"/>
                        </a:lnSpc>
                        <a:spcAft>
                          <a:spcPts val="0"/>
                        </a:spcAft>
                      </a:pPr>
                      <a:r>
                        <a:rPr lang="pl-PL" sz="1800" dirty="0">
                          <a:effectLst/>
                        </a:rPr>
                        <a:t>8</a:t>
                      </a:r>
                      <a:endParaRPr lang="pl-PL" sz="2400" dirty="0">
                        <a:effectLst/>
                        <a:latin typeface="+mn-lt"/>
                        <a:ea typeface="Calibri" panose="020F0502020204030204" pitchFamily="34" charset="0"/>
                        <a:cs typeface="Times New Roman" panose="02020603050405020304" pitchFamily="18" charset="0"/>
                      </a:endParaRPr>
                    </a:p>
                  </a:txBody>
                  <a:tcPr marL="68571" marR="68571" marT="0" marB="0" anchor="ctr"/>
                </a:tc>
                <a:extLst>
                  <a:ext uri="{0D108BD9-81ED-4DB2-BD59-A6C34878D82A}">
                    <a16:rowId xmlns="" xmlns:a16="http://schemas.microsoft.com/office/drawing/2014/main" val="2300231041"/>
                  </a:ext>
                </a:extLst>
              </a:tr>
            </a:tbl>
          </a:graphicData>
        </a:graphic>
      </p:graphicFrame>
      <p:sp>
        <p:nvSpPr>
          <p:cNvPr id="5" name="Prostokąt 4">
            <a:extLst>
              <a:ext uri="{FF2B5EF4-FFF2-40B4-BE49-F238E27FC236}">
                <a16:creationId xmlns="" xmlns:a16="http://schemas.microsoft.com/office/drawing/2014/main" id="{45DD3A0F-1572-4977-A3C0-AF23E70B9D5A}"/>
              </a:ext>
            </a:extLst>
          </p:cNvPr>
          <p:cNvSpPr/>
          <p:nvPr/>
        </p:nvSpPr>
        <p:spPr>
          <a:xfrm>
            <a:off x="695237" y="5753665"/>
            <a:ext cx="8838048" cy="433078"/>
          </a:xfrm>
          <a:prstGeom prst="rect">
            <a:avLst/>
          </a:prstGeom>
        </p:spPr>
        <p:txBody>
          <a:bodyPr wrap="square" lIns="108850" tIns="54425" rIns="108850" bIns="54425">
            <a:spAutoFit/>
          </a:bodyPr>
          <a:lstStyle/>
          <a:p>
            <a:r>
              <a:rPr lang="pl-PL" dirty="0">
                <a:solidFill>
                  <a:prstClr val="black"/>
                </a:solidFill>
                <a:latin typeface="Calibri" panose="020F0502020204030204" pitchFamily="34" charset="0"/>
              </a:rPr>
              <a:t>Możliwość udostępnienia po indywidualnym kontakcie (mrowicka@aps.edu.pl</a:t>
            </a:r>
            <a:r>
              <a:rPr lang="pl-PL" dirty="0" smtClean="0">
                <a:solidFill>
                  <a:prstClr val="black"/>
                </a:solidFill>
                <a:latin typeface="Calibri" panose="020F0502020204030204" pitchFamily="34" charset="0"/>
              </a:rPr>
              <a:t>).</a:t>
            </a:r>
            <a:endParaRPr lang="pl-PL" dirty="0">
              <a:solidFill>
                <a:prstClr val="black"/>
              </a:solidFill>
              <a:latin typeface="Calibri" panose="020F0502020204030204" pitchFamily="34" charset="0"/>
            </a:endParaRPr>
          </a:p>
        </p:txBody>
      </p:sp>
      <p:pic>
        <p:nvPicPr>
          <p:cNvPr id="3" name="Dźwięk 2">
            <a:hlinkClick r:id="" action="ppaction://media"/>
            <a:extLst>
              <a:ext uri="{FF2B5EF4-FFF2-40B4-BE49-F238E27FC236}">
                <a16:creationId xmlns="" xmlns:a16="http://schemas.microsoft.com/office/drawing/2014/main" id="{905DB490-F1E8-4245-83A5-094FCE1019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3370875747"/>
      </p:ext>
    </p:extLst>
  </p:cSld>
  <p:clrMapOvr>
    <a:masterClrMapping/>
  </p:clrMapOvr>
  <mc:AlternateContent xmlns:mc="http://schemas.openxmlformats.org/markup-compatibility/2006" xmlns:p14="http://schemas.microsoft.com/office/powerpoint/2010/main">
    <mc:Choice Requires="p14">
      <p:transition spd="slow" p14:dur="2000" advTm="28192"/>
    </mc:Choice>
    <mc:Fallback xmlns="">
      <p:transition spd="slow" advTm="2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3F472D6-F871-4628-99F7-D78A450000DD}"/>
              </a:ext>
            </a:extLst>
          </p:cNvPr>
          <p:cNvSpPr>
            <a:spLocks noGrp="1"/>
          </p:cNvSpPr>
          <p:nvPr>
            <p:ph type="title"/>
          </p:nvPr>
        </p:nvSpPr>
        <p:spPr/>
        <p:txBody>
          <a:bodyPr/>
          <a:lstStyle/>
          <a:p>
            <a:r>
              <a:rPr lang="pl-PL" sz="3600" b="1" dirty="0">
                <a:solidFill>
                  <a:srgbClr val="C00000"/>
                </a:solidFill>
                <a:latin typeface="Calibri" panose="020F0502020204030204" pitchFamily="34" charset="0"/>
              </a:rPr>
              <a:t>Internet</a:t>
            </a:r>
          </a:p>
        </p:txBody>
      </p:sp>
      <p:sp>
        <p:nvSpPr>
          <p:cNvPr id="3" name="Symbol zastępczy zawartości 2">
            <a:extLst>
              <a:ext uri="{FF2B5EF4-FFF2-40B4-BE49-F238E27FC236}">
                <a16:creationId xmlns="" xmlns:a16="http://schemas.microsoft.com/office/drawing/2014/main" id="{CD099A15-E541-4823-AE55-632BFA828DBE}"/>
              </a:ext>
            </a:extLst>
          </p:cNvPr>
          <p:cNvSpPr>
            <a:spLocks noGrp="1"/>
          </p:cNvSpPr>
          <p:nvPr>
            <p:ph idx="1"/>
          </p:nvPr>
        </p:nvSpPr>
        <p:spPr>
          <a:xfrm>
            <a:off x="1097137" y="1502556"/>
            <a:ext cx="10057091" cy="4556747"/>
          </a:xfrm>
        </p:spPr>
        <p:txBody>
          <a:bodyPr>
            <a:normAutofit fontScale="62500" lnSpcReduction="20000"/>
          </a:bodyPr>
          <a:lstStyle/>
          <a:p>
            <a:pPr marL="0" indent="0">
              <a:buNone/>
            </a:pPr>
            <a:r>
              <a:rPr lang="pl-PL" dirty="0">
                <a:latin typeface="Calibri" panose="020F0502020204030204" pitchFamily="34" charset="0"/>
              </a:rPr>
              <a:t>Innym narzędziem jest </a:t>
            </a:r>
            <a:r>
              <a:rPr lang="pl-PL" dirty="0">
                <a:solidFill>
                  <a:schemeClr val="accent2"/>
                </a:solidFill>
                <a:latin typeface="Calibri" panose="020F0502020204030204" pitchFamily="34" charset="0"/>
              </a:rPr>
              <a:t>adaptacja testu CAGE </a:t>
            </a:r>
            <a:r>
              <a:rPr lang="pl-PL" dirty="0">
                <a:latin typeface="Calibri" panose="020F0502020204030204" pitchFamily="34" charset="0"/>
              </a:rPr>
              <a:t>(oryginalnie stosowanego do badania problemowego spożycia alkoholu</a:t>
            </a:r>
            <a:r>
              <a:rPr lang="pl-PL" dirty="0" smtClean="0">
                <a:latin typeface="Calibri" panose="020F0502020204030204" pitchFamily="34" charset="0"/>
              </a:rPr>
              <a:t>).</a:t>
            </a:r>
            <a:endParaRPr lang="pl-PL" dirty="0">
              <a:latin typeface="Calibri" panose="020F0502020204030204" pitchFamily="34" charset="0"/>
            </a:endParaRPr>
          </a:p>
          <a:p>
            <a:pPr marL="544251" indent="-544251">
              <a:buFont typeface="+mj-lt"/>
              <a:buAutoNum type="arabicPeriod"/>
            </a:pPr>
            <a:r>
              <a:rPr lang="pl-PL" dirty="0">
                <a:latin typeface="Calibri" panose="020F0502020204030204" pitchFamily="34" charset="0"/>
              </a:rPr>
              <a:t>Czy zdarzały się w Twoim życiu okresy, kiedy odczuwałaś/eś konieczność ograniczenia czasu spędzanego przy komputerze lub w internecie? </a:t>
            </a:r>
          </a:p>
          <a:p>
            <a:pPr marL="544251" indent="-544251">
              <a:buFont typeface="+mj-lt"/>
              <a:buAutoNum type="arabicPeriod"/>
            </a:pPr>
            <a:r>
              <a:rPr lang="pl-PL" dirty="0">
                <a:latin typeface="Calibri" panose="020F0502020204030204" pitchFamily="34" charset="0"/>
              </a:rPr>
              <a:t>Czy zdarzało się, że różne osoby z Twojego otoczenia denerwowały Cię uwagami na temat czasu, jaki spędzasz przy komputerze? </a:t>
            </a:r>
          </a:p>
          <a:p>
            <a:pPr marL="544251" indent="-544251">
              <a:buFont typeface="+mj-lt"/>
              <a:buAutoNum type="arabicPeriod"/>
            </a:pPr>
            <a:r>
              <a:rPr lang="pl-PL" dirty="0">
                <a:latin typeface="Calibri" panose="020F0502020204030204" pitchFamily="34" charset="0"/>
              </a:rPr>
              <a:t>Czy zdarzało się, że odczuwałaś/eś wyrzuty sumienia lub wstyd z </a:t>
            </a:r>
            <a:r>
              <a:rPr lang="pl-PL" dirty="0" smtClean="0">
                <a:latin typeface="Calibri" panose="020F0502020204030204" pitchFamily="34" charset="0"/>
              </a:rPr>
              <a:t>powodu </a:t>
            </a:r>
            <a:r>
              <a:rPr lang="pl-PL" dirty="0">
                <a:latin typeface="Calibri" panose="020F0502020204030204" pitchFamily="34" charset="0"/>
              </a:rPr>
              <a:t>zaniedbań wynikających z poświęcania dużej ilości czasu komputerowi lub internetowi? </a:t>
            </a:r>
          </a:p>
          <a:p>
            <a:pPr marL="544251" indent="-544251">
              <a:buFont typeface="+mj-lt"/>
              <a:buAutoNum type="arabicPeriod"/>
            </a:pPr>
            <a:r>
              <a:rPr lang="pl-PL" dirty="0">
                <a:latin typeface="Calibri" panose="020F0502020204030204" pitchFamily="34" charset="0"/>
              </a:rPr>
              <a:t>Czy zdarzało Ci się, że prawie natychmiast po przebudzeniu się Twoją pierwszą czynnością było włączenie komputera w celu kontynuowania czynności zakończonych przed położeniem się spać?</a:t>
            </a:r>
          </a:p>
          <a:p>
            <a:pPr marL="544251" indent="-544251">
              <a:buFont typeface="+mj-lt"/>
              <a:buAutoNum type="arabicPeriod"/>
            </a:pPr>
            <a:endParaRPr lang="pl-PL" dirty="0"/>
          </a:p>
          <a:p>
            <a:pPr marL="0" indent="0">
              <a:buNone/>
            </a:pPr>
            <a:r>
              <a:rPr lang="pl-PL" sz="1900" dirty="0">
                <a:latin typeface="Calibri" panose="020F0502020204030204" pitchFamily="34" charset="0"/>
              </a:rPr>
              <a:t>Za: Woronowicz, 2014</a:t>
            </a:r>
          </a:p>
        </p:txBody>
      </p:sp>
      <p:pic>
        <p:nvPicPr>
          <p:cNvPr id="4" name="Dźwięk 3">
            <a:hlinkClick r:id="" action="ppaction://media"/>
            <a:extLst>
              <a:ext uri="{FF2B5EF4-FFF2-40B4-BE49-F238E27FC236}">
                <a16:creationId xmlns="" xmlns:a16="http://schemas.microsoft.com/office/drawing/2014/main" id="{FA276B97-E3C9-4412-9433-0602AD6ABF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3909467083"/>
      </p:ext>
    </p:extLst>
  </p:cSld>
  <p:clrMapOvr>
    <a:masterClrMapping/>
  </p:clrMapOvr>
  <mc:AlternateContent xmlns:mc="http://schemas.openxmlformats.org/markup-compatibility/2006" xmlns:p14="http://schemas.microsoft.com/office/powerpoint/2010/main">
    <mc:Choice Requires="p14">
      <p:transition spd="slow" p14:dur="2000" advTm="51101"/>
    </mc:Choice>
    <mc:Fallback xmlns="">
      <p:transition spd="slow" advTm="5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B642BB8-43F4-4CC0-A646-7E81A76B5087}"/>
              </a:ext>
            </a:extLst>
          </p:cNvPr>
          <p:cNvSpPr>
            <a:spLocks noGrp="1"/>
          </p:cNvSpPr>
          <p:nvPr>
            <p:ph type="title"/>
          </p:nvPr>
        </p:nvSpPr>
        <p:spPr/>
        <p:txBody>
          <a:bodyPr/>
          <a:lstStyle/>
          <a:p>
            <a:r>
              <a:rPr lang="pl-PL" sz="3600" b="1" dirty="0">
                <a:solidFill>
                  <a:srgbClr val="C00000"/>
                </a:solidFill>
                <a:latin typeface="Calibri" panose="020F0502020204030204" pitchFamily="34" charset="0"/>
              </a:rPr>
              <a:t>Granie</a:t>
            </a:r>
          </a:p>
        </p:txBody>
      </p:sp>
      <p:sp>
        <p:nvSpPr>
          <p:cNvPr id="3" name="Symbol zastępczy zawartości 2">
            <a:extLst>
              <a:ext uri="{FF2B5EF4-FFF2-40B4-BE49-F238E27FC236}">
                <a16:creationId xmlns="" xmlns:a16="http://schemas.microsoft.com/office/drawing/2014/main" id="{5A32ECB8-7572-4B39-8007-87032694CE12}"/>
              </a:ext>
            </a:extLst>
          </p:cNvPr>
          <p:cNvSpPr>
            <a:spLocks noGrp="1"/>
          </p:cNvSpPr>
          <p:nvPr>
            <p:ph idx="1"/>
          </p:nvPr>
        </p:nvSpPr>
        <p:spPr>
          <a:xfrm>
            <a:off x="1097137" y="1502556"/>
            <a:ext cx="10057091" cy="4879566"/>
          </a:xfrm>
        </p:spPr>
        <p:txBody>
          <a:bodyPr>
            <a:noAutofit/>
          </a:bodyPr>
          <a:lstStyle/>
          <a:p>
            <a:pPr marL="0" indent="0">
              <a:buNone/>
            </a:pPr>
            <a:r>
              <a:rPr lang="pl-PL" sz="2000" dirty="0">
                <a:latin typeface="Calibri" panose="020F0502020204030204" pitchFamily="34" charset="0"/>
              </a:rPr>
              <a:t>W zasadzie nie dysponujemy narzędziem przesiewowym do pomiaru problemowego grania. </a:t>
            </a:r>
            <a:r>
              <a:rPr lang="pl-PL" sz="2000" dirty="0" smtClean="0">
                <a:latin typeface="Calibri" panose="020F0502020204030204" pitchFamily="34" charset="0"/>
              </a:rPr>
              <a:t>    W </a:t>
            </a:r>
            <a:r>
              <a:rPr lang="pl-PL" sz="2000" dirty="0">
                <a:latin typeface="Calibri" panose="020F0502020204030204" pitchFamily="34" charset="0"/>
              </a:rPr>
              <a:t>2016 roku badacze z Akademii Pedagogiki Specjalnej opracowali adaptację narzędzia anglojęzycznego, które ma bardzo dobre własności psychometryczne (jest rzetelne). </a:t>
            </a:r>
          </a:p>
          <a:p>
            <a:pPr marL="0" indent="0">
              <a:buNone/>
            </a:pPr>
            <a:r>
              <a:rPr lang="pl-PL" sz="2000" dirty="0">
                <a:latin typeface="Calibri" panose="020F0502020204030204" pitchFamily="34" charset="0"/>
              </a:rPr>
              <a:t>Zostało ono oparte o teorię umieszczoną w jednym z poprzednich </a:t>
            </a:r>
            <a:r>
              <a:rPr lang="pl-PL" sz="2000" dirty="0" smtClean="0">
                <a:latin typeface="Calibri" panose="020F0502020204030204" pitchFamily="34" charset="0"/>
              </a:rPr>
              <a:t>slajdów</a:t>
            </a:r>
            <a:r>
              <a:rPr lang="pl-PL" sz="2000" dirty="0">
                <a:latin typeface="Calibri" panose="020F0502020204030204" pitchFamily="34" charset="0"/>
              </a:rPr>
              <a:t>. Zachęcam do zapoznania się z narzędziem i wykorzystania w pracy z nastolatkami.</a:t>
            </a:r>
          </a:p>
          <a:p>
            <a:pPr marL="0" indent="0">
              <a:buNone/>
            </a:pPr>
            <a:r>
              <a:rPr lang="pl-PL" sz="2000" dirty="0">
                <a:latin typeface="Calibri" panose="020F0502020204030204" pitchFamily="34" charset="0"/>
              </a:rPr>
              <a:t>Przykładowe pytania:</a:t>
            </a:r>
          </a:p>
          <a:p>
            <a:pPr marL="544251" indent="-544251">
              <a:buFont typeface="+mj-lt"/>
              <a:buAutoNum type="arabicPeriod"/>
            </a:pPr>
            <a:r>
              <a:rPr lang="pl-PL" sz="2000" dirty="0">
                <a:latin typeface="Calibri" panose="020F0502020204030204" pitchFamily="34" charset="0"/>
              </a:rPr>
              <a:t>Jak często zdarza Ci się grać dłużej niż planowałeś/</a:t>
            </a:r>
            <a:r>
              <a:rPr lang="pl-PL" sz="2000" dirty="0" err="1">
                <a:latin typeface="Calibri" panose="020F0502020204030204" pitchFamily="34" charset="0"/>
              </a:rPr>
              <a:t>aś</a:t>
            </a:r>
            <a:r>
              <a:rPr lang="pl-PL" sz="2000" dirty="0">
                <a:latin typeface="Calibri" panose="020F0502020204030204" pitchFamily="34" charset="0"/>
              </a:rPr>
              <a:t>? </a:t>
            </a:r>
          </a:p>
          <a:p>
            <a:pPr marL="544251" indent="-544251">
              <a:buFont typeface="+mj-lt"/>
              <a:buAutoNum type="arabicPeriod"/>
            </a:pPr>
            <a:r>
              <a:rPr lang="pl-PL" sz="2000" dirty="0">
                <a:latin typeface="Calibri" panose="020F0502020204030204" pitchFamily="34" charset="0"/>
              </a:rPr>
              <a:t>Jak często jesteś zdenerwowany lub w złym humorze kiedy nie grasz, i ten stan mija jak tylko zaczniesz grać? </a:t>
            </a:r>
          </a:p>
          <a:p>
            <a:pPr marL="544251" indent="-544251">
              <a:buFont typeface="+mj-lt"/>
              <a:buAutoNum type="arabicPeriod"/>
            </a:pPr>
            <a:r>
              <a:rPr lang="pl-PL" sz="2000" dirty="0">
                <a:latin typeface="Calibri" panose="020F0502020204030204" pitchFamily="34" charset="0"/>
              </a:rPr>
              <a:t>Jak często zdarza Ci się, ze tracisz poczucie czasu podczas grania?</a:t>
            </a:r>
          </a:p>
          <a:p>
            <a:pPr marL="544251" indent="-544251">
              <a:buFont typeface="+mj-lt"/>
              <a:buAutoNum type="arabicPeriod"/>
            </a:pPr>
            <a:r>
              <a:rPr lang="pl-PL" sz="2000" dirty="0">
                <a:latin typeface="Calibri" panose="020F0502020204030204" pitchFamily="34" charset="0"/>
              </a:rPr>
              <a:t>Jak często irytujesz się lub złościsz, kiedy nie możesz grać tyle czasu ile byś chciał/a?</a:t>
            </a:r>
          </a:p>
          <a:p>
            <a:pPr marL="544251" indent="-544251">
              <a:buFont typeface="+mj-lt"/>
              <a:buAutoNum type="arabicPeriod"/>
            </a:pPr>
            <a:r>
              <a:rPr lang="pl-PL" sz="2000" dirty="0">
                <a:latin typeface="Calibri" panose="020F0502020204030204" pitchFamily="34" charset="0"/>
              </a:rPr>
              <a:t>Jak często zdarza Ci się zapominać o innych aktywnościach ponieważ wolisz grać?</a:t>
            </a:r>
          </a:p>
          <a:p>
            <a:pPr marL="0" indent="0">
              <a:buNone/>
            </a:pPr>
            <a:endParaRPr lang="pl-PL" sz="2000" dirty="0">
              <a:latin typeface="Calibri" panose="020F0502020204030204" pitchFamily="34" charset="0"/>
            </a:endParaRPr>
          </a:p>
          <a:p>
            <a:pPr marL="0" indent="0">
              <a:buNone/>
            </a:pPr>
            <a:r>
              <a:rPr lang="pl-PL" sz="2000" dirty="0">
                <a:latin typeface="Calibri" panose="020F0502020204030204" pitchFamily="34" charset="0"/>
              </a:rPr>
              <a:t>Możliwość udostępnienia po indywidualnym kontakcie (mrowicka@aps.edu.pl</a:t>
            </a:r>
            <a:r>
              <a:rPr lang="pl-PL" sz="2000" dirty="0" smtClean="0">
                <a:latin typeface="Calibri" panose="020F0502020204030204" pitchFamily="34" charset="0"/>
              </a:rPr>
              <a:t>).</a:t>
            </a:r>
            <a:endParaRPr lang="pl-PL" sz="2000" dirty="0">
              <a:latin typeface="Calibri" panose="020F0502020204030204" pitchFamily="34" charset="0"/>
            </a:endParaRPr>
          </a:p>
        </p:txBody>
      </p:sp>
      <p:pic>
        <p:nvPicPr>
          <p:cNvPr id="4" name="Dźwięk 3">
            <a:hlinkClick r:id="" action="ppaction://media"/>
            <a:extLst>
              <a:ext uri="{FF2B5EF4-FFF2-40B4-BE49-F238E27FC236}">
                <a16:creationId xmlns="" xmlns:a16="http://schemas.microsoft.com/office/drawing/2014/main" id="{75B03BC1-70C8-4A63-A970-83A135F862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4252308119"/>
      </p:ext>
    </p:extLst>
  </p:cSld>
  <p:clrMapOvr>
    <a:masterClrMapping/>
  </p:clrMapOvr>
  <mc:AlternateContent xmlns:mc="http://schemas.openxmlformats.org/markup-compatibility/2006" xmlns:p14="http://schemas.microsoft.com/office/powerpoint/2010/main">
    <mc:Choice Requires="p14">
      <p:transition spd="slow" p14:dur="2000" advTm="30408"/>
    </mc:Choice>
    <mc:Fallback xmlns="">
      <p:transition spd="slow" advTm="30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D35A37C-45BF-41FF-89E1-8686B5A37DE1}"/>
              </a:ext>
            </a:extLst>
          </p:cNvPr>
          <p:cNvSpPr>
            <a:spLocks noGrp="1"/>
          </p:cNvSpPr>
          <p:nvPr>
            <p:ph type="title"/>
          </p:nvPr>
        </p:nvSpPr>
        <p:spPr/>
        <p:txBody>
          <a:bodyPr/>
          <a:lstStyle/>
          <a:p>
            <a:r>
              <a:rPr lang="pl-PL" sz="3600" b="1" dirty="0">
                <a:solidFill>
                  <a:srgbClr val="C00000"/>
                </a:solidFill>
                <a:latin typeface="Calibri" panose="020F0502020204030204" pitchFamily="34" charset="0"/>
              </a:rPr>
              <a:t>Facebook</a:t>
            </a:r>
          </a:p>
        </p:txBody>
      </p:sp>
      <p:sp>
        <p:nvSpPr>
          <p:cNvPr id="3" name="Symbol zastępczy zawartości 2">
            <a:extLst>
              <a:ext uri="{FF2B5EF4-FFF2-40B4-BE49-F238E27FC236}">
                <a16:creationId xmlns="" xmlns:a16="http://schemas.microsoft.com/office/drawing/2014/main" id="{E2A86CAF-65D3-49A5-AC94-816207199D33}"/>
              </a:ext>
            </a:extLst>
          </p:cNvPr>
          <p:cNvSpPr>
            <a:spLocks noGrp="1"/>
          </p:cNvSpPr>
          <p:nvPr>
            <p:ph idx="1"/>
          </p:nvPr>
        </p:nvSpPr>
        <p:spPr>
          <a:xfrm>
            <a:off x="1097137" y="1502556"/>
            <a:ext cx="10057091" cy="4623437"/>
          </a:xfrm>
        </p:spPr>
        <p:txBody>
          <a:bodyPr>
            <a:noAutofit/>
          </a:bodyPr>
          <a:lstStyle/>
          <a:p>
            <a:pPr marL="0" indent="0">
              <a:buNone/>
            </a:pPr>
            <a:r>
              <a:rPr lang="pl-PL" sz="2000" dirty="0">
                <a:latin typeface="Calibri" panose="020F0502020204030204" pitchFamily="34" charset="0"/>
              </a:rPr>
              <a:t>Skala uzależnienia od Facebooka, opracowana na Uniwersytecie w Bergen (Norwegia), zawiera sześć pytań na które jest pięć możliwych odpowiedzi: (1</a:t>
            </a:r>
            <a:r>
              <a:rPr lang="pl-PL" sz="2000" dirty="0" smtClean="0">
                <a:latin typeface="Calibri" panose="020F0502020204030204" pitchFamily="34" charset="0"/>
              </a:rPr>
              <a:t>) bardzo </a:t>
            </a:r>
            <a:r>
              <a:rPr lang="pl-PL" sz="2000" dirty="0">
                <a:latin typeface="Calibri" panose="020F0502020204030204" pitchFamily="34" charset="0"/>
              </a:rPr>
              <a:t>rzadko (2) rzadko (3) czasami (4) często (5) bardzo często. </a:t>
            </a:r>
          </a:p>
          <a:p>
            <a:pPr marL="544251" indent="-544251">
              <a:buFont typeface="+mj-lt"/>
              <a:buAutoNum type="arabicPeriod"/>
            </a:pPr>
            <a:r>
              <a:rPr lang="pl-PL" sz="2000" dirty="0">
                <a:latin typeface="Calibri" panose="020F0502020204030204" pitchFamily="34" charset="0"/>
              </a:rPr>
              <a:t>Czy poświęcasz dużo czasu na myślenie o Facebooku lub na planowanie korzystania </a:t>
            </a:r>
            <a:r>
              <a:rPr lang="pl-PL" sz="2000" dirty="0" smtClean="0">
                <a:latin typeface="Calibri" panose="020F0502020204030204" pitchFamily="34" charset="0"/>
              </a:rPr>
              <a:t>          z </a:t>
            </a:r>
            <a:r>
              <a:rPr lang="pl-PL" sz="2000" dirty="0">
                <a:latin typeface="Calibri" panose="020F0502020204030204" pitchFamily="34" charset="0"/>
              </a:rPr>
              <a:t>niego? </a:t>
            </a:r>
          </a:p>
          <a:p>
            <a:pPr marL="544251" indent="-544251">
              <a:buFont typeface="+mj-lt"/>
              <a:buAutoNum type="arabicPeriod"/>
            </a:pPr>
            <a:r>
              <a:rPr lang="pl-PL" sz="2000" dirty="0">
                <a:latin typeface="Calibri" panose="020F0502020204030204" pitchFamily="34" charset="0"/>
              </a:rPr>
              <a:t>Czy odczuwasz coraz większą potrzebę korzystania z Facebooka? </a:t>
            </a:r>
          </a:p>
          <a:p>
            <a:pPr marL="544251" indent="-544251">
              <a:buFont typeface="+mj-lt"/>
              <a:buAutoNum type="arabicPeriod"/>
            </a:pPr>
            <a:r>
              <a:rPr lang="pl-PL" sz="2000" dirty="0">
                <a:latin typeface="Calibri" panose="020F0502020204030204" pitchFamily="34" charset="0"/>
              </a:rPr>
              <a:t>Czy używasz Facebooka, aby zapomnieć o problemach osobistych? </a:t>
            </a:r>
          </a:p>
          <a:p>
            <a:pPr marL="544251" indent="-544251">
              <a:buFont typeface="+mj-lt"/>
              <a:buAutoNum type="arabicPeriod"/>
            </a:pPr>
            <a:r>
              <a:rPr lang="pl-PL" sz="2000" dirty="0">
                <a:latin typeface="Calibri" panose="020F0502020204030204" pitchFamily="34" charset="0"/>
              </a:rPr>
              <a:t>Czy podejmowałaś/eś nieudane próby ograniczenia korzystania z Facebooka? </a:t>
            </a:r>
          </a:p>
          <a:p>
            <a:pPr marL="544251" indent="-544251">
              <a:buFont typeface="+mj-lt"/>
              <a:buAutoNum type="arabicPeriod"/>
            </a:pPr>
            <a:r>
              <a:rPr lang="pl-PL" sz="2000" dirty="0">
                <a:latin typeface="Calibri" panose="020F0502020204030204" pitchFamily="34" charset="0"/>
              </a:rPr>
              <a:t>Czy odczuwasz niepokój lub smutek, kiedy nie możesz korzystać z Facebooka? </a:t>
            </a:r>
          </a:p>
          <a:p>
            <a:pPr marL="544251" indent="-544251">
              <a:buFont typeface="+mj-lt"/>
              <a:buAutoNum type="arabicPeriod"/>
            </a:pPr>
            <a:r>
              <a:rPr lang="pl-PL" sz="2000" dirty="0">
                <a:latin typeface="Calibri" panose="020F0502020204030204" pitchFamily="34" charset="0"/>
              </a:rPr>
              <a:t>Czy korzystanie z Facebooku ma negatywny wpływ na twoją pracę?</a:t>
            </a:r>
          </a:p>
          <a:p>
            <a:pPr marL="0" indent="0">
              <a:buNone/>
            </a:pPr>
            <a:r>
              <a:rPr lang="pl-PL" sz="2000" dirty="0">
                <a:solidFill>
                  <a:schemeClr val="accent2"/>
                </a:solidFill>
                <a:latin typeface="Calibri" panose="020F0502020204030204" pitchFamily="34" charset="0"/>
              </a:rPr>
              <a:t>UWAGI: </a:t>
            </a:r>
            <a:r>
              <a:rPr lang="pl-PL" sz="2000" dirty="0">
                <a:latin typeface="Calibri" panose="020F0502020204030204" pitchFamily="34" charset="0"/>
              </a:rPr>
              <a:t>skala została opracowana teoretycznie. </a:t>
            </a:r>
          </a:p>
          <a:p>
            <a:pPr marL="0" indent="0">
              <a:buNone/>
            </a:pPr>
            <a:r>
              <a:rPr lang="pl-PL" sz="2000" dirty="0">
                <a:solidFill>
                  <a:schemeClr val="accent2"/>
                </a:solidFill>
                <a:latin typeface="Calibri" panose="020F0502020204030204" pitchFamily="34" charset="0"/>
              </a:rPr>
              <a:t>Plusy: </a:t>
            </a:r>
            <a:r>
              <a:rPr lang="pl-PL" sz="2000" dirty="0">
                <a:latin typeface="Calibri" panose="020F0502020204030204" pitchFamily="34" charset="0"/>
              </a:rPr>
              <a:t>krótka i oparta o kryteria diagnostyczne, dobra skala odpowiedzi (natężenie a nie tak/nie</a:t>
            </a:r>
            <a:r>
              <a:rPr lang="pl-PL" sz="2000" dirty="0" smtClean="0">
                <a:latin typeface="Calibri" panose="020F0502020204030204" pitchFamily="34" charset="0"/>
              </a:rPr>
              <a:t>).</a:t>
            </a:r>
            <a:endParaRPr lang="pl-PL" sz="2000" dirty="0">
              <a:latin typeface="Calibri" panose="020F0502020204030204" pitchFamily="34" charset="0"/>
            </a:endParaRPr>
          </a:p>
          <a:p>
            <a:pPr marL="0" indent="0">
              <a:buNone/>
            </a:pPr>
            <a:r>
              <a:rPr lang="pl-PL" sz="2000" dirty="0">
                <a:solidFill>
                  <a:schemeClr val="accent2"/>
                </a:solidFill>
                <a:latin typeface="Calibri" panose="020F0502020204030204" pitchFamily="34" charset="0"/>
              </a:rPr>
              <a:t>Minusy: </a:t>
            </a:r>
            <a:r>
              <a:rPr lang="pl-PL" sz="2000" dirty="0">
                <a:latin typeface="Calibri" panose="020F0502020204030204" pitchFamily="34" charset="0"/>
              </a:rPr>
              <a:t>nie mamy pewności czy wybrane kryteria są bardziej miarodajne od </a:t>
            </a:r>
            <a:r>
              <a:rPr lang="pl-PL" sz="2000" dirty="0" smtClean="0">
                <a:latin typeface="Calibri" panose="020F0502020204030204" pitchFamily="34" charset="0"/>
              </a:rPr>
              <a:t>innych.</a:t>
            </a:r>
            <a:endParaRPr lang="pl-PL" sz="2000" dirty="0">
              <a:latin typeface="Calibri" panose="020F0502020204030204" pitchFamily="34" charset="0"/>
            </a:endParaRPr>
          </a:p>
        </p:txBody>
      </p:sp>
      <p:pic>
        <p:nvPicPr>
          <p:cNvPr id="4" name="Dźwięk 3">
            <a:hlinkClick r:id="" action="ppaction://media"/>
            <a:extLst>
              <a:ext uri="{FF2B5EF4-FFF2-40B4-BE49-F238E27FC236}">
                <a16:creationId xmlns="" xmlns:a16="http://schemas.microsoft.com/office/drawing/2014/main" id="{64935DF3-D0C4-49B4-8031-3275D5E5B8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3728462384"/>
      </p:ext>
    </p:extLst>
  </p:cSld>
  <p:clrMapOvr>
    <a:masterClrMapping/>
  </p:clrMapOvr>
  <mc:AlternateContent xmlns:mc="http://schemas.openxmlformats.org/markup-compatibility/2006" xmlns:p14="http://schemas.microsoft.com/office/powerpoint/2010/main">
    <mc:Choice Requires="p14">
      <p:transition spd="slow" p14:dur="2000" advTm="26195"/>
    </mc:Choice>
    <mc:Fallback xmlns="">
      <p:transition spd="slow" advTm="2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6F5ED2C8-0C5D-4903-A69B-2E5123DD9749}"/>
              </a:ext>
            </a:extLst>
          </p:cNvPr>
          <p:cNvSpPr>
            <a:spLocks noGrp="1"/>
          </p:cNvSpPr>
          <p:nvPr>
            <p:ph type="title"/>
          </p:nvPr>
        </p:nvSpPr>
        <p:spPr/>
        <p:txBody>
          <a:bodyPr/>
          <a:lstStyle/>
          <a:p>
            <a:r>
              <a:rPr lang="pl-PL" sz="3600" b="1" dirty="0">
                <a:solidFill>
                  <a:srgbClr val="C00000"/>
                </a:solidFill>
                <a:latin typeface="Calibri" panose="020F0502020204030204" pitchFamily="34" charset="0"/>
              </a:rPr>
              <a:t>Podsumowanie</a:t>
            </a:r>
          </a:p>
        </p:txBody>
      </p:sp>
      <p:sp>
        <p:nvSpPr>
          <p:cNvPr id="3" name="Symbol zastępczy zawartości 2">
            <a:extLst>
              <a:ext uri="{FF2B5EF4-FFF2-40B4-BE49-F238E27FC236}">
                <a16:creationId xmlns="" xmlns:a16="http://schemas.microsoft.com/office/drawing/2014/main" id="{BA6D4ADC-8F57-41F5-A03D-CBD19D0E2011}"/>
              </a:ext>
            </a:extLst>
          </p:cNvPr>
          <p:cNvSpPr>
            <a:spLocks noGrp="1"/>
          </p:cNvSpPr>
          <p:nvPr>
            <p:ph idx="1"/>
          </p:nvPr>
        </p:nvSpPr>
        <p:spPr>
          <a:xfrm>
            <a:off x="1097137" y="1502556"/>
            <a:ext cx="10057091" cy="4609727"/>
          </a:xfrm>
        </p:spPr>
        <p:txBody>
          <a:bodyPr>
            <a:normAutofit fontScale="62500" lnSpcReduction="20000"/>
          </a:bodyPr>
          <a:lstStyle/>
          <a:p>
            <a:pPr marL="0" indent="0">
              <a:buNone/>
            </a:pPr>
            <a:r>
              <a:rPr lang="pl-PL" dirty="0">
                <a:latin typeface="Calibri" panose="020F0502020204030204" pitchFamily="34" charset="0"/>
              </a:rPr>
              <a:t>W odniesieniu do tzw. e-uzależnień należy skupić się na trzech aspektach:</a:t>
            </a:r>
          </a:p>
          <a:p>
            <a:pPr marL="544251" indent="-544251">
              <a:buFont typeface="+mj-lt"/>
              <a:buAutoNum type="arabicPeriod"/>
            </a:pPr>
            <a:r>
              <a:rPr lang="pl-PL" dirty="0">
                <a:latin typeface="Calibri" panose="020F0502020204030204" pitchFamily="34" charset="0"/>
              </a:rPr>
              <a:t>Preferencja relacji online nad tymi twarzą w twarz jest podstawą dla rozwoju problemowego używania internetu, Facebooka czy grania. Ale nie jest wystarczająca.</a:t>
            </a:r>
          </a:p>
          <a:p>
            <a:pPr marL="544251" indent="-544251">
              <a:buFont typeface="+mj-lt"/>
              <a:buAutoNum type="arabicPeriod"/>
            </a:pPr>
            <a:r>
              <a:rPr lang="pl-PL" dirty="0">
                <a:latin typeface="Calibri" panose="020F0502020204030204" pitchFamily="34" charset="0"/>
              </a:rPr>
              <a:t>Preferencja relacji online nad twarzą w twarz może wynikać z pewnych deficytów psychospołecznych (np. z bycia nieśmiałym, z problemów </a:t>
            </a:r>
            <a:r>
              <a:rPr lang="pl-PL" dirty="0" smtClean="0">
                <a:latin typeface="Calibri" panose="020F0502020204030204" pitchFamily="34" charset="0"/>
              </a:rPr>
              <a:t>z </a:t>
            </a:r>
            <a:r>
              <a:rPr lang="pl-PL" dirty="0">
                <a:latin typeface="Calibri" panose="020F0502020204030204" pitchFamily="34" charset="0"/>
              </a:rPr>
              <a:t>nawiązywaniem i utrzymywaniem relacji / kontaktu, z niskiej samooceny). </a:t>
            </a:r>
          </a:p>
          <a:p>
            <a:pPr marL="544251" indent="-544251">
              <a:buFont typeface="+mj-lt"/>
              <a:buAutoNum type="arabicPeriod"/>
            </a:pPr>
            <a:r>
              <a:rPr lang="pl-PL" dirty="0">
                <a:latin typeface="Calibri" panose="020F0502020204030204" pitchFamily="34" charset="0"/>
              </a:rPr>
              <a:t>Ponadto, osoby, które mają problemy z samokontrolą, są zdecydowanie bardziej narażone na problemowe korzystanie z internetu / Facebooka czy grania.</a:t>
            </a:r>
          </a:p>
          <a:p>
            <a:pPr marL="0" indent="0" algn="ctr">
              <a:buNone/>
            </a:pPr>
            <a:endParaRPr lang="pl-PL" sz="2900" dirty="0">
              <a:latin typeface="Calibri" panose="020F0502020204030204" pitchFamily="34" charset="0"/>
            </a:endParaRPr>
          </a:p>
          <a:p>
            <a:pPr marL="0" indent="0" algn="ctr">
              <a:buNone/>
            </a:pPr>
            <a:r>
              <a:rPr lang="pl-PL" sz="2900" dirty="0">
                <a:latin typeface="Calibri" panose="020F0502020204030204" pitchFamily="34" charset="0"/>
              </a:rPr>
              <a:t>Reasumując: w większym stopniu na uzależnianie się wpływają nasze stany wewnętrzne a nie sam internet czy gry. Technologia także ma znaczenie, np. niektóre gry mogą wspierać zachowania kompulsywne, ale przede wszystkim to nasze własne potrzeby czy deficyty są </a:t>
            </a:r>
            <a:r>
              <a:rPr lang="pl-PL" sz="2900" dirty="0" smtClean="0">
                <a:latin typeface="Calibri" panose="020F0502020204030204" pitchFamily="34" charset="0"/>
              </a:rPr>
              <a:t>odpowiedzialne </a:t>
            </a:r>
            <a:r>
              <a:rPr lang="pl-PL" sz="2900" dirty="0">
                <a:latin typeface="Calibri" panose="020F0502020204030204" pitchFamily="34" charset="0"/>
              </a:rPr>
              <a:t>za uzależnienia.</a:t>
            </a:r>
          </a:p>
        </p:txBody>
      </p:sp>
      <p:pic>
        <p:nvPicPr>
          <p:cNvPr id="7" name="Dźwięk 6">
            <a:hlinkClick r:id="" action="ppaction://media"/>
            <a:extLst>
              <a:ext uri="{FF2B5EF4-FFF2-40B4-BE49-F238E27FC236}">
                <a16:creationId xmlns="" xmlns:a16="http://schemas.microsoft.com/office/drawing/2014/main" id="{4890ABF4-F684-4D36-ACA0-D108BA75F4C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235769918"/>
      </p:ext>
    </p:extLst>
  </p:cSld>
  <p:clrMapOvr>
    <a:masterClrMapping/>
  </p:clrMapOvr>
  <mc:AlternateContent xmlns:mc="http://schemas.openxmlformats.org/markup-compatibility/2006" xmlns:p14="http://schemas.microsoft.com/office/powerpoint/2010/main">
    <mc:Choice Requires="p14">
      <p:transition spd="slow" p14:dur="2000" advTm="74323"/>
    </mc:Choice>
    <mc:Fallback xmlns="">
      <p:transition spd="slow" advTm="7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 xmlns:a16="http://schemas.microsoft.com/office/drawing/2014/main" id="{B18F3DAE-E00D-44DE-849C-C1729FA04562}"/>
              </a:ext>
            </a:extLst>
          </p:cNvPr>
          <p:cNvSpPr>
            <a:spLocks noGrp="1"/>
          </p:cNvSpPr>
          <p:nvPr>
            <p:ph type="title"/>
          </p:nvPr>
        </p:nvSpPr>
        <p:spPr/>
        <p:txBody>
          <a:bodyPr/>
          <a:lstStyle/>
          <a:p>
            <a:r>
              <a:rPr lang="pl-PL" sz="3600" b="1" dirty="0">
                <a:solidFill>
                  <a:srgbClr val="C00000"/>
                </a:solidFill>
                <a:latin typeface="Calibri" panose="020F0502020204030204" pitchFamily="34" charset="0"/>
              </a:rPr>
              <a:t>Profilaktyka</a:t>
            </a:r>
          </a:p>
        </p:txBody>
      </p:sp>
      <p:sp>
        <p:nvSpPr>
          <p:cNvPr id="2" name="Symbol zastępczy zawartości 1">
            <a:extLst>
              <a:ext uri="{FF2B5EF4-FFF2-40B4-BE49-F238E27FC236}">
                <a16:creationId xmlns="" xmlns:a16="http://schemas.microsoft.com/office/drawing/2014/main" id="{846C39FF-F1D9-4AC3-B151-1668D23C9604}"/>
              </a:ext>
            </a:extLst>
          </p:cNvPr>
          <p:cNvSpPr>
            <a:spLocks noGrp="1"/>
          </p:cNvSpPr>
          <p:nvPr>
            <p:ph idx="1"/>
          </p:nvPr>
        </p:nvSpPr>
        <p:spPr>
          <a:xfrm>
            <a:off x="1097137" y="1502556"/>
            <a:ext cx="10057091" cy="4587420"/>
          </a:xfrm>
        </p:spPr>
        <p:txBody>
          <a:bodyPr>
            <a:normAutofit/>
          </a:bodyPr>
          <a:lstStyle/>
          <a:p>
            <a:pPr marL="0" indent="0">
              <a:buNone/>
            </a:pPr>
            <a:r>
              <a:rPr lang="pl-PL" sz="2400" dirty="0">
                <a:latin typeface="Calibri" panose="020F0502020204030204" pitchFamily="34" charset="0"/>
              </a:rPr>
              <a:t>Działania profilaktyczne powinny być oparte na podstawach teoretycznych, </a:t>
            </a:r>
            <a:r>
              <a:rPr lang="pl-PL" sz="2400" dirty="0" smtClean="0">
                <a:latin typeface="Calibri" panose="020F0502020204030204" pitchFamily="34" charset="0"/>
              </a:rPr>
              <a:t>    w </a:t>
            </a:r>
            <a:r>
              <a:rPr lang="pl-PL" sz="2400" dirty="0">
                <a:latin typeface="Calibri" panose="020F0502020204030204" pitchFamily="34" charset="0"/>
              </a:rPr>
              <a:t>których najważniejsze to:</a:t>
            </a:r>
          </a:p>
          <a:p>
            <a:pPr marL="892571" lvl="1" indent="-544251">
              <a:buFont typeface="+mj-lt"/>
              <a:buAutoNum type="arabicPeriod"/>
            </a:pPr>
            <a:r>
              <a:rPr lang="pl-PL" sz="2200" dirty="0">
                <a:solidFill>
                  <a:schemeClr val="accent2"/>
                </a:solidFill>
                <a:latin typeface="Calibri" panose="020F0502020204030204" pitchFamily="34" charset="0"/>
              </a:rPr>
              <a:t>Zawartość merytoryczna </a:t>
            </a:r>
            <a:r>
              <a:rPr lang="pl-PL" sz="2200" dirty="0">
                <a:latin typeface="Calibri" panose="020F0502020204030204" pitchFamily="34" charset="0"/>
              </a:rPr>
              <a:t>(oparcie o teorie, np. czynników chroniących </a:t>
            </a:r>
            <a:r>
              <a:rPr lang="pl-PL" sz="2200" dirty="0" smtClean="0">
                <a:latin typeface="Calibri" panose="020F0502020204030204" pitchFamily="34" charset="0"/>
              </a:rPr>
              <a:t>               i </a:t>
            </a:r>
            <a:r>
              <a:rPr lang="pl-PL" sz="2200" dirty="0">
                <a:latin typeface="Calibri" panose="020F0502020204030204" pitchFamily="34" charset="0"/>
              </a:rPr>
              <a:t>czynników ryzyka, zachowań problemowych czy wpływu społecznego);</a:t>
            </a:r>
          </a:p>
          <a:p>
            <a:pPr marL="892571" lvl="1" indent="-544251">
              <a:buFont typeface="+mj-lt"/>
              <a:buAutoNum type="arabicPeriod"/>
            </a:pPr>
            <a:r>
              <a:rPr lang="pl-PL" sz="2200" dirty="0">
                <a:solidFill>
                  <a:schemeClr val="accent2"/>
                </a:solidFill>
                <a:latin typeface="Calibri" panose="020F0502020204030204" pitchFamily="34" charset="0"/>
              </a:rPr>
              <a:t>Dostosowanie do grupy odbiorców</a:t>
            </a:r>
            <a:r>
              <a:rPr lang="pl-PL" sz="2200" dirty="0">
                <a:latin typeface="Calibri" panose="020F0502020204030204" pitchFamily="34" charset="0"/>
              </a:rPr>
              <a:t> (treści muszą być odpowiednie dla odbiorców – inne ćwiczenia dla 7-latków a inne dla 12-latków);</a:t>
            </a:r>
          </a:p>
          <a:p>
            <a:pPr marL="892571" lvl="1" indent="-544251">
              <a:buFont typeface="+mj-lt"/>
              <a:buAutoNum type="arabicPeriod"/>
            </a:pPr>
            <a:r>
              <a:rPr lang="pl-PL" sz="2200" dirty="0">
                <a:solidFill>
                  <a:schemeClr val="accent2"/>
                </a:solidFill>
                <a:latin typeface="Calibri" panose="020F0502020204030204" pitchFamily="34" charset="0"/>
              </a:rPr>
              <a:t>Przygotowanie realizatorów </a:t>
            </a:r>
            <a:r>
              <a:rPr lang="pl-PL" sz="2200" dirty="0">
                <a:latin typeface="Calibri" panose="020F0502020204030204" pitchFamily="34" charset="0"/>
              </a:rPr>
              <a:t>(wsparcie realizatorów jest bardzo ważnym czynnikiem);</a:t>
            </a:r>
          </a:p>
          <a:p>
            <a:pPr marL="892571" lvl="1" indent="-544251">
              <a:buFont typeface="+mj-lt"/>
              <a:buAutoNum type="arabicPeriod"/>
            </a:pPr>
            <a:r>
              <a:rPr lang="pl-PL" sz="2200" dirty="0">
                <a:solidFill>
                  <a:schemeClr val="accent2"/>
                </a:solidFill>
                <a:latin typeface="Calibri" panose="020F0502020204030204" pitchFamily="34" charset="0"/>
              </a:rPr>
              <a:t>Ewaluacja</a:t>
            </a:r>
            <a:r>
              <a:rPr lang="pl-PL" sz="2200" dirty="0">
                <a:latin typeface="Calibri" panose="020F0502020204030204" pitchFamily="34" charset="0"/>
              </a:rPr>
              <a:t> (zadania, programy, które nie są poddawane ewaluacji nie powinny być realizowane, gdyż istnieje ryzyko, że dany program albo nie działa, albo działa odwrotnie niż zakładane cele).</a:t>
            </a:r>
          </a:p>
        </p:txBody>
      </p:sp>
      <p:pic>
        <p:nvPicPr>
          <p:cNvPr id="4" name="Dźwięk 3">
            <a:hlinkClick r:id="" action="ppaction://media"/>
            <a:extLst>
              <a:ext uri="{FF2B5EF4-FFF2-40B4-BE49-F238E27FC236}">
                <a16:creationId xmlns="" xmlns:a16="http://schemas.microsoft.com/office/drawing/2014/main" id="{962BEB2D-C5FD-4BB2-9557-FD4A12822BA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3402004697"/>
      </p:ext>
    </p:extLst>
  </p:cSld>
  <p:clrMapOvr>
    <a:masterClrMapping/>
  </p:clrMapOvr>
  <mc:AlternateContent xmlns:mc="http://schemas.openxmlformats.org/markup-compatibility/2006" xmlns:p14="http://schemas.microsoft.com/office/powerpoint/2010/main">
    <mc:Choice Requires="p14">
      <p:transition spd="slow" p14:dur="2000" advTm="208419"/>
    </mc:Choice>
    <mc:Fallback xmlns="">
      <p:transition spd="slow" advTm="208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bldLst>
      <p:bldP spid="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 xmlns:a16="http://schemas.microsoft.com/office/drawing/2014/main" id="{B18F3DAE-E00D-44DE-849C-C1729FA04562}"/>
              </a:ext>
            </a:extLst>
          </p:cNvPr>
          <p:cNvSpPr>
            <a:spLocks noGrp="1"/>
          </p:cNvSpPr>
          <p:nvPr>
            <p:ph type="title"/>
          </p:nvPr>
        </p:nvSpPr>
        <p:spPr/>
        <p:txBody>
          <a:bodyPr/>
          <a:lstStyle/>
          <a:p>
            <a:r>
              <a:rPr lang="pl-PL" sz="3600" b="1" dirty="0">
                <a:solidFill>
                  <a:srgbClr val="C00000"/>
                </a:solidFill>
                <a:latin typeface="Calibri" panose="020F0502020204030204" pitchFamily="34" charset="0"/>
              </a:rPr>
              <a:t>Profilaktyka</a:t>
            </a:r>
          </a:p>
        </p:txBody>
      </p:sp>
      <p:sp>
        <p:nvSpPr>
          <p:cNvPr id="2" name="Symbol zastępczy zawartości 1">
            <a:extLst>
              <a:ext uri="{FF2B5EF4-FFF2-40B4-BE49-F238E27FC236}">
                <a16:creationId xmlns="" xmlns:a16="http://schemas.microsoft.com/office/drawing/2014/main" id="{846C39FF-F1D9-4AC3-B151-1668D23C9604}"/>
              </a:ext>
            </a:extLst>
          </p:cNvPr>
          <p:cNvSpPr>
            <a:spLocks noGrp="1"/>
          </p:cNvSpPr>
          <p:nvPr>
            <p:ph idx="1"/>
          </p:nvPr>
        </p:nvSpPr>
        <p:spPr>
          <a:xfrm>
            <a:off x="1066660" y="1417966"/>
            <a:ext cx="10057091" cy="4587420"/>
          </a:xfrm>
        </p:spPr>
        <p:txBody>
          <a:bodyPr>
            <a:normAutofit fontScale="55000" lnSpcReduction="20000"/>
          </a:bodyPr>
          <a:lstStyle/>
          <a:p>
            <a:pPr marL="0" indent="0">
              <a:buNone/>
            </a:pPr>
            <a:r>
              <a:rPr lang="pl-PL" dirty="0">
                <a:latin typeface="Calibri" panose="020F0502020204030204" pitchFamily="34" charset="0"/>
              </a:rPr>
              <a:t>Działania profilaktyczne można podzielić ze względu na </a:t>
            </a:r>
            <a:r>
              <a:rPr lang="pl-PL" dirty="0">
                <a:solidFill>
                  <a:schemeClr val="accent2"/>
                </a:solidFill>
                <a:latin typeface="Calibri" panose="020F0502020204030204" pitchFamily="34" charset="0"/>
              </a:rPr>
              <a:t>charakterystykę grupy odbiorców</a:t>
            </a:r>
            <a:r>
              <a:rPr lang="pl-PL" dirty="0">
                <a:latin typeface="Calibri" panose="020F0502020204030204" pitchFamily="34" charset="0"/>
              </a:rPr>
              <a:t> (wszyscy czy tylko grupa podwyższonego ryzyka) albo ze względu na </a:t>
            </a:r>
            <a:r>
              <a:rPr lang="pl-PL" dirty="0">
                <a:solidFill>
                  <a:schemeClr val="accent2"/>
                </a:solidFill>
                <a:latin typeface="Calibri" panose="020F0502020204030204" pitchFamily="34" charset="0"/>
              </a:rPr>
              <a:t>miejsce prowadzenia działań </a:t>
            </a:r>
            <a:r>
              <a:rPr lang="pl-PL" dirty="0">
                <a:latin typeface="Calibri" panose="020F0502020204030204" pitchFamily="34" charset="0"/>
              </a:rPr>
              <a:t>(szkolna, rodzinna). Bardzo często profilaktykę zarówno na poziomie </a:t>
            </a:r>
            <a:r>
              <a:rPr lang="pl-PL" dirty="0">
                <a:solidFill>
                  <a:schemeClr val="accent2"/>
                </a:solidFill>
                <a:latin typeface="Calibri" panose="020F0502020204030204" pitchFamily="34" charset="0"/>
              </a:rPr>
              <a:t>uniwersalnym</a:t>
            </a:r>
            <a:r>
              <a:rPr lang="pl-PL" dirty="0">
                <a:latin typeface="Calibri" panose="020F0502020204030204" pitchFamily="34" charset="0"/>
              </a:rPr>
              <a:t> jak i </a:t>
            </a:r>
            <a:r>
              <a:rPr lang="pl-PL" dirty="0">
                <a:solidFill>
                  <a:schemeClr val="accent2"/>
                </a:solidFill>
                <a:latin typeface="Calibri" panose="020F0502020204030204" pitchFamily="34" charset="0"/>
              </a:rPr>
              <a:t>selektywnym</a:t>
            </a:r>
            <a:r>
              <a:rPr lang="pl-PL" dirty="0">
                <a:latin typeface="Calibri" panose="020F0502020204030204" pitchFamily="34" charset="0"/>
              </a:rPr>
              <a:t> prowadzi się w szkole.</a:t>
            </a:r>
          </a:p>
          <a:p>
            <a:pPr marL="0" indent="0">
              <a:buNone/>
            </a:pPr>
            <a:r>
              <a:rPr lang="pl-PL" dirty="0">
                <a:latin typeface="Calibri" panose="020F0502020204030204" pitchFamily="34" charset="0"/>
              </a:rPr>
              <a:t>Dla przypomnienia: </a:t>
            </a:r>
          </a:p>
          <a:p>
            <a:pPr marL="0" indent="0">
              <a:buNone/>
            </a:pPr>
            <a:r>
              <a:rPr lang="pl-PL" dirty="0">
                <a:solidFill>
                  <a:schemeClr val="accent2"/>
                </a:solidFill>
                <a:latin typeface="Calibri" panose="020F0502020204030204" pitchFamily="34" charset="0"/>
              </a:rPr>
              <a:t>Profilaktyka uniwersalna </a:t>
            </a:r>
            <a:r>
              <a:rPr lang="pl-PL" dirty="0">
                <a:latin typeface="Calibri" panose="020F0502020204030204" pitchFamily="34" charset="0"/>
              </a:rPr>
              <a:t>– skierowana do całości społeczeństwa, której celem jest podwyższenie wieku inicjacji danego zachowania (np. inicjacji seksualnej) albo obniżenie występowania danego zachowania (używania narkotyków). </a:t>
            </a:r>
          </a:p>
          <a:p>
            <a:pPr marL="0" indent="0">
              <a:buNone/>
            </a:pPr>
            <a:r>
              <a:rPr lang="pl-PL" dirty="0">
                <a:solidFill>
                  <a:schemeClr val="accent2"/>
                </a:solidFill>
                <a:latin typeface="Calibri" panose="020F0502020204030204" pitchFamily="34" charset="0"/>
              </a:rPr>
              <a:t>Profilaktyka selektywna </a:t>
            </a:r>
            <a:r>
              <a:rPr lang="pl-PL" dirty="0">
                <a:latin typeface="Calibri" panose="020F0502020204030204" pitchFamily="34" charset="0"/>
              </a:rPr>
              <a:t>– skierowana do grup podwyższonego ryzyka, tj. takich osób, które ze względu na to gdzie mieszkają, jaki jest ich status socjoekonomiczny, jaki jest status rodziny albo ze względu na pewne cechy psychologiczne są bardziej narażone na dane zachowanie (np. dzieci nieśmiałe</a:t>
            </a:r>
            <a:r>
              <a:rPr lang="pl-PL" dirty="0" smtClean="0">
                <a:latin typeface="Calibri" panose="020F0502020204030204" pitchFamily="34" charset="0"/>
              </a:rPr>
              <a:t>).</a:t>
            </a:r>
            <a:endParaRPr lang="pl-PL" dirty="0">
              <a:latin typeface="Calibri" panose="020F0502020204030204" pitchFamily="34" charset="0"/>
            </a:endParaRPr>
          </a:p>
          <a:p>
            <a:pPr marL="0" indent="0">
              <a:buNone/>
            </a:pPr>
            <a:r>
              <a:rPr lang="pl-PL" dirty="0">
                <a:solidFill>
                  <a:schemeClr val="accent2"/>
                </a:solidFill>
                <a:latin typeface="Calibri" panose="020F0502020204030204" pitchFamily="34" charset="0"/>
              </a:rPr>
              <a:t>Profilaktyka wskazująca </a:t>
            </a:r>
            <a:r>
              <a:rPr lang="pl-PL" dirty="0">
                <a:latin typeface="Calibri" panose="020F0502020204030204" pitchFamily="34" charset="0"/>
              </a:rPr>
              <a:t>– skierowana do osób, które już zachowują się problemowo (np. zostały przyłapane na paleniu marihuany, mają już pierwsze symptomy problemowego używania internetu).</a:t>
            </a:r>
          </a:p>
        </p:txBody>
      </p:sp>
      <p:pic>
        <p:nvPicPr>
          <p:cNvPr id="8" name="Dźwięk 7">
            <a:hlinkClick r:id="" action="ppaction://media"/>
            <a:extLst>
              <a:ext uri="{FF2B5EF4-FFF2-40B4-BE49-F238E27FC236}">
                <a16:creationId xmlns="" xmlns:a16="http://schemas.microsoft.com/office/drawing/2014/main" id="{077F5305-89E3-42CD-AC90-3440E50E9D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955795758"/>
      </p:ext>
    </p:extLst>
  </p:cSld>
  <p:clrMapOvr>
    <a:masterClrMapping/>
  </p:clrMapOvr>
  <mc:AlternateContent xmlns:mc="http://schemas.openxmlformats.org/markup-compatibility/2006" xmlns:p14="http://schemas.microsoft.com/office/powerpoint/2010/main">
    <mc:Choice Requires="p14">
      <p:transition spd="slow" p14:dur="2000" advTm="94176"/>
    </mc:Choice>
    <mc:Fallback xmlns="">
      <p:transition spd="slow" advTm="94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5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500"/>
                                        <p:tgtEl>
                                          <p:spTgt spid="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07BC6B3-2BD3-4683-8017-6DFB093A5EAD}"/>
              </a:ext>
            </a:extLst>
          </p:cNvPr>
          <p:cNvSpPr>
            <a:spLocks noGrp="1"/>
          </p:cNvSpPr>
          <p:nvPr>
            <p:ph type="title"/>
          </p:nvPr>
        </p:nvSpPr>
        <p:spPr/>
        <p:txBody>
          <a:bodyPr/>
          <a:lstStyle/>
          <a:p>
            <a:r>
              <a:rPr lang="pl-PL" sz="3600" b="1" dirty="0">
                <a:solidFill>
                  <a:srgbClr val="C00000"/>
                </a:solidFill>
                <a:latin typeface="Calibri" panose="020F0502020204030204" pitchFamily="34" charset="0"/>
              </a:rPr>
              <a:t>Profilaktyka</a:t>
            </a:r>
          </a:p>
        </p:txBody>
      </p:sp>
      <p:sp>
        <p:nvSpPr>
          <p:cNvPr id="3" name="Symbol zastępczy zawartości 2">
            <a:extLst>
              <a:ext uri="{FF2B5EF4-FFF2-40B4-BE49-F238E27FC236}">
                <a16:creationId xmlns="" xmlns:a16="http://schemas.microsoft.com/office/drawing/2014/main" id="{C7D168EF-2ADD-4215-AA44-BD1000A77C55}"/>
              </a:ext>
            </a:extLst>
          </p:cNvPr>
          <p:cNvSpPr>
            <a:spLocks noGrp="1"/>
          </p:cNvSpPr>
          <p:nvPr>
            <p:ph idx="1"/>
          </p:nvPr>
        </p:nvSpPr>
        <p:spPr>
          <a:xfrm>
            <a:off x="1097137" y="1502558"/>
            <a:ext cx="10057091" cy="4509343"/>
          </a:xfrm>
        </p:spPr>
        <p:txBody>
          <a:bodyPr>
            <a:normAutofit fontScale="85000" lnSpcReduction="10000"/>
          </a:bodyPr>
          <a:lstStyle/>
          <a:p>
            <a:r>
              <a:rPr lang="pl-PL" sz="2900" dirty="0">
                <a:latin typeface="Calibri" panose="020F0502020204030204" pitchFamily="34" charset="0"/>
              </a:rPr>
              <a:t>Ponieważ nie ma dużo programów profilaktycznych </a:t>
            </a:r>
            <a:r>
              <a:rPr lang="pl-PL" sz="2900" dirty="0" smtClean="0">
                <a:latin typeface="Calibri" panose="020F0502020204030204" pitchFamily="34" charset="0"/>
              </a:rPr>
              <a:t>ukierunkowanych </a:t>
            </a:r>
            <a:r>
              <a:rPr lang="pl-PL" sz="2900" dirty="0">
                <a:latin typeface="Calibri" panose="020F0502020204030204" pitchFamily="34" charset="0"/>
              </a:rPr>
              <a:t>na przeciwdziałania problemowemu używaniu internetu / Facebooka, czy graniu, to większość programów jest na poziomie profilaktyki uniwersalnej, a pojedyncze na poziomie selektywnej lub wskazującej. </a:t>
            </a:r>
          </a:p>
          <a:p>
            <a:r>
              <a:rPr lang="pl-PL" sz="2900" dirty="0">
                <a:latin typeface="Calibri" panose="020F0502020204030204" pitchFamily="34" charset="0"/>
              </a:rPr>
              <a:t>Wszystkie programy skupiają się wokół </a:t>
            </a:r>
            <a:r>
              <a:rPr lang="pl-PL" sz="2900" dirty="0">
                <a:solidFill>
                  <a:schemeClr val="accent2"/>
                </a:solidFill>
                <a:latin typeface="Calibri" panose="020F0502020204030204" pitchFamily="34" charset="0"/>
              </a:rPr>
              <a:t>deficytów psychospołecznych</a:t>
            </a:r>
            <a:r>
              <a:rPr lang="pl-PL" sz="2900" dirty="0">
                <a:latin typeface="Calibri" panose="020F0502020204030204" pitchFamily="34" charset="0"/>
              </a:rPr>
              <a:t>: </a:t>
            </a:r>
            <a:r>
              <a:rPr lang="pl-PL" sz="2900" dirty="0">
                <a:solidFill>
                  <a:schemeClr val="accent2"/>
                </a:solidFill>
                <a:latin typeface="Calibri" panose="020F0502020204030204" pitchFamily="34" charset="0"/>
              </a:rPr>
              <a:t>radzenia sobie ze stresem i emocjami i komunikacji interpersonalnej</a:t>
            </a:r>
            <a:r>
              <a:rPr lang="pl-PL" sz="2900" dirty="0">
                <a:latin typeface="Calibri" panose="020F0502020204030204" pitchFamily="34" charset="0"/>
              </a:rPr>
              <a:t>.</a:t>
            </a:r>
          </a:p>
          <a:p>
            <a:r>
              <a:rPr lang="pl-PL" sz="2900" dirty="0">
                <a:latin typeface="Calibri" panose="020F0502020204030204" pitchFamily="34" charset="0"/>
              </a:rPr>
              <a:t>Różnica polega na tym, że programy uniwersalne są w większym stopniu wplecione w nauczanie o ryzykach związanych z używaniem nowych technologii, natomiast programy na poziomie profilaktyki selektywnej </a:t>
            </a:r>
            <a:r>
              <a:rPr lang="pl-PL" sz="2900" dirty="0" smtClean="0">
                <a:latin typeface="Calibri" panose="020F0502020204030204" pitchFamily="34" charset="0"/>
              </a:rPr>
              <a:t>     i </a:t>
            </a:r>
            <a:r>
              <a:rPr lang="pl-PL" sz="2900" dirty="0">
                <a:latin typeface="Calibri" panose="020F0502020204030204" pitchFamily="34" charset="0"/>
              </a:rPr>
              <a:t>wskazującej – głównie na deficytach, emocjach i tzw. zniekształceniach poznawczych (błędne myśli na temat samych siebie i/lub używania komputera, gier itd.)</a:t>
            </a:r>
          </a:p>
        </p:txBody>
      </p:sp>
      <p:pic>
        <p:nvPicPr>
          <p:cNvPr id="4" name="Dźwięk 3">
            <a:hlinkClick r:id="" action="ppaction://media"/>
            <a:extLst>
              <a:ext uri="{FF2B5EF4-FFF2-40B4-BE49-F238E27FC236}">
                <a16:creationId xmlns="" xmlns:a16="http://schemas.microsoft.com/office/drawing/2014/main" id="{A06D9C6A-3679-4C53-803D-3B4BB1392D7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765391352"/>
      </p:ext>
    </p:extLst>
  </p:cSld>
  <p:clrMapOvr>
    <a:masterClrMapping/>
  </p:clrMapOvr>
  <mc:AlternateContent xmlns:mc="http://schemas.openxmlformats.org/markup-compatibility/2006" xmlns:p14="http://schemas.microsoft.com/office/powerpoint/2010/main">
    <mc:Choice Requires="p14">
      <p:transition spd="slow" p14:dur="2000" advTm="98708"/>
    </mc:Choice>
    <mc:Fallback xmlns="">
      <p:transition spd="slow" advTm="9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B514072-8266-4E4E-9FC5-AE63BB9B426E}"/>
              </a:ext>
            </a:extLst>
          </p:cNvPr>
          <p:cNvSpPr>
            <a:spLocks noGrp="1"/>
          </p:cNvSpPr>
          <p:nvPr>
            <p:ph type="title"/>
          </p:nvPr>
        </p:nvSpPr>
        <p:spPr/>
        <p:txBody>
          <a:bodyPr>
            <a:normAutofit/>
          </a:bodyPr>
          <a:lstStyle/>
          <a:p>
            <a:endParaRPr lang="pl-PL" dirty="0"/>
          </a:p>
        </p:txBody>
      </p:sp>
      <p:sp>
        <p:nvSpPr>
          <p:cNvPr id="3" name="Symbol zastępczy zawartości 2">
            <a:extLst>
              <a:ext uri="{FF2B5EF4-FFF2-40B4-BE49-F238E27FC236}">
                <a16:creationId xmlns="" xmlns:a16="http://schemas.microsoft.com/office/drawing/2014/main" id="{CCE2F9CB-ECD5-4C2C-B44D-169A63EE43B1}"/>
              </a:ext>
            </a:extLst>
          </p:cNvPr>
          <p:cNvSpPr>
            <a:spLocks noGrp="1"/>
          </p:cNvSpPr>
          <p:nvPr>
            <p:ph idx="1"/>
          </p:nvPr>
        </p:nvSpPr>
        <p:spPr>
          <a:xfrm>
            <a:off x="1054646" y="2493690"/>
            <a:ext cx="10057091" cy="3363010"/>
          </a:xfrm>
        </p:spPr>
        <p:txBody>
          <a:bodyPr>
            <a:normAutofit/>
          </a:bodyPr>
          <a:lstStyle/>
          <a:p>
            <a:pPr marL="348320" lvl="1" indent="0" algn="ctr">
              <a:buNone/>
            </a:pPr>
            <a:r>
              <a:rPr lang="pl-PL" sz="2800" dirty="0">
                <a:latin typeface="Calibri" panose="020F0502020204030204" pitchFamily="34" charset="0"/>
              </a:rPr>
              <a:t>Treści zawarte w module </a:t>
            </a:r>
            <a:r>
              <a:rPr lang="pl-PL" sz="2800" dirty="0" smtClean="0">
                <a:latin typeface="Calibri" panose="020F0502020204030204" pitchFamily="34" charset="0"/>
              </a:rPr>
              <a:t>III dotyczą </a:t>
            </a:r>
            <a:r>
              <a:rPr lang="pl-PL" sz="2800" dirty="0">
                <a:latin typeface="Calibri" panose="020F0502020204030204" pitchFamily="34" charset="0"/>
              </a:rPr>
              <a:t>e-uzależnień, opisują ich charakterystykę, prezentują narzędzia diagnostyczne oraz przybliżają skuteczne działania profilaktyczne związane </a:t>
            </a:r>
            <a:r>
              <a:rPr lang="pl-PL" sz="2800" dirty="0" smtClean="0">
                <a:latin typeface="Calibri" panose="020F0502020204030204" pitchFamily="34" charset="0"/>
              </a:rPr>
              <a:t>                 z </a:t>
            </a:r>
            <a:r>
              <a:rPr lang="pl-PL" sz="2800" dirty="0">
                <a:latin typeface="Calibri" panose="020F0502020204030204" pitchFamily="34" charset="0"/>
              </a:rPr>
              <a:t>przeciwdziałaniem uzależnieniom behawioralnym.</a:t>
            </a:r>
          </a:p>
          <a:p>
            <a:pPr marL="0" indent="0">
              <a:buNone/>
            </a:pPr>
            <a:endParaRPr lang="pl-PL" sz="3300" dirty="0"/>
          </a:p>
        </p:txBody>
      </p:sp>
      <p:pic>
        <p:nvPicPr>
          <p:cNvPr id="4" name="Dźwięk 3">
            <a:hlinkClick r:id="" action="ppaction://media"/>
            <a:extLst>
              <a:ext uri="{FF2B5EF4-FFF2-40B4-BE49-F238E27FC236}">
                <a16:creationId xmlns="" xmlns:a16="http://schemas.microsoft.com/office/drawing/2014/main" id="{DFEAA4AA-DCE9-41FD-BA23-14270EFFF1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13936006"/>
      </p:ext>
    </p:extLst>
  </p:cSld>
  <p:clrMapOvr>
    <a:masterClrMapping/>
  </p:clrMapOvr>
  <mc:AlternateContent xmlns:mc="http://schemas.openxmlformats.org/markup-compatibility/2006" xmlns:p14="http://schemas.microsoft.com/office/powerpoint/2010/main">
    <mc:Choice Requires="p14">
      <p:transition spd="slow" p14:dur="2000" advTm="26528"/>
    </mc:Choice>
    <mc:Fallback xmlns="">
      <p:transition spd="slow" advTm="2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 xmlns:a16="http://schemas.microsoft.com/office/drawing/2014/main" id="{B18F3DAE-E00D-44DE-849C-C1729FA04562}"/>
              </a:ext>
            </a:extLst>
          </p:cNvPr>
          <p:cNvSpPr>
            <a:spLocks noGrp="1"/>
          </p:cNvSpPr>
          <p:nvPr>
            <p:ph type="title"/>
          </p:nvPr>
        </p:nvSpPr>
        <p:spPr/>
        <p:txBody>
          <a:bodyPr/>
          <a:lstStyle/>
          <a:p>
            <a:r>
              <a:rPr lang="pl-PL" sz="3600" b="1" dirty="0">
                <a:solidFill>
                  <a:srgbClr val="C00000"/>
                </a:solidFill>
                <a:latin typeface="Calibri" panose="020F0502020204030204" pitchFamily="34" charset="0"/>
              </a:rPr>
              <a:t>Profilaktyka</a:t>
            </a:r>
          </a:p>
        </p:txBody>
      </p:sp>
      <p:sp>
        <p:nvSpPr>
          <p:cNvPr id="2" name="Symbol zastępczy zawartości 1">
            <a:extLst>
              <a:ext uri="{FF2B5EF4-FFF2-40B4-BE49-F238E27FC236}">
                <a16:creationId xmlns="" xmlns:a16="http://schemas.microsoft.com/office/drawing/2014/main" id="{846C39FF-F1D9-4AC3-B151-1668D23C9604}"/>
              </a:ext>
            </a:extLst>
          </p:cNvPr>
          <p:cNvSpPr>
            <a:spLocks noGrp="1"/>
          </p:cNvSpPr>
          <p:nvPr>
            <p:ph idx="1"/>
          </p:nvPr>
        </p:nvSpPr>
        <p:spPr>
          <a:xfrm>
            <a:off x="1097137" y="1502556"/>
            <a:ext cx="10057091" cy="4587420"/>
          </a:xfrm>
        </p:spPr>
        <p:txBody>
          <a:bodyPr>
            <a:normAutofit fontScale="92500" lnSpcReduction="10000"/>
          </a:bodyPr>
          <a:lstStyle/>
          <a:p>
            <a:pPr marL="0" indent="0">
              <a:buNone/>
            </a:pPr>
            <a:r>
              <a:rPr lang="pl-PL" sz="2900" dirty="0">
                <a:latin typeface="Calibri" panose="020F0502020204030204" pitchFamily="34" charset="0"/>
              </a:rPr>
              <a:t>Drugim bardzo ważnym obszarem profilaktyki (poza wspieraniem prawidłowego rozwoju dzieci i młodzieży) jest wspieranie ich rodziców, opiekunów czy nauczycieli (tzw. </a:t>
            </a:r>
            <a:r>
              <a:rPr lang="pl-PL" sz="2900" dirty="0">
                <a:solidFill>
                  <a:schemeClr val="accent2"/>
                </a:solidFill>
                <a:latin typeface="Calibri" panose="020F0502020204030204" pitchFamily="34" charset="0"/>
              </a:rPr>
              <a:t>rozwijanie umiejętności wychowawczych</a:t>
            </a:r>
            <a:r>
              <a:rPr lang="pl-PL" sz="2900" dirty="0">
                <a:latin typeface="Calibri" panose="020F0502020204030204" pitchFamily="34" charset="0"/>
              </a:rPr>
              <a:t>).</a:t>
            </a:r>
          </a:p>
          <a:p>
            <a:pPr marL="0" indent="0">
              <a:buNone/>
            </a:pPr>
            <a:r>
              <a:rPr lang="pl-PL" sz="2900" dirty="0">
                <a:latin typeface="Calibri" panose="020F0502020204030204" pitchFamily="34" charset="0"/>
              </a:rPr>
              <a:t>W ramach rozwijania umiejętności wychowawczych należy:</a:t>
            </a:r>
          </a:p>
          <a:p>
            <a:pPr lvl="1">
              <a:spcBef>
                <a:spcPct val="20000"/>
              </a:spcBef>
              <a:buClrTx/>
              <a:buFont typeface="Wingdings" panose="05000000000000000000" pitchFamily="2" charset="2"/>
              <a:buChar char="ü"/>
            </a:pPr>
            <a:r>
              <a:rPr lang="pl-PL" altLang="en-US" sz="2600" dirty="0">
                <a:solidFill>
                  <a:schemeClr val="accent2"/>
                </a:solidFill>
                <a:latin typeface="Calibri" panose="020F0502020204030204" pitchFamily="34" charset="0"/>
              </a:rPr>
              <a:t>Poszerzać wiedzę </a:t>
            </a:r>
            <a:r>
              <a:rPr lang="pl-PL" altLang="en-US" sz="2600" dirty="0">
                <a:latin typeface="Calibri" panose="020F0502020204030204" pitchFamily="34" charset="0"/>
              </a:rPr>
              <a:t>(np. na temat prawidłowości dojrzewania, roli rówieśników, sygnałów </a:t>
            </a:r>
            <a:r>
              <a:rPr lang="pl-PL" altLang="en-US" sz="2600" dirty="0" smtClean="0">
                <a:latin typeface="Calibri" panose="020F0502020204030204" pitchFamily="34" charset="0"/>
              </a:rPr>
              <a:t>ostrzegawczych </a:t>
            </a:r>
            <a:r>
              <a:rPr lang="pl-PL" altLang="en-US" sz="2600" dirty="0">
                <a:latin typeface="Calibri" panose="020F0502020204030204" pitchFamily="34" charset="0"/>
              </a:rPr>
              <a:t>wskazujących na zachowania problemowe);</a:t>
            </a:r>
          </a:p>
          <a:p>
            <a:pPr lvl="1">
              <a:spcBef>
                <a:spcPct val="20000"/>
              </a:spcBef>
              <a:buClrTx/>
              <a:buFont typeface="Wingdings" panose="05000000000000000000" pitchFamily="2" charset="2"/>
              <a:buChar char="ü"/>
            </a:pPr>
            <a:r>
              <a:rPr lang="pl-PL" altLang="en-US" sz="2600" dirty="0">
                <a:solidFill>
                  <a:schemeClr val="accent2"/>
                </a:solidFill>
                <a:latin typeface="Calibri" panose="020F0502020204030204" pitchFamily="34" charset="0"/>
              </a:rPr>
              <a:t>Wzmacniać umiejętności </a:t>
            </a:r>
            <a:r>
              <a:rPr lang="pl-PL" altLang="en-US" sz="2600" dirty="0">
                <a:latin typeface="Calibri" panose="020F0502020204030204" pitchFamily="34" charset="0"/>
              </a:rPr>
              <a:t>(budowanie więzi i porozumiewanie się </a:t>
            </a:r>
            <a:r>
              <a:rPr lang="pl-PL" altLang="en-US" sz="2600" dirty="0" smtClean="0">
                <a:latin typeface="Calibri" panose="020F0502020204030204" pitchFamily="34" charset="0"/>
              </a:rPr>
              <a:t>           z </a:t>
            </a:r>
            <a:r>
              <a:rPr lang="pl-PL" altLang="en-US" sz="2600" dirty="0">
                <a:latin typeface="Calibri" panose="020F0502020204030204" pitchFamily="34" charset="0"/>
              </a:rPr>
              <a:t>dzieckiem, wspieranie dziecka w osiąganiu celów i radzeniu sobie </a:t>
            </a:r>
            <a:r>
              <a:rPr lang="pl-PL" altLang="en-US" sz="2600" dirty="0" smtClean="0">
                <a:latin typeface="Calibri" panose="020F0502020204030204" pitchFamily="34" charset="0"/>
              </a:rPr>
              <a:t>        z </a:t>
            </a:r>
            <a:r>
              <a:rPr lang="pl-PL" altLang="en-US" sz="2600" dirty="0">
                <a:latin typeface="Calibri" panose="020F0502020204030204" pitchFamily="34" charset="0"/>
              </a:rPr>
              <a:t>trudnościami, rozwiązywanie konfliktów z dzieckiem, ustalanie </a:t>
            </a:r>
            <a:r>
              <a:rPr lang="pl-PL" altLang="en-US" sz="2600" dirty="0" smtClean="0">
                <a:latin typeface="Calibri" panose="020F0502020204030204" pitchFamily="34" charset="0"/>
              </a:rPr>
              <a:t>               i </a:t>
            </a:r>
            <a:r>
              <a:rPr lang="pl-PL" altLang="en-US" sz="2600" dirty="0">
                <a:latin typeface="Calibri" panose="020F0502020204030204" pitchFamily="34" charset="0"/>
              </a:rPr>
              <a:t>egzekwowanie zasad zachowania dziecka</a:t>
            </a:r>
            <a:r>
              <a:rPr lang="pl-PL" altLang="en-US" sz="2600" dirty="0" smtClean="0">
                <a:latin typeface="Calibri" panose="020F0502020204030204" pitchFamily="34" charset="0"/>
              </a:rPr>
              <a:t>).</a:t>
            </a:r>
            <a:endParaRPr lang="pl-PL" altLang="en-US" sz="2600" dirty="0">
              <a:latin typeface="Calibri" panose="020F0502020204030204" pitchFamily="34" charset="0"/>
            </a:endParaRPr>
          </a:p>
          <a:p>
            <a:pPr marL="0" indent="0">
              <a:buNone/>
            </a:pPr>
            <a:endParaRPr lang="pl-PL" sz="2900" dirty="0"/>
          </a:p>
        </p:txBody>
      </p:sp>
      <p:pic>
        <p:nvPicPr>
          <p:cNvPr id="4" name="Dźwięk 3">
            <a:hlinkClick r:id="" action="ppaction://media"/>
            <a:extLst>
              <a:ext uri="{FF2B5EF4-FFF2-40B4-BE49-F238E27FC236}">
                <a16:creationId xmlns="" xmlns:a16="http://schemas.microsoft.com/office/drawing/2014/main" id="{728AE5EF-6A6B-424E-A608-F2A2015D3B1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302465311"/>
      </p:ext>
    </p:extLst>
  </p:cSld>
  <p:clrMapOvr>
    <a:masterClrMapping/>
  </p:clrMapOvr>
  <mc:AlternateContent xmlns:mc="http://schemas.openxmlformats.org/markup-compatibility/2006" xmlns:p14="http://schemas.microsoft.com/office/powerpoint/2010/main">
    <mc:Choice Requires="p14">
      <p:transition spd="slow" p14:dur="2000" advTm="56991"/>
    </mc:Choice>
    <mc:Fallback xmlns="">
      <p:transition spd="slow" advTm="5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500"/>
                                        <p:tgtEl>
                                          <p:spTgt spid="2">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62C2357-5FF4-49FE-A268-9CD61A5BF5ED}"/>
              </a:ext>
            </a:extLst>
          </p:cNvPr>
          <p:cNvSpPr>
            <a:spLocks noGrp="1"/>
          </p:cNvSpPr>
          <p:nvPr>
            <p:ph type="title"/>
          </p:nvPr>
        </p:nvSpPr>
        <p:spPr/>
        <p:txBody>
          <a:bodyPr/>
          <a:lstStyle/>
          <a:p>
            <a:r>
              <a:rPr lang="pl-PL" sz="3600" b="1" dirty="0">
                <a:solidFill>
                  <a:srgbClr val="C00000"/>
                </a:solidFill>
                <a:latin typeface="Calibri" panose="020F0502020204030204" pitchFamily="34" charset="0"/>
              </a:rPr>
              <a:t>Profilaktyka - podsumowanie</a:t>
            </a:r>
          </a:p>
        </p:txBody>
      </p:sp>
      <p:sp>
        <p:nvSpPr>
          <p:cNvPr id="3" name="Symbol zastępczy zawartości 2">
            <a:extLst>
              <a:ext uri="{FF2B5EF4-FFF2-40B4-BE49-F238E27FC236}">
                <a16:creationId xmlns="" xmlns:a16="http://schemas.microsoft.com/office/drawing/2014/main" id="{BF071AD7-0412-4043-87E4-00594A44EB97}"/>
              </a:ext>
            </a:extLst>
          </p:cNvPr>
          <p:cNvSpPr>
            <a:spLocks noGrp="1"/>
          </p:cNvSpPr>
          <p:nvPr>
            <p:ph idx="1"/>
          </p:nvPr>
        </p:nvSpPr>
        <p:spPr>
          <a:xfrm>
            <a:off x="1097137" y="1502556"/>
            <a:ext cx="10057091" cy="4587420"/>
          </a:xfrm>
        </p:spPr>
        <p:txBody>
          <a:bodyPr>
            <a:normAutofit fontScale="92500" lnSpcReduction="10000"/>
          </a:bodyPr>
          <a:lstStyle/>
          <a:p>
            <a:r>
              <a:rPr lang="pl-PL" sz="2600" dirty="0">
                <a:latin typeface="Calibri" panose="020F0502020204030204" pitchFamily="34" charset="0"/>
              </a:rPr>
              <a:t>Profilaktykę dzielimy na: </a:t>
            </a:r>
            <a:r>
              <a:rPr lang="pl-PL" sz="2600" dirty="0">
                <a:solidFill>
                  <a:schemeClr val="accent2"/>
                </a:solidFill>
                <a:latin typeface="Calibri" panose="020F0502020204030204" pitchFamily="34" charset="0"/>
              </a:rPr>
              <a:t>uniwersalną, selektywną, wskazującą </a:t>
            </a:r>
            <a:r>
              <a:rPr lang="pl-PL" sz="2600" dirty="0">
                <a:latin typeface="Calibri" panose="020F0502020204030204" pitchFamily="34" charset="0"/>
              </a:rPr>
              <a:t>(w zależności od grupy docelowej)</a:t>
            </a:r>
          </a:p>
          <a:p>
            <a:r>
              <a:rPr lang="pl-PL" sz="2600" dirty="0">
                <a:latin typeface="Calibri" panose="020F0502020204030204" pitchFamily="34" charset="0"/>
              </a:rPr>
              <a:t>Profilaktykę dzielimy także na: </a:t>
            </a:r>
            <a:r>
              <a:rPr lang="pl-PL" sz="2600" dirty="0">
                <a:solidFill>
                  <a:schemeClr val="accent2"/>
                </a:solidFill>
                <a:latin typeface="Calibri" panose="020F0502020204030204" pitchFamily="34" charset="0"/>
              </a:rPr>
              <a:t>szkolną, rodzinną </a:t>
            </a:r>
            <a:r>
              <a:rPr lang="pl-PL" sz="2600" dirty="0">
                <a:latin typeface="Calibri" panose="020F0502020204030204" pitchFamily="34" charset="0"/>
              </a:rPr>
              <a:t>(w zależności od tego, gdzie prowadzone jest oddziaływanie).</a:t>
            </a:r>
          </a:p>
          <a:p>
            <a:r>
              <a:rPr lang="pl-PL" sz="2600" dirty="0">
                <a:latin typeface="Calibri" panose="020F0502020204030204" pitchFamily="34" charset="0"/>
              </a:rPr>
              <a:t>Ponadto, na każdym poziomie oddziaływań, zarówno w szkole jak i w rodzinie, stosuje się najczęściej </a:t>
            </a:r>
            <a:r>
              <a:rPr lang="pl-PL" sz="2600" dirty="0">
                <a:solidFill>
                  <a:schemeClr val="accent2"/>
                </a:solidFill>
                <a:latin typeface="Calibri" panose="020F0502020204030204" pitchFamily="34" charset="0"/>
              </a:rPr>
              <a:t>strategię rozwoju umiejętności życiowych </a:t>
            </a:r>
            <a:r>
              <a:rPr lang="pl-PL" sz="2600" dirty="0">
                <a:latin typeface="Calibri" panose="020F0502020204030204" pitchFamily="34" charset="0"/>
              </a:rPr>
              <a:t>( redukcji deficytów psychospołecznych) i </a:t>
            </a:r>
            <a:r>
              <a:rPr lang="pl-PL" sz="2600" dirty="0">
                <a:solidFill>
                  <a:schemeClr val="accent2"/>
                </a:solidFill>
                <a:latin typeface="Calibri" panose="020F0502020204030204" pitchFamily="34" charset="0"/>
              </a:rPr>
              <a:t>strategię</a:t>
            </a:r>
            <a:r>
              <a:rPr lang="pl-PL" sz="2600" dirty="0">
                <a:latin typeface="Calibri" panose="020F0502020204030204" pitchFamily="34" charset="0"/>
              </a:rPr>
              <a:t> </a:t>
            </a:r>
            <a:r>
              <a:rPr lang="pl-PL" sz="2600" dirty="0">
                <a:solidFill>
                  <a:schemeClr val="accent2"/>
                </a:solidFill>
                <a:latin typeface="Calibri" panose="020F0502020204030204" pitchFamily="34" charset="0"/>
              </a:rPr>
              <a:t>rozwijanie umiejętności wychowawczych.</a:t>
            </a:r>
          </a:p>
          <a:p>
            <a:pPr marL="0" indent="0">
              <a:buNone/>
            </a:pPr>
            <a:endParaRPr lang="pl-PL" sz="2600" dirty="0">
              <a:solidFill>
                <a:schemeClr val="tx1"/>
              </a:solidFill>
            </a:endParaRPr>
          </a:p>
          <a:p>
            <a:pPr marL="0" indent="0">
              <a:buNone/>
            </a:pPr>
            <a:r>
              <a:rPr lang="pl-PL" sz="2600" dirty="0">
                <a:solidFill>
                  <a:schemeClr val="tx1"/>
                </a:solidFill>
                <a:latin typeface="Calibri" panose="020F0502020204030204" pitchFamily="34" charset="0"/>
              </a:rPr>
              <a:t>Uwaga: Poza wymienionymi strategiami stosuje się także inne, aczkolwiek w odniesieniu do e-uzależnień, wymienione powyżej dwie okazują się najbardziej skuteczne. </a:t>
            </a:r>
          </a:p>
          <a:p>
            <a:endParaRPr lang="pl-PL" sz="2900" dirty="0"/>
          </a:p>
        </p:txBody>
      </p:sp>
      <p:pic>
        <p:nvPicPr>
          <p:cNvPr id="4" name="Dźwięk 3">
            <a:hlinkClick r:id="" action="ppaction://media"/>
            <a:extLst>
              <a:ext uri="{FF2B5EF4-FFF2-40B4-BE49-F238E27FC236}">
                <a16:creationId xmlns="" xmlns:a16="http://schemas.microsoft.com/office/drawing/2014/main" id="{DEF73136-BAEF-4FDB-BC20-F5ADDA245CF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961669741"/>
      </p:ext>
    </p:extLst>
  </p:cSld>
  <p:clrMapOvr>
    <a:masterClrMapping/>
  </p:clrMapOvr>
  <mc:AlternateContent xmlns:mc="http://schemas.openxmlformats.org/markup-compatibility/2006" xmlns:p14="http://schemas.microsoft.com/office/powerpoint/2010/main">
    <mc:Choice Requires="p14">
      <p:transition spd="slow" p14:dur="2000" advTm="60441"/>
    </mc:Choice>
    <mc:Fallback xmlns="">
      <p:transition spd="slow" advTm="6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622598" y="2493690"/>
            <a:ext cx="10971372" cy="3773439"/>
          </a:xfrm>
        </p:spPr>
        <p:txBody>
          <a:bodyPr/>
          <a:lstStyle/>
          <a:p>
            <a:pPr marL="0" lvl="0" indent="0" algn="ctr">
              <a:buNone/>
            </a:pPr>
            <a:r>
              <a:rPr lang="pl-PL" sz="2800" dirty="0">
                <a:solidFill>
                  <a:srgbClr val="000000"/>
                </a:solidFill>
                <a:latin typeface="Calibri" panose="020F0502020204030204" pitchFamily="34" charset="0"/>
              </a:rPr>
              <a:t>Dziękujemy Państwu za zapoznanie się z materiałami i zachęcamy do wykonania zadania kończącego pracę nad treściami </a:t>
            </a:r>
            <a:r>
              <a:rPr lang="pl-PL" sz="2800" dirty="0" smtClean="0">
                <a:solidFill>
                  <a:srgbClr val="000000"/>
                </a:solidFill>
                <a:latin typeface="Calibri" panose="020F0502020204030204" pitchFamily="34" charset="0"/>
              </a:rPr>
              <a:t>zawartymi </a:t>
            </a:r>
            <a:r>
              <a:rPr lang="pl-PL" sz="2800" dirty="0">
                <a:solidFill>
                  <a:srgbClr val="000000"/>
                </a:solidFill>
                <a:latin typeface="Calibri" panose="020F0502020204030204" pitchFamily="34" charset="0"/>
              </a:rPr>
              <a:t>w trzecim module.</a:t>
            </a:r>
          </a:p>
          <a:p>
            <a:endParaRPr lang="pl-PL" dirty="0"/>
          </a:p>
        </p:txBody>
      </p:sp>
      <p:pic>
        <p:nvPicPr>
          <p:cNvPr id="4" name="Dźwięk 3">
            <a:hlinkClick r:id="" action="ppaction://media"/>
            <a:extLst>
              <a:ext uri="{FF2B5EF4-FFF2-40B4-BE49-F238E27FC236}">
                <a16:creationId xmlns="" xmlns:a16="http://schemas.microsoft.com/office/drawing/2014/main" id="{B0F92414-2C75-41C6-BD88-5F168A5984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8113" y="6237288"/>
            <a:ext cx="406400" cy="406400"/>
          </a:xfrm>
          <a:prstGeom prst="rect">
            <a:avLst/>
          </a:prstGeom>
        </p:spPr>
      </p:pic>
    </p:spTree>
    <p:extLst>
      <p:ext uri="{BB962C8B-B14F-4D97-AF65-F5344CB8AC3E}">
        <p14:creationId xmlns:p14="http://schemas.microsoft.com/office/powerpoint/2010/main" val="4161910305"/>
      </p:ext>
    </p:extLst>
  </p:cSld>
  <p:clrMapOvr>
    <a:masterClrMapping/>
  </p:clrMapOvr>
  <mc:AlternateContent xmlns:mc="http://schemas.openxmlformats.org/markup-compatibility/2006" xmlns:p14="http://schemas.microsoft.com/office/powerpoint/2010/main">
    <mc:Choice Requires="p14">
      <p:transition spd="slow" p14:dur="2000" advTm="56363"/>
    </mc:Choice>
    <mc:Fallback xmlns="">
      <p:transition spd="slow" advTm="5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28C90CA-883E-4D06-BB0E-08DE3A2249DD}"/>
              </a:ext>
            </a:extLst>
          </p:cNvPr>
          <p:cNvSpPr>
            <a:spLocks noGrp="1"/>
          </p:cNvSpPr>
          <p:nvPr>
            <p:ph type="title"/>
          </p:nvPr>
        </p:nvSpPr>
        <p:spPr/>
        <p:txBody>
          <a:bodyPr/>
          <a:lstStyle/>
          <a:p>
            <a:r>
              <a:rPr lang="pl-PL" sz="3600" b="1" dirty="0">
                <a:solidFill>
                  <a:srgbClr val="C00000"/>
                </a:solidFill>
              </a:rPr>
              <a:t>Rodzaje uzależnień behawioralnych </a:t>
            </a:r>
          </a:p>
        </p:txBody>
      </p:sp>
      <p:sp>
        <p:nvSpPr>
          <p:cNvPr id="3" name="Symbol zastępczy zawartości 2">
            <a:extLst>
              <a:ext uri="{FF2B5EF4-FFF2-40B4-BE49-F238E27FC236}">
                <a16:creationId xmlns="" xmlns:a16="http://schemas.microsoft.com/office/drawing/2014/main" id="{2E916AB5-9C97-41A1-9918-89BDF694B331}"/>
              </a:ext>
            </a:extLst>
          </p:cNvPr>
          <p:cNvSpPr>
            <a:spLocks noGrp="1"/>
          </p:cNvSpPr>
          <p:nvPr>
            <p:ph idx="1"/>
          </p:nvPr>
        </p:nvSpPr>
        <p:spPr>
          <a:xfrm>
            <a:off x="1097137" y="1502556"/>
            <a:ext cx="10057091" cy="4810496"/>
          </a:xfrm>
        </p:spPr>
        <p:txBody>
          <a:bodyPr>
            <a:normAutofit/>
          </a:bodyPr>
          <a:lstStyle/>
          <a:p>
            <a:pPr marL="0" indent="0">
              <a:buNone/>
            </a:pPr>
            <a:r>
              <a:rPr lang="pl-PL" sz="2400" dirty="0">
                <a:latin typeface="Calibri" panose="020F0502020204030204" pitchFamily="34" charset="0"/>
              </a:rPr>
              <a:t>E-uzależnienia:</a:t>
            </a:r>
          </a:p>
          <a:p>
            <a:pPr marL="612282" indent="-612282">
              <a:buFont typeface="+mj-lt"/>
              <a:buAutoNum type="arabicPeriod"/>
            </a:pPr>
            <a:r>
              <a:rPr lang="pl-PL" sz="2400" dirty="0">
                <a:latin typeface="Calibri" panose="020F0502020204030204" pitchFamily="34" charset="0"/>
              </a:rPr>
              <a:t>Uzależnienie od internetu</a:t>
            </a:r>
          </a:p>
          <a:p>
            <a:pPr marL="612282" indent="-612282">
              <a:buFont typeface="+mj-lt"/>
              <a:buAutoNum type="arabicPeriod"/>
            </a:pPr>
            <a:r>
              <a:rPr lang="pl-PL" sz="2400" dirty="0">
                <a:latin typeface="Calibri" panose="020F0502020204030204" pitchFamily="34" charset="0"/>
              </a:rPr>
              <a:t>Uzależnienie od grania w gry </a:t>
            </a:r>
            <a:r>
              <a:rPr lang="pl-PL" sz="2400" dirty="0" smtClean="0">
                <a:latin typeface="Calibri" panose="020F0502020204030204" pitchFamily="34" charset="0"/>
              </a:rPr>
              <a:t>komputerowe/online</a:t>
            </a:r>
            <a:endParaRPr lang="pl-PL" sz="2400" dirty="0">
              <a:latin typeface="Calibri" panose="020F0502020204030204" pitchFamily="34" charset="0"/>
            </a:endParaRPr>
          </a:p>
          <a:p>
            <a:pPr marL="612282" indent="-612282">
              <a:buFont typeface="+mj-lt"/>
              <a:buAutoNum type="arabicPeriod"/>
            </a:pPr>
            <a:r>
              <a:rPr lang="pl-PL" sz="2400" dirty="0">
                <a:latin typeface="Calibri" panose="020F0502020204030204" pitchFamily="34" charset="0"/>
              </a:rPr>
              <a:t>Uzależnienie od </a:t>
            </a:r>
            <a:r>
              <a:rPr lang="pl-PL" sz="2400" dirty="0" smtClean="0">
                <a:latin typeface="Calibri" panose="020F0502020204030204" pitchFamily="34" charset="0"/>
              </a:rPr>
              <a:t>mediów </a:t>
            </a:r>
            <a:r>
              <a:rPr lang="pl-PL" sz="2400" dirty="0">
                <a:latin typeface="Calibri" panose="020F0502020204030204" pitchFamily="34" charset="0"/>
              </a:rPr>
              <a:t>społecznościowych (np. Facebooka)</a:t>
            </a:r>
          </a:p>
          <a:p>
            <a:pPr marL="0" indent="0">
              <a:buNone/>
            </a:pPr>
            <a:endParaRPr lang="pl-PL" sz="2400" dirty="0">
              <a:latin typeface="Calibri" panose="020F0502020204030204" pitchFamily="34" charset="0"/>
            </a:endParaRPr>
          </a:p>
          <a:p>
            <a:pPr marL="0" indent="0">
              <a:buNone/>
            </a:pPr>
            <a:r>
              <a:rPr lang="pl-PL" sz="2400" dirty="0">
                <a:latin typeface="Calibri" panose="020F0502020204030204" pitchFamily="34" charset="0"/>
              </a:rPr>
              <a:t>UWAGA: coraz częściej używamy </a:t>
            </a:r>
            <a:r>
              <a:rPr lang="pl-PL" sz="2400" dirty="0" smtClean="0">
                <a:latin typeface="Calibri" panose="020F0502020204030204" pitchFamily="34" charset="0"/>
              </a:rPr>
              <a:t>określenia </a:t>
            </a:r>
            <a:r>
              <a:rPr lang="pl-PL" sz="2400" dirty="0">
                <a:latin typeface="Calibri" panose="020F0502020204030204" pitchFamily="34" charset="0"/>
              </a:rPr>
              <a:t>„problemowe używanie” albo „zaburzenie” zamiast uzależnienia. Pierwsze z nich oznacza pojawienie się pierwszych objawów, a drugie można utożsamić z uzależnieniem. Oficjalnie staramy się coraz rzadziej używać terminu uzależnienie ze względu na negatywne nacechowanie tego sformułowania.</a:t>
            </a:r>
          </a:p>
        </p:txBody>
      </p:sp>
      <p:pic>
        <p:nvPicPr>
          <p:cNvPr id="4" name="Dźwięk 3">
            <a:hlinkClick r:id="" action="ppaction://media"/>
            <a:extLst>
              <a:ext uri="{FF2B5EF4-FFF2-40B4-BE49-F238E27FC236}">
                <a16:creationId xmlns="" xmlns:a16="http://schemas.microsoft.com/office/drawing/2014/main" id="{357AED55-E039-4285-A5FA-99AD4F7CBA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3432022637"/>
      </p:ext>
    </p:extLst>
  </p:cSld>
  <p:clrMapOvr>
    <a:masterClrMapping/>
  </p:clrMapOvr>
  <mc:AlternateContent xmlns:mc="http://schemas.openxmlformats.org/markup-compatibility/2006" xmlns:p14="http://schemas.microsoft.com/office/powerpoint/2010/main">
    <mc:Choice Requires="p14">
      <p:transition spd="slow" p14:dur="2000" advTm="126194"/>
    </mc:Choice>
    <mc:Fallback xmlns="">
      <p:transition spd="slow" advTm="126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93E2E76-E67A-4DC4-88BF-E7652A54705B}"/>
              </a:ext>
            </a:extLst>
          </p:cNvPr>
          <p:cNvSpPr>
            <a:spLocks noGrp="1"/>
          </p:cNvSpPr>
          <p:nvPr>
            <p:ph type="title"/>
          </p:nvPr>
        </p:nvSpPr>
        <p:spPr/>
        <p:txBody>
          <a:bodyPr/>
          <a:lstStyle/>
          <a:p>
            <a:r>
              <a:rPr lang="pl-PL" sz="3600" b="1" dirty="0">
                <a:solidFill>
                  <a:srgbClr val="C00000"/>
                </a:solidFill>
                <a:latin typeface="Calibri" panose="020F0502020204030204" pitchFamily="34" charset="0"/>
              </a:rPr>
              <a:t>E-uzależnienia</a:t>
            </a:r>
          </a:p>
        </p:txBody>
      </p:sp>
      <p:sp>
        <p:nvSpPr>
          <p:cNvPr id="3" name="Symbol zastępczy zawartości 2">
            <a:extLst>
              <a:ext uri="{FF2B5EF4-FFF2-40B4-BE49-F238E27FC236}">
                <a16:creationId xmlns="" xmlns:a16="http://schemas.microsoft.com/office/drawing/2014/main" id="{A549789E-EABA-4FDA-B92A-5844128BECCA}"/>
              </a:ext>
            </a:extLst>
          </p:cNvPr>
          <p:cNvSpPr>
            <a:spLocks noGrp="1"/>
          </p:cNvSpPr>
          <p:nvPr>
            <p:ph idx="1"/>
          </p:nvPr>
        </p:nvSpPr>
        <p:spPr>
          <a:xfrm>
            <a:off x="1097137" y="1502556"/>
            <a:ext cx="10057091" cy="4861617"/>
          </a:xfrm>
        </p:spPr>
        <p:txBody>
          <a:bodyPr>
            <a:normAutofit fontScale="77500" lnSpcReduction="20000"/>
          </a:bodyPr>
          <a:lstStyle/>
          <a:p>
            <a:r>
              <a:rPr lang="pl-PL" sz="2700" dirty="0">
                <a:latin typeface="Calibri" panose="020F0502020204030204" pitchFamily="34" charset="0"/>
              </a:rPr>
              <a:t>Uzależnienia behawioralne, podobnie jak chemiczne, są głównie </a:t>
            </a:r>
            <a:r>
              <a:rPr lang="pl-PL" sz="2700" dirty="0">
                <a:solidFill>
                  <a:schemeClr val="accent2"/>
                </a:solidFill>
                <a:latin typeface="Calibri" panose="020F0502020204030204" pitchFamily="34" charset="0"/>
              </a:rPr>
              <a:t>spowodowane brakiem umiejętności psychospołecznych</a:t>
            </a:r>
            <a:r>
              <a:rPr lang="pl-PL" sz="2700" dirty="0">
                <a:latin typeface="Calibri" panose="020F0502020204030204" pitchFamily="34" charset="0"/>
              </a:rPr>
              <a:t>. Oznacza to, że za uzależnienie w większym stopniu odpowiadają </a:t>
            </a:r>
            <a:r>
              <a:rPr lang="pl-PL" sz="2700" dirty="0">
                <a:solidFill>
                  <a:schemeClr val="accent2"/>
                </a:solidFill>
                <a:latin typeface="Calibri" panose="020F0502020204030204" pitchFamily="34" charset="0"/>
              </a:rPr>
              <a:t>nasze emocje, myśli, zachowania a nie dostępność internetu</a:t>
            </a:r>
            <a:r>
              <a:rPr lang="pl-PL" sz="2700" dirty="0">
                <a:latin typeface="Calibri" panose="020F0502020204030204" pitchFamily="34" charset="0"/>
              </a:rPr>
              <a:t>. </a:t>
            </a:r>
          </a:p>
          <a:p>
            <a:r>
              <a:rPr lang="pl-PL" sz="2700" dirty="0" smtClean="0">
                <a:latin typeface="Calibri" panose="020F0502020204030204" pitchFamily="34" charset="0"/>
              </a:rPr>
              <a:t>Osoba, </a:t>
            </a:r>
            <a:r>
              <a:rPr lang="pl-PL" sz="2700" dirty="0">
                <a:latin typeface="Calibri" panose="020F0502020204030204" pitchFamily="34" charset="0"/>
              </a:rPr>
              <a:t>która jest </a:t>
            </a:r>
            <a:r>
              <a:rPr lang="pl-PL" sz="2700" dirty="0">
                <a:solidFill>
                  <a:schemeClr val="accent2"/>
                </a:solidFill>
                <a:latin typeface="Calibri" panose="020F0502020204030204" pitchFamily="34" charset="0"/>
              </a:rPr>
              <a:t>dojrzała, samoświadoma, z adekwatną samooceną </a:t>
            </a:r>
            <a:r>
              <a:rPr lang="pl-PL" sz="2700" dirty="0">
                <a:latin typeface="Calibri" panose="020F0502020204030204" pitchFamily="34" charset="0"/>
              </a:rPr>
              <a:t>nie uzależni się od komputera nawet jak będzie intensywnie z niego korzystała. Głównie dlatego, </a:t>
            </a:r>
            <a:r>
              <a:rPr lang="pl-PL" sz="2700" dirty="0" smtClean="0">
                <a:latin typeface="Calibri" panose="020F0502020204030204" pitchFamily="34" charset="0"/>
              </a:rPr>
              <a:t>że </a:t>
            </a:r>
            <a:r>
              <a:rPr lang="pl-PL" sz="2700" dirty="0">
                <a:latin typeface="Calibri" panose="020F0502020204030204" pitchFamily="34" charset="0"/>
              </a:rPr>
              <a:t>nie traktuje go jako zamiennika czegoś innego (np. relacji).</a:t>
            </a:r>
          </a:p>
          <a:p>
            <a:r>
              <a:rPr lang="pl-PL" sz="2700" dirty="0">
                <a:latin typeface="Calibri" panose="020F0502020204030204" pitchFamily="34" charset="0"/>
              </a:rPr>
              <a:t>Osoby, które mają </a:t>
            </a:r>
            <a:r>
              <a:rPr lang="pl-PL" sz="2700" dirty="0">
                <a:solidFill>
                  <a:schemeClr val="accent2"/>
                </a:solidFill>
                <a:latin typeface="Calibri" panose="020F0502020204030204" pitchFamily="34" charset="0"/>
              </a:rPr>
              <a:t>obniżoną samoocenę albo </a:t>
            </a:r>
            <a:r>
              <a:rPr lang="pl-PL" sz="2700" dirty="0" smtClean="0">
                <a:solidFill>
                  <a:schemeClr val="accent2"/>
                </a:solidFill>
                <a:latin typeface="Calibri" panose="020F0502020204030204" pitchFamily="34" charset="0"/>
              </a:rPr>
              <a:t>brak </a:t>
            </a:r>
            <a:r>
              <a:rPr lang="pl-PL" sz="2700" dirty="0">
                <a:solidFill>
                  <a:schemeClr val="accent2"/>
                </a:solidFill>
                <a:latin typeface="Calibri" panose="020F0502020204030204" pitchFamily="34" charset="0"/>
              </a:rPr>
              <a:t>umiejętności radzenia sobie </a:t>
            </a:r>
            <a:r>
              <a:rPr lang="pl-PL" sz="2700" dirty="0" smtClean="0">
                <a:solidFill>
                  <a:schemeClr val="accent2"/>
                </a:solidFill>
                <a:latin typeface="Calibri" panose="020F0502020204030204" pitchFamily="34" charset="0"/>
              </a:rPr>
              <a:t>             z </a:t>
            </a:r>
            <a:r>
              <a:rPr lang="pl-PL" sz="2700" dirty="0">
                <a:solidFill>
                  <a:schemeClr val="accent2"/>
                </a:solidFill>
                <a:latin typeface="Calibri" panose="020F0502020204030204" pitchFamily="34" charset="0"/>
              </a:rPr>
              <a:t>problemami </a:t>
            </a:r>
            <a:r>
              <a:rPr lang="pl-PL" sz="2700" dirty="0">
                <a:latin typeface="Calibri" panose="020F0502020204030204" pitchFamily="34" charset="0"/>
              </a:rPr>
              <a:t>mogą traktować komputer ucieczkowo – tzn. zamiast stawić czoło problemom, ucieknie w inne zachowanie. Zadaniem strategii wspierania prawidłowego rozwoju (np. w ramach programów szkolnych) powinno być zapewnienie wielu strategii, tak aby dzieci i młodzież miały w czym </a:t>
            </a:r>
            <a:r>
              <a:rPr lang="pl-PL" sz="2700" dirty="0" smtClean="0">
                <a:latin typeface="Calibri" panose="020F0502020204030204" pitchFamily="34" charset="0"/>
              </a:rPr>
              <a:t>wybierać, </a:t>
            </a:r>
            <a:r>
              <a:rPr lang="pl-PL" sz="2700" dirty="0">
                <a:latin typeface="Calibri" panose="020F0502020204030204" pitchFamily="34" charset="0"/>
              </a:rPr>
              <a:t>a ucieczka stanowiła ostatnią z wielu możliwości.</a:t>
            </a:r>
          </a:p>
          <a:p>
            <a:r>
              <a:rPr lang="pl-PL" sz="2700" dirty="0">
                <a:latin typeface="Calibri" panose="020F0502020204030204" pitchFamily="34" charset="0"/>
              </a:rPr>
              <a:t>Rozumiejąc uzależnienia w ten sposób, należy skupić </a:t>
            </a:r>
            <a:r>
              <a:rPr lang="pl-PL" sz="2700" dirty="0" smtClean="0">
                <a:latin typeface="Calibri" panose="020F0502020204030204" pitchFamily="34" charset="0"/>
              </a:rPr>
              <a:t>się na </a:t>
            </a:r>
            <a:r>
              <a:rPr lang="pl-PL" sz="2700" dirty="0" smtClean="0">
                <a:solidFill>
                  <a:schemeClr val="accent2"/>
                </a:solidFill>
                <a:latin typeface="Calibri" panose="020F0502020204030204" pitchFamily="34" charset="0"/>
              </a:rPr>
              <a:t>jednostce </a:t>
            </a:r>
            <a:r>
              <a:rPr lang="pl-PL" sz="2700" dirty="0">
                <a:solidFill>
                  <a:schemeClr val="accent2"/>
                </a:solidFill>
                <a:latin typeface="Calibri" panose="020F0502020204030204" pitchFamily="34" charset="0"/>
              </a:rPr>
              <a:t>i jej stanach emocjonalnych</a:t>
            </a:r>
            <a:r>
              <a:rPr lang="pl-PL" sz="2700" dirty="0">
                <a:latin typeface="Calibri" panose="020F0502020204030204" pitchFamily="34" charset="0"/>
              </a:rPr>
              <a:t> a nie na dostępności samego środka </a:t>
            </a:r>
            <a:r>
              <a:rPr lang="pl-PL" sz="2600" dirty="0">
                <a:latin typeface="Calibri" panose="020F0502020204030204" pitchFamily="34" charset="0"/>
              </a:rPr>
              <a:t>(niemniej, prowadzone są zaawansowane badania naukowe próbujące ustalić jakie charakterystyki gier komputerowych są nieco bardziej kompulsywne niż inne).</a:t>
            </a:r>
          </a:p>
        </p:txBody>
      </p:sp>
      <p:pic>
        <p:nvPicPr>
          <p:cNvPr id="4" name="Dźwięk 3">
            <a:hlinkClick r:id="" action="ppaction://media"/>
            <a:extLst>
              <a:ext uri="{FF2B5EF4-FFF2-40B4-BE49-F238E27FC236}">
                <a16:creationId xmlns="" xmlns:a16="http://schemas.microsoft.com/office/drawing/2014/main" id="{30C02B89-E8A0-4681-9697-FC8EA68E8D4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2196150627"/>
      </p:ext>
    </p:extLst>
  </p:cSld>
  <p:clrMapOvr>
    <a:masterClrMapping/>
  </p:clrMapOvr>
  <mc:AlternateContent xmlns:mc="http://schemas.openxmlformats.org/markup-compatibility/2006" xmlns:p14="http://schemas.microsoft.com/office/powerpoint/2010/main">
    <mc:Choice Requires="p14">
      <p:transition spd="slow" p14:dur="2000" advTm="283804"/>
    </mc:Choice>
    <mc:Fallback xmlns="">
      <p:transition spd="slow" advTm="283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dirty="0">
                <a:solidFill>
                  <a:srgbClr val="C00000"/>
                </a:solidFill>
                <a:latin typeface="Calibri" panose="020F0502020204030204" pitchFamily="34" charset="0"/>
              </a:rPr>
              <a:t>Uzależnienie od internetu (Young, 1998)</a:t>
            </a:r>
          </a:p>
        </p:txBody>
      </p:sp>
      <p:sp>
        <p:nvSpPr>
          <p:cNvPr id="3" name="Symbol zastępczy zawartości 2"/>
          <p:cNvSpPr>
            <a:spLocks noGrp="1"/>
          </p:cNvSpPr>
          <p:nvPr>
            <p:ph idx="1"/>
          </p:nvPr>
        </p:nvSpPr>
        <p:spPr>
          <a:xfrm>
            <a:off x="1068840" y="2073364"/>
            <a:ext cx="6797452" cy="3281190"/>
          </a:xfrm>
        </p:spPr>
        <p:txBody>
          <a:bodyPr>
            <a:noAutofit/>
          </a:bodyPr>
          <a:lstStyle/>
          <a:p>
            <a:pPr marL="544251" indent="-544251">
              <a:spcBef>
                <a:spcPts val="2857"/>
              </a:spcBef>
              <a:buFont typeface="+mj-lt"/>
              <a:buAutoNum type="arabicPeriod"/>
            </a:pPr>
            <a:r>
              <a:rPr lang="pl-PL" sz="2000" dirty="0">
                <a:latin typeface="Calibri" panose="020F0502020204030204" pitchFamily="34" charset="0"/>
              </a:rPr>
              <a:t>C</a:t>
            </a:r>
            <a:r>
              <a:rPr lang="en-US" sz="2000" dirty="0" err="1">
                <a:latin typeface="Calibri" panose="020F0502020204030204" pitchFamily="34" charset="0"/>
              </a:rPr>
              <a:t>yber</a:t>
            </a:r>
            <a:r>
              <a:rPr lang="en-US" sz="2000" dirty="0">
                <a:latin typeface="Calibri" panose="020F0502020204030204" pitchFamily="34" charset="0"/>
              </a:rPr>
              <a:t> </a:t>
            </a:r>
            <a:r>
              <a:rPr lang="pl-PL" sz="2000" dirty="0">
                <a:latin typeface="Calibri" panose="020F0502020204030204" pitchFamily="34" charset="0"/>
              </a:rPr>
              <a:t>sex (</a:t>
            </a:r>
            <a:r>
              <a:rPr lang="en-US" sz="2000" dirty="0">
                <a:latin typeface="Calibri" panose="020F0502020204030204" pitchFamily="34" charset="0"/>
              </a:rPr>
              <a:t>chat room</a:t>
            </a:r>
            <a:r>
              <a:rPr lang="pl-PL" sz="2000" dirty="0">
                <a:latin typeface="Calibri" panose="020F0502020204030204" pitchFamily="34" charset="0"/>
              </a:rPr>
              <a:t>y, </a:t>
            </a:r>
            <a:r>
              <a:rPr lang="en-US" sz="2000" dirty="0">
                <a:latin typeface="Calibri" panose="020F0502020204030204" pitchFamily="34" charset="0"/>
              </a:rPr>
              <a:t>cyber porn</a:t>
            </a:r>
            <a:r>
              <a:rPr lang="pl-PL" sz="2000" dirty="0">
                <a:latin typeface="Calibri" panose="020F0502020204030204" pitchFamily="34" charset="0"/>
              </a:rPr>
              <a:t> itd.)</a:t>
            </a:r>
          </a:p>
          <a:p>
            <a:pPr marL="544251" indent="-544251">
              <a:spcBef>
                <a:spcPts val="2857"/>
              </a:spcBef>
              <a:buFont typeface="+mj-lt"/>
              <a:buAutoNum type="arabicPeriod"/>
            </a:pPr>
            <a:r>
              <a:rPr lang="pl-PL" sz="2000" dirty="0" err="1">
                <a:latin typeface="Calibri" panose="020F0502020204030204" pitchFamily="34" charset="0"/>
              </a:rPr>
              <a:t>Socjomania</a:t>
            </a:r>
            <a:r>
              <a:rPr lang="pl-PL" sz="2000" dirty="0">
                <a:latin typeface="Calibri" panose="020F0502020204030204" pitchFamily="34" charset="0"/>
              </a:rPr>
              <a:t> internetowa (</a:t>
            </a:r>
            <a:r>
              <a:rPr lang="en-US" sz="2000" dirty="0">
                <a:latin typeface="Calibri" panose="020F0502020204030204" pitchFamily="34" charset="0"/>
              </a:rPr>
              <a:t>online friendships</a:t>
            </a:r>
            <a:r>
              <a:rPr lang="pl-PL" sz="2000" dirty="0">
                <a:latin typeface="Calibri" panose="020F0502020204030204" pitchFamily="34" charset="0"/>
              </a:rPr>
              <a:t>)</a:t>
            </a:r>
            <a:r>
              <a:rPr lang="en-US" sz="2000" dirty="0">
                <a:latin typeface="Calibri" panose="020F0502020204030204" pitchFamily="34" charset="0"/>
              </a:rPr>
              <a:t> </a:t>
            </a:r>
            <a:endParaRPr lang="pl-PL" sz="2000" dirty="0">
              <a:latin typeface="Calibri" panose="020F0502020204030204" pitchFamily="34" charset="0"/>
            </a:endParaRPr>
          </a:p>
          <a:p>
            <a:pPr marL="544251" indent="-544251">
              <a:spcBef>
                <a:spcPts val="2857"/>
              </a:spcBef>
              <a:buFont typeface="+mj-lt"/>
              <a:buAutoNum type="arabicPeriod"/>
            </a:pPr>
            <a:r>
              <a:rPr lang="pl-PL" sz="2000" dirty="0">
                <a:latin typeface="Calibri" panose="020F0502020204030204" pitchFamily="34" charset="0"/>
              </a:rPr>
              <a:t>E-hazard, aukcje internatowe</a:t>
            </a:r>
          </a:p>
          <a:p>
            <a:pPr marL="544251" indent="-544251">
              <a:spcBef>
                <a:spcPts val="2857"/>
              </a:spcBef>
              <a:buFont typeface="+mj-lt"/>
              <a:buAutoNum type="arabicPeriod"/>
            </a:pPr>
            <a:r>
              <a:rPr lang="pl-PL" sz="2000" dirty="0">
                <a:latin typeface="Calibri" panose="020F0502020204030204" pitchFamily="34" charset="0"/>
              </a:rPr>
              <a:t>Przeciążenie informacyjne </a:t>
            </a:r>
            <a:br>
              <a:rPr lang="pl-PL" sz="2000" dirty="0">
                <a:latin typeface="Calibri" panose="020F0502020204030204" pitchFamily="34" charset="0"/>
              </a:rPr>
            </a:br>
            <a:r>
              <a:rPr lang="pl-PL" sz="2000" dirty="0">
                <a:latin typeface="Calibri" panose="020F0502020204030204" pitchFamily="34" charset="0"/>
              </a:rPr>
              <a:t>(kompulsywne surfowanie po sieci)</a:t>
            </a:r>
          </a:p>
          <a:p>
            <a:pPr marL="544251" indent="-544251">
              <a:spcBef>
                <a:spcPts val="2857"/>
              </a:spcBef>
              <a:buFont typeface="+mj-lt"/>
              <a:buAutoNum type="arabicPeriod"/>
            </a:pPr>
            <a:r>
              <a:rPr lang="pl-PL" sz="2000" dirty="0">
                <a:latin typeface="Calibri" panose="020F0502020204030204" pitchFamily="34" charset="0"/>
              </a:rPr>
              <a:t>Uzależnienie od komputera (</a:t>
            </a:r>
            <a:r>
              <a:rPr lang="pl-PL" sz="2000" dirty="0" smtClean="0">
                <a:latin typeface="Calibri" panose="020F0502020204030204" pitchFamily="34" charset="0"/>
              </a:rPr>
              <a:t>gry)</a:t>
            </a:r>
            <a:endParaRPr lang="pl-PL" sz="2000" dirty="0">
              <a:latin typeface="Calibri" panose="020F0502020204030204" pitchFamily="34" charset="0"/>
            </a:endParaRPr>
          </a:p>
        </p:txBody>
      </p:sp>
      <p:sp>
        <p:nvSpPr>
          <p:cNvPr id="4" name="Prostokąt 3"/>
          <p:cNvSpPr/>
          <p:nvPr/>
        </p:nvSpPr>
        <p:spPr>
          <a:xfrm>
            <a:off x="8277582" y="2049865"/>
            <a:ext cx="3494569" cy="556189"/>
          </a:xfrm>
          <a:prstGeom prst="rect">
            <a:avLst/>
          </a:prstGeom>
        </p:spPr>
        <p:txBody>
          <a:bodyPr wrap="none" lIns="108850" tIns="54425" rIns="108850" bIns="54425">
            <a:spAutoFit/>
          </a:bodyPr>
          <a:lstStyle/>
          <a:p>
            <a:r>
              <a:rPr lang="pl-PL" sz="2900" dirty="0">
                <a:solidFill>
                  <a:prstClr val="black"/>
                </a:solidFill>
                <a:latin typeface="Calibri" panose="020F0502020204030204" pitchFamily="34" charset="0"/>
              </a:rPr>
              <a:t>Oglądanie pornografii</a:t>
            </a:r>
            <a:endParaRPr lang="en-GB" sz="2900" dirty="0">
              <a:solidFill>
                <a:prstClr val="black"/>
              </a:solidFill>
              <a:latin typeface="Calibri" panose="020F0502020204030204" pitchFamily="34" charset="0"/>
            </a:endParaRPr>
          </a:p>
        </p:txBody>
      </p:sp>
      <p:sp>
        <p:nvSpPr>
          <p:cNvPr id="5" name="Prostokąt 4"/>
          <p:cNvSpPr/>
          <p:nvPr/>
        </p:nvSpPr>
        <p:spPr>
          <a:xfrm>
            <a:off x="8277580" y="2702235"/>
            <a:ext cx="3234690" cy="556189"/>
          </a:xfrm>
          <a:prstGeom prst="rect">
            <a:avLst/>
          </a:prstGeom>
        </p:spPr>
        <p:txBody>
          <a:bodyPr wrap="none" lIns="108850" tIns="54425" rIns="108850" bIns="54425">
            <a:spAutoFit/>
          </a:bodyPr>
          <a:lstStyle/>
          <a:p>
            <a:r>
              <a:rPr lang="pl-PL" sz="2900" dirty="0">
                <a:solidFill>
                  <a:prstClr val="black"/>
                </a:solidFill>
                <a:latin typeface="Calibri" panose="020F0502020204030204" pitchFamily="34" charset="0"/>
              </a:rPr>
              <a:t>Facebook i inne SNS</a:t>
            </a:r>
          </a:p>
        </p:txBody>
      </p:sp>
      <p:sp>
        <p:nvSpPr>
          <p:cNvPr id="6" name="Prostokąt 5"/>
          <p:cNvSpPr/>
          <p:nvPr/>
        </p:nvSpPr>
        <p:spPr>
          <a:xfrm>
            <a:off x="8277581" y="3226091"/>
            <a:ext cx="3065926" cy="779327"/>
          </a:xfrm>
          <a:prstGeom prst="rect">
            <a:avLst/>
          </a:prstGeom>
        </p:spPr>
        <p:txBody>
          <a:bodyPr wrap="none" lIns="108850" tIns="54425" rIns="108850" bIns="54425">
            <a:spAutoFit/>
          </a:bodyPr>
          <a:lstStyle/>
          <a:p>
            <a:pPr>
              <a:lnSpc>
                <a:spcPct val="150000"/>
              </a:lnSpc>
            </a:pPr>
            <a:r>
              <a:rPr lang="pl-PL" sz="2900" dirty="0">
                <a:solidFill>
                  <a:prstClr val="black"/>
                </a:solidFill>
                <a:latin typeface="Calibri" panose="020F0502020204030204" pitchFamily="34" charset="0"/>
              </a:rPr>
              <a:t>Hazard, zakupy itd.</a:t>
            </a:r>
          </a:p>
        </p:txBody>
      </p:sp>
      <p:sp>
        <p:nvSpPr>
          <p:cNvPr id="7" name="Prostokąt 6"/>
          <p:cNvSpPr/>
          <p:nvPr/>
        </p:nvSpPr>
        <p:spPr>
          <a:xfrm>
            <a:off x="8277583" y="4015589"/>
            <a:ext cx="1163995" cy="556189"/>
          </a:xfrm>
          <a:prstGeom prst="rect">
            <a:avLst/>
          </a:prstGeom>
        </p:spPr>
        <p:txBody>
          <a:bodyPr wrap="none" lIns="108850" tIns="54425" rIns="108850" bIns="54425">
            <a:spAutoFit/>
          </a:bodyPr>
          <a:lstStyle/>
          <a:p>
            <a:r>
              <a:rPr lang="pl-PL" sz="2900" dirty="0">
                <a:solidFill>
                  <a:prstClr val="black"/>
                </a:solidFill>
                <a:latin typeface="Calibri" panose="020F0502020204030204" pitchFamily="34" charset="0"/>
              </a:rPr>
              <a:t>GPIU*</a:t>
            </a:r>
            <a:endParaRPr lang="en-GB" sz="2900" dirty="0">
              <a:solidFill>
                <a:prstClr val="black"/>
              </a:solidFill>
              <a:latin typeface="Calibri" panose="020F0502020204030204" pitchFamily="34" charset="0"/>
            </a:endParaRPr>
          </a:p>
        </p:txBody>
      </p:sp>
      <p:sp>
        <p:nvSpPr>
          <p:cNvPr id="8" name="Prostokąt 7"/>
          <p:cNvSpPr/>
          <p:nvPr/>
        </p:nvSpPr>
        <p:spPr>
          <a:xfrm>
            <a:off x="8277583" y="4725674"/>
            <a:ext cx="2795146" cy="556189"/>
          </a:xfrm>
          <a:prstGeom prst="rect">
            <a:avLst/>
          </a:prstGeom>
        </p:spPr>
        <p:txBody>
          <a:bodyPr wrap="none" lIns="108850" tIns="54425" rIns="108850" bIns="54425">
            <a:spAutoFit/>
          </a:bodyPr>
          <a:lstStyle/>
          <a:p>
            <a:r>
              <a:rPr lang="pl-PL" sz="2900" dirty="0">
                <a:solidFill>
                  <a:prstClr val="black"/>
                </a:solidFill>
                <a:latin typeface="Calibri" panose="020F0502020204030204" pitchFamily="34" charset="0"/>
              </a:rPr>
              <a:t>DSM 5 (sekcja III)</a:t>
            </a:r>
          </a:p>
        </p:txBody>
      </p:sp>
      <p:sp>
        <p:nvSpPr>
          <p:cNvPr id="12" name="Strzałka: w prawo 11"/>
          <p:cNvSpPr/>
          <p:nvPr/>
        </p:nvSpPr>
        <p:spPr>
          <a:xfrm>
            <a:off x="8035344" y="2832842"/>
            <a:ext cx="194063" cy="234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pl-PL" sz="3300">
              <a:solidFill>
                <a:prstClr val="white"/>
              </a:solidFill>
            </a:endParaRPr>
          </a:p>
        </p:txBody>
      </p:sp>
      <p:sp>
        <p:nvSpPr>
          <p:cNvPr id="13" name="Strzałka: w prawo 12"/>
          <p:cNvSpPr/>
          <p:nvPr/>
        </p:nvSpPr>
        <p:spPr>
          <a:xfrm>
            <a:off x="8035344" y="2174992"/>
            <a:ext cx="194063" cy="234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pl-PL" sz="3300">
              <a:solidFill>
                <a:prstClr val="white"/>
              </a:solidFill>
            </a:endParaRPr>
          </a:p>
        </p:txBody>
      </p:sp>
      <p:sp>
        <p:nvSpPr>
          <p:cNvPr id="14" name="Strzałka: w prawo 13"/>
          <p:cNvSpPr/>
          <p:nvPr/>
        </p:nvSpPr>
        <p:spPr>
          <a:xfrm>
            <a:off x="8035344" y="3479537"/>
            <a:ext cx="194063" cy="234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pl-PL" sz="3300">
              <a:solidFill>
                <a:prstClr val="white"/>
              </a:solidFill>
            </a:endParaRPr>
          </a:p>
        </p:txBody>
      </p:sp>
      <p:sp>
        <p:nvSpPr>
          <p:cNvPr id="15" name="Strzałka: w prawo 14"/>
          <p:cNvSpPr/>
          <p:nvPr/>
        </p:nvSpPr>
        <p:spPr>
          <a:xfrm>
            <a:off x="8035344" y="4130601"/>
            <a:ext cx="194063" cy="234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pl-PL" sz="3300">
              <a:solidFill>
                <a:prstClr val="white"/>
              </a:solidFill>
            </a:endParaRPr>
          </a:p>
        </p:txBody>
      </p:sp>
      <p:sp>
        <p:nvSpPr>
          <p:cNvPr id="16" name="Strzałka: w prawo 15"/>
          <p:cNvSpPr/>
          <p:nvPr/>
        </p:nvSpPr>
        <p:spPr>
          <a:xfrm>
            <a:off x="8035344" y="4841992"/>
            <a:ext cx="194063" cy="234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pl-PL" sz="3300">
              <a:solidFill>
                <a:prstClr val="white"/>
              </a:solidFill>
            </a:endParaRPr>
          </a:p>
        </p:txBody>
      </p:sp>
      <p:sp>
        <p:nvSpPr>
          <p:cNvPr id="17" name="Prostokąt 16">
            <a:extLst>
              <a:ext uri="{FF2B5EF4-FFF2-40B4-BE49-F238E27FC236}">
                <a16:creationId xmlns="" xmlns:a16="http://schemas.microsoft.com/office/drawing/2014/main" id="{7033FF1A-1541-4999-B257-18CE7EFA6A5E}"/>
              </a:ext>
            </a:extLst>
          </p:cNvPr>
          <p:cNvSpPr/>
          <p:nvPr/>
        </p:nvSpPr>
        <p:spPr>
          <a:xfrm>
            <a:off x="1068840" y="5752093"/>
            <a:ext cx="10346249" cy="756244"/>
          </a:xfrm>
          <a:prstGeom prst="rect">
            <a:avLst/>
          </a:prstGeom>
        </p:spPr>
        <p:txBody>
          <a:bodyPr wrap="square" lIns="108850" tIns="54425" rIns="108850" bIns="54425">
            <a:spAutoFit/>
          </a:bodyPr>
          <a:lstStyle/>
          <a:p>
            <a:r>
              <a:rPr lang="pl-PL" dirty="0">
                <a:solidFill>
                  <a:prstClr val="black"/>
                </a:solidFill>
                <a:latin typeface="Calibri" panose="020F0502020204030204" pitchFamily="34" charset="0"/>
              </a:rPr>
              <a:t>GPIU* Z</a:t>
            </a:r>
            <a:r>
              <a:rPr lang="pl-PL" dirty="0" smtClean="0">
                <a:solidFill>
                  <a:prstClr val="black"/>
                </a:solidFill>
                <a:latin typeface="Calibri" panose="020F0502020204030204" pitchFamily="34" charset="0"/>
              </a:rPr>
              <a:t>generalizowane Problemowe </a:t>
            </a:r>
            <a:r>
              <a:rPr lang="pl-PL" dirty="0" smtClean="0">
                <a:solidFill>
                  <a:prstClr val="black"/>
                </a:solidFill>
                <a:latin typeface="Calibri" panose="020F0502020204030204" pitchFamily="34" charset="0"/>
              </a:rPr>
              <a:t>Używanie </a:t>
            </a:r>
            <a:r>
              <a:rPr lang="pl-PL" dirty="0" smtClean="0">
                <a:solidFill>
                  <a:prstClr val="black"/>
                </a:solidFill>
                <a:latin typeface="Calibri" panose="020F0502020204030204" pitchFamily="34" charset="0"/>
              </a:rPr>
              <a:t>Internetu </a:t>
            </a:r>
            <a:r>
              <a:rPr lang="pl-PL" dirty="0">
                <a:solidFill>
                  <a:prstClr val="black"/>
                </a:solidFill>
                <a:latin typeface="Calibri" panose="020F0502020204030204" pitchFamily="34" charset="0"/>
              </a:rPr>
              <a:t>(ang. </a:t>
            </a:r>
            <a:r>
              <a:rPr lang="pl-PL" dirty="0" err="1">
                <a:solidFill>
                  <a:prstClr val="black"/>
                </a:solidFill>
                <a:latin typeface="Calibri" panose="020F0502020204030204" pitchFamily="34" charset="0"/>
              </a:rPr>
              <a:t>generalised</a:t>
            </a:r>
            <a:r>
              <a:rPr lang="pl-PL" dirty="0">
                <a:solidFill>
                  <a:prstClr val="black"/>
                </a:solidFill>
                <a:latin typeface="Calibri" panose="020F0502020204030204" pitchFamily="34" charset="0"/>
              </a:rPr>
              <a:t> </a:t>
            </a:r>
            <a:r>
              <a:rPr lang="pl-PL" dirty="0" err="1">
                <a:solidFill>
                  <a:prstClr val="black"/>
                </a:solidFill>
                <a:latin typeface="Calibri" panose="020F0502020204030204" pitchFamily="34" charset="0"/>
              </a:rPr>
              <a:t>problematic</a:t>
            </a:r>
            <a:r>
              <a:rPr lang="pl-PL" dirty="0">
                <a:solidFill>
                  <a:prstClr val="black"/>
                </a:solidFill>
                <a:latin typeface="Calibri" panose="020F0502020204030204" pitchFamily="34" charset="0"/>
              </a:rPr>
              <a:t> internet </a:t>
            </a:r>
            <a:r>
              <a:rPr lang="pl-PL" dirty="0" err="1">
                <a:solidFill>
                  <a:prstClr val="black"/>
                </a:solidFill>
                <a:latin typeface="Calibri" panose="020F0502020204030204" pitchFamily="34" charset="0"/>
              </a:rPr>
              <a:t>use</a:t>
            </a:r>
            <a:r>
              <a:rPr lang="pl-PL" dirty="0">
                <a:solidFill>
                  <a:prstClr val="black"/>
                </a:solidFill>
                <a:latin typeface="Calibri" panose="020F0502020204030204" pitchFamily="34" charset="0"/>
              </a:rPr>
              <a:t>)</a:t>
            </a:r>
            <a:endParaRPr lang="en-GB" dirty="0">
              <a:solidFill>
                <a:prstClr val="black"/>
              </a:solidFill>
              <a:latin typeface="Calibri" panose="020F0502020204030204" pitchFamily="34" charset="0"/>
            </a:endParaRPr>
          </a:p>
        </p:txBody>
      </p:sp>
      <p:pic>
        <p:nvPicPr>
          <p:cNvPr id="10" name="Dźwięk 9">
            <a:hlinkClick r:id="" action="ppaction://media"/>
            <a:extLst>
              <a:ext uri="{FF2B5EF4-FFF2-40B4-BE49-F238E27FC236}">
                <a16:creationId xmlns="" xmlns:a16="http://schemas.microsoft.com/office/drawing/2014/main" id="{BEB572D2-30B7-4A59-A24B-B30DE752F7A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2851605201"/>
      </p:ext>
    </p:extLst>
  </p:cSld>
  <p:clrMapOvr>
    <a:masterClrMapping/>
  </p:clrMapOvr>
  <mc:AlternateContent xmlns:mc="http://schemas.openxmlformats.org/markup-compatibility/2006" xmlns:p14="http://schemas.microsoft.com/office/powerpoint/2010/main">
    <mc:Choice Requires="p14">
      <p:transition spd="slow" p14:dur="2000" advTm="161248"/>
    </mc:Choice>
    <mc:Fallback xmlns="">
      <p:transition spd="slow" advTm="16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0"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P spid="12" grpId="0" animBg="1"/>
      <p:bldP spid="13" grpId="0" animBg="1"/>
      <p:bldP spid="14" grpId="0" animBg="1"/>
      <p:bldP spid="15"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686D699-37BF-4ED1-867C-3C14559C207B}"/>
              </a:ext>
            </a:extLst>
          </p:cNvPr>
          <p:cNvSpPr>
            <a:spLocks noGrp="1"/>
          </p:cNvSpPr>
          <p:nvPr>
            <p:ph type="title"/>
          </p:nvPr>
        </p:nvSpPr>
        <p:spPr/>
        <p:txBody>
          <a:bodyPr/>
          <a:lstStyle/>
          <a:p>
            <a:r>
              <a:rPr lang="pl-PL" sz="3600" b="1" dirty="0">
                <a:solidFill>
                  <a:srgbClr val="C00000"/>
                </a:solidFill>
                <a:latin typeface="Calibri" panose="020F0502020204030204" pitchFamily="34" charset="0"/>
              </a:rPr>
              <a:t>Charakterystyka </a:t>
            </a:r>
          </a:p>
        </p:txBody>
      </p:sp>
      <p:sp>
        <p:nvSpPr>
          <p:cNvPr id="19" name="Symbol zastępczy zawartości 2">
            <a:extLst>
              <a:ext uri="{FF2B5EF4-FFF2-40B4-BE49-F238E27FC236}">
                <a16:creationId xmlns="" xmlns:a16="http://schemas.microsoft.com/office/drawing/2014/main" id="{6B8F888E-02CE-47AC-B95B-794DD1DDD5CB}"/>
              </a:ext>
            </a:extLst>
          </p:cNvPr>
          <p:cNvSpPr>
            <a:spLocks noGrp="1"/>
          </p:cNvSpPr>
          <p:nvPr>
            <p:ph idx="1"/>
          </p:nvPr>
        </p:nvSpPr>
        <p:spPr>
          <a:xfrm>
            <a:off x="1034778" y="1548112"/>
            <a:ext cx="10993140" cy="542554"/>
          </a:xfrm>
        </p:spPr>
        <p:txBody>
          <a:bodyPr>
            <a:normAutofit fontScale="77500" lnSpcReduction="20000"/>
          </a:bodyPr>
          <a:lstStyle/>
          <a:p>
            <a:pPr marL="0" indent="0">
              <a:spcBef>
                <a:spcPts val="714"/>
              </a:spcBef>
              <a:buSzPct val="110000"/>
              <a:buNone/>
            </a:pPr>
            <a:r>
              <a:rPr lang="pl-PL" sz="2900" dirty="0">
                <a:latin typeface="Calibri" panose="020F0502020204030204" pitchFamily="34" charset="0"/>
              </a:rPr>
              <a:t>Zgeneralizowane Problemowe Używanie Internetu </a:t>
            </a:r>
            <a:r>
              <a:rPr lang="en-US" sz="2100" dirty="0">
                <a:latin typeface="Calibri" panose="020F0502020204030204" pitchFamily="34" charset="0"/>
              </a:rPr>
              <a:t>(Caplan, 2003</a:t>
            </a:r>
            <a:r>
              <a:rPr lang="pl-PL" sz="2100" dirty="0">
                <a:latin typeface="Calibri" panose="020F0502020204030204" pitchFamily="34" charset="0"/>
              </a:rPr>
              <a:t>, 2010; Rowicka i Bronowski, 2016</a:t>
            </a:r>
            <a:r>
              <a:rPr lang="pl-PL" sz="2100" dirty="0" smtClean="0">
                <a:latin typeface="Calibri" panose="020F0502020204030204" pitchFamily="34" charset="0"/>
              </a:rPr>
              <a:t>)</a:t>
            </a:r>
            <a:endParaRPr lang="en-US" sz="2100" dirty="0">
              <a:latin typeface="Calibri" panose="020F0502020204030204" pitchFamily="34" charset="0"/>
            </a:endParaRPr>
          </a:p>
        </p:txBody>
      </p:sp>
      <p:grpSp>
        <p:nvGrpSpPr>
          <p:cNvPr id="4" name="Grupa 3">
            <a:extLst>
              <a:ext uri="{FF2B5EF4-FFF2-40B4-BE49-F238E27FC236}">
                <a16:creationId xmlns="" xmlns:a16="http://schemas.microsoft.com/office/drawing/2014/main" id="{84E282AF-44DB-49DB-9BA6-1B7319B55B51}"/>
              </a:ext>
            </a:extLst>
          </p:cNvPr>
          <p:cNvGrpSpPr/>
          <p:nvPr/>
        </p:nvGrpSpPr>
        <p:grpSpPr>
          <a:xfrm>
            <a:off x="2639458" y="2358809"/>
            <a:ext cx="7623374" cy="3449440"/>
            <a:chOff x="1956816" y="3099816"/>
            <a:chExt cx="6784412" cy="2816352"/>
          </a:xfrm>
        </p:grpSpPr>
        <p:sp>
          <p:nvSpPr>
            <p:cNvPr id="5" name="Prostokąt: zaokrąglone rogi 4">
              <a:extLst>
                <a:ext uri="{FF2B5EF4-FFF2-40B4-BE49-F238E27FC236}">
                  <a16:creationId xmlns="" xmlns:a16="http://schemas.microsoft.com/office/drawing/2014/main" id="{B34938AE-972C-42B3-9068-29BEED5F82F2}"/>
                </a:ext>
              </a:extLst>
            </p:cNvPr>
            <p:cNvSpPr/>
            <p:nvPr/>
          </p:nvSpPr>
          <p:spPr>
            <a:xfrm>
              <a:off x="1956816" y="4335946"/>
              <a:ext cx="1256772" cy="448062"/>
            </a:xfrm>
            <a:prstGeom prst="roundRect">
              <a:avLst/>
            </a:prstGeom>
            <a:solidFill>
              <a:schemeClr val="accent2">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b="1" dirty="0">
                  <a:solidFill>
                    <a:prstClr val="black"/>
                  </a:solidFill>
                  <a:latin typeface="Calibri" panose="020F0502020204030204" pitchFamily="34" charset="0"/>
                  <a:cs typeface="Times New Roman" panose="02020603050405020304" pitchFamily="18" charset="0"/>
                </a:rPr>
                <a:t>POSI</a:t>
              </a:r>
            </a:p>
          </p:txBody>
        </p:sp>
        <p:sp>
          <p:nvSpPr>
            <p:cNvPr id="6" name="Prostokąt: zaokrąglone rogi 5">
              <a:extLst>
                <a:ext uri="{FF2B5EF4-FFF2-40B4-BE49-F238E27FC236}">
                  <a16:creationId xmlns="" xmlns:a16="http://schemas.microsoft.com/office/drawing/2014/main" id="{72640382-2A43-4B03-A4F4-A0A1907CEDBA}"/>
                </a:ext>
              </a:extLst>
            </p:cNvPr>
            <p:cNvSpPr/>
            <p:nvPr/>
          </p:nvSpPr>
          <p:spPr>
            <a:xfrm>
              <a:off x="3633315" y="5221714"/>
              <a:ext cx="1760772" cy="694454"/>
            </a:xfrm>
            <a:prstGeom prst="roundRect">
              <a:avLst/>
            </a:prstGeom>
            <a:solidFill>
              <a:schemeClr val="accent2">
                <a:lumMod val="40000"/>
                <a:lumOff val="6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b="1" dirty="0">
                  <a:solidFill>
                    <a:prstClr val="black"/>
                  </a:solidFill>
                  <a:latin typeface="Calibri" panose="020F0502020204030204" pitchFamily="34" charset="0"/>
                  <a:cs typeface="Times New Roman" panose="02020603050405020304" pitchFamily="18" charset="0"/>
                </a:rPr>
                <a:t>Regulacja Nastroju</a:t>
              </a:r>
            </a:p>
          </p:txBody>
        </p:sp>
        <p:sp>
          <p:nvSpPr>
            <p:cNvPr id="7" name="Prostokąt: zaokrąglone rogi 6">
              <a:extLst>
                <a:ext uri="{FF2B5EF4-FFF2-40B4-BE49-F238E27FC236}">
                  <a16:creationId xmlns="" xmlns:a16="http://schemas.microsoft.com/office/drawing/2014/main" id="{6295C767-2C00-4030-A7AB-027686906113}"/>
                </a:ext>
              </a:extLst>
            </p:cNvPr>
            <p:cNvSpPr/>
            <p:nvPr/>
          </p:nvSpPr>
          <p:spPr>
            <a:xfrm>
              <a:off x="3914118" y="3099816"/>
              <a:ext cx="2032746" cy="668584"/>
            </a:xfrm>
            <a:prstGeom prst="roundRect">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b="1" dirty="0">
                  <a:solidFill>
                    <a:prstClr val="black"/>
                  </a:solidFill>
                  <a:latin typeface="Calibri" panose="020F0502020204030204" pitchFamily="34" charset="0"/>
                  <a:cs typeface="Times New Roman" panose="02020603050405020304" pitchFamily="18" charset="0"/>
                </a:rPr>
                <a:t>Poznawcze zaabsorbowanie</a:t>
              </a:r>
              <a:endParaRPr lang="en-GB" sz="2000" b="1" dirty="0">
                <a:solidFill>
                  <a:prstClr val="black"/>
                </a:solidFill>
                <a:latin typeface="Calibri" panose="020F0502020204030204" pitchFamily="34" charset="0"/>
                <a:cs typeface="Times New Roman" panose="02020603050405020304" pitchFamily="18" charset="0"/>
              </a:endParaRPr>
            </a:p>
          </p:txBody>
        </p:sp>
        <p:sp>
          <p:nvSpPr>
            <p:cNvPr id="8" name="Prostokąt: zaokrąglone rogi 7">
              <a:extLst>
                <a:ext uri="{FF2B5EF4-FFF2-40B4-BE49-F238E27FC236}">
                  <a16:creationId xmlns="" xmlns:a16="http://schemas.microsoft.com/office/drawing/2014/main" id="{BAAB6DE2-A920-41D1-ADD7-5A5DD43AEE09}"/>
                </a:ext>
              </a:extLst>
            </p:cNvPr>
            <p:cNvSpPr/>
            <p:nvPr/>
          </p:nvSpPr>
          <p:spPr>
            <a:xfrm>
              <a:off x="6944377" y="5216461"/>
              <a:ext cx="1796851" cy="694454"/>
            </a:xfrm>
            <a:prstGeom prst="roundRect">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b="1" dirty="0">
                  <a:solidFill>
                    <a:prstClr val="black"/>
                  </a:solidFill>
                  <a:latin typeface="Calibri" panose="020F0502020204030204" pitchFamily="34" charset="0"/>
                  <a:cs typeface="Times New Roman" panose="02020603050405020304" pitchFamily="18" charset="0"/>
                </a:rPr>
                <a:t>Neg. konsekwencje</a:t>
              </a:r>
            </a:p>
          </p:txBody>
        </p:sp>
        <p:sp>
          <p:nvSpPr>
            <p:cNvPr id="9" name="Prostokąt: zaokrąglone rogi 8">
              <a:extLst>
                <a:ext uri="{FF2B5EF4-FFF2-40B4-BE49-F238E27FC236}">
                  <a16:creationId xmlns="" xmlns:a16="http://schemas.microsoft.com/office/drawing/2014/main" id="{85232842-5C3A-42AA-98D0-5CD29A242F32}"/>
                </a:ext>
              </a:extLst>
            </p:cNvPr>
            <p:cNvSpPr/>
            <p:nvPr/>
          </p:nvSpPr>
          <p:spPr>
            <a:xfrm>
              <a:off x="6582756" y="3099816"/>
              <a:ext cx="1832968" cy="668584"/>
            </a:xfrm>
            <a:prstGeom prst="roundRect">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b="1" dirty="0">
                  <a:solidFill>
                    <a:prstClr val="black"/>
                  </a:solidFill>
                  <a:latin typeface="Calibri" panose="020F0502020204030204" pitchFamily="34" charset="0"/>
                  <a:cs typeface="Times New Roman" panose="02020603050405020304" pitchFamily="18" charset="0"/>
                </a:rPr>
                <a:t>Kompulsywne Używanie</a:t>
              </a:r>
            </a:p>
          </p:txBody>
        </p:sp>
        <p:sp>
          <p:nvSpPr>
            <p:cNvPr id="10" name="Owal 9">
              <a:extLst>
                <a:ext uri="{FF2B5EF4-FFF2-40B4-BE49-F238E27FC236}">
                  <a16:creationId xmlns="" xmlns:a16="http://schemas.microsoft.com/office/drawing/2014/main" id="{7B3F66DB-E41B-4E70-A2B6-7037760DD3ED}"/>
                </a:ext>
              </a:extLst>
            </p:cNvPr>
            <p:cNvSpPr/>
            <p:nvPr/>
          </p:nvSpPr>
          <p:spPr>
            <a:xfrm>
              <a:off x="5016073" y="4224652"/>
              <a:ext cx="2679159" cy="770470"/>
            </a:xfrm>
            <a:prstGeom prst="ellipse">
              <a:avLst/>
            </a:prstGeom>
            <a:solidFill>
              <a:schemeClr val="accent2">
                <a:lumMod val="40000"/>
                <a:lumOff val="6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000" b="1" dirty="0">
                  <a:solidFill>
                    <a:prstClr val="black"/>
                  </a:solidFill>
                  <a:latin typeface="Calibri" panose="020F0502020204030204" pitchFamily="34" charset="0"/>
                  <a:cs typeface="Times New Roman" panose="02020603050405020304" pitchFamily="18" charset="0"/>
                </a:rPr>
                <a:t>Upośledzona samokontrola</a:t>
              </a:r>
            </a:p>
          </p:txBody>
        </p:sp>
        <p:cxnSp>
          <p:nvCxnSpPr>
            <p:cNvPr id="11" name="Łącznik prosty ze strzałką 10">
              <a:extLst>
                <a:ext uri="{FF2B5EF4-FFF2-40B4-BE49-F238E27FC236}">
                  <a16:creationId xmlns="" xmlns:a16="http://schemas.microsoft.com/office/drawing/2014/main" id="{FDB4CA56-26B5-4EB8-8C0C-4E8D4546D685}"/>
                </a:ext>
              </a:extLst>
            </p:cNvPr>
            <p:cNvCxnSpPr>
              <a:cxnSpLocks/>
              <a:stCxn id="5" idx="2"/>
              <a:endCxn id="6" idx="1"/>
            </p:cNvCxnSpPr>
            <p:nvPr/>
          </p:nvCxnSpPr>
          <p:spPr>
            <a:xfrm>
              <a:off x="2585203" y="4784008"/>
              <a:ext cx="1048112" cy="78493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2" name="Łącznik prosty ze strzałką 11">
              <a:extLst>
                <a:ext uri="{FF2B5EF4-FFF2-40B4-BE49-F238E27FC236}">
                  <a16:creationId xmlns="" xmlns:a16="http://schemas.microsoft.com/office/drawing/2014/main" id="{1DE9A821-F000-43AA-A0B7-16BB71F20DA0}"/>
                </a:ext>
              </a:extLst>
            </p:cNvPr>
            <p:cNvCxnSpPr>
              <a:cxnSpLocks/>
              <a:stCxn id="6" idx="3"/>
              <a:endCxn id="10" idx="4"/>
            </p:cNvCxnSpPr>
            <p:nvPr/>
          </p:nvCxnSpPr>
          <p:spPr>
            <a:xfrm flipV="1">
              <a:off x="5394087" y="4995122"/>
              <a:ext cx="961566" cy="57382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3" name="Łącznik prosty ze strzałką 12">
              <a:extLst>
                <a:ext uri="{FF2B5EF4-FFF2-40B4-BE49-F238E27FC236}">
                  <a16:creationId xmlns="" xmlns:a16="http://schemas.microsoft.com/office/drawing/2014/main" id="{3D70E7BE-7BD1-4C84-BA82-1FA120270339}"/>
                </a:ext>
              </a:extLst>
            </p:cNvPr>
            <p:cNvCxnSpPr>
              <a:cxnSpLocks/>
              <a:stCxn id="5" idx="3"/>
              <a:endCxn id="10" idx="2"/>
            </p:cNvCxnSpPr>
            <p:nvPr/>
          </p:nvCxnSpPr>
          <p:spPr>
            <a:xfrm>
              <a:off x="3213588" y="4559977"/>
              <a:ext cx="1802484" cy="4991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4" name="Łącznik prosty ze strzałką 13">
              <a:extLst>
                <a:ext uri="{FF2B5EF4-FFF2-40B4-BE49-F238E27FC236}">
                  <a16:creationId xmlns="" xmlns:a16="http://schemas.microsoft.com/office/drawing/2014/main" id="{7AC7F71D-39D4-4602-9527-70AEDAEB2FC5}"/>
                </a:ext>
              </a:extLst>
            </p:cNvPr>
            <p:cNvCxnSpPr>
              <a:cxnSpLocks/>
              <a:stCxn id="10" idx="7"/>
              <a:endCxn id="9" idx="2"/>
            </p:cNvCxnSpPr>
            <p:nvPr/>
          </p:nvCxnSpPr>
          <p:spPr>
            <a:xfrm flipV="1">
              <a:off x="7302878" y="3768400"/>
              <a:ext cx="196362" cy="5690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5" name="Łącznik prosty ze strzałką 14">
              <a:extLst>
                <a:ext uri="{FF2B5EF4-FFF2-40B4-BE49-F238E27FC236}">
                  <a16:creationId xmlns="" xmlns:a16="http://schemas.microsoft.com/office/drawing/2014/main" id="{A7A3609E-6C3C-4265-9585-313EDF65D980}"/>
                </a:ext>
              </a:extLst>
            </p:cNvPr>
            <p:cNvCxnSpPr>
              <a:cxnSpLocks/>
              <a:stCxn id="10" idx="1"/>
              <a:endCxn id="7" idx="2"/>
            </p:cNvCxnSpPr>
            <p:nvPr/>
          </p:nvCxnSpPr>
          <p:spPr>
            <a:xfrm flipH="1" flipV="1">
              <a:off x="4930492" y="3768400"/>
              <a:ext cx="477935" cy="56908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6" name="Łącznik prosty ze strzałką 15">
              <a:extLst>
                <a:ext uri="{FF2B5EF4-FFF2-40B4-BE49-F238E27FC236}">
                  <a16:creationId xmlns="" xmlns:a16="http://schemas.microsoft.com/office/drawing/2014/main" id="{E63316BD-7ED3-4C27-A411-955BC5F531A7}"/>
                </a:ext>
              </a:extLst>
            </p:cNvPr>
            <p:cNvCxnSpPr>
              <a:cxnSpLocks/>
              <a:stCxn id="10" idx="5"/>
              <a:endCxn id="8" idx="0"/>
            </p:cNvCxnSpPr>
            <p:nvPr/>
          </p:nvCxnSpPr>
          <p:spPr>
            <a:xfrm>
              <a:off x="7302878" y="4882289"/>
              <a:ext cx="539925" cy="33417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17" name="pole tekstowe 16">
            <a:extLst>
              <a:ext uri="{FF2B5EF4-FFF2-40B4-BE49-F238E27FC236}">
                <a16:creationId xmlns="" xmlns:a16="http://schemas.microsoft.com/office/drawing/2014/main" id="{F1790B47-A38D-44AA-B6FC-9F87FBE669BF}"/>
              </a:ext>
            </a:extLst>
          </p:cNvPr>
          <p:cNvSpPr txBox="1"/>
          <p:nvPr/>
        </p:nvSpPr>
        <p:spPr>
          <a:xfrm>
            <a:off x="277375" y="2618035"/>
            <a:ext cx="2196262" cy="2449015"/>
          </a:xfrm>
          <a:prstGeom prst="rect">
            <a:avLst/>
          </a:prstGeom>
          <a:noFill/>
        </p:spPr>
        <p:txBody>
          <a:bodyPr wrap="square" lIns="108850" tIns="54425" rIns="108850" bIns="54425" rtlCol="0">
            <a:spAutoFit/>
          </a:bodyPr>
          <a:lstStyle/>
          <a:p>
            <a:pPr algn="ctr"/>
            <a:r>
              <a:rPr lang="pl-PL" sz="1900" dirty="0">
                <a:solidFill>
                  <a:prstClr val="black"/>
                </a:solidFill>
                <a:latin typeface="Calibri" panose="020F0502020204030204" pitchFamily="34" charset="0"/>
              </a:rPr>
              <a:t>POSI – preferencja relacji </a:t>
            </a:r>
            <a:r>
              <a:rPr lang="pl-PL" sz="1900" i="1" dirty="0">
                <a:solidFill>
                  <a:prstClr val="black"/>
                </a:solidFill>
                <a:latin typeface="Calibri" panose="020F0502020204030204" pitchFamily="34" charset="0"/>
              </a:rPr>
              <a:t>online</a:t>
            </a:r>
            <a:r>
              <a:rPr lang="pl-PL" sz="1900" dirty="0">
                <a:solidFill>
                  <a:prstClr val="black"/>
                </a:solidFill>
                <a:latin typeface="Calibri" panose="020F0502020204030204" pitchFamily="34" charset="0"/>
              </a:rPr>
              <a:t> nad </a:t>
            </a:r>
            <a:r>
              <a:rPr lang="pl-PL" sz="1900" i="1" dirty="0">
                <a:solidFill>
                  <a:prstClr val="black"/>
                </a:solidFill>
                <a:latin typeface="Calibri" panose="020F0502020204030204" pitchFamily="34" charset="0"/>
              </a:rPr>
              <a:t>offline</a:t>
            </a:r>
            <a:r>
              <a:rPr lang="pl-PL" sz="1900" dirty="0">
                <a:solidFill>
                  <a:prstClr val="black"/>
                </a:solidFill>
                <a:latin typeface="Calibri" panose="020F0502020204030204" pitchFamily="34" charset="0"/>
              </a:rPr>
              <a:t> – ma to miejsce jeśli dziecko ma pewne deficyty społeczne - niskie kompetencje </a:t>
            </a:r>
            <a:r>
              <a:rPr lang="pl-PL" sz="1900" dirty="0" smtClean="0">
                <a:solidFill>
                  <a:prstClr val="black"/>
                </a:solidFill>
                <a:latin typeface="Calibri" panose="020F0502020204030204" pitchFamily="34" charset="0"/>
              </a:rPr>
              <a:t>społeczne.</a:t>
            </a:r>
            <a:endParaRPr lang="en-GB" sz="1900" dirty="0">
              <a:solidFill>
                <a:prstClr val="black"/>
              </a:solidFill>
              <a:latin typeface="Calibri" panose="020F0502020204030204" pitchFamily="34" charset="0"/>
            </a:endParaRPr>
          </a:p>
        </p:txBody>
      </p:sp>
      <p:sp>
        <p:nvSpPr>
          <p:cNvPr id="18" name="pole tekstowe 17">
            <a:extLst>
              <a:ext uri="{FF2B5EF4-FFF2-40B4-BE49-F238E27FC236}">
                <a16:creationId xmlns="" xmlns:a16="http://schemas.microsoft.com/office/drawing/2014/main" id="{E7DC7433-2CC1-4296-A561-23C6ED55F9F5}"/>
              </a:ext>
            </a:extLst>
          </p:cNvPr>
          <p:cNvSpPr txBox="1"/>
          <p:nvPr/>
        </p:nvSpPr>
        <p:spPr>
          <a:xfrm>
            <a:off x="233839" y="5311479"/>
            <a:ext cx="4244913" cy="1323745"/>
          </a:xfrm>
          <a:prstGeom prst="rect">
            <a:avLst/>
          </a:prstGeom>
          <a:noFill/>
        </p:spPr>
        <p:txBody>
          <a:bodyPr wrap="square" lIns="108850" tIns="54425" rIns="108850" bIns="54425" rtlCol="0">
            <a:spAutoFit/>
          </a:bodyPr>
          <a:lstStyle/>
          <a:p>
            <a:pPr algn="ctr"/>
            <a:r>
              <a:rPr lang="pl-PL" sz="1900" dirty="0">
                <a:solidFill>
                  <a:prstClr val="black"/>
                </a:solidFill>
                <a:latin typeface="Calibri" panose="020F0502020204030204" pitchFamily="34" charset="0"/>
              </a:rPr>
              <a:t>Jeśli dziecko traktuje internet jako mechanizm regulacji nastroju tzn. ucieka w niego jak sobie nie radzi ze stresem, jak jest samotne, jak się boi. </a:t>
            </a:r>
            <a:endParaRPr lang="en-GB" sz="1900" dirty="0">
              <a:solidFill>
                <a:prstClr val="black"/>
              </a:solidFill>
              <a:latin typeface="Calibri" panose="020F0502020204030204" pitchFamily="34" charset="0"/>
            </a:endParaRPr>
          </a:p>
        </p:txBody>
      </p:sp>
      <p:pic>
        <p:nvPicPr>
          <p:cNvPr id="3" name="Dźwięk 2">
            <a:hlinkClick r:id="" action="ppaction://media"/>
            <a:extLst>
              <a:ext uri="{FF2B5EF4-FFF2-40B4-BE49-F238E27FC236}">
                <a16:creationId xmlns="" xmlns:a16="http://schemas.microsoft.com/office/drawing/2014/main" id="{83DD7048-53FF-443F-9E19-E1F25328EA3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688450240"/>
      </p:ext>
    </p:extLst>
  </p:cSld>
  <p:clrMapOvr>
    <a:masterClrMapping/>
  </p:clrMapOvr>
  <mc:AlternateContent xmlns:mc="http://schemas.openxmlformats.org/markup-compatibility/2006" xmlns:p14="http://schemas.microsoft.com/office/powerpoint/2010/main">
    <mc:Choice Requires="p14">
      <p:transition spd="slow" p14:dur="2000" advTm="189125"/>
    </mc:Choice>
    <mc:Fallback xmlns="">
      <p:transition spd="slow" advTm="18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9" grpId="0" build="p"/>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A144F964-68DF-4D86-BA89-E7451B59B0AB}"/>
              </a:ext>
            </a:extLst>
          </p:cNvPr>
          <p:cNvSpPr>
            <a:spLocks noGrp="1"/>
          </p:cNvSpPr>
          <p:nvPr>
            <p:ph type="title"/>
          </p:nvPr>
        </p:nvSpPr>
        <p:spPr>
          <a:xfrm>
            <a:off x="853329" y="286673"/>
            <a:ext cx="10453279" cy="1053095"/>
          </a:xfrm>
        </p:spPr>
        <p:txBody>
          <a:bodyPr>
            <a:normAutofit/>
          </a:bodyPr>
          <a:lstStyle/>
          <a:p>
            <a:r>
              <a:rPr lang="pl-PL" sz="3600" b="1" dirty="0">
                <a:solidFill>
                  <a:srgbClr val="C00000"/>
                </a:solidFill>
                <a:latin typeface="Calibri" panose="020F0502020204030204" pitchFamily="34" charset="0"/>
              </a:rPr>
              <a:t>Video </a:t>
            </a:r>
            <a:r>
              <a:rPr lang="pl-PL" sz="3600" b="1" dirty="0" err="1">
                <a:solidFill>
                  <a:srgbClr val="C00000"/>
                </a:solidFill>
                <a:latin typeface="Calibri" panose="020F0502020204030204" pitchFamily="34" charset="0"/>
              </a:rPr>
              <a:t>gaming</a:t>
            </a:r>
            <a:r>
              <a:rPr lang="pl-PL" sz="3600" b="1" dirty="0">
                <a:solidFill>
                  <a:srgbClr val="C00000"/>
                </a:solidFill>
                <a:latin typeface="Calibri" panose="020F0502020204030204" pitchFamily="34" charset="0"/>
              </a:rPr>
              <a:t> </a:t>
            </a:r>
            <a:r>
              <a:rPr lang="pl-PL" sz="3600" b="1" dirty="0" err="1">
                <a:solidFill>
                  <a:srgbClr val="C00000"/>
                </a:solidFill>
                <a:latin typeface="Calibri" panose="020F0502020204030204" pitchFamily="34" charset="0"/>
              </a:rPr>
              <a:t>disorder</a:t>
            </a:r>
            <a:r>
              <a:rPr lang="pl-PL" sz="3600" b="1" dirty="0">
                <a:solidFill>
                  <a:srgbClr val="C00000"/>
                </a:solidFill>
                <a:latin typeface="Calibri" panose="020F0502020204030204" pitchFamily="34" charset="0"/>
              </a:rPr>
              <a:t>: zaburzenie grania w gry</a:t>
            </a:r>
          </a:p>
        </p:txBody>
      </p:sp>
      <p:sp>
        <p:nvSpPr>
          <p:cNvPr id="5" name="Symbol zastępczy zawartości 4">
            <a:extLst>
              <a:ext uri="{FF2B5EF4-FFF2-40B4-BE49-F238E27FC236}">
                <a16:creationId xmlns="" xmlns:a16="http://schemas.microsoft.com/office/drawing/2014/main" id="{60934C35-AE61-40F5-9445-430120FF1417}"/>
              </a:ext>
            </a:extLst>
          </p:cNvPr>
          <p:cNvSpPr>
            <a:spLocks noGrp="1"/>
          </p:cNvSpPr>
          <p:nvPr>
            <p:ph sz="half" idx="2"/>
          </p:nvPr>
        </p:nvSpPr>
        <p:spPr>
          <a:xfrm>
            <a:off x="8194415" y="1810994"/>
            <a:ext cx="3415971" cy="1325630"/>
          </a:xfrm>
          <a:solidFill>
            <a:schemeClr val="accent6">
              <a:lumMod val="60000"/>
              <a:lumOff val="40000"/>
            </a:schemeClr>
          </a:solidFill>
        </p:spPr>
        <p:txBody>
          <a:bodyPr anchor="ctr" anchorCtr="0">
            <a:normAutofit/>
          </a:bodyPr>
          <a:lstStyle/>
          <a:p>
            <a:pPr marL="0" indent="0" algn="ctr">
              <a:buNone/>
            </a:pPr>
            <a:r>
              <a:rPr lang="pl-PL" sz="2900" dirty="0">
                <a:latin typeface="Calibri" panose="020F0502020204030204" pitchFamily="34" charset="0"/>
              </a:rPr>
              <a:t>Motywy do grania </a:t>
            </a:r>
            <a:r>
              <a:rPr lang="pl-PL" sz="2100" dirty="0">
                <a:latin typeface="Calibri" panose="020F0502020204030204" pitchFamily="34" charset="0"/>
              </a:rPr>
              <a:t>(</a:t>
            </a:r>
            <a:r>
              <a:rPr lang="pl-PL" sz="2100" dirty="0" err="1">
                <a:latin typeface="Calibri" panose="020F0502020204030204" pitchFamily="34" charset="0"/>
              </a:rPr>
              <a:t>Demetrovics</a:t>
            </a:r>
            <a:r>
              <a:rPr lang="pl-PL" sz="2100" dirty="0">
                <a:latin typeface="Calibri" panose="020F0502020204030204" pitchFamily="34" charset="0"/>
              </a:rPr>
              <a:t> et al., 2011)</a:t>
            </a:r>
            <a:endParaRPr lang="pl-PL" sz="1900" dirty="0">
              <a:latin typeface="Calibri" panose="020F0502020204030204" pitchFamily="34" charset="0"/>
            </a:endParaRPr>
          </a:p>
        </p:txBody>
      </p:sp>
      <p:sp>
        <p:nvSpPr>
          <p:cNvPr id="6" name="Symbol zastępczy zawartości 4">
            <a:extLst>
              <a:ext uri="{FF2B5EF4-FFF2-40B4-BE49-F238E27FC236}">
                <a16:creationId xmlns="" xmlns:a16="http://schemas.microsoft.com/office/drawing/2014/main" id="{2F975040-29EF-4792-BE26-F784541A1C63}"/>
              </a:ext>
            </a:extLst>
          </p:cNvPr>
          <p:cNvSpPr txBox="1">
            <a:spLocks/>
          </p:cNvSpPr>
          <p:nvPr/>
        </p:nvSpPr>
        <p:spPr>
          <a:xfrm>
            <a:off x="4404465" y="3467178"/>
            <a:ext cx="3697901" cy="2855677"/>
          </a:xfrm>
          <a:prstGeom prst="rect">
            <a:avLst/>
          </a:prstGeom>
        </p:spPr>
        <p:txBody>
          <a:bodyPr lIns="108850" tIns="54425" rIns="108850" bIns="54425"/>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425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Zaabsorbowanie</a:t>
            </a:r>
          </a:p>
          <a:p>
            <a:pPr marL="54425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Nadużywanie</a:t>
            </a:r>
          </a:p>
          <a:p>
            <a:pPr marL="54425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Imersja</a:t>
            </a:r>
          </a:p>
          <a:p>
            <a:pPr marL="54425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Społeczna izolacja</a:t>
            </a:r>
          </a:p>
          <a:p>
            <a:pPr marL="54425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Konflikty interpersonalne</a:t>
            </a:r>
          </a:p>
          <a:p>
            <a:pPr marL="54425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Symptomy </a:t>
            </a:r>
            <a:r>
              <a:rPr lang="pl-PL" altLang="pl-PL" sz="1800" dirty="0" err="1">
                <a:solidFill>
                  <a:prstClr val="black"/>
                </a:solidFill>
                <a:latin typeface="Calibri" panose="020F0502020204030204" pitchFamily="34" charset="0"/>
              </a:rPr>
              <a:t>odstawienne</a:t>
            </a:r>
            <a:endParaRPr lang="pl-PL" altLang="pl-PL" sz="1800" dirty="0">
              <a:solidFill>
                <a:prstClr val="black"/>
              </a:solidFill>
              <a:latin typeface="Calibri" panose="020F0502020204030204" pitchFamily="34" charset="0"/>
            </a:endParaRPr>
          </a:p>
        </p:txBody>
      </p:sp>
      <p:sp>
        <p:nvSpPr>
          <p:cNvPr id="9" name="Symbol zastępczy zawartości 4">
            <a:extLst>
              <a:ext uri="{FF2B5EF4-FFF2-40B4-BE49-F238E27FC236}">
                <a16:creationId xmlns="" xmlns:a16="http://schemas.microsoft.com/office/drawing/2014/main" id="{67EE810B-2F15-44C5-BAC7-5E0079D03595}"/>
              </a:ext>
            </a:extLst>
          </p:cNvPr>
          <p:cNvSpPr txBox="1">
            <a:spLocks/>
          </p:cNvSpPr>
          <p:nvPr/>
        </p:nvSpPr>
        <p:spPr>
          <a:xfrm>
            <a:off x="8102369" y="3467178"/>
            <a:ext cx="3600066" cy="2414497"/>
          </a:xfrm>
          <a:prstGeom prst="rect">
            <a:avLst/>
          </a:prstGeom>
        </p:spPr>
        <p:txBody>
          <a:bodyPr lIns="108850" tIns="54425" rIns="108850" bIns="54425"/>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4018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Społeczne</a:t>
            </a:r>
            <a:endParaRPr lang="en-GB" altLang="pl-PL" sz="1800" dirty="0">
              <a:solidFill>
                <a:prstClr val="black"/>
              </a:solidFill>
              <a:latin typeface="Calibri" panose="020F0502020204030204" pitchFamily="34" charset="0"/>
            </a:endParaRPr>
          </a:p>
          <a:p>
            <a:pPr marL="74018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Radzenia sobie (ucieczkowe)</a:t>
            </a:r>
            <a:endParaRPr lang="en-GB" altLang="pl-PL" sz="1800" dirty="0">
              <a:solidFill>
                <a:prstClr val="black"/>
              </a:solidFill>
              <a:latin typeface="Calibri" panose="020F0502020204030204" pitchFamily="34" charset="0"/>
            </a:endParaRPr>
          </a:p>
          <a:p>
            <a:pPr marL="74018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Fantazjowanie</a:t>
            </a:r>
            <a:r>
              <a:rPr lang="en-GB" altLang="pl-PL" sz="1800" dirty="0">
                <a:solidFill>
                  <a:prstClr val="black"/>
                </a:solidFill>
                <a:latin typeface="Calibri" panose="020F0502020204030204" pitchFamily="34" charset="0"/>
              </a:rPr>
              <a:t> </a:t>
            </a:r>
          </a:p>
          <a:p>
            <a:pPr marL="74018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Rekreacja</a:t>
            </a:r>
            <a:endParaRPr lang="en-GB" altLang="pl-PL" sz="1800" dirty="0">
              <a:solidFill>
                <a:prstClr val="black"/>
              </a:solidFill>
              <a:latin typeface="Calibri" panose="020F0502020204030204" pitchFamily="34" charset="0"/>
            </a:endParaRPr>
          </a:p>
          <a:p>
            <a:pPr marL="74018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Rozwój umiejętności</a:t>
            </a:r>
            <a:endParaRPr lang="en-GB" altLang="pl-PL" sz="1800" dirty="0">
              <a:solidFill>
                <a:prstClr val="black"/>
              </a:solidFill>
              <a:latin typeface="Calibri" panose="020F0502020204030204" pitchFamily="34" charset="0"/>
            </a:endParaRPr>
          </a:p>
          <a:p>
            <a:pPr marL="740181" indent="-544251">
              <a:lnSpc>
                <a:spcPct val="100000"/>
              </a:lnSpc>
              <a:spcBef>
                <a:spcPts val="714"/>
              </a:spcBef>
              <a:spcAft>
                <a:spcPts val="0"/>
              </a:spcAft>
              <a:buClr>
                <a:srgbClr val="4F81BD"/>
              </a:buClr>
              <a:buFont typeface="Tahoma" panose="020B0604030504040204" pitchFamily="34" charset="0"/>
              <a:buAutoNum type="arabicPeriod"/>
            </a:pPr>
            <a:r>
              <a:rPr lang="pl-PL" altLang="pl-PL" sz="1800" dirty="0">
                <a:solidFill>
                  <a:prstClr val="black"/>
                </a:solidFill>
                <a:latin typeface="Calibri" panose="020F0502020204030204" pitchFamily="34" charset="0"/>
              </a:rPr>
              <a:t>Rywalizacja</a:t>
            </a:r>
            <a:endParaRPr lang="en-GB" altLang="pl-PL" sz="1800" dirty="0">
              <a:solidFill>
                <a:prstClr val="black"/>
              </a:solidFill>
              <a:latin typeface="Calibri" panose="020F0502020204030204" pitchFamily="34" charset="0"/>
            </a:endParaRPr>
          </a:p>
        </p:txBody>
      </p:sp>
      <p:sp>
        <p:nvSpPr>
          <p:cNvPr id="11" name="Prostokąt 10">
            <a:extLst>
              <a:ext uri="{FF2B5EF4-FFF2-40B4-BE49-F238E27FC236}">
                <a16:creationId xmlns="" xmlns:a16="http://schemas.microsoft.com/office/drawing/2014/main" id="{19127026-F40B-43C4-B35A-2FA64CEDAACC}"/>
              </a:ext>
            </a:extLst>
          </p:cNvPr>
          <p:cNvSpPr/>
          <p:nvPr/>
        </p:nvSpPr>
        <p:spPr>
          <a:xfrm>
            <a:off x="694606" y="3467178"/>
            <a:ext cx="3371950" cy="2130979"/>
          </a:xfrm>
          <a:prstGeom prst="rect">
            <a:avLst/>
          </a:prstGeom>
        </p:spPr>
        <p:txBody>
          <a:bodyPr wrap="square" lIns="108850" tIns="54425" rIns="108850" bIns="54425">
            <a:spAutoFit/>
          </a:bodyPr>
          <a:lstStyle/>
          <a:p>
            <a:pPr marL="408188" indent="-408188">
              <a:spcBef>
                <a:spcPts val="714"/>
              </a:spcBef>
              <a:buClr>
                <a:srgbClr val="4F81BD"/>
              </a:buClr>
              <a:buFont typeface="+mj-lt"/>
              <a:buAutoNum type="arabicPeriod"/>
            </a:pPr>
            <a:r>
              <a:rPr lang="pl-PL" sz="1800" dirty="0">
                <a:solidFill>
                  <a:prstClr val="black"/>
                </a:solidFill>
                <a:latin typeface="Calibri" panose="020F0502020204030204" pitchFamily="34" charset="0"/>
              </a:rPr>
              <a:t>Preferencje online nad offline</a:t>
            </a:r>
          </a:p>
          <a:p>
            <a:pPr marL="408188" indent="-408188">
              <a:spcBef>
                <a:spcPts val="714"/>
              </a:spcBef>
              <a:buClr>
                <a:srgbClr val="4F81BD"/>
              </a:buClr>
              <a:buFont typeface="+mj-lt"/>
              <a:buAutoNum type="arabicPeriod"/>
            </a:pPr>
            <a:r>
              <a:rPr lang="pl-PL" sz="1800" dirty="0">
                <a:solidFill>
                  <a:prstClr val="black"/>
                </a:solidFill>
                <a:latin typeface="Calibri" panose="020F0502020204030204" pitchFamily="34" charset="0"/>
              </a:rPr>
              <a:t>Upośledzona samokontrola</a:t>
            </a:r>
          </a:p>
          <a:p>
            <a:pPr marL="408188" indent="-408188">
              <a:spcBef>
                <a:spcPts val="714"/>
              </a:spcBef>
              <a:buClr>
                <a:srgbClr val="4F81BD"/>
              </a:buClr>
              <a:buFont typeface="+mj-lt"/>
              <a:buAutoNum type="arabicPeriod"/>
            </a:pPr>
            <a:r>
              <a:rPr lang="pl-PL" sz="1800" dirty="0">
                <a:solidFill>
                  <a:prstClr val="black"/>
                </a:solidFill>
                <a:latin typeface="Calibri" panose="020F0502020204030204" pitchFamily="34" charset="0"/>
              </a:rPr>
              <a:t>Odczuwanie euforii</a:t>
            </a:r>
          </a:p>
          <a:p>
            <a:pPr marL="408188" indent="-408188">
              <a:spcBef>
                <a:spcPts val="714"/>
              </a:spcBef>
              <a:buClr>
                <a:srgbClr val="4F81BD"/>
              </a:buClr>
              <a:buFont typeface="+mj-lt"/>
              <a:buAutoNum type="arabicPeriod"/>
            </a:pPr>
            <a:r>
              <a:rPr lang="pl-PL" sz="1800" dirty="0">
                <a:solidFill>
                  <a:prstClr val="black"/>
                </a:solidFill>
                <a:latin typeface="Calibri" panose="020F0502020204030204" pitchFamily="34" charset="0"/>
              </a:rPr>
              <a:t>Konflikty</a:t>
            </a:r>
          </a:p>
          <a:p>
            <a:pPr marL="408188" indent="-408188">
              <a:spcBef>
                <a:spcPts val="714"/>
              </a:spcBef>
              <a:buClr>
                <a:srgbClr val="4F81BD"/>
              </a:buClr>
              <a:buFont typeface="+mj-lt"/>
              <a:buAutoNum type="arabicPeriod"/>
            </a:pPr>
            <a:r>
              <a:rPr lang="pl-PL" sz="1800" dirty="0">
                <a:solidFill>
                  <a:prstClr val="black"/>
                </a:solidFill>
                <a:latin typeface="Calibri" panose="020F0502020204030204" pitchFamily="34" charset="0"/>
              </a:rPr>
              <a:t>Problemy ze zdrowiem</a:t>
            </a:r>
          </a:p>
        </p:txBody>
      </p:sp>
      <p:sp>
        <p:nvSpPr>
          <p:cNvPr id="13" name="Prostokąt 12">
            <a:extLst>
              <a:ext uri="{FF2B5EF4-FFF2-40B4-BE49-F238E27FC236}">
                <a16:creationId xmlns="" xmlns:a16="http://schemas.microsoft.com/office/drawing/2014/main" id="{A88DF79E-0C5B-41D8-A258-0C7364A394CC}"/>
              </a:ext>
            </a:extLst>
          </p:cNvPr>
          <p:cNvSpPr/>
          <p:nvPr/>
        </p:nvSpPr>
        <p:spPr>
          <a:xfrm>
            <a:off x="4604309" y="1810994"/>
            <a:ext cx="3298215" cy="1325630"/>
          </a:xfrm>
          <a:prstGeom prst="rect">
            <a:avLst/>
          </a:prstGeom>
          <a:solidFill>
            <a:schemeClr val="accent1">
              <a:lumMod val="60000"/>
              <a:lumOff val="40000"/>
            </a:schemeClr>
          </a:solidFill>
        </p:spPr>
        <p:txBody>
          <a:bodyPr wrap="square" lIns="108850" tIns="54425" rIns="108850" bIns="54425">
            <a:spAutoFit/>
          </a:bodyPr>
          <a:lstStyle/>
          <a:p>
            <a:pPr algn="ctr"/>
            <a:r>
              <a:rPr lang="pl-PL" sz="2900" dirty="0">
                <a:solidFill>
                  <a:prstClr val="black"/>
                </a:solidFill>
                <a:latin typeface="Calibri" panose="020F0502020204030204" pitchFamily="34" charset="0"/>
              </a:rPr>
              <a:t>Problemowego granie w gry </a:t>
            </a:r>
            <a:r>
              <a:rPr lang="en-US" sz="2900" dirty="0">
                <a:solidFill>
                  <a:prstClr val="black"/>
                </a:solidFill>
                <a:latin typeface="Calibri" panose="020F0502020204030204" pitchFamily="34" charset="0"/>
              </a:rPr>
              <a:t>(POG</a:t>
            </a:r>
            <a:r>
              <a:rPr lang="pl-PL" sz="2900" dirty="0">
                <a:solidFill>
                  <a:prstClr val="black"/>
                </a:solidFill>
                <a:latin typeface="Calibri" panose="020F0502020204030204" pitchFamily="34" charset="0"/>
              </a:rPr>
              <a:t>*</a:t>
            </a:r>
            <a:r>
              <a:rPr lang="en-US" sz="2900" dirty="0">
                <a:solidFill>
                  <a:prstClr val="black"/>
                </a:solidFill>
                <a:latin typeface="Calibri" panose="020F0502020204030204" pitchFamily="34" charset="0"/>
              </a:rPr>
              <a:t>)</a:t>
            </a:r>
            <a:r>
              <a:rPr lang="pl-PL" sz="2900" dirty="0">
                <a:solidFill>
                  <a:prstClr val="black"/>
                </a:solidFill>
                <a:latin typeface="Calibri" panose="020F0502020204030204" pitchFamily="34" charset="0"/>
              </a:rPr>
              <a:t> </a:t>
            </a:r>
            <a:br>
              <a:rPr lang="pl-PL" sz="2900" dirty="0">
                <a:solidFill>
                  <a:prstClr val="black"/>
                </a:solidFill>
                <a:latin typeface="Calibri" panose="020F0502020204030204" pitchFamily="34" charset="0"/>
              </a:rPr>
            </a:br>
            <a:r>
              <a:rPr lang="pl-PL" dirty="0">
                <a:solidFill>
                  <a:prstClr val="black"/>
                </a:solidFill>
                <a:latin typeface="Calibri" panose="020F0502020204030204" pitchFamily="34" charset="0"/>
              </a:rPr>
              <a:t>(</a:t>
            </a:r>
            <a:r>
              <a:rPr lang="pl-PL" dirty="0" err="1">
                <a:solidFill>
                  <a:prstClr val="black"/>
                </a:solidFill>
                <a:latin typeface="Calibri" panose="020F0502020204030204" pitchFamily="34" charset="0"/>
              </a:rPr>
              <a:t>Demetrovics</a:t>
            </a:r>
            <a:r>
              <a:rPr lang="pl-PL" dirty="0">
                <a:solidFill>
                  <a:prstClr val="black"/>
                </a:solidFill>
                <a:latin typeface="Calibri" panose="020F0502020204030204" pitchFamily="34" charset="0"/>
              </a:rPr>
              <a:t> et al., 2012)</a:t>
            </a:r>
            <a:endParaRPr lang="pl-PL" sz="2900" dirty="0">
              <a:solidFill>
                <a:prstClr val="black"/>
              </a:solidFill>
              <a:latin typeface="Calibri" panose="020F0502020204030204" pitchFamily="34" charset="0"/>
            </a:endParaRPr>
          </a:p>
        </p:txBody>
      </p:sp>
      <p:sp>
        <p:nvSpPr>
          <p:cNvPr id="14" name="Prostokąt 13">
            <a:extLst>
              <a:ext uri="{FF2B5EF4-FFF2-40B4-BE49-F238E27FC236}">
                <a16:creationId xmlns="" xmlns:a16="http://schemas.microsoft.com/office/drawing/2014/main" id="{CB336E28-58F9-4A54-8111-B76109D828C3}"/>
              </a:ext>
            </a:extLst>
          </p:cNvPr>
          <p:cNvSpPr/>
          <p:nvPr/>
        </p:nvSpPr>
        <p:spPr>
          <a:xfrm>
            <a:off x="519284" y="1857160"/>
            <a:ext cx="3722594" cy="1279464"/>
          </a:xfrm>
          <a:prstGeom prst="rect">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lIns="108850" tIns="54425" rIns="108850" bIns="54425">
            <a:spAutoFit/>
          </a:bodyPr>
          <a:lstStyle/>
          <a:p>
            <a:pPr algn="ctr"/>
            <a:r>
              <a:rPr lang="pl-PL" sz="2900" dirty="0">
                <a:solidFill>
                  <a:prstClr val="black"/>
                </a:solidFill>
                <a:latin typeface="Calibri" panose="020F0502020204030204" pitchFamily="34" charset="0"/>
              </a:rPr>
              <a:t>Problemowe granie w gry online </a:t>
            </a:r>
            <a:r>
              <a:rPr lang="en-US" sz="2900" dirty="0">
                <a:solidFill>
                  <a:prstClr val="black"/>
                </a:solidFill>
                <a:latin typeface="Calibri" panose="020F0502020204030204" pitchFamily="34" charset="0"/>
              </a:rPr>
              <a:t>(POGU</a:t>
            </a:r>
            <a:r>
              <a:rPr lang="pl-PL" sz="2900" dirty="0">
                <a:solidFill>
                  <a:prstClr val="black"/>
                </a:solidFill>
                <a:latin typeface="Calibri" panose="020F0502020204030204" pitchFamily="34" charset="0"/>
              </a:rPr>
              <a:t>*</a:t>
            </a:r>
            <a:r>
              <a:rPr lang="en-US" sz="2900" dirty="0">
                <a:solidFill>
                  <a:prstClr val="black"/>
                </a:solidFill>
                <a:latin typeface="Calibri" panose="020F0502020204030204" pitchFamily="34" charset="0"/>
              </a:rPr>
              <a:t>)</a:t>
            </a:r>
            <a:r>
              <a:rPr lang="pl-PL" sz="2900" dirty="0">
                <a:solidFill>
                  <a:prstClr val="black"/>
                </a:solidFill>
                <a:latin typeface="Calibri" panose="020F0502020204030204" pitchFamily="34" charset="0"/>
              </a:rPr>
              <a:t> </a:t>
            </a:r>
            <a:br>
              <a:rPr lang="pl-PL" sz="2900" dirty="0">
                <a:solidFill>
                  <a:prstClr val="black"/>
                </a:solidFill>
                <a:latin typeface="Calibri" panose="020F0502020204030204" pitchFamily="34" charset="0"/>
              </a:rPr>
            </a:br>
            <a:r>
              <a:rPr lang="pl-PL" sz="1600" dirty="0">
                <a:solidFill>
                  <a:prstClr val="black"/>
                </a:solidFill>
                <a:latin typeface="Calibri" panose="020F0502020204030204" pitchFamily="34" charset="0"/>
              </a:rPr>
              <a:t>(Kim and Kim, 2010; </a:t>
            </a:r>
            <a:r>
              <a:rPr lang="pl-PL" sz="1600" dirty="0" err="1">
                <a:solidFill>
                  <a:prstClr val="black"/>
                </a:solidFill>
                <a:latin typeface="Calibri" panose="020F0502020204030204" pitchFamily="34" charset="0"/>
              </a:rPr>
              <a:t>Caplan</a:t>
            </a:r>
            <a:r>
              <a:rPr lang="pl-PL" sz="1600" dirty="0">
                <a:solidFill>
                  <a:prstClr val="black"/>
                </a:solidFill>
                <a:latin typeface="Calibri" panose="020F0502020204030204" pitchFamily="34" charset="0"/>
              </a:rPr>
              <a:t>, 2002)</a:t>
            </a:r>
            <a:endParaRPr lang="pl-PL" sz="2900" dirty="0">
              <a:solidFill>
                <a:prstClr val="black"/>
              </a:solidFill>
              <a:latin typeface="Calibri" panose="020F0502020204030204" pitchFamily="34" charset="0"/>
            </a:endParaRPr>
          </a:p>
        </p:txBody>
      </p:sp>
      <p:sp>
        <p:nvSpPr>
          <p:cNvPr id="4" name="pole tekstowe 3">
            <a:extLst>
              <a:ext uri="{FF2B5EF4-FFF2-40B4-BE49-F238E27FC236}">
                <a16:creationId xmlns="" xmlns:a16="http://schemas.microsoft.com/office/drawing/2014/main" id="{B07E76F7-893C-4F10-9882-914C9B048CA7}"/>
              </a:ext>
            </a:extLst>
          </p:cNvPr>
          <p:cNvSpPr txBox="1"/>
          <p:nvPr/>
        </p:nvSpPr>
        <p:spPr>
          <a:xfrm>
            <a:off x="388431" y="5893005"/>
            <a:ext cx="11541820" cy="633133"/>
          </a:xfrm>
          <a:prstGeom prst="rect">
            <a:avLst/>
          </a:prstGeom>
          <a:noFill/>
        </p:spPr>
        <p:txBody>
          <a:bodyPr wrap="square" lIns="108850" tIns="54425" rIns="108850" bIns="54425" rtlCol="0">
            <a:spAutoFit/>
          </a:bodyPr>
          <a:lstStyle/>
          <a:p>
            <a:r>
              <a:rPr lang="pl-PL" sz="1700" dirty="0">
                <a:solidFill>
                  <a:prstClr val="black"/>
                </a:solidFill>
                <a:latin typeface="Calibri" panose="020F0502020204030204" pitchFamily="34" charset="0"/>
              </a:rPr>
              <a:t>*POGU i POG są skrótami od oryginalnych nazw zaburzeń. Ważne jest jedynie to, że dysponujemy dwoma takimi modelami, które są dość do siebie podobne </a:t>
            </a:r>
          </a:p>
        </p:txBody>
      </p:sp>
      <p:pic>
        <p:nvPicPr>
          <p:cNvPr id="3" name="Dźwięk 2">
            <a:hlinkClick r:id="" action="ppaction://media"/>
            <a:extLst>
              <a:ext uri="{FF2B5EF4-FFF2-40B4-BE49-F238E27FC236}">
                <a16:creationId xmlns="" xmlns:a16="http://schemas.microsoft.com/office/drawing/2014/main" id="{B69329BF-5AC9-407C-8042-1E42499045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3932267686"/>
      </p:ext>
    </p:extLst>
  </p:cSld>
  <p:clrMapOvr>
    <a:masterClrMapping/>
  </p:clrMapOvr>
  <mc:AlternateContent xmlns:mc="http://schemas.openxmlformats.org/markup-compatibility/2006" xmlns:p14="http://schemas.microsoft.com/office/powerpoint/2010/main">
    <mc:Choice Requires="p14">
      <p:transition spd="slow" p14:dur="2000" advTm="531239"/>
    </mc:Choice>
    <mc:Fallback xmlns="">
      <p:transition spd="slow" advTm="53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bg/>
                                          </p:spTgt>
                                        </p:tgtEl>
                                        <p:attrNameLst>
                                          <p:attrName>style.visibility</p:attrName>
                                        </p:attrNameLst>
                                      </p:cBhvr>
                                      <p:to>
                                        <p:strVal val="visible"/>
                                      </p:to>
                                    </p:set>
                                    <p:animEffect transition="in" filter="fade">
                                      <p:cBhvr>
                                        <p:cTn id="27" dur="500"/>
                                        <p:tgtEl>
                                          <p:spTgt spid="5">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5" grpId="0" build="p" animBg="1"/>
      <p:bldP spid="6" grpId="0"/>
      <p:bldP spid="9"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 xmlns:a16="http://schemas.microsoft.com/office/drawing/2014/main" id="{AD864048-5477-4782-9EDC-9040ED04785A}"/>
              </a:ext>
            </a:extLst>
          </p:cNvPr>
          <p:cNvSpPr>
            <a:spLocks noGrp="1"/>
          </p:cNvSpPr>
          <p:nvPr>
            <p:ph type="title"/>
          </p:nvPr>
        </p:nvSpPr>
        <p:spPr/>
        <p:txBody>
          <a:bodyPr/>
          <a:lstStyle/>
          <a:p>
            <a:r>
              <a:rPr lang="pl-PL" sz="3600" b="1" dirty="0">
                <a:solidFill>
                  <a:srgbClr val="C00000"/>
                </a:solidFill>
                <a:latin typeface="Calibri" panose="020F0502020204030204" pitchFamily="34" charset="0"/>
              </a:rPr>
              <a:t>Granie – dobre czy złe?</a:t>
            </a:r>
          </a:p>
        </p:txBody>
      </p:sp>
      <p:sp>
        <p:nvSpPr>
          <p:cNvPr id="6" name="Symbol zastępczy zawartości 5">
            <a:extLst>
              <a:ext uri="{FF2B5EF4-FFF2-40B4-BE49-F238E27FC236}">
                <a16:creationId xmlns="" xmlns:a16="http://schemas.microsoft.com/office/drawing/2014/main" id="{7D1E48FB-172A-492F-AD4F-5AE7812B54FE}"/>
              </a:ext>
            </a:extLst>
          </p:cNvPr>
          <p:cNvSpPr>
            <a:spLocks noGrp="1"/>
          </p:cNvSpPr>
          <p:nvPr>
            <p:ph idx="1"/>
          </p:nvPr>
        </p:nvSpPr>
        <p:spPr>
          <a:xfrm>
            <a:off x="1097137" y="1502556"/>
            <a:ext cx="10057091" cy="4676651"/>
          </a:xfrm>
        </p:spPr>
        <p:txBody>
          <a:bodyPr>
            <a:normAutofit fontScale="77500" lnSpcReduction="20000"/>
          </a:bodyPr>
          <a:lstStyle/>
          <a:p>
            <a:r>
              <a:rPr lang="pl-PL" sz="2900" dirty="0">
                <a:latin typeface="Calibri" panose="020F0502020204030204" pitchFamily="34" charset="0"/>
              </a:rPr>
              <a:t>Granie w gry może być wysoce rozwijające. Świadczą o tym m.in. Motywy do grania. Dzieci, młodzież a nawet dorośli mogą grać ze względu na chęć </a:t>
            </a:r>
            <a:r>
              <a:rPr lang="pl-PL" sz="2900" dirty="0">
                <a:solidFill>
                  <a:schemeClr val="accent2"/>
                </a:solidFill>
                <a:latin typeface="Calibri" panose="020F0502020204030204" pitchFamily="34" charset="0"/>
              </a:rPr>
              <a:t>relaksu</a:t>
            </a:r>
            <a:r>
              <a:rPr lang="pl-PL" sz="2900" dirty="0">
                <a:latin typeface="Calibri" panose="020F0502020204030204" pitchFamily="34" charset="0"/>
              </a:rPr>
              <a:t>. </a:t>
            </a:r>
            <a:r>
              <a:rPr lang="pl-PL" sz="2900" dirty="0" smtClean="0">
                <a:latin typeface="Calibri" panose="020F0502020204030204" pitchFamily="34" charset="0"/>
              </a:rPr>
              <a:t>Jeśli </a:t>
            </a:r>
            <a:r>
              <a:rPr lang="pl-PL" sz="2900" dirty="0">
                <a:latin typeface="Calibri" panose="020F0502020204030204" pitchFamily="34" charset="0"/>
              </a:rPr>
              <a:t>granie jest jednym z wielu sposobów na relaks to </a:t>
            </a:r>
            <a:r>
              <a:rPr lang="pl-PL" sz="2900" dirty="0" smtClean="0">
                <a:latin typeface="Calibri" panose="020F0502020204030204" pitchFamily="34" charset="0"/>
              </a:rPr>
              <a:t>nie ma </a:t>
            </a:r>
            <a:r>
              <a:rPr lang="pl-PL" sz="2900" dirty="0">
                <a:latin typeface="Calibri" panose="020F0502020204030204" pitchFamily="34" charset="0"/>
              </a:rPr>
              <a:t>w tym niczego złego. </a:t>
            </a:r>
          </a:p>
          <a:p>
            <a:r>
              <a:rPr lang="pl-PL" sz="2900" dirty="0">
                <a:latin typeface="Calibri" panose="020F0502020204030204" pitchFamily="34" charset="0"/>
              </a:rPr>
              <a:t>Możemy grać ze względu na czynniki </a:t>
            </a:r>
            <a:r>
              <a:rPr lang="pl-PL" sz="2900" dirty="0">
                <a:solidFill>
                  <a:schemeClr val="accent2"/>
                </a:solidFill>
                <a:latin typeface="Calibri" panose="020F0502020204030204" pitchFamily="34" charset="0"/>
              </a:rPr>
              <a:t>społeczne</a:t>
            </a:r>
            <a:r>
              <a:rPr lang="pl-PL" sz="2900" dirty="0">
                <a:latin typeface="Calibri" panose="020F0502020204030204" pitchFamily="34" charset="0"/>
              </a:rPr>
              <a:t>, np. chcemy poczuć się częścią czegoś większego, jakiejś </a:t>
            </a:r>
            <a:r>
              <a:rPr lang="pl-PL" sz="2900" dirty="0" smtClean="0">
                <a:latin typeface="Calibri" panose="020F0502020204030204" pitchFamily="34" charset="0"/>
              </a:rPr>
              <a:t>wspólnoty, albo </a:t>
            </a:r>
            <a:r>
              <a:rPr lang="pl-PL" sz="2900" dirty="0">
                <a:latin typeface="Calibri" panose="020F0502020204030204" pitchFamily="34" charset="0"/>
              </a:rPr>
              <a:t>żeby </a:t>
            </a:r>
            <a:r>
              <a:rPr lang="pl-PL" sz="2900" dirty="0" smtClean="0">
                <a:solidFill>
                  <a:schemeClr val="accent2"/>
                </a:solidFill>
                <a:latin typeface="Calibri" panose="020F0502020204030204" pitchFamily="34" charset="0"/>
              </a:rPr>
              <a:t>rywalizować </a:t>
            </a:r>
            <a:r>
              <a:rPr lang="pl-PL" sz="2900" dirty="0" smtClean="0">
                <a:latin typeface="Calibri" panose="020F0502020204030204" pitchFamily="34" charset="0"/>
              </a:rPr>
              <a:t>czy</a:t>
            </a:r>
            <a:r>
              <a:rPr lang="pl-PL" sz="2900" dirty="0" smtClean="0">
                <a:solidFill>
                  <a:schemeClr val="accent2"/>
                </a:solidFill>
                <a:latin typeface="Calibri" panose="020F0502020204030204" pitchFamily="34" charset="0"/>
              </a:rPr>
              <a:t> </a:t>
            </a:r>
            <a:r>
              <a:rPr lang="pl-PL" sz="2900" dirty="0" smtClean="0">
                <a:latin typeface="Calibri" panose="020F0502020204030204" pitchFamily="34" charset="0"/>
              </a:rPr>
              <a:t>poczuć </a:t>
            </a:r>
            <a:r>
              <a:rPr lang="pl-PL" sz="2900" dirty="0">
                <a:latin typeface="Calibri" panose="020F0502020204030204" pitchFamily="34" charset="0"/>
              </a:rPr>
              <a:t>się lepszymi.</a:t>
            </a:r>
          </a:p>
          <a:p>
            <a:r>
              <a:rPr lang="pl-PL" sz="2900" dirty="0">
                <a:latin typeface="Calibri" panose="020F0502020204030204" pitchFamily="34" charset="0"/>
              </a:rPr>
              <a:t>Granie rozwija także pewne </a:t>
            </a:r>
            <a:r>
              <a:rPr lang="pl-PL" sz="2900" dirty="0">
                <a:solidFill>
                  <a:schemeClr val="accent2"/>
                </a:solidFill>
                <a:latin typeface="Calibri" panose="020F0502020204030204" pitchFamily="34" charset="0"/>
              </a:rPr>
              <a:t>umiejętności</a:t>
            </a:r>
            <a:r>
              <a:rPr lang="pl-PL" sz="2900" dirty="0">
                <a:latin typeface="Calibri" panose="020F0502020204030204" pitchFamily="34" charset="0"/>
              </a:rPr>
              <a:t>, np. strategicznego myślenia, planowania, celnego strzału itd.</a:t>
            </a:r>
          </a:p>
          <a:p>
            <a:r>
              <a:rPr lang="pl-PL" sz="2900" dirty="0">
                <a:latin typeface="Calibri" panose="020F0502020204030204" pitchFamily="34" charset="0"/>
              </a:rPr>
              <a:t>Ponadto gry to świetna </a:t>
            </a:r>
            <a:r>
              <a:rPr lang="pl-PL" sz="2900" dirty="0" smtClean="0">
                <a:latin typeface="Calibri" panose="020F0502020204030204" pitchFamily="34" charset="0"/>
              </a:rPr>
              <a:t>okazja </a:t>
            </a:r>
            <a:r>
              <a:rPr lang="pl-PL" sz="2900" dirty="0">
                <a:latin typeface="Calibri" panose="020F0502020204030204" pitchFamily="34" charset="0"/>
              </a:rPr>
              <a:t>i możliwość do </a:t>
            </a:r>
            <a:r>
              <a:rPr lang="pl-PL" sz="2900" dirty="0">
                <a:solidFill>
                  <a:schemeClr val="accent2"/>
                </a:solidFill>
                <a:latin typeface="Calibri" panose="020F0502020204030204" pitchFamily="34" charset="0"/>
              </a:rPr>
              <a:t>fantazjowania</a:t>
            </a:r>
            <a:r>
              <a:rPr lang="pl-PL" sz="2900" dirty="0">
                <a:latin typeface="Calibri" panose="020F0502020204030204" pitchFamily="34" charset="0"/>
              </a:rPr>
              <a:t>. Jeśli ktoś czyta takie książki to kolejnym krokiem będzie gra np. w Wiedźmina, gdzie możemy podejmować </a:t>
            </a:r>
            <a:r>
              <a:rPr lang="pl-PL" sz="2900" dirty="0" smtClean="0">
                <a:latin typeface="Calibri" panose="020F0502020204030204" pitchFamily="34" charset="0"/>
              </a:rPr>
              <a:t>decyzje, </a:t>
            </a:r>
            <a:r>
              <a:rPr lang="pl-PL" sz="2900" dirty="0">
                <a:latin typeface="Calibri" panose="020F0502020204030204" pitchFamily="34" charset="0"/>
              </a:rPr>
              <a:t>co w danej sytuacji nasz bohater odpowie i to trochę zmieni bieg jego historii.</a:t>
            </a:r>
          </a:p>
          <a:p>
            <a:r>
              <a:rPr lang="pl-PL" sz="2900" dirty="0">
                <a:latin typeface="Calibri" panose="020F0502020204030204" pitchFamily="34" charset="0"/>
              </a:rPr>
              <a:t>P</a:t>
            </a:r>
            <a:r>
              <a:rPr lang="pl-PL" sz="2900" dirty="0" smtClean="0">
                <a:latin typeface="Calibri" panose="020F0502020204030204" pitchFamily="34" charset="0"/>
              </a:rPr>
              <a:t>ozostaje </a:t>
            </a:r>
            <a:r>
              <a:rPr lang="pl-PL" sz="2900" dirty="0">
                <a:latin typeface="Calibri" panose="020F0502020204030204" pitchFamily="34" charset="0"/>
              </a:rPr>
              <a:t>jeszcze jedna motywacja – </a:t>
            </a:r>
            <a:r>
              <a:rPr lang="pl-PL" sz="2900" dirty="0">
                <a:solidFill>
                  <a:schemeClr val="accent2"/>
                </a:solidFill>
                <a:latin typeface="Calibri" panose="020F0502020204030204" pitchFamily="34" charset="0"/>
              </a:rPr>
              <a:t>ucieczkowa</a:t>
            </a:r>
            <a:r>
              <a:rPr lang="pl-PL" sz="2900" dirty="0">
                <a:latin typeface="Calibri" panose="020F0502020204030204" pitchFamily="34" charset="0"/>
              </a:rPr>
              <a:t>. Osoby grające, zwłaszcza dzieci, mogą </a:t>
            </a:r>
            <a:r>
              <a:rPr lang="pl-PL" sz="2900" dirty="0" smtClean="0">
                <a:latin typeface="Calibri" panose="020F0502020204030204" pitchFamily="34" charset="0"/>
              </a:rPr>
              <a:t>sobie </a:t>
            </a:r>
            <a:r>
              <a:rPr lang="pl-PL" sz="2900" dirty="0">
                <a:latin typeface="Calibri" panose="020F0502020204030204" pitchFamily="34" charset="0"/>
              </a:rPr>
              <a:t>z niej nie zdawać sprawy. Dotyczy ona tego, że angażujemy się </a:t>
            </a:r>
            <a:r>
              <a:rPr lang="pl-PL" sz="2900" dirty="0" smtClean="0">
                <a:latin typeface="Calibri" panose="020F0502020204030204" pitchFamily="34" charset="0"/>
              </a:rPr>
              <a:t>            w </a:t>
            </a:r>
            <a:r>
              <a:rPr lang="pl-PL" sz="2900" dirty="0">
                <a:latin typeface="Calibri" panose="020F0502020204030204" pitchFamily="34" charset="0"/>
              </a:rPr>
              <a:t>granie w sytuacjach kiedy nie radzimy sobie ze stresem, z emocjami, </a:t>
            </a:r>
            <a:r>
              <a:rPr lang="pl-PL" sz="2900" dirty="0" smtClean="0">
                <a:latin typeface="Calibri" panose="020F0502020204030204" pitchFamily="34" charset="0"/>
              </a:rPr>
              <a:t>                     z </a:t>
            </a:r>
            <a:r>
              <a:rPr lang="pl-PL" sz="2900" dirty="0">
                <a:latin typeface="Calibri" panose="020F0502020204030204" pitchFamily="34" charset="0"/>
              </a:rPr>
              <a:t>problemami.</a:t>
            </a:r>
          </a:p>
        </p:txBody>
      </p:sp>
      <p:pic>
        <p:nvPicPr>
          <p:cNvPr id="2" name="Dźwięk 1">
            <a:hlinkClick r:id="" action="ppaction://media"/>
            <a:extLst>
              <a:ext uri="{FF2B5EF4-FFF2-40B4-BE49-F238E27FC236}">
                <a16:creationId xmlns="" xmlns:a16="http://schemas.microsoft.com/office/drawing/2014/main" id="{98250041-7369-467C-94E3-A16490A147A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352227404"/>
      </p:ext>
    </p:extLst>
  </p:cSld>
  <p:clrMapOvr>
    <a:masterClrMapping/>
  </p:clrMapOvr>
  <mc:AlternateContent xmlns:mc="http://schemas.openxmlformats.org/markup-compatibility/2006" xmlns:p14="http://schemas.microsoft.com/office/powerpoint/2010/main">
    <mc:Choice Requires="p14">
      <p:transition spd="slow" p14:dur="2000" advTm="92907"/>
    </mc:Choice>
    <mc:Fallback xmlns="">
      <p:transition spd="slow" advTm="92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97924E2-9FDD-42F5-B223-C8B76BD79FE3}"/>
              </a:ext>
            </a:extLst>
          </p:cNvPr>
          <p:cNvSpPr>
            <a:spLocks noGrp="1"/>
          </p:cNvSpPr>
          <p:nvPr>
            <p:ph type="title"/>
          </p:nvPr>
        </p:nvSpPr>
        <p:spPr/>
        <p:txBody>
          <a:bodyPr/>
          <a:lstStyle/>
          <a:p>
            <a:r>
              <a:rPr lang="pl-PL" sz="3600" b="1" dirty="0">
                <a:solidFill>
                  <a:srgbClr val="C00000"/>
                </a:solidFill>
                <a:latin typeface="Calibri" panose="020F0502020204030204" pitchFamily="34" charset="0"/>
              </a:rPr>
              <a:t>Problemowe używanie Facebooka / SNS</a:t>
            </a:r>
            <a:endParaRPr lang="en-GB" sz="3600" b="1" dirty="0">
              <a:solidFill>
                <a:srgbClr val="C00000"/>
              </a:solidFill>
              <a:latin typeface="Calibri" panose="020F0502020204030204" pitchFamily="34" charset="0"/>
            </a:endParaRPr>
          </a:p>
        </p:txBody>
      </p:sp>
      <p:sp>
        <p:nvSpPr>
          <p:cNvPr id="4" name="Prostokąt 3">
            <a:extLst>
              <a:ext uri="{FF2B5EF4-FFF2-40B4-BE49-F238E27FC236}">
                <a16:creationId xmlns="" xmlns:a16="http://schemas.microsoft.com/office/drawing/2014/main" id="{0300FB25-B750-4995-8BED-EB2AA6C8A110}"/>
              </a:ext>
            </a:extLst>
          </p:cNvPr>
          <p:cNvSpPr/>
          <p:nvPr/>
        </p:nvSpPr>
        <p:spPr>
          <a:xfrm>
            <a:off x="6091900" y="1320742"/>
            <a:ext cx="5584166" cy="1693163"/>
          </a:xfrm>
          <a:prstGeom prst="rect">
            <a:avLst/>
          </a:prstGeom>
          <a:solidFill>
            <a:schemeClr val="accent6">
              <a:lumMod val="20000"/>
              <a:lumOff val="80000"/>
            </a:schemeClr>
          </a:solidFill>
        </p:spPr>
        <p:txBody>
          <a:bodyPr wrap="square" lIns="108850" tIns="54425" rIns="108850" bIns="54425">
            <a:spAutoFit/>
          </a:bodyPr>
          <a:lstStyle/>
          <a:p>
            <a:r>
              <a:rPr lang="pl-PL" sz="2900" dirty="0">
                <a:solidFill>
                  <a:prstClr val="black"/>
                </a:solidFill>
                <a:latin typeface="Calibri" panose="020F0502020204030204" pitchFamily="34" charset="0"/>
              </a:rPr>
              <a:t>Model społeczno-poznawczy</a:t>
            </a:r>
          </a:p>
          <a:p>
            <a:pPr lvl="1"/>
            <a:r>
              <a:rPr lang="pl-PL" sz="2400" dirty="0">
                <a:solidFill>
                  <a:prstClr val="black"/>
                </a:solidFill>
                <a:latin typeface="Calibri" panose="020F0502020204030204" pitchFamily="34" charset="0"/>
              </a:rPr>
              <a:t>Brak samokontroli w odniesieniu do korzystania z internetu prowadzi do problemowego korzystania</a:t>
            </a:r>
          </a:p>
        </p:txBody>
      </p:sp>
      <p:sp>
        <p:nvSpPr>
          <p:cNvPr id="5" name="Prostokąt 4">
            <a:extLst>
              <a:ext uri="{FF2B5EF4-FFF2-40B4-BE49-F238E27FC236}">
                <a16:creationId xmlns="" xmlns:a16="http://schemas.microsoft.com/office/drawing/2014/main" id="{A7001379-1D88-435D-AE37-57A5237B4CFC}"/>
              </a:ext>
            </a:extLst>
          </p:cNvPr>
          <p:cNvSpPr/>
          <p:nvPr/>
        </p:nvSpPr>
        <p:spPr>
          <a:xfrm>
            <a:off x="262558" y="1338027"/>
            <a:ext cx="5482379" cy="1664185"/>
          </a:xfrm>
          <a:prstGeom prst="rect">
            <a:avLst/>
          </a:prstGeom>
          <a:solidFill>
            <a:schemeClr val="accent4">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lIns="108850" tIns="54425" rIns="108850" bIns="54425">
            <a:spAutoFit/>
          </a:bodyPr>
          <a:lstStyle/>
          <a:p>
            <a:r>
              <a:rPr lang="pl-PL" sz="2900" dirty="0">
                <a:solidFill>
                  <a:prstClr val="black"/>
                </a:solidFill>
                <a:latin typeface="Calibri" panose="020F0502020204030204" pitchFamily="34" charset="0"/>
              </a:rPr>
              <a:t>Model umiejętności społecznych</a:t>
            </a:r>
          </a:p>
          <a:p>
            <a:pPr lvl="1"/>
            <a:r>
              <a:rPr lang="pl-PL" sz="2400" dirty="0">
                <a:solidFill>
                  <a:prstClr val="black"/>
                </a:solidFill>
                <a:latin typeface="Calibri" panose="020F0502020204030204" pitchFamily="34" charset="0"/>
              </a:rPr>
              <a:t>Niskie umiejętności komunikacyjne – zastąpienie interakcji face to face – relacjami online</a:t>
            </a:r>
          </a:p>
        </p:txBody>
      </p:sp>
      <p:sp>
        <p:nvSpPr>
          <p:cNvPr id="6" name="Prostokąt 5">
            <a:extLst>
              <a:ext uri="{FF2B5EF4-FFF2-40B4-BE49-F238E27FC236}">
                <a16:creationId xmlns="" xmlns:a16="http://schemas.microsoft.com/office/drawing/2014/main" id="{A97669F4-F47B-4AFC-B64B-B3C6ED8A933C}"/>
              </a:ext>
            </a:extLst>
          </p:cNvPr>
          <p:cNvSpPr/>
          <p:nvPr/>
        </p:nvSpPr>
        <p:spPr>
          <a:xfrm>
            <a:off x="6671270" y="5013883"/>
            <a:ext cx="5112568" cy="1294853"/>
          </a:xfrm>
          <a:prstGeom prst="rect">
            <a:avLst/>
          </a:prstGeom>
          <a:solidFill>
            <a:schemeClr val="accent1">
              <a:lumMod val="20000"/>
              <a:lumOff val="80000"/>
            </a:schemeClr>
          </a:solidFill>
        </p:spPr>
        <p:txBody>
          <a:bodyPr wrap="square" lIns="108850" tIns="54425" rIns="108850" bIns="54425">
            <a:spAutoFit/>
          </a:bodyPr>
          <a:lstStyle/>
          <a:p>
            <a:r>
              <a:rPr lang="pl-PL" sz="2900" dirty="0">
                <a:solidFill>
                  <a:prstClr val="black"/>
                </a:solidFill>
                <a:latin typeface="Calibri" panose="020F0502020204030204" pitchFamily="34" charset="0"/>
              </a:rPr>
              <a:t>Model poznawczo-behawioralny</a:t>
            </a:r>
          </a:p>
          <a:p>
            <a:pPr lvl="1"/>
            <a:r>
              <a:rPr lang="pl-PL" sz="2400" dirty="0" err="1">
                <a:solidFill>
                  <a:prstClr val="black"/>
                </a:solidFill>
                <a:latin typeface="Calibri" panose="020F0502020204030204" pitchFamily="34" charset="0"/>
              </a:rPr>
              <a:t>Nieprzystosowawcze</a:t>
            </a:r>
            <a:r>
              <a:rPr lang="pl-PL" sz="2400" dirty="0">
                <a:solidFill>
                  <a:prstClr val="black"/>
                </a:solidFill>
                <a:latin typeface="Calibri" panose="020F0502020204030204" pitchFamily="34" charset="0"/>
              </a:rPr>
              <a:t> </a:t>
            </a:r>
            <a:r>
              <a:rPr lang="en-GB" sz="2400" dirty="0">
                <a:solidFill>
                  <a:prstClr val="black"/>
                </a:solidFill>
                <a:latin typeface="Calibri" panose="020F0502020204030204" pitchFamily="34" charset="0"/>
              </a:rPr>
              <a:t> </a:t>
            </a:r>
            <a:r>
              <a:rPr lang="pl-PL" sz="2400" dirty="0">
                <a:solidFill>
                  <a:prstClr val="black"/>
                </a:solidFill>
                <a:latin typeface="Calibri" panose="020F0502020204030204" pitchFamily="34" charset="0"/>
              </a:rPr>
              <a:t>przekonania wspierają zachowania</a:t>
            </a:r>
          </a:p>
        </p:txBody>
      </p:sp>
      <p:grpSp>
        <p:nvGrpSpPr>
          <p:cNvPr id="16" name="Grupa 15">
            <a:extLst>
              <a:ext uri="{FF2B5EF4-FFF2-40B4-BE49-F238E27FC236}">
                <a16:creationId xmlns="" xmlns:a16="http://schemas.microsoft.com/office/drawing/2014/main" id="{9DE0BD53-3815-469F-85B4-19C833387AC9}"/>
              </a:ext>
            </a:extLst>
          </p:cNvPr>
          <p:cNvGrpSpPr/>
          <p:nvPr/>
        </p:nvGrpSpPr>
        <p:grpSpPr>
          <a:xfrm>
            <a:off x="2529335" y="3126555"/>
            <a:ext cx="6448030" cy="2071752"/>
            <a:chOff x="1956816" y="4224652"/>
            <a:chExt cx="5738416" cy="1691516"/>
          </a:xfrm>
        </p:grpSpPr>
        <p:sp>
          <p:nvSpPr>
            <p:cNvPr id="17" name="Prostokąt: zaokrąglone rogi 16">
              <a:extLst>
                <a:ext uri="{FF2B5EF4-FFF2-40B4-BE49-F238E27FC236}">
                  <a16:creationId xmlns="" xmlns:a16="http://schemas.microsoft.com/office/drawing/2014/main" id="{C115B281-6F19-40C2-9621-232865D49B03}"/>
                </a:ext>
              </a:extLst>
            </p:cNvPr>
            <p:cNvSpPr/>
            <p:nvPr/>
          </p:nvSpPr>
          <p:spPr>
            <a:xfrm>
              <a:off x="1956816" y="4375578"/>
              <a:ext cx="1256772" cy="448062"/>
            </a:xfrm>
            <a:prstGeom prst="roundRect">
              <a:avLst/>
            </a:prstGeom>
            <a:solidFill>
              <a:schemeClr val="bg2">
                <a:lumMod val="60000"/>
                <a:lumOff val="4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400" b="1" dirty="0">
                  <a:solidFill>
                    <a:prstClr val="black"/>
                  </a:solidFill>
                  <a:latin typeface="Calibri" panose="020F0502020204030204" pitchFamily="34" charset="0"/>
                  <a:cs typeface="Times New Roman" panose="02020603050405020304" pitchFamily="18" charset="0"/>
                </a:rPr>
                <a:t>POSI</a:t>
              </a:r>
            </a:p>
          </p:txBody>
        </p:sp>
        <p:sp>
          <p:nvSpPr>
            <p:cNvPr id="18" name="Prostokąt: zaokrąglone rogi 17">
              <a:extLst>
                <a:ext uri="{FF2B5EF4-FFF2-40B4-BE49-F238E27FC236}">
                  <a16:creationId xmlns="" xmlns:a16="http://schemas.microsoft.com/office/drawing/2014/main" id="{9D89DBB0-C463-4329-B2DC-7C566EB5F7E5}"/>
                </a:ext>
              </a:extLst>
            </p:cNvPr>
            <p:cNvSpPr/>
            <p:nvPr/>
          </p:nvSpPr>
          <p:spPr>
            <a:xfrm>
              <a:off x="3633315" y="5221714"/>
              <a:ext cx="1760772" cy="694454"/>
            </a:xfrm>
            <a:prstGeom prst="roundRect">
              <a:avLst/>
            </a:prstGeom>
            <a:solidFill>
              <a:schemeClr val="accent5"/>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400" b="1" dirty="0">
                  <a:solidFill>
                    <a:prstClr val="black"/>
                  </a:solidFill>
                  <a:latin typeface="Calibri" panose="020F0502020204030204" pitchFamily="34" charset="0"/>
                  <a:cs typeface="Times New Roman" panose="02020603050405020304" pitchFamily="18" charset="0"/>
                </a:rPr>
                <a:t>Regulacja Nastroju</a:t>
              </a:r>
            </a:p>
          </p:txBody>
        </p:sp>
        <p:sp>
          <p:nvSpPr>
            <p:cNvPr id="23" name="Owal 22">
              <a:extLst>
                <a:ext uri="{FF2B5EF4-FFF2-40B4-BE49-F238E27FC236}">
                  <a16:creationId xmlns="" xmlns:a16="http://schemas.microsoft.com/office/drawing/2014/main" id="{669A88C1-E137-45F7-BC52-11DEECCDEFAA}"/>
                </a:ext>
              </a:extLst>
            </p:cNvPr>
            <p:cNvSpPr/>
            <p:nvPr/>
          </p:nvSpPr>
          <p:spPr>
            <a:xfrm>
              <a:off x="5016073" y="4224652"/>
              <a:ext cx="2679159" cy="770470"/>
            </a:xfrm>
            <a:prstGeom prst="ellipse">
              <a:avLst/>
            </a:prstGeom>
            <a:solidFill>
              <a:schemeClr val="accent6">
                <a:lumMod val="20000"/>
                <a:lumOff val="80000"/>
              </a:schemeClr>
            </a:solidFill>
            <a:ln w="3175"/>
          </p:spPr>
          <p:style>
            <a:lnRef idx="2">
              <a:schemeClr val="accent6"/>
            </a:lnRef>
            <a:fillRef idx="1">
              <a:schemeClr val="lt1"/>
            </a:fillRef>
            <a:effectRef idx="0">
              <a:schemeClr val="accent6"/>
            </a:effectRef>
            <a:fontRef idx="minor">
              <a:schemeClr val="dk1"/>
            </a:fontRef>
          </p:style>
          <p:txBody>
            <a:bodyPr rtlCol="0" anchor="ctr"/>
            <a:lstStyle/>
            <a:p>
              <a:pPr algn="ctr"/>
              <a:r>
                <a:rPr lang="pl-PL" sz="2400" b="1" dirty="0">
                  <a:solidFill>
                    <a:prstClr val="black"/>
                  </a:solidFill>
                  <a:latin typeface="Calibri" panose="020F0502020204030204" pitchFamily="34" charset="0"/>
                  <a:cs typeface="Times New Roman" panose="02020603050405020304" pitchFamily="18" charset="0"/>
                </a:rPr>
                <a:t>Upośledzona samokontrola</a:t>
              </a:r>
            </a:p>
          </p:txBody>
        </p:sp>
        <p:cxnSp>
          <p:nvCxnSpPr>
            <p:cNvPr id="25" name="Łącznik prosty ze strzałką 24">
              <a:extLst>
                <a:ext uri="{FF2B5EF4-FFF2-40B4-BE49-F238E27FC236}">
                  <a16:creationId xmlns="" xmlns:a16="http://schemas.microsoft.com/office/drawing/2014/main" id="{BA8F9DC8-9C4D-417A-9A6D-C1D848DC4685}"/>
                </a:ext>
              </a:extLst>
            </p:cNvPr>
            <p:cNvCxnSpPr>
              <a:cxnSpLocks/>
              <a:stCxn id="17" idx="2"/>
              <a:endCxn id="18" idx="1"/>
            </p:cNvCxnSpPr>
            <p:nvPr/>
          </p:nvCxnSpPr>
          <p:spPr>
            <a:xfrm>
              <a:off x="2585202" y="4823640"/>
              <a:ext cx="1048112" cy="74530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0" name="Łącznik prosty ze strzałką 29">
              <a:extLst>
                <a:ext uri="{FF2B5EF4-FFF2-40B4-BE49-F238E27FC236}">
                  <a16:creationId xmlns="" xmlns:a16="http://schemas.microsoft.com/office/drawing/2014/main" id="{C8E4DA79-5A24-4935-99F3-C2C98AA54AFC}"/>
                </a:ext>
              </a:extLst>
            </p:cNvPr>
            <p:cNvCxnSpPr>
              <a:cxnSpLocks/>
              <a:stCxn id="18" idx="3"/>
              <a:endCxn id="23" idx="4"/>
            </p:cNvCxnSpPr>
            <p:nvPr/>
          </p:nvCxnSpPr>
          <p:spPr>
            <a:xfrm flipV="1">
              <a:off x="5394087" y="4995122"/>
              <a:ext cx="961566" cy="57382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Łącznik prosty ze strzałką 30">
              <a:extLst>
                <a:ext uri="{FF2B5EF4-FFF2-40B4-BE49-F238E27FC236}">
                  <a16:creationId xmlns="" xmlns:a16="http://schemas.microsoft.com/office/drawing/2014/main" id="{3C6D728E-EF5B-4547-9792-9B75E2710E9A}"/>
                </a:ext>
              </a:extLst>
            </p:cNvPr>
            <p:cNvCxnSpPr>
              <a:cxnSpLocks/>
              <a:stCxn id="17" idx="3"/>
              <a:endCxn id="23" idx="2"/>
            </p:cNvCxnSpPr>
            <p:nvPr/>
          </p:nvCxnSpPr>
          <p:spPr>
            <a:xfrm>
              <a:off x="3213588" y="4599609"/>
              <a:ext cx="1802486" cy="1027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pic>
        <p:nvPicPr>
          <p:cNvPr id="3" name="Dźwięk 2">
            <a:hlinkClick r:id="" action="ppaction://media"/>
            <a:extLst>
              <a:ext uri="{FF2B5EF4-FFF2-40B4-BE49-F238E27FC236}">
                <a16:creationId xmlns="" xmlns:a16="http://schemas.microsoft.com/office/drawing/2014/main" id="{DB980C97-20C0-4BF5-AB31-1ED4AC94155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8113" y="6237288"/>
            <a:ext cx="406400" cy="406400"/>
          </a:xfrm>
          <a:prstGeom prst="rect">
            <a:avLst/>
          </a:prstGeom>
        </p:spPr>
      </p:pic>
    </p:spTree>
    <p:custDataLst>
      <p:tags r:id="rId1"/>
    </p:custDataLst>
    <p:extLst>
      <p:ext uri="{BB962C8B-B14F-4D97-AF65-F5344CB8AC3E}">
        <p14:creationId xmlns:p14="http://schemas.microsoft.com/office/powerpoint/2010/main" val="1931094210"/>
      </p:ext>
    </p:extLst>
  </p:cSld>
  <p:clrMapOvr>
    <a:masterClrMapping/>
  </p:clrMapOvr>
  <mc:AlternateContent xmlns:mc="http://schemas.openxmlformats.org/markup-compatibility/2006" xmlns:p14="http://schemas.microsoft.com/office/powerpoint/2010/main">
    <mc:Choice Requires="p14">
      <p:transition spd="slow" p14:dur="2000" advTm="80502"/>
    </mc:Choice>
    <mc:Fallback xmlns="">
      <p:transition spd="slow" advTm="80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1.3|7.3|4.3|63.8"/>
</p:tagLst>
</file>

<file path=ppt/tags/tag10.xml><?xml version="1.0" encoding="utf-8"?>
<p:tagLst xmlns:a="http://schemas.openxmlformats.org/drawingml/2006/main" xmlns:r="http://schemas.openxmlformats.org/officeDocument/2006/relationships" xmlns:p="http://schemas.openxmlformats.org/presentationml/2006/main">
  <p:tag name="TIMING" val="|2.6|5.3|17|22.8|23.3"/>
</p:tagLst>
</file>

<file path=ppt/tags/tag11.xml><?xml version="1.0" encoding="utf-8"?>
<p:tagLst xmlns:a="http://schemas.openxmlformats.org/drawingml/2006/main" xmlns:r="http://schemas.openxmlformats.org/officeDocument/2006/relationships" xmlns:p="http://schemas.openxmlformats.org/presentationml/2006/main">
  <p:tag name="TIMING" val="|17|32.7|100.2|22.2"/>
</p:tagLst>
</file>

<file path=ppt/tags/tag12.xml><?xml version="1.0" encoding="utf-8"?>
<p:tagLst xmlns:a="http://schemas.openxmlformats.org/drawingml/2006/main" xmlns:r="http://schemas.openxmlformats.org/officeDocument/2006/relationships" xmlns:p="http://schemas.openxmlformats.org/presentationml/2006/main">
  <p:tag name="TIMING" val="|4.4|8.4|0.6|32.7|26.2"/>
</p:tagLst>
</file>

<file path=ppt/tags/tag13.xml><?xml version="1.0" encoding="utf-8"?>
<p:tagLst xmlns:a="http://schemas.openxmlformats.org/drawingml/2006/main" xmlns:r="http://schemas.openxmlformats.org/officeDocument/2006/relationships" xmlns:p="http://schemas.openxmlformats.org/presentationml/2006/main">
  <p:tag name="TIMING" val="|0.4|43.8|49.2"/>
</p:tagLst>
</file>

<file path=ppt/tags/tag14.xml><?xml version="1.0" encoding="utf-8"?>
<p:tagLst xmlns:a="http://schemas.openxmlformats.org/drawingml/2006/main" xmlns:r="http://schemas.openxmlformats.org/officeDocument/2006/relationships" xmlns:p="http://schemas.openxmlformats.org/presentationml/2006/main">
  <p:tag name="TIMING" val="|1.1|40.5"/>
</p:tagLst>
</file>

<file path=ppt/tags/tag15.xml><?xml version="1.0" encoding="utf-8"?>
<p:tagLst xmlns:a="http://schemas.openxmlformats.org/drawingml/2006/main" xmlns:r="http://schemas.openxmlformats.org/officeDocument/2006/relationships" xmlns:p="http://schemas.openxmlformats.org/presentationml/2006/main">
  <p:tag name="TIMING" val="|1.6|6.2|8.8|25.1"/>
</p:tagLst>
</file>

<file path=ppt/tags/tag2.xml><?xml version="1.0" encoding="utf-8"?>
<p:tagLst xmlns:a="http://schemas.openxmlformats.org/drawingml/2006/main" xmlns:r="http://schemas.openxmlformats.org/officeDocument/2006/relationships" xmlns:p="http://schemas.openxmlformats.org/presentationml/2006/main">
  <p:tag name="TIMING" val="|1.7|102|38.8|36.2"/>
</p:tagLst>
</file>

<file path=ppt/tags/tag3.xml><?xml version="1.0" encoding="utf-8"?>
<p:tagLst xmlns:a="http://schemas.openxmlformats.org/drawingml/2006/main" xmlns:r="http://schemas.openxmlformats.org/officeDocument/2006/relationships" xmlns:p="http://schemas.openxmlformats.org/presentationml/2006/main">
  <p:tag name="TIMING" val="|33.8|23|19.3|38.1|24"/>
</p:tagLst>
</file>

<file path=ppt/tags/tag4.xml><?xml version="1.0" encoding="utf-8"?>
<p:tagLst xmlns:a="http://schemas.openxmlformats.org/drawingml/2006/main" xmlns:r="http://schemas.openxmlformats.org/officeDocument/2006/relationships" xmlns:p="http://schemas.openxmlformats.org/presentationml/2006/main">
  <p:tag name="TIMING" val="|5.5|4.1|24.5|57"/>
</p:tagLst>
</file>

<file path=ppt/tags/tag5.xml><?xml version="1.0" encoding="utf-8"?>
<p:tagLst xmlns:a="http://schemas.openxmlformats.org/drawingml/2006/main" xmlns:r="http://schemas.openxmlformats.org/officeDocument/2006/relationships" xmlns:p="http://schemas.openxmlformats.org/presentationml/2006/main">
  <p:tag name="TIMING" val="|42.5|106.8|83.3|1.1"/>
</p:tagLst>
</file>

<file path=ppt/tags/tag6.xml><?xml version="1.0" encoding="utf-8"?>
<p:tagLst xmlns:a="http://schemas.openxmlformats.org/drawingml/2006/main" xmlns:r="http://schemas.openxmlformats.org/officeDocument/2006/relationships" xmlns:p="http://schemas.openxmlformats.org/presentationml/2006/main">
  <p:tag name="TIMING" val="|40.4|9.2|9.5|6.4|3.2"/>
</p:tagLst>
</file>

<file path=ppt/tags/tag7.xml><?xml version="1.0" encoding="utf-8"?>
<p:tagLst xmlns:a="http://schemas.openxmlformats.org/drawingml/2006/main" xmlns:r="http://schemas.openxmlformats.org/officeDocument/2006/relationships" xmlns:p="http://schemas.openxmlformats.org/presentationml/2006/main">
  <p:tag name="TIMING" val="|16.5|29.3|11.1"/>
</p:tagLst>
</file>

<file path=ppt/tags/tag8.xml><?xml version="1.0" encoding="utf-8"?>
<p:tagLst xmlns:a="http://schemas.openxmlformats.org/drawingml/2006/main" xmlns:r="http://schemas.openxmlformats.org/officeDocument/2006/relationships" xmlns:p="http://schemas.openxmlformats.org/presentationml/2006/main">
  <p:tag name="TIMING" val="|7|4.4|6.4|26.8|16.6"/>
</p:tagLst>
</file>

<file path=ppt/tags/tag9.xml><?xml version="1.0" encoding="utf-8"?>
<p:tagLst xmlns:a="http://schemas.openxmlformats.org/drawingml/2006/main" xmlns:r="http://schemas.openxmlformats.org/officeDocument/2006/relationships" xmlns:p="http://schemas.openxmlformats.org/presentationml/2006/main">
  <p:tag name="TIMING" val="|1.3|36.6|36.1"/>
</p:tagLst>
</file>

<file path=ppt/theme/theme1.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4601</TotalTime>
  <Words>2314</Words>
  <Application>Microsoft Office PowerPoint</Application>
  <PresentationFormat>Niestandardowy</PresentationFormat>
  <Paragraphs>190</Paragraphs>
  <Slides>22</Slides>
  <Notes>2</Notes>
  <HiddenSlides>0</HiddenSlides>
  <MMClips>22</MMClips>
  <ScaleCrop>false</ScaleCrop>
  <HeadingPairs>
    <vt:vector size="4" baseType="variant">
      <vt:variant>
        <vt:lpstr>Motyw</vt:lpstr>
      </vt:variant>
      <vt:variant>
        <vt:i4>1</vt:i4>
      </vt:variant>
      <vt:variant>
        <vt:lpstr>Tytuły slajdów</vt:lpstr>
      </vt:variant>
      <vt:variant>
        <vt:i4>22</vt:i4>
      </vt:variant>
    </vt:vector>
  </HeadingPairs>
  <TitlesOfParts>
    <vt:vector size="23" baseType="lpstr">
      <vt:lpstr>1_Projekt domyślny</vt:lpstr>
      <vt:lpstr>Prezentacja programu PowerPoint</vt:lpstr>
      <vt:lpstr>Prezentacja programu PowerPoint</vt:lpstr>
      <vt:lpstr>Rodzaje uzależnień behawioralnych </vt:lpstr>
      <vt:lpstr>E-uzależnienia</vt:lpstr>
      <vt:lpstr>Uzależnienie od internetu (Young, 1998)</vt:lpstr>
      <vt:lpstr>Charakterystyka </vt:lpstr>
      <vt:lpstr>Video gaming disorder: zaburzenie grania w gry</vt:lpstr>
      <vt:lpstr>Granie – dobre czy złe?</vt:lpstr>
      <vt:lpstr>Problemowe używanie Facebooka / SNS</vt:lpstr>
      <vt:lpstr>Jak sprawdzić czy to już problem?</vt:lpstr>
      <vt:lpstr>Internet</vt:lpstr>
      <vt:lpstr>GPIUS 2 przykłady</vt:lpstr>
      <vt:lpstr>Internet</vt:lpstr>
      <vt:lpstr>Granie</vt:lpstr>
      <vt:lpstr>Facebook</vt:lpstr>
      <vt:lpstr>Podsumowanie</vt:lpstr>
      <vt:lpstr>Profilaktyka</vt:lpstr>
      <vt:lpstr>Profilaktyka</vt:lpstr>
      <vt:lpstr>Profilaktyka</vt:lpstr>
      <vt:lpstr>Profilaktyka</vt:lpstr>
      <vt:lpstr>Profilaktyka - podsumowanie</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jkulesza</dc:creator>
  <cp:lastModifiedBy>Jolanta Zawór</cp:lastModifiedBy>
  <cp:revision>315</cp:revision>
  <cp:lastPrinted>2017-12-04T08:38:14Z</cp:lastPrinted>
  <dcterms:created xsi:type="dcterms:W3CDTF">2014-09-29T13:47:23Z</dcterms:created>
  <dcterms:modified xsi:type="dcterms:W3CDTF">2019-11-15T10:07:02Z</dcterms:modified>
</cp:coreProperties>
</file>