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96" r:id="rId1"/>
  </p:sldMasterIdLst>
  <p:notesMasterIdLst>
    <p:notesMasterId r:id="rId41"/>
  </p:notesMasterIdLst>
  <p:handoutMasterIdLst>
    <p:handoutMasterId r:id="rId42"/>
  </p:handoutMasterIdLst>
  <p:sldIdLst>
    <p:sldId id="256" r:id="rId2"/>
    <p:sldId id="259" r:id="rId3"/>
    <p:sldId id="258" r:id="rId4"/>
    <p:sldId id="311" r:id="rId5"/>
    <p:sldId id="260" r:id="rId6"/>
    <p:sldId id="313" r:id="rId7"/>
    <p:sldId id="261" r:id="rId8"/>
    <p:sldId id="314" r:id="rId9"/>
    <p:sldId id="316" r:id="rId10"/>
    <p:sldId id="315" r:id="rId11"/>
    <p:sldId id="352" r:id="rId12"/>
    <p:sldId id="318" r:id="rId13"/>
    <p:sldId id="342" r:id="rId14"/>
    <p:sldId id="320" r:id="rId15"/>
    <p:sldId id="322" r:id="rId16"/>
    <p:sldId id="323" r:id="rId17"/>
    <p:sldId id="324" r:id="rId18"/>
    <p:sldId id="325" r:id="rId19"/>
    <p:sldId id="326" r:id="rId20"/>
    <p:sldId id="343" r:id="rId21"/>
    <p:sldId id="327" r:id="rId22"/>
    <p:sldId id="330" r:id="rId23"/>
    <p:sldId id="331" r:id="rId24"/>
    <p:sldId id="332" r:id="rId25"/>
    <p:sldId id="333" r:id="rId26"/>
    <p:sldId id="334" r:id="rId27"/>
    <p:sldId id="344" r:id="rId28"/>
    <p:sldId id="336" r:id="rId29"/>
    <p:sldId id="337" r:id="rId30"/>
    <p:sldId id="338" r:id="rId31"/>
    <p:sldId id="339" r:id="rId32"/>
    <p:sldId id="340" r:id="rId33"/>
    <p:sldId id="341" r:id="rId34"/>
    <p:sldId id="346" r:id="rId35"/>
    <p:sldId id="262" r:id="rId36"/>
    <p:sldId id="347" r:id="rId37"/>
    <p:sldId id="348" r:id="rId38"/>
    <p:sldId id="350" r:id="rId39"/>
    <p:sldId id="349" r:id="rId40"/>
  </p:sldIdLst>
  <p:sldSz cx="12192000" cy="6858000"/>
  <p:notesSz cx="6858000" cy="9144000"/>
  <p:embeddedFontLst>
    <p:embeddedFont>
      <p:font typeface="Lato" panose="020B0604020202020204" charset="0"/>
      <p:regular r:id="rId43"/>
      <p:bold r:id="rId44"/>
      <p:italic r:id="rId45"/>
      <p:boldItalic r:id="rId46"/>
    </p:embeddedFont>
    <p:embeddedFont>
      <p:font typeface="Calibri Light" panose="020F0302020204030204" pitchFamily="34" charset="0"/>
      <p:regular r:id="rId47"/>
      <p:italic r:id="rId48"/>
    </p:embeddedFont>
    <p:embeddedFont>
      <p:font typeface="Myriad Pro Cond" panose="020B0506030403020204" charset="0"/>
      <p:regular r:id="rId49"/>
      <p:bold r:id="rId50"/>
      <p:italic r:id="rId51"/>
      <p:boldItalic r:id="rId52"/>
    </p:embeddedFont>
    <p:embeddedFont>
      <p:font typeface="Calibri" panose="020F0502020204030204" pitchFamily="34" charset="0"/>
      <p:regular r:id="rId53"/>
      <p:bold r:id="rId54"/>
      <p:italic r:id="rId55"/>
      <p:boldItalic r:id="rId56"/>
    </p:embeddedFont>
  </p:embeddedFontLst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ózef Daniel" initials="JD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92E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712" autoAdjust="0"/>
  </p:normalViewPr>
  <p:slideViewPr>
    <p:cSldViewPr snapToGrid="0">
      <p:cViewPr>
        <p:scale>
          <a:sx n="120" d="100"/>
          <a:sy n="120" d="100"/>
        </p:scale>
        <p:origin x="-120" y="-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openxmlformats.org/officeDocument/2006/relationships/font" Target="fonts/font5.fntdata"/><Relationship Id="rId50" Type="http://schemas.openxmlformats.org/officeDocument/2006/relationships/font" Target="fonts/font8.fntdata"/><Relationship Id="rId55" Type="http://schemas.openxmlformats.org/officeDocument/2006/relationships/font" Target="fonts/font13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54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3.fntdata"/><Relationship Id="rId53" Type="http://schemas.openxmlformats.org/officeDocument/2006/relationships/font" Target="fonts/font11.fntdata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7.fntdata"/><Relationship Id="rId57" Type="http://schemas.openxmlformats.org/officeDocument/2006/relationships/commentAuthors" Target="commentAuthors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2.fntdata"/><Relationship Id="rId52" Type="http://schemas.openxmlformats.org/officeDocument/2006/relationships/font" Target="fonts/font10.fntdata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1.fntdata"/><Relationship Id="rId48" Type="http://schemas.openxmlformats.org/officeDocument/2006/relationships/font" Target="fonts/font6.fntdata"/><Relationship Id="rId56" Type="http://schemas.openxmlformats.org/officeDocument/2006/relationships/font" Target="fonts/font14.fntdata"/><Relationship Id="rId8" Type="http://schemas.openxmlformats.org/officeDocument/2006/relationships/slide" Target="slides/slide7.xml"/><Relationship Id="rId51" Type="http://schemas.openxmlformats.org/officeDocument/2006/relationships/font" Target="fonts/font9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4.fntdata"/><Relationship Id="rId5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5578D4-80E6-4100-BBC5-5B13F54F791E}" type="datetimeFigureOut">
              <a:rPr lang="pl-PL" smtClean="0"/>
              <a:t>2019-12-16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pl-PL"/>
              <a:t>Wszelkie prawa zastrzeżone © Ośrodek Rozwoju Edukacji w Warszawie | www.ore.edu.pl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633B9B-76BE-43B5-92AD-F0696BD3FFB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3973907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0FB40D-862F-4B86-9C6B-08F0959C1240}" type="datetimeFigureOut">
              <a:rPr lang="pl-PL" smtClean="0"/>
              <a:t>2019-12-16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pl-PL"/>
              <a:t>Wszelkie prawa zastrzeżone © Ośrodek Rozwoju Edukacji w Warszawie | www.ore.edu.pl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CD88B5-A9A9-4B60-B69C-735576C46E0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268173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Wszelkie prawa zastrzeżone © Ośrodek Rozwoju Edukacji w Warszawie | www.ore.edu.pl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CD88B5-A9A9-4B60-B69C-735576C46E04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24783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1F2E3-FBC9-4D77-88D2-A6B160E55B03}" type="datetime1">
              <a:rPr lang="pl-PL" smtClean="0"/>
              <a:t>2019-12-16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Wszelkie prawa zastrzeżone © Ośrodek Rozwoju Edukacji w Warszawie | www.ore.edu.pl</a:t>
            </a: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86298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D5F28-739F-443B-A601-8EDA6C153CC6}" type="datetime1">
              <a:rPr lang="pl-PL" smtClean="0"/>
              <a:t>2019-12-16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Wszelkie prawa zastrzeżone © Ośrodek Rozwoju Edukacji w Warszawie | www.ore.edu.pl</a:t>
            </a: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47816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DE02C-52CF-4C03-8496-AD795611B1AD}" type="datetime1">
              <a:rPr lang="pl-PL" smtClean="0"/>
              <a:t>2019-12-16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Wszelkie prawa zastrzeżone © Ośrodek Rozwoju Edukacji w Warszawie | www.ore.edu.pl</a:t>
            </a: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98052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4BA6F-BAC8-4AC8-9EE5-11316B036C01}" type="datetime1">
              <a:rPr lang="pl-PL" smtClean="0"/>
              <a:t>2019-12-16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Wszelkie prawa zastrzeżone © Ośrodek Rozwoju Edukacji w Warszawie | www.ore.edu.pl</a:t>
            </a: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07846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75304-C8C7-431C-90E2-D7A4BF6D7425}" type="datetime1">
              <a:rPr lang="pl-PL" smtClean="0"/>
              <a:t>2019-12-16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Wszelkie prawa zastrzeżone © Ośrodek Rozwoju Edukacji w Warszawie | www.ore.edu.pl</a:t>
            </a: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27594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A9853-4F9B-4258-B136-E607FFC66BBF}" type="datetime1">
              <a:rPr lang="pl-PL" smtClean="0"/>
              <a:t>2019-12-16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Wszelkie prawa zastrzeżone © Ośrodek Rozwoju Edukacji w Warszawie | www.ore.edu.pl</a:t>
            </a: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8742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5D590-909D-40F4-A812-BF7837FF944C}" type="datetime1">
              <a:rPr lang="pl-PL" smtClean="0"/>
              <a:t>2019-12-16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Wszelkie prawa zastrzeżone © Ośrodek Rozwoju Edukacji w Warszawie | www.ore.edu.pl</a:t>
            </a:r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84656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C616F-C0A6-48A1-84DD-52CC4CABEA7E}" type="datetime1">
              <a:rPr lang="pl-PL" smtClean="0"/>
              <a:t>2019-12-16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Wszelkie prawa zastrzeżone © Ośrodek Rozwoju Edukacji w Warszawie | www.ore.edu.pl</a:t>
            </a:r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44587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B98E3-84E7-4D30-9A5B-13EF0951D5DF}" type="datetime1">
              <a:rPr lang="pl-PL" smtClean="0"/>
              <a:t>2019-12-16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Wszelkie prawa zastrzeżone © Ośrodek Rozwoju Edukacji w Warszawie | www.ore.edu.pl</a:t>
            </a:r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5608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8D70B-9E2F-4645-9D75-DA7214FF0960}" type="datetime1">
              <a:rPr lang="pl-PL" smtClean="0"/>
              <a:t>2019-12-16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Wszelkie prawa zastrzeżone © Ośrodek Rozwoju Edukacji w Warszawie | www.ore.edu.pl</a:t>
            </a: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04463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FCDCA-ED4F-4BA4-925E-D4745F6F4071}" type="datetime1">
              <a:rPr lang="pl-PL" smtClean="0"/>
              <a:t>2019-12-16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Wszelkie prawa zastrzeżone © Ośrodek Rozwoju Edukacji w Warszawie | www.ore.edu.pl</a:t>
            </a: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57985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AB60A-33DF-49EC-9746-359CC40AC565}" type="datetime1">
              <a:rPr lang="pl-PL" smtClean="0"/>
              <a:t>2019-12-16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 smtClean="0"/>
              <a:t>Wszelkie prawa zastrzeżone © Ośrodek Rozwoju Edukacji w Warszawie | www.ore.edu.pl</a:t>
            </a: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E0CDF-0EB0-44EF-AF60-9AEE92BC93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02838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26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upa 53"/>
          <p:cNvGrpSpPr/>
          <p:nvPr/>
        </p:nvGrpSpPr>
        <p:grpSpPr>
          <a:xfrm>
            <a:off x="179513" y="814993"/>
            <a:ext cx="11346180" cy="604287"/>
            <a:chOff x="179513" y="116632"/>
            <a:chExt cx="8285618" cy="865276"/>
          </a:xfrm>
        </p:grpSpPr>
        <p:sp>
          <p:nvSpPr>
            <p:cNvPr id="55" name="pole tekstowe 54"/>
            <p:cNvSpPr txBox="1"/>
            <p:nvPr/>
          </p:nvSpPr>
          <p:spPr>
            <a:xfrm>
              <a:off x="255962" y="116632"/>
              <a:ext cx="6827644" cy="83733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pole tekstowe 55"/>
            <p:cNvSpPr txBox="1"/>
            <p:nvPr/>
          </p:nvSpPr>
          <p:spPr>
            <a:xfrm>
              <a:off x="179513" y="188641"/>
              <a:ext cx="8285618" cy="793267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3000" b="1" u="none" strike="noStrike" kern="0" cap="none" spc="0" normalizeH="0" baseline="0" noProof="0" dirty="0">
                  <a:ln>
                    <a:noFill/>
                  </a:ln>
                  <a:solidFill>
                    <a:srgbClr val="392E65"/>
                  </a:solidFill>
                  <a:effectLst/>
                  <a:uLnTx/>
                  <a:uFillTx/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Najważniejsze</a:t>
              </a:r>
              <a:r>
                <a:rPr kumimoji="0" lang="pl-PL" sz="3000" b="1" u="none" strike="noStrike" kern="0" cap="none" spc="0" normalizeH="0" noProof="0" dirty="0">
                  <a:ln>
                    <a:noFill/>
                  </a:ln>
                  <a:solidFill>
                    <a:srgbClr val="392E65"/>
                  </a:solidFill>
                  <a:effectLst/>
                  <a:uLnTx/>
                  <a:uFillTx/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 założenia </a:t>
              </a:r>
              <a:r>
                <a:rPr lang="pl-PL" sz="3000" b="1" i="1" kern="0" dirty="0">
                  <a:solidFill>
                    <a:srgbClr val="392E65"/>
                  </a:solidFill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p</a:t>
              </a:r>
              <a:r>
                <a:rPr kumimoji="0" lang="pl-PL" sz="3000" b="1" i="1" u="none" strike="noStrike" kern="0" cap="none" spc="0" normalizeH="0" baseline="0" noProof="0" dirty="0">
                  <a:ln>
                    <a:noFill/>
                  </a:ln>
                  <a:solidFill>
                    <a:srgbClr val="392E65"/>
                  </a:solidFill>
                  <a:effectLst/>
                  <a:uLnTx/>
                  <a:uFillTx/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odstawy programowej</a:t>
              </a:r>
              <a:r>
                <a:rPr kumimoji="0" lang="pl-PL" sz="3000" b="1" i="0" u="none" strike="noStrike" kern="0" cap="none" spc="0" normalizeH="0" baseline="0" noProof="0" dirty="0">
                  <a:ln>
                    <a:noFill/>
                  </a:ln>
                  <a:solidFill>
                    <a:srgbClr val="392E65"/>
                  </a:solidFill>
                  <a:effectLst/>
                  <a:uLnTx/>
                  <a:uFillTx/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 </a:t>
              </a:r>
              <a:r>
                <a:rPr kumimoji="0" lang="pl-PL" sz="300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392E65"/>
                  </a:solidFill>
                  <a:effectLst/>
                  <a:uLnTx/>
                  <a:uFillTx/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biologii</a:t>
              </a:r>
              <a:endParaRPr kumimoji="0" lang="pl-PL" sz="3000" b="1" i="1" u="none" strike="noStrike" kern="0" cap="none" spc="0" normalizeH="0" baseline="0" noProof="0" dirty="0">
                <a:ln>
                  <a:noFill/>
                </a:ln>
                <a:solidFill>
                  <a:srgbClr val="392E65"/>
                </a:solidFill>
                <a:effectLst/>
                <a:uLnTx/>
                <a:uFillTx/>
                <a:latin typeface="Myriad Pro Cond" panose="020B0506030403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Prostokąt 7"/>
          <p:cNvSpPr/>
          <p:nvPr/>
        </p:nvSpPr>
        <p:spPr>
          <a:xfrm>
            <a:off x="284201" y="1824325"/>
            <a:ext cx="11241492" cy="9780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l-PL" dirty="0" smtClean="0">
                <a:solidFill>
                  <a:schemeClr val="tx1"/>
                </a:solidFill>
              </a:rPr>
              <a:t>Zagadnienia dotyczące </a:t>
            </a:r>
            <a:r>
              <a:rPr lang="pl-PL" dirty="0">
                <a:solidFill>
                  <a:schemeClr val="tx1"/>
                </a:solidFill>
              </a:rPr>
              <a:t>różnorodności biologicznej </a:t>
            </a:r>
            <a:r>
              <a:rPr lang="pl-PL" dirty="0" smtClean="0">
                <a:solidFill>
                  <a:schemeClr val="tx1"/>
                </a:solidFill>
              </a:rPr>
              <a:t>są ujęte w </a:t>
            </a:r>
            <a:r>
              <a:rPr lang="pl-PL" dirty="0">
                <a:solidFill>
                  <a:schemeClr val="tx1"/>
                </a:solidFill>
              </a:rPr>
              <a:t>aspekcie ewolucyjnym, marginalizując przeglądowy sposób realizacji tych treści.</a:t>
            </a:r>
          </a:p>
        </p:txBody>
      </p:sp>
      <p:sp>
        <p:nvSpPr>
          <p:cNvPr id="9" name="Prostokąt 8"/>
          <p:cNvSpPr/>
          <p:nvPr/>
        </p:nvSpPr>
        <p:spPr>
          <a:xfrm>
            <a:off x="284201" y="3322512"/>
            <a:ext cx="11241492" cy="91671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l-PL" dirty="0">
                <a:solidFill>
                  <a:schemeClr val="tx1"/>
                </a:solidFill>
              </a:rPr>
              <a:t>Ukierunkowana w dużym stopniu na zagadnienia związane z szeroko pojętą wiedzą o funkcjonowaniu organizmu człowieka, ze szczególnym uwzględnieniem profilaktyki chorób, w tym </a:t>
            </a:r>
            <a:r>
              <a:rPr lang="pl-PL" dirty="0" smtClean="0">
                <a:solidFill>
                  <a:schemeClr val="tx1"/>
                </a:solidFill>
              </a:rPr>
              <a:t>uzależnień.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284201" y="4747882"/>
            <a:ext cx="11241492" cy="85617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l-PL" dirty="0">
                <a:solidFill>
                  <a:schemeClr val="tx1"/>
                </a:solidFill>
              </a:rPr>
              <a:t>Zawiera uszczegółowienie i rozszerzenie zagadnień dotyczących biologii stosowanej oraz genetyki.</a:t>
            </a:r>
          </a:p>
        </p:txBody>
      </p:sp>
    </p:spTree>
    <p:extLst>
      <p:ext uri="{BB962C8B-B14F-4D97-AF65-F5344CB8AC3E}">
        <p14:creationId xmlns:p14="http://schemas.microsoft.com/office/powerpoint/2010/main" val="152257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216344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b="1" kern="0" dirty="0" smtClean="0">
                <a:solidFill>
                  <a:srgbClr val="392E65"/>
                </a:solidFill>
                <a:latin typeface="Myriad Pro Cond" panose="020B0506030403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Wymagania ogólne </a:t>
            </a:r>
            <a:br>
              <a:rPr lang="pl-PL" b="1" kern="0" dirty="0" smtClean="0">
                <a:solidFill>
                  <a:srgbClr val="392E65"/>
                </a:solidFill>
                <a:latin typeface="Myriad Pro Cond" panose="020B0506030403020204" pitchFamily="34" charset="0"/>
                <a:ea typeface="Lato" panose="020F0502020204030203" pitchFamily="34" charset="0"/>
                <a:cs typeface="Arial" panose="020B0604020202020204" pitchFamily="34" charset="0"/>
              </a:rPr>
            </a:br>
            <a:r>
              <a:rPr lang="pl-PL" b="1" kern="0" dirty="0" smtClean="0">
                <a:solidFill>
                  <a:srgbClr val="392E65"/>
                </a:solidFill>
                <a:latin typeface="Myriad Pro Cond" panose="020B0506030403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z biologii - zestawienie</a:t>
            </a:r>
            <a:endParaRPr lang="pl-PL" dirty="0">
              <a:solidFill>
                <a:srgbClr val="392E65"/>
              </a:solidFill>
              <a:latin typeface="Myriad Pro Cond" panose="020B0506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42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622728D9-4F95-5546-92B8-BD970913D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6687"/>
            <a:ext cx="10515600" cy="695953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>
                <a:solidFill>
                  <a:srgbClr val="392E65"/>
                </a:solidFill>
                <a:latin typeface="Myriad Pro Cond" panose="020B0506030403020204" pitchFamily="34" charset="0"/>
              </a:rPr>
              <a:t>Cele kształcenia w </a:t>
            </a:r>
            <a:r>
              <a:rPr lang="pl-PL" sz="2800" b="1" dirty="0" smtClean="0">
                <a:solidFill>
                  <a:srgbClr val="392E65"/>
                </a:solidFill>
                <a:latin typeface="Myriad Pro Cond" panose="020B0506030403020204" pitchFamily="34" charset="0"/>
              </a:rPr>
              <a:t>szkołach ponadpodstawowych</a:t>
            </a:r>
            <a:endParaRPr lang="pl-PL" sz="2800" b="1" dirty="0">
              <a:solidFill>
                <a:srgbClr val="392E65"/>
              </a:solidFill>
              <a:latin typeface="Myriad Pro Cond" panose="020B0506030403020204" pitchFamily="34" charset="0"/>
            </a:endParaRPr>
          </a:p>
        </p:txBody>
      </p:sp>
      <p:graphicFrame>
        <p:nvGraphicFramePr>
          <p:cNvPr id="5" name="Symbol zastępczy zawartości 4">
            <a:extLst>
              <a:ext uri="{FF2B5EF4-FFF2-40B4-BE49-F238E27FC236}">
                <a16:creationId xmlns="" xmlns:a16="http://schemas.microsoft.com/office/drawing/2014/main" id="{EB5315CB-0B4F-B34C-94D9-0A040382AA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9024083"/>
              </p:ext>
            </p:extLst>
          </p:nvPr>
        </p:nvGraphicFramePr>
        <p:xfrm>
          <a:off x="426721" y="873760"/>
          <a:ext cx="11267439" cy="5684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727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789680">
                  <a:extLst>
                    <a:ext uri="{9D8B030D-6E8A-4147-A177-3AD203B41FA5}">
                      <a16:colId xmlns="" xmlns:a16="http://schemas.microsoft.com/office/drawing/2014/main" val="989973642"/>
                    </a:ext>
                  </a:extLst>
                </a:gridCol>
                <a:gridCol w="3840480">
                  <a:extLst>
                    <a:ext uri="{9D8B030D-6E8A-4147-A177-3AD203B41FA5}">
                      <a16:colId xmlns="" xmlns:a16="http://schemas.microsoft.com/office/drawing/2014/main" val="259470392"/>
                    </a:ext>
                  </a:extLst>
                </a:gridCol>
              </a:tblGrid>
              <a:tr h="414023">
                <a:tc>
                  <a:txBody>
                    <a:bodyPr/>
                    <a:lstStyle/>
                    <a:p>
                      <a:r>
                        <a:rPr lang="pl-PL" sz="1600" dirty="0"/>
                        <a:t>Czteroletnie liceum/pięcioletnie </a:t>
                      </a:r>
                      <a:r>
                        <a:rPr lang="pl-PL" sz="1600" dirty="0" smtClean="0"/>
                        <a:t>technikum </a:t>
                      </a:r>
                      <a:r>
                        <a:rPr lang="pl-PL" sz="1600" dirty="0"/>
                        <a:t>– </a:t>
                      </a:r>
                      <a:r>
                        <a:rPr lang="pl-PL" sz="1600" dirty="0" smtClean="0"/>
                        <a:t>zakres rozszerzony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Czteroletnie liceum/ pięcioletnie technikum – zakres podstawowy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600" dirty="0"/>
                        <a:t>Branżowa szkoła I stopnia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068108872"/>
                  </a:ext>
                </a:extLst>
              </a:tr>
              <a:tr h="4855603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pl-PL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pl-PL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Pogłębianie wiedzy z zakresu różnorodności biologicznej oraz zjawisk i procesów biologicznych zachodzących na różnych poziomach organizacji życia.</a:t>
                      </a: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6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II. Rozwijanie myślenia naukowego; </a:t>
                      </a:r>
                      <a:r>
                        <a:rPr lang="pl-PL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doskonalenie umiejętności planowania i przeprowadzania obserwacji </a:t>
                      </a:r>
                      <a:r>
                        <a:rPr lang="pl-PL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lang="pl-PL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doświadczeń oraz wnioskowania w oparciu o wyniki badań.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III. Posługiwanie się informacjami pochodzącymi z analizy materiałów źródłowych.</a:t>
                      </a: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IV. Rozumowanie i zastosowanie nabytej wiedzy do rozwiązywania problemów </a:t>
                      </a:r>
                      <a:r>
                        <a:rPr lang="pl-PL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biologicznych.</a:t>
                      </a:r>
                      <a:endParaRPr lang="pl-PL" sz="16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V. Pogłębianie znajomości uwarunkowań zdrowia </a:t>
                      </a:r>
                      <a:r>
                        <a:rPr lang="pl-PL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człowieka.</a:t>
                      </a:r>
                      <a:endParaRPr lang="pl-PL" sz="16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VI. Rozwijanie postawy szacunku wobec przyrody </a:t>
                      </a:r>
                      <a:r>
                        <a:rPr lang="pl-PL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lang="pl-PL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środowiska.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6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I. Pogłębianie wiedzy z zakresu budowy i funkcjonowania organizmu człowieka.</a:t>
                      </a:r>
                    </a:p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II. Pogłębianie znajomości uwarunkowań zdrowia człowieka.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III. Rozwijanie myślenia naukowego; </a:t>
                      </a:r>
                      <a:r>
                        <a:rPr lang="pl-PL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doskonalenie umiejętności planowania i przeprowadzania obserwacji </a:t>
                      </a:r>
                      <a:br>
                        <a:rPr lang="pl-PL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 doświadczeń oraz wnioskowania w oparciu o wyniki badań.</a:t>
                      </a:r>
                    </a:p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IV. Posługiwanie się informacjami pochodzącymi z analizy materiałów źródłowych.</a:t>
                      </a:r>
                    </a:p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V. Rozumowanie i zastosowanie nabytej wiedzy do rozwiązywania problemów biologicznych.</a:t>
                      </a:r>
                    </a:p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VI. Rozwijanie postawy szacunku wobec przyrody i środowiska.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I. Pogłębianie wiedzy z zakresu budowy i funkcjonowania organizmu człowieka. </a:t>
                      </a:r>
                    </a:p>
                    <a:p>
                      <a:pPr algn="l"/>
                      <a:r>
                        <a:rPr lang="pl-PL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II. Pogłębianie znajomości uwarunkowań zdrowia człowieka. </a:t>
                      </a:r>
                    </a:p>
                    <a:p>
                      <a:pPr algn="l"/>
                      <a:r>
                        <a:rPr lang="pl-PL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III. Doskonalenie umiejętności planowania i przeprowadzania obserwacji </a:t>
                      </a:r>
                      <a:r>
                        <a:rPr lang="pl-PL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lang="pl-PL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doświadczeń oraz wnioskowania w oparciu o wyniki badań. </a:t>
                      </a:r>
                    </a:p>
                    <a:p>
                      <a:pPr algn="l"/>
                      <a:r>
                        <a:rPr lang="pl-PL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IV. Posługiwanie się informacjami pochodzącymi z analizy materiałów źródłowych. </a:t>
                      </a:r>
                    </a:p>
                    <a:p>
                      <a:pPr algn="l"/>
                      <a:r>
                        <a:rPr lang="pl-PL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V. Rozumowanie i zastosowanie nabytej wiedzy do rozwiązywania problemów biologicznych. </a:t>
                      </a:r>
                    </a:p>
                    <a:p>
                      <a:pPr algn="l"/>
                      <a:r>
                        <a:rPr lang="pl-PL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VI. Rozwijanie postawy szacunku wobec przyrody i środowiska.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192930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077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ctrTitle"/>
          </p:nvPr>
        </p:nvSpPr>
        <p:spPr>
          <a:xfrm>
            <a:off x="1524000" y="761946"/>
            <a:ext cx="9144000" cy="23876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l-PL" b="1" kern="0" dirty="0" smtClean="0">
                <a:solidFill>
                  <a:srgbClr val="392E65"/>
                </a:solidFill>
                <a:latin typeface="Myriad Pro Cond" panose="020B0506030403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Wymagania ogólne z biologii</a:t>
            </a:r>
            <a:endParaRPr lang="pl-PL" dirty="0">
              <a:solidFill>
                <a:srgbClr val="392E65"/>
              </a:solidFill>
              <a:latin typeface="Myriad Pro Cond" panose="020B0506030403020204" pitchFamily="34" charset="0"/>
            </a:endParaRPr>
          </a:p>
        </p:txBody>
      </p:sp>
      <p:sp>
        <p:nvSpPr>
          <p:cNvPr id="7" name="Podtytuł 6"/>
          <p:cNvSpPr>
            <a:spLocks noGrp="1"/>
          </p:cNvSpPr>
          <p:nvPr>
            <p:ph type="subTitle" idx="1"/>
          </p:nvPr>
        </p:nvSpPr>
        <p:spPr>
          <a:xfrm>
            <a:off x="1524000" y="2928269"/>
            <a:ext cx="9144000" cy="1655762"/>
          </a:xfrm>
        </p:spPr>
        <p:txBody>
          <a:bodyPr anchor="ctr"/>
          <a:lstStyle/>
          <a:p>
            <a:r>
              <a:rPr lang="pl-PL" b="1" kern="0" dirty="0">
                <a:solidFill>
                  <a:srgbClr val="FF0000"/>
                </a:solidFill>
                <a:latin typeface="Myriad Pro Cond" panose="020B0506030403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zakres rozszerzony</a:t>
            </a:r>
            <a:endParaRPr lang="pl-PL" dirty="0">
              <a:solidFill>
                <a:srgbClr val="FF0000"/>
              </a:solidFill>
              <a:latin typeface="Myriad Pro Cond" panose="020B0506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85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a 12"/>
          <p:cNvGrpSpPr/>
          <p:nvPr/>
        </p:nvGrpSpPr>
        <p:grpSpPr>
          <a:xfrm>
            <a:off x="222525" y="1621320"/>
            <a:ext cx="11563075" cy="898902"/>
            <a:chOff x="251521" y="1011325"/>
            <a:chExt cx="8728534" cy="829032"/>
          </a:xfrm>
        </p:grpSpPr>
        <p:sp>
          <p:nvSpPr>
            <p:cNvPr id="21" name="Prostokąt 20"/>
            <p:cNvSpPr/>
            <p:nvPr/>
          </p:nvSpPr>
          <p:spPr>
            <a:xfrm>
              <a:off x="251521" y="1011325"/>
              <a:ext cx="1128154" cy="829032"/>
            </a:xfrm>
            <a:prstGeom prst="rect">
              <a:avLst/>
            </a:prstGeom>
            <a:solidFill>
              <a:srgbClr val="006600"/>
            </a:solidFill>
            <a:ln w="127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r>
                <a:rPr lang="pl-PL" sz="20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I. </a:t>
              </a:r>
              <a:endParaRPr lang="pl-PL" sz="2000" dirty="0"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Prostokąt 21"/>
            <p:cNvSpPr/>
            <p:nvPr/>
          </p:nvSpPr>
          <p:spPr>
            <a:xfrm>
              <a:off x="1379675" y="1011325"/>
              <a:ext cx="7600380" cy="829032"/>
            </a:xfrm>
            <a:prstGeom prst="rect">
              <a:avLst/>
            </a:prstGeom>
            <a:solidFill>
              <a:srgbClr val="006600">
                <a:alpha val="20000"/>
              </a:srgbClr>
            </a:solidFill>
            <a:ln w="127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/>
            <a:lstStyle/>
            <a:p>
              <a:pPr marL="514350" indent="-514350">
                <a:buAutoNum type="arabicPeriod"/>
                <a:defRPr/>
              </a:pPr>
              <a:endParaRPr lang="pl-PL" sz="22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3" name="Grupa 22"/>
          <p:cNvGrpSpPr/>
          <p:nvPr/>
        </p:nvGrpSpPr>
        <p:grpSpPr>
          <a:xfrm>
            <a:off x="179512" y="873507"/>
            <a:ext cx="11717847" cy="523986"/>
            <a:chOff x="179513" y="685167"/>
            <a:chExt cx="6904093" cy="750297"/>
          </a:xfrm>
        </p:grpSpPr>
        <p:sp>
          <p:nvSpPr>
            <p:cNvPr id="24" name="pole tekstowe 23"/>
            <p:cNvSpPr txBox="1"/>
            <p:nvPr/>
          </p:nvSpPr>
          <p:spPr>
            <a:xfrm>
              <a:off x="255962" y="685167"/>
              <a:ext cx="6827644" cy="74919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5" name="pole tekstowe 24"/>
            <p:cNvSpPr txBox="1"/>
            <p:nvPr/>
          </p:nvSpPr>
          <p:spPr>
            <a:xfrm>
              <a:off x="179513" y="774405"/>
              <a:ext cx="6832915" cy="661059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kumimoji="0" lang="pl-PL" sz="2400" b="1" i="1" u="none" strike="noStrike" kern="0" cap="none" spc="0" normalizeH="0" baseline="0" noProof="0" dirty="0">
                  <a:ln>
                    <a:noFill/>
                  </a:ln>
                  <a:solidFill>
                    <a:srgbClr val="392E65"/>
                  </a:solidFill>
                  <a:effectLst/>
                  <a:uLnTx/>
                  <a:uFillTx/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Podstawa programowa</a:t>
              </a:r>
              <a:r>
                <a:rPr kumimoji="0" lang="pl-PL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392E65"/>
                  </a:solidFill>
                  <a:effectLst/>
                  <a:uLnTx/>
                  <a:uFillTx/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 </a:t>
              </a:r>
              <a:r>
                <a:rPr kumimoji="0" lang="pl-PL" sz="240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392E65"/>
                  </a:solidFill>
                  <a:effectLst/>
                  <a:uLnTx/>
                  <a:uFillTx/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biologii, zakres rozszerzony</a:t>
              </a:r>
              <a:r>
                <a:rPr lang="pl-PL" sz="2400" b="1" i="1" kern="0" dirty="0" smtClean="0">
                  <a:solidFill>
                    <a:srgbClr val="392E65"/>
                  </a:solidFill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– </a:t>
              </a:r>
              <a:r>
                <a:rPr lang="pl-PL" sz="2400" b="1" i="1" kern="0" dirty="0">
                  <a:solidFill>
                    <a:srgbClr val="392E65"/>
                  </a:solidFill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wymagania </a:t>
              </a:r>
              <a:r>
                <a:rPr kumimoji="0" lang="pl-PL" sz="2400" b="1" i="1" u="none" strike="noStrike" kern="0" cap="none" spc="0" normalizeH="0" baseline="0" noProof="0" dirty="0">
                  <a:ln>
                    <a:noFill/>
                  </a:ln>
                  <a:solidFill>
                    <a:srgbClr val="392E65"/>
                  </a:solidFill>
                  <a:effectLst/>
                  <a:uLnTx/>
                  <a:uFillTx/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ogólne</a:t>
              </a:r>
            </a:p>
          </p:txBody>
        </p:sp>
      </p:grpSp>
      <p:sp>
        <p:nvSpPr>
          <p:cNvPr id="26" name="Rectangle 2"/>
          <p:cNvSpPr txBox="1">
            <a:spLocks noChangeArrowheads="1"/>
          </p:cNvSpPr>
          <p:nvPr/>
        </p:nvSpPr>
        <p:spPr bwMode="auto">
          <a:xfrm>
            <a:off x="282844" y="2961310"/>
            <a:ext cx="11502755" cy="253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</a:pPr>
            <a:r>
              <a:rPr lang="en-US" dirty="0" err="1"/>
              <a:t>Uczeń</a:t>
            </a:r>
            <a:r>
              <a:rPr lang="en-US" dirty="0"/>
              <a:t>:</a:t>
            </a:r>
            <a:endParaRPr lang="pl-PL" dirty="0"/>
          </a:p>
          <a:p>
            <a:pPr marL="342900" lvl="0" indent="-342900">
              <a:lnSpc>
                <a:spcPct val="150000"/>
              </a:lnSpc>
              <a:buFont typeface="+mj-lt"/>
              <a:buAutoNum type="arabicParenR"/>
            </a:pPr>
            <a:r>
              <a:rPr lang="pl-PL" b="1" dirty="0" smtClean="0"/>
              <a:t>opisuje</a:t>
            </a:r>
            <a:r>
              <a:rPr lang="pl-PL" b="1" dirty="0"/>
              <a:t>, porządkuje i </a:t>
            </a:r>
            <a:r>
              <a:rPr lang="pl-PL" b="1" dirty="0">
                <a:solidFill>
                  <a:srgbClr val="FF0000"/>
                </a:solidFill>
              </a:rPr>
              <a:t>rozpoznaje organizmy</a:t>
            </a:r>
            <a:r>
              <a:rPr lang="pl-PL" b="1" dirty="0"/>
              <a:t>; 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arenR"/>
            </a:pPr>
            <a:r>
              <a:rPr lang="pl-PL" dirty="0"/>
              <a:t>wyjaśnia zjawiska i procesy biologiczne zachodzące w wybranych organizmach i w środowisku; 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arenR"/>
            </a:pPr>
            <a:r>
              <a:rPr lang="pl-PL" dirty="0"/>
              <a:t>wykazuje związki pomiędzy strukturą i funkcją na różnych poziomach organizacji życia; 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arenR"/>
            </a:pPr>
            <a:r>
              <a:rPr lang="pl-PL" dirty="0"/>
              <a:t>objaśnia funkcjonowanie organizmu człowieka na różnych poziomach złożoności i w poszczególnych etapach ontogenezy; 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arenR"/>
            </a:pPr>
            <a:r>
              <a:rPr lang="pl-PL" b="1" dirty="0"/>
              <a:t>przedstawia i wyjaśnia zależności między organizmami oraz między organizmem a środowiskiem; 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arenR"/>
            </a:pPr>
            <a:r>
              <a:rPr lang="pl-PL" b="1" dirty="0"/>
              <a:t>wykazuje, że różnorodność organizmów jest wynikiem procesów ewolucyjnych.</a:t>
            </a: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4808166" y="5997652"/>
            <a:ext cx="6242147" cy="37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0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</a:t>
            </a:r>
            <a:r>
              <a:rPr lang="pl-PL" sz="1000" i="1" noProof="0" dirty="0">
                <a:latin typeface="Arial" panose="020B0604020202020204" pitchFamily="34" charset="0"/>
                <a:cs typeface="Arial" panose="020B0604020202020204" pitchFamily="34" charset="0"/>
              </a:rPr>
              <a:t>Ź</a:t>
            </a:r>
            <a:r>
              <a:rPr lang="pl-PL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ródło</a:t>
            </a:r>
            <a:r>
              <a:rPr lang="pl-PL" sz="1000" i="1" dirty="0">
                <a:latin typeface="Arial" panose="020B0604020202020204" pitchFamily="34" charset="0"/>
                <a:cs typeface="Arial" panose="020B0604020202020204" pitchFamily="34" charset="0"/>
              </a:rPr>
              <a:t>: Podstawa programowa kształcenia ogólnego z komentarzem. Szkoła </a:t>
            </a:r>
            <a:r>
              <a:rPr lang="pl-PL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ponadpodstawowa</a:t>
            </a:r>
            <a:r>
              <a:rPr lang="pl-PL" sz="10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l-PL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Biologia</a:t>
            </a:r>
            <a:endParaRPr kumimoji="0" lang="pl-PL" sz="1000" b="1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1717040" y="1703969"/>
            <a:ext cx="995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 smtClean="0">
                <a:solidFill>
                  <a:schemeClr val="dk1"/>
                </a:solidFill>
              </a:rPr>
              <a:t>POGŁĘBIANIE WIEDZY Z ZAKRESU RÓŻNORODNOŚCI BIOLOGICZNEJ ORAZ ZJAWISK I PROCESÓW BIOLOGICZNYCH ZACHODZĄCYCH NA RÓŻNYCH POZIOMACH ORGANIZACJI ŻYCIA.</a:t>
            </a:r>
          </a:p>
          <a:p>
            <a:pPr algn="just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4335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a 12"/>
          <p:cNvGrpSpPr/>
          <p:nvPr/>
        </p:nvGrpSpPr>
        <p:grpSpPr>
          <a:xfrm>
            <a:off x="222525" y="1693511"/>
            <a:ext cx="11563075" cy="898902"/>
            <a:chOff x="251521" y="1011325"/>
            <a:chExt cx="8728534" cy="829032"/>
          </a:xfrm>
        </p:grpSpPr>
        <p:sp>
          <p:nvSpPr>
            <p:cNvPr id="21" name="Prostokąt 20"/>
            <p:cNvSpPr/>
            <p:nvPr/>
          </p:nvSpPr>
          <p:spPr>
            <a:xfrm>
              <a:off x="251521" y="1011325"/>
              <a:ext cx="1128154" cy="829032"/>
            </a:xfrm>
            <a:prstGeom prst="rect">
              <a:avLst/>
            </a:prstGeom>
            <a:solidFill>
              <a:srgbClr val="006600"/>
            </a:solidFill>
            <a:ln w="127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r>
                <a:rPr lang="pl-PL" sz="200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II. </a:t>
              </a:r>
              <a:endParaRPr lang="pl-PL" sz="2000" dirty="0"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Prostokąt 21"/>
            <p:cNvSpPr/>
            <p:nvPr/>
          </p:nvSpPr>
          <p:spPr>
            <a:xfrm>
              <a:off x="1379675" y="1011325"/>
              <a:ext cx="7600380" cy="829032"/>
            </a:xfrm>
            <a:prstGeom prst="rect">
              <a:avLst/>
            </a:prstGeom>
            <a:solidFill>
              <a:srgbClr val="006600">
                <a:alpha val="20000"/>
              </a:srgbClr>
            </a:solidFill>
            <a:ln w="127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/>
            <a:lstStyle/>
            <a:p>
              <a:pPr marL="514350" indent="-514350">
                <a:buAutoNum type="arabicPeriod"/>
                <a:defRPr/>
              </a:pPr>
              <a:endParaRPr lang="pl-PL" sz="22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3" name="Grupa 22"/>
          <p:cNvGrpSpPr/>
          <p:nvPr/>
        </p:nvGrpSpPr>
        <p:grpSpPr>
          <a:xfrm>
            <a:off x="179512" y="879425"/>
            <a:ext cx="11717847" cy="523220"/>
            <a:chOff x="179513" y="245843"/>
            <a:chExt cx="6904093" cy="749197"/>
          </a:xfrm>
        </p:grpSpPr>
        <p:sp>
          <p:nvSpPr>
            <p:cNvPr id="24" name="pole tekstowe 23"/>
            <p:cNvSpPr txBox="1"/>
            <p:nvPr/>
          </p:nvSpPr>
          <p:spPr>
            <a:xfrm>
              <a:off x="255962" y="245843"/>
              <a:ext cx="6827644" cy="74919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2800" b="1" i="0" u="none" strike="noStrike" kern="0" cap="none" spc="0" normalizeH="0" baseline="0" noProof="0" dirty="0">
                <a:ln>
                  <a:noFill/>
                </a:ln>
                <a:solidFill>
                  <a:srgbClr val="392E65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5" name="pole tekstowe 24"/>
            <p:cNvSpPr txBox="1"/>
            <p:nvPr/>
          </p:nvSpPr>
          <p:spPr>
            <a:xfrm>
              <a:off x="179513" y="317852"/>
              <a:ext cx="6832915" cy="661057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kumimoji="0" lang="pl-PL" sz="2400" b="1" i="1" u="none" strike="noStrike" kern="0" cap="none" spc="0" normalizeH="0" baseline="0" noProof="0" dirty="0">
                  <a:ln>
                    <a:noFill/>
                  </a:ln>
                  <a:solidFill>
                    <a:srgbClr val="392E65"/>
                  </a:solidFill>
                  <a:effectLst/>
                  <a:uLnTx/>
                  <a:uFillTx/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Podstawa programowa</a:t>
              </a:r>
              <a:r>
                <a:rPr kumimoji="0" lang="pl-PL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392E65"/>
                  </a:solidFill>
                  <a:effectLst/>
                  <a:uLnTx/>
                  <a:uFillTx/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 </a:t>
              </a:r>
              <a:r>
                <a:rPr kumimoji="0" lang="pl-PL" sz="240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392E65"/>
                  </a:solidFill>
                  <a:effectLst/>
                  <a:uLnTx/>
                  <a:uFillTx/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biologii, zakres rozszerzony</a:t>
              </a:r>
              <a:r>
                <a:rPr lang="pl-PL" sz="2400" b="1" i="1" kern="0" dirty="0" smtClean="0">
                  <a:solidFill>
                    <a:srgbClr val="392E65"/>
                  </a:solidFill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– </a:t>
              </a:r>
              <a:r>
                <a:rPr lang="pl-PL" sz="2400" b="1" i="1" kern="0" dirty="0">
                  <a:solidFill>
                    <a:srgbClr val="392E65"/>
                  </a:solidFill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wymagania </a:t>
              </a:r>
              <a:r>
                <a:rPr kumimoji="0" lang="pl-PL" sz="2400" b="1" i="1" u="none" strike="noStrike" kern="0" cap="none" spc="0" normalizeH="0" baseline="0" noProof="0" dirty="0">
                  <a:ln>
                    <a:noFill/>
                  </a:ln>
                  <a:solidFill>
                    <a:srgbClr val="392E65"/>
                  </a:solidFill>
                  <a:effectLst/>
                  <a:uLnTx/>
                  <a:uFillTx/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ogólne</a:t>
              </a:r>
            </a:p>
          </p:txBody>
        </p:sp>
      </p:grpSp>
      <p:sp>
        <p:nvSpPr>
          <p:cNvPr id="26" name="Rectangle 2"/>
          <p:cNvSpPr txBox="1">
            <a:spLocks noChangeArrowheads="1"/>
          </p:cNvSpPr>
          <p:nvPr/>
        </p:nvSpPr>
        <p:spPr bwMode="auto">
          <a:xfrm>
            <a:off x="282844" y="3364376"/>
            <a:ext cx="11502755" cy="253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dirty="0" err="1"/>
              <a:t>Uczeń</a:t>
            </a:r>
            <a:r>
              <a:rPr lang="en-US" dirty="0" smtClean="0"/>
              <a:t>:</a:t>
            </a:r>
            <a:endParaRPr lang="pl-PL" dirty="0"/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arenR"/>
            </a:pPr>
            <a:r>
              <a:rPr lang="pl-PL" dirty="0" smtClean="0"/>
              <a:t>określa </a:t>
            </a:r>
            <a:r>
              <a:rPr lang="pl-PL" dirty="0"/>
              <a:t>problem badawczy, formułuje hipotezy, planuje i przeprowadza oraz dokumentuje</a:t>
            </a:r>
            <a:r>
              <a:rPr lang="pl-PL" b="1" dirty="0"/>
              <a:t> </a:t>
            </a:r>
            <a:r>
              <a:rPr lang="pl-PL" dirty="0"/>
              <a:t>obserwacje i proste doświadczenia biologiczne; 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arenR"/>
            </a:pPr>
            <a:r>
              <a:rPr lang="pl-PL" dirty="0"/>
              <a:t>określa warunki doświadczenia, rozróżnia próbę kontrolną i badawczą; 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arenR"/>
            </a:pPr>
            <a:r>
              <a:rPr lang="pl-PL" b="1" dirty="0"/>
              <a:t>opracowuje, analizuje i interpretuje wyniki badań w oparciu o proste analizy statystyczne; 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arenR"/>
            </a:pPr>
            <a:r>
              <a:rPr lang="pl-PL" b="1" dirty="0"/>
              <a:t>odnosi się do wyników uzyskanych przez innych badaczy; 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arenR"/>
            </a:pPr>
            <a:r>
              <a:rPr lang="pl-PL" b="1" dirty="0"/>
              <a:t>ocenia poprawność zastosowanych procedur badawczych </a:t>
            </a:r>
            <a:r>
              <a:rPr lang="pl-PL" dirty="0"/>
              <a:t>oraz formułuje wnioski;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arenR"/>
            </a:pPr>
            <a:r>
              <a:rPr lang="pl-PL" dirty="0"/>
              <a:t>przygotowuje preparaty świeże oraz przeprowadza celowe obserwacje mikroskopowe i makroskopowe.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arenR"/>
            </a:pPr>
            <a:endParaRPr lang="pl-PL" dirty="0"/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4808166" y="6250320"/>
            <a:ext cx="6242147" cy="37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0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</a:t>
            </a:r>
            <a:r>
              <a:rPr lang="pl-PL" sz="1000" i="1" noProof="0" dirty="0">
                <a:latin typeface="Arial" panose="020B0604020202020204" pitchFamily="34" charset="0"/>
                <a:cs typeface="Arial" panose="020B0604020202020204" pitchFamily="34" charset="0"/>
              </a:rPr>
              <a:t>Ź</a:t>
            </a:r>
            <a:r>
              <a:rPr lang="pl-PL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ródło</a:t>
            </a:r>
            <a:r>
              <a:rPr lang="pl-PL" sz="1000" i="1" dirty="0">
                <a:latin typeface="Arial" panose="020B0604020202020204" pitchFamily="34" charset="0"/>
                <a:cs typeface="Arial" panose="020B0604020202020204" pitchFamily="34" charset="0"/>
              </a:rPr>
              <a:t>: Podstawa programowa kształcenia ogólnego z komentarzem. Szkoła </a:t>
            </a:r>
            <a:r>
              <a:rPr lang="pl-PL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ponadpodstawowa</a:t>
            </a:r>
            <a:r>
              <a:rPr lang="pl-PL" sz="10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l-PL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Biologia</a:t>
            </a:r>
            <a:endParaRPr kumimoji="0" lang="pl-PL" sz="1000" b="1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1717040" y="1824288"/>
            <a:ext cx="99568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700" dirty="0">
                <a:solidFill>
                  <a:schemeClr val="dk1"/>
                </a:solidFill>
              </a:rPr>
              <a:t>ROZWIJANIE MYŚLENIA NAUKOWEGO; DOSKONALENIE UMIEJĘTNOŚCI PLANOWANIA </a:t>
            </a:r>
            <a:r>
              <a:rPr lang="pl-PL" sz="1700" dirty="0" smtClean="0">
                <a:solidFill>
                  <a:schemeClr val="dk1"/>
                </a:solidFill>
              </a:rPr>
              <a:t/>
            </a:r>
            <a:br>
              <a:rPr lang="pl-PL" sz="1700" dirty="0" smtClean="0">
                <a:solidFill>
                  <a:schemeClr val="dk1"/>
                </a:solidFill>
              </a:rPr>
            </a:br>
            <a:r>
              <a:rPr lang="pl-PL" sz="1700" dirty="0" smtClean="0">
                <a:solidFill>
                  <a:schemeClr val="dk1"/>
                </a:solidFill>
              </a:rPr>
              <a:t>I </a:t>
            </a:r>
            <a:r>
              <a:rPr lang="pl-PL" sz="1700" dirty="0">
                <a:solidFill>
                  <a:schemeClr val="dk1"/>
                </a:solidFill>
              </a:rPr>
              <a:t>PRZEPROWADZANIA OBSERWACJI I DOŚWIADCZEŃ ORAZ WNIOSKOWANIA W OPARCIU O WYNIKI BADAŃ.</a:t>
            </a:r>
            <a:endParaRPr lang="pl-PL" sz="1700" dirty="0"/>
          </a:p>
        </p:txBody>
      </p:sp>
    </p:spTree>
    <p:extLst>
      <p:ext uri="{BB962C8B-B14F-4D97-AF65-F5344CB8AC3E}">
        <p14:creationId xmlns:p14="http://schemas.microsoft.com/office/powerpoint/2010/main" val="86744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a 12"/>
          <p:cNvGrpSpPr/>
          <p:nvPr/>
        </p:nvGrpSpPr>
        <p:grpSpPr>
          <a:xfrm>
            <a:off x="222525" y="1801795"/>
            <a:ext cx="11563075" cy="898902"/>
            <a:chOff x="251521" y="1011325"/>
            <a:chExt cx="8728534" cy="829032"/>
          </a:xfrm>
        </p:grpSpPr>
        <p:sp>
          <p:nvSpPr>
            <p:cNvPr id="21" name="Prostokąt 20"/>
            <p:cNvSpPr/>
            <p:nvPr/>
          </p:nvSpPr>
          <p:spPr>
            <a:xfrm>
              <a:off x="251521" y="1011325"/>
              <a:ext cx="1128154" cy="829032"/>
            </a:xfrm>
            <a:prstGeom prst="rect">
              <a:avLst/>
            </a:prstGeom>
            <a:solidFill>
              <a:srgbClr val="006600"/>
            </a:solidFill>
            <a:ln w="127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r>
                <a:rPr lang="pl-PL" sz="200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III. </a:t>
              </a:r>
              <a:endParaRPr lang="pl-PL" sz="2000" dirty="0"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Prostokąt 21"/>
            <p:cNvSpPr/>
            <p:nvPr/>
          </p:nvSpPr>
          <p:spPr>
            <a:xfrm>
              <a:off x="1379675" y="1011325"/>
              <a:ext cx="7600380" cy="829032"/>
            </a:xfrm>
            <a:prstGeom prst="rect">
              <a:avLst/>
            </a:prstGeom>
            <a:solidFill>
              <a:srgbClr val="006600">
                <a:alpha val="20000"/>
              </a:srgbClr>
            </a:solidFill>
            <a:ln w="127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/>
            <a:lstStyle/>
            <a:p>
              <a:pPr marL="514350" indent="-514350">
                <a:buAutoNum type="arabicPeriod"/>
                <a:defRPr/>
              </a:pPr>
              <a:endParaRPr lang="pl-PL" sz="22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3" name="Grupa 22"/>
          <p:cNvGrpSpPr/>
          <p:nvPr/>
        </p:nvGrpSpPr>
        <p:grpSpPr>
          <a:xfrm>
            <a:off x="179512" y="884883"/>
            <a:ext cx="11717847" cy="523220"/>
            <a:chOff x="179513" y="711006"/>
            <a:chExt cx="6904093" cy="749197"/>
          </a:xfrm>
        </p:grpSpPr>
        <p:sp>
          <p:nvSpPr>
            <p:cNvPr id="24" name="pole tekstowe 23"/>
            <p:cNvSpPr txBox="1"/>
            <p:nvPr/>
          </p:nvSpPr>
          <p:spPr>
            <a:xfrm>
              <a:off x="255962" y="711006"/>
              <a:ext cx="6827644" cy="74919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5" name="pole tekstowe 24"/>
            <p:cNvSpPr txBox="1"/>
            <p:nvPr/>
          </p:nvSpPr>
          <p:spPr>
            <a:xfrm>
              <a:off x="179513" y="783015"/>
              <a:ext cx="6832915" cy="661057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kumimoji="0" lang="pl-PL" sz="2400" b="1" i="1" u="none" strike="noStrike" kern="0" cap="none" spc="0" normalizeH="0" baseline="0" noProof="0" dirty="0">
                  <a:ln>
                    <a:noFill/>
                  </a:ln>
                  <a:solidFill>
                    <a:srgbClr val="392E65"/>
                  </a:solidFill>
                  <a:effectLst/>
                  <a:uLnTx/>
                  <a:uFillTx/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Podstawa programowa</a:t>
              </a:r>
              <a:r>
                <a:rPr kumimoji="0" lang="pl-PL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392E65"/>
                  </a:solidFill>
                  <a:effectLst/>
                  <a:uLnTx/>
                  <a:uFillTx/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 </a:t>
              </a:r>
              <a:r>
                <a:rPr kumimoji="0" lang="pl-PL" sz="240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392E65"/>
                  </a:solidFill>
                  <a:effectLst/>
                  <a:uLnTx/>
                  <a:uFillTx/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biologii, zakres rozszerzony</a:t>
              </a:r>
              <a:r>
                <a:rPr lang="pl-PL" sz="2400" b="1" i="1" kern="0" dirty="0">
                  <a:solidFill>
                    <a:srgbClr val="392E65"/>
                  </a:solidFill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 </a:t>
              </a:r>
              <a:r>
                <a:rPr lang="pl-PL" sz="2400" b="1" i="1" kern="0" dirty="0" smtClean="0">
                  <a:solidFill>
                    <a:srgbClr val="392E65"/>
                  </a:solidFill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– </a:t>
              </a:r>
              <a:r>
                <a:rPr lang="pl-PL" sz="2400" b="1" i="1" kern="0" dirty="0">
                  <a:solidFill>
                    <a:srgbClr val="392E65"/>
                  </a:solidFill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wymagania </a:t>
              </a:r>
              <a:r>
                <a:rPr kumimoji="0" lang="pl-PL" sz="2400" b="1" i="1" u="none" strike="noStrike" kern="0" cap="none" spc="0" normalizeH="0" baseline="0" noProof="0" dirty="0">
                  <a:ln>
                    <a:noFill/>
                  </a:ln>
                  <a:solidFill>
                    <a:srgbClr val="392E65"/>
                  </a:solidFill>
                  <a:effectLst/>
                  <a:uLnTx/>
                  <a:uFillTx/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ogólne</a:t>
              </a:r>
            </a:p>
          </p:txBody>
        </p:sp>
      </p:grpSp>
      <p:sp>
        <p:nvSpPr>
          <p:cNvPr id="26" name="Rectangle 2"/>
          <p:cNvSpPr txBox="1">
            <a:spLocks noChangeArrowheads="1"/>
          </p:cNvSpPr>
          <p:nvPr/>
        </p:nvSpPr>
        <p:spPr bwMode="auto">
          <a:xfrm>
            <a:off x="282844" y="3093659"/>
            <a:ext cx="11502755" cy="253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dirty="0" err="1"/>
              <a:t>Uczeń</a:t>
            </a:r>
            <a:r>
              <a:rPr lang="en-US" dirty="0"/>
              <a:t>:</a:t>
            </a:r>
            <a:endParaRPr lang="pl-PL" dirty="0"/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arenR"/>
            </a:pPr>
            <a:r>
              <a:rPr lang="pl-PL" dirty="0" smtClean="0"/>
              <a:t>wykorzystuje </a:t>
            </a:r>
            <a:r>
              <a:rPr lang="pl-PL" dirty="0"/>
              <a:t>różnorodne źródła i metody pozyskiwania informacji; 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arenR"/>
            </a:pPr>
            <a:r>
              <a:rPr lang="pl-PL" dirty="0"/>
              <a:t>odczytuje, analizuje, interpretuje i przetwarza informacje tekstowe, graficzne, liczbowe; 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arenR"/>
            </a:pPr>
            <a:r>
              <a:rPr lang="pl-PL" b="1" dirty="0"/>
              <a:t>odróżnia wiedzę potoczną od uzyskanej metodami naukowymi; 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arenR"/>
            </a:pPr>
            <a:r>
              <a:rPr lang="pl-PL" b="1" dirty="0"/>
              <a:t>odróżnia fakty od opinii; 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arenR"/>
            </a:pPr>
            <a:r>
              <a:rPr lang="pl-PL" b="1" dirty="0"/>
              <a:t>objaśnia i komentuje informacje, posługując się terminologią biologiczną; 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arenR"/>
            </a:pPr>
            <a:r>
              <a:rPr lang="pl-PL" b="1" dirty="0"/>
              <a:t>odnosi się krytycznie do informacji pozyskanych z różnych źródeł, w tym internetowych.</a:t>
            </a: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4808166" y="6063828"/>
            <a:ext cx="6242147" cy="37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0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</a:t>
            </a:r>
            <a:r>
              <a:rPr lang="pl-PL" sz="1000" i="1" noProof="0" dirty="0">
                <a:latin typeface="Arial" panose="020B0604020202020204" pitchFamily="34" charset="0"/>
                <a:cs typeface="Arial" panose="020B0604020202020204" pitchFamily="34" charset="0"/>
              </a:rPr>
              <a:t>Ź</a:t>
            </a:r>
            <a:r>
              <a:rPr lang="pl-PL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ródło</a:t>
            </a:r>
            <a:r>
              <a:rPr lang="pl-PL" sz="1000" i="1" dirty="0">
                <a:latin typeface="Arial" panose="020B0604020202020204" pitchFamily="34" charset="0"/>
                <a:cs typeface="Arial" panose="020B0604020202020204" pitchFamily="34" charset="0"/>
              </a:rPr>
              <a:t>: Podstawa programowa kształcenia ogólnego z komentarzem. Szkoła </a:t>
            </a:r>
            <a:r>
              <a:rPr lang="pl-PL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ponadpodstawowa</a:t>
            </a:r>
            <a:r>
              <a:rPr lang="pl-PL" sz="10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l-PL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Biologia</a:t>
            </a:r>
            <a:endParaRPr kumimoji="0" lang="pl-PL" sz="1000" b="1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1833239" y="2040771"/>
            <a:ext cx="99433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defRPr/>
            </a:pPr>
            <a:r>
              <a:rPr lang="pl-PL" dirty="0" smtClean="0">
                <a:solidFill>
                  <a:schemeClr val="dk1"/>
                </a:solidFill>
              </a:rPr>
              <a:t>POSŁUGIWANIE SIĘ INFORMACJAMI POCHODZĄCYMI Z ANALIZY MATERIAŁÓW ŹRÓDŁOWYCH.</a:t>
            </a:r>
            <a:endParaRPr lang="pl-PL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10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a 12"/>
          <p:cNvGrpSpPr/>
          <p:nvPr/>
        </p:nvGrpSpPr>
        <p:grpSpPr>
          <a:xfrm>
            <a:off x="222525" y="1964220"/>
            <a:ext cx="11563075" cy="898902"/>
            <a:chOff x="251521" y="1011325"/>
            <a:chExt cx="8728534" cy="829032"/>
          </a:xfrm>
        </p:grpSpPr>
        <p:sp>
          <p:nvSpPr>
            <p:cNvPr id="21" name="Prostokąt 20"/>
            <p:cNvSpPr/>
            <p:nvPr/>
          </p:nvSpPr>
          <p:spPr>
            <a:xfrm>
              <a:off x="251521" y="1011325"/>
              <a:ext cx="1128154" cy="829032"/>
            </a:xfrm>
            <a:prstGeom prst="rect">
              <a:avLst/>
            </a:prstGeom>
            <a:solidFill>
              <a:srgbClr val="006600"/>
            </a:solidFill>
            <a:ln w="127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r>
                <a:rPr lang="pl-PL" sz="200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IV. </a:t>
              </a:r>
              <a:endParaRPr lang="pl-PL" sz="2000" dirty="0"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Prostokąt 21"/>
            <p:cNvSpPr/>
            <p:nvPr/>
          </p:nvSpPr>
          <p:spPr>
            <a:xfrm>
              <a:off x="1379675" y="1011325"/>
              <a:ext cx="7600380" cy="829032"/>
            </a:xfrm>
            <a:prstGeom prst="rect">
              <a:avLst/>
            </a:prstGeom>
            <a:solidFill>
              <a:srgbClr val="006600">
                <a:alpha val="20000"/>
              </a:srgbClr>
            </a:solidFill>
            <a:ln w="127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/>
            <a:lstStyle/>
            <a:p>
              <a:pPr marL="514350" indent="-514350">
                <a:buAutoNum type="arabicPeriod"/>
                <a:defRPr/>
              </a:pPr>
              <a:endParaRPr lang="pl-PL" sz="22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3" name="Grupa 22"/>
          <p:cNvGrpSpPr/>
          <p:nvPr/>
        </p:nvGrpSpPr>
        <p:grpSpPr>
          <a:xfrm>
            <a:off x="179512" y="884873"/>
            <a:ext cx="11717847" cy="523220"/>
            <a:chOff x="179513" y="710999"/>
            <a:chExt cx="6904093" cy="749197"/>
          </a:xfrm>
        </p:grpSpPr>
        <p:sp>
          <p:nvSpPr>
            <p:cNvPr id="24" name="pole tekstowe 23"/>
            <p:cNvSpPr txBox="1"/>
            <p:nvPr/>
          </p:nvSpPr>
          <p:spPr>
            <a:xfrm>
              <a:off x="255962" y="710999"/>
              <a:ext cx="6827644" cy="74919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5" name="pole tekstowe 24"/>
            <p:cNvSpPr txBox="1"/>
            <p:nvPr/>
          </p:nvSpPr>
          <p:spPr>
            <a:xfrm>
              <a:off x="179513" y="783009"/>
              <a:ext cx="6832915" cy="661057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kumimoji="0" lang="pl-PL" sz="2400" b="1" i="1" u="none" strike="noStrike" kern="0" cap="none" spc="0" normalizeH="0" baseline="0" noProof="0" dirty="0">
                  <a:ln>
                    <a:noFill/>
                  </a:ln>
                  <a:solidFill>
                    <a:srgbClr val="392E65"/>
                  </a:solidFill>
                  <a:effectLst/>
                  <a:uLnTx/>
                  <a:uFillTx/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Podstawa programowa</a:t>
              </a:r>
              <a:r>
                <a:rPr kumimoji="0" lang="pl-PL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392E65"/>
                  </a:solidFill>
                  <a:effectLst/>
                  <a:uLnTx/>
                  <a:uFillTx/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 </a:t>
              </a:r>
              <a:r>
                <a:rPr kumimoji="0" lang="pl-PL" sz="240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392E65"/>
                  </a:solidFill>
                  <a:effectLst/>
                  <a:uLnTx/>
                  <a:uFillTx/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biologii, zakres rozszerzony</a:t>
              </a:r>
              <a:r>
                <a:rPr lang="pl-PL" sz="2400" b="1" i="1" kern="0" dirty="0">
                  <a:solidFill>
                    <a:srgbClr val="392E65"/>
                  </a:solidFill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 </a:t>
              </a:r>
              <a:r>
                <a:rPr lang="pl-PL" sz="2400" b="1" i="1" kern="0" dirty="0" smtClean="0">
                  <a:solidFill>
                    <a:srgbClr val="392E65"/>
                  </a:solidFill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– </a:t>
              </a:r>
              <a:r>
                <a:rPr lang="pl-PL" sz="2400" b="1" i="1" kern="0" dirty="0">
                  <a:solidFill>
                    <a:srgbClr val="392E65"/>
                  </a:solidFill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wymagania </a:t>
              </a:r>
              <a:r>
                <a:rPr kumimoji="0" lang="pl-PL" sz="2400" b="1" i="1" u="none" strike="noStrike" kern="0" cap="none" spc="0" normalizeH="0" baseline="0" noProof="0" dirty="0">
                  <a:ln>
                    <a:noFill/>
                  </a:ln>
                  <a:solidFill>
                    <a:srgbClr val="392E65"/>
                  </a:solidFill>
                  <a:effectLst/>
                  <a:uLnTx/>
                  <a:uFillTx/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ogólne</a:t>
              </a:r>
            </a:p>
          </p:txBody>
        </p:sp>
      </p:grpSp>
      <p:sp>
        <p:nvSpPr>
          <p:cNvPr id="26" name="Rectangle 2"/>
          <p:cNvSpPr txBox="1">
            <a:spLocks noChangeArrowheads="1"/>
          </p:cNvSpPr>
          <p:nvPr/>
        </p:nvSpPr>
        <p:spPr bwMode="auto">
          <a:xfrm>
            <a:off x="282845" y="2654860"/>
            <a:ext cx="11502755" cy="253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</a:pPr>
            <a:r>
              <a:rPr lang="en-US" dirty="0" err="1"/>
              <a:t>Uczeń</a:t>
            </a:r>
            <a:r>
              <a:rPr lang="en-US" dirty="0"/>
              <a:t>:</a:t>
            </a:r>
            <a:endParaRPr lang="pl-PL" dirty="0"/>
          </a:p>
          <a:p>
            <a:pPr marL="342900" lvl="0" indent="-342900">
              <a:lnSpc>
                <a:spcPct val="150000"/>
              </a:lnSpc>
              <a:buFont typeface="+mj-lt"/>
              <a:buAutoNum type="arabicParenR"/>
            </a:pPr>
            <a:r>
              <a:rPr lang="pl-PL" dirty="0" smtClean="0"/>
              <a:t>interpretuje </a:t>
            </a:r>
            <a:r>
              <a:rPr lang="pl-PL" dirty="0"/>
              <a:t>informacje i wyjaśnia związki </a:t>
            </a:r>
            <a:r>
              <a:rPr lang="pl-PL" dirty="0" err="1"/>
              <a:t>przyczynowo-skutkowe</a:t>
            </a:r>
            <a:r>
              <a:rPr lang="pl-PL" dirty="0"/>
              <a:t> między procesami i zjawiskami, formułuje wnioski; 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arenR"/>
            </a:pPr>
            <a:r>
              <a:rPr lang="pl-PL" dirty="0"/>
              <a:t>przedstawia opinie i argumenty związane z omawianymi zagadnieniami biologicznymi.</a:t>
            </a: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4808166" y="5997652"/>
            <a:ext cx="6242147" cy="37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0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</a:t>
            </a:r>
            <a:r>
              <a:rPr lang="pl-PL" sz="1000" i="1" noProof="0" dirty="0">
                <a:latin typeface="Arial" panose="020B0604020202020204" pitchFamily="34" charset="0"/>
                <a:cs typeface="Arial" panose="020B0604020202020204" pitchFamily="34" charset="0"/>
              </a:rPr>
              <a:t>Ź</a:t>
            </a:r>
            <a:r>
              <a:rPr lang="pl-PL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ródło</a:t>
            </a:r>
            <a:r>
              <a:rPr lang="pl-PL" sz="1000" i="1" dirty="0">
                <a:latin typeface="Arial" panose="020B0604020202020204" pitchFamily="34" charset="0"/>
                <a:cs typeface="Arial" panose="020B0604020202020204" pitchFamily="34" charset="0"/>
              </a:rPr>
              <a:t>: Podstawa programowa kształcenia ogólnego z komentarzem. Szkoła </a:t>
            </a:r>
            <a:r>
              <a:rPr lang="pl-PL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ponadpodstawowa</a:t>
            </a:r>
            <a:r>
              <a:rPr lang="pl-PL" sz="10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l-PL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Biologia</a:t>
            </a:r>
            <a:endParaRPr kumimoji="0" lang="pl-PL" sz="1000" b="1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1717040" y="2090505"/>
            <a:ext cx="995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b="1" dirty="0" smtClean="0"/>
              <a:t>ROZUMOWANIE I ZASTOSOWANIE NABYTEJ WIEDZY DO ROZWIĄZYWANIA PROBLEMÓW BIOLOGICZNYCH. 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167758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a 12"/>
          <p:cNvGrpSpPr/>
          <p:nvPr/>
        </p:nvGrpSpPr>
        <p:grpSpPr>
          <a:xfrm>
            <a:off x="222525" y="1825852"/>
            <a:ext cx="11563075" cy="898902"/>
            <a:chOff x="251521" y="1011325"/>
            <a:chExt cx="8728534" cy="829032"/>
          </a:xfrm>
        </p:grpSpPr>
        <p:sp>
          <p:nvSpPr>
            <p:cNvPr id="21" name="Prostokąt 20"/>
            <p:cNvSpPr/>
            <p:nvPr/>
          </p:nvSpPr>
          <p:spPr>
            <a:xfrm>
              <a:off x="251521" y="1011325"/>
              <a:ext cx="1128154" cy="829032"/>
            </a:xfrm>
            <a:prstGeom prst="rect">
              <a:avLst/>
            </a:prstGeom>
            <a:solidFill>
              <a:srgbClr val="006600"/>
            </a:solidFill>
            <a:ln w="127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r>
                <a:rPr lang="pl-PL" sz="20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</a:t>
              </a:r>
              <a:r>
                <a:rPr lang="pl-PL" sz="200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endParaRPr lang="pl-PL" sz="2000" dirty="0"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Prostokąt 21"/>
            <p:cNvSpPr/>
            <p:nvPr/>
          </p:nvSpPr>
          <p:spPr>
            <a:xfrm>
              <a:off x="1379675" y="1011325"/>
              <a:ext cx="7600380" cy="829032"/>
            </a:xfrm>
            <a:prstGeom prst="rect">
              <a:avLst/>
            </a:prstGeom>
            <a:solidFill>
              <a:srgbClr val="006600">
                <a:alpha val="20000"/>
              </a:srgbClr>
            </a:solidFill>
            <a:ln w="127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/>
            <a:lstStyle/>
            <a:p>
              <a:pPr marL="514350" indent="-514350">
                <a:buAutoNum type="arabicPeriod"/>
                <a:defRPr/>
              </a:pPr>
              <a:endParaRPr lang="pl-PL" sz="22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3" name="Grupa 22"/>
          <p:cNvGrpSpPr/>
          <p:nvPr/>
        </p:nvGrpSpPr>
        <p:grpSpPr>
          <a:xfrm>
            <a:off x="179512" y="893443"/>
            <a:ext cx="11717847" cy="523220"/>
            <a:chOff x="179513" y="599018"/>
            <a:chExt cx="6904093" cy="749198"/>
          </a:xfrm>
        </p:grpSpPr>
        <p:sp>
          <p:nvSpPr>
            <p:cNvPr id="24" name="pole tekstowe 23"/>
            <p:cNvSpPr txBox="1"/>
            <p:nvPr/>
          </p:nvSpPr>
          <p:spPr>
            <a:xfrm>
              <a:off x="255962" y="599018"/>
              <a:ext cx="6827644" cy="74919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5" name="pole tekstowe 24"/>
            <p:cNvSpPr txBox="1"/>
            <p:nvPr/>
          </p:nvSpPr>
          <p:spPr>
            <a:xfrm>
              <a:off x="179513" y="671030"/>
              <a:ext cx="6832915" cy="661056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kumimoji="0" lang="pl-PL" sz="2400" b="1" i="1" u="none" strike="noStrike" kern="0" cap="none" spc="0" normalizeH="0" baseline="0" noProof="0" dirty="0">
                  <a:ln>
                    <a:noFill/>
                  </a:ln>
                  <a:solidFill>
                    <a:srgbClr val="392E65"/>
                  </a:solidFill>
                  <a:effectLst/>
                  <a:uLnTx/>
                  <a:uFillTx/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Podstawa programowa</a:t>
              </a:r>
              <a:r>
                <a:rPr kumimoji="0" lang="pl-PL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392E65"/>
                  </a:solidFill>
                  <a:effectLst/>
                  <a:uLnTx/>
                  <a:uFillTx/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 </a:t>
              </a:r>
              <a:r>
                <a:rPr kumimoji="0" lang="pl-PL" sz="240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392E65"/>
                  </a:solidFill>
                  <a:effectLst/>
                  <a:uLnTx/>
                  <a:uFillTx/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biologii, zakres rozszerzony</a:t>
              </a:r>
              <a:r>
                <a:rPr lang="pl-PL" sz="2400" b="1" i="1" kern="0" dirty="0">
                  <a:solidFill>
                    <a:srgbClr val="392E65"/>
                  </a:solidFill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 </a:t>
              </a:r>
              <a:r>
                <a:rPr lang="pl-PL" sz="2400" b="1" i="1" kern="0" dirty="0" smtClean="0">
                  <a:solidFill>
                    <a:srgbClr val="392E65"/>
                  </a:solidFill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– </a:t>
              </a:r>
              <a:r>
                <a:rPr lang="pl-PL" sz="2400" b="1" i="1" kern="0" dirty="0">
                  <a:solidFill>
                    <a:srgbClr val="392E65"/>
                  </a:solidFill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wymagania </a:t>
              </a:r>
              <a:r>
                <a:rPr kumimoji="0" lang="pl-PL" sz="2400" b="1" i="1" u="none" strike="noStrike" kern="0" cap="none" spc="0" normalizeH="0" baseline="0" noProof="0" dirty="0">
                  <a:ln>
                    <a:noFill/>
                  </a:ln>
                  <a:solidFill>
                    <a:srgbClr val="392E65"/>
                  </a:solidFill>
                  <a:effectLst/>
                  <a:uLnTx/>
                  <a:uFillTx/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ogólne</a:t>
              </a:r>
            </a:p>
          </p:txBody>
        </p:sp>
      </p:grpSp>
      <p:sp>
        <p:nvSpPr>
          <p:cNvPr id="26" name="Rectangle 2"/>
          <p:cNvSpPr txBox="1">
            <a:spLocks noChangeArrowheads="1"/>
          </p:cNvSpPr>
          <p:nvPr/>
        </p:nvSpPr>
        <p:spPr bwMode="auto">
          <a:xfrm>
            <a:off x="282844" y="2961310"/>
            <a:ext cx="11502755" cy="253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</a:pPr>
            <a:r>
              <a:rPr lang="en-US" dirty="0" err="1"/>
              <a:t>Uczeń</a:t>
            </a:r>
            <a:r>
              <a:rPr lang="en-US" dirty="0"/>
              <a:t>:</a:t>
            </a:r>
            <a:endParaRPr lang="pl-PL" dirty="0"/>
          </a:p>
          <a:p>
            <a:pPr marL="342900" lvl="0" indent="-342900">
              <a:lnSpc>
                <a:spcPct val="150000"/>
              </a:lnSpc>
              <a:buFont typeface="+mj-lt"/>
              <a:buAutoNum type="arabicParenR"/>
            </a:pPr>
            <a:r>
              <a:rPr lang="en-US" dirty="0" err="1" smtClean="0"/>
              <a:t>planuje</a:t>
            </a:r>
            <a:r>
              <a:rPr lang="en-US" dirty="0" smtClean="0"/>
              <a:t> </a:t>
            </a:r>
            <a:r>
              <a:rPr lang="en-US" dirty="0" err="1"/>
              <a:t>działania</a:t>
            </a:r>
            <a:r>
              <a:rPr lang="en-US" dirty="0"/>
              <a:t> </a:t>
            </a:r>
            <a:r>
              <a:rPr lang="en-US" dirty="0" err="1"/>
              <a:t>prozdrowotne</a:t>
            </a:r>
            <a:r>
              <a:rPr lang="en-US" dirty="0"/>
              <a:t>; </a:t>
            </a:r>
            <a:endParaRPr lang="pl-PL" dirty="0"/>
          </a:p>
          <a:p>
            <a:pPr marL="342900" lvl="0" indent="-342900">
              <a:lnSpc>
                <a:spcPct val="150000"/>
              </a:lnSpc>
              <a:buFont typeface="+mj-lt"/>
              <a:buAutoNum type="arabicParenR"/>
            </a:pPr>
            <a:r>
              <a:rPr lang="pl-PL" dirty="0"/>
              <a:t>rozumie znaczenie badań profilaktycznych i rozpoznaje sytuacje wymagające konsultacji lekarskiej; 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arenR"/>
            </a:pPr>
            <a:r>
              <a:rPr lang="pl-PL" dirty="0"/>
              <a:t>rozumie zagrożenia wynikające ze stosowania środków dopingujących i psychoaktywnych; 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arenR"/>
            </a:pPr>
            <a:r>
              <a:rPr lang="pl-PL" dirty="0"/>
              <a:t>rozumie znaczenie poradnictwa genetycznego i transplantologii;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arenR"/>
            </a:pPr>
            <a:r>
              <a:rPr lang="pl-PL" b="1" dirty="0"/>
              <a:t>dostrzega znaczenie osiągnięć współczesnej nauki w profilaktyce chorób.</a:t>
            </a: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4808166" y="5997652"/>
            <a:ext cx="6242147" cy="37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0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</a:t>
            </a:r>
            <a:r>
              <a:rPr lang="pl-PL" sz="1000" i="1" noProof="0" dirty="0">
                <a:latin typeface="Arial" panose="020B0604020202020204" pitchFamily="34" charset="0"/>
                <a:cs typeface="Arial" panose="020B0604020202020204" pitchFamily="34" charset="0"/>
              </a:rPr>
              <a:t>Ź</a:t>
            </a:r>
            <a:r>
              <a:rPr lang="pl-PL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ródło</a:t>
            </a:r>
            <a:r>
              <a:rPr lang="pl-PL" sz="1000" i="1" dirty="0">
                <a:latin typeface="Arial" panose="020B0604020202020204" pitchFamily="34" charset="0"/>
                <a:cs typeface="Arial" panose="020B0604020202020204" pitchFamily="34" charset="0"/>
              </a:rPr>
              <a:t>: Podstawa programowa kształcenia ogólnego z komentarzem. Szkoła </a:t>
            </a:r>
            <a:r>
              <a:rPr lang="pl-PL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ponadpodstawowa</a:t>
            </a:r>
            <a:r>
              <a:rPr lang="pl-PL" sz="10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l-PL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Biologia</a:t>
            </a:r>
            <a:endParaRPr kumimoji="0" lang="pl-PL" sz="1000" b="1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1717040" y="2101637"/>
            <a:ext cx="995680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pl-PL" b="1" dirty="0" smtClean="0"/>
              <a:t>POGŁĘBIANIE ZNAJOMOŚCI UWARUNKOWAŃ ZDROWIA CZŁOWIEKA. 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66610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a 12"/>
          <p:cNvGrpSpPr/>
          <p:nvPr/>
        </p:nvGrpSpPr>
        <p:grpSpPr>
          <a:xfrm>
            <a:off x="222525" y="1952191"/>
            <a:ext cx="11563075" cy="898902"/>
            <a:chOff x="251521" y="1011325"/>
            <a:chExt cx="8728534" cy="829032"/>
          </a:xfrm>
        </p:grpSpPr>
        <p:sp>
          <p:nvSpPr>
            <p:cNvPr id="21" name="Prostokąt 20"/>
            <p:cNvSpPr/>
            <p:nvPr/>
          </p:nvSpPr>
          <p:spPr>
            <a:xfrm>
              <a:off x="251521" y="1011325"/>
              <a:ext cx="1128154" cy="829032"/>
            </a:xfrm>
            <a:prstGeom prst="rect">
              <a:avLst/>
            </a:prstGeom>
            <a:solidFill>
              <a:srgbClr val="006600"/>
            </a:solidFill>
            <a:ln w="127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r>
                <a:rPr lang="pl-PL" sz="20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</a:t>
              </a:r>
              <a:r>
                <a:rPr lang="pl-PL" sz="200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I. </a:t>
              </a:r>
              <a:endParaRPr lang="pl-PL" sz="2000" dirty="0"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Prostokąt 21"/>
            <p:cNvSpPr/>
            <p:nvPr/>
          </p:nvSpPr>
          <p:spPr>
            <a:xfrm>
              <a:off x="1379675" y="1011325"/>
              <a:ext cx="7600380" cy="829032"/>
            </a:xfrm>
            <a:prstGeom prst="rect">
              <a:avLst/>
            </a:prstGeom>
            <a:solidFill>
              <a:srgbClr val="006600">
                <a:alpha val="20000"/>
              </a:srgbClr>
            </a:solidFill>
            <a:ln w="127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/>
            <a:lstStyle/>
            <a:p>
              <a:pPr marL="514350" indent="-514350">
                <a:buAutoNum type="arabicPeriod"/>
                <a:defRPr/>
              </a:pPr>
              <a:endParaRPr lang="pl-PL" sz="22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3" name="Grupa 22"/>
          <p:cNvGrpSpPr/>
          <p:nvPr/>
        </p:nvGrpSpPr>
        <p:grpSpPr>
          <a:xfrm>
            <a:off x="179512" y="881585"/>
            <a:ext cx="11717847" cy="523220"/>
            <a:chOff x="179513" y="754071"/>
            <a:chExt cx="6904093" cy="749198"/>
          </a:xfrm>
        </p:grpSpPr>
        <p:sp>
          <p:nvSpPr>
            <p:cNvPr id="24" name="pole tekstowe 23"/>
            <p:cNvSpPr txBox="1"/>
            <p:nvPr/>
          </p:nvSpPr>
          <p:spPr>
            <a:xfrm>
              <a:off x="255962" y="754071"/>
              <a:ext cx="6827644" cy="74919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5" name="pole tekstowe 24"/>
            <p:cNvSpPr txBox="1"/>
            <p:nvPr/>
          </p:nvSpPr>
          <p:spPr>
            <a:xfrm>
              <a:off x="179513" y="826081"/>
              <a:ext cx="6832915" cy="661056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kumimoji="0" lang="pl-PL" sz="2400" b="1" i="1" u="none" strike="noStrike" kern="0" cap="none" spc="0" normalizeH="0" baseline="0" noProof="0" dirty="0">
                  <a:ln>
                    <a:noFill/>
                  </a:ln>
                  <a:solidFill>
                    <a:srgbClr val="392E65"/>
                  </a:solidFill>
                  <a:effectLst/>
                  <a:uLnTx/>
                  <a:uFillTx/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Podstawa </a:t>
              </a:r>
              <a:r>
                <a:rPr kumimoji="0" lang="pl-PL" sz="240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392E65"/>
                  </a:solidFill>
                  <a:effectLst/>
                  <a:uLnTx/>
                  <a:uFillTx/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programowa</a:t>
              </a:r>
              <a:r>
                <a:rPr lang="pl-PL" sz="2400" b="1" kern="0" dirty="0">
                  <a:solidFill>
                    <a:srgbClr val="392E65"/>
                  </a:solidFill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 </a:t>
              </a:r>
              <a:r>
                <a:rPr kumimoji="0" lang="pl-PL" sz="240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392E65"/>
                  </a:solidFill>
                  <a:effectLst/>
                  <a:uLnTx/>
                  <a:uFillTx/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biologii, zakres rozszerzony</a:t>
              </a:r>
              <a:r>
                <a:rPr lang="pl-PL" sz="2400" b="1" i="1" kern="0" dirty="0">
                  <a:solidFill>
                    <a:srgbClr val="392E65"/>
                  </a:solidFill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 </a:t>
              </a:r>
              <a:r>
                <a:rPr lang="pl-PL" sz="2400" b="1" i="1" kern="0" dirty="0" smtClean="0">
                  <a:solidFill>
                    <a:srgbClr val="392E65"/>
                  </a:solidFill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– </a:t>
              </a:r>
              <a:r>
                <a:rPr lang="pl-PL" sz="2400" b="1" i="1" kern="0" dirty="0">
                  <a:solidFill>
                    <a:srgbClr val="392E65"/>
                  </a:solidFill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wymagania </a:t>
              </a:r>
              <a:r>
                <a:rPr kumimoji="0" lang="pl-PL" sz="2400" b="1" i="1" u="none" strike="noStrike" kern="0" cap="none" spc="0" normalizeH="0" baseline="0" noProof="0" dirty="0">
                  <a:ln>
                    <a:noFill/>
                  </a:ln>
                  <a:solidFill>
                    <a:srgbClr val="392E65"/>
                  </a:solidFill>
                  <a:effectLst/>
                  <a:uLnTx/>
                  <a:uFillTx/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ogólne</a:t>
              </a:r>
            </a:p>
          </p:txBody>
        </p:sp>
      </p:grpSp>
      <p:sp>
        <p:nvSpPr>
          <p:cNvPr id="26" name="Rectangle 2"/>
          <p:cNvSpPr txBox="1">
            <a:spLocks noChangeArrowheads="1"/>
          </p:cNvSpPr>
          <p:nvPr/>
        </p:nvSpPr>
        <p:spPr bwMode="auto">
          <a:xfrm>
            <a:off x="179512" y="2974941"/>
            <a:ext cx="11502755" cy="253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</a:pPr>
            <a:r>
              <a:rPr lang="en-US" dirty="0" err="1"/>
              <a:t>Uczeń</a:t>
            </a:r>
            <a:r>
              <a:rPr lang="en-US" dirty="0"/>
              <a:t>:</a:t>
            </a:r>
            <a:endParaRPr lang="pl-PL" dirty="0"/>
          </a:p>
          <a:p>
            <a:pPr marL="342900" lvl="0" indent="-342900">
              <a:lnSpc>
                <a:spcPct val="150000"/>
              </a:lnSpc>
              <a:buFont typeface="+mj-lt"/>
              <a:buAutoNum type="arabicParenR"/>
            </a:pPr>
            <a:r>
              <a:rPr lang="en-US" dirty="0" err="1" smtClean="0"/>
              <a:t>rozumie</a:t>
            </a:r>
            <a:r>
              <a:rPr lang="en-US" dirty="0" smtClean="0"/>
              <a:t> </a:t>
            </a:r>
            <a:r>
              <a:rPr lang="en-US" dirty="0" err="1"/>
              <a:t>zasadność</a:t>
            </a:r>
            <a:r>
              <a:rPr lang="en-US" dirty="0"/>
              <a:t> </a:t>
            </a:r>
            <a:r>
              <a:rPr lang="en-US" dirty="0" err="1"/>
              <a:t>ochrony</a:t>
            </a:r>
            <a:r>
              <a:rPr lang="en-US" dirty="0"/>
              <a:t> </a:t>
            </a:r>
            <a:r>
              <a:rPr lang="en-US" dirty="0" err="1"/>
              <a:t>przyrody</a:t>
            </a:r>
            <a:r>
              <a:rPr lang="en-US" dirty="0"/>
              <a:t>; </a:t>
            </a:r>
            <a:endParaRPr lang="pl-PL" dirty="0"/>
          </a:p>
          <a:p>
            <a:pPr marL="342900" lvl="0" indent="-342900">
              <a:lnSpc>
                <a:spcPct val="150000"/>
              </a:lnSpc>
              <a:buFont typeface="+mj-lt"/>
              <a:buAutoNum type="arabicParenR"/>
            </a:pPr>
            <a:r>
              <a:rPr lang="pl-PL" dirty="0"/>
              <a:t>prezentuje postawę szacunku wobec istot żywych; 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arenR"/>
            </a:pPr>
            <a:r>
              <a:rPr lang="pl-PL" dirty="0"/>
              <a:t>odpowiedzialnie i świadomie korzysta z dóbr przyrody; 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arenR"/>
            </a:pPr>
            <a:r>
              <a:rPr lang="en-US" dirty="0" err="1"/>
              <a:t>objaśnia</a:t>
            </a:r>
            <a:r>
              <a:rPr lang="en-US" dirty="0"/>
              <a:t> </a:t>
            </a:r>
            <a:r>
              <a:rPr lang="en-US" dirty="0" err="1"/>
              <a:t>zasady</a:t>
            </a:r>
            <a:r>
              <a:rPr lang="en-US" dirty="0"/>
              <a:t> </a:t>
            </a:r>
            <a:r>
              <a:rPr lang="en-US" dirty="0" err="1"/>
              <a:t>zrównoważonego</a:t>
            </a:r>
            <a:r>
              <a:rPr lang="en-US" dirty="0"/>
              <a:t> </a:t>
            </a:r>
            <a:r>
              <a:rPr lang="en-US" dirty="0" err="1"/>
              <a:t>rozwoju</a:t>
            </a:r>
            <a:r>
              <a:rPr lang="en-US" dirty="0"/>
              <a:t>.</a:t>
            </a:r>
            <a:endParaRPr lang="pl-PL" dirty="0"/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4808166" y="5997652"/>
            <a:ext cx="6242147" cy="37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0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</a:t>
            </a:r>
            <a:r>
              <a:rPr lang="pl-PL" sz="1000" i="1" noProof="0" dirty="0">
                <a:latin typeface="Arial" panose="020B0604020202020204" pitchFamily="34" charset="0"/>
                <a:cs typeface="Arial" panose="020B0604020202020204" pitchFamily="34" charset="0"/>
              </a:rPr>
              <a:t>Ź</a:t>
            </a:r>
            <a:r>
              <a:rPr lang="pl-PL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ródło</a:t>
            </a:r>
            <a:r>
              <a:rPr lang="pl-PL" sz="1000" i="1" dirty="0">
                <a:latin typeface="Arial" panose="020B0604020202020204" pitchFamily="34" charset="0"/>
                <a:cs typeface="Arial" panose="020B0604020202020204" pitchFamily="34" charset="0"/>
              </a:rPr>
              <a:t>: Podstawa programowa kształcenia ogólnego z komentarzem. Szkoła </a:t>
            </a:r>
            <a:r>
              <a:rPr lang="pl-PL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ponadpodstawowa</a:t>
            </a:r>
            <a:r>
              <a:rPr lang="pl-PL" sz="10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l-PL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Biologia</a:t>
            </a:r>
            <a:endParaRPr kumimoji="0" lang="pl-PL" sz="1000" b="1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1717039" y="2246911"/>
            <a:ext cx="100685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ROZWIJANIE POSTAWY SZACUNKU WOBEC PRZYRODY I ŚRODOWISKA.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287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466850" y="1533198"/>
            <a:ext cx="9144000" cy="320140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pl-PL" b="1" dirty="0">
                <a:solidFill>
                  <a:srgbClr val="392E65"/>
                </a:solidFill>
                <a:latin typeface="Myriad Pro Cond" panose="020B0506030403020204" pitchFamily="34" charset="0"/>
              </a:rPr>
              <a:t>Założenia nowej podstawy programowej </a:t>
            </a:r>
            <a:r>
              <a:rPr lang="pl-PL" b="1" dirty="0" smtClean="0">
                <a:solidFill>
                  <a:srgbClr val="392E65"/>
                </a:solidFill>
                <a:latin typeface="Myriad Pro Cond" panose="020B0506030403020204" pitchFamily="34" charset="0"/>
              </a:rPr>
              <a:t>biologii </a:t>
            </a:r>
            <a:br>
              <a:rPr lang="pl-PL" b="1" dirty="0" smtClean="0">
                <a:solidFill>
                  <a:srgbClr val="392E65"/>
                </a:solidFill>
                <a:latin typeface="Myriad Pro Cond" panose="020B0506030403020204" pitchFamily="34" charset="0"/>
              </a:rPr>
            </a:br>
            <a:r>
              <a:rPr lang="pl-PL" b="1" dirty="0" smtClean="0">
                <a:solidFill>
                  <a:srgbClr val="392E65"/>
                </a:solidFill>
                <a:latin typeface="Myriad Pro Cond" panose="020B0506030403020204" pitchFamily="34" charset="0"/>
              </a:rPr>
              <a:t>w </a:t>
            </a:r>
            <a:r>
              <a:rPr lang="pl-PL" b="1" dirty="0">
                <a:solidFill>
                  <a:srgbClr val="392E65"/>
                </a:solidFill>
                <a:latin typeface="Myriad Pro Cond" panose="020B0506030403020204" pitchFamily="34" charset="0"/>
              </a:rPr>
              <a:t>szkole </a:t>
            </a:r>
            <a:r>
              <a:rPr lang="pl-PL" b="1" dirty="0" smtClean="0">
                <a:solidFill>
                  <a:srgbClr val="392E65"/>
                </a:solidFill>
                <a:latin typeface="Myriad Pro Cond" panose="020B0506030403020204" pitchFamily="34" charset="0"/>
              </a:rPr>
              <a:t>ponadpodstawowej </a:t>
            </a:r>
            <a:endParaRPr lang="pl-PL" b="1" dirty="0">
              <a:solidFill>
                <a:srgbClr val="392E65"/>
              </a:solidFill>
              <a:latin typeface="Myriad Pro Cond" panose="020B0506030403020204" pitchFamily="34" charset="0"/>
            </a:endParaRPr>
          </a:p>
        </p:txBody>
      </p:sp>
      <p:sp>
        <p:nvSpPr>
          <p:cNvPr id="3" name="Prostokąt 2">
            <a:extLst>
              <a:ext uri="{FF2B5EF4-FFF2-40B4-BE49-F238E27FC236}">
                <a16:creationId xmlns="" xmlns:a16="http://schemas.microsoft.com/office/drawing/2014/main" id="{5F588AFB-1747-4064-A70E-FD8841503E61}"/>
              </a:ext>
            </a:extLst>
          </p:cNvPr>
          <p:cNvSpPr/>
          <p:nvPr/>
        </p:nvSpPr>
        <p:spPr>
          <a:xfrm>
            <a:off x="5785416" y="5009614"/>
            <a:ext cx="45796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/>
              <a:t>Dorota Mościcka, Adam Pukocz, Izabela Ziętara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5598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pl-PL" b="1" kern="0" dirty="0">
                <a:solidFill>
                  <a:srgbClr val="392E65"/>
                </a:solidFill>
                <a:latin typeface="Myriad Pro Cond" panose="020B0506030403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Wymagania ogólne</a:t>
            </a:r>
            <a:br>
              <a:rPr lang="pl-PL" b="1" kern="0" dirty="0">
                <a:solidFill>
                  <a:srgbClr val="392E65"/>
                </a:solidFill>
                <a:latin typeface="Myriad Pro Cond" panose="020B0506030403020204" pitchFamily="34" charset="0"/>
                <a:ea typeface="Lato" panose="020F0502020204030203" pitchFamily="34" charset="0"/>
                <a:cs typeface="Arial" panose="020B0604020202020204" pitchFamily="34" charset="0"/>
              </a:rPr>
            </a:br>
            <a:r>
              <a:rPr lang="pl-PL" b="1" kern="0" dirty="0">
                <a:solidFill>
                  <a:srgbClr val="392E65"/>
                </a:solidFill>
                <a:latin typeface="Myriad Pro Cond" panose="020B0506030403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z biologii</a:t>
            </a:r>
            <a:endParaRPr lang="pl-PL" dirty="0">
              <a:solidFill>
                <a:srgbClr val="392E65"/>
              </a:solidFill>
              <a:latin typeface="Myriad Pro Cond" panose="020B0506030403020204" pitchFamily="34" charset="0"/>
            </a:endParaRPr>
          </a:p>
        </p:txBody>
      </p:sp>
      <p:sp>
        <p:nvSpPr>
          <p:cNvPr id="7" name="Podtytuł 6"/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r>
              <a:rPr lang="pl-PL" b="1" kern="0" dirty="0">
                <a:solidFill>
                  <a:srgbClr val="FF0000"/>
                </a:solidFill>
                <a:latin typeface="Myriad Pro Cond" panose="020B0506030403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zakres </a:t>
            </a:r>
            <a:r>
              <a:rPr lang="pl-PL" b="1" kern="0" dirty="0" smtClean="0">
                <a:solidFill>
                  <a:srgbClr val="FF0000"/>
                </a:solidFill>
                <a:latin typeface="Myriad Pro Cond" panose="020B0506030403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podstawowy</a:t>
            </a:r>
            <a:endParaRPr lang="pl-PL" dirty="0">
              <a:solidFill>
                <a:srgbClr val="FF0000"/>
              </a:solidFill>
              <a:latin typeface="Myriad Pro Cond" panose="020B0506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71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a 12"/>
          <p:cNvGrpSpPr/>
          <p:nvPr/>
        </p:nvGrpSpPr>
        <p:grpSpPr>
          <a:xfrm>
            <a:off x="196494" y="2317398"/>
            <a:ext cx="11563075" cy="898902"/>
            <a:chOff x="251521" y="1011325"/>
            <a:chExt cx="8728534" cy="829032"/>
          </a:xfrm>
        </p:grpSpPr>
        <p:sp>
          <p:nvSpPr>
            <p:cNvPr id="21" name="Prostokąt 20"/>
            <p:cNvSpPr/>
            <p:nvPr/>
          </p:nvSpPr>
          <p:spPr>
            <a:xfrm>
              <a:off x="251521" y="1011325"/>
              <a:ext cx="1128154" cy="829032"/>
            </a:xfrm>
            <a:prstGeom prst="rect">
              <a:avLst/>
            </a:prstGeom>
            <a:solidFill>
              <a:srgbClr val="006600"/>
            </a:solidFill>
            <a:ln w="127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r>
                <a:rPr lang="pl-PL" sz="20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I. </a:t>
              </a:r>
              <a:endParaRPr lang="pl-PL" sz="2000" dirty="0"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Prostokąt 21"/>
            <p:cNvSpPr/>
            <p:nvPr/>
          </p:nvSpPr>
          <p:spPr>
            <a:xfrm>
              <a:off x="1379675" y="1011325"/>
              <a:ext cx="7600380" cy="829032"/>
            </a:xfrm>
            <a:prstGeom prst="rect">
              <a:avLst/>
            </a:prstGeom>
            <a:solidFill>
              <a:srgbClr val="006600">
                <a:alpha val="20000"/>
              </a:srgbClr>
            </a:solidFill>
            <a:ln w="127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/>
            <a:lstStyle/>
            <a:p>
              <a:pPr marL="514350" indent="-514350">
                <a:buAutoNum type="arabicPeriod"/>
                <a:defRPr/>
              </a:pPr>
              <a:endParaRPr lang="pl-PL" sz="22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3" name="Grupa 22"/>
          <p:cNvGrpSpPr/>
          <p:nvPr/>
        </p:nvGrpSpPr>
        <p:grpSpPr>
          <a:xfrm>
            <a:off x="179512" y="882113"/>
            <a:ext cx="11717847" cy="881287"/>
            <a:chOff x="179513" y="1270919"/>
            <a:chExt cx="6904093" cy="1261917"/>
          </a:xfrm>
        </p:grpSpPr>
        <p:sp>
          <p:nvSpPr>
            <p:cNvPr id="24" name="pole tekstowe 23"/>
            <p:cNvSpPr txBox="1"/>
            <p:nvPr/>
          </p:nvSpPr>
          <p:spPr>
            <a:xfrm>
              <a:off x="255962" y="1270919"/>
              <a:ext cx="6827644" cy="749194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5" name="pole tekstowe 24"/>
            <p:cNvSpPr txBox="1"/>
            <p:nvPr/>
          </p:nvSpPr>
          <p:spPr>
            <a:xfrm>
              <a:off x="179513" y="1342927"/>
              <a:ext cx="6832915" cy="1189909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kumimoji="0" lang="pl-PL" sz="2400" b="1" i="1" u="none" strike="noStrike" kern="0" cap="none" spc="0" normalizeH="0" baseline="0" noProof="0" dirty="0">
                  <a:ln>
                    <a:noFill/>
                  </a:ln>
                  <a:solidFill>
                    <a:srgbClr val="392E65"/>
                  </a:solidFill>
                  <a:effectLst/>
                  <a:uLnTx/>
                  <a:uFillTx/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Podstawa programowa</a:t>
              </a:r>
              <a:r>
                <a:rPr kumimoji="0" lang="pl-PL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392E65"/>
                  </a:solidFill>
                  <a:effectLst/>
                  <a:uLnTx/>
                  <a:uFillTx/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 </a:t>
              </a:r>
              <a:r>
                <a:rPr kumimoji="0" lang="pl-PL" sz="240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392E65"/>
                  </a:solidFill>
                  <a:effectLst/>
                  <a:uLnTx/>
                  <a:uFillTx/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biologii, zakres podstawowy</a:t>
              </a:r>
              <a:endParaRPr kumimoji="0" lang="pl-PL" sz="2400" b="1" i="1" u="none" strike="noStrike" kern="0" cap="none" spc="0" normalizeH="0" noProof="0" dirty="0">
                <a:ln>
                  <a:noFill/>
                </a:ln>
                <a:solidFill>
                  <a:srgbClr val="392E65"/>
                </a:solidFill>
                <a:effectLst/>
                <a:uLnTx/>
                <a:uFillTx/>
                <a:latin typeface="Myriad Pro Cond" panose="020B0506030403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  <a:p>
              <a:pPr lvl="0" algn="ctr">
                <a:defRPr/>
              </a:pPr>
              <a:r>
                <a:rPr lang="pl-PL" sz="2400" b="1" i="1" kern="0" dirty="0">
                  <a:solidFill>
                    <a:srgbClr val="392E65"/>
                  </a:solidFill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– wymagania </a:t>
              </a:r>
              <a:r>
                <a:rPr kumimoji="0" lang="pl-PL" sz="2400" b="1" i="1" u="none" strike="noStrike" kern="0" cap="none" spc="0" normalizeH="0" baseline="0" noProof="0" dirty="0">
                  <a:ln>
                    <a:noFill/>
                  </a:ln>
                  <a:solidFill>
                    <a:srgbClr val="392E65"/>
                  </a:solidFill>
                  <a:effectLst/>
                  <a:uLnTx/>
                  <a:uFillTx/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ogólne</a:t>
              </a:r>
            </a:p>
          </p:txBody>
        </p:sp>
      </p:grpSp>
      <p:sp>
        <p:nvSpPr>
          <p:cNvPr id="26" name="Rectangle 2"/>
          <p:cNvSpPr txBox="1">
            <a:spLocks noChangeArrowheads="1"/>
          </p:cNvSpPr>
          <p:nvPr/>
        </p:nvSpPr>
        <p:spPr bwMode="auto">
          <a:xfrm>
            <a:off x="282844" y="3117723"/>
            <a:ext cx="11502755" cy="253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</a:pPr>
            <a:r>
              <a:rPr lang="en-US" dirty="0" err="1"/>
              <a:t>Uczeń</a:t>
            </a:r>
            <a:r>
              <a:rPr lang="en-US" dirty="0"/>
              <a:t>:</a:t>
            </a:r>
            <a:endParaRPr lang="pl-PL" dirty="0"/>
          </a:p>
          <a:p>
            <a:pPr marL="342900" lvl="0" indent="-342900">
              <a:lnSpc>
                <a:spcPct val="150000"/>
              </a:lnSpc>
              <a:buFont typeface="+mj-lt"/>
              <a:buAutoNum type="arabicParenR"/>
            </a:pPr>
            <a:r>
              <a:rPr lang="pl-PL" dirty="0" smtClean="0"/>
              <a:t>wyjaśnia zjawiska i procesy biologiczne zachodzące w organizmie człowieka;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arenR"/>
            </a:pPr>
            <a:r>
              <a:rPr lang="pl-PL" dirty="0" smtClean="0"/>
              <a:t>wykazuje związki pomiędzy strukturą i funkcją na różnych poziomach złożoności organizmu;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arenR"/>
            </a:pPr>
            <a:r>
              <a:rPr lang="pl-PL" dirty="0" smtClean="0"/>
              <a:t>objaśnia funkcjonowanie organizmu człowieka na poszczególnych etapach ontogenezy.</a:t>
            </a:r>
            <a:endParaRPr lang="pl-PL" dirty="0"/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4808166" y="5997652"/>
            <a:ext cx="6242147" cy="37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0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</a:t>
            </a:r>
            <a:r>
              <a:rPr lang="pl-PL" sz="1000" i="1" noProof="0" dirty="0">
                <a:latin typeface="Arial" panose="020B0604020202020204" pitchFamily="34" charset="0"/>
                <a:cs typeface="Arial" panose="020B0604020202020204" pitchFamily="34" charset="0"/>
              </a:rPr>
              <a:t>Ź</a:t>
            </a:r>
            <a:r>
              <a:rPr lang="pl-PL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ródło</a:t>
            </a:r>
            <a:r>
              <a:rPr lang="pl-PL" sz="1000" i="1" dirty="0">
                <a:latin typeface="Arial" panose="020B0604020202020204" pitchFamily="34" charset="0"/>
                <a:cs typeface="Arial" panose="020B0604020202020204" pitchFamily="34" charset="0"/>
              </a:rPr>
              <a:t>: Podstawa programowa kształcenia ogólnego z komentarzem. Szkoła </a:t>
            </a:r>
            <a:r>
              <a:rPr lang="pl-PL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ponadpodstawowa</a:t>
            </a:r>
            <a:r>
              <a:rPr lang="pl-PL" sz="10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l-PL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Biologia</a:t>
            </a:r>
            <a:endParaRPr kumimoji="0" lang="pl-PL" sz="1000" b="1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1746889" y="2559427"/>
            <a:ext cx="995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b="1" dirty="0" smtClean="0"/>
              <a:t>POGŁĘBIANIE WIEDZY Z ZAKRESU BUDOWY I FUNKCJONOWANIA ORGANIZMU CZŁOWIEKA.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275686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a 12"/>
          <p:cNvGrpSpPr/>
          <p:nvPr/>
        </p:nvGrpSpPr>
        <p:grpSpPr>
          <a:xfrm>
            <a:off x="196494" y="2272760"/>
            <a:ext cx="11563075" cy="675359"/>
            <a:chOff x="251521" y="1011325"/>
            <a:chExt cx="8728534" cy="829032"/>
          </a:xfrm>
        </p:grpSpPr>
        <p:sp>
          <p:nvSpPr>
            <p:cNvPr id="21" name="Prostokąt 20"/>
            <p:cNvSpPr/>
            <p:nvPr/>
          </p:nvSpPr>
          <p:spPr>
            <a:xfrm>
              <a:off x="251521" y="1011325"/>
              <a:ext cx="1128154" cy="829032"/>
            </a:xfrm>
            <a:prstGeom prst="rect">
              <a:avLst/>
            </a:prstGeom>
            <a:solidFill>
              <a:srgbClr val="006600"/>
            </a:solidFill>
            <a:ln w="127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r>
                <a:rPr lang="pl-PL" sz="200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II. </a:t>
              </a:r>
              <a:endParaRPr lang="pl-PL" sz="2000" dirty="0"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Prostokąt 21"/>
            <p:cNvSpPr/>
            <p:nvPr/>
          </p:nvSpPr>
          <p:spPr>
            <a:xfrm>
              <a:off x="1379675" y="1011325"/>
              <a:ext cx="7600380" cy="829032"/>
            </a:xfrm>
            <a:prstGeom prst="rect">
              <a:avLst/>
            </a:prstGeom>
            <a:solidFill>
              <a:srgbClr val="006600">
                <a:alpha val="20000"/>
              </a:srgbClr>
            </a:solidFill>
            <a:ln w="127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/>
            <a:lstStyle/>
            <a:p>
              <a:pPr marL="514350" indent="-514350">
                <a:buAutoNum type="arabicPeriod"/>
                <a:defRPr/>
              </a:pPr>
              <a:endParaRPr lang="pl-PL" sz="22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3" name="Grupa 22"/>
          <p:cNvGrpSpPr/>
          <p:nvPr/>
        </p:nvGrpSpPr>
        <p:grpSpPr>
          <a:xfrm>
            <a:off x="179512" y="913498"/>
            <a:ext cx="11717847" cy="915301"/>
            <a:chOff x="179513" y="116632"/>
            <a:chExt cx="6904093" cy="1261911"/>
          </a:xfrm>
        </p:grpSpPr>
        <p:sp>
          <p:nvSpPr>
            <p:cNvPr id="24" name="pole tekstowe 23"/>
            <p:cNvSpPr txBox="1"/>
            <p:nvPr/>
          </p:nvSpPr>
          <p:spPr>
            <a:xfrm>
              <a:off x="255962" y="116632"/>
              <a:ext cx="6827644" cy="74919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5" name="pole tekstowe 24"/>
            <p:cNvSpPr txBox="1"/>
            <p:nvPr/>
          </p:nvSpPr>
          <p:spPr>
            <a:xfrm>
              <a:off x="179513" y="188641"/>
              <a:ext cx="6832915" cy="1189902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kumimoji="0" lang="pl-PL" sz="2400" b="1" i="1" u="none" strike="noStrike" kern="0" cap="none" spc="0" normalizeH="0" baseline="0" noProof="0" dirty="0">
                  <a:ln>
                    <a:noFill/>
                  </a:ln>
                  <a:solidFill>
                    <a:srgbClr val="392E65"/>
                  </a:solidFill>
                  <a:effectLst/>
                  <a:uLnTx/>
                  <a:uFillTx/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Podstawa programowa</a:t>
              </a:r>
              <a:r>
                <a:rPr kumimoji="0" lang="pl-PL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392E65"/>
                  </a:solidFill>
                  <a:effectLst/>
                  <a:uLnTx/>
                  <a:uFillTx/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 </a:t>
              </a:r>
              <a:r>
                <a:rPr kumimoji="0" lang="pl-PL" sz="240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392E65"/>
                  </a:solidFill>
                  <a:effectLst/>
                  <a:uLnTx/>
                  <a:uFillTx/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biologii, zakres podstawowy</a:t>
              </a:r>
              <a:endParaRPr kumimoji="0" lang="pl-PL" sz="2400" b="1" i="1" u="none" strike="noStrike" kern="0" cap="none" spc="0" normalizeH="0" noProof="0" dirty="0">
                <a:ln>
                  <a:noFill/>
                </a:ln>
                <a:solidFill>
                  <a:srgbClr val="392E65"/>
                </a:solidFill>
                <a:effectLst/>
                <a:uLnTx/>
                <a:uFillTx/>
                <a:latin typeface="Myriad Pro Cond" panose="020B0506030403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  <a:p>
              <a:pPr lvl="0" algn="ctr">
                <a:defRPr/>
              </a:pPr>
              <a:r>
                <a:rPr lang="pl-PL" sz="2400" b="1" i="1" kern="0" dirty="0">
                  <a:solidFill>
                    <a:srgbClr val="392E65"/>
                  </a:solidFill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– wymagania </a:t>
              </a:r>
              <a:r>
                <a:rPr kumimoji="0" lang="pl-PL" sz="2400" b="1" i="1" u="none" strike="noStrike" kern="0" cap="none" spc="0" normalizeH="0" baseline="0" noProof="0" dirty="0">
                  <a:ln>
                    <a:noFill/>
                  </a:ln>
                  <a:solidFill>
                    <a:srgbClr val="392E65"/>
                  </a:solidFill>
                  <a:effectLst/>
                  <a:uLnTx/>
                  <a:uFillTx/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ogólne</a:t>
              </a:r>
            </a:p>
          </p:txBody>
        </p:sp>
      </p:grpSp>
      <p:sp>
        <p:nvSpPr>
          <p:cNvPr id="26" name="Rectangle 2"/>
          <p:cNvSpPr txBox="1">
            <a:spLocks noChangeArrowheads="1"/>
          </p:cNvSpPr>
          <p:nvPr/>
        </p:nvSpPr>
        <p:spPr bwMode="auto">
          <a:xfrm>
            <a:off x="282844" y="3559297"/>
            <a:ext cx="11502755" cy="1904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 err="1" smtClean="0"/>
              <a:t>Uczeń</a:t>
            </a:r>
            <a:r>
              <a:rPr lang="en-US" dirty="0" smtClean="0"/>
              <a:t>:</a:t>
            </a:r>
            <a:endParaRPr lang="pl-PL" dirty="0" smtClean="0"/>
          </a:p>
          <a:p>
            <a:pPr marL="342900" lvl="0" indent="-342900">
              <a:lnSpc>
                <a:spcPct val="150000"/>
              </a:lnSpc>
              <a:buFont typeface="+mj-lt"/>
              <a:buAutoNum type="arabicParenR"/>
            </a:pPr>
            <a:r>
              <a:rPr lang="en-US" dirty="0" err="1" smtClean="0"/>
              <a:t>planuje</a:t>
            </a:r>
            <a:r>
              <a:rPr lang="en-US" dirty="0" smtClean="0"/>
              <a:t> </a:t>
            </a:r>
            <a:r>
              <a:rPr lang="en-US" dirty="0" err="1"/>
              <a:t>działania</a:t>
            </a:r>
            <a:r>
              <a:rPr lang="en-US" dirty="0"/>
              <a:t> </a:t>
            </a:r>
            <a:r>
              <a:rPr lang="en-US" dirty="0" err="1"/>
              <a:t>prozdrowotne</a:t>
            </a:r>
            <a:r>
              <a:rPr lang="en-US" dirty="0"/>
              <a:t>; </a:t>
            </a:r>
            <a:endParaRPr lang="pl-PL" dirty="0"/>
          </a:p>
          <a:p>
            <a:pPr marL="342900" lvl="0" indent="-342900">
              <a:lnSpc>
                <a:spcPct val="150000"/>
              </a:lnSpc>
              <a:buFont typeface="+mj-lt"/>
              <a:buAutoNum type="arabicParenR"/>
            </a:pPr>
            <a:r>
              <a:rPr lang="pl-PL" dirty="0"/>
              <a:t>rozumie znaczenie badań profilaktycznych i rozpoznaje sytuacje wymagające konsultacji lekarskiej;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arenR"/>
            </a:pPr>
            <a:r>
              <a:rPr lang="pl-PL" dirty="0"/>
              <a:t>rozumie znaczenie poradnictwa genetycznego i </a:t>
            </a:r>
            <a:r>
              <a:rPr lang="pl-PL" dirty="0" smtClean="0"/>
              <a:t>transplantologii</a:t>
            </a:r>
            <a:r>
              <a:rPr lang="pl-PL" dirty="0"/>
              <a:t>;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arenR"/>
            </a:pPr>
            <a:r>
              <a:rPr lang="pl-PL" dirty="0"/>
              <a:t>dostrzega znaczenie osiągnięć współczesnej nauki w profilaktyce zdrowia; 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arenR"/>
            </a:pPr>
            <a:r>
              <a:rPr lang="pl-PL" dirty="0"/>
              <a:t>rozumie zagrożenia wynikające ze stosowania środków dopingujących i psychoaktywnych.</a:t>
            </a: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4808166" y="5997652"/>
            <a:ext cx="6242147" cy="37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0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</a:t>
            </a:r>
            <a:r>
              <a:rPr lang="pl-PL" sz="1000" i="1" noProof="0" dirty="0">
                <a:latin typeface="Arial" panose="020B0604020202020204" pitchFamily="34" charset="0"/>
                <a:cs typeface="Arial" panose="020B0604020202020204" pitchFamily="34" charset="0"/>
              </a:rPr>
              <a:t>Ź</a:t>
            </a:r>
            <a:r>
              <a:rPr lang="pl-PL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ródło</a:t>
            </a:r>
            <a:r>
              <a:rPr lang="pl-PL" sz="1000" i="1" dirty="0">
                <a:latin typeface="Arial" panose="020B0604020202020204" pitchFamily="34" charset="0"/>
                <a:cs typeface="Arial" panose="020B0604020202020204" pitchFamily="34" charset="0"/>
              </a:rPr>
              <a:t>: Podstawa programowa kształcenia ogólnego z komentarzem. Szkoła </a:t>
            </a:r>
            <a:r>
              <a:rPr lang="pl-PL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ponadpodstawowa</a:t>
            </a:r>
            <a:r>
              <a:rPr lang="pl-PL" sz="10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l-PL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Biologia</a:t>
            </a:r>
            <a:endParaRPr kumimoji="0" lang="pl-PL" sz="1000" b="1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1746889" y="2448941"/>
            <a:ext cx="9956800" cy="277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 smtClean="0"/>
              <a:t>POGŁĘBIANIE ZNAJOMOŚCI UWARUNKOWAŃ ZDROWIA CZŁOWIEKA.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4745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a 12"/>
          <p:cNvGrpSpPr/>
          <p:nvPr/>
        </p:nvGrpSpPr>
        <p:grpSpPr>
          <a:xfrm>
            <a:off x="196494" y="2142938"/>
            <a:ext cx="11563075" cy="898902"/>
            <a:chOff x="251521" y="1011325"/>
            <a:chExt cx="8728534" cy="829032"/>
          </a:xfrm>
        </p:grpSpPr>
        <p:sp>
          <p:nvSpPr>
            <p:cNvPr id="21" name="Prostokąt 20"/>
            <p:cNvSpPr/>
            <p:nvPr/>
          </p:nvSpPr>
          <p:spPr>
            <a:xfrm>
              <a:off x="251521" y="1011325"/>
              <a:ext cx="1128154" cy="829032"/>
            </a:xfrm>
            <a:prstGeom prst="rect">
              <a:avLst/>
            </a:prstGeom>
            <a:solidFill>
              <a:srgbClr val="006600"/>
            </a:solidFill>
            <a:ln w="127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r>
                <a:rPr lang="pl-PL" sz="200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III. </a:t>
              </a:r>
              <a:endParaRPr lang="pl-PL" sz="2000" dirty="0"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Prostokąt 21"/>
            <p:cNvSpPr/>
            <p:nvPr/>
          </p:nvSpPr>
          <p:spPr>
            <a:xfrm>
              <a:off x="1379675" y="1011325"/>
              <a:ext cx="7600380" cy="829032"/>
            </a:xfrm>
            <a:prstGeom prst="rect">
              <a:avLst/>
            </a:prstGeom>
            <a:solidFill>
              <a:srgbClr val="006600">
                <a:alpha val="20000"/>
              </a:srgbClr>
            </a:solidFill>
            <a:ln w="127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/>
            <a:lstStyle/>
            <a:p>
              <a:pPr marL="514350" indent="-514350">
                <a:buAutoNum type="arabicPeriod"/>
                <a:defRPr/>
              </a:pPr>
              <a:endParaRPr lang="pl-PL" sz="22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3" name="Grupa 22"/>
          <p:cNvGrpSpPr/>
          <p:nvPr/>
        </p:nvGrpSpPr>
        <p:grpSpPr>
          <a:xfrm>
            <a:off x="179512" y="882116"/>
            <a:ext cx="11717847" cy="881298"/>
            <a:chOff x="179513" y="891895"/>
            <a:chExt cx="6904093" cy="1261921"/>
          </a:xfrm>
        </p:grpSpPr>
        <p:sp>
          <p:nvSpPr>
            <p:cNvPr id="24" name="pole tekstowe 23"/>
            <p:cNvSpPr txBox="1"/>
            <p:nvPr/>
          </p:nvSpPr>
          <p:spPr>
            <a:xfrm>
              <a:off x="255962" y="891895"/>
              <a:ext cx="6827644" cy="7492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5" name="pole tekstowe 24"/>
            <p:cNvSpPr txBox="1"/>
            <p:nvPr/>
          </p:nvSpPr>
          <p:spPr>
            <a:xfrm>
              <a:off x="179513" y="963905"/>
              <a:ext cx="6832915" cy="1189911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kumimoji="0" lang="pl-PL" sz="2400" b="1" i="1" u="none" strike="noStrike" kern="0" cap="none" spc="0" normalizeH="0" baseline="0" noProof="0" dirty="0">
                  <a:ln>
                    <a:noFill/>
                  </a:ln>
                  <a:solidFill>
                    <a:srgbClr val="392E65"/>
                  </a:solidFill>
                  <a:effectLst/>
                  <a:uLnTx/>
                  <a:uFillTx/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Podstawa programowa</a:t>
              </a:r>
              <a:r>
                <a:rPr kumimoji="0" lang="pl-PL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392E65"/>
                  </a:solidFill>
                  <a:effectLst/>
                  <a:uLnTx/>
                  <a:uFillTx/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 </a:t>
              </a:r>
              <a:r>
                <a:rPr kumimoji="0" lang="pl-PL" sz="240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392E65"/>
                  </a:solidFill>
                  <a:effectLst/>
                  <a:uLnTx/>
                  <a:uFillTx/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biologii, zakres podstawowy</a:t>
              </a:r>
              <a:endParaRPr kumimoji="0" lang="pl-PL" sz="2400" b="1" i="1" u="none" strike="noStrike" kern="0" cap="none" spc="0" normalizeH="0" noProof="0" dirty="0">
                <a:ln>
                  <a:noFill/>
                </a:ln>
                <a:solidFill>
                  <a:srgbClr val="392E65"/>
                </a:solidFill>
                <a:effectLst/>
                <a:uLnTx/>
                <a:uFillTx/>
                <a:latin typeface="Myriad Pro Cond" panose="020B0506030403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  <a:p>
              <a:pPr lvl="0" algn="ctr">
                <a:defRPr/>
              </a:pPr>
              <a:r>
                <a:rPr lang="pl-PL" sz="2400" b="1" i="1" kern="0" dirty="0">
                  <a:solidFill>
                    <a:srgbClr val="392E65"/>
                  </a:solidFill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– wymagania </a:t>
              </a:r>
              <a:r>
                <a:rPr kumimoji="0" lang="pl-PL" sz="2400" b="1" i="1" u="none" strike="noStrike" kern="0" cap="none" spc="0" normalizeH="0" baseline="0" noProof="0" dirty="0">
                  <a:ln>
                    <a:noFill/>
                  </a:ln>
                  <a:solidFill>
                    <a:srgbClr val="392E65"/>
                  </a:solidFill>
                  <a:effectLst/>
                  <a:uLnTx/>
                  <a:uFillTx/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ogólne</a:t>
              </a:r>
            </a:p>
          </p:txBody>
        </p:sp>
      </p:grpSp>
      <p:sp>
        <p:nvSpPr>
          <p:cNvPr id="26" name="Rectangle 2"/>
          <p:cNvSpPr txBox="1">
            <a:spLocks noChangeArrowheads="1"/>
          </p:cNvSpPr>
          <p:nvPr/>
        </p:nvSpPr>
        <p:spPr bwMode="auto">
          <a:xfrm>
            <a:off x="282844" y="3358356"/>
            <a:ext cx="11502755" cy="253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pl-PL" dirty="0" smtClean="0"/>
              <a:t>Uczeń</a:t>
            </a:r>
            <a:r>
              <a:rPr lang="pl-PL" dirty="0"/>
              <a:t>: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arenR"/>
            </a:pPr>
            <a:r>
              <a:rPr lang="pl-PL" dirty="0"/>
              <a:t>określa problem badawczy, formułuje hipotezy, planuje i przeprowadza oraz dokumentuje obserwacje i proste doświadczenia biologiczne; 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arenR"/>
            </a:pPr>
            <a:r>
              <a:rPr lang="pl-PL" dirty="0"/>
              <a:t>określa warunki doświadczenia, rozróżnia próbę kontrolną i badawczą; 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arenR"/>
            </a:pPr>
            <a:r>
              <a:rPr lang="pl-PL" dirty="0"/>
              <a:t>w oparciu o proste analizy statystyczne opracowuje, analizuje i interpretuje wyniki badań; 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arenR"/>
            </a:pPr>
            <a:r>
              <a:rPr lang="pl-PL" dirty="0"/>
              <a:t>ocenia poprawność zastosowanych procedur badawczych oraz formułuje wnioski;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arenR"/>
            </a:pPr>
            <a:r>
              <a:rPr lang="pl-PL" dirty="0"/>
              <a:t>przeprowadza celowe obserwacje mikroskopowe i makroskopowe.</a:t>
            </a: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4808166" y="6142036"/>
            <a:ext cx="6242147" cy="37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0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</a:t>
            </a:r>
            <a:r>
              <a:rPr lang="pl-PL" sz="1000" i="1" noProof="0" dirty="0">
                <a:latin typeface="Arial" panose="020B0604020202020204" pitchFamily="34" charset="0"/>
                <a:cs typeface="Arial" panose="020B0604020202020204" pitchFamily="34" charset="0"/>
              </a:rPr>
              <a:t>Ź</a:t>
            </a:r>
            <a:r>
              <a:rPr lang="pl-PL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ródło</a:t>
            </a:r>
            <a:r>
              <a:rPr lang="pl-PL" sz="1000" i="1" dirty="0">
                <a:latin typeface="Arial" panose="020B0604020202020204" pitchFamily="34" charset="0"/>
                <a:cs typeface="Arial" panose="020B0604020202020204" pitchFamily="34" charset="0"/>
              </a:rPr>
              <a:t>: Podstawa programowa kształcenia ogólnego z komentarzem. Szkoła </a:t>
            </a:r>
            <a:r>
              <a:rPr lang="pl-PL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ponadpodstawowa</a:t>
            </a:r>
            <a:r>
              <a:rPr lang="pl-PL" sz="10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l-PL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Biologia</a:t>
            </a:r>
            <a:endParaRPr kumimoji="0" lang="pl-PL" sz="1000" b="1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1691009" y="2118510"/>
            <a:ext cx="995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 smtClean="0"/>
              <a:t>ROZWIJANIE MYŚLENIA NAUKOWEGO; DOSKONALENIE UMIEJĘTNOŚCI PLANOWANIA I PRZEPROWADZANIA OBSERWACJI I DOŚWIADCZEŃ ORAZ WNIOSKOWANIA W OPARCIU O WYNIKI BADAŃ.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3036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a 12"/>
          <p:cNvGrpSpPr/>
          <p:nvPr/>
        </p:nvGrpSpPr>
        <p:grpSpPr>
          <a:xfrm>
            <a:off x="196494" y="2179040"/>
            <a:ext cx="11563075" cy="898902"/>
            <a:chOff x="251521" y="1011325"/>
            <a:chExt cx="8728534" cy="829032"/>
          </a:xfrm>
        </p:grpSpPr>
        <p:sp>
          <p:nvSpPr>
            <p:cNvPr id="21" name="Prostokąt 20"/>
            <p:cNvSpPr/>
            <p:nvPr/>
          </p:nvSpPr>
          <p:spPr>
            <a:xfrm>
              <a:off x="251521" y="1011325"/>
              <a:ext cx="1128154" cy="829032"/>
            </a:xfrm>
            <a:prstGeom prst="rect">
              <a:avLst/>
            </a:prstGeom>
            <a:solidFill>
              <a:srgbClr val="006600"/>
            </a:solidFill>
            <a:ln w="127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r>
                <a:rPr lang="pl-PL" sz="200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IV. </a:t>
              </a:r>
              <a:endParaRPr lang="pl-PL" sz="2000" dirty="0"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Prostokąt 21"/>
            <p:cNvSpPr/>
            <p:nvPr/>
          </p:nvSpPr>
          <p:spPr>
            <a:xfrm>
              <a:off x="1379675" y="1011325"/>
              <a:ext cx="7600380" cy="829032"/>
            </a:xfrm>
            <a:prstGeom prst="rect">
              <a:avLst/>
            </a:prstGeom>
            <a:solidFill>
              <a:srgbClr val="006600">
                <a:alpha val="20000"/>
              </a:srgbClr>
            </a:solidFill>
            <a:ln w="127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/>
            <a:lstStyle/>
            <a:p>
              <a:pPr marL="514350" indent="-514350">
                <a:buAutoNum type="arabicPeriod"/>
                <a:defRPr/>
              </a:pPr>
              <a:endParaRPr lang="pl-PL" sz="22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3" name="Grupa 22"/>
          <p:cNvGrpSpPr/>
          <p:nvPr/>
        </p:nvGrpSpPr>
        <p:grpSpPr>
          <a:xfrm>
            <a:off x="179512" y="858057"/>
            <a:ext cx="11717847" cy="893316"/>
            <a:chOff x="179513" y="599020"/>
            <a:chExt cx="6904093" cy="1279141"/>
          </a:xfrm>
        </p:grpSpPr>
        <p:sp>
          <p:nvSpPr>
            <p:cNvPr id="24" name="pole tekstowe 23"/>
            <p:cNvSpPr txBox="1"/>
            <p:nvPr/>
          </p:nvSpPr>
          <p:spPr>
            <a:xfrm>
              <a:off x="255962" y="599020"/>
              <a:ext cx="6827644" cy="74919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5" name="pole tekstowe 24"/>
            <p:cNvSpPr txBox="1"/>
            <p:nvPr/>
          </p:nvSpPr>
          <p:spPr>
            <a:xfrm>
              <a:off x="179513" y="688258"/>
              <a:ext cx="6832915" cy="1189903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kumimoji="0" lang="pl-PL" sz="2400" b="1" i="1" u="none" strike="noStrike" kern="0" cap="none" spc="0" normalizeH="0" baseline="0" noProof="0" dirty="0">
                  <a:ln>
                    <a:noFill/>
                  </a:ln>
                  <a:solidFill>
                    <a:srgbClr val="392E65"/>
                  </a:solidFill>
                  <a:effectLst/>
                  <a:uLnTx/>
                  <a:uFillTx/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Podstawa programowa</a:t>
              </a:r>
              <a:r>
                <a:rPr kumimoji="0" lang="pl-PL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392E65"/>
                  </a:solidFill>
                  <a:effectLst/>
                  <a:uLnTx/>
                  <a:uFillTx/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 </a:t>
              </a:r>
              <a:r>
                <a:rPr kumimoji="0" lang="pl-PL" sz="240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392E65"/>
                  </a:solidFill>
                  <a:effectLst/>
                  <a:uLnTx/>
                  <a:uFillTx/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biologii, zakres podstawowy</a:t>
              </a:r>
              <a:endParaRPr kumimoji="0" lang="pl-PL" sz="2400" b="1" i="1" u="none" strike="noStrike" kern="0" cap="none" spc="0" normalizeH="0" noProof="0" dirty="0">
                <a:ln>
                  <a:noFill/>
                </a:ln>
                <a:solidFill>
                  <a:srgbClr val="392E65"/>
                </a:solidFill>
                <a:effectLst/>
                <a:uLnTx/>
                <a:uFillTx/>
                <a:latin typeface="Myriad Pro Cond" panose="020B0506030403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  <a:p>
              <a:pPr lvl="0" algn="ctr">
                <a:defRPr/>
              </a:pPr>
              <a:r>
                <a:rPr lang="pl-PL" sz="2400" b="1" i="1" kern="0" dirty="0">
                  <a:solidFill>
                    <a:srgbClr val="392E65"/>
                  </a:solidFill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– wymagania </a:t>
              </a:r>
              <a:r>
                <a:rPr kumimoji="0" lang="pl-PL" sz="2400" b="1" i="1" u="none" strike="noStrike" kern="0" cap="none" spc="0" normalizeH="0" baseline="0" noProof="0" dirty="0">
                  <a:ln>
                    <a:noFill/>
                  </a:ln>
                  <a:solidFill>
                    <a:srgbClr val="392E65"/>
                  </a:solidFill>
                  <a:effectLst/>
                  <a:uLnTx/>
                  <a:uFillTx/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ogólne</a:t>
              </a:r>
            </a:p>
          </p:txBody>
        </p:sp>
      </p:grpSp>
      <p:sp>
        <p:nvSpPr>
          <p:cNvPr id="26" name="Rectangle 2"/>
          <p:cNvSpPr txBox="1">
            <a:spLocks noChangeArrowheads="1"/>
          </p:cNvSpPr>
          <p:nvPr/>
        </p:nvSpPr>
        <p:spPr bwMode="auto">
          <a:xfrm>
            <a:off x="309264" y="3463528"/>
            <a:ext cx="11502755" cy="253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pl-PL" dirty="0" smtClean="0"/>
              <a:t>Uczeń</a:t>
            </a:r>
            <a:r>
              <a:rPr lang="pl-PL" dirty="0"/>
              <a:t>: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arenR"/>
            </a:pPr>
            <a:r>
              <a:rPr lang="pl-PL" dirty="0"/>
              <a:t>wykorzystuje różnorodne źródła i metody pozyskiwania informacji; 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arenR"/>
            </a:pPr>
            <a:r>
              <a:rPr lang="pl-PL" dirty="0"/>
              <a:t>odczytuje, analizuje, interpretuje i przetwarza informacje tekstowe, graficzne, liczbowe; 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arenR"/>
            </a:pPr>
            <a:r>
              <a:rPr lang="pl-PL" dirty="0"/>
              <a:t>odróżnia wiedzę potoczną od uzyskanej metodami naukowymi; 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arenR"/>
            </a:pPr>
            <a:r>
              <a:rPr lang="pl-PL" dirty="0"/>
              <a:t>odróżnia fakty od opinii; 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arenR"/>
            </a:pPr>
            <a:r>
              <a:rPr lang="pl-PL" dirty="0"/>
              <a:t>objaśnia i komentuje informacje, posługując się terminologią biologiczną; 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arenR"/>
            </a:pPr>
            <a:r>
              <a:rPr lang="pl-PL" dirty="0"/>
              <a:t>odnosi się krytycznie do informacji pozyskanych z różnych źródeł, w tym internetowych.</a:t>
            </a: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4808166" y="6178127"/>
            <a:ext cx="6242147" cy="37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0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</a:t>
            </a:r>
            <a:r>
              <a:rPr lang="pl-PL" sz="1000" i="1" noProof="0" dirty="0">
                <a:latin typeface="Arial" panose="020B0604020202020204" pitchFamily="34" charset="0"/>
                <a:cs typeface="Arial" panose="020B0604020202020204" pitchFamily="34" charset="0"/>
              </a:rPr>
              <a:t>Ź</a:t>
            </a:r>
            <a:r>
              <a:rPr lang="pl-PL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ródło</a:t>
            </a:r>
            <a:r>
              <a:rPr lang="pl-PL" sz="1000" i="1" dirty="0">
                <a:latin typeface="Arial" panose="020B0604020202020204" pitchFamily="34" charset="0"/>
                <a:cs typeface="Arial" panose="020B0604020202020204" pitchFamily="34" charset="0"/>
              </a:rPr>
              <a:t>: Podstawa programowa kształcenia ogólnego z komentarzem. Szkoła </a:t>
            </a:r>
            <a:r>
              <a:rPr lang="pl-PL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ponadpodstawowa</a:t>
            </a:r>
            <a:r>
              <a:rPr lang="pl-PL" sz="10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l-PL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Biologia</a:t>
            </a:r>
            <a:endParaRPr kumimoji="0" lang="pl-PL" sz="1000" b="1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1746889" y="2421069"/>
            <a:ext cx="995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 smtClean="0"/>
              <a:t>POSŁUGIWANIE SIĘ INFORMACJAMI POCHODZĄCYMI Z ANALIZY MATERIAŁÓW ŹRÓDŁOWYCH.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8311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a 12"/>
          <p:cNvGrpSpPr/>
          <p:nvPr/>
        </p:nvGrpSpPr>
        <p:grpSpPr>
          <a:xfrm>
            <a:off x="196494" y="2251222"/>
            <a:ext cx="11563075" cy="898902"/>
            <a:chOff x="251521" y="1011325"/>
            <a:chExt cx="8728534" cy="829032"/>
          </a:xfrm>
        </p:grpSpPr>
        <p:sp>
          <p:nvSpPr>
            <p:cNvPr id="21" name="Prostokąt 20"/>
            <p:cNvSpPr/>
            <p:nvPr/>
          </p:nvSpPr>
          <p:spPr>
            <a:xfrm>
              <a:off x="251521" y="1011325"/>
              <a:ext cx="1128154" cy="829032"/>
            </a:xfrm>
            <a:prstGeom prst="rect">
              <a:avLst/>
            </a:prstGeom>
            <a:solidFill>
              <a:srgbClr val="006600"/>
            </a:solidFill>
            <a:ln w="127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r>
                <a:rPr lang="pl-PL" sz="200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V. </a:t>
              </a:r>
              <a:endParaRPr lang="pl-PL" sz="2000" dirty="0"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Prostokąt 21"/>
            <p:cNvSpPr/>
            <p:nvPr/>
          </p:nvSpPr>
          <p:spPr>
            <a:xfrm>
              <a:off x="1379675" y="1011325"/>
              <a:ext cx="7600380" cy="829032"/>
            </a:xfrm>
            <a:prstGeom prst="rect">
              <a:avLst/>
            </a:prstGeom>
            <a:solidFill>
              <a:srgbClr val="006600">
                <a:alpha val="20000"/>
              </a:srgbClr>
            </a:solidFill>
            <a:ln w="127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/>
            <a:lstStyle/>
            <a:p>
              <a:pPr marL="514350" indent="-514350">
                <a:buAutoNum type="arabicPeriod"/>
                <a:defRPr/>
              </a:pPr>
              <a:endParaRPr lang="pl-PL" sz="22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3" name="Grupa 22"/>
          <p:cNvGrpSpPr/>
          <p:nvPr/>
        </p:nvGrpSpPr>
        <p:grpSpPr>
          <a:xfrm>
            <a:off x="179512" y="888132"/>
            <a:ext cx="11717847" cy="881288"/>
            <a:chOff x="179513" y="745456"/>
            <a:chExt cx="6904093" cy="1261912"/>
          </a:xfrm>
        </p:grpSpPr>
        <p:sp>
          <p:nvSpPr>
            <p:cNvPr id="24" name="pole tekstowe 23"/>
            <p:cNvSpPr txBox="1"/>
            <p:nvPr/>
          </p:nvSpPr>
          <p:spPr>
            <a:xfrm>
              <a:off x="255962" y="745456"/>
              <a:ext cx="6827644" cy="74919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5" name="pole tekstowe 24"/>
            <p:cNvSpPr txBox="1"/>
            <p:nvPr/>
          </p:nvSpPr>
          <p:spPr>
            <a:xfrm>
              <a:off x="179513" y="817466"/>
              <a:ext cx="6832915" cy="1189902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kumimoji="0" lang="pl-PL" sz="2400" b="1" i="1" u="none" strike="noStrike" kern="0" cap="none" spc="0" normalizeH="0" baseline="0" noProof="0" dirty="0">
                  <a:ln>
                    <a:noFill/>
                  </a:ln>
                  <a:solidFill>
                    <a:srgbClr val="392E65"/>
                  </a:solidFill>
                  <a:effectLst/>
                  <a:uLnTx/>
                  <a:uFillTx/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Podstawa </a:t>
              </a:r>
              <a:r>
                <a:rPr kumimoji="0" lang="pl-PL" sz="2400" b="1" u="none" strike="noStrike" kern="0" cap="none" spc="0" normalizeH="0" baseline="0" noProof="0" dirty="0">
                  <a:ln>
                    <a:noFill/>
                  </a:ln>
                  <a:solidFill>
                    <a:srgbClr val="392E65"/>
                  </a:solidFill>
                  <a:effectLst/>
                  <a:uLnTx/>
                  <a:uFillTx/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programowa </a:t>
              </a:r>
              <a:r>
                <a:rPr kumimoji="0" lang="pl-PL" sz="2400" b="1" u="none" strike="noStrike" kern="0" cap="none" spc="0" normalizeH="0" baseline="0" noProof="0" dirty="0" smtClean="0">
                  <a:ln>
                    <a:noFill/>
                  </a:ln>
                  <a:solidFill>
                    <a:srgbClr val="392E65"/>
                  </a:solidFill>
                  <a:effectLst/>
                  <a:uLnTx/>
                  <a:uFillTx/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biologii, zakres podstawowy</a:t>
              </a:r>
              <a:endParaRPr kumimoji="0" lang="pl-PL" sz="2400" b="1" u="none" strike="noStrike" kern="0" cap="none" spc="0" normalizeH="0" noProof="0" dirty="0">
                <a:ln>
                  <a:noFill/>
                </a:ln>
                <a:solidFill>
                  <a:srgbClr val="392E65"/>
                </a:solidFill>
                <a:effectLst/>
                <a:uLnTx/>
                <a:uFillTx/>
                <a:latin typeface="Myriad Pro Cond" panose="020B0506030403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  <a:p>
              <a:pPr lvl="0" algn="ctr">
                <a:defRPr/>
              </a:pPr>
              <a:r>
                <a:rPr lang="pl-PL" sz="2400" b="1" kern="0" dirty="0">
                  <a:solidFill>
                    <a:srgbClr val="392E65"/>
                  </a:solidFill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– wymagania </a:t>
              </a:r>
              <a:r>
                <a:rPr kumimoji="0" lang="pl-PL" sz="2400" b="1" u="none" strike="noStrike" kern="0" cap="none" spc="0" normalizeH="0" baseline="0" noProof="0" dirty="0">
                  <a:ln>
                    <a:noFill/>
                  </a:ln>
                  <a:solidFill>
                    <a:srgbClr val="392E65"/>
                  </a:solidFill>
                  <a:effectLst/>
                  <a:uLnTx/>
                  <a:uFillTx/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ogólne</a:t>
              </a:r>
            </a:p>
          </p:txBody>
        </p:sp>
      </p:grpSp>
      <p:sp>
        <p:nvSpPr>
          <p:cNvPr id="26" name="Rectangle 2"/>
          <p:cNvSpPr txBox="1">
            <a:spLocks noChangeArrowheads="1"/>
          </p:cNvSpPr>
          <p:nvPr/>
        </p:nvSpPr>
        <p:spPr bwMode="auto">
          <a:xfrm>
            <a:off x="282844" y="3334291"/>
            <a:ext cx="11502755" cy="253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pl-PL" dirty="0" smtClean="0"/>
              <a:t>Uczeń</a:t>
            </a:r>
            <a:r>
              <a:rPr lang="pl-PL" dirty="0"/>
              <a:t>: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arenR"/>
            </a:pPr>
            <a:r>
              <a:rPr lang="pl-PL" dirty="0"/>
              <a:t>interpretuje informacje i wyjaśnia związki </a:t>
            </a:r>
            <a:r>
              <a:rPr lang="pl-PL" dirty="0" err="1"/>
              <a:t>przyczynowo-skutkowe</a:t>
            </a:r>
            <a:r>
              <a:rPr lang="pl-PL" dirty="0"/>
              <a:t> między procesami i zjawiskami, formułuje wnioski; 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arenR"/>
            </a:pPr>
            <a:r>
              <a:rPr lang="pl-PL" dirty="0"/>
              <a:t>przedstawia opinie i argumenty związane z omawianymi zagadnieniami biologicznymi; 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arenR"/>
            </a:pPr>
            <a:r>
              <a:rPr lang="pl-PL" b="1" dirty="0"/>
              <a:t>wyjaśnia zależności między organizmami oraz między organizmem a środowiskiem;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arenR"/>
            </a:pPr>
            <a:r>
              <a:rPr lang="pl-PL" dirty="0"/>
              <a:t>wykazuje, że różnorodność organizmów jest wynikiem procesów ewolucyjnych.</a:t>
            </a: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4808166" y="5997652"/>
            <a:ext cx="6242147" cy="37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0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</a:t>
            </a:r>
            <a:r>
              <a:rPr lang="pl-PL" sz="1000" i="1" noProof="0" dirty="0">
                <a:latin typeface="Arial" panose="020B0604020202020204" pitchFamily="34" charset="0"/>
                <a:cs typeface="Arial" panose="020B0604020202020204" pitchFamily="34" charset="0"/>
              </a:rPr>
              <a:t>Ź</a:t>
            </a:r>
            <a:r>
              <a:rPr lang="pl-PL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ródło</a:t>
            </a:r>
            <a:r>
              <a:rPr lang="pl-PL" sz="1000" i="1" dirty="0">
                <a:latin typeface="Arial" panose="020B0604020202020204" pitchFamily="34" charset="0"/>
                <a:cs typeface="Arial" panose="020B0604020202020204" pitchFamily="34" charset="0"/>
              </a:rPr>
              <a:t>: Podstawa programowa kształcenia ogólnego z komentarzem. Szkoła </a:t>
            </a:r>
            <a:r>
              <a:rPr lang="pl-PL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ponadpodstawowa</a:t>
            </a:r>
            <a:r>
              <a:rPr lang="pl-PL" sz="10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l-PL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Biologia</a:t>
            </a:r>
            <a:endParaRPr kumimoji="0" lang="pl-PL" sz="1000" b="1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1746889" y="2377507"/>
            <a:ext cx="995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ROZUMOWANIE I ZASTOSOWANIE NABYTEJ WIEDZY DO ROZWIĄZYWANIA PROBLEMÓW BIOLOGICZNYCH.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9858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a 12"/>
          <p:cNvGrpSpPr/>
          <p:nvPr/>
        </p:nvGrpSpPr>
        <p:grpSpPr>
          <a:xfrm>
            <a:off x="196494" y="2245209"/>
            <a:ext cx="11563075" cy="898902"/>
            <a:chOff x="251521" y="1011325"/>
            <a:chExt cx="8728534" cy="829032"/>
          </a:xfrm>
        </p:grpSpPr>
        <p:sp>
          <p:nvSpPr>
            <p:cNvPr id="21" name="Prostokąt 20"/>
            <p:cNvSpPr/>
            <p:nvPr/>
          </p:nvSpPr>
          <p:spPr>
            <a:xfrm>
              <a:off x="251521" y="1011325"/>
              <a:ext cx="1128154" cy="829032"/>
            </a:xfrm>
            <a:prstGeom prst="rect">
              <a:avLst/>
            </a:prstGeom>
            <a:solidFill>
              <a:srgbClr val="006600"/>
            </a:solidFill>
            <a:ln w="127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r>
                <a:rPr lang="pl-PL" sz="200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</a:t>
              </a:r>
              <a:r>
                <a:rPr lang="pl-PL" sz="20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endParaRPr lang="pl-PL" sz="2000" dirty="0"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Prostokąt 21"/>
            <p:cNvSpPr/>
            <p:nvPr/>
          </p:nvSpPr>
          <p:spPr>
            <a:xfrm>
              <a:off x="1379675" y="1011325"/>
              <a:ext cx="7600380" cy="829032"/>
            </a:xfrm>
            <a:prstGeom prst="rect">
              <a:avLst/>
            </a:prstGeom>
            <a:solidFill>
              <a:srgbClr val="006600">
                <a:alpha val="20000"/>
              </a:srgbClr>
            </a:solidFill>
            <a:ln w="127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/>
            <a:lstStyle/>
            <a:p>
              <a:pPr marL="514350" indent="-514350">
                <a:buAutoNum type="arabicPeriod"/>
                <a:defRPr/>
              </a:pPr>
              <a:endParaRPr lang="pl-PL" sz="22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3" name="Grupa 22"/>
          <p:cNvGrpSpPr/>
          <p:nvPr/>
        </p:nvGrpSpPr>
        <p:grpSpPr>
          <a:xfrm>
            <a:off x="179512" y="882121"/>
            <a:ext cx="11717847" cy="881296"/>
            <a:chOff x="179513" y="745458"/>
            <a:chExt cx="6904093" cy="1261918"/>
          </a:xfrm>
        </p:grpSpPr>
        <p:sp>
          <p:nvSpPr>
            <p:cNvPr id="24" name="pole tekstowe 23"/>
            <p:cNvSpPr txBox="1"/>
            <p:nvPr/>
          </p:nvSpPr>
          <p:spPr>
            <a:xfrm>
              <a:off x="255962" y="745458"/>
              <a:ext cx="6827644" cy="74919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5" name="pole tekstowe 24"/>
            <p:cNvSpPr txBox="1"/>
            <p:nvPr/>
          </p:nvSpPr>
          <p:spPr>
            <a:xfrm>
              <a:off x="179513" y="817468"/>
              <a:ext cx="6832915" cy="1189908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kumimoji="0" lang="pl-PL" sz="2400" b="1" i="1" u="none" strike="noStrike" kern="0" cap="none" spc="0" normalizeH="0" baseline="0" noProof="0" dirty="0">
                  <a:ln>
                    <a:noFill/>
                  </a:ln>
                  <a:solidFill>
                    <a:srgbClr val="392E65"/>
                  </a:solidFill>
                  <a:effectLst/>
                  <a:uLnTx/>
                  <a:uFillTx/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Podstawa programowa</a:t>
              </a:r>
              <a:r>
                <a:rPr kumimoji="0" lang="pl-PL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392E65"/>
                  </a:solidFill>
                  <a:effectLst/>
                  <a:uLnTx/>
                  <a:uFillTx/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 </a:t>
              </a:r>
              <a:r>
                <a:rPr kumimoji="0" lang="pl-PL" sz="240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392E65"/>
                  </a:solidFill>
                  <a:effectLst/>
                  <a:uLnTx/>
                  <a:uFillTx/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biologii, zakres podstawowy</a:t>
              </a:r>
              <a:endParaRPr kumimoji="0" lang="pl-PL" sz="2400" b="1" i="1" u="none" strike="noStrike" kern="0" cap="none" spc="0" normalizeH="0" noProof="0" dirty="0">
                <a:ln>
                  <a:noFill/>
                </a:ln>
                <a:solidFill>
                  <a:srgbClr val="392E65"/>
                </a:solidFill>
                <a:effectLst/>
                <a:uLnTx/>
                <a:uFillTx/>
                <a:latin typeface="Myriad Pro Cond" panose="020B0506030403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  <a:p>
              <a:pPr lvl="0" algn="ctr">
                <a:defRPr/>
              </a:pPr>
              <a:r>
                <a:rPr lang="pl-PL" sz="2400" b="1" i="1" kern="0" dirty="0">
                  <a:solidFill>
                    <a:srgbClr val="392E65"/>
                  </a:solidFill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– wymagania </a:t>
              </a:r>
              <a:r>
                <a:rPr kumimoji="0" lang="pl-PL" sz="2400" b="1" i="1" u="none" strike="noStrike" kern="0" cap="none" spc="0" normalizeH="0" baseline="0" noProof="0" dirty="0">
                  <a:ln>
                    <a:noFill/>
                  </a:ln>
                  <a:solidFill>
                    <a:srgbClr val="392E65"/>
                  </a:solidFill>
                  <a:effectLst/>
                  <a:uLnTx/>
                  <a:uFillTx/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ogólne</a:t>
              </a:r>
            </a:p>
          </p:txBody>
        </p:sp>
      </p:grpSp>
      <p:sp>
        <p:nvSpPr>
          <p:cNvPr id="26" name="Rectangle 2"/>
          <p:cNvSpPr txBox="1">
            <a:spLocks noChangeArrowheads="1"/>
          </p:cNvSpPr>
          <p:nvPr/>
        </p:nvSpPr>
        <p:spPr bwMode="auto">
          <a:xfrm>
            <a:off x="282844" y="3268116"/>
            <a:ext cx="11502755" cy="253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dirty="0" err="1" smtClean="0"/>
              <a:t>Uczeń</a:t>
            </a:r>
            <a:r>
              <a:rPr lang="en-US" dirty="0"/>
              <a:t>:</a:t>
            </a:r>
            <a:endParaRPr lang="pl-PL" dirty="0"/>
          </a:p>
          <a:p>
            <a:pPr marL="342900" lvl="0" indent="-342900">
              <a:buFont typeface="+mj-lt"/>
              <a:buAutoNum type="arabicParenR"/>
            </a:pPr>
            <a:r>
              <a:rPr lang="en-US" dirty="0" err="1"/>
              <a:t>rozumie</a:t>
            </a:r>
            <a:r>
              <a:rPr lang="en-US" dirty="0"/>
              <a:t> </a:t>
            </a:r>
            <a:r>
              <a:rPr lang="en-US" dirty="0" err="1"/>
              <a:t>zasadność</a:t>
            </a:r>
            <a:r>
              <a:rPr lang="en-US" dirty="0"/>
              <a:t> </a:t>
            </a:r>
            <a:r>
              <a:rPr lang="en-US" dirty="0" err="1"/>
              <a:t>ochrony</a:t>
            </a:r>
            <a:r>
              <a:rPr lang="en-US" dirty="0"/>
              <a:t> </a:t>
            </a:r>
            <a:r>
              <a:rPr lang="en-US" dirty="0" err="1"/>
              <a:t>przyrody</a:t>
            </a:r>
            <a:r>
              <a:rPr lang="en-US" dirty="0"/>
              <a:t>; </a:t>
            </a:r>
            <a:endParaRPr lang="pl-PL" dirty="0"/>
          </a:p>
          <a:p>
            <a:pPr marL="342900" lvl="0" indent="-342900">
              <a:buFont typeface="+mj-lt"/>
              <a:buAutoNum type="arabicParenR"/>
            </a:pPr>
            <a:r>
              <a:rPr lang="pl-PL" dirty="0"/>
              <a:t>prezentuje postawę szacunku wobec wszystkich istot żywych oraz odpowiedzialnego i świadomego korzystania z dóbr przyrody; </a:t>
            </a:r>
          </a:p>
          <a:p>
            <a:pPr marL="342900" lvl="0" indent="-342900">
              <a:buFont typeface="+mj-lt"/>
              <a:buAutoNum type="arabicParenR"/>
            </a:pPr>
            <a:r>
              <a:rPr lang="en-US" dirty="0" err="1"/>
              <a:t>objaśnia</a:t>
            </a:r>
            <a:r>
              <a:rPr lang="en-US" dirty="0"/>
              <a:t> </a:t>
            </a:r>
            <a:r>
              <a:rPr lang="en-US" dirty="0" err="1"/>
              <a:t>zasady</a:t>
            </a:r>
            <a:r>
              <a:rPr lang="en-US" dirty="0"/>
              <a:t> </a:t>
            </a:r>
            <a:r>
              <a:rPr lang="en-US" dirty="0" err="1"/>
              <a:t>zrównoważonego</a:t>
            </a:r>
            <a:r>
              <a:rPr lang="en-US" dirty="0"/>
              <a:t> </a:t>
            </a:r>
            <a:r>
              <a:rPr lang="en-US" dirty="0" err="1"/>
              <a:t>rozwoju</a:t>
            </a:r>
            <a:r>
              <a:rPr lang="en-US" dirty="0"/>
              <a:t>.</a:t>
            </a:r>
            <a:endParaRPr lang="pl-PL" dirty="0"/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4808166" y="5997652"/>
            <a:ext cx="6242147" cy="37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0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</a:t>
            </a:r>
            <a:r>
              <a:rPr lang="pl-PL" sz="1000" i="1" noProof="0" dirty="0">
                <a:latin typeface="Arial" panose="020B0604020202020204" pitchFamily="34" charset="0"/>
                <a:cs typeface="Arial" panose="020B0604020202020204" pitchFamily="34" charset="0"/>
              </a:rPr>
              <a:t>Ź</a:t>
            </a:r>
            <a:r>
              <a:rPr lang="pl-PL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ródło</a:t>
            </a:r>
            <a:r>
              <a:rPr lang="pl-PL" sz="1000" i="1" dirty="0">
                <a:latin typeface="Arial" panose="020B0604020202020204" pitchFamily="34" charset="0"/>
                <a:cs typeface="Arial" panose="020B0604020202020204" pitchFamily="34" charset="0"/>
              </a:rPr>
              <a:t>: Podstawa programowa kształcenia ogólnego z komentarzem. Szkoła </a:t>
            </a:r>
            <a:r>
              <a:rPr lang="pl-PL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ponadpodstawowa</a:t>
            </a:r>
            <a:r>
              <a:rPr lang="pl-PL" sz="10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l-PL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Biologia</a:t>
            </a:r>
            <a:endParaRPr kumimoji="0" lang="pl-PL" sz="1000" b="1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1746889" y="2487238"/>
            <a:ext cx="995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 smtClean="0"/>
              <a:t>ROZWIJANIE POSTAWY SZACUNKU WOBEC PRZYRODY I ŚRODOWISKA.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9937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pl-PL" b="1" kern="0" dirty="0">
                <a:solidFill>
                  <a:srgbClr val="392E65"/>
                </a:solidFill>
                <a:latin typeface="Myriad Pro Cond" panose="020B0506030403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Wymagania ogólne</a:t>
            </a:r>
            <a:br>
              <a:rPr lang="pl-PL" b="1" kern="0" dirty="0">
                <a:solidFill>
                  <a:srgbClr val="392E65"/>
                </a:solidFill>
                <a:latin typeface="Myriad Pro Cond" panose="020B0506030403020204" pitchFamily="34" charset="0"/>
                <a:ea typeface="Lato" panose="020F0502020204030203" pitchFamily="34" charset="0"/>
                <a:cs typeface="Arial" panose="020B0604020202020204" pitchFamily="34" charset="0"/>
              </a:rPr>
            </a:br>
            <a:r>
              <a:rPr lang="pl-PL" b="1" kern="0" dirty="0">
                <a:solidFill>
                  <a:srgbClr val="392E65"/>
                </a:solidFill>
                <a:latin typeface="Myriad Pro Cond" panose="020B0506030403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z biologii</a:t>
            </a:r>
            <a:endParaRPr lang="pl-PL" dirty="0">
              <a:solidFill>
                <a:srgbClr val="392E65"/>
              </a:solidFill>
              <a:latin typeface="Myriad Pro Cond" panose="020B0506030403020204" pitchFamily="34" charset="0"/>
            </a:endParaRPr>
          </a:p>
        </p:txBody>
      </p:sp>
      <p:sp>
        <p:nvSpPr>
          <p:cNvPr id="7" name="Podtytuł 6"/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r>
              <a:rPr lang="pl-PL" b="1" kern="0" dirty="0">
                <a:solidFill>
                  <a:srgbClr val="FF0000"/>
                </a:solidFill>
                <a:latin typeface="Myriad Pro Cond" panose="020B0506030403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b</a:t>
            </a:r>
            <a:r>
              <a:rPr lang="pl-PL" b="1" kern="0" dirty="0" smtClean="0">
                <a:solidFill>
                  <a:srgbClr val="FF0000"/>
                </a:solidFill>
                <a:latin typeface="Myriad Pro Cond" panose="020B0506030403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ranżowa szkoła I stopnia</a:t>
            </a:r>
            <a:endParaRPr lang="pl-PL" dirty="0">
              <a:solidFill>
                <a:srgbClr val="FF0000"/>
              </a:solidFill>
              <a:latin typeface="Myriad Pro Cond" panose="020B0506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4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a 12"/>
          <p:cNvGrpSpPr/>
          <p:nvPr/>
        </p:nvGrpSpPr>
        <p:grpSpPr>
          <a:xfrm>
            <a:off x="196494" y="2239193"/>
            <a:ext cx="11563075" cy="898902"/>
            <a:chOff x="251521" y="1011325"/>
            <a:chExt cx="8728534" cy="829032"/>
          </a:xfrm>
        </p:grpSpPr>
        <p:sp>
          <p:nvSpPr>
            <p:cNvPr id="21" name="Prostokąt 20"/>
            <p:cNvSpPr/>
            <p:nvPr/>
          </p:nvSpPr>
          <p:spPr>
            <a:xfrm>
              <a:off x="251521" y="1011325"/>
              <a:ext cx="1128154" cy="829032"/>
            </a:xfrm>
            <a:prstGeom prst="rect">
              <a:avLst/>
            </a:prstGeom>
            <a:solidFill>
              <a:srgbClr val="006600"/>
            </a:solidFill>
            <a:ln w="127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r>
                <a:rPr lang="pl-PL" sz="200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r>
                <a:rPr lang="pl-PL" sz="20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endParaRPr lang="pl-PL" sz="2000" dirty="0"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Prostokąt 21"/>
            <p:cNvSpPr/>
            <p:nvPr/>
          </p:nvSpPr>
          <p:spPr>
            <a:xfrm>
              <a:off x="1379675" y="1011325"/>
              <a:ext cx="7600380" cy="829032"/>
            </a:xfrm>
            <a:prstGeom prst="rect">
              <a:avLst/>
            </a:prstGeom>
            <a:solidFill>
              <a:srgbClr val="006600">
                <a:alpha val="20000"/>
              </a:srgbClr>
            </a:solidFill>
            <a:ln w="127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/>
            <a:lstStyle/>
            <a:p>
              <a:pPr marL="514350" indent="-514350">
                <a:buAutoNum type="arabicPeriod"/>
                <a:defRPr/>
              </a:pPr>
              <a:endParaRPr lang="pl-PL" sz="22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3" name="Grupa 22"/>
          <p:cNvGrpSpPr/>
          <p:nvPr/>
        </p:nvGrpSpPr>
        <p:grpSpPr>
          <a:xfrm>
            <a:off x="179512" y="876103"/>
            <a:ext cx="11717847" cy="881287"/>
            <a:chOff x="179513" y="116632"/>
            <a:chExt cx="6904093" cy="1261911"/>
          </a:xfrm>
        </p:grpSpPr>
        <p:sp>
          <p:nvSpPr>
            <p:cNvPr id="24" name="pole tekstowe 23"/>
            <p:cNvSpPr txBox="1"/>
            <p:nvPr/>
          </p:nvSpPr>
          <p:spPr>
            <a:xfrm>
              <a:off x="255962" y="116632"/>
              <a:ext cx="6827644" cy="74919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5" name="pole tekstowe 24"/>
            <p:cNvSpPr txBox="1"/>
            <p:nvPr/>
          </p:nvSpPr>
          <p:spPr>
            <a:xfrm>
              <a:off x="179513" y="188641"/>
              <a:ext cx="6832915" cy="1189902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kumimoji="0" lang="pl-PL" sz="2400" b="1" i="1" u="none" strike="noStrike" kern="0" cap="none" spc="0" normalizeH="0" baseline="0" noProof="0" dirty="0">
                  <a:ln>
                    <a:noFill/>
                  </a:ln>
                  <a:solidFill>
                    <a:srgbClr val="392E65"/>
                  </a:solidFill>
                  <a:effectLst/>
                  <a:uLnTx/>
                  <a:uFillTx/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Podstawa programowa</a:t>
              </a:r>
              <a:r>
                <a:rPr kumimoji="0" lang="pl-PL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392E65"/>
                  </a:solidFill>
                  <a:effectLst/>
                  <a:uLnTx/>
                  <a:uFillTx/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 </a:t>
              </a:r>
              <a:r>
                <a:rPr kumimoji="0" lang="pl-PL" sz="240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392E65"/>
                  </a:solidFill>
                  <a:effectLst/>
                  <a:uLnTx/>
                  <a:uFillTx/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biologii, branżowa szkoła I stopnia</a:t>
              </a:r>
              <a:endParaRPr kumimoji="0" lang="pl-PL" sz="2400" b="1" i="1" u="none" strike="noStrike" kern="0" cap="none" spc="0" normalizeH="0" noProof="0" dirty="0">
                <a:ln>
                  <a:noFill/>
                </a:ln>
                <a:solidFill>
                  <a:srgbClr val="392E65"/>
                </a:solidFill>
                <a:effectLst/>
                <a:uLnTx/>
                <a:uFillTx/>
                <a:latin typeface="Myriad Pro Cond" panose="020B0506030403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  <a:p>
              <a:pPr lvl="0" algn="ctr">
                <a:defRPr/>
              </a:pPr>
              <a:r>
                <a:rPr lang="pl-PL" sz="2400" b="1" i="1" kern="0" dirty="0">
                  <a:solidFill>
                    <a:srgbClr val="392E65"/>
                  </a:solidFill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– wymagania </a:t>
              </a:r>
              <a:r>
                <a:rPr kumimoji="0" lang="pl-PL" sz="2400" b="1" i="1" u="none" strike="noStrike" kern="0" cap="none" spc="0" normalizeH="0" baseline="0" noProof="0" dirty="0">
                  <a:ln>
                    <a:noFill/>
                  </a:ln>
                  <a:solidFill>
                    <a:srgbClr val="392E65"/>
                  </a:solidFill>
                  <a:effectLst/>
                  <a:uLnTx/>
                  <a:uFillTx/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ogólne</a:t>
              </a:r>
            </a:p>
          </p:txBody>
        </p:sp>
      </p:grpSp>
      <p:sp>
        <p:nvSpPr>
          <p:cNvPr id="26" name="Rectangle 2"/>
          <p:cNvSpPr txBox="1">
            <a:spLocks noChangeArrowheads="1"/>
          </p:cNvSpPr>
          <p:nvPr/>
        </p:nvSpPr>
        <p:spPr bwMode="auto">
          <a:xfrm>
            <a:off x="282844" y="3322262"/>
            <a:ext cx="11502755" cy="253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pl-PL" dirty="0" smtClean="0"/>
              <a:t>Uczeń</a:t>
            </a:r>
            <a:r>
              <a:rPr lang="pl-PL" dirty="0"/>
              <a:t>:</a:t>
            </a:r>
          </a:p>
          <a:p>
            <a:pPr marL="342900" lvl="1" indent="-342900">
              <a:lnSpc>
                <a:spcPct val="150000"/>
              </a:lnSpc>
              <a:buFont typeface="+mj-lt"/>
              <a:buAutoNum type="arabicParenR"/>
            </a:pPr>
            <a:r>
              <a:rPr lang="pl-PL" dirty="0"/>
              <a:t>wyjaśnia zjawiska i procesy biologiczne zachodzące w organizmie </a:t>
            </a:r>
            <a:r>
              <a:rPr lang="pl-PL" dirty="0" smtClean="0"/>
              <a:t>człowieka;</a:t>
            </a:r>
          </a:p>
          <a:p>
            <a:pPr marL="342900" lvl="1" indent="-342900">
              <a:lnSpc>
                <a:spcPct val="150000"/>
              </a:lnSpc>
              <a:buFont typeface="+mj-lt"/>
              <a:buAutoNum type="arabicParenR"/>
            </a:pPr>
            <a:r>
              <a:rPr lang="pl-PL" dirty="0" smtClean="0"/>
              <a:t>wykazuje </a:t>
            </a:r>
            <a:r>
              <a:rPr lang="pl-PL" dirty="0"/>
              <a:t>związki między strukturą i funkcją na różnych poziomach złożoności </a:t>
            </a:r>
            <a:r>
              <a:rPr lang="pl-PL" dirty="0" smtClean="0"/>
              <a:t>organizmu;</a:t>
            </a:r>
          </a:p>
          <a:p>
            <a:pPr marL="342900" lvl="1" indent="-342900">
              <a:lnSpc>
                <a:spcPct val="150000"/>
              </a:lnSpc>
              <a:buFont typeface="+mj-lt"/>
              <a:buAutoNum type="arabicParenR"/>
            </a:pPr>
            <a:r>
              <a:rPr lang="pl-PL" dirty="0" smtClean="0"/>
              <a:t>objaśnia </a:t>
            </a:r>
            <a:r>
              <a:rPr lang="pl-PL" dirty="0"/>
              <a:t>funkcjonowanie organizmu człowieka na poszczególnych etapach ontogenezy.</a:t>
            </a: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4808166" y="5997652"/>
            <a:ext cx="6242147" cy="37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0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</a:t>
            </a:r>
            <a:r>
              <a:rPr lang="pl-PL" sz="1000" i="1" noProof="0" dirty="0">
                <a:latin typeface="Arial" panose="020B0604020202020204" pitchFamily="34" charset="0"/>
                <a:cs typeface="Arial" panose="020B0604020202020204" pitchFamily="34" charset="0"/>
              </a:rPr>
              <a:t>Ź</a:t>
            </a:r>
            <a:r>
              <a:rPr lang="pl-PL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ródło</a:t>
            </a:r>
            <a:r>
              <a:rPr lang="pl-PL" sz="1000" i="1" dirty="0">
                <a:latin typeface="Arial" panose="020B0604020202020204" pitchFamily="34" charset="0"/>
                <a:cs typeface="Arial" panose="020B0604020202020204" pitchFamily="34" charset="0"/>
              </a:rPr>
              <a:t>: Podstawa programowa kształcenia ogólnego z komentarzem. Szkoła </a:t>
            </a:r>
            <a:r>
              <a:rPr lang="pl-PL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ponadpodstawowa</a:t>
            </a:r>
            <a:r>
              <a:rPr lang="pl-PL" sz="10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l-PL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Biologia</a:t>
            </a:r>
            <a:endParaRPr kumimoji="0" lang="pl-PL" sz="1000" b="1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1746889" y="2481222"/>
            <a:ext cx="995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 smtClean="0"/>
              <a:t>POGŁĘBIANIE WIEDZY Z ZAKRESU BUDOWY I FUNKCJONOWANIA ORGANIZMU CZŁOWIEKA.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5997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a 12"/>
          <p:cNvGrpSpPr/>
          <p:nvPr/>
        </p:nvGrpSpPr>
        <p:grpSpPr>
          <a:xfrm>
            <a:off x="196494" y="2251223"/>
            <a:ext cx="11563075" cy="898902"/>
            <a:chOff x="251521" y="1011325"/>
            <a:chExt cx="8728534" cy="829032"/>
          </a:xfrm>
        </p:grpSpPr>
        <p:sp>
          <p:nvSpPr>
            <p:cNvPr id="21" name="Prostokąt 20"/>
            <p:cNvSpPr/>
            <p:nvPr/>
          </p:nvSpPr>
          <p:spPr>
            <a:xfrm>
              <a:off x="251521" y="1011325"/>
              <a:ext cx="1128154" cy="829032"/>
            </a:xfrm>
            <a:prstGeom prst="rect">
              <a:avLst/>
            </a:prstGeom>
            <a:solidFill>
              <a:srgbClr val="006600"/>
            </a:solidFill>
            <a:ln w="127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r>
                <a:rPr lang="pl-PL" sz="200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II. </a:t>
              </a:r>
              <a:endParaRPr lang="pl-PL" sz="2000" dirty="0"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Prostokąt 21"/>
            <p:cNvSpPr/>
            <p:nvPr/>
          </p:nvSpPr>
          <p:spPr>
            <a:xfrm>
              <a:off x="1379675" y="1011325"/>
              <a:ext cx="7600380" cy="829032"/>
            </a:xfrm>
            <a:prstGeom prst="rect">
              <a:avLst/>
            </a:prstGeom>
            <a:solidFill>
              <a:srgbClr val="006600">
                <a:alpha val="20000"/>
              </a:srgbClr>
            </a:solidFill>
            <a:ln w="127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/>
            <a:lstStyle/>
            <a:p>
              <a:pPr marL="514350" indent="-514350">
                <a:buAutoNum type="arabicPeriod"/>
                <a:defRPr/>
              </a:pPr>
              <a:endParaRPr lang="pl-PL" sz="22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3" name="Grupa 22"/>
          <p:cNvGrpSpPr/>
          <p:nvPr/>
        </p:nvGrpSpPr>
        <p:grpSpPr>
          <a:xfrm>
            <a:off x="179512" y="882114"/>
            <a:ext cx="11717847" cy="881287"/>
            <a:chOff x="179513" y="736845"/>
            <a:chExt cx="6904093" cy="1261917"/>
          </a:xfrm>
        </p:grpSpPr>
        <p:sp>
          <p:nvSpPr>
            <p:cNvPr id="24" name="pole tekstowe 23"/>
            <p:cNvSpPr txBox="1"/>
            <p:nvPr/>
          </p:nvSpPr>
          <p:spPr>
            <a:xfrm>
              <a:off x="255962" y="736845"/>
              <a:ext cx="6827644" cy="74919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5" name="pole tekstowe 24"/>
            <p:cNvSpPr txBox="1"/>
            <p:nvPr/>
          </p:nvSpPr>
          <p:spPr>
            <a:xfrm>
              <a:off x="179513" y="808854"/>
              <a:ext cx="6832915" cy="1189908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kumimoji="0" lang="pl-PL" sz="2400" b="1" i="1" u="none" strike="noStrike" kern="0" cap="none" spc="0" normalizeH="0" baseline="0" noProof="0" dirty="0">
                  <a:ln>
                    <a:noFill/>
                  </a:ln>
                  <a:solidFill>
                    <a:srgbClr val="392E65"/>
                  </a:solidFill>
                  <a:effectLst/>
                  <a:uLnTx/>
                  <a:uFillTx/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Podstawa programowa</a:t>
              </a:r>
              <a:r>
                <a:rPr kumimoji="0" lang="pl-PL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392E65"/>
                  </a:solidFill>
                  <a:effectLst/>
                  <a:uLnTx/>
                  <a:uFillTx/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 </a:t>
              </a:r>
              <a:r>
                <a:rPr kumimoji="0" lang="pl-PL" sz="240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392E65"/>
                  </a:solidFill>
                  <a:effectLst/>
                  <a:uLnTx/>
                  <a:uFillTx/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biologii, branżowa szkoła I stopnia</a:t>
              </a:r>
              <a:endParaRPr kumimoji="0" lang="pl-PL" sz="2400" b="1" i="1" u="none" strike="noStrike" kern="0" cap="none" spc="0" normalizeH="0" noProof="0" dirty="0">
                <a:ln>
                  <a:noFill/>
                </a:ln>
                <a:solidFill>
                  <a:srgbClr val="392E65"/>
                </a:solidFill>
                <a:effectLst/>
                <a:uLnTx/>
                <a:uFillTx/>
                <a:latin typeface="Myriad Pro Cond" panose="020B0506030403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  <a:p>
              <a:pPr lvl="0" algn="ctr">
                <a:defRPr/>
              </a:pPr>
              <a:r>
                <a:rPr lang="pl-PL" sz="2400" b="1" i="1" kern="0" dirty="0">
                  <a:solidFill>
                    <a:srgbClr val="392E65"/>
                  </a:solidFill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– wymagania </a:t>
              </a:r>
              <a:r>
                <a:rPr kumimoji="0" lang="pl-PL" sz="2400" b="1" i="1" u="none" strike="noStrike" kern="0" cap="none" spc="0" normalizeH="0" baseline="0" noProof="0" dirty="0">
                  <a:ln>
                    <a:noFill/>
                  </a:ln>
                  <a:solidFill>
                    <a:srgbClr val="392E65"/>
                  </a:solidFill>
                  <a:effectLst/>
                  <a:uLnTx/>
                  <a:uFillTx/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ogólne</a:t>
              </a:r>
            </a:p>
          </p:txBody>
        </p:sp>
      </p:grpSp>
      <p:sp>
        <p:nvSpPr>
          <p:cNvPr id="26" name="Rectangle 2"/>
          <p:cNvSpPr txBox="1">
            <a:spLocks noChangeArrowheads="1"/>
          </p:cNvSpPr>
          <p:nvPr/>
        </p:nvSpPr>
        <p:spPr bwMode="auto">
          <a:xfrm>
            <a:off x="282844" y="3334292"/>
            <a:ext cx="11502755" cy="253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pl-PL" dirty="0" smtClean="0"/>
              <a:t>Uczeń</a:t>
            </a:r>
            <a:r>
              <a:rPr lang="pl-PL" dirty="0"/>
              <a:t>: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arenR"/>
            </a:pPr>
            <a:r>
              <a:rPr lang="pl-PL" dirty="0"/>
              <a:t>planuje działania prozdrowotne;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arenR"/>
            </a:pPr>
            <a:r>
              <a:rPr lang="pl-PL" dirty="0"/>
              <a:t>rozumie znaczenie badań profilaktycznych i rozpoznaje sytuacje wymagające konsultacji lekarskiej;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arenR"/>
            </a:pPr>
            <a:r>
              <a:rPr lang="pl-PL" dirty="0"/>
              <a:t>rozumie znaczenie poradnictwa genetycznego i transplantologii;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arenR"/>
            </a:pPr>
            <a:r>
              <a:rPr lang="pl-PL" dirty="0"/>
              <a:t>dostrzega znaczenie osiągnięć współczesnej nauki w profilaktyce zdrowia;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arenR"/>
            </a:pPr>
            <a:r>
              <a:rPr lang="pl-PL" dirty="0"/>
              <a:t>rozumie zagrożenia wynikające ze stosowania środków dopingujących i psychoaktywnych.</a:t>
            </a: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4808166" y="6081876"/>
            <a:ext cx="6242147" cy="37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0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</a:t>
            </a:r>
            <a:r>
              <a:rPr lang="pl-PL" sz="1000" i="1" noProof="0" dirty="0">
                <a:latin typeface="Arial" panose="020B0604020202020204" pitchFamily="34" charset="0"/>
                <a:cs typeface="Arial" panose="020B0604020202020204" pitchFamily="34" charset="0"/>
              </a:rPr>
              <a:t>Ź</a:t>
            </a:r>
            <a:r>
              <a:rPr lang="pl-PL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ródło</a:t>
            </a:r>
            <a:r>
              <a:rPr lang="pl-PL" sz="1000" i="1" dirty="0">
                <a:latin typeface="Arial" panose="020B0604020202020204" pitchFamily="34" charset="0"/>
                <a:cs typeface="Arial" panose="020B0604020202020204" pitchFamily="34" charset="0"/>
              </a:rPr>
              <a:t>: Podstawa programowa kształcenia ogólnego z komentarzem. Szkoła </a:t>
            </a:r>
            <a:r>
              <a:rPr lang="pl-PL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ponadpodstawowa</a:t>
            </a:r>
            <a:r>
              <a:rPr lang="pl-PL" sz="10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l-PL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Biologia</a:t>
            </a:r>
            <a:endParaRPr kumimoji="0" lang="pl-PL" sz="1000" b="1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1746889" y="2493252"/>
            <a:ext cx="995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 smtClean="0"/>
              <a:t>POGŁĘBIANIE ZNAJOMOŚCI UWARUNKOWAŃ ZDROWIA CZŁOWIEKA.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7964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a 5"/>
          <p:cNvGrpSpPr/>
          <p:nvPr/>
        </p:nvGrpSpPr>
        <p:grpSpPr>
          <a:xfrm>
            <a:off x="734684" y="993301"/>
            <a:ext cx="4608511" cy="626006"/>
            <a:chOff x="179513" y="116632"/>
            <a:chExt cx="6904093" cy="626006"/>
          </a:xfrm>
        </p:grpSpPr>
        <p:sp>
          <p:nvSpPr>
            <p:cNvPr id="7" name="pole tekstowe 6"/>
            <p:cNvSpPr txBox="1"/>
            <p:nvPr/>
          </p:nvSpPr>
          <p:spPr>
            <a:xfrm>
              <a:off x="255962" y="116632"/>
              <a:ext cx="6827644" cy="58477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pole tekstowe 7"/>
            <p:cNvSpPr txBox="1"/>
            <p:nvPr/>
          </p:nvSpPr>
          <p:spPr>
            <a:xfrm>
              <a:off x="179513" y="188640"/>
              <a:ext cx="6832915" cy="553998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3000" b="1" i="0" u="none" strike="noStrike" kern="0" cap="none" spc="0" normalizeH="0" baseline="0" noProof="0" dirty="0">
                  <a:ln>
                    <a:noFill/>
                  </a:ln>
                  <a:solidFill>
                    <a:srgbClr val="392E65"/>
                  </a:solidFill>
                  <a:effectLst/>
                  <a:uLnTx/>
                  <a:uFillTx/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Podstawa prawna</a:t>
              </a:r>
            </a:p>
          </p:txBody>
        </p:sp>
      </p:grpSp>
      <p:sp>
        <p:nvSpPr>
          <p:cNvPr id="10" name="pole tekstowe 9"/>
          <p:cNvSpPr txBox="1"/>
          <p:nvPr/>
        </p:nvSpPr>
        <p:spPr>
          <a:xfrm>
            <a:off x="467544" y="1786861"/>
            <a:ext cx="4875651" cy="255454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200000"/>
              </a:lnSpc>
            </a:pPr>
            <a:r>
              <a:rPr lang="pl-PL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Rozporządzenie Ministra Edukacji Narodowej z dnia </a:t>
            </a:r>
            <a:r>
              <a:rPr lang="pl-PL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stycznia 2018 </a:t>
            </a:r>
            <a:r>
              <a:rPr lang="pl-PL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r. </a:t>
            </a:r>
            <a:r>
              <a:rPr lang="pl-PL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sprawie podstawy programowej kształcenia ogólnego dla </a:t>
            </a:r>
            <a:r>
              <a:rPr lang="pl-PL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liceum ogólnokształcącego</a:t>
            </a:r>
            <a:r>
              <a:rPr lang="pl-PL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pl-PL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technikum </a:t>
            </a:r>
            <a:r>
              <a:rPr lang="pl-PL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oraz branżowej szkoły II stopnia 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785714" y="4777453"/>
            <a:ext cx="3852834" cy="36933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Wejdzie w </a:t>
            </a:r>
            <a:r>
              <a:rPr lang="pl-P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życie 1 września </a:t>
            </a:r>
            <a:r>
              <a:rPr lang="pl-PL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 </a:t>
            </a:r>
            <a:r>
              <a:rPr lang="pl-P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r.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6946" y="731319"/>
            <a:ext cx="4523094" cy="590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63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a 12"/>
          <p:cNvGrpSpPr/>
          <p:nvPr/>
        </p:nvGrpSpPr>
        <p:grpSpPr>
          <a:xfrm>
            <a:off x="222524" y="2204313"/>
            <a:ext cx="11563075" cy="898902"/>
            <a:chOff x="251521" y="1011325"/>
            <a:chExt cx="8728534" cy="829032"/>
          </a:xfrm>
        </p:grpSpPr>
        <p:sp>
          <p:nvSpPr>
            <p:cNvPr id="21" name="Prostokąt 20"/>
            <p:cNvSpPr/>
            <p:nvPr/>
          </p:nvSpPr>
          <p:spPr>
            <a:xfrm>
              <a:off x="251521" y="1011325"/>
              <a:ext cx="1128154" cy="829032"/>
            </a:xfrm>
            <a:prstGeom prst="rect">
              <a:avLst/>
            </a:prstGeom>
            <a:solidFill>
              <a:srgbClr val="006600"/>
            </a:solidFill>
            <a:ln w="127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r>
                <a:rPr lang="pl-PL" sz="200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III. </a:t>
              </a:r>
              <a:endParaRPr lang="pl-PL" sz="2000" dirty="0"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Prostokąt 21"/>
            <p:cNvSpPr/>
            <p:nvPr/>
          </p:nvSpPr>
          <p:spPr>
            <a:xfrm>
              <a:off x="1379675" y="1011325"/>
              <a:ext cx="7600380" cy="829032"/>
            </a:xfrm>
            <a:prstGeom prst="rect">
              <a:avLst/>
            </a:prstGeom>
            <a:solidFill>
              <a:srgbClr val="006600">
                <a:alpha val="20000"/>
              </a:srgbClr>
            </a:solidFill>
            <a:ln w="127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/>
            <a:lstStyle/>
            <a:p>
              <a:pPr marL="514350" indent="-514350">
                <a:buAutoNum type="arabicPeriod"/>
                <a:defRPr/>
              </a:pPr>
              <a:endParaRPr lang="pl-PL" sz="22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3" name="Grupa 22"/>
          <p:cNvGrpSpPr/>
          <p:nvPr/>
        </p:nvGrpSpPr>
        <p:grpSpPr>
          <a:xfrm>
            <a:off x="179512" y="882124"/>
            <a:ext cx="11717847" cy="881296"/>
            <a:chOff x="179513" y="685160"/>
            <a:chExt cx="6904093" cy="1261918"/>
          </a:xfrm>
        </p:grpSpPr>
        <p:sp>
          <p:nvSpPr>
            <p:cNvPr id="24" name="pole tekstowe 23"/>
            <p:cNvSpPr txBox="1"/>
            <p:nvPr/>
          </p:nvSpPr>
          <p:spPr>
            <a:xfrm>
              <a:off x="255962" y="685160"/>
              <a:ext cx="6827644" cy="74919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5" name="pole tekstowe 24"/>
            <p:cNvSpPr txBox="1"/>
            <p:nvPr/>
          </p:nvSpPr>
          <p:spPr>
            <a:xfrm>
              <a:off x="179513" y="757170"/>
              <a:ext cx="6832915" cy="1189908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kumimoji="0" lang="pl-PL" sz="2400" b="1" i="1" u="none" strike="noStrike" kern="0" cap="none" spc="0" normalizeH="0" baseline="0" noProof="0" dirty="0">
                  <a:ln>
                    <a:noFill/>
                  </a:ln>
                  <a:solidFill>
                    <a:srgbClr val="392E65"/>
                  </a:solidFill>
                  <a:effectLst/>
                  <a:uLnTx/>
                  <a:uFillTx/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Podstawa programowa</a:t>
              </a:r>
              <a:r>
                <a:rPr kumimoji="0" lang="pl-PL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392E65"/>
                  </a:solidFill>
                  <a:effectLst/>
                  <a:uLnTx/>
                  <a:uFillTx/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 </a:t>
              </a:r>
              <a:r>
                <a:rPr kumimoji="0" lang="pl-PL" sz="240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392E65"/>
                  </a:solidFill>
                  <a:effectLst/>
                  <a:uLnTx/>
                  <a:uFillTx/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biologii, branżowa szkoła I stopnia</a:t>
              </a:r>
              <a:endParaRPr kumimoji="0" lang="pl-PL" sz="2400" b="1" i="1" u="none" strike="noStrike" kern="0" cap="none" spc="0" normalizeH="0" noProof="0" dirty="0">
                <a:ln>
                  <a:noFill/>
                </a:ln>
                <a:solidFill>
                  <a:srgbClr val="392E65"/>
                </a:solidFill>
                <a:effectLst/>
                <a:uLnTx/>
                <a:uFillTx/>
                <a:latin typeface="Myriad Pro Cond" panose="020B0506030403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  <a:p>
              <a:pPr lvl="0" algn="ctr">
                <a:defRPr/>
              </a:pPr>
              <a:r>
                <a:rPr lang="pl-PL" sz="2400" b="1" i="1" kern="0" dirty="0">
                  <a:solidFill>
                    <a:srgbClr val="392E65"/>
                  </a:solidFill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– wymagania </a:t>
              </a:r>
              <a:r>
                <a:rPr kumimoji="0" lang="pl-PL" sz="2400" b="1" i="1" u="none" strike="noStrike" kern="0" cap="none" spc="0" normalizeH="0" baseline="0" noProof="0" dirty="0">
                  <a:ln>
                    <a:noFill/>
                  </a:ln>
                  <a:solidFill>
                    <a:srgbClr val="392E65"/>
                  </a:solidFill>
                  <a:effectLst/>
                  <a:uLnTx/>
                  <a:uFillTx/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ogólne</a:t>
              </a:r>
            </a:p>
          </p:txBody>
        </p:sp>
      </p:grpSp>
      <p:sp>
        <p:nvSpPr>
          <p:cNvPr id="26" name="Rectangle 2"/>
          <p:cNvSpPr txBox="1">
            <a:spLocks noChangeArrowheads="1"/>
          </p:cNvSpPr>
          <p:nvPr/>
        </p:nvSpPr>
        <p:spPr bwMode="auto">
          <a:xfrm>
            <a:off x="282844" y="3370389"/>
            <a:ext cx="11502755" cy="253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pl-PL" dirty="0" smtClean="0"/>
              <a:t>Uczeń</a:t>
            </a:r>
            <a:r>
              <a:rPr lang="pl-PL" dirty="0"/>
              <a:t>: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arenR"/>
            </a:pPr>
            <a:r>
              <a:rPr lang="pl-PL" dirty="0"/>
              <a:t>określa problem badawczy, formułuje hipotezy, planuje i przeprowadza oraz dokumentuje obserwacje i proste doświadczenia biologiczne;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arenR"/>
            </a:pPr>
            <a:r>
              <a:rPr lang="pl-PL" dirty="0"/>
              <a:t>określa warunki doświadczenia, rozróżnia próbę kontrolną i badawczą;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arenR"/>
            </a:pPr>
            <a:r>
              <a:rPr lang="pl-PL" dirty="0"/>
              <a:t>opracowuje, analizuje i interpretuje wyniki badań oraz formułuje wnioski;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arenR"/>
            </a:pPr>
            <a:r>
              <a:rPr lang="pl-PL" dirty="0"/>
              <a:t>przeprowadza celowe obserwacje mikroskopowe i makroskopowe.</a:t>
            </a:r>
          </a:p>
          <a:p>
            <a:pPr marL="342900" indent="-342900">
              <a:buFont typeface="+mj-lt"/>
              <a:buAutoNum type="arabicParenR"/>
            </a:pPr>
            <a:endParaRPr lang="pl-PL" sz="1200" dirty="0"/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4808166" y="6081876"/>
            <a:ext cx="6242147" cy="37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0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</a:t>
            </a:r>
            <a:r>
              <a:rPr lang="pl-PL" sz="1000" i="1" noProof="0" dirty="0">
                <a:latin typeface="Arial" panose="020B0604020202020204" pitchFamily="34" charset="0"/>
                <a:cs typeface="Arial" panose="020B0604020202020204" pitchFamily="34" charset="0"/>
              </a:rPr>
              <a:t>Ź</a:t>
            </a:r>
            <a:r>
              <a:rPr lang="pl-PL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ródło</a:t>
            </a:r>
            <a:r>
              <a:rPr lang="pl-PL" sz="1000" i="1" dirty="0">
                <a:latin typeface="Arial" panose="020B0604020202020204" pitchFamily="34" charset="0"/>
                <a:cs typeface="Arial" panose="020B0604020202020204" pitchFamily="34" charset="0"/>
              </a:rPr>
              <a:t>: Podstawa programowa kształcenia ogólnego z komentarzem. Szkoła </a:t>
            </a:r>
            <a:r>
              <a:rPr lang="pl-PL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ponadpodstawowa</a:t>
            </a:r>
            <a:r>
              <a:rPr lang="pl-PL" sz="10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l-PL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Biologia</a:t>
            </a:r>
            <a:endParaRPr kumimoji="0" lang="pl-PL" sz="1000" b="1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1717039" y="2412641"/>
            <a:ext cx="995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DOSKONALENIE UMIEJĘTNOŚCI PLANOWANIA I PRZEPROWADZANIA OBSERWACJI I DOŚWIADCZEŃ ORAZ WNIOSKOWANIA W OPARCIU O WYNIKI BADAŃ.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9969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a 12"/>
          <p:cNvGrpSpPr/>
          <p:nvPr/>
        </p:nvGrpSpPr>
        <p:grpSpPr>
          <a:xfrm>
            <a:off x="196494" y="2251223"/>
            <a:ext cx="11563075" cy="898902"/>
            <a:chOff x="251521" y="1011325"/>
            <a:chExt cx="8728534" cy="829032"/>
          </a:xfrm>
        </p:grpSpPr>
        <p:sp>
          <p:nvSpPr>
            <p:cNvPr id="21" name="Prostokąt 20"/>
            <p:cNvSpPr/>
            <p:nvPr/>
          </p:nvSpPr>
          <p:spPr>
            <a:xfrm>
              <a:off x="251521" y="1011325"/>
              <a:ext cx="1128154" cy="829032"/>
            </a:xfrm>
            <a:prstGeom prst="rect">
              <a:avLst/>
            </a:prstGeom>
            <a:solidFill>
              <a:srgbClr val="006600"/>
            </a:solidFill>
            <a:ln w="127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r>
                <a:rPr lang="pl-PL" sz="200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IV. </a:t>
              </a:r>
              <a:endParaRPr lang="pl-PL" sz="2000" dirty="0"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Prostokąt 21"/>
            <p:cNvSpPr/>
            <p:nvPr/>
          </p:nvSpPr>
          <p:spPr>
            <a:xfrm>
              <a:off x="1379675" y="1011325"/>
              <a:ext cx="7600380" cy="829032"/>
            </a:xfrm>
            <a:prstGeom prst="rect">
              <a:avLst/>
            </a:prstGeom>
            <a:solidFill>
              <a:srgbClr val="006600">
                <a:alpha val="20000"/>
              </a:srgbClr>
            </a:solidFill>
            <a:ln w="127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/>
            <a:lstStyle/>
            <a:p>
              <a:pPr marL="514350" indent="-514350">
                <a:buAutoNum type="arabicPeriod"/>
                <a:defRPr/>
              </a:pPr>
              <a:endParaRPr lang="pl-PL" sz="22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3" name="Grupa 22"/>
          <p:cNvGrpSpPr/>
          <p:nvPr/>
        </p:nvGrpSpPr>
        <p:grpSpPr>
          <a:xfrm>
            <a:off x="179512" y="888134"/>
            <a:ext cx="11717847" cy="881287"/>
            <a:chOff x="179513" y="745464"/>
            <a:chExt cx="6904093" cy="1261915"/>
          </a:xfrm>
        </p:grpSpPr>
        <p:sp>
          <p:nvSpPr>
            <p:cNvPr id="24" name="pole tekstowe 23"/>
            <p:cNvSpPr txBox="1"/>
            <p:nvPr/>
          </p:nvSpPr>
          <p:spPr>
            <a:xfrm>
              <a:off x="255962" y="745464"/>
              <a:ext cx="6827644" cy="74919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5" name="pole tekstowe 24"/>
            <p:cNvSpPr txBox="1"/>
            <p:nvPr/>
          </p:nvSpPr>
          <p:spPr>
            <a:xfrm>
              <a:off x="179513" y="817473"/>
              <a:ext cx="6832915" cy="1189906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kumimoji="0" lang="pl-PL" sz="2400" b="1" i="1" u="none" strike="noStrike" kern="0" cap="none" spc="0" normalizeH="0" baseline="0" noProof="0" dirty="0">
                  <a:ln>
                    <a:noFill/>
                  </a:ln>
                  <a:solidFill>
                    <a:srgbClr val="392E65"/>
                  </a:solidFill>
                  <a:effectLst/>
                  <a:uLnTx/>
                  <a:uFillTx/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Podstawa programowa</a:t>
              </a:r>
              <a:r>
                <a:rPr kumimoji="0" lang="pl-PL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392E65"/>
                  </a:solidFill>
                  <a:effectLst/>
                  <a:uLnTx/>
                  <a:uFillTx/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 z </a:t>
              </a:r>
              <a:r>
                <a:rPr kumimoji="0" lang="pl-PL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392E65"/>
                  </a:solidFill>
                  <a:effectLst/>
                  <a:uLnTx/>
                  <a:uFillTx/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biologii, branżowa szkoła I stopnia</a:t>
              </a:r>
              <a:endParaRPr kumimoji="0" lang="pl-PL" sz="2400" b="1" i="0" u="none" strike="noStrike" kern="0" cap="none" spc="0" normalizeH="0" noProof="0" dirty="0">
                <a:ln>
                  <a:noFill/>
                </a:ln>
                <a:solidFill>
                  <a:srgbClr val="392E65"/>
                </a:solidFill>
                <a:effectLst/>
                <a:uLnTx/>
                <a:uFillTx/>
                <a:latin typeface="Myriad Pro Cond" panose="020B0506030403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  <a:p>
              <a:pPr lvl="0" algn="ctr">
                <a:defRPr/>
              </a:pPr>
              <a:r>
                <a:rPr lang="pl-PL" sz="2400" b="1" kern="0" dirty="0">
                  <a:solidFill>
                    <a:srgbClr val="392E65"/>
                  </a:solidFill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– wymagania </a:t>
              </a:r>
              <a:r>
                <a:rPr kumimoji="0" lang="pl-PL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392E65"/>
                  </a:solidFill>
                  <a:effectLst/>
                  <a:uLnTx/>
                  <a:uFillTx/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ogólne</a:t>
              </a:r>
            </a:p>
          </p:txBody>
        </p:sp>
      </p:grpSp>
      <p:sp>
        <p:nvSpPr>
          <p:cNvPr id="26" name="Rectangle 2"/>
          <p:cNvSpPr txBox="1">
            <a:spLocks noChangeArrowheads="1"/>
          </p:cNvSpPr>
          <p:nvPr/>
        </p:nvSpPr>
        <p:spPr bwMode="auto">
          <a:xfrm>
            <a:off x="179512" y="3313406"/>
            <a:ext cx="11502755" cy="253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pl-PL" dirty="0" smtClean="0"/>
              <a:t>Uczeń</a:t>
            </a:r>
            <a:r>
              <a:rPr lang="pl-PL" dirty="0"/>
              <a:t>: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arenR"/>
            </a:pPr>
            <a:r>
              <a:rPr lang="pl-PL" dirty="0"/>
              <a:t>wykorzystuje różnorodne źródła i metody pozyskiwania informacji;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arenR"/>
            </a:pPr>
            <a:r>
              <a:rPr lang="pl-PL" dirty="0"/>
              <a:t>odczytuje, analizuje, interpretuje i przetwarza informacje tekstowe, graficzne, liczbowe;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arenR"/>
            </a:pPr>
            <a:r>
              <a:rPr lang="pl-PL" dirty="0"/>
              <a:t>odróżnia fakty od opinii;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arenR"/>
            </a:pPr>
            <a:r>
              <a:rPr lang="pl-PL" dirty="0"/>
              <a:t>objaśnia i komentuje informacje, posługując się terminologią biologiczną;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arenR"/>
            </a:pPr>
            <a:r>
              <a:rPr lang="pl-PL" dirty="0"/>
              <a:t>odnosi się krytycznie do informacji pozyskanych z różnych źródeł, w tym internetowych.</a:t>
            </a: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4808166" y="6075860"/>
            <a:ext cx="6242147" cy="37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0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</a:t>
            </a:r>
            <a:r>
              <a:rPr lang="pl-PL" sz="1000" i="1" noProof="0" dirty="0">
                <a:latin typeface="Arial" panose="020B0604020202020204" pitchFamily="34" charset="0"/>
                <a:cs typeface="Arial" panose="020B0604020202020204" pitchFamily="34" charset="0"/>
              </a:rPr>
              <a:t>Ź</a:t>
            </a:r>
            <a:r>
              <a:rPr lang="pl-PL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ródło</a:t>
            </a:r>
            <a:r>
              <a:rPr lang="pl-PL" sz="1000" i="1" dirty="0">
                <a:latin typeface="Arial" panose="020B0604020202020204" pitchFamily="34" charset="0"/>
                <a:cs typeface="Arial" panose="020B0604020202020204" pitchFamily="34" charset="0"/>
              </a:rPr>
              <a:t>: Podstawa programowa kształcenia ogólnego z komentarzem. Szkoła </a:t>
            </a:r>
            <a:r>
              <a:rPr lang="pl-PL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ponadpodstawowa</a:t>
            </a:r>
            <a:r>
              <a:rPr lang="pl-PL" sz="10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l-PL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Biologia</a:t>
            </a:r>
            <a:endParaRPr kumimoji="0" lang="pl-PL" sz="1000" b="1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1746889" y="2493252"/>
            <a:ext cx="995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 smtClean="0"/>
              <a:t>POSŁUGIWANIE SIĘ INFORMACJAMI POCHODZĄCYMI Z ANALIZY MATERIAŁÓW ŹRÓDŁOWYCH.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9451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a 12"/>
          <p:cNvGrpSpPr/>
          <p:nvPr/>
        </p:nvGrpSpPr>
        <p:grpSpPr>
          <a:xfrm>
            <a:off x="196494" y="2329135"/>
            <a:ext cx="11563075" cy="898902"/>
            <a:chOff x="251521" y="1011325"/>
            <a:chExt cx="8728534" cy="829032"/>
          </a:xfrm>
        </p:grpSpPr>
        <p:sp>
          <p:nvSpPr>
            <p:cNvPr id="21" name="Prostokąt 20"/>
            <p:cNvSpPr/>
            <p:nvPr/>
          </p:nvSpPr>
          <p:spPr>
            <a:xfrm>
              <a:off x="251521" y="1011325"/>
              <a:ext cx="1128154" cy="829032"/>
            </a:xfrm>
            <a:prstGeom prst="rect">
              <a:avLst/>
            </a:prstGeom>
            <a:solidFill>
              <a:srgbClr val="006600"/>
            </a:solidFill>
            <a:ln w="127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r>
                <a:rPr lang="pl-PL" sz="200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V. </a:t>
              </a:r>
              <a:endParaRPr lang="pl-PL" sz="2000" dirty="0"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Prostokąt 21"/>
            <p:cNvSpPr/>
            <p:nvPr/>
          </p:nvSpPr>
          <p:spPr>
            <a:xfrm>
              <a:off x="1379675" y="1011325"/>
              <a:ext cx="7600380" cy="829032"/>
            </a:xfrm>
            <a:prstGeom prst="rect">
              <a:avLst/>
            </a:prstGeom>
            <a:solidFill>
              <a:srgbClr val="006600">
                <a:alpha val="20000"/>
              </a:srgbClr>
            </a:solidFill>
            <a:ln w="127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/>
            <a:lstStyle/>
            <a:p>
              <a:pPr marL="514350" indent="-514350">
                <a:buAutoNum type="arabicPeriod"/>
                <a:defRPr/>
              </a:pPr>
              <a:endParaRPr lang="pl-PL" sz="22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3" name="Grupa 22"/>
          <p:cNvGrpSpPr/>
          <p:nvPr/>
        </p:nvGrpSpPr>
        <p:grpSpPr>
          <a:xfrm>
            <a:off x="179512" y="882120"/>
            <a:ext cx="11717847" cy="881296"/>
            <a:chOff x="179513" y="754070"/>
            <a:chExt cx="6904093" cy="1261918"/>
          </a:xfrm>
        </p:grpSpPr>
        <p:sp>
          <p:nvSpPr>
            <p:cNvPr id="24" name="pole tekstowe 23"/>
            <p:cNvSpPr txBox="1"/>
            <p:nvPr/>
          </p:nvSpPr>
          <p:spPr>
            <a:xfrm>
              <a:off x="255962" y="754070"/>
              <a:ext cx="6827644" cy="74919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5" name="pole tekstowe 24"/>
            <p:cNvSpPr txBox="1"/>
            <p:nvPr/>
          </p:nvSpPr>
          <p:spPr>
            <a:xfrm>
              <a:off x="179513" y="826080"/>
              <a:ext cx="6832915" cy="1189908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kumimoji="0" lang="pl-PL" sz="2400" b="1" i="1" u="none" strike="noStrike" kern="0" cap="none" spc="0" normalizeH="0" baseline="0" noProof="0" dirty="0">
                  <a:ln>
                    <a:noFill/>
                  </a:ln>
                  <a:solidFill>
                    <a:srgbClr val="392E65"/>
                  </a:solidFill>
                  <a:effectLst/>
                  <a:uLnTx/>
                  <a:uFillTx/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Podstawa programowa</a:t>
              </a:r>
              <a:r>
                <a:rPr kumimoji="0" lang="pl-PL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392E65"/>
                  </a:solidFill>
                  <a:effectLst/>
                  <a:uLnTx/>
                  <a:uFillTx/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 z </a:t>
              </a:r>
              <a:r>
                <a:rPr kumimoji="0" lang="pl-PL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392E65"/>
                  </a:solidFill>
                  <a:effectLst/>
                  <a:uLnTx/>
                  <a:uFillTx/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biologii, branżowa szkoła I stopnia</a:t>
              </a:r>
              <a:endParaRPr kumimoji="0" lang="pl-PL" sz="2400" b="1" i="0" u="none" strike="noStrike" kern="0" cap="none" spc="0" normalizeH="0" noProof="0" dirty="0">
                <a:ln>
                  <a:noFill/>
                </a:ln>
                <a:solidFill>
                  <a:srgbClr val="392E65"/>
                </a:solidFill>
                <a:effectLst/>
                <a:uLnTx/>
                <a:uFillTx/>
                <a:latin typeface="Myriad Pro Cond" panose="020B0506030403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  <a:p>
              <a:pPr lvl="0" algn="ctr">
                <a:defRPr/>
              </a:pPr>
              <a:r>
                <a:rPr lang="pl-PL" sz="2400" b="1" kern="0" dirty="0">
                  <a:solidFill>
                    <a:srgbClr val="392E65"/>
                  </a:solidFill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– wymagania </a:t>
              </a:r>
              <a:r>
                <a:rPr kumimoji="0" lang="pl-PL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392E65"/>
                  </a:solidFill>
                  <a:effectLst/>
                  <a:uLnTx/>
                  <a:uFillTx/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ogólne</a:t>
              </a:r>
            </a:p>
          </p:txBody>
        </p:sp>
      </p:grpSp>
      <p:sp>
        <p:nvSpPr>
          <p:cNvPr id="26" name="Rectangle 2"/>
          <p:cNvSpPr txBox="1">
            <a:spLocks noChangeArrowheads="1"/>
          </p:cNvSpPr>
          <p:nvPr/>
        </p:nvSpPr>
        <p:spPr bwMode="auto">
          <a:xfrm>
            <a:off x="179512" y="3380123"/>
            <a:ext cx="11502755" cy="253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 algn="just"/>
            <a:r>
              <a:rPr lang="pl-PL" dirty="0" smtClean="0"/>
              <a:t>Uczeń</a:t>
            </a:r>
            <a:r>
              <a:rPr lang="pl-PL" dirty="0"/>
              <a:t>:</a:t>
            </a:r>
          </a:p>
          <a:p>
            <a:pPr marL="800100" lvl="1" indent="-342900" algn="just">
              <a:lnSpc>
                <a:spcPct val="150000"/>
              </a:lnSpc>
              <a:buFont typeface="+mj-lt"/>
              <a:buAutoNum type="arabicParenR"/>
            </a:pPr>
            <a:r>
              <a:rPr lang="pl-PL" dirty="0"/>
              <a:t>interpretuje informacje i wyjaśnia związki </a:t>
            </a:r>
            <a:r>
              <a:rPr lang="pl-PL" dirty="0" err="1"/>
              <a:t>przyczynowo-skutkowe</a:t>
            </a:r>
            <a:r>
              <a:rPr lang="pl-PL" dirty="0"/>
              <a:t> między procesami i zjawiskami, formułuje wnioski;</a:t>
            </a:r>
          </a:p>
          <a:p>
            <a:pPr marL="800100" lvl="1" indent="-342900" algn="just">
              <a:lnSpc>
                <a:spcPct val="150000"/>
              </a:lnSpc>
              <a:buFont typeface="+mj-lt"/>
              <a:buAutoNum type="arabicParenR"/>
            </a:pPr>
            <a:r>
              <a:rPr lang="pl-PL" dirty="0"/>
              <a:t>przedstawia opinie i argumenty związane z omawianymi zagadnieniami biologicznymi;</a:t>
            </a:r>
          </a:p>
          <a:p>
            <a:pPr marL="800100" lvl="1" indent="-342900" algn="just">
              <a:lnSpc>
                <a:spcPct val="150000"/>
              </a:lnSpc>
              <a:buFont typeface="+mj-lt"/>
              <a:buAutoNum type="arabicParenR"/>
            </a:pPr>
            <a:r>
              <a:rPr lang="pl-PL" dirty="0"/>
              <a:t>wyjaśnia zależności między organizmami oraz między organizmem a środowiskiem;</a:t>
            </a:r>
          </a:p>
          <a:p>
            <a:pPr marL="800100" lvl="1" indent="-342900" algn="just">
              <a:lnSpc>
                <a:spcPct val="150000"/>
              </a:lnSpc>
              <a:buFont typeface="+mj-lt"/>
              <a:buAutoNum type="arabicParenR"/>
            </a:pPr>
            <a:r>
              <a:rPr lang="pl-PL" dirty="0"/>
              <a:t>wykazuje, że różnorodność organizmów jest wynikiem procesów ewolucyjnych.</a:t>
            </a: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4808166" y="6087891"/>
            <a:ext cx="6242147" cy="37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0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</a:t>
            </a:r>
            <a:r>
              <a:rPr lang="pl-PL" sz="1000" i="1" noProof="0" dirty="0">
                <a:latin typeface="Arial" panose="020B0604020202020204" pitchFamily="34" charset="0"/>
                <a:cs typeface="Arial" panose="020B0604020202020204" pitchFamily="34" charset="0"/>
              </a:rPr>
              <a:t>Ź</a:t>
            </a:r>
            <a:r>
              <a:rPr lang="pl-PL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ródło</a:t>
            </a:r>
            <a:r>
              <a:rPr lang="pl-PL" sz="1000" i="1" dirty="0">
                <a:latin typeface="Arial" panose="020B0604020202020204" pitchFamily="34" charset="0"/>
                <a:cs typeface="Arial" panose="020B0604020202020204" pitchFamily="34" charset="0"/>
              </a:rPr>
              <a:t>: Podstawa programowa kształcenia ogólnego z komentarzem. Szkoła </a:t>
            </a:r>
            <a:r>
              <a:rPr lang="pl-PL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ponadpodstawowa</a:t>
            </a:r>
            <a:r>
              <a:rPr lang="pl-PL" sz="10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l-PL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Biologia</a:t>
            </a:r>
            <a:endParaRPr kumimoji="0" lang="pl-PL" sz="1000" b="1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1746889" y="2481221"/>
            <a:ext cx="995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 smtClean="0"/>
              <a:t>ROZUMOWANIE I ZASTOSOWANIE NABYTEJ WIEDZY DO ROZWIĄZYWANIA PROBLEMÓW BIOLOGICZNYCH.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280146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a 12"/>
          <p:cNvGrpSpPr/>
          <p:nvPr/>
        </p:nvGrpSpPr>
        <p:grpSpPr>
          <a:xfrm>
            <a:off x="196494" y="2251218"/>
            <a:ext cx="11563075" cy="898902"/>
            <a:chOff x="251521" y="1011325"/>
            <a:chExt cx="8728534" cy="829032"/>
          </a:xfrm>
        </p:grpSpPr>
        <p:sp>
          <p:nvSpPr>
            <p:cNvPr id="21" name="Prostokąt 20"/>
            <p:cNvSpPr/>
            <p:nvPr/>
          </p:nvSpPr>
          <p:spPr>
            <a:xfrm>
              <a:off x="251521" y="1011325"/>
              <a:ext cx="1128154" cy="829032"/>
            </a:xfrm>
            <a:prstGeom prst="rect">
              <a:avLst/>
            </a:prstGeom>
            <a:solidFill>
              <a:srgbClr val="006600"/>
            </a:solidFill>
            <a:ln w="127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r>
                <a:rPr lang="pl-PL" sz="200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</a:t>
              </a:r>
              <a:r>
                <a:rPr lang="pl-PL" sz="20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endParaRPr lang="pl-PL" sz="2000" dirty="0"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Prostokąt 21"/>
            <p:cNvSpPr/>
            <p:nvPr/>
          </p:nvSpPr>
          <p:spPr>
            <a:xfrm>
              <a:off x="1379675" y="1011325"/>
              <a:ext cx="7600380" cy="829032"/>
            </a:xfrm>
            <a:prstGeom prst="rect">
              <a:avLst/>
            </a:prstGeom>
            <a:solidFill>
              <a:srgbClr val="006600">
                <a:alpha val="20000"/>
              </a:srgbClr>
            </a:solidFill>
            <a:ln w="127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/>
            <a:lstStyle/>
            <a:p>
              <a:pPr marL="514350" indent="-514350">
                <a:buAutoNum type="arabicPeriod"/>
                <a:defRPr/>
              </a:pPr>
              <a:endParaRPr lang="pl-PL" sz="22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3" name="Grupa 22"/>
          <p:cNvGrpSpPr/>
          <p:nvPr/>
        </p:nvGrpSpPr>
        <p:grpSpPr>
          <a:xfrm>
            <a:off x="179512" y="894142"/>
            <a:ext cx="11717847" cy="881296"/>
            <a:chOff x="179513" y="754068"/>
            <a:chExt cx="6904093" cy="1261918"/>
          </a:xfrm>
        </p:grpSpPr>
        <p:sp>
          <p:nvSpPr>
            <p:cNvPr id="24" name="pole tekstowe 23"/>
            <p:cNvSpPr txBox="1"/>
            <p:nvPr/>
          </p:nvSpPr>
          <p:spPr>
            <a:xfrm>
              <a:off x="255962" y="754068"/>
              <a:ext cx="6827644" cy="74919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5" name="pole tekstowe 24"/>
            <p:cNvSpPr txBox="1"/>
            <p:nvPr/>
          </p:nvSpPr>
          <p:spPr>
            <a:xfrm>
              <a:off x="179513" y="826078"/>
              <a:ext cx="6832915" cy="1189908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kumimoji="0" lang="pl-PL" sz="2400" b="1" i="1" u="none" strike="noStrike" kern="0" cap="none" spc="0" normalizeH="0" baseline="0" noProof="0" dirty="0">
                  <a:ln>
                    <a:noFill/>
                  </a:ln>
                  <a:solidFill>
                    <a:srgbClr val="392E65"/>
                  </a:solidFill>
                  <a:effectLst/>
                  <a:uLnTx/>
                  <a:uFillTx/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Podstawa programowa</a:t>
              </a:r>
              <a:r>
                <a:rPr kumimoji="0" lang="pl-PL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392E65"/>
                  </a:solidFill>
                  <a:effectLst/>
                  <a:uLnTx/>
                  <a:uFillTx/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 z </a:t>
              </a:r>
              <a:r>
                <a:rPr kumimoji="0" lang="pl-PL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392E65"/>
                  </a:solidFill>
                  <a:effectLst/>
                  <a:uLnTx/>
                  <a:uFillTx/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biologii, branżowa szkoła I stopnia</a:t>
              </a:r>
              <a:endParaRPr kumimoji="0" lang="pl-PL" sz="2400" b="1" i="0" u="none" strike="noStrike" kern="0" cap="none" spc="0" normalizeH="0" noProof="0" dirty="0">
                <a:ln>
                  <a:noFill/>
                </a:ln>
                <a:solidFill>
                  <a:srgbClr val="392E65"/>
                </a:solidFill>
                <a:effectLst/>
                <a:uLnTx/>
                <a:uFillTx/>
                <a:latin typeface="Myriad Pro Cond" panose="020B0506030403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  <a:p>
              <a:pPr lvl="0" algn="ctr">
                <a:defRPr/>
              </a:pPr>
              <a:r>
                <a:rPr lang="pl-PL" sz="2400" b="1" kern="0" dirty="0">
                  <a:solidFill>
                    <a:srgbClr val="392E65"/>
                  </a:solidFill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– wymagania </a:t>
              </a:r>
              <a:r>
                <a:rPr kumimoji="0" lang="pl-PL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392E65"/>
                  </a:solidFill>
                  <a:effectLst/>
                  <a:uLnTx/>
                  <a:uFillTx/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ogólne</a:t>
              </a:r>
            </a:p>
          </p:txBody>
        </p:sp>
      </p:grpSp>
      <p:sp>
        <p:nvSpPr>
          <p:cNvPr id="26" name="Rectangle 2"/>
          <p:cNvSpPr txBox="1">
            <a:spLocks noChangeArrowheads="1"/>
          </p:cNvSpPr>
          <p:nvPr/>
        </p:nvSpPr>
        <p:spPr bwMode="auto">
          <a:xfrm>
            <a:off x="282844" y="3334287"/>
            <a:ext cx="11502755" cy="253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>
              <a:lnSpc>
                <a:spcPct val="150000"/>
              </a:lnSpc>
            </a:pPr>
            <a:r>
              <a:rPr lang="pl-PL" dirty="0" smtClean="0"/>
              <a:t>Uczeń: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arenR"/>
            </a:pPr>
            <a:r>
              <a:rPr lang="pl-PL" dirty="0" smtClean="0"/>
              <a:t>objaśnia </a:t>
            </a:r>
            <a:r>
              <a:rPr lang="pl-PL" dirty="0"/>
              <a:t>zasadność ochrony przyrody;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arenR"/>
            </a:pPr>
            <a:r>
              <a:rPr lang="pl-PL" dirty="0"/>
              <a:t>prezentuje postawę szacunku wobec wszystkich istot żywych oraz odpowiedzialnego i świadomego korzystania z dóbr przyrody;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arenR"/>
            </a:pPr>
            <a:r>
              <a:rPr lang="pl-PL" dirty="0"/>
              <a:t>rozumie zasady zrównoważonego rozwoju.</a:t>
            </a: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4808166" y="6081876"/>
            <a:ext cx="6242147" cy="37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0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</a:t>
            </a:r>
            <a:r>
              <a:rPr lang="pl-PL" sz="1000" i="1" noProof="0" dirty="0">
                <a:latin typeface="Arial" panose="020B0604020202020204" pitchFamily="34" charset="0"/>
                <a:cs typeface="Arial" panose="020B0604020202020204" pitchFamily="34" charset="0"/>
              </a:rPr>
              <a:t>Ź</a:t>
            </a:r>
            <a:r>
              <a:rPr lang="pl-PL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ródło</a:t>
            </a:r>
            <a:r>
              <a:rPr lang="pl-PL" sz="1000" i="1" dirty="0">
                <a:latin typeface="Arial" panose="020B0604020202020204" pitchFamily="34" charset="0"/>
                <a:cs typeface="Arial" panose="020B0604020202020204" pitchFamily="34" charset="0"/>
              </a:rPr>
              <a:t>: Podstawa programowa kształcenia ogólnego z komentarzem. Szkoła </a:t>
            </a:r>
            <a:r>
              <a:rPr lang="pl-PL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ponadpodstawowa</a:t>
            </a:r>
            <a:r>
              <a:rPr lang="pl-PL" sz="10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l-PL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Biologia</a:t>
            </a:r>
            <a:endParaRPr kumimoji="0" lang="pl-PL" sz="1000" b="1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1746889" y="2493247"/>
            <a:ext cx="995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 smtClean="0"/>
              <a:t>ROZWIJANIE POSTAWY SZACUNKU WOBEC PRZYRODY I ŚRODOWISKA.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3956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622728D9-4F95-5546-92B8-BD970913D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6687"/>
            <a:ext cx="10515600" cy="695953"/>
          </a:xfrm>
        </p:spPr>
        <p:txBody>
          <a:bodyPr>
            <a:norm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pl-PL" sz="2800" b="1" i="1" kern="0" dirty="0" smtClean="0">
                <a:solidFill>
                  <a:srgbClr val="392E65"/>
                </a:solidFill>
                <a:latin typeface="Myriad Pro Cond" panose="020B0506030403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Treści</a:t>
            </a:r>
            <a:r>
              <a:rPr lang="pl-PL" sz="2800" b="1" kern="0" dirty="0" smtClean="0">
                <a:solidFill>
                  <a:srgbClr val="392E65"/>
                </a:solidFill>
                <a:latin typeface="Myriad Pro Cond" panose="020B0506030403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 </a:t>
            </a:r>
            <a:r>
              <a:rPr lang="pl-PL" sz="2800" b="1" i="1" kern="0" dirty="0" smtClean="0">
                <a:solidFill>
                  <a:srgbClr val="392E65"/>
                </a:solidFill>
                <a:latin typeface="Myriad Pro Cond" panose="020B0506030403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podstawy </a:t>
            </a:r>
            <a:r>
              <a:rPr lang="pl-PL" sz="2800" b="1" i="1" kern="0" dirty="0">
                <a:solidFill>
                  <a:srgbClr val="392E65"/>
                </a:solidFill>
                <a:latin typeface="Myriad Pro Cond" panose="020B0506030403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programowej </a:t>
            </a:r>
            <a:r>
              <a:rPr lang="pl-PL" sz="2800" b="1" i="1" kern="0" dirty="0" smtClean="0">
                <a:solidFill>
                  <a:srgbClr val="392E65"/>
                </a:solidFill>
                <a:latin typeface="Myriad Pro Cond" panose="020B0506030403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biologii</a:t>
            </a:r>
            <a:endParaRPr lang="pl-PL" sz="2800" b="1" dirty="0">
              <a:solidFill>
                <a:srgbClr val="392E65"/>
              </a:solidFill>
              <a:latin typeface="Myriad Pro Cond" panose="020B0506030403020204" pitchFamily="34" charset="0"/>
            </a:endParaRPr>
          </a:p>
        </p:txBody>
      </p:sp>
      <p:graphicFrame>
        <p:nvGraphicFramePr>
          <p:cNvPr id="5" name="Symbol zastępczy zawartości 4">
            <a:extLst>
              <a:ext uri="{FF2B5EF4-FFF2-40B4-BE49-F238E27FC236}">
                <a16:creationId xmlns="" xmlns:a16="http://schemas.microsoft.com/office/drawing/2014/main" id="{EB5315CB-0B4F-B34C-94D9-0A040382AA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1640878"/>
              </p:ext>
            </p:extLst>
          </p:nvPr>
        </p:nvGraphicFramePr>
        <p:xfrm>
          <a:off x="426721" y="873760"/>
          <a:ext cx="11267439" cy="579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2871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98240">
                  <a:extLst>
                    <a:ext uri="{9D8B030D-6E8A-4147-A177-3AD203B41FA5}">
                      <a16:colId xmlns="" xmlns:a16="http://schemas.microsoft.com/office/drawing/2014/main" val="989973642"/>
                    </a:ext>
                  </a:extLst>
                </a:gridCol>
                <a:gridCol w="3840480">
                  <a:extLst>
                    <a:ext uri="{9D8B030D-6E8A-4147-A177-3AD203B41FA5}">
                      <a16:colId xmlns="" xmlns:a16="http://schemas.microsoft.com/office/drawing/2014/main" val="259470392"/>
                    </a:ext>
                  </a:extLst>
                </a:gridCol>
              </a:tblGrid>
              <a:tr h="414023">
                <a:tc>
                  <a:txBody>
                    <a:bodyPr/>
                    <a:lstStyle/>
                    <a:p>
                      <a:r>
                        <a:rPr lang="pl-PL" sz="1600" dirty="0"/>
                        <a:t>Czteroletnie liceum/pięcioletnie </a:t>
                      </a:r>
                      <a:r>
                        <a:rPr lang="pl-PL" sz="1600" dirty="0" smtClean="0"/>
                        <a:t>technikum </a:t>
                      </a:r>
                      <a:r>
                        <a:rPr lang="pl-PL" sz="1600" dirty="0"/>
                        <a:t>– </a:t>
                      </a:r>
                      <a:r>
                        <a:rPr lang="pl-PL" sz="1600" dirty="0" smtClean="0"/>
                        <a:t>zakres rozszerzony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Czteroletnie liceum/ pięcioletnie technikum- zakres podstawowy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600" dirty="0"/>
                        <a:t>Branżowa szkoła I stopnia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068108872"/>
                  </a:ext>
                </a:extLst>
              </a:tr>
              <a:tr h="4855603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I. Chemizm życia.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II. Komórka.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III. Energia i metabolizm.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IV. Podziały komórkowe.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V. Zasady klasyfikacji i sposoby identyfikacji organizmów.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VI. Bakterie i </a:t>
                      </a:r>
                      <a:r>
                        <a:rPr lang="pl-PL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archeowce</a:t>
                      </a:r>
                      <a:r>
                        <a:rPr lang="pl-PL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VII. Grzyby.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VIII. </a:t>
                      </a:r>
                      <a:r>
                        <a:rPr lang="pl-PL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Protisty</a:t>
                      </a:r>
                      <a:r>
                        <a:rPr lang="pl-PL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IX. </a:t>
                      </a:r>
                      <a:r>
                        <a:rPr lang="pl-PL" sz="16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Różnorodność roślin.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X. Różnorodność zwierząt.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XI. </a:t>
                      </a:r>
                      <a:r>
                        <a:rPr lang="pl-PL" sz="16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Funkcjonowanie zwierząt.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XII. Wirusy, </a:t>
                      </a:r>
                      <a:r>
                        <a:rPr lang="pl-PL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wiroidy</a:t>
                      </a:r>
                      <a:r>
                        <a:rPr lang="pl-PL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priony.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XIII. </a:t>
                      </a:r>
                      <a:r>
                        <a:rPr lang="pl-PL" sz="16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Ekspresja informacji genetycznej.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XIV. Genetyka klasyczna.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XV. Biotechnologia. Podstawy inżynierii genetycznej.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XVI. Ewolucja.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XVII. Ekologia.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XVIII. Różnorodność biologiczna, jej zagrożenia i ochrona.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00050" lvl="0" indent="-400050">
                        <a:lnSpc>
                          <a:spcPct val="100000"/>
                        </a:lnSpc>
                        <a:buFont typeface="+mj-lt"/>
                        <a:buAutoNum type="romanUcPeriod"/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Chemizm życia.</a:t>
                      </a:r>
                    </a:p>
                    <a:p>
                      <a:pPr marL="400050" lvl="0" indent="-400050">
                        <a:lnSpc>
                          <a:spcPct val="100000"/>
                        </a:lnSpc>
                        <a:buFont typeface="+mj-lt"/>
                        <a:buAutoNum type="romanUcPeriod"/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Komórka.</a:t>
                      </a:r>
                    </a:p>
                    <a:p>
                      <a:pPr marL="400050" lvl="0" indent="-400050">
                        <a:lnSpc>
                          <a:spcPct val="100000"/>
                        </a:lnSpc>
                        <a:buFont typeface="+mj-lt"/>
                        <a:buAutoNum type="romanUcPeriod"/>
                      </a:pPr>
                      <a:r>
                        <a:rPr lang="pl-PL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Energia i metabolizm.</a:t>
                      </a:r>
                    </a:p>
                    <a:p>
                      <a:pPr marL="400050" lvl="0" indent="-400050">
                        <a:lnSpc>
                          <a:spcPct val="100000"/>
                        </a:lnSpc>
                        <a:buFont typeface="+mj-lt"/>
                        <a:buAutoNum type="romanUcPeriod"/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Podziały komórkowe. </a:t>
                      </a:r>
                    </a:p>
                    <a:p>
                      <a:pPr marL="400050" lvl="0" indent="-400050">
                        <a:lnSpc>
                          <a:spcPct val="100000"/>
                        </a:lnSpc>
                        <a:buFont typeface="+mj-lt"/>
                        <a:buAutoNum type="romanUcPeriod"/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Budowa i fizjologia człowieka.</a:t>
                      </a:r>
                    </a:p>
                    <a:p>
                      <a:pPr marL="400050" lvl="0" indent="-400050">
                        <a:lnSpc>
                          <a:spcPct val="100000"/>
                        </a:lnSpc>
                        <a:buFont typeface="+mj-lt"/>
                        <a:buAutoNum type="romanUcPeriod"/>
                      </a:pPr>
                      <a:r>
                        <a:rPr lang="pl-PL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Ekspresja informacji genetycznej w komórkach człowieka. </a:t>
                      </a:r>
                    </a:p>
                    <a:p>
                      <a:pPr marL="400050" lvl="0" indent="-400050">
                        <a:lnSpc>
                          <a:spcPct val="100000"/>
                        </a:lnSpc>
                        <a:buFont typeface="+mj-lt"/>
                        <a:buAutoNum type="romanUcPeriod"/>
                      </a:pPr>
                      <a:r>
                        <a:rPr lang="pl-PL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Genetyka klasyczna.</a:t>
                      </a:r>
                    </a:p>
                    <a:p>
                      <a:pPr marL="400050" lvl="0" indent="-400050">
                        <a:lnSpc>
                          <a:spcPct val="100000"/>
                        </a:lnSpc>
                        <a:buFont typeface="+mj-lt"/>
                        <a:buAutoNum type="romanUcPeriod"/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Biotechnologia. Podstawy inżynierii genetycznej. </a:t>
                      </a:r>
                    </a:p>
                    <a:p>
                      <a:pPr marL="400050" lvl="0" indent="-400050">
                        <a:lnSpc>
                          <a:spcPct val="100000"/>
                        </a:lnSpc>
                        <a:buFont typeface="+mj-lt"/>
                        <a:buAutoNum type="romanUcPeriod"/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Ewolucja.</a:t>
                      </a:r>
                    </a:p>
                    <a:p>
                      <a:pPr marL="400050" lvl="0" indent="-400050">
                        <a:lnSpc>
                          <a:spcPct val="100000"/>
                        </a:lnSpc>
                        <a:buFont typeface="+mj-lt"/>
                        <a:buAutoNum type="romanUcPeriod"/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Ekologia.</a:t>
                      </a:r>
                    </a:p>
                    <a:p>
                      <a:pPr marL="400050" lvl="0" indent="-400050">
                        <a:lnSpc>
                          <a:spcPct val="100000"/>
                        </a:lnSpc>
                        <a:buFont typeface="+mj-lt"/>
                        <a:buAutoNum type="romanUcPeriod"/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Różnorodność biologiczna, jej zagrożenia i ochrona.</a:t>
                      </a:r>
                    </a:p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pl-PL" sz="16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00050" indent="-400050">
                        <a:buFont typeface="+mj-lt"/>
                        <a:buAutoNum type="romanUcPeriod"/>
                      </a:pPr>
                      <a:r>
                        <a:rPr lang="pl-PL" sz="1600" dirty="0" smtClean="0"/>
                        <a:t>Chemizm życia.</a:t>
                      </a:r>
                    </a:p>
                    <a:p>
                      <a:pPr marL="400050" indent="-400050">
                        <a:buFont typeface="+mj-lt"/>
                        <a:buAutoNum type="romanUcPeriod"/>
                      </a:pPr>
                      <a:r>
                        <a:rPr lang="pl-PL" sz="1600" dirty="0" smtClean="0"/>
                        <a:t>Komórka. </a:t>
                      </a:r>
                    </a:p>
                    <a:p>
                      <a:pPr marL="400050" indent="-400050">
                        <a:buFont typeface="+mj-lt"/>
                        <a:buAutoNum type="romanUcPeriod"/>
                      </a:pPr>
                      <a:r>
                        <a:rPr lang="pl-PL" sz="1600" b="0" dirty="0" smtClean="0"/>
                        <a:t>Energia i metabolizm. </a:t>
                      </a:r>
                    </a:p>
                    <a:p>
                      <a:pPr marL="400050" indent="-400050">
                        <a:buFont typeface="+mj-lt"/>
                        <a:buAutoNum type="romanUcPeriod"/>
                      </a:pPr>
                      <a:r>
                        <a:rPr lang="pl-PL" sz="1600" b="0" dirty="0" smtClean="0"/>
                        <a:t>Budowa i fizjologia człowieka.</a:t>
                      </a:r>
                    </a:p>
                    <a:p>
                      <a:pPr marL="400050" indent="-400050">
                        <a:buFont typeface="+mj-lt"/>
                        <a:buAutoNum type="romanUcPeriod"/>
                      </a:pPr>
                      <a:r>
                        <a:rPr lang="pl-PL" sz="1600" b="1" dirty="0" smtClean="0"/>
                        <a:t>Genetyka. </a:t>
                      </a:r>
                    </a:p>
                    <a:p>
                      <a:pPr marL="400050" indent="-400050">
                        <a:buFont typeface="+mj-lt"/>
                        <a:buAutoNum type="romanUcPeriod"/>
                      </a:pPr>
                      <a:r>
                        <a:rPr lang="pl-PL" sz="1600" dirty="0" smtClean="0"/>
                        <a:t>Zmienność i ewolucja organizmów. </a:t>
                      </a:r>
                    </a:p>
                    <a:p>
                      <a:pPr marL="400050" indent="-400050">
                        <a:buFont typeface="+mj-lt"/>
                        <a:buAutoNum type="romanUcPeriod"/>
                      </a:pPr>
                      <a:r>
                        <a:rPr lang="pl-PL" sz="1600" dirty="0" smtClean="0"/>
                        <a:t>Biotechnologia. </a:t>
                      </a:r>
                    </a:p>
                    <a:p>
                      <a:pPr marL="400050" indent="-400050">
                        <a:buFont typeface="+mj-lt"/>
                        <a:buAutoNum type="romanUcPeriod"/>
                      </a:pPr>
                      <a:r>
                        <a:rPr lang="pl-PL" sz="1600" dirty="0" smtClean="0"/>
                        <a:t>Ekologia.</a:t>
                      </a:r>
                      <a:r>
                        <a:rPr lang="pl-PL" sz="1600" b="1" dirty="0" smtClean="0"/>
                        <a:t> </a:t>
                      </a:r>
                    </a:p>
                    <a:p>
                      <a:pPr marL="400050" indent="-400050">
                        <a:buFont typeface="+mj-lt"/>
                        <a:buAutoNum type="romanUcPeriod"/>
                      </a:pPr>
                      <a:r>
                        <a:rPr lang="pl-PL" sz="1600" dirty="0" smtClean="0"/>
                        <a:t>Różnorodność biologiczna, jej zagrożenia i ochrona. </a:t>
                      </a:r>
                      <a:endParaRPr lang="pl-PL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192930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134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a 12"/>
          <p:cNvGrpSpPr/>
          <p:nvPr/>
        </p:nvGrpSpPr>
        <p:grpSpPr>
          <a:xfrm>
            <a:off x="294930" y="2006204"/>
            <a:ext cx="11559159" cy="3511480"/>
            <a:chOff x="251520" y="1011325"/>
            <a:chExt cx="8679721" cy="3121794"/>
          </a:xfrm>
        </p:grpSpPr>
        <p:sp>
          <p:nvSpPr>
            <p:cNvPr id="21" name="Prostokąt 20"/>
            <p:cNvSpPr/>
            <p:nvPr/>
          </p:nvSpPr>
          <p:spPr>
            <a:xfrm>
              <a:off x="251520" y="1011325"/>
              <a:ext cx="2083553" cy="1093263"/>
            </a:xfrm>
            <a:prstGeom prst="rect">
              <a:avLst/>
            </a:prstGeom>
            <a:solidFill>
              <a:srgbClr val="92D050"/>
            </a:solidFill>
            <a:ln w="127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spcBef>
                  <a:spcPts val="300"/>
                </a:spcBef>
                <a:spcAft>
                  <a:spcPts val="300"/>
                </a:spcAft>
              </a:pPr>
              <a:endParaRPr lang="pl-PL" dirty="0">
                <a:solidFill>
                  <a:schemeClr val="dk1"/>
                </a:solidFill>
              </a:endParaRPr>
            </a:p>
          </p:txBody>
        </p:sp>
        <p:sp>
          <p:nvSpPr>
            <p:cNvPr id="22" name="Prostokąt 21"/>
            <p:cNvSpPr/>
            <p:nvPr/>
          </p:nvSpPr>
          <p:spPr>
            <a:xfrm>
              <a:off x="2344289" y="1011325"/>
              <a:ext cx="6586952" cy="3121794"/>
            </a:xfrm>
            <a:prstGeom prst="rect">
              <a:avLst/>
            </a:prstGeom>
            <a:solidFill>
              <a:srgbClr val="006600">
                <a:alpha val="20000"/>
              </a:srgbClr>
            </a:solidFill>
            <a:ln w="127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514350" indent="-514350">
                <a:buAutoNum type="arabicPeriod"/>
                <a:defRPr/>
              </a:pPr>
              <a:endParaRPr lang="pl-PL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Grupa 22"/>
          <p:cNvGrpSpPr/>
          <p:nvPr/>
        </p:nvGrpSpPr>
        <p:grpSpPr>
          <a:xfrm>
            <a:off x="179512" y="835449"/>
            <a:ext cx="11739586" cy="584352"/>
            <a:chOff x="179513" y="2200285"/>
            <a:chExt cx="6904093" cy="1386294"/>
          </a:xfrm>
        </p:grpSpPr>
        <p:sp>
          <p:nvSpPr>
            <p:cNvPr id="24" name="pole tekstowe 23"/>
            <p:cNvSpPr txBox="1"/>
            <p:nvPr/>
          </p:nvSpPr>
          <p:spPr>
            <a:xfrm>
              <a:off x="255962" y="2200285"/>
              <a:ext cx="6827644" cy="103572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pole tekstowe 24"/>
            <p:cNvSpPr txBox="1"/>
            <p:nvPr/>
          </p:nvSpPr>
          <p:spPr>
            <a:xfrm>
              <a:off x="179513" y="2272296"/>
              <a:ext cx="6832915" cy="1314283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3000" b="1" i="1" u="none" strike="noStrike" kern="0" cap="none" spc="0" normalizeH="0" baseline="0" noProof="0" dirty="0">
                  <a:ln>
                    <a:noFill/>
                  </a:ln>
                  <a:solidFill>
                    <a:srgbClr val="392E65"/>
                  </a:solidFill>
                  <a:effectLst/>
                  <a:uLnTx/>
                  <a:uFillTx/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Struktura</a:t>
              </a:r>
              <a:r>
                <a:rPr kumimoji="0" lang="pl-PL" sz="3000" b="1" i="1" u="none" strike="noStrike" kern="0" cap="none" spc="0" normalizeH="0" noProof="0" dirty="0">
                  <a:ln>
                    <a:noFill/>
                  </a:ln>
                  <a:solidFill>
                    <a:srgbClr val="392E65"/>
                  </a:solidFill>
                  <a:effectLst/>
                  <a:uLnTx/>
                  <a:uFillTx/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 </a:t>
              </a:r>
              <a:r>
                <a:rPr lang="pl-PL" sz="3000" b="1" i="1" kern="0" dirty="0">
                  <a:solidFill>
                    <a:srgbClr val="392E65"/>
                  </a:solidFill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p</a:t>
              </a:r>
              <a:r>
                <a:rPr kumimoji="0" lang="pl-PL" sz="3000" b="1" i="1" u="none" strike="noStrike" kern="0" cap="none" spc="0" normalizeH="0" baseline="0" noProof="0" dirty="0">
                  <a:ln>
                    <a:noFill/>
                  </a:ln>
                  <a:solidFill>
                    <a:srgbClr val="392E65"/>
                  </a:solidFill>
                  <a:effectLst/>
                  <a:uLnTx/>
                  <a:uFillTx/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odstawy programowej </a:t>
              </a:r>
              <a:r>
                <a:rPr kumimoji="0" lang="pl-PL" sz="300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392E65"/>
                  </a:solidFill>
                  <a:effectLst/>
                  <a:uLnTx/>
                  <a:uFillTx/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biologii</a:t>
              </a:r>
              <a:endParaRPr kumimoji="0" lang="pl-PL" sz="3000" b="1" i="1" u="none" strike="noStrike" kern="0" cap="none" spc="0" normalizeH="0" baseline="0" noProof="0" dirty="0">
                <a:ln>
                  <a:noFill/>
                </a:ln>
                <a:solidFill>
                  <a:srgbClr val="392E65"/>
                </a:solidFill>
                <a:effectLst/>
                <a:uLnTx/>
                <a:uFillTx/>
                <a:latin typeface="Myriad Pro Cond" panose="020B0506030403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Prostokąt 1"/>
          <p:cNvSpPr/>
          <p:nvPr/>
        </p:nvSpPr>
        <p:spPr>
          <a:xfrm>
            <a:off x="580887" y="2144016"/>
            <a:ext cx="2202842" cy="95410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pl-PL" sz="2800" b="1" dirty="0" smtClean="0">
                <a:solidFill>
                  <a:schemeClr val="dk1"/>
                </a:solidFill>
              </a:rPr>
              <a:t>III. Energia </a:t>
            </a:r>
            <a:r>
              <a:rPr lang="pl-PL" sz="2800" b="1" dirty="0">
                <a:solidFill>
                  <a:schemeClr val="dk1"/>
                </a:solidFill>
              </a:rPr>
              <a:t>i metabolizm.</a:t>
            </a:r>
          </a:p>
        </p:txBody>
      </p:sp>
      <p:sp>
        <p:nvSpPr>
          <p:cNvPr id="3" name="Prostokąt 2"/>
          <p:cNvSpPr/>
          <p:nvPr/>
        </p:nvSpPr>
        <p:spPr>
          <a:xfrm>
            <a:off x="3081962" y="2216615"/>
            <a:ext cx="8837136" cy="87203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>
              <a:lnSpc>
                <a:spcPct val="150000"/>
              </a:lnSpc>
              <a:spcBef>
                <a:spcPts val="125"/>
              </a:spcBef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5.2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) analizuje 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na podstawie schematu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przebieg glikolizy, reakcji pomostowej i cyklu Krebsa, wyróżnia substraty i produkty tych procesów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292058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a 12"/>
          <p:cNvGrpSpPr/>
          <p:nvPr/>
        </p:nvGrpSpPr>
        <p:grpSpPr>
          <a:xfrm>
            <a:off x="294930" y="1934020"/>
            <a:ext cx="11559159" cy="4430132"/>
            <a:chOff x="251520" y="1011325"/>
            <a:chExt cx="8679721" cy="3938499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21" name="Prostokąt 20"/>
            <p:cNvSpPr/>
            <p:nvPr/>
          </p:nvSpPr>
          <p:spPr>
            <a:xfrm>
              <a:off x="251520" y="1011325"/>
              <a:ext cx="2083553" cy="1017642"/>
            </a:xfrm>
            <a:prstGeom prst="rect">
              <a:avLst/>
            </a:prstGeom>
            <a:grpFill/>
            <a:ln w="127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spcBef>
                  <a:spcPts val="300"/>
                </a:spcBef>
                <a:spcAft>
                  <a:spcPts val="300"/>
                </a:spcAft>
              </a:pPr>
              <a:endParaRPr lang="pl-PL" dirty="0">
                <a:solidFill>
                  <a:schemeClr val="dk1"/>
                </a:solidFill>
              </a:endParaRPr>
            </a:p>
          </p:txBody>
        </p:sp>
        <p:sp>
          <p:nvSpPr>
            <p:cNvPr id="22" name="Prostokąt 21"/>
            <p:cNvSpPr/>
            <p:nvPr/>
          </p:nvSpPr>
          <p:spPr>
            <a:xfrm>
              <a:off x="2344289" y="1011325"/>
              <a:ext cx="6586952" cy="393849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27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514350" indent="-514350">
                <a:buAutoNum type="arabicPeriod"/>
                <a:defRPr/>
              </a:pPr>
              <a:endParaRPr lang="pl-PL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Grupa 22"/>
          <p:cNvGrpSpPr/>
          <p:nvPr/>
        </p:nvGrpSpPr>
        <p:grpSpPr>
          <a:xfrm>
            <a:off x="179512" y="829443"/>
            <a:ext cx="11739586" cy="584352"/>
            <a:chOff x="179513" y="2186031"/>
            <a:chExt cx="6904093" cy="1386294"/>
          </a:xfrm>
        </p:grpSpPr>
        <p:sp>
          <p:nvSpPr>
            <p:cNvPr id="24" name="pole tekstowe 23"/>
            <p:cNvSpPr txBox="1"/>
            <p:nvPr/>
          </p:nvSpPr>
          <p:spPr>
            <a:xfrm>
              <a:off x="255962" y="2186031"/>
              <a:ext cx="6827644" cy="103572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pole tekstowe 24"/>
            <p:cNvSpPr txBox="1"/>
            <p:nvPr/>
          </p:nvSpPr>
          <p:spPr>
            <a:xfrm>
              <a:off x="179513" y="2258042"/>
              <a:ext cx="6832915" cy="1314283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3000" b="1" i="1" u="none" strike="noStrike" kern="0" cap="none" spc="0" normalizeH="0" baseline="0" noProof="0" dirty="0">
                  <a:ln>
                    <a:noFill/>
                  </a:ln>
                  <a:solidFill>
                    <a:srgbClr val="392E65"/>
                  </a:solidFill>
                  <a:effectLst/>
                  <a:uLnTx/>
                  <a:uFillTx/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Struktura</a:t>
              </a:r>
              <a:r>
                <a:rPr kumimoji="0" lang="pl-PL" sz="3000" b="1" i="1" u="none" strike="noStrike" kern="0" cap="none" spc="0" normalizeH="0" noProof="0" dirty="0">
                  <a:ln>
                    <a:noFill/>
                  </a:ln>
                  <a:solidFill>
                    <a:srgbClr val="392E65"/>
                  </a:solidFill>
                  <a:effectLst/>
                  <a:uLnTx/>
                  <a:uFillTx/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 </a:t>
              </a:r>
              <a:r>
                <a:rPr lang="pl-PL" sz="3000" b="1" i="1" kern="0" dirty="0">
                  <a:solidFill>
                    <a:srgbClr val="392E65"/>
                  </a:solidFill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p</a:t>
              </a:r>
              <a:r>
                <a:rPr kumimoji="0" lang="pl-PL" sz="3000" b="1" i="1" u="none" strike="noStrike" kern="0" cap="none" spc="0" normalizeH="0" baseline="0" noProof="0" dirty="0">
                  <a:ln>
                    <a:noFill/>
                  </a:ln>
                  <a:solidFill>
                    <a:srgbClr val="392E65"/>
                  </a:solidFill>
                  <a:effectLst/>
                  <a:uLnTx/>
                  <a:uFillTx/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odstawy programowej </a:t>
              </a:r>
              <a:r>
                <a:rPr kumimoji="0" lang="pl-PL" sz="300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392E65"/>
                  </a:solidFill>
                  <a:effectLst/>
                  <a:uLnTx/>
                  <a:uFillTx/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biologii</a:t>
              </a:r>
              <a:endParaRPr kumimoji="0" lang="pl-PL" sz="3000" b="1" i="1" u="none" strike="noStrike" kern="0" cap="none" spc="0" normalizeH="0" baseline="0" noProof="0" dirty="0">
                <a:ln>
                  <a:noFill/>
                </a:ln>
                <a:solidFill>
                  <a:srgbClr val="392E65"/>
                </a:solidFill>
                <a:effectLst/>
                <a:uLnTx/>
                <a:uFillTx/>
                <a:latin typeface="Myriad Pro Cond" panose="020B0506030403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Prostokąt 1"/>
          <p:cNvSpPr/>
          <p:nvPr/>
        </p:nvSpPr>
        <p:spPr>
          <a:xfrm>
            <a:off x="309504" y="2029302"/>
            <a:ext cx="2772457" cy="9541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anchor="ctr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2800" b="1" dirty="0">
                <a:solidFill>
                  <a:schemeClr val="dk1"/>
                </a:solidFill>
              </a:rPr>
              <a:t>IX. Różnorodność roślin.</a:t>
            </a:r>
          </a:p>
        </p:txBody>
      </p:sp>
      <p:sp>
        <p:nvSpPr>
          <p:cNvPr id="3" name="Prostokąt 2"/>
          <p:cNvSpPr/>
          <p:nvPr/>
        </p:nvSpPr>
        <p:spPr>
          <a:xfrm>
            <a:off x="3125708" y="1950039"/>
            <a:ext cx="8728381" cy="169790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125"/>
              </a:spcBef>
            </a:pPr>
            <a:r>
              <a:rPr lang="pl-PL" dirty="0" smtClean="0"/>
              <a:t>3.4</a:t>
            </a:r>
            <a:r>
              <a:rPr lang="pl-PL" dirty="0"/>
              <a:t>) wykazuje wpływ czynników zewnętrznych (temperatura, światło, wilgotność, ruchy powietrza) na bilans wodny roślin; </a:t>
            </a:r>
            <a:r>
              <a:rPr lang="pl-PL" b="1" dirty="0"/>
              <a:t>planuje i przeprowadza doświadczenie </a:t>
            </a:r>
            <a:r>
              <a:rPr lang="pl-PL" dirty="0"/>
              <a:t>określające wpływ czynników zewnętrznych na intensywność transpiracji; </a:t>
            </a:r>
            <a:r>
              <a:rPr lang="pl-PL" b="1" dirty="0" smtClean="0"/>
              <a:t>planuje i przeprowadza doświadczenie</a:t>
            </a:r>
            <a:r>
              <a:rPr lang="pl-PL" dirty="0" smtClean="0"/>
              <a:t> </a:t>
            </a:r>
            <a:r>
              <a:rPr lang="pl-PL" dirty="0"/>
              <a:t>wykazujące występowanie gutacji;</a:t>
            </a:r>
          </a:p>
          <a:p>
            <a:pPr algn="just">
              <a:lnSpc>
                <a:spcPct val="115000"/>
              </a:lnSpc>
              <a:spcBef>
                <a:spcPts val="125"/>
              </a:spcBef>
            </a:pP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47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a 12"/>
          <p:cNvGrpSpPr/>
          <p:nvPr/>
        </p:nvGrpSpPr>
        <p:grpSpPr>
          <a:xfrm>
            <a:off x="294930" y="1663305"/>
            <a:ext cx="11559159" cy="4430132"/>
            <a:chOff x="251520" y="1011325"/>
            <a:chExt cx="8679721" cy="3938499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1" name="Prostokąt 20"/>
            <p:cNvSpPr/>
            <p:nvPr/>
          </p:nvSpPr>
          <p:spPr>
            <a:xfrm>
              <a:off x="251520" y="1011325"/>
              <a:ext cx="2083553" cy="1017642"/>
            </a:xfrm>
            <a:prstGeom prst="rect">
              <a:avLst/>
            </a:prstGeom>
            <a:grpFill/>
            <a:ln w="127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spcBef>
                  <a:spcPts val="300"/>
                </a:spcBef>
                <a:spcAft>
                  <a:spcPts val="300"/>
                </a:spcAft>
              </a:pPr>
              <a:endParaRPr lang="pl-PL" dirty="0">
                <a:solidFill>
                  <a:schemeClr val="dk1"/>
                </a:solidFill>
              </a:endParaRPr>
            </a:p>
          </p:txBody>
        </p:sp>
        <p:sp>
          <p:nvSpPr>
            <p:cNvPr id="22" name="Prostokąt 21"/>
            <p:cNvSpPr/>
            <p:nvPr/>
          </p:nvSpPr>
          <p:spPr>
            <a:xfrm>
              <a:off x="2344289" y="1011325"/>
              <a:ext cx="6586952" cy="3938499"/>
            </a:xfrm>
            <a:prstGeom prst="rect">
              <a:avLst/>
            </a:prstGeom>
            <a:grpFill/>
            <a:ln w="127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514350" indent="-514350">
                <a:buAutoNum type="arabicPeriod"/>
                <a:defRPr/>
              </a:pPr>
              <a:endParaRPr lang="pl-PL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Grupa 22"/>
          <p:cNvGrpSpPr/>
          <p:nvPr/>
        </p:nvGrpSpPr>
        <p:grpSpPr>
          <a:xfrm>
            <a:off x="179512" y="733187"/>
            <a:ext cx="11739586" cy="584352"/>
            <a:chOff x="179513" y="1957676"/>
            <a:chExt cx="6904093" cy="1386297"/>
          </a:xfrm>
        </p:grpSpPr>
        <p:sp>
          <p:nvSpPr>
            <p:cNvPr id="24" name="pole tekstowe 23"/>
            <p:cNvSpPr txBox="1"/>
            <p:nvPr/>
          </p:nvSpPr>
          <p:spPr>
            <a:xfrm>
              <a:off x="255962" y="1957676"/>
              <a:ext cx="6827644" cy="1035723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pole tekstowe 24"/>
            <p:cNvSpPr txBox="1"/>
            <p:nvPr/>
          </p:nvSpPr>
          <p:spPr>
            <a:xfrm>
              <a:off x="179513" y="2029687"/>
              <a:ext cx="6832915" cy="1314286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3000" b="1" u="none" strike="noStrike" kern="0" cap="none" spc="0" normalizeH="0" baseline="0" noProof="0" dirty="0">
                  <a:ln>
                    <a:noFill/>
                  </a:ln>
                  <a:solidFill>
                    <a:srgbClr val="392E65"/>
                  </a:solidFill>
                  <a:effectLst/>
                  <a:uLnTx/>
                  <a:uFillTx/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Struktura</a:t>
              </a:r>
              <a:r>
                <a:rPr kumimoji="0" lang="pl-PL" sz="3000" b="1" u="none" strike="noStrike" kern="0" cap="none" spc="0" normalizeH="0" noProof="0" dirty="0">
                  <a:ln>
                    <a:noFill/>
                  </a:ln>
                  <a:solidFill>
                    <a:srgbClr val="392E65"/>
                  </a:solidFill>
                  <a:effectLst/>
                  <a:uLnTx/>
                  <a:uFillTx/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 </a:t>
              </a:r>
              <a:r>
                <a:rPr lang="pl-PL" sz="3000" b="1" kern="0" dirty="0">
                  <a:solidFill>
                    <a:srgbClr val="392E65"/>
                  </a:solidFill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p</a:t>
              </a:r>
              <a:r>
                <a:rPr kumimoji="0" lang="pl-PL" sz="3000" b="1" u="none" strike="noStrike" kern="0" cap="none" spc="0" normalizeH="0" baseline="0" noProof="0" dirty="0">
                  <a:ln>
                    <a:noFill/>
                  </a:ln>
                  <a:solidFill>
                    <a:srgbClr val="392E65"/>
                  </a:solidFill>
                  <a:effectLst/>
                  <a:uLnTx/>
                  <a:uFillTx/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odstawy programowej </a:t>
              </a:r>
              <a:r>
                <a:rPr kumimoji="0" lang="pl-PL" sz="3000" b="1" i="0" u="none" strike="noStrike" kern="0" cap="none" spc="0" normalizeH="0" baseline="0" noProof="0" dirty="0">
                  <a:ln>
                    <a:noFill/>
                  </a:ln>
                  <a:solidFill>
                    <a:srgbClr val="392E65"/>
                  </a:solidFill>
                  <a:effectLst/>
                  <a:uLnTx/>
                  <a:uFillTx/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z </a:t>
              </a:r>
              <a:r>
                <a:rPr kumimoji="0" lang="pl-PL" sz="3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392E65"/>
                  </a:solidFill>
                  <a:effectLst/>
                  <a:uLnTx/>
                  <a:uFillTx/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biologii</a:t>
              </a:r>
              <a:endParaRPr kumimoji="0" lang="pl-PL" sz="3000" b="1" i="0" u="none" strike="noStrike" kern="0" cap="none" spc="0" normalizeH="0" baseline="0" noProof="0" dirty="0">
                <a:ln>
                  <a:noFill/>
                </a:ln>
                <a:solidFill>
                  <a:srgbClr val="392E65"/>
                </a:solidFill>
                <a:effectLst/>
                <a:uLnTx/>
                <a:uFillTx/>
                <a:latin typeface="Myriad Pro Cond" panose="020B0506030403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Prostokąt 1"/>
          <p:cNvSpPr/>
          <p:nvPr/>
        </p:nvSpPr>
        <p:spPr>
          <a:xfrm>
            <a:off x="309504" y="1663305"/>
            <a:ext cx="2772457" cy="13849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anchor="ctr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2800" b="1" dirty="0">
                <a:solidFill>
                  <a:schemeClr val="dk1"/>
                </a:solidFill>
              </a:rPr>
              <a:t>IX. </a:t>
            </a:r>
            <a:r>
              <a:rPr lang="pl-PL" sz="2800" b="1" dirty="0" smtClean="0">
                <a:solidFill>
                  <a:schemeClr val="dk1"/>
                </a:solidFill>
              </a:rPr>
              <a:t>Funkcjonowanie zwierząt. </a:t>
            </a:r>
            <a:endParaRPr lang="pl-PL" sz="2800" b="1" dirty="0">
              <a:solidFill>
                <a:schemeClr val="dk1"/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3125708" y="1679324"/>
            <a:ext cx="8728381" cy="48013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pl-PL" b="1" dirty="0" smtClean="0">
                <a:solidFill>
                  <a:srgbClr val="00B050"/>
                </a:solidFill>
              </a:rPr>
              <a:t>Zakres rozszerzony</a:t>
            </a:r>
          </a:p>
          <a:p>
            <a:r>
              <a:rPr lang="pl-PL" dirty="0" smtClean="0"/>
              <a:t>4</a:t>
            </a:r>
            <a:r>
              <a:rPr lang="pl-PL" dirty="0"/>
              <a:t>) Wydalanie i osmoregulacja. Uczeń:</a:t>
            </a:r>
          </a:p>
          <a:p>
            <a:r>
              <a:rPr lang="pl-PL" dirty="0"/>
              <a:t>a) wykazuje konieczność regulacji osmotycznej u zwierząt żyjących w różnych środowiskach,</a:t>
            </a:r>
          </a:p>
          <a:p>
            <a:r>
              <a:rPr lang="pl-PL" dirty="0"/>
              <a:t>b) </a:t>
            </a:r>
            <a:r>
              <a:rPr lang="pl-PL" b="1" dirty="0"/>
              <a:t>przedstawia istotę procesu wydalania oraz wymienia substancje, które są wydalane z organizmu,</a:t>
            </a:r>
          </a:p>
          <a:p>
            <a:r>
              <a:rPr lang="pl-PL" dirty="0"/>
              <a:t>c) wykazuje związek między środowiskiem życia zwierząt i rodzajem wydalanego azotowego produktu przemiany materii,</a:t>
            </a:r>
          </a:p>
          <a:p>
            <a:r>
              <a:rPr lang="pl-PL" dirty="0"/>
              <a:t>d) przedstawia układy wydalnicze zwierząt i określa tendencje ewolucyjne w budowie kanalików wydalniczych,</a:t>
            </a:r>
          </a:p>
          <a:p>
            <a:r>
              <a:rPr lang="pl-PL" dirty="0"/>
              <a:t>e) </a:t>
            </a:r>
            <a:r>
              <a:rPr lang="pl-PL" b="1" dirty="0">
                <a:solidFill>
                  <a:srgbClr val="FF0000"/>
                </a:solidFill>
              </a:rPr>
              <a:t>analizuje,</a:t>
            </a:r>
            <a:r>
              <a:rPr lang="pl-PL" b="1" dirty="0"/>
              <a:t> na podstawie schematu, </a:t>
            </a:r>
            <a:r>
              <a:rPr lang="pl-PL" b="1" dirty="0">
                <a:solidFill>
                  <a:srgbClr val="FF0000"/>
                </a:solidFill>
              </a:rPr>
              <a:t>przebieg</a:t>
            </a:r>
            <a:r>
              <a:rPr lang="pl-PL" b="1" dirty="0"/>
              <a:t> cyklu mocznikowego oraz wyróżnia substraty i produkty tego procesu,</a:t>
            </a:r>
          </a:p>
          <a:p>
            <a:r>
              <a:rPr lang="pl-PL" dirty="0"/>
              <a:t>f) przedstawia związek między budową i funkcją narządów </a:t>
            </a:r>
            <a:r>
              <a:rPr lang="pl-PL" b="1" dirty="0"/>
              <a:t>układu moczowego człowieka</a:t>
            </a:r>
            <a:r>
              <a:rPr lang="pl-PL" dirty="0"/>
              <a:t>,</a:t>
            </a:r>
          </a:p>
          <a:p>
            <a:r>
              <a:rPr lang="pl-PL" dirty="0"/>
              <a:t>g) </a:t>
            </a:r>
            <a:r>
              <a:rPr lang="pl-PL" b="1" dirty="0"/>
              <a:t>przedstawia proces tworzenia moczu u człowieka oraz </a:t>
            </a:r>
            <a:r>
              <a:rPr lang="pl-PL" b="1" dirty="0">
                <a:solidFill>
                  <a:srgbClr val="FF0000"/>
                </a:solidFill>
              </a:rPr>
              <a:t>wyjaśnia </a:t>
            </a:r>
            <a:r>
              <a:rPr lang="pl-PL" b="1" dirty="0"/>
              <a:t>znaczenie regulacji hormonalnej w tym procesie,</a:t>
            </a:r>
          </a:p>
          <a:p>
            <a:r>
              <a:rPr lang="pl-PL" dirty="0"/>
              <a:t>h</a:t>
            </a:r>
            <a:r>
              <a:rPr lang="pl-PL" b="1" dirty="0"/>
              <a:t>) analizuje znaczenie badań diagnostycznych w profilaktyce chorób układu moczowego (badania moczu, USG jamy brzusznej, urografia),</a:t>
            </a:r>
          </a:p>
          <a:p>
            <a:r>
              <a:rPr lang="pl-PL" b="1" dirty="0"/>
              <a:t>i) przedstawia dializę jako metodę postępowania medycznego przy niewydolności nerek.</a:t>
            </a:r>
          </a:p>
        </p:txBody>
      </p:sp>
    </p:spTree>
    <p:extLst>
      <p:ext uri="{BB962C8B-B14F-4D97-AF65-F5344CB8AC3E}">
        <p14:creationId xmlns:p14="http://schemas.microsoft.com/office/powerpoint/2010/main" val="294273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622728D9-4F95-5546-92B8-BD970913D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6687"/>
            <a:ext cx="10515600" cy="695953"/>
          </a:xfrm>
        </p:spPr>
        <p:txBody>
          <a:bodyPr>
            <a:norm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pl-PL" sz="2800" b="1" kern="0" dirty="0" smtClean="0">
                <a:solidFill>
                  <a:srgbClr val="392E65"/>
                </a:solidFill>
                <a:latin typeface="Myriad Pro Cond" panose="020B0506030403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Treści </a:t>
            </a:r>
            <a:r>
              <a:rPr lang="pl-PL" sz="2800" b="1" kern="0" dirty="0">
                <a:solidFill>
                  <a:srgbClr val="392E65"/>
                </a:solidFill>
                <a:latin typeface="Myriad Pro Cond" panose="020B0506030403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z </a:t>
            </a:r>
            <a:r>
              <a:rPr lang="pl-PL" sz="2800" b="1" i="1" kern="0" dirty="0">
                <a:solidFill>
                  <a:srgbClr val="392E65"/>
                </a:solidFill>
                <a:latin typeface="Myriad Pro Cond" panose="020B0506030403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podstawy programowej </a:t>
            </a:r>
            <a:r>
              <a:rPr lang="pl-PL" sz="2800" b="1" i="1" kern="0" dirty="0" smtClean="0">
                <a:solidFill>
                  <a:srgbClr val="392E65"/>
                </a:solidFill>
                <a:latin typeface="Myriad Pro Cond" panose="020B0506030403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z biologii</a:t>
            </a:r>
            <a:endParaRPr lang="pl-PL" sz="2800" b="1" dirty="0">
              <a:solidFill>
                <a:srgbClr val="392E65"/>
              </a:solidFill>
              <a:latin typeface="Myriad Pro Cond" panose="020B0506030403020204" pitchFamily="34" charset="0"/>
            </a:endParaRPr>
          </a:p>
        </p:txBody>
      </p:sp>
      <p:graphicFrame>
        <p:nvGraphicFramePr>
          <p:cNvPr id="5" name="Symbol zastępczy zawartości 4">
            <a:extLst>
              <a:ext uri="{FF2B5EF4-FFF2-40B4-BE49-F238E27FC236}">
                <a16:creationId xmlns="" xmlns:a16="http://schemas.microsoft.com/office/drawing/2014/main" id="{EB5315CB-0B4F-B34C-94D9-0A040382AA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4237918"/>
              </p:ext>
            </p:extLst>
          </p:nvPr>
        </p:nvGraphicFramePr>
        <p:xfrm>
          <a:off x="426721" y="873760"/>
          <a:ext cx="11267439" cy="56785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2871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98240">
                  <a:extLst>
                    <a:ext uri="{9D8B030D-6E8A-4147-A177-3AD203B41FA5}">
                      <a16:colId xmlns="" xmlns:a16="http://schemas.microsoft.com/office/drawing/2014/main" val="989973642"/>
                    </a:ext>
                  </a:extLst>
                </a:gridCol>
                <a:gridCol w="3840480">
                  <a:extLst>
                    <a:ext uri="{9D8B030D-6E8A-4147-A177-3AD203B41FA5}">
                      <a16:colId xmlns="" xmlns:a16="http://schemas.microsoft.com/office/drawing/2014/main" val="259470392"/>
                    </a:ext>
                  </a:extLst>
                </a:gridCol>
              </a:tblGrid>
              <a:tr h="4140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0" i="0" u="none" strike="noStrike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XIII. </a:t>
                      </a:r>
                      <a:r>
                        <a:rPr lang="pl-PL" sz="1600" b="1" i="0" u="none" strike="noStrike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Ekspresja informacji genetycznej</a:t>
                      </a:r>
                    </a:p>
                    <a:p>
                      <a:r>
                        <a:rPr lang="pl-PL" sz="1600" dirty="0" smtClean="0"/>
                        <a:t>– zakres rozszerzony</a:t>
                      </a:r>
                      <a:endParaRPr lang="pl-P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VI.</a:t>
                      </a:r>
                      <a:r>
                        <a:rPr lang="pl-PL" sz="1600" b="1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6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Ekspresja informacji genetycznej w komórkach człowieka</a:t>
                      </a:r>
                      <a:r>
                        <a:rPr lang="pl-PL" sz="1600" b="1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</a:t>
                      </a:r>
                      <a:endParaRPr lang="pl-PL" sz="1600" b="1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/>
                        <a:t>zakres podstawowy</a:t>
                      </a:r>
                      <a:endParaRPr lang="pl-PL" sz="16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dirty="0" smtClean="0"/>
                        <a:t>V. Genetyka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dirty="0" smtClean="0"/>
                        <a:t>- b</a:t>
                      </a:r>
                      <a:r>
                        <a:rPr lang="pl-PL" sz="1600" dirty="0" smtClean="0"/>
                        <a:t>ranżowa </a:t>
                      </a:r>
                      <a:r>
                        <a:rPr lang="pl-PL" sz="1600" dirty="0"/>
                        <a:t>szkoła I stopnia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068108872"/>
                  </a:ext>
                </a:extLst>
              </a:tr>
              <a:tr h="4855603">
                <a:tc>
                  <a:txBody>
                    <a:bodyPr/>
                    <a:lstStyle/>
                    <a:p>
                      <a:pPr algn="l"/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1) porównuje genom komórki </a:t>
                      </a:r>
                      <a:r>
                        <a:rPr lang="pl-PL" sz="140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prokariotycznej</a:t>
                      </a: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i eukariotycznej;</a:t>
                      </a:r>
                    </a:p>
                    <a:p>
                      <a:pPr algn="l"/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2) porównuje strukturę genu organizmu </a:t>
                      </a:r>
                      <a:r>
                        <a:rPr lang="pl-PL" sz="140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prokariotycznego</a:t>
                      </a: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i eukariotycznego;</a:t>
                      </a:r>
                    </a:p>
                    <a:p>
                      <a:pPr algn="l"/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3) opisuje proces transkrypcji z uwzględnieniem roli polimerazy RNA;</a:t>
                      </a:r>
                    </a:p>
                    <a:p>
                      <a:pPr algn="l"/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4) opisuje proces obróbki </a:t>
                      </a:r>
                      <a:r>
                        <a:rPr lang="pl-PL" sz="140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potranskrypcyjnej</a:t>
                      </a: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u organizmów eukariotycznych;</a:t>
                      </a:r>
                    </a:p>
                    <a:p>
                      <a:pPr algn="l"/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5) przedstawia </a:t>
                      </a:r>
                      <a:r>
                        <a:rPr lang="pl-PL" sz="14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cechy kodu genetycznego</a:t>
                      </a: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;</a:t>
                      </a:r>
                    </a:p>
                    <a:p>
                      <a:pPr algn="l"/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6) opisuje proces translacji i przedstawia znaczenie modyfikacji </a:t>
                      </a:r>
                      <a:r>
                        <a:rPr lang="pl-PL" sz="140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potranslacyjnej</a:t>
                      </a: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białek;</a:t>
                      </a:r>
                    </a:p>
                    <a:p>
                      <a:pPr algn="l"/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7) porównuje przebieg ekspresji informacji genetycznej w komórce </a:t>
                      </a:r>
                      <a:r>
                        <a:rPr lang="pl-PL" sz="140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prokariotycznej</a:t>
                      </a: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i eukariotycznej;</a:t>
                      </a:r>
                    </a:p>
                    <a:p>
                      <a:pPr algn="l"/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8) przedstawia na przykładzie operonu laktozowego i </a:t>
                      </a:r>
                      <a:r>
                        <a:rPr lang="pl-PL" sz="140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tryptofanowego</a:t>
                      </a: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regulację ekspresji informacji genetycznej u organizmów </a:t>
                      </a:r>
                      <a:r>
                        <a:rPr lang="pl-PL" sz="140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prokariotycznych</a:t>
                      </a: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;</a:t>
                      </a:r>
                    </a:p>
                    <a:p>
                      <a:pPr algn="l"/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9) </a:t>
                      </a:r>
                      <a:r>
                        <a:rPr lang="pl-PL" sz="14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przedstawia istotę regulacji ekspresji genów u organizmów eukariotycznych</a:t>
                      </a: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6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1) opisuje genom komórki oraz strukturę genu;</a:t>
                      </a:r>
                    </a:p>
                    <a:p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2) opisuje proces transkrypcji, z uwzględnieniem roli polimerazy RNA;</a:t>
                      </a:r>
                    </a:p>
                    <a:p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3) opisuje proces obróbki </a:t>
                      </a:r>
                      <a:r>
                        <a:rPr lang="pl-PL" sz="140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potranskrypcyjnej</a:t>
                      </a: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;</a:t>
                      </a:r>
                    </a:p>
                    <a:p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4) przedstawia </a:t>
                      </a:r>
                      <a:r>
                        <a:rPr lang="pl-PL" sz="14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cechy kodu genetycznego</a:t>
                      </a: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;</a:t>
                      </a:r>
                    </a:p>
                    <a:p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5) opisuje proces translacji i przedstawia znaczenie modyfikacji </a:t>
                      </a:r>
                      <a:r>
                        <a:rPr lang="pl-PL" sz="140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potranslacyjnej</a:t>
                      </a: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białek;</a:t>
                      </a:r>
                    </a:p>
                    <a:p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6) </a:t>
                      </a:r>
                      <a:r>
                        <a:rPr lang="pl-PL" sz="14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przedstawia istotę regulacji ekspresji genów.</a:t>
                      </a:r>
                    </a:p>
                    <a:p>
                      <a:pPr marL="400050" lvl="0" indent="-400050">
                        <a:lnSpc>
                          <a:spcPct val="100000"/>
                        </a:lnSpc>
                        <a:buFont typeface="+mj-lt"/>
                        <a:buAutoNum type="romanUcPeriod"/>
                      </a:pPr>
                      <a:endParaRPr lang="pl-PL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lvl="1" indent="-228600">
                        <a:buFont typeface="+mj-lt"/>
                        <a:buAutoNum type="arabicParenR"/>
                      </a:pP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wyjaśnia pojęcie genu;</a:t>
                      </a:r>
                    </a:p>
                    <a:p>
                      <a:pPr marL="228600" lvl="1" indent="-228600">
                        <a:buFont typeface="+mj-lt"/>
                        <a:buAutoNum type="arabicParenR"/>
                      </a:pP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rozróżnia kod genetyczny od informacji genetycznej; przedstawia </a:t>
                      </a:r>
                      <a:r>
                        <a:rPr lang="pl-PL" sz="14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cechy kodu genetycznego;</a:t>
                      </a:r>
                    </a:p>
                    <a:p>
                      <a:pPr marL="228600" lvl="1" indent="-228600">
                        <a:buFont typeface="+mj-lt"/>
                        <a:buAutoNum type="arabicParenR"/>
                      </a:pP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opisuje przebieg ekspresji informacji genetycznej; </a:t>
                      </a:r>
                      <a:r>
                        <a:rPr lang="pl-PL" sz="14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przedstawia istotę regulacji ekspresji genów;</a:t>
                      </a:r>
                    </a:p>
                    <a:p>
                      <a:pPr marL="228600" lvl="1" indent="-228600">
                        <a:buFont typeface="+mj-lt"/>
                        <a:buAutoNum type="arabicParenR"/>
                      </a:pPr>
                      <a:endParaRPr lang="pl-PL" sz="14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192930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633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2698750"/>
            <a:ext cx="10515600" cy="1325563"/>
          </a:xfrm>
        </p:spPr>
        <p:txBody>
          <a:bodyPr/>
          <a:lstStyle/>
          <a:p>
            <a:pPr algn="ctr"/>
            <a:r>
              <a:rPr lang="pl-PL" b="1" dirty="0" smtClean="0">
                <a:solidFill>
                  <a:srgbClr val="392E65"/>
                </a:solidFill>
                <a:latin typeface="Myriad Pro Cond" panose="020B0506030403020204" pitchFamily="34" charset="0"/>
              </a:rPr>
              <a:t>DZIĘKUJĘ ZA UWAGĘ</a:t>
            </a:r>
            <a:endParaRPr lang="pl-PL" b="1" dirty="0">
              <a:solidFill>
                <a:srgbClr val="392E65"/>
              </a:solidFill>
              <a:latin typeface="Myriad Pro Cond" panose="020B0506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51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5"/>
          <p:cNvSpPr txBox="1">
            <a:spLocks noGrp="1"/>
          </p:cNvSpPr>
          <p:nvPr>
            <p:ph idx="1"/>
          </p:nvPr>
        </p:nvSpPr>
        <p:spPr>
          <a:xfrm>
            <a:off x="761999" y="1825625"/>
            <a:ext cx="396623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Rozporządzenie Ministra Edukacji Narodowej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z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dnia </a:t>
            </a:r>
            <a:endParaRPr lang="pl-P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26 </a:t>
            </a: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lipca 2018 r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pl-P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zmieniające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rozporządzenie w sprawie podstawy programowej wychowania przedszkolnego oraz podstawy programowej kształcenia ogólnego dla szkoły podstawowej, w tym dla uczniów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z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niepełnosprawnością intelektualną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stopniu umiarkowanym lub znacznym, kształcenia ogólnego dla </a:t>
            </a: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branżowej szkoły I stopnia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, kształcenia ogólnego dla szkoły specjalnej przysposabiającej do pracy oraz kształcenia ogólnego dla szkoły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policealnej</a:t>
            </a: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875404" y="5987018"/>
            <a:ext cx="3852834" cy="36933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Wejdzie w </a:t>
            </a:r>
            <a:r>
              <a:rPr lang="pl-P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życie 1 września </a:t>
            </a:r>
            <a:r>
              <a:rPr lang="pl-PL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 </a:t>
            </a:r>
            <a:r>
              <a:rPr lang="pl-P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r.</a:t>
            </a:r>
          </a:p>
        </p:txBody>
      </p:sp>
      <p:grpSp>
        <p:nvGrpSpPr>
          <p:cNvPr id="8" name="Grupa 7"/>
          <p:cNvGrpSpPr/>
          <p:nvPr/>
        </p:nvGrpSpPr>
        <p:grpSpPr>
          <a:xfrm>
            <a:off x="612764" y="852886"/>
            <a:ext cx="4608511" cy="626006"/>
            <a:chOff x="179513" y="116632"/>
            <a:chExt cx="6904093" cy="626006"/>
          </a:xfrm>
        </p:grpSpPr>
        <p:sp>
          <p:nvSpPr>
            <p:cNvPr id="9" name="pole tekstowe 8"/>
            <p:cNvSpPr txBox="1"/>
            <p:nvPr/>
          </p:nvSpPr>
          <p:spPr>
            <a:xfrm>
              <a:off x="255962" y="116632"/>
              <a:ext cx="6827644" cy="58477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pole tekstowe 9"/>
            <p:cNvSpPr txBox="1"/>
            <p:nvPr/>
          </p:nvSpPr>
          <p:spPr>
            <a:xfrm>
              <a:off x="179513" y="188640"/>
              <a:ext cx="6832915" cy="553998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3000" b="1" i="0" u="none" strike="noStrike" kern="0" cap="none" spc="0" normalizeH="0" baseline="0" noProof="0" dirty="0">
                  <a:ln>
                    <a:noFill/>
                  </a:ln>
                  <a:solidFill>
                    <a:srgbClr val="392E65"/>
                  </a:solidFill>
                  <a:effectLst/>
                  <a:uLnTx/>
                  <a:uFillTx/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Podstawa prawna</a:t>
              </a:r>
            </a:p>
          </p:txBody>
        </p:sp>
      </p:grpSp>
      <p:pic>
        <p:nvPicPr>
          <p:cNvPr id="11" name="Obraz 10"/>
          <p:cNvPicPr>
            <a:picLocks noChangeAspect="1"/>
          </p:cNvPicPr>
          <p:nvPr/>
        </p:nvPicPr>
        <p:blipFill rotWithShape="1">
          <a:blip r:embed="rId2"/>
          <a:srcRect r="1811" b="3262"/>
          <a:stretch/>
        </p:blipFill>
        <p:spPr>
          <a:xfrm>
            <a:off x="6317763" y="561245"/>
            <a:ext cx="4502638" cy="620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84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8"/>
          <p:cNvGrpSpPr/>
          <p:nvPr/>
        </p:nvGrpSpPr>
        <p:grpSpPr>
          <a:xfrm>
            <a:off x="179513" y="736264"/>
            <a:ext cx="8431087" cy="592319"/>
            <a:chOff x="179513" y="1484504"/>
            <a:chExt cx="6904093" cy="1113048"/>
          </a:xfrm>
        </p:grpSpPr>
        <p:sp>
          <p:nvSpPr>
            <p:cNvPr id="10" name="pole tekstowe 9"/>
            <p:cNvSpPr txBox="1"/>
            <p:nvPr/>
          </p:nvSpPr>
          <p:spPr>
            <a:xfrm>
              <a:off x="255962" y="1484504"/>
              <a:ext cx="6827644" cy="83733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pole tekstowe 10"/>
            <p:cNvSpPr txBox="1"/>
            <p:nvPr/>
          </p:nvSpPr>
          <p:spPr>
            <a:xfrm>
              <a:off x="179513" y="1556514"/>
              <a:ext cx="6832915" cy="1041038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3000" b="1" i="1" u="none" strike="noStrike" kern="0" cap="none" spc="0" normalizeH="0" baseline="0" noProof="0" dirty="0">
                  <a:ln>
                    <a:noFill/>
                  </a:ln>
                  <a:solidFill>
                    <a:srgbClr val="392E65"/>
                  </a:solidFill>
                  <a:effectLst/>
                  <a:uLnTx/>
                  <a:uFillTx/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Podstawa programowa</a:t>
              </a:r>
              <a:r>
                <a:rPr kumimoji="0" lang="pl-PL" sz="3000" b="1" i="0" u="none" strike="noStrike" kern="0" cap="none" spc="0" normalizeH="0" baseline="0" noProof="0" dirty="0">
                  <a:ln>
                    <a:noFill/>
                  </a:ln>
                  <a:solidFill>
                    <a:srgbClr val="392E65"/>
                  </a:solidFill>
                  <a:effectLst/>
                  <a:uLnTx/>
                  <a:uFillTx/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 </a:t>
              </a:r>
              <a:r>
                <a:rPr kumimoji="0" lang="pl-PL" sz="3000" b="1" i="1" u="none" strike="noStrike" kern="0" cap="none" spc="0" normalizeH="0" baseline="0" noProof="0" dirty="0">
                  <a:ln>
                    <a:noFill/>
                  </a:ln>
                  <a:solidFill>
                    <a:srgbClr val="392E65"/>
                  </a:solidFill>
                  <a:effectLst/>
                  <a:uLnTx/>
                  <a:uFillTx/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w</a:t>
              </a:r>
              <a:r>
                <a:rPr kumimoji="0" lang="pl-PL" sz="3000" b="1" i="1" u="none" strike="noStrike" kern="0" cap="none" spc="0" normalizeH="0" noProof="0" dirty="0">
                  <a:ln>
                    <a:noFill/>
                  </a:ln>
                  <a:solidFill>
                    <a:srgbClr val="392E65"/>
                  </a:solidFill>
                  <a:effectLst/>
                  <a:uLnTx/>
                  <a:uFillTx/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 systemie edukacji</a:t>
              </a:r>
              <a:endParaRPr kumimoji="0" lang="pl-PL" sz="3000" b="1" i="1" u="none" strike="noStrike" kern="0" cap="none" spc="0" normalizeH="0" baseline="0" noProof="0" dirty="0">
                <a:ln>
                  <a:noFill/>
                </a:ln>
                <a:solidFill>
                  <a:srgbClr val="392E65"/>
                </a:solidFill>
                <a:effectLst/>
                <a:uLnTx/>
                <a:uFillTx/>
                <a:latin typeface="Myriad Pro Cond" panose="020B0506030403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Grupa 11"/>
          <p:cNvGrpSpPr/>
          <p:nvPr/>
        </p:nvGrpSpPr>
        <p:grpSpPr>
          <a:xfrm>
            <a:off x="1703878" y="1615304"/>
            <a:ext cx="8967124" cy="4988894"/>
            <a:chOff x="616721" y="1450992"/>
            <a:chExt cx="8440941" cy="3759865"/>
          </a:xfrm>
        </p:grpSpPr>
        <p:sp>
          <p:nvSpPr>
            <p:cNvPr id="13" name="pole tekstowe 12"/>
            <p:cNvSpPr txBox="1"/>
            <p:nvPr/>
          </p:nvSpPr>
          <p:spPr>
            <a:xfrm>
              <a:off x="3041127" y="2753629"/>
              <a:ext cx="2215426" cy="2551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pl-PL" sz="1600" b="1" kern="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Podręczniki, materiały</a:t>
              </a:r>
            </a:p>
          </p:txBody>
        </p:sp>
        <p:grpSp>
          <p:nvGrpSpPr>
            <p:cNvPr id="14" name="Grupa 13"/>
            <p:cNvGrpSpPr/>
            <p:nvPr/>
          </p:nvGrpSpPr>
          <p:grpSpPr>
            <a:xfrm>
              <a:off x="616721" y="1450992"/>
              <a:ext cx="8440941" cy="3759865"/>
              <a:chOff x="616721" y="1450992"/>
              <a:chExt cx="8440941" cy="3759865"/>
            </a:xfrm>
          </p:grpSpPr>
          <p:grpSp>
            <p:nvGrpSpPr>
              <p:cNvPr id="15" name="Grupa 14"/>
              <p:cNvGrpSpPr/>
              <p:nvPr/>
            </p:nvGrpSpPr>
            <p:grpSpPr>
              <a:xfrm>
                <a:off x="616721" y="3068960"/>
                <a:ext cx="8440941" cy="543061"/>
                <a:chOff x="30074" y="3861048"/>
                <a:chExt cx="8440941" cy="543061"/>
              </a:xfrm>
            </p:grpSpPr>
            <p:cxnSp>
              <p:nvCxnSpPr>
                <p:cNvPr id="37" name="Łącznik prosty ze strzałką 36"/>
                <p:cNvCxnSpPr/>
                <p:nvPr/>
              </p:nvCxnSpPr>
              <p:spPr>
                <a:xfrm>
                  <a:off x="144025" y="3971143"/>
                  <a:ext cx="8326990" cy="63462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rgbClr val="808080">
                      <a:lumMod val="50000"/>
                    </a:srgbClr>
                  </a:solidFill>
                  <a:prstDash val="solid"/>
                  <a:tailEnd type="triangle"/>
                </a:ln>
                <a:effectLst/>
              </p:spPr>
            </p:cxnSp>
            <p:cxnSp>
              <p:nvCxnSpPr>
                <p:cNvPr id="38" name="Łącznik prosty 37"/>
                <p:cNvCxnSpPr/>
                <p:nvPr/>
              </p:nvCxnSpPr>
              <p:spPr>
                <a:xfrm>
                  <a:off x="276296" y="3861048"/>
                  <a:ext cx="0" cy="255645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808080">
                      <a:lumMod val="50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39" name="Łącznik prosty 38"/>
                <p:cNvCxnSpPr/>
                <p:nvPr/>
              </p:nvCxnSpPr>
              <p:spPr>
                <a:xfrm>
                  <a:off x="1331640" y="3879325"/>
                  <a:ext cx="0" cy="255645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808080">
                      <a:lumMod val="50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40" name="Łącznik prosty 39"/>
                <p:cNvCxnSpPr/>
                <p:nvPr/>
              </p:nvCxnSpPr>
              <p:spPr>
                <a:xfrm>
                  <a:off x="2411760" y="3898005"/>
                  <a:ext cx="0" cy="255645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808080">
                      <a:lumMod val="50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41" name="Łącznik prosty 40"/>
                <p:cNvCxnSpPr/>
                <p:nvPr/>
              </p:nvCxnSpPr>
              <p:spPr>
                <a:xfrm>
                  <a:off x="3491880" y="3893435"/>
                  <a:ext cx="0" cy="255645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808080">
                      <a:lumMod val="50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42" name="Łącznik prosty 41"/>
                <p:cNvCxnSpPr/>
                <p:nvPr/>
              </p:nvCxnSpPr>
              <p:spPr>
                <a:xfrm>
                  <a:off x="4574322" y="3906783"/>
                  <a:ext cx="0" cy="255645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808080">
                      <a:lumMod val="50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43" name="Łącznik prosty 42"/>
                <p:cNvCxnSpPr/>
                <p:nvPr/>
              </p:nvCxnSpPr>
              <p:spPr>
                <a:xfrm>
                  <a:off x="5652120" y="3906783"/>
                  <a:ext cx="0" cy="255645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808080">
                      <a:lumMod val="50000"/>
                    </a:srgbClr>
                  </a:solidFill>
                  <a:prstDash val="solid"/>
                </a:ln>
                <a:effectLst/>
              </p:spPr>
            </p:cxnSp>
            <p:sp>
              <p:nvSpPr>
                <p:cNvPr id="44" name="pole tekstowe 43"/>
                <p:cNvSpPr txBox="1"/>
                <p:nvPr/>
              </p:nvSpPr>
              <p:spPr>
                <a:xfrm>
                  <a:off x="30074" y="4162428"/>
                  <a:ext cx="493726" cy="241681"/>
                </a:xfrm>
                <a:prstGeom prst="rect">
                  <a:avLst/>
                </a:prstGeom>
                <a:noFill/>
                <a:ln w="12700">
                  <a:solidFill>
                    <a:srgbClr val="FF9900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>
                    <a:defRPr/>
                  </a:pPr>
                  <a:r>
                    <a:rPr lang="pl-PL" sz="1200" b="1" kern="0" dirty="0">
                      <a:solidFill>
                        <a:srgbClr val="808080">
                          <a:lumMod val="50000"/>
                        </a:srgbClr>
                      </a:solidFill>
                      <a:latin typeface="Arial" panose="020B0604020202020204" pitchFamily="34" charset="0"/>
                      <a:ea typeface="Lato" panose="020F0502020204030203" pitchFamily="34" charset="0"/>
                      <a:cs typeface="Arial" panose="020B0604020202020204" pitchFamily="34" charset="0"/>
                    </a:rPr>
                    <a:t>2017</a:t>
                  </a:r>
                </a:p>
              </p:txBody>
            </p:sp>
            <p:sp>
              <p:nvSpPr>
                <p:cNvPr id="45" name="pole tekstowe 44"/>
                <p:cNvSpPr txBox="1"/>
                <p:nvPr/>
              </p:nvSpPr>
              <p:spPr>
                <a:xfrm>
                  <a:off x="1094969" y="4143875"/>
                  <a:ext cx="493726" cy="241681"/>
                </a:xfrm>
                <a:prstGeom prst="rect">
                  <a:avLst/>
                </a:prstGeom>
                <a:noFill/>
                <a:ln w="12700">
                  <a:solidFill>
                    <a:srgbClr val="FF9900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>
                    <a:defRPr/>
                  </a:pPr>
                  <a:r>
                    <a:rPr lang="pl-PL" sz="1200" b="1" kern="0" dirty="0">
                      <a:solidFill>
                        <a:srgbClr val="808080">
                          <a:lumMod val="50000"/>
                        </a:srgbClr>
                      </a:solidFill>
                      <a:latin typeface="Arial" panose="020B0604020202020204" pitchFamily="34" charset="0"/>
                      <a:ea typeface="Lato" panose="020F0502020204030203" pitchFamily="34" charset="0"/>
                      <a:cs typeface="Arial" panose="020B0604020202020204" pitchFamily="34" charset="0"/>
                    </a:rPr>
                    <a:t>2018</a:t>
                  </a:r>
                </a:p>
              </p:txBody>
            </p:sp>
            <p:sp>
              <p:nvSpPr>
                <p:cNvPr id="46" name="pole tekstowe 45"/>
                <p:cNvSpPr txBox="1"/>
                <p:nvPr/>
              </p:nvSpPr>
              <p:spPr>
                <a:xfrm>
                  <a:off x="2198573" y="4143875"/>
                  <a:ext cx="493726" cy="241681"/>
                </a:xfrm>
                <a:prstGeom prst="rect">
                  <a:avLst/>
                </a:prstGeom>
                <a:noFill/>
                <a:ln w="12700">
                  <a:solidFill>
                    <a:srgbClr val="FF9900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>
                    <a:defRPr/>
                  </a:pPr>
                  <a:r>
                    <a:rPr lang="pl-PL" sz="1200" b="1" kern="0" dirty="0">
                      <a:solidFill>
                        <a:srgbClr val="808080">
                          <a:lumMod val="50000"/>
                        </a:srgbClr>
                      </a:solidFill>
                      <a:latin typeface="Arial" panose="020B0604020202020204" pitchFamily="34" charset="0"/>
                      <a:ea typeface="Lato" panose="020F0502020204030203" pitchFamily="34" charset="0"/>
                      <a:cs typeface="Arial" panose="020B0604020202020204" pitchFamily="34" charset="0"/>
                    </a:rPr>
                    <a:t>2019</a:t>
                  </a:r>
                </a:p>
              </p:txBody>
            </p:sp>
            <p:sp>
              <p:nvSpPr>
                <p:cNvPr id="47" name="pole tekstowe 46"/>
                <p:cNvSpPr txBox="1"/>
                <p:nvPr/>
              </p:nvSpPr>
              <p:spPr>
                <a:xfrm>
                  <a:off x="3263127" y="4139266"/>
                  <a:ext cx="493726" cy="241681"/>
                </a:xfrm>
                <a:prstGeom prst="rect">
                  <a:avLst/>
                </a:prstGeom>
                <a:noFill/>
                <a:ln w="12700">
                  <a:solidFill>
                    <a:srgbClr val="FF9900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>
                    <a:defRPr/>
                  </a:pPr>
                  <a:r>
                    <a:rPr lang="pl-PL" sz="1200" b="1" kern="0" dirty="0">
                      <a:solidFill>
                        <a:srgbClr val="808080">
                          <a:lumMod val="50000"/>
                        </a:srgbClr>
                      </a:solidFill>
                      <a:latin typeface="Arial" panose="020B0604020202020204" pitchFamily="34" charset="0"/>
                      <a:ea typeface="Lato" panose="020F0502020204030203" pitchFamily="34" charset="0"/>
                      <a:cs typeface="Arial" panose="020B0604020202020204" pitchFamily="34" charset="0"/>
                    </a:rPr>
                    <a:t>2020</a:t>
                  </a:r>
                </a:p>
              </p:txBody>
            </p:sp>
            <p:sp>
              <p:nvSpPr>
                <p:cNvPr id="48" name="pole tekstowe 47"/>
                <p:cNvSpPr txBox="1"/>
                <p:nvPr/>
              </p:nvSpPr>
              <p:spPr>
                <a:xfrm>
                  <a:off x="4340924" y="4152445"/>
                  <a:ext cx="493726" cy="241681"/>
                </a:xfrm>
                <a:prstGeom prst="rect">
                  <a:avLst/>
                </a:prstGeom>
                <a:noFill/>
                <a:ln w="12700">
                  <a:solidFill>
                    <a:srgbClr val="FF9900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>
                    <a:defRPr/>
                  </a:pPr>
                  <a:r>
                    <a:rPr lang="pl-PL" sz="1200" b="1" kern="0" dirty="0">
                      <a:solidFill>
                        <a:srgbClr val="808080">
                          <a:lumMod val="50000"/>
                        </a:srgbClr>
                      </a:solidFill>
                      <a:latin typeface="Arial" panose="020B0604020202020204" pitchFamily="34" charset="0"/>
                      <a:ea typeface="Lato" panose="020F0502020204030203" pitchFamily="34" charset="0"/>
                      <a:cs typeface="Arial" panose="020B0604020202020204" pitchFamily="34" charset="0"/>
                    </a:rPr>
                    <a:t>2021</a:t>
                  </a:r>
                </a:p>
              </p:txBody>
            </p:sp>
            <p:sp>
              <p:nvSpPr>
                <p:cNvPr id="49" name="pole tekstowe 48"/>
                <p:cNvSpPr txBox="1"/>
                <p:nvPr/>
              </p:nvSpPr>
              <p:spPr>
                <a:xfrm>
                  <a:off x="5447341" y="4152732"/>
                  <a:ext cx="493726" cy="241681"/>
                </a:xfrm>
                <a:prstGeom prst="rect">
                  <a:avLst/>
                </a:prstGeom>
                <a:noFill/>
                <a:ln w="12700">
                  <a:solidFill>
                    <a:srgbClr val="FF9900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>
                    <a:defRPr/>
                  </a:pPr>
                  <a:r>
                    <a:rPr lang="pl-PL" sz="1200" b="1" kern="0" dirty="0">
                      <a:solidFill>
                        <a:srgbClr val="808080">
                          <a:lumMod val="50000"/>
                        </a:srgbClr>
                      </a:solidFill>
                      <a:latin typeface="Arial" panose="020B0604020202020204" pitchFamily="34" charset="0"/>
                      <a:ea typeface="Lato" panose="020F0502020204030203" pitchFamily="34" charset="0"/>
                      <a:cs typeface="Arial" panose="020B0604020202020204" pitchFamily="34" charset="0"/>
                    </a:rPr>
                    <a:t>2022</a:t>
                  </a:r>
                </a:p>
              </p:txBody>
            </p:sp>
            <p:cxnSp>
              <p:nvCxnSpPr>
                <p:cNvPr id="50" name="Łącznik prosty 49"/>
                <p:cNvCxnSpPr/>
                <p:nvPr/>
              </p:nvCxnSpPr>
              <p:spPr>
                <a:xfrm>
                  <a:off x="6732240" y="3906783"/>
                  <a:ext cx="0" cy="255645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808080">
                      <a:lumMod val="50000"/>
                    </a:srgbClr>
                  </a:solidFill>
                  <a:prstDash val="solid"/>
                </a:ln>
                <a:effectLst/>
              </p:spPr>
            </p:cxnSp>
            <p:sp>
              <p:nvSpPr>
                <p:cNvPr id="51" name="pole tekstowe 50"/>
                <p:cNvSpPr txBox="1"/>
                <p:nvPr/>
              </p:nvSpPr>
              <p:spPr>
                <a:xfrm>
                  <a:off x="6506125" y="4162428"/>
                  <a:ext cx="493726" cy="241681"/>
                </a:xfrm>
                <a:prstGeom prst="rect">
                  <a:avLst/>
                </a:prstGeom>
                <a:noFill/>
                <a:ln w="12700">
                  <a:solidFill>
                    <a:srgbClr val="FF9900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>
                    <a:defRPr/>
                  </a:pPr>
                  <a:r>
                    <a:rPr lang="pl-PL" sz="1200" b="1" kern="0" dirty="0">
                      <a:solidFill>
                        <a:srgbClr val="808080">
                          <a:lumMod val="50000"/>
                        </a:srgbClr>
                      </a:solidFill>
                      <a:latin typeface="Arial" panose="020B0604020202020204" pitchFamily="34" charset="0"/>
                      <a:ea typeface="Lato" panose="020F0502020204030203" pitchFamily="34" charset="0"/>
                      <a:cs typeface="Arial" panose="020B0604020202020204" pitchFamily="34" charset="0"/>
                    </a:rPr>
                    <a:t>2023</a:t>
                  </a:r>
                </a:p>
              </p:txBody>
            </p:sp>
            <p:cxnSp>
              <p:nvCxnSpPr>
                <p:cNvPr id="52" name="Łącznik prosty 51"/>
                <p:cNvCxnSpPr/>
                <p:nvPr/>
              </p:nvCxnSpPr>
              <p:spPr>
                <a:xfrm>
                  <a:off x="7812360" y="3906783"/>
                  <a:ext cx="0" cy="255645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808080">
                      <a:lumMod val="50000"/>
                    </a:srgbClr>
                  </a:solidFill>
                  <a:prstDash val="solid"/>
                </a:ln>
                <a:effectLst/>
              </p:spPr>
            </p:cxnSp>
            <p:sp>
              <p:nvSpPr>
                <p:cNvPr id="53" name="pole tekstowe 52"/>
                <p:cNvSpPr txBox="1"/>
                <p:nvPr/>
              </p:nvSpPr>
              <p:spPr>
                <a:xfrm>
                  <a:off x="7535941" y="4149080"/>
                  <a:ext cx="493726" cy="241681"/>
                </a:xfrm>
                <a:prstGeom prst="rect">
                  <a:avLst/>
                </a:prstGeom>
                <a:noFill/>
                <a:ln w="12700">
                  <a:solidFill>
                    <a:srgbClr val="FF9900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>
                    <a:defRPr/>
                  </a:pPr>
                  <a:r>
                    <a:rPr lang="pl-PL" sz="1200" b="1" kern="0" dirty="0">
                      <a:solidFill>
                        <a:srgbClr val="808080">
                          <a:lumMod val="50000"/>
                        </a:srgbClr>
                      </a:solidFill>
                      <a:latin typeface="Arial" panose="020B0604020202020204" pitchFamily="34" charset="0"/>
                      <a:ea typeface="Lato" panose="020F0502020204030203" pitchFamily="34" charset="0"/>
                      <a:cs typeface="Arial" panose="020B0604020202020204" pitchFamily="34" charset="0"/>
                    </a:rPr>
                    <a:t>2024</a:t>
                  </a:r>
                </a:p>
              </p:txBody>
            </p:sp>
          </p:grpSp>
          <p:pic>
            <p:nvPicPr>
              <p:cNvPr id="16" name="Obraz 1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04913" y="4455074"/>
                <a:ext cx="1268727" cy="755783"/>
              </a:xfrm>
              <a:prstGeom prst="rect">
                <a:avLst/>
              </a:prstGeom>
              <a:ln w="19050">
                <a:solidFill>
                  <a:srgbClr val="4D7830"/>
                </a:solidFill>
              </a:ln>
            </p:spPr>
          </p:pic>
          <p:pic>
            <p:nvPicPr>
              <p:cNvPr id="17" name="Obraz 1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81616" y="1450992"/>
                <a:ext cx="1268709" cy="716297"/>
              </a:xfrm>
              <a:prstGeom prst="rect">
                <a:avLst/>
              </a:prstGeom>
              <a:ln w="19050">
                <a:solidFill>
                  <a:srgbClr val="000099"/>
                </a:solidFill>
              </a:ln>
            </p:spPr>
          </p:pic>
          <p:sp>
            <p:nvSpPr>
              <p:cNvPr id="19" name="pole tekstowe 18"/>
              <p:cNvSpPr txBox="1"/>
              <p:nvPr/>
            </p:nvSpPr>
            <p:spPr>
              <a:xfrm>
                <a:off x="3032083" y="2511397"/>
                <a:ext cx="2061514" cy="2551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pl-PL" sz="1600" b="1" kern="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Programy nauczania</a:t>
                </a:r>
              </a:p>
            </p:txBody>
          </p:sp>
          <p:cxnSp>
            <p:nvCxnSpPr>
              <p:cNvPr id="20" name="Łącznik prosty ze strzałką 19"/>
              <p:cNvCxnSpPr/>
              <p:nvPr/>
            </p:nvCxnSpPr>
            <p:spPr>
              <a:xfrm>
                <a:off x="5889268" y="2613053"/>
                <a:ext cx="2581747" cy="10773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0070C0"/>
                </a:solidFill>
                <a:prstDash val="sysDash"/>
                <a:tailEnd type="triangle"/>
              </a:ln>
              <a:effectLst/>
            </p:spPr>
          </p:cxnSp>
          <p:cxnSp>
            <p:nvCxnSpPr>
              <p:cNvPr id="21" name="Łącznik prosty ze strzałką 20"/>
              <p:cNvCxnSpPr/>
              <p:nvPr/>
            </p:nvCxnSpPr>
            <p:spPr>
              <a:xfrm>
                <a:off x="5889268" y="2915162"/>
                <a:ext cx="2610322" cy="17999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0070C0"/>
                </a:solidFill>
                <a:prstDash val="sysDash"/>
                <a:tailEnd type="triangle"/>
              </a:ln>
              <a:effectLst/>
            </p:spPr>
          </p:cxnSp>
          <p:sp>
            <p:nvSpPr>
              <p:cNvPr id="22" name="pole tekstowe 21"/>
              <p:cNvSpPr txBox="1"/>
              <p:nvPr/>
            </p:nvSpPr>
            <p:spPr>
              <a:xfrm>
                <a:off x="1007486" y="3669487"/>
                <a:ext cx="2367394" cy="2551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pl-PL" sz="1600" b="1" kern="0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Podręczniki, materiały</a:t>
                </a:r>
              </a:p>
            </p:txBody>
          </p:sp>
          <p:cxnSp>
            <p:nvCxnSpPr>
              <p:cNvPr id="23" name="Łącznik prosty ze strzałką 22"/>
              <p:cNvCxnSpPr/>
              <p:nvPr/>
            </p:nvCxnSpPr>
            <p:spPr>
              <a:xfrm>
                <a:off x="3278946" y="3808518"/>
                <a:ext cx="5192069" cy="13782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00B050"/>
                </a:solidFill>
                <a:prstDash val="sysDash"/>
                <a:tailEnd type="triangle"/>
              </a:ln>
              <a:effectLst/>
            </p:spPr>
          </p:cxnSp>
          <p:sp>
            <p:nvSpPr>
              <p:cNvPr id="24" name="pole tekstowe 23"/>
              <p:cNvSpPr txBox="1"/>
              <p:nvPr/>
            </p:nvSpPr>
            <p:spPr>
              <a:xfrm>
                <a:off x="1028360" y="3947846"/>
                <a:ext cx="2061514" cy="2551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pl-PL" sz="1600" b="1" kern="0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Programy nauczania</a:t>
                </a:r>
              </a:p>
            </p:txBody>
          </p:sp>
          <p:sp>
            <p:nvSpPr>
              <p:cNvPr id="26" name="Prostokąt 25"/>
              <p:cNvSpPr/>
              <p:nvPr/>
            </p:nvSpPr>
            <p:spPr>
              <a:xfrm>
                <a:off x="4055533" y="1472405"/>
                <a:ext cx="436623" cy="646318"/>
              </a:xfrm>
              <a:prstGeom prst="rect">
                <a:avLst/>
              </a:prstGeom>
              <a:noFill/>
              <a:ln w="19050" cap="flat" cmpd="sng" algn="ctr">
                <a:solidFill>
                  <a:srgbClr val="0070C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pl-PL" sz="1400" b="1" kern="0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Inf</a:t>
                </a:r>
                <a:endParaRPr lang="pl-PL" sz="1400" b="1" kern="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33" name="Obraz 3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33988" y="1696533"/>
                <a:ext cx="697502" cy="651002"/>
              </a:xfrm>
              <a:prstGeom prst="rect">
                <a:avLst/>
              </a:prstGeom>
            </p:spPr>
          </p:pic>
          <p:pic>
            <p:nvPicPr>
              <p:cNvPr id="34" name="Obraz 3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45938" y="1679051"/>
                <a:ext cx="697502" cy="651002"/>
              </a:xfrm>
              <a:prstGeom prst="rect">
                <a:avLst/>
              </a:prstGeom>
            </p:spPr>
          </p:pic>
          <p:cxnSp>
            <p:nvCxnSpPr>
              <p:cNvPr id="35" name="Łącznik prosty ze strzałką 34"/>
              <p:cNvCxnSpPr/>
              <p:nvPr/>
            </p:nvCxnSpPr>
            <p:spPr>
              <a:xfrm flipV="1">
                <a:off x="862943" y="3645089"/>
                <a:ext cx="10610" cy="653334"/>
              </a:xfrm>
              <a:prstGeom prst="straightConnector1">
                <a:avLst/>
              </a:prstGeom>
              <a:noFill/>
              <a:ln w="57150" cap="flat" cmpd="sng" algn="ctr">
                <a:solidFill>
                  <a:srgbClr val="00B050"/>
                </a:solidFill>
                <a:prstDash val="solid"/>
                <a:tailEnd type="triangle"/>
              </a:ln>
              <a:effectLst/>
            </p:spPr>
          </p:cxnSp>
          <p:cxnSp>
            <p:nvCxnSpPr>
              <p:cNvPr id="36" name="Łącznik prosty ze strzałką 35"/>
              <p:cNvCxnSpPr/>
              <p:nvPr/>
            </p:nvCxnSpPr>
            <p:spPr>
              <a:xfrm>
                <a:off x="2989361" y="2410903"/>
                <a:ext cx="9046" cy="530171"/>
              </a:xfrm>
              <a:prstGeom prst="straightConnector1">
                <a:avLst/>
              </a:prstGeom>
              <a:noFill/>
              <a:ln w="57150" cap="flat" cmpd="sng" algn="ctr">
                <a:solidFill>
                  <a:srgbClr val="0070C0"/>
                </a:solidFill>
                <a:prstDash val="solid"/>
                <a:tailEnd type="triangle"/>
              </a:ln>
              <a:effectLst/>
            </p:spPr>
          </p:cxnSp>
          <p:cxnSp>
            <p:nvCxnSpPr>
              <p:cNvPr id="54" name="Łącznik prosty ze strzałką 53"/>
              <p:cNvCxnSpPr/>
              <p:nvPr/>
            </p:nvCxnSpPr>
            <p:spPr>
              <a:xfrm>
                <a:off x="3278946" y="4086193"/>
                <a:ext cx="5220645" cy="25443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00B050"/>
                </a:solidFill>
                <a:prstDash val="sysDash"/>
                <a:tailEnd type="triangle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336558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8"/>
          <p:cNvGrpSpPr/>
          <p:nvPr/>
        </p:nvGrpSpPr>
        <p:grpSpPr>
          <a:xfrm>
            <a:off x="179513" y="898696"/>
            <a:ext cx="8431087" cy="497606"/>
            <a:chOff x="179513" y="116632"/>
            <a:chExt cx="6904093" cy="996979"/>
          </a:xfrm>
        </p:grpSpPr>
        <p:sp>
          <p:nvSpPr>
            <p:cNvPr id="10" name="pole tekstowe 9"/>
            <p:cNvSpPr txBox="1"/>
            <p:nvPr/>
          </p:nvSpPr>
          <p:spPr>
            <a:xfrm>
              <a:off x="255962" y="116632"/>
              <a:ext cx="6827644" cy="924969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pole tekstowe 10"/>
            <p:cNvSpPr txBox="1"/>
            <p:nvPr/>
          </p:nvSpPr>
          <p:spPr>
            <a:xfrm>
              <a:off x="179513" y="188642"/>
              <a:ext cx="6832915" cy="924969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2400" b="1" i="1" u="none" strike="noStrike" kern="0" cap="none" spc="0" normalizeH="0" baseline="0" noProof="0" dirty="0">
                  <a:ln>
                    <a:noFill/>
                  </a:ln>
                  <a:solidFill>
                    <a:srgbClr val="392E65"/>
                  </a:solidFill>
                  <a:effectLst/>
                  <a:uLnTx/>
                  <a:uFillTx/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Podstawa programowa</a:t>
              </a:r>
              <a:r>
                <a:rPr kumimoji="0" lang="pl-PL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392E65"/>
                  </a:solidFill>
                  <a:effectLst/>
                  <a:uLnTx/>
                  <a:uFillTx/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 </a:t>
              </a:r>
              <a:r>
                <a:rPr kumimoji="0" lang="pl-PL" sz="240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392E65"/>
                  </a:solidFill>
                  <a:effectLst/>
                  <a:uLnTx/>
                  <a:uFillTx/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biologii z komentarzem</a:t>
              </a:r>
              <a:endParaRPr kumimoji="0" lang="pl-PL" sz="2400" b="1" i="1" u="none" strike="noStrike" kern="0" cap="none" spc="0" normalizeH="0" baseline="0" noProof="0" dirty="0">
                <a:ln>
                  <a:noFill/>
                </a:ln>
                <a:solidFill>
                  <a:srgbClr val="392E65"/>
                </a:solidFill>
                <a:effectLst/>
                <a:uLnTx/>
                <a:uFillTx/>
                <a:latin typeface="Myriad Pro Cond" panose="020B0506030403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Prostokąt 1"/>
          <p:cNvSpPr/>
          <p:nvPr/>
        </p:nvSpPr>
        <p:spPr>
          <a:xfrm>
            <a:off x="645182" y="1635380"/>
            <a:ext cx="694544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Zawiera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- preambułę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podstawy programowej kształcenia ogólnego </a:t>
            </a:r>
          </a:p>
          <a:p>
            <a:pPr>
              <a:lnSpc>
                <a:spcPct val="150000"/>
              </a:lnSpc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	dla szkoły ponadpodstawowej;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- cele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kształcenia – wymagania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ogólne;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- treści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nauczania – wymagania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szczegółowe;</a:t>
            </a:r>
          </a:p>
          <a:p>
            <a:pPr>
              <a:lnSpc>
                <a:spcPct val="150000"/>
              </a:lnSpc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- warunki i sposób realizacji;</a:t>
            </a:r>
          </a:p>
          <a:p>
            <a:pPr>
              <a:lnSpc>
                <a:spcPct val="150000"/>
              </a:lnSpc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- komentarz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do podstawy programowej przedmiotu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biologia;</a:t>
            </a:r>
          </a:p>
          <a:p>
            <a:pPr>
              <a:lnSpc>
                <a:spcPct val="150000"/>
              </a:lnSpc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- ogólne założenia zmian.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4" name="Obraz 5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23678" y="1868708"/>
            <a:ext cx="2683037" cy="3790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917526" y="5633963"/>
            <a:ext cx="6496826" cy="37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Podstawa </a:t>
            </a:r>
            <a:r>
              <a:rPr lang="pl-PL" sz="1000" i="1" dirty="0">
                <a:latin typeface="Arial" panose="020B0604020202020204" pitchFamily="34" charset="0"/>
                <a:cs typeface="Arial" panose="020B0604020202020204" pitchFamily="34" charset="0"/>
              </a:rPr>
              <a:t>programowa kształcenia ogólnego z komentarzem. Szkoła </a:t>
            </a:r>
            <a:r>
              <a:rPr lang="pl-PL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ponadpodstawowa</a:t>
            </a:r>
            <a:r>
              <a:rPr lang="pl-PL" sz="10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l-PL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Biologia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4"/>
          <a:srcRect l="27427" t="23111" r="43583" b="8889"/>
          <a:stretch/>
        </p:blipFill>
        <p:spPr>
          <a:xfrm>
            <a:off x="8027580" y="1653040"/>
            <a:ext cx="3534499" cy="4663440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50394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upa 53"/>
          <p:cNvGrpSpPr/>
          <p:nvPr/>
        </p:nvGrpSpPr>
        <p:grpSpPr>
          <a:xfrm>
            <a:off x="179513" y="811523"/>
            <a:ext cx="11346180" cy="611060"/>
            <a:chOff x="179513" y="159702"/>
            <a:chExt cx="6904093" cy="874974"/>
          </a:xfrm>
        </p:grpSpPr>
        <p:sp>
          <p:nvSpPr>
            <p:cNvPr id="55" name="pole tekstowe 54"/>
            <p:cNvSpPr txBox="1"/>
            <p:nvPr/>
          </p:nvSpPr>
          <p:spPr>
            <a:xfrm>
              <a:off x="255962" y="159702"/>
              <a:ext cx="6827644" cy="83733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pole tekstowe 55"/>
            <p:cNvSpPr txBox="1"/>
            <p:nvPr/>
          </p:nvSpPr>
          <p:spPr>
            <a:xfrm>
              <a:off x="179513" y="241409"/>
              <a:ext cx="6832915" cy="793267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3000" b="1" u="none" strike="noStrike" kern="0" cap="none" spc="0" normalizeH="0" baseline="0" noProof="0" dirty="0">
                  <a:ln>
                    <a:noFill/>
                  </a:ln>
                  <a:solidFill>
                    <a:srgbClr val="392E65"/>
                  </a:solidFill>
                  <a:effectLst/>
                  <a:uLnTx/>
                  <a:uFillTx/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Najważniejsze</a:t>
              </a:r>
              <a:r>
                <a:rPr kumimoji="0" lang="pl-PL" sz="3000" b="1" u="none" strike="noStrike" kern="0" cap="none" spc="0" normalizeH="0" noProof="0" dirty="0">
                  <a:ln>
                    <a:noFill/>
                  </a:ln>
                  <a:solidFill>
                    <a:srgbClr val="392E65"/>
                  </a:solidFill>
                  <a:effectLst/>
                  <a:uLnTx/>
                  <a:uFillTx/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 założenia </a:t>
              </a:r>
              <a:r>
                <a:rPr lang="pl-PL" sz="3000" b="1" i="1" kern="0" dirty="0">
                  <a:solidFill>
                    <a:srgbClr val="392E65"/>
                  </a:solidFill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p</a:t>
              </a:r>
              <a:r>
                <a:rPr kumimoji="0" lang="pl-PL" sz="3000" b="1" i="1" u="none" strike="noStrike" kern="0" cap="none" spc="0" normalizeH="0" baseline="0" noProof="0" dirty="0">
                  <a:ln>
                    <a:noFill/>
                  </a:ln>
                  <a:solidFill>
                    <a:srgbClr val="392E65"/>
                  </a:solidFill>
                  <a:effectLst/>
                  <a:uLnTx/>
                  <a:uFillTx/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odstawy programowej</a:t>
              </a:r>
              <a:r>
                <a:rPr kumimoji="0" lang="pl-PL" sz="3000" b="1" i="0" u="none" strike="noStrike" kern="0" cap="none" spc="0" normalizeH="0" baseline="0" noProof="0" dirty="0">
                  <a:ln>
                    <a:noFill/>
                  </a:ln>
                  <a:solidFill>
                    <a:srgbClr val="392E65"/>
                  </a:solidFill>
                  <a:effectLst/>
                  <a:uLnTx/>
                  <a:uFillTx/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 </a:t>
              </a:r>
              <a:r>
                <a:rPr kumimoji="0" lang="pl-PL" sz="300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392E65"/>
                  </a:solidFill>
                  <a:effectLst/>
                  <a:uLnTx/>
                  <a:uFillTx/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biologii</a:t>
              </a:r>
              <a:endParaRPr kumimoji="0" lang="pl-PL" sz="3000" b="1" i="1" u="none" strike="noStrike" kern="0" cap="none" spc="0" normalizeH="0" baseline="0" noProof="0" dirty="0">
                <a:ln>
                  <a:noFill/>
                </a:ln>
                <a:solidFill>
                  <a:srgbClr val="392E65"/>
                </a:solidFill>
                <a:effectLst/>
                <a:uLnTx/>
                <a:uFillTx/>
                <a:latin typeface="Myriad Pro Cond" panose="020B0506030403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Prostokąt 2"/>
          <p:cNvSpPr/>
          <p:nvPr/>
        </p:nvSpPr>
        <p:spPr>
          <a:xfrm>
            <a:off x="3048000" y="282883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8" name="Prostokąt 7"/>
          <p:cNvSpPr/>
          <p:nvPr/>
        </p:nvSpPr>
        <p:spPr>
          <a:xfrm>
            <a:off x="284201" y="1828951"/>
            <a:ext cx="11241492" cy="9780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dirty="0" smtClean="0">
                <a:solidFill>
                  <a:schemeClr val="tx1"/>
                </a:solidFill>
              </a:rPr>
              <a:t>Podstawa programowa stanowi </a:t>
            </a:r>
            <a:r>
              <a:rPr lang="pl-PL" dirty="0">
                <a:solidFill>
                  <a:schemeClr val="tx1"/>
                </a:solidFill>
              </a:rPr>
              <a:t>kontynuację, uzupełnienie i rozszerzenie zakresu treści </a:t>
            </a:r>
            <a:r>
              <a:rPr lang="pl-PL" dirty="0" smtClean="0">
                <a:solidFill>
                  <a:schemeClr val="tx1"/>
                </a:solidFill>
              </a:rPr>
              <a:t>ujętych w </a:t>
            </a:r>
            <a:r>
              <a:rPr lang="pl-PL" dirty="0">
                <a:solidFill>
                  <a:schemeClr val="tx1"/>
                </a:solidFill>
              </a:rPr>
              <a:t>podstawie programowej </a:t>
            </a:r>
            <a:r>
              <a:rPr lang="pl-PL" dirty="0" smtClean="0">
                <a:solidFill>
                  <a:schemeClr val="tx1"/>
                </a:solidFill>
              </a:rPr>
              <a:t>biologii </a:t>
            </a:r>
            <a:r>
              <a:rPr lang="pl-PL" dirty="0">
                <a:solidFill>
                  <a:schemeClr val="tx1"/>
                </a:solidFill>
              </a:rPr>
              <a:t>dla szkół podstawowych, oba cykle stanowią w programową całość.</a:t>
            </a:r>
          </a:p>
        </p:txBody>
      </p:sp>
      <p:sp>
        <p:nvSpPr>
          <p:cNvPr id="9" name="Prostokąt 8"/>
          <p:cNvSpPr/>
          <p:nvPr/>
        </p:nvSpPr>
        <p:spPr>
          <a:xfrm>
            <a:off x="284201" y="3083593"/>
            <a:ext cx="11241492" cy="13511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l-PL" dirty="0" smtClean="0">
                <a:solidFill>
                  <a:schemeClr val="tx1"/>
                </a:solidFill>
              </a:rPr>
              <a:t>Zapisy podstawy programowej dla </a:t>
            </a:r>
            <a:r>
              <a:rPr lang="pl-PL" dirty="0">
                <a:solidFill>
                  <a:schemeClr val="tx1"/>
                </a:solidFill>
              </a:rPr>
              <a:t>szkoły </a:t>
            </a:r>
            <a:r>
              <a:rPr lang="pl-PL" dirty="0" smtClean="0">
                <a:solidFill>
                  <a:schemeClr val="tx1"/>
                </a:solidFill>
              </a:rPr>
              <a:t>ponadpodstawowej </a:t>
            </a:r>
            <a:r>
              <a:rPr lang="pl-PL" dirty="0">
                <a:solidFill>
                  <a:schemeClr val="tx1"/>
                </a:solidFill>
              </a:rPr>
              <a:t>nie są </a:t>
            </a:r>
            <a:r>
              <a:rPr lang="pl-PL" dirty="0" smtClean="0">
                <a:solidFill>
                  <a:schemeClr val="tx1"/>
                </a:solidFill>
              </a:rPr>
              <a:t>powtórzeniem zapisów podstawy programowej dla szkół podstawowych, stanowią jedynie </a:t>
            </a:r>
            <a:r>
              <a:rPr lang="pl-PL" b="1" dirty="0" smtClean="0">
                <a:solidFill>
                  <a:schemeClr val="tx1"/>
                </a:solidFill>
              </a:rPr>
              <a:t>rozszerzenie </a:t>
            </a:r>
            <a:r>
              <a:rPr lang="pl-PL" b="1" dirty="0">
                <a:solidFill>
                  <a:schemeClr val="tx1"/>
                </a:solidFill>
              </a:rPr>
              <a:t>lub </a:t>
            </a:r>
            <a:r>
              <a:rPr lang="pl-PL" b="1" dirty="0" smtClean="0">
                <a:solidFill>
                  <a:schemeClr val="tx1"/>
                </a:solidFill>
              </a:rPr>
              <a:t>pogłębienie </a:t>
            </a:r>
            <a:r>
              <a:rPr lang="pl-PL" b="1" dirty="0">
                <a:solidFill>
                  <a:schemeClr val="tx1"/>
                </a:solidFill>
              </a:rPr>
              <a:t>danego zagadnienia</a:t>
            </a:r>
            <a:r>
              <a:rPr lang="pl-PL" dirty="0">
                <a:solidFill>
                  <a:schemeClr val="tx1"/>
                </a:solidFill>
              </a:rPr>
              <a:t>. </a:t>
            </a:r>
            <a:r>
              <a:rPr lang="pl-PL" dirty="0" smtClean="0">
                <a:solidFill>
                  <a:schemeClr val="tx1"/>
                </a:solidFill>
              </a:rPr>
              <a:t>Nauczyciele </a:t>
            </a:r>
            <a:r>
              <a:rPr lang="pl-PL" dirty="0">
                <a:solidFill>
                  <a:schemeClr val="tx1"/>
                </a:solidFill>
              </a:rPr>
              <a:t>szkół ponadpodstawowych </a:t>
            </a:r>
            <a:r>
              <a:rPr lang="pl-PL" dirty="0" smtClean="0">
                <a:solidFill>
                  <a:schemeClr val="tx1"/>
                </a:solidFill>
              </a:rPr>
              <a:t>powinni </a:t>
            </a:r>
            <a:r>
              <a:rPr lang="pl-PL" dirty="0">
                <a:solidFill>
                  <a:schemeClr val="tx1"/>
                </a:solidFill>
              </a:rPr>
              <a:t>zapoznać się nie tylko z podstawą do </a:t>
            </a:r>
            <a:r>
              <a:rPr lang="pl-PL" dirty="0" smtClean="0">
                <a:solidFill>
                  <a:schemeClr val="tx1"/>
                </a:solidFill>
              </a:rPr>
              <a:t>III </a:t>
            </a:r>
            <a:r>
              <a:rPr lang="pl-PL" dirty="0">
                <a:solidFill>
                  <a:schemeClr val="tx1"/>
                </a:solidFill>
              </a:rPr>
              <a:t>etapu edukacyjnego, ale i z wymaganiami dotyczącymi wcześniejszego etapu.</a:t>
            </a:r>
          </a:p>
        </p:txBody>
      </p:sp>
      <p:sp>
        <p:nvSpPr>
          <p:cNvPr id="10" name="Prostokąt 9"/>
          <p:cNvSpPr/>
          <p:nvPr/>
        </p:nvSpPr>
        <p:spPr>
          <a:xfrm>
            <a:off x="284201" y="4793147"/>
            <a:ext cx="11241492" cy="111641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l-PL" dirty="0" smtClean="0">
                <a:solidFill>
                  <a:schemeClr val="tx1"/>
                </a:solidFill>
              </a:rPr>
              <a:t>Sposób uporządkowania </a:t>
            </a:r>
            <a:r>
              <a:rPr lang="pl-PL" b="1" dirty="0" smtClean="0">
                <a:solidFill>
                  <a:schemeClr val="tx1"/>
                </a:solidFill>
              </a:rPr>
              <a:t>działów tematycznych w podstawie programowej </a:t>
            </a:r>
            <a:r>
              <a:rPr lang="pl-PL" dirty="0" smtClean="0">
                <a:solidFill>
                  <a:schemeClr val="tx1"/>
                </a:solidFill>
              </a:rPr>
              <a:t>nie narzuca kolejności ich realizacji. </a:t>
            </a:r>
            <a:endParaRPr lang="pl-P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39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upa 53"/>
          <p:cNvGrpSpPr/>
          <p:nvPr/>
        </p:nvGrpSpPr>
        <p:grpSpPr>
          <a:xfrm>
            <a:off x="179513" y="813177"/>
            <a:ext cx="11346180" cy="604287"/>
            <a:chOff x="179513" y="125246"/>
            <a:chExt cx="6904093" cy="865275"/>
          </a:xfrm>
        </p:grpSpPr>
        <p:sp>
          <p:nvSpPr>
            <p:cNvPr id="55" name="pole tekstowe 54"/>
            <p:cNvSpPr txBox="1"/>
            <p:nvPr/>
          </p:nvSpPr>
          <p:spPr>
            <a:xfrm>
              <a:off x="255962" y="125246"/>
              <a:ext cx="6827644" cy="83733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pole tekstowe 55"/>
            <p:cNvSpPr txBox="1"/>
            <p:nvPr/>
          </p:nvSpPr>
          <p:spPr>
            <a:xfrm>
              <a:off x="179513" y="197255"/>
              <a:ext cx="6832915" cy="793266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3000" b="1" u="none" strike="noStrike" kern="0" cap="none" spc="0" normalizeH="0" baseline="0" noProof="0" dirty="0">
                  <a:ln>
                    <a:noFill/>
                  </a:ln>
                  <a:solidFill>
                    <a:srgbClr val="392E65"/>
                  </a:solidFill>
                  <a:effectLst/>
                  <a:uLnTx/>
                  <a:uFillTx/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Najważniejsze</a:t>
              </a:r>
              <a:r>
                <a:rPr kumimoji="0" lang="pl-PL" sz="3000" b="1" u="none" strike="noStrike" kern="0" cap="none" spc="0" normalizeH="0" noProof="0" dirty="0">
                  <a:ln>
                    <a:noFill/>
                  </a:ln>
                  <a:solidFill>
                    <a:srgbClr val="392E65"/>
                  </a:solidFill>
                  <a:effectLst/>
                  <a:uLnTx/>
                  <a:uFillTx/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 założenia </a:t>
              </a:r>
              <a:r>
                <a:rPr lang="pl-PL" sz="3000" b="1" i="1" kern="0" dirty="0">
                  <a:solidFill>
                    <a:srgbClr val="392E65"/>
                  </a:solidFill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p</a:t>
              </a:r>
              <a:r>
                <a:rPr kumimoji="0" lang="pl-PL" sz="3000" b="1" i="1" u="none" strike="noStrike" kern="0" cap="none" spc="0" normalizeH="0" baseline="0" noProof="0" dirty="0">
                  <a:ln>
                    <a:noFill/>
                  </a:ln>
                  <a:solidFill>
                    <a:srgbClr val="392E65"/>
                  </a:solidFill>
                  <a:effectLst/>
                  <a:uLnTx/>
                  <a:uFillTx/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odstawy </a:t>
              </a:r>
              <a:r>
                <a:rPr kumimoji="0" lang="pl-PL" sz="300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392E65"/>
                  </a:solidFill>
                  <a:effectLst/>
                  <a:uLnTx/>
                  <a:uFillTx/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programowej</a:t>
              </a:r>
              <a:r>
                <a:rPr kumimoji="0" lang="pl-PL" sz="3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392E65"/>
                  </a:solidFill>
                  <a:effectLst/>
                  <a:uLnTx/>
                  <a:uFillTx/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 </a:t>
              </a:r>
              <a:r>
                <a:rPr kumimoji="0" lang="pl-PL" sz="300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392E65"/>
                  </a:solidFill>
                  <a:effectLst/>
                  <a:uLnTx/>
                  <a:uFillTx/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biologii</a:t>
              </a:r>
              <a:endParaRPr kumimoji="0" lang="pl-PL" sz="3000" b="1" i="1" u="none" strike="noStrike" kern="0" cap="none" spc="0" normalizeH="0" baseline="0" noProof="0" dirty="0">
                <a:ln>
                  <a:noFill/>
                </a:ln>
                <a:solidFill>
                  <a:srgbClr val="392E65"/>
                </a:solidFill>
                <a:effectLst/>
                <a:uLnTx/>
                <a:uFillTx/>
                <a:latin typeface="Myriad Pro Cond" panose="020B0506030403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Prostokąt 7"/>
          <p:cNvSpPr/>
          <p:nvPr/>
        </p:nvSpPr>
        <p:spPr>
          <a:xfrm>
            <a:off x="284201" y="2011844"/>
            <a:ext cx="11241492" cy="9780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l-PL" dirty="0">
                <a:solidFill>
                  <a:schemeClr val="tx1"/>
                </a:solidFill>
              </a:rPr>
              <a:t>Zastosowanie języka wymagań, zawarte w nowej podstawie programowej wymagania szczegółowe nie niosą żadnych ukrytych treści i </a:t>
            </a:r>
            <a:r>
              <a:rPr lang="pl-PL" b="1" dirty="0">
                <a:solidFill>
                  <a:schemeClr val="tx1"/>
                </a:solidFill>
              </a:rPr>
              <a:t>należy je interpretować dosłownie, a nie jako hasła odnoszące się do obszerniejszych zagadnień.</a:t>
            </a:r>
          </a:p>
        </p:txBody>
      </p:sp>
      <p:sp>
        <p:nvSpPr>
          <p:cNvPr id="9" name="Prostokąt 8"/>
          <p:cNvSpPr/>
          <p:nvPr/>
        </p:nvSpPr>
        <p:spPr>
          <a:xfrm>
            <a:off x="284201" y="3510031"/>
            <a:ext cx="11241492" cy="91671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l-PL" dirty="0">
                <a:solidFill>
                  <a:schemeClr val="tx1"/>
                </a:solidFill>
              </a:rPr>
              <a:t>Ukierunkowana jest na kształcenie przede wszystkim </a:t>
            </a:r>
            <a:r>
              <a:rPr lang="pl-PL" b="1" dirty="0" smtClean="0">
                <a:solidFill>
                  <a:schemeClr val="tx1"/>
                </a:solidFill>
              </a:rPr>
              <a:t>umiejętności</a:t>
            </a:r>
            <a:r>
              <a:rPr lang="pl-PL" dirty="0" smtClean="0">
                <a:solidFill>
                  <a:schemeClr val="tx1"/>
                </a:solidFill>
              </a:rPr>
              <a:t>, w </a:t>
            </a:r>
            <a:r>
              <a:rPr lang="pl-PL" dirty="0">
                <a:solidFill>
                  <a:schemeClr val="tx1"/>
                </a:solidFill>
              </a:rPr>
              <a:t>tym </a:t>
            </a:r>
            <a:r>
              <a:rPr lang="pl-PL" b="1" dirty="0">
                <a:solidFill>
                  <a:schemeClr val="tx1"/>
                </a:solidFill>
              </a:rPr>
              <a:t>umiejętności złożonych</a:t>
            </a:r>
            <a:r>
              <a:rPr lang="pl-PL" b="1" dirty="0" smtClean="0">
                <a:solidFill>
                  <a:schemeClr val="tx1"/>
                </a:solidFill>
              </a:rPr>
              <a:t>.</a:t>
            </a:r>
            <a:r>
              <a:rPr lang="pl-PL" dirty="0">
                <a:solidFill>
                  <a:schemeClr val="tx1"/>
                </a:solidFill>
              </a:rPr>
              <a:t> Do minimum ogranicza czasowniki operacyjne: </a:t>
            </a:r>
            <a:r>
              <a:rPr lang="pl-PL" b="1" dirty="0">
                <a:solidFill>
                  <a:schemeClr val="tx1"/>
                </a:solidFill>
              </a:rPr>
              <a:t>„podaje” i „wymienia” </a:t>
            </a:r>
            <a:r>
              <a:rPr lang="pl-PL" dirty="0">
                <a:solidFill>
                  <a:schemeClr val="tx1"/>
                </a:solidFill>
              </a:rPr>
              <a:t>na rzecz – </a:t>
            </a:r>
            <a:r>
              <a:rPr lang="pl-PL" b="1" dirty="0">
                <a:solidFill>
                  <a:schemeClr val="tx1"/>
                </a:solidFill>
              </a:rPr>
              <a:t>„wyjaśnia” i „analizuje”, </a:t>
            </a:r>
            <a:r>
              <a:rPr lang="pl-PL" dirty="0">
                <a:solidFill>
                  <a:schemeClr val="tx1"/>
                </a:solidFill>
              </a:rPr>
              <a:t>często „</a:t>
            </a:r>
            <a:r>
              <a:rPr lang="pl-PL" u="sng" dirty="0">
                <a:solidFill>
                  <a:schemeClr val="tx1"/>
                </a:solidFill>
              </a:rPr>
              <a:t>na podstawie schematu</a:t>
            </a:r>
            <a:r>
              <a:rPr lang="pl-PL" dirty="0" smtClean="0">
                <a:solidFill>
                  <a:schemeClr val="tx1"/>
                </a:solidFill>
              </a:rPr>
              <a:t>”</a:t>
            </a:r>
            <a:r>
              <a:rPr lang="pl-PL" b="1" dirty="0" smtClean="0">
                <a:solidFill>
                  <a:schemeClr val="tx1"/>
                </a:solidFill>
              </a:rPr>
              <a:t>.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284201" y="4935400"/>
            <a:ext cx="11241492" cy="96796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l-PL" dirty="0" smtClean="0">
                <a:solidFill>
                  <a:schemeClr val="tx1"/>
                </a:solidFill>
              </a:rPr>
              <a:t>Eksponuje kształtowanie </a:t>
            </a:r>
            <a:r>
              <a:rPr lang="pl-PL" dirty="0">
                <a:solidFill>
                  <a:schemeClr val="tx1"/>
                </a:solidFill>
              </a:rPr>
              <a:t>umiejętności </a:t>
            </a:r>
            <a:r>
              <a:rPr lang="pl-PL" dirty="0" smtClean="0">
                <a:solidFill>
                  <a:schemeClr val="tx1"/>
                </a:solidFill>
              </a:rPr>
              <a:t>rozwiązywania problemów </a:t>
            </a:r>
            <a:r>
              <a:rPr lang="pl-PL" dirty="0">
                <a:solidFill>
                  <a:schemeClr val="tx1"/>
                </a:solidFill>
              </a:rPr>
              <a:t>biologicznych, planowania obserwacji i doświadczeń, </a:t>
            </a:r>
            <a:r>
              <a:rPr lang="pl-PL" dirty="0" smtClean="0">
                <a:solidFill>
                  <a:schemeClr val="tx1"/>
                </a:solidFill>
              </a:rPr>
              <a:t>wnioskowania </a:t>
            </a:r>
            <a:r>
              <a:rPr lang="pl-PL" dirty="0">
                <a:solidFill>
                  <a:schemeClr val="tx1"/>
                </a:solidFill>
                <a:cs typeface="Arial" panose="020B0604020202020204" pitchFamily="34" charset="0"/>
              </a:rPr>
              <a:t>w sytuacjach nowych, a także dotyczących zagadnień złożonych i nietypowych</a:t>
            </a:r>
            <a:r>
              <a:rPr lang="pl-PL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l-PL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0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upa 53"/>
          <p:cNvGrpSpPr/>
          <p:nvPr/>
        </p:nvGrpSpPr>
        <p:grpSpPr>
          <a:xfrm>
            <a:off x="179513" y="810081"/>
            <a:ext cx="11346180" cy="604287"/>
            <a:chOff x="179513" y="547335"/>
            <a:chExt cx="6904093" cy="865275"/>
          </a:xfrm>
        </p:grpSpPr>
        <p:sp>
          <p:nvSpPr>
            <p:cNvPr id="55" name="pole tekstowe 54"/>
            <p:cNvSpPr txBox="1"/>
            <p:nvPr/>
          </p:nvSpPr>
          <p:spPr>
            <a:xfrm>
              <a:off x="255962" y="547335"/>
              <a:ext cx="6827644" cy="83733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pole tekstowe 55"/>
            <p:cNvSpPr txBox="1"/>
            <p:nvPr/>
          </p:nvSpPr>
          <p:spPr>
            <a:xfrm>
              <a:off x="179513" y="619344"/>
              <a:ext cx="6832915" cy="793266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3000" b="1" u="none" strike="noStrike" kern="0" cap="none" spc="0" normalizeH="0" baseline="0" noProof="0" dirty="0">
                  <a:ln>
                    <a:noFill/>
                  </a:ln>
                  <a:solidFill>
                    <a:srgbClr val="392E65"/>
                  </a:solidFill>
                  <a:effectLst/>
                  <a:uLnTx/>
                  <a:uFillTx/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Najważniejsze</a:t>
              </a:r>
              <a:r>
                <a:rPr kumimoji="0" lang="pl-PL" sz="3000" b="1" u="none" strike="noStrike" kern="0" cap="none" spc="0" normalizeH="0" noProof="0" dirty="0">
                  <a:ln>
                    <a:noFill/>
                  </a:ln>
                  <a:solidFill>
                    <a:srgbClr val="392E65"/>
                  </a:solidFill>
                  <a:effectLst/>
                  <a:uLnTx/>
                  <a:uFillTx/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 założenia </a:t>
              </a:r>
              <a:r>
                <a:rPr lang="pl-PL" sz="3000" b="1" i="1" kern="0" dirty="0">
                  <a:solidFill>
                    <a:srgbClr val="392E65"/>
                  </a:solidFill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p</a:t>
              </a:r>
              <a:r>
                <a:rPr kumimoji="0" lang="pl-PL" sz="3000" b="1" i="1" u="none" strike="noStrike" kern="0" cap="none" spc="0" normalizeH="0" baseline="0" noProof="0" dirty="0">
                  <a:ln>
                    <a:noFill/>
                  </a:ln>
                  <a:solidFill>
                    <a:srgbClr val="392E65"/>
                  </a:solidFill>
                  <a:effectLst/>
                  <a:uLnTx/>
                  <a:uFillTx/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odstawy programowej</a:t>
              </a:r>
              <a:r>
                <a:rPr kumimoji="0" lang="pl-PL" sz="3000" b="1" i="0" u="none" strike="noStrike" kern="0" cap="none" spc="0" normalizeH="0" baseline="0" noProof="0" dirty="0">
                  <a:ln>
                    <a:noFill/>
                  </a:ln>
                  <a:solidFill>
                    <a:srgbClr val="392E65"/>
                  </a:solidFill>
                  <a:effectLst/>
                  <a:uLnTx/>
                  <a:uFillTx/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 </a:t>
              </a:r>
              <a:r>
                <a:rPr kumimoji="0" lang="pl-PL" sz="300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392E65"/>
                  </a:solidFill>
                  <a:effectLst/>
                  <a:uLnTx/>
                  <a:uFillTx/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biologii</a:t>
              </a:r>
              <a:endParaRPr kumimoji="0" lang="pl-PL" sz="3000" b="1" i="1" u="none" strike="noStrike" kern="0" cap="none" spc="0" normalizeH="0" baseline="0" noProof="0" dirty="0">
                <a:ln>
                  <a:noFill/>
                </a:ln>
                <a:solidFill>
                  <a:srgbClr val="392E65"/>
                </a:solidFill>
                <a:effectLst/>
                <a:uLnTx/>
                <a:uFillTx/>
                <a:latin typeface="Myriad Pro Cond" panose="020B0506030403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Prostokąt 7"/>
          <p:cNvSpPr/>
          <p:nvPr/>
        </p:nvSpPr>
        <p:spPr>
          <a:xfrm>
            <a:off x="284201" y="2402086"/>
            <a:ext cx="11241492" cy="158030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1"/>
                </a:solidFill>
              </a:rPr>
              <a:t>nauczanie i uczenie się biologii w oparciu dochodzenie i rozumowanie naukowe; zdobywanie wiedzy metodą doświadczalną, poprzez wprowadzenie do </a:t>
            </a:r>
            <a:r>
              <a:rPr lang="pl-PL" u="sng" dirty="0">
                <a:solidFill>
                  <a:schemeClr val="tx1"/>
                </a:solidFill>
              </a:rPr>
              <a:t>wymagań szczegółowych</a:t>
            </a:r>
            <a:r>
              <a:rPr lang="pl-PL" dirty="0">
                <a:solidFill>
                  <a:schemeClr val="tx1"/>
                </a:solidFill>
              </a:rPr>
              <a:t> planowania doświadczeń i obserwacji, co czyni je zagadnieniami </a:t>
            </a:r>
            <a:r>
              <a:rPr lang="pl-PL" u="sng" dirty="0">
                <a:solidFill>
                  <a:schemeClr val="tx1"/>
                </a:solidFill>
              </a:rPr>
              <a:t>koniecznymi, a nie zalecanymi,</a:t>
            </a:r>
          </a:p>
        </p:txBody>
      </p:sp>
      <p:sp>
        <p:nvSpPr>
          <p:cNvPr id="9" name="Prostokąt 8"/>
          <p:cNvSpPr/>
          <p:nvPr/>
        </p:nvSpPr>
        <p:spPr>
          <a:xfrm>
            <a:off x="284201" y="4226504"/>
            <a:ext cx="11241492" cy="90151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1"/>
                </a:solidFill>
              </a:rPr>
              <a:t>poznanie metod badawczych związanych z obserwacjami (także tymi w terenie) i </a:t>
            </a:r>
            <a:r>
              <a:rPr lang="pl-PL" dirty="0" smtClean="0">
                <a:solidFill>
                  <a:schemeClr val="tx1"/>
                </a:solidFill>
              </a:rPr>
              <a:t>doświadczeniami,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284201" y="5372124"/>
            <a:ext cx="11241492" cy="111641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1"/>
                </a:solidFill>
              </a:rPr>
              <a:t>rozwijanie umiejętności korzystania z różnorodnych zasobów wiadomości i krytycznego odnoszenia się do dostępnych źródeł informacji.</a:t>
            </a:r>
          </a:p>
        </p:txBody>
      </p:sp>
      <p:sp>
        <p:nvSpPr>
          <p:cNvPr id="2" name="Prostokąt 1"/>
          <p:cNvSpPr/>
          <p:nvPr/>
        </p:nvSpPr>
        <p:spPr>
          <a:xfrm>
            <a:off x="284202" y="1720705"/>
            <a:ext cx="5478646" cy="40011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pl-PL" sz="2000" b="1" dirty="0" smtClean="0"/>
              <a:t>W podstawie programowej położono nacisk na:</a:t>
            </a:r>
            <a:endParaRPr lang="pl-PL" sz="2000" b="1" dirty="0"/>
          </a:p>
        </p:txBody>
      </p:sp>
    </p:spTree>
    <p:extLst>
      <p:ext uri="{BB962C8B-B14F-4D97-AF65-F5344CB8AC3E}">
        <p14:creationId xmlns:p14="http://schemas.microsoft.com/office/powerpoint/2010/main" val="205949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4518</TotalTime>
  <Words>2659</Words>
  <Application>Microsoft Office PowerPoint</Application>
  <PresentationFormat>Niestandardowy</PresentationFormat>
  <Paragraphs>351</Paragraphs>
  <Slides>39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39</vt:i4>
      </vt:variant>
    </vt:vector>
  </HeadingPairs>
  <TitlesOfParts>
    <vt:vector size="46" baseType="lpstr">
      <vt:lpstr>Arial</vt:lpstr>
      <vt:lpstr>Lato</vt:lpstr>
      <vt:lpstr>Calibri Light</vt:lpstr>
      <vt:lpstr>Times New Roman</vt:lpstr>
      <vt:lpstr>Myriad Pro Cond</vt:lpstr>
      <vt:lpstr>Calibri</vt:lpstr>
      <vt:lpstr>Office Theme</vt:lpstr>
      <vt:lpstr>Prezentacja programu PowerPoint</vt:lpstr>
      <vt:lpstr>Założenia nowej podstawy programowej biologii  w szkole ponadpodstawowej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Wymagania ogólne  z biologii - zestawienie</vt:lpstr>
      <vt:lpstr>Cele kształcenia w szkołach ponadpodstawowych</vt:lpstr>
      <vt:lpstr>Wymagania ogólne z biologii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Wymagania ogólne z biologii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Wymagania ogólne z biologii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Treści podstawy programowej biologii</vt:lpstr>
      <vt:lpstr>Prezentacja programu PowerPoint</vt:lpstr>
      <vt:lpstr>Prezentacja programu PowerPoint</vt:lpstr>
      <vt:lpstr>Prezentacja programu PowerPoint</vt:lpstr>
      <vt:lpstr>Treści z podstawy programowej z biologii</vt:lpstr>
      <vt:lpstr>DZIĘKUJĘ ZA UWAGĘ</vt:lpstr>
    </vt:vector>
  </TitlesOfParts>
  <Company>CKE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admin</dc:creator>
  <cp:lastModifiedBy>Karolina Strugińska</cp:lastModifiedBy>
  <cp:revision>336</cp:revision>
  <dcterms:created xsi:type="dcterms:W3CDTF">2018-09-07T11:39:44Z</dcterms:created>
  <dcterms:modified xsi:type="dcterms:W3CDTF">2019-12-16T13:43:11Z</dcterms:modified>
</cp:coreProperties>
</file>