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67"/>
  </p:notesMasterIdLst>
  <p:handoutMasterIdLst>
    <p:handoutMasterId r:id="rId68"/>
  </p:handoutMasterIdLst>
  <p:sldIdLst>
    <p:sldId id="256" r:id="rId2"/>
    <p:sldId id="259" r:id="rId3"/>
    <p:sldId id="342" r:id="rId4"/>
    <p:sldId id="349" r:id="rId5"/>
    <p:sldId id="350" r:id="rId6"/>
    <p:sldId id="351" r:id="rId7"/>
    <p:sldId id="352" r:id="rId8"/>
    <p:sldId id="360" r:id="rId9"/>
    <p:sldId id="361" r:id="rId10"/>
    <p:sldId id="345" r:id="rId11"/>
    <p:sldId id="344" r:id="rId12"/>
    <p:sldId id="346" r:id="rId13"/>
    <p:sldId id="355" r:id="rId14"/>
    <p:sldId id="347" r:id="rId15"/>
    <p:sldId id="348" r:id="rId16"/>
    <p:sldId id="353" r:id="rId17"/>
    <p:sldId id="354" r:id="rId18"/>
    <p:sldId id="398" r:id="rId19"/>
    <p:sldId id="401" r:id="rId20"/>
    <p:sldId id="356" r:id="rId21"/>
    <p:sldId id="358" r:id="rId22"/>
    <p:sldId id="359" r:id="rId23"/>
    <p:sldId id="402" r:id="rId24"/>
    <p:sldId id="409" r:id="rId25"/>
    <p:sldId id="399" r:id="rId26"/>
    <p:sldId id="400" r:id="rId27"/>
    <p:sldId id="384" r:id="rId28"/>
    <p:sldId id="375" r:id="rId29"/>
    <p:sldId id="376" r:id="rId30"/>
    <p:sldId id="377" r:id="rId31"/>
    <p:sldId id="392" r:id="rId32"/>
    <p:sldId id="372" r:id="rId33"/>
    <p:sldId id="404" r:id="rId34"/>
    <p:sldId id="374" r:id="rId35"/>
    <p:sldId id="381" r:id="rId36"/>
    <p:sldId id="405" r:id="rId37"/>
    <p:sldId id="385" r:id="rId38"/>
    <p:sldId id="366" r:id="rId39"/>
    <p:sldId id="412" r:id="rId40"/>
    <p:sldId id="410" r:id="rId41"/>
    <p:sldId id="413" r:id="rId42"/>
    <p:sldId id="386" r:id="rId43"/>
    <p:sldId id="414" r:id="rId44"/>
    <p:sldId id="388" r:id="rId45"/>
    <p:sldId id="415" r:id="rId46"/>
    <p:sldId id="394" r:id="rId47"/>
    <p:sldId id="391" r:id="rId48"/>
    <p:sldId id="390" r:id="rId49"/>
    <p:sldId id="396" r:id="rId50"/>
    <p:sldId id="395" r:id="rId51"/>
    <p:sldId id="411" r:id="rId52"/>
    <p:sldId id="389" r:id="rId53"/>
    <p:sldId id="397" r:id="rId54"/>
    <p:sldId id="368" r:id="rId55"/>
    <p:sldId id="369" r:id="rId56"/>
    <p:sldId id="416" r:id="rId57"/>
    <p:sldId id="403" r:id="rId58"/>
    <p:sldId id="417" r:id="rId59"/>
    <p:sldId id="378" r:id="rId60"/>
    <p:sldId id="379" r:id="rId61"/>
    <p:sldId id="406" r:id="rId62"/>
    <p:sldId id="407" r:id="rId63"/>
    <p:sldId id="418" r:id="rId64"/>
    <p:sldId id="380" r:id="rId65"/>
    <p:sldId id="408" r:id="rId66"/>
  </p:sldIdLst>
  <p:sldSz cx="12192000" cy="6858000"/>
  <p:notesSz cx="6797675" cy="9926638"/>
  <p:embeddedFontLst>
    <p:embeddedFont>
      <p:font typeface="Myriad Pro Cond" panose="020B0506030403020204" charset="0"/>
      <p:regular r:id="rId69"/>
      <p:bold r:id="rId70"/>
      <p:italic r:id="rId71"/>
      <p:boldItalic r:id="rId72"/>
    </p:embeddedFont>
    <p:embeddedFont>
      <p:font typeface="Calibri" panose="020F0502020204030204" pitchFamily="34" charset="0"/>
      <p:regular r:id="rId73"/>
      <p:bold r:id="rId74"/>
      <p:italic r:id="rId75"/>
      <p:boldItalic r:id="rId76"/>
    </p:embeddedFont>
    <p:embeddedFont>
      <p:font typeface="Lato" panose="020B0604020202020204" charset="0"/>
      <p:regular r:id="rId77"/>
      <p:bold r:id="rId78"/>
      <p:italic r:id="rId79"/>
      <p:boldItalic r:id="rId80"/>
    </p:embeddedFont>
    <p:embeddedFont>
      <p:font typeface="Calibri Light" panose="020F0302020204030204" pitchFamily="34" charset="0"/>
      <p:regular r:id="rId81"/>
      <p:italic r:id="rId82"/>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712" autoAdjust="0"/>
  </p:normalViewPr>
  <p:slideViewPr>
    <p:cSldViewPr snapToGrid="0">
      <p:cViewPr>
        <p:scale>
          <a:sx n="124" d="100"/>
          <a:sy n="124" d="100"/>
        </p:scale>
        <p:origin x="-11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6" Type="http://schemas.openxmlformats.org/officeDocument/2006/relationships/font" Target="fonts/font8.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4.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A6AC9-1893-4A0C-9E5D-F7CFD16F416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A24905DF-6D13-4272-A35F-61A98CF7A137}">
      <dgm:prSet phldrT="[Tekst]"/>
      <dgm:spPr/>
      <dgm:t>
        <a:bodyPr/>
        <a:lstStyle/>
        <a:p>
          <a:r>
            <a:rPr lang="pl-PL" dirty="0" smtClean="0"/>
            <a:t>Rodzaje obserwacji</a:t>
          </a:r>
          <a:endParaRPr lang="pl-PL" dirty="0"/>
        </a:p>
      </dgm:t>
    </dgm:pt>
    <dgm:pt modelId="{8BE1C73C-113A-497E-A115-793AD969077E}" type="parTrans" cxnId="{3386ED93-288E-4ABC-AA70-4633A5146461}">
      <dgm:prSet/>
      <dgm:spPr/>
      <dgm:t>
        <a:bodyPr/>
        <a:lstStyle/>
        <a:p>
          <a:endParaRPr lang="pl-PL"/>
        </a:p>
      </dgm:t>
    </dgm:pt>
    <dgm:pt modelId="{A2617461-E8C7-4B21-B6B3-BD6FA4F2B043}" type="sibTrans" cxnId="{3386ED93-288E-4ABC-AA70-4633A5146461}">
      <dgm:prSet/>
      <dgm:spPr/>
      <dgm:t>
        <a:bodyPr/>
        <a:lstStyle/>
        <a:p>
          <a:endParaRPr lang="pl-PL"/>
        </a:p>
      </dgm:t>
    </dgm:pt>
    <dgm:pt modelId="{9DDAA3A0-79BC-4E4C-8B40-2955ED085E37}">
      <dgm:prSet phldrT="[Tekst]"/>
      <dgm:spPr/>
      <dgm:t>
        <a:bodyPr/>
        <a:lstStyle/>
        <a:p>
          <a:r>
            <a:rPr lang="pl-PL" dirty="0" smtClean="0"/>
            <a:t>Przedmiot obserwacji</a:t>
          </a:r>
          <a:endParaRPr lang="pl-PL" dirty="0"/>
        </a:p>
      </dgm:t>
    </dgm:pt>
    <dgm:pt modelId="{F33766FC-711A-419B-9F4F-913F88FFB205}" type="parTrans" cxnId="{3CF8CC22-5DD0-4E8B-A79C-FDAB1103E00B}">
      <dgm:prSet/>
      <dgm:spPr/>
      <dgm:t>
        <a:bodyPr/>
        <a:lstStyle/>
        <a:p>
          <a:endParaRPr lang="pl-PL"/>
        </a:p>
      </dgm:t>
    </dgm:pt>
    <dgm:pt modelId="{8DE184EA-DB65-4F8B-A327-1D94E20A5044}" type="sibTrans" cxnId="{3CF8CC22-5DD0-4E8B-A79C-FDAB1103E00B}">
      <dgm:prSet/>
      <dgm:spPr/>
      <dgm:t>
        <a:bodyPr/>
        <a:lstStyle/>
        <a:p>
          <a:endParaRPr lang="pl-PL"/>
        </a:p>
      </dgm:t>
    </dgm:pt>
    <dgm:pt modelId="{94CFBEE2-9D47-4A27-97F4-9D788D38C5CD}">
      <dgm:prSet phldrT="[Tekst]"/>
      <dgm:spPr/>
      <dgm:t>
        <a:bodyPr/>
        <a:lstStyle/>
        <a:p>
          <a:r>
            <a:rPr lang="pl-PL" dirty="0" smtClean="0"/>
            <a:t>Sposób prowadzenia obserwacji</a:t>
          </a:r>
          <a:endParaRPr lang="pl-PL" dirty="0"/>
        </a:p>
      </dgm:t>
    </dgm:pt>
    <dgm:pt modelId="{83735953-D3F5-47CD-A92D-23072369719F}" type="parTrans" cxnId="{4E87ECCE-1B07-4F6F-999E-4857A0FD3203}">
      <dgm:prSet/>
      <dgm:spPr/>
      <dgm:t>
        <a:bodyPr/>
        <a:lstStyle/>
        <a:p>
          <a:endParaRPr lang="pl-PL"/>
        </a:p>
      </dgm:t>
    </dgm:pt>
    <dgm:pt modelId="{A4E0CC15-2922-4F65-8AFD-4F9018228242}" type="sibTrans" cxnId="{4E87ECCE-1B07-4F6F-999E-4857A0FD3203}">
      <dgm:prSet/>
      <dgm:spPr/>
      <dgm:t>
        <a:bodyPr/>
        <a:lstStyle/>
        <a:p>
          <a:endParaRPr lang="pl-PL"/>
        </a:p>
      </dgm:t>
    </dgm:pt>
    <dgm:pt modelId="{BA56082B-5B08-42BE-B134-0D62D7BBD652}">
      <dgm:prSet phldrT="[Tekst]"/>
      <dgm:spPr/>
      <dgm:t>
        <a:bodyPr/>
        <a:lstStyle/>
        <a:p>
          <a:r>
            <a:rPr lang="pl-PL" dirty="0" smtClean="0"/>
            <a:t>Tok poznawania</a:t>
          </a:r>
          <a:endParaRPr lang="pl-PL" dirty="0"/>
        </a:p>
      </dgm:t>
    </dgm:pt>
    <dgm:pt modelId="{F8C259F0-1153-4DC3-9D3F-D9E9F6B18F1C}" type="parTrans" cxnId="{25F9EFAC-1CB4-498F-AE81-126C222553BB}">
      <dgm:prSet/>
      <dgm:spPr/>
      <dgm:t>
        <a:bodyPr/>
        <a:lstStyle/>
        <a:p>
          <a:endParaRPr lang="pl-PL"/>
        </a:p>
      </dgm:t>
    </dgm:pt>
    <dgm:pt modelId="{5E0AE684-C729-468F-B83E-B3C9C6266D83}" type="sibTrans" cxnId="{25F9EFAC-1CB4-498F-AE81-126C222553BB}">
      <dgm:prSet/>
      <dgm:spPr/>
      <dgm:t>
        <a:bodyPr/>
        <a:lstStyle/>
        <a:p>
          <a:endParaRPr lang="pl-PL"/>
        </a:p>
      </dgm:t>
    </dgm:pt>
    <dgm:pt modelId="{7FE01509-FF93-40DF-BAE0-14AB6645EE21}">
      <dgm:prSet/>
      <dgm:spPr/>
      <dgm:t>
        <a:bodyPr/>
        <a:lstStyle/>
        <a:p>
          <a:r>
            <a:rPr lang="pl-PL" dirty="0" smtClean="0"/>
            <a:t>bezpośrednia </a:t>
          </a:r>
          <a:endParaRPr lang="pl-PL" dirty="0"/>
        </a:p>
      </dgm:t>
    </dgm:pt>
    <dgm:pt modelId="{36A0D6E3-2E4C-45A6-8B14-2520338FCFF0}" type="parTrans" cxnId="{80600DC5-1894-4390-BED6-AE35569F5601}">
      <dgm:prSet/>
      <dgm:spPr/>
      <dgm:t>
        <a:bodyPr/>
        <a:lstStyle/>
        <a:p>
          <a:endParaRPr lang="pl-PL"/>
        </a:p>
      </dgm:t>
    </dgm:pt>
    <dgm:pt modelId="{4BFF13A6-82F0-4015-A6D3-5D773556F619}" type="sibTrans" cxnId="{80600DC5-1894-4390-BED6-AE35569F5601}">
      <dgm:prSet/>
      <dgm:spPr/>
      <dgm:t>
        <a:bodyPr/>
        <a:lstStyle/>
        <a:p>
          <a:endParaRPr lang="pl-PL"/>
        </a:p>
      </dgm:t>
    </dgm:pt>
    <dgm:pt modelId="{2B6C3420-69A1-481E-878D-61D557E2A0F7}">
      <dgm:prSet/>
      <dgm:spPr/>
      <dgm:t>
        <a:bodyPr/>
        <a:lstStyle/>
        <a:p>
          <a:r>
            <a:rPr lang="pl-PL" dirty="0" smtClean="0"/>
            <a:t>pośrednia</a:t>
          </a:r>
          <a:endParaRPr lang="pl-PL" dirty="0"/>
        </a:p>
      </dgm:t>
    </dgm:pt>
    <dgm:pt modelId="{21A14BA1-C576-4B55-A603-7DBCBD1E84AD}" type="parTrans" cxnId="{B9642F49-5D16-4CC4-956B-B508893678EA}">
      <dgm:prSet/>
      <dgm:spPr/>
      <dgm:t>
        <a:bodyPr/>
        <a:lstStyle/>
        <a:p>
          <a:endParaRPr lang="pl-PL"/>
        </a:p>
      </dgm:t>
    </dgm:pt>
    <dgm:pt modelId="{EE8A4F08-3971-496D-BB1B-397B1E11D1AD}" type="sibTrans" cxnId="{B9642F49-5D16-4CC4-956B-B508893678EA}">
      <dgm:prSet/>
      <dgm:spPr/>
      <dgm:t>
        <a:bodyPr/>
        <a:lstStyle/>
        <a:p>
          <a:endParaRPr lang="pl-PL"/>
        </a:p>
      </dgm:t>
    </dgm:pt>
    <dgm:pt modelId="{4B08415B-30F4-4F89-BEAB-65F42912EC6B}">
      <dgm:prSet phldrT="[Tekst]"/>
      <dgm:spPr/>
      <dgm:t>
        <a:bodyPr/>
        <a:lstStyle/>
        <a:p>
          <a:r>
            <a:rPr lang="pl-PL" dirty="0" smtClean="0"/>
            <a:t>Charakter obserwacji</a:t>
          </a:r>
          <a:endParaRPr lang="pl-PL" dirty="0"/>
        </a:p>
      </dgm:t>
    </dgm:pt>
    <dgm:pt modelId="{E134F1EE-8DA8-43EA-ACB1-EFD09A8F790D}" type="parTrans" cxnId="{2C07F9EE-982B-4B45-81B2-76B97058A285}">
      <dgm:prSet/>
      <dgm:spPr/>
      <dgm:t>
        <a:bodyPr/>
        <a:lstStyle/>
        <a:p>
          <a:endParaRPr lang="pl-PL"/>
        </a:p>
      </dgm:t>
    </dgm:pt>
    <dgm:pt modelId="{D768D5B9-C53B-4E43-BE39-44E2903AD2F5}" type="sibTrans" cxnId="{2C07F9EE-982B-4B45-81B2-76B97058A285}">
      <dgm:prSet/>
      <dgm:spPr/>
      <dgm:t>
        <a:bodyPr/>
        <a:lstStyle/>
        <a:p>
          <a:endParaRPr lang="pl-PL"/>
        </a:p>
      </dgm:t>
    </dgm:pt>
    <dgm:pt modelId="{8EB68D50-1272-4231-9126-E5CBA770AA30}">
      <dgm:prSet/>
      <dgm:spPr/>
      <dgm:t>
        <a:bodyPr/>
        <a:lstStyle/>
        <a:p>
          <a:r>
            <a:rPr lang="pl-PL" dirty="0" smtClean="0"/>
            <a:t>makroskopowa</a:t>
          </a:r>
          <a:endParaRPr lang="pl-PL" dirty="0"/>
        </a:p>
      </dgm:t>
    </dgm:pt>
    <dgm:pt modelId="{120172CE-2B6A-4DD8-9977-4A23E08CA653}" type="parTrans" cxnId="{7B0FDA2F-0905-4A7C-BF33-94F838DE2166}">
      <dgm:prSet/>
      <dgm:spPr/>
      <dgm:t>
        <a:bodyPr/>
        <a:lstStyle/>
        <a:p>
          <a:endParaRPr lang="pl-PL"/>
        </a:p>
      </dgm:t>
    </dgm:pt>
    <dgm:pt modelId="{ABD5BAB2-CC78-4020-8188-9F35FA2C817C}" type="sibTrans" cxnId="{7B0FDA2F-0905-4A7C-BF33-94F838DE2166}">
      <dgm:prSet/>
      <dgm:spPr/>
      <dgm:t>
        <a:bodyPr/>
        <a:lstStyle/>
        <a:p>
          <a:endParaRPr lang="pl-PL"/>
        </a:p>
      </dgm:t>
    </dgm:pt>
    <dgm:pt modelId="{80B3FA87-C461-4821-914F-252747D1E505}">
      <dgm:prSet/>
      <dgm:spPr/>
      <dgm:t>
        <a:bodyPr/>
        <a:lstStyle/>
        <a:p>
          <a:r>
            <a:rPr lang="pl-PL" dirty="0" smtClean="0"/>
            <a:t>mikroskopowa</a:t>
          </a:r>
          <a:endParaRPr lang="pl-PL" dirty="0"/>
        </a:p>
      </dgm:t>
    </dgm:pt>
    <dgm:pt modelId="{2997FC29-C22D-4002-8C2C-05C91584D16D}" type="parTrans" cxnId="{929166B4-FC09-4D40-86C5-327CB7D9D20A}">
      <dgm:prSet/>
      <dgm:spPr/>
      <dgm:t>
        <a:bodyPr/>
        <a:lstStyle/>
        <a:p>
          <a:endParaRPr lang="pl-PL"/>
        </a:p>
      </dgm:t>
    </dgm:pt>
    <dgm:pt modelId="{96C51EC6-394A-49E8-B548-A964AC57B6A4}" type="sibTrans" cxnId="{929166B4-FC09-4D40-86C5-327CB7D9D20A}">
      <dgm:prSet/>
      <dgm:spPr/>
      <dgm:t>
        <a:bodyPr/>
        <a:lstStyle/>
        <a:p>
          <a:endParaRPr lang="pl-PL"/>
        </a:p>
      </dgm:t>
    </dgm:pt>
    <dgm:pt modelId="{7A0B822F-032F-4797-BA27-AFE67F2530FC}">
      <dgm:prSet/>
      <dgm:spPr/>
      <dgm:t>
        <a:bodyPr/>
        <a:lstStyle/>
        <a:p>
          <a:r>
            <a:rPr lang="pl-PL" dirty="0" smtClean="0"/>
            <a:t>twórcza </a:t>
          </a:r>
          <a:endParaRPr lang="pl-PL" dirty="0"/>
        </a:p>
      </dgm:t>
    </dgm:pt>
    <dgm:pt modelId="{65EF75D5-7BDA-4E87-BEC1-D72C2D3C150A}" type="parTrans" cxnId="{66CF53DC-0AB1-4D08-A807-BAE3C92FCA90}">
      <dgm:prSet/>
      <dgm:spPr/>
      <dgm:t>
        <a:bodyPr/>
        <a:lstStyle/>
        <a:p>
          <a:endParaRPr lang="pl-PL"/>
        </a:p>
      </dgm:t>
    </dgm:pt>
    <dgm:pt modelId="{41C378E0-44AB-4F05-87C7-B61020DA19AF}" type="sibTrans" cxnId="{66CF53DC-0AB1-4D08-A807-BAE3C92FCA90}">
      <dgm:prSet/>
      <dgm:spPr/>
      <dgm:t>
        <a:bodyPr/>
        <a:lstStyle/>
        <a:p>
          <a:endParaRPr lang="pl-PL"/>
        </a:p>
      </dgm:t>
    </dgm:pt>
    <dgm:pt modelId="{A9733EBD-F8DC-4C3B-B3C4-7E0D02FDCF29}">
      <dgm:prSet/>
      <dgm:spPr/>
      <dgm:t>
        <a:bodyPr/>
        <a:lstStyle/>
        <a:p>
          <a:r>
            <a:rPr lang="pl-PL" dirty="0" smtClean="0"/>
            <a:t>recepcyjna</a:t>
          </a:r>
          <a:endParaRPr lang="pl-PL" dirty="0"/>
        </a:p>
      </dgm:t>
    </dgm:pt>
    <dgm:pt modelId="{B7C25B48-AC82-4B1B-99B2-26F38F37D782}" type="parTrans" cxnId="{61755216-7566-44F7-A191-ED642944B0D6}">
      <dgm:prSet/>
      <dgm:spPr/>
      <dgm:t>
        <a:bodyPr/>
        <a:lstStyle/>
        <a:p>
          <a:endParaRPr lang="pl-PL"/>
        </a:p>
      </dgm:t>
    </dgm:pt>
    <dgm:pt modelId="{96C49259-E840-4667-90D9-D7C88848478B}" type="sibTrans" cxnId="{61755216-7566-44F7-A191-ED642944B0D6}">
      <dgm:prSet/>
      <dgm:spPr/>
      <dgm:t>
        <a:bodyPr/>
        <a:lstStyle/>
        <a:p>
          <a:endParaRPr lang="pl-PL"/>
        </a:p>
      </dgm:t>
    </dgm:pt>
    <dgm:pt modelId="{0DD0A013-61A8-4C39-938A-5F7383A2A29E}">
      <dgm:prSet/>
      <dgm:spPr/>
      <dgm:t>
        <a:bodyPr/>
        <a:lstStyle/>
        <a:p>
          <a:r>
            <a:rPr lang="pl-PL" dirty="0" smtClean="0"/>
            <a:t>ilościowa </a:t>
          </a:r>
          <a:endParaRPr lang="pl-PL" dirty="0"/>
        </a:p>
      </dgm:t>
    </dgm:pt>
    <dgm:pt modelId="{8A732B5E-5B8F-430C-8AC8-CAF457CF526D}" type="parTrans" cxnId="{649B8635-4A40-4CCF-99D4-27F1013AB81D}">
      <dgm:prSet/>
      <dgm:spPr/>
      <dgm:t>
        <a:bodyPr/>
        <a:lstStyle/>
        <a:p>
          <a:endParaRPr lang="pl-PL"/>
        </a:p>
      </dgm:t>
    </dgm:pt>
    <dgm:pt modelId="{336503C6-B6B8-4602-A675-A15D3A2FDE94}" type="sibTrans" cxnId="{649B8635-4A40-4CCF-99D4-27F1013AB81D}">
      <dgm:prSet/>
      <dgm:spPr/>
      <dgm:t>
        <a:bodyPr/>
        <a:lstStyle/>
        <a:p>
          <a:endParaRPr lang="pl-PL"/>
        </a:p>
      </dgm:t>
    </dgm:pt>
    <dgm:pt modelId="{86B3D1D2-CA48-44A7-BC3C-E7080C356070}">
      <dgm:prSet/>
      <dgm:spPr/>
      <dgm:t>
        <a:bodyPr/>
        <a:lstStyle/>
        <a:p>
          <a:r>
            <a:rPr lang="pl-PL" dirty="0" smtClean="0"/>
            <a:t>jakościowa</a:t>
          </a:r>
          <a:endParaRPr lang="pl-PL" dirty="0"/>
        </a:p>
      </dgm:t>
    </dgm:pt>
    <dgm:pt modelId="{5B7AD537-95A5-467A-996F-F5F4E22941A4}" type="parTrans" cxnId="{8DA027B5-2390-4536-8A6D-13D7DAE694CE}">
      <dgm:prSet/>
      <dgm:spPr/>
      <dgm:t>
        <a:bodyPr/>
        <a:lstStyle/>
        <a:p>
          <a:endParaRPr lang="pl-PL"/>
        </a:p>
      </dgm:t>
    </dgm:pt>
    <dgm:pt modelId="{8D2C4F4D-FE57-4CF3-B7AD-0594B9F17CD8}" type="sibTrans" cxnId="{8DA027B5-2390-4536-8A6D-13D7DAE694CE}">
      <dgm:prSet/>
      <dgm:spPr/>
      <dgm:t>
        <a:bodyPr/>
        <a:lstStyle/>
        <a:p>
          <a:endParaRPr lang="pl-PL"/>
        </a:p>
      </dgm:t>
    </dgm:pt>
    <dgm:pt modelId="{8A7E838E-ECE5-47E3-96C1-4483B5F9AC44}" type="pres">
      <dgm:prSet presAssocID="{D92A6AC9-1893-4A0C-9E5D-F7CFD16F4167}" presName="hierChild1" presStyleCnt="0">
        <dgm:presLayoutVars>
          <dgm:orgChart val="1"/>
          <dgm:chPref val="1"/>
          <dgm:dir/>
          <dgm:animOne val="branch"/>
          <dgm:animLvl val="lvl"/>
          <dgm:resizeHandles/>
        </dgm:presLayoutVars>
      </dgm:prSet>
      <dgm:spPr/>
      <dgm:t>
        <a:bodyPr/>
        <a:lstStyle/>
        <a:p>
          <a:endParaRPr lang="pl-PL"/>
        </a:p>
      </dgm:t>
    </dgm:pt>
    <dgm:pt modelId="{532D720A-0DB2-495E-9070-08EDE3D9C4EA}" type="pres">
      <dgm:prSet presAssocID="{A24905DF-6D13-4272-A35F-61A98CF7A137}" presName="hierRoot1" presStyleCnt="0">
        <dgm:presLayoutVars>
          <dgm:hierBranch val="init"/>
        </dgm:presLayoutVars>
      </dgm:prSet>
      <dgm:spPr/>
    </dgm:pt>
    <dgm:pt modelId="{A4A00EEA-DD96-4882-9107-C2C16D989994}" type="pres">
      <dgm:prSet presAssocID="{A24905DF-6D13-4272-A35F-61A98CF7A137}" presName="rootComposite1" presStyleCnt="0"/>
      <dgm:spPr/>
    </dgm:pt>
    <dgm:pt modelId="{A7BDB1D1-CD2A-4478-B83F-CACC744963F1}" type="pres">
      <dgm:prSet presAssocID="{A24905DF-6D13-4272-A35F-61A98CF7A137}" presName="rootText1" presStyleLbl="node0" presStyleIdx="0" presStyleCnt="1">
        <dgm:presLayoutVars>
          <dgm:chPref val="3"/>
        </dgm:presLayoutVars>
      </dgm:prSet>
      <dgm:spPr/>
      <dgm:t>
        <a:bodyPr/>
        <a:lstStyle/>
        <a:p>
          <a:endParaRPr lang="pl-PL"/>
        </a:p>
      </dgm:t>
    </dgm:pt>
    <dgm:pt modelId="{1D523DC4-165E-4964-A09A-BC03B3C2291D}" type="pres">
      <dgm:prSet presAssocID="{A24905DF-6D13-4272-A35F-61A98CF7A137}" presName="rootConnector1" presStyleLbl="node1" presStyleIdx="0" presStyleCnt="0"/>
      <dgm:spPr/>
      <dgm:t>
        <a:bodyPr/>
        <a:lstStyle/>
        <a:p>
          <a:endParaRPr lang="pl-PL"/>
        </a:p>
      </dgm:t>
    </dgm:pt>
    <dgm:pt modelId="{DA05D7F1-BFB6-484C-A3FA-205978F7904E}" type="pres">
      <dgm:prSet presAssocID="{A24905DF-6D13-4272-A35F-61A98CF7A137}" presName="hierChild2" presStyleCnt="0"/>
      <dgm:spPr/>
    </dgm:pt>
    <dgm:pt modelId="{1BEEC976-7165-48BC-99C1-D07C8D20F079}" type="pres">
      <dgm:prSet presAssocID="{F33766FC-711A-419B-9F4F-913F88FFB205}" presName="Name37" presStyleLbl="parChTrans1D2" presStyleIdx="0" presStyleCnt="4"/>
      <dgm:spPr/>
      <dgm:t>
        <a:bodyPr/>
        <a:lstStyle/>
        <a:p>
          <a:endParaRPr lang="pl-PL"/>
        </a:p>
      </dgm:t>
    </dgm:pt>
    <dgm:pt modelId="{3BE5A52D-5C37-4302-818E-3BFD2E08C1A8}" type="pres">
      <dgm:prSet presAssocID="{9DDAA3A0-79BC-4E4C-8B40-2955ED085E37}" presName="hierRoot2" presStyleCnt="0">
        <dgm:presLayoutVars>
          <dgm:hierBranch val="init"/>
        </dgm:presLayoutVars>
      </dgm:prSet>
      <dgm:spPr/>
    </dgm:pt>
    <dgm:pt modelId="{E3753C66-4AFB-4C97-8A11-CDD337A9ED8A}" type="pres">
      <dgm:prSet presAssocID="{9DDAA3A0-79BC-4E4C-8B40-2955ED085E37}" presName="rootComposite" presStyleCnt="0"/>
      <dgm:spPr/>
    </dgm:pt>
    <dgm:pt modelId="{EE6B7D0B-8681-4500-B82A-3EDAA39C3835}" type="pres">
      <dgm:prSet presAssocID="{9DDAA3A0-79BC-4E4C-8B40-2955ED085E37}" presName="rootText" presStyleLbl="node2" presStyleIdx="0" presStyleCnt="4">
        <dgm:presLayoutVars>
          <dgm:chPref val="3"/>
        </dgm:presLayoutVars>
      </dgm:prSet>
      <dgm:spPr/>
      <dgm:t>
        <a:bodyPr/>
        <a:lstStyle/>
        <a:p>
          <a:endParaRPr lang="pl-PL"/>
        </a:p>
      </dgm:t>
    </dgm:pt>
    <dgm:pt modelId="{8B091707-E612-4F40-BB1D-93AFB3D9DC33}" type="pres">
      <dgm:prSet presAssocID="{9DDAA3A0-79BC-4E4C-8B40-2955ED085E37}" presName="rootConnector" presStyleLbl="node2" presStyleIdx="0" presStyleCnt="4"/>
      <dgm:spPr/>
      <dgm:t>
        <a:bodyPr/>
        <a:lstStyle/>
        <a:p>
          <a:endParaRPr lang="pl-PL"/>
        </a:p>
      </dgm:t>
    </dgm:pt>
    <dgm:pt modelId="{1B62BC9B-12D6-4391-A705-1BDCC1C250DB}" type="pres">
      <dgm:prSet presAssocID="{9DDAA3A0-79BC-4E4C-8B40-2955ED085E37}" presName="hierChild4" presStyleCnt="0"/>
      <dgm:spPr/>
    </dgm:pt>
    <dgm:pt modelId="{A768321E-AAF9-4A03-920C-224175918C63}" type="pres">
      <dgm:prSet presAssocID="{36A0D6E3-2E4C-45A6-8B14-2520338FCFF0}" presName="Name37" presStyleLbl="parChTrans1D3" presStyleIdx="0" presStyleCnt="8"/>
      <dgm:spPr/>
      <dgm:t>
        <a:bodyPr/>
        <a:lstStyle/>
        <a:p>
          <a:endParaRPr lang="pl-PL"/>
        </a:p>
      </dgm:t>
    </dgm:pt>
    <dgm:pt modelId="{6F57D262-4166-4E93-ABF8-08FB15F943F0}" type="pres">
      <dgm:prSet presAssocID="{7FE01509-FF93-40DF-BAE0-14AB6645EE21}" presName="hierRoot2" presStyleCnt="0">
        <dgm:presLayoutVars>
          <dgm:hierBranch val="init"/>
        </dgm:presLayoutVars>
      </dgm:prSet>
      <dgm:spPr/>
    </dgm:pt>
    <dgm:pt modelId="{95EC435C-3863-42D2-BEC8-6B554FAE9F95}" type="pres">
      <dgm:prSet presAssocID="{7FE01509-FF93-40DF-BAE0-14AB6645EE21}" presName="rootComposite" presStyleCnt="0"/>
      <dgm:spPr/>
    </dgm:pt>
    <dgm:pt modelId="{CFEA7A2C-3DE2-4164-93B6-FA4A4CEE7D96}" type="pres">
      <dgm:prSet presAssocID="{7FE01509-FF93-40DF-BAE0-14AB6645EE21}" presName="rootText" presStyleLbl="node3" presStyleIdx="0" presStyleCnt="8">
        <dgm:presLayoutVars>
          <dgm:chPref val="3"/>
        </dgm:presLayoutVars>
      </dgm:prSet>
      <dgm:spPr/>
      <dgm:t>
        <a:bodyPr/>
        <a:lstStyle/>
        <a:p>
          <a:endParaRPr lang="pl-PL"/>
        </a:p>
      </dgm:t>
    </dgm:pt>
    <dgm:pt modelId="{150B15FD-B707-41E0-92AD-1A53413AFED8}" type="pres">
      <dgm:prSet presAssocID="{7FE01509-FF93-40DF-BAE0-14AB6645EE21}" presName="rootConnector" presStyleLbl="node3" presStyleIdx="0" presStyleCnt="8"/>
      <dgm:spPr/>
      <dgm:t>
        <a:bodyPr/>
        <a:lstStyle/>
        <a:p>
          <a:endParaRPr lang="pl-PL"/>
        </a:p>
      </dgm:t>
    </dgm:pt>
    <dgm:pt modelId="{8D3857BC-802B-4C11-83BD-6ADBB5988CA8}" type="pres">
      <dgm:prSet presAssocID="{7FE01509-FF93-40DF-BAE0-14AB6645EE21}" presName="hierChild4" presStyleCnt="0"/>
      <dgm:spPr/>
    </dgm:pt>
    <dgm:pt modelId="{16ACCDDC-C661-4921-8909-05FA88E6DA7E}" type="pres">
      <dgm:prSet presAssocID="{7FE01509-FF93-40DF-BAE0-14AB6645EE21}" presName="hierChild5" presStyleCnt="0"/>
      <dgm:spPr/>
    </dgm:pt>
    <dgm:pt modelId="{AB146EA2-3F11-44F6-86AF-D37D1B3F128E}" type="pres">
      <dgm:prSet presAssocID="{21A14BA1-C576-4B55-A603-7DBCBD1E84AD}" presName="Name37" presStyleLbl="parChTrans1D3" presStyleIdx="1" presStyleCnt="8"/>
      <dgm:spPr/>
      <dgm:t>
        <a:bodyPr/>
        <a:lstStyle/>
        <a:p>
          <a:endParaRPr lang="pl-PL"/>
        </a:p>
      </dgm:t>
    </dgm:pt>
    <dgm:pt modelId="{0D259B8B-3628-432D-BC97-320943784E8C}" type="pres">
      <dgm:prSet presAssocID="{2B6C3420-69A1-481E-878D-61D557E2A0F7}" presName="hierRoot2" presStyleCnt="0">
        <dgm:presLayoutVars>
          <dgm:hierBranch val="init"/>
        </dgm:presLayoutVars>
      </dgm:prSet>
      <dgm:spPr/>
    </dgm:pt>
    <dgm:pt modelId="{4017C173-CA84-4A40-A1C9-3B191B8E00B9}" type="pres">
      <dgm:prSet presAssocID="{2B6C3420-69A1-481E-878D-61D557E2A0F7}" presName="rootComposite" presStyleCnt="0"/>
      <dgm:spPr/>
    </dgm:pt>
    <dgm:pt modelId="{D598E5E4-8671-479F-9A37-823CB8E29488}" type="pres">
      <dgm:prSet presAssocID="{2B6C3420-69A1-481E-878D-61D557E2A0F7}" presName="rootText" presStyleLbl="node3" presStyleIdx="1" presStyleCnt="8">
        <dgm:presLayoutVars>
          <dgm:chPref val="3"/>
        </dgm:presLayoutVars>
      </dgm:prSet>
      <dgm:spPr/>
      <dgm:t>
        <a:bodyPr/>
        <a:lstStyle/>
        <a:p>
          <a:endParaRPr lang="pl-PL"/>
        </a:p>
      </dgm:t>
    </dgm:pt>
    <dgm:pt modelId="{0E75C603-04D6-443B-A0F0-52427A109E26}" type="pres">
      <dgm:prSet presAssocID="{2B6C3420-69A1-481E-878D-61D557E2A0F7}" presName="rootConnector" presStyleLbl="node3" presStyleIdx="1" presStyleCnt="8"/>
      <dgm:spPr/>
      <dgm:t>
        <a:bodyPr/>
        <a:lstStyle/>
        <a:p>
          <a:endParaRPr lang="pl-PL"/>
        </a:p>
      </dgm:t>
    </dgm:pt>
    <dgm:pt modelId="{E79CC404-C0EB-4A05-8C73-D8F813B3CF91}" type="pres">
      <dgm:prSet presAssocID="{2B6C3420-69A1-481E-878D-61D557E2A0F7}" presName="hierChild4" presStyleCnt="0"/>
      <dgm:spPr/>
    </dgm:pt>
    <dgm:pt modelId="{E8250421-4755-404D-BA92-BAFAA543CE06}" type="pres">
      <dgm:prSet presAssocID="{2B6C3420-69A1-481E-878D-61D557E2A0F7}" presName="hierChild5" presStyleCnt="0"/>
      <dgm:spPr/>
    </dgm:pt>
    <dgm:pt modelId="{006BD931-51D1-4EE5-ABFC-E3DC4B8791EE}" type="pres">
      <dgm:prSet presAssocID="{9DDAA3A0-79BC-4E4C-8B40-2955ED085E37}" presName="hierChild5" presStyleCnt="0"/>
      <dgm:spPr/>
    </dgm:pt>
    <dgm:pt modelId="{23A2B176-3ECE-41CE-AEC9-2FA8FBDC832B}" type="pres">
      <dgm:prSet presAssocID="{83735953-D3F5-47CD-A92D-23072369719F}" presName="Name37" presStyleLbl="parChTrans1D2" presStyleIdx="1" presStyleCnt="4"/>
      <dgm:spPr/>
      <dgm:t>
        <a:bodyPr/>
        <a:lstStyle/>
        <a:p>
          <a:endParaRPr lang="pl-PL"/>
        </a:p>
      </dgm:t>
    </dgm:pt>
    <dgm:pt modelId="{5FCDA2CD-11CB-483B-9026-D13EC4ED4263}" type="pres">
      <dgm:prSet presAssocID="{94CFBEE2-9D47-4A27-97F4-9D788D38C5CD}" presName="hierRoot2" presStyleCnt="0">
        <dgm:presLayoutVars>
          <dgm:hierBranch val="init"/>
        </dgm:presLayoutVars>
      </dgm:prSet>
      <dgm:spPr/>
    </dgm:pt>
    <dgm:pt modelId="{48C5ED57-2900-4805-8F5F-D81C9CEF34DA}" type="pres">
      <dgm:prSet presAssocID="{94CFBEE2-9D47-4A27-97F4-9D788D38C5CD}" presName="rootComposite" presStyleCnt="0"/>
      <dgm:spPr/>
    </dgm:pt>
    <dgm:pt modelId="{CA58624D-920F-4D70-94A6-DB523150123F}" type="pres">
      <dgm:prSet presAssocID="{94CFBEE2-9D47-4A27-97F4-9D788D38C5CD}" presName="rootText" presStyleLbl="node2" presStyleIdx="1" presStyleCnt="4">
        <dgm:presLayoutVars>
          <dgm:chPref val="3"/>
        </dgm:presLayoutVars>
      </dgm:prSet>
      <dgm:spPr/>
      <dgm:t>
        <a:bodyPr/>
        <a:lstStyle/>
        <a:p>
          <a:endParaRPr lang="pl-PL"/>
        </a:p>
      </dgm:t>
    </dgm:pt>
    <dgm:pt modelId="{96B5651C-BEEF-4676-9506-D4DCF777083E}" type="pres">
      <dgm:prSet presAssocID="{94CFBEE2-9D47-4A27-97F4-9D788D38C5CD}" presName="rootConnector" presStyleLbl="node2" presStyleIdx="1" presStyleCnt="4"/>
      <dgm:spPr/>
      <dgm:t>
        <a:bodyPr/>
        <a:lstStyle/>
        <a:p>
          <a:endParaRPr lang="pl-PL"/>
        </a:p>
      </dgm:t>
    </dgm:pt>
    <dgm:pt modelId="{EE699802-D818-480F-A2CB-D6886D012EA2}" type="pres">
      <dgm:prSet presAssocID="{94CFBEE2-9D47-4A27-97F4-9D788D38C5CD}" presName="hierChild4" presStyleCnt="0"/>
      <dgm:spPr/>
    </dgm:pt>
    <dgm:pt modelId="{AA98AB0B-34E3-43DC-B693-A96DC2E594B8}" type="pres">
      <dgm:prSet presAssocID="{120172CE-2B6A-4DD8-9977-4A23E08CA653}" presName="Name37" presStyleLbl="parChTrans1D3" presStyleIdx="2" presStyleCnt="8"/>
      <dgm:spPr/>
      <dgm:t>
        <a:bodyPr/>
        <a:lstStyle/>
        <a:p>
          <a:endParaRPr lang="pl-PL"/>
        </a:p>
      </dgm:t>
    </dgm:pt>
    <dgm:pt modelId="{22744A68-480F-440F-9817-9FF9F992AAA8}" type="pres">
      <dgm:prSet presAssocID="{8EB68D50-1272-4231-9126-E5CBA770AA30}" presName="hierRoot2" presStyleCnt="0">
        <dgm:presLayoutVars>
          <dgm:hierBranch val="init"/>
        </dgm:presLayoutVars>
      </dgm:prSet>
      <dgm:spPr/>
    </dgm:pt>
    <dgm:pt modelId="{29E66BA1-D2FC-48EA-875A-C5B69E4E6217}" type="pres">
      <dgm:prSet presAssocID="{8EB68D50-1272-4231-9126-E5CBA770AA30}" presName="rootComposite" presStyleCnt="0"/>
      <dgm:spPr/>
    </dgm:pt>
    <dgm:pt modelId="{061C546D-80A5-4863-8FED-403725B17EB3}" type="pres">
      <dgm:prSet presAssocID="{8EB68D50-1272-4231-9126-E5CBA770AA30}" presName="rootText" presStyleLbl="node3" presStyleIdx="2" presStyleCnt="8">
        <dgm:presLayoutVars>
          <dgm:chPref val="3"/>
        </dgm:presLayoutVars>
      </dgm:prSet>
      <dgm:spPr/>
      <dgm:t>
        <a:bodyPr/>
        <a:lstStyle/>
        <a:p>
          <a:endParaRPr lang="pl-PL"/>
        </a:p>
      </dgm:t>
    </dgm:pt>
    <dgm:pt modelId="{22D24515-7E30-4866-BC77-93CA7B6C120C}" type="pres">
      <dgm:prSet presAssocID="{8EB68D50-1272-4231-9126-E5CBA770AA30}" presName="rootConnector" presStyleLbl="node3" presStyleIdx="2" presStyleCnt="8"/>
      <dgm:spPr/>
      <dgm:t>
        <a:bodyPr/>
        <a:lstStyle/>
        <a:p>
          <a:endParaRPr lang="pl-PL"/>
        </a:p>
      </dgm:t>
    </dgm:pt>
    <dgm:pt modelId="{B0380D77-12D0-4E2B-BE00-01239341D1DE}" type="pres">
      <dgm:prSet presAssocID="{8EB68D50-1272-4231-9126-E5CBA770AA30}" presName="hierChild4" presStyleCnt="0"/>
      <dgm:spPr/>
    </dgm:pt>
    <dgm:pt modelId="{8F2AE946-B0F5-489A-B974-D3610120D284}" type="pres">
      <dgm:prSet presAssocID="{8EB68D50-1272-4231-9126-E5CBA770AA30}" presName="hierChild5" presStyleCnt="0"/>
      <dgm:spPr/>
    </dgm:pt>
    <dgm:pt modelId="{D3071DB0-A703-42D4-AD9B-2FCEC56952D4}" type="pres">
      <dgm:prSet presAssocID="{2997FC29-C22D-4002-8C2C-05C91584D16D}" presName="Name37" presStyleLbl="parChTrans1D3" presStyleIdx="3" presStyleCnt="8"/>
      <dgm:spPr/>
      <dgm:t>
        <a:bodyPr/>
        <a:lstStyle/>
        <a:p>
          <a:endParaRPr lang="pl-PL"/>
        </a:p>
      </dgm:t>
    </dgm:pt>
    <dgm:pt modelId="{7B3D6E83-DDFC-4129-B904-A3389636F975}" type="pres">
      <dgm:prSet presAssocID="{80B3FA87-C461-4821-914F-252747D1E505}" presName="hierRoot2" presStyleCnt="0">
        <dgm:presLayoutVars>
          <dgm:hierBranch val="init"/>
        </dgm:presLayoutVars>
      </dgm:prSet>
      <dgm:spPr/>
    </dgm:pt>
    <dgm:pt modelId="{9BCD1718-2929-4474-A322-1C40F8A052EC}" type="pres">
      <dgm:prSet presAssocID="{80B3FA87-C461-4821-914F-252747D1E505}" presName="rootComposite" presStyleCnt="0"/>
      <dgm:spPr/>
    </dgm:pt>
    <dgm:pt modelId="{CE59CACB-3D82-4979-B5D1-0710F48B2092}" type="pres">
      <dgm:prSet presAssocID="{80B3FA87-C461-4821-914F-252747D1E505}" presName="rootText" presStyleLbl="node3" presStyleIdx="3" presStyleCnt="8">
        <dgm:presLayoutVars>
          <dgm:chPref val="3"/>
        </dgm:presLayoutVars>
      </dgm:prSet>
      <dgm:spPr/>
      <dgm:t>
        <a:bodyPr/>
        <a:lstStyle/>
        <a:p>
          <a:endParaRPr lang="pl-PL"/>
        </a:p>
      </dgm:t>
    </dgm:pt>
    <dgm:pt modelId="{32912CA6-6661-4E21-B3E7-B345EF2B72D6}" type="pres">
      <dgm:prSet presAssocID="{80B3FA87-C461-4821-914F-252747D1E505}" presName="rootConnector" presStyleLbl="node3" presStyleIdx="3" presStyleCnt="8"/>
      <dgm:spPr/>
      <dgm:t>
        <a:bodyPr/>
        <a:lstStyle/>
        <a:p>
          <a:endParaRPr lang="pl-PL"/>
        </a:p>
      </dgm:t>
    </dgm:pt>
    <dgm:pt modelId="{6CB7C943-272C-471B-8C85-2398B0EEB7C1}" type="pres">
      <dgm:prSet presAssocID="{80B3FA87-C461-4821-914F-252747D1E505}" presName="hierChild4" presStyleCnt="0"/>
      <dgm:spPr/>
    </dgm:pt>
    <dgm:pt modelId="{A13238FB-35DC-4FBB-AAC3-888FC9EBABF0}" type="pres">
      <dgm:prSet presAssocID="{80B3FA87-C461-4821-914F-252747D1E505}" presName="hierChild5" presStyleCnt="0"/>
      <dgm:spPr/>
    </dgm:pt>
    <dgm:pt modelId="{9B4ACB19-3451-44EE-9C4A-07FE10FD6FAC}" type="pres">
      <dgm:prSet presAssocID="{94CFBEE2-9D47-4A27-97F4-9D788D38C5CD}" presName="hierChild5" presStyleCnt="0"/>
      <dgm:spPr/>
    </dgm:pt>
    <dgm:pt modelId="{345A5E7A-7429-4D79-8C53-BA914542BCC4}" type="pres">
      <dgm:prSet presAssocID="{E134F1EE-8DA8-43EA-ACB1-EFD09A8F790D}" presName="Name37" presStyleLbl="parChTrans1D2" presStyleIdx="2" presStyleCnt="4"/>
      <dgm:spPr/>
      <dgm:t>
        <a:bodyPr/>
        <a:lstStyle/>
        <a:p>
          <a:endParaRPr lang="pl-PL"/>
        </a:p>
      </dgm:t>
    </dgm:pt>
    <dgm:pt modelId="{851888F2-F896-49F5-8CC3-07CA13DE487F}" type="pres">
      <dgm:prSet presAssocID="{4B08415B-30F4-4F89-BEAB-65F42912EC6B}" presName="hierRoot2" presStyleCnt="0">
        <dgm:presLayoutVars>
          <dgm:hierBranch val="init"/>
        </dgm:presLayoutVars>
      </dgm:prSet>
      <dgm:spPr/>
    </dgm:pt>
    <dgm:pt modelId="{622145BA-9151-4047-8EAB-8E6D2FD7998A}" type="pres">
      <dgm:prSet presAssocID="{4B08415B-30F4-4F89-BEAB-65F42912EC6B}" presName="rootComposite" presStyleCnt="0"/>
      <dgm:spPr/>
    </dgm:pt>
    <dgm:pt modelId="{FD20BCF5-8C1A-4A1D-BDB2-1C1128F7AF8A}" type="pres">
      <dgm:prSet presAssocID="{4B08415B-30F4-4F89-BEAB-65F42912EC6B}" presName="rootText" presStyleLbl="node2" presStyleIdx="2" presStyleCnt="4">
        <dgm:presLayoutVars>
          <dgm:chPref val="3"/>
        </dgm:presLayoutVars>
      </dgm:prSet>
      <dgm:spPr/>
      <dgm:t>
        <a:bodyPr/>
        <a:lstStyle/>
        <a:p>
          <a:endParaRPr lang="pl-PL"/>
        </a:p>
      </dgm:t>
    </dgm:pt>
    <dgm:pt modelId="{5001914F-B4B0-4837-9698-CE13F0DC645D}" type="pres">
      <dgm:prSet presAssocID="{4B08415B-30F4-4F89-BEAB-65F42912EC6B}" presName="rootConnector" presStyleLbl="node2" presStyleIdx="2" presStyleCnt="4"/>
      <dgm:spPr/>
      <dgm:t>
        <a:bodyPr/>
        <a:lstStyle/>
        <a:p>
          <a:endParaRPr lang="pl-PL"/>
        </a:p>
      </dgm:t>
    </dgm:pt>
    <dgm:pt modelId="{D59385B0-8C38-4E06-9019-5FDD42AFCCFE}" type="pres">
      <dgm:prSet presAssocID="{4B08415B-30F4-4F89-BEAB-65F42912EC6B}" presName="hierChild4" presStyleCnt="0"/>
      <dgm:spPr/>
    </dgm:pt>
    <dgm:pt modelId="{34E2CD32-B448-4E77-9147-FB707837D44C}" type="pres">
      <dgm:prSet presAssocID="{8A732B5E-5B8F-430C-8AC8-CAF457CF526D}" presName="Name37" presStyleLbl="parChTrans1D3" presStyleIdx="4" presStyleCnt="8"/>
      <dgm:spPr/>
      <dgm:t>
        <a:bodyPr/>
        <a:lstStyle/>
        <a:p>
          <a:endParaRPr lang="pl-PL"/>
        </a:p>
      </dgm:t>
    </dgm:pt>
    <dgm:pt modelId="{C1BCDAC3-F709-4022-8979-4886639AF385}" type="pres">
      <dgm:prSet presAssocID="{0DD0A013-61A8-4C39-938A-5F7383A2A29E}" presName="hierRoot2" presStyleCnt="0">
        <dgm:presLayoutVars>
          <dgm:hierBranch val="init"/>
        </dgm:presLayoutVars>
      </dgm:prSet>
      <dgm:spPr/>
    </dgm:pt>
    <dgm:pt modelId="{527838E1-1EF6-4C59-8A9C-279CCF166081}" type="pres">
      <dgm:prSet presAssocID="{0DD0A013-61A8-4C39-938A-5F7383A2A29E}" presName="rootComposite" presStyleCnt="0"/>
      <dgm:spPr/>
    </dgm:pt>
    <dgm:pt modelId="{985A75BA-0161-4C2F-BFB2-A35DB13B95DF}" type="pres">
      <dgm:prSet presAssocID="{0DD0A013-61A8-4C39-938A-5F7383A2A29E}" presName="rootText" presStyleLbl="node3" presStyleIdx="4" presStyleCnt="8">
        <dgm:presLayoutVars>
          <dgm:chPref val="3"/>
        </dgm:presLayoutVars>
      </dgm:prSet>
      <dgm:spPr/>
      <dgm:t>
        <a:bodyPr/>
        <a:lstStyle/>
        <a:p>
          <a:endParaRPr lang="pl-PL"/>
        </a:p>
      </dgm:t>
    </dgm:pt>
    <dgm:pt modelId="{AA4F15C3-A37A-4416-A535-1EE2BF69366F}" type="pres">
      <dgm:prSet presAssocID="{0DD0A013-61A8-4C39-938A-5F7383A2A29E}" presName="rootConnector" presStyleLbl="node3" presStyleIdx="4" presStyleCnt="8"/>
      <dgm:spPr/>
      <dgm:t>
        <a:bodyPr/>
        <a:lstStyle/>
        <a:p>
          <a:endParaRPr lang="pl-PL"/>
        </a:p>
      </dgm:t>
    </dgm:pt>
    <dgm:pt modelId="{A4944F97-2872-49B2-A020-54CCD745BC0E}" type="pres">
      <dgm:prSet presAssocID="{0DD0A013-61A8-4C39-938A-5F7383A2A29E}" presName="hierChild4" presStyleCnt="0"/>
      <dgm:spPr/>
    </dgm:pt>
    <dgm:pt modelId="{E01CCFD8-ED4F-452F-91CE-C1AE3F83FF2F}" type="pres">
      <dgm:prSet presAssocID="{0DD0A013-61A8-4C39-938A-5F7383A2A29E}" presName="hierChild5" presStyleCnt="0"/>
      <dgm:spPr/>
    </dgm:pt>
    <dgm:pt modelId="{80468298-EBB3-486B-BACB-2355394D7E94}" type="pres">
      <dgm:prSet presAssocID="{5B7AD537-95A5-467A-996F-F5F4E22941A4}" presName="Name37" presStyleLbl="parChTrans1D3" presStyleIdx="5" presStyleCnt="8"/>
      <dgm:spPr/>
      <dgm:t>
        <a:bodyPr/>
        <a:lstStyle/>
        <a:p>
          <a:endParaRPr lang="pl-PL"/>
        </a:p>
      </dgm:t>
    </dgm:pt>
    <dgm:pt modelId="{3FB2C91F-63C9-4A31-A960-2B664E523542}" type="pres">
      <dgm:prSet presAssocID="{86B3D1D2-CA48-44A7-BC3C-E7080C356070}" presName="hierRoot2" presStyleCnt="0">
        <dgm:presLayoutVars>
          <dgm:hierBranch val="init"/>
        </dgm:presLayoutVars>
      </dgm:prSet>
      <dgm:spPr/>
    </dgm:pt>
    <dgm:pt modelId="{1B45E929-EF9E-41CF-BB37-EC01EC836DFC}" type="pres">
      <dgm:prSet presAssocID="{86B3D1D2-CA48-44A7-BC3C-E7080C356070}" presName="rootComposite" presStyleCnt="0"/>
      <dgm:spPr/>
    </dgm:pt>
    <dgm:pt modelId="{256C4379-C74B-499A-BDD8-71E9D236D754}" type="pres">
      <dgm:prSet presAssocID="{86B3D1D2-CA48-44A7-BC3C-E7080C356070}" presName="rootText" presStyleLbl="node3" presStyleIdx="5" presStyleCnt="8">
        <dgm:presLayoutVars>
          <dgm:chPref val="3"/>
        </dgm:presLayoutVars>
      </dgm:prSet>
      <dgm:spPr/>
      <dgm:t>
        <a:bodyPr/>
        <a:lstStyle/>
        <a:p>
          <a:endParaRPr lang="pl-PL"/>
        </a:p>
      </dgm:t>
    </dgm:pt>
    <dgm:pt modelId="{C5901658-3C8A-47C5-B6CF-424C9F00929B}" type="pres">
      <dgm:prSet presAssocID="{86B3D1D2-CA48-44A7-BC3C-E7080C356070}" presName="rootConnector" presStyleLbl="node3" presStyleIdx="5" presStyleCnt="8"/>
      <dgm:spPr/>
      <dgm:t>
        <a:bodyPr/>
        <a:lstStyle/>
        <a:p>
          <a:endParaRPr lang="pl-PL"/>
        </a:p>
      </dgm:t>
    </dgm:pt>
    <dgm:pt modelId="{D6A850FF-DAAE-4234-9CBB-6D24A0557A03}" type="pres">
      <dgm:prSet presAssocID="{86B3D1D2-CA48-44A7-BC3C-E7080C356070}" presName="hierChild4" presStyleCnt="0"/>
      <dgm:spPr/>
    </dgm:pt>
    <dgm:pt modelId="{DDF70681-C839-4041-A1E9-2DA201F20F56}" type="pres">
      <dgm:prSet presAssocID="{86B3D1D2-CA48-44A7-BC3C-E7080C356070}" presName="hierChild5" presStyleCnt="0"/>
      <dgm:spPr/>
    </dgm:pt>
    <dgm:pt modelId="{495ED347-EED1-4CD3-B4E1-FCB1E393712C}" type="pres">
      <dgm:prSet presAssocID="{4B08415B-30F4-4F89-BEAB-65F42912EC6B}" presName="hierChild5" presStyleCnt="0"/>
      <dgm:spPr/>
    </dgm:pt>
    <dgm:pt modelId="{2376F4ED-8709-436B-B66B-F06E619F4A8D}" type="pres">
      <dgm:prSet presAssocID="{F8C259F0-1153-4DC3-9D3F-D9E9F6B18F1C}" presName="Name37" presStyleLbl="parChTrans1D2" presStyleIdx="3" presStyleCnt="4"/>
      <dgm:spPr/>
      <dgm:t>
        <a:bodyPr/>
        <a:lstStyle/>
        <a:p>
          <a:endParaRPr lang="pl-PL"/>
        </a:p>
      </dgm:t>
    </dgm:pt>
    <dgm:pt modelId="{F88F8436-7D1C-4DFE-B3C8-291EFC16A7E4}" type="pres">
      <dgm:prSet presAssocID="{BA56082B-5B08-42BE-B134-0D62D7BBD652}" presName="hierRoot2" presStyleCnt="0">
        <dgm:presLayoutVars>
          <dgm:hierBranch val="init"/>
        </dgm:presLayoutVars>
      </dgm:prSet>
      <dgm:spPr/>
    </dgm:pt>
    <dgm:pt modelId="{3C063E67-25A8-482D-BE05-080C74D39D22}" type="pres">
      <dgm:prSet presAssocID="{BA56082B-5B08-42BE-B134-0D62D7BBD652}" presName="rootComposite" presStyleCnt="0"/>
      <dgm:spPr/>
    </dgm:pt>
    <dgm:pt modelId="{2515147B-BCFB-434B-BA3E-C56E97DC913B}" type="pres">
      <dgm:prSet presAssocID="{BA56082B-5B08-42BE-B134-0D62D7BBD652}" presName="rootText" presStyleLbl="node2" presStyleIdx="3" presStyleCnt="4">
        <dgm:presLayoutVars>
          <dgm:chPref val="3"/>
        </dgm:presLayoutVars>
      </dgm:prSet>
      <dgm:spPr/>
      <dgm:t>
        <a:bodyPr/>
        <a:lstStyle/>
        <a:p>
          <a:endParaRPr lang="pl-PL"/>
        </a:p>
      </dgm:t>
    </dgm:pt>
    <dgm:pt modelId="{9DE2FC85-AF66-4742-A2F3-30AFE548A6EE}" type="pres">
      <dgm:prSet presAssocID="{BA56082B-5B08-42BE-B134-0D62D7BBD652}" presName="rootConnector" presStyleLbl="node2" presStyleIdx="3" presStyleCnt="4"/>
      <dgm:spPr/>
      <dgm:t>
        <a:bodyPr/>
        <a:lstStyle/>
        <a:p>
          <a:endParaRPr lang="pl-PL"/>
        </a:p>
      </dgm:t>
    </dgm:pt>
    <dgm:pt modelId="{545D406B-C27A-4DF1-9A0C-80E0C325C2EC}" type="pres">
      <dgm:prSet presAssocID="{BA56082B-5B08-42BE-B134-0D62D7BBD652}" presName="hierChild4" presStyleCnt="0"/>
      <dgm:spPr/>
    </dgm:pt>
    <dgm:pt modelId="{84A77A96-7C89-4FC5-99F0-AF635F7A720F}" type="pres">
      <dgm:prSet presAssocID="{65EF75D5-7BDA-4E87-BEC1-D72C2D3C150A}" presName="Name37" presStyleLbl="parChTrans1D3" presStyleIdx="6" presStyleCnt="8"/>
      <dgm:spPr/>
      <dgm:t>
        <a:bodyPr/>
        <a:lstStyle/>
        <a:p>
          <a:endParaRPr lang="pl-PL"/>
        </a:p>
      </dgm:t>
    </dgm:pt>
    <dgm:pt modelId="{A88B418A-A60F-4F86-8127-053E48D6B3D4}" type="pres">
      <dgm:prSet presAssocID="{7A0B822F-032F-4797-BA27-AFE67F2530FC}" presName="hierRoot2" presStyleCnt="0">
        <dgm:presLayoutVars>
          <dgm:hierBranch val="init"/>
        </dgm:presLayoutVars>
      </dgm:prSet>
      <dgm:spPr/>
    </dgm:pt>
    <dgm:pt modelId="{1B8F9C52-A669-41D8-BDC5-F14117BD6E16}" type="pres">
      <dgm:prSet presAssocID="{7A0B822F-032F-4797-BA27-AFE67F2530FC}" presName="rootComposite" presStyleCnt="0"/>
      <dgm:spPr/>
    </dgm:pt>
    <dgm:pt modelId="{D8712354-5D82-4819-A6A8-5FFEFCA3243D}" type="pres">
      <dgm:prSet presAssocID="{7A0B822F-032F-4797-BA27-AFE67F2530FC}" presName="rootText" presStyleLbl="node3" presStyleIdx="6" presStyleCnt="8">
        <dgm:presLayoutVars>
          <dgm:chPref val="3"/>
        </dgm:presLayoutVars>
      </dgm:prSet>
      <dgm:spPr/>
      <dgm:t>
        <a:bodyPr/>
        <a:lstStyle/>
        <a:p>
          <a:endParaRPr lang="pl-PL"/>
        </a:p>
      </dgm:t>
    </dgm:pt>
    <dgm:pt modelId="{DB28D339-CF2E-493B-BCB9-D854F26C67B2}" type="pres">
      <dgm:prSet presAssocID="{7A0B822F-032F-4797-BA27-AFE67F2530FC}" presName="rootConnector" presStyleLbl="node3" presStyleIdx="6" presStyleCnt="8"/>
      <dgm:spPr/>
      <dgm:t>
        <a:bodyPr/>
        <a:lstStyle/>
        <a:p>
          <a:endParaRPr lang="pl-PL"/>
        </a:p>
      </dgm:t>
    </dgm:pt>
    <dgm:pt modelId="{9476BA55-4EB4-489D-8C0E-FA022EAA1BE8}" type="pres">
      <dgm:prSet presAssocID="{7A0B822F-032F-4797-BA27-AFE67F2530FC}" presName="hierChild4" presStyleCnt="0"/>
      <dgm:spPr/>
    </dgm:pt>
    <dgm:pt modelId="{BBED82FA-535C-4647-9B0A-18DE1DB8E0FD}" type="pres">
      <dgm:prSet presAssocID="{7A0B822F-032F-4797-BA27-AFE67F2530FC}" presName="hierChild5" presStyleCnt="0"/>
      <dgm:spPr/>
    </dgm:pt>
    <dgm:pt modelId="{98DC3B88-6496-40C7-ADE8-073FB3CEBC88}" type="pres">
      <dgm:prSet presAssocID="{B7C25B48-AC82-4B1B-99B2-26F38F37D782}" presName="Name37" presStyleLbl="parChTrans1D3" presStyleIdx="7" presStyleCnt="8"/>
      <dgm:spPr/>
      <dgm:t>
        <a:bodyPr/>
        <a:lstStyle/>
        <a:p>
          <a:endParaRPr lang="pl-PL"/>
        </a:p>
      </dgm:t>
    </dgm:pt>
    <dgm:pt modelId="{528844B7-DC79-45B3-ADA0-7BE4FE44E9E9}" type="pres">
      <dgm:prSet presAssocID="{A9733EBD-F8DC-4C3B-B3C4-7E0D02FDCF29}" presName="hierRoot2" presStyleCnt="0">
        <dgm:presLayoutVars>
          <dgm:hierBranch val="init"/>
        </dgm:presLayoutVars>
      </dgm:prSet>
      <dgm:spPr/>
    </dgm:pt>
    <dgm:pt modelId="{51F7E6FC-F009-452D-A0BE-8420CBB3A52D}" type="pres">
      <dgm:prSet presAssocID="{A9733EBD-F8DC-4C3B-B3C4-7E0D02FDCF29}" presName="rootComposite" presStyleCnt="0"/>
      <dgm:spPr/>
    </dgm:pt>
    <dgm:pt modelId="{284A166E-9462-409F-A15A-1D335D0E551A}" type="pres">
      <dgm:prSet presAssocID="{A9733EBD-F8DC-4C3B-B3C4-7E0D02FDCF29}" presName="rootText" presStyleLbl="node3" presStyleIdx="7" presStyleCnt="8">
        <dgm:presLayoutVars>
          <dgm:chPref val="3"/>
        </dgm:presLayoutVars>
      </dgm:prSet>
      <dgm:spPr/>
      <dgm:t>
        <a:bodyPr/>
        <a:lstStyle/>
        <a:p>
          <a:endParaRPr lang="pl-PL"/>
        </a:p>
      </dgm:t>
    </dgm:pt>
    <dgm:pt modelId="{B91DE489-EF94-417C-8A8A-D6FB7117F9C2}" type="pres">
      <dgm:prSet presAssocID="{A9733EBD-F8DC-4C3B-B3C4-7E0D02FDCF29}" presName="rootConnector" presStyleLbl="node3" presStyleIdx="7" presStyleCnt="8"/>
      <dgm:spPr/>
      <dgm:t>
        <a:bodyPr/>
        <a:lstStyle/>
        <a:p>
          <a:endParaRPr lang="pl-PL"/>
        </a:p>
      </dgm:t>
    </dgm:pt>
    <dgm:pt modelId="{C2E8C4F5-B7C1-4C6B-B6F2-267E89993AE5}" type="pres">
      <dgm:prSet presAssocID="{A9733EBD-F8DC-4C3B-B3C4-7E0D02FDCF29}" presName="hierChild4" presStyleCnt="0"/>
      <dgm:spPr/>
    </dgm:pt>
    <dgm:pt modelId="{F0571249-7D69-45B0-9BCF-E54682862C27}" type="pres">
      <dgm:prSet presAssocID="{A9733EBD-F8DC-4C3B-B3C4-7E0D02FDCF29}" presName="hierChild5" presStyleCnt="0"/>
      <dgm:spPr/>
    </dgm:pt>
    <dgm:pt modelId="{1EF13490-859E-450E-80BF-2481A79D08F6}" type="pres">
      <dgm:prSet presAssocID="{BA56082B-5B08-42BE-B134-0D62D7BBD652}" presName="hierChild5" presStyleCnt="0"/>
      <dgm:spPr/>
    </dgm:pt>
    <dgm:pt modelId="{CD5B291D-04FD-452D-8633-03195983ABB7}" type="pres">
      <dgm:prSet presAssocID="{A24905DF-6D13-4272-A35F-61A98CF7A137}" presName="hierChild3" presStyleCnt="0"/>
      <dgm:spPr/>
    </dgm:pt>
  </dgm:ptLst>
  <dgm:cxnLst>
    <dgm:cxn modelId="{2C07F9EE-982B-4B45-81B2-76B97058A285}" srcId="{A24905DF-6D13-4272-A35F-61A98CF7A137}" destId="{4B08415B-30F4-4F89-BEAB-65F42912EC6B}" srcOrd="2" destOrd="0" parTransId="{E134F1EE-8DA8-43EA-ACB1-EFD09A8F790D}" sibTransId="{D768D5B9-C53B-4E43-BE39-44E2903AD2F5}"/>
    <dgm:cxn modelId="{D1662B7B-766C-4EB9-9C6C-E95CE7EF1FB8}" type="presOf" srcId="{E134F1EE-8DA8-43EA-ACB1-EFD09A8F790D}" destId="{345A5E7A-7429-4D79-8C53-BA914542BCC4}" srcOrd="0" destOrd="0" presId="urn:microsoft.com/office/officeart/2005/8/layout/orgChart1"/>
    <dgm:cxn modelId="{10774A25-4EBA-44FE-97B4-681AFDA483FD}" type="presOf" srcId="{BA56082B-5B08-42BE-B134-0D62D7BBD652}" destId="{2515147B-BCFB-434B-BA3E-C56E97DC913B}" srcOrd="0" destOrd="0" presId="urn:microsoft.com/office/officeart/2005/8/layout/orgChart1"/>
    <dgm:cxn modelId="{31DE4B0B-8B33-4CE5-9C8E-904D198ADEDA}" type="presOf" srcId="{9DDAA3A0-79BC-4E4C-8B40-2955ED085E37}" destId="{8B091707-E612-4F40-BB1D-93AFB3D9DC33}" srcOrd="1" destOrd="0" presId="urn:microsoft.com/office/officeart/2005/8/layout/orgChart1"/>
    <dgm:cxn modelId="{B84E8747-EF5B-4223-AEE2-385CA20C4AF9}" type="presOf" srcId="{36A0D6E3-2E4C-45A6-8B14-2520338FCFF0}" destId="{A768321E-AAF9-4A03-920C-224175918C63}" srcOrd="0" destOrd="0" presId="urn:microsoft.com/office/officeart/2005/8/layout/orgChart1"/>
    <dgm:cxn modelId="{3D535730-5DE4-4B6D-995D-6D1ACEF69E0C}" type="presOf" srcId="{A9733EBD-F8DC-4C3B-B3C4-7E0D02FDCF29}" destId="{B91DE489-EF94-417C-8A8A-D6FB7117F9C2}" srcOrd="1" destOrd="0" presId="urn:microsoft.com/office/officeart/2005/8/layout/orgChart1"/>
    <dgm:cxn modelId="{3AECD474-E797-45F6-BFD1-7055F2EC0C14}" type="presOf" srcId="{7FE01509-FF93-40DF-BAE0-14AB6645EE21}" destId="{150B15FD-B707-41E0-92AD-1A53413AFED8}" srcOrd="1" destOrd="0" presId="urn:microsoft.com/office/officeart/2005/8/layout/orgChart1"/>
    <dgm:cxn modelId="{DFFB266D-8D50-4EDD-B89B-9655253B550E}" type="presOf" srcId="{7A0B822F-032F-4797-BA27-AFE67F2530FC}" destId="{D8712354-5D82-4819-A6A8-5FFEFCA3243D}" srcOrd="0" destOrd="0" presId="urn:microsoft.com/office/officeart/2005/8/layout/orgChart1"/>
    <dgm:cxn modelId="{C95120AC-C7AB-42D7-B2EE-D3D9C13E83D9}" type="presOf" srcId="{F33766FC-711A-419B-9F4F-913F88FFB205}" destId="{1BEEC976-7165-48BC-99C1-D07C8D20F079}" srcOrd="0" destOrd="0" presId="urn:microsoft.com/office/officeart/2005/8/layout/orgChart1"/>
    <dgm:cxn modelId="{512A544C-FDBD-44D1-B53F-6316DA36DB50}" type="presOf" srcId="{86B3D1D2-CA48-44A7-BC3C-E7080C356070}" destId="{C5901658-3C8A-47C5-B6CF-424C9F00929B}" srcOrd="1" destOrd="0" presId="urn:microsoft.com/office/officeart/2005/8/layout/orgChart1"/>
    <dgm:cxn modelId="{2AC63CB8-3210-4D5D-84BB-915188E8EC2E}" type="presOf" srcId="{94CFBEE2-9D47-4A27-97F4-9D788D38C5CD}" destId="{CA58624D-920F-4D70-94A6-DB523150123F}" srcOrd="0" destOrd="0" presId="urn:microsoft.com/office/officeart/2005/8/layout/orgChart1"/>
    <dgm:cxn modelId="{3CF8CC22-5DD0-4E8B-A79C-FDAB1103E00B}" srcId="{A24905DF-6D13-4272-A35F-61A98CF7A137}" destId="{9DDAA3A0-79BC-4E4C-8B40-2955ED085E37}" srcOrd="0" destOrd="0" parTransId="{F33766FC-711A-419B-9F4F-913F88FFB205}" sibTransId="{8DE184EA-DB65-4F8B-A327-1D94E20A5044}"/>
    <dgm:cxn modelId="{335B45CD-526A-42C0-AFC1-0E84F57B09E5}" type="presOf" srcId="{7A0B822F-032F-4797-BA27-AFE67F2530FC}" destId="{DB28D339-CF2E-493B-BCB9-D854F26C67B2}" srcOrd="1" destOrd="0" presId="urn:microsoft.com/office/officeart/2005/8/layout/orgChart1"/>
    <dgm:cxn modelId="{929166B4-FC09-4D40-86C5-327CB7D9D20A}" srcId="{94CFBEE2-9D47-4A27-97F4-9D788D38C5CD}" destId="{80B3FA87-C461-4821-914F-252747D1E505}" srcOrd="1" destOrd="0" parTransId="{2997FC29-C22D-4002-8C2C-05C91584D16D}" sibTransId="{96C51EC6-394A-49E8-B548-A964AC57B6A4}"/>
    <dgm:cxn modelId="{4E87ECCE-1B07-4F6F-999E-4857A0FD3203}" srcId="{A24905DF-6D13-4272-A35F-61A98CF7A137}" destId="{94CFBEE2-9D47-4A27-97F4-9D788D38C5CD}" srcOrd="1" destOrd="0" parTransId="{83735953-D3F5-47CD-A92D-23072369719F}" sibTransId="{A4E0CC15-2922-4F65-8AFD-4F9018228242}"/>
    <dgm:cxn modelId="{27DC6DAC-A459-4FE0-9071-A045A511C545}" type="presOf" srcId="{2B6C3420-69A1-481E-878D-61D557E2A0F7}" destId="{0E75C603-04D6-443B-A0F0-52427A109E26}" srcOrd="1" destOrd="0" presId="urn:microsoft.com/office/officeart/2005/8/layout/orgChart1"/>
    <dgm:cxn modelId="{88843CA1-3BF5-4BE6-B260-FB899D111885}" type="presOf" srcId="{BA56082B-5B08-42BE-B134-0D62D7BBD652}" destId="{9DE2FC85-AF66-4742-A2F3-30AFE548A6EE}" srcOrd="1" destOrd="0" presId="urn:microsoft.com/office/officeart/2005/8/layout/orgChart1"/>
    <dgm:cxn modelId="{3386ED93-288E-4ABC-AA70-4633A5146461}" srcId="{D92A6AC9-1893-4A0C-9E5D-F7CFD16F4167}" destId="{A24905DF-6D13-4272-A35F-61A98CF7A137}" srcOrd="0" destOrd="0" parTransId="{8BE1C73C-113A-497E-A115-793AD969077E}" sibTransId="{A2617461-E8C7-4B21-B6B3-BD6FA4F2B043}"/>
    <dgm:cxn modelId="{7B0FDA2F-0905-4A7C-BF33-94F838DE2166}" srcId="{94CFBEE2-9D47-4A27-97F4-9D788D38C5CD}" destId="{8EB68D50-1272-4231-9126-E5CBA770AA30}" srcOrd="0" destOrd="0" parTransId="{120172CE-2B6A-4DD8-9977-4A23E08CA653}" sibTransId="{ABD5BAB2-CC78-4020-8188-9F35FA2C817C}"/>
    <dgm:cxn modelId="{66CF53DC-0AB1-4D08-A807-BAE3C92FCA90}" srcId="{BA56082B-5B08-42BE-B134-0D62D7BBD652}" destId="{7A0B822F-032F-4797-BA27-AFE67F2530FC}" srcOrd="0" destOrd="0" parTransId="{65EF75D5-7BDA-4E87-BEC1-D72C2D3C150A}" sibTransId="{41C378E0-44AB-4F05-87C7-B61020DA19AF}"/>
    <dgm:cxn modelId="{D6EE1B44-7875-419C-83C9-BAEEA7151F3D}" type="presOf" srcId="{B7C25B48-AC82-4B1B-99B2-26F38F37D782}" destId="{98DC3B88-6496-40C7-ADE8-073FB3CEBC88}" srcOrd="0" destOrd="0" presId="urn:microsoft.com/office/officeart/2005/8/layout/orgChart1"/>
    <dgm:cxn modelId="{92EB47F0-6423-4073-B693-3AFAF6779DAC}" type="presOf" srcId="{8EB68D50-1272-4231-9126-E5CBA770AA30}" destId="{22D24515-7E30-4866-BC77-93CA7B6C120C}" srcOrd="1" destOrd="0" presId="urn:microsoft.com/office/officeart/2005/8/layout/orgChart1"/>
    <dgm:cxn modelId="{E84A90AB-6EE3-46CE-AAA6-A588B5099093}" type="presOf" srcId="{65EF75D5-7BDA-4E87-BEC1-D72C2D3C150A}" destId="{84A77A96-7C89-4FC5-99F0-AF635F7A720F}" srcOrd="0" destOrd="0" presId="urn:microsoft.com/office/officeart/2005/8/layout/orgChart1"/>
    <dgm:cxn modelId="{0C2B8691-6A33-4FC5-AD86-1BB2F0BCDB73}" type="presOf" srcId="{7FE01509-FF93-40DF-BAE0-14AB6645EE21}" destId="{CFEA7A2C-3DE2-4164-93B6-FA4A4CEE7D96}" srcOrd="0" destOrd="0" presId="urn:microsoft.com/office/officeart/2005/8/layout/orgChart1"/>
    <dgm:cxn modelId="{61755216-7566-44F7-A191-ED642944B0D6}" srcId="{BA56082B-5B08-42BE-B134-0D62D7BBD652}" destId="{A9733EBD-F8DC-4C3B-B3C4-7E0D02FDCF29}" srcOrd="1" destOrd="0" parTransId="{B7C25B48-AC82-4B1B-99B2-26F38F37D782}" sibTransId="{96C49259-E840-4667-90D9-D7C88848478B}"/>
    <dgm:cxn modelId="{BED0BA64-6F55-47DE-B666-58AD61D7ECE7}" type="presOf" srcId="{0DD0A013-61A8-4C39-938A-5F7383A2A29E}" destId="{985A75BA-0161-4C2F-BFB2-A35DB13B95DF}" srcOrd="0" destOrd="0" presId="urn:microsoft.com/office/officeart/2005/8/layout/orgChart1"/>
    <dgm:cxn modelId="{DCE3FDAE-9C38-43B9-93E1-576FED2B09C2}" type="presOf" srcId="{A24905DF-6D13-4272-A35F-61A98CF7A137}" destId="{1D523DC4-165E-4964-A09A-BC03B3C2291D}" srcOrd="1" destOrd="0" presId="urn:microsoft.com/office/officeart/2005/8/layout/orgChart1"/>
    <dgm:cxn modelId="{BEBC2303-0E56-422A-B1CF-AF9DFE3A5138}" type="presOf" srcId="{80B3FA87-C461-4821-914F-252747D1E505}" destId="{CE59CACB-3D82-4979-B5D1-0710F48B2092}" srcOrd="0" destOrd="0" presId="urn:microsoft.com/office/officeart/2005/8/layout/orgChart1"/>
    <dgm:cxn modelId="{CF5F03A2-749D-40D5-BBB3-7C68E5E15D11}" type="presOf" srcId="{21A14BA1-C576-4B55-A603-7DBCBD1E84AD}" destId="{AB146EA2-3F11-44F6-86AF-D37D1B3F128E}" srcOrd="0" destOrd="0" presId="urn:microsoft.com/office/officeart/2005/8/layout/orgChart1"/>
    <dgm:cxn modelId="{6A935016-D951-43DE-A406-DE1E10054001}" type="presOf" srcId="{A24905DF-6D13-4272-A35F-61A98CF7A137}" destId="{A7BDB1D1-CD2A-4478-B83F-CACC744963F1}" srcOrd="0" destOrd="0" presId="urn:microsoft.com/office/officeart/2005/8/layout/orgChart1"/>
    <dgm:cxn modelId="{B404BFE0-1D24-40BC-83AC-484BF9B4BDF6}" type="presOf" srcId="{8EB68D50-1272-4231-9126-E5CBA770AA30}" destId="{061C546D-80A5-4863-8FED-403725B17EB3}" srcOrd="0" destOrd="0" presId="urn:microsoft.com/office/officeart/2005/8/layout/orgChart1"/>
    <dgm:cxn modelId="{3F3637ED-F39B-4B3F-9E3F-4EF37A43EBC7}" type="presOf" srcId="{4B08415B-30F4-4F89-BEAB-65F42912EC6B}" destId="{5001914F-B4B0-4837-9698-CE13F0DC645D}" srcOrd="1" destOrd="0" presId="urn:microsoft.com/office/officeart/2005/8/layout/orgChart1"/>
    <dgm:cxn modelId="{194E4771-8D41-4246-B3DA-AB07B84A9736}" type="presOf" srcId="{80B3FA87-C461-4821-914F-252747D1E505}" destId="{32912CA6-6661-4E21-B3E7-B345EF2B72D6}" srcOrd="1" destOrd="0" presId="urn:microsoft.com/office/officeart/2005/8/layout/orgChart1"/>
    <dgm:cxn modelId="{7958A247-5D67-4216-92F7-056BE48C44DD}" type="presOf" srcId="{86B3D1D2-CA48-44A7-BC3C-E7080C356070}" destId="{256C4379-C74B-499A-BDD8-71E9D236D754}" srcOrd="0" destOrd="0" presId="urn:microsoft.com/office/officeart/2005/8/layout/orgChart1"/>
    <dgm:cxn modelId="{864526C3-7C8C-4EA6-81CD-C6222B5F1D25}" type="presOf" srcId="{94CFBEE2-9D47-4A27-97F4-9D788D38C5CD}" destId="{96B5651C-BEEF-4676-9506-D4DCF777083E}" srcOrd="1" destOrd="0" presId="urn:microsoft.com/office/officeart/2005/8/layout/orgChart1"/>
    <dgm:cxn modelId="{8DA027B5-2390-4536-8A6D-13D7DAE694CE}" srcId="{4B08415B-30F4-4F89-BEAB-65F42912EC6B}" destId="{86B3D1D2-CA48-44A7-BC3C-E7080C356070}" srcOrd="1" destOrd="0" parTransId="{5B7AD537-95A5-467A-996F-F5F4E22941A4}" sibTransId="{8D2C4F4D-FE57-4CF3-B7AD-0594B9F17CD8}"/>
    <dgm:cxn modelId="{895614DA-ED77-4A43-BDFE-8E63AB8943A2}" type="presOf" srcId="{0DD0A013-61A8-4C39-938A-5F7383A2A29E}" destId="{AA4F15C3-A37A-4416-A535-1EE2BF69366F}" srcOrd="1" destOrd="0" presId="urn:microsoft.com/office/officeart/2005/8/layout/orgChart1"/>
    <dgm:cxn modelId="{F5385D37-5032-419A-92C0-57F965996C94}" type="presOf" srcId="{83735953-D3F5-47CD-A92D-23072369719F}" destId="{23A2B176-3ECE-41CE-AEC9-2FA8FBDC832B}" srcOrd="0" destOrd="0" presId="urn:microsoft.com/office/officeart/2005/8/layout/orgChart1"/>
    <dgm:cxn modelId="{5E644F22-1691-4DD2-9AFF-2C5630EAA4F4}" type="presOf" srcId="{2997FC29-C22D-4002-8C2C-05C91584D16D}" destId="{D3071DB0-A703-42D4-AD9B-2FCEC56952D4}" srcOrd="0" destOrd="0" presId="urn:microsoft.com/office/officeart/2005/8/layout/orgChart1"/>
    <dgm:cxn modelId="{D5E42726-8521-4130-B2D4-5540A7BB3D15}" type="presOf" srcId="{8A732B5E-5B8F-430C-8AC8-CAF457CF526D}" destId="{34E2CD32-B448-4E77-9147-FB707837D44C}" srcOrd="0" destOrd="0" presId="urn:microsoft.com/office/officeart/2005/8/layout/orgChart1"/>
    <dgm:cxn modelId="{AF8D1941-5FF1-4E6F-997F-01098B9A3C51}" type="presOf" srcId="{A9733EBD-F8DC-4C3B-B3C4-7E0D02FDCF29}" destId="{284A166E-9462-409F-A15A-1D335D0E551A}" srcOrd="0" destOrd="0" presId="urn:microsoft.com/office/officeart/2005/8/layout/orgChart1"/>
    <dgm:cxn modelId="{25F9EFAC-1CB4-498F-AE81-126C222553BB}" srcId="{A24905DF-6D13-4272-A35F-61A98CF7A137}" destId="{BA56082B-5B08-42BE-B134-0D62D7BBD652}" srcOrd="3" destOrd="0" parTransId="{F8C259F0-1153-4DC3-9D3F-D9E9F6B18F1C}" sibTransId="{5E0AE684-C729-468F-B83E-B3C9C6266D83}"/>
    <dgm:cxn modelId="{80600DC5-1894-4390-BED6-AE35569F5601}" srcId="{9DDAA3A0-79BC-4E4C-8B40-2955ED085E37}" destId="{7FE01509-FF93-40DF-BAE0-14AB6645EE21}" srcOrd="0" destOrd="0" parTransId="{36A0D6E3-2E4C-45A6-8B14-2520338FCFF0}" sibTransId="{4BFF13A6-82F0-4015-A6D3-5D773556F619}"/>
    <dgm:cxn modelId="{649B8635-4A40-4CCF-99D4-27F1013AB81D}" srcId="{4B08415B-30F4-4F89-BEAB-65F42912EC6B}" destId="{0DD0A013-61A8-4C39-938A-5F7383A2A29E}" srcOrd="0" destOrd="0" parTransId="{8A732B5E-5B8F-430C-8AC8-CAF457CF526D}" sibTransId="{336503C6-B6B8-4602-A675-A15D3A2FDE94}"/>
    <dgm:cxn modelId="{608C1DA2-2D6C-4140-BA95-2F34F0FD4754}" type="presOf" srcId="{9DDAA3A0-79BC-4E4C-8B40-2955ED085E37}" destId="{EE6B7D0B-8681-4500-B82A-3EDAA39C3835}" srcOrd="0" destOrd="0" presId="urn:microsoft.com/office/officeart/2005/8/layout/orgChart1"/>
    <dgm:cxn modelId="{850F7168-0DDB-4A59-B9A5-7280D2960C1A}" type="presOf" srcId="{5B7AD537-95A5-467A-996F-F5F4E22941A4}" destId="{80468298-EBB3-486B-BACB-2355394D7E94}" srcOrd="0" destOrd="0" presId="urn:microsoft.com/office/officeart/2005/8/layout/orgChart1"/>
    <dgm:cxn modelId="{B3FD339D-C605-424B-8E49-17BC92A7540E}" type="presOf" srcId="{4B08415B-30F4-4F89-BEAB-65F42912EC6B}" destId="{FD20BCF5-8C1A-4A1D-BDB2-1C1128F7AF8A}" srcOrd="0" destOrd="0" presId="urn:microsoft.com/office/officeart/2005/8/layout/orgChart1"/>
    <dgm:cxn modelId="{5EAF4F7D-A2AC-486E-810A-F74EEF6BD7ED}" type="presOf" srcId="{F8C259F0-1153-4DC3-9D3F-D9E9F6B18F1C}" destId="{2376F4ED-8709-436B-B66B-F06E619F4A8D}" srcOrd="0" destOrd="0" presId="urn:microsoft.com/office/officeart/2005/8/layout/orgChart1"/>
    <dgm:cxn modelId="{D47BECB9-3260-454B-9069-9C614538ACCA}" type="presOf" srcId="{120172CE-2B6A-4DD8-9977-4A23E08CA653}" destId="{AA98AB0B-34E3-43DC-B693-A96DC2E594B8}" srcOrd="0" destOrd="0" presId="urn:microsoft.com/office/officeart/2005/8/layout/orgChart1"/>
    <dgm:cxn modelId="{B9642F49-5D16-4CC4-956B-B508893678EA}" srcId="{9DDAA3A0-79BC-4E4C-8B40-2955ED085E37}" destId="{2B6C3420-69A1-481E-878D-61D557E2A0F7}" srcOrd="1" destOrd="0" parTransId="{21A14BA1-C576-4B55-A603-7DBCBD1E84AD}" sibTransId="{EE8A4F08-3971-496D-BB1B-397B1E11D1AD}"/>
    <dgm:cxn modelId="{8F73D553-8CC2-4C9A-BB3F-2BD7296EE78D}" type="presOf" srcId="{D92A6AC9-1893-4A0C-9E5D-F7CFD16F4167}" destId="{8A7E838E-ECE5-47E3-96C1-4483B5F9AC44}" srcOrd="0" destOrd="0" presId="urn:microsoft.com/office/officeart/2005/8/layout/orgChart1"/>
    <dgm:cxn modelId="{42F7B317-7C95-4516-BD72-65D21323DCEE}" type="presOf" srcId="{2B6C3420-69A1-481E-878D-61D557E2A0F7}" destId="{D598E5E4-8671-479F-9A37-823CB8E29488}" srcOrd="0" destOrd="0" presId="urn:microsoft.com/office/officeart/2005/8/layout/orgChart1"/>
    <dgm:cxn modelId="{CC872259-7686-484E-8852-C197ECF5AE18}" type="presParOf" srcId="{8A7E838E-ECE5-47E3-96C1-4483B5F9AC44}" destId="{532D720A-0DB2-495E-9070-08EDE3D9C4EA}" srcOrd="0" destOrd="0" presId="urn:microsoft.com/office/officeart/2005/8/layout/orgChart1"/>
    <dgm:cxn modelId="{14FB80FF-0F4D-41EA-84F4-D3F77C1404FA}" type="presParOf" srcId="{532D720A-0DB2-495E-9070-08EDE3D9C4EA}" destId="{A4A00EEA-DD96-4882-9107-C2C16D989994}" srcOrd="0" destOrd="0" presId="urn:microsoft.com/office/officeart/2005/8/layout/orgChart1"/>
    <dgm:cxn modelId="{43BB39A7-B2FA-4624-A4A1-B1C9A3E494C0}" type="presParOf" srcId="{A4A00EEA-DD96-4882-9107-C2C16D989994}" destId="{A7BDB1D1-CD2A-4478-B83F-CACC744963F1}" srcOrd="0" destOrd="0" presId="urn:microsoft.com/office/officeart/2005/8/layout/orgChart1"/>
    <dgm:cxn modelId="{368D9903-4D54-4079-B059-7285F3BF39D4}" type="presParOf" srcId="{A4A00EEA-DD96-4882-9107-C2C16D989994}" destId="{1D523DC4-165E-4964-A09A-BC03B3C2291D}" srcOrd="1" destOrd="0" presId="urn:microsoft.com/office/officeart/2005/8/layout/orgChart1"/>
    <dgm:cxn modelId="{D32E034B-8B1B-4B4A-94D7-B0AC37CD1BC3}" type="presParOf" srcId="{532D720A-0DB2-495E-9070-08EDE3D9C4EA}" destId="{DA05D7F1-BFB6-484C-A3FA-205978F7904E}" srcOrd="1" destOrd="0" presId="urn:microsoft.com/office/officeart/2005/8/layout/orgChart1"/>
    <dgm:cxn modelId="{EFC06E18-91F6-4119-B083-F4C77B3FA6B4}" type="presParOf" srcId="{DA05D7F1-BFB6-484C-A3FA-205978F7904E}" destId="{1BEEC976-7165-48BC-99C1-D07C8D20F079}" srcOrd="0" destOrd="0" presId="urn:microsoft.com/office/officeart/2005/8/layout/orgChart1"/>
    <dgm:cxn modelId="{7987B7F2-A5A5-4382-A7C7-81C8439DE5B5}" type="presParOf" srcId="{DA05D7F1-BFB6-484C-A3FA-205978F7904E}" destId="{3BE5A52D-5C37-4302-818E-3BFD2E08C1A8}" srcOrd="1" destOrd="0" presId="urn:microsoft.com/office/officeart/2005/8/layout/orgChart1"/>
    <dgm:cxn modelId="{F6AFF403-721F-426C-A79B-A685E1C96DA3}" type="presParOf" srcId="{3BE5A52D-5C37-4302-818E-3BFD2E08C1A8}" destId="{E3753C66-4AFB-4C97-8A11-CDD337A9ED8A}" srcOrd="0" destOrd="0" presId="urn:microsoft.com/office/officeart/2005/8/layout/orgChart1"/>
    <dgm:cxn modelId="{1CFFA6A6-4CB8-43C8-858C-84AC4ACCA9E2}" type="presParOf" srcId="{E3753C66-4AFB-4C97-8A11-CDD337A9ED8A}" destId="{EE6B7D0B-8681-4500-B82A-3EDAA39C3835}" srcOrd="0" destOrd="0" presId="urn:microsoft.com/office/officeart/2005/8/layout/orgChart1"/>
    <dgm:cxn modelId="{31E92D99-F094-4467-B496-6349D8D2CAA1}" type="presParOf" srcId="{E3753C66-4AFB-4C97-8A11-CDD337A9ED8A}" destId="{8B091707-E612-4F40-BB1D-93AFB3D9DC33}" srcOrd="1" destOrd="0" presId="urn:microsoft.com/office/officeart/2005/8/layout/orgChart1"/>
    <dgm:cxn modelId="{771E44E2-A05A-465B-B2EA-F1562CE46568}" type="presParOf" srcId="{3BE5A52D-5C37-4302-818E-3BFD2E08C1A8}" destId="{1B62BC9B-12D6-4391-A705-1BDCC1C250DB}" srcOrd="1" destOrd="0" presId="urn:microsoft.com/office/officeart/2005/8/layout/orgChart1"/>
    <dgm:cxn modelId="{B1FD2869-83F9-4640-BCAE-93B4ACE8B1B6}" type="presParOf" srcId="{1B62BC9B-12D6-4391-A705-1BDCC1C250DB}" destId="{A768321E-AAF9-4A03-920C-224175918C63}" srcOrd="0" destOrd="0" presId="urn:microsoft.com/office/officeart/2005/8/layout/orgChart1"/>
    <dgm:cxn modelId="{DA1931C9-9167-4AE4-8564-FC9A0EDED497}" type="presParOf" srcId="{1B62BC9B-12D6-4391-A705-1BDCC1C250DB}" destId="{6F57D262-4166-4E93-ABF8-08FB15F943F0}" srcOrd="1" destOrd="0" presId="urn:microsoft.com/office/officeart/2005/8/layout/orgChart1"/>
    <dgm:cxn modelId="{438EA091-731E-4228-8D06-84F7E7869B29}" type="presParOf" srcId="{6F57D262-4166-4E93-ABF8-08FB15F943F0}" destId="{95EC435C-3863-42D2-BEC8-6B554FAE9F95}" srcOrd="0" destOrd="0" presId="urn:microsoft.com/office/officeart/2005/8/layout/orgChart1"/>
    <dgm:cxn modelId="{9BCA9238-0E0E-4FE3-9CF8-73F384E6FB2C}" type="presParOf" srcId="{95EC435C-3863-42D2-BEC8-6B554FAE9F95}" destId="{CFEA7A2C-3DE2-4164-93B6-FA4A4CEE7D96}" srcOrd="0" destOrd="0" presId="urn:microsoft.com/office/officeart/2005/8/layout/orgChart1"/>
    <dgm:cxn modelId="{378B49AC-9CC3-4B7A-ADBB-D33B3A7DDE53}" type="presParOf" srcId="{95EC435C-3863-42D2-BEC8-6B554FAE9F95}" destId="{150B15FD-B707-41E0-92AD-1A53413AFED8}" srcOrd="1" destOrd="0" presId="urn:microsoft.com/office/officeart/2005/8/layout/orgChart1"/>
    <dgm:cxn modelId="{27479EBD-0F0C-4230-9945-1D7449617659}" type="presParOf" srcId="{6F57D262-4166-4E93-ABF8-08FB15F943F0}" destId="{8D3857BC-802B-4C11-83BD-6ADBB5988CA8}" srcOrd="1" destOrd="0" presId="urn:microsoft.com/office/officeart/2005/8/layout/orgChart1"/>
    <dgm:cxn modelId="{60F15349-D671-46B2-8742-BD98514FDBD1}" type="presParOf" srcId="{6F57D262-4166-4E93-ABF8-08FB15F943F0}" destId="{16ACCDDC-C661-4921-8909-05FA88E6DA7E}" srcOrd="2" destOrd="0" presId="urn:microsoft.com/office/officeart/2005/8/layout/orgChart1"/>
    <dgm:cxn modelId="{6BC8574D-A3F6-4BCC-89B8-531524D5E555}" type="presParOf" srcId="{1B62BC9B-12D6-4391-A705-1BDCC1C250DB}" destId="{AB146EA2-3F11-44F6-86AF-D37D1B3F128E}" srcOrd="2" destOrd="0" presId="urn:microsoft.com/office/officeart/2005/8/layout/orgChart1"/>
    <dgm:cxn modelId="{F76E9FDF-CF0C-4DB6-A4B9-530E088843E3}" type="presParOf" srcId="{1B62BC9B-12D6-4391-A705-1BDCC1C250DB}" destId="{0D259B8B-3628-432D-BC97-320943784E8C}" srcOrd="3" destOrd="0" presId="urn:microsoft.com/office/officeart/2005/8/layout/orgChart1"/>
    <dgm:cxn modelId="{DEC7FF6A-333C-4C66-AFF3-ABE99F9DDDDD}" type="presParOf" srcId="{0D259B8B-3628-432D-BC97-320943784E8C}" destId="{4017C173-CA84-4A40-A1C9-3B191B8E00B9}" srcOrd="0" destOrd="0" presId="urn:microsoft.com/office/officeart/2005/8/layout/orgChart1"/>
    <dgm:cxn modelId="{9C35193E-6896-4E98-AF77-90483FC4F432}" type="presParOf" srcId="{4017C173-CA84-4A40-A1C9-3B191B8E00B9}" destId="{D598E5E4-8671-479F-9A37-823CB8E29488}" srcOrd="0" destOrd="0" presId="urn:microsoft.com/office/officeart/2005/8/layout/orgChart1"/>
    <dgm:cxn modelId="{EDF5C4F6-9C38-48FE-B178-CFFCD6A0EF00}" type="presParOf" srcId="{4017C173-CA84-4A40-A1C9-3B191B8E00B9}" destId="{0E75C603-04D6-443B-A0F0-52427A109E26}" srcOrd="1" destOrd="0" presId="urn:microsoft.com/office/officeart/2005/8/layout/orgChart1"/>
    <dgm:cxn modelId="{2CB9BD66-1021-4D69-AF3E-25A28C34F472}" type="presParOf" srcId="{0D259B8B-3628-432D-BC97-320943784E8C}" destId="{E79CC404-C0EB-4A05-8C73-D8F813B3CF91}" srcOrd="1" destOrd="0" presId="urn:microsoft.com/office/officeart/2005/8/layout/orgChart1"/>
    <dgm:cxn modelId="{75D7C6EB-CD5E-412C-8500-AE35ACC40B74}" type="presParOf" srcId="{0D259B8B-3628-432D-BC97-320943784E8C}" destId="{E8250421-4755-404D-BA92-BAFAA543CE06}" srcOrd="2" destOrd="0" presId="urn:microsoft.com/office/officeart/2005/8/layout/orgChart1"/>
    <dgm:cxn modelId="{78864E20-16C7-4EE6-8E53-7456B467612D}" type="presParOf" srcId="{3BE5A52D-5C37-4302-818E-3BFD2E08C1A8}" destId="{006BD931-51D1-4EE5-ABFC-E3DC4B8791EE}" srcOrd="2" destOrd="0" presId="urn:microsoft.com/office/officeart/2005/8/layout/orgChart1"/>
    <dgm:cxn modelId="{86D9F8BE-3403-4064-8243-EB62A2E37C7D}" type="presParOf" srcId="{DA05D7F1-BFB6-484C-A3FA-205978F7904E}" destId="{23A2B176-3ECE-41CE-AEC9-2FA8FBDC832B}" srcOrd="2" destOrd="0" presId="urn:microsoft.com/office/officeart/2005/8/layout/orgChart1"/>
    <dgm:cxn modelId="{AF548A14-90B5-404C-AF96-076A144A0757}" type="presParOf" srcId="{DA05D7F1-BFB6-484C-A3FA-205978F7904E}" destId="{5FCDA2CD-11CB-483B-9026-D13EC4ED4263}" srcOrd="3" destOrd="0" presId="urn:microsoft.com/office/officeart/2005/8/layout/orgChart1"/>
    <dgm:cxn modelId="{F5B1C062-FED6-477E-A70E-1F53DDDECE6A}" type="presParOf" srcId="{5FCDA2CD-11CB-483B-9026-D13EC4ED4263}" destId="{48C5ED57-2900-4805-8F5F-D81C9CEF34DA}" srcOrd="0" destOrd="0" presId="urn:microsoft.com/office/officeart/2005/8/layout/orgChart1"/>
    <dgm:cxn modelId="{BEEA173C-00DE-48AE-AA71-A5BE9755D141}" type="presParOf" srcId="{48C5ED57-2900-4805-8F5F-D81C9CEF34DA}" destId="{CA58624D-920F-4D70-94A6-DB523150123F}" srcOrd="0" destOrd="0" presId="urn:microsoft.com/office/officeart/2005/8/layout/orgChart1"/>
    <dgm:cxn modelId="{B0DD0E0A-52F1-4653-A58C-F8F02E1E790C}" type="presParOf" srcId="{48C5ED57-2900-4805-8F5F-D81C9CEF34DA}" destId="{96B5651C-BEEF-4676-9506-D4DCF777083E}" srcOrd="1" destOrd="0" presId="urn:microsoft.com/office/officeart/2005/8/layout/orgChart1"/>
    <dgm:cxn modelId="{696C6CB7-B1B7-4D7A-87B1-B7E6F4418F44}" type="presParOf" srcId="{5FCDA2CD-11CB-483B-9026-D13EC4ED4263}" destId="{EE699802-D818-480F-A2CB-D6886D012EA2}" srcOrd="1" destOrd="0" presId="urn:microsoft.com/office/officeart/2005/8/layout/orgChart1"/>
    <dgm:cxn modelId="{C6FC2A6A-F8BA-40F0-9A8C-2585EB3FA5B9}" type="presParOf" srcId="{EE699802-D818-480F-A2CB-D6886D012EA2}" destId="{AA98AB0B-34E3-43DC-B693-A96DC2E594B8}" srcOrd="0" destOrd="0" presId="urn:microsoft.com/office/officeart/2005/8/layout/orgChart1"/>
    <dgm:cxn modelId="{0C1BA8E1-0BA3-4C70-B4E7-0281146CC835}" type="presParOf" srcId="{EE699802-D818-480F-A2CB-D6886D012EA2}" destId="{22744A68-480F-440F-9817-9FF9F992AAA8}" srcOrd="1" destOrd="0" presId="urn:microsoft.com/office/officeart/2005/8/layout/orgChart1"/>
    <dgm:cxn modelId="{41410C79-F404-492B-8F80-E185476C4E4A}" type="presParOf" srcId="{22744A68-480F-440F-9817-9FF9F992AAA8}" destId="{29E66BA1-D2FC-48EA-875A-C5B69E4E6217}" srcOrd="0" destOrd="0" presId="urn:microsoft.com/office/officeart/2005/8/layout/orgChart1"/>
    <dgm:cxn modelId="{5FBA1A2E-1C21-4544-813E-431B76A38D84}" type="presParOf" srcId="{29E66BA1-D2FC-48EA-875A-C5B69E4E6217}" destId="{061C546D-80A5-4863-8FED-403725B17EB3}" srcOrd="0" destOrd="0" presId="urn:microsoft.com/office/officeart/2005/8/layout/orgChart1"/>
    <dgm:cxn modelId="{4FC7821E-CD82-493F-B994-A2CEECD65564}" type="presParOf" srcId="{29E66BA1-D2FC-48EA-875A-C5B69E4E6217}" destId="{22D24515-7E30-4866-BC77-93CA7B6C120C}" srcOrd="1" destOrd="0" presId="urn:microsoft.com/office/officeart/2005/8/layout/orgChart1"/>
    <dgm:cxn modelId="{A11CDC38-1169-46C4-96CD-5BB15CAE2113}" type="presParOf" srcId="{22744A68-480F-440F-9817-9FF9F992AAA8}" destId="{B0380D77-12D0-4E2B-BE00-01239341D1DE}" srcOrd="1" destOrd="0" presId="urn:microsoft.com/office/officeart/2005/8/layout/orgChart1"/>
    <dgm:cxn modelId="{2742F418-F13F-4D82-BA19-584FE3381118}" type="presParOf" srcId="{22744A68-480F-440F-9817-9FF9F992AAA8}" destId="{8F2AE946-B0F5-489A-B974-D3610120D284}" srcOrd="2" destOrd="0" presId="urn:microsoft.com/office/officeart/2005/8/layout/orgChart1"/>
    <dgm:cxn modelId="{82AA0BDB-0E76-4D74-93D0-3BECF07B3F1C}" type="presParOf" srcId="{EE699802-D818-480F-A2CB-D6886D012EA2}" destId="{D3071DB0-A703-42D4-AD9B-2FCEC56952D4}" srcOrd="2" destOrd="0" presId="urn:microsoft.com/office/officeart/2005/8/layout/orgChart1"/>
    <dgm:cxn modelId="{6B6F0F3C-7902-4EF7-A98C-BB8D7C06F531}" type="presParOf" srcId="{EE699802-D818-480F-A2CB-D6886D012EA2}" destId="{7B3D6E83-DDFC-4129-B904-A3389636F975}" srcOrd="3" destOrd="0" presId="urn:microsoft.com/office/officeart/2005/8/layout/orgChart1"/>
    <dgm:cxn modelId="{B2464977-464A-494A-8AE6-C90CF6B111E3}" type="presParOf" srcId="{7B3D6E83-DDFC-4129-B904-A3389636F975}" destId="{9BCD1718-2929-4474-A322-1C40F8A052EC}" srcOrd="0" destOrd="0" presId="urn:microsoft.com/office/officeart/2005/8/layout/orgChart1"/>
    <dgm:cxn modelId="{A49F42F3-9D4E-4315-8CE6-F95C8DC958FB}" type="presParOf" srcId="{9BCD1718-2929-4474-A322-1C40F8A052EC}" destId="{CE59CACB-3D82-4979-B5D1-0710F48B2092}" srcOrd="0" destOrd="0" presId="urn:microsoft.com/office/officeart/2005/8/layout/orgChart1"/>
    <dgm:cxn modelId="{1EB98A5D-F65F-4C4E-851B-D100F5946FB8}" type="presParOf" srcId="{9BCD1718-2929-4474-A322-1C40F8A052EC}" destId="{32912CA6-6661-4E21-B3E7-B345EF2B72D6}" srcOrd="1" destOrd="0" presId="urn:microsoft.com/office/officeart/2005/8/layout/orgChart1"/>
    <dgm:cxn modelId="{51C29B1D-3E27-4640-9CCE-D41E759C3362}" type="presParOf" srcId="{7B3D6E83-DDFC-4129-B904-A3389636F975}" destId="{6CB7C943-272C-471B-8C85-2398B0EEB7C1}" srcOrd="1" destOrd="0" presId="urn:microsoft.com/office/officeart/2005/8/layout/orgChart1"/>
    <dgm:cxn modelId="{9041FCBA-04C4-459A-B527-FE18352BCEFC}" type="presParOf" srcId="{7B3D6E83-DDFC-4129-B904-A3389636F975}" destId="{A13238FB-35DC-4FBB-AAC3-888FC9EBABF0}" srcOrd="2" destOrd="0" presId="urn:microsoft.com/office/officeart/2005/8/layout/orgChart1"/>
    <dgm:cxn modelId="{DC843717-12D2-4049-AB02-CF6E36202B30}" type="presParOf" srcId="{5FCDA2CD-11CB-483B-9026-D13EC4ED4263}" destId="{9B4ACB19-3451-44EE-9C4A-07FE10FD6FAC}" srcOrd="2" destOrd="0" presId="urn:microsoft.com/office/officeart/2005/8/layout/orgChart1"/>
    <dgm:cxn modelId="{4E608478-5AA3-4337-89C6-347161A924A4}" type="presParOf" srcId="{DA05D7F1-BFB6-484C-A3FA-205978F7904E}" destId="{345A5E7A-7429-4D79-8C53-BA914542BCC4}" srcOrd="4" destOrd="0" presId="urn:microsoft.com/office/officeart/2005/8/layout/orgChart1"/>
    <dgm:cxn modelId="{E4D77D14-E9D4-4CD4-AE3E-892C20A18356}" type="presParOf" srcId="{DA05D7F1-BFB6-484C-A3FA-205978F7904E}" destId="{851888F2-F896-49F5-8CC3-07CA13DE487F}" srcOrd="5" destOrd="0" presId="urn:microsoft.com/office/officeart/2005/8/layout/orgChart1"/>
    <dgm:cxn modelId="{7EF4CCE6-292C-4F5F-B184-4373454A6744}" type="presParOf" srcId="{851888F2-F896-49F5-8CC3-07CA13DE487F}" destId="{622145BA-9151-4047-8EAB-8E6D2FD7998A}" srcOrd="0" destOrd="0" presId="urn:microsoft.com/office/officeart/2005/8/layout/orgChart1"/>
    <dgm:cxn modelId="{F5ACDC9C-CB81-4DF5-8015-426E7CF82A4C}" type="presParOf" srcId="{622145BA-9151-4047-8EAB-8E6D2FD7998A}" destId="{FD20BCF5-8C1A-4A1D-BDB2-1C1128F7AF8A}" srcOrd="0" destOrd="0" presId="urn:microsoft.com/office/officeart/2005/8/layout/orgChart1"/>
    <dgm:cxn modelId="{B23DBE12-4DB4-4D86-B592-ECB0257FD666}" type="presParOf" srcId="{622145BA-9151-4047-8EAB-8E6D2FD7998A}" destId="{5001914F-B4B0-4837-9698-CE13F0DC645D}" srcOrd="1" destOrd="0" presId="urn:microsoft.com/office/officeart/2005/8/layout/orgChart1"/>
    <dgm:cxn modelId="{A21B5E3C-E0A3-4BC1-82D4-CAD852F4EF6C}" type="presParOf" srcId="{851888F2-F896-49F5-8CC3-07CA13DE487F}" destId="{D59385B0-8C38-4E06-9019-5FDD42AFCCFE}" srcOrd="1" destOrd="0" presId="urn:microsoft.com/office/officeart/2005/8/layout/orgChart1"/>
    <dgm:cxn modelId="{2AB77F9D-2651-4E2C-8E33-85C7A8EC22B9}" type="presParOf" srcId="{D59385B0-8C38-4E06-9019-5FDD42AFCCFE}" destId="{34E2CD32-B448-4E77-9147-FB707837D44C}" srcOrd="0" destOrd="0" presId="urn:microsoft.com/office/officeart/2005/8/layout/orgChart1"/>
    <dgm:cxn modelId="{C9060D70-2A37-4CAC-8B32-ABF3DDE26A88}" type="presParOf" srcId="{D59385B0-8C38-4E06-9019-5FDD42AFCCFE}" destId="{C1BCDAC3-F709-4022-8979-4886639AF385}" srcOrd="1" destOrd="0" presId="urn:microsoft.com/office/officeart/2005/8/layout/orgChart1"/>
    <dgm:cxn modelId="{7364EF36-4FF6-46AB-B841-9B33512308A8}" type="presParOf" srcId="{C1BCDAC3-F709-4022-8979-4886639AF385}" destId="{527838E1-1EF6-4C59-8A9C-279CCF166081}" srcOrd="0" destOrd="0" presId="urn:microsoft.com/office/officeart/2005/8/layout/orgChart1"/>
    <dgm:cxn modelId="{69893A98-C76A-4F12-968B-6EA16C95C93E}" type="presParOf" srcId="{527838E1-1EF6-4C59-8A9C-279CCF166081}" destId="{985A75BA-0161-4C2F-BFB2-A35DB13B95DF}" srcOrd="0" destOrd="0" presId="urn:microsoft.com/office/officeart/2005/8/layout/orgChart1"/>
    <dgm:cxn modelId="{CB870DDD-B642-4209-8722-35871307C77C}" type="presParOf" srcId="{527838E1-1EF6-4C59-8A9C-279CCF166081}" destId="{AA4F15C3-A37A-4416-A535-1EE2BF69366F}" srcOrd="1" destOrd="0" presId="urn:microsoft.com/office/officeart/2005/8/layout/orgChart1"/>
    <dgm:cxn modelId="{969C58BA-0D2D-42EB-A1E0-4ABDB5DB75FA}" type="presParOf" srcId="{C1BCDAC3-F709-4022-8979-4886639AF385}" destId="{A4944F97-2872-49B2-A020-54CCD745BC0E}" srcOrd="1" destOrd="0" presId="urn:microsoft.com/office/officeart/2005/8/layout/orgChart1"/>
    <dgm:cxn modelId="{17435BBF-6B82-492F-B46C-5AB269A11C05}" type="presParOf" srcId="{C1BCDAC3-F709-4022-8979-4886639AF385}" destId="{E01CCFD8-ED4F-452F-91CE-C1AE3F83FF2F}" srcOrd="2" destOrd="0" presId="urn:microsoft.com/office/officeart/2005/8/layout/orgChart1"/>
    <dgm:cxn modelId="{44D2E587-84C5-45BD-976C-6242098157CE}" type="presParOf" srcId="{D59385B0-8C38-4E06-9019-5FDD42AFCCFE}" destId="{80468298-EBB3-486B-BACB-2355394D7E94}" srcOrd="2" destOrd="0" presId="urn:microsoft.com/office/officeart/2005/8/layout/orgChart1"/>
    <dgm:cxn modelId="{95846869-3F6B-435C-BFA4-255B439F34B0}" type="presParOf" srcId="{D59385B0-8C38-4E06-9019-5FDD42AFCCFE}" destId="{3FB2C91F-63C9-4A31-A960-2B664E523542}" srcOrd="3" destOrd="0" presId="urn:microsoft.com/office/officeart/2005/8/layout/orgChart1"/>
    <dgm:cxn modelId="{C2C20E13-4FB2-4F08-8766-93C2194D970F}" type="presParOf" srcId="{3FB2C91F-63C9-4A31-A960-2B664E523542}" destId="{1B45E929-EF9E-41CF-BB37-EC01EC836DFC}" srcOrd="0" destOrd="0" presId="urn:microsoft.com/office/officeart/2005/8/layout/orgChart1"/>
    <dgm:cxn modelId="{66B4C6FA-F1B3-4233-AE53-358C22D1EBB8}" type="presParOf" srcId="{1B45E929-EF9E-41CF-BB37-EC01EC836DFC}" destId="{256C4379-C74B-499A-BDD8-71E9D236D754}" srcOrd="0" destOrd="0" presId="urn:microsoft.com/office/officeart/2005/8/layout/orgChart1"/>
    <dgm:cxn modelId="{17D51CA2-9ED5-40DF-890B-5AAB307291DC}" type="presParOf" srcId="{1B45E929-EF9E-41CF-BB37-EC01EC836DFC}" destId="{C5901658-3C8A-47C5-B6CF-424C9F00929B}" srcOrd="1" destOrd="0" presId="urn:microsoft.com/office/officeart/2005/8/layout/orgChart1"/>
    <dgm:cxn modelId="{3AFB9AF3-26B8-413F-B76E-3EE66BD874F8}" type="presParOf" srcId="{3FB2C91F-63C9-4A31-A960-2B664E523542}" destId="{D6A850FF-DAAE-4234-9CBB-6D24A0557A03}" srcOrd="1" destOrd="0" presId="urn:microsoft.com/office/officeart/2005/8/layout/orgChart1"/>
    <dgm:cxn modelId="{D5300319-DB64-4BAA-8299-8238B62DCAF8}" type="presParOf" srcId="{3FB2C91F-63C9-4A31-A960-2B664E523542}" destId="{DDF70681-C839-4041-A1E9-2DA201F20F56}" srcOrd="2" destOrd="0" presId="urn:microsoft.com/office/officeart/2005/8/layout/orgChart1"/>
    <dgm:cxn modelId="{3DA72272-9C67-4CC0-B14E-2B9A8ED438DE}" type="presParOf" srcId="{851888F2-F896-49F5-8CC3-07CA13DE487F}" destId="{495ED347-EED1-4CD3-B4E1-FCB1E393712C}" srcOrd="2" destOrd="0" presId="urn:microsoft.com/office/officeart/2005/8/layout/orgChart1"/>
    <dgm:cxn modelId="{42B76D3F-6BA1-45B9-A042-A44018F2FF5F}" type="presParOf" srcId="{DA05D7F1-BFB6-484C-A3FA-205978F7904E}" destId="{2376F4ED-8709-436B-B66B-F06E619F4A8D}" srcOrd="6" destOrd="0" presId="urn:microsoft.com/office/officeart/2005/8/layout/orgChart1"/>
    <dgm:cxn modelId="{B38BD48E-C851-45BF-90C3-638B7911952F}" type="presParOf" srcId="{DA05D7F1-BFB6-484C-A3FA-205978F7904E}" destId="{F88F8436-7D1C-4DFE-B3C8-291EFC16A7E4}" srcOrd="7" destOrd="0" presId="urn:microsoft.com/office/officeart/2005/8/layout/orgChart1"/>
    <dgm:cxn modelId="{9F886AD7-5330-4817-9391-917B7454B91C}" type="presParOf" srcId="{F88F8436-7D1C-4DFE-B3C8-291EFC16A7E4}" destId="{3C063E67-25A8-482D-BE05-080C74D39D22}" srcOrd="0" destOrd="0" presId="urn:microsoft.com/office/officeart/2005/8/layout/orgChart1"/>
    <dgm:cxn modelId="{1498D8C3-3BBD-41EE-B76D-E3F9A9538E15}" type="presParOf" srcId="{3C063E67-25A8-482D-BE05-080C74D39D22}" destId="{2515147B-BCFB-434B-BA3E-C56E97DC913B}" srcOrd="0" destOrd="0" presId="urn:microsoft.com/office/officeart/2005/8/layout/orgChart1"/>
    <dgm:cxn modelId="{FEC05F6D-BD1E-4B0B-BF72-2077FA7C6D4D}" type="presParOf" srcId="{3C063E67-25A8-482D-BE05-080C74D39D22}" destId="{9DE2FC85-AF66-4742-A2F3-30AFE548A6EE}" srcOrd="1" destOrd="0" presId="urn:microsoft.com/office/officeart/2005/8/layout/orgChart1"/>
    <dgm:cxn modelId="{23286D1F-B518-4C43-87E2-2C0636AC3C73}" type="presParOf" srcId="{F88F8436-7D1C-4DFE-B3C8-291EFC16A7E4}" destId="{545D406B-C27A-4DF1-9A0C-80E0C325C2EC}" srcOrd="1" destOrd="0" presId="urn:microsoft.com/office/officeart/2005/8/layout/orgChart1"/>
    <dgm:cxn modelId="{A71052C9-AB0A-4F37-A0B5-AD413BABE306}" type="presParOf" srcId="{545D406B-C27A-4DF1-9A0C-80E0C325C2EC}" destId="{84A77A96-7C89-4FC5-99F0-AF635F7A720F}" srcOrd="0" destOrd="0" presId="urn:microsoft.com/office/officeart/2005/8/layout/orgChart1"/>
    <dgm:cxn modelId="{21519D41-0B14-49F8-9FF0-390074F2A302}" type="presParOf" srcId="{545D406B-C27A-4DF1-9A0C-80E0C325C2EC}" destId="{A88B418A-A60F-4F86-8127-053E48D6B3D4}" srcOrd="1" destOrd="0" presId="urn:microsoft.com/office/officeart/2005/8/layout/orgChart1"/>
    <dgm:cxn modelId="{4308125D-1A56-42F1-8F7C-C8FCC3A11CE9}" type="presParOf" srcId="{A88B418A-A60F-4F86-8127-053E48D6B3D4}" destId="{1B8F9C52-A669-41D8-BDC5-F14117BD6E16}" srcOrd="0" destOrd="0" presId="urn:microsoft.com/office/officeart/2005/8/layout/orgChart1"/>
    <dgm:cxn modelId="{802533B1-0BB7-47EB-8B28-89FC4BB62AD3}" type="presParOf" srcId="{1B8F9C52-A669-41D8-BDC5-F14117BD6E16}" destId="{D8712354-5D82-4819-A6A8-5FFEFCA3243D}" srcOrd="0" destOrd="0" presId="urn:microsoft.com/office/officeart/2005/8/layout/orgChart1"/>
    <dgm:cxn modelId="{E222E4E5-AFE7-4F18-A5F5-BAA1482978C1}" type="presParOf" srcId="{1B8F9C52-A669-41D8-BDC5-F14117BD6E16}" destId="{DB28D339-CF2E-493B-BCB9-D854F26C67B2}" srcOrd="1" destOrd="0" presId="urn:microsoft.com/office/officeart/2005/8/layout/orgChart1"/>
    <dgm:cxn modelId="{111D9E8E-C04A-47AB-9574-4E16DA7EBEE6}" type="presParOf" srcId="{A88B418A-A60F-4F86-8127-053E48D6B3D4}" destId="{9476BA55-4EB4-489D-8C0E-FA022EAA1BE8}" srcOrd="1" destOrd="0" presId="urn:microsoft.com/office/officeart/2005/8/layout/orgChart1"/>
    <dgm:cxn modelId="{483E1983-62D1-4C9D-93E8-FF3EE1FA3878}" type="presParOf" srcId="{A88B418A-A60F-4F86-8127-053E48D6B3D4}" destId="{BBED82FA-535C-4647-9B0A-18DE1DB8E0FD}" srcOrd="2" destOrd="0" presId="urn:microsoft.com/office/officeart/2005/8/layout/orgChart1"/>
    <dgm:cxn modelId="{A7FB83AE-7C91-4507-81FC-34285A2622CE}" type="presParOf" srcId="{545D406B-C27A-4DF1-9A0C-80E0C325C2EC}" destId="{98DC3B88-6496-40C7-ADE8-073FB3CEBC88}" srcOrd="2" destOrd="0" presId="urn:microsoft.com/office/officeart/2005/8/layout/orgChart1"/>
    <dgm:cxn modelId="{8D8F309D-A0D0-47C3-8BFF-C662EAC27307}" type="presParOf" srcId="{545D406B-C27A-4DF1-9A0C-80E0C325C2EC}" destId="{528844B7-DC79-45B3-ADA0-7BE4FE44E9E9}" srcOrd="3" destOrd="0" presId="urn:microsoft.com/office/officeart/2005/8/layout/orgChart1"/>
    <dgm:cxn modelId="{9DCF0EAC-30C1-4BC4-8ED8-5D2CD2A537ED}" type="presParOf" srcId="{528844B7-DC79-45B3-ADA0-7BE4FE44E9E9}" destId="{51F7E6FC-F009-452D-A0BE-8420CBB3A52D}" srcOrd="0" destOrd="0" presId="urn:microsoft.com/office/officeart/2005/8/layout/orgChart1"/>
    <dgm:cxn modelId="{C2EA5C53-0717-490D-9698-8E541A18105C}" type="presParOf" srcId="{51F7E6FC-F009-452D-A0BE-8420CBB3A52D}" destId="{284A166E-9462-409F-A15A-1D335D0E551A}" srcOrd="0" destOrd="0" presId="urn:microsoft.com/office/officeart/2005/8/layout/orgChart1"/>
    <dgm:cxn modelId="{4376AE90-E2EF-4A2B-84EE-1AEB14C3F2E2}" type="presParOf" srcId="{51F7E6FC-F009-452D-A0BE-8420CBB3A52D}" destId="{B91DE489-EF94-417C-8A8A-D6FB7117F9C2}" srcOrd="1" destOrd="0" presId="urn:microsoft.com/office/officeart/2005/8/layout/orgChart1"/>
    <dgm:cxn modelId="{AD6A4106-19C1-4989-853C-CF0D61325C78}" type="presParOf" srcId="{528844B7-DC79-45B3-ADA0-7BE4FE44E9E9}" destId="{C2E8C4F5-B7C1-4C6B-B6F2-267E89993AE5}" srcOrd="1" destOrd="0" presId="urn:microsoft.com/office/officeart/2005/8/layout/orgChart1"/>
    <dgm:cxn modelId="{00875185-8F9E-4E21-9027-752CBEF43B52}" type="presParOf" srcId="{528844B7-DC79-45B3-ADA0-7BE4FE44E9E9}" destId="{F0571249-7D69-45B0-9BCF-E54682862C27}" srcOrd="2" destOrd="0" presId="urn:microsoft.com/office/officeart/2005/8/layout/orgChart1"/>
    <dgm:cxn modelId="{5BB4060D-18D6-491F-BE53-D5B81829CC31}" type="presParOf" srcId="{F88F8436-7D1C-4DFE-B3C8-291EFC16A7E4}" destId="{1EF13490-859E-450E-80BF-2481A79D08F6}" srcOrd="2" destOrd="0" presId="urn:microsoft.com/office/officeart/2005/8/layout/orgChart1"/>
    <dgm:cxn modelId="{90F71A9C-8CA8-4B58-8CF9-A01210B0ECC3}" type="presParOf" srcId="{532D720A-0DB2-495E-9070-08EDE3D9C4EA}" destId="{CD5B291D-04FD-452D-8633-03195983ABB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A6AC9-1893-4A0C-9E5D-F7CFD16F416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A24905DF-6D13-4272-A35F-61A98CF7A137}">
      <dgm:prSet phldrT="[Tekst]"/>
      <dgm:spPr/>
      <dgm:t>
        <a:bodyPr/>
        <a:lstStyle/>
        <a:p>
          <a:pPr algn="ctr"/>
          <a:r>
            <a:rPr lang="pl-PL" dirty="0" smtClean="0"/>
            <a:t>Rodzaje eksperymentów</a:t>
          </a:r>
          <a:endParaRPr lang="pl-PL" dirty="0"/>
        </a:p>
      </dgm:t>
    </dgm:pt>
    <dgm:pt modelId="{8BE1C73C-113A-497E-A115-793AD969077E}" type="parTrans" cxnId="{3386ED93-288E-4ABC-AA70-4633A5146461}">
      <dgm:prSet/>
      <dgm:spPr/>
      <dgm:t>
        <a:bodyPr/>
        <a:lstStyle/>
        <a:p>
          <a:pPr algn="ctr"/>
          <a:endParaRPr lang="pl-PL"/>
        </a:p>
      </dgm:t>
    </dgm:pt>
    <dgm:pt modelId="{A2617461-E8C7-4B21-B6B3-BD6FA4F2B043}" type="sibTrans" cxnId="{3386ED93-288E-4ABC-AA70-4633A5146461}">
      <dgm:prSet/>
      <dgm:spPr/>
      <dgm:t>
        <a:bodyPr/>
        <a:lstStyle/>
        <a:p>
          <a:pPr algn="ctr"/>
          <a:endParaRPr lang="pl-PL"/>
        </a:p>
      </dgm:t>
    </dgm:pt>
    <dgm:pt modelId="{9DDAA3A0-79BC-4E4C-8B40-2955ED085E37}">
      <dgm:prSet phldrT="[Tekst]"/>
      <dgm:spPr/>
      <dgm:t>
        <a:bodyPr/>
        <a:lstStyle/>
        <a:p>
          <a:pPr algn="ctr"/>
          <a:r>
            <a:rPr lang="pl-PL" dirty="0" smtClean="0"/>
            <a:t>naturalny</a:t>
          </a:r>
          <a:endParaRPr lang="pl-PL" dirty="0"/>
        </a:p>
      </dgm:t>
    </dgm:pt>
    <dgm:pt modelId="{F33766FC-711A-419B-9F4F-913F88FFB205}" type="parTrans" cxnId="{3CF8CC22-5DD0-4E8B-A79C-FDAB1103E00B}">
      <dgm:prSet/>
      <dgm:spPr/>
      <dgm:t>
        <a:bodyPr/>
        <a:lstStyle/>
        <a:p>
          <a:pPr algn="ctr"/>
          <a:endParaRPr lang="pl-PL"/>
        </a:p>
      </dgm:t>
    </dgm:pt>
    <dgm:pt modelId="{8DE184EA-DB65-4F8B-A327-1D94E20A5044}" type="sibTrans" cxnId="{3CF8CC22-5DD0-4E8B-A79C-FDAB1103E00B}">
      <dgm:prSet/>
      <dgm:spPr/>
      <dgm:t>
        <a:bodyPr/>
        <a:lstStyle/>
        <a:p>
          <a:pPr algn="ctr"/>
          <a:endParaRPr lang="pl-PL"/>
        </a:p>
      </dgm:t>
    </dgm:pt>
    <dgm:pt modelId="{BA56082B-5B08-42BE-B134-0D62D7BBD652}">
      <dgm:prSet phldrT="[Tekst]"/>
      <dgm:spPr/>
      <dgm:t>
        <a:bodyPr/>
        <a:lstStyle/>
        <a:p>
          <a:pPr algn="ctr"/>
          <a:r>
            <a:rPr lang="pl-PL" dirty="0" smtClean="0"/>
            <a:t>laboratoryjny</a:t>
          </a:r>
          <a:endParaRPr lang="pl-PL" dirty="0"/>
        </a:p>
      </dgm:t>
    </dgm:pt>
    <dgm:pt modelId="{F8C259F0-1153-4DC3-9D3F-D9E9F6B18F1C}" type="parTrans" cxnId="{25F9EFAC-1CB4-498F-AE81-126C222553BB}">
      <dgm:prSet/>
      <dgm:spPr/>
      <dgm:t>
        <a:bodyPr/>
        <a:lstStyle/>
        <a:p>
          <a:pPr algn="ctr"/>
          <a:endParaRPr lang="pl-PL"/>
        </a:p>
      </dgm:t>
    </dgm:pt>
    <dgm:pt modelId="{5E0AE684-C729-468F-B83E-B3C9C6266D83}" type="sibTrans" cxnId="{25F9EFAC-1CB4-498F-AE81-126C222553BB}">
      <dgm:prSet/>
      <dgm:spPr/>
      <dgm:t>
        <a:bodyPr/>
        <a:lstStyle/>
        <a:p>
          <a:pPr algn="ctr"/>
          <a:endParaRPr lang="pl-PL"/>
        </a:p>
      </dgm:t>
    </dgm:pt>
    <dgm:pt modelId="{8A7E838E-ECE5-47E3-96C1-4483B5F9AC44}" type="pres">
      <dgm:prSet presAssocID="{D92A6AC9-1893-4A0C-9E5D-F7CFD16F4167}" presName="hierChild1" presStyleCnt="0">
        <dgm:presLayoutVars>
          <dgm:orgChart val="1"/>
          <dgm:chPref val="1"/>
          <dgm:dir/>
          <dgm:animOne val="branch"/>
          <dgm:animLvl val="lvl"/>
          <dgm:resizeHandles/>
        </dgm:presLayoutVars>
      </dgm:prSet>
      <dgm:spPr/>
      <dgm:t>
        <a:bodyPr/>
        <a:lstStyle/>
        <a:p>
          <a:endParaRPr lang="pl-PL"/>
        </a:p>
      </dgm:t>
    </dgm:pt>
    <dgm:pt modelId="{532D720A-0DB2-495E-9070-08EDE3D9C4EA}" type="pres">
      <dgm:prSet presAssocID="{A24905DF-6D13-4272-A35F-61A98CF7A137}" presName="hierRoot1" presStyleCnt="0">
        <dgm:presLayoutVars>
          <dgm:hierBranch val="init"/>
        </dgm:presLayoutVars>
      </dgm:prSet>
      <dgm:spPr/>
    </dgm:pt>
    <dgm:pt modelId="{A4A00EEA-DD96-4882-9107-C2C16D989994}" type="pres">
      <dgm:prSet presAssocID="{A24905DF-6D13-4272-A35F-61A98CF7A137}" presName="rootComposite1" presStyleCnt="0"/>
      <dgm:spPr/>
    </dgm:pt>
    <dgm:pt modelId="{A7BDB1D1-CD2A-4478-B83F-CACC744963F1}" type="pres">
      <dgm:prSet presAssocID="{A24905DF-6D13-4272-A35F-61A98CF7A137}" presName="rootText1" presStyleLbl="node0" presStyleIdx="0" presStyleCnt="1">
        <dgm:presLayoutVars>
          <dgm:chPref val="3"/>
        </dgm:presLayoutVars>
      </dgm:prSet>
      <dgm:spPr/>
      <dgm:t>
        <a:bodyPr/>
        <a:lstStyle/>
        <a:p>
          <a:endParaRPr lang="pl-PL"/>
        </a:p>
      </dgm:t>
    </dgm:pt>
    <dgm:pt modelId="{1D523DC4-165E-4964-A09A-BC03B3C2291D}" type="pres">
      <dgm:prSet presAssocID="{A24905DF-6D13-4272-A35F-61A98CF7A137}" presName="rootConnector1" presStyleLbl="node1" presStyleIdx="0" presStyleCnt="0"/>
      <dgm:spPr/>
      <dgm:t>
        <a:bodyPr/>
        <a:lstStyle/>
        <a:p>
          <a:endParaRPr lang="pl-PL"/>
        </a:p>
      </dgm:t>
    </dgm:pt>
    <dgm:pt modelId="{DA05D7F1-BFB6-484C-A3FA-205978F7904E}" type="pres">
      <dgm:prSet presAssocID="{A24905DF-6D13-4272-A35F-61A98CF7A137}" presName="hierChild2" presStyleCnt="0"/>
      <dgm:spPr/>
    </dgm:pt>
    <dgm:pt modelId="{1BEEC976-7165-48BC-99C1-D07C8D20F079}" type="pres">
      <dgm:prSet presAssocID="{F33766FC-711A-419B-9F4F-913F88FFB205}" presName="Name37" presStyleLbl="parChTrans1D2" presStyleIdx="0" presStyleCnt="2"/>
      <dgm:spPr/>
      <dgm:t>
        <a:bodyPr/>
        <a:lstStyle/>
        <a:p>
          <a:endParaRPr lang="pl-PL"/>
        </a:p>
      </dgm:t>
    </dgm:pt>
    <dgm:pt modelId="{3BE5A52D-5C37-4302-818E-3BFD2E08C1A8}" type="pres">
      <dgm:prSet presAssocID="{9DDAA3A0-79BC-4E4C-8B40-2955ED085E37}" presName="hierRoot2" presStyleCnt="0">
        <dgm:presLayoutVars>
          <dgm:hierBranch val="init"/>
        </dgm:presLayoutVars>
      </dgm:prSet>
      <dgm:spPr/>
    </dgm:pt>
    <dgm:pt modelId="{E3753C66-4AFB-4C97-8A11-CDD337A9ED8A}" type="pres">
      <dgm:prSet presAssocID="{9DDAA3A0-79BC-4E4C-8B40-2955ED085E37}" presName="rootComposite" presStyleCnt="0"/>
      <dgm:spPr/>
    </dgm:pt>
    <dgm:pt modelId="{EE6B7D0B-8681-4500-B82A-3EDAA39C3835}" type="pres">
      <dgm:prSet presAssocID="{9DDAA3A0-79BC-4E4C-8B40-2955ED085E37}" presName="rootText" presStyleLbl="node2" presStyleIdx="0" presStyleCnt="2">
        <dgm:presLayoutVars>
          <dgm:chPref val="3"/>
        </dgm:presLayoutVars>
      </dgm:prSet>
      <dgm:spPr/>
      <dgm:t>
        <a:bodyPr/>
        <a:lstStyle/>
        <a:p>
          <a:endParaRPr lang="pl-PL"/>
        </a:p>
      </dgm:t>
    </dgm:pt>
    <dgm:pt modelId="{8B091707-E612-4F40-BB1D-93AFB3D9DC33}" type="pres">
      <dgm:prSet presAssocID="{9DDAA3A0-79BC-4E4C-8B40-2955ED085E37}" presName="rootConnector" presStyleLbl="node2" presStyleIdx="0" presStyleCnt="2"/>
      <dgm:spPr/>
      <dgm:t>
        <a:bodyPr/>
        <a:lstStyle/>
        <a:p>
          <a:endParaRPr lang="pl-PL"/>
        </a:p>
      </dgm:t>
    </dgm:pt>
    <dgm:pt modelId="{1B62BC9B-12D6-4391-A705-1BDCC1C250DB}" type="pres">
      <dgm:prSet presAssocID="{9DDAA3A0-79BC-4E4C-8B40-2955ED085E37}" presName="hierChild4" presStyleCnt="0"/>
      <dgm:spPr/>
    </dgm:pt>
    <dgm:pt modelId="{006BD931-51D1-4EE5-ABFC-E3DC4B8791EE}" type="pres">
      <dgm:prSet presAssocID="{9DDAA3A0-79BC-4E4C-8B40-2955ED085E37}" presName="hierChild5" presStyleCnt="0"/>
      <dgm:spPr/>
    </dgm:pt>
    <dgm:pt modelId="{2376F4ED-8709-436B-B66B-F06E619F4A8D}" type="pres">
      <dgm:prSet presAssocID="{F8C259F0-1153-4DC3-9D3F-D9E9F6B18F1C}" presName="Name37" presStyleLbl="parChTrans1D2" presStyleIdx="1" presStyleCnt="2"/>
      <dgm:spPr/>
      <dgm:t>
        <a:bodyPr/>
        <a:lstStyle/>
        <a:p>
          <a:endParaRPr lang="pl-PL"/>
        </a:p>
      </dgm:t>
    </dgm:pt>
    <dgm:pt modelId="{F88F8436-7D1C-4DFE-B3C8-291EFC16A7E4}" type="pres">
      <dgm:prSet presAssocID="{BA56082B-5B08-42BE-B134-0D62D7BBD652}" presName="hierRoot2" presStyleCnt="0">
        <dgm:presLayoutVars>
          <dgm:hierBranch val="init"/>
        </dgm:presLayoutVars>
      </dgm:prSet>
      <dgm:spPr/>
    </dgm:pt>
    <dgm:pt modelId="{3C063E67-25A8-482D-BE05-080C74D39D22}" type="pres">
      <dgm:prSet presAssocID="{BA56082B-5B08-42BE-B134-0D62D7BBD652}" presName="rootComposite" presStyleCnt="0"/>
      <dgm:spPr/>
    </dgm:pt>
    <dgm:pt modelId="{2515147B-BCFB-434B-BA3E-C56E97DC913B}" type="pres">
      <dgm:prSet presAssocID="{BA56082B-5B08-42BE-B134-0D62D7BBD652}" presName="rootText" presStyleLbl="node2" presStyleIdx="1" presStyleCnt="2">
        <dgm:presLayoutVars>
          <dgm:chPref val="3"/>
        </dgm:presLayoutVars>
      </dgm:prSet>
      <dgm:spPr/>
      <dgm:t>
        <a:bodyPr/>
        <a:lstStyle/>
        <a:p>
          <a:endParaRPr lang="pl-PL"/>
        </a:p>
      </dgm:t>
    </dgm:pt>
    <dgm:pt modelId="{9DE2FC85-AF66-4742-A2F3-30AFE548A6EE}" type="pres">
      <dgm:prSet presAssocID="{BA56082B-5B08-42BE-B134-0D62D7BBD652}" presName="rootConnector" presStyleLbl="node2" presStyleIdx="1" presStyleCnt="2"/>
      <dgm:spPr/>
      <dgm:t>
        <a:bodyPr/>
        <a:lstStyle/>
        <a:p>
          <a:endParaRPr lang="pl-PL"/>
        </a:p>
      </dgm:t>
    </dgm:pt>
    <dgm:pt modelId="{545D406B-C27A-4DF1-9A0C-80E0C325C2EC}" type="pres">
      <dgm:prSet presAssocID="{BA56082B-5B08-42BE-B134-0D62D7BBD652}" presName="hierChild4" presStyleCnt="0"/>
      <dgm:spPr/>
    </dgm:pt>
    <dgm:pt modelId="{1EF13490-859E-450E-80BF-2481A79D08F6}" type="pres">
      <dgm:prSet presAssocID="{BA56082B-5B08-42BE-B134-0D62D7BBD652}" presName="hierChild5" presStyleCnt="0"/>
      <dgm:spPr/>
    </dgm:pt>
    <dgm:pt modelId="{CD5B291D-04FD-452D-8633-03195983ABB7}" type="pres">
      <dgm:prSet presAssocID="{A24905DF-6D13-4272-A35F-61A98CF7A137}" presName="hierChild3" presStyleCnt="0"/>
      <dgm:spPr/>
    </dgm:pt>
  </dgm:ptLst>
  <dgm:cxnLst>
    <dgm:cxn modelId="{DCE3FDAE-9C38-43B9-93E1-576FED2B09C2}" type="presOf" srcId="{A24905DF-6D13-4272-A35F-61A98CF7A137}" destId="{1D523DC4-165E-4964-A09A-BC03B3C2291D}" srcOrd="1" destOrd="0" presId="urn:microsoft.com/office/officeart/2005/8/layout/orgChart1"/>
    <dgm:cxn modelId="{8F73D553-8CC2-4C9A-BB3F-2BD7296EE78D}" type="presOf" srcId="{D92A6AC9-1893-4A0C-9E5D-F7CFD16F4167}" destId="{8A7E838E-ECE5-47E3-96C1-4483B5F9AC44}" srcOrd="0" destOrd="0" presId="urn:microsoft.com/office/officeart/2005/8/layout/orgChart1"/>
    <dgm:cxn modelId="{25F9EFAC-1CB4-498F-AE81-126C222553BB}" srcId="{A24905DF-6D13-4272-A35F-61A98CF7A137}" destId="{BA56082B-5B08-42BE-B134-0D62D7BBD652}" srcOrd="1" destOrd="0" parTransId="{F8C259F0-1153-4DC3-9D3F-D9E9F6B18F1C}" sibTransId="{5E0AE684-C729-468F-B83E-B3C9C6266D83}"/>
    <dgm:cxn modelId="{5EAF4F7D-A2AC-486E-810A-F74EEF6BD7ED}" type="presOf" srcId="{F8C259F0-1153-4DC3-9D3F-D9E9F6B18F1C}" destId="{2376F4ED-8709-436B-B66B-F06E619F4A8D}" srcOrd="0" destOrd="0" presId="urn:microsoft.com/office/officeart/2005/8/layout/orgChart1"/>
    <dgm:cxn modelId="{6A935016-D951-43DE-A406-DE1E10054001}" type="presOf" srcId="{A24905DF-6D13-4272-A35F-61A98CF7A137}" destId="{A7BDB1D1-CD2A-4478-B83F-CACC744963F1}" srcOrd="0" destOrd="0" presId="urn:microsoft.com/office/officeart/2005/8/layout/orgChart1"/>
    <dgm:cxn modelId="{608C1DA2-2D6C-4140-BA95-2F34F0FD4754}" type="presOf" srcId="{9DDAA3A0-79BC-4E4C-8B40-2955ED085E37}" destId="{EE6B7D0B-8681-4500-B82A-3EDAA39C3835}" srcOrd="0" destOrd="0" presId="urn:microsoft.com/office/officeart/2005/8/layout/orgChart1"/>
    <dgm:cxn modelId="{3CF8CC22-5DD0-4E8B-A79C-FDAB1103E00B}" srcId="{A24905DF-6D13-4272-A35F-61A98CF7A137}" destId="{9DDAA3A0-79BC-4E4C-8B40-2955ED085E37}" srcOrd="0" destOrd="0" parTransId="{F33766FC-711A-419B-9F4F-913F88FFB205}" sibTransId="{8DE184EA-DB65-4F8B-A327-1D94E20A5044}"/>
    <dgm:cxn modelId="{31DE4B0B-8B33-4CE5-9C8E-904D198ADEDA}" type="presOf" srcId="{9DDAA3A0-79BC-4E4C-8B40-2955ED085E37}" destId="{8B091707-E612-4F40-BB1D-93AFB3D9DC33}" srcOrd="1" destOrd="0" presId="urn:microsoft.com/office/officeart/2005/8/layout/orgChart1"/>
    <dgm:cxn modelId="{3386ED93-288E-4ABC-AA70-4633A5146461}" srcId="{D92A6AC9-1893-4A0C-9E5D-F7CFD16F4167}" destId="{A24905DF-6D13-4272-A35F-61A98CF7A137}" srcOrd="0" destOrd="0" parTransId="{8BE1C73C-113A-497E-A115-793AD969077E}" sibTransId="{A2617461-E8C7-4B21-B6B3-BD6FA4F2B043}"/>
    <dgm:cxn modelId="{C95120AC-C7AB-42D7-B2EE-D3D9C13E83D9}" type="presOf" srcId="{F33766FC-711A-419B-9F4F-913F88FFB205}" destId="{1BEEC976-7165-48BC-99C1-D07C8D20F079}" srcOrd="0" destOrd="0" presId="urn:microsoft.com/office/officeart/2005/8/layout/orgChart1"/>
    <dgm:cxn modelId="{10774A25-4EBA-44FE-97B4-681AFDA483FD}" type="presOf" srcId="{BA56082B-5B08-42BE-B134-0D62D7BBD652}" destId="{2515147B-BCFB-434B-BA3E-C56E97DC913B}" srcOrd="0" destOrd="0" presId="urn:microsoft.com/office/officeart/2005/8/layout/orgChart1"/>
    <dgm:cxn modelId="{88843CA1-3BF5-4BE6-B260-FB899D111885}" type="presOf" srcId="{BA56082B-5B08-42BE-B134-0D62D7BBD652}" destId="{9DE2FC85-AF66-4742-A2F3-30AFE548A6EE}" srcOrd="1" destOrd="0" presId="urn:microsoft.com/office/officeart/2005/8/layout/orgChart1"/>
    <dgm:cxn modelId="{CC872259-7686-484E-8852-C197ECF5AE18}" type="presParOf" srcId="{8A7E838E-ECE5-47E3-96C1-4483B5F9AC44}" destId="{532D720A-0DB2-495E-9070-08EDE3D9C4EA}" srcOrd="0" destOrd="0" presId="urn:microsoft.com/office/officeart/2005/8/layout/orgChart1"/>
    <dgm:cxn modelId="{14FB80FF-0F4D-41EA-84F4-D3F77C1404FA}" type="presParOf" srcId="{532D720A-0DB2-495E-9070-08EDE3D9C4EA}" destId="{A4A00EEA-DD96-4882-9107-C2C16D989994}" srcOrd="0" destOrd="0" presId="urn:microsoft.com/office/officeart/2005/8/layout/orgChart1"/>
    <dgm:cxn modelId="{43BB39A7-B2FA-4624-A4A1-B1C9A3E494C0}" type="presParOf" srcId="{A4A00EEA-DD96-4882-9107-C2C16D989994}" destId="{A7BDB1D1-CD2A-4478-B83F-CACC744963F1}" srcOrd="0" destOrd="0" presId="urn:microsoft.com/office/officeart/2005/8/layout/orgChart1"/>
    <dgm:cxn modelId="{368D9903-4D54-4079-B059-7285F3BF39D4}" type="presParOf" srcId="{A4A00EEA-DD96-4882-9107-C2C16D989994}" destId="{1D523DC4-165E-4964-A09A-BC03B3C2291D}" srcOrd="1" destOrd="0" presId="urn:microsoft.com/office/officeart/2005/8/layout/orgChart1"/>
    <dgm:cxn modelId="{D32E034B-8B1B-4B4A-94D7-B0AC37CD1BC3}" type="presParOf" srcId="{532D720A-0DB2-495E-9070-08EDE3D9C4EA}" destId="{DA05D7F1-BFB6-484C-A3FA-205978F7904E}" srcOrd="1" destOrd="0" presId="urn:microsoft.com/office/officeart/2005/8/layout/orgChart1"/>
    <dgm:cxn modelId="{EFC06E18-91F6-4119-B083-F4C77B3FA6B4}" type="presParOf" srcId="{DA05D7F1-BFB6-484C-A3FA-205978F7904E}" destId="{1BEEC976-7165-48BC-99C1-D07C8D20F079}" srcOrd="0" destOrd="0" presId="urn:microsoft.com/office/officeart/2005/8/layout/orgChart1"/>
    <dgm:cxn modelId="{7987B7F2-A5A5-4382-A7C7-81C8439DE5B5}" type="presParOf" srcId="{DA05D7F1-BFB6-484C-A3FA-205978F7904E}" destId="{3BE5A52D-5C37-4302-818E-3BFD2E08C1A8}" srcOrd="1" destOrd="0" presId="urn:microsoft.com/office/officeart/2005/8/layout/orgChart1"/>
    <dgm:cxn modelId="{F6AFF403-721F-426C-A79B-A685E1C96DA3}" type="presParOf" srcId="{3BE5A52D-5C37-4302-818E-3BFD2E08C1A8}" destId="{E3753C66-4AFB-4C97-8A11-CDD337A9ED8A}" srcOrd="0" destOrd="0" presId="urn:microsoft.com/office/officeart/2005/8/layout/orgChart1"/>
    <dgm:cxn modelId="{1CFFA6A6-4CB8-43C8-858C-84AC4ACCA9E2}" type="presParOf" srcId="{E3753C66-4AFB-4C97-8A11-CDD337A9ED8A}" destId="{EE6B7D0B-8681-4500-B82A-3EDAA39C3835}" srcOrd="0" destOrd="0" presId="urn:microsoft.com/office/officeart/2005/8/layout/orgChart1"/>
    <dgm:cxn modelId="{31E92D99-F094-4467-B496-6349D8D2CAA1}" type="presParOf" srcId="{E3753C66-4AFB-4C97-8A11-CDD337A9ED8A}" destId="{8B091707-E612-4F40-BB1D-93AFB3D9DC33}" srcOrd="1" destOrd="0" presId="urn:microsoft.com/office/officeart/2005/8/layout/orgChart1"/>
    <dgm:cxn modelId="{771E44E2-A05A-465B-B2EA-F1562CE46568}" type="presParOf" srcId="{3BE5A52D-5C37-4302-818E-3BFD2E08C1A8}" destId="{1B62BC9B-12D6-4391-A705-1BDCC1C250DB}" srcOrd="1" destOrd="0" presId="urn:microsoft.com/office/officeart/2005/8/layout/orgChart1"/>
    <dgm:cxn modelId="{78864E20-16C7-4EE6-8E53-7456B467612D}" type="presParOf" srcId="{3BE5A52D-5C37-4302-818E-3BFD2E08C1A8}" destId="{006BD931-51D1-4EE5-ABFC-E3DC4B8791EE}" srcOrd="2" destOrd="0" presId="urn:microsoft.com/office/officeart/2005/8/layout/orgChart1"/>
    <dgm:cxn modelId="{42B76D3F-6BA1-45B9-A042-A44018F2FF5F}" type="presParOf" srcId="{DA05D7F1-BFB6-484C-A3FA-205978F7904E}" destId="{2376F4ED-8709-436B-B66B-F06E619F4A8D}" srcOrd="2" destOrd="0" presId="urn:microsoft.com/office/officeart/2005/8/layout/orgChart1"/>
    <dgm:cxn modelId="{B38BD48E-C851-45BF-90C3-638B7911952F}" type="presParOf" srcId="{DA05D7F1-BFB6-484C-A3FA-205978F7904E}" destId="{F88F8436-7D1C-4DFE-B3C8-291EFC16A7E4}" srcOrd="3" destOrd="0" presId="urn:microsoft.com/office/officeart/2005/8/layout/orgChart1"/>
    <dgm:cxn modelId="{9F886AD7-5330-4817-9391-917B7454B91C}" type="presParOf" srcId="{F88F8436-7D1C-4DFE-B3C8-291EFC16A7E4}" destId="{3C063E67-25A8-482D-BE05-080C74D39D22}" srcOrd="0" destOrd="0" presId="urn:microsoft.com/office/officeart/2005/8/layout/orgChart1"/>
    <dgm:cxn modelId="{1498D8C3-3BBD-41EE-B76D-E3F9A9538E15}" type="presParOf" srcId="{3C063E67-25A8-482D-BE05-080C74D39D22}" destId="{2515147B-BCFB-434B-BA3E-C56E97DC913B}" srcOrd="0" destOrd="0" presId="urn:microsoft.com/office/officeart/2005/8/layout/orgChart1"/>
    <dgm:cxn modelId="{FEC05F6D-BD1E-4B0B-BF72-2077FA7C6D4D}" type="presParOf" srcId="{3C063E67-25A8-482D-BE05-080C74D39D22}" destId="{9DE2FC85-AF66-4742-A2F3-30AFE548A6EE}" srcOrd="1" destOrd="0" presId="urn:microsoft.com/office/officeart/2005/8/layout/orgChart1"/>
    <dgm:cxn modelId="{23286D1F-B518-4C43-87E2-2C0636AC3C73}" type="presParOf" srcId="{F88F8436-7D1C-4DFE-B3C8-291EFC16A7E4}" destId="{545D406B-C27A-4DF1-9A0C-80E0C325C2EC}" srcOrd="1" destOrd="0" presId="urn:microsoft.com/office/officeart/2005/8/layout/orgChart1"/>
    <dgm:cxn modelId="{5BB4060D-18D6-491F-BE53-D5B81829CC31}" type="presParOf" srcId="{F88F8436-7D1C-4DFE-B3C8-291EFC16A7E4}" destId="{1EF13490-859E-450E-80BF-2481A79D08F6}" srcOrd="2" destOrd="0" presId="urn:microsoft.com/office/officeart/2005/8/layout/orgChart1"/>
    <dgm:cxn modelId="{90F71A9C-8CA8-4B58-8CF9-A01210B0ECC3}" type="presParOf" srcId="{532D720A-0DB2-495E-9070-08EDE3D9C4EA}" destId="{CD5B291D-04FD-452D-8633-03195983ABB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65578D4-80E6-4100-BBC5-5B13F54F791E}" type="datetimeFigureOut">
              <a:rPr lang="pl-PL" smtClean="0"/>
              <a:t>2019-12-16</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4633B9B-76BE-43B5-92AD-F0696BD3FFBB}" type="slidenum">
              <a:rPr lang="pl-PL" smtClean="0"/>
              <a:t>‹#›</a:t>
            </a:fld>
            <a:endParaRPr lang="pl-PL"/>
          </a:p>
        </p:txBody>
      </p:sp>
    </p:spTree>
    <p:extLst>
      <p:ext uri="{BB962C8B-B14F-4D97-AF65-F5344CB8AC3E}">
        <p14:creationId xmlns:p14="http://schemas.microsoft.com/office/powerpoint/2010/main" val="11397390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A0FB40D-862F-4B86-9C6B-08F0959C1240}" type="datetimeFigureOut">
              <a:rPr lang="pl-PL" smtClean="0"/>
              <a:t>2019-12-16</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9CD88B5-A9A9-4B60-B69C-735576C46E04}" type="slidenum">
              <a:rPr lang="pl-PL" smtClean="0"/>
              <a:t>‹#›</a:t>
            </a:fld>
            <a:endParaRPr lang="pl-PL"/>
          </a:p>
        </p:txBody>
      </p:sp>
    </p:spTree>
    <p:extLst>
      <p:ext uri="{BB962C8B-B14F-4D97-AF65-F5344CB8AC3E}">
        <p14:creationId xmlns:p14="http://schemas.microsoft.com/office/powerpoint/2010/main" val="33326817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27</a:t>
            </a:fld>
            <a:endParaRPr lang="pl-PL"/>
          </a:p>
        </p:txBody>
      </p:sp>
    </p:spTree>
    <p:extLst>
      <p:ext uri="{BB962C8B-B14F-4D97-AF65-F5344CB8AC3E}">
        <p14:creationId xmlns:p14="http://schemas.microsoft.com/office/powerpoint/2010/main" val="748174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36</a:t>
            </a:fld>
            <a:endParaRPr lang="pl-PL"/>
          </a:p>
        </p:txBody>
      </p:sp>
    </p:spTree>
    <p:extLst>
      <p:ext uri="{BB962C8B-B14F-4D97-AF65-F5344CB8AC3E}">
        <p14:creationId xmlns:p14="http://schemas.microsoft.com/office/powerpoint/2010/main" val="352352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37</a:t>
            </a:fld>
            <a:endParaRPr lang="pl-PL"/>
          </a:p>
        </p:txBody>
      </p:sp>
    </p:spTree>
    <p:extLst>
      <p:ext uri="{BB962C8B-B14F-4D97-AF65-F5344CB8AC3E}">
        <p14:creationId xmlns:p14="http://schemas.microsoft.com/office/powerpoint/2010/main" val="331680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38</a:t>
            </a:fld>
            <a:endParaRPr lang="pl-PL"/>
          </a:p>
        </p:txBody>
      </p:sp>
    </p:spTree>
    <p:extLst>
      <p:ext uri="{BB962C8B-B14F-4D97-AF65-F5344CB8AC3E}">
        <p14:creationId xmlns:p14="http://schemas.microsoft.com/office/powerpoint/2010/main" val="238407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39</a:t>
            </a:fld>
            <a:endParaRPr lang="pl-PL"/>
          </a:p>
        </p:txBody>
      </p:sp>
    </p:spTree>
    <p:extLst>
      <p:ext uri="{BB962C8B-B14F-4D97-AF65-F5344CB8AC3E}">
        <p14:creationId xmlns:p14="http://schemas.microsoft.com/office/powerpoint/2010/main" val="314780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40</a:t>
            </a:fld>
            <a:endParaRPr lang="pl-PL"/>
          </a:p>
        </p:txBody>
      </p:sp>
    </p:spTree>
    <p:extLst>
      <p:ext uri="{BB962C8B-B14F-4D97-AF65-F5344CB8AC3E}">
        <p14:creationId xmlns:p14="http://schemas.microsoft.com/office/powerpoint/2010/main" val="1728212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41</a:t>
            </a:fld>
            <a:endParaRPr lang="pl-PL"/>
          </a:p>
        </p:txBody>
      </p:sp>
    </p:spTree>
    <p:extLst>
      <p:ext uri="{BB962C8B-B14F-4D97-AF65-F5344CB8AC3E}">
        <p14:creationId xmlns:p14="http://schemas.microsoft.com/office/powerpoint/2010/main" val="182411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42</a:t>
            </a:fld>
            <a:endParaRPr lang="pl-PL"/>
          </a:p>
        </p:txBody>
      </p:sp>
    </p:spTree>
    <p:extLst>
      <p:ext uri="{BB962C8B-B14F-4D97-AF65-F5344CB8AC3E}">
        <p14:creationId xmlns:p14="http://schemas.microsoft.com/office/powerpoint/2010/main" val="16678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43</a:t>
            </a:fld>
            <a:endParaRPr lang="pl-PL"/>
          </a:p>
        </p:txBody>
      </p:sp>
    </p:spTree>
    <p:extLst>
      <p:ext uri="{BB962C8B-B14F-4D97-AF65-F5344CB8AC3E}">
        <p14:creationId xmlns:p14="http://schemas.microsoft.com/office/powerpoint/2010/main" val="4249258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44</a:t>
            </a:fld>
            <a:endParaRPr lang="pl-PL"/>
          </a:p>
        </p:txBody>
      </p:sp>
    </p:spTree>
    <p:extLst>
      <p:ext uri="{BB962C8B-B14F-4D97-AF65-F5344CB8AC3E}">
        <p14:creationId xmlns:p14="http://schemas.microsoft.com/office/powerpoint/2010/main" val="298452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45</a:t>
            </a:fld>
            <a:endParaRPr lang="pl-PL"/>
          </a:p>
        </p:txBody>
      </p:sp>
    </p:spTree>
    <p:extLst>
      <p:ext uri="{BB962C8B-B14F-4D97-AF65-F5344CB8AC3E}">
        <p14:creationId xmlns:p14="http://schemas.microsoft.com/office/powerpoint/2010/main" val="42151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28</a:t>
            </a:fld>
            <a:endParaRPr lang="pl-PL"/>
          </a:p>
        </p:txBody>
      </p:sp>
    </p:spTree>
    <p:extLst>
      <p:ext uri="{BB962C8B-B14F-4D97-AF65-F5344CB8AC3E}">
        <p14:creationId xmlns:p14="http://schemas.microsoft.com/office/powerpoint/2010/main" val="2359250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46</a:t>
            </a:fld>
            <a:endParaRPr lang="pl-PL"/>
          </a:p>
        </p:txBody>
      </p:sp>
    </p:spTree>
    <p:extLst>
      <p:ext uri="{BB962C8B-B14F-4D97-AF65-F5344CB8AC3E}">
        <p14:creationId xmlns:p14="http://schemas.microsoft.com/office/powerpoint/2010/main" val="2524815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47</a:t>
            </a:fld>
            <a:endParaRPr lang="pl-PL"/>
          </a:p>
        </p:txBody>
      </p:sp>
    </p:spTree>
    <p:extLst>
      <p:ext uri="{BB962C8B-B14F-4D97-AF65-F5344CB8AC3E}">
        <p14:creationId xmlns:p14="http://schemas.microsoft.com/office/powerpoint/2010/main" val="409358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48</a:t>
            </a:fld>
            <a:endParaRPr lang="pl-PL"/>
          </a:p>
        </p:txBody>
      </p:sp>
    </p:spTree>
    <p:extLst>
      <p:ext uri="{BB962C8B-B14F-4D97-AF65-F5344CB8AC3E}">
        <p14:creationId xmlns:p14="http://schemas.microsoft.com/office/powerpoint/2010/main" val="1275313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49</a:t>
            </a:fld>
            <a:endParaRPr lang="pl-PL"/>
          </a:p>
        </p:txBody>
      </p:sp>
    </p:spTree>
    <p:extLst>
      <p:ext uri="{BB962C8B-B14F-4D97-AF65-F5344CB8AC3E}">
        <p14:creationId xmlns:p14="http://schemas.microsoft.com/office/powerpoint/2010/main" val="1691047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50</a:t>
            </a:fld>
            <a:endParaRPr lang="pl-PL"/>
          </a:p>
        </p:txBody>
      </p:sp>
    </p:spTree>
    <p:extLst>
      <p:ext uri="{BB962C8B-B14F-4D97-AF65-F5344CB8AC3E}">
        <p14:creationId xmlns:p14="http://schemas.microsoft.com/office/powerpoint/2010/main" val="2029702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51</a:t>
            </a:fld>
            <a:endParaRPr lang="pl-PL"/>
          </a:p>
        </p:txBody>
      </p:sp>
    </p:spTree>
    <p:extLst>
      <p:ext uri="{BB962C8B-B14F-4D97-AF65-F5344CB8AC3E}">
        <p14:creationId xmlns:p14="http://schemas.microsoft.com/office/powerpoint/2010/main" val="3704379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52</a:t>
            </a:fld>
            <a:endParaRPr lang="pl-PL"/>
          </a:p>
        </p:txBody>
      </p:sp>
    </p:spTree>
    <p:extLst>
      <p:ext uri="{BB962C8B-B14F-4D97-AF65-F5344CB8AC3E}">
        <p14:creationId xmlns:p14="http://schemas.microsoft.com/office/powerpoint/2010/main" val="1437958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53</a:t>
            </a:fld>
            <a:endParaRPr lang="pl-PL"/>
          </a:p>
        </p:txBody>
      </p:sp>
    </p:spTree>
    <p:extLst>
      <p:ext uri="{BB962C8B-B14F-4D97-AF65-F5344CB8AC3E}">
        <p14:creationId xmlns:p14="http://schemas.microsoft.com/office/powerpoint/2010/main" val="4084615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54</a:t>
            </a:fld>
            <a:endParaRPr lang="pl-PL"/>
          </a:p>
        </p:txBody>
      </p:sp>
    </p:spTree>
    <p:extLst>
      <p:ext uri="{BB962C8B-B14F-4D97-AF65-F5344CB8AC3E}">
        <p14:creationId xmlns:p14="http://schemas.microsoft.com/office/powerpoint/2010/main" val="2937491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55</a:t>
            </a:fld>
            <a:endParaRPr lang="pl-PL"/>
          </a:p>
        </p:txBody>
      </p:sp>
    </p:spTree>
    <p:extLst>
      <p:ext uri="{BB962C8B-B14F-4D97-AF65-F5344CB8AC3E}">
        <p14:creationId xmlns:p14="http://schemas.microsoft.com/office/powerpoint/2010/main" val="195556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29</a:t>
            </a:fld>
            <a:endParaRPr lang="pl-PL"/>
          </a:p>
        </p:txBody>
      </p:sp>
    </p:spTree>
    <p:extLst>
      <p:ext uri="{BB962C8B-B14F-4D97-AF65-F5344CB8AC3E}">
        <p14:creationId xmlns:p14="http://schemas.microsoft.com/office/powerpoint/2010/main" val="3093281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56</a:t>
            </a:fld>
            <a:endParaRPr lang="pl-PL"/>
          </a:p>
        </p:txBody>
      </p:sp>
    </p:spTree>
    <p:extLst>
      <p:ext uri="{BB962C8B-B14F-4D97-AF65-F5344CB8AC3E}">
        <p14:creationId xmlns:p14="http://schemas.microsoft.com/office/powerpoint/2010/main" val="2422183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57</a:t>
            </a:fld>
            <a:endParaRPr lang="pl-PL"/>
          </a:p>
        </p:txBody>
      </p:sp>
    </p:spTree>
    <p:extLst>
      <p:ext uri="{BB962C8B-B14F-4D97-AF65-F5344CB8AC3E}">
        <p14:creationId xmlns:p14="http://schemas.microsoft.com/office/powerpoint/2010/main" val="1003588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58</a:t>
            </a:fld>
            <a:endParaRPr lang="pl-PL"/>
          </a:p>
        </p:txBody>
      </p:sp>
    </p:spTree>
    <p:extLst>
      <p:ext uri="{BB962C8B-B14F-4D97-AF65-F5344CB8AC3E}">
        <p14:creationId xmlns:p14="http://schemas.microsoft.com/office/powerpoint/2010/main" val="1762635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59</a:t>
            </a:fld>
            <a:endParaRPr lang="pl-PL"/>
          </a:p>
        </p:txBody>
      </p:sp>
    </p:spTree>
    <p:extLst>
      <p:ext uri="{BB962C8B-B14F-4D97-AF65-F5344CB8AC3E}">
        <p14:creationId xmlns:p14="http://schemas.microsoft.com/office/powerpoint/2010/main" val="3262743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60</a:t>
            </a:fld>
            <a:endParaRPr lang="pl-PL"/>
          </a:p>
        </p:txBody>
      </p:sp>
    </p:spTree>
    <p:extLst>
      <p:ext uri="{BB962C8B-B14F-4D97-AF65-F5344CB8AC3E}">
        <p14:creationId xmlns:p14="http://schemas.microsoft.com/office/powerpoint/2010/main" val="667051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61</a:t>
            </a:fld>
            <a:endParaRPr lang="pl-PL"/>
          </a:p>
        </p:txBody>
      </p:sp>
    </p:spTree>
    <p:extLst>
      <p:ext uri="{BB962C8B-B14F-4D97-AF65-F5344CB8AC3E}">
        <p14:creationId xmlns:p14="http://schemas.microsoft.com/office/powerpoint/2010/main" val="499729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62</a:t>
            </a:fld>
            <a:endParaRPr lang="pl-PL"/>
          </a:p>
        </p:txBody>
      </p:sp>
    </p:spTree>
    <p:extLst>
      <p:ext uri="{BB962C8B-B14F-4D97-AF65-F5344CB8AC3E}">
        <p14:creationId xmlns:p14="http://schemas.microsoft.com/office/powerpoint/2010/main" val="3725580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63</a:t>
            </a:fld>
            <a:endParaRPr lang="pl-PL"/>
          </a:p>
        </p:txBody>
      </p:sp>
    </p:spTree>
    <p:extLst>
      <p:ext uri="{BB962C8B-B14F-4D97-AF65-F5344CB8AC3E}">
        <p14:creationId xmlns:p14="http://schemas.microsoft.com/office/powerpoint/2010/main" val="1221329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64</a:t>
            </a:fld>
            <a:endParaRPr lang="pl-PL"/>
          </a:p>
        </p:txBody>
      </p:sp>
    </p:spTree>
    <p:extLst>
      <p:ext uri="{BB962C8B-B14F-4D97-AF65-F5344CB8AC3E}">
        <p14:creationId xmlns:p14="http://schemas.microsoft.com/office/powerpoint/2010/main" val="458919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65</a:t>
            </a:fld>
            <a:endParaRPr lang="pl-PL"/>
          </a:p>
        </p:txBody>
      </p:sp>
    </p:spTree>
    <p:extLst>
      <p:ext uri="{BB962C8B-B14F-4D97-AF65-F5344CB8AC3E}">
        <p14:creationId xmlns:p14="http://schemas.microsoft.com/office/powerpoint/2010/main" val="70458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30</a:t>
            </a:fld>
            <a:endParaRPr lang="pl-PL"/>
          </a:p>
        </p:txBody>
      </p:sp>
    </p:spTree>
    <p:extLst>
      <p:ext uri="{BB962C8B-B14F-4D97-AF65-F5344CB8AC3E}">
        <p14:creationId xmlns:p14="http://schemas.microsoft.com/office/powerpoint/2010/main" val="170803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31</a:t>
            </a:fld>
            <a:endParaRPr lang="pl-PL"/>
          </a:p>
        </p:txBody>
      </p:sp>
    </p:spTree>
    <p:extLst>
      <p:ext uri="{BB962C8B-B14F-4D97-AF65-F5344CB8AC3E}">
        <p14:creationId xmlns:p14="http://schemas.microsoft.com/office/powerpoint/2010/main" val="78329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32</a:t>
            </a:fld>
            <a:endParaRPr lang="pl-PL"/>
          </a:p>
        </p:txBody>
      </p:sp>
    </p:spTree>
    <p:extLst>
      <p:ext uri="{BB962C8B-B14F-4D97-AF65-F5344CB8AC3E}">
        <p14:creationId xmlns:p14="http://schemas.microsoft.com/office/powerpoint/2010/main" val="10384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33</a:t>
            </a:fld>
            <a:endParaRPr lang="pl-PL"/>
          </a:p>
        </p:txBody>
      </p:sp>
    </p:spTree>
    <p:extLst>
      <p:ext uri="{BB962C8B-B14F-4D97-AF65-F5344CB8AC3E}">
        <p14:creationId xmlns:p14="http://schemas.microsoft.com/office/powerpoint/2010/main" val="108240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34</a:t>
            </a:fld>
            <a:endParaRPr lang="pl-PL"/>
          </a:p>
        </p:txBody>
      </p:sp>
    </p:spTree>
    <p:extLst>
      <p:ext uri="{BB962C8B-B14F-4D97-AF65-F5344CB8AC3E}">
        <p14:creationId xmlns:p14="http://schemas.microsoft.com/office/powerpoint/2010/main" val="103843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1"/>
          </p:nvPr>
        </p:nvSpPr>
        <p:spPr/>
        <p:txBody>
          <a:bodyPr/>
          <a:lstStyle/>
          <a:p>
            <a:fld id="{F9CD88B5-A9A9-4B60-B69C-735576C46E04}" type="slidenum">
              <a:rPr lang="pl-PL" smtClean="0"/>
              <a:t>35</a:t>
            </a:fld>
            <a:endParaRPr lang="pl-PL"/>
          </a:p>
        </p:txBody>
      </p:sp>
    </p:spTree>
    <p:extLst>
      <p:ext uri="{BB962C8B-B14F-4D97-AF65-F5344CB8AC3E}">
        <p14:creationId xmlns:p14="http://schemas.microsoft.com/office/powerpoint/2010/main" val="1257893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798D032-9658-4C35-9C8A-06C78247F822}" type="datetime1">
              <a:rPr lang="pl-PL" smtClean="0"/>
              <a:t>2019-12-16</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104150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5D3BBC9-98DE-4D53-8888-32A98D132E3F}" type="datetime1">
              <a:rPr lang="pl-PL" smtClean="0"/>
              <a:t>2019-12-16</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57790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2FEBA48-1FCD-4E24-B8B3-1D2EE9592C75}" type="datetime1">
              <a:rPr lang="pl-PL" smtClean="0"/>
              <a:t>2019-12-16</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198395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C2F5B3F-1555-4F30-9C28-23A0426484EE}" type="datetime1">
              <a:rPr lang="pl-PL" smtClean="0"/>
              <a:t>2019-12-16</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40193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AFC5E276-A741-40D7-9408-736C222A62F6}" type="datetime1">
              <a:rPr lang="pl-PL" smtClean="0"/>
              <a:t>2019-12-16</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326229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5927A8E-FC82-4FA3-A560-9DE2EFB26D4B}" type="datetime1">
              <a:rPr lang="pl-PL" smtClean="0"/>
              <a:t>2019-12-16</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15903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0CA329F-163E-4E74-A5AA-4D078A2F08DA}" type="datetime1">
              <a:rPr lang="pl-PL" smtClean="0"/>
              <a:t>2019-12-16</a:t>
            </a:fld>
            <a:endParaRPr lang="pl-PL"/>
          </a:p>
        </p:txBody>
      </p:sp>
      <p:sp>
        <p:nvSpPr>
          <p:cNvPr id="8" name="Symbol zastępczy stopki 7"/>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9" name="Symbol zastępczy numeru slajdu 8"/>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150299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9C52FC5-3689-481E-A346-705C32592DB3}" type="datetime1">
              <a:rPr lang="pl-PL" smtClean="0"/>
              <a:t>2019-12-16</a:t>
            </a:fld>
            <a:endParaRPr lang="pl-PL"/>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369117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93ECADD-E340-4380-A811-4FB5B13ED398}" type="datetime1">
              <a:rPr lang="pl-PL" smtClean="0"/>
              <a:t>2019-12-16</a:t>
            </a:fld>
            <a:endParaRPr lang="pl-PL"/>
          </a:p>
        </p:txBody>
      </p:sp>
      <p:sp>
        <p:nvSpPr>
          <p:cNvPr id="3" name="Symbol zastępczy stopki 2"/>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4" name="Symbol zastępczy numeru slajdu 3"/>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80293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A584B0B4-A549-4856-A6F6-5DD241E46F0B}" type="datetime1">
              <a:rPr lang="pl-PL" smtClean="0"/>
              <a:t>2019-12-16</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166517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86707FF7-1820-4949-95FC-F79B4750DCB8}" type="datetime1">
              <a:rPr lang="pl-PL" smtClean="0"/>
              <a:t>2019-12-16</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567140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37318-1DBD-4306-BD25-32FD7173C802}" type="datetime1">
              <a:rPr lang="pl-PL" smtClean="0"/>
              <a:t>2019-12-16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E0CDF-0EB0-44EF-AF60-9AEE92BC93FD}" type="slidenum">
              <a:rPr lang="pl-PL" smtClean="0"/>
              <a:t>‹#›</a:t>
            </a:fld>
            <a:endParaRPr lang="pl-PL"/>
          </a:p>
        </p:txBody>
      </p:sp>
    </p:spTree>
    <p:extLst>
      <p:ext uri="{BB962C8B-B14F-4D97-AF65-F5344CB8AC3E}">
        <p14:creationId xmlns:p14="http://schemas.microsoft.com/office/powerpoint/2010/main" val="3358612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3031" cy="6881080"/>
          </a:xfrm>
          <a:prstGeom prst="rect">
            <a:avLst/>
          </a:prstGeom>
        </p:spPr>
      </p:pic>
    </p:spTree>
    <p:extLst>
      <p:ext uri="{BB962C8B-B14F-4D97-AF65-F5344CB8AC3E}">
        <p14:creationId xmlns:p14="http://schemas.microsoft.com/office/powerpoint/2010/main" val="648265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13705" y="1993961"/>
            <a:ext cx="9764587" cy="419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400" dirty="0" smtClean="0"/>
              <a:t>ZALECENIE RADY UNII EUROPEJSKIEJ Z DNIA 22 MAJA 2018 R. W SPRAWIE KOMPETENCJI KLUCZOWYCH W PROCESIE UCZENIA SIĘ PRZEZ CAŁE ŻYCIE </a:t>
            </a:r>
            <a:r>
              <a:rPr lang="pl-PL" sz="1400" baseline="50000" dirty="0" smtClean="0"/>
              <a:t>(2)</a:t>
            </a:r>
            <a:endParaRPr lang="pl-PL" sz="2400" baseline="50000" dirty="0" smtClean="0"/>
          </a:p>
          <a:p>
            <a:pPr marL="0" indent="0" algn="just">
              <a:buNone/>
            </a:pPr>
            <a:r>
              <a:rPr lang="pl-PL" sz="2200" dirty="0" smtClean="0"/>
              <a:t>Państwa </a:t>
            </a:r>
            <a:r>
              <a:rPr lang="pl-PL" sz="2200" dirty="0"/>
              <a:t>członkowskie powinny m.in. wspierać rozwijanie kompetencji kluczowych, zwracając szczególną uwagę na:</a:t>
            </a:r>
          </a:p>
          <a:p>
            <a:pPr algn="just"/>
            <a:r>
              <a:rPr lang="pl-PL" sz="2200" dirty="0" smtClean="0"/>
              <a:t>2.2. podnoszenie </a:t>
            </a:r>
            <a:r>
              <a:rPr lang="pl-PL" sz="2200" dirty="0"/>
              <a:t>poziomu kompetencji osobistych, społecznych </a:t>
            </a:r>
            <a:r>
              <a:rPr lang="pl-PL" sz="2200" dirty="0" smtClean="0"/>
              <a:t/>
            </a:r>
            <a:br>
              <a:rPr lang="pl-PL" sz="2200" dirty="0" smtClean="0"/>
            </a:br>
            <a:r>
              <a:rPr lang="pl-PL" sz="2200" dirty="0" smtClean="0"/>
              <a:t>i </a:t>
            </a:r>
            <a:r>
              <a:rPr lang="pl-PL" sz="2200" dirty="0"/>
              <a:t>w zakresie umiejętności uczenia się, tak by usprawnić kierowanie życiem </a:t>
            </a:r>
            <a:r>
              <a:rPr lang="pl-PL" sz="2200" dirty="0" smtClean="0"/>
              <a:t/>
            </a:r>
            <a:br>
              <a:rPr lang="pl-PL" sz="2200" dirty="0" smtClean="0"/>
            </a:br>
            <a:r>
              <a:rPr lang="pl-PL" sz="2200" dirty="0" smtClean="0"/>
              <a:t>w </a:t>
            </a:r>
            <a:r>
              <a:rPr lang="pl-PL" sz="2200" dirty="0"/>
              <a:t>sposób prozdrowotny i zorientowany na przyszłość;</a:t>
            </a:r>
          </a:p>
          <a:p>
            <a:pPr algn="just"/>
            <a:r>
              <a:rPr lang="pl-PL" sz="2200" dirty="0" smtClean="0"/>
              <a:t>2.3. wspieranie </a:t>
            </a:r>
            <a:r>
              <a:rPr lang="pl-PL" sz="2200" dirty="0"/>
              <a:t>nabywania kompetencji w dziedzinie nauk przyrodniczych, technologii, inżynierii i matematyki (STEM), </a:t>
            </a:r>
            <a:r>
              <a:rPr lang="pl-PL" sz="2200" dirty="0" smtClean="0"/>
              <a:t>(…);</a:t>
            </a:r>
          </a:p>
          <a:p>
            <a:pPr marL="0" indent="0" algn="just">
              <a:buNone/>
            </a:pPr>
            <a:endParaRPr lang="pl-PL" sz="2400" dirty="0" smtClean="0"/>
          </a:p>
          <a:p>
            <a:pPr marL="0" indent="0" algn="just">
              <a:buNone/>
            </a:pPr>
            <a:r>
              <a:rPr lang="pl-PL" sz="1200" dirty="0" smtClean="0"/>
              <a:t>2. Zalecenie RADY </a:t>
            </a:r>
            <a:r>
              <a:rPr lang="pl-PL" sz="1200" dirty="0"/>
              <a:t>z dnia 22 maja 2018 r. w sprawie kompetencji kluczowych w procesie uczenia się przez całe życie (Tekst mający znaczenie dla EOG)(2018/C 189/01) ze </a:t>
            </a:r>
            <a:r>
              <a:rPr lang="pl-PL" sz="1200" dirty="0" err="1"/>
              <a:t>stony</a:t>
            </a:r>
            <a:r>
              <a:rPr lang="pl-PL" sz="1200" dirty="0"/>
              <a:t> https://eur-lex.europa.eu/legal-content /PL/TXT/PDF/ ?</a:t>
            </a:r>
            <a:r>
              <a:rPr lang="pl-PL" sz="1200" dirty="0" err="1"/>
              <a:t>uri</a:t>
            </a:r>
            <a:r>
              <a:rPr lang="pl-PL" sz="1200" dirty="0"/>
              <a:t>=CELEX:32018H0604(01)&amp; </a:t>
            </a:r>
            <a:r>
              <a:rPr lang="pl-PL" sz="1200" dirty="0" smtClean="0"/>
              <a:t>from=EN</a:t>
            </a:r>
            <a:endParaRPr lang="pl-PL" sz="1200" dirty="0"/>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3185"/>
            <a:ext cx="9764587" cy="604287"/>
            <a:chOff x="179513" y="476038"/>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76038"/>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48047"/>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Kompetencje naukowe</a:t>
              </a:r>
            </a:p>
          </p:txBody>
        </p:sp>
      </p:grpSp>
    </p:spTree>
    <p:extLst>
      <p:ext uri="{BB962C8B-B14F-4D97-AF65-F5344CB8AC3E}">
        <p14:creationId xmlns:p14="http://schemas.microsoft.com/office/powerpoint/2010/main" val="2274816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179751" y="1873381"/>
            <a:ext cx="9798542" cy="418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pl-PL" sz="2400" dirty="0" smtClean="0"/>
              <a:t>ZALECENIE RADY UNII EUROPEJSKIEJ Z DNIA 22 MAJA 2018 R. W SPRAWIE KOMPETENCJI KLUCZOWYCH W PROCESIE UCZENIA SIĘ PRZEZ CAŁE ŻYCIE</a:t>
            </a:r>
          </a:p>
          <a:p>
            <a:pPr marL="0" indent="0" algn="just">
              <a:buNone/>
            </a:pPr>
            <a:r>
              <a:rPr lang="pl-PL" sz="2200" dirty="0" smtClean="0"/>
              <a:t>Państwa </a:t>
            </a:r>
            <a:r>
              <a:rPr lang="pl-PL" sz="2200" dirty="0"/>
              <a:t>członkowskie powinny m.in. ułatwiać nabywanie kompetencji kluczowych poprzez wykorzystywanie dobrych praktyk w celu wsparcia rozwoju kompetencji kluczowych określonych w załączniku, w szczególności przez</a:t>
            </a:r>
            <a:r>
              <a:rPr lang="pl-PL" sz="2200" dirty="0" smtClean="0"/>
              <a:t>:</a:t>
            </a:r>
            <a:endParaRPr lang="pl-PL" sz="2200" dirty="0"/>
          </a:p>
          <a:p>
            <a:pPr algn="just"/>
            <a:r>
              <a:rPr lang="pl-PL" sz="2200" dirty="0" smtClean="0"/>
              <a:t>3.1. promowanie </a:t>
            </a:r>
            <a:r>
              <a:rPr lang="pl-PL" sz="2200" dirty="0"/>
              <a:t>różnorodnych podejść do uczenia się i różnych środowisk edukacyjnych, w tym właściwego korzystania z technologii cyfrowych </a:t>
            </a:r>
            <a:r>
              <a:rPr lang="pl-PL" sz="2200" dirty="0" smtClean="0"/>
              <a:t/>
            </a:r>
            <a:br>
              <a:rPr lang="pl-PL" sz="2200" dirty="0" smtClean="0"/>
            </a:br>
            <a:r>
              <a:rPr lang="pl-PL" sz="2200" dirty="0" smtClean="0"/>
              <a:t>w </a:t>
            </a:r>
            <a:r>
              <a:rPr lang="pl-PL" sz="2200" dirty="0"/>
              <a:t>strukturach kształcenia, szkolenia i uczenia się;</a:t>
            </a:r>
          </a:p>
          <a:p>
            <a:pPr algn="just"/>
            <a:r>
              <a:rPr lang="pl-PL" sz="2200" dirty="0" smtClean="0"/>
              <a:t>3.4. wzmacnianie </a:t>
            </a:r>
            <a:r>
              <a:rPr lang="pl-PL" sz="2200" dirty="0"/>
              <a:t>współpracy między strukturami kształcenia, szkolenia </a:t>
            </a:r>
            <a:r>
              <a:rPr lang="pl-PL" sz="2200" dirty="0" smtClean="0"/>
              <a:t/>
            </a:r>
            <a:br>
              <a:rPr lang="pl-PL" sz="2200" dirty="0" smtClean="0"/>
            </a:br>
            <a:r>
              <a:rPr lang="pl-PL" sz="2200" dirty="0" smtClean="0"/>
              <a:t>i </a:t>
            </a:r>
            <a:r>
              <a:rPr lang="pl-PL" sz="2200" dirty="0"/>
              <a:t>uczenia się na wszystkich poziomach i w różnych dziedzinach, aby zwiększyć ciągłość rozwoju kompetencji osób uczących się oraz zintensyfikować rozwijanie innowacyjnych podejść do uczenia się</a:t>
            </a:r>
            <a:r>
              <a:rPr lang="pl-PL" sz="2200" dirty="0" smtClean="0"/>
              <a:t>;</a:t>
            </a:r>
            <a:endParaRPr lang="pl-PL" sz="2200" dirty="0"/>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3187"/>
            <a:ext cx="9764587" cy="604287"/>
            <a:chOff x="179513" y="476041"/>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76041"/>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48050"/>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Kompetencje naukowe</a:t>
              </a:r>
            </a:p>
          </p:txBody>
        </p:sp>
      </p:grpSp>
    </p:spTree>
    <p:extLst>
      <p:ext uri="{BB962C8B-B14F-4D97-AF65-F5344CB8AC3E}">
        <p14:creationId xmlns:p14="http://schemas.microsoft.com/office/powerpoint/2010/main" val="484072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179751" y="1939617"/>
            <a:ext cx="9731828" cy="448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lnSpc>
                <a:spcPct val="70000"/>
              </a:lnSpc>
              <a:buNone/>
            </a:pPr>
            <a:r>
              <a:rPr lang="pl-PL" sz="2200" dirty="0" smtClean="0"/>
              <a:t>Celem </a:t>
            </a:r>
            <a:r>
              <a:rPr lang="pl-PL" sz="2200" dirty="0"/>
              <a:t>kształcenia ogólnego w liceum ogólnokształcącym i technikum </a:t>
            </a:r>
            <a:r>
              <a:rPr lang="pl-PL" sz="2200" dirty="0" smtClean="0"/>
              <a:t>jest m.in.:</a:t>
            </a:r>
            <a:endParaRPr lang="pl-PL" sz="2200" dirty="0"/>
          </a:p>
          <a:p>
            <a:pPr lvl="0" algn="just">
              <a:lnSpc>
                <a:spcPct val="70000"/>
              </a:lnSpc>
            </a:pPr>
            <a:r>
              <a:rPr lang="pl-PL" sz="2200" dirty="0" smtClean="0"/>
              <a:t>doskonalenie </a:t>
            </a:r>
            <a:r>
              <a:rPr lang="pl-PL" sz="2200" dirty="0"/>
              <a:t>umiejętności myślowo-językowych, takich jak: czytanie ze zrozumieniem, pisanie twórcze, formułowanie pytań i problemów, posługiwanie się kryteriami, uzasadnianie, wyjaśnianie, klasyfikowanie, wnioskowanie, definiowanie, posługiwanie się przykładami itp.;</a:t>
            </a:r>
          </a:p>
          <a:p>
            <a:pPr lvl="0" algn="just">
              <a:lnSpc>
                <a:spcPct val="70000"/>
              </a:lnSpc>
            </a:pPr>
            <a:r>
              <a:rPr lang="pl-PL" sz="2200" dirty="0"/>
              <a:t>rozwijanie osobistych zainteresowań ucznia i integrowanie wiedzy przedmiotowej z różnych dyscyplin;</a:t>
            </a:r>
          </a:p>
          <a:p>
            <a:pPr lvl="0" algn="just">
              <a:lnSpc>
                <a:spcPct val="70000"/>
              </a:lnSpc>
            </a:pPr>
            <a:r>
              <a:rPr lang="pl-PL" sz="2200" dirty="0"/>
              <a:t>zdobywanie umiejętności formułowania samodzielnych i przemyślanych sądów, uzasadniania własnych i cudzych sądów w procesie dialogu we wspólnocie dociekającej;</a:t>
            </a:r>
          </a:p>
          <a:p>
            <a:pPr lvl="0" algn="just">
              <a:lnSpc>
                <a:spcPct val="70000"/>
              </a:lnSpc>
            </a:pPr>
            <a:r>
              <a:rPr lang="pl-PL" sz="2200" dirty="0"/>
              <a:t>łączenie zdolności krytycznego i logicznego myślenia z umiejętnościami wyobrażeniowo-twórczymi</a:t>
            </a:r>
            <a:r>
              <a:rPr lang="pl-PL" sz="2200" dirty="0" smtClean="0"/>
              <a:t>;</a:t>
            </a:r>
          </a:p>
          <a:p>
            <a:pPr algn="just">
              <a:lnSpc>
                <a:spcPct val="70000"/>
              </a:lnSpc>
            </a:pPr>
            <a:r>
              <a:rPr lang="pl-PL" sz="2200" dirty="0"/>
              <a:t>rozwijanie u uczniów szacunku dla wiedzy, wyrabianie pasji poznawania świata i zachęcanie do praktycznego zastosowania zdobytych wiadomości.</a:t>
            </a:r>
          </a:p>
          <a:p>
            <a:pPr lvl="0" algn="just"/>
            <a:endParaRPr lang="pl-PL" sz="2200" dirty="0"/>
          </a:p>
        </p:txBody>
      </p:sp>
      <p:sp>
        <p:nvSpPr>
          <p:cNvPr id="17" name="pole tekstowe 16">
            <a:extLst>
              <a:ext uri="{FF2B5EF4-FFF2-40B4-BE49-F238E27FC236}">
                <a16:creationId xmlns="" xmlns:a16="http://schemas.microsoft.com/office/drawing/2014/main" id="{2671ACE7-A60F-463C-952B-B710AA64CE3D}"/>
              </a:ext>
            </a:extLst>
          </p:cNvPr>
          <p:cNvSpPr txBox="1"/>
          <p:nvPr/>
        </p:nvSpPr>
        <p:spPr>
          <a:xfrm>
            <a:off x="1321829" y="809167"/>
            <a:ext cx="965646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264040" y="931168"/>
            <a:ext cx="9663919" cy="461665"/>
          </a:xfrm>
          <a:prstGeom prst="rect">
            <a:avLst/>
          </a:prstGeom>
          <a:solidFill>
            <a:srgbClr val="FFFFFF"/>
          </a:solidFill>
          <a:ln>
            <a:solidFill>
              <a:schemeClr val="accent5">
                <a:lumMod val="50000"/>
              </a:schemeClr>
            </a:solidFill>
          </a:ln>
        </p:spPr>
        <p:txBody>
          <a:bodyPr wrap="square" rtlCol="0">
            <a:spAutoFit/>
          </a:bodyPr>
          <a:lstStyle/>
          <a:p>
            <a:pPr lvl="0" algn="just">
              <a:defRPr/>
            </a:pPr>
            <a:r>
              <a:rPr lang="pl-PL" sz="24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Podstawa programowa – cele kształcenia w odniesieniu do kompetencji naukowych</a:t>
            </a:r>
            <a:endParaRPr lang="pl-PL" sz="24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921807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40418" y="2243724"/>
            <a:ext cx="9711162" cy="387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200" dirty="0"/>
              <a:t>Do najważniejszych umiejętności zdobywanych przez ucznia w trakcie kształcenia ogólnego w liceum ogólnokształcącym i technikum należą:</a:t>
            </a:r>
          </a:p>
          <a:p>
            <a:pPr marL="0" lvl="0" indent="0" algn="just">
              <a:buNone/>
            </a:pPr>
            <a:r>
              <a:rPr lang="pl-PL" sz="2200" dirty="0" smtClean="0"/>
              <a:t>1) </a:t>
            </a:r>
            <a:r>
              <a:rPr lang="pl-PL" sz="2200" b="1" dirty="0" smtClean="0"/>
              <a:t>myślenie</a:t>
            </a:r>
            <a:r>
              <a:rPr lang="pl-PL" sz="2200" dirty="0" smtClean="0"/>
              <a:t> </a:t>
            </a:r>
            <a:r>
              <a:rPr lang="pl-PL" sz="2200" dirty="0"/>
              <a:t>– rozumiane jako złożony proces umysłowy, polegający na tworzeniu nowych reprezentacji za pomocą transformacji dostępnych informacji, obejmującej interakcję wielu operacji umysłowych: wnioskowanie, abstrahowanie, rozumowanie, wyobrażanie sobie, sądzenie, rozwiązywanie problemów, twórczość. </a:t>
            </a:r>
            <a:r>
              <a:rPr lang="pl-PL" sz="2200" b="1" dirty="0"/>
              <a:t>Dzięki temu, że uczniowie szkoły ponadpodstawowej uczą się równocześnie różnych przedmiotów, możliwe jest rozwijanie następujących typów myślenia: analitycznego, syntetycznego, logicznego, </a:t>
            </a:r>
            <a:r>
              <a:rPr lang="pl-PL" sz="2200" b="1" dirty="0" err="1"/>
              <a:t>komputacyjnego</a:t>
            </a:r>
            <a:r>
              <a:rPr lang="pl-PL" sz="2200" b="1" dirty="0"/>
              <a:t>, </a:t>
            </a:r>
            <a:r>
              <a:rPr lang="pl-PL" sz="2200" b="1" dirty="0" err="1"/>
              <a:t>przyczynowo-skutkowego</a:t>
            </a:r>
            <a:r>
              <a:rPr lang="pl-PL" sz="2200" b="1" dirty="0"/>
              <a:t>, kreatywnego, abstrakcyjnego</a:t>
            </a:r>
            <a:r>
              <a:rPr lang="pl-PL" sz="2200" dirty="0"/>
              <a:t>; zachowanie ciągłości kształcenia ogólnego rozwija zarówno myślenie percepcyjne, jak i myślenie pojęciowe. Synteza obu typów myślenia stanowi podstawę wszechstronnego rozwoju ucznia;</a:t>
            </a:r>
          </a:p>
        </p:txBody>
      </p:sp>
      <p:sp>
        <p:nvSpPr>
          <p:cNvPr id="17" name="pole tekstowe 16">
            <a:extLst>
              <a:ext uri="{FF2B5EF4-FFF2-40B4-BE49-F238E27FC236}">
                <a16:creationId xmlns="" xmlns:a16="http://schemas.microsoft.com/office/drawing/2014/main" id="{2671ACE7-A60F-463C-952B-B710AA64CE3D}"/>
              </a:ext>
            </a:extLst>
          </p:cNvPr>
          <p:cNvSpPr txBox="1"/>
          <p:nvPr/>
        </p:nvSpPr>
        <p:spPr>
          <a:xfrm>
            <a:off x="1321829" y="850997"/>
            <a:ext cx="9656464" cy="584774"/>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8" name="pole tekstowe 7">
            <a:extLst>
              <a:ext uri="{FF2B5EF4-FFF2-40B4-BE49-F238E27FC236}">
                <a16:creationId xmlns="" xmlns:a16="http://schemas.microsoft.com/office/drawing/2014/main" id="{7EC5D269-39A3-4FFA-9870-CD9897B9BFA8}"/>
              </a:ext>
            </a:extLst>
          </p:cNvPr>
          <p:cNvSpPr txBox="1"/>
          <p:nvPr/>
        </p:nvSpPr>
        <p:spPr>
          <a:xfrm>
            <a:off x="1264040" y="926052"/>
            <a:ext cx="9663919" cy="83099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24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Podstawa programowa – najważniejsze umiejętności w odniesieniu </a:t>
            </a:r>
            <a:br>
              <a:rPr lang="pl-PL" sz="24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br>
            <a:r>
              <a:rPr lang="pl-PL" sz="24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do kompetencji naukowych</a:t>
            </a:r>
            <a:endParaRPr lang="pl-PL" sz="24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330924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13706" y="2246210"/>
            <a:ext cx="9764587" cy="365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200" dirty="0"/>
              <a:t>Do najważniejszych umiejętności zdobywanych przez ucznia w trakcie kształcenia ogólnego w liceum ogólnokształcącym i technikum należą:</a:t>
            </a:r>
          </a:p>
          <a:p>
            <a:pPr lvl="0" algn="just"/>
            <a:r>
              <a:rPr lang="pl-PL" sz="2200" dirty="0"/>
              <a:t>4) kreatywne rozwiązywanie problemów z różnych dziedzin ze świadomym wykorzystaniem metod i narzędzi wywodzących się z informatyki, w tym programowanie</a:t>
            </a:r>
            <a:r>
              <a:rPr lang="pl-PL" sz="2200" dirty="0" smtClean="0"/>
              <a:t>;</a:t>
            </a:r>
          </a:p>
          <a:p>
            <a:pPr lvl="0" algn="just"/>
            <a:r>
              <a:rPr lang="pl-PL" sz="2200" dirty="0" smtClean="0"/>
              <a:t>6) umiejętność </a:t>
            </a:r>
            <a:r>
              <a:rPr lang="pl-PL" sz="2200" dirty="0"/>
              <a:t>samodzielnego docierania do informacji, dokonywania ich selekcji, syntezy oraz wartościowania, rzetelnego korzystania ze źródeł;</a:t>
            </a:r>
          </a:p>
          <a:p>
            <a:pPr lvl="0" algn="just"/>
            <a:r>
              <a:rPr lang="pl-PL" sz="2200" dirty="0" smtClean="0"/>
              <a:t>7) nabywanie </a:t>
            </a:r>
            <a:r>
              <a:rPr lang="pl-PL" sz="2200" dirty="0"/>
              <a:t>nawyków systematycznego uczenia się, porządkowania zdobytej wiedzy i jej pogłębiania;</a:t>
            </a:r>
          </a:p>
          <a:p>
            <a:pPr lvl="0" algn="just"/>
            <a:r>
              <a:rPr lang="pl-PL" sz="2200" dirty="0" smtClean="0"/>
              <a:t>8) umiejętność </a:t>
            </a:r>
            <a:r>
              <a:rPr lang="pl-PL" sz="2200" dirty="0"/>
              <a:t>współpracy w grupie i podejmowania działań indywidualnych</a:t>
            </a:r>
            <a:r>
              <a:rPr lang="pl-PL" sz="2200" dirty="0" smtClean="0"/>
              <a:t>.</a:t>
            </a:r>
            <a:endParaRPr lang="pl-PL" sz="2200" dirty="0"/>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86866"/>
            <a:ext cx="9764587" cy="604287"/>
            <a:chOff x="179513" y="116632"/>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Podstawa programowa </a:t>
              </a:r>
            </a:p>
          </p:txBody>
        </p:sp>
      </p:grpSp>
      <p:sp>
        <p:nvSpPr>
          <p:cNvPr id="8" name="pole tekstowe 7">
            <a:extLst>
              <a:ext uri="{FF2B5EF4-FFF2-40B4-BE49-F238E27FC236}">
                <a16:creationId xmlns="" xmlns:a16="http://schemas.microsoft.com/office/drawing/2014/main" id="{7EC5D269-39A3-4FFA-9870-CD9897B9BFA8}"/>
              </a:ext>
            </a:extLst>
          </p:cNvPr>
          <p:cNvSpPr txBox="1"/>
          <p:nvPr/>
        </p:nvSpPr>
        <p:spPr>
          <a:xfrm>
            <a:off x="1213706" y="937155"/>
            <a:ext cx="9663919" cy="83099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24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Podstawa programowa – najważniejsze umiejętności w odniesieniu </a:t>
            </a:r>
            <a:br>
              <a:rPr lang="pl-PL" sz="24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br>
            <a:r>
              <a:rPr lang="pl-PL" sz="24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do kompetencji naukowych</a:t>
            </a:r>
            <a:endParaRPr lang="pl-PL" sz="24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27093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64040" y="1907541"/>
            <a:ext cx="9731828" cy="222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200" dirty="0"/>
              <a:t>Ważnym zadaniem szkoły jest przygotowanie uczniów do życia </a:t>
            </a:r>
            <a:r>
              <a:rPr lang="pl-PL" sz="2200" dirty="0" smtClean="0"/>
              <a:t/>
            </a:r>
            <a:br>
              <a:rPr lang="pl-PL" sz="2200" dirty="0" smtClean="0"/>
            </a:br>
            <a:r>
              <a:rPr lang="pl-PL" sz="2200" dirty="0" smtClean="0"/>
              <a:t>w </a:t>
            </a:r>
            <a:r>
              <a:rPr lang="pl-PL" sz="2200" dirty="0"/>
              <a:t>społeczeństwie informacyjnym. Nauczyciele wszystkich przedmiotów powinni </a:t>
            </a:r>
            <a:r>
              <a:rPr lang="pl-PL" sz="2200" b="1" dirty="0"/>
              <a:t>stwarzać uczniom warunki do nabywania umiejętności wyszukiwania, porządkowania i wykorzystywania informacji z różnych źródeł oraz dokumentowania swojej pracy</a:t>
            </a:r>
            <a:r>
              <a:rPr lang="pl-PL" sz="2200" dirty="0"/>
              <a:t>, z uwzględnieniem prawidłowej kompozycji tekstu </a:t>
            </a:r>
            <a:r>
              <a:rPr lang="pl-PL" sz="2200" dirty="0" smtClean="0"/>
              <a:t/>
            </a:r>
            <a:br>
              <a:rPr lang="pl-PL" sz="2200" dirty="0" smtClean="0"/>
            </a:br>
            <a:r>
              <a:rPr lang="pl-PL" sz="2200" dirty="0" smtClean="0"/>
              <a:t>i </a:t>
            </a:r>
            <a:r>
              <a:rPr lang="pl-PL" sz="2200" dirty="0"/>
              <a:t>zasad jego organizacji, </a:t>
            </a:r>
            <a:r>
              <a:rPr lang="pl-PL" sz="2200" b="1" dirty="0"/>
              <a:t>z zastosowaniem technologii informacyjno-komunikacyjnych</a:t>
            </a:r>
            <a:r>
              <a:rPr lang="pl-PL" sz="2200" b="1" dirty="0" smtClean="0"/>
              <a:t>. </a:t>
            </a:r>
            <a:endParaRPr lang="pl-PL" sz="2200" b="1" dirty="0"/>
          </a:p>
        </p:txBody>
      </p:sp>
      <p:sp>
        <p:nvSpPr>
          <p:cNvPr id="17" name="pole tekstowe 16">
            <a:extLst>
              <a:ext uri="{FF2B5EF4-FFF2-40B4-BE49-F238E27FC236}">
                <a16:creationId xmlns="" xmlns:a16="http://schemas.microsoft.com/office/drawing/2014/main" id="{2671ACE7-A60F-463C-952B-B710AA64CE3D}"/>
              </a:ext>
            </a:extLst>
          </p:cNvPr>
          <p:cNvSpPr txBox="1"/>
          <p:nvPr/>
        </p:nvSpPr>
        <p:spPr>
          <a:xfrm>
            <a:off x="1321829" y="815145"/>
            <a:ext cx="965646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8" name="pole tekstowe 7">
            <a:extLst>
              <a:ext uri="{FF2B5EF4-FFF2-40B4-BE49-F238E27FC236}">
                <a16:creationId xmlns="" xmlns:a16="http://schemas.microsoft.com/office/drawing/2014/main" id="{7EC5D269-39A3-4FFA-9870-CD9897B9BFA8}"/>
              </a:ext>
            </a:extLst>
          </p:cNvPr>
          <p:cNvSpPr txBox="1"/>
          <p:nvPr/>
        </p:nvSpPr>
        <p:spPr>
          <a:xfrm>
            <a:off x="1264040" y="934082"/>
            <a:ext cx="9663919" cy="461665"/>
          </a:xfrm>
          <a:prstGeom prst="rect">
            <a:avLst/>
          </a:prstGeom>
          <a:solidFill>
            <a:srgbClr val="FFFFFF"/>
          </a:solidFill>
          <a:ln>
            <a:solidFill>
              <a:schemeClr val="accent5">
                <a:lumMod val="50000"/>
              </a:schemeClr>
            </a:solidFill>
          </a:ln>
        </p:spPr>
        <p:txBody>
          <a:bodyPr wrap="square" rtlCol="0">
            <a:spAutoFit/>
          </a:bodyPr>
          <a:lstStyle/>
          <a:p>
            <a:pPr lvl="0" algn="just">
              <a:defRPr/>
            </a:pPr>
            <a:r>
              <a:rPr lang="pl-PL" sz="24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Podstawa programowa – zadania szkoły w odniesieniu do kompetencji naukowych</a:t>
            </a:r>
            <a:endParaRPr lang="pl-PL" sz="24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1000808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40194" y="1883243"/>
            <a:ext cx="9731828"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200" dirty="0"/>
              <a:t>Zadaniem szkoły jest </a:t>
            </a:r>
            <a:r>
              <a:rPr lang="pl-PL" sz="2200" dirty="0" smtClean="0"/>
              <a:t>(…) przygotowanie </a:t>
            </a:r>
            <a:r>
              <a:rPr lang="pl-PL" sz="2200" dirty="0"/>
              <a:t>i zachęcanie do podejmowania działań na rzecz środowiska szkolnego i lokalnego, </a:t>
            </a:r>
            <a:r>
              <a:rPr lang="pl-PL" sz="2200" dirty="0" smtClean="0"/>
              <a:t>(…). </a:t>
            </a:r>
            <a:r>
              <a:rPr lang="pl-PL" sz="2200" dirty="0"/>
              <a:t>Szkoła </a:t>
            </a:r>
            <a:r>
              <a:rPr lang="pl-PL" sz="2200" dirty="0" smtClean="0"/>
              <a:t>dba o </a:t>
            </a:r>
            <a:r>
              <a:rPr lang="pl-PL" sz="2200" dirty="0"/>
              <a:t>wychowanie młodzieży </a:t>
            </a:r>
            <a:r>
              <a:rPr lang="pl-PL" sz="2200" dirty="0" smtClean="0"/>
              <a:t/>
            </a:r>
            <a:br>
              <a:rPr lang="pl-PL" sz="2200" dirty="0" smtClean="0"/>
            </a:br>
            <a:r>
              <a:rPr lang="pl-PL" sz="2200" dirty="0" smtClean="0"/>
              <a:t>w </a:t>
            </a:r>
            <a:r>
              <a:rPr lang="pl-PL" sz="2200" dirty="0"/>
              <a:t>duchu akceptacji i szacunku dla drugiego człowieka, kształtuje postawę szacunku dla środowiska przyrodniczego, motywuje do działań na rzecz ochrony środowiska oraz rozwija zainteresowanie ekologią. </a:t>
            </a:r>
          </a:p>
        </p:txBody>
      </p:sp>
      <p:sp>
        <p:nvSpPr>
          <p:cNvPr id="17" name="pole tekstowe 16">
            <a:extLst>
              <a:ext uri="{FF2B5EF4-FFF2-40B4-BE49-F238E27FC236}">
                <a16:creationId xmlns="" xmlns:a16="http://schemas.microsoft.com/office/drawing/2014/main" id="{2671ACE7-A60F-463C-952B-B710AA64CE3D}"/>
              </a:ext>
            </a:extLst>
          </p:cNvPr>
          <p:cNvSpPr txBox="1"/>
          <p:nvPr/>
        </p:nvSpPr>
        <p:spPr>
          <a:xfrm>
            <a:off x="1321829" y="773301"/>
            <a:ext cx="965646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8" name="pole tekstowe 7">
            <a:extLst>
              <a:ext uri="{FF2B5EF4-FFF2-40B4-BE49-F238E27FC236}">
                <a16:creationId xmlns="" xmlns:a16="http://schemas.microsoft.com/office/drawing/2014/main" id="{7EC5D269-39A3-4FFA-9870-CD9897B9BFA8}"/>
              </a:ext>
            </a:extLst>
          </p:cNvPr>
          <p:cNvSpPr txBox="1"/>
          <p:nvPr/>
        </p:nvSpPr>
        <p:spPr>
          <a:xfrm>
            <a:off x="1363664" y="906125"/>
            <a:ext cx="9663919" cy="461665"/>
          </a:xfrm>
          <a:prstGeom prst="rect">
            <a:avLst/>
          </a:prstGeom>
          <a:solidFill>
            <a:srgbClr val="FFFFFF"/>
          </a:solidFill>
          <a:ln>
            <a:solidFill>
              <a:schemeClr val="accent5">
                <a:lumMod val="50000"/>
              </a:schemeClr>
            </a:solidFill>
          </a:ln>
        </p:spPr>
        <p:txBody>
          <a:bodyPr wrap="square" rtlCol="0">
            <a:spAutoFit/>
          </a:bodyPr>
          <a:lstStyle/>
          <a:p>
            <a:pPr lvl="0" algn="just">
              <a:defRPr/>
            </a:pPr>
            <a:r>
              <a:rPr lang="pl-PL" sz="24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Podstawa programowa – zadania szkoły w odniesieniu do kompetencji naukowych</a:t>
            </a:r>
            <a:endParaRPr lang="pl-PL" sz="24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891339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14651" y="1901999"/>
            <a:ext cx="9757371"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200" dirty="0"/>
              <a:t>Duże znaczenie dla rozwoju młodego człowieka oraz jego sukcesów </a:t>
            </a:r>
            <a:r>
              <a:rPr lang="pl-PL" sz="2200" dirty="0" smtClean="0"/>
              <a:t/>
            </a:r>
            <a:br>
              <a:rPr lang="pl-PL" sz="2200" dirty="0" smtClean="0"/>
            </a:br>
            <a:r>
              <a:rPr lang="pl-PL" sz="2200" dirty="0" smtClean="0"/>
              <a:t>w </a:t>
            </a:r>
            <a:r>
              <a:rPr lang="pl-PL" sz="2200" dirty="0"/>
              <a:t>dorosłym życiu ma nabywanie kompetencji społecznych, takich jak: komunikacja </a:t>
            </a:r>
            <a:r>
              <a:rPr lang="pl-PL" sz="2200" dirty="0" smtClean="0"/>
              <a:t/>
            </a:r>
            <a:br>
              <a:rPr lang="pl-PL" sz="2200" dirty="0" smtClean="0"/>
            </a:br>
            <a:r>
              <a:rPr lang="pl-PL" sz="2200" dirty="0" smtClean="0"/>
              <a:t>i </a:t>
            </a:r>
            <a:r>
              <a:rPr lang="pl-PL" sz="2200" dirty="0"/>
              <a:t>współpraca w grupie, w tym w środowiskach wirtualnych, udział w projektach zespołowych lub indywidualnych oraz </a:t>
            </a:r>
            <a:r>
              <a:rPr lang="pl-PL" sz="2200" dirty="0" smtClean="0"/>
              <a:t>organizacja i </a:t>
            </a:r>
            <a:r>
              <a:rPr lang="pl-PL" sz="2200" dirty="0"/>
              <a:t>zarządzanie projektami.</a:t>
            </a:r>
          </a:p>
        </p:txBody>
      </p:sp>
      <p:sp>
        <p:nvSpPr>
          <p:cNvPr id="17" name="pole tekstowe 16">
            <a:extLst>
              <a:ext uri="{FF2B5EF4-FFF2-40B4-BE49-F238E27FC236}">
                <a16:creationId xmlns="" xmlns:a16="http://schemas.microsoft.com/office/drawing/2014/main" id="{2671ACE7-A60F-463C-952B-B710AA64CE3D}"/>
              </a:ext>
            </a:extLst>
          </p:cNvPr>
          <p:cNvSpPr txBox="1"/>
          <p:nvPr/>
        </p:nvSpPr>
        <p:spPr>
          <a:xfrm>
            <a:off x="1321829" y="803188"/>
            <a:ext cx="965646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8" name="pole tekstowe 7">
            <a:extLst>
              <a:ext uri="{FF2B5EF4-FFF2-40B4-BE49-F238E27FC236}">
                <a16:creationId xmlns="" xmlns:a16="http://schemas.microsoft.com/office/drawing/2014/main" id="{7EC5D269-39A3-4FFA-9870-CD9897B9BFA8}"/>
              </a:ext>
            </a:extLst>
          </p:cNvPr>
          <p:cNvSpPr txBox="1"/>
          <p:nvPr/>
        </p:nvSpPr>
        <p:spPr>
          <a:xfrm>
            <a:off x="1213706" y="931169"/>
            <a:ext cx="9663919" cy="461665"/>
          </a:xfrm>
          <a:prstGeom prst="rect">
            <a:avLst/>
          </a:prstGeom>
          <a:solidFill>
            <a:srgbClr val="FFFFFF"/>
          </a:solidFill>
          <a:ln>
            <a:solidFill>
              <a:schemeClr val="accent5">
                <a:lumMod val="50000"/>
              </a:schemeClr>
            </a:solidFill>
          </a:ln>
        </p:spPr>
        <p:txBody>
          <a:bodyPr wrap="square" rtlCol="0">
            <a:spAutoFit/>
          </a:bodyPr>
          <a:lstStyle/>
          <a:p>
            <a:pPr lvl="0" algn="just">
              <a:defRPr/>
            </a:pPr>
            <a:r>
              <a:rPr lang="pl-PL" sz="24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Podstawa programowa – zadania szkoły w odniesieniu do kompetencji naukowych</a:t>
            </a:r>
            <a:endParaRPr lang="pl-PL" sz="24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1276130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13706" y="1887418"/>
            <a:ext cx="9731828"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200" dirty="0"/>
              <a:t>Duże znaczenie dla rozwoju młodego człowieka oraz jego sukcesów </a:t>
            </a:r>
            <a:r>
              <a:rPr lang="pl-PL" sz="2200" dirty="0" smtClean="0"/>
              <a:t/>
            </a:r>
            <a:br>
              <a:rPr lang="pl-PL" sz="2200" dirty="0" smtClean="0"/>
            </a:br>
            <a:r>
              <a:rPr lang="pl-PL" sz="2200" dirty="0" smtClean="0"/>
              <a:t>w </a:t>
            </a:r>
            <a:r>
              <a:rPr lang="pl-PL" sz="2200" dirty="0"/>
              <a:t>dorosłym życiu ma nabywanie kompetencji społecznych, takich jak: komunikacja </a:t>
            </a:r>
            <a:r>
              <a:rPr lang="pl-PL" sz="2200" dirty="0" smtClean="0"/>
              <a:t/>
            </a:r>
            <a:br>
              <a:rPr lang="pl-PL" sz="2200" dirty="0" smtClean="0"/>
            </a:br>
            <a:r>
              <a:rPr lang="pl-PL" sz="2200" dirty="0" smtClean="0"/>
              <a:t>i </a:t>
            </a:r>
            <a:r>
              <a:rPr lang="pl-PL" sz="2200" dirty="0"/>
              <a:t>współpraca w grupie, w tym w środowiskach wirtualnych, udział w projektach zespołowych lub indywidualnych oraz </a:t>
            </a:r>
            <a:r>
              <a:rPr lang="pl-PL" sz="2200" dirty="0" smtClean="0"/>
              <a:t>organizacja i </a:t>
            </a:r>
            <a:r>
              <a:rPr lang="pl-PL" sz="2200" dirty="0"/>
              <a:t>zarządzanie projektami.</a:t>
            </a:r>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9163"/>
            <a:ext cx="9764587" cy="604286"/>
            <a:chOff x="179513" y="484598"/>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84598"/>
              <a:ext cx="6827644" cy="837338"/>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56607"/>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Podstawa programowa </a:t>
              </a:r>
            </a:p>
          </p:txBody>
        </p:sp>
      </p:grpSp>
    </p:spTree>
    <p:extLst>
      <p:ext uri="{BB962C8B-B14F-4D97-AF65-F5344CB8AC3E}">
        <p14:creationId xmlns:p14="http://schemas.microsoft.com/office/powerpoint/2010/main" val="2162396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146394" y="1863861"/>
            <a:ext cx="9798542" cy="2564805"/>
          </a:xfrm>
          <a:prstGeom prst="rect">
            <a:avLst/>
          </a:prstGeom>
          <a:solidFill>
            <a:schemeClr val="accent1">
              <a:lumMod val="20000"/>
              <a:lumOff val="80000"/>
            </a:schemeClr>
          </a:solidFill>
          <a:ln>
            <a:solidFill>
              <a:srgbClr val="7030A0"/>
            </a:solidFill>
          </a:ln>
          <a:effectLst/>
          <a:extLst/>
        </p:spPr>
        <p:txBody>
          <a:bodyPr vert="horz" wrap="square" lIns="91440" tIns="45720" rIns="91440" bIns="45720" numCol="1" anchor="ctr" anchorCtr="0" compatLnSpc="1">
            <a:prstTxWarp prst="textNoShape">
              <a:avLst/>
            </a:prstTxWarp>
            <a:spAutoFit/>
          </a:bodyPr>
          <a:lstStyle/>
          <a:p>
            <a:pPr marL="0" indent="0" algn="ctr">
              <a:buNone/>
            </a:pPr>
            <a:r>
              <a:rPr lang="pl-PL" b="1" dirty="0" smtClean="0"/>
              <a:t>Podstawa </a:t>
            </a:r>
            <a:r>
              <a:rPr lang="pl-PL" b="1" dirty="0"/>
              <a:t>programowa </a:t>
            </a:r>
            <a:r>
              <a:rPr lang="pl-PL" b="1" dirty="0" smtClean="0"/>
              <a:t>biologii bardzo </a:t>
            </a:r>
            <a:r>
              <a:rPr lang="pl-PL" b="1" dirty="0"/>
              <a:t>silnie podkreśla potrzebę </a:t>
            </a:r>
            <a:r>
              <a:rPr lang="pl-PL" b="1" dirty="0" smtClean="0"/>
              <a:t>kształcenia umiejętności z zakresu metody naukowej.</a:t>
            </a:r>
          </a:p>
          <a:p>
            <a:pPr marL="0" indent="0" algn="ctr">
              <a:buNone/>
            </a:pPr>
            <a:endParaRPr lang="pl-PL" sz="1600" b="1" dirty="0" smtClean="0"/>
          </a:p>
          <a:p>
            <a:pPr marL="0" indent="0" algn="ctr">
              <a:buNone/>
            </a:pPr>
            <a:r>
              <a:rPr lang="pl-PL" b="1" dirty="0"/>
              <a:t>Podstawa w zakresie </a:t>
            </a:r>
            <a:r>
              <a:rPr lang="pl-PL" b="1" dirty="0" smtClean="0"/>
              <a:t>kształcenia umiejętności naukowych wskazuje konieczność zapewnienia uczniom możliwości planowania </a:t>
            </a:r>
            <a:r>
              <a:rPr lang="pl-PL" b="1" dirty="0"/>
              <a:t>i przeprowadzania </a:t>
            </a:r>
            <a:r>
              <a:rPr lang="pl-PL" b="1" dirty="0" smtClean="0"/>
              <a:t>doświadczeń i obserwacji.</a:t>
            </a:r>
            <a:endParaRPr lang="pl-PL" b="1" dirty="0"/>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9165"/>
            <a:ext cx="9764587" cy="604287"/>
            <a:chOff x="179513" y="484601"/>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84601"/>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56610"/>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Podstaw programowa </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308994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28778" y="1966672"/>
            <a:ext cx="8967301" cy="1530567"/>
          </a:xfrm>
          <a:solidFill>
            <a:schemeClr val="accent1">
              <a:lumMod val="20000"/>
              <a:lumOff val="80000"/>
            </a:schemeClr>
          </a:solidFill>
          <a:ln>
            <a:solidFill>
              <a:srgbClr val="7030A0"/>
            </a:solidFill>
          </a:ln>
          <a:effectLst>
            <a:outerShdw blurRad="50800" dist="38100" algn="l" rotWithShape="0">
              <a:prstClr val="black">
                <a:alpha val="40000"/>
              </a:prstClr>
            </a:outerShdw>
          </a:effectLst>
        </p:spPr>
        <p:txBody>
          <a:bodyPr anchor="ctr">
            <a:noAutofit/>
          </a:bodyPr>
          <a:lstStyle/>
          <a:p>
            <a:r>
              <a:rPr lang="pl-PL" b="1" dirty="0" smtClean="0">
                <a:latin typeface="Myriad Pro Cond" panose="020B0506030403020204" pitchFamily="34" charset="0"/>
              </a:rPr>
              <a:t>Metoda naukowa</a:t>
            </a:r>
            <a:endParaRPr lang="pl-PL" sz="5400" b="1" dirty="0">
              <a:solidFill>
                <a:srgbClr val="002060"/>
              </a:solidFill>
              <a:latin typeface="Myriad Pro Cond" panose="020B0506030403020204" pitchFamily="34" charset="0"/>
            </a:endParaRPr>
          </a:p>
        </p:txBody>
      </p:sp>
      <p:sp>
        <p:nvSpPr>
          <p:cNvPr id="6" name="Prostokąt 5">
            <a:extLst>
              <a:ext uri="{FF2B5EF4-FFF2-40B4-BE49-F238E27FC236}">
                <a16:creationId xmlns="" xmlns:a16="http://schemas.microsoft.com/office/drawing/2014/main" id="{81F0DF69-CA3A-4F76-96AF-791131EA7386}"/>
              </a:ext>
            </a:extLst>
          </p:cNvPr>
          <p:cNvSpPr/>
          <p:nvPr/>
        </p:nvSpPr>
        <p:spPr>
          <a:xfrm>
            <a:off x="5748840" y="4443406"/>
            <a:ext cx="5957291" cy="369332"/>
          </a:xfrm>
          <a:prstGeom prst="rect">
            <a:avLst/>
          </a:prstGeom>
        </p:spPr>
        <p:txBody>
          <a:bodyPr wrap="square">
            <a:spAutoFit/>
          </a:bodyPr>
          <a:lstStyle/>
          <a:p>
            <a:r>
              <a:rPr lang="pl-PL" dirty="0" smtClean="0"/>
              <a:t>Dorota Mościcka, Adam </a:t>
            </a:r>
            <a:r>
              <a:rPr lang="pl-PL" dirty="0" err="1" smtClean="0"/>
              <a:t>Pukocz</a:t>
            </a:r>
            <a:r>
              <a:rPr lang="pl-PL" dirty="0" smtClean="0"/>
              <a:t>, Izabela Ziętara</a:t>
            </a:r>
            <a:endParaRPr lang="pl-PL" dirty="0"/>
          </a:p>
        </p:txBody>
      </p:sp>
    </p:spTree>
    <p:extLst>
      <p:ext uri="{BB962C8B-B14F-4D97-AF65-F5344CB8AC3E}">
        <p14:creationId xmlns:p14="http://schemas.microsoft.com/office/powerpoint/2010/main" val="3855982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84147" y="2576821"/>
            <a:ext cx="9731828" cy="304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pl-PL" b="1" dirty="0"/>
              <a:t>Preambuła podstawy programowej kształcenia ogólnego </a:t>
            </a:r>
          </a:p>
          <a:p>
            <a:pPr marL="0" indent="0" algn="just">
              <a:buNone/>
            </a:pPr>
            <a:r>
              <a:rPr lang="pl-PL" sz="2200" dirty="0" smtClean="0"/>
              <a:t>Istotnym </a:t>
            </a:r>
            <a:r>
              <a:rPr lang="pl-PL" sz="2200" dirty="0"/>
              <a:t>aspektem nauczania biologii </a:t>
            </a:r>
            <a:r>
              <a:rPr lang="pl-PL" sz="2200" dirty="0" smtClean="0"/>
              <a:t>(…) jest przygotowanie ucznia do samodzielnego</a:t>
            </a:r>
            <a:r>
              <a:rPr lang="pl-PL" sz="2200" dirty="0"/>
              <a:t>, jak i </a:t>
            </a:r>
            <a:r>
              <a:rPr lang="pl-PL" sz="2200" dirty="0" smtClean="0"/>
              <a:t>zespołowego </a:t>
            </a:r>
            <a:r>
              <a:rPr lang="pl-PL" sz="2200" dirty="0"/>
              <a:t>rozwiązywania problemów badawczych, </a:t>
            </a:r>
            <a:r>
              <a:rPr lang="pl-PL" sz="2200" dirty="0" smtClean="0"/>
              <a:t/>
            </a:r>
            <a:br>
              <a:rPr lang="pl-PL" sz="2200" dirty="0" smtClean="0"/>
            </a:br>
            <a:r>
              <a:rPr lang="pl-PL" sz="2200" dirty="0" smtClean="0"/>
              <a:t>a </a:t>
            </a:r>
            <a:r>
              <a:rPr lang="pl-PL" sz="2200" dirty="0"/>
              <a:t>także kształtowanie umiejętności krytycznej analizy i interpretacji zebranych danych, dyskusji na temat wyników doświadczeń i obserwacji oraz wnioskowania. Towarzyszyć temu powinno nabywanie umiejętności posługiwania się podstawowymi technikami laboratoryjnymi oraz poznawanie metod badawczych </a:t>
            </a:r>
            <a:r>
              <a:rPr lang="pl-PL" sz="2200" dirty="0" smtClean="0"/>
              <a:t>związanych z </a:t>
            </a:r>
            <a:r>
              <a:rPr lang="pl-PL" sz="2200" dirty="0"/>
              <a:t>obserwacjami (także </a:t>
            </a:r>
            <a:r>
              <a:rPr lang="pl-PL" sz="2200" dirty="0" smtClean="0"/>
              <a:t>tymi w </a:t>
            </a:r>
            <a:r>
              <a:rPr lang="pl-PL" sz="2200" dirty="0"/>
              <a:t>terenie) i </a:t>
            </a:r>
            <a:r>
              <a:rPr lang="pl-PL" sz="2200" dirty="0" smtClean="0"/>
              <a:t>doświadczeniami (…). Kształcenie </a:t>
            </a:r>
            <a:r>
              <a:rPr lang="pl-PL" sz="2200" dirty="0"/>
              <a:t>w zakresie biologii powinno ukazywać interdyscyplinarność tej nauki. </a:t>
            </a:r>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15143"/>
            <a:ext cx="9764587" cy="1065951"/>
            <a:chOff x="179513" y="493161"/>
            <a:chExt cx="6904093" cy="1526331"/>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93161"/>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65170"/>
              <a:ext cx="6832915" cy="1454322"/>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Podstawa </a:t>
              </a: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programowa z biologii zakres podstawowy </a:t>
              </a:r>
              <a:b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b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oraz zakres rozszerzony</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3893477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13706" y="1878044"/>
            <a:ext cx="9731828" cy="424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400" b="1" dirty="0"/>
              <a:t>Cele kształcenia – wymagania ogólne</a:t>
            </a:r>
          </a:p>
          <a:p>
            <a:pPr marL="0" lvl="0" indent="0" algn="just">
              <a:buNone/>
            </a:pPr>
            <a:r>
              <a:rPr lang="pl-PL" sz="2200" dirty="0" smtClean="0"/>
              <a:t>III. Rozwijanie </a:t>
            </a:r>
            <a:r>
              <a:rPr lang="pl-PL" sz="2200" dirty="0"/>
              <a:t>myślenia naukowego; doskonalenie umiejętności planowania i przeprowadzania obserwacji i doświadczeń oraz wnioskowania w </a:t>
            </a:r>
            <a:r>
              <a:rPr lang="pl-PL" sz="2200" dirty="0" smtClean="0"/>
              <a:t>oparciu o </a:t>
            </a:r>
            <a:r>
              <a:rPr lang="pl-PL" sz="2200" dirty="0"/>
              <a:t>wyniki badań. Uczeń:</a:t>
            </a:r>
            <a:endParaRPr lang="pl-PL" sz="2200" dirty="0" smtClean="0">
              <a:effectLst/>
            </a:endParaRPr>
          </a:p>
          <a:p>
            <a:pPr lvl="0" algn="just"/>
            <a:r>
              <a:rPr lang="pl-PL" sz="2200" dirty="0"/>
              <a:t>określa problem badawczy, formułuje hipotezy, planuje i przeprowadza oraz dokumentuje obserwacje i proste doświadczenia biologiczne; </a:t>
            </a:r>
          </a:p>
          <a:p>
            <a:pPr lvl="0" algn="just"/>
            <a:r>
              <a:rPr lang="pl-PL" sz="2200" dirty="0"/>
              <a:t>określa warunki doświadczenia, rozróżnia próbę kontrolną i badawczą; </a:t>
            </a:r>
          </a:p>
          <a:p>
            <a:pPr lvl="0" algn="just"/>
            <a:r>
              <a:rPr lang="pl-PL" sz="2200" dirty="0"/>
              <a:t>w oparciu o proste analizy statystyczne opracowuje, analizuje i interpretuje wyniki badań; </a:t>
            </a:r>
          </a:p>
          <a:p>
            <a:pPr lvl="0" algn="just"/>
            <a:r>
              <a:rPr lang="pl-PL" sz="2200" dirty="0"/>
              <a:t>ocenia poprawność zastosowanych procedur badawczych oraz formułuje wnioski;</a:t>
            </a:r>
          </a:p>
          <a:p>
            <a:pPr lvl="0" algn="just"/>
            <a:r>
              <a:rPr lang="pl-PL" sz="2200" dirty="0"/>
              <a:t>przeprowadza celowe obserwacje mikroskopowe i makroskopowe.</a:t>
            </a:r>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3188"/>
            <a:ext cx="9764587" cy="604287"/>
            <a:chOff x="179513" y="476042"/>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76042"/>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4805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Podstawa </a:t>
              </a: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programowa biologii zakres podstawowy</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2325187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13706" y="1691645"/>
            <a:ext cx="9731828" cy="495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400" b="1" dirty="0"/>
              <a:t>Cele kształcenia – wymagania </a:t>
            </a:r>
            <a:r>
              <a:rPr lang="pl-PL" sz="2400" b="1" dirty="0" smtClean="0"/>
              <a:t>ogólne</a:t>
            </a:r>
            <a:endParaRPr lang="pl-PL" sz="2400" dirty="0" smtClean="0"/>
          </a:p>
          <a:p>
            <a:pPr marL="0" lvl="0" indent="0" algn="just">
              <a:buNone/>
            </a:pPr>
            <a:r>
              <a:rPr lang="pl-PL" sz="2200" dirty="0" smtClean="0"/>
              <a:t>II. </a:t>
            </a:r>
            <a:r>
              <a:rPr lang="pl-PL" sz="2200" dirty="0"/>
              <a:t>Rozwijanie myślenia naukowego; doskonalenie umiejętności planowania i przeprowadzania obserwacji i doświadczeń oraz wnioskowania w </a:t>
            </a:r>
            <a:r>
              <a:rPr lang="pl-PL" sz="2200" dirty="0" smtClean="0"/>
              <a:t>oparciu o </a:t>
            </a:r>
            <a:r>
              <a:rPr lang="pl-PL" sz="2200" dirty="0"/>
              <a:t>wyniki badań. Uczeń:</a:t>
            </a:r>
            <a:endParaRPr lang="pl-PL" sz="2200" dirty="0" smtClean="0">
              <a:effectLst/>
            </a:endParaRPr>
          </a:p>
          <a:p>
            <a:pPr lvl="0" algn="just"/>
            <a:r>
              <a:rPr lang="pl-PL" sz="2200" dirty="0"/>
              <a:t>określa problem badawczy, formułuje hipotezy, planuje i przeprowadza oraz dokumentuje obserwacje i proste doświadczenia biologiczne; </a:t>
            </a:r>
          </a:p>
          <a:p>
            <a:pPr lvl="0" algn="just"/>
            <a:r>
              <a:rPr lang="pl-PL" sz="2200" dirty="0"/>
              <a:t>określa warunki doświadczenia, rozróżnia próbę kontrolną i badawczą; </a:t>
            </a:r>
          </a:p>
          <a:p>
            <a:pPr lvl="0" algn="just"/>
            <a:r>
              <a:rPr lang="pl-PL" sz="2200" dirty="0"/>
              <a:t>opracowuje, analizuje i interpretuje wyniki badań w oparciu o proste analizy statystyczne; </a:t>
            </a:r>
          </a:p>
          <a:p>
            <a:pPr lvl="0" algn="just"/>
            <a:r>
              <a:rPr lang="pl-PL" sz="2200" dirty="0"/>
              <a:t>odnosi się do wyników uzyskanych przez innych badaczy; </a:t>
            </a:r>
          </a:p>
          <a:p>
            <a:pPr lvl="0" algn="just"/>
            <a:r>
              <a:rPr lang="pl-PL" sz="2200" dirty="0"/>
              <a:t>ocenia poprawność zastosowanych procedur badawczych oraz formułuje wnioski;</a:t>
            </a:r>
          </a:p>
          <a:p>
            <a:pPr algn="just"/>
            <a:r>
              <a:rPr lang="pl-PL" sz="2200" dirty="0"/>
              <a:t>przygotowuje preparaty świeże oraz przeprowadza celowe obserwacje mikroskopowe i </a:t>
            </a:r>
            <a:r>
              <a:rPr lang="pl-PL" sz="2200" dirty="0" smtClean="0"/>
              <a:t>makroskopowe.</a:t>
            </a:r>
            <a:endParaRPr lang="pl-PL" sz="2200" dirty="0"/>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15138"/>
            <a:ext cx="9764587" cy="604287"/>
            <a:chOff x="179513" y="493151"/>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93151"/>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65160"/>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Podstawa </a:t>
              </a: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programowa biologii zakres rozszerzony</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691737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13706" y="1813092"/>
            <a:ext cx="9748208" cy="405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400" b="1" dirty="0"/>
              <a:t>Treści nauczania – wymagania szczegółowe </a:t>
            </a:r>
            <a:endParaRPr lang="pl-PL" sz="2400" b="1" dirty="0" smtClean="0"/>
          </a:p>
          <a:p>
            <a:pPr marL="0" indent="0" algn="just">
              <a:buNone/>
            </a:pPr>
            <a:r>
              <a:rPr lang="pl-PL" sz="2400" b="1" dirty="0" smtClean="0"/>
              <a:t>Przykład zapisu</a:t>
            </a:r>
            <a:endParaRPr lang="pl-PL" sz="2400" b="1" dirty="0"/>
          </a:p>
          <a:p>
            <a:pPr marL="0" lvl="0" indent="0" algn="just">
              <a:buNone/>
            </a:pPr>
            <a:r>
              <a:rPr lang="pl-PL" sz="2200" dirty="0" smtClean="0"/>
              <a:t>I </a:t>
            </a:r>
            <a:r>
              <a:rPr lang="en-US" sz="2200" dirty="0" smtClean="0"/>
              <a:t>Chemizm życia.</a:t>
            </a:r>
            <a:endParaRPr lang="pl-PL" sz="2200" dirty="0"/>
          </a:p>
          <a:p>
            <a:pPr marL="0" lvl="0" indent="0" algn="just">
              <a:buNone/>
            </a:pPr>
            <a:r>
              <a:rPr lang="pl-PL" sz="2200" dirty="0" smtClean="0"/>
              <a:t>2. </a:t>
            </a:r>
            <a:r>
              <a:rPr lang="en-US" sz="2200" dirty="0" smtClean="0"/>
              <a:t>Składniki </a:t>
            </a:r>
            <a:r>
              <a:rPr lang="en-US" sz="2200" dirty="0"/>
              <a:t>organiczne. Uczeń:</a:t>
            </a:r>
            <a:endParaRPr lang="pl-PL" sz="2200" dirty="0"/>
          </a:p>
          <a:p>
            <a:pPr marL="457200" lvl="1" indent="0" algn="just">
              <a:buNone/>
            </a:pPr>
            <a:r>
              <a:rPr lang="pl-PL" sz="2200" dirty="0" smtClean="0"/>
              <a:t>2) przedstawia </a:t>
            </a:r>
            <a:r>
              <a:rPr lang="pl-PL" sz="2200" dirty="0"/>
              <a:t>budowę białek (uwzględniając wiązania peptydowe); rozróżnia białka proste i złożone; określa biologiczne znaczenie białek (albuminy, globuliny, histony, kolagen, keratyna, fibrynogen, hemoglobina, mioglobina); przedstawia wpływ czynników fizycznych i chemicznych na białko (zjawisko koagulacji </a:t>
            </a:r>
            <a:r>
              <a:rPr lang="pl-PL" sz="2200" dirty="0" smtClean="0"/>
              <a:t/>
            </a:r>
            <a:br>
              <a:rPr lang="pl-PL" sz="2200" dirty="0" smtClean="0"/>
            </a:br>
            <a:r>
              <a:rPr lang="pl-PL" sz="2200" dirty="0" smtClean="0"/>
              <a:t>i denaturacji</a:t>
            </a:r>
            <a:r>
              <a:rPr lang="pl-PL" sz="2200" dirty="0"/>
              <a:t>); </a:t>
            </a:r>
            <a:r>
              <a:rPr lang="pl-PL" sz="2200" dirty="0" smtClean="0"/>
              <a:t>planuje i </a:t>
            </a:r>
            <a:r>
              <a:rPr lang="pl-PL" sz="2200" dirty="0"/>
              <a:t>przeprowadza doświadczenie wykazujące obecność białek w materiale biologicznym; przeprowadza obserwacje wpływu wybranych czynników fizycznych i chemicznych na białko</a:t>
            </a:r>
            <a:r>
              <a:rPr lang="pl-PL" sz="2200" dirty="0" smtClean="0"/>
              <a:t>;</a:t>
            </a:r>
            <a:endParaRPr lang="pl-PL" sz="2200" dirty="0"/>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9165"/>
            <a:ext cx="9764587" cy="604287"/>
            <a:chOff x="179513" y="484601"/>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84601"/>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56610"/>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Podstawa </a:t>
              </a: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programowa biologii zakres podstawowy</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2884821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46465" y="1867853"/>
            <a:ext cx="9731828" cy="266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pl-PL" sz="2400" b="1" dirty="0"/>
              <a:t>Treści nauczania – wymagania szczegółowe </a:t>
            </a:r>
            <a:endParaRPr lang="pl-PL" sz="2400" b="1" dirty="0" smtClean="0"/>
          </a:p>
          <a:p>
            <a:pPr marL="0" indent="0">
              <a:buNone/>
            </a:pPr>
            <a:r>
              <a:rPr lang="pl-PL" sz="2400" b="1" dirty="0" smtClean="0"/>
              <a:t>Przykład zapisu</a:t>
            </a:r>
            <a:endParaRPr lang="pl-PL" sz="2400" b="1" dirty="0"/>
          </a:p>
          <a:p>
            <a:pPr marL="0" indent="0" algn="just">
              <a:buNone/>
            </a:pPr>
            <a:r>
              <a:rPr lang="pl-PL" sz="2200" dirty="0" smtClean="0"/>
              <a:t>4. </a:t>
            </a:r>
            <a:r>
              <a:rPr lang="en-US" sz="2200" dirty="0"/>
              <a:t>Odżywianie się roślin. Uczeń:</a:t>
            </a:r>
            <a:endParaRPr lang="pl-PL" sz="2200" dirty="0"/>
          </a:p>
          <a:p>
            <a:pPr marL="457200" lvl="0" indent="-457200" algn="just">
              <a:buFont typeface="+mj-lt"/>
              <a:buAutoNum type="arabicParenR"/>
            </a:pPr>
            <a:r>
              <a:rPr lang="pl-PL" sz="2200" dirty="0" smtClean="0"/>
              <a:t>analizuje </a:t>
            </a:r>
            <a:r>
              <a:rPr lang="pl-PL" sz="2200" dirty="0"/>
              <a:t>wpływ czynników zewnętrznych i wewnętrznych na przebieg procesu fotosyntezy; planuje i przeprowadza doświadczenie wykazujące wpływ temperatury, natężenia światła i zawartości dwutlenku węgla na intensywność fotosyntezy;</a:t>
            </a:r>
            <a:endParaRPr lang="pl-PL" sz="2200" dirty="0">
              <a:effectLst/>
            </a:endParaRPr>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3189"/>
            <a:ext cx="9764587" cy="604287"/>
            <a:chOff x="179513" y="476044"/>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76044"/>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48054"/>
              <a:ext cx="6832915" cy="793266"/>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Podstawa </a:t>
              </a: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programowa biologii zakres rozszerzony</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295440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46465" y="1902593"/>
            <a:ext cx="9731828" cy="207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400" b="1" dirty="0"/>
              <a:t>Warunki i sposób </a:t>
            </a:r>
            <a:r>
              <a:rPr lang="pl-PL" sz="2400" b="1" dirty="0" smtClean="0"/>
              <a:t>realizacji</a:t>
            </a:r>
          </a:p>
          <a:p>
            <a:pPr marL="0" indent="0" algn="just">
              <a:buNone/>
            </a:pPr>
            <a:r>
              <a:rPr lang="en-US" sz="2200" dirty="0">
                <a:latin typeface="Calibri" panose="020F0502020204030204" pitchFamily="34" charset="0"/>
                <a:ea typeface="Calibri" panose="020F0502020204030204" pitchFamily="34" charset="0"/>
                <a:cs typeface="Times New Roman" panose="02020603050405020304" pitchFamily="18" charset="0"/>
              </a:rPr>
              <a:t>Nauczanie biologii w szkole ponadpodstawowej w zakresie podstawowym powinno rozwijać ciekawość poznawczą poprzez zachęcanie uczniów do rozwiązywania problemów natury biologicznej metodami naukowymi, stawianie hipotez </a:t>
            </a:r>
            <a:r>
              <a:rPr lang="en-US" sz="2200" dirty="0" err="1">
                <a:latin typeface="Calibri" panose="020F0502020204030204" pitchFamily="34" charset="0"/>
                <a:ea typeface="Calibri" panose="020F0502020204030204" pitchFamily="34" charset="0"/>
                <a:cs typeface="Times New Roman" panose="02020603050405020304" pitchFamily="18" charset="0"/>
              </a:rPr>
              <a:t>i</a:t>
            </a:r>
            <a:r>
              <a:rPr lang="en-US" sz="2200" dirty="0">
                <a:latin typeface="Calibri" panose="020F0502020204030204" pitchFamily="34" charset="0"/>
                <a:ea typeface="Calibri" panose="020F0502020204030204" pitchFamily="34" charset="0"/>
                <a:cs typeface="Times New Roman" panose="02020603050405020304" pitchFamily="18" charset="0"/>
              </a:rPr>
              <a:t> ich weryfikowanie, analizowanie wyników eksperymentów czy doświadczeń z użyciem podstawowych parametrów statystycznych, a także dyskutowanie o </a:t>
            </a:r>
            <a:r>
              <a:rPr lang="en-US" sz="2200" dirty="0" smtClean="0">
                <a:latin typeface="Calibri" panose="020F0502020204030204" pitchFamily="34" charset="0"/>
                <a:ea typeface="Calibri" panose="020F0502020204030204" pitchFamily="34" charset="0"/>
                <a:cs typeface="Times New Roman" panose="02020603050405020304" pitchFamily="18" charset="0"/>
              </a:rPr>
              <a:t>nich</a:t>
            </a:r>
            <a:r>
              <a:rPr lang="pl-PL" sz="2200" dirty="0" smtClean="0">
                <a:latin typeface="Calibri" panose="020F0502020204030204" pitchFamily="34" charset="0"/>
                <a:ea typeface="Calibri" panose="020F0502020204030204" pitchFamily="34" charset="0"/>
                <a:cs typeface="Times New Roman" panose="02020603050405020304" pitchFamily="18" charset="0"/>
              </a:rPr>
              <a:t>.</a:t>
            </a:r>
            <a:endParaRPr lang="pl-PL" sz="2200" b="1" dirty="0"/>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797213"/>
            <a:ext cx="9764587" cy="604287"/>
            <a:chOff x="179513" y="467487"/>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67487"/>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39496"/>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Myriad Pro Cond" panose="020B0506030403020204" pitchFamily="34" charset="0"/>
                  <a:ea typeface="Lato" panose="020F0502020204030203" pitchFamily="34" charset="0"/>
                  <a:cs typeface="Arial" panose="020B0604020202020204" pitchFamily="34" charset="0"/>
                </a:rPr>
                <a:t>Podstawa </a:t>
              </a:r>
              <a:r>
                <a:rPr lang="pl-PL" sz="3000" b="1" kern="0" dirty="0" smtClean="0">
                  <a:solidFill>
                    <a:srgbClr val="002060"/>
                  </a:solidFill>
                  <a:latin typeface="Myriad Pro Cond" panose="020B0506030403020204" pitchFamily="34" charset="0"/>
                  <a:ea typeface="Lato" panose="020F0502020204030203" pitchFamily="34" charset="0"/>
                  <a:cs typeface="Arial" panose="020B0604020202020204" pitchFamily="34" charset="0"/>
                </a:rPr>
                <a:t>programowa z biologii zakres podstawowy</a:t>
              </a:r>
              <a:endParaRPr lang="pl-PL" sz="3000" b="1" kern="0" dirty="0">
                <a:solidFill>
                  <a:srgbClr val="002060"/>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566467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84147" y="1886320"/>
            <a:ext cx="9731828" cy="32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200" b="1" dirty="0"/>
              <a:t>Warunki i sposób realizacji</a:t>
            </a:r>
          </a:p>
          <a:p>
            <a:pPr marL="0" indent="0" algn="just">
              <a:buNone/>
            </a:pPr>
            <a:r>
              <a:rPr lang="pl-PL" sz="2200" dirty="0" smtClean="0"/>
              <a:t>Nauczanie </a:t>
            </a:r>
            <a:r>
              <a:rPr lang="pl-PL" sz="2200" dirty="0"/>
              <a:t>biologii w szkole ponadpodstawowej w zakresie rozszerzonym powinno rozwijać ciekawość </a:t>
            </a:r>
            <a:r>
              <a:rPr lang="pl-PL" sz="2200" b="1" dirty="0"/>
              <a:t>poznawczą poprzez zachęcanie uczniów do rozwiązywania problemów natury biologicznej metodami naukowymi</a:t>
            </a:r>
            <a:r>
              <a:rPr lang="pl-PL" sz="2200" dirty="0"/>
              <a:t>, stawianie hipotez i ich weryfikowanie, analizowanie wyników eksperymentów czy doświadczeń z użyciem podstawowych parametrów statystycznych, a także dyskutowanie o nich. Uczeń kończący szkołę ponadpodstawową powinien odróżniać: wiedzę potoczną od tej, potwierdzonej metodami naukowymi; fakty od opinii oraz umiejętnie korzystać </a:t>
            </a:r>
            <a:r>
              <a:rPr lang="pl-PL" sz="2200" dirty="0" smtClean="0"/>
              <a:t/>
            </a:r>
            <a:br>
              <a:rPr lang="pl-PL" sz="2200" dirty="0" smtClean="0"/>
            </a:br>
            <a:r>
              <a:rPr lang="pl-PL" sz="2200" dirty="0" smtClean="0"/>
              <a:t>z </a:t>
            </a:r>
            <a:r>
              <a:rPr lang="pl-PL" sz="2200" dirty="0"/>
              <a:t>osiągnięć współczesnych technologii, a przede wszystkim świadomie korzystać ze źródeł internetowych. </a:t>
            </a:r>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3189"/>
            <a:ext cx="9764587" cy="610263"/>
            <a:chOff x="179513" y="476043"/>
            <a:chExt cx="6904093" cy="873833"/>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76043"/>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56609"/>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Myriad Pro Cond" panose="020B0506030403020204" pitchFamily="34" charset="0"/>
                  <a:ea typeface="Lato" panose="020F0502020204030203" pitchFamily="34" charset="0"/>
                  <a:cs typeface="Arial" panose="020B0604020202020204" pitchFamily="34" charset="0"/>
                </a:rPr>
                <a:t>Podstawa </a:t>
              </a:r>
              <a:r>
                <a:rPr lang="pl-PL" sz="3000" b="1" kern="0" dirty="0" smtClean="0">
                  <a:solidFill>
                    <a:srgbClr val="002060"/>
                  </a:solidFill>
                  <a:latin typeface="Myriad Pro Cond" panose="020B0506030403020204" pitchFamily="34" charset="0"/>
                  <a:ea typeface="Lato" panose="020F0502020204030203" pitchFamily="34" charset="0"/>
                  <a:cs typeface="Arial" panose="020B0604020202020204" pitchFamily="34" charset="0"/>
                </a:rPr>
                <a:t>programowa z biologii zakres rozszerzony</a:t>
              </a:r>
              <a:endParaRPr lang="pl-PL" sz="3000" b="1" kern="0" dirty="0">
                <a:solidFill>
                  <a:srgbClr val="002060"/>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279874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873457" y="809652"/>
            <a:ext cx="10480342" cy="605659"/>
            <a:chOff x="179513" y="741413"/>
            <a:chExt cx="6904093" cy="844208"/>
          </a:xfrm>
        </p:grpSpPr>
        <p:sp>
          <p:nvSpPr>
            <p:cNvPr id="7" name="pole tekstowe 6"/>
            <p:cNvSpPr txBox="1"/>
            <p:nvPr/>
          </p:nvSpPr>
          <p:spPr>
            <a:xfrm>
              <a:off x="255962" y="741413"/>
              <a:ext cx="6827644" cy="58477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813422"/>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002060"/>
                  </a:solidFill>
                  <a:latin typeface="Myriad Pro Cond" panose="020B0506030403020204" pitchFamily="34" charset="0"/>
                  <a:ea typeface="Lato" panose="020F0502020204030203" pitchFamily="34" charset="0"/>
                  <a:cs typeface="Arial" panose="020B0604020202020204" pitchFamily="34" charset="0"/>
                </a:rPr>
                <a:t>Metoda naukowa</a:t>
              </a:r>
              <a:endParaRPr kumimoji="0" lang="pl-PL" sz="3000" b="1" i="0" u="none" strike="noStrike" kern="0" cap="none" spc="0" normalizeH="0" baseline="0" noProof="0" dirty="0">
                <a:ln>
                  <a:noFill/>
                </a:ln>
                <a:solidFill>
                  <a:srgbClr val="002060"/>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10" name="pole tekstowe 9"/>
          <p:cNvSpPr txBox="1"/>
          <p:nvPr/>
        </p:nvSpPr>
        <p:spPr>
          <a:xfrm>
            <a:off x="873458" y="2325112"/>
            <a:ext cx="10480342" cy="954107"/>
          </a:xfrm>
          <a:prstGeom prst="rect">
            <a:avLst/>
          </a:prstGeom>
          <a:solidFill>
            <a:schemeClr val="accent1">
              <a:lumMod val="20000"/>
              <a:lumOff val="80000"/>
            </a:schemeClr>
          </a:solidFill>
          <a:ln>
            <a:solidFill>
              <a:srgbClr val="7030A0"/>
            </a:solidFill>
          </a:ln>
        </p:spPr>
        <p:txBody>
          <a:bodyPr wrap="square" rtlCol="0">
            <a:spAutoFit/>
          </a:bodyPr>
          <a:lstStyle/>
          <a:p>
            <a:pPr algn="ctr"/>
            <a:r>
              <a:rPr lang="pl-PL" sz="2800" b="1" dirty="0" smtClean="0">
                <a:latin typeface="Myriad Pro Cond" panose="020B0506030403020204" pitchFamily="34" charset="0"/>
              </a:rPr>
              <a:t>Metoda naukowa jest </a:t>
            </a:r>
            <a:r>
              <a:rPr lang="pl-PL" sz="2800" b="1" dirty="0">
                <a:latin typeface="Myriad Pro Cond" panose="020B0506030403020204" pitchFamily="34" charset="0"/>
              </a:rPr>
              <a:t>to sposób badawczego dotarcia i sformułowania prawdziwego opisu zjawiska</a:t>
            </a:r>
            <a:r>
              <a:rPr lang="pl-PL" sz="2800" dirty="0" smtClean="0">
                <a:latin typeface="Myriad Pro Cond" panose="020B0506030403020204" pitchFamily="34" charset="0"/>
              </a:rPr>
              <a:t>.</a:t>
            </a:r>
          </a:p>
        </p:txBody>
      </p:sp>
    </p:spTree>
    <p:extLst>
      <p:ext uri="{BB962C8B-B14F-4D97-AF65-F5344CB8AC3E}">
        <p14:creationId xmlns:p14="http://schemas.microsoft.com/office/powerpoint/2010/main" val="2333042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873456" y="809366"/>
            <a:ext cx="10480343" cy="605660"/>
            <a:chOff x="179513" y="649777"/>
            <a:chExt cx="6904093" cy="844208"/>
          </a:xfrm>
        </p:grpSpPr>
        <p:sp>
          <p:nvSpPr>
            <p:cNvPr id="7" name="pole tekstowe 6"/>
            <p:cNvSpPr txBox="1"/>
            <p:nvPr/>
          </p:nvSpPr>
          <p:spPr>
            <a:xfrm>
              <a:off x="255962" y="649777"/>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721786"/>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Metoda naukowa</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10" name="pole tekstowe 9"/>
          <p:cNvSpPr txBox="1"/>
          <p:nvPr/>
        </p:nvSpPr>
        <p:spPr>
          <a:xfrm>
            <a:off x="873456" y="1844650"/>
            <a:ext cx="10480343" cy="3046988"/>
          </a:xfrm>
          <a:prstGeom prst="rect">
            <a:avLst/>
          </a:prstGeom>
          <a:noFill/>
        </p:spPr>
        <p:txBody>
          <a:bodyPr wrap="square" rtlCol="0">
            <a:spAutoFit/>
          </a:bodyPr>
          <a:lstStyle/>
          <a:p>
            <a:pPr algn="just"/>
            <a:r>
              <a:rPr lang="pl-PL" sz="2400" dirty="0"/>
              <a:t>Proces </a:t>
            </a:r>
            <a:r>
              <a:rPr lang="pl-PL" sz="2400" dirty="0" smtClean="0"/>
              <a:t>poznania </a:t>
            </a:r>
            <a:r>
              <a:rPr lang="pl-PL" sz="2400" dirty="0"/>
              <a:t>naukowego obejmuje obserwację, badanie, testowanie</a:t>
            </a:r>
            <a:r>
              <a:rPr lang="pl-PL" sz="2400" dirty="0" smtClean="0"/>
              <a:t>, wnioskowanie, </a:t>
            </a:r>
            <a:r>
              <a:rPr lang="pl-PL" sz="2400" dirty="0"/>
              <a:t>komunikowanie i stosowanie</a:t>
            </a:r>
            <a:r>
              <a:rPr lang="pl-PL" sz="2400" dirty="0" smtClean="0"/>
              <a:t>. Należy pamiętać, że proces poznania naukowego </a:t>
            </a:r>
            <a:r>
              <a:rPr lang="pl-PL" sz="2400" dirty="0"/>
              <a:t>jest </a:t>
            </a:r>
            <a:r>
              <a:rPr lang="pl-PL" sz="2400" dirty="0" smtClean="0"/>
              <a:t>złożony i </a:t>
            </a:r>
            <a:r>
              <a:rPr lang="pl-PL" sz="2400" dirty="0"/>
              <a:t>może przyjmować wiele różnych ścieżek</a:t>
            </a:r>
            <a:r>
              <a:rPr lang="pl-PL" sz="2400" dirty="0" smtClean="0"/>
              <a:t>.</a:t>
            </a:r>
          </a:p>
          <a:p>
            <a:pPr algn="just"/>
            <a:endParaRPr lang="pl-PL" sz="2400" dirty="0" smtClean="0"/>
          </a:p>
          <a:p>
            <a:pPr algn="just"/>
            <a:r>
              <a:rPr lang="pl-PL" sz="2400" dirty="0" smtClean="0"/>
              <a:t>Badania </a:t>
            </a:r>
            <a:r>
              <a:rPr lang="pl-PL" sz="2400" dirty="0"/>
              <a:t>naukowe mogą być dokonywane bezpośrednio za pomocą własnych zmysłów lub </a:t>
            </a:r>
            <a:r>
              <a:rPr lang="pl-PL" sz="2400" dirty="0" smtClean="0"/>
              <a:t>pośrednio </a:t>
            </a:r>
            <a:r>
              <a:rPr lang="pl-PL" sz="2400" dirty="0"/>
              <a:t>za pomocą narzędzi</a:t>
            </a:r>
            <a:r>
              <a:rPr lang="pl-PL" sz="2400" dirty="0" smtClean="0"/>
              <a:t>.</a:t>
            </a:r>
          </a:p>
          <a:p>
            <a:pPr algn="just"/>
            <a:endParaRPr lang="pl-PL" sz="2400" dirty="0" smtClean="0"/>
          </a:p>
          <a:p>
            <a:pPr algn="just"/>
            <a:r>
              <a:rPr lang="pl-PL" sz="2400" dirty="0" smtClean="0"/>
              <a:t>Badacze </a:t>
            </a:r>
            <a:r>
              <a:rPr lang="pl-PL" sz="2400" dirty="0"/>
              <a:t>testują swoje pomysły (hipotezy i teorie</a:t>
            </a:r>
            <a:r>
              <a:rPr lang="pl-PL" sz="2400" dirty="0" smtClean="0"/>
              <a:t>). </a:t>
            </a:r>
            <a:endParaRPr lang="pl-PL" sz="2400" strike="sngStrike" dirty="0"/>
          </a:p>
        </p:txBody>
      </p:sp>
    </p:spTree>
    <p:extLst>
      <p:ext uri="{BB962C8B-B14F-4D97-AF65-F5344CB8AC3E}">
        <p14:creationId xmlns:p14="http://schemas.microsoft.com/office/powerpoint/2010/main" val="4007295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873456" y="803392"/>
            <a:ext cx="10480343" cy="605659"/>
            <a:chOff x="179513" y="641449"/>
            <a:chExt cx="6904093" cy="844208"/>
          </a:xfrm>
        </p:grpSpPr>
        <p:sp>
          <p:nvSpPr>
            <p:cNvPr id="7" name="pole tekstowe 6"/>
            <p:cNvSpPr txBox="1"/>
            <p:nvPr/>
          </p:nvSpPr>
          <p:spPr>
            <a:xfrm>
              <a:off x="255962" y="641449"/>
              <a:ext cx="6827644" cy="58477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713458"/>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Metoda naukowa</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10" name="pole tekstowe 9"/>
          <p:cNvSpPr txBox="1"/>
          <p:nvPr/>
        </p:nvSpPr>
        <p:spPr>
          <a:xfrm>
            <a:off x="873456" y="1838675"/>
            <a:ext cx="10480343" cy="5078313"/>
          </a:xfrm>
          <a:prstGeom prst="rect">
            <a:avLst/>
          </a:prstGeom>
          <a:noFill/>
        </p:spPr>
        <p:txBody>
          <a:bodyPr wrap="square" rtlCol="0">
            <a:spAutoFit/>
          </a:bodyPr>
          <a:lstStyle/>
          <a:p>
            <a:pPr algn="just"/>
            <a:r>
              <a:rPr lang="pl-PL" sz="2400" dirty="0"/>
              <a:t>Badacze wykorzystują wiele metod badawczych (eksperymenty, badania obserwacyjne, badania porównawcze i modelowanie) do zbierania danych.</a:t>
            </a:r>
          </a:p>
          <a:p>
            <a:pPr algn="just"/>
            <a:endParaRPr lang="pl-PL" sz="1200" dirty="0" smtClean="0"/>
          </a:p>
          <a:p>
            <a:pPr algn="just"/>
            <a:r>
              <a:rPr lang="pl-PL" sz="2400" dirty="0" smtClean="0"/>
              <a:t>Badacze </a:t>
            </a:r>
            <a:r>
              <a:rPr lang="pl-PL" sz="2400" dirty="0"/>
              <a:t>często próbują generować wiele wyjaśnień dotyczących tego, </a:t>
            </a:r>
            <a:r>
              <a:rPr lang="pl-PL" sz="2400" dirty="0" smtClean="0"/>
              <a:t/>
            </a:r>
            <a:br>
              <a:rPr lang="pl-PL" sz="2400" dirty="0" smtClean="0"/>
            </a:br>
            <a:r>
              <a:rPr lang="pl-PL" sz="2400" dirty="0" smtClean="0"/>
              <a:t>co </a:t>
            </a:r>
            <a:r>
              <a:rPr lang="pl-PL" sz="2400" dirty="0"/>
              <a:t>obserwują</a:t>
            </a:r>
            <a:r>
              <a:rPr lang="pl-PL" sz="2400" dirty="0" smtClean="0"/>
              <a:t>.</a:t>
            </a:r>
          </a:p>
          <a:p>
            <a:pPr algn="just"/>
            <a:endParaRPr lang="pl-PL" sz="1200" dirty="0"/>
          </a:p>
          <a:p>
            <a:endParaRPr lang="pl-PL" sz="1200" dirty="0" smtClean="0"/>
          </a:p>
          <a:p>
            <a:pPr algn="just"/>
            <a:r>
              <a:rPr lang="pl-PL" sz="2400" dirty="0" smtClean="0"/>
              <a:t>Naukowcy </a:t>
            </a:r>
            <a:r>
              <a:rPr lang="pl-PL" sz="2400" dirty="0"/>
              <a:t>szukają wzorców w swoich obserwacjach i danych</a:t>
            </a:r>
            <a:r>
              <a:rPr lang="pl-PL" sz="2400" dirty="0" smtClean="0"/>
              <a:t>. Surowe </a:t>
            </a:r>
            <a:r>
              <a:rPr lang="pl-PL" sz="2400" dirty="0"/>
              <a:t>dane muszą zostać przeanalizowane i </a:t>
            </a:r>
            <a:r>
              <a:rPr lang="pl-PL" sz="2400" dirty="0" smtClean="0"/>
              <a:t>zinterpretowane zanim będą </a:t>
            </a:r>
            <a:r>
              <a:rPr lang="pl-PL" sz="2400" dirty="0"/>
              <a:t>mogli stwierdzić, czy </a:t>
            </a:r>
            <a:r>
              <a:rPr lang="pl-PL" sz="2400" dirty="0" smtClean="0"/>
              <a:t>dany pomysł może być uznany za prawdziwy czy nieprawdziwy. </a:t>
            </a:r>
          </a:p>
          <a:p>
            <a:pPr algn="just"/>
            <a:endParaRPr lang="pl-PL" sz="1200" dirty="0">
              <a:solidFill>
                <a:srgbClr val="FF0000"/>
              </a:solidFill>
            </a:endParaRPr>
          </a:p>
          <a:p>
            <a:pPr algn="just"/>
            <a:r>
              <a:rPr lang="pl-PL" sz="2400" dirty="0" smtClean="0"/>
              <a:t>Przetwarzanie </a:t>
            </a:r>
            <a:r>
              <a:rPr lang="pl-PL" sz="2400" dirty="0"/>
              <a:t>danych zazwyczaj polega na </a:t>
            </a:r>
            <a:r>
              <a:rPr lang="pl-PL" sz="2400" dirty="0" smtClean="0"/>
              <a:t>doprowadzeniu </a:t>
            </a:r>
            <a:r>
              <a:rPr lang="pl-PL" sz="2400" dirty="0"/>
              <a:t>danych do </a:t>
            </a:r>
            <a:r>
              <a:rPr lang="pl-PL" sz="2400" dirty="0" smtClean="0"/>
              <a:t>bardziej dostępnego </a:t>
            </a:r>
            <a:r>
              <a:rPr lang="pl-PL" sz="2400" dirty="0"/>
              <a:t>formatu (wizualizacja, zestawienie lub kwantyfikacja danych jakościowych). </a:t>
            </a:r>
          </a:p>
          <a:p>
            <a:pPr algn="just"/>
            <a:endParaRPr lang="pl-PL" sz="2400" dirty="0"/>
          </a:p>
        </p:txBody>
      </p:sp>
    </p:spTree>
    <p:extLst>
      <p:ext uri="{BB962C8B-B14F-4D97-AF65-F5344CB8AC3E}">
        <p14:creationId xmlns:p14="http://schemas.microsoft.com/office/powerpoint/2010/main" val="1980662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67767" y="1631937"/>
            <a:ext cx="9764587" cy="482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200" dirty="0" smtClean="0"/>
              <a:t>Uczestnik po zajęciach: </a:t>
            </a:r>
          </a:p>
          <a:p>
            <a:pPr algn="just"/>
            <a:r>
              <a:rPr lang="pl-PL" sz="2200" dirty="0" smtClean="0"/>
              <a:t>rozumie ideę kompetencji naukowych i konieczność ich kształtowania w kontekście funkcjonowania ucznia w otaczającej go rzeczywistości; </a:t>
            </a:r>
          </a:p>
          <a:p>
            <a:pPr algn="just"/>
            <a:r>
              <a:rPr lang="pl-PL" sz="2200" dirty="0" smtClean="0"/>
              <a:t>wie, jaka wiedza, umiejętności i postawy powiązane są z tymi kompetencjami; </a:t>
            </a:r>
          </a:p>
          <a:p>
            <a:r>
              <a:rPr lang="pl-PL" sz="2200" dirty="0" smtClean="0"/>
              <a:t>przedstawienie </a:t>
            </a:r>
            <a:r>
              <a:rPr lang="pl-PL" sz="2200" dirty="0"/>
              <a:t>znaczenia </a:t>
            </a:r>
            <a:r>
              <a:rPr lang="pl-PL" sz="2200" dirty="0" smtClean="0"/>
              <a:t>metody naukowej w </a:t>
            </a:r>
            <a:r>
              <a:rPr lang="pl-PL" sz="2200" dirty="0"/>
              <a:t>realizacji podstawy programowej kształcenia ogólnego; </a:t>
            </a:r>
          </a:p>
          <a:p>
            <a:pPr algn="just"/>
            <a:r>
              <a:rPr lang="pl-PL" sz="2200" dirty="0" smtClean="0"/>
              <a:t>rozumie potrzebę rozwoju umiejętności uczenia się i znaczenie nauczania poprzez eksperymentowanie, doświadczanie; </a:t>
            </a:r>
          </a:p>
          <a:p>
            <a:pPr algn="just"/>
            <a:r>
              <a:rPr lang="pl-PL" sz="2200" dirty="0" smtClean="0"/>
              <a:t>rozumie znaczenie właściwego doboru strategii, form </a:t>
            </a:r>
            <a:r>
              <a:rPr lang="pl-PL" sz="2200" dirty="0"/>
              <a:t>i </a:t>
            </a:r>
            <a:r>
              <a:rPr lang="pl-PL" sz="2200" dirty="0" smtClean="0"/>
              <a:t>metod </a:t>
            </a:r>
            <a:r>
              <a:rPr lang="pl-PL" sz="2200" dirty="0"/>
              <a:t>nauczania, które pozwolą na ukształtowanie u uczniów umiejętności </a:t>
            </a:r>
            <a:r>
              <a:rPr lang="pl-PL" sz="2200" dirty="0" smtClean="0"/>
              <a:t>z zakresu rozwijania </a:t>
            </a:r>
            <a:r>
              <a:rPr lang="pl-PL" sz="2200" dirty="0"/>
              <a:t>myślenia naukowego; doskonalenie umiejętności planowania i przeprowadzania obserwacji i doświadczeń oraz wnioskowania </a:t>
            </a:r>
            <a:r>
              <a:rPr lang="pl-PL" sz="2200" dirty="0" smtClean="0"/>
              <a:t>w oparciu o </a:t>
            </a:r>
            <a:r>
              <a:rPr lang="pl-PL" sz="2200" dirty="0"/>
              <a:t>wyniki </a:t>
            </a:r>
            <a:r>
              <a:rPr lang="pl-PL" sz="2200" dirty="0" smtClean="0"/>
              <a:t>badań;</a:t>
            </a:r>
          </a:p>
          <a:p>
            <a:r>
              <a:rPr lang="pl-PL" sz="2200" dirty="0"/>
              <a:t>rozumie </a:t>
            </a:r>
            <a:r>
              <a:rPr lang="pl-PL" sz="2200" dirty="0" smtClean="0"/>
              <a:t>znaczenie aktywności </a:t>
            </a:r>
            <a:r>
              <a:rPr lang="pl-PL" sz="2200" dirty="0"/>
              <a:t>i </a:t>
            </a:r>
            <a:r>
              <a:rPr lang="pl-PL" sz="2200" dirty="0" smtClean="0"/>
              <a:t>samodzielności </a:t>
            </a:r>
            <a:r>
              <a:rPr lang="pl-PL" sz="2200" dirty="0"/>
              <a:t>uczniów w procesie uczenia </a:t>
            </a:r>
            <a:r>
              <a:rPr lang="pl-PL" sz="2200" dirty="0" smtClean="0"/>
              <a:t>się. </a:t>
            </a:r>
            <a:endParaRPr lang="pl-PL" sz="2200" dirty="0"/>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3188"/>
            <a:ext cx="9764587" cy="604287"/>
            <a:chOff x="179513" y="476041"/>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76041"/>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48050"/>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Cele zajęć</a:t>
              </a:r>
            </a:p>
          </p:txBody>
        </p:sp>
      </p:grpSp>
    </p:spTree>
    <p:extLst>
      <p:ext uri="{BB962C8B-B14F-4D97-AF65-F5344CB8AC3E}">
        <p14:creationId xmlns:p14="http://schemas.microsoft.com/office/powerpoint/2010/main" val="1917677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887104" y="803381"/>
            <a:ext cx="10466696" cy="605659"/>
            <a:chOff x="179513" y="641439"/>
            <a:chExt cx="6904093" cy="844205"/>
          </a:xfrm>
        </p:grpSpPr>
        <p:sp>
          <p:nvSpPr>
            <p:cNvPr id="7" name="pole tekstowe 6"/>
            <p:cNvSpPr txBox="1"/>
            <p:nvPr/>
          </p:nvSpPr>
          <p:spPr>
            <a:xfrm>
              <a:off x="255962" y="641439"/>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713447"/>
              <a:ext cx="6832914" cy="772197"/>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Metoda naukowa</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10" name="pole tekstowe 9"/>
          <p:cNvSpPr txBox="1"/>
          <p:nvPr/>
        </p:nvSpPr>
        <p:spPr>
          <a:xfrm>
            <a:off x="887104" y="1850631"/>
            <a:ext cx="10466696" cy="3970318"/>
          </a:xfrm>
          <a:prstGeom prst="rect">
            <a:avLst/>
          </a:prstGeom>
          <a:noFill/>
        </p:spPr>
        <p:txBody>
          <a:bodyPr wrap="square" rtlCol="0">
            <a:spAutoFit/>
          </a:bodyPr>
          <a:lstStyle/>
          <a:p>
            <a:pPr algn="just"/>
            <a:r>
              <a:rPr lang="pl-PL" sz="2400" dirty="0" smtClean="0"/>
              <a:t>Badacze powinni starać </a:t>
            </a:r>
            <a:r>
              <a:rPr lang="pl-PL" sz="2400" dirty="0"/>
              <a:t>się być </a:t>
            </a:r>
            <a:r>
              <a:rPr lang="pl-PL" sz="2400" dirty="0" smtClean="0"/>
              <a:t>obiektywni – powinni pracować tak, aby uniknąć </a:t>
            </a:r>
            <a:r>
              <a:rPr lang="pl-PL" sz="2400" dirty="0"/>
              <a:t>stronniczości</a:t>
            </a:r>
            <a:r>
              <a:rPr lang="pl-PL" sz="2400" dirty="0" smtClean="0"/>
              <a:t>.</a:t>
            </a:r>
          </a:p>
          <a:p>
            <a:pPr algn="just"/>
            <a:endParaRPr lang="pl-PL" sz="1200" dirty="0" smtClean="0"/>
          </a:p>
          <a:p>
            <a:pPr algn="just"/>
            <a:r>
              <a:rPr lang="pl-PL" sz="2400" dirty="0"/>
              <a:t>Różni </a:t>
            </a:r>
            <a:r>
              <a:rPr lang="pl-PL" sz="2400" dirty="0" smtClean="0"/>
              <a:t>badacze </a:t>
            </a:r>
            <a:r>
              <a:rPr lang="pl-PL" sz="2400" dirty="0"/>
              <a:t>mogą interpretować te same dane na różne sposoby; </a:t>
            </a:r>
            <a:r>
              <a:rPr lang="pl-PL" sz="2400" dirty="0" smtClean="0"/>
              <a:t/>
            </a:r>
            <a:br>
              <a:rPr lang="pl-PL" sz="2400" dirty="0" smtClean="0"/>
            </a:br>
            <a:r>
              <a:rPr lang="pl-PL" sz="2400" dirty="0" smtClean="0"/>
              <a:t>na </a:t>
            </a:r>
            <a:r>
              <a:rPr lang="pl-PL" sz="2400" dirty="0"/>
              <a:t>interpretację danych mogą mieć wpływ założenia, uprzedzenia i pochodzenie </a:t>
            </a:r>
            <a:r>
              <a:rPr lang="pl-PL" sz="2400" dirty="0" smtClean="0"/>
              <a:t>badacza.</a:t>
            </a:r>
          </a:p>
          <a:p>
            <a:pPr algn="just"/>
            <a:endParaRPr lang="pl-PL" sz="1200" dirty="0"/>
          </a:p>
          <a:p>
            <a:pPr algn="just"/>
            <a:r>
              <a:rPr lang="pl-PL" sz="2400" dirty="0" smtClean="0"/>
              <a:t>Badacze </a:t>
            </a:r>
            <a:r>
              <a:rPr lang="pl-PL" sz="2400" dirty="0"/>
              <a:t>dzielą się swoimi odkryciami ze społecznością </a:t>
            </a:r>
            <a:r>
              <a:rPr lang="pl-PL" sz="2400" dirty="0" smtClean="0"/>
              <a:t>za </a:t>
            </a:r>
            <a:r>
              <a:rPr lang="pl-PL" sz="2400" dirty="0"/>
              <a:t>pośrednictwem </a:t>
            </a:r>
            <a:r>
              <a:rPr lang="pl-PL" sz="2400" dirty="0" smtClean="0"/>
              <a:t>publikacji.</a:t>
            </a:r>
          </a:p>
          <a:p>
            <a:pPr algn="just"/>
            <a:endParaRPr lang="pl-PL" sz="1200" dirty="0"/>
          </a:p>
          <a:p>
            <a:pPr algn="just"/>
            <a:r>
              <a:rPr lang="pl-PL" sz="2400" dirty="0"/>
              <a:t>Naukowcy dążą do tego, aby ich badania były powtarzalne</a:t>
            </a:r>
            <a:r>
              <a:rPr lang="pl-PL" sz="2400" dirty="0" smtClean="0"/>
              <a:t>. </a:t>
            </a:r>
            <a:endParaRPr lang="pl-PL" sz="2400" dirty="0"/>
          </a:p>
          <a:p>
            <a:pPr algn="just"/>
            <a:endParaRPr lang="pl-PL" sz="2400" dirty="0"/>
          </a:p>
        </p:txBody>
      </p:sp>
    </p:spTree>
    <p:extLst>
      <p:ext uri="{BB962C8B-B14F-4D97-AF65-F5344CB8AC3E}">
        <p14:creationId xmlns:p14="http://schemas.microsoft.com/office/powerpoint/2010/main" val="3197959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873457" y="809651"/>
            <a:ext cx="10480342" cy="605661"/>
            <a:chOff x="179513" y="741411"/>
            <a:chExt cx="6904093" cy="844209"/>
          </a:xfrm>
        </p:grpSpPr>
        <p:sp>
          <p:nvSpPr>
            <p:cNvPr id="7" name="pole tekstowe 6"/>
            <p:cNvSpPr txBox="1"/>
            <p:nvPr/>
          </p:nvSpPr>
          <p:spPr>
            <a:xfrm>
              <a:off x="255962" y="741411"/>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813420"/>
              <a:ext cx="6832914" cy="772200"/>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Metoda naukowa</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10" name="pole tekstowe 9"/>
          <p:cNvSpPr txBox="1"/>
          <p:nvPr/>
        </p:nvSpPr>
        <p:spPr>
          <a:xfrm>
            <a:off x="873458" y="2707606"/>
            <a:ext cx="10480342" cy="954107"/>
          </a:xfrm>
          <a:prstGeom prst="rect">
            <a:avLst/>
          </a:prstGeom>
          <a:solidFill>
            <a:schemeClr val="accent1">
              <a:lumMod val="20000"/>
              <a:lumOff val="80000"/>
            </a:schemeClr>
          </a:solidFill>
        </p:spPr>
        <p:txBody>
          <a:bodyPr wrap="square" rtlCol="0">
            <a:spAutoFit/>
          </a:bodyPr>
          <a:lstStyle/>
          <a:p>
            <a:pPr algn="ctr"/>
            <a:r>
              <a:rPr lang="pl-PL" sz="2800" b="1" dirty="0">
                <a:latin typeface="Myriad Pro Cond" panose="020B0506030403020204" pitchFamily="34" charset="0"/>
              </a:rPr>
              <a:t>Dane służące </a:t>
            </a:r>
            <a:r>
              <a:rPr lang="pl-PL" sz="2800" b="1" dirty="0" smtClean="0">
                <a:latin typeface="Myriad Pro Cond" panose="020B0506030403020204" pitchFamily="34" charset="0"/>
              </a:rPr>
              <a:t>poznaniu naukowemu zazwyczaj uzyskuje </a:t>
            </a:r>
            <a:r>
              <a:rPr lang="pl-PL" sz="2800" b="1" dirty="0">
                <a:latin typeface="Myriad Pro Cond" panose="020B0506030403020204" pitchFamily="34" charset="0"/>
              </a:rPr>
              <a:t>się w wyniku prowadzenia </a:t>
            </a:r>
            <a:r>
              <a:rPr lang="pl-PL" sz="2800" b="1" dirty="0" smtClean="0">
                <a:latin typeface="Myriad Pro Cond" panose="020B0506030403020204" pitchFamily="34" charset="0"/>
              </a:rPr>
              <a:t>zaplanowanych obserwacji </a:t>
            </a:r>
            <a:r>
              <a:rPr lang="pl-PL" sz="2800" b="1">
                <a:latin typeface="Myriad Pro Cond" panose="020B0506030403020204" pitchFamily="34" charset="0"/>
              </a:rPr>
              <a:t>lub </a:t>
            </a:r>
            <a:r>
              <a:rPr lang="pl-PL" sz="2800" b="1" smtClean="0">
                <a:latin typeface="Myriad Pro Cond" panose="020B0506030403020204" pitchFamily="34" charset="0"/>
              </a:rPr>
              <a:t>doświadczeń.</a:t>
            </a:r>
            <a:endParaRPr lang="pl-PL" sz="2800" b="1" dirty="0" smtClean="0">
              <a:latin typeface="Myriad Pro Cond" panose="020B0506030403020204" pitchFamily="34" charset="0"/>
            </a:endParaRPr>
          </a:p>
        </p:txBody>
      </p:sp>
    </p:spTree>
    <p:extLst>
      <p:ext uri="{BB962C8B-B14F-4D97-AF65-F5344CB8AC3E}">
        <p14:creationId xmlns:p14="http://schemas.microsoft.com/office/powerpoint/2010/main" val="2057162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900752" y="803386"/>
            <a:ext cx="10453048" cy="605659"/>
            <a:chOff x="179513" y="641444"/>
            <a:chExt cx="6904093" cy="844210"/>
          </a:xfrm>
        </p:grpSpPr>
        <p:sp>
          <p:nvSpPr>
            <p:cNvPr id="7" name="pole tekstowe 6"/>
            <p:cNvSpPr txBox="1"/>
            <p:nvPr/>
          </p:nvSpPr>
          <p:spPr>
            <a:xfrm>
              <a:off x="255962" y="641444"/>
              <a:ext cx="6827644" cy="584780"/>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713452"/>
              <a:ext cx="6832914" cy="772202"/>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Metoda </a:t>
              </a: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naukowa – obserwacja</a:t>
              </a:r>
            </a:p>
          </p:txBody>
        </p:sp>
      </p:grpSp>
      <p:sp>
        <p:nvSpPr>
          <p:cNvPr id="3" name="Prostokąt 2"/>
          <p:cNvSpPr/>
          <p:nvPr/>
        </p:nvSpPr>
        <p:spPr>
          <a:xfrm>
            <a:off x="900752" y="1865051"/>
            <a:ext cx="10453048" cy="4765407"/>
          </a:xfrm>
          <a:prstGeom prst="rect">
            <a:avLst/>
          </a:prstGeom>
        </p:spPr>
        <p:txBody>
          <a:bodyPr wrap="square">
            <a:spAutoFit/>
          </a:bodyPr>
          <a:lstStyle/>
          <a:p>
            <a:pPr algn="just">
              <a:spcBef>
                <a:spcPts val="600"/>
              </a:spcBef>
              <a:spcAft>
                <a:spcPts val="600"/>
              </a:spcAft>
            </a:pPr>
            <a:r>
              <a:rPr lang="pl-PL" sz="2200" b="1" dirty="0"/>
              <a:t>Obserwacja</a:t>
            </a:r>
            <a:r>
              <a:rPr lang="pl-PL" sz="2200" dirty="0"/>
              <a:t> – jako metoda naukowa jest procesem uważnego i celowego postrzegania, który stanowi część metod badania naukowego. </a:t>
            </a:r>
            <a:r>
              <a:rPr lang="pl-PL" sz="2200" dirty="0" smtClean="0"/>
              <a:t>Postrzeganie to </a:t>
            </a:r>
            <a:r>
              <a:rPr lang="pl-PL" sz="2200" dirty="0"/>
              <a:t>może mieć charakter jakościowy (czy jest i jakie jest?) lub ilościowy (</a:t>
            </a:r>
            <a:r>
              <a:rPr lang="pl-PL" sz="2200" dirty="0" smtClean="0"/>
              <a:t>liczenie i </a:t>
            </a:r>
            <a:r>
              <a:rPr lang="pl-PL" sz="2200" dirty="0"/>
              <a:t>pomiar przedmiotów</a:t>
            </a:r>
            <a:r>
              <a:rPr lang="pl-PL" sz="2200" dirty="0" smtClean="0"/>
              <a:t>).</a:t>
            </a:r>
            <a:r>
              <a:rPr lang="pl-PL" sz="2200" baseline="30000" dirty="0" smtClean="0"/>
              <a:t>(4)</a:t>
            </a:r>
          </a:p>
          <a:p>
            <a:pPr algn="just">
              <a:spcBef>
                <a:spcPts val="600"/>
              </a:spcBef>
              <a:spcAft>
                <a:spcPts val="600"/>
              </a:spcAft>
            </a:pPr>
            <a:r>
              <a:rPr lang="pl-PL" sz="2200" dirty="0" smtClean="0"/>
              <a:t>W </a:t>
            </a:r>
            <a:r>
              <a:rPr lang="pl-PL" sz="2200" dirty="0"/>
              <a:t>trakcie obserwacji obserwator nie ingeruje w badany układ lub obiekt. </a:t>
            </a:r>
            <a:endParaRPr lang="pl-PL" sz="2200" dirty="0" smtClean="0"/>
          </a:p>
          <a:p>
            <a:pPr algn="just">
              <a:spcBef>
                <a:spcPts val="600"/>
              </a:spcBef>
              <a:spcAft>
                <a:spcPts val="600"/>
              </a:spcAft>
            </a:pPr>
            <a:r>
              <a:rPr lang="pl-PL" sz="2200" dirty="0" smtClean="0"/>
              <a:t>W </a:t>
            </a:r>
            <a:r>
              <a:rPr lang="pl-PL" sz="2200" dirty="0"/>
              <a:t>obserwacji można wyróżnić trzy główne etapy – postrzeganie, gromadzenie oraz interpretowanie. </a:t>
            </a:r>
            <a:endParaRPr lang="pl-PL" sz="2200" dirty="0" smtClean="0"/>
          </a:p>
          <a:p>
            <a:pPr algn="just">
              <a:spcBef>
                <a:spcPts val="600"/>
              </a:spcBef>
              <a:spcAft>
                <a:spcPts val="600"/>
              </a:spcAft>
            </a:pPr>
            <a:r>
              <a:rPr lang="pl-PL" sz="2200" dirty="0" smtClean="0"/>
              <a:t>Obserwacja </a:t>
            </a:r>
            <a:r>
              <a:rPr lang="pl-PL" sz="2200" dirty="0"/>
              <a:t>określa sposoby </a:t>
            </a:r>
            <a:r>
              <a:rPr lang="pl-PL" sz="2200" dirty="0" smtClean="0"/>
              <a:t>przygotowania i </a:t>
            </a:r>
            <a:r>
              <a:rPr lang="pl-PL" sz="2200" dirty="0"/>
              <a:t>zastosowania technik badań oraz narzędzi badawczych, utrwalania spostrzeżeń, sporządzanie </a:t>
            </a:r>
            <a:r>
              <a:rPr lang="pl-PL" sz="2200" dirty="0" smtClean="0"/>
              <a:t>formularzy z </a:t>
            </a:r>
            <a:r>
              <a:rPr lang="pl-PL" sz="2200" dirty="0"/>
              <a:t>obserwacji, a także opracowanie wyników badań i naukowych uogólnień. </a:t>
            </a:r>
            <a:endParaRPr lang="pl-PL" sz="2200" dirty="0" smtClean="0"/>
          </a:p>
          <a:p>
            <a:pPr algn="just">
              <a:spcBef>
                <a:spcPts val="600"/>
              </a:spcBef>
              <a:spcAft>
                <a:spcPts val="600"/>
              </a:spcAft>
            </a:pPr>
            <a:r>
              <a:rPr lang="pl-PL" sz="2200" dirty="0" smtClean="0"/>
              <a:t>Badacz </a:t>
            </a:r>
            <a:r>
              <a:rPr lang="pl-PL" sz="2200" dirty="0"/>
              <a:t>ujmuje zaobserwowane fakty we wzajemne związki i zależności. </a:t>
            </a:r>
            <a:endParaRPr lang="pl-PL" sz="2200" dirty="0" smtClean="0"/>
          </a:p>
          <a:p>
            <a:endParaRPr lang="pl-PL" sz="1200" dirty="0" smtClean="0"/>
          </a:p>
          <a:p>
            <a:r>
              <a:rPr lang="pl-PL" sz="1200" baseline="30000" dirty="0" smtClean="0"/>
              <a:t>4</a:t>
            </a:r>
            <a:r>
              <a:rPr lang="pl-PL" sz="2200" baseline="30000" dirty="0" smtClean="0"/>
              <a:t> </a:t>
            </a:r>
            <a:r>
              <a:rPr lang="pl-PL" sz="1200" dirty="0" smtClean="0"/>
              <a:t>Hajduk Z., </a:t>
            </a:r>
            <a:r>
              <a:rPr lang="pl-PL" sz="1200" dirty="0"/>
              <a:t>(2001</a:t>
            </a:r>
            <a:r>
              <a:rPr lang="pl-PL" sz="1200" dirty="0" smtClean="0"/>
              <a:t>), </a:t>
            </a:r>
            <a:r>
              <a:rPr lang="pl-PL" sz="1200" i="1" dirty="0"/>
              <a:t>Ogólna metodologia nauk</a:t>
            </a:r>
            <a:r>
              <a:rPr lang="pl-PL" sz="1200" dirty="0"/>
              <a:t>, Lublin, </a:t>
            </a:r>
            <a:r>
              <a:rPr lang="pl-PL" sz="1200" dirty="0" smtClean="0"/>
              <a:t>KUL.</a:t>
            </a:r>
          </a:p>
          <a:p>
            <a:endParaRPr lang="pl-PL" sz="1200" dirty="0"/>
          </a:p>
        </p:txBody>
      </p:sp>
    </p:spTree>
    <p:extLst>
      <p:ext uri="{BB962C8B-B14F-4D97-AF65-F5344CB8AC3E}">
        <p14:creationId xmlns:p14="http://schemas.microsoft.com/office/powerpoint/2010/main" val="3151690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900752" y="791431"/>
            <a:ext cx="10453048" cy="605659"/>
            <a:chOff x="179513" y="624781"/>
            <a:chExt cx="6904093" cy="844212"/>
          </a:xfrm>
        </p:grpSpPr>
        <p:sp>
          <p:nvSpPr>
            <p:cNvPr id="7" name="pole tekstowe 6"/>
            <p:cNvSpPr txBox="1"/>
            <p:nvPr/>
          </p:nvSpPr>
          <p:spPr>
            <a:xfrm>
              <a:off x="255962" y="624781"/>
              <a:ext cx="6827644" cy="584780"/>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696790"/>
              <a:ext cx="6832914" cy="772203"/>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Metoda </a:t>
              </a: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naukowa – obserwacja</a:t>
              </a:r>
            </a:p>
          </p:txBody>
        </p:sp>
      </p:grpSp>
      <p:sp>
        <p:nvSpPr>
          <p:cNvPr id="3" name="Prostokąt 2"/>
          <p:cNvSpPr/>
          <p:nvPr/>
        </p:nvSpPr>
        <p:spPr>
          <a:xfrm>
            <a:off x="900752" y="1850215"/>
            <a:ext cx="10453048" cy="4570482"/>
          </a:xfrm>
          <a:prstGeom prst="rect">
            <a:avLst/>
          </a:prstGeom>
        </p:spPr>
        <p:txBody>
          <a:bodyPr wrap="square">
            <a:spAutoFit/>
          </a:bodyPr>
          <a:lstStyle/>
          <a:p>
            <a:pPr algn="just">
              <a:spcBef>
                <a:spcPts val="600"/>
              </a:spcBef>
              <a:spcAft>
                <a:spcPts val="600"/>
              </a:spcAft>
            </a:pPr>
            <a:r>
              <a:rPr lang="pl-PL" sz="2200" dirty="0"/>
              <a:t>Metodę obserwacyjną cechują: premedytacja, planowość, celowość, aktywność oraz systematyczność. </a:t>
            </a:r>
            <a:r>
              <a:rPr lang="pl-PL" sz="2200" baseline="30000" dirty="0" smtClean="0"/>
              <a:t>(5)</a:t>
            </a:r>
            <a:endParaRPr lang="pl-PL" sz="2200" baseline="30000" dirty="0"/>
          </a:p>
          <a:p>
            <a:pPr algn="just">
              <a:spcBef>
                <a:spcPts val="600"/>
              </a:spcBef>
              <a:spcAft>
                <a:spcPts val="600"/>
              </a:spcAft>
            </a:pPr>
            <a:r>
              <a:rPr lang="pl-PL" sz="2200" dirty="0" smtClean="0"/>
              <a:t>Obserwacja powinna być odpowiednio przygotowana i przeprowadzona. Przygotowanie obserwacji powinno zdeterminować co, kiedy, gdzie, kto i jak będzie obserwował. </a:t>
            </a:r>
          </a:p>
          <a:p>
            <a:pPr algn="just">
              <a:spcBef>
                <a:spcPts val="600"/>
              </a:spcBef>
              <a:spcAft>
                <a:spcPts val="600"/>
              </a:spcAft>
            </a:pPr>
            <a:r>
              <a:rPr lang="pl-PL" sz="2200" dirty="0" smtClean="0"/>
              <a:t>Obserwacja </a:t>
            </a:r>
            <a:r>
              <a:rPr lang="pl-PL" sz="2200" dirty="0"/>
              <a:t>powinna być przeprowadzana w celu rozwiązania ściśle określonego problemu, zadania, gdzie uwaga obserwatora będzie skupiała się tylko na interesujących badacza elementach poznania. </a:t>
            </a:r>
            <a:r>
              <a:rPr lang="pl-PL" sz="2200" dirty="0" smtClean="0"/>
              <a:t>Kryterium </a:t>
            </a:r>
            <a:r>
              <a:rPr lang="pl-PL" sz="2200" dirty="0"/>
              <a:t>selekcji zakresu obserwacji powinno być określone ze względu na cel obserwacji. Nie może być ona procesem przypadkowym, zachodzącym w jednostkowym czasie. Zalecane jest przeprowadzenie badań próbnych. Należy pamiętać, że obserwacja musi być obiektywna. </a:t>
            </a:r>
            <a:endParaRPr lang="pl-PL" sz="2200" dirty="0" smtClean="0"/>
          </a:p>
          <a:p>
            <a:endParaRPr lang="pl-PL" sz="2200" dirty="0"/>
          </a:p>
          <a:p>
            <a:endParaRPr lang="pl-PL" sz="1200" dirty="0" smtClean="0"/>
          </a:p>
          <a:p>
            <a:r>
              <a:rPr lang="pl-PL" sz="1200" baseline="30000" dirty="0" smtClean="0"/>
              <a:t>5</a:t>
            </a:r>
            <a:r>
              <a:rPr lang="pl-PL" sz="1200" dirty="0" smtClean="0"/>
              <a:t> Szumski J.,(1995), </a:t>
            </a:r>
            <a:r>
              <a:rPr lang="pl-PL" sz="1200" i="1" dirty="0" smtClean="0"/>
              <a:t>Wstęp do metod I technik badań społecznych, Śląsk, Katowice.</a:t>
            </a:r>
            <a:endParaRPr lang="pl-PL" sz="1200" dirty="0"/>
          </a:p>
        </p:txBody>
      </p:sp>
    </p:spTree>
    <p:extLst>
      <p:ext uri="{BB962C8B-B14F-4D97-AF65-F5344CB8AC3E}">
        <p14:creationId xmlns:p14="http://schemas.microsoft.com/office/powerpoint/2010/main" val="2945569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859808" y="791435"/>
            <a:ext cx="10493991" cy="605659"/>
            <a:chOff x="179513" y="624784"/>
            <a:chExt cx="6904093" cy="844207"/>
          </a:xfrm>
        </p:grpSpPr>
        <p:sp>
          <p:nvSpPr>
            <p:cNvPr id="7" name="pole tekstowe 6"/>
            <p:cNvSpPr txBox="1"/>
            <p:nvPr/>
          </p:nvSpPr>
          <p:spPr>
            <a:xfrm>
              <a:off x="255962" y="624784"/>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696792"/>
              <a:ext cx="6832914" cy="772199"/>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Metoda naukowa </a:t>
              </a: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 obserwacja</a:t>
              </a:r>
              <a:endPar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graphicFrame>
        <p:nvGraphicFramePr>
          <p:cNvPr id="2" name="Diagram 1"/>
          <p:cNvGraphicFramePr/>
          <p:nvPr>
            <p:extLst>
              <p:ext uri="{D42A27DB-BD31-4B8C-83A1-F6EECF244321}">
                <p14:modId xmlns:p14="http://schemas.microsoft.com/office/powerpoint/2010/main" val="538925802"/>
              </p:ext>
            </p:extLst>
          </p:nvPr>
        </p:nvGraphicFramePr>
        <p:xfrm>
          <a:off x="734683" y="1735318"/>
          <a:ext cx="10743083" cy="4809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9217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873456" y="815346"/>
            <a:ext cx="10480343" cy="605659"/>
            <a:chOff x="179513" y="116632"/>
            <a:chExt cx="6904093" cy="844205"/>
          </a:xfrm>
        </p:grpSpPr>
        <p:sp>
          <p:nvSpPr>
            <p:cNvPr id="7" name="pole tekstowe 6"/>
            <p:cNvSpPr txBox="1"/>
            <p:nvPr/>
          </p:nvSpPr>
          <p:spPr>
            <a:xfrm>
              <a:off x="255962" y="116632"/>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188640"/>
              <a:ext cx="6832914" cy="77219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Metoda </a:t>
              </a: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naukowa – eksperyment</a:t>
              </a:r>
            </a:p>
          </p:txBody>
        </p:sp>
      </p:grpSp>
      <p:sp>
        <p:nvSpPr>
          <p:cNvPr id="3" name="Prostokąt 2"/>
          <p:cNvSpPr/>
          <p:nvPr/>
        </p:nvSpPr>
        <p:spPr>
          <a:xfrm>
            <a:off x="873456" y="1868145"/>
            <a:ext cx="10480344" cy="4401205"/>
          </a:xfrm>
          <a:prstGeom prst="rect">
            <a:avLst/>
          </a:prstGeom>
        </p:spPr>
        <p:txBody>
          <a:bodyPr wrap="square">
            <a:spAutoFit/>
          </a:bodyPr>
          <a:lstStyle/>
          <a:p>
            <a:pPr algn="just">
              <a:spcBef>
                <a:spcPts val="600"/>
              </a:spcBef>
              <a:spcAft>
                <a:spcPts val="600"/>
              </a:spcAft>
            </a:pPr>
            <a:r>
              <a:rPr lang="pl-PL" sz="2200" b="1" dirty="0" smtClean="0"/>
              <a:t>Eksperyment </a:t>
            </a:r>
            <a:r>
              <a:rPr lang="pl-PL" sz="2200" b="1" dirty="0"/>
              <a:t>(doświadczenie)</a:t>
            </a:r>
            <a:r>
              <a:rPr lang="pl-PL" sz="2200" dirty="0"/>
              <a:t> – jako metoda naukowa polega na czynnej modyfikacji zjawiska stanowiącego przedmiot badania, dążąc do poznania zależności przyczynowych pomiędzy składnikami lub warunkami przebiegu badanego zjawiska. </a:t>
            </a:r>
            <a:r>
              <a:rPr lang="pl-PL" sz="2200" dirty="0" smtClean="0"/>
              <a:t>Obejmuje ona konieczność </a:t>
            </a:r>
            <a:r>
              <a:rPr lang="pl-PL" sz="2200" dirty="0"/>
              <a:t>przewidywania, pod wpływem jakich czynników (zmiennych niezależnych) można osiągnąć określone stany (zmienne zależne od wprowadzonego przez nas czynnika – zmiennej niezależnej) oraz wymaga systematycznej analizy zachodzących zmian. Eksperyment naukowy wymaga ustalenia prawdopodobnego, przypuszczalnego kierunku zmian. </a:t>
            </a:r>
            <a:endParaRPr lang="pl-PL" sz="2200" dirty="0" smtClean="0"/>
          </a:p>
          <a:p>
            <a:pPr algn="just">
              <a:spcBef>
                <a:spcPts val="600"/>
              </a:spcBef>
              <a:spcAft>
                <a:spcPts val="600"/>
              </a:spcAft>
            </a:pPr>
            <a:r>
              <a:rPr lang="pl-PL" sz="2200" dirty="0"/>
              <a:t>Eksperyment ma na celu odkrycie związków </a:t>
            </a:r>
            <a:r>
              <a:rPr lang="pl-PL" sz="2200" dirty="0" err="1"/>
              <a:t>przyczynowo-skutkowych</a:t>
            </a:r>
            <a:r>
              <a:rPr lang="pl-PL" sz="2200" dirty="0"/>
              <a:t> między zjawiskami poprzez sformułowanie pytania, staranne zbieranie i analizowanie danych oraz sprawdzenie, czy wszystkie uzyskane informacje można połączyć w logiczną </a:t>
            </a:r>
            <a:r>
              <a:rPr lang="pl-PL" sz="2200" dirty="0" smtClean="0"/>
              <a:t>odpowiedź.</a:t>
            </a:r>
            <a:endParaRPr lang="pl-PL" sz="2200" dirty="0"/>
          </a:p>
          <a:p>
            <a:pPr algn="just">
              <a:spcBef>
                <a:spcPts val="600"/>
              </a:spcBef>
              <a:spcAft>
                <a:spcPts val="600"/>
              </a:spcAft>
            </a:pPr>
            <a:endParaRPr lang="pl-PL" b="1" dirty="0" smtClean="0"/>
          </a:p>
        </p:txBody>
      </p:sp>
    </p:spTree>
    <p:extLst>
      <p:ext uri="{BB962C8B-B14F-4D97-AF65-F5344CB8AC3E}">
        <p14:creationId xmlns:p14="http://schemas.microsoft.com/office/powerpoint/2010/main" val="3314412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873456" y="797405"/>
            <a:ext cx="10480343" cy="605660"/>
            <a:chOff x="179513" y="633110"/>
            <a:chExt cx="6904093" cy="844206"/>
          </a:xfrm>
        </p:grpSpPr>
        <p:sp>
          <p:nvSpPr>
            <p:cNvPr id="7" name="pole tekstowe 6"/>
            <p:cNvSpPr txBox="1"/>
            <p:nvPr/>
          </p:nvSpPr>
          <p:spPr>
            <a:xfrm>
              <a:off x="255962" y="633110"/>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705119"/>
              <a:ext cx="6832914" cy="772197"/>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Metoda naukowa – metoda doświadczalna </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graphicFrame>
        <p:nvGraphicFramePr>
          <p:cNvPr id="9" name="Diagram 8"/>
          <p:cNvGraphicFramePr/>
          <p:nvPr>
            <p:extLst>
              <p:ext uri="{D42A27DB-BD31-4B8C-83A1-F6EECF244321}">
                <p14:modId xmlns:p14="http://schemas.microsoft.com/office/powerpoint/2010/main" val="883967241"/>
              </p:ext>
            </p:extLst>
          </p:nvPr>
        </p:nvGraphicFramePr>
        <p:xfrm>
          <a:off x="1881051" y="1974114"/>
          <a:ext cx="8220892" cy="3561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594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upa 5"/>
          <p:cNvGrpSpPr/>
          <p:nvPr/>
        </p:nvGrpSpPr>
        <p:grpSpPr>
          <a:xfrm>
            <a:off x="859808" y="552377"/>
            <a:ext cx="10493992" cy="605660"/>
            <a:chOff x="179513" y="291568"/>
            <a:chExt cx="6904093" cy="844206"/>
          </a:xfrm>
        </p:grpSpPr>
        <p:sp>
          <p:nvSpPr>
            <p:cNvPr id="7" name="pole tekstowe 6"/>
            <p:cNvSpPr txBox="1"/>
            <p:nvPr/>
          </p:nvSpPr>
          <p:spPr>
            <a:xfrm>
              <a:off x="255962" y="291568"/>
              <a:ext cx="6827644" cy="58477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363577"/>
              <a:ext cx="6832914" cy="772197"/>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Metoda naukowa – kluczowe etapy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3" name="Prostokąt 2"/>
          <p:cNvSpPr/>
          <p:nvPr/>
        </p:nvSpPr>
        <p:spPr>
          <a:xfrm>
            <a:off x="859808" y="1499533"/>
            <a:ext cx="10385802" cy="5093702"/>
          </a:xfrm>
          <a:prstGeom prst="rect">
            <a:avLst/>
          </a:prstGeom>
          <a:solidFill>
            <a:schemeClr val="accent1">
              <a:lumMod val="20000"/>
              <a:lumOff val="80000"/>
            </a:schemeClr>
          </a:solidFill>
          <a:ln>
            <a:solidFill>
              <a:srgbClr val="7030A0"/>
            </a:solidFill>
          </a:ln>
        </p:spPr>
        <p:txBody>
          <a:bodyPr wrap="square">
            <a:spAutoFit/>
          </a:bodyPr>
          <a:lstStyle/>
          <a:p>
            <a:r>
              <a:rPr lang="pl-PL" sz="2200" b="1" dirty="0"/>
              <a:t>Kluczowe etapy postępowania </a:t>
            </a:r>
            <a:r>
              <a:rPr lang="pl-PL" sz="2200" b="1" dirty="0" smtClean="0"/>
              <a:t>badawczego</a:t>
            </a:r>
            <a:r>
              <a:rPr lang="pl-PL" sz="1200" b="1" baseline="30000" dirty="0" smtClean="0"/>
              <a:t>(</a:t>
            </a:r>
            <a:r>
              <a:rPr lang="pl-PL" sz="1200" baseline="30000" dirty="0" smtClean="0"/>
              <a:t>8)</a:t>
            </a:r>
            <a:endParaRPr lang="pl-PL" sz="1200" baseline="30000" dirty="0"/>
          </a:p>
          <a:p>
            <a:pPr marL="342900" lvl="0" indent="-342900">
              <a:spcBef>
                <a:spcPts val="300"/>
              </a:spcBef>
              <a:spcAft>
                <a:spcPts val="300"/>
              </a:spcAft>
              <a:buFont typeface="Arial" panose="020B0604020202020204" pitchFamily="34" charset="0"/>
              <a:buChar char="•"/>
            </a:pPr>
            <a:r>
              <a:rPr lang="pl-PL" sz="2200" b="1" dirty="0"/>
              <a:t>Ciekawość poznawcza</a:t>
            </a:r>
            <a:endParaRPr lang="pl-PL" sz="2200" dirty="0"/>
          </a:p>
          <a:p>
            <a:pPr marL="342900" lvl="0" indent="-342900">
              <a:spcBef>
                <a:spcPts val="300"/>
              </a:spcBef>
              <a:spcAft>
                <a:spcPts val="300"/>
              </a:spcAft>
              <a:buFont typeface="Arial" panose="020B0604020202020204" pitchFamily="34" charset="0"/>
              <a:buChar char="•"/>
            </a:pPr>
            <a:r>
              <a:rPr lang="pl-PL" sz="2200" b="1" dirty="0"/>
              <a:t>Formułowanie problemu badawczego</a:t>
            </a:r>
            <a:endParaRPr lang="pl-PL" sz="2200" dirty="0"/>
          </a:p>
          <a:p>
            <a:pPr marL="342900" lvl="0" indent="-342900">
              <a:spcBef>
                <a:spcPts val="300"/>
              </a:spcBef>
              <a:spcAft>
                <a:spcPts val="300"/>
              </a:spcAft>
              <a:buFont typeface="Arial" panose="020B0604020202020204" pitchFamily="34" charset="0"/>
              <a:buChar char="•"/>
            </a:pPr>
            <a:r>
              <a:rPr lang="pl-PL" sz="2200" b="1" dirty="0"/>
              <a:t>Formułowanie hipotez</a:t>
            </a:r>
            <a:endParaRPr lang="pl-PL" sz="2200" dirty="0"/>
          </a:p>
          <a:p>
            <a:pPr marL="342900" lvl="0" indent="-342900">
              <a:spcBef>
                <a:spcPts val="300"/>
              </a:spcBef>
              <a:spcAft>
                <a:spcPts val="300"/>
              </a:spcAft>
              <a:buFont typeface="Arial" panose="020B0604020202020204" pitchFamily="34" charset="0"/>
              <a:buChar char="•"/>
            </a:pPr>
            <a:r>
              <a:rPr lang="pl-PL" sz="2200" b="1" dirty="0"/>
              <a:t>Projektowanie układu badawczego</a:t>
            </a:r>
            <a:endParaRPr lang="pl-PL" sz="2200" dirty="0"/>
          </a:p>
          <a:p>
            <a:pPr marL="342900" lvl="0" indent="-342900">
              <a:spcBef>
                <a:spcPts val="300"/>
              </a:spcBef>
              <a:spcAft>
                <a:spcPts val="300"/>
              </a:spcAft>
              <a:buFont typeface="Arial" panose="020B0604020202020204" pitchFamily="34" charset="0"/>
              <a:buChar char="•"/>
            </a:pPr>
            <a:r>
              <a:rPr lang="pl-PL" sz="2200" b="1" dirty="0"/>
              <a:t>Przeprowadzenia badania naukowego</a:t>
            </a:r>
            <a:endParaRPr lang="pl-PL" sz="2200" dirty="0"/>
          </a:p>
          <a:p>
            <a:pPr marL="342900" lvl="0" indent="-342900">
              <a:spcBef>
                <a:spcPts val="300"/>
              </a:spcBef>
              <a:spcAft>
                <a:spcPts val="300"/>
              </a:spcAft>
              <a:buFont typeface="Arial" panose="020B0604020202020204" pitchFamily="34" charset="0"/>
              <a:buChar char="•"/>
            </a:pPr>
            <a:r>
              <a:rPr lang="pl-PL" sz="2200" b="1" dirty="0"/>
              <a:t>Analiza i opis danych </a:t>
            </a:r>
            <a:endParaRPr lang="pl-PL" sz="2200" dirty="0"/>
          </a:p>
          <a:p>
            <a:pPr marL="342900" lvl="0" indent="-342900">
              <a:spcBef>
                <a:spcPts val="300"/>
              </a:spcBef>
              <a:spcAft>
                <a:spcPts val="300"/>
              </a:spcAft>
              <a:buFont typeface="Arial" panose="020B0604020202020204" pitchFamily="34" charset="0"/>
              <a:buChar char="•"/>
            </a:pPr>
            <a:r>
              <a:rPr lang="pl-PL" sz="2200" b="1" dirty="0"/>
              <a:t>Wyciąganie wniosków</a:t>
            </a:r>
            <a:endParaRPr lang="pl-PL" sz="2200" dirty="0"/>
          </a:p>
          <a:p>
            <a:pPr marL="342900" lvl="0" indent="-342900">
              <a:spcBef>
                <a:spcPts val="300"/>
              </a:spcBef>
              <a:spcAft>
                <a:spcPts val="300"/>
              </a:spcAft>
              <a:buFont typeface="Arial" panose="020B0604020202020204" pitchFamily="34" charset="0"/>
              <a:buChar char="•"/>
            </a:pPr>
            <a:r>
              <a:rPr lang="pl-PL" sz="2200" b="1" dirty="0" smtClean="0"/>
              <a:t>Uznawanie alternatywnych objaśnień lub przewidywań </a:t>
            </a:r>
          </a:p>
          <a:p>
            <a:pPr marL="342900" indent="-342900">
              <a:spcBef>
                <a:spcPts val="300"/>
              </a:spcBef>
              <a:spcAft>
                <a:spcPts val="300"/>
              </a:spcAft>
              <a:buFont typeface="Arial" panose="020B0604020202020204" pitchFamily="34" charset="0"/>
              <a:buChar char="•"/>
            </a:pPr>
            <a:r>
              <a:rPr lang="pl-PL" sz="2200" b="1" dirty="0"/>
              <a:t>Prezentowanie procedur i objaśnień naukowych</a:t>
            </a:r>
          </a:p>
          <a:p>
            <a:endParaRPr lang="pl-PL" sz="1200" i="1" dirty="0" smtClean="0"/>
          </a:p>
          <a:p>
            <a:r>
              <a:rPr lang="pl-PL" sz="1200" i="1" baseline="30000" dirty="0" smtClean="0"/>
              <a:t>8</a:t>
            </a:r>
            <a:r>
              <a:rPr lang="pl-PL" sz="1200" i="1" dirty="0" smtClean="0"/>
              <a:t> Opracowano na podstawie: </a:t>
            </a:r>
            <a:r>
              <a:rPr lang="en-US" sz="1200" i="1" dirty="0" smtClean="0"/>
              <a:t>Pathways </a:t>
            </a:r>
            <a:r>
              <a:rPr lang="en-US" sz="1200" i="1" dirty="0"/>
              <a:t>to Inquiry Project, Science Inquiry Skills Framework, </a:t>
            </a:r>
            <a:r>
              <a:rPr lang="en-US" sz="1200" dirty="0"/>
              <a:t>http://scienceinquiry.cloudapp.net [</a:t>
            </a:r>
            <a:r>
              <a:rPr lang="en-US" sz="1200" dirty="0" err="1"/>
              <a:t>dostęp</a:t>
            </a:r>
            <a:r>
              <a:rPr lang="en-US" sz="1200" dirty="0"/>
              <a:t> online</a:t>
            </a:r>
            <a:r>
              <a:rPr lang="en-US" sz="1200" dirty="0" smtClean="0"/>
              <a:t>]</a:t>
            </a:r>
            <a:r>
              <a:rPr lang="pl-PL" sz="1200" dirty="0" smtClean="0"/>
              <a:t>; Grajkowski </a:t>
            </a:r>
            <a:r>
              <a:rPr lang="pl-PL" sz="1200" dirty="0"/>
              <a:t>W. i in., </a:t>
            </a:r>
            <a:r>
              <a:rPr lang="pl-PL" sz="1200" i="1" dirty="0"/>
              <a:t>Jak prawidłowo przeprowadzić eksperyment naukowy, czyli codzienne dylematy Karola Dociekliweg</a:t>
            </a:r>
            <a:r>
              <a:rPr lang="pl-PL" sz="1200" dirty="0"/>
              <a:t>o [dostęp online</a:t>
            </a:r>
            <a:r>
              <a:rPr lang="pl-PL" sz="1200" dirty="0" smtClean="0"/>
              <a:t>]; </a:t>
            </a:r>
            <a:r>
              <a:rPr lang="en-US" sz="1200" i="1" dirty="0" smtClean="0"/>
              <a:t>How </a:t>
            </a:r>
            <a:r>
              <a:rPr lang="en-US" sz="1200" i="1" dirty="0"/>
              <a:t>science works, </a:t>
            </a:r>
            <a:r>
              <a:rPr lang="en-US" sz="1200" dirty="0"/>
              <a:t>https://undsci.berkeley.edu/lessons/pdfs/how_science_works.pdf [</a:t>
            </a:r>
            <a:r>
              <a:rPr lang="en-US" sz="1200" dirty="0" err="1"/>
              <a:t>dostęp</a:t>
            </a:r>
            <a:r>
              <a:rPr lang="en-US" sz="1200" dirty="0"/>
              <a:t> online</a:t>
            </a:r>
            <a:r>
              <a:rPr lang="en-US" sz="1200" dirty="0" smtClean="0"/>
              <a:t>]</a:t>
            </a:r>
            <a:r>
              <a:rPr lang="pl-PL" sz="1200" dirty="0" smtClean="0"/>
              <a:t>; </a:t>
            </a:r>
            <a:r>
              <a:rPr lang="en-US" sz="1200" i="1" dirty="0" smtClean="0"/>
              <a:t>Steps </a:t>
            </a:r>
            <a:r>
              <a:rPr lang="en-US" sz="1200" i="1" dirty="0"/>
              <a:t>of the Scientific Method</a:t>
            </a:r>
            <a:r>
              <a:rPr lang="en-US" sz="1200" dirty="0"/>
              <a:t>, https://www.sciencebuddies.org/science-fair-projects/science-fair/steps-of-the-scientific-method [</a:t>
            </a:r>
            <a:r>
              <a:rPr lang="en-US" sz="1200" dirty="0" err="1"/>
              <a:t>dostęp</a:t>
            </a:r>
            <a:r>
              <a:rPr lang="en-US" sz="1200" dirty="0"/>
              <a:t> online</a:t>
            </a:r>
            <a:r>
              <a:rPr lang="en-US" sz="1200" dirty="0" smtClean="0"/>
              <a:t>]</a:t>
            </a:r>
            <a:endParaRPr lang="pl-PL" sz="1200" dirty="0"/>
          </a:p>
        </p:txBody>
      </p:sp>
    </p:spTree>
    <p:extLst>
      <p:ext uri="{BB962C8B-B14F-4D97-AF65-F5344CB8AC3E}">
        <p14:creationId xmlns:p14="http://schemas.microsoft.com/office/powerpoint/2010/main" val="2670735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734684" y="803384"/>
            <a:ext cx="10619116" cy="605659"/>
            <a:chOff x="179513" y="641441"/>
            <a:chExt cx="6904093" cy="844207"/>
          </a:xfrm>
        </p:grpSpPr>
        <p:sp>
          <p:nvSpPr>
            <p:cNvPr id="7" name="pole tekstowe 6"/>
            <p:cNvSpPr txBox="1"/>
            <p:nvPr/>
          </p:nvSpPr>
          <p:spPr>
            <a:xfrm>
              <a:off x="255962" y="641441"/>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713449"/>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10" name="pole tekstowe 9"/>
          <p:cNvSpPr txBox="1"/>
          <p:nvPr/>
        </p:nvSpPr>
        <p:spPr>
          <a:xfrm>
            <a:off x="734684" y="1845256"/>
            <a:ext cx="10619116" cy="4632037"/>
          </a:xfrm>
          <a:prstGeom prst="rect">
            <a:avLst/>
          </a:prstGeom>
          <a:noFill/>
        </p:spPr>
        <p:txBody>
          <a:bodyPr wrap="square" rtlCol="0">
            <a:spAutoFit/>
          </a:bodyPr>
          <a:lstStyle/>
          <a:p>
            <a:pPr algn="just"/>
            <a:r>
              <a:rPr lang="pl-PL" sz="2400" b="1" dirty="0"/>
              <a:t>Ciekawość poznawcza</a:t>
            </a:r>
          </a:p>
          <a:p>
            <a:r>
              <a:rPr lang="pl-PL" sz="2200" dirty="0"/>
              <a:t>Proces badawczy rozpoczyna się, gdy badacz zada pytanie o coś, co obserwuje, np.: </a:t>
            </a:r>
            <a:r>
              <a:rPr lang="pl-PL" sz="2200" i="1" dirty="0"/>
              <a:t>Czy „coś” istnieje? Jak „coś” się dzieje? Dlaczego, tak się dzieje? Skąd wiadomo, że …? itp.</a:t>
            </a:r>
            <a:endParaRPr lang="pl-PL" sz="2200" dirty="0"/>
          </a:p>
          <a:p>
            <a:pPr algn="just"/>
            <a:endParaRPr lang="pl-PL" sz="1200" dirty="0"/>
          </a:p>
          <a:p>
            <a:pPr algn="just"/>
            <a:r>
              <a:rPr lang="pl-PL" sz="2400" b="1" dirty="0" smtClean="0"/>
              <a:t>Formułowanie problemu badawczego</a:t>
            </a:r>
          </a:p>
          <a:p>
            <a:pPr algn="just">
              <a:spcBef>
                <a:spcPts val="600"/>
              </a:spcBef>
              <a:spcAft>
                <a:spcPts val="600"/>
              </a:spcAft>
            </a:pPr>
            <a:r>
              <a:rPr lang="pl-PL" sz="2200" dirty="0"/>
              <a:t>Sformułowanie problemu badawczego powinno być poprzedzone zapoznaniem się z dotychczasowym stanem wiedzy o przedmiocie badania. Zdarzają się sytuacje, z których wynika, że problem będący przedmiotem zainteresowania został już rozwiązany i trzeba się zastanowić, jaki nowy problem badawczy może rozpocząć kolejny cykl badawczy. Pytania, na które nie znajdujemy odpowiedzi, mimo rozpoznania dotychczasowego stanu wiedzy, stanowią podstawę do sformułowania problemu badawczego. </a:t>
            </a:r>
          </a:p>
          <a:p>
            <a:pPr algn="just">
              <a:spcBef>
                <a:spcPts val="600"/>
              </a:spcBef>
              <a:spcAft>
                <a:spcPts val="600"/>
              </a:spcAft>
            </a:pPr>
            <a:r>
              <a:rPr lang="pl-PL" sz="2200" dirty="0"/>
              <a:t>Przed opracowaniem problemu badawczego badacz powinien zidentyfikować rodzaj badania – jakościowy, ilościowy lub mieszany.</a:t>
            </a:r>
          </a:p>
        </p:txBody>
      </p:sp>
    </p:spTree>
    <p:extLst>
      <p:ext uri="{BB962C8B-B14F-4D97-AF65-F5344CB8AC3E}">
        <p14:creationId xmlns:p14="http://schemas.microsoft.com/office/powerpoint/2010/main" val="3492260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734684" y="803381"/>
            <a:ext cx="10619116" cy="605659"/>
            <a:chOff x="179513" y="641439"/>
            <a:chExt cx="6904093" cy="844206"/>
          </a:xfrm>
        </p:grpSpPr>
        <p:sp>
          <p:nvSpPr>
            <p:cNvPr id="7" name="pole tekstowe 6"/>
            <p:cNvSpPr txBox="1"/>
            <p:nvPr/>
          </p:nvSpPr>
          <p:spPr>
            <a:xfrm>
              <a:off x="255962" y="641439"/>
              <a:ext cx="6827644" cy="58477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713447"/>
              <a:ext cx="6832914" cy="772198"/>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10" name="pole tekstowe 9"/>
          <p:cNvSpPr txBox="1"/>
          <p:nvPr/>
        </p:nvSpPr>
        <p:spPr>
          <a:xfrm>
            <a:off x="734684" y="1863183"/>
            <a:ext cx="10619116" cy="3062377"/>
          </a:xfrm>
          <a:prstGeom prst="rect">
            <a:avLst/>
          </a:prstGeom>
          <a:noFill/>
        </p:spPr>
        <p:txBody>
          <a:bodyPr wrap="square" rtlCol="0">
            <a:spAutoFit/>
          </a:bodyPr>
          <a:lstStyle/>
          <a:p>
            <a:pPr algn="just"/>
            <a:r>
              <a:rPr lang="pl-PL" sz="2400" b="1" dirty="0" smtClean="0"/>
              <a:t>Formułowanie problemu badawczego</a:t>
            </a:r>
          </a:p>
          <a:p>
            <a:pPr algn="just"/>
            <a:endParaRPr lang="pl-PL" sz="1200" b="1" dirty="0" smtClean="0"/>
          </a:p>
          <a:p>
            <a:pPr algn="just">
              <a:spcBef>
                <a:spcPts val="600"/>
              </a:spcBef>
              <a:spcAft>
                <a:spcPts val="600"/>
              </a:spcAft>
            </a:pPr>
            <a:r>
              <a:rPr lang="pl-PL" sz="2200" dirty="0"/>
              <a:t>Problem badawczy powinien zawierać jeden czynnik (zmienną niezależną), który można zmienić w doświadczeniu i co najmniej jeden czynnik (zmienna zależną), który można zmierzyć. </a:t>
            </a:r>
            <a:endParaRPr lang="pl-PL" sz="2200" dirty="0" smtClean="0"/>
          </a:p>
          <a:p>
            <a:pPr algn="just">
              <a:spcBef>
                <a:spcPts val="600"/>
              </a:spcBef>
              <a:spcAft>
                <a:spcPts val="600"/>
              </a:spcAft>
            </a:pPr>
            <a:r>
              <a:rPr lang="pl-PL" sz="2200" dirty="0" smtClean="0"/>
              <a:t>Pytanie </a:t>
            </a:r>
            <a:r>
              <a:rPr lang="pl-PL" sz="2200" dirty="0"/>
              <a:t>badawcze </a:t>
            </a:r>
            <a:r>
              <a:rPr lang="pl-PL" sz="2200" dirty="0" smtClean="0"/>
              <a:t>musi </a:t>
            </a:r>
            <a:r>
              <a:rPr lang="pl-PL" sz="2200" dirty="0"/>
              <a:t>być jednoznacznie postawione. </a:t>
            </a:r>
            <a:endParaRPr lang="pl-PL" sz="2200" dirty="0" smtClean="0"/>
          </a:p>
          <a:p>
            <a:pPr algn="just">
              <a:spcBef>
                <a:spcPts val="600"/>
              </a:spcBef>
              <a:spcAft>
                <a:spcPts val="600"/>
              </a:spcAft>
            </a:pPr>
            <a:r>
              <a:rPr lang="pl-PL" sz="2200" dirty="0" smtClean="0"/>
              <a:t>Poprawne </a:t>
            </a:r>
            <a:r>
              <a:rPr lang="pl-PL" sz="2200" dirty="0"/>
              <a:t>określenie problemu badawczego przesądza o kierunku badań, ich treści, zakresie, a także o przyjęciu określonych tez, hipotez, metod, technik i narzędzi badawczych</a:t>
            </a:r>
            <a:r>
              <a:rPr lang="pl-PL" sz="2200" dirty="0" smtClean="0"/>
              <a:t>.</a:t>
            </a:r>
            <a:endParaRPr lang="pl-PL" sz="2200" dirty="0"/>
          </a:p>
        </p:txBody>
      </p:sp>
    </p:spTree>
    <p:extLst>
      <p:ext uri="{BB962C8B-B14F-4D97-AF65-F5344CB8AC3E}">
        <p14:creationId xmlns:p14="http://schemas.microsoft.com/office/powerpoint/2010/main" val="49217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13705" y="1891657"/>
            <a:ext cx="9764587" cy="447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400" dirty="0" smtClean="0"/>
              <a:t>ZAŁĄCZNIK </a:t>
            </a:r>
            <a:r>
              <a:rPr lang="pl-PL" sz="2400" dirty="0"/>
              <a:t>KOMPETENCJE KLUCZOWE W PROCESIE UCZENIA SIĘ PRZEZ CAŁE ŻYCIE EUROPEJSKIE RAMY ODNIESIENIA </a:t>
            </a:r>
            <a:r>
              <a:rPr lang="pl-PL" sz="1400" baseline="50000" dirty="0" smtClean="0"/>
              <a:t>(1)</a:t>
            </a:r>
            <a:endParaRPr lang="pl-PL" sz="2400" baseline="50000" dirty="0"/>
          </a:p>
          <a:p>
            <a:pPr marL="0" indent="0" algn="just">
              <a:buNone/>
            </a:pPr>
            <a:r>
              <a:rPr lang="pl-PL" sz="2200" b="1" dirty="0" smtClean="0"/>
              <a:t>Kompetencje w </a:t>
            </a:r>
            <a:r>
              <a:rPr lang="pl-PL" sz="2200" b="1" dirty="0"/>
              <a:t>zakresie nauk przyrodniczych, technologii i inżynierii </a:t>
            </a:r>
            <a:endParaRPr lang="pl-PL" sz="2200" b="1" dirty="0" smtClean="0"/>
          </a:p>
          <a:p>
            <a:pPr marL="0" indent="0" algn="just">
              <a:buNone/>
            </a:pPr>
            <a:r>
              <a:rPr lang="pl-PL" sz="2200" dirty="0" smtClean="0"/>
              <a:t>Kompetencje </a:t>
            </a:r>
            <a:r>
              <a:rPr lang="pl-PL" sz="2200" dirty="0"/>
              <a:t>naukowe odnoszą się do zdolności i chęci wykorzystywania istniejącego zasobu wiedzy i metodologii do wyjaśniania świata przyrody, </a:t>
            </a:r>
            <a:r>
              <a:rPr lang="pl-PL" sz="2200" dirty="0" smtClean="0"/>
              <a:t/>
            </a:r>
            <a:br>
              <a:rPr lang="pl-PL" sz="2200" dirty="0" smtClean="0"/>
            </a:br>
            <a:r>
              <a:rPr lang="pl-PL" sz="2200" dirty="0" smtClean="0"/>
              <a:t>w </a:t>
            </a:r>
            <a:r>
              <a:rPr lang="pl-PL" sz="2200" dirty="0"/>
              <a:t>celu formułowania pytań i wyciągania wniosków opartych na dowodach. </a:t>
            </a:r>
            <a:endParaRPr lang="pl-PL" sz="2200" dirty="0" smtClean="0"/>
          </a:p>
          <a:p>
            <a:pPr marL="0" indent="0" algn="just">
              <a:buNone/>
            </a:pPr>
            <a:r>
              <a:rPr lang="pl-PL" sz="2200" dirty="0" smtClean="0"/>
              <a:t>Kompetencje </a:t>
            </a:r>
            <a:r>
              <a:rPr lang="pl-PL" sz="2200" dirty="0"/>
              <a:t>techniczne i inżynierskie to stosowanie tej wiedzy i metod </a:t>
            </a:r>
            <a:r>
              <a:rPr lang="pl-PL" sz="2200" dirty="0" smtClean="0"/>
              <a:t/>
            </a:r>
            <a:br>
              <a:rPr lang="pl-PL" sz="2200" dirty="0" smtClean="0"/>
            </a:br>
            <a:r>
              <a:rPr lang="pl-PL" sz="2200" dirty="0" smtClean="0"/>
              <a:t>w </a:t>
            </a:r>
            <a:r>
              <a:rPr lang="pl-PL" sz="2200" dirty="0"/>
              <a:t>odpowiedzi na postrzegane ludzkie potrzeby lub pragnienia. </a:t>
            </a:r>
            <a:endParaRPr lang="pl-PL" sz="2200" dirty="0" smtClean="0"/>
          </a:p>
          <a:p>
            <a:pPr marL="0" indent="0" algn="just">
              <a:buNone/>
            </a:pPr>
            <a:r>
              <a:rPr lang="pl-PL" sz="2200" dirty="0" smtClean="0"/>
              <a:t>Kompetencje w </a:t>
            </a:r>
            <a:r>
              <a:rPr lang="pl-PL" sz="2200" dirty="0"/>
              <a:t>zakresie nauki, technologii i inżynierii obejmują rozumienie zmian powodowanych przez działalność ludzką oraz odpowiedzialność poszczególnych obywateli. </a:t>
            </a:r>
          </a:p>
          <a:p>
            <a:pPr marL="0" indent="0">
              <a:buNone/>
            </a:pPr>
            <a:r>
              <a:rPr lang="pl-PL" sz="1200" dirty="0" smtClean="0"/>
              <a:t>1. Załącznik do </a:t>
            </a:r>
            <a:r>
              <a:rPr lang="pl-PL" sz="1200" dirty="0"/>
              <a:t>wniosku dotyczącego zalecenia Rady w sprawie kompetencji kluczowych w procesie uczenia się przez całe życie {SWD(2018) 14 </a:t>
            </a:r>
            <a:r>
              <a:rPr lang="pl-PL" sz="1200" dirty="0" err="1"/>
              <a:t>final</a:t>
            </a:r>
            <a:r>
              <a:rPr lang="pl-PL" sz="1200" dirty="0"/>
              <a:t>} </a:t>
            </a:r>
            <a:r>
              <a:rPr lang="pl-PL" sz="1200" dirty="0" smtClean="0"/>
              <a:t>ze strony www.ipex.eu/IPEXL-WEB/dossier/</a:t>
            </a:r>
            <a:r>
              <a:rPr lang="pl-PL" sz="1200" dirty="0" err="1" smtClean="0"/>
              <a:t>files</a:t>
            </a:r>
            <a:r>
              <a:rPr lang="pl-PL" sz="1200" dirty="0"/>
              <a:t>/.../</a:t>
            </a:r>
            <a:r>
              <a:rPr lang="pl-PL" sz="1200" dirty="0" smtClean="0"/>
              <a:t>082dbcc5612051a7016122b21cdf025b.do</a:t>
            </a:r>
            <a:endParaRPr lang="pl-PL" sz="1200" dirty="0"/>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9165"/>
            <a:ext cx="9764587" cy="604287"/>
            <a:chOff x="179513" y="116632"/>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Kompetencje naukowe</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943338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734684" y="803390"/>
            <a:ext cx="10619116" cy="605662"/>
            <a:chOff x="179513" y="641447"/>
            <a:chExt cx="6904093" cy="844210"/>
          </a:xfrm>
        </p:grpSpPr>
        <p:sp>
          <p:nvSpPr>
            <p:cNvPr id="7" name="pole tekstowe 6"/>
            <p:cNvSpPr txBox="1"/>
            <p:nvPr/>
          </p:nvSpPr>
          <p:spPr>
            <a:xfrm>
              <a:off x="255962" y="641447"/>
              <a:ext cx="6827644" cy="58477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713455"/>
              <a:ext cx="6832914" cy="772202"/>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10" name="pole tekstowe 9"/>
          <p:cNvSpPr txBox="1"/>
          <p:nvPr/>
        </p:nvSpPr>
        <p:spPr>
          <a:xfrm>
            <a:off x="734684" y="1906685"/>
            <a:ext cx="10619116" cy="1569660"/>
          </a:xfrm>
          <a:prstGeom prst="rect">
            <a:avLst/>
          </a:prstGeom>
          <a:noFill/>
        </p:spPr>
        <p:txBody>
          <a:bodyPr wrap="square" rtlCol="0">
            <a:spAutoFit/>
          </a:bodyPr>
          <a:lstStyle/>
          <a:p>
            <a:pPr algn="just"/>
            <a:r>
              <a:rPr lang="pl-PL" sz="2400" b="1" dirty="0" smtClean="0"/>
              <a:t>Ćwiczenie 1.</a:t>
            </a:r>
          </a:p>
          <a:p>
            <a:pPr algn="just"/>
            <a:r>
              <a:rPr lang="pl-PL" sz="2400" dirty="0" smtClean="0"/>
              <a:t>Proszę o </a:t>
            </a:r>
            <a:r>
              <a:rPr lang="pl-PL" sz="2400" dirty="0"/>
              <a:t>przeanalizowanie podstawy programowej biologii w celu wyszukania treści dotyczących planowania obserwacji i doświadczeń </a:t>
            </a:r>
            <a:r>
              <a:rPr lang="pl-PL" sz="2400" dirty="0" smtClean="0"/>
              <a:t>oraz</a:t>
            </a:r>
            <a:r>
              <a:rPr lang="pl-PL" sz="2400" dirty="0"/>
              <a:t> </a:t>
            </a:r>
            <a:r>
              <a:rPr lang="pl-PL" sz="2400" dirty="0" smtClean="0"/>
              <a:t>sformułowanie </a:t>
            </a:r>
            <a:r>
              <a:rPr lang="pl-PL" sz="2400" dirty="0"/>
              <a:t>problemu badawczego do wybranego doświadczenia lub obserwacji. </a:t>
            </a:r>
            <a:endParaRPr lang="pl-PL" sz="2400" dirty="0" smtClean="0"/>
          </a:p>
        </p:txBody>
      </p:sp>
    </p:spTree>
    <p:extLst>
      <p:ext uri="{BB962C8B-B14F-4D97-AF65-F5344CB8AC3E}">
        <p14:creationId xmlns:p14="http://schemas.microsoft.com/office/powerpoint/2010/main" val="1831666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734684" y="803380"/>
            <a:ext cx="10619116" cy="605659"/>
            <a:chOff x="179513" y="641439"/>
            <a:chExt cx="6904093" cy="844205"/>
          </a:xfrm>
        </p:grpSpPr>
        <p:sp>
          <p:nvSpPr>
            <p:cNvPr id="7" name="pole tekstowe 6"/>
            <p:cNvSpPr txBox="1"/>
            <p:nvPr/>
          </p:nvSpPr>
          <p:spPr>
            <a:xfrm>
              <a:off x="255962" y="641439"/>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713447"/>
              <a:ext cx="6832914" cy="772197"/>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10" name="pole tekstowe 9"/>
          <p:cNvSpPr txBox="1"/>
          <p:nvPr/>
        </p:nvSpPr>
        <p:spPr>
          <a:xfrm>
            <a:off x="734684" y="1858430"/>
            <a:ext cx="10619116" cy="5139869"/>
          </a:xfrm>
          <a:prstGeom prst="rect">
            <a:avLst/>
          </a:prstGeom>
          <a:noFill/>
        </p:spPr>
        <p:txBody>
          <a:bodyPr wrap="square" rtlCol="0">
            <a:spAutoFit/>
          </a:bodyPr>
          <a:lstStyle/>
          <a:p>
            <a:pPr algn="just"/>
            <a:r>
              <a:rPr lang="pl-PL" sz="2400" b="1" dirty="0" smtClean="0"/>
              <a:t>Formułowanie hipotez</a:t>
            </a:r>
          </a:p>
          <a:p>
            <a:pPr algn="just">
              <a:spcBef>
                <a:spcPts val="600"/>
              </a:spcBef>
              <a:spcAft>
                <a:spcPts val="600"/>
              </a:spcAft>
            </a:pPr>
            <a:r>
              <a:rPr lang="pl-PL" sz="2200" dirty="0"/>
              <a:t>Sformułowanie hipotezy wymaga zgłębienia dotychczasowej wiedzy i stanu badań na temat danego zjawiska. Badacze najczęściej opierają hipotezy naukowe na wcześniejszych obserwacjach, których nie można w zadowalający sposób wyjaśnić za pomocą dostępnych teorii naukowych. </a:t>
            </a:r>
            <a:endParaRPr lang="pl-PL" sz="2200" dirty="0" smtClean="0"/>
          </a:p>
          <a:p>
            <a:pPr algn="just">
              <a:spcBef>
                <a:spcPts val="600"/>
              </a:spcBef>
              <a:spcAft>
                <a:spcPts val="600"/>
              </a:spcAft>
            </a:pPr>
            <a:r>
              <a:rPr lang="pl-PL" sz="2200" dirty="0" smtClean="0"/>
              <a:t>Formułowanie </a:t>
            </a:r>
            <a:r>
              <a:rPr lang="pl-PL" sz="2200" dirty="0"/>
              <a:t>hipotezy jest próbą odpowiedzi na problem badawczy. </a:t>
            </a:r>
            <a:endParaRPr lang="pl-PL" sz="2200" dirty="0" smtClean="0"/>
          </a:p>
          <a:p>
            <a:pPr algn="just">
              <a:spcBef>
                <a:spcPts val="600"/>
              </a:spcBef>
              <a:spcAft>
                <a:spcPts val="600"/>
              </a:spcAft>
            </a:pPr>
            <a:r>
              <a:rPr lang="pl-PL" sz="2200" dirty="0" smtClean="0"/>
              <a:t>Hipoteza </a:t>
            </a:r>
            <a:r>
              <a:rPr lang="pl-PL" sz="2200" dirty="0"/>
              <a:t>jest naukowym przypuszczeniem, prawdopodobnym wyjaśnieniem badanego zjawiska. Hipoteza jest także przypuszczeniem określającym zależności między faktami lub zjawiskami, które należy przetestować prowadząc badanie. </a:t>
            </a:r>
            <a:endParaRPr lang="pl-PL" sz="2200" dirty="0" smtClean="0"/>
          </a:p>
          <a:p>
            <a:pPr algn="just">
              <a:spcBef>
                <a:spcPts val="600"/>
              </a:spcBef>
              <a:spcAft>
                <a:spcPts val="600"/>
              </a:spcAft>
            </a:pPr>
            <a:r>
              <a:rPr lang="pl-PL" sz="2200" dirty="0" smtClean="0"/>
              <a:t>Hipoteza </a:t>
            </a:r>
            <a:r>
              <a:rPr lang="pl-PL" sz="2200" dirty="0"/>
              <a:t>umożliwia sformułowanie przewidywania, poprzez rozumowanie, w tym wnioskowanie dedukcyjne.</a:t>
            </a:r>
          </a:p>
          <a:p>
            <a:endParaRPr lang="pl-PL" sz="2000" dirty="0"/>
          </a:p>
          <a:p>
            <a:pPr algn="just"/>
            <a:endParaRPr lang="pl-PL" sz="2400" dirty="0" smtClean="0"/>
          </a:p>
        </p:txBody>
      </p:sp>
    </p:spTree>
    <p:extLst>
      <p:ext uri="{BB962C8B-B14F-4D97-AF65-F5344CB8AC3E}">
        <p14:creationId xmlns:p14="http://schemas.microsoft.com/office/powerpoint/2010/main" val="328819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734684" y="797409"/>
            <a:ext cx="10619116" cy="605659"/>
            <a:chOff x="179513" y="633112"/>
            <a:chExt cx="6904093" cy="844207"/>
          </a:xfrm>
        </p:grpSpPr>
        <p:sp>
          <p:nvSpPr>
            <p:cNvPr id="7" name="pole tekstowe 6"/>
            <p:cNvSpPr txBox="1"/>
            <p:nvPr/>
          </p:nvSpPr>
          <p:spPr>
            <a:xfrm>
              <a:off x="255962" y="633112"/>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705120"/>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10" name="pole tekstowe 9"/>
          <p:cNvSpPr txBox="1"/>
          <p:nvPr/>
        </p:nvSpPr>
        <p:spPr>
          <a:xfrm>
            <a:off x="734684" y="1840496"/>
            <a:ext cx="10619116" cy="4493538"/>
          </a:xfrm>
          <a:prstGeom prst="rect">
            <a:avLst/>
          </a:prstGeom>
          <a:noFill/>
        </p:spPr>
        <p:txBody>
          <a:bodyPr wrap="square" rtlCol="0">
            <a:spAutoFit/>
          </a:bodyPr>
          <a:lstStyle/>
          <a:p>
            <a:pPr algn="just"/>
            <a:r>
              <a:rPr lang="pl-PL" sz="2400" b="1" dirty="0" smtClean="0"/>
              <a:t>Formułowanie hipotez</a:t>
            </a:r>
          </a:p>
          <a:p>
            <a:pPr algn="just">
              <a:spcBef>
                <a:spcPts val="600"/>
              </a:spcBef>
              <a:spcAft>
                <a:spcPts val="600"/>
              </a:spcAft>
            </a:pPr>
            <a:r>
              <a:rPr lang="pl-PL" sz="2200" dirty="0"/>
              <a:t>Hipoteza prowadzi do jednego lub więcej przewidywań, które można przetestować. Przewidywania powinny obejmować zarówno zmienną niezależną (czynnik, którym zmienia się w eksperymencie), jak i zmienną zależną (czynnik obserwowany lub mierzony w eksperymencie). </a:t>
            </a:r>
            <a:endParaRPr lang="pl-PL" sz="2200" dirty="0" smtClean="0"/>
          </a:p>
          <a:p>
            <a:pPr algn="just">
              <a:spcBef>
                <a:spcPts val="600"/>
              </a:spcBef>
              <a:spcAft>
                <a:spcPts val="600"/>
              </a:spcAft>
            </a:pPr>
            <a:r>
              <a:rPr lang="pl-PL" sz="2200" dirty="0" smtClean="0"/>
              <a:t>Należy </a:t>
            </a:r>
            <a:r>
              <a:rPr lang="pl-PL" sz="2200" dirty="0"/>
              <a:t>pamiętać, że hipoteza musi być testowalna, ponieważ następnym krokiem w procesie badawczym jest wykonanie eksperymentu w celu ustalenia, czy hipoteza jest prawdziwa. </a:t>
            </a:r>
            <a:r>
              <a:rPr lang="pl-PL" sz="2200" dirty="0" smtClean="0"/>
              <a:t>Można </a:t>
            </a:r>
            <a:r>
              <a:rPr lang="pl-PL" sz="2200" dirty="0"/>
              <a:t>przewidywać wynik eksperymentu w warunkach laboratoryjnych lub obserwację zjawiska w przyrodzie. Przewidywanie może być również statystyczne i dotyczyć tylko prawdopodobieństw.</a:t>
            </a:r>
          </a:p>
          <a:p>
            <a:endParaRPr lang="pl-PL" sz="2000" dirty="0"/>
          </a:p>
          <a:p>
            <a:pPr algn="just"/>
            <a:endParaRPr lang="pl-PL" sz="2400" dirty="0" smtClean="0"/>
          </a:p>
        </p:txBody>
      </p:sp>
    </p:spTree>
    <p:extLst>
      <p:ext uri="{BB962C8B-B14F-4D97-AF65-F5344CB8AC3E}">
        <p14:creationId xmlns:p14="http://schemas.microsoft.com/office/powerpoint/2010/main" val="41487934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734684" y="791431"/>
            <a:ext cx="10619116" cy="605659"/>
            <a:chOff x="179513" y="624781"/>
            <a:chExt cx="6904093" cy="844207"/>
          </a:xfrm>
        </p:grpSpPr>
        <p:sp>
          <p:nvSpPr>
            <p:cNvPr id="7" name="pole tekstowe 6"/>
            <p:cNvSpPr txBox="1"/>
            <p:nvPr/>
          </p:nvSpPr>
          <p:spPr>
            <a:xfrm>
              <a:off x="255962" y="624781"/>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pole tekstowe 7"/>
            <p:cNvSpPr txBox="1"/>
            <p:nvPr/>
          </p:nvSpPr>
          <p:spPr>
            <a:xfrm>
              <a:off x="179513" y="696789"/>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
        <p:nvSpPr>
          <p:cNvPr id="10" name="pole tekstowe 9"/>
          <p:cNvSpPr txBox="1"/>
          <p:nvPr/>
        </p:nvSpPr>
        <p:spPr>
          <a:xfrm>
            <a:off x="734684" y="1840496"/>
            <a:ext cx="10619116" cy="2831544"/>
          </a:xfrm>
          <a:prstGeom prst="rect">
            <a:avLst/>
          </a:prstGeom>
          <a:noFill/>
        </p:spPr>
        <p:txBody>
          <a:bodyPr wrap="square" rtlCol="0">
            <a:spAutoFit/>
          </a:bodyPr>
          <a:lstStyle/>
          <a:p>
            <a:pPr algn="just"/>
            <a:r>
              <a:rPr lang="pl-PL" sz="2400" b="1" dirty="0" smtClean="0"/>
              <a:t>Formułowanie hipotez</a:t>
            </a:r>
          </a:p>
          <a:p>
            <a:pPr algn="just">
              <a:spcBef>
                <a:spcPts val="600"/>
              </a:spcBef>
              <a:spcAft>
                <a:spcPts val="600"/>
              </a:spcAft>
            </a:pPr>
            <a:r>
              <a:rPr lang="pl-PL" sz="2200" dirty="0"/>
              <a:t>Celem eksperymentu jest ustalenie, czy obserwacje świata rzeczywistego zgadzają się z przewidywaniami wynikającymi z hipotezy lub czy są z nimi sprzeczne.  Jeśli się zgadzają, wzrasta zaufanie do postawionej hipotezy, w przeciwnym razie zmniejsza się. </a:t>
            </a:r>
            <a:endParaRPr lang="pl-PL" sz="2200" dirty="0" smtClean="0"/>
          </a:p>
          <a:p>
            <a:pPr algn="just">
              <a:spcBef>
                <a:spcPts val="600"/>
              </a:spcBef>
              <a:spcAft>
                <a:spcPts val="600"/>
              </a:spcAft>
            </a:pPr>
            <a:r>
              <a:rPr lang="pl-PL" sz="2200" dirty="0" smtClean="0"/>
              <a:t>Należy </a:t>
            </a:r>
            <a:r>
              <a:rPr lang="pl-PL" sz="2200" dirty="0"/>
              <a:t>pamiętać, że nawet hipotezy poparte dowodami naukowymi i uznane za prawdziwe są podatne na odrzucenie później, gdy pojawią się nowe </a:t>
            </a:r>
            <a:r>
              <a:rPr lang="pl-PL" sz="2200" dirty="0" smtClean="0"/>
              <a:t>dowody.</a:t>
            </a:r>
            <a:endParaRPr lang="pl-PL" sz="2200" dirty="0"/>
          </a:p>
          <a:p>
            <a:pPr algn="just"/>
            <a:endParaRPr lang="pl-PL" sz="2400" dirty="0" smtClean="0"/>
          </a:p>
        </p:txBody>
      </p:sp>
    </p:spTree>
    <p:extLst>
      <p:ext uri="{BB962C8B-B14F-4D97-AF65-F5344CB8AC3E}">
        <p14:creationId xmlns:p14="http://schemas.microsoft.com/office/powerpoint/2010/main" val="2479256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868502"/>
            <a:ext cx="10619116" cy="2839239"/>
          </a:xfrm>
          <a:prstGeom prst="rect">
            <a:avLst/>
          </a:prstGeom>
          <a:noFill/>
        </p:spPr>
        <p:txBody>
          <a:bodyPr wrap="square" rtlCol="0">
            <a:spAutoFit/>
          </a:bodyPr>
          <a:lstStyle/>
          <a:p>
            <a:pPr algn="just"/>
            <a:r>
              <a:rPr lang="pl-PL" sz="2400" b="1" dirty="0" smtClean="0"/>
              <a:t>Planowanie układu badawczego</a:t>
            </a:r>
          </a:p>
          <a:p>
            <a:pPr marL="342900" indent="-342900" algn="just">
              <a:buFont typeface="Arial" panose="020B0604020202020204" pitchFamily="34" charset="0"/>
              <a:buChar char="•"/>
            </a:pPr>
            <a:r>
              <a:rPr lang="pl-PL" sz="2200" b="1" dirty="0" smtClean="0"/>
              <a:t>Wyznaczanie </a:t>
            </a:r>
            <a:r>
              <a:rPr lang="pl-PL" sz="2200" b="1" dirty="0"/>
              <a:t>zmiennych niezależnych, zależnych oraz zmiennych, które muszą być </a:t>
            </a:r>
            <a:r>
              <a:rPr lang="pl-PL" sz="2200" b="1" dirty="0" smtClean="0"/>
              <a:t>kontrolowane;</a:t>
            </a:r>
          </a:p>
          <a:p>
            <a:pPr algn="just"/>
            <a:endParaRPr lang="pl-PL" sz="1200" b="1" dirty="0" smtClean="0"/>
          </a:p>
          <a:p>
            <a:pPr lvl="1"/>
            <a:r>
              <a:rPr lang="pl-PL" sz="2200" b="1" dirty="0"/>
              <a:t>Zmiennymi</a:t>
            </a:r>
            <a:r>
              <a:rPr lang="pl-PL" sz="2200" dirty="0"/>
              <a:t> nazywamy parametry, które mierzymy lub kontrolujemy w trakcie badań. Eksperyment zazwyczaj ma trzy rodzaje zmiennych: </a:t>
            </a:r>
            <a:r>
              <a:rPr lang="pl-PL" sz="2200" b="1" dirty="0"/>
              <a:t>niezależną, zależną i kontrolowaną</a:t>
            </a:r>
            <a:r>
              <a:rPr lang="pl-PL" sz="2200" dirty="0"/>
              <a:t>. Wszystkie rodzaje zmiennych mogą mieć charakter ilościowy lub jakościowy o dwóch lub więcej poziomach.</a:t>
            </a:r>
          </a:p>
          <a:p>
            <a:pPr algn="just"/>
            <a:endParaRPr lang="pl-PL" sz="1050" dirty="0" smtClean="0"/>
          </a:p>
        </p:txBody>
      </p:sp>
      <p:grpSp>
        <p:nvGrpSpPr>
          <p:cNvPr id="13" name="Grupa 12"/>
          <p:cNvGrpSpPr/>
          <p:nvPr/>
        </p:nvGrpSpPr>
        <p:grpSpPr>
          <a:xfrm>
            <a:off x="734684" y="803382"/>
            <a:ext cx="10619116" cy="605659"/>
            <a:chOff x="179513" y="641439"/>
            <a:chExt cx="6904093" cy="844207"/>
          </a:xfrm>
        </p:grpSpPr>
        <p:sp>
          <p:nvSpPr>
            <p:cNvPr id="14" name="pole tekstowe 13"/>
            <p:cNvSpPr txBox="1"/>
            <p:nvPr/>
          </p:nvSpPr>
          <p:spPr>
            <a:xfrm>
              <a:off x="255962" y="641439"/>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5" name="pole tekstowe 14"/>
            <p:cNvSpPr txBox="1"/>
            <p:nvPr/>
          </p:nvSpPr>
          <p:spPr>
            <a:xfrm>
              <a:off x="179513" y="713447"/>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2349241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713105"/>
            <a:ext cx="10619116" cy="4916731"/>
          </a:xfrm>
          <a:prstGeom prst="rect">
            <a:avLst/>
          </a:prstGeom>
          <a:noFill/>
        </p:spPr>
        <p:txBody>
          <a:bodyPr wrap="square" rtlCol="0">
            <a:spAutoFit/>
          </a:bodyPr>
          <a:lstStyle/>
          <a:p>
            <a:pPr algn="just"/>
            <a:r>
              <a:rPr lang="pl-PL" sz="2400" b="1" dirty="0" smtClean="0"/>
              <a:t>Planowanie układu badawczego</a:t>
            </a:r>
          </a:p>
          <a:p>
            <a:pPr marL="342900" indent="-342900" algn="just">
              <a:buFont typeface="Arial" panose="020B0604020202020204" pitchFamily="34" charset="0"/>
              <a:buChar char="•"/>
            </a:pPr>
            <a:r>
              <a:rPr lang="pl-PL" sz="2200" b="1" dirty="0" smtClean="0"/>
              <a:t>Wyznaczanie </a:t>
            </a:r>
            <a:r>
              <a:rPr lang="pl-PL" sz="2200" b="1" dirty="0"/>
              <a:t>zmiennych niezależnych, zależnych oraz zmiennych, które muszą być </a:t>
            </a:r>
            <a:r>
              <a:rPr lang="pl-PL" sz="2200" b="1" dirty="0" smtClean="0"/>
              <a:t>kontrolowane;</a:t>
            </a:r>
            <a:endParaRPr lang="pl-PL" sz="2200" dirty="0"/>
          </a:p>
          <a:p>
            <a:pPr algn="just"/>
            <a:endParaRPr lang="pl-PL" sz="1050" dirty="0" smtClean="0"/>
          </a:p>
          <a:p>
            <a:pPr marL="800100" lvl="1" indent="-342900" algn="just">
              <a:spcBef>
                <a:spcPts val="600"/>
              </a:spcBef>
              <a:spcAft>
                <a:spcPts val="600"/>
              </a:spcAft>
              <a:buFont typeface="Wingdings" panose="05000000000000000000" pitchFamily="2" charset="2"/>
              <a:buChar char="§"/>
            </a:pPr>
            <a:r>
              <a:rPr lang="pl-PL" sz="2200" b="1" dirty="0" smtClean="0"/>
              <a:t>Zmienna </a:t>
            </a:r>
            <a:r>
              <a:rPr lang="pl-PL" sz="2200" b="1" dirty="0"/>
              <a:t>niezależna </a:t>
            </a:r>
            <a:r>
              <a:rPr lang="pl-PL" sz="2200" dirty="0"/>
              <a:t>– czynnik, którym w </a:t>
            </a:r>
            <a:r>
              <a:rPr lang="pl-PL" sz="2200" dirty="0" smtClean="0"/>
              <a:t>sposób </a:t>
            </a:r>
            <a:r>
              <a:rPr lang="pl-PL" sz="2200" dirty="0"/>
              <a:t>świadomy manipulujemy </a:t>
            </a:r>
            <a:r>
              <a:rPr lang="pl-PL" sz="2200" dirty="0" smtClean="0"/>
              <a:t/>
            </a:r>
            <a:br>
              <a:rPr lang="pl-PL" sz="2200" dirty="0" smtClean="0"/>
            </a:br>
            <a:r>
              <a:rPr lang="pl-PL" sz="2200" dirty="0" smtClean="0"/>
              <a:t>w </a:t>
            </a:r>
            <a:r>
              <a:rPr lang="pl-PL" sz="2200" dirty="0"/>
              <a:t>doświadczeniu. Układ badawczy powinien zawierać przynajmniej jedną zmienną niezależną.</a:t>
            </a:r>
          </a:p>
          <a:p>
            <a:pPr marL="800100" lvl="1" indent="-342900" algn="just">
              <a:spcBef>
                <a:spcPts val="600"/>
              </a:spcBef>
              <a:spcAft>
                <a:spcPts val="600"/>
              </a:spcAft>
              <a:buFont typeface="Wingdings" panose="05000000000000000000" pitchFamily="2" charset="2"/>
              <a:buChar char="§"/>
            </a:pPr>
            <a:r>
              <a:rPr lang="pl-PL" sz="2200" b="1" dirty="0" smtClean="0"/>
              <a:t>Zmienna zależna </a:t>
            </a:r>
            <a:r>
              <a:rPr lang="pl-PL" sz="2200" dirty="0" smtClean="0"/>
              <a:t>– parametr, który zmienia się pod wpływem badanego czynnika; </a:t>
            </a:r>
            <a:br>
              <a:rPr lang="pl-PL" sz="2200" dirty="0" smtClean="0"/>
            </a:br>
            <a:r>
              <a:rPr lang="pl-PL" sz="2200" dirty="0" smtClean="0"/>
              <a:t>ta zmienna zależy od zmiennej niezależnej</a:t>
            </a:r>
            <a:r>
              <a:rPr lang="pl-PL" sz="2200" i="1" dirty="0" smtClean="0"/>
              <a:t>. </a:t>
            </a:r>
            <a:r>
              <a:rPr lang="pl-PL" sz="2200" dirty="0" smtClean="0"/>
              <a:t>Różnica wartości zmiennej zależnej między grupą kontrolną, a badawczą stanowi miarę efektu jaki wywołuje czynnik badany.  Aby </a:t>
            </a:r>
            <a:r>
              <a:rPr lang="pl-PL" sz="2200" dirty="0"/>
              <a:t>określić zmienną zależną trzeba się zastanowić, co badacz będzie obserwował, jakiego efektu się spodziewa</a:t>
            </a:r>
            <a:r>
              <a:rPr lang="pl-PL" sz="2200" dirty="0" smtClean="0"/>
              <a:t>. Jakich </a:t>
            </a:r>
            <a:r>
              <a:rPr lang="pl-PL" sz="2200" dirty="0"/>
              <a:t>oczekuje się zmian parametrów jako efektu działania zmiennej niezależnej? Dla każdej </a:t>
            </a:r>
            <a:r>
              <a:rPr lang="pl-PL" sz="2200" dirty="0" smtClean="0"/>
              <a:t>zmiennej niezależnej </a:t>
            </a:r>
            <a:r>
              <a:rPr lang="pl-PL" sz="2200" dirty="0"/>
              <a:t>może istnieć kilka jakościowych i/lub ilościowych zmiennych </a:t>
            </a:r>
            <a:r>
              <a:rPr lang="pl-PL" sz="2200" dirty="0" smtClean="0"/>
              <a:t>zależnych.</a:t>
            </a:r>
            <a:endParaRPr lang="pl-PL" sz="2200" dirty="0">
              <a:solidFill>
                <a:prstClr val="black"/>
              </a:solidFill>
              <a:cs typeface="Arial" panose="020B0604020202020204" pitchFamily="34" charset="0"/>
            </a:endParaRPr>
          </a:p>
        </p:txBody>
      </p:sp>
      <p:grpSp>
        <p:nvGrpSpPr>
          <p:cNvPr id="13" name="Grupa 12"/>
          <p:cNvGrpSpPr/>
          <p:nvPr/>
        </p:nvGrpSpPr>
        <p:grpSpPr>
          <a:xfrm>
            <a:off x="734684" y="803383"/>
            <a:ext cx="10619116" cy="605659"/>
            <a:chOff x="179513" y="641442"/>
            <a:chExt cx="6904093" cy="844206"/>
          </a:xfrm>
        </p:grpSpPr>
        <p:sp>
          <p:nvSpPr>
            <p:cNvPr id="14" name="pole tekstowe 13"/>
            <p:cNvSpPr txBox="1"/>
            <p:nvPr/>
          </p:nvSpPr>
          <p:spPr>
            <a:xfrm>
              <a:off x="255962" y="641442"/>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5" name="pole tekstowe 14"/>
            <p:cNvSpPr txBox="1"/>
            <p:nvPr/>
          </p:nvSpPr>
          <p:spPr>
            <a:xfrm>
              <a:off x="179513" y="713450"/>
              <a:ext cx="6832914" cy="772198"/>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36023762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880964"/>
            <a:ext cx="10619116" cy="2292935"/>
          </a:xfrm>
          <a:prstGeom prst="rect">
            <a:avLst/>
          </a:prstGeom>
          <a:noFill/>
        </p:spPr>
        <p:txBody>
          <a:bodyPr wrap="square" rtlCol="0">
            <a:spAutoFit/>
          </a:bodyPr>
          <a:lstStyle/>
          <a:p>
            <a:pPr algn="just"/>
            <a:r>
              <a:rPr lang="pl-PL" sz="2400" b="1" dirty="0" smtClean="0"/>
              <a:t>Planowanie układu badawczego</a:t>
            </a:r>
          </a:p>
          <a:p>
            <a:pPr marL="342900" indent="-342900" algn="just">
              <a:buFont typeface="Arial" panose="020B0604020202020204" pitchFamily="34" charset="0"/>
              <a:buChar char="•"/>
            </a:pPr>
            <a:r>
              <a:rPr lang="pl-PL" sz="2200" b="1" dirty="0" smtClean="0"/>
              <a:t>Wyznaczanie </a:t>
            </a:r>
            <a:r>
              <a:rPr lang="pl-PL" sz="2200" b="1" dirty="0"/>
              <a:t>zmiennych niezależnych, zależnych oraz zmiennych, które muszą być </a:t>
            </a:r>
            <a:r>
              <a:rPr lang="pl-PL" sz="2200" b="1" dirty="0" smtClean="0"/>
              <a:t>kontrolowane;</a:t>
            </a:r>
          </a:p>
          <a:p>
            <a:pPr algn="just"/>
            <a:endParaRPr lang="pl-PL" sz="900" dirty="0" smtClean="0"/>
          </a:p>
          <a:p>
            <a:pPr marL="698500" indent="-342900" algn="just">
              <a:buFont typeface="Wingdings" panose="05000000000000000000" pitchFamily="2" charset="2"/>
              <a:buChar char="§"/>
            </a:pPr>
            <a:r>
              <a:rPr lang="pl-PL" sz="2200" b="1" dirty="0" smtClean="0"/>
              <a:t>Zmienne </a:t>
            </a:r>
            <a:r>
              <a:rPr lang="pl-PL" sz="2200" b="1" dirty="0"/>
              <a:t>kontrolowane </a:t>
            </a:r>
            <a:r>
              <a:rPr lang="pl-PL" sz="2200" dirty="0"/>
              <a:t>– wszystkie pozostałe </a:t>
            </a:r>
            <a:r>
              <a:rPr lang="pl-PL" sz="2200" dirty="0" smtClean="0"/>
              <a:t>parametry i </a:t>
            </a:r>
            <a:r>
              <a:rPr lang="pl-PL" sz="2200" dirty="0"/>
              <a:t>warunki, w których przebiega badanie, a </a:t>
            </a:r>
            <a:r>
              <a:rPr lang="pl-PL" sz="2200" dirty="0" smtClean="0"/>
              <a:t>które nie </a:t>
            </a:r>
            <a:r>
              <a:rPr lang="pl-PL" sz="2200" dirty="0"/>
              <a:t>powinny ulec zmianie podczas jego trwania</a:t>
            </a:r>
            <a:r>
              <a:rPr lang="pl-PL" sz="2200" dirty="0" smtClean="0"/>
              <a:t>. Parametry </a:t>
            </a:r>
            <a:r>
              <a:rPr lang="pl-PL" sz="2200" dirty="0"/>
              <a:t>zmiennych kontrolowanych powinny </a:t>
            </a:r>
            <a:r>
              <a:rPr lang="pl-PL" sz="2200" dirty="0" smtClean="0"/>
              <a:t>być monitorowane </a:t>
            </a:r>
            <a:r>
              <a:rPr lang="pl-PL" sz="2200" dirty="0"/>
              <a:t>podczas trwania </a:t>
            </a:r>
            <a:r>
              <a:rPr lang="pl-PL" sz="2200" dirty="0" smtClean="0"/>
              <a:t>badania</a:t>
            </a:r>
            <a:r>
              <a:rPr lang="pl-PL" sz="2200" dirty="0"/>
              <a:t>.</a:t>
            </a:r>
            <a:endParaRPr lang="pl-PL" sz="2200" dirty="0">
              <a:solidFill>
                <a:prstClr val="black"/>
              </a:solidFill>
              <a:cs typeface="Arial" panose="020B0604020202020204" pitchFamily="34" charset="0"/>
            </a:endParaRPr>
          </a:p>
        </p:txBody>
      </p:sp>
      <p:grpSp>
        <p:nvGrpSpPr>
          <p:cNvPr id="13" name="Grupa 12"/>
          <p:cNvGrpSpPr/>
          <p:nvPr/>
        </p:nvGrpSpPr>
        <p:grpSpPr>
          <a:xfrm>
            <a:off x="734684" y="803392"/>
            <a:ext cx="10619116" cy="605659"/>
            <a:chOff x="179513" y="641449"/>
            <a:chExt cx="6904093" cy="844208"/>
          </a:xfrm>
        </p:grpSpPr>
        <p:sp>
          <p:nvSpPr>
            <p:cNvPr id="14" name="pole tekstowe 13"/>
            <p:cNvSpPr txBox="1"/>
            <p:nvPr/>
          </p:nvSpPr>
          <p:spPr>
            <a:xfrm>
              <a:off x="255962" y="641449"/>
              <a:ext cx="6827644" cy="58477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5" name="pole tekstowe 14"/>
            <p:cNvSpPr txBox="1"/>
            <p:nvPr/>
          </p:nvSpPr>
          <p:spPr>
            <a:xfrm>
              <a:off x="179513" y="713458"/>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636145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873964"/>
            <a:ext cx="10619116" cy="3508653"/>
          </a:xfrm>
          <a:prstGeom prst="rect">
            <a:avLst/>
          </a:prstGeom>
          <a:noFill/>
        </p:spPr>
        <p:txBody>
          <a:bodyPr wrap="square" rtlCol="0">
            <a:spAutoFit/>
          </a:bodyPr>
          <a:lstStyle/>
          <a:p>
            <a:pPr algn="just"/>
            <a:r>
              <a:rPr lang="pl-PL" sz="2400" b="1" dirty="0" smtClean="0"/>
              <a:t>Planowanie </a:t>
            </a:r>
            <a:r>
              <a:rPr lang="pl-PL" sz="2400" b="1" dirty="0"/>
              <a:t>układu badawczego</a:t>
            </a:r>
          </a:p>
          <a:p>
            <a:pPr marL="342900" indent="-342900" algn="just">
              <a:buFont typeface="Arial" panose="020B0604020202020204" pitchFamily="34" charset="0"/>
              <a:buChar char="•"/>
            </a:pPr>
            <a:r>
              <a:rPr lang="pl-PL" sz="2200" b="1" dirty="0" smtClean="0"/>
              <a:t>Wyznaczanie próby badawczej, kontrolnej</a:t>
            </a:r>
          </a:p>
          <a:p>
            <a:pPr marL="342900" indent="-342900" algn="just">
              <a:buFont typeface="Arial" panose="020B0604020202020204" pitchFamily="34" charset="0"/>
              <a:buChar char="•"/>
            </a:pPr>
            <a:endParaRPr lang="pl-PL" sz="2200" b="1" dirty="0" smtClean="0"/>
          </a:p>
          <a:p>
            <a:pPr lvl="1" algn="just"/>
            <a:r>
              <a:rPr lang="pl-PL" sz="2200" dirty="0"/>
              <a:t>Do określenia, czy zmienna niezależna faktycznie wpływa na zmienną zależną służą </a:t>
            </a:r>
            <a:r>
              <a:rPr lang="pl-PL" sz="2200" b="1" dirty="0"/>
              <a:t>próby kontrolne</a:t>
            </a:r>
            <a:r>
              <a:rPr lang="pl-PL" sz="2200" dirty="0"/>
              <a:t>. Próba kontrolna pokazuje, co się dzieje, gdy zmienna niezależna nie jest stosowana. Pomaga w upewnieniu się, że nie ma zmiennych losowych wpływających również na zachowanie badanego układu, stanowi punkt odniesienia dla pozostałych wariantów próby badawczej. Próba kontrola eliminuje alternatywne wyjaśnienia wyników eksperymentalnych, zwłaszcza błędów eksperymentalnych i błędów </a:t>
            </a:r>
            <a:r>
              <a:rPr lang="pl-PL" sz="2200" dirty="0" smtClean="0"/>
              <a:t>eksperymentatora.</a:t>
            </a:r>
            <a:endParaRPr lang="pl-PL" sz="2200" dirty="0"/>
          </a:p>
        </p:txBody>
      </p:sp>
      <p:grpSp>
        <p:nvGrpSpPr>
          <p:cNvPr id="13" name="Grupa 12"/>
          <p:cNvGrpSpPr/>
          <p:nvPr/>
        </p:nvGrpSpPr>
        <p:grpSpPr>
          <a:xfrm>
            <a:off x="734684" y="797407"/>
            <a:ext cx="10619116" cy="605652"/>
            <a:chOff x="179513" y="633111"/>
            <a:chExt cx="6904093" cy="844197"/>
          </a:xfrm>
        </p:grpSpPr>
        <p:sp>
          <p:nvSpPr>
            <p:cNvPr id="14" name="pole tekstowe 13"/>
            <p:cNvSpPr txBox="1"/>
            <p:nvPr/>
          </p:nvSpPr>
          <p:spPr>
            <a:xfrm>
              <a:off x="255962" y="633111"/>
              <a:ext cx="6827644" cy="58477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5" name="pole tekstowe 14"/>
            <p:cNvSpPr txBox="1"/>
            <p:nvPr/>
          </p:nvSpPr>
          <p:spPr>
            <a:xfrm>
              <a:off x="179513" y="705118"/>
              <a:ext cx="6832914" cy="772190"/>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924765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902485"/>
            <a:ext cx="10619116" cy="1446550"/>
          </a:xfrm>
          <a:prstGeom prst="rect">
            <a:avLst/>
          </a:prstGeom>
          <a:noFill/>
        </p:spPr>
        <p:txBody>
          <a:bodyPr wrap="square" rtlCol="0">
            <a:spAutoFit/>
          </a:bodyPr>
          <a:lstStyle/>
          <a:p>
            <a:r>
              <a:rPr lang="pl-PL" sz="2200" b="1" dirty="0" smtClean="0"/>
              <a:t>Ćwiczenie 2 A. </a:t>
            </a:r>
          </a:p>
          <a:p>
            <a:pPr algn="just"/>
            <a:r>
              <a:rPr lang="pl-PL" sz="2200" dirty="0" smtClean="0"/>
              <a:t>Proszę o wyznaczenie zmiennej niezależnej, zależnej </a:t>
            </a:r>
            <a:r>
              <a:rPr lang="pl-PL" sz="2200" dirty="0"/>
              <a:t>oraz zmiennych, które muszą być kontrolowane </a:t>
            </a:r>
            <a:r>
              <a:rPr lang="pl-PL" sz="2200" dirty="0" smtClean="0"/>
              <a:t>w doświadczeniu, którego celem jest zbadanie </a:t>
            </a:r>
            <a:r>
              <a:rPr lang="pl-PL" sz="2200" i="1" dirty="0" smtClean="0"/>
              <a:t>wpływu </a:t>
            </a:r>
            <a:r>
              <a:rPr lang="pl-PL" sz="2200" i="1" dirty="0"/>
              <a:t>różnych stężeń IAA na wzrost </a:t>
            </a:r>
            <a:r>
              <a:rPr lang="pl-PL" sz="2200" i="1" dirty="0" err="1"/>
              <a:t>wydłużeniowy</a:t>
            </a:r>
            <a:r>
              <a:rPr lang="pl-PL" sz="2200" i="1" dirty="0"/>
              <a:t> komórek </a:t>
            </a:r>
            <a:r>
              <a:rPr lang="pl-PL" sz="2200" i="1" dirty="0" err="1"/>
              <a:t>epikotyla</a:t>
            </a:r>
            <a:r>
              <a:rPr lang="pl-PL" sz="2200" i="1" dirty="0"/>
              <a:t> siewek </a:t>
            </a:r>
            <a:r>
              <a:rPr lang="pl-PL" sz="2200" i="1" dirty="0" smtClean="0"/>
              <a:t>grochu</a:t>
            </a:r>
            <a:r>
              <a:rPr lang="pl-PL" sz="2200" dirty="0" smtClean="0"/>
              <a:t>. </a:t>
            </a:r>
          </a:p>
        </p:txBody>
      </p:sp>
      <p:grpSp>
        <p:nvGrpSpPr>
          <p:cNvPr id="13" name="Grupa 12"/>
          <p:cNvGrpSpPr/>
          <p:nvPr/>
        </p:nvGrpSpPr>
        <p:grpSpPr>
          <a:xfrm>
            <a:off x="734684" y="803387"/>
            <a:ext cx="10619116" cy="605659"/>
            <a:chOff x="179513" y="641444"/>
            <a:chExt cx="6904093" cy="844207"/>
          </a:xfrm>
        </p:grpSpPr>
        <p:sp>
          <p:nvSpPr>
            <p:cNvPr id="14" name="pole tekstowe 13"/>
            <p:cNvSpPr txBox="1"/>
            <p:nvPr/>
          </p:nvSpPr>
          <p:spPr>
            <a:xfrm>
              <a:off x="255962" y="641444"/>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5" name="pole tekstowe 14"/>
            <p:cNvSpPr txBox="1"/>
            <p:nvPr/>
          </p:nvSpPr>
          <p:spPr>
            <a:xfrm>
              <a:off x="179513" y="713452"/>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3075554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900752" y="1650621"/>
            <a:ext cx="10453048" cy="5016758"/>
          </a:xfrm>
          <a:prstGeom prst="rect">
            <a:avLst/>
          </a:prstGeom>
          <a:noFill/>
        </p:spPr>
        <p:txBody>
          <a:bodyPr wrap="square" rtlCol="0">
            <a:spAutoFit/>
          </a:bodyPr>
          <a:lstStyle/>
          <a:p>
            <a:r>
              <a:rPr lang="pl-PL" sz="2000" b="1" dirty="0" smtClean="0"/>
              <a:t>Ćwiczenie 2 A. </a:t>
            </a:r>
          </a:p>
          <a:p>
            <a:r>
              <a:rPr lang="pl-PL" sz="2000" dirty="0" smtClean="0"/>
              <a:t>Problem badawczy: Wpływ różnych </a:t>
            </a:r>
            <a:r>
              <a:rPr lang="pl-PL" sz="2000" dirty="0"/>
              <a:t>stężeń IAA na wzrost </a:t>
            </a:r>
            <a:r>
              <a:rPr lang="pl-PL" sz="2000" dirty="0" err="1"/>
              <a:t>wydłużeniowy</a:t>
            </a:r>
            <a:r>
              <a:rPr lang="pl-PL" sz="2000" dirty="0"/>
              <a:t> komórek </a:t>
            </a:r>
            <a:r>
              <a:rPr lang="pl-PL" sz="2000" dirty="0" err="1"/>
              <a:t>epikotyla</a:t>
            </a:r>
            <a:r>
              <a:rPr lang="pl-PL" sz="2000" dirty="0"/>
              <a:t> siewek </a:t>
            </a:r>
            <a:r>
              <a:rPr lang="pl-PL" sz="2000" dirty="0" smtClean="0"/>
              <a:t>grochu. </a:t>
            </a:r>
          </a:p>
          <a:p>
            <a:r>
              <a:rPr lang="pl-PL" sz="2000" b="1" dirty="0" smtClean="0"/>
              <a:t>Przykładowy opis zmiennych w przykładowym doświadczeniu</a:t>
            </a:r>
          </a:p>
          <a:p>
            <a:endParaRPr lang="pl-PL" sz="2000" b="1" dirty="0" smtClean="0"/>
          </a:p>
          <a:p>
            <a:r>
              <a:rPr lang="pl-PL" sz="2000" b="1" dirty="0" smtClean="0"/>
              <a:t>Zmienna niezależna </a:t>
            </a:r>
          </a:p>
          <a:p>
            <a:r>
              <a:rPr lang="pl-PL" sz="2000" dirty="0" smtClean="0"/>
              <a:t>Różne stężenia auksyny w roztworze w </a:t>
            </a:r>
            <a:r>
              <a:rPr lang="pl-PL" sz="2000" dirty="0" err="1" smtClean="0"/>
              <a:t>mM</a:t>
            </a:r>
            <a:r>
              <a:rPr lang="pl-PL" sz="2000" dirty="0" smtClean="0"/>
              <a:t> (I</a:t>
            </a:r>
            <a:r>
              <a:rPr lang="pl-PL" sz="2000" dirty="0"/>
              <a:t>: 0,01 </a:t>
            </a:r>
            <a:r>
              <a:rPr lang="pl-PL" sz="2000" dirty="0" err="1"/>
              <a:t>mM</a:t>
            </a:r>
            <a:r>
              <a:rPr lang="pl-PL" sz="2000" dirty="0"/>
              <a:t>, II: 0,1 </a:t>
            </a:r>
            <a:r>
              <a:rPr lang="pl-PL" sz="2000" dirty="0" err="1"/>
              <a:t>mM</a:t>
            </a:r>
            <a:r>
              <a:rPr lang="pl-PL" sz="2000" dirty="0"/>
              <a:t>,  III: 1 </a:t>
            </a:r>
            <a:r>
              <a:rPr lang="pl-PL" sz="2000" dirty="0" err="1"/>
              <a:t>mM</a:t>
            </a:r>
            <a:r>
              <a:rPr lang="pl-PL" sz="2000" dirty="0"/>
              <a:t> i IV: 10 </a:t>
            </a:r>
            <a:r>
              <a:rPr lang="pl-PL" sz="2000" dirty="0" err="1"/>
              <a:t>mM</a:t>
            </a:r>
            <a:r>
              <a:rPr lang="pl-PL" sz="2000" dirty="0"/>
              <a:t>) </a:t>
            </a:r>
            <a:endParaRPr lang="pl-PL" sz="2000" dirty="0" smtClean="0"/>
          </a:p>
          <a:p>
            <a:endParaRPr lang="pl-PL" sz="2000" dirty="0"/>
          </a:p>
          <a:p>
            <a:r>
              <a:rPr lang="pl-PL" sz="2000" b="1" dirty="0" smtClean="0"/>
              <a:t>Zmienne zależne </a:t>
            </a:r>
          </a:p>
          <a:p>
            <a:r>
              <a:rPr lang="pl-PL" sz="2000" dirty="0" smtClean="0"/>
              <a:t>Zmiany wzrostu </a:t>
            </a:r>
            <a:r>
              <a:rPr lang="pl-PL" sz="2000" dirty="0" err="1" smtClean="0"/>
              <a:t>wydłużeniowego</a:t>
            </a:r>
            <a:r>
              <a:rPr lang="pl-PL" sz="2000" dirty="0" smtClean="0"/>
              <a:t> </a:t>
            </a:r>
            <a:r>
              <a:rPr lang="pl-PL" sz="2000" dirty="0" err="1" smtClean="0"/>
              <a:t>epikotyla</a:t>
            </a:r>
            <a:r>
              <a:rPr lang="pl-PL" sz="2000" dirty="0" smtClean="0"/>
              <a:t> siewek grochu, mierzone jego przyrostem wysokości </a:t>
            </a:r>
            <a:br>
              <a:rPr lang="pl-PL" sz="2000" dirty="0" smtClean="0"/>
            </a:br>
            <a:r>
              <a:rPr lang="pl-PL" sz="2000" dirty="0" smtClean="0"/>
              <a:t>w mm</a:t>
            </a:r>
            <a:endParaRPr lang="pl-PL" sz="2000" dirty="0"/>
          </a:p>
          <a:p>
            <a:endParaRPr lang="pl-PL" sz="2000" dirty="0" smtClean="0"/>
          </a:p>
          <a:p>
            <a:r>
              <a:rPr lang="pl-PL" sz="2000" b="1" dirty="0" smtClean="0"/>
              <a:t>Zmienne kontrolowane </a:t>
            </a:r>
          </a:p>
          <a:p>
            <a:r>
              <a:rPr lang="pl-PL" sz="2000" dirty="0" smtClean="0"/>
              <a:t>W każdej szalce takiej samej długości </a:t>
            </a:r>
            <a:r>
              <a:rPr lang="pl-PL" sz="2000" dirty="0" err="1" smtClean="0"/>
              <a:t>epikotyle</a:t>
            </a:r>
            <a:r>
              <a:rPr lang="pl-PL" sz="2000" dirty="0" smtClean="0"/>
              <a:t> siewek grochu</a:t>
            </a:r>
          </a:p>
          <a:p>
            <a:r>
              <a:rPr lang="pl-PL" sz="2000" dirty="0"/>
              <a:t>W każdej szalce </a:t>
            </a:r>
            <a:r>
              <a:rPr lang="pl-PL" sz="2000" dirty="0" smtClean="0"/>
              <a:t>taka sama ilość wody;</a:t>
            </a:r>
            <a:endParaRPr lang="pl-PL" sz="2000" dirty="0"/>
          </a:p>
          <a:p>
            <a:r>
              <a:rPr lang="pl-PL" sz="2000" dirty="0" smtClean="0"/>
              <a:t>Takie same warunki oświetlenia</a:t>
            </a:r>
            <a:endParaRPr lang="pl-PL" sz="2000" dirty="0">
              <a:solidFill>
                <a:prstClr val="black"/>
              </a:solidFill>
              <a:cs typeface="Arial" panose="020B0604020202020204" pitchFamily="34" charset="0"/>
            </a:endParaRPr>
          </a:p>
        </p:txBody>
      </p:sp>
      <p:grpSp>
        <p:nvGrpSpPr>
          <p:cNvPr id="13" name="Grupa 12"/>
          <p:cNvGrpSpPr/>
          <p:nvPr/>
        </p:nvGrpSpPr>
        <p:grpSpPr>
          <a:xfrm>
            <a:off x="900752" y="785456"/>
            <a:ext cx="10453048" cy="605659"/>
            <a:chOff x="179513" y="616451"/>
            <a:chExt cx="6904093" cy="844205"/>
          </a:xfrm>
        </p:grpSpPr>
        <p:sp>
          <p:nvSpPr>
            <p:cNvPr id="14" name="pole tekstowe 13"/>
            <p:cNvSpPr txBox="1"/>
            <p:nvPr/>
          </p:nvSpPr>
          <p:spPr>
            <a:xfrm>
              <a:off x="255962" y="616451"/>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5" name="pole tekstowe 14"/>
            <p:cNvSpPr txBox="1"/>
            <p:nvPr/>
          </p:nvSpPr>
          <p:spPr>
            <a:xfrm>
              <a:off x="179513" y="688459"/>
              <a:ext cx="6832914" cy="772197"/>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462472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145797" y="1852331"/>
            <a:ext cx="9832496" cy="462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400" dirty="0" smtClean="0"/>
              <a:t>ZAŁĄCZNIK </a:t>
            </a:r>
            <a:r>
              <a:rPr lang="pl-PL" sz="2400" dirty="0"/>
              <a:t>KOMPETENCJE KLUCZOWE W PROCESIE UCZENIA SIĘ PRZEZ CAŁE ŻYCIE EUROPEJSKIE RAMY ODNIESIENIA </a:t>
            </a:r>
          </a:p>
          <a:p>
            <a:pPr marL="0" indent="0">
              <a:buNone/>
            </a:pPr>
            <a:r>
              <a:rPr lang="pl-PL" sz="2200" b="1" dirty="0" smtClean="0"/>
              <a:t>Kompetencje w </a:t>
            </a:r>
            <a:r>
              <a:rPr lang="pl-PL" sz="2200" b="1" dirty="0"/>
              <a:t>zakresie nauk przyrodniczych, technologii i inżynierii </a:t>
            </a:r>
            <a:endParaRPr lang="pl-PL" sz="2200" b="1" dirty="0" smtClean="0"/>
          </a:p>
          <a:p>
            <a:pPr marL="0" indent="0">
              <a:buNone/>
            </a:pPr>
            <a:r>
              <a:rPr lang="pl-PL" sz="2200" i="1" dirty="0"/>
              <a:t>Niezbędna wiedza, umiejętności i postawy powiązane z </a:t>
            </a:r>
            <a:r>
              <a:rPr lang="pl-PL" sz="2200" i="1" dirty="0" smtClean="0"/>
              <a:t>kompetencją </a:t>
            </a:r>
          </a:p>
          <a:p>
            <a:pPr marL="0" indent="0" algn="just">
              <a:buNone/>
            </a:pPr>
            <a:r>
              <a:rPr lang="pl-PL" sz="2200" dirty="0" smtClean="0"/>
              <a:t>W </a:t>
            </a:r>
            <a:r>
              <a:rPr lang="pl-PL" sz="2200" dirty="0"/>
              <a:t>przypadku nauki, technologii i inżynierii, niezbędna wiedza obejmuje główne zasady rządzące światem przyrody, podstawowe pojęcia naukowe, teorie, zasady </a:t>
            </a:r>
            <a:r>
              <a:rPr lang="pl-PL" sz="2200" dirty="0" smtClean="0"/>
              <a:t/>
            </a:r>
            <a:br>
              <a:rPr lang="pl-PL" sz="2200" dirty="0" smtClean="0"/>
            </a:br>
            <a:r>
              <a:rPr lang="pl-PL" sz="2200" dirty="0" smtClean="0"/>
              <a:t>i </a:t>
            </a:r>
            <a:r>
              <a:rPr lang="pl-PL" sz="2200" dirty="0"/>
              <a:t>metody, technologię oraz produkty i procesy technologiczne, </a:t>
            </a:r>
            <a:r>
              <a:rPr lang="pl-PL" sz="2200" dirty="0" smtClean="0"/>
              <a:t/>
            </a:r>
            <a:br>
              <a:rPr lang="pl-PL" sz="2200" dirty="0" smtClean="0"/>
            </a:br>
            <a:r>
              <a:rPr lang="pl-PL" sz="2200" dirty="0" smtClean="0"/>
              <a:t>a </a:t>
            </a:r>
            <a:r>
              <a:rPr lang="pl-PL" sz="2200" dirty="0"/>
              <a:t>także rozumienie wpływu nauki, technologii, inżynierii i ogólnie działalności człowieka na świat przyrody. </a:t>
            </a:r>
            <a:endParaRPr lang="pl-PL" sz="2200" dirty="0" smtClean="0"/>
          </a:p>
          <a:p>
            <a:pPr marL="0" indent="0" algn="just">
              <a:buNone/>
            </a:pPr>
            <a:r>
              <a:rPr lang="pl-PL" sz="2200" spc="-20" dirty="0" smtClean="0"/>
              <a:t>Kompetencje </a:t>
            </a:r>
            <a:r>
              <a:rPr lang="pl-PL" sz="2200" spc="-20" dirty="0"/>
              <a:t>te powinny umożliwiać osobom lepsze rozumienie korzyści, ograniczeń </a:t>
            </a:r>
            <a:r>
              <a:rPr lang="pl-PL" sz="2200" spc="-20" dirty="0" smtClean="0"/>
              <a:t/>
            </a:r>
            <a:br>
              <a:rPr lang="pl-PL" sz="2200" spc="-20" dirty="0" smtClean="0"/>
            </a:br>
            <a:r>
              <a:rPr lang="pl-PL" sz="2200" spc="-20" dirty="0" smtClean="0"/>
              <a:t>i </a:t>
            </a:r>
            <a:r>
              <a:rPr lang="pl-PL" sz="2200" spc="-20" dirty="0"/>
              <a:t>zagrożeń wynikających z </a:t>
            </a:r>
            <a:r>
              <a:rPr lang="pl-PL" sz="2200" spc="-20" dirty="0" smtClean="0"/>
              <a:t>teorii i </a:t>
            </a:r>
            <a:r>
              <a:rPr lang="pl-PL" sz="2200" spc="-20" dirty="0"/>
              <a:t>zastosowań naukowych oraz technologii </a:t>
            </a:r>
            <a:r>
              <a:rPr lang="pl-PL" sz="2200" spc="-20" dirty="0" smtClean="0"/>
              <a:t/>
            </a:r>
            <a:br>
              <a:rPr lang="pl-PL" sz="2200" spc="-20" dirty="0" smtClean="0"/>
            </a:br>
            <a:r>
              <a:rPr lang="pl-PL" sz="2200" spc="-20" dirty="0" smtClean="0"/>
              <a:t>w </a:t>
            </a:r>
            <a:r>
              <a:rPr lang="pl-PL" sz="2200" spc="-20" dirty="0"/>
              <a:t>społeczeństwach w sensie ogólnym (w </a:t>
            </a:r>
            <a:r>
              <a:rPr lang="pl-PL" sz="2200" spc="-20" dirty="0" smtClean="0"/>
              <a:t>powiązaniu z </a:t>
            </a:r>
            <a:r>
              <a:rPr lang="pl-PL" sz="2200" spc="-20" dirty="0"/>
              <a:t>podejmowaniem decyzji, wartościami, zagadnieniami moralnymi, kulturą itp.). </a:t>
            </a:r>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797203"/>
            <a:ext cx="9764587" cy="604287"/>
            <a:chOff x="179513" y="467473"/>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67473"/>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39482"/>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Kompetencje naukowe</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2295432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872038"/>
            <a:ext cx="10619116" cy="3370153"/>
          </a:xfrm>
          <a:prstGeom prst="rect">
            <a:avLst/>
          </a:prstGeom>
          <a:noFill/>
        </p:spPr>
        <p:txBody>
          <a:bodyPr wrap="square" rtlCol="0">
            <a:spAutoFit/>
          </a:bodyPr>
          <a:lstStyle/>
          <a:p>
            <a:pPr algn="just"/>
            <a:r>
              <a:rPr lang="pl-PL" sz="2400" b="1" dirty="0" smtClean="0"/>
              <a:t>Planowanie </a:t>
            </a:r>
            <a:r>
              <a:rPr lang="pl-PL" sz="2400" b="1" dirty="0"/>
              <a:t>układu badawczego</a:t>
            </a:r>
          </a:p>
          <a:p>
            <a:pPr marL="342900" indent="-342900" algn="just">
              <a:spcBef>
                <a:spcPts val="600"/>
              </a:spcBef>
              <a:spcAft>
                <a:spcPts val="600"/>
              </a:spcAft>
              <a:buFont typeface="Arial" panose="020B0604020202020204" pitchFamily="34" charset="0"/>
              <a:buChar char="•"/>
            </a:pPr>
            <a:r>
              <a:rPr lang="pl-PL" sz="2200" b="1" dirty="0" smtClean="0"/>
              <a:t>Zaplanowanie </a:t>
            </a:r>
            <a:r>
              <a:rPr lang="pl-PL" sz="2200" b="1" dirty="0"/>
              <a:t>badania w celu weryfikacji </a:t>
            </a:r>
            <a:r>
              <a:rPr lang="pl-PL" sz="2200" b="1" dirty="0" smtClean="0"/>
              <a:t>hipotezy</a:t>
            </a:r>
            <a:r>
              <a:rPr lang="pl-PL" sz="2200" dirty="0" smtClean="0"/>
              <a:t>, czyli sposobu </a:t>
            </a:r>
            <a:r>
              <a:rPr lang="pl-PL" sz="2200" dirty="0"/>
              <a:t>postępowania mającego na celu odpowiedź na pytania badawcze i sprawdzenie postawionych </a:t>
            </a:r>
            <a:r>
              <a:rPr lang="pl-PL" sz="2200" dirty="0" smtClean="0"/>
              <a:t>hipotez; </a:t>
            </a:r>
          </a:p>
          <a:p>
            <a:pPr marL="800100" lvl="1" indent="-342900" algn="just">
              <a:spcBef>
                <a:spcPts val="600"/>
              </a:spcBef>
              <a:spcAft>
                <a:spcPts val="600"/>
              </a:spcAft>
              <a:buFont typeface="Wingdings" panose="05000000000000000000" pitchFamily="2" charset="2"/>
              <a:buChar char="§"/>
            </a:pPr>
            <a:r>
              <a:rPr lang="pl-PL" sz="2200" dirty="0" smtClean="0"/>
              <a:t>Składowe procedury badawczej uzależnione są od typu prowadzonych badań.</a:t>
            </a:r>
          </a:p>
          <a:p>
            <a:pPr marL="800100" lvl="1" indent="-342900" algn="just">
              <a:spcBef>
                <a:spcPts val="600"/>
              </a:spcBef>
              <a:spcAft>
                <a:spcPts val="600"/>
              </a:spcAft>
              <a:buFont typeface="Wingdings" panose="05000000000000000000" pitchFamily="2" charset="2"/>
              <a:buChar char="§"/>
            </a:pPr>
            <a:r>
              <a:rPr lang="pl-PL" sz="2200" dirty="0" smtClean="0"/>
              <a:t>Procedura badawcza powinna być tak szczegółowa i kompletna, aby możliwe było dokładne powielanie eksperymentu przez innego badacza.</a:t>
            </a:r>
          </a:p>
          <a:p>
            <a:pPr marL="800100" lvl="1" indent="-342900" algn="just">
              <a:spcBef>
                <a:spcPts val="600"/>
              </a:spcBef>
              <a:spcAft>
                <a:spcPts val="600"/>
              </a:spcAft>
              <a:buFont typeface="Wingdings" panose="05000000000000000000" pitchFamily="2" charset="2"/>
              <a:buChar char="§"/>
            </a:pPr>
            <a:r>
              <a:rPr lang="pl-PL" sz="2200" spc="-30" dirty="0"/>
              <a:t>Procedura badawcza powinna uwzględniać w metodach badawczych dobór próby, ustalenie zasad próbkowania, dobór narzędzi pomiarowych oraz technik statystycznych. </a:t>
            </a:r>
            <a:endParaRPr lang="pl-PL" sz="2200" spc="-30" dirty="0" smtClean="0"/>
          </a:p>
        </p:txBody>
      </p:sp>
      <p:grpSp>
        <p:nvGrpSpPr>
          <p:cNvPr id="13" name="Grupa 12"/>
          <p:cNvGrpSpPr/>
          <p:nvPr/>
        </p:nvGrpSpPr>
        <p:grpSpPr>
          <a:xfrm>
            <a:off x="734684" y="803383"/>
            <a:ext cx="10619116" cy="605659"/>
            <a:chOff x="179513" y="641440"/>
            <a:chExt cx="6904093" cy="844207"/>
          </a:xfrm>
        </p:grpSpPr>
        <p:sp>
          <p:nvSpPr>
            <p:cNvPr id="14" name="pole tekstowe 13"/>
            <p:cNvSpPr txBox="1"/>
            <p:nvPr/>
          </p:nvSpPr>
          <p:spPr>
            <a:xfrm>
              <a:off x="255962" y="641440"/>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5" name="pole tekstowe 14"/>
            <p:cNvSpPr txBox="1"/>
            <p:nvPr/>
          </p:nvSpPr>
          <p:spPr>
            <a:xfrm>
              <a:off x="179513" y="713448"/>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998170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676357"/>
            <a:ext cx="10619116" cy="5032147"/>
          </a:xfrm>
          <a:prstGeom prst="rect">
            <a:avLst/>
          </a:prstGeom>
          <a:noFill/>
        </p:spPr>
        <p:txBody>
          <a:bodyPr wrap="square" rtlCol="0">
            <a:spAutoFit/>
          </a:bodyPr>
          <a:lstStyle/>
          <a:p>
            <a:pPr algn="just"/>
            <a:r>
              <a:rPr lang="pl-PL" sz="2400" b="1" dirty="0" smtClean="0"/>
              <a:t>Planowanie </a:t>
            </a:r>
            <a:r>
              <a:rPr lang="pl-PL" sz="2400" b="1" dirty="0"/>
              <a:t>układu badawczego</a:t>
            </a:r>
          </a:p>
          <a:p>
            <a:pPr marL="342900" indent="-342900" algn="just">
              <a:buFont typeface="Arial" panose="020B0604020202020204" pitchFamily="34" charset="0"/>
              <a:buChar char="•"/>
            </a:pPr>
            <a:r>
              <a:rPr lang="pl-PL" sz="2200" b="1" dirty="0" smtClean="0"/>
              <a:t>Zaplanowanie </a:t>
            </a:r>
            <a:r>
              <a:rPr lang="pl-PL" sz="2200" b="1" dirty="0"/>
              <a:t>badania w celu weryfikacji </a:t>
            </a:r>
            <a:r>
              <a:rPr lang="pl-PL" sz="2200" b="1" dirty="0" smtClean="0"/>
              <a:t>hipotezy</a:t>
            </a:r>
            <a:endParaRPr lang="pl-PL" sz="2200" dirty="0" smtClean="0"/>
          </a:p>
          <a:p>
            <a:pPr lvl="1" algn="just">
              <a:spcBef>
                <a:spcPts val="600"/>
              </a:spcBef>
              <a:spcAft>
                <a:spcPts val="600"/>
              </a:spcAft>
            </a:pPr>
            <a:r>
              <a:rPr lang="pl-PL" sz="2000" dirty="0" smtClean="0"/>
              <a:t>Kryteria </a:t>
            </a:r>
            <a:r>
              <a:rPr lang="pl-PL" sz="2000" dirty="0"/>
              <a:t>doboru próby, liczba powtórzeń i sposób zliczania osobników powinny być dobrane </a:t>
            </a:r>
            <a:r>
              <a:rPr lang="pl-PL" sz="2000" dirty="0" smtClean="0"/>
              <a:t/>
            </a:r>
            <a:br>
              <a:rPr lang="pl-PL" sz="2000" dirty="0" smtClean="0"/>
            </a:br>
            <a:r>
              <a:rPr lang="pl-PL" sz="2000" dirty="0" smtClean="0"/>
              <a:t>w </a:t>
            </a:r>
            <a:r>
              <a:rPr lang="pl-PL" sz="2000" dirty="0"/>
              <a:t>zależności od problemu badawczego. Próba może być dobrana celowo, losowo, w sposób kompletny (uwzględniający wszystkie elementy populacji). </a:t>
            </a:r>
            <a:endParaRPr lang="pl-PL" sz="2000" dirty="0" smtClean="0"/>
          </a:p>
          <a:p>
            <a:pPr lvl="1" algn="just">
              <a:spcBef>
                <a:spcPts val="600"/>
              </a:spcBef>
              <a:spcAft>
                <a:spcPts val="600"/>
              </a:spcAft>
            </a:pPr>
            <a:r>
              <a:rPr lang="pl-PL" sz="2000" dirty="0" smtClean="0"/>
              <a:t>W</a:t>
            </a:r>
            <a:r>
              <a:rPr lang="pl-PL" sz="2000" dirty="0"/>
              <a:t> typowym szkolnym eksperymencie powinno zaplanować się jego co najmniej trzykrotne powtórzenie. Jeśli przeprowadzany jest eksperyment polegający badaniu różnych grup, nie trzeba powtarzać eksperymentu kilka razy, ale trzeba przetestować lub zbadać wystarczającą liczbę uczestników, aby upewnić się, że wyniki są wiarygodne. </a:t>
            </a:r>
            <a:endParaRPr lang="pl-PL" sz="2000" dirty="0" smtClean="0"/>
          </a:p>
          <a:p>
            <a:pPr lvl="1" algn="just">
              <a:spcBef>
                <a:spcPts val="600"/>
              </a:spcBef>
              <a:spcAft>
                <a:spcPts val="600"/>
              </a:spcAft>
            </a:pPr>
            <a:r>
              <a:rPr lang="pl-PL" sz="2000" dirty="0" smtClean="0"/>
              <a:t>Ważne </a:t>
            </a:r>
            <a:r>
              <a:rPr lang="pl-PL" sz="2000" dirty="0"/>
              <a:t>jest zaplanowanie powtarzalnych warunków przez cały czas prowadzenia doświadczeń lub obserwacji. </a:t>
            </a:r>
            <a:endParaRPr lang="pl-PL" sz="2000" dirty="0" smtClean="0"/>
          </a:p>
          <a:p>
            <a:pPr lvl="1" algn="just">
              <a:spcBef>
                <a:spcPts val="600"/>
              </a:spcBef>
              <a:spcAft>
                <a:spcPts val="600"/>
              </a:spcAft>
            </a:pPr>
            <a:r>
              <a:rPr lang="pl-PL" sz="2000" dirty="0" smtClean="0"/>
              <a:t>Powinno </a:t>
            </a:r>
            <a:r>
              <a:rPr lang="pl-PL" sz="2000" dirty="0"/>
              <a:t>się również uwzględnić konieczność powtórzenia eksperymentu kilka razy, aby upewnić się, że pierwsze wyniki nie były przypadkowe. Należy także wcześniej ustalić jaki sprzęt pomiarowy lub obserwacyjny będzie potrzebny i jaka powinna być jego czułość</a:t>
            </a:r>
            <a:r>
              <a:rPr lang="pl-PL" sz="2000" dirty="0" smtClean="0"/>
              <a:t>.</a:t>
            </a:r>
            <a:endParaRPr lang="pl-PL" sz="2000" spc="-30" dirty="0" smtClean="0"/>
          </a:p>
        </p:txBody>
      </p:sp>
      <p:grpSp>
        <p:nvGrpSpPr>
          <p:cNvPr id="13" name="Grupa 12"/>
          <p:cNvGrpSpPr/>
          <p:nvPr/>
        </p:nvGrpSpPr>
        <p:grpSpPr>
          <a:xfrm>
            <a:off x="734684" y="797409"/>
            <a:ext cx="10619116" cy="605659"/>
            <a:chOff x="179513" y="116632"/>
            <a:chExt cx="6904093" cy="844205"/>
          </a:xfrm>
        </p:grpSpPr>
        <p:sp>
          <p:nvSpPr>
            <p:cNvPr id="14" name="pole tekstowe 13"/>
            <p:cNvSpPr txBox="1"/>
            <p:nvPr/>
          </p:nvSpPr>
          <p:spPr>
            <a:xfrm>
              <a:off x="255962" y="116632"/>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5" name="pole tekstowe 14"/>
            <p:cNvSpPr txBox="1"/>
            <p:nvPr/>
          </p:nvSpPr>
          <p:spPr>
            <a:xfrm>
              <a:off x="179513" y="188640"/>
              <a:ext cx="6832914" cy="772197"/>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9451510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893602"/>
            <a:ext cx="10619116" cy="2800767"/>
          </a:xfrm>
          <a:prstGeom prst="rect">
            <a:avLst/>
          </a:prstGeom>
          <a:noFill/>
        </p:spPr>
        <p:txBody>
          <a:bodyPr wrap="square" rtlCol="0">
            <a:spAutoFit/>
          </a:bodyPr>
          <a:lstStyle/>
          <a:p>
            <a:pPr algn="just"/>
            <a:r>
              <a:rPr lang="pl-PL" sz="2200" b="1" dirty="0" smtClean="0"/>
              <a:t>Ćwiczenie 2 B.</a:t>
            </a:r>
          </a:p>
          <a:p>
            <a:pPr algn="just"/>
            <a:r>
              <a:rPr lang="pl-PL" sz="2200" dirty="0"/>
              <a:t>Proszę o zaplanowanie przebiegu doświadczenia, w którym będzie uwzględniony: dobór próby, zasada próbkowania, dobór narzędzi pomiarowych do podanego poniżej problemu badawczego</a:t>
            </a:r>
            <a:r>
              <a:rPr lang="pl-PL" sz="2200" dirty="0" smtClean="0"/>
              <a:t>.</a:t>
            </a:r>
          </a:p>
          <a:p>
            <a:pPr algn="just"/>
            <a:endParaRPr lang="pl-PL" sz="2200" b="1" dirty="0"/>
          </a:p>
          <a:p>
            <a:r>
              <a:rPr lang="pl-PL" sz="2200" b="1" dirty="0"/>
              <a:t>Problem badawczy </a:t>
            </a:r>
          </a:p>
          <a:p>
            <a:r>
              <a:rPr lang="pl-PL" sz="2200" dirty="0"/>
              <a:t>Wpływ różnych stężeń IAA na wzrost </a:t>
            </a:r>
            <a:r>
              <a:rPr lang="pl-PL" sz="2200" dirty="0" err="1"/>
              <a:t>wydłużeniowy</a:t>
            </a:r>
            <a:r>
              <a:rPr lang="pl-PL" sz="2200" dirty="0"/>
              <a:t> komórek </a:t>
            </a:r>
            <a:r>
              <a:rPr lang="pl-PL" sz="2200" dirty="0" err="1"/>
              <a:t>epikotyla</a:t>
            </a:r>
            <a:r>
              <a:rPr lang="pl-PL" sz="2200" dirty="0"/>
              <a:t> siewek grochu.</a:t>
            </a:r>
          </a:p>
          <a:p>
            <a:pPr algn="just"/>
            <a:endParaRPr lang="pl-PL" sz="2200" b="1" dirty="0" smtClean="0"/>
          </a:p>
        </p:txBody>
      </p:sp>
      <p:grpSp>
        <p:nvGrpSpPr>
          <p:cNvPr id="13" name="Grupa 12"/>
          <p:cNvGrpSpPr/>
          <p:nvPr/>
        </p:nvGrpSpPr>
        <p:grpSpPr>
          <a:xfrm>
            <a:off x="734684" y="809360"/>
            <a:ext cx="10619116" cy="605659"/>
            <a:chOff x="179513" y="649771"/>
            <a:chExt cx="6904093" cy="844207"/>
          </a:xfrm>
        </p:grpSpPr>
        <p:sp>
          <p:nvSpPr>
            <p:cNvPr id="14" name="pole tekstowe 13"/>
            <p:cNvSpPr txBox="1"/>
            <p:nvPr/>
          </p:nvSpPr>
          <p:spPr>
            <a:xfrm>
              <a:off x="255962" y="649771"/>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5" name="pole tekstowe 14"/>
            <p:cNvSpPr txBox="1"/>
            <p:nvPr/>
          </p:nvSpPr>
          <p:spPr>
            <a:xfrm>
              <a:off x="179513" y="721779"/>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586437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902483"/>
            <a:ext cx="10619116" cy="3785652"/>
          </a:xfrm>
          <a:prstGeom prst="rect">
            <a:avLst/>
          </a:prstGeom>
          <a:noFill/>
        </p:spPr>
        <p:txBody>
          <a:bodyPr wrap="square" rtlCol="0">
            <a:spAutoFit/>
          </a:bodyPr>
          <a:lstStyle/>
          <a:p>
            <a:pPr algn="just"/>
            <a:r>
              <a:rPr lang="pl-PL" sz="2000" b="1" dirty="0" smtClean="0"/>
              <a:t>Ćwiczenie 2 B.</a:t>
            </a:r>
          </a:p>
          <a:p>
            <a:r>
              <a:rPr lang="pl-PL" sz="2200" b="1" dirty="0" smtClean="0"/>
              <a:t>Problem </a:t>
            </a:r>
            <a:r>
              <a:rPr lang="pl-PL" sz="2200" b="1" dirty="0"/>
              <a:t>badawczy </a:t>
            </a:r>
          </a:p>
          <a:p>
            <a:r>
              <a:rPr lang="pl-PL" sz="2200" dirty="0"/>
              <a:t>Wpływ różnych stężeń IAA na wzrost </a:t>
            </a:r>
            <a:r>
              <a:rPr lang="pl-PL" sz="2200" dirty="0" err="1"/>
              <a:t>wydłużeniowy</a:t>
            </a:r>
            <a:r>
              <a:rPr lang="pl-PL" sz="2200" dirty="0"/>
              <a:t> komórek </a:t>
            </a:r>
            <a:r>
              <a:rPr lang="pl-PL" sz="2200" dirty="0" err="1"/>
              <a:t>epikotyla</a:t>
            </a:r>
            <a:r>
              <a:rPr lang="pl-PL" sz="2200" dirty="0"/>
              <a:t> siewek grochu.</a:t>
            </a:r>
          </a:p>
          <a:p>
            <a:pPr algn="just"/>
            <a:endParaRPr lang="pl-PL" sz="2200" b="1" dirty="0" smtClean="0"/>
          </a:p>
          <a:p>
            <a:pPr algn="just"/>
            <a:r>
              <a:rPr lang="pl-PL" sz="2200" b="1" dirty="0" smtClean="0"/>
              <a:t>Przykładowy opis przebiegu doświadczenia</a:t>
            </a:r>
            <a:endParaRPr lang="pl-PL" sz="2200" b="1" dirty="0"/>
          </a:p>
          <a:p>
            <a:pPr algn="just"/>
            <a:r>
              <a:rPr lang="pl-PL" sz="2200" dirty="0" smtClean="0"/>
              <a:t>Przeprowadzono </a:t>
            </a:r>
            <a:r>
              <a:rPr lang="pl-PL" sz="2200" dirty="0"/>
              <a:t>doświadczenie, do którego wykorzystano </a:t>
            </a:r>
            <a:r>
              <a:rPr lang="pl-PL" sz="2200" dirty="0" err="1"/>
              <a:t>epikotyle</a:t>
            </a:r>
            <a:r>
              <a:rPr lang="pl-PL" sz="2200" dirty="0"/>
              <a:t> siewek grochu. Z siewek wycięto fragmenty </a:t>
            </a:r>
            <a:r>
              <a:rPr lang="pl-PL" sz="2200" dirty="0" err="1"/>
              <a:t>epikotyli</a:t>
            </a:r>
            <a:r>
              <a:rPr lang="pl-PL" sz="2200" dirty="0"/>
              <a:t> długości 5 mm i umieszczono je po pięć w czterech szalkach z roztworami auksyny – kwasu indolilo-3-octowego (IAA) o różnych </a:t>
            </a:r>
            <a:r>
              <a:rPr lang="pl-PL" sz="2200" dirty="0" smtClean="0"/>
              <a:t>stężeniach </a:t>
            </a:r>
            <a:br>
              <a:rPr lang="pl-PL" sz="2200" dirty="0" smtClean="0"/>
            </a:br>
            <a:r>
              <a:rPr lang="pl-PL" sz="2200" dirty="0" smtClean="0"/>
              <a:t>(I: 0,01 </a:t>
            </a:r>
            <a:r>
              <a:rPr lang="pl-PL" sz="2200" dirty="0" err="1" smtClean="0"/>
              <a:t>mM</a:t>
            </a:r>
            <a:r>
              <a:rPr lang="pl-PL" sz="2200" dirty="0" smtClean="0"/>
              <a:t>, II: 0,1 </a:t>
            </a:r>
            <a:r>
              <a:rPr lang="pl-PL" sz="2200" dirty="0" err="1" smtClean="0"/>
              <a:t>mM</a:t>
            </a:r>
            <a:r>
              <a:rPr lang="pl-PL" sz="2200" dirty="0" smtClean="0"/>
              <a:t>,  III: 1 </a:t>
            </a:r>
            <a:r>
              <a:rPr lang="pl-PL" sz="2200" dirty="0" err="1" smtClean="0"/>
              <a:t>mM</a:t>
            </a:r>
            <a:r>
              <a:rPr lang="pl-PL" sz="2200" dirty="0" smtClean="0"/>
              <a:t> i IV: 10 </a:t>
            </a:r>
            <a:r>
              <a:rPr lang="pl-PL" sz="2200" dirty="0" err="1" smtClean="0"/>
              <a:t>mM</a:t>
            </a:r>
            <a:r>
              <a:rPr lang="pl-PL" sz="2200" dirty="0" smtClean="0"/>
              <a:t>) </a:t>
            </a:r>
            <a:r>
              <a:rPr lang="pl-PL" sz="2200" dirty="0"/>
              <a:t>oraz w jednej szalce: z wodą bez dodatku auksyny. Po 12 godzinach zmierzono długość wszystkich fragmentów </a:t>
            </a:r>
            <a:r>
              <a:rPr lang="pl-PL" sz="2200" dirty="0" err="1"/>
              <a:t>epikotyli</a:t>
            </a:r>
            <a:r>
              <a:rPr lang="pl-PL" sz="2200" dirty="0"/>
              <a:t>. Eksperyment przeprowadzono w trzech powtórzeniach, uzyskano bardzo podobne wyniki. </a:t>
            </a:r>
            <a:endParaRPr lang="pl-PL" sz="2200" b="1" dirty="0" smtClean="0"/>
          </a:p>
        </p:txBody>
      </p:sp>
      <p:grpSp>
        <p:nvGrpSpPr>
          <p:cNvPr id="13" name="Grupa 12"/>
          <p:cNvGrpSpPr/>
          <p:nvPr/>
        </p:nvGrpSpPr>
        <p:grpSpPr>
          <a:xfrm>
            <a:off x="734684" y="803386"/>
            <a:ext cx="10619116" cy="605660"/>
            <a:chOff x="179513" y="641443"/>
            <a:chExt cx="6904093" cy="844208"/>
          </a:xfrm>
        </p:grpSpPr>
        <p:sp>
          <p:nvSpPr>
            <p:cNvPr id="14" name="pole tekstowe 13"/>
            <p:cNvSpPr txBox="1"/>
            <p:nvPr/>
          </p:nvSpPr>
          <p:spPr>
            <a:xfrm>
              <a:off x="255962" y="641443"/>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5" name="pole tekstowe 14"/>
            <p:cNvSpPr txBox="1"/>
            <p:nvPr/>
          </p:nvSpPr>
          <p:spPr>
            <a:xfrm>
              <a:off x="179513" y="713452"/>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7080387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760913"/>
            <a:ext cx="10619116" cy="5078313"/>
          </a:xfrm>
          <a:prstGeom prst="rect">
            <a:avLst/>
          </a:prstGeom>
          <a:noFill/>
        </p:spPr>
        <p:txBody>
          <a:bodyPr wrap="square" rtlCol="0">
            <a:spAutoFit/>
          </a:bodyPr>
          <a:lstStyle/>
          <a:p>
            <a:pPr algn="just"/>
            <a:r>
              <a:rPr lang="pl-PL" sz="2400" b="1" dirty="0" smtClean="0"/>
              <a:t>Przeprowadzanie badania naukowego </a:t>
            </a:r>
            <a:r>
              <a:rPr lang="pl-PL" sz="2400" dirty="0" smtClean="0"/>
              <a:t>powinno uwzględniać stosowanie właściwych narzędzi i technik w celu zebrania danych</a:t>
            </a:r>
            <a:r>
              <a:rPr lang="pl-PL" sz="2400" b="1" dirty="0" smtClean="0"/>
              <a:t>.</a:t>
            </a:r>
          </a:p>
          <a:p>
            <a:pPr algn="just"/>
            <a:endParaRPr lang="pl-PL" sz="1200" b="1" dirty="0" smtClean="0"/>
          </a:p>
          <a:p>
            <a:pPr algn="just"/>
            <a:r>
              <a:rPr lang="pl-PL" sz="2200" b="1" dirty="0" smtClean="0"/>
              <a:t>Przeprowadzanie badania naukowego obejmuje:</a:t>
            </a:r>
          </a:p>
          <a:p>
            <a:pPr marL="457200" indent="-457200" algn="just">
              <a:spcBef>
                <a:spcPts val="300"/>
              </a:spcBef>
              <a:spcAft>
                <a:spcPts val="300"/>
              </a:spcAft>
              <a:buFont typeface="Arial" panose="020B0604020202020204" pitchFamily="34" charset="0"/>
              <a:buChar char="•"/>
            </a:pPr>
            <a:r>
              <a:rPr lang="pl-PL" sz="2200" b="1" dirty="0" smtClean="0"/>
              <a:t>zbieranie </a:t>
            </a:r>
            <a:r>
              <a:rPr lang="pl-PL" sz="2200" b="1" dirty="0"/>
              <a:t>danych za pomocą odpowiednich technik i </a:t>
            </a:r>
            <a:r>
              <a:rPr lang="pl-PL" sz="2200" b="1" dirty="0" smtClean="0"/>
              <a:t>narzędzi; </a:t>
            </a:r>
          </a:p>
          <a:p>
            <a:pPr marL="457200" indent="-457200" algn="just">
              <a:spcBef>
                <a:spcPts val="300"/>
              </a:spcBef>
              <a:spcAft>
                <a:spcPts val="300"/>
              </a:spcAft>
              <a:buFont typeface="Arial" panose="020B0604020202020204" pitchFamily="34" charset="0"/>
              <a:buChar char="•"/>
            </a:pPr>
            <a:r>
              <a:rPr lang="pl-PL" sz="2200" b="1" dirty="0" smtClean="0"/>
              <a:t>dokonywanie </a:t>
            </a:r>
            <a:r>
              <a:rPr lang="pl-PL" sz="2200" b="1" dirty="0"/>
              <a:t>pomiarów za pomocą standardowych jednostek </a:t>
            </a:r>
            <a:r>
              <a:rPr lang="pl-PL" sz="2200" b="1" dirty="0" smtClean="0"/>
              <a:t>miary;</a:t>
            </a:r>
          </a:p>
          <a:p>
            <a:pPr marL="457200" indent="-457200" algn="just">
              <a:spcBef>
                <a:spcPts val="300"/>
              </a:spcBef>
              <a:spcAft>
                <a:spcPts val="300"/>
              </a:spcAft>
              <a:buFont typeface="Arial" panose="020B0604020202020204" pitchFamily="34" charset="0"/>
              <a:buChar char="•"/>
            </a:pPr>
            <a:r>
              <a:rPr lang="pl-PL" sz="2200" b="1" dirty="0" smtClean="0"/>
              <a:t>porównywanie</a:t>
            </a:r>
            <a:r>
              <a:rPr lang="pl-PL" sz="2200" b="1" dirty="0"/>
              <a:t>, grupowanie i/lub uporządkowywanie </a:t>
            </a:r>
            <a:r>
              <a:rPr lang="pl-PL" sz="2200" b="1" dirty="0" smtClean="0"/>
              <a:t>danych </a:t>
            </a:r>
            <a:r>
              <a:rPr lang="pl-PL" sz="2200" b="1" dirty="0"/>
              <a:t>ze względu na ich </a:t>
            </a:r>
            <a:r>
              <a:rPr lang="pl-PL" sz="2200" b="1" dirty="0" smtClean="0"/>
              <a:t>właściwości; </a:t>
            </a:r>
          </a:p>
          <a:p>
            <a:pPr marL="457200" indent="-457200" algn="just">
              <a:spcBef>
                <a:spcPts val="300"/>
              </a:spcBef>
              <a:spcAft>
                <a:spcPts val="300"/>
              </a:spcAft>
              <a:buFont typeface="Arial" panose="020B0604020202020204" pitchFamily="34" charset="0"/>
              <a:buChar char="•"/>
            </a:pPr>
            <a:r>
              <a:rPr lang="pl-PL" sz="2200" b="1" dirty="0" smtClean="0"/>
              <a:t>tworzenie </a:t>
            </a:r>
            <a:r>
              <a:rPr lang="pl-PL" sz="2200" b="1" dirty="0"/>
              <a:t>i/lub stosowanie systemów </a:t>
            </a:r>
            <a:r>
              <a:rPr lang="pl-PL" sz="2200" b="1" dirty="0" smtClean="0"/>
              <a:t>klasyfikacji; </a:t>
            </a:r>
          </a:p>
          <a:p>
            <a:pPr marL="457200" indent="-457200" algn="just">
              <a:spcBef>
                <a:spcPts val="300"/>
              </a:spcBef>
              <a:spcAft>
                <a:spcPts val="300"/>
              </a:spcAft>
              <a:buFont typeface="Arial" panose="020B0604020202020204" pitchFamily="34" charset="0"/>
              <a:buChar char="•"/>
            </a:pPr>
            <a:r>
              <a:rPr lang="pl-PL" sz="2200" b="1" dirty="0" smtClean="0"/>
              <a:t>konsekwencja </a:t>
            </a:r>
            <a:r>
              <a:rPr lang="pl-PL" sz="2200" b="1" dirty="0"/>
              <a:t>i precyzja w zbieraniu </a:t>
            </a:r>
            <a:r>
              <a:rPr lang="pl-PL" sz="2200" b="1" dirty="0" smtClean="0"/>
              <a:t>danych; </a:t>
            </a:r>
          </a:p>
          <a:p>
            <a:pPr marL="457200" indent="-457200" algn="just">
              <a:spcBef>
                <a:spcPts val="300"/>
              </a:spcBef>
              <a:spcAft>
                <a:spcPts val="300"/>
              </a:spcAft>
              <a:buFont typeface="Arial" panose="020B0604020202020204" pitchFamily="34" charset="0"/>
              <a:buChar char="•"/>
            </a:pPr>
            <a:r>
              <a:rPr lang="pl-PL" sz="2200" b="1" dirty="0" smtClean="0"/>
              <a:t>opisywanie obiektu w odniesieniu do innego obiektu.</a:t>
            </a:r>
          </a:p>
          <a:p>
            <a:pPr algn="just"/>
            <a:endParaRPr lang="pl-PL" sz="1200" dirty="0" smtClean="0"/>
          </a:p>
          <a:p>
            <a:r>
              <a:rPr lang="pl-PL" dirty="0"/>
              <a:t>Przeprowadzenie badań to szereg czynności, których celem jest zdobycie materiału – danych i informacji do dalszego opracowania. Gromadzenie danych to systematyczne rejestrowanie informacji. </a:t>
            </a:r>
          </a:p>
        </p:txBody>
      </p:sp>
      <p:grpSp>
        <p:nvGrpSpPr>
          <p:cNvPr id="9" name="Grupa 8"/>
          <p:cNvGrpSpPr/>
          <p:nvPr/>
        </p:nvGrpSpPr>
        <p:grpSpPr>
          <a:xfrm>
            <a:off x="734684" y="803390"/>
            <a:ext cx="10619116" cy="605661"/>
            <a:chOff x="179513" y="641447"/>
            <a:chExt cx="6904093" cy="844209"/>
          </a:xfrm>
        </p:grpSpPr>
        <p:sp>
          <p:nvSpPr>
            <p:cNvPr id="11" name="pole tekstowe 10"/>
            <p:cNvSpPr txBox="1"/>
            <p:nvPr/>
          </p:nvSpPr>
          <p:spPr>
            <a:xfrm>
              <a:off x="255962" y="641447"/>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pole tekstowe 11"/>
            <p:cNvSpPr txBox="1"/>
            <p:nvPr/>
          </p:nvSpPr>
          <p:spPr>
            <a:xfrm>
              <a:off x="179513" y="713456"/>
              <a:ext cx="6832914" cy="772200"/>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7589784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874979"/>
            <a:ext cx="10350469" cy="2954655"/>
          </a:xfrm>
          <a:prstGeom prst="rect">
            <a:avLst/>
          </a:prstGeom>
          <a:noFill/>
        </p:spPr>
        <p:txBody>
          <a:bodyPr wrap="square" rtlCol="0">
            <a:spAutoFit/>
          </a:bodyPr>
          <a:lstStyle/>
          <a:p>
            <a:pPr algn="just"/>
            <a:r>
              <a:rPr lang="pl-PL" sz="2200" b="1" dirty="0"/>
              <a:t>Analiza i opis danych </a:t>
            </a:r>
            <a:endParaRPr lang="pl-PL" sz="2200" dirty="0"/>
          </a:p>
          <a:p>
            <a:pPr algn="just">
              <a:spcBef>
                <a:spcPts val="600"/>
              </a:spcBef>
              <a:spcAft>
                <a:spcPts val="600"/>
              </a:spcAft>
            </a:pPr>
            <a:r>
              <a:rPr lang="pl-PL" sz="2200" dirty="0"/>
              <a:t>Przeprowadzone badanie generuje dane, które muszą zostać przeanalizowane w celu określenia ich znaczenia. Analiza danych polega na odkrywaniu wzorców i trendów w zestawach danych; interpretacja danych wymaga wyjaśnienia tych wzorców i trendów. </a:t>
            </a:r>
            <a:endParaRPr lang="pl-PL" sz="2200" dirty="0" smtClean="0"/>
          </a:p>
          <a:p>
            <a:pPr algn="just">
              <a:spcBef>
                <a:spcPts val="600"/>
              </a:spcBef>
              <a:spcAft>
                <a:spcPts val="600"/>
              </a:spcAft>
            </a:pPr>
            <a:r>
              <a:rPr lang="pl-PL" sz="2200" dirty="0" smtClean="0"/>
              <a:t>Badacz </a:t>
            </a:r>
            <a:r>
              <a:rPr lang="pl-PL" sz="2200" dirty="0"/>
              <a:t>powinien używać odpowiednich narzędzi – w tym tabelarycznych, interpretacji graficznej, wizualizacji i analizy statystycznej, aby zidentyfikować istotne cechy i wzorce </a:t>
            </a:r>
            <a:r>
              <a:rPr lang="pl-PL" sz="2200" dirty="0" smtClean="0"/>
              <a:t/>
            </a:r>
            <a:br>
              <a:rPr lang="pl-PL" sz="2200" dirty="0" smtClean="0"/>
            </a:br>
            <a:r>
              <a:rPr lang="pl-PL" sz="2200" dirty="0" smtClean="0"/>
              <a:t>w </a:t>
            </a:r>
            <a:r>
              <a:rPr lang="pl-PL" sz="2200" dirty="0"/>
              <a:t>danych oraz źródła błędów. </a:t>
            </a:r>
          </a:p>
          <a:p>
            <a:pPr algn="just"/>
            <a:endParaRPr lang="pl-PL" sz="1200" b="1" dirty="0" smtClean="0"/>
          </a:p>
        </p:txBody>
      </p:sp>
      <p:grpSp>
        <p:nvGrpSpPr>
          <p:cNvPr id="9" name="Grupa 8"/>
          <p:cNvGrpSpPr/>
          <p:nvPr/>
        </p:nvGrpSpPr>
        <p:grpSpPr>
          <a:xfrm>
            <a:off x="734684" y="797407"/>
            <a:ext cx="10619116" cy="605659"/>
            <a:chOff x="179513" y="633111"/>
            <a:chExt cx="6904093" cy="844207"/>
          </a:xfrm>
        </p:grpSpPr>
        <p:sp>
          <p:nvSpPr>
            <p:cNvPr id="11" name="pole tekstowe 10"/>
            <p:cNvSpPr txBox="1"/>
            <p:nvPr/>
          </p:nvSpPr>
          <p:spPr>
            <a:xfrm>
              <a:off x="255962" y="633111"/>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pole tekstowe 11"/>
            <p:cNvSpPr txBox="1"/>
            <p:nvPr/>
          </p:nvSpPr>
          <p:spPr>
            <a:xfrm>
              <a:off x="179513" y="705119"/>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3601062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874992"/>
            <a:ext cx="10350469" cy="3747180"/>
          </a:xfrm>
          <a:prstGeom prst="rect">
            <a:avLst/>
          </a:prstGeom>
          <a:noFill/>
        </p:spPr>
        <p:txBody>
          <a:bodyPr wrap="square" rtlCol="0">
            <a:spAutoFit/>
          </a:bodyPr>
          <a:lstStyle/>
          <a:p>
            <a:pPr algn="just"/>
            <a:r>
              <a:rPr lang="pl-PL" sz="2200" b="1" dirty="0" smtClean="0"/>
              <a:t>Analiza </a:t>
            </a:r>
            <a:r>
              <a:rPr lang="pl-PL" sz="2200" b="1" dirty="0"/>
              <a:t>i opis danych </a:t>
            </a:r>
            <a:r>
              <a:rPr lang="pl-PL" sz="2200" b="1" dirty="0" smtClean="0"/>
              <a:t>powinny uwzględniać:</a:t>
            </a:r>
            <a:endParaRPr lang="pl-PL" sz="2200" b="1" dirty="0"/>
          </a:p>
          <a:p>
            <a:pPr marL="457200" indent="-457200" algn="just">
              <a:spcBef>
                <a:spcPts val="300"/>
              </a:spcBef>
              <a:spcAft>
                <a:spcPts val="300"/>
              </a:spcAft>
              <a:buFont typeface="Arial" panose="020B0604020202020204" pitchFamily="34" charset="0"/>
              <a:buChar char="•"/>
            </a:pPr>
            <a:r>
              <a:rPr lang="pl-PL" sz="2200" b="1" dirty="0" smtClean="0"/>
              <a:t>odróżnianie </a:t>
            </a:r>
            <a:r>
              <a:rPr lang="pl-PL" sz="2200" b="1" dirty="0"/>
              <a:t>objaśnienia od </a:t>
            </a:r>
            <a:r>
              <a:rPr lang="pl-PL" sz="2200" b="1" dirty="0" smtClean="0"/>
              <a:t>opisu; </a:t>
            </a:r>
          </a:p>
          <a:p>
            <a:pPr marL="457200" indent="-457200" algn="just">
              <a:spcBef>
                <a:spcPts val="300"/>
              </a:spcBef>
              <a:spcAft>
                <a:spcPts val="300"/>
              </a:spcAft>
              <a:buFont typeface="Arial" panose="020B0604020202020204" pitchFamily="34" charset="0"/>
              <a:buChar char="•"/>
            </a:pPr>
            <a:r>
              <a:rPr lang="pl-PL" sz="2200" b="1" dirty="0" smtClean="0"/>
              <a:t>tworzenie </a:t>
            </a:r>
            <a:r>
              <a:rPr lang="pl-PL" sz="2200" b="1" dirty="0"/>
              <a:t>i stosowanie form graficznej prezentacji </a:t>
            </a:r>
            <a:r>
              <a:rPr lang="pl-PL" sz="2200" b="1" dirty="0" smtClean="0"/>
              <a:t>danych; </a:t>
            </a:r>
          </a:p>
          <a:p>
            <a:pPr marL="457200" indent="-457200" algn="just">
              <a:spcBef>
                <a:spcPts val="300"/>
              </a:spcBef>
              <a:spcAft>
                <a:spcPts val="300"/>
              </a:spcAft>
              <a:buFont typeface="Arial" panose="020B0604020202020204" pitchFamily="34" charset="0"/>
              <a:buChar char="•"/>
            </a:pPr>
            <a:r>
              <a:rPr lang="pl-PL" sz="2200" b="1" dirty="0" smtClean="0"/>
              <a:t>identyfikację </a:t>
            </a:r>
            <a:r>
              <a:rPr lang="pl-PL" sz="2200" b="1" dirty="0"/>
              <a:t>wśród danych związków i zależności pomiędzy </a:t>
            </a:r>
            <a:r>
              <a:rPr lang="pl-PL" sz="2200" b="1" dirty="0" smtClean="0"/>
              <a:t>zmiennymi;</a:t>
            </a:r>
          </a:p>
          <a:p>
            <a:pPr marL="457200" indent="-457200" algn="just">
              <a:spcBef>
                <a:spcPts val="300"/>
              </a:spcBef>
              <a:spcAft>
                <a:spcPts val="300"/>
              </a:spcAft>
              <a:buFont typeface="Arial" panose="020B0604020202020204" pitchFamily="34" charset="0"/>
              <a:buChar char="•"/>
            </a:pPr>
            <a:r>
              <a:rPr lang="pl-PL" sz="2200" b="1" dirty="0" smtClean="0"/>
              <a:t>wykorzystanie </a:t>
            </a:r>
            <a:r>
              <a:rPr lang="pl-PL" sz="2200" b="1" dirty="0"/>
              <a:t>umiejętności matematycznych w analizie i/lub interpretacji </a:t>
            </a:r>
            <a:r>
              <a:rPr lang="pl-PL" sz="2200" b="1" dirty="0" smtClean="0"/>
              <a:t>danych</a:t>
            </a:r>
            <a:r>
              <a:rPr lang="pl-PL" sz="2200" dirty="0" smtClean="0"/>
              <a:t> – </a:t>
            </a:r>
            <a:r>
              <a:rPr lang="pl-PL" sz="2200" dirty="0"/>
              <a:t>o</a:t>
            </a:r>
            <a:r>
              <a:rPr lang="pl-PL" sz="2200" dirty="0" smtClean="0"/>
              <a:t>bliczenia </a:t>
            </a:r>
            <a:r>
              <a:rPr lang="pl-PL" sz="2200" dirty="0"/>
              <a:t>matematyczne są podstawowymi narzędziami do reprezentowania zmiennych i ich relacji. Są one wykorzystywane do szeregu zadań, takich jak konstruowanie symulacji, statystyczna analiza danych oraz rozpoznawanie, wyrażanie i stosowanie relacji ilościowych. Techniki statystyczne są nieocenione w ocenie znaczenia wzorców lub korelacji</a:t>
            </a:r>
            <a:r>
              <a:rPr lang="pl-PL" sz="2200" dirty="0" smtClean="0"/>
              <a:t>.</a:t>
            </a:r>
            <a:endParaRPr lang="pl-PL" sz="2200" dirty="0"/>
          </a:p>
        </p:txBody>
      </p:sp>
      <p:grpSp>
        <p:nvGrpSpPr>
          <p:cNvPr id="9" name="Grupa 8"/>
          <p:cNvGrpSpPr/>
          <p:nvPr/>
        </p:nvGrpSpPr>
        <p:grpSpPr>
          <a:xfrm>
            <a:off x="734684" y="797409"/>
            <a:ext cx="10619116" cy="605659"/>
            <a:chOff x="179513" y="116632"/>
            <a:chExt cx="6904093" cy="844205"/>
          </a:xfrm>
        </p:grpSpPr>
        <p:sp>
          <p:nvSpPr>
            <p:cNvPr id="11" name="pole tekstowe 10"/>
            <p:cNvSpPr txBox="1"/>
            <p:nvPr/>
          </p:nvSpPr>
          <p:spPr>
            <a:xfrm>
              <a:off x="255962" y="116632"/>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pole tekstowe 11"/>
            <p:cNvSpPr txBox="1"/>
            <p:nvPr/>
          </p:nvSpPr>
          <p:spPr>
            <a:xfrm>
              <a:off x="179513" y="188640"/>
              <a:ext cx="6832914" cy="772197"/>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39025898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868248"/>
            <a:ext cx="10619116" cy="4262705"/>
          </a:xfrm>
          <a:prstGeom prst="rect">
            <a:avLst/>
          </a:prstGeom>
          <a:noFill/>
        </p:spPr>
        <p:txBody>
          <a:bodyPr wrap="square" rtlCol="0">
            <a:spAutoFit/>
          </a:bodyPr>
          <a:lstStyle/>
          <a:p>
            <a:pPr algn="just"/>
            <a:r>
              <a:rPr lang="pl-PL" sz="2400" b="1" dirty="0" smtClean="0"/>
              <a:t>Wyciąganie wniosków</a:t>
            </a:r>
          </a:p>
          <a:p>
            <a:pPr algn="just"/>
            <a:endParaRPr lang="pl-PL" sz="1200" b="1" dirty="0" smtClean="0"/>
          </a:p>
          <a:p>
            <a:pPr algn="just">
              <a:spcBef>
                <a:spcPts val="600"/>
              </a:spcBef>
              <a:spcAft>
                <a:spcPts val="600"/>
              </a:spcAft>
            </a:pPr>
            <a:r>
              <a:rPr lang="pl-PL" sz="2200" dirty="0"/>
              <a:t>Wyniki doświadczeń i obserwacji wymagają interpretacji w świetle informacji uzyskanych po analizie statystycznej, analizie logicznej oraz w świetle danych uzyskiwanych przez innych badaczy. Interpretacja danych polega na skonstruowaniu logicznego argumentu naukowego wyjaśniającego uzyskane dane. Interpretacje naukowe są wnioskami, sugestiami lub hipotezami o tym, co dane oznaczają, opartymi na fundamencie wiedzy naukowej i indywidualnym doświadczeniu. </a:t>
            </a:r>
          </a:p>
          <a:p>
            <a:pPr algn="just">
              <a:spcBef>
                <a:spcPts val="600"/>
              </a:spcBef>
              <a:spcAft>
                <a:spcPts val="600"/>
              </a:spcAft>
            </a:pPr>
            <a:r>
              <a:rPr lang="pl-PL" sz="2200" dirty="0"/>
              <a:t>Na tym etapie ważne jest, sprawdzenie czy sformułowane wyjaśnienie oparte jest na ogólnie przyjętych ideach naukowych; czy inne dane/dowody wspierają to wyjaśnienie, czy jest to jedyne wyjaśnienie czy są też inne; czy przewidywania są zgodne z tym co ogólnie przyjęte</a:t>
            </a:r>
            <a:r>
              <a:rPr lang="pl-PL" sz="2200" dirty="0" smtClean="0"/>
              <a:t>.</a:t>
            </a:r>
            <a:endParaRPr lang="pl-PL" sz="2000" dirty="0"/>
          </a:p>
        </p:txBody>
      </p:sp>
      <p:grpSp>
        <p:nvGrpSpPr>
          <p:cNvPr id="9" name="Grupa 8"/>
          <p:cNvGrpSpPr/>
          <p:nvPr/>
        </p:nvGrpSpPr>
        <p:grpSpPr>
          <a:xfrm>
            <a:off x="734684" y="803385"/>
            <a:ext cx="10619116" cy="605659"/>
            <a:chOff x="179513" y="641442"/>
            <a:chExt cx="6904093" cy="844207"/>
          </a:xfrm>
        </p:grpSpPr>
        <p:sp>
          <p:nvSpPr>
            <p:cNvPr id="11" name="pole tekstowe 10"/>
            <p:cNvSpPr txBox="1"/>
            <p:nvPr/>
          </p:nvSpPr>
          <p:spPr>
            <a:xfrm>
              <a:off x="255962" y="641442"/>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pole tekstowe 11"/>
            <p:cNvSpPr txBox="1"/>
            <p:nvPr/>
          </p:nvSpPr>
          <p:spPr>
            <a:xfrm>
              <a:off x="179513" y="713450"/>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1488243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868248"/>
            <a:ext cx="10619116" cy="3708708"/>
          </a:xfrm>
          <a:prstGeom prst="rect">
            <a:avLst/>
          </a:prstGeom>
          <a:noFill/>
        </p:spPr>
        <p:txBody>
          <a:bodyPr wrap="square" rtlCol="0">
            <a:spAutoFit/>
          </a:bodyPr>
          <a:lstStyle/>
          <a:p>
            <a:pPr algn="just"/>
            <a:r>
              <a:rPr lang="pl-PL" sz="2400" b="1" dirty="0" smtClean="0"/>
              <a:t>Wyciąganie wniosków</a:t>
            </a:r>
          </a:p>
          <a:p>
            <a:pPr algn="just"/>
            <a:endParaRPr lang="pl-PL" sz="1400" b="1" dirty="0" smtClean="0"/>
          </a:p>
          <a:p>
            <a:pPr>
              <a:spcBef>
                <a:spcPts val="300"/>
              </a:spcBef>
              <a:spcAft>
                <a:spcPts val="300"/>
              </a:spcAft>
            </a:pPr>
            <a:r>
              <a:rPr lang="pl-PL" sz="2200" dirty="0"/>
              <a:t>Etap ten powinien uwzględniać:</a:t>
            </a:r>
          </a:p>
          <a:p>
            <a:pPr marL="342900" lvl="0" indent="-342900">
              <a:spcBef>
                <a:spcPts val="300"/>
              </a:spcBef>
              <a:spcAft>
                <a:spcPts val="300"/>
              </a:spcAft>
              <a:buFont typeface="Arial" panose="020B0604020202020204" pitchFamily="34" charset="0"/>
              <a:buChar char="•"/>
            </a:pPr>
            <a:r>
              <a:rPr lang="pl-PL" sz="2200" b="1" dirty="0"/>
              <a:t>odróżnianie obserwacji od wnioskowania; </a:t>
            </a:r>
            <a:endParaRPr lang="pl-PL" sz="2200" dirty="0"/>
          </a:p>
          <a:p>
            <a:pPr marL="342900" lvl="0" indent="-342900">
              <a:spcBef>
                <a:spcPts val="300"/>
              </a:spcBef>
              <a:spcAft>
                <a:spcPts val="300"/>
              </a:spcAft>
              <a:buFont typeface="Arial" panose="020B0604020202020204" pitchFamily="34" charset="0"/>
              <a:buChar char="•"/>
            </a:pPr>
            <a:r>
              <a:rPr lang="pl-PL" sz="2200" b="1" dirty="0"/>
              <a:t>proponowanie objaśnień opartych na obserwacji; </a:t>
            </a:r>
            <a:endParaRPr lang="pl-PL" sz="2200" dirty="0"/>
          </a:p>
          <a:p>
            <a:pPr marL="342900" lvl="0" indent="-342900">
              <a:spcBef>
                <a:spcPts val="300"/>
              </a:spcBef>
              <a:spcAft>
                <a:spcPts val="300"/>
              </a:spcAft>
              <a:buFont typeface="Arial" panose="020B0604020202020204" pitchFamily="34" charset="0"/>
              <a:buChar char="•"/>
            </a:pPr>
            <a:r>
              <a:rPr lang="pl-PL" sz="2200" b="1" dirty="0"/>
              <a:t>stosowanie dowodów w celu wyciągnięcia wniosków i/lub przewidywania trendów; </a:t>
            </a:r>
            <a:endParaRPr lang="pl-PL" sz="2200" dirty="0"/>
          </a:p>
          <a:p>
            <a:pPr marL="342900" lvl="0" indent="-342900">
              <a:spcBef>
                <a:spcPts val="300"/>
              </a:spcBef>
              <a:spcAft>
                <a:spcPts val="300"/>
              </a:spcAft>
              <a:buFont typeface="Arial" panose="020B0604020202020204" pitchFamily="34" charset="0"/>
              <a:buChar char="•"/>
            </a:pPr>
            <a:r>
              <a:rPr lang="pl-PL" sz="2200" b="1" dirty="0"/>
              <a:t>formułowanie logicznych objaśnień na temat związków </a:t>
            </a:r>
            <a:r>
              <a:rPr lang="pl-PL" sz="2200" b="1" dirty="0" err="1"/>
              <a:t>przyczynowo-skutkowych</a:t>
            </a:r>
            <a:r>
              <a:rPr lang="pl-PL" sz="2200" b="1" dirty="0"/>
              <a:t> zachodzących pomiędzy danymi z eksperymentu.  </a:t>
            </a:r>
            <a:endParaRPr lang="pl-PL" sz="2200" dirty="0"/>
          </a:p>
          <a:p>
            <a:endParaRPr lang="pl-PL" sz="2000" dirty="0" smtClean="0"/>
          </a:p>
          <a:p>
            <a:endParaRPr lang="pl-PL" sz="2000" dirty="0"/>
          </a:p>
        </p:txBody>
      </p:sp>
      <p:grpSp>
        <p:nvGrpSpPr>
          <p:cNvPr id="9" name="Grupa 8"/>
          <p:cNvGrpSpPr/>
          <p:nvPr/>
        </p:nvGrpSpPr>
        <p:grpSpPr>
          <a:xfrm>
            <a:off x="734684" y="803387"/>
            <a:ext cx="10619116" cy="605659"/>
            <a:chOff x="179513" y="641444"/>
            <a:chExt cx="6904093" cy="844207"/>
          </a:xfrm>
        </p:grpSpPr>
        <p:sp>
          <p:nvSpPr>
            <p:cNvPr id="11" name="pole tekstowe 10"/>
            <p:cNvSpPr txBox="1"/>
            <p:nvPr/>
          </p:nvSpPr>
          <p:spPr>
            <a:xfrm>
              <a:off x="255962" y="641444"/>
              <a:ext cx="6827644" cy="81509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392E65"/>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pole tekstowe 11"/>
            <p:cNvSpPr txBox="1"/>
            <p:nvPr/>
          </p:nvSpPr>
          <p:spPr>
            <a:xfrm>
              <a:off x="179513" y="713452"/>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6964106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703343"/>
            <a:ext cx="10619116" cy="4970591"/>
          </a:xfrm>
          <a:prstGeom prst="rect">
            <a:avLst/>
          </a:prstGeom>
          <a:noFill/>
        </p:spPr>
        <p:txBody>
          <a:bodyPr wrap="square" rtlCol="0">
            <a:spAutoFit/>
          </a:bodyPr>
          <a:lstStyle/>
          <a:p>
            <a:pPr algn="just"/>
            <a:r>
              <a:rPr lang="pl-PL" sz="2400" b="1" dirty="0" smtClean="0"/>
              <a:t>Uznawanie </a:t>
            </a:r>
            <a:r>
              <a:rPr lang="pl-PL" sz="2400" b="1" dirty="0"/>
              <a:t>alternatywnych objaśnień lub przewidywań </a:t>
            </a:r>
            <a:endParaRPr lang="pl-PL" sz="2400" b="1" dirty="0" smtClean="0"/>
          </a:p>
          <a:p>
            <a:pPr marL="342900" indent="-342900" algn="just">
              <a:buFont typeface="Arial" panose="020B0604020202020204" pitchFamily="34" charset="0"/>
              <a:buChar char="•"/>
            </a:pPr>
            <a:r>
              <a:rPr lang="pl-PL" sz="2200" b="1" dirty="0" smtClean="0"/>
              <a:t>Rozważanie </a:t>
            </a:r>
            <a:r>
              <a:rPr lang="pl-PL" sz="2200" b="1" dirty="0"/>
              <a:t>alternatywnych </a:t>
            </a:r>
            <a:r>
              <a:rPr lang="pl-PL" sz="2200" b="1" dirty="0" smtClean="0"/>
              <a:t>objaśnień; </a:t>
            </a:r>
          </a:p>
          <a:p>
            <a:pPr marL="342900" indent="-342900" algn="just">
              <a:buFont typeface="Arial" panose="020B0604020202020204" pitchFamily="34" charset="0"/>
              <a:buChar char="•"/>
            </a:pPr>
            <a:r>
              <a:rPr lang="pl-PL" sz="2200" b="1" dirty="0" smtClean="0"/>
              <a:t>Rozpoznawanie </a:t>
            </a:r>
            <a:r>
              <a:rPr lang="pl-PL" sz="2200" b="1" dirty="0"/>
              <a:t>błędnego rozumowania, nie popartego </a:t>
            </a:r>
            <a:r>
              <a:rPr lang="pl-PL" sz="2200" b="1" dirty="0" smtClean="0"/>
              <a:t>danymi.</a:t>
            </a:r>
          </a:p>
          <a:p>
            <a:pPr algn="just"/>
            <a:endParaRPr lang="pl-PL" sz="1200" dirty="0" smtClean="0"/>
          </a:p>
          <a:p>
            <a:pPr algn="just">
              <a:spcBef>
                <a:spcPts val="600"/>
              </a:spcBef>
              <a:spcAft>
                <a:spcPts val="600"/>
              </a:spcAft>
            </a:pPr>
            <a:r>
              <a:rPr lang="pl-PL" sz="2200" dirty="0"/>
              <a:t>W nauce wyjaśnianie i argumentacja są niezbędne do określenia mocnych i słabych stron rozumowania oraz do znalezienia najlepszego wyjaśnienia zjawiska. Badacze powinni mieć możliwość obrony swoich wyjaśnień, a także powinni formułować dowody oparte na solidnych podstawach, badać własne </a:t>
            </a:r>
            <a:r>
              <a:rPr lang="pl-PL" sz="2200" dirty="0" smtClean="0"/>
              <a:t>wyjaśnienie w </a:t>
            </a:r>
            <a:r>
              <a:rPr lang="pl-PL" sz="2200" dirty="0"/>
              <a:t>świetle dowodów i komentarzy przedstawianych przez innych oraz współpracować z innymi w poszukiwaniu najlepszego wyjaśnienia badanego zjawiska. </a:t>
            </a:r>
          </a:p>
          <a:p>
            <a:pPr algn="just">
              <a:spcBef>
                <a:spcPts val="600"/>
              </a:spcBef>
              <a:spcAft>
                <a:spcPts val="600"/>
              </a:spcAft>
            </a:pPr>
            <a:r>
              <a:rPr lang="pl-PL" sz="2200" dirty="0"/>
              <a:t>Zdarza się, że uzyskane wyniki i ich interpretacja nie dają odpowiedzi na pytanie badawcze. W takiej sytuacji należy przeanalizować wszystkie przeprowadzone etapy procesu badawczego i znaleźć popełnione błędy. Jeśli nie można powtórzyć eksperymentu, aby uzyskać takie same wyniki, oznacza to, że pierwotne wyniki mogły być błędne. </a:t>
            </a:r>
            <a:r>
              <a:rPr lang="pl-PL" sz="2400" dirty="0" smtClean="0"/>
              <a:t> </a:t>
            </a:r>
          </a:p>
        </p:txBody>
      </p:sp>
      <p:grpSp>
        <p:nvGrpSpPr>
          <p:cNvPr id="9" name="Grupa 8"/>
          <p:cNvGrpSpPr/>
          <p:nvPr/>
        </p:nvGrpSpPr>
        <p:grpSpPr>
          <a:xfrm>
            <a:off x="734684" y="803383"/>
            <a:ext cx="10619116" cy="605659"/>
            <a:chOff x="179513" y="641442"/>
            <a:chExt cx="6904093" cy="844205"/>
          </a:xfrm>
        </p:grpSpPr>
        <p:sp>
          <p:nvSpPr>
            <p:cNvPr id="11" name="pole tekstowe 10"/>
            <p:cNvSpPr txBox="1"/>
            <p:nvPr/>
          </p:nvSpPr>
          <p:spPr>
            <a:xfrm>
              <a:off x="255962" y="641442"/>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pole tekstowe 11"/>
            <p:cNvSpPr txBox="1"/>
            <p:nvPr/>
          </p:nvSpPr>
          <p:spPr>
            <a:xfrm>
              <a:off x="179513" y="713450"/>
              <a:ext cx="6832914" cy="772197"/>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4346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145797" y="1865083"/>
            <a:ext cx="9731828" cy="462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400" dirty="0" smtClean="0"/>
              <a:t>ZAŁĄCZNIK </a:t>
            </a:r>
            <a:r>
              <a:rPr lang="pl-PL" sz="2400" dirty="0"/>
              <a:t>KOMPETENCJE KLUCZOWE W PROCESIE UCZENIA SIĘ PRZEZ CAŁE ŻYCIE EUROPEJSKIE RAMY ODNIESIENIA </a:t>
            </a:r>
          </a:p>
          <a:p>
            <a:pPr marL="0" indent="0">
              <a:buNone/>
            </a:pPr>
            <a:r>
              <a:rPr lang="pl-PL" sz="2200" b="1" dirty="0" smtClean="0"/>
              <a:t>Kompetencje w </a:t>
            </a:r>
            <a:r>
              <a:rPr lang="pl-PL" sz="2200" b="1" dirty="0"/>
              <a:t>zakresie nauk przyrodniczych, technologii i inżynierii </a:t>
            </a:r>
            <a:endParaRPr lang="pl-PL" sz="2200" b="1" dirty="0" smtClean="0"/>
          </a:p>
          <a:p>
            <a:pPr marL="0" indent="0">
              <a:buNone/>
            </a:pPr>
            <a:r>
              <a:rPr lang="pl-PL" sz="2200" i="1" dirty="0"/>
              <a:t>Niezbędna wiedza, umiejętności i postawy powiązane z tą kompetencją </a:t>
            </a:r>
            <a:endParaRPr lang="pl-PL" sz="2200" i="1" dirty="0" smtClean="0"/>
          </a:p>
          <a:p>
            <a:pPr marL="0" indent="0" algn="just">
              <a:buNone/>
            </a:pPr>
            <a:r>
              <a:rPr lang="pl-PL" sz="2200" spc="-30" dirty="0"/>
              <a:t>Umiejętności obejmują rozumienie nauki jako procesu badania przyrody za pomocą kontrolowanych eksperymentów, zdolność wykorzystywania narzędzi </a:t>
            </a:r>
            <a:r>
              <a:rPr lang="pl-PL" sz="2200" spc="-30" dirty="0" smtClean="0"/>
              <a:t/>
            </a:r>
            <a:br>
              <a:rPr lang="pl-PL" sz="2200" spc="-30" dirty="0" smtClean="0"/>
            </a:br>
            <a:r>
              <a:rPr lang="pl-PL" sz="2200" spc="-30" dirty="0" smtClean="0"/>
              <a:t>i </a:t>
            </a:r>
            <a:r>
              <a:rPr lang="pl-PL" sz="2200" spc="-30" dirty="0"/>
              <a:t>urządzeń technologicznych oraz danych naukowych i zdolność posługiwania się nimi do osiągnięcia celu bądź podjęcia decyzji lub wyciągnięcia wniosku na podstawie dowodów, a także gotowość do rezygnacji z własnych przekonań, jeżeli są one sprzeczne z nowymi odkryciami naukowymi. </a:t>
            </a:r>
            <a:endParaRPr lang="pl-PL" sz="2200" spc="-30" dirty="0" smtClean="0"/>
          </a:p>
          <a:p>
            <a:pPr marL="0" indent="0" algn="just">
              <a:buNone/>
            </a:pPr>
            <a:r>
              <a:rPr lang="pl-PL" sz="2200" dirty="0" smtClean="0"/>
              <a:t>Osoby </a:t>
            </a:r>
            <a:r>
              <a:rPr lang="pl-PL" sz="2200" dirty="0"/>
              <a:t>powinny </a:t>
            </a:r>
            <a:r>
              <a:rPr lang="pl-PL" sz="2200" dirty="0" smtClean="0"/>
              <a:t>być </a:t>
            </a:r>
            <a:r>
              <a:rPr lang="pl-PL" sz="2200" dirty="0"/>
              <a:t>w stanie rozpoznać niezbędne cechy postępowania naukowego oraz posiadać zdolność wyrażania wniosków i sposobów rozumowania, które do tych wniosków doprowadziły. </a:t>
            </a:r>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797206"/>
            <a:ext cx="9764587" cy="604287"/>
            <a:chOff x="179513" y="467476"/>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67476"/>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39485"/>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Kompetencje naukowe</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11438055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551804" y="1852272"/>
            <a:ext cx="10801996" cy="3200876"/>
          </a:xfrm>
          <a:prstGeom prst="rect">
            <a:avLst/>
          </a:prstGeom>
          <a:noFill/>
        </p:spPr>
        <p:txBody>
          <a:bodyPr wrap="square" rtlCol="0">
            <a:spAutoFit/>
          </a:bodyPr>
          <a:lstStyle/>
          <a:p>
            <a:pPr algn="just"/>
            <a:r>
              <a:rPr lang="pl-PL" sz="2400" b="1" dirty="0" smtClean="0"/>
              <a:t>Prezentowanie </a:t>
            </a:r>
            <a:r>
              <a:rPr lang="pl-PL" sz="2400" b="1" dirty="0"/>
              <a:t>procedur i </a:t>
            </a:r>
            <a:r>
              <a:rPr lang="pl-PL" sz="2400" b="1" dirty="0" smtClean="0"/>
              <a:t>wyjaśnień naukowych</a:t>
            </a:r>
          </a:p>
          <a:p>
            <a:pPr algn="just"/>
            <a:endParaRPr lang="pl-PL" sz="2400" b="1" dirty="0" smtClean="0"/>
          </a:p>
          <a:p>
            <a:pPr marL="342900" indent="-342900" algn="just">
              <a:buFont typeface="Arial" panose="020B0604020202020204" pitchFamily="34" charset="0"/>
              <a:buChar char="•"/>
            </a:pPr>
            <a:r>
              <a:rPr lang="pl-PL" sz="2200" b="1" dirty="0" smtClean="0"/>
              <a:t>Prezentowanie </a:t>
            </a:r>
            <a:r>
              <a:rPr lang="pl-PL" sz="2200" b="1" dirty="0"/>
              <a:t>metod i procedur dotyczących eksperymentów i/lub </a:t>
            </a:r>
            <a:r>
              <a:rPr lang="pl-PL" sz="2200" b="1" dirty="0" smtClean="0"/>
              <a:t>badań; </a:t>
            </a:r>
          </a:p>
          <a:p>
            <a:pPr marL="342900" indent="-342900" algn="just">
              <a:buFont typeface="Arial" panose="020B0604020202020204" pitchFamily="34" charset="0"/>
              <a:buChar char="•"/>
            </a:pPr>
            <a:r>
              <a:rPr lang="pl-PL" sz="2200" b="1" dirty="0" smtClean="0"/>
              <a:t>Stosowanie </a:t>
            </a:r>
            <a:r>
              <a:rPr lang="pl-PL" sz="2200" b="1" dirty="0"/>
              <a:t>dowodów i obserwacji do objaśnienia i prezentacji </a:t>
            </a:r>
            <a:r>
              <a:rPr lang="pl-PL" sz="2200" b="1" dirty="0" smtClean="0"/>
              <a:t>wyników; </a:t>
            </a:r>
          </a:p>
          <a:p>
            <a:pPr marL="342900" indent="-342900" algn="just">
              <a:buFont typeface="Arial" panose="020B0604020202020204" pitchFamily="34" charset="0"/>
              <a:buChar char="•"/>
            </a:pPr>
            <a:r>
              <a:rPr lang="pl-PL" sz="2200" b="1" dirty="0" smtClean="0"/>
              <a:t>Prezentowanie </a:t>
            </a:r>
            <a:r>
              <a:rPr lang="pl-PL" sz="2200" b="1" dirty="0"/>
              <a:t>uzyskanej z badań wiedzy w formie ustnej oraz w formie pisemnych raportów zawierających odpowiednio umiejscowione rysunki, diagramy i </a:t>
            </a:r>
            <a:r>
              <a:rPr lang="pl-PL" sz="2200" b="1" dirty="0" smtClean="0"/>
              <a:t>wykresy</a:t>
            </a:r>
            <a:r>
              <a:rPr lang="pl-PL" sz="2400" dirty="0" smtClean="0"/>
              <a:t>.</a:t>
            </a:r>
          </a:p>
          <a:p>
            <a:pPr algn="just"/>
            <a:endParaRPr lang="pl-PL" sz="2400" dirty="0" smtClean="0">
              <a:solidFill>
                <a:prstClr val="black"/>
              </a:solidFill>
              <a:cs typeface="Arial" panose="020B0604020202020204" pitchFamily="34" charset="0"/>
            </a:endParaRPr>
          </a:p>
          <a:p>
            <a:pPr algn="just"/>
            <a:r>
              <a:rPr lang="pl-PL" sz="2000" dirty="0">
                <a:solidFill>
                  <a:prstClr val="black"/>
                </a:solidFill>
                <a:cs typeface="Arial" panose="020B0604020202020204" pitchFamily="34" charset="0"/>
              </a:rPr>
              <a:t>Ważnym elementem badania naukowego jest przekazywanie idei i wyników badań</a:t>
            </a:r>
            <a:r>
              <a:rPr lang="pl-PL" sz="2000" dirty="0" smtClean="0">
                <a:solidFill>
                  <a:prstClr val="black"/>
                </a:solidFill>
                <a:cs typeface="Arial" panose="020B0604020202020204" pitchFamily="34" charset="0"/>
              </a:rPr>
              <a:t>. Badacz </a:t>
            </a:r>
            <a:r>
              <a:rPr lang="pl-PL" sz="2000" dirty="0">
                <a:solidFill>
                  <a:prstClr val="black"/>
                </a:solidFill>
                <a:cs typeface="Arial" panose="020B0604020202020204" pitchFamily="34" charset="0"/>
              </a:rPr>
              <a:t>powinien </a:t>
            </a:r>
            <a:r>
              <a:rPr lang="pl-PL" sz="2000" dirty="0" smtClean="0">
                <a:solidFill>
                  <a:prstClr val="black"/>
                </a:solidFill>
                <a:cs typeface="Arial" panose="020B0604020202020204" pitchFamily="34" charset="0"/>
              </a:rPr>
              <a:t>potrafić przekazać </a:t>
            </a:r>
            <a:r>
              <a:rPr lang="pl-PL" sz="2000" dirty="0">
                <a:solidFill>
                  <a:prstClr val="black"/>
                </a:solidFill>
                <a:cs typeface="Arial" panose="020B0604020202020204" pitchFamily="34" charset="0"/>
              </a:rPr>
              <a:t>swoje </a:t>
            </a:r>
            <a:r>
              <a:rPr lang="pl-PL" sz="2000" dirty="0" smtClean="0">
                <a:solidFill>
                  <a:prstClr val="black"/>
                </a:solidFill>
                <a:cs typeface="Arial" panose="020B0604020202020204" pitchFamily="34" charset="0"/>
              </a:rPr>
              <a:t>ustalenia </a:t>
            </a:r>
            <a:r>
              <a:rPr lang="pl-PL" sz="2000" dirty="0">
                <a:solidFill>
                  <a:prstClr val="black"/>
                </a:solidFill>
                <a:cs typeface="Arial" panose="020B0604020202020204" pitchFamily="34" charset="0"/>
              </a:rPr>
              <a:t>w sposób jasny i </a:t>
            </a:r>
            <a:r>
              <a:rPr lang="pl-PL" sz="2000" dirty="0" smtClean="0">
                <a:solidFill>
                  <a:prstClr val="black"/>
                </a:solidFill>
                <a:cs typeface="Arial" panose="020B0604020202020204" pitchFamily="34" charset="0"/>
              </a:rPr>
              <a:t>przekonujący. </a:t>
            </a:r>
            <a:endParaRPr lang="pl-PL" sz="2000" dirty="0">
              <a:solidFill>
                <a:prstClr val="black"/>
              </a:solidFill>
              <a:cs typeface="Arial" panose="020B0604020202020204" pitchFamily="34" charset="0"/>
            </a:endParaRPr>
          </a:p>
        </p:txBody>
      </p:sp>
      <p:grpSp>
        <p:nvGrpSpPr>
          <p:cNvPr id="9" name="Grupa 8"/>
          <p:cNvGrpSpPr/>
          <p:nvPr/>
        </p:nvGrpSpPr>
        <p:grpSpPr>
          <a:xfrm>
            <a:off x="734684" y="803384"/>
            <a:ext cx="10619116" cy="605652"/>
            <a:chOff x="179513" y="641442"/>
            <a:chExt cx="6904093" cy="844197"/>
          </a:xfrm>
        </p:grpSpPr>
        <p:sp>
          <p:nvSpPr>
            <p:cNvPr id="11" name="pole tekstowe 10"/>
            <p:cNvSpPr txBox="1"/>
            <p:nvPr/>
          </p:nvSpPr>
          <p:spPr>
            <a:xfrm>
              <a:off x="255962" y="641442"/>
              <a:ext cx="6827644" cy="58477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pole tekstowe 11"/>
            <p:cNvSpPr txBox="1"/>
            <p:nvPr/>
          </p:nvSpPr>
          <p:spPr>
            <a:xfrm>
              <a:off x="179513" y="713449"/>
              <a:ext cx="6832914" cy="772190"/>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5025395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Obraz 5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634" y="4316395"/>
            <a:ext cx="4240070" cy="2393391"/>
          </a:xfrm>
          <a:prstGeom prst="rect">
            <a:avLst/>
          </a:prstGeom>
          <a:noFill/>
          <a:extLst>
            <a:ext uri="{909E8E84-426E-40DD-AFC4-6F175D3DCCD1}">
              <a14:hiddenFill xmlns:a14="http://schemas.microsoft.com/office/drawing/2010/main">
                <a:solidFill>
                  <a:srgbClr val="FFFFFF"/>
                </a:solidFill>
              </a14:hiddenFill>
            </a:ext>
          </a:extLst>
        </p:spPr>
      </p:pic>
      <p:sp>
        <p:nvSpPr>
          <p:cNvPr id="10" name="pole tekstowe 9"/>
          <p:cNvSpPr txBox="1"/>
          <p:nvPr/>
        </p:nvSpPr>
        <p:spPr>
          <a:xfrm>
            <a:off x="734684" y="1417885"/>
            <a:ext cx="10523582" cy="4955203"/>
          </a:xfrm>
          <a:prstGeom prst="rect">
            <a:avLst/>
          </a:prstGeom>
          <a:noFill/>
        </p:spPr>
        <p:txBody>
          <a:bodyPr wrap="square" rtlCol="0">
            <a:spAutoFit/>
          </a:bodyPr>
          <a:lstStyle/>
          <a:p>
            <a:pPr algn="just"/>
            <a:r>
              <a:rPr lang="pl-PL" sz="2400" b="1" dirty="0" smtClean="0"/>
              <a:t>Ćwiczenie 3.</a:t>
            </a:r>
          </a:p>
          <a:p>
            <a:pPr algn="just" fontAlgn="base" hangingPunct="0"/>
            <a:r>
              <a:rPr lang="pl-PL" dirty="0"/>
              <a:t>Kwas </a:t>
            </a:r>
            <a:r>
              <a:rPr lang="pl-PL" dirty="0" err="1"/>
              <a:t>abscysynowy</a:t>
            </a:r>
            <a:r>
              <a:rPr lang="pl-PL" dirty="0"/>
              <a:t> (ABA) jest wytwarzany w liściach rośliny w warunkach niedoboru wody w glebie i </a:t>
            </a:r>
            <a:r>
              <a:rPr lang="pl-PL" dirty="0" smtClean="0"/>
              <a:t>wpływa ruchy aparatów </a:t>
            </a:r>
            <a:r>
              <a:rPr lang="pl-PL" dirty="0"/>
              <a:t>szparkowych, co wpływa na proces transpiracji.</a:t>
            </a:r>
          </a:p>
          <a:p>
            <a:pPr algn="just" fontAlgn="base" hangingPunct="0"/>
            <a:r>
              <a:rPr lang="pl-PL" dirty="0"/>
              <a:t>Przygotowano cztery </a:t>
            </a:r>
            <a:r>
              <a:rPr lang="pl-PL" dirty="0" smtClean="0"/>
              <a:t>zestawy </a:t>
            </a:r>
            <a:r>
              <a:rPr lang="pl-PL" dirty="0"/>
              <a:t>doświadczalne A–D (po trzy próby w każdym), do których użyto pędów lilaka </a:t>
            </a:r>
            <a:r>
              <a:rPr lang="pl-PL" dirty="0" smtClean="0"/>
              <a:t/>
            </a:r>
            <a:br>
              <a:rPr lang="pl-PL" dirty="0" smtClean="0"/>
            </a:br>
            <a:r>
              <a:rPr lang="pl-PL" dirty="0" smtClean="0"/>
              <a:t>z </a:t>
            </a:r>
            <a:r>
              <a:rPr lang="pl-PL" dirty="0"/>
              <a:t>liśćmi o jednakowej wielkości. Liście lilaka w dwóch </a:t>
            </a:r>
            <a:r>
              <a:rPr lang="pl-PL" dirty="0" smtClean="0"/>
              <a:t>zestawach </a:t>
            </a:r>
            <a:r>
              <a:rPr lang="pl-PL" dirty="0"/>
              <a:t>opryskano syntetycznym kwasem </a:t>
            </a:r>
            <a:r>
              <a:rPr lang="pl-PL" dirty="0" err="1"/>
              <a:t>abscysynowym</a:t>
            </a:r>
            <a:r>
              <a:rPr lang="pl-PL" dirty="0"/>
              <a:t> (ABA), a w dwóch – pozostawiono bez oprysku. Następnie po dwa zestawy (z opryskiem i bez oprysku ABA) umieszczono w warunkach niskiej (20%) i wysokiej </a:t>
            </a:r>
            <a:r>
              <a:rPr lang="pl-PL" dirty="0" smtClean="0"/>
              <a:t>(80</a:t>
            </a:r>
            <a:r>
              <a:rPr lang="pl-PL" dirty="0"/>
              <a:t>%) wilgotności powietrza, w temperaturze 25 </a:t>
            </a:r>
            <a:r>
              <a:rPr lang="pl-PL" dirty="0" smtClean="0"/>
              <a:t>ºC i </a:t>
            </a:r>
            <a:r>
              <a:rPr lang="pl-PL" dirty="0"/>
              <a:t>w równomiernym oświetleniu. Podczas doświadczenia co 10 minut odczytywano z podziałki poziom wody w kapilarach</a:t>
            </a:r>
            <a:r>
              <a:rPr lang="pl-PL" dirty="0" smtClean="0"/>
              <a:t>. Doświadczenie powtórzono trzy razy. Na </a:t>
            </a:r>
            <a:r>
              <a:rPr lang="pl-PL" dirty="0"/>
              <a:t>rysunku przedstawiono jeden z przygotowanych zestawów, a w tabeli – schemat przebiegu doświadczenia</a:t>
            </a:r>
            <a:r>
              <a:rPr lang="pl-PL" dirty="0" smtClean="0"/>
              <a:t>.</a:t>
            </a:r>
          </a:p>
          <a:p>
            <a:pPr algn="r" fontAlgn="base" hangingPunct="0"/>
            <a:endParaRPr lang="pl-PL" sz="1100" dirty="0" smtClean="0"/>
          </a:p>
          <a:p>
            <a:pPr algn="r" fontAlgn="base" hangingPunct="0"/>
            <a:r>
              <a:rPr lang="pl-PL" sz="1100" dirty="0" smtClean="0"/>
              <a:t>Na </a:t>
            </a:r>
            <a:r>
              <a:rPr lang="pl-PL" sz="1100" dirty="0"/>
              <a:t>podstawie: http://www.phschool.com/science/biology_place/labbench/lab9/design.html </a:t>
            </a:r>
          </a:p>
          <a:p>
            <a:pPr fontAlgn="base" hangingPunct="0"/>
            <a:endParaRPr lang="pl-PL" dirty="0"/>
          </a:p>
          <a:p>
            <a:pPr fontAlgn="base" hangingPunct="0"/>
            <a:endParaRPr lang="pl-PL" dirty="0"/>
          </a:p>
          <a:p>
            <a:pPr fontAlgn="base" hangingPunct="0"/>
            <a:endParaRPr lang="pl-PL" b="1" dirty="0" smtClean="0"/>
          </a:p>
          <a:p>
            <a:pPr fontAlgn="base" hangingPunct="0"/>
            <a:endParaRPr lang="pl-PL" b="1" dirty="0" smtClean="0"/>
          </a:p>
          <a:p>
            <a:pPr fontAlgn="base" hangingPunct="0"/>
            <a:endParaRPr lang="pl-PL" b="1" dirty="0"/>
          </a:p>
          <a:p>
            <a:pPr fontAlgn="base" hangingPunct="0"/>
            <a:endParaRPr lang="pl-PL" b="1" dirty="0" smtClean="0"/>
          </a:p>
        </p:txBody>
      </p:sp>
      <p:grpSp>
        <p:nvGrpSpPr>
          <p:cNvPr id="9" name="Grupa 8"/>
          <p:cNvGrpSpPr/>
          <p:nvPr/>
        </p:nvGrpSpPr>
        <p:grpSpPr>
          <a:xfrm>
            <a:off x="734684" y="764813"/>
            <a:ext cx="10523582" cy="615486"/>
            <a:chOff x="179513" y="587683"/>
            <a:chExt cx="6904093" cy="857905"/>
          </a:xfrm>
        </p:grpSpPr>
        <p:sp>
          <p:nvSpPr>
            <p:cNvPr id="11" name="pole tekstowe 10"/>
            <p:cNvSpPr txBox="1"/>
            <p:nvPr/>
          </p:nvSpPr>
          <p:spPr>
            <a:xfrm>
              <a:off x="255962" y="587683"/>
              <a:ext cx="6827644" cy="58477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pole tekstowe 11"/>
            <p:cNvSpPr txBox="1"/>
            <p:nvPr/>
          </p:nvSpPr>
          <p:spPr>
            <a:xfrm>
              <a:off x="179513" y="673395"/>
              <a:ext cx="6832914" cy="772193"/>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graphicFrame>
        <p:nvGraphicFramePr>
          <p:cNvPr id="7" name="Tabela 6"/>
          <p:cNvGraphicFramePr>
            <a:graphicFrameLocks noGrp="1"/>
          </p:cNvGraphicFramePr>
          <p:nvPr>
            <p:extLst>
              <p:ext uri="{D42A27DB-BD31-4B8C-83A1-F6EECF244321}">
                <p14:modId xmlns:p14="http://schemas.microsoft.com/office/powerpoint/2010/main" val="309126663"/>
              </p:ext>
            </p:extLst>
          </p:nvPr>
        </p:nvGraphicFramePr>
        <p:xfrm>
          <a:off x="7856304" y="4951811"/>
          <a:ext cx="3224339" cy="1378425"/>
        </p:xfrm>
        <a:graphic>
          <a:graphicData uri="http://schemas.openxmlformats.org/drawingml/2006/table">
            <a:tbl>
              <a:tblPr firstRow="1" firstCol="1" lastRow="1" lastCol="1" bandRow="1" bandCol="1">
                <a:tableStyleId>{5C22544A-7EE6-4342-B048-85BDC9FD1C3A}</a:tableStyleId>
              </a:tblPr>
              <a:tblGrid>
                <a:gridCol w="1251407">
                  <a:extLst>
                    <a:ext uri="{9D8B030D-6E8A-4147-A177-3AD203B41FA5}">
                      <a16:colId xmlns="" xmlns:a16="http://schemas.microsoft.com/office/drawing/2014/main" val="487926102"/>
                    </a:ext>
                  </a:extLst>
                </a:gridCol>
                <a:gridCol w="462765">
                  <a:extLst>
                    <a:ext uri="{9D8B030D-6E8A-4147-A177-3AD203B41FA5}">
                      <a16:colId xmlns="" xmlns:a16="http://schemas.microsoft.com/office/drawing/2014/main" val="596146886"/>
                    </a:ext>
                  </a:extLst>
                </a:gridCol>
                <a:gridCol w="503389">
                  <a:extLst>
                    <a:ext uri="{9D8B030D-6E8A-4147-A177-3AD203B41FA5}">
                      <a16:colId xmlns="" xmlns:a16="http://schemas.microsoft.com/office/drawing/2014/main" val="3846502263"/>
                    </a:ext>
                  </a:extLst>
                </a:gridCol>
                <a:gridCol w="503389">
                  <a:extLst>
                    <a:ext uri="{9D8B030D-6E8A-4147-A177-3AD203B41FA5}">
                      <a16:colId xmlns="" xmlns:a16="http://schemas.microsoft.com/office/drawing/2014/main" val="315298638"/>
                    </a:ext>
                  </a:extLst>
                </a:gridCol>
                <a:gridCol w="503389">
                  <a:extLst>
                    <a:ext uri="{9D8B030D-6E8A-4147-A177-3AD203B41FA5}">
                      <a16:colId xmlns="" xmlns:a16="http://schemas.microsoft.com/office/drawing/2014/main" val="2012998223"/>
                    </a:ext>
                  </a:extLst>
                </a:gridCol>
              </a:tblGrid>
              <a:tr h="306317">
                <a:tc>
                  <a:txBody>
                    <a:bodyPr/>
                    <a:lstStyle/>
                    <a:p>
                      <a:pPr algn="ctr" fontAlgn="base" hangingPunct="0">
                        <a:spcBef>
                          <a:spcPts val="600"/>
                        </a:spcBef>
                        <a:spcAft>
                          <a:spcPts val="600"/>
                        </a:spcAft>
                      </a:pPr>
                      <a:r>
                        <a:rPr lang="pl-PL" sz="1600" dirty="0" smtClean="0">
                          <a:solidFill>
                            <a:schemeClr val="tx1"/>
                          </a:solidFill>
                          <a:effectLst/>
                        </a:rPr>
                        <a:t>Zestaw</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hangingPunct="0">
                        <a:spcBef>
                          <a:spcPts val="600"/>
                        </a:spcBef>
                        <a:spcAft>
                          <a:spcPts val="600"/>
                        </a:spcAft>
                      </a:pPr>
                      <a:r>
                        <a:rPr lang="pl-PL" sz="1600" dirty="0">
                          <a:solidFill>
                            <a:schemeClr val="tx1"/>
                          </a:solidFill>
                          <a:effectLst/>
                        </a:rPr>
                        <a:t>A</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hangingPunct="0">
                        <a:spcBef>
                          <a:spcPts val="600"/>
                        </a:spcBef>
                        <a:spcAft>
                          <a:spcPts val="600"/>
                        </a:spcAft>
                      </a:pPr>
                      <a:r>
                        <a:rPr lang="pl-PL" sz="1600" dirty="0">
                          <a:solidFill>
                            <a:schemeClr val="tx1"/>
                          </a:solidFill>
                          <a:effectLst/>
                        </a:rPr>
                        <a:t>B</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hangingPunct="0">
                        <a:spcBef>
                          <a:spcPts val="600"/>
                        </a:spcBef>
                        <a:spcAft>
                          <a:spcPts val="600"/>
                        </a:spcAft>
                      </a:pPr>
                      <a:r>
                        <a:rPr lang="pl-PL" sz="1600" dirty="0">
                          <a:solidFill>
                            <a:schemeClr val="tx1"/>
                          </a:solidFill>
                          <a:effectLst/>
                        </a:rPr>
                        <a:t>C</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hangingPunct="0">
                        <a:spcBef>
                          <a:spcPts val="600"/>
                        </a:spcBef>
                        <a:spcAft>
                          <a:spcPts val="600"/>
                        </a:spcAft>
                      </a:pPr>
                      <a:r>
                        <a:rPr lang="pl-PL" sz="1600">
                          <a:solidFill>
                            <a:schemeClr val="tx1"/>
                          </a:solidFill>
                          <a:effectLst/>
                        </a:rPr>
                        <a:t>D</a:t>
                      </a:r>
                      <a:endParaRPr lang="pl-PL"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 xmlns:a16="http://schemas.microsoft.com/office/drawing/2014/main" val="3543789283"/>
                  </a:ext>
                </a:extLst>
              </a:tr>
              <a:tr h="459475">
                <a:tc>
                  <a:txBody>
                    <a:bodyPr/>
                    <a:lstStyle/>
                    <a:p>
                      <a:pPr algn="ctr" fontAlgn="base" hangingPunct="0">
                        <a:spcBef>
                          <a:spcPts val="600"/>
                        </a:spcBef>
                        <a:spcAft>
                          <a:spcPts val="600"/>
                        </a:spcAft>
                      </a:pPr>
                      <a:r>
                        <a:rPr lang="pl-PL" sz="1600" dirty="0">
                          <a:solidFill>
                            <a:schemeClr val="tx1"/>
                          </a:solidFill>
                          <a:effectLst/>
                        </a:rPr>
                        <a:t>Oprysk ABA</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hangingPunct="0">
                        <a:spcBef>
                          <a:spcPts val="600"/>
                        </a:spcBef>
                        <a:spcAft>
                          <a:spcPts val="600"/>
                        </a:spcAft>
                      </a:pPr>
                      <a:r>
                        <a:rPr lang="pl-PL" sz="1600" dirty="0">
                          <a:solidFill>
                            <a:schemeClr val="tx1"/>
                          </a:solidFill>
                          <a:effectLst/>
                        </a:rPr>
                        <a:t>(+) </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hangingPunct="0">
                        <a:spcBef>
                          <a:spcPts val="600"/>
                        </a:spcBef>
                        <a:spcAft>
                          <a:spcPts val="600"/>
                        </a:spcAft>
                      </a:pPr>
                      <a:r>
                        <a:rPr lang="pl-PL" sz="1600" dirty="0">
                          <a:solidFill>
                            <a:schemeClr val="tx1"/>
                          </a:solidFill>
                          <a:effectLst/>
                        </a:rPr>
                        <a:t>(−)</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hangingPunct="0">
                        <a:spcBef>
                          <a:spcPts val="600"/>
                        </a:spcBef>
                        <a:spcAft>
                          <a:spcPts val="600"/>
                        </a:spcAft>
                      </a:pPr>
                      <a:r>
                        <a:rPr lang="pl-PL" sz="1600" dirty="0">
                          <a:solidFill>
                            <a:schemeClr val="tx1"/>
                          </a:solidFill>
                          <a:effectLst/>
                        </a:rPr>
                        <a:t>(+) </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algn="ctr" fontAlgn="base" hangingPunct="0">
                        <a:spcBef>
                          <a:spcPts val="600"/>
                        </a:spcBef>
                        <a:spcAft>
                          <a:spcPts val="600"/>
                        </a:spcAft>
                      </a:pPr>
                      <a:r>
                        <a:rPr lang="pl-PL" sz="1600" dirty="0">
                          <a:solidFill>
                            <a:schemeClr val="tx1"/>
                          </a:solidFill>
                          <a:effectLst/>
                        </a:rPr>
                        <a:t>(−)</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 xmlns:a16="http://schemas.microsoft.com/office/drawing/2014/main" val="3509405828"/>
                  </a:ext>
                </a:extLst>
              </a:tr>
              <a:tr h="612633">
                <a:tc>
                  <a:txBody>
                    <a:bodyPr/>
                    <a:lstStyle/>
                    <a:p>
                      <a:pPr algn="ctr" fontAlgn="base" hangingPunct="0">
                        <a:spcBef>
                          <a:spcPts val="600"/>
                        </a:spcBef>
                        <a:spcAft>
                          <a:spcPts val="600"/>
                        </a:spcAft>
                      </a:pPr>
                      <a:r>
                        <a:rPr lang="pl-PL" sz="1600" dirty="0">
                          <a:solidFill>
                            <a:schemeClr val="tx1"/>
                          </a:solidFill>
                          <a:effectLst/>
                        </a:rPr>
                        <a:t>Wilgotność powietrza</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gridSpan="2">
                  <a:txBody>
                    <a:bodyPr/>
                    <a:lstStyle/>
                    <a:p>
                      <a:pPr algn="ctr" fontAlgn="base" hangingPunct="0">
                        <a:spcBef>
                          <a:spcPts val="600"/>
                        </a:spcBef>
                        <a:spcAft>
                          <a:spcPts val="600"/>
                        </a:spcAft>
                      </a:pPr>
                      <a:r>
                        <a:rPr lang="pl-PL" sz="1600" dirty="0">
                          <a:solidFill>
                            <a:schemeClr val="tx1"/>
                          </a:solidFill>
                          <a:effectLst/>
                        </a:rPr>
                        <a:t>20%</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hMerge="1">
                  <a:txBody>
                    <a:bodyPr/>
                    <a:lstStyle/>
                    <a:p>
                      <a:endParaRPr lang="pl-PL"/>
                    </a:p>
                  </a:txBody>
                  <a:tcPr/>
                </a:tc>
                <a:tc gridSpan="2">
                  <a:txBody>
                    <a:bodyPr/>
                    <a:lstStyle/>
                    <a:p>
                      <a:pPr algn="ctr" fontAlgn="base" hangingPunct="0">
                        <a:spcBef>
                          <a:spcPts val="600"/>
                        </a:spcBef>
                        <a:spcAft>
                          <a:spcPts val="600"/>
                        </a:spcAft>
                      </a:pPr>
                      <a:r>
                        <a:rPr lang="pl-PL" sz="1600" dirty="0" smtClean="0">
                          <a:solidFill>
                            <a:schemeClr val="tx1"/>
                          </a:solidFill>
                          <a:effectLst/>
                        </a:rPr>
                        <a:t>80</a:t>
                      </a:r>
                      <a:r>
                        <a:rPr lang="pl-PL" sz="1600" dirty="0">
                          <a:solidFill>
                            <a:schemeClr val="tx1"/>
                          </a:solidFill>
                          <a:effectLst/>
                        </a:rPr>
                        <a:t>%</a:t>
                      </a:r>
                      <a:endParaRPr lang="pl-P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hMerge="1">
                  <a:txBody>
                    <a:bodyPr/>
                    <a:lstStyle/>
                    <a:p>
                      <a:endParaRPr lang="pl-PL"/>
                    </a:p>
                  </a:txBody>
                  <a:tcPr/>
                </a:tc>
                <a:extLst>
                  <a:ext uri="{0D108BD9-81ED-4DB2-BD59-A6C34878D82A}">
                    <a16:rowId xmlns="" xmlns:a16="http://schemas.microsoft.com/office/drawing/2014/main" val="3571918818"/>
                  </a:ext>
                </a:extLst>
              </a:tr>
            </a:tbl>
          </a:graphicData>
        </a:graphic>
      </p:graphicFrame>
    </p:spTree>
    <p:extLst>
      <p:ext uri="{BB962C8B-B14F-4D97-AF65-F5344CB8AC3E}">
        <p14:creationId xmlns:p14="http://schemas.microsoft.com/office/powerpoint/2010/main" val="40931729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840409"/>
            <a:ext cx="10523582" cy="2323713"/>
          </a:xfrm>
          <a:prstGeom prst="rect">
            <a:avLst/>
          </a:prstGeom>
          <a:noFill/>
        </p:spPr>
        <p:txBody>
          <a:bodyPr wrap="square" rtlCol="0">
            <a:spAutoFit/>
          </a:bodyPr>
          <a:lstStyle/>
          <a:p>
            <a:pPr algn="just"/>
            <a:r>
              <a:rPr lang="pl-PL" sz="2400" b="1" dirty="0" smtClean="0"/>
              <a:t>Ćwiczenie 3.</a:t>
            </a:r>
          </a:p>
          <a:p>
            <a:pPr algn="just"/>
            <a:endParaRPr lang="pl-PL" sz="1100" dirty="0" smtClean="0"/>
          </a:p>
          <a:p>
            <a:pPr algn="just"/>
            <a:r>
              <a:rPr lang="pl-PL" sz="2200" dirty="0" smtClean="0"/>
              <a:t>Proszę </a:t>
            </a:r>
            <a:r>
              <a:rPr lang="pl-PL" sz="2200" dirty="0"/>
              <a:t>o</a:t>
            </a:r>
          </a:p>
          <a:p>
            <a:pPr marL="342900" lvl="0" indent="-342900" algn="just">
              <a:buFont typeface="+mj-lt"/>
              <a:buAutoNum type="alphaLcParenR"/>
            </a:pPr>
            <a:r>
              <a:rPr lang="pl-PL" sz="2200" dirty="0"/>
              <a:t>sformułowanie problemu badawczego do </a:t>
            </a:r>
            <a:r>
              <a:rPr lang="pl-PL" sz="2200" dirty="0" smtClean="0"/>
              <a:t>przedstawionego </a:t>
            </a:r>
            <a:r>
              <a:rPr lang="pl-PL" sz="2200" dirty="0"/>
              <a:t>doświadczenia;</a:t>
            </a:r>
          </a:p>
          <a:p>
            <a:pPr marL="342900" lvl="0" indent="-342900" algn="just">
              <a:buFont typeface="+mj-lt"/>
              <a:buAutoNum type="alphaLcParenR"/>
            </a:pPr>
            <a:r>
              <a:rPr lang="pl-PL" sz="2200" dirty="0"/>
              <a:t>określenie znaczenia </a:t>
            </a:r>
            <a:r>
              <a:rPr lang="pl-PL" sz="2200" dirty="0" smtClean="0"/>
              <a:t>zestawu B  i zestawu D w </a:t>
            </a:r>
            <a:r>
              <a:rPr lang="pl-PL" sz="2200" dirty="0"/>
              <a:t>przeprowadzonym doświadczeniu;</a:t>
            </a:r>
          </a:p>
          <a:p>
            <a:pPr marL="342900" lvl="0" indent="-342900" algn="just">
              <a:buFont typeface="+mj-lt"/>
              <a:buAutoNum type="alphaLcParenR"/>
            </a:pPr>
            <a:r>
              <a:rPr lang="pl-PL" sz="2200" dirty="0" smtClean="0"/>
              <a:t>określenie</a:t>
            </a:r>
            <a:r>
              <a:rPr lang="pl-PL" sz="2200" dirty="0"/>
              <a:t>, dlaczego w doświadczeniu użyto liści o jednakowej wielkości;</a:t>
            </a:r>
          </a:p>
          <a:p>
            <a:pPr marL="342900" lvl="0" indent="-342900" algn="just">
              <a:buFont typeface="+mj-lt"/>
              <a:buAutoNum type="alphaLcParenR"/>
            </a:pPr>
            <a:r>
              <a:rPr lang="pl-PL" sz="2200" dirty="0" smtClean="0"/>
              <a:t>wyjaśnienie</a:t>
            </a:r>
            <a:r>
              <a:rPr lang="pl-PL" sz="2200" dirty="0"/>
              <a:t>, dlaczego w największy ubytek wody wystąpił w zestawie </a:t>
            </a:r>
            <a:r>
              <a:rPr lang="pl-PL" sz="2200" dirty="0" smtClean="0"/>
              <a:t>B</a:t>
            </a:r>
            <a:r>
              <a:rPr lang="pl-PL" sz="2200" dirty="0"/>
              <a:t>.</a:t>
            </a:r>
          </a:p>
        </p:txBody>
      </p:sp>
      <p:grpSp>
        <p:nvGrpSpPr>
          <p:cNvPr id="9" name="Grupa 8"/>
          <p:cNvGrpSpPr/>
          <p:nvPr/>
        </p:nvGrpSpPr>
        <p:grpSpPr>
          <a:xfrm>
            <a:off x="734684" y="797409"/>
            <a:ext cx="10523582" cy="605659"/>
            <a:chOff x="179513" y="633112"/>
            <a:chExt cx="6904093" cy="844207"/>
          </a:xfrm>
        </p:grpSpPr>
        <p:sp>
          <p:nvSpPr>
            <p:cNvPr id="11" name="pole tekstowe 10"/>
            <p:cNvSpPr txBox="1"/>
            <p:nvPr/>
          </p:nvSpPr>
          <p:spPr>
            <a:xfrm>
              <a:off x="255962" y="633112"/>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pole tekstowe 11"/>
            <p:cNvSpPr txBox="1"/>
            <p:nvPr/>
          </p:nvSpPr>
          <p:spPr>
            <a:xfrm>
              <a:off x="179513" y="705120"/>
              <a:ext cx="6832914" cy="772199"/>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8257953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734684" y="1858344"/>
            <a:ext cx="10523582" cy="4878259"/>
          </a:xfrm>
          <a:prstGeom prst="rect">
            <a:avLst/>
          </a:prstGeom>
          <a:noFill/>
        </p:spPr>
        <p:txBody>
          <a:bodyPr wrap="square" rtlCol="0">
            <a:spAutoFit/>
          </a:bodyPr>
          <a:lstStyle/>
          <a:p>
            <a:pPr algn="just"/>
            <a:r>
              <a:rPr lang="pl-PL" sz="2400" b="1" dirty="0" smtClean="0"/>
              <a:t>Ćwiczenie 3.</a:t>
            </a:r>
          </a:p>
          <a:p>
            <a:endParaRPr lang="pl-PL" b="1" dirty="0" smtClean="0"/>
          </a:p>
          <a:p>
            <a:r>
              <a:rPr lang="pl-PL" b="1" dirty="0" smtClean="0"/>
              <a:t>Przykładowe rozwiązanie</a:t>
            </a:r>
            <a:endParaRPr lang="pl-PL" dirty="0"/>
          </a:p>
          <a:p>
            <a:pPr marL="342900" indent="-342900" algn="just">
              <a:buFont typeface="+mj-lt"/>
              <a:buAutoNum type="alphaLcParenR"/>
            </a:pPr>
            <a:r>
              <a:rPr lang="pl-PL" sz="2000" dirty="0"/>
              <a:t>Wpływ kwasu </a:t>
            </a:r>
            <a:r>
              <a:rPr lang="pl-PL" sz="2000" dirty="0" err="1"/>
              <a:t>abscysynowego</a:t>
            </a:r>
            <a:r>
              <a:rPr lang="pl-PL" sz="2000" dirty="0"/>
              <a:t> na transpirację w liściach bzu lilaka w warunkach różnej wilgotności.</a:t>
            </a:r>
          </a:p>
          <a:p>
            <a:pPr marL="342900" indent="-342900" algn="just">
              <a:buFont typeface="+mj-lt"/>
              <a:buAutoNum type="alphaLcParenR"/>
            </a:pPr>
            <a:r>
              <a:rPr lang="pl-PL" sz="2000" dirty="0" smtClean="0"/>
              <a:t>Zestaw </a:t>
            </a:r>
            <a:r>
              <a:rPr lang="pl-PL" sz="2000" dirty="0"/>
              <a:t>B jest zestawem kontrolnym dla zestawu </a:t>
            </a:r>
            <a:r>
              <a:rPr lang="pl-PL" sz="2000" dirty="0" smtClean="0"/>
              <a:t>A.; zestaw </a:t>
            </a:r>
            <a:r>
              <a:rPr lang="pl-PL" sz="2000" dirty="0"/>
              <a:t>D jest zestawem kontrolnym dla zestawu C</a:t>
            </a:r>
            <a:r>
              <a:rPr lang="pl-PL" sz="2000" dirty="0" smtClean="0"/>
              <a:t>.</a:t>
            </a:r>
            <a:endParaRPr lang="pl-PL" sz="2000" dirty="0"/>
          </a:p>
          <a:p>
            <a:pPr marL="342900" lvl="0" indent="-342900" algn="just">
              <a:buFont typeface="+mj-lt"/>
              <a:buAutoNum type="alphaLcParenR"/>
            </a:pPr>
            <a:r>
              <a:rPr lang="pl-PL" sz="2000" dirty="0" smtClean="0"/>
              <a:t>W </a:t>
            </a:r>
            <a:r>
              <a:rPr lang="pl-PL" sz="2000" dirty="0"/>
              <a:t>zestawie badawczym użyto liści jednakowej wielkości, aby uzyskane wyniki badania – różny ubytek wody w kapilarach był wywołany jedynie badanymi czynnikami tj. różnicą wilgotności </a:t>
            </a:r>
            <a:r>
              <a:rPr lang="pl-PL" sz="2000" dirty="0" smtClean="0"/>
              <a:t/>
            </a:r>
            <a:br>
              <a:rPr lang="pl-PL" sz="2000" dirty="0" smtClean="0"/>
            </a:br>
            <a:r>
              <a:rPr lang="pl-PL" sz="2000" dirty="0" smtClean="0"/>
              <a:t>i </a:t>
            </a:r>
            <a:r>
              <a:rPr lang="pl-PL" sz="2000" dirty="0"/>
              <a:t>działaniem lub brakiem działania ABA. Zastosowanie liści o różnych powierzchniach stanowiłoby dodatkową zmienną (niebadaną w doświadczeniu), która miałaby wpływ na uzyskane wyniki</a:t>
            </a:r>
            <a:r>
              <a:rPr lang="pl-PL" sz="2000" dirty="0" smtClean="0"/>
              <a:t>.</a:t>
            </a:r>
            <a:r>
              <a:rPr lang="pl-PL" sz="2000" dirty="0"/>
              <a:t> </a:t>
            </a:r>
            <a:endParaRPr lang="pl-PL" sz="2000" dirty="0" smtClean="0"/>
          </a:p>
          <a:p>
            <a:pPr marL="342900" indent="-342900" algn="just">
              <a:buFont typeface="+mj-lt"/>
              <a:buAutoNum type="alphaLcParenR"/>
            </a:pPr>
            <a:r>
              <a:rPr lang="pl-PL" sz="2000" dirty="0" smtClean="0"/>
              <a:t>Największy ubytek wody nastąpił w zestawie B, ponieważ intensywność transpiracji była tam największa, gdyż różnica w potencjale wody między rośliną a otoczeniem była znaczna – roślina </a:t>
            </a:r>
            <a:br>
              <a:rPr lang="pl-PL" sz="2000" dirty="0" smtClean="0"/>
            </a:br>
            <a:r>
              <a:rPr lang="pl-PL" sz="2000" dirty="0" smtClean="0"/>
              <a:t>z tego zestawu była umieszczona w środowisku o niskiej wilgotności powietrza a aparaty szparkowe były otwarte (brak wpływu ABA, które stymuluje zamykanie aparatów szparkowych). </a:t>
            </a:r>
          </a:p>
          <a:p>
            <a:pPr algn="just"/>
            <a:endParaRPr lang="pl-PL" sz="1100" dirty="0" smtClean="0"/>
          </a:p>
        </p:txBody>
      </p:sp>
      <p:grpSp>
        <p:nvGrpSpPr>
          <p:cNvPr id="9" name="Grupa 8"/>
          <p:cNvGrpSpPr/>
          <p:nvPr/>
        </p:nvGrpSpPr>
        <p:grpSpPr>
          <a:xfrm>
            <a:off x="734684" y="797406"/>
            <a:ext cx="10523582" cy="605659"/>
            <a:chOff x="179513" y="633110"/>
            <a:chExt cx="6904093" cy="844205"/>
          </a:xfrm>
        </p:grpSpPr>
        <p:sp>
          <p:nvSpPr>
            <p:cNvPr id="11" name="pole tekstowe 10"/>
            <p:cNvSpPr txBox="1"/>
            <p:nvPr/>
          </p:nvSpPr>
          <p:spPr>
            <a:xfrm>
              <a:off x="255962" y="633110"/>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pole tekstowe 11"/>
            <p:cNvSpPr txBox="1"/>
            <p:nvPr/>
          </p:nvSpPr>
          <p:spPr>
            <a:xfrm>
              <a:off x="179513" y="705118"/>
              <a:ext cx="6832914" cy="772197"/>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Kluczowe elementy procesu badawczego</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40783849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49004" y="1520470"/>
            <a:ext cx="10493992" cy="5032147"/>
          </a:xfrm>
          <a:prstGeom prst="rect">
            <a:avLst/>
          </a:prstGeom>
          <a:noFill/>
        </p:spPr>
        <p:txBody>
          <a:bodyPr wrap="square">
            <a:spAutoFit/>
          </a:bodyPr>
          <a:lstStyle/>
          <a:p>
            <a:pPr algn="just">
              <a:defRPr/>
            </a:pPr>
            <a:r>
              <a:rPr lang="pl-PL" sz="2000" b="1" dirty="0"/>
              <a:t>Działania służące kształtowaniu umiejętności z </a:t>
            </a:r>
            <a:r>
              <a:rPr lang="pl-PL" sz="2000" b="1" dirty="0" smtClean="0"/>
              <a:t>zakresu metody naukowej </a:t>
            </a:r>
            <a:r>
              <a:rPr lang="pl-PL" sz="1400" baseline="50000" dirty="0" smtClean="0"/>
              <a:t>(9)</a:t>
            </a:r>
            <a:endParaRPr lang="pl-PL" sz="2000" baseline="50000" dirty="0"/>
          </a:p>
          <a:p>
            <a:pPr marL="285750" indent="-285750" algn="just">
              <a:spcBef>
                <a:spcPts val="0"/>
              </a:spcBef>
              <a:spcAft>
                <a:spcPts val="600"/>
              </a:spcAft>
              <a:buFont typeface="Arial" panose="020B0604020202020204" pitchFamily="34" charset="0"/>
              <a:buChar char="•"/>
              <a:defRPr/>
            </a:pPr>
            <a:r>
              <a:rPr lang="pl-PL" dirty="0" smtClean="0"/>
              <a:t>Obecność </a:t>
            </a:r>
            <a:r>
              <a:rPr lang="pl-PL" dirty="0"/>
              <a:t>lekcji uwzględniających badanie i celowe obserwowanie świata przyrody przez ucznia, zogniskowane na dociekaniu naukowym. </a:t>
            </a:r>
            <a:endParaRPr lang="pl-PL" dirty="0" smtClean="0"/>
          </a:p>
          <a:p>
            <a:pPr marL="285750" indent="-285750" algn="just">
              <a:spcAft>
                <a:spcPts val="600"/>
              </a:spcAft>
              <a:buFont typeface="Arial" panose="020B0604020202020204" pitchFamily="34" charset="0"/>
              <a:buChar char="•"/>
              <a:defRPr/>
            </a:pPr>
            <a:r>
              <a:rPr lang="pl-PL" dirty="0" smtClean="0"/>
              <a:t>Proponowanie uczniom obserwacji i doświadczeń do zaprojektowania; stawianie </a:t>
            </a:r>
            <a:r>
              <a:rPr lang="pl-PL" dirty="0"/>
              <a:t>uczniom problemów do zbadania, ograniczanie liczby procedur do odtworzenia w celu udowodnienia z góry znanego rozwiązania. Pomoc w rozwijaniu umiejętności </a:t>
            </a:r>
            <a:r>
              <a:rPr lang="pl-PL" dirty="0" smtClean="0"/>
              <a:t>badawczych </a:t>
            </a:r>
            <a:r>
              <a:rPr lang="pl-PL" dirty="0"/>
              <a:t>(planowanie, zbieranie danych, analiza i interpretacja, wysuwanie poprawnych/logicznych wniosków</a:t>
            </a:r>
            <a:r>
              <a:rPr lang="pl-PL" dirty="0" smtClean="0"/>
              <a:t>). </a:t>
            </a:r>
          </a:p>
          <a:p>
            <a:pPr marL="285750" indent="-285750" algn="just">
              <a:spcAft>
                <a:spcPts val="600"/>
              </a:spcAft>
              <a:buFont typeface="Arial" panose="020B0604020202020204" pitchFamily="34" charset="0"/>
              <a:buChar char="•"/>
              <a:defRPr/>
            </a:pPr>
            <a:r>
              <a:rPr lang="pl-PL" dirty="0"/>
              <a:t>Wyjaśnianie uczniom powodu </a:t>
            </a:r>
            <a:r>
              <a:rPr lang="pl-PL" dirty="0" smtClean="0"/>
              <a:t>podejmowania </a:t>
            </a:r>
            <a:r>
              <a:rPr lang="pl-PL" dirty="0"/>
              <a:t>pewnych zadań tak, aby byli oni w stanie stać się odpowiedzialni za własną pracę.</a:t>
            </a:r>
            <a:endParaRPr lang="pl-PL" dirty="0" smtClean="0"/>
          </a:p>
          <a:p>
            <a:pPr marL="285750" indent="-285750" algn="just">
              <a:spcAft>
                <a:spcPts val="600"/>
              </a:spcAft>
              <a:buFont typeface="Arial" panose="020B0604020202020204" pitchFamily="34" charset="0"/>
              <a:buChar char="•"/>
              <a:defRPr/>
            </a:pPr>
            <a:r>
              <a:rPr lang="pl-PL" spc="-40" dirty="0"/>
              <a:t>Zwracanie uwagi na aspekt naukowego i logicznego rozumowania oraz krytyczną analizę wyników. </a:t>
            </a:r>
            <a:r>
              <a:rPr lang="pl-PL" spc="-40" dirty="0" smtClean="0"/>
              <a:t> Organizowanie </a:t>
            </a:r>
            <a:r>
              <a:rPr lang="pl-PL" spc="-40" dirty="0"/>
              <a:t>dyskusji grupowych i klasowych na temat wysuwanych </a:t>
            </a:r>
            <a:r>
              <a:rPr lang="pl-PL" spc="-40" dirty="0" smtClean="0"/>
              <a:t>pomysłów </a:t>
            </a:r>
            <a:r>
              <a:rPr lang="pl-PL" spc="-40" dirty="0"/>
              <a:t>oraz otrzymanych </a:t>
            </a:r>
            <a:r>
              <a:rPr lang="pl-PL" spc="-40" dirty="0" smtClean="0"/>
              <a:t>wyników. </a:t>
            </a:r>
            <a:endParaRPr lang="pl-PL" spc="-40" dirty="0"/>
          </a:p>
          <a:p>
            <a:pPr marL="285750" indent="-285750" algn="just">
              <a:spcBef>
                <a:spcPts val="0"/>
              </a:spcBef>
              <a:spcAft>
                <a:spcPts val="600"/>
              </a:spcAft>
              <a:buFont typeface="Arial" panose="020B0604020202020204" pitchFamily="34" charset="0"/>
              <a:buChar char="•"/>
              <a:defRPr/>
            </a:pPr>
            <a:r>
              <a:rPr lang="pl-PL" dirty="0" smtClean="0"/>
              <a:t>Podawanie </a:t>
            </a:r>
            <a:r>
              <a:rPr lang="pl-PL" dirty="0"/>
              <a:t>autentycznych źródeł </a:t>
            </a:r>
            <a:r>
              <a:rPr lang="pl-PL" dirty="0" smtClean="0"/>
              <a:t>danych oraz przytaczanie </a:t>
            </a:r>
            <a:r>
              <a:rPr lang="pl-PL" dirty="0"/>
              <a:t>przykładów współczesnych oraz historycznych badań naukowych</a:t>
            </a:r>
            <a:r>
              <a:rPr lang="pl-PL" dirty="0" smtClean="0"/>
              <a:t>.</a:t>
            </a:r>
          </a:p>
          <a:p>
            <a:pPr algn="just">
              <a:spcBef>
                <a:spcPts val="0"/>
              </a:spcBef>
              <a:spcAft>
                <a:spcPts val="600"/>
              </a:spcAft>
              <a:defRPr/>
            </a:pPr>
            <a:endParaRPr lang="pl-PL" sz="700" dirty="0" smtClean="0"/>
          </a:p>
          <a:p>
            <a:pPr algn="just">
              <a:spcBef>
                <a:spcPts val="0"/>
              </a:spcBef>
              <a:defRPr/>
            </a:pPr>
            <a:r>
              <a:rPr lang="pl-PL" sz="1200" dirty="0" smtClean="0"/>
              <a:t>9. Zalecenia na podstawie: na Lilpop</a:t>
            </a:r>
            <a:r>
              <a:rPr lang="pl-PL" sz="1200" dirty="0"/>
              <a:t>, J</a:t>
            </a:r>
            <a:r>
              <a:rPr lang="pl-PL" sz="1200" dirty="0" smtClean="0"/>
              <a:t>., </a:t>
            </a:r>
            <a:r>
              <a:rPr lang="pl-PL" sz="1200" dirty="0"/>
              <a:t>(2014). </a:t>
            </a:r>
            <a:r>
              <a:rPr lang="pl-PL" sz="1200" i="1" dirty="0"/>
              <a:t>Analiza podręczników do biologii z III etapu edukacyjnego pod względem realizacji obowiązku nauczania metody badań </a:t>
            </a:r>
            <a:r>
              <a:rPr lang="pl-PL" sz="1200" i="1" dirty="0" smtClean="0"/>
              <a:t>biologicznych</a:t>
            </a:r>
            <a:r>
              <a:rPr lang="pl-PL" sz="1200" dirty="0" smtClean="0"/>
              <a:t>, http</a:t>
            </a:r>
            <a:r>
              <a:rPr lang="pl-PL" sz="1200" dirty="0"/>
              <a:t>://</a:t>
            </a:r>
            <a:r>
              <a:rPr lang="pl-PL" sz="1200" dirty="0" smtClean="0"/>
              <a:t>eduentuzjasci.pl/publikacje-ee-lista/2-uncategorised/860-lista-publikacji-w-projekcie-entuzjasci-edukacji.html; Maciejowska I</a:t>
            </a:r>
            <a:r>
              <a:rPr lang="pl-PL" sz="1200" dirty="0"/>
              <a:t>.</a:t>
            </a:r>
            <a:r>
              <a:rPr lang="pl-PL" sz="1200" dirty="0" smtClean="0"/>
              <a:t>, red. (2012). </a:t>
            </a:r>
            <a:r>
              <a:rPr lang="pl-PL" sz="1200" i="1" dirty="0" smtClean="0"/>
              <a:t>Nauczanie przedmiotów przyrodniczych kształtujące postawy i umiejętności badawcze uczniów – część 1, Projekt ESTABLISH</a:t>
            </a:r>
            <a:r>
              <a:rPr lang="pl-PL" sz="1200" dirty="0" smtClean="0"/>
              <a:t>, Uniwersytet Jagielloński, Kraków; Sokołowska D</a:t>
            </a:r>
            <a:r>
              <a:rPr lang="pl-PL" sz="1200" dirty="0"/>
              <a:t>.</a:t>
            </a:r>
            <a:r>
              <a:rPr lang="pl-PL" sz="1200" dirty="0" smtClean="0"/>
              <a:t>, </a:t>
            </a:r>
            <a:r>
              <a:rPr lang="pl-PL" sz="1200" i="1" dirty="0"/>
              <a:t>Ewolucyjny proces implementacji IBSE w </a:t>
            </a:r>
            <a:r>
              <a:rPr lang="pl-PL" sz="1200" i="1" dirty="0" smtClean="0"/>
              <a:t>szkołach, https</a:t>
            </a:r>
            <a:r>
              <a:rPr lang="pl-PL" sz="1200" i="1" dirty="0"/>
              <a:t>://</a:t>
            </a:r>
            <a:r>
              <a:rPr lang="pl-PL" sz="1200" i="1" dirty="0" smtClean="0"/>
              <a:t>www.uj.edu.pl/documents/87419401/b521d4fa-8f6c-43d3-bc04-ecd65e9dd499</a:t>
            </a:r>
            <a:endParaRPr lang="pl-PL" sz="1200" dirty="0" smtClean="0"/>
          </a:p>
        </p:txBody>
      </p:sp>
      <p:grpSp>
        <p:nvGrpSpPr>
          <p:cNvPr id="7" name="Grupa 6"/>
          <p:cNvGrpSpPr/>
          <p:nvPr/>
        </p:nvGrpSpPr>
        <p:grpSpPr>
          <a:xfrm>
            <a:off x="859808" y="797403"/>
            <a:ext cx="10493991" cy="605659"/>
            <a:chOff x="179513" y="633108"/>
            <a:chExt cx="6904093" cy="844205"/>
          </a:xfrm>
        </p:grpSpPr>
        <p:sp>
          <p:nvSpPr>
            <p:cNvPr id="8" name="pole tekstowe 7"/>
            <p:cNvSpPr txBox="1"/>
            <p:nvPr/>
          </p:nvSpPr>
          <p:spPr>
            <a:xfrm>
              <a:off x="255962" y="633108"/>
              <a:ext cx="6827644" cy="58477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 name="pole tekstowe 8"/>
            <p:cNvSpPr txBox="1"/>
            <p:nvPr/>
          </p:nvSpPr>
          <p:spPr>
            <a:xfrm>
              <a:off x="179513" y="705116"/>
              <a:ext cx="6832914" cy="772197"/>
            </a:xfrm>
            <a:prstGeom prst="rect">
              <a:avLst/>
            </a:prstGeom>
            <a:solidFill>
              <a:srgbClr val="FFFFFF"/>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3000" b="1" kern="0" noProof="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Metoda naukowa</a:t>
              </a:r>
              <a:endParaRPr kumimoji="0" lang="pl-PL" sz="3000" b="1" i="0" u="none" strike="noStrike" kern="0" cap="none" spc="0" normalizeH="0" baseline="0" noProof="0" dirty="0">
                <a:ln>
                  <a:noFill/>
                </a:ln>
                <a:solidFill>
                  <a:srgbClr val="392E65"/>
                </a:solidFill>
                <a:effectLst/>
                <a:uLnTx/>
                <a:uFillTx/>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39429449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153400" y="5037517"/>
            <a:ext cx="2860343" cy="400110"/>
          </a:xfrm>
          <a:prstGeom prst="rect">
            <a:avLst/>
          </a:prstGeom>
          <a:noFill/>
        </p:spPr>
        <p:txBody>
          <a:bodyPr wrap="square">
            <a:spAutoFit/>
          </a:bodyPr>
          <a:lstStyle/>
          <a:p>
            <a:pPr>
              <a:defRPr/>
            </a:pPr>
            <a:r>
              <a:rPr lang="pl-PL" sz="2000" b="1" dirty="0" smtClean="0">
                <a:latin typeface="Myriad Pro Cond" panose="020B0506030403020204" pitchFamily="34" charset="0"/>
              </a:rPr>
              <a:t>Dziękujemy za uwagę</a:t>
            </a:r>
            <a:endParaRPr lang="pl-PL" sz="2000" b="1" dirty="0">
              <a:solidFill>
                <a:schemeClr val="accent1">
                  <a:lumMod val="50000"/>
                </a:schemeClr>
              </a:solidFill>
              <a:latin typeface="Myriad Pro Cond" panose="020B0506030403020204" pitchFamily="34" charset="0"/>
            </a:endParaRPr>
          </a:p>
        </p:txBody>
      </p:sp>
    </p:spTree>
    <p:extLst>
      <p:ext uri="{BB962C8B-B14F-4D97-AF65-F5344CB8AC3E}">
        <p14:creationId xmlns:p14="http://schemas.microsoft.com/office/powerpoint/2010/main" val="819524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13705" y="1892920"/>
            <a:ext cx="9764587" cy="383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400" dirty="0" smtClean="0"/>
              <a:t>ZAŁĄCZNIK </a:t>
            </a:r>
            <a:r>
              <a:rPr lang="pl-PL" sz="2400" dirty="0"/>
              <a:t>KOMPETENCJE KLUCZOWE W PROCESIE UCZENIA SIĘ PRZEZ CAŁE ŻYCIE </a:t>
            </a:r>
            <a:r>
              <a:rPr lang="pl-PL" sz="2400" dirty="0" smtClean="0"/>
              <a:t>EUROPEJSKIE </a:t>
            </a:r>
            <a:r>
              <a:rPr lang="pl-PL" sz="2400" dirty="0"/>
              <a:t>RAMY ODNIESIENIA </a:t>
            </a:r>
          </a:p>
          <a:p>
            <a:pPr marL="0" indent="0">
              <a:buNone/>
            </a:pPr>
            <a:r>
              <a:rPr lang="pl-PL" sz="2200" b="1" dirty="0" smtClean="0"/>
              <a:t>Kompetencje w </a:t>
            </a:r>
            <a:r>
              <a:rPr lang="pl-PL" sz="2200" b="1" dirty="0"/>
              <a:t>zakresie nauk przyrodniczych, technologii i inżynierii </a:t>
            </a:r>
            <a:endParaRPr lang="pl-PL" sz="2200" b="1" dirty="0" smtClean="0"/>
          </a:p>
          <a:p>
            <a:pPr marL="0" indent="0">
              <a:buNone/>
            </a:pPr>
            <a:r>
              <a:rPr lang="pl-PL" sz="2200" i="1" dirty="0"/>
              <a:t>Niezbędna wiedza, umiejętności i postawy powiązane z </a:t>
            </a:r>
            <a:r>
              <a:rPr lang="pl-PL" sz="2200" i="1" dirty="0" smtClean="0"/>
              <a:t>kompetencją </a:t>
            </a:r>
          </a:p>
          <a:p>
            <a:pPr marL="0" indent="0" algn="just">
              <a:buNone/>
            </a:pPr>
            <a:r>
              <a:rPr lang="pl-PL" sz="2200" dirty="0"/>
              <a:t>Kompetencje w tym obszarze </a:t>
            </a:r>
            <a:r>
              <a:rPr lang="pl-PL" sz="2200" dirty="0" smtClean="0"/>
              <a:t>obejmują: </a:t>
            </a:r>
          </a:p>
          <a:p>
            <a:pPr algn="just"/>
            <a:r>
              <a:rPr lang="pl-PL" sz="2200" dirty="0" smtClean="0"/>
              <a:t>postawy </a:t>
            </a:r>
            <a:r>
              <a:rPr lang="pl-PL" sz="2200" dirty="0"/>
              <a:t>krytycznego </a:t>
            </a:r>
            <a:r>
              <a:rPr lang="pl-PL" sz="2200" dirty="0" smtClean="0"/>
              <a:t>rozumienia i </a:t>
            </a:r>
            <a:r>
              <a:rPr lang="pl-PL" sz="2200" dirty="0"/>
              <a:t>ciekawości, </a:t>
            </a:r>
            <a:endParaRPr lang="pl-PL" sz="2200" dirty="0" smtClean="0"/>
          </a:p>
          <a:p>
            <a:pPr algn="just"/>
            <a:r>
              <a:rPr lang="pl-PL" sz="2200" dirty="0" smtClean="0"/>
              <a:t>poszanowanie </a:t>
            </a:r>
            <a:r>
              <a:rPr lang="pl-PL" sz="2200" dirty="0"/>
              <a:t>kwestii etycznych </a:t>
            </a:r>
            <a:r>
              <a:rPr lang="pl-PL" sz="2200" dirty="0" smtClean="0"/>
              <a:t>wspieranie </a:t>
            </a:r>
            <a:r>
              <a:rPr lang="pl-PL" sz="2200" dirty="0"/>
              <a:t>zarówno bezpieczeństwa, jak </a:t>
            </a:r>
            <a:r>
              <a:rPr lang="pl-PL" sz="2200" dirty="0" smtClean="0"/>
              <a:t/>
            </a:r>
            <a:br>
              <a:rPr lang="pl-PL" sz="2200" dirty="0" smtClean="0"/>
            </a:br>
            <a:r>
              <a:rPr lang="pl-PL" sz="2200" dirty="0" smtClean="0"/>
              <a:t>i </a:t>
            </a:r>
            <a:r>
              <a:rPr lang="pl-PL" sz="2200" dirty="0"/>
              <a:t>trwałości środowiska naturalnego, w </a:t>
            </a:r>
            <a:r>
              <a:rPr lang="pl-PL" sz="2200" dirty="0" smtClean="0"/>
              <a:t>szczególności w </a:t>
            </a:r>
            <a:r>
              <a:rPr lang="pl-PL" sz="2200" dirty="0"/>
              <a:t>odniesieniu do postępu naukowo-technologicznego w kontekście danej osoby, jej rodziny </a:t>
            </a:r>
            <a:r>
              <a:rPr lang="pl-PL" sz="2200" dirty="0" smtClean="0"/>
              <a:t/>
            </a:r>
            <a:br>
              <a:rPr lang="pl-PL" sz="2200" dirty="0" smtClean="0"/>
            </a:br>
            <a:r>
              <a:rPr lang="pl-PL" sz="2200" dirty="0" smtClean="0"/>
              <a:t>i </a:t>
            </a:r>
            <a:r>
              <a:rPr lang="pl-PL" sz="2200" dirty="0"/>
              <a:t>społeczności oraz zagadnień globalnych. </a:t>
            </a:r>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3189"/>
            <a:ext cx="9764587" cy="604287"/>
            <a:chOff x="179513" y="476043"/>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76043"/>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48052"/>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Kompetencje naukowe</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3085072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13705" y="1873077"/>
            <a:ext cx="9764587" cy="279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pl-PL" sz="2400" dirty="0" smtClean="0"/>
              <a:t>ZAŁĄCZNIK </a:t>
            </a:r>
            <a:r>
              <a:rPr lang="pl-PL" sz="2400" dirty="0"/>
              <a:t>KOMPETENCJE KLUCZOWE W PROCESIE UCZENIA SIĘ PRZEZ CAŁE ŻYCIE EUROPEJSKIE RAMY ODNIESIENIA </a:t>
            </a:r>
          </a:p>
          <a:p>
            <a:pPr marL="0" indent="0" algn="just">
              <a:buNone/>
            </a:pPr>
            <a:r>
              <a:rPr lang="pl-PL" sz="2200" dirty="0"/>
              <a:t>Zidentyfikowano trzy wyzwania dla wspierania ukierunkowanego na kompetencje kształcenia, szkolenia i uczenia się w perspektywie uczenia się przez całe życie: </a:t>
            </a:r>
            <a:endParaRPr lang="pl-PL" sz="2200" dirty="0" smtClean="0"/>
          </a:p>
          <a:p>
            <a:pPr algn="just"/>
            <a:r>
              <a:rPr lang="pl-PL" sz="2200" dirty="0" smtClean="0"/>
              <a:t>stosowanie </a:t>
            </a:r>
            <a:r>
              <a:rPr lang="pl-PL" sz="2200" dirty="0"/>
              <a:t>różnorodnych podejść do uczenia się i jego kontekstów</a:t>
            </a:r>
            <a:r>
              <a:rPr lang="pl-PL" sz="2200" dirty="0" smtClean="0"/>
              <a:t>;</a:t>
            </a:r>
          </a:p>
          <a:p>
            <a:pPr algn="just"/>
            <a:r>
              <a:rPr lang="pl-PL" sz="2200" dirty="0" smtClean="0"/>
              <a:t>wsparcie </a:t>
            </a:r>
            <a:r>
              <a:rPr lang="pl-PL" sz="2200" dirty="0"/>
              <a:t>dla nauczycieli i pozostałej kadry edukacyjnej; </a:t>
            </a:r>
            <a:endParaRPr lang="pl-PL" sz="2200" dirty="0" smtClean="0"/>
          </a:p>
          <a:p>
            <a:pPr algn="just"/>
            <a:r>
              <a:rPr lang="pl-PL" sz="2200" dirty="0" smtClean="0"/>
              <a:t>ocena </a:t>
            </a:r>
            <a:r>
              <a:rPr lang="pl-PL" sz="2200" dirty="0"/>
              <a:t>i walidacja rozwoju kompetencji. </a:t>
            </a:r>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3185"/>
            <a:ext cx="9764587" cy="604287"/>
            <a:chOff x="179513" y="476037"/>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76037"/>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48046"/>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Kompetencje naukowe</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969689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DEC6CE-B5AC-45F9-89CC-DDC57345F9E7}"/>
              </a:ext>
            </a:extLst>
          </p:cNvPr>
          <p:cNvSpPr>
            <a:spLocks noGrp="1" noChangeArrowheads="1"/>
          </p:cNvSpPr>
          <p:nvPr>
            <p:ph idx="1"/>
          </p:nvPr>
        </p:nvSpPr>
        <p:spPr bwMode="auto">
          <a:xfrm>
            <a:off x="1213705" y="1856067"/>
            <a:ext cx="9764587" cy="431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pl-PL" sz="2400" dirty="0" smtClean="0"/>
              <a:t>ZAŁĄCZNIK </a:t>
            </a:r>
            <a:r>
              <a:rPr lang="pl-PL" sz="2400" dirty="0"/>
              <a:t>KOMPETENCJE KLUCZOWE W PROCESIE UCZENIA SIĘ PRZEZ CAŁE ŻYCIE EUROPEJSKIE RAMY ODNIESIENIA </a:t>
            </a:r>
          </a:p>
          <a:p>
            <a:pPr marL="0" indent="0">
              <a:buNone/>
            </a:pPr>
            <a:r>
              <a:rPr lang="pl-PL" sz="2200" b="1" dirty="0" smtClean="0"/>
              <a:t>Wsparcie </a:t>
            </a:r>
            <a:r>
              <a:rPr lang="pl-PL" sz="2200" b="1" dirty="0"/>
              <a:t>rozwoju kompetencji kluczowych </a:t>
            </a:r>
            <a:endParaRPr lang="pl-PL" sz="2200" dirty="0"/>
          </a:p>
          <a:p>
            <a:pPr marL="0" indent="0">
              <a:buNone/>
            </a:pPr>
            <a:r>
              <a:rPr lang="pl-PL" sz="2200" i="1" dirty="0" smtClean="0"/>
              <a:t>Różnorodne </a:t>
            </a:r>
            <a:r>
              <a:rPr lang="pl-PL" sz="2200" i="1" dirty="0"/>
              <a:t>podejścia do uczenia się i jego kontekstów </a:t>
            </a:r>
            <a:endParaRPr lang="pl-PL" sz="2200" dirty="0"/>
          </a:p>
          <a:p>
            <a:pPr algn="just"/>
            <a:r>
              <a:rPr lang="pl-PL" sz="2200" dirty="0" smtClean="0"/>
              <a:t>Uczenie </a:t>
            </a:r>
            <a:r>
              <a:rPr lang="pl-PL" sz="2200" dirty="0"/>
              <a:t>się może być wzbogacone uczeniem się </a:t>
            </a:r>
            <a:r>
              <a:rPr lang="pl-PL" sz="2200" dirty="0" smtClean="0"/>
              <a:t>międzydyscyplinarnym (…) kładące </a:t>
            </a:r>
            <a:r>
              <a:rPr lang="pl-PL" sz="2200" dirty="0"/>
              <a:t>nacisk na nauczanie i uczenie się oparte na współpracy, aktywny udział </a:t>
            </a:r>
            <a:r>
              <a:rPr lang="pl-PL" sz="2200" dirty="0" smtClean="0"/>
              <a:t/>
            </a:r>
            <a:br>
              <a:rPr lang="pl-PL" sz="2200" dirty="0" smtClean="0"/>
            </a:br>
            <a:r>
              <a:rPr lang="pl-PL" sz="2200" dirty="0" smtClean="0"/>
              <a:t>i </a:t>
            </a:r>
            <a:r>
              <a:rPr lang="pl-PL" sz="2200" dirty="0"/>
              <a:t>podejmowanie decyzji przez uczących się. </a:t>
            </a:r>
          </a:p>
          <a:p>
            <a:pPr algn="just"/>
            <a:r>
              <a:rPr lang="pl-PL" sz="2200" dirty="0" smtClean="0"/>
              <a:t>Metodyki </a:t>
            </a:r>
            <a:r>
              <a:rPr lang="pl-PL" sz="2200" dirty="0"/>
              <a:t>uczenia się, na przykład oparte na zapytaniach, projektowe, mieszane, oparte na sztuce i oparte na grach, mogą wzmocnić motywację do uczenia się </a:t>
            </a:r>
            <a:r>
              <a:rPr lang="pl-PL" sz="2200" dirty="0" smtClean="0"/>
              <a:t/>
            </a:r>
            <a:br>
              <a:rPr lang="pl-PL" sz="2200" dirty="0" smtClean="0"/>
            </a:br>
            <a:r>
              <a:rPr lang="pl-PL" sz="2200" dirty="0" smtClean="0"/>
              <a:t>i </a:t>
            </a:r>
            <a:r>
              <a:rPr lang="pl-PL" sz="2200" dirty="0"/>
              <a:t>zaangażowanie. Analogicznie uczenie się eksperymentalne, uczenie się oparte na pracy i metody naukowe w naukach przyrodniczych, technologii, inżynierii </a:t>
            </a:r>
            <a:r>
              <a:rPr lang="pl-PL" sz="2200" dirty="0" smtClean="0"/>
              <a:t/>
            </a:r>
            <a:br>
              <a:rPr lang="pl-PL" sz="2200" dirty="0" smtClean="0"/>
            </a:br>
            <a:r>
              <a:rPr lang="pl-PL" sz="2200" dirty="0" smtClean="0"/>
              <a:t>i </a:t>
            </a:r>
            <a:r>
              <a:rPr lang="pl-PL" sz="2200" dirty="0"/>
              <a:t>matematyce (STEM) mogą wspierać wiele kompetencji. </a:t>
            </a:r>
          </a:p>
        </p:txBody>
      </p:sp>
      <p:grpSp>
        <p:nvGrpSpPr>
          <p:cNvPr id="16" name="Grupa 15">
            <a:extLst>
              <a:ext uri="{FF2B5EF4-FFF2-40B4-BE49-F238E27FC236}">
                <a16:creationId xmlns="" xmlns:a16="http://schemas.microsoft.com/office/drawing/2014/main" id="{5D5CC189-9373-4FE5-A7FB-1015DA442B9A}"/>
              </a:ext>
            </a:extLst>
          </p:cNvPr>
          <p:cNvGrpSpPr/>
          <p:nvPr/>
        </p:nvGrpSpPr>
        <p:grpSpPr>
          <a:xfrm>
            <a:off x="1213706" y="803191"/>
            <a:ext cx="9764587" cy="604287"/>
            <a:chOff x="179513" y="476047"/>
            <a:chExt cx="6904093" cy="865276"/>
          </a:xfrm>
        </p:grpSpPr>
        <p:sp>
          <p:nvSpPr>
            <p:cNvPr id="17" name="pole tekstowe 16">
              <a:extLst>
                <a:ext uri="{FF2B5EF4-FFF2-40B4-BE49-F238E27FC236}">
                  <a16:creationId xmlns="" xmlns:a16="http://schemas.microsoft.com/office/drawing/2014/main" id="{2671ACE7-A60F-463C-952B-B710AA64CE3D}"/>
                </a:ext>
              </a:extLst>
            </p:cNvPr>
            <p:cNvSpPr txBox="1"/>
            <p:nvPr/>
          </p:nvSpPr>
          <p:spPr>
            <a:xfrm>
              <a:off x="255962" y="476047"/>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 xmlns:a16="http://schemas.microsoft.com/office/drawing/2014/main" id="{7EC5D269-39A3-4FFA-9870-CD9897B9BFA8}"/>
                </a:ext>
              </a:extLst>
            </p:cNvPr>
            <p:cNvSpPr txBox="1"/>
            <p:nvPr/>
          </p:nvSpPr>
          <p:spPr>
            <a:xfrm>
              <a:off x="179513" y="548056"/>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Kompetencje naukowe</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2286583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5429</TotalTime>
  <Words>3709</Words>
  <Application>Microsoft Office PowerPoint</Application>
  <PresentationFormat>Niestandardowy</PresentationFormat>
  <Paragraphs>474</Paragraphs>
  <Slides>65</Slides>
  <Notes>39</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65</vt:i4>
      </vt:variant>
    </vt:vector>
  </HeadingPairs>
  <TitlesOfParts>
    <vt:vector size="73" baseType="lpstr">
      <vt:lpstr>Arial</vt:lpstr>
      <vt:lpstr>Myriad Pro Cond</vt:lpstr>
      <vt:lpstr>Wingdings</vt:lpstr>
      <vt:lpstr>Times New Roman</vt:lpstr>
      <vt:lpstr>Calibri</vt:lpstr>
      <vt:lpstr>Lato</vt:lpstr>
      <vt:lpstr>Calibri Light</vt:lpstr>
      <vt:lpstr>Motyw pakietu Office</vt:lpstr>
      <vt:lpstr>Prezentacja programu PowerPoint</vt:lpstr>
      <vt:lpstr>Metoda naukowa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CKE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DM</dc:creator>
  <cp:lastModifiedBy>Karolina Strugińska</cp:lastModifiedBy>
  <cp:revision>739</cp:revision>
  <cp:lastPrinted>2019-06-07T15:32:39Z</cp:lastPrinted>
  <dcterms:created xsi:type="dcterms:W3CDTF">2018-09-07T11:39:44Z</dcterms:created>
  <dcterms:modified xsi:type="dcterms:W3CDTF">2019-12-16T13:40:52Z</dcterms:modified>
</cp:coreProperties>
</file>