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352" r:id="rId4"/>
    <p:sldId id="258" r:id="rId5"/>
    <p:sldId id="316" r:id="rId6"/>
    <p:sldId id="355" r:id="rId7"/>
    <p:sldId id="362" r:id="rId8"/>
    <p:sldId id="261" r:id="rId9"/>
    <p:sldId id="356" r:id="rId10"/>
    <p:sldId id="363" r:id="rId11"/>
    <p:sldId id="358" r:id="rId12"/>
    <p:sldId id="359" r:id="rId13"/>
    <p:sldId id="364" r:id="rId14"/>
    <p:sldId id="315" r:id="rId15"/>
    <p:sldId id="361" r:id="rId16"/>
    <p:sldId id="320" r:id="rId17"/>
    <p:sldId id="365" r:id="rId18"/>
    <p:sldId id="366" r:id="rId19"/>
    <p:sldId id="367" r:id="rId20"/>
    <p:sldId id="368" r:id="rId21"/>
    <p:sldId id="369" r:id="rId22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Myriad Pro Cond" panose="020B0506030403020204" charset="0"/>
      <p:regular r:id="rId31"/>
      <p:bold r:id="rId32"/>
      <p:italic r:id="rId33"/>
      <p:boldItalic r:id="rId34"/>
    </p:embeddedFont>
    <p:embeddedFont>
      <p:font typeface="Lato" panose="020B060402020202020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ózef Daniel" initials="J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92E65"/>
    <a:srgbClr val="00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5" autoAdjust="0"/>
    <p:restoredTop sz="94092" autoAdjust="0"/>
  </p:normalViewPr>
  <p:slideViewPr>
    <p:cSldViewPr snapToGrid="0">
      <p:cViewPr>
        <p:scale>
          <a:sx n="117" d="100"/>
          <a:sy n="117" d="100"/>
        </p:scale>
        <p:origin x="-708" y="-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Rodn%20Wom\Desktop\podstaw%20programowa\Zeszy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errBars>
            <c:errBarType val="both"/>
            <c:errValType val="fixedVal"/>
            <c:noEndCap val="0"/>
            <c:val val="1.3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val>
            <c:numRef>
              <c:f>Arkusz4!$A$6</c:f>
              <c:numCache>
                <c:formatCode>General</c:formatCode>
                <c:ptCount val="1"/>
                <c:pt idx="0">
                  <c:v>7.75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EA-1542-A777-5ED44AB67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426560"/>
        <c:axId val="43429248"/>
      </c:barChart>
      <c:catAx>
        <c:axId val="434265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429248"/>
        <c:crosses val="autoZero"/>
        <c:auto val="1"/>
        <c:lblAlgn val="ctr"/>
        <c:lblOffset val="100"/>
        <c:noMultiLvlLbl val="0"/>
      </c:catAx>
      <c:valAx>
        <c:axId val="4342924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42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78D4-80E6-4100-BBC5-5B13F54F791E}" type="datetimeFigureOut">
              <a:rPr lang="pl-PL" smtClean="0"/>
              <a:pPr/>
              <a:t>2019-12-16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33B9B-76BE-43B5-92AD-F0696BD3FF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7390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B40D-862F-4B86-9C6B-08F0959C1240}" type="datetimeFigureOut">
              <a:rPr lang="pl-PL" smtClean="0"/>
              <a:pPr/>
              <a:t>2019-12-16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D88B5-A9A9-4B60-B69C-735576C46E0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6817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D88B5-A9A9-4B60-B69C-735576C46E04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305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D88B5-A9A9-4B60-B69C-735576C46E04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160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D88B5-A9A9-4B60-B69C-735576C46E04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16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D88B5-A9A9-4B60-B69C-735576C46E04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0759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D88B5-A9A9-4B60-B69C-735576C46E04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160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D88B5-A9A9-4B60-B69C-735576C46E04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851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7DD9-8A30-4D71-A017-3C70C9828FB1}" type="datetime1">
              <a:rPr lang="pl-PL" smtClean="0"/>
              <a:t>2019-12-16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 w Warszawie | www.ore.edu.pl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3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37AB-5358-41BC-8C2C-B852750D9A9F}" type="datetime1">
              <a:rPr lang="pl-PL" smtClean="0"/>
              <a:t>2019-12-16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 w Warszawie | www.ore.edu.pl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10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3A27-41AC-4BF5-8C46-D6C570C72740}" type="datetime1">
              <a:rPr lang="pl-PL" smtClean="0"/>
              <a:t>2019-12-16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 w Warszawie | www.ore.edu.pl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78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188C-17BE-4C6D-8879-182BA6961B57}" type="datetime1">
              <a:rPr lang="pl-PL" smtClean="0"/>
              <a:t>2019-12-16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 w Warszawie | www.ore.edu.pl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16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1A2-106E-447E-98DC-167F0276A81F}" type="datetime1">
              <a:rPr lang="pl-PL" smtClean="0"/>
              <a:t>2019-12-16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 w Warszawie | www.ore.edu.pl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622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E880-37F9-40B2-A02D-2E89688DF219}" type="datetime1">
              <a:rPr lang="pl-PL" smtClean="0"/>
              <a:t>2019-12-16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 w Warszawie | www.ore.edu.pl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06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9921-A92A-47CE-B275-1B9B3AE5177C}" type="datetime1">
              <a:rPr lang="pl-PL" smtClean="0"/>
              <a:t>2019-12-16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 w Warszawie | www.ore.edu.pl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64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0733-2473-4F56-9880-DAB74385F040}" type="datetime1">
              <a:rPr lang="pl-PL" smtClean="0"/>
              <a:t>2019-12-16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 w Warszawie | www.ore.edu.pl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175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FA13E-A63A-4D95-983C-B1FD80685F5E}" type="datetime1">
              <a:rPr lang="pl-PL" smtClean="0"/>
              <a:t>2019-12-16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 w Warszawie | www.ore.edu.pl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847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CFF7-6F19-4E2B-AA24-D5C834DAFF06}" type="datetime1">
              <a:rPr lang="pl-PL" smtClean="0"/>
              <a:t>2019-12-16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 w Warszawie | www.ore.edu.pl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57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38B4-112B-493C-9DFA-7E59B8A44797}" type="datetime1">
              <a:rPr lang="pl-PL" smtClean="0"/>
              <a:t>2019-12-16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 w Warszawie | www.ore.edu.pl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108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17D09-BA34-4875-8B89-AF29FCEF5850}" type="datetime1">
              <a:rPr lang="pl-PL" smtClean="0"/>
              <a:t>2019-12-16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Wszelkie prawa zastrzeżone © Ośrodek Rozwoju Edukacji  w Warszawie | www.ore.edu.pl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24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53"/>
          <p:cNvGrpSpPr/>
          <p:nvPr/>
        </p:nvGrpSpPr>
        <p:grpSpPr>
          <a:xfrm>
            <a:off x="179513" y="116633"/>
            <a:ext cx="11346180" cy="604287"/>
            <a:chOff x="179513" y="116632"/>
            <a:chExt cx="6904093" cy="865276"/>
          </a:xfrm>
        </p:grpSpPr>
        <p:sp>
          <p:nvSpPr>
            <p:cNvPr id="55" name="pole tekstowe 54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Podstawowe</a:t>
              </a:r>
              <a:r>
                <a:rPr kumimoji="0" lang="pl-PL" sz="3000" b="1" u="none" strike="noStrike" kern="0" cap="none" spc="0" normalizeH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pojęcia w statystyce</a:t>
              </a:r>
              <a:endParaRPr kumimoji="0" lang="pl-PL" sz="3000" b="1" i="0" u="none" strike="noStrike" kern="0" cap="none" spc="0" normalizeH="0" baseline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Prostokąt 2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8"/>
              <p:cNvSpPr/>
              <p:nvPr/>
            </p:nvSpPr>
            <p:spPr>
              <a:xfrm>
                <a:off x="284201" y="1033272"/>
                <a:ext cx="11241492" cy="546811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pl-PL" sz="2400" b="1" dirty="0">
                    <a:solidFill>
                      <a:schemeClr val="tx1"/>
                    </a:solidFill>
                  </a:rPr>
                  <a:t>Sposób wyliczenia średniej ważonej</a:t>
                </a:r>
              </a:p>
              <a:p>
                <a:pPr algn="just"/>
                <a:endParaRPr lang="pl-PL" sz="2400" b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pl-P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l-PL" sz="32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l-P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l-P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l-P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80+20</m:t>
                        </m:r>
                        <m:r>
                          <a:rPr lang="pl-P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l-P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50+30</m:t>
                        </m:r>
                        <m:r>
                          <a:rPr lang="pl-P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l-P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num>
                      <m:den>
                        <m:r>
                          <a:rPr lang="pl-P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5+20+30</m:t>
                        </m:r>
                      </m:den>
                    </m:f>
                  </m:oMath>
                </a14:m>
                <a:endParaRPr lang="pl-PL" sz="3200" dirty="0"/>
              </a:p>
              <a:p>
                <a:pPr algn="ctr"/>
                <a:endParaRPr lang="pl-PL" dirty="0">
                  <a:solidFill>
                    <a:schemeClr val="tx1"/>
                  </a:solidFill>
                </a:endParaRPr>
              </a:p>
              <a:p>
                <a:pPr algn="ctr"/>
                <a:endParaRPr lang="pl-PL" dirty="0">
                  <a:solidFill>
                    <a:schemeClr val="tx1"/>
                  </a:solidFill>
                </a:endParaRPr>
              </a:p>
              <a:p>
                <a:pPr marL="342900" indent="-342900"/>
                <a:r>
                  <a:rPr lang="pl-PL" sz="2400" dirty="0">
                    <a:solidFill>
                      <a:schemeClr val="tx1"/>
                    </a:solidFill>
                  </a:rPr>
                  <a:t>natomiast średnia ważona </a:t>
                </a:r>
                <a:r>
                  <a:rPr lang="pl-PL" sz="2400" b="1" dirty="0">
                    <a:solidFill>
                      <a:schemeClr val="tx1"/>
                    </a:solidFill>
                  </a:rPr>
                  <a:t>55,5 mm</a:t>
                </a:r>
              </a:p>
              <a:p>
                <a:endParaRPr lang="pl-PL" sz="2400" dirty="0">
                  <a:solidFill>
                    <a:schemeClr val="tx1"/>
                  </a:solidFill>
                </a:endParaRPr>
              </a:p>
              <a:p>
                <a:r>
                  <a:rPr lang="pl-PL" sz="2400" dirty="0">
                    <a:solidFill>
                      <a:schemeClr val="tx1"/>
                    </a:solidFill>
                  </a:rPr>
                  <a:t>Wynik średniej średnich (średnia arytmetyczna średnich arytmetycznych) został zafałszowany przez przywiązanie nadmiernej wagi do pomiarów pierwszego ucznia.</a:t>
                </a:r>
              </a:p>
              <a:p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Prostoką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01" y="1033272"/>
                <a:ext cx="11241492" cy="5468111"/>
              </a:xfrm>
              <a:prstGeom prst="rect">
                <a:avLst/>
              </a:prstGeom>
              <a:blipFill rotWithShape="0">
                <a:blip r:embed="rId3"/>
                <a:stretch>
                  <a:fillRect l="-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399AC37D-5532-A944-B3E0-528B80ACC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674"/>
            <a:ext cx="326932" cy="35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pl-PL" altLang="pl-PL" sz="19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2" descr="n">
            <a:extLst>
              <a:ext uri="{FF2B5EF4-FFF2-40B4-BE49-F238E27FC236}">
                <a16:creationId xmlns="" xmlns:a16="http://schemas.microsoft.com/office/drawing/2014/main" id="{75557E2D-EF07-B042-ABA3-57A3A2C6A2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000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AutoShape 3" descr="{\displaystyle a_{1},a_{2},...,a_{n}}">
            <a:extLst>
              <a:ext uri="{FF2B5EF4-FFF2-40B4-BE49-F238E27FC236}">
                <a16:creationId xmlns="" xmlns:a16="http://schemas.microsoft.com/office/drawing/2014/main" id="{05BE8AA8-395A-D840-8124-6C7CCEE5F2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000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4" descr="{\displaystyle {\frac {a_{1}+a_{2}+\dots +a_{n}}{n}}.}">
            <a:extLst>
              <a:ext uri="{FF2B5EF4-FFF2-40B4-BE49-F238E27FC236}">
                <a16:creationId xmlns="" xmlns:a16="http://schemas.microsoft.com/office/drawing/2014/main" id="{E53D9987-B233-5647-9F55-0FE5524AFE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000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Rectangle 5">
            <a:extLst>
              <a:ext uri="{FF2B5EF4-FFF2-40B4-BE49-F238E27FC236}">
                <a16:creationId xmlns="" xmlns:a16="http://schemas.microsoft.com/office/drawing/2014/main" id="{281AAA64-B04D-C144-93BB-C7D7C059D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3074"/>
            <a:ext cx="326932" cy="35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pl-PL" altLang="pl-PL" sz="19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6" descr="n">
            <a:extLst>
              <a:ext uri="{FF2B5EF4-FFF2-40B4-BE49-F238E27FC236}">
                <a16:creationId xmlns="" xmlns:a16="http://schemas.microsoft.com/office/drawing/2014/main" id="{A971158F-5A01-C149-947F-8BADDED645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400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AutoShape 7" descr="{\displaystyle a_{1},a_{2},...,a_{n}}">
            <a:extLst>
              <a:ext uri="{FF2B5EF4-FFF2-40B4-BE49-F238E27FC236}">
                <a16:creationId xmlns="" xmlns:a16="http://schemas.microsoft.com/office/drawing/2014/main" id="{6ED82B27-953A-5249-88FB-3E967CDD4F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400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AutoShape 8" descr="{\displaystyle {\frac {a_{1}+a_{2}+\dots +a_{n}}{n}}.}">
            <a:extLst>
              <a:ext uri="{FF2B5EF4-FFF2-40B4-BE49-F238E27FC236}">
                <a16:creationId xmlns="" xmlns:a16="http://schemas.microsoft.com/office/drawing/2014/main" id="{57E5EC16-632B-C148-A819-14793AC87E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400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7642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ole tekstowe 54"/>
          <p:cNvSpPr txBox="1"/>
          <p:nvPr/>
        </p:nvSpPr>
        <p:spPr>
          <a:xfrm>
            <a:off x="305149" y="116633"/>
            <a:ext cx="11220544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179513" y="166922"/>
            <a:ext cx="11229206" cy="553998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Podstawowe</a:t>
            </a:r>
            <a:r>
              <a:rPr kumimoji="0" lang="pl-PL" sz="3000" b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pojęcia w statystyce</a:t>
            </a:r>
            <a:endParaRPr kumimoji="0" lang="pl-PL" sz="3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 Cond" panose="020B0506030403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/>
              <a:t>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84201" y="996697"/>
            <a:ext cx="11241492" cy="47638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r>
              <a:rPr lang="pl-PL" sz="2400" b="1" dirty="0">
                <a:solidFill>
                  <a:schemeClr val="tx1"/>
                </a:solidFill>
              </a:rPr>
              <a:t>Dominanta (modalna</a:t>
            </a:r>
            <a:r>
              <a:rPr lang="pl-PL" sz="2400" dirty="0">
                <a:solidFill>
                  <a:schemeClr val="tx1"/>
                </a:solidFill>
              </a:rPr>
              <a:t>) – wartość/ wynik najczęściej występująca/y w badanej próbie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np. 20, 25, 26, 27, 28, </a:t>
            </a:r>
            <a:r>
              <a:rPr lang="pl-P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29, 30, 31, 33, </a:t>
            </a:r>
            <a:r>
              <a:rPr lang="pl-P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34, 35, </a:t>
            </a:r>
            <a:r>
              <a:rPr lang="pl-P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36, 37, </a:t>
            </a:r>
            <a:r>
              <a:rPr lang="pl-P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39, 40</a:t>
            </a:r>
            <a:endParaRPr lang="pl-PL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jedna modalna: </a:t>
            </a:r>
            <a:r>
              <a:rPr lang="pl-PL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np. 20, 25, 26, 27, 28, </a:t>
            </a:r>
            <a:r>
              <a:rPr lang="pl-P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29, 30, 31, 33, 34, 35, </a:t>
            </a:r>
            <a:r>
              <a:rPr lang="pl-P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36, 37, </a:t>
            </a:r>
            <a:r>
              <a:rPr lang="pl-P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39, 40</a:t>
            </a: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dwie modalne: </a:t>
            </a:r>
            <a:r>
              <a:rPr lang="pl-PL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28, 35</a:t>
            </a: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np. 17, 20, 21, 22, 25, 26, 27, 28, 29, 30, 31, 32, 33, 34, 35, 36, 37, 38, 39, 40</a:t>
            </a: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r>
              <a:rPr lang="pl-PL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brak modalnej</a:t>
            </a: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399AC37D-5532-A944-B3E0-528B80ACC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674"/>
            <a:ext cx="326932" cy="35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pl-PL" altLang="pl-PL" sz="19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2" descr="n">
            <a:extLst>
              <a:ext uri="{FF2B5EF4-FFF2-40B4-BE49-F238E27FC236}">
                <a16:creationId xmlns="" xmlns:a16="http://schemas.microsoft.com/office/drawing/2014/main" id="{75557E2D-EF07-B042-ABA3-57A3A2C6A2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000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AutoShape 3" descr="{\displaystyle a_{1},a_{2},...,a_{n}}">
            <a:extLst>
              <a:ext uri="{FF2B5EF4-FFF2-40B4-BE49-F238E27FC236}">
                <a16:creationId xmlns="" xmlns:a16="http://schemas.microsoft.com/office/drawing/2014/main" id="{05BE8AA8-395A-D840-8124-6C7CCEE5F2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000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4" descr="{\displaystyle {\frac {a_{1}+a_{2}+\dots +a_{n}}{n}}.}">
            <a:extLst>
              <a:ext uri="{FF2B5EF4-FFF2-40B4-BE49-F238E27FC236}">
                <a16:creationId xmlns="" xmlns:a16="http://schemas.microsoft.com/office/drawing/2014/main" id="{E53D9987-B233-5647-9F55-0FE5524AFE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000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Rectangle 5">
            <a:extLst>
              <a:ext uri="{FF2B5EF4-FFF2-40B4-BE49-F238E27FC236}">
                <a16:creationId xmlns="" xmlns:a16="http://schemas.microsoft.com/office/drawing/2014/main" id="{281AAA64-B04D-C144-93BB-C7D7C059D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3074"/>
            <a:ext cx="326932" cy="35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pl-PL" altLang="pl-PL" sz="19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6" descr="n">
            <a:extLst>
              <a:ext uri="{FF2B5EF4-FFF2-40B4-BE49-F238E27FC236}">
                <a16:creationId xmlns="" xmlns:a16="http://schemas.microsoft.com/office/drawing/2014/main" id="{A971158F-5A01-C149-947F-8BADDED645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400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AutoShape 7" descr="{\displaystyle a_{1},a_{2},...,a_{n}}">
            <a:extLst>
              <a:ext uri="{FF2B5EF4-FFF2-40B4-BE49-F238E27FC236}">
                <a16:creationId xmlns="" xmlns:a16="http://schemas.microsoft.com/office/drawing/2014/main" id="{6ED82B27-953A-5249-88FB-3E967CDD4F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400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AutoShape 8" descr="{\displaystyle {\frac {a_{1}+a_{2}+\dots +a_{n}}{n}}.}">
            <a:extLst>
              <a:ext uri="{FF2B5EF4-FFF2-40B4-BE49-F238E27FC236}">
                <a16:creationId xmlns="" xmlns:a16="http://schemas.microsoft.com/office/drawing/2014/main" id="{57E5EC16-632B-C148-A819-14793AC87E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400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7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53"/>
          <p:cNvGrpSpPr/>
          <p:nvPr/>
        </p:nvGrpSpPr>
        <p:grpSpPr>
          <a:xfrm>
            <a:off x="179513" y="116633"/>
            <a:ext cx="11346180" cy="604287"/>
            <a:chOff x="179513" y="116632"/>
            <a:chExt cx="6904093" cy="865276"/>
          </a:xfrm>
        </p:grpSpPr>
        <p:sp>
          <p:nvSpPr>
            <p:cNvPr id="55" name="pole tekstowe 54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Podstawowe pojęcia w statystyce</a:t>
              </a:r>
            </a:p>
          </p:txBody>
        </p:sp>
      </p:grpSp>
      <p:sp>
        <p:nvSpPr>
          <p:cNvPr id="3" name="Prostokąt 2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/>
              <a:t>.</a:t>
            </a:r>
          </a:p>
        </p:txBody>
      </p:sp>
      <p:sp>
        <p:nvSpPr>
          <p:cNvPr id="8" name="Prostokąt 7"/>
          <p:cNvSpPr/>
          <p:nvPr/>
        </p:nvSpPr>
        <p:spPr>
          <a:xfrm>
            <a:off x="238481" y="1243584"/>
            <a:ext cx="11241492" cy="4855464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400" b="1" dirty="0">
                <a:solidFill>
                  <a:schemeClr val="tx1"/>
                </a:solidFill>
              </a:rPr>
              <a:t>Mediana </a:t>
            </a:r>
            <a:r>
              <a:rPr lang="pl-PL" sz="2400" dirty="0">
                <a:solidFill>
                  <a:schemeClr val="tx1"/>
                </a:solidFill>
              </a:rPr>
              <a:t>- wartość cechy w szeregu uporządkowanym, powyżej i poniżej której znajduje się jednakowa liczba obserwacji. </a:t>
            </a: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r>
              <a:rPr lang="pl-PL" sz="2400" dirty="0">
                <a:solidFill>
                  <a:schemeClr val="tx1"/>
                </a:solidFill>
                <a:cs typeface="Arial" panose="020B0604020202020204" pitchFamily="34" charset="0"/>
              </a:rPr>
              <a:t>np. 20, 25, 26, 27, 28, </a:t>
            </a:r>
            <a:r>
              <a:rPr lang="pl-PL" sz="2400" dirty="0" err="1">
                <a:solidFill>
                  <a:schemeClr val="tx1"/>
                </a:solidFill>
                <a:cs typeface="Arial" panose="020B0604020202020204" pitchFamily="34" charset="0"/>
              </a:rPr>
              <a:t>28</a:t>
            </a:r>
            <a:r>
              <a:rPr lang="pl-PL" sz="2400" dirty="0">
                <a:solidFill>
                  <a:schemeClr val="tx1"/>
                </a:solidFill>
                <a:cs typeface="Arial" panose="020B0604020202020204" pitchFamily="34" charset="0"/>
              </a:rPr>
              <a:t>, 29, 30, 31, </a:t>
            </a:r>
            <a:r>
              <a:rPr lang="pl-PL" sz="2400" b="1" u="sng" dirty="0">
                <a:solidFill>
                  <a:schemeClr val="tx1"/>
                </a:solidFill>
                <a:cs typeface="Arial" panose="020B0604020202020204" pitchFamily="34" charset="0"/>
              </a:rPr>
              <a:t>33,</a:t>
            </a:r>
            <a:r>
              <a:rPr lang="pl-PL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chemeClr val="tx1"/>
                </a:solidFill>
                <a:cs typeface="Arial" panose="020B0604020202020204" pitchFamily="34" charset="0"/>
              </a:rPr>
              <a:t>33</a:t>
            </a:r>
            <a:r>
              <a:rPr lang="pl-PL" sz="2400" dirty="0">
                <a:solidFill>
                  <a:schemeClr val="tx1"/>
                </a:solidFill>
                <a:cs typeface="Arial" panose="020B0604020202020204" pitchFamily="34" charset="0"/>
              </a:rPr>
              <a:t>, 34, 35, </a:t>
            </a:r>
            <a:r>
              <a:rPr lang="pl-PL" sz="2400" dirty="0" err="1">
                <a:solidFill>
                  <a:schemeClr val="tx1"/>
                </a:solidFill>
                <a:cs typeface="Arial" panose="020B0604020202020204" pitchFamily="34" charset="0"/>
              </a:rPr>
              <a:t>35</a:t>
            </a:r>
            <a:r>
              <a:rPr lang="pl-PL" sz="240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pl-PL" sz="2400" dirty="0" err="1">
                <a:solidFill>
                  <a:schemeClr val="tx1"/>
                </a:solidFill>
                <a:cs typeface="Arial" panose="020B0604020202020204" pitchFamily="34" charset="0"/>
              </a:rPr>
              <a:t>35</a:t>
            </a:r>
            <a:r>
              <a:rPr lang="pl-PL" sz="240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pl-PL" sz="2400" dirty="0" err="1">
                <a:solidFill>
                  <a:schemeClr val="tx1"/>
                </a:solidFill>
                <a:cs typeface="Arial" panose="020B0604020202020204" pitchFamily="34" charset="0"/>
              </a:rPr>
              <a:t>35</a:t>
            </a:r>
            <a:r>
              <a:rPr lang="pl-PL" sz="2400" dirty="0">
                <a:solidFill>
                  <a:schemeClr val="tx1"/>
                </a:solidFill>
                <a:cs typeface="Arial" panose="020B0604020202020204" pitchFamily="34" charset="0"/>
              </a:rPr>
              <a:t>, 36, 37, </a:t>
            </a:r>
            <a:r>
              <a:rPr lang="pl-PL" sz="2400" dirty="0" err="1">
                <a:solidFill>
                  <a:schemeClr val="tx1"/>
                </a:solidFill>
                <a:cs typeface="Arial" panose="020B0604020202020204" pitchFamily="34" charset="0"/>
              </a:rPr>
              <a:t>37</a:t>
            </a:r>
            <a:r>
              <a:rPr lang="pl-PL" sz="2400" dirty="0">
                <a:solidFill>
                  <a:schemeClr val="tx1"/>
                </a:solidFill>
                <a:cs typeface="Arial" panose="020B0604020202020204" pitchFamily="34" charset="0"/>
              </a:rPr>
              <a:t>, 39, 40</a:t>
            </a:r>
            <a:endParaRPr lang="pl-PL" sz="2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algn="just"/>
            <a:endParaRPr lang="pl-PL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r>
              <a:rPr lang="pl-PL" sz="2400" dirty="0">
                <a:solidFill>
                  <a:schemeClr val="tx1"/>
                </a:solidFill>
                <a:cs typeface="Arial" panose="020B0604020202020204" pitchFamily="34" charset="0"/>
              </a:rPr>
              <a:t>przy parzystej liczbie uczniów musimy najpierw odnaleźć dwa wyniki środkowe</a:t>
            </a:r>
          </a:p>
          <a:p>
            <a:pPr algn="just"/>
            <a:r>
              <a:rPr lang="pl-PL" sz="2400" dirty="0">
                <a:solidFill>
                  <a:schemeClr val="tx1"/>
                </a:solidFill>
                <a:cs typeface="Arial" panose="020B0604020202020204" pitchFamily="34" charset="0"/>
              </a:rPr>
              <a:t>np. 20, 25, 26, 27, 28, </a:t>
            </a:r>
            <a:r>
              <a:rPr lang="pl-PL" sz="2400" dirty="0" err="1">
                <a:solidFill>
                  <a:schemeClr val="tx1"/>
                </a:solidFill>
                <a:cs typeface="Arial" panose="020B0604020202020204" pitchFamily="34" charset="0"/>
              </a:rPr>
              <a:t>28</a:t>
            </a:r>
            <a:r>
              <a:rPr lang="pl-PL" sz="2400" dirty="0">
                <a:solidFill>
                  <a:schemeClr val="tx1"/>
                </a:solidFill>
                <a:cs typeface="Arial" panose="020B0604020202020204" pitchFamily="34" charset="0"/>
              </a:rPr>
              <a:t>, 29, 30, 31, </a:t>
            </a:r>
            <a:r>
              <a:rPr lang="pl-PL" sz="2400" b="1" u="sng" dirty="0">
                <a:solidFill>
                  <a:schemeClr val="tx1"/>
                </a:solidFill>
                <a:cs typeface="Arial" panose="020B0604020202020204" pitchFamily="34" charset="0"/>
              </a:rPr>
              <a:t>33, 34</a:t>
            </a:r>
            <a:r>
              <a:rPr lang="pl-PL" sz="2400" dirty="0">
                <a:solidFill>
                  <a:schemeClr val="tx1"/>
                </a:solidFill>
                <a:cs typeface="Arial" panose="020B0604020202020204" pitchFamily="34" charset="0"/>
              </a:rPr>
              <a:t>, 35, </a:t>
            </a:r>
            <a:r>
              <a:rPr lang="pl-PL" sz="2400" dirty="0" err="1">
                <a:solidFill>
                  <a:schemeClr val="tx1"/>
                </a:solidFill>
                <a:cs typeface="Arial" panose="020B0604020202020204" pitchFamily="34" charset="0"/>
              </a:rPr>
              <a:t>35</a:t>
            </a:r>
            <a:r>
              <a:rPr lang="pl-PL" sz="240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pl-PL" sz="2400" dirty="0" err="1">
                <a:solidFill>
                  <a:schemeClr val="tx1"/>
                </a:solidFill>
                <a:cs typeface="Arial" panose="020B0604020202020204" pitchFamily="34" charset="0"/>
              </a:rPr>
              <a:t>35</a:t>
            </a:r>
            <a:r>
              <a:rPr lang="pl-PL" sz="240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pl-PL" sz="2400" dirty="0" err="1">
                <a:solidFill>
                  <a:schemeClr val="tx1"/>
                </a:solidFill>
                <a:cs typeface="Arial" panose="020B0604020202020204" pitchFamily="34" charset="0"/>
              </a:rPr>
              <a:t>35</a:t>
            </a:r>
            <a:r>
              <a:rPr lang="pl-PL" sz="2400" dirty="0">
                <a:solidFill>
                  <a:schemeClr val="tx1"/>
                </a:solidFill>
                <a:cs typeface="Arial" panose="020B0604020202020204" pitchFamily="34" charset="0"/>
              </a:rPr>
              <a:t>, 36, 37, </a:t>
            </a:r>
            <a:r>
              <a:rPr lang="pl-PL" sz="2400" dirty="0" err="1">
                <a:solidFill>
                  <a:schemeClr val="tx1"/>
                </a:solidFill>
                <a:cs typeface="Arial" panose="020B0604020202020204" pitchFamily="34" charset="0"/>
              </a:rPr>
              <a:t>37</a:t>
            </a:r>
            <a:r>
              <a:rPr lang="pl-PL" sz="2400" dirty="0">
                <a:solidFill>
                  <a:schemeClr val="tx1"/>
                </a:solidFill>
                <a:cs typeface="Arial" panose="020B0604020202020204" pitchFamily="34" charset="0"/>
              </a:rPr>
              <a:t>, 39, 40</a:t>
            </a:r>
          </a:p>
          <a:p>
            <a:pPr algn="just"/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75103" y="4919789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l-PL" sz="2000" dirty="0">
                <a:cs typeface="Times New Roman" pitchFamily="18" charset="0"/>
              </a:rPr>
              <a:t>które </a:t>
            </a:r>
            <a:r>
              <a:rPr lang="pl-PL" sz="2400" dirty="0">
                <a:cs typeface="Times New Roman" pitchFamily="18" charset="0"/>
              </a:rPr>
              <a:t>następnie</a:t>
            </a:r>
            <a:r>
              <a:rPr lang="pl-PL" sz="2000" dirty="0">
                <a:cs typeface="Times New Roman" pitchFamily="18" charset="0"/>
              </a:rPr>
              <a:t> sumujemy:</a:t>
            </a:r>
            <a:endParaRPr lang="pl-PL" sz="20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505200" y="489204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2400" dirty="0">
                <a:cs typeface="Times New Roman" pitchFamily="18" charset="0"/>
              </a:rPr>
              <a:t>33 + 34 = 67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57200" y="541020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l-PL" sz="2000" dirty="0">
                <a:cs typeface="Times New Roman" pitchFamily="18" charset="0"/>
              </a:rPr>
              <a:t>i dzielimy </a:t>
            </a:r>
            <a:r>
              <a:rPr lang="pl-PL" sz="2400" dirty="0">
                <a:cs typeface="Times New Roman" pitchFamily="18" charset="0"/>
              </a:rPr>
              <a:t>przez</a:t>
            </a:r>
            <a:r>
              <a:rPr lang="pl-PL" sz="2000" dirty="0">
                <a:cs typeface="Times New Roman" pitchFamily="18" charset="0"/>
              </a:rPr>
              <a:t> 2: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401568" y="5394960"/>
            <a:ext cx="1731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2400" dirty="0">
                <a:cs typeface="Times New Roman" pitchFamily="18" charset="0"/>
              </a:rPr>
              <a:t>67 : 2 = </a:t>
            </a:r>
            <a:r>
              <a:rPr lang="pl-PL" sz="2400" b="1" u="sng" dirty="0">
                <a:cs typeface="Times New Roman" pitchFamily="18" charset="0"/>
              </a:rPr>
              <a:t>33,5</a:t>
            </a:r>
          </a:p>
        </p:txBody>
      </p:sp>
    </p:spTree>
    <p:extLst>
      <p:ext uri="{BB962C8B-B14F-4D97-AF65-F5344CB8AC3E}">
        <p14:creationId xmlns:p14="http://schemas.microsoft.com/office/powerpoint/2010/main" val="109483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3" grpId="0" autoUpdateAnimBg="0"/>
      <p:bldP spid="15" grpId="0" autoUpdateAnimBg="0"/>
      <p:bldP spid="1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ole tekstowe 54"/>
          <p:cNvSpPr txBox="1"/>
          <p:nvPr/>
        </p:nvSpPr>
        <p:spPr>
          <a:xfrm>
            <a:off x="305149" y="116633"/>
            <a:ext cx="11220544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179513" y="166922"/>
            <a:ext cx="11229206" cy="553998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3000" b="1" kern="0" dirty="0">
                <a:solidFill>
                  <a:srgbClr val="002060"/>
                </a:solidFill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Podstawowe pojęcia w statystyce</a:t>
            </a:r>
          </a:p>
        </p:txBody>
      </p:sp>
      <p:sp>
        <p:nvSpPr>
          <p:cNvPr id="3" name="Prostokąt 2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/>
              <a:t>.</a:t>
            </a:r>
          </a:p>
        </p:txBody>
      </p:sp>
      <p:sp>
        <p:nvSpPr>
          <p:cNvPr id="9" name="Prostokąt 8"/>
          <p:cNvSpPr/>
          <p:nvPr/>
        </p:nvSpPr>
        <p:spPr>
          <a:xfrm>
            <a:off x="231188" y="964981"/>
            <a:ext cx="11241492" cy="525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l-PL" sz="2400" b="1" dirty="0">
              <a:solidFill>
                <a:schemeClr val="tx1"/>
              </a:solidFill>
            </a:endParaRPr>
          </a:p>
          <a:p>
            <a:pPr algn="just"/>
            <a:endParaRPr lang="pl-PL" sz="2400" b="1" dirty="0">
              <a:solidFill>
                <a:schemeClr val="tx1"/>
              </a:solidFill>
            </a:endParaRPr>
          </a:p>
          <a:p>
            <a:pPr algn="just"/>
            <a:endParaRPr lang="pl-PL" sz="2400" b="1" dirty="0">
              <a:solidFill>
                <a:schemeClr val="tx1"/>
              </a:solidFill>
            </a:endParaRPr>
          </a:p>
          <a:p>
            <a:pPr algn="just"/>
            <a:endParaRPr lang="pl-PL" sz="2400" b="1" dirty="0">
              <a:solidFill>
                <a:schemeClr val="tx1"/>
              </a:solidFill>
            </a:endParaRPr>
          </a:p>
          <a:p>
            <a:pPr algn="just"/>
            <a:endParaRPr lang="pl-PL" sz="2400" b="1" dirty="0">
              <a:solidFill>
                <a:schemeClr val="tx1"/>
              </a:solidFill>
            </a:endParaRPr>
          </a:p>
          <a:p>
            <a:pPr algn="just"/>
            <a:endParaRPr lang="pl-PL" sz="2400" b="1" dirty="0">
              <a:solidFill>
                <a:schemeClr val="tx1"/>
              </a:solidFill>
            </a:endParaRPr>
          </a:p>
          <a:p>
            <a:pPr algn="just"/>
            <a:r>
              <a:rPr lang="pl-PL" sz="2400" b="1" dirty="0">
                <a:solidFill>
                  <a:schemeClr val="tx1"/>
                </a:solidFill>
              </a:rPr>
              <a:t>Odchylenie standardowe </a:t>
            </a:r>
            <a:r>
              <a:rPr lang="pl-PL" sz="2400" dirty="0">
                <a:solidFill>
                  <a:schemeClr val="tx1"/>
                </a:solidFill>
              </a:rPr>
              <a:t>- miara rozrzutu </a:t>
            </a:r>
            <a:r>
              <a:rPr lang="pl-PL" sz="2400" dirty="0" err="1">
                <a:solidFill>
                  <a:schemeClr val="tx1"/>
                </a:solidFill>
              </a:rPr>
              <a:t>wyników</a:t>
            </a:r>
            <a:r>
              <a:rPr lang="pl-PL" sz="2400" dirty="0">
                <a:solidFill>
                  <a:schemeClr val="tx1"/>
                </a:solidFill>
              </a:rPr>
              <a:t>, </a:t>
            </a:r>
            <a:r>
              <a:rPr lang="pl-PL" sz="2400" dirty="0" err="1">
                <a:solidFill>
                  <a:schemeClr val="tx1"/>
                </a:solidFill>
              </a:rPr>
              <a:t>pozwalająca</a:t>
            </a:r>
            <a:r>
              <a:rPr lang="pl-PL" sz="2400" dirty="0">
                <a:solidFill>
                  <a:schemeClr val="tx1"/>
                </a:solidFill>
              </a:rPr>
              <a:t> na ustalenie przedziału </a:t>
            </a:r>
            <a:r>
              <a:rPr lang="pl-PL" sz="2400" dirty="0" err="1">
                <a:solidFill>
                  <a:schemeClr val="tx1"/>
                </a:solidFill>
              </a:rPr>
              <a:t>wyników</a:t>
            </a:r>
            <a:r>
              <a:rPr lang="pl-PL" sz="2400" dirty="0">
                <a:solidFill>
                  <a:schemeClr val="tx1"/>
                </a:solidFill>
              </a:rPr>
              <a:t> typowych</a:t>
            </a: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Odchylenia należy liczyć nie od średniej z populacji generalnej, ale od średniej z próby, która jest tylko przybliżeniem populacji generalnej. </a:t>
            </a:r>
          </a:p>
          <a:p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Odchylenie standardowe z próby jest oszacowaniem odchylenia standardowego w populacji na podstawie znajomości wyłącznie części jej obiektów, czyli właśnie tzw. próby losowej. </a:t>
            </a:r>
          </a:p>
          <a:p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Należy sumę kwadratów odchyleń podzielić przez liczebność próby pomniejszoną o jeden. W ten sposób po wyciągnięciu pierwiastka tzw. skorygowany wzór na odchylenie standardowe z próby.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</a:rPr>
              <a:t>gdzie s – odchylenie standardowe, n- liczba prób </a:t>
            </a:r>
            <a:r>
              <a:rPr lang="pl-PL" sz="2000" i="1" dirty="0">
                <a:solidFill>
                  <a:schemeClr val="tx1"/>
                </a:solidFill>
              </a:rPr>
              <a:t>x</a:t>
            </a:r>
            <a:r>
              <a:rPr lang="pl-PL" sz="2000" dirty="0">
                <a:solidFill>
                  <a:schemeClr val="tx1"/>
                </a:solidFill>
              </a:rPr>
              <a:t> – pomiar 1 i kolejne,   </a:t>
            </a:r>
            <a:r>
              <a:rPr lang="pl-PL" sz="2000" i="1" dirty="0">
                <a:solidFill>
                  <a:schemeClr val="tx1"/>
                </a:solidFill>
              </a:rPr>
              <a:t> x </a:t>
            </a:r>
            <a:r>
              <a:rPr lang="pl-PL" sz="2000" dirty="0">
                <a:solidFill>
                  <a:schemeClr val="tx1"/>
                </a:solidFill>
              </a:rPr>
              <a:t>– średnia pomiarów.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lvl="0" algn="just"/>
            <a:r>
              <a:rPr lang="pl-PL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</p:txBody>
      </p:sp>
      <p:cxnSp>
        <p:nvCxnSpPr>
          <p:cNvPr id="38" name="Łącznik prosty 37"/>
          <p:cNvCxnSpPr>
            <a:cxnSpLocks/>
          </p:cNvCxnSpPr>
          <p:nvPr/>
        </p:nvCxnSpPr>
        <p:spPr>
          <a:xfrm flipV="1">
            <a:off x="7780025" y="5835984"/>
            <a:ext cx="231553" cy="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ostokąt 5">
                <a:extLst>
                  <a:ext uri="{FF2B5EF4-FFF2-40B4-BE49-F238E27FC236}">
                    <a16:creationId xmlns="" xmlns:a16="http://schemas.microsoft.com/office/drawing/2014/main" id="{1924DB4B-A357-7145-B1B4-75580282C387}"/>
                  </a:ext>
                </a:extLst>
              </p:cNvPr>
              <p:cNvSpPr/>
              <p:nvPr/>
            </p:nvSpPr>
            <p:spPr>
              <a:xfrm>
                <a:off x="1154244" y="4404367"/>
                <a:ext cx="6999156" cy="1298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pl-PL" i="1" dirty="0">
                    <a:latin typeface="Arial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</a:t>
                </a:r>
                <a:r>
                  <a:rPr lang="pl-PL" i="1" baseline="30000" dirty="0">
                    <a:latin typeface="Arial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2</a:t>
                </a:r>
                <a:r>
                  <a:rPr lang="pl-PL" dirty="0">
                    <a:latin typeface="Arial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pl-PL" sz="2800" i="1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a:rPr lang="pl-PL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pl-PL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l-PL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pl-PL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pl-PL" sz="2800" i="1">
                                    <a:latin typeface="Cambria Math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l-PL" sz="2800" i="1">
                                        <a:latin typeface="Cambria Math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−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pl-PL" sz="2800" i="1">
                                            <a:latin typeface="Cambria Math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pl-PL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pl-PL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l-PL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pl-PL" dirty="0">
                    <a:latin typeface="Arial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pl-PL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;    </a:t>
                </a:r>
                <a:r>
                  <a:rPr lang="pl-PL" sz="2800" i="1" dirty="0">
                    <a:latin typeface="Arial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s=</a:t>
                </a:r>
                <a:r>
                  <a:rPr lang="pl-PL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2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sz="2800" i="1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pl-PL" sz="2800" i="1">
                                    <a:latin typeface="Cambria Math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naryPr>
                              <m:sub>
                                <m:r>
                                  <a:rPr lang="pl-PL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pl-PL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pl-PL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pl-PL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pl-PL" sz="2800" i="1">
                                        <a:latin typeface="Cambria Math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pl-PL" sz="2800" i="1">
                                            <a:latin typeface="Cambria Math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  <m:r>
                                          <a:rPr lang="pl-PL" sz="28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Arial" panose="020B0604020202020204" pitchFamily="34" charset="0"/>
                                          </a:rPr>
                                          <m:t>− 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pl-PL" sz="2800" i="1">
                                                <a:latin typeface="Cambria Math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l-PL" sz="28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Arial" panose="020B0604020202020204" pitchFamily="34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pl-PL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l-PL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endParaRPr lang="pl-PL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Prostokąt 5">
                <a:extLst>
                  <a:ext uri="{FF2B5EF4-FFF2-40B4-BE49-F238E27FC236}">
                    <a16:creationId xmlns:a16="http://schemas.microsoft.com/office/drawing/2014/main" id="{1924DB4B-A357-7145-B1B4-75580282C3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244" y="4404367"/>
                <a:ext cx="6999156" cy="1298048"/>
              </a:xfrm>
              <a:prstGeom prst="rect">
                <a:avLst/>
              </a:prstGeom>
              <a:blipFill>
                <a:blip r:embed="rId2"/>
                <a:stretch>
                  <a:fillRect b="-242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2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a 53"/>
          <p:cNvGrpSpPr/>
          <p:nvPr/>
        </p:nvGrpSpPr>
        <p:grpSpPr>
          <a:xfrm>
            <a:off x="179513" y="116633"/>
            <a:ext cx="11433366" cy="604287"/>
            <a:chOff x="179513" y="116632"/>
            <a:chExt cx="8349286" cy="865276"/>
          </a:xfrm>
        </p:grpSpPr>
        <p:sp>
          <p:nvSpPr>
            <p:cNvPr id="55" name="pole tekstowe 54"/>
            <p:cNvSpPr txBox="1"/>
            <p:nvPr/>
          </p:nvSpPr>
          <p:spPr>
            <a:xfrm>
              <a:off x="255961" y="116632"/>
              <a:ext cx="8272838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79513" y="188641"/>
              <a:ext cx="8285618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Podstawowe pojęcia w statystyce</a:t>
              </a:r>
            </a:p>
          </p:txBody>
        </p:sp>
      </p:grpSp>
      <p:sp>
        <p:nvSpPr>
          <p:cNvPr id="3" name="Prostokąt 2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/>
              <a:t>.</a:t>
            </a:r>
          </a:p>
        </p:txBody>
      </p:sp>
      <p:sp>
        <p:nvSpPr>
          <p:cNvPr id="9" name="Prostokąt 8"/>
          <p:cNvSpPr/>
          <p:nvPr/>
        </p:nvSpPr>
        <p:spPr>
          <a:xfrm>
            <a:off x="249477" y="1250065"/>
            <a:ext cx="11241492" cy="50118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>
                <a:solidFill>
                  <a:schemeClr val="tx1"/>
                </a:solidFill>
              </a:rPr>
              <a:t>Dane liczbowe szeregu statystycznego to np. </a:t>
            </a:r>
            <a:r>
              <a:rPr lang="pl-PL" sz="2400" b="1" dirty="0">
                <a:solidFill>
                  <a:schemeClr val="tx1"/>
                </a:solidFill>
              </a:rPr>
              <a:t>8, 9, 6, 8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l-PL" sz="2400" dirty="0">
              <a:solidFill>
                <a:schemeClr val="tx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>
                <a:solidFill>
                  <a:schemeClr val="tx1"/>
                </a:solidFill>
              </a:rPr>
              <a:t>Liczba pomiarów – </a:t>
            </a:r>
            <a:r>
              <a:rPr lang="pl-PL" sz="2400" b="1" dirty="0">
                <a:solidFill>
                  <a:schemeClr val="tx1"/>
                </a:solidFill>
              </a:rPr>
              <a:t>4</a:t>
            </a:r>
            <a:r>
              <a:rPr lang="pl-PL" sz="2400" dirty="0">
                <a:solidFill>
                  <a:schemeClr val="tx1"/>
                </a:solidFill>
              </a:rPr>
              <a:t>		Suma pomiarów – </a:t>
            </a:r>
            <a:r>
              <a:rPr lang="pl-PL" sz="2400" b="1" dirty="0">
                <a:solidFill>
                  <a:schemeClr val="tx1"/>
                </a:solidFill>
              </a:rPr>
              <a:t>31</a:t>
            </a:r>
            <a:r>
              <a:rPr lang="pl-PL" sz="2400" dirty="0">
                <a:solidFill>
                  <a:schemeClr val="tx1"/>
                </a:solidFill>
              </a:rPr>
              <a:t>		Średnia pomiarów – </a:t>
            </a:r>
            <a:r>
              <a:rPr lang="pl-PL" sz="2400" b="1" dirty="0">
                <a:solidFill>
                  <a:schemeClr val="tx1"/>
                </a:solidFill>
              </a:rPr>
              <a:t>7,75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l-PL" sz="2400" dirty="0">
              <a:solidFill>
                <a:schemeClr val="tx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>
                <a:solidFill>
                  <a:schemeClr val="tx1"/>
                </a:solidFill>
              </a:rPr>
              <a:t>Odchylenia od średniej – odpowiednio: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>
                <a:solidFill>
                  <a:schemeClr val="tx1"/>
                </a:solidFill>
              </a:rPr>
              <a:t>0,25	    1,25	       -1,75  	 0,25			Suma odchyleń od średniej wynosi 0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l-PL" sz="2400" dirty="0">
              <a:solidFill>
                <a:schemeClr val="tx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>
                <a:solidFill>
                  <a:schemeClr val="tx1"/>
                </a:solidFill>
              </a:rPr>
              <a:t>Kwadraty odchyleń – odpowiednio: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>
                <a:solidFill>
                  <a:schemeClr val="tx1"/>
                </a:solidFill>
              </a:rPr>
              <a:t>0,0625	   1,5625     3,0625	0,0625			Suma kwadratów odchyleń - 	</a:t>
            </a:r>
            <a:r>
              <a:rPr lang="pl-PL" sz="2400" b="1" dirty="0">
                <a:solidFill>
                  <a:schemeClr val="tx1"/>
                </a:solidFill>
              </a:rPr>
              <a:t>4,75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>
                <a:solidFill>
                  <a:schemeClr val="tx1"/>
                </a:solidFill>
              </a:rPr>
              <a:t>Wariancja: 4,75 / (n-1) = 4,75 / 3 = 1,58333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l-PL" sz="2400" dirty="0">
              <a:solidFill>
                <a:schemeClr val="tx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>
                <a:solidFill>
                  <a:schemeClr val="tx1"/>
                </a:solidFill>
              </a:rPr>
              <a:t>Odchylenie standardowe: √ 1,58333 = 1,2583 = </a:t>
            </a:r>
            <a:r>
              <a:rPr lang="pl-PL" sz="2400" b="1" dirty="0">
                <a:solidFill>
                  <a:schemeClr val="tx1"/>
                </a:solidFill>
              </a:rPr>
              <a:t>1,3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4657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Myriad Pro Cond" panose="020B0506030403020204" pitchFamily="34" charset="0"/>
              </a:rPr>
              <a:t>Wykres słupkowy z odchyleniem standardowym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9836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21"/>
          <p:cNvSpPr/>
          <p:nvPr/>
        </p:nvSpPr>
        <p:spPr>
          <a:xfrm>
            <a:off x="817631" y="1941927"/>
            <a:ext cx="10068560" cy="898902"/>
          </a:xfrm>
          <a:prstGeom prst="rect">
            <a:avLst/>
          </a:prstGeom>
          <a:solidFill>
            <a:srgbClr val="006600">
              <a:alpha val="20000"/>
            </a:srgbClr>
          </a:solidFill>
          <a:ln w="127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514350" indent="-514350">
              <a:buAutoNum type="arabicPeriod"/>
              <a:defRPr/>
            </a:pPr>
            <a:endParaRPr lang="pl-PL" sz="2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upa 22"/>
          <p:cNvGrpSpPr/>
          <p:nvPr/>
        </p:nvGrpSpPr>
        <p:grpSpPr>
          <a:xfrm>
            <a:off x="179512" y="898959"/>
            <a:ext cx="11717847" cy="530242"/>
            <a:chOff x="179513" y="1295027"/>
            <a:chExt cx="6904093" cy="759252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1295027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1393222"/>
              <a:ext cx="6832915" cy="66105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Karta pracy 1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953062" y="3245247"/>
            <a:ext cx="7330190" cy="286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/>
              <a:t>ŚREDNIA ARYTMETYCZNA		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UCZEŃ 1: 120 cm					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UCZEŃ 2.: 70 cm				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UCZEŃ 3. 40 cm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ŚREDNIA ŚREDNICH: 40 cm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ŚREDNIA WAŻONA  55,4 cm</a:t>
            </a:r>
            <a:endParaRPr lang="pl-PL" sz="24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17632" y="2128452"/>
            <a:ext cx="10068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dk1"/>
                </a:solidFill>
                <a:latin typeface="Myriad Pro Cond" panose="020B0506030403020204" pitchFamily="34" charset="0"/>
              </a:rPr>
              <a:t>OBLICZANIE ŚREDNIEJ ARYTMETYCZNEJ I ŚREDNIEJ WAŻONEJ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3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21"/>
          <p:cNvSpPr/>
          <p:nvPr/>
        </p:nvSpPr>
        <p:spPr>
          <a:xfrm>
            <a:off x="817631" y="1850487"/>
            <a:ext cx="10068560" cy="898902"/>
          </a:xfrm>
          <a:prstGeom prst="rect">
            <a:avLst/>
          </a:prstGeom>
          <a:solidFill>
            <a:srgbClr val="006600">
              <a:alpha val="20000"/>
            </a:srgbClr>
          </a:solidFill>
          <a:ln w="127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514350" indent="-514350">
              <a:buAutoNum type="arabicPeriod"/>
              <a:defRPr/>
            </a:pPr>
            <a:endParaRPr lang="pl-PL" sz="2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upa 22"/>
          <p:cNvGrpSpPr/>
          <p:nvPr/>
        </p:nvGrpSpPr>
        <p:grpSpPr>
          <a:xfrm>
            <a:off x="179512" y="862377"/>
            <a:ext cx="11717847" cy="523220"/>
            <a:chOff x="179513" y="1242656"/>
            <a:chExt cx="6904093" cy="749197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1242656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1314665"/>
              <a:ext cx="6832915" cy="66105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Karta pracy 2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652010" y="3108087"/>
            <a:ext cx="7330190" cy="286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/>
              <a:t>MEDIANA			DOMINANTA	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A: 24				A: 35	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B: 20				B: 28 I 35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C: 3,5				C: </a:t>
            </a:r>
            <a:r>
              <a:rPr lang="en-US" sz="2400" dirty="0" err="1"/>
              <a:t>brak</a:t>
            </a:r>
            <a:r>
              <a:rPr lang="en-US" sz="2400" dirty="0"/>
              <a:t> </a:t>
            </a:r>
            <a:r>
              <a:rPr lang="en-US" sz="2400" dirty="0" err="1"/>
              <a:t>dominanty</a:t>
            </a:r>
            <a:endParaRPr lang="en-US" sz="24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17632" y="2027868"/>
            <a:ext cx="10068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dk1"/>
                </a:solidFill>
                <a:latin typeface="Myriad Pro Cond" panose="020B0506030403020204" pitchFamily="34" charset="0"/>
              </a:rPr>
              <a:t>MEDIANA I DOMINANTA (MODALNA)</a:t>
            </a:r>
          </a:p>
          <a:p>
            <a:pPr algn="ctr"/>
            <a:endParaRPr lang="pl-PL" dirty="0"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85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21"/>
          <p:cNvSpPr/>
          <p:nvPr/>
        </p:nvSpPr>
        <p:spPr>
          <a:xfrm>
            <a:off x="817631" y="1932783"/>
            <a:ext cx="10068560" cy="898902"/>
          </a:xfrm>
          <a:prstGeom prst="rect">
            <a:avLst/>
          </a:prstGeom>
          <a:solidFill>
            <a:srgbClr val="006600">
              <a:alpha val="20000"/>
            </a:srgbClr>
          </a:solidFill>
          <a:ln w="127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514350" indent="-514350">
              <a:buAutoNum type="arabicPeriod"/>
              <a:defRPr/>
            </a:pPr>
            <a:endParaRPr lang="pl-PL" sz="2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upa 22"/>
          <p:cNvGrpSpPr/>
          <p:nvPr/>
        </p:nvGrpSpPr>
        <p:grpSpPr>
          <a:xfrm>
            <a:off x="179512" y="898959"/>
            <a:ext cx="11717847" cy="523220"/>
            <a:chOff x="179513" y="1295027"/>
            <a:chExt cx="6904093" cy="749197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1295027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1367035"/>
              <a:ext cx="6832915" cy="66105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Karta pracy 3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079292" y="3055472"/>
            <a:ext cx="8902908" cy="286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LICZBA POMIARÓW: 10</a:t>
            </a:r>
          </a:p>
          <a:p>
            <a:pPr>
              <a:lnSpc>
                <a:spcPct val="150000"/>
              </a:lnSpc>
            </a:pPr>
            <a:r>
              <a:rPr lang="en-US" dirty="0"/>
              <a:t>SUMA POMIARÓW: 299</a:t>
            </a:r>
          </a:p>
          <a:p>
            <a:pPr>
              <a:lnSpc>
                <a:spcPct val="150000"/>
              </a:lnSpc>
            </a:pPr>
            <a:r>
              <a:rPr lang="en-US" dirty="0"/>
              <a:t>ŚREDNIA ARYTMETYCZNA: 29,9</a:t>
            </a:r>
          </a:p>
          <a:p>
            <a:pPr>
              <a:lnSpc>
                <a:spcPct val="150000"/>
              </a:lnSpc>
            </a:pPr>
            <a:r>
              <a:rPr lang="en-US" dirty="0"/>
              <a:t>ODCHYLENIA OD ŚREDNIEJ</a:t>
            </a:r>
          </a:p>
          <a:p>
            <a:pPr fontAlgn="t"/>
            <a:endParaRPr lang="pl-PL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17632" y="2110164"/>
            <a:ext cx="10068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dk1"/>
                </a:solidFill>
                <a:latin typeface="Myriad Pro Cond" panose="020B0506030403020204" pitchFamily="34" charset="0"/>
              </a:rPr>
              <a:t>ODCHYLENIE STANDARDOWE</a:t>
            </a:r>
          </a:p>
          <a:p>
            <a:pPr algn="ctr"/>
            <a:endParaRPr lang="pl-PL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="" xmlns:a16="http://schemas.microsoft.com/office/drawing/2014/main" id="{0A525C40-19CC-2A42-8D65-7EC1AB1A3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608849"/>
              </p:ext>
            </p:extLst>
          </p:nvPr>
        </p:nvGraphicFramePr>
        <p:xfrm>
          <a:off x="1787911" y="4859162"/>
          <a:ext cx="8128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="" xmlns:a16="http://schemas.microsoft.com/office/drawing/2014/main" val="140831301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523351547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596862166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37204603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18061721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759647823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24787287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01128518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87006793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43631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818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dirty="0"/>
                        <a:t>25,1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-1,9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-15,9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-28,9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-20,9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-1,9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-12,9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4908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21"/>
          <p:cNvSpPr/>
          <p:nvPr/>
        </p:nvSpPr>
        <p:spPr>
          <a:xfrm>
            <a:off x="817631" y="1905351"/>
            <a:ext cx="10068560" cy="898902"/>
          </a:xfrm>
          <a:prstGeom prst="rect">
            <a:avLst/>
          </a:prstGeom>
          <a:solidFill>
            <a:srgbClr val="006600">
              <a:alpha val="20000"/>
            </a:srgbClr>
          </a:solidFill>
          <a:ln w="127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514350" indent="-514350">
              <a:buAutoNum type="arabicPeriod"/>
              <a:defRPr/>
            </a:pPr>
            <a:endParaRPr lang="pl-PL" sz="2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upa 22"/>
          <p:cNvGrpSpPr/>
          <p:nvPr/>
        </p:nvGrpSpPr>
        <p:grpSpPr>
          <a:xfrm>
            <a:off x="179512" y="917241"/>
            <a:ext cx="11717847" cy="523220"/>
            <a:chOff x="179513" y="116632"/>
            <a:chExt cx="6904093" cy="749197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116632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188641"/>
              <a:ext cx="6832915" cy="66105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Karta pracy 3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079292" y="2808583"/>
            <a:ext cx="8902908" cy="348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KWADRATY ODCHYLEŃ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/>
              <a:t>SUMA KWADRATÓW ODCHYLEŃ: </a:t>
            </a:r>
            <a:r>
              <a:rPr lang="en-US" sz="2400" b="1" dirty="0"/>
              <a:t>3916,9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N-1= 10-1=9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17632" y="2128452"/>
            <a:ext cx="10068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dk1"/>
                </a:solidFill>
                <a:latin typeface="Myriad Pro Cond" panose="020B0506030403020204" pitchFamily="34" charset="0"/>
              </a:rPr>
              <a:t>ODCHYLENIE STANDARDOWE</a:t>
            </a:r>
          </a:p>
          <a:p>
            <a:pPr algn="ctr"/>
            <a:endParaRPr lang="pl-PL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="" xmlns:a16="http://schemas.microsoft.com/office/drawing/2014/main" id="{0A525C40-19CC-2A42-8D65-7EC1AB1A3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225762"/>
              </p:ext>
            </p:extLst>
          </p:nvPr>
        </p:nvGraphicFramePr>
        <p:xfrm>
          <a:off x="1079291" y="3793345"/>
          <a:ext cx="1013335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098">
                  <a:extLst>
                    <a:ext uri="{9D8B030D-6E8A-4147-A177-3AD203B41FA5}">
                      <a16:colId xmlns="" xmlns:a16="http://schemas.microsoft.com/office/drawing/2014/main" val="1408313012"/>
                    </a:ext>
                  </a:extLst>
                </a:gridCol>
                <a:gridCol w="1192437">
                  <a:extLst>
                    <a:ext uri="{9D8B030D-6E8A-4147-A177-3AD203B41FA5}">
                      <a16:colId xmlns="" xmlns:a16="http://schemas.microsoft.com/office/drawing/2014/main" val="2523351547"/>
                    </a:ext>
                  </a:extLst>
                </a:gridCol>
                <a:gridCol w="806471">
                  <a:extLst>
                    <a:ext uri="{9D8B030D-6E8A-4147-A177-3AD203B41FA5}">
                      <a16:colId xmlns="" xmlns:a16="http://schemas.microsoft.com/office/drawing/2014/main" val="2596862166"/>
                    </a:ext>
                  </a:extLst>
                </a:gridCol>
                <a:gridCol w="1097280">
                  <a:extLst>
                    <a:ext uri="{9D8B030D-6E8A-4147-A177-3AD203B41FA5}">
                      <a16:colId xmlns="" xmlns:a16="http://schemas.microsoft.com/office/drawing/2014/main" val="3372046034"/>
                    </a:ext>
                  </a:extLst>
                </a:gridCol>
                <a:gridCol w="1079292">
                  <a:extLst>
                    <a:ext uri="{9D8B030D-6E8A-4147-A177-3AD203B41FA5}">
                      <a16:colId xmlns="" xmlns:a16="http://schemas.microsoft.com/office/drawing/2014/main" val="2180617211"/>
                    </a:ext>
                  </a:extLst>
                </a:gridCol>
                <a:gridCol w="1139252">
                  <a:extLst>
                    <a:ext uri="{9D8B030D-6E8A-4147-A177-3AD203B41FA5}">
                      <a16:colId xmlns="" xmlns:a16="http://schemas.microsoft.com/office/drawing/2014/main" val="759647823"/>
                    </a:ext>
                  </a:extLst>
                </a:gridCol>
                <a:gridCol w="737516">
                  <a:extLst>
                    <a:ext uri="{9D8B030D-6E8A-4147-A177-3AD203B41FA5}">
                      <a16:colId xmlns="" xmlns:a16="http://schemas.microsoft.com/office/drawing/2014/main" val="2024787287"/>
                    </a:ext>
                  </a:extLst>
                </a:gridCol>
                <a:gridCol w="1106274">
                  <a:extLst>
                    <a:ext uri="{9D8B030D-6E8A-4147-A177-3AD203B41FA5}">
                      <a16:colId xmlns="" xmlns:a16="http://schemas.microsoft.com/office/drawing/2014/main" val="3011285181"/>
                    </a:ext>
                  </a:extLst>
                </a:gridCol>
                <a:gridCol w="1034322">
                  <a:extLst>
                    <a:ext uri="{9D8B030D-6E8A-4147-A177-3AD203B41FA5}">
                      <a16:colId xmlns="" xmlns:a16="http://schemas.microsoft.com/office/drawing/2014/main" val="870067932"/>
                    </a:ext>
                  </a:extLst>
                </a:gridCol>
                <a:gridCol w="899409">
                  <a:extLst>
                    <a:ext uri="{9D8B030D-6E8A-4147-A177-3AD203B41FA5}">
                      <a16:colId xmlns="" xmlns:a16="http://schemas.microsoft.com/office/drawing/2014/main" val="2043631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l-PL" sz="2400" dirty="0"/>
                        <a:t>25,1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36,1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-1,9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-15,9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-28,9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-20,9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-1,9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16,1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-12,9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5,1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818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2400" dirty="0"/>
                        <a:t>630,01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1303,21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3,61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252,81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835,21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436,81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3,61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259,21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166,41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26,01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4908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09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66850" y="953311"/>
            <a:ext cx="9144000" cy="378129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>
                <a:latin typeface="Myriad Pro Cond" panose="020B0506030403020204" pitchFamily="34" charset="0"/>
              </a:rPr>
              <a:t>Doskonalenie umiejętności planowania i przeprowadzania obserwacji </a:t>
            </a:r>
            <a:r>
              <a:rPr lang="pl-PL" sz="3600" dirty="0" smtClean="0">
                <a:latin typeface="Myriad Pro Cond" panose="020B0506030403020204" pitchFamily="34" charset="0"/>
              </a:rPr>
              <a:t/>
            </a:r>
            <a:br>
              <a:rPr lang="pl-PL" sz="3600" dirty="0" smtClean="0">
                <a:latin typeface="Myriad Pro Cond" panose="020B0506030403020204" pitchFamily="34" charset="0"/>
              </a:rPr>
            </a:br>
            <a:r>
              <a:rPr lang="pl-PL" sz="3600" dirty="0" smtClean="0">
                <a:latin typeface="Myriad Pro Cond" panose="020B0506030403020204" pitchFamily="34" charset="0"/>
              </a:rPr>
              <a:t>i </a:t>
            </a:r>
            <a:r>
              <a:rPr lang="pl-PL" sz="3600" dirty="0">
                <a:latin typeface="Myriad Pro Cond" panose="020B0506030403020204" pitchFamily="34" charset="0"/>
              </a:rPr>
              <a:t>doświadczeń oraz wnioskowania w oparciu o wyniki badań. Opracowanie, analiza i interpretacja wyników badań </a:t>
            </a:r>
            <a:br>
              <a:rPr lang="pl-PL" sz="3600" dirty="0">
                <a:latin typeface="Myriad Pro Cond" panose="020B0506030403020204" pitchFamily="34" charset="0"/>
              </a:rPr>
            </a:br>
            <a:r>
              <a:rPr lang="pl-PL" sz="3600" dirty="0">
                <a:latin typeface="Myriad Pro Cond" panose="020B0506030403020204" pitchFamily="34" charset="0"/>
              </a:rPr>
              <a:t>w oparciu o proste analizy statystyczne</a:t>
            </a:r>
            <a:r>
              <a:rPr lang="pl-PL" sz="3600" dirty="0"/>
              <a:t/>
            </a:r>
            <a:br>
              <a:rPr lang="pl-PL" sz="3600" dirty="0"/>
            </a:br>
            <a:endParaRPr lang="pl-PL" sz="3600" b="1" dirty="0">
              <a:solidFill>
                <a:srgbClr val="002060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5F588AFB-1747-4064-A70E-FD8841503E61}"/>
              </a:ext>
            </a:extLst>
          </p:cNvPr>
          <p:cNvSpPr/>
          <p:nvPr/>
        </p:nvSpPr>
        <p:spPr>
          <a:xfrm>
            <a:off x="5785416" y="4955470"/>
            <a:ext cx="4579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Dorota Mościcka, Adam Pukocz, Izabela Ziętara</a:t>
            </a:r>
          </a:p>
        </p:txBody>
      </p:sp>
    </p:spTree>
    <p:extLst>
      <p:ext uri="{BB962C8B-B14F-4D97-AF65-F5344CB8AC3E}">
        <p14:creationId xmlns:p14="http://schemas.microsoft.com/office/powerpoint/2010/main" val="3855982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21"/>
          <p:cNvSpPr/>
          <p:nvPr/>
        </p:nvSpPr>
        <p:spPr>
          <a:xfrm>
            <a:off x="817631" y="1941927"/>
            <a:ext cx="10068560" cy="898902"/>
          </a:xfrm>
          <a:prstGeom prst="rect">
            <a:avLst/>
          </a:prstGeom>
          <a:solidFill>
            <a:srgbClr val="006600">
              <a:alpha val="20000"/>
            </a:srgbClr>
          </a:solidFill>
          <a:ln w="127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514350" indent="-514350">
              <a:buAutoNum type="arabicPeriod"/>
              <a:defRPr/>
            </a:pPr>
            <a:endParaRPr lang="pl-PL" sz="2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upa 22"/>
          <p:cNvGrpSpPr/>
          <p:nvPr/>
        </p:nvGrpSpPr>
        <p:grpSpPr>
          <a:xfrm>
            <a:off x="179512" y="908097"/>
            <a:ext cx="11717847" cy="523220"/>
            <a:chOff x="179513" y="1308115"/>
            <a:chExt cx="6904093" cy="749196"/>
          </a:xfrm>
        </p:grpSpPr>
        <p:sp>
          <p:nvSpPr>
            <p:cNvPr id="24" name="pole tekstowe 23"/>
            <p:cNvSpPr txBox="1"/>
            <p:nvPr/>
          </p:nvSpPr>
          <p:spPr>
            <a:xfrm>
              <a:off x="255962" y="1308115"/>
              <a:ext cx="6827644" cy="74919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79513" y="1393215"/>
              <a:ext cx="6832915" cy="66105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kumimoji="0" lang="pl-PL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Karta pracy 3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079292" y="3064615"/>
            <a:ext cx="8902908" cy="348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5">
              <a:lnSpc>
                <a:spcPct val="150000"/>
              </a:lnSpc>
            </a:pPr>
            <a:r>
              <a:rPr lang="en-US" sz="2400" dirty="0"/>
              <a:t>WARIANCJA: </a:t>
            </a:r>
            <a:r>
              <a:rPr lang="en-US" sz="2400" b="1" dirty="0"/>
              <a:t>435,21</a:t>
            </a:r>
          </a:p>
          <a:p>
            <a:pPr lvl="5">
              <a:lnSpc>
                <a:spcPct val="150000"/>
              </a:lnSpc>
            </a:pPr>
            <a:r>
              <a:rPr lang="en-US" sz="2400" b="1" dirty="0"/>
              <a:t>ODCHYLENIE STANDARDOWE: 20,86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17632" y="2192460"/>
            <a:ext cx="10068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dk1"/>
                </a:solidFill>
                <a:latin typeface="Myriad Pro Cond" panose="020B0506030403020204" pitchFamily="34" charset="0"/>
              </a:rPr>
              <a:t>ODCHYLENIE STANDARDOWE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37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21"/>
          <p:cNvSpPr/>
          <p:nvPr/>
        </p:nvSpPr>
        <p:spPr>
          <a:xfrm>
            <a:off x="817631" y="1439007"/>
            <a:ext cx="10068560" cy="898902"/>
          </a:xfrm>
          <a:prstGeom prst="rect">
            <a:avLst/>
          </a:prstGeom>
          <a:solidFill>
            <a:srgbClr val="006600">
              <a:alpha val="20000"/>
            </a:srgbClr>
          </a:solidFill>
          <a:ln w="127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514350" indent="-514350">
              <a:buAutoNum type="arabicPeriod"/>
              <a:defRPr/>
            </a:pPr>
            <a:endParaRPr lang="pl-PL" sz="2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817632" y="1588956"/>
            <a:ext cx="10068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dk1"/>
                </a:solidFill>
                <a:latin typeface="Myriad Pro Cond" panose="020B0506030403020204" pitchFamily="34" charset="0"/>
              </a:rPr>
              <a:t>DZIĘKUJEMY ZA UWAGĘ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85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1DEC6CE-B5AC-45F9-89CC-DDC57345F9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46587" y="1916535"/>
            <a:ext cx="9731828" cy="22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pl-PL" sz="2400" dirty="0"/>
              <a:t>Uczestnik po zajęciach: </a:t>
            </a:r>
          </a:p>
          <a:p>
            <a:pPr lvl="0"/>
            <a:r>
              <a:rPr lang="pl-PL" sz="2400" dirty="0"/>
              <a:t>zna zapisy podstawy programowej odnoszące się do analizy </a:t>
            </a:r>
            <a:r>
              <a:rPr lang="pl-PL" sz="2400" dirty="0" smtClean="0"/>
              <a:t>statystycznej; </a:t>
            </a:r>
            <a:endParaRPr lang="pl-PL" sz="2400" dirty="0"/>
          </a:p>
          <a:p>
            <a:pPr lvl="0"/>
            <a:r>
              <a:rPr lang="pl-PL" sz="2400" dirty="0"/>
              <a:t>zna i rozumie podstawowe pojęcia stosowane w </a:t>
            </a:r>
            <a:r>
              <a:rPr lang="pl-PL" sz="2400" dirty="0" smtClean="0"/>
              <a:t>statystyce;</a:t>
            </a:r>
            <a:endParaRPr lang="pl-PL" sz="2400" dirty="0"/>
          </a:p>
          <a:p>
            <a:pPr lvl="0"/>
            <a:r>
              <a:rPr lang="pl-PL" sz="2400" dirty="0"/>
              <a:t>zna i stosuje proste obliczenia </a:t>
            </a:r>
            <a:r>
              <a:rPr lang="pl-PL" sz="2400" dirty="0" smtClean="0"/>
              <a:t>statystyczne;</a:t>
            </a:r>
            <a:endParaRPr lang="pl-PL" sz="2400" dirty="0"/>
          </a:p>
          <a:p>
            <a:r>
              <a:rPr lang="pl-PL" sz="2400" dirty="0"/>
              <a:t>zna zastosowania statystyki w realizacji założeń podstawy </a:t>
            </a:r>
            <a:r>
              <a:rPr lang="pl-PL" sz="2400" dirty="0" smtClean="0"/>
              <a:t>programowej.</a:t>
            </a:r>
            <a:endParaRPr lang="pl-PL" sz="2400" dirty="0"/>
          </a:p>
        </p:txBody>
      </p:sp>
      <p:grpSp>
        <p:nvGrpSpPr>
          <p:cNvPr id="2" name="Grupa 15">
            <a:extLst>
              <a:ext uri="{FF2B5EF4-FFF2-40B4-BE49-F238E27FC236}">
                <a16:creationId xmlns="" xmlns:a16="http://schemas.microsoft.com/office/drawing/2014/main" id="{5D5CC189-9373-4FE5-A7FB-1015DA442B9A}"/>
              </a:ext>
            </a:extLst>
          </p:cNvPr>
          <p:cNvGrpSpPr/>
          <p:nvPr/>
        </p:nvGrpSpPr>
        <p:grpSpPr>
          <a:xfrm>
            <a:off x="1048201" y="839006"/>
            <a:ext cx="9764588" cy="604281"/>
            <a:chOff x="793718" y="1150998"/>
            <a:chExt cx="6904094" cy="865269"/>
          </a:xfrm>
        </p:grpSpPr>
        <p:sp>
          <p:nvSpPr>
            <p:cNvPr id="17" name="pole tekstowe 16">
              <a:extLst>
                <a:ext uri="{FF2B5EF4-FFF2-40B4-BE49-F238E27FC236}">
                  <a16:creationId xmlns="" xmlns:a16="http://schemas.microsoft.com/office/drawing/2014/main" id="{2671ACE7-A60F-463C-952B-B710AA64CE3D}"/>
                </a:ext>
              </a:extLst>
            </p:cNvPr>
            <p:cNvSpPr txBox="1"/>
            <p:nvPr/>
          </p:nvSpPr>
          <p:spPr>
            <a:xfrm>
              <a:off x="870168" y="1150998"/>
              <a:ext cx="6827644" cy="83733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="" xmlns:a16="http://schemas.microsoft.com/office/drawing/2014/main" id="{7EC5D269-39A3-4FFA-9870-CD9897B9BFA8}"/>
                </a:ext>
              </a:extLst>
            </p:cNvPr>
            <p:cNvSpPr txBox="1"/>
            <p:nvPr/>
          </p:nvSpPr>
          <p:spPr>
            <a:xfrm>
              <a:off x="793718" y="1223005"/>
              <a:ext cx="6832917" cy="79326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pl-PL" sz="3000" b="1" kern="0" dirty="0">
                  <a:solidFill>
                    <a:srgbClr val="392E65"/>
                  </a:solidFill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Cele zajęć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248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785714" y="829211"/>
            <a:ext cx="4557481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34684" y="956083"/>
            <a:ext cx="456099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Zapisy podstawy programowej </a:t>
            </a:r>
            <a:r>
              <a:rPr kumimoji="0" lang="pl-P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biologii</a:t>
            </a: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rgbClr val="392E65"/>
              </a:solidFill>
              <a:effectLst/>
              <a:uLnTx/>
              <a:uFillTx/>
              <a:latin typeface="Myriad Pro Cond" panose="020B0506030403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04088" y="1878485"/>
            <a:ext cx="5020056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pl-PL" sz="1600" b="1" dirty="0" smtClean="0"/>
              <a:t>Cele kształcenia – wymagania ogólne</a:t>
            </a:r>
          </a:p>
          <a:p>
            <a:pPr lvl="0"/>
            <a:r>
              <a:rPr lang="pl-PL" sz="1600" dirty="0" smtClean="0"/>
              <a:t> Zakres rozszerzony</a:t>
            </a:r>
          </a:p>
          <a:p>
            <a:pPr lvl="0"/>
            <a:r>
              <a:rPr lang="pl-PL" sz="1600" dirty="0" smtClean="0"/>
              <a:t>II. Rozwijanie myślenia naukowego; doskonalenie umiejętności planowania i przeprowadzania obserwacji i doświadczeń oraz wnioskowania w oparciu o wyniki badań. Uczeń:</a:t>
            </a:r>
          </a:p>
          <a:p>
            <a:r>
              <a:rPr lang="pl-PL" sz="1600" dirty="0" smtClean="0"/>
              <a:t>3</a:t>
            </a:r>
            <a:r>
              <a:rPr lang="pl-PL" sz="1600" b="1" dirty="0" smtClean="0"/>
              <a:t>) opracowuje, analizuje i interpretuje wyniki badań w oparciu o proste analizy statystyczne</a:t>
            </a:r>
            <a:r>
              <a:rPr lang="pl-PL" sz="1600" dirty="0" smtClean="0"/>
              <a:t>; </a:t>
            </a:r>
          </a:p>
          <a:p>
            <a:endParaRPr lang="pl-PL" sz="1600" dirty="0" smtClean="0"/>
          </a:p>
          <a:p>
            <a:r>
              <a:rPr lang="pl-PL" sz="1600" dirty="0" smtClean="0"/>
              <a:t>Zakres podstawowy</a:t>
            </a:r>
          </a:p>
          <a:p>
            <a:pPr lvl="0"/>
            <a:r>
              <a:rPr lang="pl-PL" sz="1600" dirty="0" smtClean="0"/>
              <a:t>III. Rozwijanie myślenia naukowego; doskonalenie umiejętności planowania i przeprowadzania obserwacji i doświadczeń oraz wnioskowania w oparciu o wyniki badań. Uczeń:</a:t>
            </a:r>
          </a:p>
          <a:p>
            <a:r>
              <a:rPr lang="pl-PL" sz="1600" dirty="0" smtClean="0"/>
              <a:t>3) </a:t>
            </a:r>
            <a:r>
              <a:rPr lang="pl-PL" sz="1600" b="1" dirty="0" smtClean="0"/>
              <a:t>w oparciu o proste analizy statystyczne opracowuje, analizuje i interpretuje wyniki badań</a:t>
            </a:r>
            <a:r>
              <a:rPr lang="pl-PL" sz="1600" dirty="0" smtClean="0"/>
              <a:t>; </a:t>
            </a:r>
          </a:p>
          <a:p>
            <a:pPr lvl="0"/>
            <a:endParaRPr lang="pl-PL" sz="1600" dirty="0" smtClean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pPr lvl="0"/>
            <a:endParaRPr lang="pl-PL" sz="1600" dirty="0"/>
          </a:p>
        </p:txBody>
      </p:sp>
      <p:sp>
        <p:nvSpPr>
          <p:cNvPr id="15" name="pole tekstowe 14"/>
          <p:cNvSpPr txBox="1"/>
          <p:nvPr/>
        </p:nvSpPr>
        <p:spPr>
          <a:xfrm flipH="1">
            <a:off x="6199632" y="1828801"/>
            <a:ext cx="5513832" cy="4644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600" b="1" dirty="0"/>
              <a:t>Liceum i technikum</a:t>
            </a:r>
          </a:p>
          <a:p>
            <a:r>
              <a:rPr lang="pl-PL" sz="1600" b="1" dirty="0"/>
              <a:t>Wymagania szczegółowe</a:t>
            </a:r>
          </a:p>
          <a:p>
            <a:r>
              <a:rPr lang="pl-PL" sz="1600" dirty="0"/>
              <a:t>XII. Rachunek prawdopodobieństwa i statystyka.</a:t>
            </a:r>
          </a:p>
          <a:p>
            <a:r>
              <a:rPr lang="pl-PL" sz="1600" b="1" dirty="0"/>
              <a:t>Zakres podstawowy. </a:t>
            </a:r>
            <a:r>
              <a:rPr lang="pl-PL" sz="1600" dirty="0"/>
              <a:t>Uczeń:</a:t>
            </a:r>
          </a:p>
          <a:p>
            <a:r>
              <a:rPr lang="pl-PL" sz="1600" dirty="0"/>
              <a:t>1) oblicza prawdopodobieństwo w modelu klasycznym;</a:t>
            </a:r>
          </a:p>
          <a:p>
            <a:r>
              <a:rPr lang="pl-PL" sz="1600" dirty="0"/>
              <a:t>2) stosuje skalę centylową;</a:t>
            </a:r>
          </a:p>
          <a:p>
            <a:r>
              <a:rPr lang="pl-PL" sz="1600" dirty="0"/>
              <a:t>3) </a:t>
            </a:r>
            <a:r>
              <a:rPr lang="pl-PL" sz="1600" b="1" dirty="0"/>
              <a:t>oblicza średnią arytmetyczną i średnią ważoną, znajduje medianę i dominantę</a:t>
            </a:r>
            <a:r>
              <a:rPr lang="pl-PL" sz="1600" dirty="0"/>
              <a:t>;</a:t>
            </a:r>
          </a:p>
          <a:p>
            <a:r>
              <a:rPr lang="pl-PL" sz="1600" dirty="0"/>
              <a:t>4</a:t>
            </a:r>
            <a:r>
              <a:rPr lang="pl-PL" sz="1600" b="1" dirty="0"/>
              <a:t>) oblicza odchylenie standardowe zestawu danych (także w przypadku danych odpowiednio pogrupowanych), interpretuje ten parametr dla danych empirycznych;</a:t>
            </a:r>
          </a:p>
          <a:p>
            <a:r>
              <a:rPr lang="pl-PL" sz="1600" dirty="0"/>
              <a:t>5) oblicza wartość oczekiwaną, np. przy ustalaniu wysokości wygranej w prostych grach losowych i loteriach.</a:t>
            </a:r>
          </a:p>
          <a:p>
            <a:pPr lvl="0"/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pPr lvl="0"/>
            <a:endParaRPr lang="pl-PL" sz="16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6358739" y="832105"/>
            <a:ext cx="5226709" cy="65729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6300216" y="1031914"/>
            <a:ext cx="5230743" cy="461664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Zapisy podstawy programowej z matematyki</a:t>
            </a:r>
          </a:p>
        </p:txBody>
      </p:sp>
    </p:spTree>
    <p:extLst>
      <p:ext uri="{BB962C8B-B14F-4D97-AF65-F5344CB8AC3E}">
        <p14:creationId xmlns:p14="http://schemas.microsoft.com/office/powerpoint/2010/main" val="78763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a 53"/>
          <p:cNvGrpSpPr/>
          <p:nvPr/>
        </p:nvGrpSpPr>
        <p:grpSpPr>
          <a:xfrm>
            <a:off x="179513" y="116633"/>
            <a:ext cx="11346180" cy="604287"/>
            <a:chOff x="179513" y="116632"/>
            <a:chExt cx="6904093" cy="865276"/>
          </a:xfrm>
        </p:grpSpPr>
        <p:sp>
          <p:nvSpPr>
            <p:cNvPr id="55" name="pole tekstowe 54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Statystyka w biologii / biostatystyka</a:t>
              </a:r>
              <a:endParaRPr kumimoji="0" lang="pl-PL" sz="3000" b="1" i="0" u="none" strike="noStrike" kern="0" cap="none" spc="0" normalizeH="0" baseline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284201" y="1042417"/>
            <a:ext cx="11241492" cy="996695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u="sng" dirty="0">
              <a:solidFill>
                <a:schemeClr val="tx1"/>
              </a:solidFill>
            </a:endParaRPr>
          </a:p>
          <a:p>
            <a:pPr algn="just"/>
            <a:r>
              <a:rPr lang="pl-PL" sz="2000" dirty="0">
                <a:solidFill>
                  <a:schemeClr val="tx1"/>
                </a:solidFill>
              </a:rPr>
              <a:t>Statystyka to narzędzie stosowane w badaniu dużych populacji na podstawie małych prób.</a:t>
            </a:r>
          </a:p>
          <a:p>
            <a:pPr algn="just"/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pPr algn="just"/>
            <a:endParaRPr lang="pl-PL" u="sng" dirty="0">
              <a:solidFill>
                <a:schemeClr val="tx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84201" y="5071331"/>
            <a:ext cx="11241492" cy="11164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000" dirty="0">
                <a:solidFill>
                  <a:schemeClr val="tx1"/>
                </a:solidFill>
              </a:rPr>
              <a:t>Biostatystyka jest nauką łączącą biologię i statystykę, stosuje metody statystyczne na potrzeby prac badawczych w zakresie biologii, medycyny, genetyki, fizjologii, antropologii, ekologii i rolnictwa.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83465" y="2542033"/>
            <a:ext cx="11201400" cy="2048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000" dirty="0">
                <a:solidFill>
                  <a:schemeClr val="tx1"/>
                </a:solidFill>
              </a:rPr>
              <a:t>Statystyka zajmuje się metodami pozyskiwania, prezentacji oraz analizy danych, które opisują zjawiska, także masowe. Obserwuje świat, który nas otacza i posługuje się eksperymentem, aby potwierdzić swoje teorie. Statystyka rozwija i tworzy narzędzia - sprawdzone metody, które są niezbędne badaczowi do operowania na dużych zbiorach danych, ich analizie i interpretacji.</a:t>
            </a:r>
          </a:p>
        </p:txBody>
      </p:sp>
    </p:spTree>
    <p:extLst>
      <p:ext uri="{BB962C8B-B14F-4D97-AF65-F5344CB8AC3E}">
        <p14:creationId xmlns:p14="http://schemas.microsoft.com/office/powerpoint/2010/main" val="205949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53"/>
          <p:cNvGrpSpPr/>
          <p:nvPr/>
        </p:nvGrpSpPr>
        <p:grpSpPr>
          <a:xfrm>
            <a:off x="179513" y="116633"/>
            <a:ext cx="11346180" cy="604287"/>
            <a:chOff x="179513" y="116632"/>
            <a:chExt cx="6904093" cy="865276"/>
          </a:xfrm>
        </p:grpSpPr>
        <p:sp>
          <p:nvSpPr>
            <p:cNvPr id="55" name="pole tekstowe 54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Zastosowanie statystyki</a:t>
              </a:r>
              <a:r>
                <a:rPr kumimoji="0" lang="pl-PL" sz="3000" b="1" u="none" strike="noStrike" kern="0" cap="none" spc="0" normalizeH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w realizacji podstawy programowej</a:t>
              </a:r>
              <a:endParaRPr kumimoji="0" lang="pl-PL" sz="3000" b="1" i="0" u="none" strike="noStrike" kern="0" cap="none" spc="0" normalizeH="0" baseline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284201" y="1042417"/>
            <a:ext cx="11241492" cy="5065775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u="sng" dirty="0">
              <a:solidFill>
                <a:schemeClr val="tx1"/>
              </a:solidFill>
            </a:endParaRPr>
          </a:p>
          <a:p>
            <a:pPr lvl="0"/>
            <a:r>
              <a:rPr lang="pl-PL" sz="2400" dirty="0">
                <a:solidFill>
                  <a:schemeClr val="tx1"/>
                </a:solidFill>
              </a:rPr>
              <a:t>Przykłady doświadczeń, których wyniki można poddać prostej analizie statystycznej: </a:t>
            </a:r>
          </a:p>
          <a:p>
            <a:pPr lvl="0"/>
            <a:r>
              <a:rPr lang="pl-PL" sz="2400" dirty="0">
                <a:solidFill>
                  <a:schemeClr val="tx1"/>
                </a:solidFill>
              </a:rPr>
              <a:t>Uczeń:</a:t>
            </a:r>
          </a:p>
          <a:p>
            <a:pPr lvl="0"/>
            <a:endParaRPr lang="pl-PL" sz="24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planuje i przeprowadza doświadczenie określające wpływ stężenia roztworu glebowego na pobieranie wody przez </a:t>
            </a:r>
            <a:r>
              <a:rPr lang="pl-PL" sz="2400" dirty="0" smtClean="0">
                <a:solidFill>
                  <a:schemeClr val="tx1"/>
                </a:solidFill>
              </a:rPr>
              <a:t>rośliny;</a:t>
            </a:r>
            <a:endParaRPr lang="pl-PL" sz="2400" dirty="0">
              <a:solidFill>
                <a:schemeClr val="tx1"/>
              </a:solidFill>
            </a:endParaRPr>
          </a:p>
          <a:p>
            <a:pPr lvl="0"/>
            <a:endParaRPr lang="pl-PL" sz="24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planuje i przeprowadza doświadczenie wykazujące wpływ temperatury, natężenia światła i zawartości dwutlenku węgla na intensywność </a:t>
            </a:r>
            <a:r>
              <a:rPr lang="pl-PL" sz="2400" dirty="0" smtClean="0">
                <a:solidFill>
                  <a:schemeClr val="tx1"/>
                </a:solidFill>
              </a:rPr>
              <a:t>fotosyntezy;</a:t>
            </a:r>
            <a:endParaRPr lang="pl-PL" sz="2400" dirty="0">
              <a:solidFill>
                <a:schemeClr val="tx1"/>
              </a:solidFill>
            </a:endParaRPr>
          </a:p>
          <a:p>
            <a:pPr lvl="0"/>
            <a:endParaRPr lang="pl-PL" sz="24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planuje i przeprowadza doświadczenie określające wpływ wybranych czynników (woda, temperatura, światło, dostęp do tlenu) na proces kiełkowania </a:t>
            </a:r>
            <a:r>
              <a:rPr lang="pl-PL" sz="2400" dirty="0" smtClean="0">
                <a:solidFill>
                  <a:schemeClr val="tx1"/>
                </a:solidFill>
              </a:rPr>
              <a:t>nasion;</a:t>
            </a:r>
            <a:endParaRPr lang="pl-PL" sz="2400" dirty="0">
              <a:solidFill>
                <a:schemeClr val="tx1"/>
              </a:solidFill>
            </a:endParaRPr>
          </a:p>
          <a:p>
            <a:pPr lvl="0"/>
            <a:endParaRPr lang="pl-PL" sz="2000" dirty="0">
              <a:solidFill>
                <a:schemeClr val="tx1"/>
              </a:solidFill>
            </a:endParaRPr>
          </a:p>
          <a:p>
            <a:pPr algn="just"/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pPr algn="just"/>
            <a:endParaRPr lang="pl-PL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9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53"/>
          <p:cNvGrpSpPr/>
          <p:nvPr/>
        </p:nvGrpSpPr>
        <p:grpSpPr>
          <a:xfrm>
            <a:off x="179513" y="116633"/>
            <a:ext cx="11346180" cy="604287"/>
            <a:chOff x="179513" y="116632"/>
            <a:chExt cx="6904093" cy="865276"/>
          </a:xfrm>
        </p:grpSpPr>
        <p:sp>
          <p:nvSpPr>
            <p:cNvPr id="55" name="pole tekstowe 54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Zastosowanie statystyki</a:t>
              </a:r>
              <a:r>
                <a:rPr kumimoji="0" lang="pl-PL" sz="3000" b="1" u="none" strike="noStrike" kern="0" cap="none" spc="0" normalizeH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w realizacji podstawy programowej</a:t>
              </a:r>
              <a:endParaRPr kumimoji="0" lang="pl-PL" sz="3000" b="1" i="0" u="none" strike="noStrike" kern="0" cap="none" spc="0" normalizeH="0" baseline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284200" y="1042417"/>
            <a:ext cx="11450599" cy="5065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2400" dirty="0">
              <a:solidFill>
                <a:schemeClr val="tx1"/>
              </a:solidFill>
            </a:endParaRPr>
          </a:p>
          <a:p>
            <a:pPr lvl="0"/>
            <a:endParaRPr lang="pl-PL" sz="2400" dirty="0">
              <a:solidFill>
                <a:schemeClr val="tx1"/>
              </a:solidFill>
            </a:endParaRPr>
          </a:p>
          <a:p>
            <a:pPr lvl="0"/>
            <a:endParaRPr lang="pl-PL" sz="24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planuje i przeprowadza doświadczenie wykazujące rolę liścieni we wzroście i rozwoju siewki </a:t>
            </a:r>
            <a:r>
              <a:rPr lang="pl-PL" sz="2400" dirty="0" smtClean="0">
                <a:solidFill>
                  <a:schemeClr val="tx1"/>
                </a:solidFill>
              </a:rPr>
              <a:t>rośliny;</a:t>
            </a:r>
            <a:endParaRPr lang="pl-PL" sz="2400" dirty="0">
              <a:solidFill>
                <a:schemeClr val="tx1"/>
              </a:solidFill>
            </a:endParaRPr>
          </a:p>
          <a:p>
            <a:pPr lvl="0"/>
            <a:endParaRPr lang="pl-PL" sz="24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dokonuje obserwacji cech populacji wybranego gatunku (zarówno w zakresie rozszerzonym, podstawowym i w branżowej szkole I stopnia</a:t>
            </a:r>
            <a:r>
              <a:rPr lang="pl-PL" sz="2400" dirty="0" smtClean="0">
                <a:solidFill>
                  <a:schemeClr val="tx1"/>
                </a:solidFill>
              </a:rPr>
              <a:t>).</a:t>
            </a:r>
            <a:endParaRPr lang="pl-PL" sz="2400" dirty="0">
              <a:solidFill>
                <a:schemeClr val="tx1"/>
              </a:solidFill>
            </a:endParaRPr>
          </a:p>
          <a:p>
            <a:pPr algn="just"/>
            <a:endParaRPr lang="pl-PL" sz="2400" dirty="0">
              <a:solidFill>
                <a:schemeClr val="tx1"/>
              </a:solidFill>
            </a:endParaRPr>
          </a:p>
          <a:p>
            <a:pPr algn="just"/>
            <a:endParaRPr lang="pl-PL" sz="2400" u="sng" dirty="0">
              <a:solidFill>
                <a:schemeClr val="tx1"/>
              </a:solidFill>
            </a:endParaRPr>
          </a:p>
          <a:p>
            <a:pPr lvl="0"/>
            <a:r>
              <a:rPr lang="pl-PL" sz="2400" dirty="0">
                <a:solidFill>
                  <a:schemeClr val="tx1"/>
                </a:solidFill>
              </a:rPr>
              <a:t>A także:</a:t>
            </a:r>
          </a:p>
          <a:p>
            <a:pPr lvl="0"/>
            <a:r>
              <a:rPr lang="pl-PL" sz="2400" dirty="0">
                <a:solidFill>
                  <a:schemeClr val="tx1"/>
                </a:solidFill>
              </a:rPr>
              <a:t>Cele ogólne kształcenia</a:t>
            </a:r>
          </a:p>
          <a:p>
            <a:pPr lvl="0"/>
            <a:r>
              <a:rPr lang="pl-PL" sz="2400" dirty="0">
                <a:solidFill>
                  <a:schemeClr val="tx1"/>
                </a:solidFill>
              </a:rPr>
              <a:t>Zakres rozszerzony:</a:t>
            </a:r>
          </a:p>
          <a:p>
            <a:pPr lvl="0" algn="just"/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smtClean="0">
                <a:solidFill>
                  <a:schemeClr val="tx1"/>
                </a:solidFill>
              </a:rPr>
              <a:t>II. Rozwijanie </a:t>
            </a:r>
            <a:r>
              <a:rPr lang="pl-PL" sz="2400" dirty="0">
                <a:solidFill>
                  <a:schemeClr val="tx1"/>
                </a:solidFill>
              </a:rPr>
              <a:t>myślenia naukowego; doskonalenie umiejętności planowania 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i </a:t>
            </a:r>
            <a:r>
              <a:rPr lang="pl-PL" sz="2400" dirty="0">
                <a:solidFill>
                  <a:schemeClr val="tx1"/>
                </a:solidFill>
              </a:rPr>
              <a:t>przeprowadzania obserwacji i doświadczeń oraz wnioskowania w oparciu o wyniki badań. </a:t>
            </a:r>
          </a:p>
          <a:p>
            <a:pPr lvl="0"/>
            <a:r>
              <a:rPr lang="pl-PL" sz="2400" dirty="0">
                <a:solidFill>
                  <a:schemeClr val="tx1"/>
                </a:solidFill>
              </a:rPr>
              <a:t>Uczeń</a:t>
            </a:r>
          </a:p>
          <a:p>
            <a:r>
              <a:rPr lang="pl-PL" sz="2400" dirty="0">
                <a:solidFill>
                  <a:schemeClr val="tx1"/>
                </a:solidFill>
              </a:rPr>
              <a:t>4) odnosi się do wyników uzyskanych przez innych badaczy; </a:t>
            </a:r>
          </a:p>
          <a:p>
            <a:pPr lvl="0"/>
            <a:endParaRPr lang="pl-PL" sz="2000" dirty="0">
              <a:solidFill>
                <a:schemeClr val="tx1"/>
              </a:solidFill>
            </a:endParaRPr>
          </a:p>
          <a:p>
            <a:pPr lvl="0"/>
            <a:endParaRPr lang="pl-PL" sz="2000" dirty="0">
              <a:solidFill>
                <a:schemeClr val="tx1"/>
              </a:solidFill>
            </a:endParaRPr>
          </a:p>
          <a:p>
            <a:pPr algn="just"/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pPr algn="just"/>
            <a:endParaRPr lang="pl-PL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a 53"/>
          <p:cNvGrpSpPr/>
          <p:nvPr/>
        </p:nvGrpSpPr>
        <p:grpSpPr>
          <a:xfrm>
            <a:off x="179513" y="857297"/>
            <a:ext cx="11346180" cy="604290"/>
            <a:chOff x="179513" y="1177185"/>
            <a:chExt cx="6904093" cy="865280"/>
          </a:xfrm>
        </p:grpSpPr>
        <p:sp>
          <p:nvSpPr>
            <p:cNvPr id="55" name="pole tekstowe 54"/>
            <p:cNvSpPr txBox="1"/>
            <p:nvPr/>
          </p:nvSpPr>
          <p:spPr>
            <a:xfrm>
              <a:off x="255962" y="1177185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79513" y="1249195"/>
              <a:ext cx="6832915" cy="79327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Podstawowe</a:t>
              </a:r>
              <a:r>
                <a:rPr kumimoji="0" lang="pl-PL" sz="3000" b="1" u="none" strike="noStrike" kern="0" cap="none" spc="0" normalizeH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pojęcia w statystyce</a:t>
              </a:r>
              <a:endParaRPr kumimoji="0" lang="pl-PL" sz="3000" b="1" i="0" u="none" strike="noStrike" kern="0" cap="none" spc="0" normalizeH="0" baseline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Prostokąt 2"/>
          <p:cNvSpPr/>
          <p:nvPr/>
        </p:nvSpPr>
        <p:spPr>
          <a:xfrm>
            <a:off x="3075432" y="286541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/>
              <a:t>.</a:t>
            </a:r>
          </a:p>
        </p:txBody>
      </p:sp>
      <p:sp>
        <p:nvSpPr>
          <p:cNvPr id="8" name="Prostokąt 7"/>
          <p:cNvSpPr/>
          <p:nvPr/>
        </p:nvSpPr>
        <p:spPr>
          <a:xfrm>
            <a:off x="340395" y="1924148"/>
            <a:ext cx="11241492" cy="43577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sz="3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3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399AC37D-5532-A944-B3E0-528B80ACC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674"/>
            <a:ext cx="326932" cy="35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pl-PL" altLang="pl-PL" sz="19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2" descr="n">
            <a:extLst>
              <a:ext uri="{FF2B5EF4-FFF2-40B4-BE49-F238E27FC236}">
                <a16:creationId xmlns="" xmlns:a16="http://schemas.microsoft.com/office/drawing/2014/main" id="{75557E2D-EF07-B042-ABA3-57A3A2C6A2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000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AutoShape 3" descr="{\displaystyle a_{1},a_{2},...,a_{n}}">
            <a:extLst>
              <a:ext uri="{FF2B5EF4-FFF2-40B4-BE49-F238E27FC236}">
                <a16:creationId xmlns="" xmlns:a16="http://schemas.microsoft.com/office/drawing/2014/main" id="{05BE8AA8-395A-D840-8124-6C7CCEE5F2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000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4" descr="{\displaystyle {\frac {a_{1}+a_{2}+\dots +a_{n}}{n}}.}">
            <a:extLst>
              <a:ext uri="{FF2B5EF4-FFF2-40B4-BE49-F238E27FC236}">
                <a16:creationId xmlns="" xmlns:a16="http://schemas.microsoft.com/office/drawing/2014/main" id="{E53D9987-B233-5647-9F55-0FE5524AFE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000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Rectangle 5">
            <a:extLst>
              <a:ext uri="{FF2B5EF4-FFF2-40B4-BE49-F238E27FC236}">
                <a16:creationId xmlns="" xmlns:a16="http://schemas.microsoft.com/office/drawing/2014/main" id="{281AAA64-B04D-C144-93BB-C7D7C059D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3074"/>
            <a:ext cx="326932" cy="35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pl-PL" altLang="pl-PL" sz="19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6" descr="n">
            <a:extLst>
              <a:ext uri="{FF2B5EF4-FFF2-40B4-BE49-F238E27FC236}">
                <a16:creationId xmlns="" xmlns:a16="http://schemas.microsoft.com/office/drawing/2014/main" id="{A971158F-5A01-C149-947F-8BADDED645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400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AutoShape 7" descr="{\displaystyle a_{1},a_{2},...,a_{n}}">
            <a:extLst>
              <a:ext uri="{FF2B5EF4-FFF2-40B4-BE49-F238E27FC236}">
                <a16:creationId xmlns="" xmlns:a16="http://schemas.microsoft.com/office/drawing/2014/main" id="{6ED82B27-953A-5249-88FB-3E967CDD4F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400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AutoShape 8" descr="{\displaystyle {\frac {a_{1}+a_{2}+\dots +a_{n}}{n}}.}">
            <a:extLst>
              <a:ext uri="{FF2B5EF4-FFF2-40B4-BE49-F238E27FC236}">
                <a16:creationId xmlns="" xmlns:a16="http://schemas.microsoft.com/office/drawing/2014/main" id="{57E5EC16-632B-C148-A819-14793AC87E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400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38328" y="2057400"/>
            <a:ext cx="1124355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pl-PL" sz="2400" b="1" dirty="0"/>
              <a:t>Średnia arytmetyczna </a:t>
            </a:r>
            <a:r>
              <a:rPr lang="pl-PL" sz="2400" dirty="0"/>
              <a:t>– jest to iloraz sumy liczb i liczby tych liczb; </a:t>
            </a:r>
          </a:p>
          <a:p>
            <a:pPr algn="just"/>
            <a:r>
              <a:rPr lang="pl-PL" sz="2400" dirty="0"/>
              <a:t>średni wynik uzyskany przez badacza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06400" y="3048001"/>
            <a:ext cx="1148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np. 20, 25, 26, 27, 28, </a:t>
            </a:r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, 29, 30, 31, 33, </a:t>
            </a:r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, 34, 35, </a:t>
            </a:r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, 36, 37, </a:t>
            </a:r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, 39, 40</a:t>
            </a:r>
            <a:endParaRPr lang="pl-PL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04800" y="3810001"/>
            <a:ext cx="5913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SUMA WSZYSTKICH WYNIKÓW (POMIARÓW):</a:t>
            </a:r>
            <a:endParaRPr lang="pl-PL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04800" y="4572001"/>
            <a:ext cx="599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LICZBA WYNIKÓW (POMIARÓW):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299200" y="3661929"/>
            <a:ext cx="1172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2800" b="1" u="sng" dirty="0">
                <a:latin typeface="Times New Roman" pitchFamily="18" charset="0"/>
                <a:cs typeface="Times New Roman" pitchFamily="18" charset="0"/>
              </a:rPr>
              <a:t>673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6334795" y="4402202"/>
            <a:ext cx="1152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2800" b="1" u="sng" dirty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4775200" y="5334000"/>
            <a:ext cx="50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673 : 21 = </a:t>
            </a:r>
            <a:r>
              <a:rPr lang="pl-PL" sz="2800" b="1" u="sng" dirty="0">
                <a:latin typeface="Times New Roman" pitchFamily="18" charset="0"/>
                <a:cs typeface="Times New Roman" pitchFamily="18" charset="0"/>
              </a:rPr>
              <a:t>32,05</a:t>
            </a:r>
          </a:p>
        </p:txBody>
      </p:sp>
    </p:spTree>
    <p:extLst>
      <p:ext uri="{BB962C8B-B14F-4D97-AF65-F5344CB8AC3E}">
        <p14:creationId xmlns:p14="http://schemas.microsoft.com/office/powerpoint/2010/main" val="120778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53"/>
          <p:cNvGrpSpPr/>
          <p:nvPr/>
        </p:nvGrpSpPr>
        <p:grpSpPr>
          <a:xfrm>
            <a:off x="179513" y="116633"/>
            <a:ext cx="11346180" cy="604287"/>
            <a:chOff x="179513" y="116632"/>
            <a:chExt cx="6904093" cy="865276"/>
          </a:xfrm>
        </p:grpSpPr>
        <p:sp>
          <p:nvSpPr>
            <p:cNvPr id="55" name="pole tekstowe 54"/>
            <p:cNvSpPr txBox="1"/>
            <p:nvPr/>
          </p:nvSpPr>
          <p:spPr>
            <a:xfrm>
              <a:off x="255962" y="116632"/>
              <a:ext cx="6827644" cy="8373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179513" y="188641"/>
              <a:ext cx="6832915" cy="793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Podstawowe</a:t>
              </a:r>
              <a:r>
                <a:rPr kumimoji="0" lang="pl-PL" sz="3000" b="1" u="none" strike="noStrike" kern="0" cap="none" spc="0" normalizeH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pojęcia w statystyce</a:t>
              </a:r>
              <a:endParaRPr kumimoji="0" lang="pl-PL" sz="3000" b="1" i="0" u="none" strike="noStrike" kern="0" cap="none" spc="0" normalizeH="0" baseline="0" noProof="0" dirty="0">
                <a:ln>
                  <a:noFill/>
                </a:ln>
                <a:solidFill>
                  <a:srgbClr val="392E65"/>
                </a:solidFill>
                <a:effectLst/>
                <a:uLnTx/>
                <a:uFillTx/>
                <a:latin typeface="Myriad Pro Cond" panose="020B0506030403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Prostokąt 2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/>
              <a:t>.</a:t>
            </a:r>
          </a:p>
        </p:txBody>
      </p:sp>
      <p:sp>
        <p:nvSpPr>
          <p:cNvPr id="9" name="Prostokąt 8"/>
          <p:cNvSpPr/>
          <p:nvPr/>
        </p:nvSpPr>
        <p:spPr>
          <a:xfrm>
            <a:off x="284201" y="1033272"/>
            <a:ext cx="11241492" cy="5468111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l-PL" sz="2400" b="1" dirty="0">
              <a:solidFill>
                <a:schemeClr val="tx1"/>
              </a:solidFill>
            </a:endParaRPr>
          </a:p>
          <a:p>
            <a:pPr algn="just"/>
            <a:endParaRPr lang="pl-PL" sz="2400" b="1" dirty="0">
              <a:solidFill>
                <a:schemeClr val="tx1"/>
              </a:solidFill>
            </a:endParaRPr>
          </a:p>
          <a:p>
            <a:pPr algn="just"/>
            <a:r>
              <a:rPr lang="pl-PL" sz="2800" b="1" dirty="0">
                <a:solidFill>
                  <a:schemeClr val="tx1"/>
                </a:solidFill>
              </a:rPr>
              <a:t>Średnia ważona </a:t>
            </a:r>
            <a:r>
              <a:rPr lang="pl-PL" sz="2800" dirty="0">
                <a:solidFill>
                  <a:schemeClr val="tx1"/>
                </a:solidFill>
              </a:rPr>
              <a:t>- średnia elementów, którym przypisywane są różne wagi (znaczenia) w ten sposób, że elementy o większej wadze mają większy wpływ na średnią.</a:t>
            </a:r>
          </a:p>
          <a:p>
            <a:pPr algn="just"/>
            <a:r>
              <a:rPr lang="pl-PL" sz="2400" dirty="0">
                <a:solidFill>
                  <a:schemeClr val="tx1"/>
                </a:solidFill>
              </a:rPr>
              <a:t>Średnia elementów, którym przypisywane są różne wagi (znaczenia) w ten sposób, że elementy o większej wadze mają większy wpływ na średnią. </a:t>
            </a:r>
          </a:p>
          <a:p>
            <a:pPr algn="just"/>
            <a:endParaRPr lang="pl-PL" sz="2000" dirty="0">
              <a:solidFill>
                <a:schemeClr val="tx1"/>
              </a:solidFill>
            </a:endParaRPr>
          </a:p>
          <a:p>
            <a:r>
              <a:rPr lang="pl-PL" sz="2400" dirty="0">
                <a:solidFill>
                  <a:schemeClr val="tx1"/>
                </a:solidFill>
              </a:rPr>
              <a:t>Jeśli np. trzech uczniów dokonywało pomiarów długości liści buka, każdy z nich określił średnią arytmetyczną ze swoich pomiarów odpowiednio:</a:t>
            </a:r>
          </a:p>
          <a:p>
            <a:pPr marL="342900" indent="-342900"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uczeń zmierzył długość 5 liści i uzyskał średni wynik 80 mm, </a:t>
            </a:r>
          </a:p>
          <a:p>
            <a:pPr marL="342900" indent="-342900"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uczeń zmierzył długość 20 liści i uzyskał średni wynik 50 mm, </a:t>
            </a:r>
          </a:p>
          <a:p>
            <a:pPr marL="342900" indent="-342900"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uczeń zmierzył długość 30 liści i otrzymał średni wynik 55 mm, </a:t>
            </a:r>
          </a:p>
          <a:p>
            <a:pPr marL="342900" indent="-342900">
              <a:buAutoNum type="arabicPeriod"/>
            </a:pPr>
            <a:endParaRPr lang="pl-PL" sz="2400" dirty="0">
              <a:solidFill>
                <a:schemeClr val="tx1"/>
              </a:solidFill>
            </a:endParaRPr>
          </a:p>
          <a:p>
            <a:pPr marL="342900" indent="-342900"/>
            <a:r>
              <a:rPr lang="pl-PL" sz="2400" dirty="0">
                <a:solidFill>
                  <a:schemeClr val="tx1"/>
                </a:solidFill>
              </a:rPr>
              <a:t>	to średnia arytmetyczna średnich wyniosła </a:t>
            </a:r>
            <a:r>
              <a:rPr lang="pl-PL" sz="2400" b="1" dirty="0">
                <a:solidFill>
                  <a:schemeClr val="tx1"/>
                </a:solidFill>
              </a:rPr>
              <a:t>61,7 mm</a:t>
            </a:r>
            <a:r>
              <a:rPr lang="pl-PL" sz="2400" dirty="0">
                <a:solidFill>
                  <a:schemeClr val="tx1"/>
                </a:solidFill>
              </a:rPr>
              <a:t>, </a:t>
            </a:r>
          </a:p>
          <a:p>
            <a:pPr marL="342900" indent="-342900"/>
            <a:r>
              <a:rPr lang="pl-PL" sz="2000" dirty="0">
                <a:solidFill>
                  <a:schemeClr val="tx1"/>
                </a:solidFill>
              </a:rPr>
              <a:t>	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399AC37D-5532-A944-B3E0-528B80ACC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674"/>
            <a:ext cx="326932" cy="35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pl-PL" altLang="pl-PL" sz="19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2" descr="n">
            <a:extLst>
              <a:ext uri="{FF2B5EF4-FFF2-40B4-BE49-F238E27FC236}">
                <a16:creationId xmlns="" xmlns:a16="http://schemas.microsoft.com/office/drawing/2014/main" id="{75557E2D-EF07-B042-ABA3-57A3A2C6A2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000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AutoShape 3" descr="{\displaystyle a_{1},a_{2},...,a_{n}}">
            <a:extLst>
              <a:ext uri="{FF2B5EF4-FFF2-40B4-BE49-F238E27FC236}">
                <a16:creationId xmlns="" xmlns:a16="http://schemas.microsoft.com/office/drawing/2014/main" id="{05BE8AA8-395A-D840-8124-6C7CCEE5F2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000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4" descr="{\displaystyle {\frac {a_{1}+a_{2}+\dots +a_{n}}{n}}.}">
            <a:extLst>
              <a:ext uri="{FF2B5EF4-FFF2-40B4-BE49-F238E27FC236}">
                <a16:creationId xmlns="" xmlns:a16="http://schemas.microsoft.com/office/drawing/2014/main" id="{E53D9987-B233-5647-9F55-0FE5524AFE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000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Rectangle 5">
            <a:extLst>
              <a:ext uri="{FF2B5EF4-FFF2-40B4-BE49-F238E27FC236}">
                <a16:creationId xmlns="" xmlns:a16="http://schemas.microsoft.com/office/drawing/2014/main" id="{281AAA64-B04D-C144-93BB-C7D7C059D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3074"/>
            <a:ext cx="326932" cy="35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pl-PL" altLang="pl-PL" sz="19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6" descr="n">
            <a:extLst>
              <a:ext uri="{FF2B5EF4-FFF2-40B4-BE49-F238E27FC236}">
                <a16:creationId xmlns="" xmlns:a16="http://schemas.microsoft.com/office/drawing/2014/main" id="{A971158F-5A01-C149-947F-8BADDED645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400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AutoShape 7" descr="{\displaystyle a_{1},a_{2},...,a_{n}}">
            <a:extLst>
              <a:ext uri="{FF2B5EF4-FFF2-40B4-BE49-F238E27FC236}">
                <a16:creationId xmlns="" xmlns:a16="http://schemas.microsoft.com/office/drawing/2014/main" id="{6ED82B27-953A-5249-88FB-3E967CDD4F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400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AutoShape 8" descr="{\displaystyle {\frac {a_{1}+a_{2}+\dots +a_{n}}{n}}.}">
            <a:extLst>
              <a:ext uri="{FF2B5EF4-FFF2-40B4-BE49-F238E27FC236}">
                <a16:creationId xmlns="" xmlns:a16="http://schemas.microsoft.com/office/drawing/2014/main" id="{57E5EC16-632B-C148-A819-14793AC87E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400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7891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</TotalTime>
  <Words>1296</Words>
  <Application>Microsoft Office PowerPoint</Application>
  <PresentationFormat>Niestandardowy</PresentationFormat>
  <Paragraphs>302</Paragraphs>
  <Slides>21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Myriad Pro Cond</vt:lpstr>
      <vt:lpstr>Lato</vt:lpstr>
      <vt:lpstr>Times New Roman</vt:lpstr>
      <vt:lpstr>Cambria Math</vt:lpstr>
      <vt:lpstr>Motyw pakietu Office</vt:lpstr>
      <vt:lpstr>Prezentacja programu PowerPoint</vt:lpstr>
      <vt:lpstr>   Doskonalenie umiejętności planowania i przeprowadzania obserwacji  i doświadczeń oraz wnioskowania w oparciu o wyniki badań. Opracowanie, analiza i interpretacja wyników badań  w oparciu o proste analizy statystyczne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Wykres słupkowy z odchyleniem standardowym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CKE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Karolina Strugińska</cp:lastModifiedBy>
  <cp:revision>313</cp:revision>
  <dcterms:created xsi:type="dcterms:W3CDTF">2018-09-07T11:39:44Z</dcterms:created>
  <dcterms:modified xsi:type="dcterms:W3CDTF">2019-12-16T13:44:33Z</dcterms:modified>
</cp:coreProperties>
</file>