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371" r:id="rId4"/>
    <p:sldId id="386" r:id="rId5"/>
    <p:sldId id="387" r:id="rId6"/>
    <p:sldId id="388" r:id="rId7"/>
    <p:sldId id="372" r:id="rId8"/>
    <p:sldId id="366" r:id="rId9"/>
    <p:sldId id="375" r:id="rId10"/>
    <p:sldId id="351" r:id="rId11"/>
    <p:sldId id="355" r:id="rId12"/>
    <p:sldId id="374" r:id="rId13"/>
    <p:sldId id="393" r:id="rId14"/>
    <p:sldId id="373" r:id="rId15"/>
    <p:sldId id="396" r:id="rId16"/>
    <p:sldId id="356" r:id="rId17"/>
    <p:sldId id="390" r:id="rId18"/>
    <p:sldId id="357" r:id="rId19"/>
    <p:sldId id="380" r:id="rId20"/>
    <p:sldId id="358" r:id="rId21"/>
    <p:sldId id="382" r:id="rId22"/>
    <p:sldId id="398" r:id="rId23"/>
    <p:sldId id="365" r:id="rId24"/>
    <p:sldId id="376" r:id="rId25"/>
    <p:sldId id="362" r:id="rId26"/>
    <p:sldId id="377" r:id="rId27"/>
    <p:sldId id="378" r:id="rId28"/>
    <p:sldId id="363" r:id="rId29"/>
    <p:sldId id="391" r:id="rId30"/>
    <p:sldId id="379" r:id="rId31"/>
    <p:sldId id="394" r:id="rId32"/>
  </p:sldIdLst>
  <p:sldSz cx="12192000" cy="6858000"/>
  <p:notesSz cx="6858000" cy="9144000"/>
  <p:embeddedFontLst>
    <p:embeddedFont>
      <p:font typeface="Myriad Pro Cond" panose="020B0506030403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Lato" panose="020B0604020202020204" charset="0"/>
      <p:regular r:id="rId45"/>
      <p:bold r:id="rId46"/>
      <p:italic r:id="rId47"/>
      <p:boldItalic r:id="rId4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ózef Daniel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03" autoAdjust="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D88B5-A9A9-4B60-B69C-735576C46E0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57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A6192-D03F-4F61-8251-3710FB674D1D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13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B57D-FFE5-4215-B8E3-3AE5CCC6537E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48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791C-2070-498E-9956-10806671BE3B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07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FCBD-47AF-4FE7-9C9E-6C6A187AEA78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1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FF46-24F6-4872-82FE-87F8536FB9FF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91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5EF5-F91A-4E64-8DBA-CF047BADA122}" type="datetime1">
              <a:rPr lang="pl-PL" smtClean="0"/>
              <a:t>2019-12-16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075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C49C-35C8-432B-8EE2-94D212D4411F}" type="datetime1">
              <a:rPr lang="pl-PL" smtClean="0"/>
              <a:t>2019-12-16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14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685D-B942-4878-9B78-CE4C58ACF24C}" type="datetime1">
              <a:rPr lang="pl-PL" smtClean="0"/>
              <a:t>2019-12-16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20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F0DF-CEDA-4EFB-A7A2-DB78AC93B56A}" type="datetime1">
              <a:rPr lang="pl-PL" smtClean="0"/>
              <a:t>2019-12-16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55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CC7D-7DC4-4556-9511-E90D59AC7169}" type="datetime1">
              <a:rPr lang="pl-PL" smtClean="0"/>
              <a:t>2019-12-16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9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2C5C-73A6-4F28-B736-B9B548D29749}" type="datetime1">
              <a:rPr lang="pl-PL" smtClean="0"/>
              <a:t>2019-12-16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17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0421B-2C04-4DD0-83C6-AFBFC82B8EAB}" type="datetime1">
              <a:rPr lang="pl-PL" smtClean="0"/>
              <a:t>2019-12-16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Wszelkie prawa zastrzeżone © Ośrodek Rozwoju Edukacji w Warszawie | www.ore.edu.pl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61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dacja.edu.pl/organizacja/_referaty/25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2299" y="247519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Ważne jest: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rozwiązywanie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problemów i uczenie się poprzez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działanie;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odejście od typowych ról (nauczycieli i uczniów);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większa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odpowiedzialność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uczniów za przebieg pracy, rezultat i sformułowane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wnioski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nauczyciel organizuje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 uczenia się uczniów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uczniowie stają się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samodzielni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podejmują własne decyzje, by osiągnąć zaplanowane cele. </a:t>
            </a:r>
          </a:p>
          <a:p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42299" y="1023288"/>
            <a:ext cx="11588095" cy="122870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04775" y="1149078"/>
            <a:ext cx="11576942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l-PL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Co </a:t>
            </a:r>
            <a:r>
              <a:rPr lang="pl-PL" sz="24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jest istotą projektu?</a:t>
            </a:r>
            <a:endParaRPr lang="pl-PL" sz="2400" b="1" dirty="0" smtClean="0">
              <a:solidFill>
                <a:srgbClr val="392E65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pl-PL" sz="2400" dirty="0" smtClean="0"/>
              <a:t> </a:t>
            </a: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4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3839" y="2419016"/>
            <a:ext cx="11854077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Metoda ta: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rozwija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samodzielność i odpowiedzialność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doskonali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umiejętność współpracy i wzajemne uczenie się uczniów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uwzględnia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indywidualne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potrzeby, zainteresowania i uzdolnienia;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wzmacnia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motywację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zapewnia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integrację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wiedzy z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 zakresu różnych przedmiotów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szkolnych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wiedzę pozaszkolną;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rozwija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twórcze myślenie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uczy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krytycznego myślenia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podczas sprawdzania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hipotez;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03726" y="793433"/>
            <a:ext cx="11851197" cy="1413374"/>
            <a:chOff x="100944" y="116632"/>
            <a:chExt cx="6982662" cy="86179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246535"/>
              <a:ext cx="6832915" cy="7318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pl-PL" sz="2400" dirty="0" smtClean="0"/>
            </a:p>
            <a:p>
              <a:pPr lvl="0" algn="ctr">
                <a:defRPr/>
              </a:pPr>
              <a:endParaRPr lang="pl-PL" sz="2400" dirty="0"/>
            </a:p>
            <a:p>
              <a:pPr lvl="0" algn="ctr">
                <a:defRPr/>
              </a:pPr>
              <a:r>
                <a:rPr lang="pl-PL" sz="2400" dirty="0" smtClean="0"/>
                <a:t> 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253839" y="1237310"/>
            <a:ext cx="2741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392E65"/>
                </a:solidFill>
                <a:latin typeface="Myriad Pro Cond" panose="020B0506030403020204" pitchFamily="34" charset="0"/>
                <a:ea typeface="Calibri" panose="020F0502020204030204" pitchFamily="34" charset="0"/>
              </a:rPr>
              <a:t>Zalety metody </a:t>
            </a: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ea typeface="Calibri" panose="020F0502020204030204" pitchFamily="34" charset="0"/>
              </a:rPr>
              <a:t>projektu </a:t>
            </a:r>
            <a:endParaRPr lang="pl-PL" sz="24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3839" y="247069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Ponadto: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udział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projektach międzynarodowych rozwija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rozumienie międzykulturowe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użycie TIK  w realizacji projektów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wspomaga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uczenie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się uczniów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pomaga w dostępie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uczenia się na odległość, do prezentacji i analizy danych oraz do tworzenia multimedialnych prezentacji ich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pracy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03726" y="880983"/>
            <a:ext cx="11851197" cy="1413374"/>
            <a:chOff x="100944" y="116632"/>
            <a:chExt cx="6982662" cy="86179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246535"/>
              <a:ext cx="6832915" cy="7318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pl-PL" sz="2400" dirty="0" smtClean="0"/>
            </a:p>
            <a:p>
              <a:pPr lvl="0" algn="ctr">
                <a:defRPr/>
              </a:pPr>
              <a:endParaRPr lang="pl-PL" sz="2400" dirty="0"/>
            </a:p>
            <a:p>
              <a:pPr lvl="0" algn="ctr">
                <a:defRPr/>
              </a:pPr>
              <a:r>
                <a:rPr lang="pl-PL" sz="2400" dirty="0" smtClean="0"/>
                <a:t> 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253839" y="1305404"/>
            <a:ext cx="2741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392E65"/>
                </a:solidFill>
                <a:latin typeface="Myriad Pro Cond" panose="020B0506030403020204" pitchFamily="34" charset="0"/>
                <a:ea typeface="Calibri" panose="020F0502020204030204" pitchFamily="34" charset="0"/>
              </a:rPr>
              <a:t>Zalety metody projektu </a:t>
            </a:r>
            <a:endParaRPr lang="pl-PL" sz="24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3839" y="2392879"/>
            <a:ext cx="11557161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Wyróżnia się następujące rodzaje projektów: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silnie ustrukturyzowane, słabo ustrukturyzowane;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przedmiotowe, modułowe, </a:t>
            </a:r>
            <a:r>
              <a:rPr lang="pl-P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międzyprzedmiotowe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indywidualne, zespołowe;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jednorodne, zróżnicowane;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badawcze, techniczne, biznesowe, przedsięwzięcia;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smtClean="0">
                <a:latin typeface="Arial" panose="020B0604020202020204" pitchFamily="34" charset="0"/>
                <a:cs typeface="Arial" panose="020B0604020202020204" pitchFamily="34" charset="0"/>
              </a:rPr>
              <a:t>zakończone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typową prezentacją; projekty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których prezentacja przybiera formę przedstawienia </a:t>
            </a:r>
            <a:r>
              <a:rPr lang="pl-PL" sz="2000">
                <a:latin typeface="Arial" panose="020B0604020202020204" pitchFamily="34" charset="0"/>
                <a:cs typeface="Arial" panose="020B0604020202020204" pitchFamily="34" charset="0"/>
              </a:rPr>
              <a:t>efektów </a:t>
            </a:r>
            <a:r>
              <a:rPr lang="pl-PL" sz="2000" smtClean="0">
                <a:latin typeface="Arial" panose="020B0604020202020204" pitchFamily="34" charset="0"/>
                <a:cs typeface="Arial" panose="020B0604020202020204" pitchFamily="34" charset="0"/>
              </a:rPr>
              <a:t>pracy.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03726" y="783707"/>
            <a:ext cx="11851197" cy="1413374"/>
            <a:chOff x="100944" y="116632"/>
            <a:chExt cx="6982662" cy="86179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246535"/>
              <a:ext cx="6832915" cy="7318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pl-PL" sz="2400" dirty="0" smtClean="0"/>
            </a:p>
            <a:p>
              <a:pPr lvl="0" algn="ctr">
                <a:defRPr/>
              </a:pPr>
              <a:endParaRPr lang="pl-PL" sz="2400" dirty="0"/>
            </a:p>
            <a:p>
              <a:pPr lvl="0" algn="ctr">
                <a:defRPr/>
              </a:pPr>
              <a:r>
                <a:rPr lang="pl-PL" sz="2400" dirty="0" smtClean="0"/>
                <a:t> 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253839" y="1366083"/>
            <a:ext cx="218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</a:rPr>
              <a:t>Rodzaje projektów</a:t>
            </a:r>
            <a:endParaRPr lang="pl-PL" sz="24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4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367" y="2430042"/>
            <a:ext cx="11622157" cy="4351338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Zainicjowanie projektu. 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Rozważenie </a:t>
            </a:r>
            <a:r>
              <a:rPr lang="pl-PL" sz="2400" dirty="0" smtClean="0"/>
              <a:t>propozycji projektów z </a:t>
            </a:r>
            <a:r>
              <a:rPr lang="pl-PL" sz="2400" dirty="0"/>
              <a:t>uwzględnieniem  możliwości ich realizacji, wybór jednej z nich (wybór tematu i celu projektu). 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Opracowanie szczegółowego planu działania (harmonogramu).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400" dirty="0"/>
              <a:t>Wykonanie </a:t>
            </a:r>
            <a:r>
              <a:rPr lang="pl-PL" sz="2400" dirty="0" smtClean="0"/>
              <a:t>projektu.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400" dirty="0" smtClean="0"/>
              <a:t>Ukończenie projektu.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30535" y="903030"/>
            <a:ext cx="11588096" cy="12287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98368" y="1006135"/>
            <a:ext cx="11492267" cy="138499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0">
              <a:defRPr/>
            </a:pP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Etapy realizacji projektu</a:t>
            </a:r>
          </a:p>
          <a:p>
            <a:pPr lvl="0">
              <a:defRPr/>
            </a:pPr>
            <a:endParaRPr lang="pl-PL" sz="32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8367" y="2352219"/>
            <a:ext cx="1162215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charakterystyczną cechą tej fazy jest „otwartość’, brak granic;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propozycje zgłosić może każdy;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pomysły mogą dotyczyć dowolnego tematu, zagadnienia, problemu, dowolnych działań i inicjatyw;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pomysłów nie należy w żaden sposób ograniczać;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można przeprowadzić tę fazę metodą „burzy mózgów”.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2375" y="815483"/>
            <a:ext cx="11548150" cy="105223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98368" y="1064503"/>
            <a:ext cx="11492267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pl-PL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1. Zainicjowanie projektu</a:t>
            </a:r>
          </a:p>
        </p:txBody>
      </p:sp>
    </p:spTree>
    <p:extLst>
      <p:ext uri="{BB962C8B-B14F-4D97-AF65-F5344CB8AC3E}">
        <p14:creationId xmlns:p14="http://schemas.microsoft.com/office/powerpoint/2010/main" val="16926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7077" y="2500025"/>
            <a:ext cx="1146369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 tym etapie istotne są: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sformułowanie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tematu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określenie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celów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(cel ogólny i cele szczegółowe; cele poznawcze i praktyczne);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różnorodność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rozwiązań;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omysłowość, oryginalność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Temat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powinien kreować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sytuacje,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których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uczniowie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będą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mogli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wykorzystać swoje wiadomości,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umiejętności oraz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zdolności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Warto też ustalić zasady współpracy- opracować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kontrakt.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1370" y="856041"/>
            <a:ext cx="11588095" cy="12287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96364" y="1000990"/>
            <a:ext cx="11597042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pl-PL" sz="2400" dirty="0" smtClean="0"/>
          </a:p>
          <a:p>
            <a:pPr lvl="0" algn="ctr">
              <a:defRPr/>
            </a:pPr>
            <a:endParaRPr lang="pl-PL" sz="2400" dirty="0"/>
          </a:p>
          <a:p>
            <a:pPr lvl="0" algn="ctr">
              <a:defRPr/>
            </a:pPr>
            <a:r>
              <a:rPr lang="pl-PL" sz="2400" dirty="0" smtClean="0"/>
              <a:t> </a:t>
            </a: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35276" y="1029369"/>
            <a:ext cx="11333940" cy="1138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l-PL" sz="24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2</a:t>
            </a: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. Rozważenie propozycji projektów, wybór </a:t>
            </a:r>
            <a:r>
              <a:rPr lang="pl-PL" sz="24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jednej z nich (wybór tematu </a:t>
            </a: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 </a:t>
            </a:r>
            <a:r>
              <a:rPr lang="pl-PL" sz="24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celu projektu</a:t>
            </a: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)</a:t>
            </a:r>
            <a:endParaRPr lang="pl-PL" sz="2400" b="1" dirty="0">
              <a:solidFill>
                <a:srgbClr val="392E65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70401" y="2559494"/>
            <a:ext cx="11597042" cy="2887149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Wypełnij KARTĘ PRACY 1.  (Kontrakt)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70401" y="824599"/>
            <a:ext cx="11851197" cy="1536485"/>
            <a:chOff x="100944" y="496244"/>
            <a:chExt cx="6982662" cy="936862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496244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626147"/>
              <a:ext cx="6832915" cy="8069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pl-PL" sz="2400" dirty="0" smtClean="0"/>
            </a:p>
            <a:p>
              <a:pPr lvl="0">
                <a:defRPr/>
              </a:pPr>
              <a:r>
                <a:rPr lang="pl-PL" sz="2400" dirty="0" smtClean="0"/>
                <a:t> </a:t>
              </a:r>
              <a:r>
                <a:rPr lang="pl-PL" sz="2800" b="1" dirty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Ć</a:t>
              </a:r>
              <a:r>
                <a:rPr lang="pl-PL" sz="28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wiczenie </a:t>
              </a:r>
              <a:r>
                <a:rPr lang="pl-PL" sz="2800" b="1" dirty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1</a:t>
              </a:r>
              <a:endParaRPr lang="pl-PL" sz="28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7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6827" y="2478218"/>
            <a:ext cx="11588095" cy="461883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Konspekt (scenariusz) działań może zawierać: 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temat i cele projektu;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uzasadnienie wyboru tematu; 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problemy do rozwiązania; 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harmonogram działań;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sposób realizacji działań; 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kryteria sukcesu;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sposób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prezentacji efektów projektu;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  <a:tabLst>
                <a:tab pos="714375" algn="l"/>
              </a:tabLst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ewaluację-sposób oceny  projektu.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03726" y="851799"/>
            <a:ext cx="11851197" cy="1413374"/>
            <a:chOff x="100944" y="116632"/>
            <a:chExt cx="6982662" cy="86179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246535"/>
              <a:ext cx="6832915" cy="7318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pl-PL" sz="2400" dirty="0" smtClean="0"/>
            </a:p>
            <a:p>
              <a:pPr lvl="0" algn="ctr">
                <a:defRPr/>
              </a:pPr>
              <a:endParaRPr lang="pl-PL" sz="2400" dirty="0"/>
            </a:p>
            <a:p>
              <a:pPr lvl="0" algn="ctr">
                <a:defRPr/>
              </a:pPr>
              <a:r>
                <a:rPr lang="pl-PL" sz="2400" dirty="0" smtClean="0"/>
                <a:t> 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103726" y="1373608"/>
            <a:ext cx="711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3. </a:t>
            </a:r>
            <a:r>
              <a:rPr lang="pl-PL" sz="24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Opracowanie szczegółowego planu </a:t>
            </a: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działania (harmonogramu) </a:t>
            </a:r>
            <a:endParaRPr lang="pl-PL" sz="2400" b="1" dirty="0">
              <a:solidFill>
                <a:srgbClr val="392E65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70401" y="2802687"/>
            <a:ext cx="11597042" cy="3489079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Wypełnij KARTĘ PRACY 2. (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pis projektu - punkty od 1. do 6.):</a:t>
            </a:r>
          </a:p>
          <a:p>
            <a:pPr marL="809625" indent="-447675" algn="just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przeanalizuj podstawę programową i wybierz jedno wymaganie szczegółowe, do którego chciałbyś zaplanować projekt;</a:t>
            </a:r>
          </a:p>
          <a:p>
            <a:pPr marL="809625" indent="-447675" algn="just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sformułuj temat projektu i jego cele;</a:t>
            </a:r>
          </a:p>
          <a:p>
            <a:pPr marL="809625" indent="-447675" algn="just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uzasadnij wybór tematu;</a:t>
            </a:r>
          </a:p>
          <a:p>
            <a:pPr marL="809625" indent="-447675" algn="just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sformułuj problemy do rozwiązania.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70401" y="756524"/>
            <a:ext cx="11851197" cy="1536483"/>
            <a:chOff x="100944" y="454733"/>
            <a:chExt cx="6982662" cy="936861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454733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584635"/>
              <a:ext cx="6832915" cy="8069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pl-PL" sz="2400" dirty="0" smtClean="0"/>
            </a:p>
            <a:p>
              <a:pPr lvl="0">
                <a:defRPr/>
              </a:pPr>
              <a:r>
                <a:rPr lang="pl-PL" sz="2400" dirty="0" smtClean="0"/>
                <a:t> </a:t>
              </a:r>
              <a:r>
                <a:rPr lang="pl-PL" sz="2800" b="1" dirty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Ć</a:t>
              </a:r>
              <a:r>
                <a:rPr lang="pl-PL" sz="28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wiczenie 2</a:t>
              </a:r>
            </a:p>
            <a:p>
              <a:pPr lvl="0" algn="ctr"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8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66850" y="1533198"/>
            <a:ext cx="9144000" cy="32014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b="1" dirty="0" smtClean="0">
                <a:solidFill>
                  <a:srgbClr val="002060"/>
                </a:solidFill>
                <a:latin typeface="Myriad Pro Cond" panose="020B0506030403020204" pitchFamily="34" charset="0"/>
              </a:rPr>
              <a:t>Metoda projektu w nauczaniu biologii w szkole ponadpodstawowej </a:t>
            </a:r>
            <a:endParaRPr lang="pl-PL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5F588AFB-1747-4064-A70E-FD8841503E61}"/>
              </a:ext>
            </a:extLst>
          </p:cNvPr>
          <p:cNvSpPr/>
          <p:nvPr/>
        </p:nvSpPr>
        <p:spPr>
          <a:xfrm>
            <a:off x="5785416" y="4955470"/>
            <a:ext cx="4579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Dorota Mościcka, Adam Pukocz, Izabela Ziętara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598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726" y="1428750"/>
            <a:ext cx="11823373" cy="4590245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 tym etapie należy zwrócić uwagę na:</a:t>
            </a:r>
          </a:p>
          <a:p>
            <a:pPr marL="714375" indent="-447675">
              <a:lnSpc>
                <a:spcPct val="160000"/>
              </a:lnSpc>
              <a:spcBef>
                <a:spcPts val="0"/>
              </a:spcBef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posoby angażowania uczniów;</a:t>
            </a:r>
          </a:p>
          <a:p>
            <a:pPr marL="714375" indent="-447675" algn="just">
              <a:lnSpc>
                <a:spcPct val="170000"/>
              </a:lnSpc>
              <a:spcBef>
                <a:spcPts val="0"/>
              </a:spcBef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realizację praktycznej strony projektu np. w postaci eksperymentów, plakatu, albumu, prezentacji multimedialnej, referatu, wystawy, inscenizacji itp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447675">
              <a:lnSpc>
                <a:spcPct val="160000"/>
              </a:lnSpc>
              <a:spcBef>
                <a:spcPts val="0"/>
              </a:spcBef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podejmowanie decyzji;</a:t>
            </a:r>
          </a:p>
          <a:p>
            <a:pPr marL="714375" indent="-447675" algn="just">
              <a:lnSpc>
                <a:spcPct val="170000"/>
              </a:lnSpc>
              <a:spcBef>
                <a:spcPts val="0"/>
              </a:spcBef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poszukiwanie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, gromadzenie, selekcjonowanie i opracowywanie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informacji;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447675">
              <a:lnSpc>
                <a:spcPct val="160000"/>
              </a:lnSpc>
              <a:spcBef>
                <a:spcPts val="0"/>
              </a:spcBef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rozwiązywanie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problemów;</a:t>
            </a:r>
          </a:p>
          <a:p>
            <a:pPr marL="714375" indent="-447675">
              <a:lnSpc>
                <a:spcPct val="160000"/>
              </a:lnSpc>
              <a:spcBef>
                <a:spcPts val="0"/>
              </a:spcBef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samoocenę postępów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przypadku projektów badawczych należy pamiętać o przestrzeganiu procedur. Istotne są także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regularne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spotkania konsultacyjne, systematyczne obserwacje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ocena postępów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uczniów.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zadanie można realizować z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wykorzystaniem TIK.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Interwencje opiekuna należy ograniczyć wyłącznie do sytuacji kryzysowych (np. brak postępów w pracy zespołu, brak motywacji). Warto przeprowadzić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ewaluację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trzykrotnie (po upływie: 1/3 czasu; 2/3 czasu i po zakończeniu). 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03726" y="200042"/>
            <a:ext cx="11851197" cy="1228708"/>
            <a:chOff x="100944" y="116632"/>
            <a:chExt cx="6982662" cy="86179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246535"/>
              <a:ext cx="6832915" cy="7318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pl-PL" sz="2400" dirty="0" smtClean="0"/>
            </a:p>
            <a:p>
              <a:pPr lvl="0" algn="ctr">
                <a:defRPr/>
              </a:pPr>
              <a:endParaRPr lang="pl-PL" sz="2400" dirty="0"/>
            </a:p>
            <a:p>
              <a:pPr lvl="0" algn="ctr">
                <a:defRPr/>
              </a:pPr>
              <a:r>
                <a:rPr lang="pl-PL" sz="2400" dirty="0" smtClean="0"/>
                <a:t> 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Prostokąt 9"/>
          <p:cNvSpPr/>
          <p:nvPr/>
        </p:nvSpPr>
        <p:spPr>
          <a:xfrm>
            <a:off x="103726" y="814396"/>
            <a:ext cx="4756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4. Wykonanie projektu – </a:t>
            </a:r>
            <a:r>
              <a:rPr lang="pl-PL" sz="24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działania uczniów</a:t>
            </a:r>
            <a:endParaRPr lang="pl-PL" sz="24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80654" y="2848401"/>
            <a:ext cx="11520114" cy="2320231"/>
          </a:xfrm>
          <a:solidFill>
            <a:schemeClr val="accent6">
              <a:lumMod val="20000"/>
              <a:lumOff val="80000"/>
            </a:schemeClr>
          </a:solidFill>
        </p:spPr>
        <p:txBody>
          <a:bodyPr numCol="1" anchor="ctr">
            <a:normAutofit/>
          </a:bodyPr>
          <a:lstStyle/>
          <a:p>
            <a:pPr marL="514350" indent="-514350" algn="just" defTabSz="1520825">
              <a:lnSpc>
                <a:spcPct val="150000"/>
              </a:lnSpc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Zapoznaj się z KARTĄ PRACY 3. (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armonogram działań-przykład). </a:t>
            </a:r>
          </a:p>
          <a:p>
            <a:pPr marL="514350" indent="-514350" algn="just" defTabSz="1520825">
              <a:lnSpc>
                <a:spcPct val="150000"/>
              </a:lnSpc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Wypełnij KARTĘ PRACY 3A. (Harmonogram działań- wzór)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03726" y="842091"/>
            <a:ext cx="11851197" cy="1536483"/>
            <a:chOff x="100944" y="508112"/>
            <a:chExt cx="6982662" cy="936861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50811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638014"/>
              <a:ext cx="6832915" cy="8069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pl-PL" sz="2400" dirty="0" smtClean="0"/>
            </a:p>
            <a:p>
              <a:pPr lvl="0">
                <a:defRPr/>
              </a:pPr>
              <a:r>
                <a:rPr lang="pl-PL" sz="2400" dirty="0" smtClean="0"/>
                <a:t> </a:t>
              </a:r>
              <a:r>
                <a:rPr lang="pl-PL" sz="2800" b="1" dirty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Ć</a:t>
              </a:r>
              <a:r>
                <a:rPr lang="pl-PL" sz="28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wiczenie 3</a:t>
              </a:r>
            </a:p>
            <a:p>
              <a:pPr lvl="0" algn="ctr"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16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6828" y="2683711"/>
            <a:ext cx="10515600" cy="15072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Prezentacja efektów realizacji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Sprawozdanie – co powinno zawierać?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projektu-refleksje.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66828" y="896020"/>
            <a:ext cx="11588095" cy="12287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3726" y="1050698"/>
            <a:ext cx="11597042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pl-PL" sz="2400" dirty="0" smtClean="0"/>
          </a:p>
          <a:p>
            <a:pPr lvl="0" algn="ctr">
              <a:defRPr/>
            </a:pPr>
            <a:endParaRPr lang="pl-PL" sz="2400" dirty="0"/>
          </a:p>
          <a:p>
            <a:pPr lvl="0" algn="ctr">
              <a:defRPr/>
            </a:pPr>
            <a:r>
              <a:rPr lang="pl-PL" sz="2400" dirty="0" smtClean="0"/>
              <a:t> </a:t>
            </a: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57867" y="1102950"/>
            <a:ext cx="11172133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5. Ukończenie </a:t>
            </a:r>
            <a:r>
              <a:rPr lang="pl-PL" sz="24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projektu (prezentacja efektów realizacji projektu; refleksje-ewaluacja projektu</a:t>
            </a:r>
            <a:r>
              <a:rPr lang="pl-PL" sz="2400" dirty="0" smtClean="0">
                <a:solidFill>
                  <a:srgbClr val="392E65"/>
                </a:solidFill>
                <a:latin typeface="Myriad Pro Cond" panose="020B0506030403020204" pitchFamily="34" charset="0"/>
              </a:rPr>
              <a:t>)</a:t>
            </a:r>
            <a:endParaRPr lang="pl-PL" sz="2400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7867" y="2838137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Elementy prezentacji: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stopień realizacji założonych celów;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 prezentacji;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czas prezentacji; 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forma prezentacji;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liczbą osób prezentujących;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graficzne prezentacji (atrakcyjność, czytelność  itp.);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poprawne nazewnictwo.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03726" y="900437"/>
            <a:ext cx="11851197" cy="1413374"/>
            <a:chOff x="100944" y="116632"/>
            <a:chExt cx="6982662" cy="86179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246535"/>
              <a:ext cx="6832915" cy="7318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pl-PL" sz="2400" dirty="0" smtClean="0"/>
            </a:p>
            <a:p>
              <a:pPr lvl="0" algn="ctr">
                <a:defRPr/>
              </a:pPr>
              <a:endParaRPr lang="pl-PL" sz="2400" dirty="0"/>
            </a:p>
            <a:p>
              <a:pPr lvl="0" algn="ctr">
                <a:defRPr/>
              </a:pPr>
              <a:r>
                <a:rPr lang="pl-PL" sz="2400" dirty="0" smtClean="0"/>
                <a:t> 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257867" y="1514791"/>
            <a:ext cx="4348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Prezentacja efektów realizacji projektu</a:t>
            </a:r>
            <a:endParaRPr lang="pl-PL" sz="24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7867" y="1826460"/>
            <a:ext cx="10797126" cy="44202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Części sprawozdania:</a:t>
            </a:r>
          </a:p>
          <a:p>
            <a:pPr marL="714375" indent="-352425">
              <a:tabLst>
                <a:tab pos="628650" algn="l"/>
                <a:tab pos="714375" algn="l"/>
              </a:tabLst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tytuł projektu i nazwiska autorów; </a:t>
            </a:r>
          </a:p>
          <a:p>
            <a:pPr marL="714375" indent="-352425">
              <a:tabLst>
                <a:tab pos="628650" algn="l"/>
                <a:tab pos="714375" algn="l"/>
              </a:tabLst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spis treści; </a:t>
            </a:r>
          </a:p>
          <a:p>
            <a:pPr marL="714375" indent="-352425">
              <a:tabLst>
                <a:tab pos="628650" algn="l"/>
                <a:tab pos="714375" algn="l"/>
              </a:tabLst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streszczenie projektu; </a:t>
            </a:r>
          </a:p>
          <a:p>
            <a:pPr marL="714375" indent="-352425">
              <a:tabLst>
                <a:tab pos="628650" algn="l"/>
                <a:tab pos="714375" algn="l"/>
              </a:tabLst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podziękowania (opcjonalnie); </a:t>
            </a:r>
          </a:p>
          <a:p>
            <a:pPr marL="714375" indent="-352425">
              <a:tabLst>
                <a:tab pos="628650" algn="l"/>
                <a:tab pos="714375" algn="l"/>
              </a:tabLst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wstęp; </a:t>
            </a:r>
          </a:p>
          <a:p>
            <a:pPr marL="714375" indent="-352425">
              <a:tabLst>
                <a:tab pos="628650" algn="l"/>
                <a:tab pos="714375" algn="l"/>
              </a:tabLst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warunki realizacji projektu;</a:t>
            </a:r>
          </a:p>
          <a:p>
            <a:pPr marL="714375" indent="-352425">
              <a:tabLst>
                <a:tab pos="628650" algn="l"/>
                <a:tab pos="714375" algn="l"/>
              </a:tabLst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procedura badań; </a:t>
            </a:r>
          </a:p>
          <a:p>
            <a:pPr marL="714375" indent="-352425">
              <a:tabLst>
                <a:tab pos="628650" algn="l"/>
                <a:tab pos="714375" algn="l"/>
              </a:tabLst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pozyskane informacje; </a:t>
            </a:r>
          </a:p>
          <a:p>
            <a:pPr marL="714375" indent="-352425">
              <a:tabLst>
                <a:tab pos="628650" algn="l"/>
                <a:tab pos="714375" algn="l"/>
              </a:tabLst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wnioski; </a:t>
            </a:r>
          </a:p>
          <a:p>
            <a:pPr marL="714375" indent="-352425">
              <a:tabLst>
                <a:tab pos="628650" algn="l"/>
                <a:tab pos="714375" algn="l"/>
              </a:tabLst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rekomendacje; </a:t>
            </a:r>
          </a:p>
          <a:p>
            <a:pPr marL="714375" indent="-352425">
              <a:tabLst>
                <a:tab pos="628650" algn="l"/>
                <a:tab pos="714375" algn="l"/>
              </a:tabLst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bibliografia;</a:t>
            </a:r>
          </a:p>
          <a:p>
            <a:pPr marL="714375" indent="-352425">
              <a:tabLst>
                <a:tab pos="628650" algn="l"/>
                <a:tab pos="714375" algn="l"/>
              </a:tabLst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załączniki.</a:t>
            </a:r>
          </a:p>
          <a:p>
            <a:endParaRPr lang="pl-PL" sz="2400" dirty="0"/>
          </a:p>
        </p:txBody>
      </p:sp>
      <p:grpSp>
        <p:nvGrpSpPr>
          <p:cNvPr id="6" name="Grupa 5"/>
          <p:cNvGrpSpPr/>
          <p:nvPr/>
        </p:nvGrpSpPr>
        <p:grpSpPr>
          <a:xfrm>
            <a:off x="103726" y="200042"/>
            <a:ext cx="11851197" cy="1413374"/>
            <a:chOff x="100944" y="116632"/>
            <a:chExt cx="6982662" cy="86179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246535"/>
              <a:ext cx="6832915" cy="7318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pl-PL" sz="2400" dirty="0" smtClean="0"/>
            </a:p>
            <a:p>
              <a:pPr lvl="0" algn="ctr">
                <a:defRPr/>
              </a:pPr>
              <a:endParaRPr lang="pl-PL" sz="2400" dirty="0"/>
            </a:p>
            <a:p>
              <a:pPr lvl="0" algn="ctr">
                <a:defRPr/>
              </a:pPr>
              <a:r>
                <a:rPr lang="pl-PL" sz="2400" dirty="0" smtClean="0"/>
                <a:t> 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257867" y="814396"/>
            <a:ext cx="4256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Sprawozdanie – co powinno zawierać?</a:t>
            </a:r>
            <a:endParaRPr lang="pl-PL" sz="24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6827" y="2675136"/>
            <a:ext cx="11438179" cy="24902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ocenę ogólną projektu </a:t>
            </a: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składają się: 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samoocena ucznia;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nauczyciela (opiekuna projektu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ocena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społeczna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(inni uczniowie,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eksperci, zaproszeni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goście).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03726" y="851807"/>
            <a:ext cx="11851197" cy="1413372"/>
            <a:chOff x="100944" y="514037"/>
            <a:chExt cx="6982662" cy="861795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514037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643939"/>
              <a:ext cx="6832915" cy="7318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endParaRPr lang="pl-PL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lang="pl-PL" sz="24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4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Ocena projektu </a:t>
              </a:r>
            </a:p>
            <a:p>
              <a:pPr lvl="0"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8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2589" y="2773499"/>
            <a:ext cx="11438179" cy="25669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Elementy, które mogą podlegać ocenie: 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sprawozdanie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wytwory materialne;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przedsięwzięcia;</a:t>
            </a:r>
          </a:p>
          <a:p>
            <a:pPr marL="714375" indent="-35242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prace grupowe.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03726" y="861545"/>
            <a:ext cx="11851197" cy="1413372"/>
            <a:chOff x="100944" y="519975"/>
            <a:chExt cx="6982662" cy="861795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519975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649877"/>
              <a:ext cx="6832915" cy="7318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endParaRPr lang="pl-PL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lang="pl-PL" sz="24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4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Ocena projektu</a:t>
              </a:r>
            </a:p>
            <a:p>
              <a:pPr lvl="0"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0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726" y="2391631"/>
            <a:ext cx="11438179" cy="4351338"/>
          </a:xfrm>
        </p:spPr>
        <p:txBody>
          <a:bodyPr numCol="2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Kwestie podlegające ocenie: </a:t>
            </a:r>
          </a:p>
          <a:p>
            <a:pPr marL="628650" indent="-44767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oryginalność tematu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28650" indent="-44767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zgodność z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założonymi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celami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44767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stopień osiągnięcia celów;</a:t>
            </a:r>
          </a:p>
          <a:p>
            <a:pPr marL="628650" indent="-44767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zawartość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merytoryczna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pracy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44767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logika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czytelność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argumentów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447675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samodzielność;</a:t>
            </a:r>
          </a:p>
          <a:p>
            <a:pPr marL="628650" indent="-447675">
              <a:lnSpc>
                <a:spcPct val="150000"/>
              </a:lnSpc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nicjatywa;</a:t>
            </a:r>
          </a:p>
          <a:p>
            <a:pPr marL="628650" indent="-447675">
              <a:lnSpc>
                <a:spcPct val="150000"/>
              </a:lnSpc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óżnorodność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źródeł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informacji;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umiejętność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doboru i selekcji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informacji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ompozycja dokumentacji projektu;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poprawność językowa;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estetyka pracy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03726" y="832364"/>
            <a:ext cx="11851197" cy="1413372"/>
            <a:chOff x="100944" y="502182"/>
            <a:chExt cx="6982662" cy="861795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50218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632084"/>
              <a:ext cx="6832915" cy="7318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endParaRPr lang="pl-PL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lang="pl-PL" sz="24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4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Ocena projektu </a:t>
              </a:r>
            </a:p>
            <a:p>
              <a:pPr lvl="0"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4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pl-PL" b="1" dirty="0">
                <a:solidFill>
                  <a:srgbClr val="FF0000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Uwaga: należy przestrzegać przyjętych </a:t>
            </a:r>
            <a:r>
              <a:rPr lang="pl-PL" b="1" dirty="0" smtClean="0">
                <a:solidFill>
                  <a:srgbClr val="FF0000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i uzgodnionych na </a:t>
            </a:r>
            <a:r>
              <a:rPr lang="pl-PL" b="1" dirty="0">
                <a:solidFill>
                  <a:srgbClr val="FF0000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początku projektu kryteriów jego oceny!</a:t>
            </a:r>
            <a:endParaRPr lang="pl-PL" dirty="0">
              <a:solidFill>
                <a:srgbClr val="FF0000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78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80654" y="2984588"/>
            <a:ext cx="11520114" cy="2396431"/>
          </a:xfrm>
          <a:solidFill>
            <a:schemeClr val="accent6">
              <a:lumMod val="20000"/>
              <a:lumOff val="80000"/>
            </a:schemeClr>
          </a:solidFill>
        </p:spPr>
        <p:txBody>
          <a:bodyPr numCol="1" anchor="ctr">
            <a:normAutofit/>
          </a:bodyPr>
          <a:lstStyle/>
          <a:p>
            <a:pPr marL="457200" indent="-457200" algn="just" defTabSz="1520825">
              <a:lnSpc>
                <a:spcPct val="150000"/>
              </a:lnSpc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Uzupełnij KARTĘ PRACY 2. (Opis projektu -punkty 7,8).</a:t>
            </a:r>
          </a:p>
          <a:p>
            <a:pPr marL="457200" indent="-457200" algn="just" defTabSz="1520825">
              <a:lnSpc>
                <a:spcPct val="150000"/>
              </a:lnSpc>
              <a:buFont typeface="+mj-lt"/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Wypełnij KARTĘ PRACY 4. (Karta ewaluacji działań).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03726" y="851817"/>
            <a:ext cx="11851197" cy="1536484"/>
            <a:chOff x="100944" y="514044"/>
            <a:chExt cx="6982662" cy="936862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514044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643947"/>
              <a:ext cx="6832915" cy="8069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endParaRPr lang="pl-PL" sz="2400" dirty="0" smtClean="0"/>
            </a:p>
            <a:p>
              <a:pPr lvl="0">
                <a:defRPr/>
              </a:pPr>
              <a:r>
                <a:rPr lang="pl-PL" sz="2400" dirty="0" smtClean="0">
                  <a:solidFill>
                    <a:srgbClr val="392E65"/>
                  </a:solidFill>
                  <a:latin typeface="Myriad Pro Cond" panose="020B0506030403020204" pitchFamily="34" charset="0"/>
                </a:rPr>
                <a:t> </a:t>
              </a:r>
              <a:r>
                <a:rPr lang="pl-PL" sz="2800" b="1" dirty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Ć</a:t>
              </a:r>
              <a:r>
                <a:rPr lang="pl-PL" sz="28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wiczenie </a:t>
              </a:r>
              <a:r>
                <a:rPr lang="pl-PL" sz="2800" b="1" dirty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4</a:t>
              </a:r>
              <a:endParaRPr lang="pl-PL" sz="28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20584" y="2533403"/>
            <a:ext cx="11363325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u="sng" dirty="0">
                <a:latin typeface="Arial" panose="020B0604020202020204" pitchFamily="34" charset="0"/>
                <a:cs typeface="Arial" panose="020B0604020202020204" pitchFamily="34" charset="0"/>
              </a:rPr>
              <a:t>Uczestnik po zajęciach: </a:t>
            </a:r>
          </a:p>
          <a:p>
            <a:pPr lvl="0" algn="just"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rozumie ideę kompetencji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kluczowych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konieczność ich kształtowania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kontekście funkcjonowania ucznia w otaczającej go rzeczywistości; 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wie, jaka wiedza, umiejętności i postawy powiązane są z tymi kompetencjami; </a:t>
            </a:r>
          </a:p>
          <a:p>
            <a:pPr lvl="0" algn="just">
              <a:lnSpc>
                <a:spcPct val="150000"/>
              </a:lnSpc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zna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zapisy podstawy programowej odnoszące się do metody projektowej;</a:t>
            </a:r>
          </a:p>
          <a:p>
            <a:pPr lvl="0" algn="just"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rozumie znaczenie metody projektu w realizacji założeń podstawy programowej;</a:t>
            </a:r>
          </a:p>
          <a:p>
            <a:pPr lvl="0" algn="just">
              <a:lnSpc>
                <a:spcPct val="150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planuje zastosowanie metody projektu na zajęciach edukacyjnych.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65224" y="834146"/>
            <a:ext cx="11588095" cy="12287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3726" y="978412"/>
            <a:ext cx="11597042" cy="1200330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endParaRPr lang="pl-PL" b="1" dirty="0" smtClean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pl-P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 smtClean="0">
                <a:solidFill>
                  <a:srgbClr val="002060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Cele zajęć</a:t>
            </a:r>
          </a:p>
          <a:p>
            <a:pPr lvl="0" algn="ctr">
              <a:defRPr/>
            </a:pPr>
            <a:r>
              <a:rPr lang="pl-PL" sz="2400" dirty="0" smtClean="0"/>
              <a:t> </a:t>
            </a: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2589" y="2831883"/>
            <a:ext cx="11438179" cy="27420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„Stosując metodę projektu można uzyskać interesujące efekty: kształcić kreatywnych</a:t>
            </a:r>
            <a:b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i bogatych w  wiedzę absolwentów (…), którzy są lepiej przystosowani do pracy zawodowej </a:t>
            </a:r>
            <a:b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 nowej rzeczywistości społeczeństwa informacyjnego. Mają szanse być lepiej przygotowani do trudnego i wymagającego rynku pracy. Zdobywają także doświadczenie w pracy </a:t>
            </a:r>
            <a:b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 wieloosobowych zespołach i przygotowanie do kierowania nimi”.</a:t>
            </a:r>
            <a:r>
              <a:rPr lang="pl-PL" sz="20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l-PL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E. Lubina, Metoda projektu w procesie dydaktycznym uczelni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wyższej, 2019 </a:t>
            </a:r>
            <a:r>
              <a:rPr lang="pl-PL" sz="1400" dirty="0" smtClean="0">
                <a:hlinkClick r:id="rId2"/>
              </a:rPr>
              <a:t>http</a:t>
            </a:r>
            <a:r>
              <a:rPr lang="pl-PL" sz="1400" dirty="0">
                <a:hlinkClick r:id="rId2"/>
              </a:rPr>
              <a:t>://www.fundacja.edu.pl/organizacja/_referaty/25.pdf</a:t>
            </a:r>
            <a:r>
              <a:rPr lang="pl-PL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262589" y="1053384"/>
            <a:ext cx="11851197" cy="1413374"/>
            <a:chOff x="100944" y="116632"/>
            <a:chExt cx="6982662" cy="86179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00944" y="246535"/>
              <a:ext cx="6832915" cy="7318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lvl="0">
                <a:defRPr/>
              </a:pPr>
              <a:endParaRPr lang="pl-PL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lang="pl-PL" sz="24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24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Podsumowanie</a:t>
              </a:r>
            </a:p>
            <a:p>
              <a:pPr lvl="0"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2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>
                <a:solidFill>
                  <a:srgbClr val="392E65"/>
                </a:solidFill>
                <a:latin typeface="Myriad Pro Cond" panose="020B0506030403020204" pitchFamily="34" charset="0"/>
              </a:rPr>
              <a:t>DZIĘKUJEMY ZA UWAGĘ</a:t>
            </a:r>
            <a:endParaRPr lang="pl-PL" sz="3600" b="1" dirty="0">
              <a:solidFill>
                <a:srgbClr val="392E65"/>
              </a:solidFill>
              <a:latin typeface="Myriad Pro Cond" panose="020B05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8538" y="1849877"/>
            <a:ext cx="11692461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ZAŁĄCZNIK KOMPETENCJE KLUCZOWE W PROCESIE UCZENIA SIĘ PRZEZ CAŁE ŻYCIE EUROPEJSKIE RAMY ODNIESIENIA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Kompetencje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w zakresie przedsiębiorczości </a:t>
            </a:r>
            <a:endParaRPr lang="pl-PL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Kompetencje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w zakresie przedsiębiorczości to między innymi zdolność wykorzystywania szans i pomysłów oraz przekształcania ich w wartość dla innych osób. Przedsiębiorczość opiera się na kreatywności, krytycznym myśleniu i rozwiązywaniu problemów, podejmowaniu inicjatywy, wytrwałości oraz na zdolności do wspólnego działania służącego </a:t>
            </a: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planowaniu projektów mających wartość kulturalną, społeczną lub finansową </a:t>
            </a:r>
            <a:r>
              <a:rPr lang="pl-PL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zarządzaniu nimi</a:t>
            </a:r>
            <a:r>
              <a:rPr lang="pl-PL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Niezbędna 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jest znajomość i rozumienie podejść do planowania i </a:t>
            </a: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zarządzania projektami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, obejmujących zarówno procesy, jak i zasoby</a:t>
            </a:r>
            <a:r>
              <a:rPr lang="pl-PL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1. Załącznik do wniosku dotyczącego zalecenia Rady w sprawie kompetencji kluczowych w procesie uczenia się przez całe życie {SWD(2018) 14 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} ze strony www.ipex.eu/IPEXL-WEB/dossier/</a:t>
            </a:r>
            <a:r>
              <a:rPr lang="pl-PL" sz="1400" dirty="0" err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/.../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082dbcc5612051a7016122b21cdf025b.do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l-PL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5231" y="430236"/>
            <a:ext cx="11588095" cy="10094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8538" y="565191"/>
            <a:ext cx="11597041" cy="1200330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pl-PL" sz="2400" dirty="0" smtClean="0"/>
              <a:t>   </a:t>
            </a:r>
          </a:p>
          <a:p>
            <a:pPr lvl="0">
              <a:defRPr/>
            </a:pP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Kompetencje kluczowe</a:t>
            </a:r>
          </a:p>
          <a:p>
            <a:pPr lvl="0"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7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8537" y="1825625"/>
            <a:ext cx="11597041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ZAŁĄCZNIK KOMPETENCJE KLUCZOWE W PROCESIE UCZENIA SIĘ PRZEZ CAŁE ŻYCIE EUROPEJSKIE RAMY ODNIESIENIA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Wspieranie rozwoju kompetencji kluczowych</a:t>
            </a:r>
          </a:p>
          <a:p>
            <a:pPr algn="just">
              <a:lnSpc>
                <a:spcPct val="150000"/>
              </a:lnSpc>
            </a:pP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Metodyki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uczenia się, na przykład oparte na samodzielnych poszukiwaniach lub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projektach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, mieszane, oparte na sztuce i na grach,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mogą wzmocnić motywację do uczenia się 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zaangażowanie w uczenie się. </a:t>
            </a:r>
            <a:endParaRPr lang="pl-PL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l-PL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1. Załącznik do wniosku dotyczącego zalecenia Rady w sprawie kompetencji kluczowych w procesie uczenia się przez całe życie {SWD(2018) 14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} ze strony www.ipex.eu/IPEXL-WEB/dossier/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/.../082dbcc5612051a7016122b21cdf025b.do</a:t>
            </a:r>
          </a:p>
          <a:p>
            <a:pPr algn="just">
              <a:lnSpc>
                <a:spcPct val="150000"/>
              </a:lnSpc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73695" y="468094"/>
            <a:ext cx="11588095" cy="12287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8538" y="569471"/>
            <a:ext cx="11597041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dirty="0" smtClean="0"/>
              <a:t>   </a:t>
            </a:r>
          </a:p>
          <a:p>
            <a:pPr lvl="0">
              <a:defRPr/>
            </a:pP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Kompetencje kluczowe</a:t>
            </a:r>
          </a:p>
          <a:p>
            <a:pPr lvl="0"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61278" y="2096567"/>
            <a:ext cx="11649722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ZAŁĄCZNIK KOMPETENCJE KLUCZOWE W PROCESIE UCZENIA SIĘ PRZEZ CAŁE ŻYCIE EUROPEJSKIE RAMY ODNIESIENIA </a:t>
            </a: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Wspieranie rozwoju kompetencji kluczowych</a:t>
            </a:r>
          </a:p>
          <a:p>
            <a:pPr algn="just">
              <a:lnSpc>
                <a:spcPct val="150000"/>
              </a:lnSpc>
            </a:pP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Konkretne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możliwości nabywania doświadczeń w zakresie przedsiębiorczości, praktyki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firmach lub wizyty przedsiębiorców w instytucjach kształcenia i szkolenia, w tym nabywania praktycznych doświadczeń przedsiębiorczych, takich jak ćwiczenia z kreatywności, start-</a:t>
            </a:r>
            <a:r>
              <a:rPr lang="pl-PL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upy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, studenckie inicjatywy na rzecz społeczności, symulacje biznesowe czy uczenie się przedsiębiorczości oparte na projektach, mogą przynosić korzyści w szczególności młodym ludziom, ale również dorosłym i nauczycielom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l-PL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1. Załącznik do wniosku dotyczącego zalecenia Rady w sprawie kompetencji kluczowych w procesie uczenia się przez całe życie {SWD(2018) 14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} ze strony www.ipex.eu/IPEXL-WEB/dossier/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/.../082dbcc5612051a7016122b21cdf025b.do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48297" y="506987"/>
            <a:ext cx="11588095" cy="12287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18538" y="625296"/>
            <a:ext cx="11597041" cy="1200329"/>
          </a:xfrm>
          <a:prstGeom prst="rect">
            <a:avLst/>
          </a:prstGeom>
          <a:solidFill>
            <a:srgbClr val="FF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2400" dirty="0" smtClean="0"/>
              <a:t>   </a:t>
            </a:r>
          </a:p>
          <a:p>
            <a:pPr lvl="0">
              <a:defRPr/>
            </a:pPr>
            <a:r>
              <a:rPr lang="pl-PL" sz="2400" b="1" dirty="0" smtClean="0">
                <a:solidFill>
                  <a:srgbClr val="392E65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Kompetencje kluczowe</a:t>
            </a:r>
          </a:p>
          <a:p>
            <a:pPr lvl="0"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802308" y="300521"/>
            <a:ext cx="11018217" cy="1504566"/>
            <a:chOff x="90425" y="116631"/>
            <a:chExt cx="7022517" cy="1223104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1"/>
              <a:ext cx="6856980" cy="8474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90425" y="363954"/>
              <a:ext cx="6832914" cy="97578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Zapisy </a:t>
              </a:r>
              <a:r>
                <a:rPr kumimoji="0" lang="pl-PL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podstawy </a:t>
              </a:r>
              <a:r>
                <a:rPr kumimoji="0" lang="pl-PL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programowej</a:t>
              </a:r>
              <a:r>
                <a:rPr kumimoji="0" lang="pl-PL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 </a:t>
              </a:r>
              <a:r>
                <a:rPr kumimoji="0" lang="pl-PL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biologii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780251" y="1913585"/>
            <a:ext cx="1069817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Duże znaczenie dla rozwoju młodego człowieka oraz jego sukcesów w dorosłym życiu ma nabywanie kompetencji społecznych, takich jak: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komunikacja i współpraca w grupie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w tym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 środowiskach wirtualnych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udział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projektach zespołowych lub indywidualnych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organizacja i zarządzanie projektami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57867" y="3467480"/>
            <a:ext cx="1080961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Zastosowanie metody projektu, oprócz wspierania w nabywaniu opisanych wyżej kompetencji, pomaga również rozwijać u uczniów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przedsiębiorczość i kreatywność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oraz umożliwia stosowanie w procesie kształcenia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innowacyjnych rozwiązań programowych, organizacyjnych lub metodycznych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91192" y="4691969"/>
            <a:ext cx="1087629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Dużą wagę należy zatem przykładać do kształtowania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umiejętności złożonych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przydatnych przez całe życie, pomagających zrozumieć świat i samego siebie. Istotną rolę w tym procesie powinno odgrywać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nauczanie oparte na pytaniach, uwzględniające konteksty związane z codziennym życiem, środowiskiem i społeczeństwem, oraz nauczanie projektowe, z użyciem metody laboratoryjnej. </a:t>
            </a:r>
          </a:p>
        </p:txBody>
      </p:sp>
    </p:spTree>
    <p:extLst>
      <p:ext uri="{BB962C8B-B14F-4D97-AF65-F5344CB8AC3E}">
        <p14:creationId xmlns:p14="http://schemas.microsoft.com/office/powerpoint/2010/main" val="35199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074" y="2187574"/>
            <a:ext cx="11576943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 […]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konieczne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jest zwrócenie większej uwagi na rozszerzanie grupy uczniów biegłych w wykonywaniu operacji najtrudniejszych,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wymagających znacznej samodzielności 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myślenia […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0" indent="0" algn="just"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Międzynarodowej Oceny Umiejętności Uczniów OECD PISA. Wyniki badania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Polsce. PISA,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MEN,2015</a:t>
            </a:r>
          </a:p>
          <a:p>
            <a:pPr marL="0" indent="0" algn="just">
              <a:buNone/>
            </a:pP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Zaciekawienie i nauczenie zadawania pytań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jest najprostszą drogą rozwoju […] takie sposoby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postępowania i 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rozumowania budują trwały fundament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wiedzy</a:t>
            </a:r>
            <a:r>
              <a:rPr lang="pl-PL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Program Międzynarodowej Oceny Umiejętności Uczniów OECD PISA. Wyniki badania 2006 w Polsce. PISA, MEN,2006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71450" y="200042"/>
            <a:ext cx="11783473" cy="1655190"/>
            <a:chOff x="140847" y="116632"/>
            <a:chExt cx="6942759" cy="1009242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40847" y="356448"/>
              <a:ext cx="6821072" cy="76942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endParaRPr lang="pl-PL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lang="pl-PL" sz="24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Dlaczego metoda projektu</a:t>
              </a:r>
              <a:r>
                <a:rPr lang="pl-PL" sz="2800" b="1" dirty="0" smtClean="0">
                  <a:solidFill>
                    <a:srgbClr val="392E65"/>
                  </a:solidFill>
                  <a:latin typeface="Myriad Pro Cond" panose="020B0506030403020204" pitchFamily="34" charset="0"/>
                </a:rPr>
                <a:t>?</a:t>
              </a:r>
            </a:p>
            <a:p>
              <a:pPr lvl="0" algn="ctr">
                <a:defRPr/>
              </a:pPr>
              <a:r>
                <a:rPr lang="pl-PL" sz="2400" dirty="0" smtClean="0"/>
                <a:t> 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7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1450" y="1825625"/>
            <a:ext cx="11576942" cy="4351338"/>
          </a:xfrm>
        </p:spPr>
        <p:txBody>
          <a:bodyPr>
            <a:normAutofit fontScale="32500" lnSpcReduction="20000"/>
          </a:bodyPr>
          <a:lstStyle/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pl-PL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określa cele, zaplanowane działania i przewidywane efekty;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pl-PL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realizowany jest w zespołach;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pl-PL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członkowie zespołu odpowiadają za poszczególne zadania;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pl-PL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zadania członków zespołu polegają na wyszukiwaniu informacji, ich krytycznej analizie, zaprezentowaniu efektów i ocenie podjętych działań;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l-PL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na czele zespołu stoi lider;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l-PL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ma określony czas realizacji;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pl-PL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uczestnicy najpierw planują cele, zadania, sposób oceny efektów projektu, a następnie przystępują do działania;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</a:pPr>
            <a:r>
              <a:rPr lang="pl-PL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plan realizacji projektu może być modyfikowany.</a:t>
            </a:r>
          </a:p>
          <a:p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171450" y="200042"/>
            <a:ext cx="11783473" cy="1593635"/>
            <a:chOff x="140847" y="116632"/>
            <a:chExt cx="6942759" cy="971709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74919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40847" y="356448"/>
              <a:ext cx="6821072" cy="73189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endParaRPr lang="pl-PL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lang="pl-PL" sz="2400" b="1" dirty="0" smtClean="0">
                  <a:solidFill>
                    <a:srgbClr val="392E65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Projekt – o czym warto pamiętać?</a:t>
              </a:r>
            </a:p>
            <a:p>
              <a:pPr lvl="0" algn="ctr">
                <a:defRPr/>
              </a:pPr>
              <a:r>
                <a:rPr lang="pl-PL" sz="2400" dirty="0" smtClean="0"/>
                <a:t> </a:t>
              </a:r>
              <a:endPara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13772</TotalTime>
  <Words>1261</Words>
  <Application>Microsoft Office PowerPoint</Application>
  <PresentationFormat>Niestandardowy</PresentationFormat>
  <Paragraphs>238</Paragraphs>
  <Slides>31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Arial</vt:lpstr>
      <vt:lpstr>Myriad Pro Cond</vt:lpstr>
      <vt:lpstr>Calibri</vt:lpstr>
      <vt:lpstr>Calibri Light</vt:lpstr>
      <vt:lpstr>Lato</vt:lpstr>
      <vt:lpstr>Office Theme</vt:lpstr>
      <vt:lpstr>Prezentacja programu PowerPoint</vt:lpstr>
      <vt:lpstr>Metoda projektu w nauczaniu biologii w szkole ponadpodstawowej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CKE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Karolina Strugińska</cp:lastModifiedBy>
  <cp:revision>368</cp:revision>
  <dcterms:created xsi:type="dcterms:W3CDTF">2018-09-07T11:39:44Z</dcterms:created>
  <dcterms:modified xsi:type="dcterms:W3CDTF">2019-12-16T13:41:18Z</dcterms:modified>
</cp:coreProperties>
</file>