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312" r:id="rId4"/>
    <p:sldId id="258" r:id="rId5"/>
    <p:sldId id="314" r:id="rId6"/>
    <p:sldId id="313" r:id="rId7"/>
    <p:sldId id="260" r:id="rId8"/>
    <p:sldId id="311" r:id="rId9"/>
    <p:sldId id="315" r:id="rId10"/>
    <p:sldId id="316" r:id="rId11"/>
    <p:sldId id="319" r:id="rId12"/>
    <p:sldId id="320" r:id="rId13"/>
    <p:sldId id="329" r:id="rId14"/>
    <p:sldId id="321" r:id="rId15"/>
    <p:sldId id="322" r:id="rId16"/>
    <p:sldId id="323" r:id="rId17"/>
    <p:sldId id="317" r:id="rId18"/>
    <p:sldId id="325" r:id="rId19"/>
    <p:sldId id="326" r:id="rId20"/>
    <p:sldId id="318" r:id="rId21"/>
    <p:sldId id="328" r:id="rId22"/>
    <p:sldId id="310" r:id="rId23"/>
  </p:sldIdLst>
  <p:sldSz cx="12192000" cy="6858000"/>
  <p:notesSz cx="6858000" cy="9144000"/>
  <p:embeddedFontLst>
    <p:embeddedFont>
      <p:font typeface="Myriad Pro Cond" panose="020B0506030403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712" autoAdjust="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27.02.2020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27.02.2020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28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89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10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1A4B-A557-4444-91D4-F95D80B6DF2F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30ED-BFE2-4ECC-A376-75ED0EB22679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9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E05A-4C58-4738-907E-051E5EA0A7FF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81F8-4610-40AA-BC4D-CF52550CF991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0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DC1E-ECF1-4709-867E-7682B85E9F5C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1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F44-BF6F-4EFE-9C3B-61F8C7F599A7}" type="datetime1">
              <a:rPr lang="pl-PL" smtClean="0"/>
              <a:t>27.02.2020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8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BE48-EE5A-4213-9584-D675971A6DC3}" type="datetime1">
              <a:rPr lang="pl-PL" smtClean="0"/>
              <a:t>27.02.2020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0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CB15-6506-459C-9C44-62542F5B771A}" type="datetime1">
              <a:rPr lang="pl-PL" smtClean="0"/>
              <a:t>27.02.2020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4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6A65-8456-40FE-8933-20FCD0B2FD2D}" type="datetime1">
              <a:rPr lang="pl-PL" smtClean="0"/>
              <a:t>27.02.2020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9510-48DF-45A1-8502-BE7584F532D1}" type="datetime1">
              <a:rPr lang="pl-PL" smtClean="0"/>
              <a:t>27.02.2020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07CA-A7E4-4D81-B9B4-CB00C9E3491C}" type="datetime1">
              <a:rPr lang="pl-PL" smtClean="0"/>
              <a:t>27.02.2020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6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40F6-4343-4FC9-9AAA-210880B8527D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tara%20podstawa%20programowa.pdf" TargetMode="External"/><Relationship Id="rId2" Type="http://schemas.openxmlformats.org/officeDocument/2006/relationships/hyperlink" Target="https://archiwum.men.gov.pl/wp-content/uploads/2011/02/5d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tara%20podstawa%20programowa.pdf" TargetMode="External"/><Relationship Id="rId2" Type="http://schemas.openxmlformats.org/officeDocument/2006/relationships/hyperlink" Target="https://archiwum.men.gov.pl/wp-content/uploads/2011/02/5d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tara%20podstawa%20programowa.pdf" TargetMode="External"/><Relationship Id="rId2" Type="http://schemas.openxmlformats.org/officeDocument/2006/relationships/hyperlink" Target="https://archiwum.men.gov.pl/wp-content/uploads/2011/02/5d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tara%20podstawa%20programowa.pdf" TargetMode="External"/><Relationship Id="rId2" Type="http://schemas.openxmlformats.org/officeDocument/2006/relationships/hyperlink" Target="https://archiwum.men.gov.pl/wp-content/uploads/2011/02/5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dstawaprogramowa.pl/Liceum-technikum/Chemi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tara%20podstawa%20programowa.pdf" TargetMode="External"/><Relationship Id="rId2" Type="http://schemas.openxmlformats.org/officeDocument/2006/relationships/hyperlink" Target="https://archiwum.men.gov.pl/wp-content/uploads/2011/02/5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dstawaprogramowa.pl/Liceum-technikum/Chemi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wum.men.gov.pl/wp-content/uploads/2011/02/5d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dstawaprogramowa.pl/Liceum-technikum/Chemia" TargetMode="External"/><Relationship Id="rId4" Type="http://schemas.openxmlformats.org/officeDocument/2006/relationships/hyperlink" Target="Stara%20podstawa%20programowa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dstawaprogramowa.pl/Liceum-technikum/Chemi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odstawaprogramowa.pl/Liceum-technikum/Chemi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odstawaprogramowa.pl/Liceum-technikum/Chemi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rawo.sejm.gov.pl/isap.nsf/DocDetails.xsp?id=WDU2018000167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Rozp_1679_31.08.2018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awo.sejm.gov.pl/isap.nsf/DocDetails.xsp?id=WDU2017000035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Rozp_356_24.02.2017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awo.sejm.gov.pl/isap.nsf/DocDetails.xsp?id=WDU2018000046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Rozp_467_2.03.201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awo.sejm.gov.pl/isap.nsf/DocDetails.xsp?id=WDU2018000167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Rozp_1679_31.08.2018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F8A38CF0-9677-4CA0-B4A2-B33EC2C4C397}"/>
              </a:ext>
            </a:extLst>
          </p:cNvPr>
          <p:cNvGrpSpPr/>
          <p:nvPr/>
        </p:nvGrpSpPr>
        <p:grpSpPr>
          <a:xfrm>
            <a:off x="518878" y="26746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25BE5A3A-77D3-4335-8962-B428D7AB5A12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373F444-B679-4577-BE1B-33DE879E6D5E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59BD9275-9564-4DEC-8665-430E0ACD9C2F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D3FD7B91-0B43-421D-8EF6-88625CB40B84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47C8D6E1-4D99-49F4-9ADB-629A825ED66C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Zakres rozszerzony</a:t>
              </a:r>
            </a:p>
          </p:txBody>
        </p:sp>
      </p:grp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D31BF8D6-14EB-4B36-A6AA-0B78A29AB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324"/>
            <a:ext cx="10515600" cy="45180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programowa chemii ma układ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spiralny,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zagadnienia wprowadzone </a:t>
            </a:r>
          </a:p>
          <a:p>
            <a:pPr marL="0" indent="0" algn="just">
              <a:buNone/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szkole podstawowej są na tym etapie rozwijane i uzupełniane o nowe treści. </a:t>
            </a:r>
          </a:p>
          <a:p>
            <a:pPr marL="0" indent="0"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Cele kształcenia – wymagania ogólne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Pozyskiwanie, przetwarzanie i tworzenie informacji.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Uczeń: </a:t>
            </a:r>
          </a:p>
          <a:p>
            <a:pPr lvl="0" algn="just"/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pozyskuje i przetwarza informacje z różnorodnych źródeł z wykorzystaniem technologii informacyjno-komunikacyjnych; </a:t>
            </a:r>
          </a:p>
          <a:p>
            <a:pPr lvl="0" algn="just"/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ocenia wiarygodność uzyskanych danych; </a:t>
            </a:r>
          </a:p>
          <a:p>
            <a:pPr lvl="0" algn="just"/>
            <a:r>
              <a:rPr lang="pl-PL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konstruuje wykresy, tabele i schematy na podstawie dostępnych informacji</a:t>
            </a:r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91CB8F9-7042-442A-B3AC-A2A937C2EEDD}"/>
              </a:ext>
            </a:extLst>
          </p:cNvPr>
          <p:cNvSpPr txBox="1"/>
          <p:nvPr/>
        </p:nvSpPr>
        <p:spPr>
          <a:xfrm>
            <a:off x="398431" y="5892581"/>
            <a:ext cx="537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/>
              </a:rPr>
              <a:t>Link do strony ze starą podstawą programową</a:t>
            </a:r>
            <a:endParaRPr lang="pl-PL" dirty="0"/>
          </a:p>
          <a:p>
            <a:r>
              <a:rPr lang="pl-PL" dirty="0">
                <a:hlinkClick r:id="rId3" action="ppaction://hlinkfile"/>
              </a:rPr>
              <a:t>*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45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68EE0718-7B85-4504-81A7-C683024C9174}"/>
              </a:ext>
            </a:extLst>
          </p:cNvPr>
          <p:cNvGrpSpPr/>
          <p:nvPr/>
        </p:nvGrpSpPr>
        <p:grpSpPr>
          <a:xfrm>
            <a:off x="518878" y="23918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AD34A41-0CE2-4B96-876E-6399EC1A38D0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7A155BA-051C-4F6A-A235-5CDFBAC44E81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81266346-7D3A-40C2-8CE3-BB04DAC0C4ED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1E8701D-F6F8-4C7E-A591-4BBBC2A63492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85D9CF2-F17B-4630-9AF4-5C21B2C2A3FF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Zakres rozszerzony</a:t>
              </a:r>
            </a:p>
          </p:txBody>
        </p:sp>
      </p:grp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19E2723A-A563-45B7-8458-1115424C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kształcenia – wymagania ogólne </a:t>
            </a:r>
            <a:endParaRPr lang="pl-P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Rozumowanie i zastosowanie nabytej wiedzy do rozwiązywania problemów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Uczeń: </a:t>
            </a:r>
          </a:p>
          <a:p>
            <a:pPr lvl="0"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opisuje właściwości substancji i wyjaśnia przebieg procesów chemicznych; </a:t>
            </a:r>
          </a:p>
          <a:p>
            <a:pPr lvl="0"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wskazuje na związek właściwości różnorodnych substancji z ich zastosowaniami i ich wpływem na środowisko naturalne; </a:t>
            </a:r>
          </a:p>
          <a:p>
            <a:pPr lvl="0" algn="just"/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reaguje w przypadku wystąpienia zagrożenia dla środowiska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wskazuje na związek między właściwościami substancji a ich budową chemiczną;</a:t>
            </a:r>
          </a:p>
          <a:p>
            <a:pPr lvl="0" algn="just"/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wykorzystuje wiedzę i dostępne informacje do rozwiązywania problemów chemicznych </a:t>
            </a:r>
            <a:r>
              <a:rPr lang="pl-PL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zastosowaniem metody naukowej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 algn="just"/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stosuje poprawną terminologię; </a:t>
            </a:r>
          </a:p>
          <a:p>
            <a:pPr lvl="0" algn="just"/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wykonuje obliczenia dotyczące praw chemicznych.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B3C7C76-728C-44A8-A2B7-36B13670A747}"/>
              </a:ext>
            </a:extLst>
          </p:cNvPr>
          <p:cNvSpPr txBox="1"/>
          <p:nvPr/>
        </p:nvSpPr>
        <p:spPr>
          <a:xfrm>
            <a:off x="319725" y="6070862"/>
            <a:ext cx="494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/>
              </a:rPr>
              <a:t>Link do strony ze starą podstawą programową</a:t>
            </a:r>
            <a:endParaRPr lang="pl-PL" dirty="0"/>
          </a:p>
          <a:p>
            <a:r>
              <a:rPr lang="pl-PL" dirty="0">
                <a:hlinkClick r:id="rId3" action="ppaction://hlinkfile"/>
              </a:rPr>
              <a:t>*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15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68EE0718-7B85-4504-81A7-C683024C9174}"/>
              </a:ext>
            </a:extLst>
          </p:cNvPr>
          <p:cNvGrpSpPr/>
          <p:nvPr/>
        </p:nvGrpSpPr>
        <p:grpSpPr>
          <a:xfrm>
            <a:off x="518878" y="23918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AD34A41-0CE2-4B96-876E-6399EC1A38D0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7A155BA-051C-4F6A-A235-5CDFBAC44E81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81266346-7D3A-40C2-8CE3-BB04DAC0C4ED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1E8701D-F6F8-4C7E-A591-4BBBC2A63492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85D9CF2-F17B-4630-9AF4-5C21B2C2A3FF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Zakres rozszerzony</a:t>
              </a:r>
            </a:p>
          </p:txBody>
        </p:sp>
      </p:grp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E32F9173-C4EA-45EE-ACBE-906E98474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0093"/>
            <a:ext cx="10515600" cy="31423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kształcenia – wymagania ogólne </a:t>
            </a:r>
            <a:endParaRPr lang="pl-P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pl-PL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III. Opanowanie czynności praktycznych</a:t>
            </a:r>
            <a:r>
              <a:rPr lang="pl-P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Uczeń:</a:t>
            </a:r>
          </a:p>
          <a:p>
            <a:pPr algn="just"/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bezpiecznie posługuje się sprzętem laboratoryjnym i odczynnikami chemicznymi;</a:t>
            </a:r>
          </a:p>
          <a:p>
            <a:pPr algn="just"/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projektuje i przeprowadza doświadczenia chemiczne, </a:t>
            </a:r>
            <a:r>
              <a:rPr lang="pl-PL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rejestruje ich wyniki w różnej formie, formułuje obserwacje, wnioski oraz wyjaśnienia;</a:t>
            </a:r>
          </a:p>
          <a:p>
            <a:pPr algn="just"/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wykorzystuje elementy metodologii badawczej (określa problem badawczy, formułuje hipotezy oraz proponuje sposoby ich weryfikacji);</a:t>
            </a:r>
            <a:endParaRPr lang="pl-PL" sz="20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przestrzega zasad bezpieczeństwa i higieny pracy</a:t>
            </a:r>
            <a:r>
              <a: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C80F121-0B47-480E-80A6-7491CF6D2C90}"/>
              </a:ext>
            </a:extLst>
          </p:cNvPr>
          <p:cNvSpPr txBox="1"/>
          <p:nvPr/>
        </p:nvSpPr>
        <p:spPr>
          <a:xfrm>
            <a:off x="319725" y="6070862"/>
            <a:ext cx="494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/>
              </a:rPr>
              <a:t>Link do strony ze starą podstawą programową</a:t>
            </a:r>
            <a:endParaRPr lang="pl-PL" dirty="0"/>
          </a:p>
          <a:p>
            <a:r>
              <a:rPr lang="pl-PL" dirty="0">
                <a:hlinkClick r:id="rId3" action="ppaction://hlinkfile"/>
              </a:rPr>
              <a:t>*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98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135DFD-240D-4EBC-B5DB-84F05668D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Wymagania szczegółowe podstawy są opisane w 22 działach. </a:t>
            </a:r>
          </a:p>
          <a:p>
            <a:pPr algn="just"/>
            <a:r>
              <a:rPr lang="pl-PL" dirty="0"/>
              <a:t>Zakłada się, że wymagania te zostaną opanowane przez uczniów do końca ich edukacji chemicznej. </a:t>
            </a:r>
          </a:p>
          <a:p>
            <a:pPr algn="just"/>
            <a:r>
              <a:rPr lang="pl-PL" dirty="0"/>
              <a:t>Zapisów podstawy programowej nie należy traktować jako programu nauczania. Jest to zbiór wiadomości i umiejętności, które ma zdobyć uczeń w toku nauki. Zgrupowanie pewnych wymagań w wybranych działach miało na celu uporządkowanie treści lub uniknięcia powtarzających się opisów wymagań.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6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68EE0718-7B85-4504-81A7-C683024C9174}"/>
              </a:ext>
            </a:extLst>
          </p:cNvPr>
          <p:cNvGrpSpPr/>
          <p:nvPr/>
        </p:nvGrpSpPr>
        <p:grpSpPr>
          <a:xfrm>
            <a:off x="518878" y="23918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AD34A41-0CE2-4B96-876E-6399EC1A38D0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7A155BA-051C-4F6A-A235-5CDFBAC44E81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81266346-7D3A-40C2-8CE3-BB04DAC0C4ED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1E8701D-F6F8-4C7E-A591-4BBBC2A63492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85D9CF2-F17B-4630-9AF4-5C21B2C2A3FF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Zakres rozszerzony</a:t>
              </a:r>
            </a:p>
          </p:txBody>
        </p:sp>
      </p:grp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6F576948-2F23-4D0D-AD47-670B6A7D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856"/>
            <a:ext cx="10515600" cy="3783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Treści nauczania – wymagania szczegółowe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Atomy, cząsteczki i stechiometria chemiczna.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Budowa atomu. 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Wiązania chemiczne. Oddziaływania międzycząsteczkowe. 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Kinetyka i statyka chemiczna. Energetyka reakcji chemicznych. 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Roztwory. 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Reakcje w roztworach wodnych. 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Systematyka związków nieorganicznych. 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Reakcje utleniania i redukcji.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98C86AE-F8F0-4594-90F1-B00D7BF4041F}"/>
              </a:ext>
            </a:extLst>
          </p:cNvPr>
          <p:cNvSpPr txBox="1"/>
          <p:nvPr/>
        </p:nvSpPr>
        <p:spPr>
          <a:xfrm>
            <a:off x="319725" y="6070862"/>
            <a:ext cx="494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/>
              </a:rPr>
              <a:t>Link do strony ze starą podstawą programową</a:t>
            </a:r>
            <a:endParaRPr lang="pl-PL" dirty="0"/>
          </a:p>
          <a:p>
            <a:r>
              <a:rPr lang="pl-PL" dirty="0">
                <a:hlinkClick r:id="rId3" action="ppaction://hlinkfile"/>
              </a:rPr>
              <a:t>*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634A1E7-0613-4827-9719-7D1DA427CC38}"/>
              </a:ext>
            </a:extLst>
          </p:cNvPr>
          <p:cNvSpPr txBox="1"/>
          <p:nvPr/>
        </p:nvSpPr>
        <p:spPr>
          <a:xfrm>
            <a:off x="9030878" y="6004874"/>
            <a:ext cx="207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/>
              </a:rPr>
              <a:t>Link do podstawy</a:t>
            </a:r>
            <a:endParaRPr lang="pl-PL" dirty="0"/>
          </a:p>
          <a:p>
            <a:r>
              <a:rPr lang="pl-PL" dirty="0"/>
              <a:t>Link do vademecum</a:t>
            </a:r>
          </a:p>
        </p:txBody>
      </p:sp>
    </p:spTree>
    <p:extLst>
      <p:ext uri="{BB962C8B-B14F-4D97-AF65-F5344CB8AC3E}">
        <p14:creationId xmlns:p14="http://schemas.microsoft.com/office/powerpoint/2010/main" val="17633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68EE0718-7B85-4504-81A7-C683024C9174}"/>
              </a:ext>
            </a:extLst>
          </p:cNvPr>
          <p:cNvGrpSpPr/>
          <p:nvPr/>
        </p:nvGrpSpPr>
        <p:grpSpPr>
          <a:xfrm>
            <a:off x="518878" y="23918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AD34A41-0CE2-4B96-876E-6399EC1A38D0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7A155BA-051C-4F6A-A235-5CDFBAC44E81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81266346-7D3A-40C2-8CE3-BB04DAC0C4ED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1E8701D-F6F8-4C7E-A591-4BBBC2A63492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85D9CF2-F17B-4630-9AF4-5C21B2C2A3FF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Zakres rozszerzony</a:t>
              </a:r>
            </a:p>
          </p:txBody>
        </p:sp>
      </p:grp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1424232D-DA47-4931-B64D-F44CB57F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3843"/>
            <a:ext cx="10515600" cy="378344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Treści nauczania – wymagania szczegółowe</a:t>
            </a:r>
          </a:p>
          <a:p>
            <a:pPr marL="514350" lvl="0" indent="-514350">
              <a:buFont typeface="+mj-lt"/>
              <a:buAutoNum type="romanUcPeriod" startAt="9"/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Elektrochemia. Ogniwa i elektroliza. </a:t>
            </a:r>
          </a:p>
          <a:p>
            <a:pPr marL="514350" lvl="0" indent="-514350">
              <a:buFont typeface="+mj-lt"/>
              <a:buAutoNum type="romanUcPeriod" startAt="9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Metale, niemetale i ich związki.</a:t>
            </a:r>
          </a:p>
          <a:p>
            <a:pPr marL="514350" lvl="0" indent="-514350">
              <a:buFont typeface="+mj-lt"/>
              <a:buAutoNum type="romanUcPeriod" startAt="9"/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Zastosowania wybranych związków nieorganicznych.</a:t>
            </a:r>
          </a:p>
          <a:p>
            <a:pPr marL="514350" lvl="0" indent="-514350">
              <a:buFont typeface="+mj-lt"/>
              <a:buAutoNum type="romanUcPeriod" startAt="9"/>
            </a:pPr>
            <a:r>
              <a:rPr lang="pl-PL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Wstęp do chemii organicznej. </a:t>
            </a:r>
          </a:p>
          <a:p>
            <a:pPr marL="514350" lvl="0" indent="-514350">
              <a:buFont typeface="+mj-lt"/>
              <a:buAutoNum type="romanUcPeriod" startAt="9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Węglowodory. </a:t>
            </a:r>
          </a:p>
          <a:p>
            <a:pPr marL="514350" lvl="0" indent="-514350">
              <a:buFont typeface="+mj-lt"/>
              <a:buAutoNum type="romanUcPeriod" startAt="9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Hydroksylowe pochodne węglowodorów − alkohole i fenole. </a:t>
            </a:r>
          </a:p>
          <a:p>
            <a:pPr marL="514350" lvl="0" indent="-514350">
              <a:buFont typeface="+mj-lt"/>
              <a:buAutoNum type="romanUcPeriod" startAt="9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Związki karbonylowe − aldehydy i ketony.</a:t>
            </a:r>
          </a:p>
          <a:p>
            <a:pPr marL="514350" lvl="0" indent="-514350">
              <a:buFont typeface="+mj-lt"/>
              <a:buAutoNum type="romanUcPeriod" startAt="9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Kwasy karboksylowe. 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3F5D3B4-BD26-4B72-9079-974E6C1B259C}"/>
              </a:ext>
            </a:extLst>
          </p:cNvPr>
          <p:cNvSpPr txBox="1"/>
          <p:nvPr/>
        </p:nvSpPr>
        <p:spPr>
          <a:xfrm>
            <a:off x="319725" y="6070862"/>
            <a:ext cx="494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/>
              </a:rPr>
              <a:t>Link do strony ze starą podstawą programową</a:t>
            </a:r>
            <a:endParaRPr lang="pl-PL" dirty="0"/>
          </a:p>
          <a:p>
            <a:r>
              <a:rPr lang="pl-PL" dirty="0">
                <a:hlinkClick r:id="rId3" action="ppaction://hlinkfile"/>
              </a:rPr>
              <a:t>*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1EFC2E5-377D-4F23-BA9D-B9F4B53B5B86}"/>
              </a:ext>
            </a:extLst>
          </p:cNvPr>
          <p:cNvSpPr txBox="1"/>
          <p:nvPr/>
        </p:nvSpPr>
        <p:spPr>
          <a:xfrm>
            <a:off x="9030878" y="6004874"/>
            <a:ext cx="207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/>
              </a:rPr>
              <a:t>Link do podstawy</a:t>
            </a:r>
            <a:endParaRPr lang="pl-PL" dirty="0"/>
          </a:p>
          <a:p>
            <a:r>
              <a:rPr lang="pl-PL" dirty="0"/>
              <a:t>Link do vademecum</a:t>
            </a:r>
          </a:p>
        </p:txBody>
      </p:sp>
    </p:spTree>
    <p:extLst>
      <p:ext uri="{BB962C8B-B14F-4D97-AF65-F5344CB8AC3E}">
        <p14:creationId xmlns:p14="http://schemas.microsoft.com/office/powerpoint/2010/main" val="12480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68EE0718-7B85-4504-81A7-C683024C9174}"/>
              </a:ext>
            </a:extLst>
          </p:cNvPr>
          <p:cNvGrpSpPr/>
          <p:nvPr/>
        </p:nvGrpSpPr>
        <p:grpSpPr>
          <a:xfrm>
            <a:off x="518878" y="23918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AD34A41-0CE2-4B96-876E-6399EC1A38D0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7A155BA-051C-4F6A-A235-5CDFBAC44E81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81266346-7D3A-40C2-8CE3-BB04DAC0C4ED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1E8701D-F6F8-4C7E-A591-4BBBC2A63492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85D9CF2-F17B-4630-9AF4-5C21B2C2A3FF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Zakres rozszerzony</a:t>
              </a:r>
            </a:p>
          </p:txBody>
        </p:sp>
      </p:grp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DE330AD5-ADD1-4121-AC29-087BD077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833"/>
            <a:ext cx="10515600" cy="378344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Treści nauczania – wymagania szczegółowe</a:t>
            </a:r>
          </a:p>
          <a:p>
            <a:pPr marL="514350" lvl="0" indent="-514350">
              <a:buFont typeface="+mj-lt"/>
              <a:buAutoNum type="romanUcPeriod" startAt="17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Estry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tłuszcze. </a:t>
            </a:r>
          </a:p>
          <a:p>
            <a:pPr marL="514350" lvl="0" indent="-514350">
              <a:buFont typeface="+mj-lt"/>
              <a:buAutoNum type="romanUcPeriod" startAt="17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Związki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organiczne zawierające azot. </a:t>
            </a:r>
          </a:p>
          <a:p>
            <a:pPr marL="514350" lvl="0" indent="-514350">
              <a:buFont typeface="+mj-lt"/>
              <a:buAutoNum type="romanUcPeriod" startAt="17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Białka. </a:t>
            </a:r>
          </a:p>
          <a:p>
            <a:pPr marL="514350" lvl="0" indent="-514350">
              <a:buFont typeface="+mj-lt"/>
              <a:buAutoNum type="romanUcPeriod" startAt="17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Cukry. </a:t>
            </a:r>
          </a:p>
          <a:p>
            <a:pPr marL="514350" lvl="0" indent="-514350">
              <a:buFont typeface="+mj-lt"/>
              <a:buAutoNum type="romanUcPeriod" startAt="17"/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Chemia wokół nas. </a:t>
            </a:r>
          </a:p>
          <a:p>
            <a:pPr marL="514350" lvl="0" indent="-514350">
              <a:buFont typeface="+mj-lt"/>
              <a:buAutoNum type="romanUcPeriod" startAt="17"/>
            </a:pP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Elementy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 środowiska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Do przeprowadzenia 47 doświadczeń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90A085C-E86F-426F-B6EC-E94C4B464AE0}"/>
              </a:ext>
            </a:extLst>
          </p:cNvPr>
          <p:cNvSpPr txBox="1"/>
          <p:nvPr/>
        </p:nvSpPr>
        <p:spPr>
          <a:xfrm>
            <a:off x="319725" y="6052008"/>
            <a:ext cx="494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Link do strony ze starą podstawą programową</a:t>
            </a:r>
            <a:endParaRPr lang="pl-PL" dirty="0"/>
          </a:p>
          <a:p>
            <a:r>
              <a:rPr lang="pl-PL" dirty="0">
                <a:hlinkClick r:id="rId4" action="ppaction://hlinkfile"/>
              </a:rPr>
              <a:t>*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F77C3CA-E45C-4FCA-9BD6-C97039101BFE}"/>
              </a:ext>
            </a:extLst>
          </p:cNvPr>
          <p:cNvSpPr txBox="1"/>
          <p:nvPr/>
        </p:nvSpPr>
        <p:spPr>
          <a:xfrm>
            <a:off x="9030878" y="6004874"/>
            <a:ext cx="207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5"/>
              </a:rPr>
              <a:t>Link do podstawy</a:t>
            </a:r>
            <a:endParaRPr lang="pl-PL" dirty="0"/>
          </a:p>
          <a:p>
            <a:r>
              <a:rPr lang="pl-PL" dirty="0"/>
              <a:t>Link do vademecum</a:t>
            </a:r>
          </a:p>
        </p:txBody>
      </p:sp>
    </p:spTree>
    <p:extLst>
      <p:ext uri="{BB962C8B-B14F-4D97-AF65-F5344CB8AC3E}">
        <p14:creationId xmlns:p14="http://schemas.microsoft.com/office/powerpoint/2010/main" val="4685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F6860B6F-87EE-4FC5-84AB-6943335B2905}"/>
              </a:ext>
            </a:extLst>
          </p:cNvPr>
          <p:cNvGrpSpPr/>
          <p:nvPr/>
        </p:nvGrpSpPr>
        <p:grpSpPr>
          <a:xfrm>
            <a:off x="518878" y="23918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039E7233-0E72-468E-96E1-9300BACD989E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B918520D-FA85-4A07-B2DF-391C1C8F38C1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69E16684-481C-4A43-B859-E41B6E3C5E9C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2025168F-B6EC-4303-B1CF-2CD1C17169C7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4CB32460-BF3B-4DDA-8B24-9A39653E9DC5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Zakres </a:t>
              </a:r>
              <a:r>
                <a:rPr lang="pl-PL" sz="3000" b="1" kern="0" dirty="0">
                  <a:solidFill>
                    <a:schemeClr val="accent6">
                      <a:lumMod val="50000"/>
                    </a:schemeClr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podstawowy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EE4A4A7D-CFEA-4D5F-9FE5-9DD2E31E2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564"/>
            <a:ext cx="10515600" cy="378344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Wymagania ogólne </a:t>
            </a:r>
          </a:p>
          <a:p>
            <a:pPr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analogiczne, jak dla zakresu rozszerzonego </a:t>
            </a:r>
          </a:p>
          <a:p>
            <a:pPr marL="0" lvl="0" indent="0" algn="just"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zawarte w podobnych działach </a:t>
            </a:r>
          </a:p>
          <a:p>
            <a:pPr algn="just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ograniczony zakres treści </a:t>
            </a:r>
          </a:p>
          <a:p>
            <a:pPr algn="just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treści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 działów „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Zastosowania wybranych związków nieorganicznych”, „Chemia wokół nas”, „Elementy ochrony środowiska”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– takie same jak dla zakresu rozszerzonego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Do przeprowadzenia 36 doświadczeń </a:t>
            </a:r>
          </a:p>
          <a:p>
            <a:pPr marL="0" indent="0" algn="just">
              <a:buNone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A21C7B0-1323-4B39-85F6-26625C6DBB21}"/>
              </a:ext>
            </a:extLst>
          </p:cNvPr>
          <p:cNvSpPr txBox="1"/>
          <p:nvPr/>
        </p:nvSpPr>
        <p:spPr>
          <a:xfrm>
            <a:off x="9030878" y="6004874"/>
            <a:ext cx="207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Link do podstawy</a:t>
            </a:r>
            <a:endParaRPr lang="pl-PL" dirty="0"/>
          </a:p>
          <a:p>
            <a:r>
              <a:rPr lang="pl-PL" dirty="0"/>
              <a:t>Link do vademecum</a:t>
            </a:r>
          </a:p>
        </p:txBody>
      </p:sp>
    </p:spTree>
    <p:extLst>
      <p:ext uri="{BB962C8B-B14F-4D97-AF65-F5344CB8AC3E}">
        <p14:creationId xmlns:p14="http://schemas.microsoft.com/office/powerpoint/2010/main" val="24014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68EE0718-7B85-4504-81A7-C683024C9174}"/>
              </a:ext>
            </a:extLst>
          </p:cNvPr>
          <p:cNvGrpSpPr/>
          <p:nvPr/>
        </p:nvGrpSpPr>
        <p:grpSpPr>
          <a:xfrm>
            <a:off x="518878" y="23918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AD34A41-0CE2-4B96-876E-6399EC1A38D0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7A155BA-051C-4F6A-A235-5CDFBAC44E81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64998E13-E74C-415E-86A1-ABDE5359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39" y="1683283"/>
            <a:ext cx="10515600" cy="4769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Treści nauczania – wymagania szczegółowe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Atomy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cząsteczki i stechiometria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chemiczna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Budowa atomu a układ okresowy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pierwiastków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Wiązania chemiczne. Oddziaływania międzycząsteczkowe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Kinetyka i statyka chemiczna. Energetyka reakcji chemicznych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Roztwory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Reakcje w roztworach wodnych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Systematyka związków nieorganicznych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Reakcje utleniania i redukcji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Elektrochemia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Metale, niemetale i ich związki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Zastosowania wybranych związków nieorganicznych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155FF3A-8E32-4FC0-BED6-7965A7650560}"/>
              </a:ext>
            </a:extLst>
          </p:cNvPr>
          <p:cNvSpPr txBox="1"/>
          <p:nvPr/>
        </p:nvSpPr>
        <p:spPr>
          <a:xfrm>
            <a:off x="9030878" y="6004874"/>
            <a:ext cx="207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/>
              </a:rPr>
              <a:t>Link do podstawy</a:t>
            </a:r>
            <a:endParaRPr lang="pl-PL" dirty="0"/>
          </a:p>
          <a:p>
            <a:r>
              <a:rPr lang="pl-PL" dirty="0"/>
              <a:t>Link do vademecum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40443046-86C3-45AA-B995-627BD41A19FB}"/>
              </a:ext>
            </a:extLst>
          </p:cNvPr>
          <p:cNvGrpSpPr/>
          <p:nvPr/>
        </p:nvGrpSpPr>
        <p:grpSpPr>
          <a:xfrm>
            <a:off x="518878" y="1067958"/>
            <a:ext cx="8431087" cy="542787"/>
            <a:chOff x="179512" y="116632"/>
            <a:chExt cx="10541177" cy="1997568"/>
          </a:xfrm>
        </p:grpSpPr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EC30549C-1CC7-40DB-A4EC-DC324521147D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192555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595256F5-61E0-4EF5-A0A5-046ECE4327EA}"/>
                </a:ext>
              </a:extLst>
            </p:cNvPr>
            <p:cNvSpPr txBox="1"/>
            <p:nvPr/>
          </p:nvSpPr>
          <p:spPr>
            <a:xfrm>
              <a:off x="179512" y="188643"/>
              <a:ext cx="10541177" cy="19255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pl-PL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Zakres </a:t>
              </a:r>
              <a:r>
                <a:rPr kumimoji="0" lang="pl-PL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podstawowy</a:t>
              </a:r>
              <a:endParaRPr lang="pl-PL" sz="2800" b="1" dirty="0">
                <a:latin typeface="Myriad Pro Cond" panose="020B0506030403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5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68EE0718-7B85-4504-81A7-C683024C9174}"/>
              </a:ext>
            </a:extLst>
          </p:cNvPr>
          <p:cNvGrpSpPr/>
          <p:nvPr/>
        </p:nvGrpSpPr>
        <p:grpSpPr>
          <a:xfrm>
            <a:off x="518878" y="23918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AD34A41-0CE2-4B96-876E-6399EC1A38D0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7A155BA-051C-4F6A-A235-5CDFBAC44E81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81266346-7D3A-40C2-8CE3-BB04DAC0C4ED}"/>
              </a:ext>
            </a:extLst>
          </p:cNvPr>
          <p:cNvGrpSpPr/>
          <p:nvPr/>
        </p:nvGrpSpPr>
        <p:grpSpPr>
          <a:xfrm>
            <a:off x="518878" y="1120929"/>
            <a:ext cx="8431087" cy="542787"/>
            <a:chOff x="179512" y="116632"/>
            <a:chExt cx="10541177" cy="1997568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1E8701D-F6F8-4C7E-A591-4BBBC2A63492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192555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85D9CF2-F17B-4630-9AF4-5C21B2C2A3FF}"/>
                </a:ext>
              </a:extLst>
            </p:cNvPr>
            <p:cNvSpPr txBox="1"/>
            <p:nvPr/>
          </p:nvSpPr>
          <p:spPr>
            <a:xfrm>
              <a:off x="179512" y="188643"/>
              <a:ext cx="10541177" cy="19255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pl-PL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Zakres </a:t>
              </a:r>
              <a:r>
                <a:rPr kumimoji="0" lang="pl-PL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podstawowy</a:t>
              </a:r>
              <a:endParaRPr lang="pl-PL" sz="2800" b="1" dirty="0">
                <a:latin typeface="Myriad Pro Cond" panose="020B0506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2A15C05D-1271-4483-930D-A591F427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332"/>
            <a:ext cx="10515600" cy="4825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Treści nauczania – wymagania szczegółowe</a:t>
            </a: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Wstęp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 chemii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organicznej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Węglowodory</a:t>
            </a: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Hydroksylowe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pochodne węglowodorów − alkohole i fenole.</a:t>
            </a: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Związki karbonylowe − aldehydy i ketony</a:t>
            </a: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Kwasy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karboksylowe</a:t>
            </a: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Estry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tłuszcze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Związki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organiczne zawierające azot.</a:t>
            </a: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Białka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Cukry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Chemia wokół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 startAt="12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Elementy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ochrony środowiska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A762812-3A63-49C9-8CDA-F6DD54FA16B5}"/>
              </a:ext>
            </a:extLst>
          </p:cNvPr>
          <p:cNvSpPr txBox="1"/>
          <p:nvPr/>
        </p:nvSpPr>
        <p:spPr>
          <a:xfrm>
            <a:off x="9030878" y="6004874"/>
            <a:ext cx="207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/>
              </a:rPr>
              <a:t>Link do podstawy</a:t>
            </a:r>
            <a:endParaRPr lang="pl-PL" dirty="0"/>
          </a:p>
          <a:p>
            <a:r>
              <a:rPr lang="pl-PL" dirty="0"/>
              <a:t>Link do vademecum</a:t>
            </a:r>
          </a:p>
        </p:txBody>
      </p:sp>
    </p:spTree>
    <p:extLst>
      <p:ext uri="{BB962C8B-B14F-4D97-AF65-F5344CB8AC3E}">
        <p14:creationId xmlns:p14="http://schemas.microsoft.com/office/powerpoint/2010/main" val="1730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6850" y="1533198"/>
            <a:ext cx="9144000" cy="32014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</a:rPr>
              <a:t>Założenia nowej podstawy programowej </a:t>
            </a:r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chemii </a:t>
            </a:r>
            <a: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</a:rPr>
              <a:t/>
            </a:r>
            <a:b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</a:rPr>
            </a:br>
            <a: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</a:rPr>
              <a:t>w szkole ponadpodstawowej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F588AFB-1747-4064-A70E-FD8841503E61}"/>
              </a:ext>
            </a:extLst>
          </p:cNvPr>
          <p:cNvSpPr/>
          <p:nvPr/>
        </p:nvSpPr>
        <p:spPr>
          <a:xfrm>
            <a:off x="9047090" y="5021458"/>
            <a:ext cx="2035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latin typeface="Myriad Pro Cond" panose="020B0506030403020204" pitchFamily="34" charset="0"/>
              </a:rPr>
              <a:t>mgr Witold Anusiak</a:t>
            </a:r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D6FC2EEF-0608-4F89-9A78-FB92657C971D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A9EBCC14-01E4-4511-97E2-DD2D4B19987C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A4DA9AE-2EDF-49C0-AEDB-4B90958ACB80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chemeClr val="accent6">
                      <a:lumMod val="50000"/>
                    </a:schemeClr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Szkoła branżowa I stopnia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CF9F8D5D-DE5F-49A4-8976-99D4F3BAAB22}"/>
              </a:ext>
            </a:extLst>
          </p:cNvPr>
          <p:cNvGrpSpPr/>
          <p:nvPr/>
        </p:nvGrpSpPr>
        <p:grpSpPr>
          <a:xfrm>
            <a:off x="518878" y="239184"/>
            <a:ext cx="9935448" cy="592318"/>
            <a:chOff x="179513" y="116632"/>
            <a:chExt cx="8135992" cy="1113051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CB5EDA6F-7574-481B-9A03-ED78E8AD993F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3CD6A38-E972-4C6F-8F5E-2B6DD1F9D9FF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E75DA4E1-3F59-47D9-9C28-2AF9CD36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310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Podczas realizacji tej podstawy programowej powinno się u uczniów rozwijać szczególnie te umiejętności, które są zgodne ze specyfiką danej szkoły branżowej i stanowią podbudowę do kształcenia zawodowego.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Pozostawia się nauczycielowi możliwość realizacji wymagań szczegółowych podstawy programowej w dowolnej kolejności, tak aby zapewnić najlepszą korelację z przedmiotami zawodowymi.</a:t>
            </a:r>
          </a:p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Dobór przekazywanych wiadomości i ćwiczonych umiejętności ma uzasadniać konieczność łączenia wiedzy teoretycznej, zawodowej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doświadczalną. </a:t>
            </a:r>
          </a:p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 to pomóc ukształtować właściwą postawę przyszłego pracownika, który będzie potrafił  weryfikować poprawność pozyskiwanych informacji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68EE0718-7B85-4504-81A7-C683024C9174}"/>
              </a:ext>
            </a:extLst>
          </p:cNvPr>
          <p:cNvGrpSpPr/>
          <p:nvPr/>
        </p:nvGrpSpPr>
        <p:grpSpPr>
          <a:xfrm>
            <a:off x="518878" y="23918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AD34A41-0CE2-4B96-876E-6399EC1A38D0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7A155BA-051C-4F6A-A235-5CDFBAC44E81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 w szkole ponadpodstawowej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81266346-7D3A-40C2-8CE3-BB04DAC0C4ED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1E8701D-F6F8-4C7E-A591-4BBBC2A63492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85D9CF2-F17B-4630-9AF4-5C21B2C2A3FF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chemeClr val="accent6">
                      <a:lumMod val="50000"/>
                    </a:schemeClr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Szkoła branżowa I stopnia</a:t>
              </a:r>
            </a:p>
          </p:txBody>
        </p:sp>
      </p:grp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D7A88F62-1494-4CD4-A3A8-DEBC11B6B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468"/>
            <a:ext cx="10515600" cy="4351338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Wymagania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ogólne: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analogiczne do pozostałych podstaw z drobnymi różnicami </a:t>
            </a:r>
          </a:p>
          <a:p>
            <a:pPr marL="0" lvl="0" indent="0" algn="just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Wymagania szczegółowe</a:t>
            </a:r>
          </a:p>
          <a:p>
            <a:pPr marL="514350" lvl="0" indent="-514350" algn="just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Metale i niemetale</a:t>
            </a:r>
          </a:p>
          <a:p>
            <a:pPr marL="514350" lvl="0" indent="-514350" algn="just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Związki nieorganiczne i ich znaczenie</a:t>
            </a:r>
          </a:p>
          <a:p>
            <a:pPr marL="514350" lvl="0" indent="-514350" algn="just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Materiały pochodzenia mineralnego</a:t>
            </a:r>
          </a:p>
          <a:p>
            <a:pPr marL="514350" lvl="0" indent="-514350" algn="just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Chemia gleby</a:t>
            </a:r>
          </a:p>
          <a:p>
            <a:pPr marL="514350" lvl="0" indent="-514350" algn="just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Paliwa – obecnie i w przyszłości</a:t>
            </a:r>
          </a:p>
          <a:p>
            <a:pPr marL="514350" lvl="0" indent="-514350" algn="just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Chemia środków czystości</a:t>
            </a:r>
          </a:p>
          <a:p>
            <a:pPr marL="514350" lvl="0" indent="-514350" algn="just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Chemia wspomaga nasze zdrowie. Chemia w kuchni</a:t>
            </a:r>
          </a:p>
          <a:p>
            <a:pPr marL="514350" lvl="0" indent="-514350" algn="just">
              <a:buFont typeface="+mj-lt"/>
              <a:buAutoNum type="romanU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Chemia opakowań i odzieży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Do przeprowadzenia 18 doświadczeń </a:t>
            </a:r>
          </a:p>
          <a:p>
            <a:pPr marL="0" indent="0" algn="just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6D878E5-CDB8-4734-BDB4-003628AF4CA0}"/>
              </a:ext>
            </a:extLst>
          </p:cNvPr>
          <p:cNvSpPr txBox="1"/>
          <p:nvPr/>
        </p:nvSpPr>
        <p:spPr>
          <a:xfrm>
            <a:off x="267242" y="6174555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Link do strony internetowej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>
                <a:hlinkClick r:id="rId4" action="ppaction://hlinkfile"/>
              </a:rPr>
              <a:t>str. 77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53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C046651F-EAA2-4394-98A5-630420A4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977" y="1120463"/>
            <a:ext cx="7679060" cy="44174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3600" b="1" dirty="0">
                <a:solidFill>
                  <a:srgbClr val="392E65"/>
                </a:solidFill>
                <a:latin typeface="Myriad Pro Cond" panose="020B0506030403020204" pitchFamily="34" charset="0"/>
              </a:rPr>
              <a:t>Założenia nowej </a:t>
            </a:r>
            <a:r>
              <a:rPr lang="pl-PL" sz="3600" b="1">
                <a:solidFill>
                  <a:srgbClr val="392E65"/>
                </a:solidFill>
                <a:latin typeface="Myriad Pro Cond" panose="020B0506030403020204" pitchFamily="34" charset="0"/>
              </a:rPr>
              <a:t>podstawy </a:t>
            </a:r>
            <a:r>
              <a:rPr lang="pl-PL" sz="3600" b="1" smtClean="0">
                <a:solidFill>
                  <a:srgbClr val="392E65"/>
                </a:solidFill>
                <a:latin typeface="Myriad Pro Cond" panose="020B0506030403020204" pitchFamily="34" charset="0"/>
              </a:rPr>
              <a:t>programowej chemii w </a:t>
            </a:r>
            <a:r>
              <a:rPr lang="pl-PL" sz="3600" b="1" dirty="0">
                <a:solidFill>
                  <a:srgbClr val="392E65"/>
                </a:solidFill>
                <a:latin typeface="Myriad Pro Cond" panose="020B0506030403020204" pitchFamily="34" charset="0"/>
              </a:rPr>
              <a:t>szkole ponadpodstawowej </a:t>
            </a:r>
            <a:endParaRPr lang="pl-PL" sz="3600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08ED5E-7B17-45B3-99E6-C625A662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54025"/>
            <a:ext cx="10515600" cy="1325563"/>
          </a:xfrm>
        </p:spPr>
        <p:txBody>
          <a:bodyPr/>
          <a:lstStyle/>
          <a:p>
            <a:r>
              <a:rPr lang="pl-PL" b="1" dirty="0">
                <a:latin typeface="Myriad Pro Cond" panose="020B0506030403020204" pitchFamily="34" charset="0"/>
                <a:cs typeface="Arial" panose="020B0604020202020204" pitchFamily="34" charset="0"/>
              </a:rPr>
              <a:t>Plan prezentacji: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C874B27D-9864-4897-ACEC-1B2BAF20B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63725"/>
            <a:ext cx="10515600" cy="4351338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Podstawa prawna wprowadzania podstaw programowych</a:t>
            </a:r>
          </a:p>
          <a:p>
            <a:pPr lvl="1" algn="just">
              <a:lnSpc>
                <a:spcPct val="100000"/>
              </a:lnSpc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Terminarz wprowadzania podstawy programowej</a:t>
            </a:r>
          </a:p>
          <a:p>
            <a:pPr lvl="1" algn="just">
              <a:lnSpc>
                <a:spcPct val="100000"/>
              </a:lnSpc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Podstawa programowa w szkole ponadpodstawowej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zakresie: </a:t>
            </a: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rozszerzonym</a:t>
            </a: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podstawowy</a:t>
            </a: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szkoły branżowej I stopnia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734684" y="426875"/>
            <a:ext cx="4608511" cy="626006"/>
            <a:chOff x="179513" y="116632"/>
            <a:chExt cx="6904093" cy="62600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prawna</a:t>
              </a:r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6935727" y="136525"/>
            <a:ext cx="4788729" cy="609581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734684" y="1268760"/>
            <a:ext cx="46085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Edukacji Narodowej </a:t>
            </a:r>
          </a:p>
          <a:p>
            <a:pPr algn="ctr"/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dnia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lutego 2017 r. </a:t>
            </a:r>
          </a:p>
          <a:p>
            <a:pPr algn="ctr"/>
            <a:endParaRPr lang="pl-PL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w sprawie podstawy programowej wychowania przedszkolnego oraz podstawy programowej kształcenia ogólnego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szkoły podstawowej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 tym dla uczniów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niepełnosprawnością intelektualną w stopniu umiarkowanym lub znacznym, kształcenia ogólnego dla branżowej szkoły I stopnia, kształcenia ogólnego dla szkoły specjalnej przysposabiającej do pracy oraz kształcenia ogólnego dla szkoły policealnej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947766" y="5101303"/>
            <a:ext cx="385283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Weszła w życie 1 września 2017 r.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2884221-24C6-4CE0-8A27-EAA334DCFB76}"/>
              </a:ext>
            </a:extLst>
          </p:cNvPr>
          <p:cNvSpPr txBox="1"/>
          <p:nvPr/>
        </p:nvSpPr>
        <p:spPr>
          <a:xfrm>
            <a:off x="785714" y="5901177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Link do strony internetowej</a:t>
            </a:r>
            <a:endParaRPr lang="pl-PL" dirty="0"/>
          </a:p>
          <a:p>
            <a:r>
              <a:rPr lang="pl-PL" dirty="0">
                <a:hlinkClick r:id="rId4" action="ppaction://hlinkfile"/>
              </a:rPr>
              <a:t>str.143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76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AC5102-763B-454F-A0B9-9153C63E7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741"/>
            <a:ext cx="4557481" cy="2152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Edukacji Narodowej </a:t>
            </a:r>
          </a:p>
          <a:p>
            <a:pPr marL="0" indent="0" algn="ctr"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 dnia 30 stycznia 2018 r.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sprawie podstawy programowej kształcenia ogólnego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dla liceum ogólnokształcącego, technikum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oraz branżowej szkoły II stopnia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52A9536D-7E30-4E42-9124-83AA5537F50D}"/>
              </a:ext>
            </a:extLst>
          </p:cNvPr>
          <p:cNvGrpSpPr/>
          <p:nvPr/>
        </p:nvGrpSpPr>
        <p:grpSpPr>
          <a:xfrm>
            <a:off x="734684" y="1042825"/>
            <a:ext cx="4608511" cy="632356"/>
            <a:chOff x="179513" y="732582"/>
            <a:chExt cx="6904093" cy="63235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DC63497-637B-4FE0-B077-4B46D61BDF19}"/>
                </a:ext>
              </a:extLst>
            </p:cNvPr>
            <p:cNvSpPr txBox="1"/>
            <p:nvPr/>
          </p:nvSpPr>
          <p:spPr>
            <a:xfrm>
              <a:off x="255962" y="73258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8803F614-52E5-4FD1-BB78-010B908FF1F1}"/>
                </a:ext>
              </a:extLst>
            </p:cNvPr>
            <p:cNvSpPr txBox="1"/>
            <p:nvPr/>
          </p:nvSpPr>
          <p:spPr>
            <a:xfrm>
              <a:off x="179513" y="810940"/>
              <a:ext cx="6832914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prawna</a:t>
              </a:r>
            </a:p>
          </p:txBody>
        </p:sp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8903EFC-511C-4FE5-8665-2B109F33019D}"/>
              </a:ext>
            </a:extLst>
          </p:cNvPr>
          <p:cNvSpPr txBox="1"/>
          <p:nvPr/>
        </p:nvSpPr>
        <p:spPr>
          <a:xfrm>
            <a:off x="947766" y="5101303"/>
            <a:ext cx="3852834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wchodzi w życie 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dniem 1 września 2018 r.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255DC3A-0A16-4A78-B92A-75AD34D8C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6" t="20481" r="27397" b="4467"/>
          <a:stretch/>
        </p:blipFill>
        <p:spPr>
          <a:xfrm>
            <a:off x="5929460" y="1165241"/>
            <a:ext cx="5637229" cy="514703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0D5CD97-F81D-4545-B903-95FD3502F76C}"/>
              </a:ext>
            </a:extLst>
          </p:cNvPr>
          <p:cNvSpPr txBox="1"/>
          <p:nvPr/>
        </p:nvSpPr>
        <p:spPr>
          <a:xfrm>
            <a:off x="785714" y="5910604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Link do strony internetowej</a:t>
            </a:r>
            <a:endParaRPr lang="pl-PL" dirty="0"/>
          </a:p>
          <a:p>
            <a:r>
              <a:rPr lang="pl-PL" dirty="0">
                <a:hlinkClick r:id="rId4" action="ppaction://hlinkfile"/>
              </a:rPr>
              <a:t>str. 235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27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E42898-E949-4085-B710-3A703759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19" y="1448553"/>
            <a:ext cx="455748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ROZPORZĄDZENIE MINISTRA EDUKACJI NARODOWEJ1)</a:t>
            </a:r>
          </a:p>
          <a:p>
            <a:pPr marL="0" indent="0" algn="ctr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 dnia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26 lipca 2018 r.</a:t>
            </a:r>
          </a:p>
          <a:p>
            <a:pPr marL="0" indent="0" algn="ctr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zmieniające rozporządzenie w sprawie podstawy programowej wychowania przedszkolnego  oraz podstawy programowej kształcenia ogólnego dla szkoły podstawowej,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tym dla uczniów z niepełnosprawnością intelektualną w stopniu umiarkowanym lub znacznym,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kształcenia ogólnego  dla branżowej szkoły I stopnia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kształcenia ogólnego dla szkoły specjalnej przysposabiającej do pracy oraz kształcenia ogólnego dla szkoły policealnej</a:t>
            </a:r>
          </a:p>
          <a:p>
            <a:pPr algn="ctr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F81F1F3-128A-4D52-A611-5071D1EFCA2A}"/>
              </a:ext>
            </a:extLst>
          </p:cNvPr>
          <p:cNvGrpSpPr/>
          <p:nvPr/>
        </p:nvGrpSpPr>
        <p:grpSpPr>
          <a:xfrm>
            <a:off x="734684" y="398595"/>
            <a:ext cx="4608511" cy="626006"/>
            <a:chOff x="179513" y="116632"/>
            <a:chExt cx="6904093" cy="62600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4619BC2A-B605-4DF1-B1B6-7F422516DAED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3C605D21-11C2-49D5-9188-78CF806087BE}"/>
                </a:ext>
              </a:extLst>
            </p:cNvPr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prawna</a:t>
              </a:r>
            </a:p>
          </p:txBody>
        </p: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E9E68281-3600-46AC-8738-318C1152F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5" t="15353" r="27552" b="4468"/>
          <a:stretch/>
        </p:blipFill>
        <p:spPr>
          <a:xfrm>
            <a:off x="6096000" y="579371"/>
            <a:ext cx="5498969" cy="5498749"/>
          </a:xfrm>
          <a:prstGeom prst="rect">
            <a:avLst/>
          </a:prstGeom>
          <a:ln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7502829-4E09-4B0C-9060-9F49AC06769E}"/>
              </a:ext>
            </a:extLst>
          </p:cNvPr>
          <p:cNvSpPr txBox="1"/>
          <p:nvPr/>
        </p:nvSpPr>
        <p:spPr>
          <a:xfrm>
            <a:off x="947766" y="5101303"/>
            <a:ext cx="3852834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wchodzi w życie 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dniem 1 września 2019 r.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2E505C2-AE6D-4403-B836-7C537751F4B5}"/>
              </a:ext>
            </a:extLst>
          </p:cNvPr>
          <p:cNvSpPr txBox="1"/>
          <p:nvPr/>
        </p:nvSpPr>
        <p:spPr>
          <a:xfrm>
            <a:off x="785714" y="5901177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Link do strony internetowej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>
                <a:hlinkClick r:id="rId4" action="ppaction://hlinkfile"/>
              </a:rPr>
              <a:t>str. 77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80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18878" y="380585"/>
            <a:ext cx="9935448" cy="592318"/>
            <a:chOff x="179513" y="116632"/>
            <a:chExt cx="8135992" cy="1113051"/>
          </a:xfrm>
        </p:grpSpPr>
        <p:sp>
          <p:nvSpPr>
            <p:cNvPr id="10" name="pole tekstowe 9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Terminarz wprowadzania podstawy programowej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57200" y="1713859"/>
            <a:ext cx="9552214" cy="3641912"/>
            <a:chOff x="65964" y="1779174"/>
            <a:chExt cx="8991698" cy="3177558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109164" y="2746097"/>
              <a:ext cx="2215426" cy="295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l-PL" sz="1600" b="1" kern="0" dirty="0">
                  <a:solidFill>
                    <a:srgbClr val="4D78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Podręczniki, materiały</a:t>
              </a: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65964" y="1779174"/>
              <a:ext cx="8991698" cy="3177558"/>
              <a:chOff x="65964" y="1779174"/>
              <a:chExt cx="8991698" cy="3177558"/>
            </a:xfrm>
          </p:grpSpPr>
          <p:grpSp>
            <p:nvGrpSpPr>
              <p:cNvPr id="15" name="Grupa 14"/>
              <p:cNvGrpSpPr/>
              <p:nvPr/>
            </p:nvGrpSpPr>
            <p:grpSpPr>
              <a:xfrm>
                <a:off x="616721" y="3068960"/>
                <a:ext cx="8440941" cy="543061"/>
                <a:chOff x="30074" y="3861048"/>
                <a:chExt cx="8440941" cy="543061"/>
              </a:xfrm>
            </p:grpSpPr>
            <p:cxnSp>
              <p:nvCxnSpPr>
                <p:cNvPr id="37" name="Łącznik prosty ze strzałką 36"/>
                <p:cNvCxnSpPr/>
                <p:nvPr/>
              </p:nvCxnSpPr>
              <p:spPr>
                <a:xfrm>
                  <a:off x="144025" y="3971143"/>
                  <a:ext cx="8326990" cy="6346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38" name="Łącznik prosty 37"/>
                <p:cNvCxnSpPr/>
                <p:nvPr/>
              </p:nvCxnSpPr>
              <p:spPr>
                <a:xfrm>
                  <a:off x="276296" y="3861048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Łącznik prosty 38"/>
                <p:cNvCxnSpPr/>
                <p:nvPr/>
              </p:nvCxnSpPr>
              <p:spPr>
                <a:xfrm>
                  <a:off x="1331640" y="387932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Łącznik prosty 39"/>
                <p:cNvCxnSpPr/>
                <p:nvPr/>
              </p:nvCxnSpPr>
              <p:spPr>
                <a:xfrm>
                  <a:off x="2411760" y="389800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Łącznik prosty 40"/>
                <p:cNvCxnSpPr/>
                <p:nvPr/>
              </p:nvCxnSpPr>
              <p:spPr>
                <a:xfrm>
                  <a:off x="3491880" y="389343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Łącznik prosty 41"/>
                <p:cNvCxnSpPr/>
                <p:nvPr/>
              </p:nvCxnSpPr>
              <p:spPr>
                <a:xfrm>
                  <a:off x="4574322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Łącznik prosty 42"/>
                <p:cNvCxnSpPr/>
                <p:nvPr/>
              </p:nvCxnSpPr>
              <p:spPr>
                <a:xfrm>
                  <a:off x="565212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4" name="pole tekstowe 43"/>
                <p:cNvSpPr txBox="1"/>
                <p:nvPr/>
              </p:nvSpPr>
              <p:spPr>
                <a:xfrm>
                  <a:off x="30074" y="4162428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2017</a:t>
                  </a:r>
                </a:p>
              </p:txBody>
            </p:sp>
            <p:sp>
              <p:nvSpPr>
                <p:cNvPr id="45" name="pole tekstowe 44"/>
                <p:cNvSpPr txBox="1"/>
                <p:nvPr/>
              </p:nvSpPr>
              <p:spPr>
                <a:xfrm>
                  <a:off x="1094969" y="414387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2018</a:t>
                  </a:r>
                </a:p>
              </p:txBody>
            </p:sp>
            <p:sp>
              <p:nvSpPr>
                <p:cNvPr id="46" name="pole tekstowe 45"/>
                <p:cNvSpPr txBox="1"/>
                <p:nvPr/>
              </p:nvSpPr>
              <p:spPr>
                <a:xfrm>
                  <a:off x="2198573" y="414387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2019</a:t>
                  </a:r>
                </a:p>
              </p:txBody>
            </p:sp>
            <p:sp>
              <p:nvSpPr>
                <p:cNvPr id="47" name="pole tekstowe 46"/>
                <p:cNvSpPr txBox="1"/>
                <p:nvPr/>
              </p:nvSpPr>
              <p:spPr>
                <a:xfrm>
                  <a:off x="3263127" y="4139266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2020</a:t>
                  </a:r>
                </a:p>
              </p:txBody>
            </p:sp>
            <p:sp>
              <p:nvSpPr>
                <p:cNvPr id="48" name="pole tekstowe 47"/>
                <p:cNvSpPr txBox="1"/>
                <p:nvPr/>
              </p:nvSpPr>
              <p:spPr>
                <a:xfrm>
                  <a:off x="4340924" y="415244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2021</a:t>
                  </a:r>
                </a:p>
              </p:txBody>
            </p:sp>
            <p:sp>
              <p:nvSpPr>
                <p:cNvPr id="49" name="pole tekstowe 48"/>
                <p:cNvSpPr txBox="1"/>
                <p:nvPr/>
              </p:nvSpPr>
              <p:spPr>
                <a:xfrm>
                  <a:off x="5447341" y="4152732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2022</a:t>
                  </a:r>
                </a:p>
              </p:txBody>
            </p:sp>
            <p:cxnSp>
              <p:nvCxnSpPr>
                <p:cNvPr id="50" name="Łącznik prosty 49"/>
                <p:cNvCxnSpPr/>
                <p:nvPr/>
              </p:nvCxnSpPr>
              <p:spPr>
                <a:xfrm>
                  <a:off x="673224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1" name="pole tekstowe 50"/>
                <p:cNvSpPr txBox="1"/>
                <p:nvPr/>
              </p:nvSpPr>
              <p:spPr>
                <a:xfrm>
                  <a:off x="6506125" y="4162428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2023</a:t>
                  </a:r>
                </a:p>
              </p:txBody>
            </p:sp>
            <p:cxnSp>
              <p:nvCxnSpPr>
                <p:cNvPr id="52" name="Łącznik prosty 51"/>
                <p:cNvCxnSpPr/>
                <p:nvPr/>
              </p:nvCxnSpPr>
              <p:spPr>
                <a:xfrm>
                  <a:off x="781236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3" name="pole tekstowe 52"/>
                <p:cNvSpPr txBox="1"/>
                <p:nvPr/>
              </p:nvSpPr>
              <p:spPr>
                <a:xfrm>
                  <a:off x="7535941" y="4149080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2024</a:t>
                  </a:r>
                </a:p>
              </p:txBody>
            </p:sp>
          </p:grpSp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64" y="1779174"/>
                <a:ext cx="1101514" cy="656174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3110" y="4305059"/>
                <a:ext cx="1153060" cy="651002"/>
              </a:xfrm>
              <a:prstGeom prst="rect">
                <a:avLst/>
              </a:prstGeom>
              <a:ln w="19050">
                <a:solidFill>
                  <a:srgbClr val="000099"/>
                </a:solidFill>
              </a:ln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5297" y="1779174"/>
                <a:ext cx="466319" cy="656174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sp>
            <p:nvSpPr>
              <p:cNvPr id="19" name="pole tekstowe 18"/>
              <p:cNvSpPr txBox="1"/>
              <p:nvPr/>
            </p:nvSpPr>
            <p:spPr>
              <a:xfrm>
                <a:off x="1109164" y="2454549"/>
                <a:ext cx="2061514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4D78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Programy nauczania</a:t>
                </a:r>
              </a:p>
            </p:txBody>
          </p:sp>
          <p:cxnSp>
            <p:nvCxnSpPr>
              <p:cNvPr id="20" name="Łącznik prosty ze strzałką 19"/>
              <p:cNvCxnSpPr>
                <a:stCxn id="19" idx="3"/>
              </p:cNvCxnSpPr>
              <p:nvPr/>
            </p:nvCxnSpPr>
            <p:spPr>
              <a:xfrm>
                <a:off x="3170678" y="2602242"/>
                <a:ext cx="5300337" cy="2158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D783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21" name="Łącznik prosty ze strzałką 20"/>
              <p:cNvCxnSpPr/>
              <p:nvPr/>
            </p:nvCxnSpPr>
            <p:spPr>
              <a:xfrm>
                <a:off x="3221324" y="2933160"/>
                <a:ext cx="527826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D7830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2" name="pole tekstowe 21"/>
              <p:cNvSpPr txBox="1"/>
              <p:nvPr/>
            </p:nvSpPr>
            <p:spPr>
              <a:xfrm>
                <a:off x="1885953" y="3620741"/>
                <a:ext cx="2215426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Podręczniki, materiały</a:t>
                </a:r>
              </a:p>
            </p:txBody>
          </p:sp>
          <p:cxnSp>
            <p:nvCxnSpPr>
              <p:cNvPr id="23" name="Łącznik prosty ze strzałką 22"/>
              <p:cNvCxnSpPr/>
              <p:nvPr/>
            </p:nvCxnSpPr>
            <p:spPr>
              <a:xfrm>
                <a:off x="3995936" y="3790018"/>
                <a:ext cx="440307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4" name="pole tekstowe 23"/>
              <p:cNvSpPr txBox="1"/>
              <p:nvPr/>
            </p:nvSpPr>
            <p:spPr>
              <a:xfrm>
                <a:off x="2834777" y="3882534"/>
                <a:ext cx="2061514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Programy nauczania</a:t>
                </a:r>
              </a:p>
            </p:txBody>
          </p:sp>
          <p:cxnSp>
            <p:nvCxnSpPr>
              <p:cNvPr id="25" name="Łącznik prosty ze strzałką 24"/>
              <p:cNvCxnSpPr/>
              <p:nvPr/>
            </p:nvCxnSpPr>
            <p:spPr>
              <a:xfrm>
                <a:off x="4791796" y="4077072"/>
                <a:ext cx="360721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6" name="Prostokąt 25"/>
              <p:cNvSpPr/>
              <p:nvPr/>
            </p:nvSpPr>
            <p:spPr>
              <a:xfrm>
                <a:off x="3867172" y="4300350"/>
                <a:ext cx="436623" cy="646318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pl-PL" sz="1400" b="1" kern="0" dirty="0" err="1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</a:t>
                </a:r>
                <a:endParaRPr lang="pl-PL" sz="1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Obraz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772" y="4305730"/>
                <a:ext cx="697502" cy="651002"/>
              </a:xfrm>
              <a:prstGeom prst="rect">
                <a:avLst/>
              </a:prstGeom>
            </p:spPr>
          </p:pic>
          <p:pic>
            <p:nvPicPr>
              <p:cNvPr id="34" name="Obraz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057" y="4300350"/>
                <a:ext cx="697502" cy="651002"/>
              </a:xfrm>
              <a:prstGeom prst="rect">
                <a:avLst/>
              </a:prstGeom>
            </p:spPr>
          </p:pic>
          <p:cxnSp>
            <p:nvCxnSpPr>
              <p:cNvPr id="35" name="Łącznik prosty ze strzałką 34"/>
              <p:cNvCxnSpPr/>
              <p:nvPr/>
            </p:nvCxnSpPr>
            <p:spPr>
              <a:xfrm>
                <a:off x="862943" y="2454549"/>
                <a:ext cx="0" cy="61441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D783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6" name="Łącznik prosty ze strzałką 35"/>
              <p:cNvCxnSpPr/>
              <p:nvPr/>
            </p:nvCxnSpPr>
            <p:spPr>
              <a:xfrm flipV="1">
                <a:off x="1885953" y="3637356"/>
                <a:ext cx="9046" cy="61884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0099"/>
                </a:solidFill>
                <a:prstDash val="solid"/>
                <a:tailEnd type="triangle"/>
              </a:ln>
              <a:effectLst/>
            </p:spPr>
          </p:cxnSp>
        </p:grpSp>
      </p:grpSp>
      <p:pic>
        <p:nvPicPr>
          <p:cNvPr id="55" name="Obraz 54">
            <a:extLst>
              <a:ext uri="{FF2B5EF4-FFF2-40B4-BE49-F238E27FC236}">
                <a16:creationId xmlns:a16="http://schemas.microsoft.com/office/drawing/2014/main" id="{449FC445-4AC1-4D06-990E-11FD7C1C83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34" t="15353" r="27552" b="4468"/>
          <a:stretch/>
        </p:blipFill>
        <p:spPr>
          <a:xfrm>
            <a:off x="2136797" y="4793865"/>
            <a:ext cx="1261815" cy="1019853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3655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D13E6B5-22EF-48A5-87B1-CA7B6B0D6CDA}"/>
              </a:ext>
            </a:extLst>
          </p:cNvPr>
          <p:cNvGrpSpPr/>
          <p:nvPr/>
        </p:nvGrpSpPr>
        <p:grpSpPr>
          <a:xfrm>
            <a:off x="518878" y="352305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786C9E8A-B029-4D59-903B-75313E7A6115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8B6AC415-A245-4FF1-9B5B-8872905DD268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Terminarz wprowadzania podstawy programowej</a:t>
              </a:r>
            </a:p>
          </p:txBody>
        </p:sp>
      </p:grp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A02FBA51-2B94-4957-A138-F1048CB8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323"/>
            <a:ext cx="10515600" cy="40936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Gimnazjum -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godziny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Szkoła ponadgimnazjalna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Poziom podstawowy /liceum, technikum, szkoła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zawodowa –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godzin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Poziom rozszerzony –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godzin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Ostatni absolwenci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	gimnazjum  – rok  2019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	liceum	         – rok  2022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	technikum 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rok  2023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BE50C0F6-9A2F-478D-A9B2-DA5747E8804A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E2BA09FC-91F1-4551-BDB9-AB7FE4B5100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10991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95E83DB-F0FC-496F-A317-C7CC9E3CE9F4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kern="0" dirty="0">
                  <a:solidFill>
                    <a:srgbClr val="7030A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Aktualne ramowe plany nauczania</a:t>
              </a:r>
              <a:endParaRPr kumimoji="0" lang="pl-PL" sz="3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4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0462AD-9413-4FA2-9CAC-7B67C3E1A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82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Szkoła podstawowa –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godziny /2+2/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Szkoła ponadpodstawowa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Poziom podstawowy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Liceum,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technikum – ok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godzin /LO:1+2+1, T:?/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Szkoła branżowa – ok.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godzin /?/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Poziom rozszerzony – ok.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godzin /LO:2+3+3+2, T:?/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Pierwsi absolwenci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Szkoły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branżowej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topnia – rok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Liceum – rok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Technikum – rok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roku szkolnym 2019/2020 w pierwszych klasach liceum i technikum będą realizowane równolegle dwie podstawy: stara i nowa.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172D31D-F7A8-40C8-9898-5E8E1AE97E02}"/>
              </a:ext>
            </a:extLst>
          </p:cNvPr>
          <p:cNvGrpSpPr/>
          <p:nvPr/>
        </p:nvGrpSpPr>
        <p:grpSpPr>
          <a:xfrm>
            <a:off x="518878" y="324024"/>
            <a:ext cx="9935448" cy="592318"/>
            <a:chOff x="179513" y="116632"/>
            <a:chExt cx="8135992" cy="111305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C1A871EB-62DB-408F-8993-D00A61236E94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11EF04E5-37A1-44F4-91E9-CDF61804BF1A}"/>
                </a:ext>
              </a:extLst>
            </p:cNvPr>
            <p:cNvSpPr txBox="1"/>
            <p:nvPr/>
          </p:nvSpPr>
          <p:spPr>
            <a:xfrm>
              <a:off x="179513" y="188641"/>
              <a:ext cx="8135992" cy="10410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Terminarz wprowadzania podstawy programowej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D4E99C11-8311-493D-BCF0-B0A3DE97A3A9}"/>
              </a:ext>
            </a:extLst>
          </p:cNvPr>
          <p:cNvGrpSpPr/>
          <p:nvPr/>
        </p:nvGrpSpPr>
        <p:grpSpPr>
          <a:xfrm>
            <a:off x="518878" y="1120929"/>
            <a:ext cx="6457968" cy="592310"/>
            <a:chOff x="179513" y="116632"/>
            <a:chExt cx="6904093" cy="1113265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79F14622-7AA4-4D96-9A27-924C5808C13C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10991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CE3F1338-6821-42DB-A55B-96A794D88E7B}"/>
                </a:ext>
              </a:extLst>
            </p:cNvPr>
            <p:cNvSpPr txBox="1"/>
            <p:nvPr/>
          </p:nvSpPr>
          <p:spPr>
            <a:xfrm>
              <a:off x="179513" y="188641"/>
              <a:ext cx="6832914" cy="104125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kern="0" dirty="0">
                  <a:solidFill>
                    <a:srgbClr val="7030A0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Przyszłe ramowe plany nauczania</a:t>
              </a:r>
              <a:endParaRPr kumimoji="0" lang="pl-PL" sz="3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6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51723B0F-3E97-4CBE-95F9-6A534B15515E}" vid="{2B494970-2AE8-4A2E-A241-E85E79EDEF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Vademecum nauczyciela</Template>
  <TotalTime>1382</TotalTime>
  <Words>1042</Words>
  <Application>Microsoft Office PowerPoint</Application>
  <PresentationFormat>Panoramiczny</PresentationFormat>
  <Paragraphs>227</Paragraphs>
  <Slides>22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Myriad Pro Cond</vt:lpstr>
      <vt:lpstr>Arial</vt:lpstr>
      <vt:lpstr>Wingdings</vt:lpstr>
      <vt:lpstr>Lato</vt:lpstr>
      <vt:lpstr>Calibri</vt:lpstr>
      <vt:lpstr>Calibri Light</vt:lpstr>
      <vt:lpstr>Times New Roman</vt:lpstr>
      <vt:lpstr>Motyw pakietu Office</vt:lpstr>
      <vt:lpstr>Prezentacja programu PowerPoint</vt:lpstr>
      <vt:lpstr>Założenia nowej podstawy programowej chemii  w szkole ponadpodstawowej </vt:lpstr>
      <vt:lpstr>Plan prezentacji: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Wioletta Kozak</dc:creator>
  <cp:lastModifiedBy>Gorazińska Elżbieta</cp:lastModifiedBy>
  <cp:revision>259</cp:revision>
  <dcterms:created xsi:type="dcterms:W3CDTF">2018-09-07T11:39:44Z</dcterms:created>
  <dcterms:modified xsi:type="dcterms:W3CDTF">2020-02-27T07:13:14Z</dcterms:modified>
</cp:coreProperties>
</file>