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341" r:id="rId4"/>
    <p:sldId id="343" r:id="rId5"/>
    <p:sldId id="344" r:id="rId6"/>
    <p:sldId id="345" r:id="rId7"/>
    <p:sldId id="348" r:id="rId8"/>
    <p:sldId id="349" r:id="rId9"/>
    <p:sldId id="342" r:id="rId10"/>
    <p:sldId id="347" r:id="rId11"/>
    <p:sldId id="359" r:id="rId12"/>
    <p:sldId id="346" r:id="rId13"/>
    <p:sldId id="350" r:id="rId14"/>
    <p:sldId id="353" r:id="rId15"/>
    <p:sldId id="354" r:id="rId16"/>
    <p:sldId id="352" r:id="rId17"/>
    <p:sldId id="351" r:id="rId18"/>
    <p:sldId id="357" r:id="rId19"/>
    <p:sldId id="355" r:id="rId20"/>
    <p:sldId id="356" r:id="rId21"/>
    <p:sldId id="358" r:id="rId22"/>
    <p:sldId id="367" r:id="rId23"/>
    <p:sldId id="362" r:id="rId24"/>
    <p:sldId id="363" r:id="rId25"/>
    <p:sldId id="366" r:id="rId26"/>
    <p:sldId id="364" r:id="rId27"/>
    <p:sldId id="365" r:id="rId28"/>
    <p:sldId id="310" r:id="rId29"/>
  </p:sldIdLst>
  <p:sldSz cx="12192000" cy="6858000"/>
  <p:notesSz cx="6797675" cy="9928225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Myriad Pro Cond" panose="020B0506030403020204" charset="0"/>
      <p:regular r:id="rId38"/>
      <p:bold r:id="rId3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712" autoAdjust="0"/>
  </p:normalViewPr>
  <p:slideViewPr>
    <p:cSldViewPr snapToGrid="0">
      <p:cViewPr varScale="1">
        <p:scale>
          <a:sx n="115" d="100"/>
          <a:sy n="115" d="100"/>
        </p:scale>
        <p:origin x="47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78D4-80E6-4100-BBC5-5B13F54F791E}" type="datetimeFigureOut">
              <a:rPr lang="pl-PL" smtClean="0"/>
              <a:t>27.02.2020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3B9B-76BE-43B5-92AD-F0696BD3FF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7390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B40D-862F-4B86-9C6B-08F0959C1240}" type="datetimeFigureOut">
              <a:rPr lang="pl-PL" smtClean="0"/>
              <a:t>27.02.2020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D88B5-A9A9-4B60-B69C-735576C46E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81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86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6852-9811-4C35-8383-660186C8977C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89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E290-53E2-4D1E-AD5B-8B09C1337369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99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6DDB-EE52-4C4D-A8DA-60611A650896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55D-0A88-469C-85D1-FD155CFFF9AE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90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ADCD-BA56-42A0-8996-E12BC8C9C774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14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CA5-0690-4E6C-8D99-EC1FB6C3A8B7}" type="datetime1">
              <a:rPr lang="pl-PL" smtClean="0"/>
              <a:t>27.02.2020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87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0C08-EBC3-4AEC-BD88-339EF24D9B7B}" type="datetime1">
              <a:rPr lang="pl-PL" smtClean="0"/>
              <a:t>27.02.2020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04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450D-035B-4A4D-ACFB-20805C7713F1}" type="datetime1">
              <a:rPr lang="pl-PL" smtClean="0"/>
              <a:t>27.02.2020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41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576E-8E04-42C6-92DD-124349C2CA5D}" type="datetime1">
              <a:rPr lang="pl-PL" smtClean="0"/>
              <a:t>27.02.2020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08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C22-D3B2-4A82-95CE-F9BE39075E3A}" type="datetime1">
              <a:rPr lang="pl-PL" smtClean="0"/>
              <a:t>27.02.2020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20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E7F6-56D2-46FC-9F56-55A5007E1FD8}" type="datetime1">
              <a:rPr lang="pl-PL" smtClean="0"/>
              <a:t>27.02.2020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6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E4D03-B043-4761-B2DC-D75F94AC00A2}" type="datetime1">
              <a:rPr lang="pl-PL" smtClean="0"/>
              <a:t>27.02.2020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65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Metoda_naukow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arta_charakterystyki" TargetMode="External"/><Relationship Id="rId2" Type="http://schemas.openxmlformats.org/officeDocument/2006/relationships/hyperlink" Target="https://www.ore.edu.pl/2018/02/materialy-dla-nauczycieli-szkol-cwiczen-przedmioty-przyrodnicz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awo.pl/oswiata/dofinansowanie-pracowni-przyrodniczych-zasady-skladania-wniosku,408638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ch.uj.edu.pl/chlasts" TargetMode="External"/><Relationship Id="rId7" Type="http://schemas.openxmlformats.org/officeDocument/2006/relationships/hyperlink" Target="https://translate.google.com/translate?hl=pl&amp;sl=en&amp;u=https://19january2017snapshot.epa.gov/schools-chemicals/schools-classroom-and-laboratory-resources&amp;prev=search" TargetMode="External"/><Relationship Id="rId2" Type="http://schemas.openxmlformats.org/officeDocument/2006/relationships/hyperlink" Target="http://www.wsse.gda.pl/aktualnosci-i-komunikaty/aktualnosci/800-bezpieczna-pracownia-chemicz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todycy.cku.torun.pl/moodle/course/view.php?id=116" TargetMode="External"/><Relationship Id="rId5" Type="http://schemas.openxmlformats.org/officeDocument/2006/relationships/hyperlink" Target="https://clp.gov.pl/clp/pl/oznakowanie/piktogramy/" TargetMode="External"/><Relationship Id="rId4" Type="http://schemas.openxmlformats.org/officeDocument/2006/relationships/hyperlink" Target="https://www.napofilm.net/pl/napos-films/napo-danger-chemical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e.edu.pl/2018/02/materialy-dla-nauczycieli-szkol-cwiczen-przedmioty-przyrodnicz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stawychemiczne.pl/interaktywny-program-edukacyjny-chemia-wraz-ze-scenariuszami-lekcji-zgodnymi-z-podstawa-programowa.html" TargetMode="External"/><Relationship Id="rId7" Type="http://schemas.openxmlformats.org/officeDocument/2006/relationships/hyperlink" Target="http://www.centrumchemii.torun.pl/" TargetMode="External"/><Relationship Id="rId2" Type="http://schemas.openxmlformats.org/officeDocument/2006/relationships/hyperlink" Target="https://uatacz.up.krakow.pl/~wwwchemia/pliki/laboratoriaonlin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izz.pl/nauka-i-technologia/niesamowite-eksperymenty-chemiczne/qv6w8xt" TargetMode="External"/><Relationship Id="rId5" Type="http://schemas.openxmlformats.org/officeDocument/2006/relationships/hyperlink" Target="http://www.zestawychemiczne.pl/plansze-interaktywne-z-chemii-dla-gimnazjum-cd-rom.html" TargetMode="External"/><Relationship Id="rId4" Type="http://schemas.openxmlformats.org/officeDocument/2006/relationships/hyperlink" Target="http://www.zestawychemiczne.pl/55-doswiadczen-chemicznych-w-wirtualnym-laboratorium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5C606A-A33C-4440-937F-42B0D153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966"/>
            <a:ext cx="10515600" cy="48275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b="1" dirty="0"/>
              <a:t>III. </a:t>
            </a:r>
            <a:r>
              <a:rPr lang="en-US" b="1" dirty="0"/>
              <a:t>Opanowanie czynności praktycznych. Uczeń:</a:t>
            </a:r>
            <a:endParaRPr lang="pl-PL" b="1" dirty="0"/>
          </a:p>
          <a:p>
            <a:pPr marL="514350" lvl="0" indent="-514350" algn="just">
              <a:buFont typeface="+mj-lt"/>
              <a:buAutoNum type="arabicParenR"/>
            </a:pPr>
            <a:r>
              <a:rPr lang="pl-PL" dirty="0"/>
              <a:t>bezpiecznie posługuje się sprzętem laboratoryjnym i odczynnikami chemicznymi;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pl-PL" dirty="0"/>
              <a:t>projektuje i przeprowadza doświadczenia chemiczne, rejestruje ich wyniki w różnej formie, formułuje obserwacje, wnioski oraz wyjaśnienia;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pl-PL" b="1" i="1" dirty="0"/>
              <a:t>stawia hipotezy oraz proponuje sposoby ich weryfikacji; </a:t>
            </a:r>
            <a:r>
              <a:rPr lang="pl-PL" b="1" i="1" dirty="0">
                <a:solidFill>
                  <a:srgbClr val="0070C0"/>
                </a:solidFill>
              </a:rPr>
              <a:t>ZP, BS</a:t>
            </a:r>
          </a:p>
          <a:p>
            <a:pPr marL="514350" indent="-514350" algn="just">
              <a:buFont typeface="+mj-lt"/>
              <a:buAutoNum type="arabicParenR" startAt="3"/>
            </a:pPr>
            <a:r>
              <a:rPr lang="pl-PL" b="1" i="1" dirty="0"/>
              <a:t>stosuje elementy metodologii badawczej (określa problem badawczy, formułuje hipotezy oraz proponuje sposoby ich weryfikacji); </a:t>
            </a:r>
            <a:r>
              <a:rPr lang="pl-PL" b="1" i="1" dirty="0">
                <a:solidFill>
                  <a:srgbClr val="0070C0"/>
                </a:solidFill>
                <a:hlinkClick r:id="rId2"/>
              </a:rPr>
              <a:t>ZR</a:t>
            </a:r>
            <a:endParaRPr lang="pl-PL" b="1" i="1" dirty="0">
              <a:solidFill>
                <a:srgbClr val="0070C0"/>
              </a:solidFill>
            </a:endParaRPr>
          </a:p>
          <a:p>
            <a:pPr marL="514350" lvl="0" indent="-514350" algn="just">
              <a:buFont typeface="+mj-lt"/>
              <a:buAutoNum type="arabicParenR" startAt="3"/>
            </a:pPr>
            <a:r>
              <a:rPr lang="pl-PL" dirty="0"/>
              <a:t>przestrzega zasad bezpieczeństwa i higieny pracy.</a:t>
            </a:r>
          </a:p>
          <a:p>
            <a:pPr algn="just"/>
            <a:endParaRPr lang="pl-PL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974448" y="1117634"/>
            <a:ext cx="9764588" cy="604287"/>
            <a:chOff x="664418" y="1185910"/>
            <a:chExt cx="6904094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740868" y="1185910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664418" y="1257919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2 - omówienie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4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0FD380-0E84-4347-A1DB-379F9FED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64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Założenia na płaszczyźnie celów kształcenia – wymagań ogólnych </a:t>
            </a:r>
          </a:p>
          <a:p>
            <a:pPr marL="0" indent="0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dirty="0"/>
              <a:t>Istotne jest również rozwijanie umiejętności związanych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b="1" dirty="0"/>
              <a:t>rozwiązywaniem problemów badawczych</a:t>
            </a:r>
            <a:r>
              <a:rPr lang="pl-PL" dirty="0"/>
              <a:t>, czyli umiejętność projektowania, przeprowadzania i weryfikacji doświadczeń oraz rejestracji ich wyników. </a:t>
            </a:r>
          </a:p>
          <a:p>
            <a:pPr marL="0" indent="0" algn="just">
              <a:buNone/>
            </a:pPr>
            <a:r>
              <a:rPr lang="pl-PL" dirty="0"/>
              <a:t>Bardzo istotne jest jednoczesne zwracanie uwagi na aspekty </a:t>
            </a:r>
            <a:r>
              <a:rPr lang="pl-PL" b="1" dirty="0"/>
              <a:t>bezpieczeństwa pracy </a:t>
            </a:r>
            <a:r>
              <a:rPr lang="pl-PL" dirty="0"/>
              <a:t>z substancjami chemicznymi i skutki ich niewłaściwego stosowania.</a:t>
            </a:r>
          </a:p>
          <a:p>
            <a:pPr marL="0" indent="0" algn="just">
              <a:buNone/>
            </a:pPr>
            <a:endParaRPr lang="pl-PL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5EBB1584-2732-4423-B0DE-3841887E8C65}"/>
              </a:ext>
            </a:extLst>
          </p:cNvPr>
          <p:cNvGrpSpPr/>
          <p:nvPr/>
        </p:nvGrpSpPr>
        <p:grpSpPr>
          <a:xfrm>
            <a:off x="860146" y="1079534"/>
            <a:ext cx="9764588" cy="619528"/>
            <a:chOff x="583597" y="1131354"/>
            <a:chExt cx="6904094" cy="887099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5A4ADFA3-E2D3-4D73-82E9-DEC505708465}"/>
                </a:ext>
              </a:extLst>
            </p:cNvPr>
            <p:cNvSpPr txBox="1"/>
            <p:nvPr/>
          </p:nvSpPr>
          <p:spPr>
            <a:xfrm>
              <a:off x="660047" y="1131354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CD49FB85-C682-40F2-A537-41BAE1D2EFBA}"/>
                </a:ext>
              </a:extLst>
            </p:cNvPr>
            <p:cNvSpPr txBox="1"/>
            <p:nvPr/>
          </p:nvSpPr>
          <p:spPr>
            <a:xfrm>
              <a:off x="583597" y="1225186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Wprowadzenie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9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5C606A-A33C-4440-937F-42B0D153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993"/>
            <a:ext cx="10515600" cy="53720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b="1" dirty="0"/>
              <a:t>Warunki i sposób realizacji</a:t>
            </a:r>
          </a:p>
          <a:p>
            <a:pPr algn="just"/>
            <a:r>
              <a:rPr lang="pl-PL" dirty="0"/>
              <a:t>Zakres treści nauczania stwarza wiele możliwości pracy metodą </a:t>
            </a:r>
            <a:r>
              <a:rPr lang="pl-PL" b="1" dirty="0">
                <a:solidFill>
                  <a:srgbClr val="FF0000"/>
                </a:solidFill>
              </a:rPr>
              <a:t>projektu edukacyjnego </a:t>
            </a:r>
            <a:r>
              <a:rPr lang="pl-PL" u="sng" dirty="0"/>
              <a:t>(szczególnie o charakterze badawczym; </a:t>
            </a:r>
            <a:r>
              <a:rPr lang="pl-PL" i="1" dirty="0"/>
              <a:t>związanym ściśle z profilem zawodowym danej szkoły) </a:t>
            </a:r>
            <a:r>
              <a:rPr lang="pl-PL" dirty="0"/>
              <a:t>metodą eksperymentu chemicznego lub innymi metodami pobudzającymi aktywność poznawczą uczniów, co pozwoli im na pozyskiwanie i przetwarzanie informacji na różne sposoby i z różnych źródeł. </a:t>
            </a:r>
          </a:p>
          <a:p>
            <a:pPr algn="just"/>
            <a:r>
              <a:rPr lang="pl-PL" dirty="0"/>
              <a:t>Obserwowanie, wyciąganie wniosków, stawianie hipotez i ich weryfikacja mogą nauczyć uczniów twórczego i krytycznego myślenia. (</a:t>
            </a:r>
            <a:r>
              <a:rPr lang="pl-PL" i="1" dirty="0"/>
              <a:t>i łączenia wiedzy teoretycznej z praktyką zawodową.). </a:t>
            </a:r>
            <a:r>
              <a:rPr lang="pl-PL" dirty="0"/>
              <a:t>Może to pomóc w kształtowaniu </a:t>
            </a:r>
            <a:r>
              <a:rPr lang="pl-PL" u="sng" dirty="0"/>
              <a:t>postawy odkrywcy i badacza z umiejętnością weryfikacji poprawności nowych informacji.</a:t>
            </a:r>
            <a:r>
              <a:rPr lang="pl-PL" dirty="0"/>
              <a:t> (</a:t>
            </a:r>
            <a:r>
              <a:rPr lang="pl-PL" i="1" dirty="0"/>
              <a:t>właściwej postawy przyszłego pracownika, umiejącego weryfikować poprawność pozyskiwanych nowych informacji.) 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989686" y="370874"/>
            <a:ext cx="9764588" cy="604287"/>
            <a:chOff x="675193" y="116632"/>
            <a:chExt cx="6904094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751643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67519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Wprowadzenie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1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860143" y="1079534"/>
            <a:ext cx="9764588" cy="604287"/>
            <a:chOff x="583601" y="1131355"/>
            <a:chExt cx="6904094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660051" y="1131355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583601" y="1203364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3</a:t>
              </a:r>
            </a:p>
          </p:txBody>
        </p:sp>
      </p:grp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F5308153-64F9-49DE-9211-4B0BF03F4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349"/>
            <a:ext cx="10515600" cy="34001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4400" dirty="0"/>
              <a:t>Proszę wskazać w wykazie doświadczeń dla zakresu podstawowego te, które mogą być zrealizowane metodą projektu edukacyjnego.</a:t>
            </a:r>
          </a:p>
          <a:p>
            <a:pPr marL="0" indent="0" algn="just">
              <a:buNone/>
            </a:pPr>
            <a:endParaRPr lang="pl-PL" sz="4400" dirty="0"/>
          </a:p>
          <a:p>
            <a:pPr marL="0" indent="0" algn="just">
              <a:buNone/>
            </a:pPr>
            <a:r>
              <a:rPr lang="pl-PL" dirty="0"/>
              <a:t>Czas wykonania ćwiczenia 5 minut</a:t>
            </a:r>
          </a:p>
        </p:txBody>
      </p:sp>
    </p:spTree>
    <p:extLst>
      <p:ext uri="{BB962C8B-B14F-4D97-AF65-F5344CB8AC3E}">
        <p14:creationId xmlns:p14="http://schemas.microsoft.com/office/powerpoint/2010/main" val="343598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5C606A-A33C-4440-937F-42B0D153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8046"/>
            <a:ext cx="10515600" cy="48275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3) badanie właściwości fizycznych substancji tworzących kryształy jonowe, kowalencyjne, molekularne i metaliczne;</a:t>
            </a:r>
          </a:p>
          <a:p>
            <a:pPr marL="0" indent="0" algn="just">
              <a:buNone/>
            </a:pPr>
            <a:r>
              <a:rPr lang="pl-PL" dirty="0"/>
              <a:t>4) badanie wpływu różnych czynników (stężenia (ciśnienia) substratów, temperatury, obecności katalizatora i stopnia rozdrobnienia substratów) na szybkość reakcji;</a:t>
            </a:r>
          </a:p>
          <a:p>
            <a:pPr marL="0" indent="0" algn="just">
              <a:buNone/>
            </a:pPr>
            <a:r>
              <a:rPr lang="pl-PL" dirty="0"/>
              <a:t>6) sporządzanie roztworów o określonym stężeniu procentowym (…);</a:t>
            </a:r>
          </a:p>
          <a:p>
            <a:pPr marL="0" indent="0" algn="just">
              <a:buNone/>
            </a:pPr>
            <a:r>
              <a:rPr lang="pl-PL" dirty="0"/>
              <a:t>7) rozdzielanie mieszaniny niejednorodnej i jednorodnej na składniki (np. ekstrakcja i rozdzielanie chromatograficzne barwników roślinnych);</a:t>
            </a:r>
          </a:p>
          <a:p>
            <a:pPr marL="0" indent="0" algn="just">
              <a:buNone/>
            </a:pPr>
            <a:r>
              <a:rPr lang="pl-PL" dirty="0"/>
              <a:t>13) budowa i pomiar napięcia ogniwa galwanicznego;</a:t>
            </a:r>
          </a:p>
          <a:p>
            <a:pPr marL="0" indent="0" algn="just">
              <a:buNone/>
            </a:pPr>
            <a:r>
              <a:rPr lang="pl-PL" dirty="0"/>
              <a:t>14) badanie korozji metali;</a:t>
            </a:r>
          </a:p>
          <a:p>
            <a:pPr marL="0" indent="0" algn="just">
              <a:buNone/>
            </a:pPr>
            <a:r>
              <a:rPr lang="pl-PL" dirty="0"/>
              <a:t>17) odróżnianie skał wapiennych od innych skał i minerałów;</a:t>
            </a:r>
          </a:p>
          <a:p>
            <a:pPr marL="0" indent="0" algn="just">
              <a:buNone/>
            </a:pPr>
            <a:endParaRPr lang="pl-PL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822037" y="1087155"/>
            <a:ext cx="9764587" cy="596667"/>
            <a:chOff x="179513" y="127544"/>
            <a:chExt cx="6904093" cy="854364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255962" y="127544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3 - omówienie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764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5C606A-A33C-4440-937F-42B0D153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526"/>
            <a:ext cx="10515600" cy="48275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28) otrzymywanie mydeł;</a:t>
            </a:r>
          </a:p>
          <a:p>
            <a:pPr marL="0" indent="0" algn="just">
              <a:buNone/>
            </a:pPr>
            <a:r>
              <a:rPr lang="pl-PL" dirty="0"/>
              <a:t>31) badanie działania różnych substancji (np. soli metali ciężkich, 	alkoholu) i wysokiej temperatury na roztwór białka;</a:t>
            </a:r>
          </a:p>
          <a:p>
            <a:pPr marL="0" indent="0" algn="just">
              <a:buNone/>
            </a:pPr>
            <a:r>
              <a:rPr lang="pl-PL" dirty="0"/>
              <a:t>36) badanie i odróżnianie tworzyw oraz włókien.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852524" y="1094774"/>
            <a:ext cx="9764588" cy="604287"/>
            <a:chOff x="578213" y="1153177"/>
            <a:chExt cx="6904094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654663" y="1153177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578213" y="1225186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3 - omówienie</a:t>
              </a:r>
            </a:p>
          </p:txBody>
        </p:sp>
      </p:grpSp>
      <p:sp>
        <p:nvSpPr>
          <p:cNvPr id="9" name="Prostokąt 8">
            <a:extLst>
              <a:ext uri="{FF2B5EF4-FFF2-40B4-BE49-F238E27FC236}">
                <a16:creationId xmlns:a16="http://schemas.microsoft.com/office/drawing/2014/main" id="{D388A56F-0FC3-42A0-A7FB-79B187C98402}"/>
              </a:ext>
            </a:extLst>
          </p:cNvPr>
          <p:cNvSpPr/>
          <p:nvPr/>
        </p:nvSpPr>
        <p:spPr>
          <a:xfrm>
            <a:off x="1060507" y="4556770"/>
            <a:ext cx="10138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solidFill>
                  <a:srgbClr val="0070C0"/>
                </a:solidFill>
              </a:rPr>
              <a:t>ok. 10 projektów na trzy lata, po ok. trzy na rok szkolny.</a:t>
            </a:r>
          </a:p>
          <a:p>
            <a:pPr algn="just"/>
            <a:r>
              <a:rPr lang="pl-PL" sz="2400" dirty="0">
                <a:solidFill>
                  <a:srgbClr val="0070C0"/>
                </a:solidFill>
              </a:rPr>
              <a:t>Do przygotowania i wykonania przez nauczyciela pozostaje 26 doświadczeń.</a:t>
            </a:r>
          </a:p>
        </p:txBody>
      </p:sp>
    </p:spTree>
    <p:extLst>
      <p:ext uri="{BB962C8B-B14F-4D97-AF65-F5344CB8AC3E}">
        <p14:creationId xmlns:p14="http://schemas.microsoft.com/office/powerpoint/2010/main" val="16742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814417" y="1132874"/>
            <a:ext cx="9764587" cy="604287"/>
            <a:chOff x="179513" y="116632"/>
            <a:chExt cx="6904093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4</a:t>
              </a:r>
            </a:p>
          </p:txBody>
        </p:sp>
      </p:grp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F5308153-64F9-49DE-9211-4B0BF03F4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349"/>
            <a:ext cx="10515600" cy="34001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4400" dirty="0"/>
              <a:t>Proszę wskazać w wykazie doświadczeń dla zakresu rozszerzonego te, które mogą być zrealizowane metodą projektu edukacyjnego.</a:t>
            </a:r>
          </a:p>
          <a:p>
            <a:pPr marL="0" indent="0" algn="just">
              <a:buNone/>
            </a:pPr>
            <a:endParaRPr lang="pl-PL" sz="4400" dirty="0"/>
          </a:p>
          <a:p>
            <a:pPr marL="0" indent="0" algn="just">
              <a:buNone/>
            </a:pPr>
            <a:r>
              <a:rPr lang="pl-PL" dirty="0"/>
              <a:t>Czas wykonania ćwiczenia 5 minut</a:t>
            </a:r>
          </a:p>
        </p:txBody>
      </p:sp>
    </p:spTree>
    <p:extLst>
      <p:ext uri="{BB962C8B-B14F-4D97-AF65-F5344CB8AC3E}">
        <p14:creationId xmlns:p14="http://schemas.microsoft.com/office/powerpoint/2010/main" val="420971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5C606A-A33C-4440-937F-42B0D153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866"/>
            <a:ext cx="10515600" cy="4827557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arenR" startAt="4"/>
            </a:pPr>
            <a:r>
              <a:rPr lang="pl-PL" dirty="0"/>
              <a:t>badanie właściwości fizycznych substancji tworzących kryształy jonowe, kowalencyjne, molekularne i metaliczne;</a:t>
            </a:r>
          </a:p>
          <a:p>
            <a:pPr marL="514350" indent="-514350" algn="just">
              <a:buAutoNum type="arabicParenR" startAt="4"/>
            </a:pPr>
            <a:r>
              <a:rPr lang="pl-PL" dirty="0"/>
              <a:t>badanie wpływu różnych czynników (stężenia, ciśnienia, substratów, temperatury, obecności katalizatora i stopnia rozdrobnienia substratów) na szybkość reakcji;</a:t>
            </a:r>
          </a:p>
          <a:p>
            <a:pPr marL="0" indent="0" algn="just">
              <a:buNone/>
            </a:pPr>
            <a:r>
              <a:rPr lang="pl-PL" dirty="0"/>
              <a:t>8) sporządzanie roztworów o określonym stężeniu procentowym i </a:t>
            </a:r>
            <a:r>
              <a:rPr lang="pl-PL" dirty="0" smtClean="0"/>
              <a:t> molowym</a:t>
            </a:r>
            <a:r>
              <a:rPr lang="pl-PL" dirty="0"/>
              <a:t>;</a:t>
            </a:r>
          </a:p>
          <a:p>
            <a:pPr marL="0" indent="0" algn="just">
              <a:buNone/>
            </a:pPr>
            <a:r>
              <a:rPr lang="pl-PL" dirty="0"/>
              <a:t>9) rozdzielanie mieszaniny niejednorodnej i jednorodnej na składniki (np. ekstrakcja i rozdzielanie chromatograficzne barwników roślinnych);</a:t>
            </a:r>
          </a:p>
          <a:p>
            <a:pPr marL="0" indent="0" algn="just">
              <a:buNone/>
            </a:pPr>
            <a:r>
              <a:rPr lang="pl-PL" dirty="0"/>
              <a:t>16) budowa i pomiar napięcia ogniwa galwanicznego;</a:t>
            </a:r>
          </a:p>
          <a:p>
            <a:pPr marL="0" indent="0" algn="just">
              <a:buNone/>
            </a:pPr>
            <a:r>
              <a:rPr lang="pl-PL" dirty="0"/>
              <a:t>17) badanie korozji metali;</a:t>
            </a:r>
          </a:p>
          <a:p>
            <a:pPr marL="0" indent="0" algn="just">
              <a:buNone/>
            </a:pPr>
            <a:endParaRPr lang="pl-PL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860143" y="1018574"/>
            <a:ext cx="9764588" cy="611907"/>
            <a:chOff x="583599" y="1044067"/>
            <a:chExt cx="6904094" cy="876187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660049" y="1044067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583599" y="1126987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</a:t>
              </a:r>
              <a:r>
                <a:rPr lang="pl-PL" sz="30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4 – omówienie</a:t>
              </a:r>
              <a:endParaRPr lang="pl-PL" sz="3000" b="1" kern="0" dirty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5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5C606A-A33C-4440-937F-42B0D153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967"/>
            <a:ext cx="10515600" cy="34816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25) odróżnianie skał wapiennych od innych skał i minerałów;</a:t>
            </a:r>
          </a:p>
          <a:p>
            <a:pPr marL="0" indent="0" algn="just">
              <a:buNone/>
            </a:pPr>
            <a:r>
              <a:rPr lang="pl-PL" dirty="0"/>
              <a:t>37) otrzymywanie mydeł;</a:t>
            </a:r>
          </a:p>
          <a:p>
            <a:pPr marL="0" indent="0" algn="just">
              <a:buNone/>
            </a:pPr>
            <a:r>
              <a:rPr lang="pl-PL" dirty="0"/>
              <a:t>41) badanie działania różnych substancji (np. soli metali ciężkich, alkoholu) i wysokiej temperatury na roztwór białka;</a:t>
            </a:r>
          </a:p>
          <a:p>
            <a:pPr marL="0" indent="0" algn="just">
              <a:buNone/>
            </a:pPr>
            <a:r>
              <a:rPr lang="pl-PL" dirty="0" smtClean="0"/>
              <a:t>43) </a:t>
            </a:r>
            <a:r>
              <a:rPr lang="pl-PL" b="1" dirty="0" smtClean="0"/>
              <a:t>badanie </a:t>
            </a:r>
            <a:r>
              <a:rPr lang="pl-PL" b="1" dirty="0"/>
              <a:t>właściwości cukrów prostych (np. glukozy i fruktozy) oraz złożonych (sacharozy, skrobi i celulozy);</a:t>
            </a:r>
          </a:p>
          <a:p>
            <a:pPr marL="0" indent="0" algn="just">
              <a:buNone/>
            </a:pPr>
            <a:r>
              <a:rPr lang="pl-PL" dirty="0"/>
              <a:t>46) badanie i odróżnianie tworzyw oraz włókien;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867757" y="1110014"/>
            <a:ext cx="9764587" cy="604287"/>
            <a:chOff x="179513" y="116632"/>
            <a:chExt cx="6904093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4 - omówienie</a:t>
              </a:r>
            </a:p>
          </p:txBody>
        </p:sp>
      </p:grpSp>
      <p:sp>
        <p:nvSpPr>
          <p:cNvPr id="2" name="Prostokąt 1">
            <a:extLst>
              <a:ext uri="{FF2B5EF4-FFF2-40B4-BE49-F238E27FC236}">
                <a16:creationId xmlns:a16="http://schemas.microsoft.com/office/drawing/2014/main" id="{30B32BE4-30D4-42A6-AB89-60EBFDD4AA5D}"/>
              </a:ext>
            </a:extLst>
          </p:cNvPr>
          <p:cNvSpPr/>
          <p:nvPr/>
        </p:nvSpPr>
        <p:spPr>
          <a:xfrm>
            <a:off x="985421" y="5599786"/>
            <a:ext cx="10138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solidFill>
                  <a:srgbClr val="0070C0"/>
                </a:solidFill>
              </a:rPr>
              <a:t>ok. 11 projektów na cztery lata, po ok. trzy na rok szkolny.</a:t>
            </a:r>
          </a:p>
          <a:p>
            <a:pPr algn="just"/>
            <a:r>
              <a:rPr lang="pl-PL" sz="2400" dirty="0">
                <a:solidFill>
                  <a:srgbClr val="0070C0"/>
                </a:solidFill>
              </a:rPr>
              <a:t>Do przygotowania i wykonania przez nauczyciela pozostaje 36 doświadczeń.</a:t>
            </a:r>
          </a:p>
        </p:txBody>
      </p:sp>
    </p:spTree>
    <p:extLst>
      <p:ext uri="{BB962C8B-B14F-4D97-AF65-F5344CB8AC3E}">
        <p14:creationId xmlns:p14="http://schemas.microsoft.com/office/powerpoint/2010/main" val="30160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890617" y="1125254"/>
            <a:ext cx="9764587" cy="604287"/>
            <a:chOff x="179513" y="116632"/>
            <a:chExt cx="6904093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5</a:t>
              </a:r>
            </a:p>
          </p:txBody>
        </p:sp>
      </p:grp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F5308153-64F9-49DE-9211-4B0BF03F4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349"/>
            <a:ext cx="10515600" cy="34001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4400" dirty="0"/>
              <a:t>Proszę wskazać w wykazie doświadczeń dla branżowej szkoły I stopnia te, które mogą być zrealizowane metodą projektu edukacyjnego.</a:t>
            </a:r>
          </a:p>
          <a:p>
            <a:pPr marL="0" indent="0" algn="just">
              <a:buNone/>
            </a:pPr>
            <a:endParaRPr lang="pl-PL" sz="4400" dirty="0"/>
          </a:p>
          <a:p>
            <a:pPr marL="0" indent="0" algn="just">
              <a:buNone/>
            </a:pPr>
            <a:r>
              <a:rPr lang="pl-PL" dirty="0"/>
              <a:t>Czas wykonania ćwiczenia 5 minut</a:t>
            </a:r>
          </a:p>
        </p:txBody>
      </p:sp>
    </p:spTree>
    <p:extLst>
      <p:ext uri="{BB962C8B-B14F-4D97-AF65-F5344CB8AC3E}">
        <p14:creationId xmlns:p14="http://schemas.microsoft.com/office/powerpoint/2010/main" val="216787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8713" y="2059617"/>
            <a:ext cx="10655928" cy="26477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392E65"/>
                </a:solidFill>
                <a:latin typeface="Myriad Pro Cond" panose="020B0506030403020204" pitchFamily="34" charset="0"/>
              </a:rPr>
              <a:t>Doświadczenia chemiczne </a:t>
            </a:r>
            <a:br>
              <a:rPr lang="pl-PL" b="1" dirty="0">
                <a:solidFill>
                  <a:srgbClr val="392E65"/>
                </a:solidFill>
                <a:latin typeface="Myriad Pro Cond" panose="020B0506030403020204" pitchFamily="34" charset="0"/>
              </a:rPr>
            </a:br>
            <a:r>
              <a:rPr lang="pl-PL" b="1" dirty="0">
                <a:solidFill>
                  <a:srgbClr val="392E65"/>
                </a:solidFill>
                <a:latin typeface="Myriad Pro Cond" panose="020B0506030403020204" pitchFamily="34" charset="0"/>
              </a:rPr>
              <a:t>w podstawie programowej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1F0DF69-CA3A-4F76-96AF-791131EA7386}"/>
              </a:ext>
            </a:extLst>
          </p:cNvPr>
          <p:cNvSpPr/>
          <p:nvPr/>
        </p:nvSpPr>
        <p:spPr>
          <a:xfrm>
            <a:off x="8740615" y="5490971"/>
            <a:ext cx="2454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Myriad Pro Cond" panose="020B0506030403020204" pitchFamily="34" charset="0"/>
              </a:rPr>
              <a:t>mgr Witold Anusiak</a:t>
            </a:r>
          </a:p>
        </p:txBody>
      </p:sp>
    </p:spTree>
    <p:extLst>
      <p:ext uri="{BB962C8B-B14F-4D97-AF65-F5344CB8AC3E}">
        <p14:creationId xmlns:p14="http://schemas.microsoft.com/office/powerpoint/2010/main" val="38559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5C606A-A33C-4440-937F-42B0D153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578"/>
            <a:ext cx="10515600" cy="493591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/>
              <a:t>1) badanie właściwości fizycznych substancji tworzących kryształy jonowe, kowalencyjne, molekularne i metaliczne;</a:t>
            </a:r>
          </a:p>
          <a:p>
            <a:pPr marL="0" indent="0" algn="just">
              <a:buNone/>
            </a:pPr>
            <a:r>
              <a:rPr lang="pl-PL" dirty="0"/>
              <a:t>2) badanie wpływu różnych czynników: stężenia albo ciśnienia substratów, temperatury, obecności katalizatora i stopnia rozdrobnienia substratów, na szybkość reakcji;</a:t>
            </a:r>
          </a:p>
          <a:p>
            <a:pPr marL="0" indent="0" algn="just">
              <a:buNone/>
            </a:pPr>
            <a:r>
              <a:rPr lang="pl-PL" dirty="0"/>
              <a:t>4) sporządzanie roztworów o określonym stężeniu procentowym;</a:t>
            </a:r>
          </a:p>
          <a:p>
            <a:pPr marL="0" indent="0" algn="just">
              <a:buNone/>
            </a:pPr>
            <a:r>
              <a:rPr lang="pl-PL" dirty="0"/>
              <a:t>5) rozdzielanie mieszaniny niejednorodnej i jednorodnej na składniki;</a:t>
            </a:r>
          </a:p>
          <a:p>
            <a:pPr marL="514350" indent="-514350" algn="just">
              <a:buAutoNum type="arabicParenR" startAt="6"/>
            </a:pPr>
            <a:r>
              <a:rPr lang="pl-PL" b="1" dirty="0"/>
              <a:t>badanie odczynu oraz pH wodnych roztworów: (…), gleby i środków spożywczych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myjąco-czyszczących;</a:t>
            </a:r>
          </a:p>
          <a:p>
            <a:pPr marL="0" indent="0" algn="just">
              <a:buNone/>
            </a:pPr>
            <a:r>
              <a:rPr lang="pl-PL" dirty="0"/>
              <a:t>11) budowa i pomiar napięcia ogniwa galwanicznego;</a:t>
            </a:r>
          </a:p>
          <a:p>
            <a:pPr marL="0" indent="0" algn="just">
              <a:buNone/>
            </a:pPr>
            <a:r>
              <a:rPr lang="pl-PL" dirty="0"/>
              <a:t>12) </a:t>
            </a:r>
            <a:r>
              <a:rPr lang="pl-PL" b="1" dirty="0"/>
              <a:t>obserwowanie korozji metali, badanie czynników wpływających na proces korozji;</a:t>
            </a:r>
          </a:p>
          <a:p>
            <a:pPr marL="0" indent="0" algn="just">
              <a:buNone/>
            </a:pPr>
            <a:r>
              <a:rPr lang="pl-PL" dirty="0"/>
              <a:t>13) odróżnianie skał wapiennych od innych skał i minerałów;</a:t>
            </a:r>
          </a:p>
          <a:p>
            <a:pPr marL="0" indent="0" algn="just">
              <a:buNone/>
            </a:pPr>
            <a:r>
              <a:rPr lang="pl-PL" dirty="0"/>
              <a:t>17) otrzymywanie mydeł;</a:t>
            </a:r>
          </a:p>
          <a:p>
            <a:pPr marL="0" indent="0" algn="just">
              <a:buNone/>
            </a:pPr>
            <a:r>
              <a:rPr lang="pl-PL" dirty="0"/>
              <a:t>18) </a:t>
            </a:r>
            <a:r>
              <a:rPr lang="pl-PL" b="1" dirty="0"/>
              <a:t>identyfikacja</a:t>
            </a:r>
            <a:r>
              <a:rPr lang="pl-PL" dirty="0"/>
              <a:t> tworzyw sztucznych; badanie i rozróżnianie włókien roślinnych, zwierzęcych i włókien chemicznych. </a:t>
            </a:r>
          </a:p>
          <a:p>
            <a:pPr marL="457200" lvl="1" indent="0" algn="just">
              <a:buNone/>
            </a:pPr>
            <a:r>
              <a:rPr lang="pl-PL" sz="3100" dirty="0">
                <a:solidFill>
                  <a:srgbClr val="0070C0"/>
                </a:solidFill>
              </a:rPr>
              <a:t>10 zostaje do przygotowania i wykonania przez nauczyciela</a:t>
            </a:r>
          </a:p>
          <a:p>
            <a:pPr marL="0" indent="0" algn="just">
              <a:buNone/>
            </a:pPr>
            <a:endParaRPr lang="pl-PL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928717" y="934754"/>
            <a:ext cx="9764587" cy="604287"/>
            <a:chOff x="179513" y="116632"/>
            <a:chExt cx="6904093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</a:t>
              </a:r>
              <a:r>
                <a:rPr lang="pl-PL" sz="30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5 – omówienie</a:t>
              </a:r>
              <a:endParaRPr lang="pl-PL" sz="3000" b="1" kern="0" dirty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7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0B2825-8E44-4E25-B31B-11855083C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996"/>
            <a:ext cx="10515600" cy="537099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dirty="0"/>
              <a:t>Realizacja podstawy programowej pozostaje w ścisłym związku z wykonywaniem przez uczniów lub nauczycieli określonego </a:t>
            </a:r>
            <a:r>
              <a:rPr lang="pl-PL" b="1" dirty="0"/>
              <a:t>katalogu doświadczeń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Podstawa programowa zarówno w zakresie podstawowym, jak i rozszerzonym kładzie duży nacisk na </a:t>
            </a:r>
            <a:r>
              <a:rPr lang="pl-PL" b="1" dirty="0"/>
              <a:t>rozwijanie umiejętności </a:t>
            </a:r>
            <a:r>
              <a:rPr lang="pl-PL" dirty="0"/>
              <a:t>związanych z projektowaniem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przeprowadzaniem doświadczeń chemicznych oraz opracowaniem wyników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wnioskowaniem. </a:t>
            </a:r>
          </a:p>
          <a:p>
            <a:pPr marL="0" indent="0" algn="just">
              <a:buNone/>
            </a:pPr>
            <a:r>
              <a:rPr lang="pl-PL" dirty="0"/>
              <a:t>Minimalny zestaw zapisany w podstawie programowej </a:t>
            </a:r>
            <a:r>
              <a:rPr lang="pl-PL" b="1" dirty="0"/>
              <a:t>do</a:t>
            </a:r>
            <a:r>
              <a:rPr lang="pl-PL" dirty="0"/>
              <a:t> </a:t>
            </a:r>
            <a:r>
              <a:rPr lang="pl-PL" b="1" dirty="0"/>
              <a:t>zakresu podstawowego </a:t>
            </a:r>
            <a:r>
              <a:rPr lang="pl-PL" dirty="0"/>
              <a:t>składa się z </a:t>
            </a:r>
            <a:r>
              <a:rPr lang="pl-PL" b="1" dirty="0"/>
              <a:t>36 doświadczeń</a:t>
            </a:r>
            <a:r>
              <a:rPr lang="pl-PL" dirty="0"/>
              <a:t>, </a:t>
            </a:r>
            <a:r>
              <a:rPr lang="pl-PL" b="1" dirty="0"/>
              <a:t>do zakresu rozszerzonego – z 47 doświadczeń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Doświadczenia te w większości mogą i powinny być przeprowadzone </a:t>
            </a:r>
            <a:r>
              <a:rPr lang="pl-PL" b="1" dirty="0"/>
              <a:t>samodzielnie przez uczniów</a:t>
            </a:r>
            <a:r>
              <a:rPr lang="pl-PL" dirty="0"/>
              <a:t>, a pozostałe – </a:t>
            </a:r>
            <a:r>
              <a:rPr lang="pl-PL" b="1" dirty="0"/>
              <a:t>w formie pokazu nauczycielskiego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b="1" dirty="0"/>
              <a:t>Wykaz doświadczeń należy go traktować jako zbiór otwarty. </a:t>
            </a:r>
          </a:p>
          <a:p>
            <a:pPr marL="0" indent="0" algn="just">
              <a:buNone/>
            </a:pPr>
            <a:r>
              <a:rPr lang="pl-PL" b="1" dirty="0"/>
              <a:t>Zachęcamy do wykonywania innych doświadczeń i eksperymentów, które wzbogacą proces dydaktyczny. 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Podczas pracy z odczynnikami chemicznymi trzeba zwracać uwagę na zachowanie zasad BHP. </a:t>
            </a:r>
            <a:r>
              <a:rPr lang="en-US" dirty="0"/>
              <a:t> </a:t>
            </a:r>
            <a:endParaRPr lang="pl-PL" dirty="0"/>
          </a:p>
          <a:p>
            <a:pPr algn="just"/>
            <a:endParaRPr lang="pl-PL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B2A03FD9-F27D-464F-B1EF-DA65ECF387ED}"/>
              </a:ext>
            </a:extLst>
          </p:cNvPr>
          <p:cNvGrpSpPr/>
          <p:nvPr/>
        </p:nvGrpSpPr>
        <p:grpSpPr>
          <a:xfrm>
            <a:off x="905857" y="370874"/>
            <a:ext cx="9764587" cy="604287"/>
            <a:chOff x="179513" y="116632"/>
            <a:chExt cx="6904093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B785F1BE-AE60-47EF-B889-AFFEB04D0958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5CC5C3CA-283B-428D-AB0E-C570E319E345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Podsumowanie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192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806797" y="370874"/>
            <a:ext cx="9764587" cy="604287"/>
            <a:chOff x="179513" y="116632"/>
            <a:chExt cx="6904093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</a:t>
              </a:r>
              <a:r>
                <a:rPr lang="pl-PL" sz="3000" b="1" kern="0" dirty="0" smtClean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6</a:t>
              </a:r>
              <a:endParaRPr lang="pl-PL" sz="3000" b="1" kern="0" dirty="0">
                <a:solidFill>
                  <a:srgbClr val="392E65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F5308153-64F9-49DE-9211-4B0BF03F4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70" y="1391328"/>
            <a:ext cx="10727724" cy="508739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pl-PL" sz="12300" dirty="0"/>
              <a:t>Proszę </a:t>
            </a:r>
            <a:r>
              <a:rPr lang="pl-PL" sz="12300" dirty="0" smtClean="0"/>
              <a:t>przygotować wykaz odczynników </a:t>
            </a:r>
            <a:br>
              <a:rPr lang="pl-PL" sz="12300" dirty="0" smtClean="0"/>
            </a:br>
            <a:r>
              <a:rPr lang="pl-PL" sz="12300" dirty="0" smtClean="0"/>
              <a:t>i sprzętu laboratoryjnego do przeprowadzenia wybranych doświadczeń.</a:t>
            </a:r>
          </a:p>
          <a:p>
            <a:pPr algn="just"/>
            <a:r>
              <a:rPr lang="pl-PL" sz="8600" dirty="0" smtClean="0"/>
              <a:t>badanie </a:t>
            </a:r>
            <a:r>
              <a:rPr lang="pl-PL" sz="8600" dirty="0"/>
              <a:t>właściwości wyższych kwasów karboksylowych, odróżnianie kwasów nasyconych od </a:t>
            </a:r>
            <a:r>
              <a:rPr lang="pl-PL" sz="8600" dirty="0" smtClean="0"/>
              <a:t>nienasyconych</a:t>
            </a:r>
          </a:p>
          <a:p>
            <a:pPr algn="just"/>
            <a:r>
              <a:rPr lang="pl-PL" sz="8600" dirty="0" smtClean="0"/>
              <a:t>badanie </a:t>
            </a:r>
            <a:r>
              <a:rPr lang="pl-PL" sz="8600" dirty="0"/>
              <a:t>właściwości metali (reakcje z tlenem, wodą, kwasami</a:t>
            </a:r>
            <a:r>
              <a:rPr lang="pl-PL" sz="8600" dirty="0" smtClean="0"/>
              <a:t>)</a:t>
            </a:r>
          </a:p>
          <a:p>
            <a:r>
              <a:rPr lang="pl-PL" sz="8600" dirty="0"/>
              <a:t>badanie wpływu różnych </a:t>
            </a:r>
            <a:r>
              <a:rPr lang="pl-PL" sz="8600" dirty="0" smtClean="0"/>
              <a:t>czynników </a:t>
            </a:r>
            <a:r>
              <a:rPr lang="pl-PL" sz="8600" dirty="0"/>
              <a:t>(</a:t>
            </a:r>
            <a:r>
              <a:rPr lang="pl-PL" sz="8600" dirty="0" smtClean="0"/>
              <a:t>stężenia lub ciśnienia </a:t>
            </a:r>
            <a:r>
              <a:rPr lang="pl-PL" sz="8600" dirty="0"/>
              <a:t>substratów, temperatury, obecności katalizatora i stopnia rozdrobnienia substratów) na szybkość </a:t>
            </a:r>
            <a:r>
              <a:rPr lang="pl-PL" sz="8600" dirty="0" smtClean="0"/>
              <a:t>reakcji</a:t>
            </a:r>
          </a:p>
          <a:p>
            <a:r>
              <a:rPr lang="pl-PL" sz="8600" dirty="0"/>
              <a:t>badanie odczynu oraz pH wodnych roztworów kwasów, zasad i soli</a:t>
            </a:r>
            <a:br>
              <a:rPr lang="pl-PL" sz="8600" dirty="0"/>
            </a:br>
            <a:r>
              <a:rPr lang="pl-PL" sz="5300" dirty="0"/>
              <a:t/>
            </a:r>
            <a:br>
              <a:rPr lang="pl-PL" sz="5300" dirty="0"/>
            </a:br>
            <a:endParaRPr lang="pl-PL" sz="5300" dirty="0"/>
          </a:p>
          <a:p>
            <a:pPr marL="0" indent="0" algn="just">
              <a:buNone/>
            </a:pPr>
            <a:endParaRPr lang="pl-PL" sz="4400" dirty="0"/>
          </a:p>
          <a:p>
            <a:pPr marL="0" indent="0" algn="just">
              <a:buNone/>
            </a:pPr>
            <a:r>
              <a:rPr lang="pl-PL" sz="8600" dirty="0"/>
              <a:t>Czas wykonania ćwiczenia 5 minut</a:t>
            </a:r>
          </a:p>
        </p:txBody>
      </p:sp>
    </p:spTree>
    <p:extLst>
      <p:ext uri="{BB962C8B-B14F-4D97-AF65-F5344CB8AC3E}">
        <p14:creationId xmlns:p14="http://schemas.microsoft.com/office/powerpoint/2010/main" val="27013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471517" y="1170974"/>
            <a:ext cx="9764587" cy="604287"/>
            <a:chOff x="179513" y="116632"/>
            <a:chExt cx="6904093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Problemy do dyskusji</a:t>
              </a:r>
            </a:p>
          </p:txBody>
        </p:sp>
      </p:grp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315077FC-0FC8-4632-ACC6-DA85765C5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59" y="2115449"/>
            <a:ext cx="11525951" cy="3986100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l-PL" sz="3600" b="1" dirty="0"/>
              <a:t>Co powinno być na wyposażeniu pracowni chemicznej?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l-PL" sz="3600" b="1" dirty="0" smtClean="0"/>
              <a:t>Jak wprowadzać elementy metodologii badawczej?</a:t>
            </a:r>
            <a:endParaRPr lang="pl-PL" sz="3600" b="1" dirty="0"/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l-PL" sz="3600" b="1" dirty="0" smtClean="0"/>
              <a:t>Jaką </a:t>
            </a:r>
            <a:r>
              <a:rPr lang="pl-PL" sz="3600" b="1" dirty="0"/>
              <a:t>mamy </a:t>
            </a:r>
            <a:r>
              <a:rPr lang="pl-PL" sz="3600" b="1" dirty="0" smtClean="0"/>
              <a:t>alternatywę dla </a:t>
            </a:r>
            <a:r>
              <a:rPr lang="pl-PL" sz="3600" b="1" dirty="0"/>
              <a:t>wykonywania klasycznych doświadczeń?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4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Praca w grupach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Czas pracy po 5 minut na każdy problem dla danej grupy</a:t>
            </a:r>
          </a:p>
        </p:txBody>
      </p:sp>
    </p:spTree>
    <p:extLst>
      <p:ext uri="{BB962C8B-B14F-4D97-AF65-F5344CB8AC3E}">
        <p14:creationId xmlns:p14="http://schemas.microsoft.com/office/powerpoint/2010/main" val="316121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913477" y="1056674"/>
            <a:ext cx="9764587" cy="604287"/>
            <a:chOff x="179513" y="116632"/>
            <a:chExt cx="6904093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Problem 1</a:t>
              </a:r>
            </a:p>
          </p:txBody>
        </p:sp>
      </p:grp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315077FC-0FC8-4632-ACC6-DA85765C5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975"/>
            <a:ext cx="10515600" cy="25777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/>
              <a:t>Co powinno być na wyposażeniu pracowni chemicznej?</a:t>
            </a:r>
          </a:p>
          <a:p>
            <a:pPr algn="just"/>
            <a:r>
              <a:rPr lang="pl-PL" dirty="0" smtClean="0"/>
              <a:t>Model </a:t>
            </a:r>
            <a:r>
              <a:rPr lang="pl-PL" dirty="0"/>
              <a:t>funkcjonowania pracowni przedmiotowej z chemii  ORE </a:t>
            </a:r>
            <a:r>
              <a:rPr lang="pl-PL" dirty="0">
                <a:hlinkClick r:id="rId2"/>
              </a:rPr>
              <a:t>*</a:t>
            </a:r>
            <a:endParaRPr lang="pl-PL" dirty="0"/>
          </a:p>
          <a:p>
            <a:pPr algn="just"/>
            <a:r>
              <a:rPr lang="pl-PL" dirty="0"/>
              <a:t>Karty charakterystyki </a:t>
            </a:r>
            <a:r>
              <a:rPr lang="pl-PL" dirty="0">
                <a:hlinkClick r:id="rId3"/>
              </a:rPr>
              <a:t>*</a:t>
            </a:r>
            <a:endParaRPr lang="pl-PL" dirty="0"/>
          </a:p>
          <a:p>
            <a:pPr algn="just"/>
            <a:r>
              <a:rPr lang="pl-PL" dirty="0" smtClean="0"/>
              <a:t>Dofinansowanie </a:t>
            </a:r>
            <a:r>
              <a:rPr lang="pl-PL" dirty="0"/>
              <a:t>wyposażenia szkolnych pracowni </a:t>
            </a:r>
            <a:r>
              <a:rPr lang="pl-PL" dirty="0" smtClean="0">
                <a:hlinkClick r:id="rId4"/>
              </a:rPr>
              <a:t>*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625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936337" y="1003334"/>
            <a:ext cx="9764587" cy="604287"/>
            <a:chOff x="179513" y="116632"/>
            <a:chExt cx="6904093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Problem 1</a:t>
              </a:r>
            </a:p>
          </p:txBody>
        </p:sp>
      </p:grp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315077FC-0FC8-4632-ACC6-DA85765C5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154"/>
            <a:ext cx="10515600" cy="486856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3200" b="1" dirty="0"/>
              <a:t>Co powinno </a:t>
            </a:r>
            <a:r>
              <a:rPr lang="pl-PL" sz="3200" b="1" dirty="0" smtClean="0"/>
              <a:t>się znaleźć </a:t>
            </a:r>
            <a:r>
              <a:rPr lang="pl-PL" sz="3200" b="1" dirty="0"/>
              <a:t>na wyposażeniu pracowni chemicznej?</a:t>
            </a:r>
          </a:p>
          <a:p>
            <a:pPr marL="0" indent="0" algn="just">
              <a:buNone/>
            </a:pPr>
            <a:r>
              <a:rPr lang="pl-PL" b="1" dirty="0"/>
              <a:t>materiały dotyczące </a:t>
            </a:r>
            <a:r>
              <a:rPr lang="pl-PL" b="1" dirty="0" smtClean="0"/>
              <a:t>BHP</a:t>
            </a:r>
          </a:p>
          <a:p>
            <a:pPr marL="0" indent="0" algn="just">
              <a:buNone/>
            </a:pPr>
            <a:endParaRPr lang="pl-PL" b="1" dirty="0" smtClean="0"/>
          </a:p>
          <a:p>
            <a:pPr algn="just"/>
            <a:r>
              <a:rPr lang="pl-PL" dirty="0" smtClean="0"/>
              <a:t>Szkolenia przy współpracy Wojewódzkich Stacji Sanitarno-Epidemiologicznych </a:t>
            </a:r>
            <a:r>
              <a:rPr lang="pl-PL" dirty="0">
                <a:hlinkClick r:id="rId2"/>
              </a:rPr>
              <a:t>*</a:t>
            </a: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Projekt</a:t>
            </a:r>
            <a:r>
              <a:rPr lang="pl-PL" sz="2000" dirty="0"/>
              <a:t> </a:t>
            </a:r>
            <a:r>
              <a:rPr lang="pl-PL" dirty="0"/>
              <a:t>CHLASTS </a:t>
            </a:r>
            <a:r>
              <a:rPr lang="pl-PL" dirty="0">
                <a:hlinkClick r:id="rId3"/>
              </a:rPr>
              <a:t>*</a:t>
            </a: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Filmy z NAPO </a:t>
            </a:r>
            <a:r>
              <a:rPr lang="pl-PL" dirty="0">
                <a:hlinkClick r:id="rId4"/>
              </a:rPr>
              <a:t>*</a:t>
            </a: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Piktogramy </a:t>
            </a:r>
            <a:r>
              <a:rPr lang="pl-PL" dirty="0">
                <a:hlinkClick r:id="rId5"/>
              </a:rPr>
              <a:t>*</a:t>
            </a: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Strona ośrodka metodycznego </a:t>
            </a:r>
            <a:r>
              <a:rPr lang="pl-PL" dirty="0">
                <a:hlinkClick r:id="rId6"/>
              </a:rPr>
              <a:t>*</a:t>
            </a: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 smtClean="0">
                <a:hlinkClick r:id="rId7"/>
              </a:rPr>
              <a:t>USA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532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974437" y="1026194"/>
            <a:ext cx="9764587" cy="604287"/>
            <a:chOff x="179513" y="116632"/>
            <a:chExt cx="6904093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Problem 2</a:t>
              </a:r>
            </a:p>
          </p:txBody>
        </p:sp>
      </p:grp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315077FC-0FC8-4632-ACC6-DA85765C5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3" y="2395515"/>
            <a:ext cx="8036713" cy="4450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5400" b="1" dirty="0"/>
              <a:t>Jak wprowadzać elementy metodologii badawczej</a:t>
            </a:r>
            <a:r>
              <a:rPr lang="pl-PL" sz="5400" b="1" dirty="0" smtClean="0"/>
              <a:t>?</a:t>
            </a:r>
          </a:p>
          <a:p>
            <a:pPr marL="0" indent="0" algn="just">
              <a:buNone/>
            </a:pPr>
            <a:endParaRPr lang="pl-PL" sz="5400" b="1" dirty="0" smtClean="0"/>
          </a:p>
          <a:p>
            <a:pPr marL="0" indent="0" algn="just">
              <a:buNone/>
            </a:pPr>
            <a:r>
              <a:rPr lang="pl-PL" sz="5400" b="1" dirty="0" smtClean="0">
                <a:hlinkClick r:id="rId2"/>
              </a:rPr>
              <a:t>*</a:t>
            </a:r>
            <a:endParaRPr lang="pl-PL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30151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951577" y="927134"/>
            <a:ext cx="9764587" cy="604287"/>
            <a:chOff x="179513" y="116632"/>
            <a:chExt cx="6904093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Problem 3</a:t>
              </a:r>
            </a:p>
          </p:txBody>
        </p:sp>
      </p:grp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315077FC-0FC8-4632-ACC6-DA85765C5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130"/>
            <a:ext cx="10515600" cy="485608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3200" b="1" dirty="0" smtClean="0"/>
              <a:t>Jaką </a:t>
            </a:r>
            <a:r>
              <a:rPr lang="pl-PL" sz="3200" b="1" dirty="0"/>
              <a:t>mamy </a:t>
            </a:r>
            <a:r>
              <a:rPr lang="pl-PL" sz="3200" b="1" dirty="0" smtClean="0"/>
              <a:t>alternatywę dla </a:t>
            </a:r>
            <a:r>
              <a:rPr lang="pl-PL" sz="3200" b="1" dirty="0"/>
              <a:t>wykonywania klasycznych doświadczeń</a:t>
            </a:r>
            <a:r>
              <a:rPr lang="pl-PL" sz="3200" b="1" dirty="0" smtClean="0"/>
              <a:t>?</a:t>
            </a:r>
          </a:p>
          <a:p>
            <a:pPr marL="0" indent="0" algn="just">
              <a:buNone/>
            </a:pPr>
            <a:endParaRPr lang="pl-PL" sz="3200" dirty="0" smtClean="0"/>
          </a:p>
          <a:p>
            <a:pPr marL="0" indent="0" algn="just">
              <a:buNone/>
            </a:pPr>
            <a:r>
              <a:rPr lang="pl-PL" sz="3200" dirty="0" smtClean="0"/>
              <a:t>Istotną </a:t>
            </a:r>
            <a:r>
              <a:rPr lang="pl-PL" sz="3200" dirty="0"/>
              <a:t>funkcję w nauczaniu chemii jako przedmiotu przyrodniczego pełni eksperyment chemiczny. Umożliwia on rozwijanie aktywności uczniów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i </a:t>
            </a:r>
            <a:r>
              <a:rPr lang="pl-PL" sz="3200" dirty="0"/>
              <a:t>kształtowanie samodzielności w działaniu. Dzięki samodzielnemu wykonywaniu doświadczeń lub ich aktywnej obserwacji, uczniowie poznają metody badawcze oraz sposoby opisu i prezentacji wyników.</a:t>
            </a:r>
            <a:endParaRPr lang="pl-PL" sz="3200" b="1" dirty="0"/>
          </a:p>
          <a:p>
            <a:pPr marL="0" indent="0" algn="just">
              <a:buNone/>
            </a:pPr>
            <a:endParaRPr lang="pl-PL" sz="3200" b="1" dirty="0"/>
          </a:p>
          <a:p>
            <a:pPr algn="just"/>
            <a:r>
              <a:rPr lang="pl-PL" sz="3200" dirty="0"/>
              <a:t>Laboratoria </a:t>
            </a:r>
            <a:r>
              <a:rPr lang="pl-PL" sz="3200" dirty="0" smtClean="0"/>
              <a:t>online </a:t>
            </a:r>
            <a:r>
              <a:rPr lang="pl-PL" sz="3200" dirty="0"/>
              <a:t>w edukacji chemicznej </a:t>
            </a:r>
            <a:r>
              <a:rPr lang="pl-PL" sz="3200" dirty="0">
                <a:hlinkClick r:id="rId2"/>
              </a:rPr>
              <a:t>*</a:t>
            </a:r>
            <a:endParaRPr lang="pl-PL" sz="3200" dirty="0"/>
          </a:p>
          <a:p>
            <a:pPr algn="just"/>
            <a:r>
              <a:rPr lang="pl-PL" sz="3200" dirty="0"/>
              <a:t>Profesor Why </a:t>
            </a:r>
            <a:r>
              <a:rPr lang="pl-PL" sz="3200" dirty="0">
                <a:hlinkClick r:id="rId3"/>
              </a:rPr>
              <a:t>*</a:t>
            </a:r>
            <a:r>
              <a:rPr lang="pl-PL" sz="3200" dirty="0"/>
              <a:t> </a:t>
            </a:r>
            <a:r>
              <a:rPr lang="pl-PL" sz="3200" dirty="0">
                <a:hlinkClick r:id="rId4"/>
              </a:rPr>
              <a:t>*</a:t>
            </a:r>
            <a:endParaRPr lang="pl-PL" sz="3200" dirty="0"/>
          </a:p>
          <a:p>
            <a:pPr algn="just"/>
            <a:r>
              <a:rPr lang="pl-PL" sz="3200" dirty="0"/>
              <a:t>Tablice interaktywne </a:t>
            </a:r>
            <a:r>
              <a:rPr lang="pl-PL" sz="3200" dirty="0">
                <a:hlinkClick r:id="rId5"/>
              </a:rPr>
              <a:t>*</a:t>
            </a:r>
            <a:endParaRPr lang="pl-PL" sz="3200" dirty="0"/>
          </a:p>
          <a:p>
            <a:pPr algn="just"/>
            <a:r>
              <a:rPr lang="pl-PL" sz="3200" dirty="0" smtClean="0"/>
              <a:t>You</a:t>
            </a:r>
            <a:r>
              <a:rPr lang="pl-PL" sz="3200" dirty="0" smtClean="0"/>
              <a:t>T</a:t>
            </a:r>
            <a:r>
              <a:rPr lang="pl-PL" sz="3200" dirty="0" smtClean="0"/>
              <a:t>ube </a:t>
            </a:r>
            <a:r>
              <a:rPr lang="pl-PL" sz="3200" dirty="0">
                <a:hlinkClick r:id="rId6"/>
              </a:rPr>
              <a:t>*</a:t>
            </a:r>
            <a:endParaRPr lang="pl-PL" sz="3200" dirty="0"/>
          </a:p>
          <a:p>
            <a:pPr algn="just"/>
            <a:r>
              <a:rPr lang="pl-PL" sz="3200" dirty="0"/>
              <a:t>Chemia w małej skali </a:t>
            </a:r>
            <a:r>
              <a:rPr lang="pl-PL" sz="3200" dirty="0">
                <a:hlinkClick r:id="rId7"/>
              </a:rPr>
              <a:t>*</a:t>
            </a:r>
            <a:endParaRPr lang="pl-PL" sz="3200" dirty="0"/>
          </a:p>
          <a:p>
            <a:pPr algn="just"/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9543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32073" y="2059617"/>
            <a:ext cx="10655928" cy="2647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392E65"/>
                </a:solidFill>
                <a:latin typeface="Myriad Pro Cond" panose="020B0506030403020204" pitchFamily="34" charset="0"/>
              </a:rPr>
              <a:t>Doświadczenia chemiczne </a:t>
            </a:r>
            <a:br>
              <a:rPr lang="pl-PL" b="1" dirty="0" smtClean="0">
                <a:solidFill>
                  <a:srgbClr val="392E65"/>
                </a:solidFill>
                <a:latin typeface="Myriad Pro Cond" panose="020B0506030403020204" pitchFamily="34" charset="0"/>
              </a:rPr>
            </a:br>
            <a:r>
              <a:rPr lang="pl-PL" b="1" dirty="0" smtClean="0">
                <a:solidFill>
                  <a:srgbClr val="392E65"/>
                </a:solidFill>
                <a:latin typeface="Myriad Pro Cond" panose="020B0506030403020204" pitchFamily="34" charset="0"/>
              </a:rPr>
              <a:t>w podstawie programowej</a:t>
            </a:r>
            <a:endParaRPr lang="pl-PL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DEC6CE-B5AC-45F9-89CC-DDC57345F9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87635" y="1116397"/>
            <a:ext cx="10827208" cy="543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pl-PL" sz="2400" dirty="0"/>
              <a:t>Uczestnik po zajęciach: </a:t>
            </a:r>
          </a:p>
          <a:p>
            <a:pPr algn="just"/>
            <a:r>
              <a:rPr lang="pl-PL" sz="2400" dirty="0"/>
              <a:t>wskaże zakres zmian III celu kształcenia w odniesieniu do poprzedniej podstawy programowej dla zakresu podstawowego.</a:t>
            </a:r>
          </a:p>
          <a:p>
            <a:pPr lvl="0" algn="just"/>
            <a:r>
              <a:rPr lang="pl-PL" sz="2400" dirty="0"/>
              <a:t>wskaże różnice w opisie celu kształcenia „Opanowanie czynności praktycznych” 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podstawie dla zakresu podstawowego, rozszerzonego i szkoły branżowej. </a:t>
            </a:r>
          </a:p>
          <a:p>
            <a:pPr lvl="0" algn="just"/>
            <a:r>
              <a:rPr lang="pl-PL" sz="2400" dirty="0"/>
              <a:t>wytypuje doświadczenia chemiczne do realizacji w ramach projektu </a:t>
            </a:r>
            <a:r>
              <a:rPr lang="pl-PL" sz="2400" dirty="0" smtClean="0"/>
              <a:t>edukacyjnego.</a:t>
            </a:r>
            <a:endParaRPr lang="pl-PL" sz="2400" dirty="0"/>
          </a:p>
          <a:p>
            <a:pPr lvl="0" algn="just"/>
            <a:r>
              <a:rPr lang="pl-PL" sz="2400" dirty="0" smtClean="0"/>
              <a:t>wymieni </a:t>
            </a:r>
            <a:r>
              <a:rPr lang="pl-PL" sz="2400" dirty="0"/>
              <a:t>niezbędne elementy wyposażenia szkolnej pracowni </a:t>
            </a:r>
            <a:r>
              <a:rPr lang="pl-PL" sz="2400" dirty="0" smtClean="0"/>
              <a:t>chemicznej.</a:t>
            </a:r>
            <a:endParaRPr lang="pl-PL" sz="2400" dirty="0"/>
          </a:p>
          <a:p>
            <a:pPr algn="just"/>
            <a:r>
              <a:rPr lang="pl-PL" sz="2400" dirty="0" smtClean="0"/>
              <a:t>przytoczy </a:t>
            </a:r>
            <a:r>
              <a:rPr lang="pl-PL" sz="2400" dirty="0"/>
              <a:t>przykłady stron internetowych związanych z  problematyką </a:t>
            </a:r>
            <a:r>
              <a:rPr lang="pl-PL" sz="2400" dirty="0" smtClean="0"/>
              <a:t>BHP.</a:t>
            </a:r>
          </a:p>
          <a:p>
            <a:pPr algn="just"/>
            <a:r>
              <a:rPr lang="pl-PL" sz="2400" dirty="0" smtClean="0"/>
              <a:t>wymieni metody zwiększające aktywność badawczą uczniów oraz funkcje eksperymentu.</a:t>
            </a:r>
          </a:p>
          <a:p>
            <a:pPr algn="just"/>
            <a:r>
              <a:rPr lang="pl-PL" sz="2400" dirty="0" smtClean="0"/>
              <a:t>wymieni umiejętności kształtowane podczas ćwiczeń laboratoryjnych.</a:t>
            </a:r>
          </a:p>
          <a:p>
            <a:pPr algn="just"/>
            <a:r>
              <a:rPr lang="pl-PL" sz="2400" dirty="0"/>
              <a:t>zaplanuje przygotowanie odpowiednich odczynników i sprzętu laboratoryjnego do przeprowadzenia wybranych </a:t>
            </a:r>
            <a:r>
              <a:rPr lang="pl-PL" sz="2400" dirty="0" smtClean="0"/>
              <a:t>doświadczeń. </a:t>
            </a:r>
            <a:endParaRPr lang="pl-PL" sz="2400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288637" y="370874"/>
            <a:ext cx="9764587" cy="604287"/>
            <a:chOff x="179513" y="116632"/>
            <a:chExt cx="6904093" cy="865276"/>
          </a:xfrm>
        </p:grpSpPr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Cele modułu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1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5C606A-A33C-4440-937F-42B0D153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06"/>
            <a:ext cx="10515600" cy="48275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u="sng" dirty="0"/>
              <a:t>Ze wstępu do podstawy programowej</a:t>
            </a:r>
          </a:p>
          <a:p>
            <a:pPr marL="0" indent="0" algn="just">
              <a:buNone/>
            </a:pPr>
            <a:r>
              <a:rPr lang="pl-PL" dirty="0" smtClean="0"/>
              <a:t>Każda </a:t>
            </a:r>
            <a:r>
              <a:rPr lang="pl-PL" dirty="0"/>
              <a:t>sala lekcyjna powinna mieć dostęp do </a:t>
            </a:r>
            <a:r>
              <a:rPr lang="pl-PL" dirty="0" err="1"/>
              <a:t>internetu</a:t>
            </a:r>
            <a:r>
              <a:rPr lang="pl-PL" dirty="0"/>
              <a:t>, </a:t>
            </a:r>
            <a:r>
              <a:rPr lang="pl-PL" b="1" dirty="0"/>
              <a:t>uczniowie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nauczyciele powinni mieć zapewniony dostęp do pracowni stacjonarnej lub mobilnej oraz możliwość korzystania z własnego sprzętu.</a:t>
            </a:r>
            <a:r>
              <a:rPr lang="pl-PL" dirty="0"/>
              <a:t> Wszystkie pracownie powinny być wyposażone w monitor interaktywny (z wbudowanym komputerem i oprogramowaniem) lub zestaw: komputer, projektor i tablica interaktywna lub ekran</a:t>
            </a:r>
            <a:r>
              <a:rPr lang="pl-PL" dirty="0" smtClean="0"/>
              <a:t>. </a:t>
            </a:r>
            <a:endParaRPr lang="pl-PL" dirty="0"/>
          </a:p>
          <a:p>
            <a:pPr marL="0" indent="0" algn="just">
              <a:buNone/>
            </a:pPr>
            <a:r>
              <a:rPr lang="pl-PL" dirty="0" smtClean="0"/>
              <a:t>W </a:t>
            </a:r>
            <a:r>
              <a:rPr lang="pl-PL" dirty="0"/>
              <a:t>związku z tym, że chemia jest przedmiotem eksperymentalnym, </a:t>
            </a:r>
            <a:r>
              <a:rPr lang="pl-PL" b="1" dirty="0"/>
              <a:t>duży nacisk </a:t>
            </a:r>
            <a:r>
              <a:rPr lang="pl-PL" dirty="0"/>
              <a:t>położony jest </a:t>
            </a:r>
            <a:r>
              <a:rPr lang="pl-PL" b="1" dirty="0"/>
              <a:t>na </a:t>
            </a:r>
            <a:r>
              <a:rPr lang="pl-PL" dirty="0"/>
              <a:t>umiejętności związane z </a:t>
            </a:r>
            <a:r>
              <a:rPr lang="pl-PL" b="1" dirty="0"/>
              <a:t>projektowaniem</a:t>
            </a:r>
            <a:r>
              <a:rPr lang="pl-PL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b="1" dirty="0"/>
              <a:t>przeprowadzaniem</a:t>
            </a:r>
            <a:r>
              <a:rPr lang="pl-PL" dirty="0"/>
              <a:t> doświadczeń chemicznych. </a:t>
            </a:r>
            <a:r>
              <a:rPr lang="pl-PL" b="1" dirty="0"/>
              <a:t>Interpretacja wyników </a:t>
            </a:r>
            <a:r>
              <a:rPr lang="pl-PL" dirty="0"/>
              <a:t>doświadczenia i formułowanie wniosków na podstawie przeprowadzonych obserwacji ma służyć </a:t>
            </a:r>
            <a:r>
              <a:rPr lang="pl-PL" b="1" dirty="0"/>
              <a:t>wykorzystaniu zdobytej wiedzy do identyfikowania i rozwiązywania </a:t>
            </a:r>
            <a:r>
              <a:rPr lang="pl-PL" b="1" dirty="0" smtClean="0"/>
              <a:t>problemów</a:t>
            </a:r>
            <a:endParaRPr lang="pl-PL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806797" y="370874"/>
            <a:ext cx="9764587" cy="604287"/>
            <a:chOff x="179513" y="116632"/>
            <a:chExt cx="6904093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Wprowadzenie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12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5C606A-A33C-4440-937F-42B0D153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06"/>
            <a:ext cx="10515600" cy="48275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b="1" dirty="0"/>
              <a:t>Warunki i sposób realizacji</a:t>
            </a:r>
          </a:p>
          <a:p>
            <a:pPr algn="just"/>
            <a:r>
              <a:rPr lang="pl-PL" dirty="0" smtClean="0"/>
              <a:t>Istotną </a:t>
            </a:r>
            <a:r>
              <a:rPr lang="pl-PL" dirty="0"/>
              <a:t>funkcję w nauczaniu chemii jako przedmiotu przyrodniczego pełni eksperyment chemiczny. Umożliwia on </a:t>
            </a:r>
            <a:r>
              <a:rPr lang="pl-PL" b="1" dirty="0"/>
              <a:t>rozwijanie aktywności </a:t>
            </a:r>
            <a:r>
              <a:rPr lang="pl-PL" dirty="0"/>
              <a:t>uczniów i kształtowanie samodzielności w działaniu. </a:t>
            </a:r>
            <a:r>
              <a:rPr lang="pl-PL" b="1" dirty="0"/>
              <a:t>Dzięki samodzielnemu wykonywaniu doświadczeń lub ich aktywnej </a:t>
            </a:r>
            <a:r>
              <a:rPr lang="pl-PL" b="1" dirty="0" smtClean="0"/>
              <a:t>obserwacji</a:t>
            </a:r>
            <a:r>
              <a:rPr lang="pl-PL" dirty="0" smtClean="0"/>
              <a:t> </a:t>
            </a:r>
            <a:r>
              <a:rPr lang="pl-PL" dirty="0"/>
              <a:t>uczniowie poznają metody badawcze oraz sposoby opisu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prezentacji </a:t>
            </a:r>
            <a:r>
              <a:rPr lang="pl-PL" dirty="0" smtClean="0"/>
              <a:t>wyników.</a:t>
            </a:r>
          </a:p>
          <a:p>
            <a:pPr algn="just"/>
            <a:r>
              <a:rPr lang="pl-PL" dirty="0" smtClean="0"/>
              <a:t>Aby edukacja w zakresie chemii była </a:t>
            </a:r>
            <a:r>
              <a:rPr lang="pl-PL" dirty="0" smtClean="0"/>
              <a:t>najbardziej </a:t>
            </a:r>
            <a:r>
              <a:rPr lang="pl-PL" dirty="0" smtClean="0"/>
              <a:t>skuteczna, należy zajęcia prowadzić </a:t>
            </a:r>
            <a:r>
              <a:rPr lang="pl-PL" b="1" dirty="0" smtClean="0"/>
              <a:t>w niezbyt licznych grupach </a:t>
            </a:r>
            <a:r>
              <a:rPr lang="pl-PL" dirty="0" smtClean="0"/>
              <a:t>(podział na grupy) w salach wyposażonych w niezbędne sprzęty i odczynniki chemiczne. Nauczyciele mogą w doświadczeniach wykorzystywać substancje znane uczniom z życia codziennego (…), pokazując w ten sposób obecność chemii w ich otoczeniu.</a:t>
            </a:r>
          </a:p>
          <a:p>
            <a:pPr algn="just"/>
            <a:endParaRPr lang="pl-PL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860137" y="370874"/>
            <a:ext cx="9764587" cy="604287"/>
            <a:chOff x="179513" y="116632"/>
            <a:chExt cx="6904093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Wprowadzenie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1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5C606A-A33C-4440-937F-42B0D153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746"/>
            <a:ext cx="10515600" cy="48275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Warunki i sposób realizacji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Dobór wiadomości i umiejętności wskazuje na konieczność łączenia wiedzy teoretycznej z doświadczalną. 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Treści nauczania opracowano tak, aby uczniowie mogli sami obserwować i badać właściwości substancji i zjawiska oraz projektować i przeprowadzać doświadczenia chemiczne, interpretować ich wyniki i formułować uogólnienia. 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Istotne jest również samodzielne wykorzystywanie i przetwarzanie informacji oraz </a:t>
            </a:r>
            <a:r>
              <a:rPr lang="pl-PL" b="1" dirty="0"/>
              <a:t>kształtowanie nawyków ich krytycznej oceny</a:t>
            </a:r>
            <a:r>
              <a:rPr lang="pl-PL" dirty="0"/>
              <a:t>.</a:t>
            </a:r>
          </a:p>
          <a:p>
            <a:pPr algn="just"/>
            <a:endParaRPr lang="pl-PL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898237" y="1056674"/>
            <a:ext cx="9764587" cy="611907"/>
            <a:chOff x="179513" y="116632"/>
            <a:chExt cx="6904093" cy="876187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179513" y="199552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Wprowadzenie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7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951583" y="1110014"/>
            <a:ext cx="9764585" cy="611911"/>
            <a:chOff x="648255" y="1174999"/>
            <a:chExt cx="6904092" cy="876191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724703" y="1174999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648255" y="1257918"/>
              <a:ext cx="6832915" cy="79327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1</a:t>
              </a:r>
            </a:p>
          </p:txBody>
        </p:sp>
      </p:grp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F5308153-64F9-49DE-9211-4B0BF03F4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349"/>
            <a:ext cx="10515600" cy="34001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4400" dirty="0"/>
              <a:t>Proszę wskazać różnice między starą a nową podstawą programową w III celu kształcenia dla zakresu podstawowego.</a:t>
            </a:r>
          </a:p>
          <a:p>
            <a:pPr marL="0" indent="0" algn="just">
              <a:buNone/>
            </a:pPr>
            <a:endParaRPr lang="pl-PL" sz="4400" dirty="0"/>
          </a:p>
          <a:p>
            <a:pPr marL="0" indent="0" algn="just">
              <a:buNone/>
            </a:pPr>
            <a:r>
              <a:rPr lang="pl-PL" dirty="0"/>
              <a:t>Czas wykonania ćwiczenia 5 minut</a:t>
            </a:r>
          </a:p>
        </p:txBody>
      </p:sp>
    </p:spTree>
    <p:extLst>
      <p:ext uri="{BB962C8B-B14F-4D97-AF65-F5344CB8AC3E}">
        <p14:creationId xmlns:p14="http://schemas.microsoft.com/office/powerpoint/2010/main" val="159663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5C606A-A33C-4440-937F-42B0D153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86"/>
            <a:ext cx="10515600" cy="48275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III. </a:t>
            </a:r>
            <a:r>
              <a:rPr lang="en-US" b="1" dirty="0"/>
              <a:t>Opanowanie czynności praktycznych. Uczeń:</a:t>
            </a:r>
            <a:endParaRPr lang="pl-PL" b="1" dirty="0"/>
          </a:p>
          <a:p>
            <a:pPr marL="514350" lvl="0" indent="-514350" algn="just">
              <a:buFont typeface="+mj-lt"/>
              <a:buAutoNum type="arabicParenR"/>
            </a:pPr>
            <a:r>
              <a:rPr lang="pl-PL" dirty="0"/>
              <a:t>bezpiecznie posługuje się sprzętem laboratoryjnym i odczynnikami chemicznymi;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pl-PL" dirty="0"/>
              <a:t>projektuje i przeprowadza doświadczenia chemiczne, </a:t>
            </a:r>
          </a:p>
          <a:p>
            <a:pPr marL="0" lvl="0" indent="0" algn="just">
              <a:buNone/>
            </a:pPr>
            <a:r>
              <a:rPr lang="pl-PL" sz="2800" b="1" i="1" dirty="0"/>
              <a:t>	rejestruje ich wyniki w różnej formie, formułuje obserwacje, 	wnioski oraz wyjaśnienia;</a:t>
            </a:r>
          </a:p>
          <a:p>
            <a:pPr marL="514350" lvl="0" indent="-514350" algn="just">
              <a:buFont typeface="+mj-lt"/>
              <a:buAutoNum type="arabicParenR" startAt="3"/>
            </a:pPr>
            <a:r>
              <a:rPr lang="pl-PL" b="1" i="1" dirty="0"/>
              <a:t>stawia hipotezy oraz proponuje sposoby ich weryfikacji; </a:t>
            </a:r>
            <a:endParaRPr lang="pl-PL" b="1" i="1" dirty="0">
              <a:solidFill>
                <a:srgbClr val="0070C0"/>
              </a:solidFill>
            </a:endParaRPr>
          </a:p>
          <a:p>
            <a:pPr marL="514350" lvl="0" indent="-514350" algn="just">
              <a:buFont typeface="+mj-lt"/>
              <a:buAutoNum type="arabicParenR" startAt="4"/>
            </a:pPr>
            <a:r>
              <a:rPr lang="pl-PL" b="1" i="1" dirty="0"/>
              <a:t>przestrzega zasad bezpieczeństwa i higieny pracy.</a:t>
            </a:r>
          </a:p>
          <a:p>
            <a:pPr algn="just"/>
            <a:endParaRPr lang="pl-PL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837282" y="1117634"/>
            <a:ext cx="9764588" cy="604287"/>
            <a:chOff x="567438" y="1185910"/>
            <a:chExt cx="6904094" cy="865276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643888" y="1185910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567438" y="1257919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1 - omówienie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38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5C606A-A33C-4440-937F-42B0D153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252"/>
            <a:ext cx="10515600" cy="36664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4400" dirty="0"/>
              <a:t>Proszę wskazać różnice między podstawami programowymi w III celu kształcenia dla zakresu podstawowego, rozszerzonego 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>i </a:t>
            </a:r>
            <a:r>
              <a:rPr lang="pl-PL" sz="4400" dirty="0"/>
              <a:t>szkoły branżowej.</a:t>
            </a:r>
          </a:p>
          <a:p>
            <a:pPr marL="0" indent="0" algn="just">
              <a:buNone/>
            </a:pPr>
            <a:endParaRPr lang="pl-PL" sz="4400" dirty="0"/>
          </a:p>
          <a:p>
            <a:pPr marL="0" indent="0" algn="just">
              <a:buNone/>
            </a:pPr>
            <a:r>
              <a:rPr lang="pl-PL" dirty="0"/>
              <a:t>Czas wykonania ćwiczenia 5 minut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54FEF08-B8C2-4425-AE42-C2FE8796963A}"/>
              </a:ext>
            </a:extLst>
          </p:cNvPr>
          <p:cNvGrpSpPr/>
          <p:nvPr/>
        </p:nvGrpSpPr>
        <p:grpSpPr>
          <a:xfrm>
            <a:off x="928717" y="1132874"/>
            <a:ext cx="9764587" cy="596667"/>
            <a:chOff x="179513" y="127543"/>
            <a:chExt cx="6904093" cy="854365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3A6492F9-F482-4E42-AAF9-1C26FE59ED96}"/>
                </a:ext>
              </a:extLst>
            </p:cNvPr>
            <p:cNvSpPr txBox="1"/>
            <p:nvPr/>
          </p:nvSpPr>
          <p:spPr>
            <a:xfrm>
              <a:off x="255962" y="127543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8B98558-56FE-4A80-830D-56F189757C49}"/>
                </a:ext>
              </a:extLst>
            </p:cNvPr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629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.potx" id="{51723B0F-3E97-4CBE-95F9-6A534B15515E}" vid="{2B494970-2AE8-4A2E-A241-E85E79EDEF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Vademecum nauczyciela</Template>
  <TotalTime>3321</TotalTime>
  <Words>936</Words>
  <Application>Microsoft Office PowerPoint</Application>
  <PresentationFormat>Panoramiczny</PresentationFormat>
  <Paragraphs>164</Paragraphs>
  <Slides>28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Lato</vt:lpstr>
      <vt:lpstr>Arial</vt:lpstr>
      <vt:lpstr>Calibri</vt:lpstr>
      <vt:lpstr>Calibri Light</vt:lpstr>
      <vt:lpstr>Myriad Pro Cond</vt:lpstr>
      <vt:lpstr>Motyw pakietu Office</vt:lpstr>
      <vt:lpstr>Prezentacja programu PowerPoint</vt:lpstr>
      <vt:lpstr>Doświadczenia chemiczne  w podstawie programowej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CKE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Wioletta Kozak</dc:creator>
  <cp:lastModifiedBy>Gorazińska Elżbieta</cp:lastModifiedBy>
  <cp:revision>343</cp:revision>
  <cp:lastPrinted>2019-07-09T12:06:08Z</cp:lastPrinted>
  <dcterms:created xsi:type="dcterms:W3CDTF">2018-09-07T11:39:44Z</dcterms:created>
  <dcterms:modified xsi:type="dcterms:W3CDTF">2020-02-27T07:25:42Z</dcterms:modified>
</cp:coreProperties>
</file>