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58" r:id="rId4"/>
    <p:sldId id="347" r:id="rId5"/>
    <p:sldId id="348" r:id="rId6"/>
    <p:sldId id="333" r:id="rId7"/>
    <p:sldId id="336" r:id="rId8"/>
    <p:sldId id="337" r:id="rId9"/>
    <p:sldId id="332" r:id="rId10"/>
    <p:sldId id="340" r:id="rId11"/>
    <p:sldId id="338" r:id="rId12"/>
    <p:sldId id="335" r:id="rId13"/>
    <p:sldId id="334" r:id="rId14"/>
    <p:sldId id="339" r:id="rId15"/>
    <p:sldId id="343" r:id="rId16"/>
    <p:sldId id="323" r:id="rId17"/>
    <p:sldId id="344" r:id="rId18"/>
    <p:sldId id="345" r:id="rId19"/>
    <p:sldId id="310" r:id="rId20"/>
  </p:sldIdLst>
  <p:sldSz cx="12192000" cy="6858000"/>
  <p:notesSz cx="6810375" cy="9942513"/>
  <p:embeddedFontLst>
    <p:embeddedFont>
      <p:font typeface="Myriad Pro Cond" panose="020B0506030403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712" autoAdjust="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27.02.2020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27.02.2020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94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549F-0FA8-47E3-8A11-E3C06223C34B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2635-4623-46ED-A1C8-A69D2858D956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9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4F9A-A1F9-4BC7-9ACC-F4FD17786031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BDA6-61AB-4307-8858-694BDDBF1264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0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EB01-1E80-43CF-8A2F-E2B38F3316F5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1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83A6-2CF2-4F0E-BF4F-8551D7738AC3}" type="datetime1">
              <a:rPr lang="pl-PL" smtClean="0"/>
              <a:t>27.02.2020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8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49FF-B973-45B4-BD53-FD3D1629F540}" type="datetime1">
              <a:rPr lang="pl-PL" smtClean="0"/>
              <a:t>27.02.2020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0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5355-F461-4E56-A490-44A756D10BB9}" type="datetime1">
              <a:rPr lang="pl-PL" smtClean="0"/>
              <a:t>27.02.2020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4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13DB-6F14-4C23-8D39-7D4D7996889D}" type="datetime1">
              <a:rPr lang="pl-PL" smtClean="0"/>
              <a:t>27.02.2020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BEA7-9225-48BA-8277-20C1767AB97C}" type="datetime1">
              <a:rPr lang="pl-PL" smtClean="0"/>
              <a:t>27.02.2020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12B4-F46E-4198-B471-6E302D71E3D7}" type="datetime1">
              <a:rPr lang="pl-PL" smtClean="0"/>
              <a:t>27.02.2020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6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5321-E802-42AE-9E90-90EBA8337CDA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lep.fpnnysa.com.pl/pl/p/Elektrochemia-Zestaw-do-cwiczen-z-elektrochemii/2518" TargetMode="External"/><Relationship Id="rId2" Type="http://schemas.openxmlformats.org/officeDocument/2006/relationships/hyperlink" Target="https://www.conatex.pl/catalog/fizyka/doswiadczenia_szkolne/przemiana_energii_elektrochemia_zrodla_energii_dynamot/product-zestaw_do_doswiadczen_z_elektrochemii/sku-1008057#.XM2m96QwhP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hop.pl/zestaw-wyposazenia-do-elektrochemii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sults?search_query=ogniwa+galwaniczne" TargetMode="External"/><Relationship Id="rId3" Type="http://schemas.openxmlformats.org/officeDocument/2006/relationships/hyperlink" Target="http://www.aspress.com.pl/specjalne/" TargetMode="External"/><Relationship Id="rId7" Type="http://schemas.openxmlformats.org/officeDocument/2006/relationships/hyperlink" Target="https://lubietubyc.pomorska.pl/walter-nernst-fizyk-chemik-noblista/ar/13130498" TargetMode="External"/><Relationship Id="rId2" Type="http://schemas.openxmlformats.org/officeDocument/2006/relationships/hyperlink" Target="http://www.aspress.com.pl/chem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tefan_S%C4%99kowski" TargetMode="External"/><Relationship Id="rId5" Type="http://schemas.openxmlformats.org/officeDocument/2006/relationships/hyperlink" Target="http://old.iupac.org/didac/Didac%20Eng/Didac03/frame%20Didac03.htm" TargetMode="External"/><Relationship Id="rId10" Type="http://schemas.openxmlformats.org/officeDocument/2006/relationships/hyperlink" Target="https://www.youtube.com/results?search_query=korozja+metali" TargetMode="External"/><Relationship Id="rId4" Type="http://schemas.openxmlformats.org/officeDocument/2006/relationships/hyperlink" Target="https://mlodytechnik.pl/eksperymenty-i-zadania-szkolne/chemia/strona/65" TargetMode="External"/><Relationship Id="rId9" Type="http://schemas.openxmlformats.org/officeDocument/2006/relationships/hyperlink" Target="https://www.youtube.com/results?search_query=elektroliz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76276E-3CB7-44CF-A7E4-F934DD48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421" y="218757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Dla zakresu podstawowego i rozszerzonego wspólne są wymagania: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1),  2),  4),  5)  i  6) oraz częściowo wymaganie 3).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Dla branżowej szkoły I stopnia wymagania szczegółowe są podobne do trzech wymagań z zakresu podstawowego.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75FD33E2-EF06-4A79-ACAA-2C8918395101}"/>
              </a:ext>
            </a:extLst>
          </p:cNvPr>
          <p:cNvGrpSpPr/>
          <p:nvPr/>
        </p:nvGrpSpPr>
        <p:grpSpPr>
          <a:xfrm>
            <a:off x="1023976" y="1075082"/>
            <a:ext cx="9764587" cy="660849"/>
            <a:chOff x="179513" y="116632"/>
            <a:chExt cx="6904093" cy="94626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920CEDC-603F-438C-9B4B-7EA8AA83265B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F2BBAC7D-79C5-40EB-8E90-44F68BD1A0EA}"/>
                </a:ext>
              </a:extLst>
            </p:cNvPr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2 - komentarz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2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F3682A2D-C4A4-4252-A39C-558022B7E4F7}"/>
              </a:ext>
            </a:extLst>
          </p:cNvPr>
          <p:cNvGrpSpPr/>
          <p:nvPr/>
        </p:nvGrpSpPr>
        <p:grpSpPr>
          <a:xfrm>
            <a:off x="928558" y="1075082"/>
            <a:ext cx="9764587" cy="660849"/>
            <a:chOff x="179513" y="116632"/>
            <a:chExt cx="6904093" cy="94626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107CABC1-198B-472F-9AB0-978A4CD9897D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23F5E208-9AC5-47B4-BF03-D03E8E511F87}"/>
                </a:ext>
              </a:extLst>
            </p:cNvPr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Ćwiczenia</a:t>
              </a:r>
            </a:p>
          </p:txBody>
        </p:sp>
      </p:grp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D3107578-522F-4F96-B3CC-2710E242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558" y="1928939"/>
            <a:ext cx="8710363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Proszę wskazać różnice między podstawami programowymi dla zakresu rozszerzonego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podstawowego.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Praca indywidualna</a:t>
            </a:r>
          </a:p>
          <a:p>
            <a:pPr marL="0" indent="0" algn="just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Czas – ok. 3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</a:p>
        </p:txBody>
      </p:sp>
    </p:spTree>
    <p:extLst>
      <p:ext uri="{BB962C8B-B14F-4D97-AF65-F5344CB8AC3E}">
        <p14:creationId xmlns:p14="http://schemas.microsoft.com/office/powerpoint/2010/main" val="22666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7D5E5D-B3F7-4033-80DB-476281E8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187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W zakresie rozszerzonym, wymaganie 3) jest rozwinięciem </a:t>
            </a:r>
            <a:r>
              <a:rPr lang="pl-PL" dirty="0" smtClean="0"/>
              <a:t>3) </a:t>
            </a:r>
            <a:r>
              <a:rPr lang="pl-PL" dirty="0"/>
              <a:t>wymagania z zakresu podstawowego.</a:t>
            </a:r>
          </a:p>
          <a:p>
            <a:pPr marL="0" indent="0">
              <a:buNone/>
            </a:pPr>
            <a:r>
              <a:rPr lang="pl-PL" dirty="0"/>
              <a:t>Poza tym w zakresie rozszerzonym pojawiają się nowe wymagania:</a:t>
            </a:r>
          </a:p>
          <a:p>
            <a:pPr marL="0" indent="0">
              <a:buNone/>
            </a:pPr>
            <a:r>
              <a:rPr lang="pl-PL" dirty="0"/>
              <a:t>6) stosuje pojęcia: elektroda, elektrolizer, elektroliza, potencjał rozkładowy;</a:t>
            </a:r>
          </a:p>
          <a:p>
            <a:pPr marL="0" indent="0">
              <a:buNone/>
            </a:pPr>
            <a:r>
              <a:rPr lang="pl-PL" dirty="0"/>
              <a:t>7) przewiduje produkty elektrolizy stopionych tlenków, soli, wodorotlenków, wodnych roztworów kwasów i soli oraz zasad;</a:t>
            </a:r>
          </a:p>
          <a:p>
            <a:pPr marL="0" indent="0">
              <a:buNone/>
            </a:pPr>
            <a:r>
              <a:rPr lang="pl-PL" dirty="0"/>
              <a:t>8) pisze równania dysocjacji termicznej; pisze odpowiednie równania reakcji elektrodowych zachodzących w trakcie elektrolizy; </a:t>
            </a:r>
          </a:p>
          <a:p>
            <a:pPr marL="0" indent="0">
              <a:buNone/>
            </a:pPr>
            <a:r>
              <a:rPr lang="pl-PL" dirty="0"/>
              <a:t>9) projektuje i przeprowadza doświadczenia, w których drogą elektrolizy otrzyma np. wodór, tlen, chlor, miedź;</a:t>
            </a:r>
          </a:p>
          <a:p>
            <a:pPr marL="0" indent="0">
              <a:buNone/>
            </a:pPr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F3682A2D-C4A4-4252-A39C-558022B7E4F7}"/>
              </a:ext>
            </a:extLst>
          </p:cNvPr>
          <p:cNvGrpSpPr/>
          <p:nvPr/>
        </p:nvGrpSpPr>
        <p:grpSpPr>
          <a:xfrm>
            <a:off x="904703" y="1013944"/>
            <a:ext cx="9764587" cy="660849"/>
            <a:chOff x="179513" y="116632"/>
            <a:chExt cx="6904093" cy="94626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107CABC1-198B-472F-9AB0-978A4CD9897D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23F5E208-9AC5-47B4-BF03-D03E8E511F87}"/>
                </a:ext>
              </a:extLst>
            </p:cNvPr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8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C285DF85-F3C9-4B19-92FE-15CC588C944C}"/>
              </a:ext>
            </a:extLst>
          </p:cNvPr>
          <p:cNvGrpSpPr/>
          <p:nvPr/>
        </p:nvGrpSpPr>
        <p:grpSpPr>
          <a:xfrm>
            <a:off x="1038531" y="1075082"/>
            <a:ext cx="9764587" cy="660849"/>
            <a:chOff x="179513" y="116632"/>
            <a:chExt cx="6904093" cy="94626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89C5D7AE-5254-4BE1-B4F1-564FAC1D0FEA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B94AA4C7-157A-4DB1-A61E-0D719594A3F4}"/>
                </a:ext>
              </a:extLst>
            </p:cNvPr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4</a:t>
              </a:r>
            </a:p>
          </p:txBody>
        </p:sp>
      </p:grp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E64B78A6-90E2-4BC9-BBFA-FD37FD26E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31" y="1928939"/>
            <a:ext cx="9418163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Ile jednostek lekcyjnych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potrzeba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realizacji wymagań szczegółowych dla zakresu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podstawowego,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pl-PL" dirty="0"/>
              <a:t>–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dla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zakresu rozszerzonego?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Praca grupowa</a:t>
            </a:r>
          </a:p>
          <a:p>
            <a:pPr marL="0" indent="0" algn="just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Czas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8 minut</a:t>
            </a:r>
          </a:p>
        </p:txBody>
      </p:sp>
    </p:spTree>
    <p:extLst>
      <p:ext uri="{BB962C8B-B14F-4D97-AF65-F5344CB8AC3E}">
        <p14:creationId xmlns:p14="http://schemas.microsoft.com/office/powerpoint/2010/main" val="32187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F3682A2D-C4A4-4252-A39C-558022B7E4F7}"/>
              </a:ext>
            </a:extLst>
          </p:cNvPr>
          <p:cNvGrpSpPr/>
          <p:nvPr/>
        </p:nvGrpSpPr>
        <p:grpSpPr>
          <a:xfrm>
            <a:off x="1000119" y="1075082"/>
            <a:ext cx="9764587" cy="660849"/>
            <a:chOff x="179513" y="116632"/>
            <a:chExt cx="6904093" cy="94626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107CABC1-198B-472F-9AB0-978A4CD9897D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23F5E208-9AC5-47B4-BF03-D03E8E511F87}"/>
                </a:ext>
              </a:extLst>
            </p:cNvPr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Ćwiczenia</a:t>
              </a:r>
            </a:p>
          </p:txBody>
        </p:sp>
      </p:grp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51AC3C4E-D1CA-44F1-A61C-B6C8132E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691" y="2187574"/>
            <a:ext cx="80701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Zakres podstawowy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	4 jednostki lekcyjne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en-US" b="1" dirty="0"/>
              <a:t>Zakres rozszerzony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9 jednostek lekcyjnych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en-US" b="1" dirty="0"/>
              <a:t>Branżowa szkoła I stopnia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3 jednostki lekcyjne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937588" y="1118276"/>
            <a:ext cx="9764587" cy="604287"/>
            <a:chOff x="179513" y="116632"/>
            <a:chExt cx="6904093" cy="865276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Problemy do dyskusji</a:t>
              </a:r>
            </a:p>
          </p:txBody>
        </p:sp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id="{6FD37518-4DD0-4625-9B54-B13B9C75B182}"/>
              </a:ext>
            </a:extLst>
          </p:cNvPr>
          <p:cNvSpPr/>
          <p:nvPr/>
        </p:nvSpPr>
        <p:spPr>
          <a:xfrm>
            <a:off x="1047248" y="2144152"/>
            <a:ext cx="9444597" cy="419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Jakie niezbędne sprzęty i materiały dydaktyczne należy przygotować w celu realizacji zakładanych celów kształcenia i treści nauczania?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Gdzie poszukiwać informacji wzbogacających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zajęcia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lekcyjne?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Dobre praktyki.</a:t>
            </a: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Praca grupowa</a:t>
            </a:r>
          </a:p>
          <a:p>
            <a:pPr algn="just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Czas – 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5 minut na każdy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961534" y="1053361"/>
            <a:ext cx="9764587" cy="604287"/>
            <a:chOff x="179513" y="116632"/>
            <a:chExt cx="6904093" cy="865276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Podsumowanie - Problem 1</a:t>
              </a:r>
            </a:p>
          </p:txBody>
        </p:sp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id="{6FD37518-4DD0-4625-9B54-B13B9C75B182}"/>
              </a:ext>
            </a:extLst>
          </p:cNvPr>
          <p:cNvSpPr/>
          <p:nvPr/>
        </p:nvSpPr>
        <p:spPr>
          <a:xfrm>
            <a:off x="1718587" y="2774630"/>
            <a:ext cx="944459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naczynia szklane, zlewki, elektrody węglowe, elektroda cynkowa, miedziowa i żelazna, dioda LED, przewody do doświadczeń, zaciski krokodylowe, bateria płaska lub zasilacz prądu stałego, miernik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cyfrowy, 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elektrolizery</a:t>
            </a: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79F8245-D28C-45C2-89BB-8889D3FC9C6D}"/>
              </a:ext>
            </a:extLst>
          </p:cNvPr>
          <p:cNvSpPr txBox="1"/>
          <p:nvPr/>
        </p:nvSpPr>
        <p:spPr>
          <a:xfrm>
            <a:off x="961534" y="2268090"/>
            <a:ext cx="443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Sprzęt: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9EB73B9-48EA-4BCD-9CDB-67D4EA886AA7}"/>
              </a:ext>
            </a:extLst>
          </p:cNvPr>
          <p:cNvSpPr txBox="1"/>
          <p:nvPr/>
        </p:nvSpPr>
        <p:spPr>
          <a:xfrm>
            <a:off x="1113934" y="4928019"/>
            <a:ext cx="443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Przykładowa oferta handlowa: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E55F233-97A3-48A9-B914-4B6F5677A9E4}"/>
              </a:ext>
            </a:extLst>
          </p:cNvPr>
          <p:cNvSpPr/>
          <p:nvPr/>
        </p:nvSpPr>
        <p:spPr>
          <a:xfrm>
            <a:off x="1870987" y="5509977"/>
            <a:ext cx="9444597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1.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2.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3. </a:t>
            </a: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953490" y="1114863"/>
            <a:ext cx="9764587" cy="604287"/>
            <a:chOff x="179513" y="116632"/>
            <a:chExt cx="6904093" cy="865276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Podsumowanie – Problem 2</a:t>
              </a:r>
            </a:p>
          </p:txBody>
        </p:sp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id="{6FD37518-4DD0-4625-9B54-B13B9C75B182}"/>
              </a:ext>
            </a:extLst>
          </p:cNvPr>
          <p:cNvSpPr/>
          <p:nvPr/>
        </p:nvSpPr>
        <p:spPr>
          <a:xfrm>
            <a:off x="1407503" y="2842195"/>
            <a:ext cx="6096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Czasopismo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„Chemia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zkole”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*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*</a:t>
            </a: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Czasopismo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„Młody Technik”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*</a:t>
            </a: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Tablice dydaktyczne IUPAC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*</a:t>
            </a: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Publikacje S. Sękowskiego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*</a:t>
            </a: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Ciekawostka W. Nernst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*</a:t>
            </a: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ogniwa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*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elektroliza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*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korozja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*</a:t>
            </a:r>
            <a:endParaRPr lang="pl-P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A146D0E-DAD3-4497-B2B2-C4729FA356FA}"/>
              </a:ext>
            </a:extLst>
          </p:cNvPr>
          <p:cNvSpPr/>
          <p:nvPr/>
        </p:nvSpPr>
        <p:spPr>
          <a:xfrm>
            <a:off x="966597" y="2108863"/>
            <a:ext cx="469712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Przykładowe źródła informacji:</a:t>
            </a:r>
          </a:p>
        </p:txBody>
      </p:sp>
    </p:spTree>
    <p:extLst>
      <p:ext uri="{BB962C8B-B14F-4D97-AF65-F5344CB8AC3E}">
        <p14:creationId xmlns:p14="http://schemas.microsoft.com/office/powerpoint/2010/main" val="20116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068658" y="1086194"/>
            <a:ext cx="9764587" cy="604287"/>
            <a:chOff x="179513" y="116632"/>
            <a:chExt cx="6904093" cy="865276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Podsumowanie</a:t>
              </a:r>
            </a:p>
          </p:txBody>
        </p:sp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id="{6FD37518-4DD0-4625-9B54-B13B9C75B182}"/>
              </a:ext>
            </a:extLst>
          </p:cNvPr>
          <p:cNvSpPr/>
          <p:nvPr/>
        </p:nvSpPr>
        <p:spPr>
          <a:xfrm>
            <a:off x="1178318" y="1865410"/>
            <a:ext cx="9444597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Zróżnicowanie podstaw programowych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Planowanie pracy własnej i uczniów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Niezbędne wyposażenie pracowni do realizacji podstawy programowej w danym zakresie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Materiały dodatkowe do zajęć</a:t>
            </a:r>
          </a:p>
        </p:txBody>
      </p:sp>
    </p:spTree>
    <p:extLst>
      <p:ext uri="{BB962C8B-B14F-4D97-AF65-F5344CB8AC3E}">
        <p14:creationId xmlns:p14="http://schemas.microsoft.com/office/powerpoint/2010/main" val="28742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299474" y="5277577"/>
            <a:ext cx="670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dirty="0" smtClean="0">
                <a:latin typeface="Myriad Pro Cond" panose="020B0506030403020204" pitchFamily="34" charset="0"/>
                <a:cs typeface="Arial" panose="020B0604020202020204" pitchFamily="34" charset="0"/>
              </a:rPr>
              <a:t>Dziękuję!</a:t>
            </a:r>
            <a:endParaRPr lang="pl-PL" sz="2800" dirty="0"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754613" y="605063"/>
            <a:ext cx="10247740" cy="3649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Nowe treści nauczania</a:t>
            </a:r>
            <a:br>
              <a:rPr lang="pl-PL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Elektrochemia</a:t>
            </a:r>
            <a:br>
              <a:rPr lang="pl-PL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w podstawie programowej</a:t>
            </a:r>
            <a:endParaRPr lang="pl-PL" dirty="0">
              <a:solidFill>
                <a:srgbClr val="392E65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9609" y="1297172"/>
            <a:ext cx="11546957" cy="3649007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Nowe treści nauczania</a:t>
            </a:r>
            <a:b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/>
            </a:r>
            <a:b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Elektrochemia</a:t>
            </a:r>
            <a: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/>
            </a:r>
            <a:b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w podstawie programowej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F588AFB-1747-4064-A70E-FD8841503E61}"/>
              </a:ext>
            </a:extLst>
          </p:cNvPr>
          <p:cNvSpPr/>
          <p:nvPr/>
        </p:nvSpPr>
        <p:spPr>
          <a:xfrm>
            <a:off x="8566322" y="5596492"/>
            <a:ext cx="1569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Myriad Pro Cond" panose="020B0506030403020204" pitchFamily="34" charset="0"/>
              </a:rPr>
              <a:t>mgr Witold Anusiak</a:t>
            </a:r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DEC6CE-B5AC-45F9-89CC-DDC57345F9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7950" y="1152672"/>
            <a:ext cx="10633558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Uczestnik po zajęciach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wskaże w podstawach  programowych wymagania 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dotyczące nowych treści nauczania</a:t>
            </a:r>
          </a:p>
          <a:p>
            <a:pPr lvl="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wskaże 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podstawach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programowych wymagania dotyczące elektrochemii</a:t>
            </a:r>
          </a:p>
          <a:p>
            <a:pPr lvl="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ymieni wymagania szczegółowe wspólne dla wszystkich podstaw programowych</a:t>
            </a:r>
          </a:p>
          <a:p>
            <a:pPr lvl="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skaże różnice występujące w wymaganiach szczegółowych dla zakresu podstawowego i rozszerzonego</a:t>
            </a:r>
          </a:p>
          <a:p>
            <a:pPr lvl="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przyporządkuje wymagania szczegółowe do jednostek lekcyjnych</a:t>
            </a:r>
          </a:p>
          <a:p>
            <a:pPr lvl="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wytypuje spośród rekomendowanych doświadczeń te, które mogą być zrealizowane jako projekt edukacyjny</a:t>
            </a:r>
          </a:p>
          <a:p>
            <a:pPr lvl="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ymieni niezbędne do prowadzenia zajęć środki i materiały dydaktyczne</a:t>
            </a:r>
          </a:p>
          <a:p>
            <a:pPr lvl="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wskaże źródła informacji uzupełniających do prowadzonych zajęć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755271" y="455999"/>
            <a:ext cx="9764587" cy="604287"/>
            <a:chOff x="179513" y="116632"/>
            <a:chExt cx="6904093" cy="865276"/>
          </a:xfrm>
        </p:grpSpPr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Cele zajęć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6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76276E-3CB7-44CF-A7E4-F934DD48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070"/>
            <a:ext cx="10515600" cy="4695893"/>
          </a:xfrm>
        </p:spPr>
        <p:txBody>
          <a:bodyPr>
            <a:normAutofit/>
          </a:bodyPr>
          <a:lstStyle/>
          <a:p>
            <a:r>
              <a:rPr lang="pl-PL" dirty="0" smtClean="0"/>
              <a:t>uzupełnienie wymagań dotyczących </a:t>
            </a:r>
            <a:r>
              <a:rPr lang="pl-PL" dirty="0"/>
              <a:t>kinetyki i statyki procesów </a:t>
            </a:r>
            <a:r>
              <a:rPr lang="pl-PL" dirty="0" smtClean="0"/>
              <a:t>chemicznych</a:t>
            </a:r>
          </a:p>
          <a:p>
            <a:r>
              <a:rPr lang="pl-PL" dirty="0" smtClean="0"/>
              <a:t>obliczanie </a:t>
            </a:r>
            <a:r>
              <a:rPr lang="pl-PL" dirty="0"/>
              <a:t>zmian entalpii na podstawie prawa </a:t>
            </a:r>
            <a:r>
              <a:rPr lang="pl-PL" dirty="0" smtClean="0"/>
              <a:t>Hessa</a:t>
            </a:r>
          </a:p>
          <a:p>
            <a:r>
              <a:rPr lang="pl-PL" dirty="0" smtClean="0"/>
              <a:t>obliczenia na podstawie równania Clapeyrona</a:t>
            </a:r>
          </a:p>
          <a:p>
            <a:r>
              <a:rPr lang="pl-PL" dirty="0"/>
              <a:t>umiejętności związane z przewidywaniem budowy i kształtu drobin chemicznych oraz wpływem ich budowy na właściwości makroskopowe </a:t>
            </a:r>
            <a:r>
              <a:rPr lang="pl-PL" dirty="0" smtClean="0"/>
              <a:t>substancji</a:t>
            </a:r>
          </a:p>
          <a:p>
            <a:r>
              <a:rPr lang="pl-PL" dirty="0"/>
              <a:t>zagadnienia związane z promieniotwórczością i reakcjami </a:t>
            </a:r>
            <a:r>
              <a:rPr lang="pl-PL" dirty="0" smtClean="0"/>
              <a:t>jądrowymi</a:t>
            </a:r>
          </a:p>
          <a:p>
            <a:r>
              <a:rPr lang="pl-PL" dirty="0"/>
              <a:t>odwołanie do kwantowo-mechanicznego modelu i liczb </a:t>
            </a:r>
            <a:r>
              <a:rPr lang="pl-PL" dirty="0" smtClean="0"/>
              <a:t>kwantowych</a:t>
            </a:r>
          </a:p>
          <a:p>
            <a:r>
              <a:rPr lang="pl-PL" dirty="0" smtClean="0"/>
              <a:t>rozbudowanie zagadnień dotyczących izomerii optycznej</a:t>
            </a:r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4F966CB-9B4E-4E7B-9436-A77E9947A5E4}"/>
              </a:ext>
            </a:extLst>
          </p:cNvPr>
          <p:cNvGrpSpPr/>
          <p:nvPr/>
        </p:nvGrpSpPr>
        <p:grpSpPr>
          <a:xfrm>
            <a:off x="977744" y="442672"/>
            <a:ext cx="9764587" cy="660849"/>
            <a:chOff x="179513" y="116632"/>
            <a:chExt cx="6904093" cy="94626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D9F81FA-F3F2-490B-96C5-00F88327F5D8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830324C4-129C-4CFD-AE11-4D7734E57340}"/>
                </a:ext>
              </a:extLst>
            </p:cNvPr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Nowe treści w podstawie programowej z chemii ZR</a:t>
              </a:r>
              <a:endParaRPr lang="pl-PL" sz="3000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1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76276E-3CB7-44CF-A7E4-F934DD48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735"/>
            <a:ext cx="10515600" cy="2884196"/>
          </a:xfrm>
        </p:spPr>
        <p:txBody>
          <a:bodyPr>
            <a:normAutofit/>
          </a:bodyPr>
          <a:lstStyle/>
          <a:p>
            <a:r>
              <a:rPr lang="pl-PL" dirty="0" smtClean="0"/>
              <a:t>wpływ kierujący podstawników w reakcjach </a:t>
            </a:r>
            <a:r>
              <a:rPr lang="pl-PL" i="1" dirty="0" smtClean="0"/>
              <a:t>S</a:t>
            </a:r>
            <a:r>
              <a:rPr lang="pl-PL" baseline="-25000" dirty="0" smtClean="0"/>
              <a:t>E</a:t>
            </a:r>
          </a:p>
          <a:p>
            <a:r>
              <a:rPr lang="pl-PL" dirty="0" smtClean="0"/>
              <a:t>problemy syntezy chemicznej i ochrony środowiska</a:t>
            </a:r>
          </a:p>
          <a:p>
            <a:r>
              <a:rPr lang="pl-PL" dirty="0" smtClean="0"/>
              <a:t>tzw. zielona chemia</a:t>
            </a:r>
          </a:p>
          <a:p>
            <a:r>
              <a:rPr lang="pl-PL" dirty="0">
                <a:solidFill>
                  <a:srgbClr val="FF0000"/>
                </a:solidFill>
              </a:rPr>
              <a:t>powrót do omawiania zagadnień związanych z procesami elektrochemicznymi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4F966CB-9B4E-4E7B-9436-A77E9947A5E4}"/>
              </a:ext>
            </a:extLst>
          </p:cNvPr>
          <p:cNvGrpSpPr/>
          <p:nvPr/>
        </p:nvGrpSpPr>
        <p:grpSpPr>
          <a:xfrm>
            <a:off x="890278" y="1046971"/>
            <a:ext cx="9764587" cy="660849"/>
            <a:chOff x="179513" y="116632"/>
            <a:chExt cx="6904093" cy="94626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D9F81FA-F3F2-490B-96C5-00F88327F5D8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830324C4-129C-4CFD-AE11-4D7734E57340}"/>
                </a:ext>
              </a:extLst>
            </p:cNvPr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Nowe treści w podstawie programowej z chemii ZR</a:t>
              </a:r>
              <a:endParaRPr lang="pl-PL" sz="3000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9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76276E-3CB7-44CF-A7E4-F934DD48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0897"/>
            <a:ext cx="10515600" cy="2754326"/>
          </a:xfrm>
        </p:spPr>
        <p:txBody>
          <a:bodyPr/>
          <a:lstStyle/>
          <a:p>
            <a:pPr algn="just"/>
            <a:r>
              <a:rPr lang="pl-PL" dirty="0"/>
              <a:t>Trochę historii</a:t>
            </a:r>
          </a:p>
          <a:p>
            <a:pPr algn="just"/>
            <a:r>
              <a:rPr lang="pl-PL" dirty="0"/>
              <a:t>Uzasadnienie </a:t>
            </a:r>
            <a:r>
              <a:rPr lang="pl-PL" dirty="0" smtClean="0"/>
              <a:t>przywrócenia elektrochemii do podstawy </a:t>
            </a:r>
            <a:r>
              <a:rPr lang="pl-PL" dirty="0"/>
              <a:t>programowej</a:t>
            </a:r>
          </a:p>
          <a:p>
            <a:pPr algn="just"/>
            <a:r>
              <a:rPr lang="pl-PL" dirty="0"/>
              <a:t>Ogólna koncepcja wprowadzenia zagadnień dotyczących elektrochemii</a:t>
            </a:r>
          </a:p>
          <a:p>
            <a:pPr algn="just"/>
            <a:r>
              <a:rPr lang="pl-PL" dirty="0"/>
              <a:t>Scenariusze prac koniecznych do </a:t>
            </a:r>
            <a:r>
              <a:rPr lang="pl-PL" dirty="0" smtClean="0"/>
              <a:t>wykonania</a:t>
            </a:r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4F966CB-9B4E-4E7B-9436-A77E9947A5E4}"/>
              </a:ext>
            </a:extLst>
          </p:cNvPr>
          <p:cNvGrpSpPr/>
          <p:nvPr/>
        </p:nvGrpSpPr>
        <p:grpSpPr>
          <a:xfrm>
            <a:off x="941567" y="1046971"/>
            <a:ext cx="9764587" cy="660849"/>
            <a:chOff x="179513" y="116632"/>
            <a:chExt cx="6904093" cy="94626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D9F81FA-F3F2-490B-96C5-00F88327F5D8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830324C4-129C-4CFD-AE11-4D7734E57340}"/>
                </a:ext>
              </a:extLst>
            </p:cNvPr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Wprowadzenie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3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76276E-3CB7-44CF-A7E4-F934DD48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759" y="2076571"/>
            <a:ext cx="927597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Proszę wskazać w podstawie programowej miejsce,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którym  znajdują się wymagania szczegółowe związane z elektrochemią.</a:t>
            </a: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Ile wymagań szczegółowych opisuje tę tematykę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poszczególnych podstawach programowych? 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Praca indywidualna</a:t>
            </a:r>
          </a:p>
          <a:p>
            <a:pPr marL="0" indent="0" algn="just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Czas – ok.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3 minut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6508281-5B2A-4D24-8EF2-44278CDE9B42}"/>
              </a:ext>
            </a:extLst>
          </p:cNvPr>
          <p:cNvGrpSpPr/>
          <p:nvPr/>
        </p:nvGrpSpPr>
        <p:grpSpPr>
          <a:xfrm>
            <a:off x="971759" y="1075082"/>
            <a:ext cx="9764587" cy="660849"/>
            <a:chOff x="179513" y="116632"/>
            <a:chExt cx="6904093" cy="94626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90023DD4-6040-4772-86C4-8A80127474F1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1FC75ECA-07DA-4D34-876F-C9A8EAC3A178}"/>
                </a:ext>
              </a:extLst>
            </p:cNvPr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8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75FD33E2-EF06-4A79-ACAA-2C8918395101}"/>
              </a:ext>
            </a:extLst>
          </p:cNvPr>
          <p:cNvGrpSpPr/>
          <p:nvPr/>
        </p:nvGrpSpPr>
        <p:grpSpPr>
          <a:xfrm>
            <a:off x="1023976" y="998246"/>
            <a:ext cx="9764587" cy="660849"/>
            <a:chOff x="179513" y="116632"/>
            <a:chExt cx="6904093" cy="94626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920CEDC-603F-438C-9B4B-7EA8AA83265B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F2BBAC7D-79C5-40EB-8E90-44F68BD1A0EA}"/>
                </a:ext>
              </a:extLst>
            </p:cNvPr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1 - komentarz</a:t>
              </a:r>
            </a:p>
          </p:txBody>
        </p:sp>
      </p:grp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44729E37-C7BB-499D-BECD-8D71AFA4D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982" y="2187574"/>
            <a:ext cx="83812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Zakres podstawowy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	Dział IX: Elektrochemia.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b="1" dirty="0"/>
              <a:t>6</a:t>
            </a:r>
            <a:r>
              <a:rPr lang="pl-PL" dirty="0"/>
              <a:t> wymagań szczegółowych</a:t>
            </a:r>
          </a:p>
          <a:p>
            <a:pPr marL="0" indent="0">
              <a:buNone/>
            </a:pPr>
            <a:r>
              <a:rPr lang="en-US" b="1" dirty="0"/>
              <a:t>Zakres rozszerzony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Dział IX: Elektrochemia. Ogniwa i elektroliza.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en-US" b="1" dirty="0"/>
              <a:t>1</a:t>
            </a:r>
            <a:r>
              <a:rPr lang="pl-PL" b="1" dirty="0"/>
              <a:t>0 </a:t>
            </a:r>
            <a:r>
              <a:rPr lang="pl-PL" dirty="0"/>
              <a:t>wymagań szczegółowych</a:t>
            </a:r>
          </a:p>
          <a:p>
            <a:pPr marL="0" indent="0">
              <a:buNone/>
            </a:pPr>
            <a:r>
              <a:rPr lang="en-US" b="1" dirty="0"/>
              <a:t>Branżowa szkoła I stopnia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Dział I: Metale i niemetale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b="1" dirty="0"/>
              <a:t>3</a:t>
            </a:r>
            <a:r>
              <a:rPr lang="pl-PL" dirty="0"/>
              <a:t> wymagania szczegółowe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66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038534" y="1075082"/>
            <a:ext cx="9764587" cy="660849"/>
            <a:chOff x="179513" y="116632"/>
            <a:chExt cx="6904093" cy="946266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26963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2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D9F1587-7C14-434E-8DF0-DAA7D06D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54" y="2081085"/>
            <a:ext cx="9418163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Proszę wymienić wspólne wymagania szczegółowe dla  zakresu podstawowego i rozszerzonego.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Praca indywidualna</a:t>
            </a:r>
          </a:p>
          <a:p>
            <a:pPr marL="0" indent="0" algn="just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Czas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5 minut</a:t>
            </a:r>
          </a:p>
        </p:txBody>
      </p:sp>
    </p:spTree>
    <p:extLst>
      <p:ext uri="{BB962C8B-B14F-4D97-AF65-F5344CB8AC3E}">
        <p14:creationId xmlns:p14="http://schemas.microsoft.com/office/powerpoint/2010/main" val="2259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51723B0F-3E97-4CBE-95F9-6A534B15515E}" vid="{2B494970-2AE8-4A2E-A241-E85E79EDEF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Vademecum nauczyciela</Template>
  <TotalTime>1369</TotalTime>
  <Words>576</Words>
  <Application>Microsoft Office PowerPoint</Application>
  <PresentationFormat>Panoramiczny</PresentationFormat>
  <Paragraphs>118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Myriad Pro Cond</vt:lpstr>
      <vt:lpstr>Arial</vt:lpstr>
      <vt:lpstr>Lato</vt:lpstr>
      <vt:lpstr>Wingdings</vt:lpstr>
      <vt:lpstr>Calibri</vt:lpstr>
      <vt:lpstr>Calibri Light</vt:lpstr>
      <vt:lpstr>Motyw pakietu Office</vt:lpstr>
      <vt:lpstr>Prezentacja programu PowerPoint</vt:lpstr>
      <vt:lpstr>Nowe treści nauczania  Elektrochemia w podstawie programowej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Wioletta Kozak</dc:creator>
  <cp:lastModifiedBy>Gorazińska Elżbieta</cp:lastModifiedBy>
  <cp:revision>278</cp:revision>
  <cp:lastPrinted>2018-09-18T12:18:43Z</cp:lastPrinted>
  <dcterms:created xsi:type="dcterms:W3CDTF">2018-09-07T11:39:44Z</dcterms:created>
  <dcterms:modified xsi:type="dcterms:W3CDTF">2020-02-27T07:44:05Z</dcterms:modified>
</cp:coreProperties>
</file>