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9" r:id="rId1"/>
    <p:sldMasterId id="2147483673" r:id="rId2"/>
  </p:sldMasterIdLst>
  <p:notesMasterIdLst>
    <p:notesMasterId r:id="rId26"/>
  </p:notesMasterIdLst>
  <p:sldIdLst>
    <p:sldId id="256" r:id="rId3"/>
    <p:sldId id="27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3588" cy="6858000"/>
  <p:notesSz cx="7559675" cy="10691813"/>
  <p:embeddedFontLst>
    <p:embeddedFont>
      <p:font typeface="Myriad Pro Cond" panose="020B0506030403020204" pitchFamily="34" charset="0"/>
      <p:regular r:id="rId27"/>
      <p:bold r:id="rId28"/>
    </p:embeddedFont>
    <p:embeddedFont>
      <p:font typeface="Segoe UI" panose="020B0502040204020203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Microsoft YaHei" panose="020B0503020204020204" pitchFamily="34" charset="-122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96" y="18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81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30825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4088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pl-PL" altLang="pl-PL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pl-PL" altLang="pl-PL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pl-PL" altLang="pl-PL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6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CD451FA3-D0CE-4651-A63B-E2B1FBDF219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12007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F1E23F-CF7E-4396-B0D2-473D1896877D}" type="slidenum">
              <a:rPr lang="pl-PL" altLang="pl-PL"/>
              <a:pPr/>
              <a:t>1</a:t>
            </a:fld>
            <a:endParaRPr lang="pl-PL" altLang="pl-PL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7337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7B575C-A1B6-41D1-9CA7-E3DEB4E2A16D}" type="slidenum">
              <a:rPr lang="pl-PL" altLang="pl-PL"/>
              <a:pPr/>
              <a:t>11</a:t>
            </a:fld>
            <a:endParaRPr lang="pl-PL" altLang="pl-PL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626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1BA65D-E415-4AFB-B195-6D0226072ED8}" type="slidenum">
              <a:rPr lang="pl-PL" altLang="pl-PL"/>
              <a:pPr/>
              <a:t>12</a:t>
            </a:fld>
            <a:endParaRPr lang="pl-PL" altLang="pl-PL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8378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539F-6C48-4137-B8B2-DDC6BE326BF2}" type="slidenum">
              <a:rPr lang="pl-PL" altLang="pl-PL"/>
              <a:pPr/>
              <a:t>13</a:t>
            </a:fld>
            <a:endParaRPr lang="pl-PL" altLang="pl-PL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3231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17FB1F-26C4-453D-A201-B9096D7AB3B2}" type="slidenum">
              <a:rPr lang="pl-PL" altLang="pl-PL"/>
              <a:pPr/>
              <a:t>14</a:t>
            </a:fld>
            <a:endParaRPr lang="pl-PL" altLang="pl-PL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7739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582795-4CA5-4625-8BAD-C864603E0AA6}" type="slidenum">
              <a:rPr lang="pl-PL" altLang="pl-PL"/>
              <a:pPr/>
              <a:t>15</a:t>
            </a:fld>
            <a:endParaRPr lang="pl-PL" altLang="pl-PL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131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676278-D2E0-43AC-942A-BFA0CB33381F}" type="slidenum">
              <a:rPr lang="pl-PL" altLang="pl-PL"/>
              <a:pPr/>
              <a:t>16</a:t>
            </a:fld>
            <a:endParaRPr lang="pl-PL" altLang="pl-PL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699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BEDE5A-0EBB-4B64-AC88-2D715BD91D98}" type="slidenum">
              <a:rPr lang="pl-PL" altLang="pl-PL"/>
              <a:pPr/>
              <a:t>17</a:t>
            </a:fld>
            <a:endParaRPr lang="pl-PL" altLang="pl-PL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695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964411-EE6F-4E9D-8F63-29D7DC08B278}" type="slidenum">
              <a:rPr lang="pl-PL" altLang="pl-PL"/>
              <a:pPr/>
              <a:t>18</a:t>
            </a:fld>
            <a:endParaRPr lang="pl-PL" altLang="pl-PL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5259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9BE782-1B24-4DE6-B40B-3B1E748F0C81}" type="slidenum">
              <a:rPr lang="pl-PL" altLang="pl-PL"/>
              <a:pPr/>
              <a:t>19</a:t>
            </a:fld>
            <a:endParaRPr lang="pl-PL" altLang="pl-PL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5510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CDA6E0-24A6-4FE0-8A4F-6D45E8D447F1}" type="slidenum">
              <a:rPr lang="pl-PL" altLang="pl-PL"/>
              <a:pPr/>
              <a:t>20</a:t>
            </a:fld>
            <a:endParaRPr lang="pl-PL" altLang="pl-PL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278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9E308B-D9A8-4D80-A31F-C2ED5933AE9B}" type="slidenum">
              <a:rPr lang="pl-PL" altLang="pl-PL"/>
              <a:pPr/>
              <a:t>3</a:t>
            </a:fld>
            <a:endParaRPr lang="pl-PL" altLang="pl-PL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2438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CDC05E-CFC2-4DC0-AA78-D24486F36A42}" type="slidenum">
              <a:rPr lang="pl-PL" altLang="pl-PL"/>
              <a:pPr/>
              <a:t>21</a:t>
            </a:fld>
            <a:endParaRPr lang="pl-PL" altLang="pl-PL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6842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B9D46F-4F52-4C28-8DFC-BB3327540087}" type="slidenum">
              <a:rPr lang="pl-PL" altLang="pl-PL"/>
              <a:pPr/>
              <a:t>22</a:t>
            </a:fld>
            <a:endParaRPr lang="pl-PL" altLang="pl-PL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0687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0F3579-BE8C-42F0-BA6D-6E6E2D7F93E5}" type="slidenum">
              <a:rPr lang="pl-PL" altLang="pl-PL"/>
              <a:pPr/>
              <a:t>23</a:t>
            </a:fld>
            <a:endParaRPr lang="pl-PL" altLang="pl-PL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280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35EBFF-21BA-4003-A83D-B9F36131E791}" type="slidenum">
              <a:rPr lang="pl-PL" altLang="pl-PL"/>
              <a:pPr/>
              <a:t>4</a:t>
            </a:fld>
            <a:endParaRPr lang="pl-PL" altLang="pl-PL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79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621D47-8483-4003-AACB-474265D7154E}" type="slidenum">
              <a:rPr lang="pl-PL" altLang="pl-PL"/>
              <a:pPr/>
              <a:t>5</a:t>
            </a:fld>
            <a:endParaRPr lang="pl-PL" altLang="pl-PL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8864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7E3B28-742E-4C07-BBCA-4008F9EB45EA}" type="slidenum">
              <a:rPr lang="pl-PL" altLang="pl-PL"/>
              <a:pPr/>
              <a:t>6</a:t>
            </a:fld>
            <a:endParaRPr lang="pl-PL" altLang="pl-PL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5239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59A5C3-F921-4B8B-8061-F4E4E04BE95D}" type="slidenum">
              <a:rPr lang="pl-PL" altLang="pl-PL"/>
              <a:pPr/>
              <a:t>7</a:t>
            </a:fld>
            <a:endParaRPr lang="pl-PL" altLang="pl-PL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1187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F33A34-B416-4A20-9D6B-F3E40BCD6177}" type="slidenum">
              <a:rPr lang="pl-PL" altLang="pl-PL"/>
              <a:pPr/>
              <a:t>8</a:t>
            </a:fld>
            <a:endParaRPr lang="pl-PL" altLang="pl-PL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5758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D0B040-75B8-41C3-B47C-38AA3856C20A}" type="slidenum">
              <a:rPr lang="pl-PL" altLang="pl-PL"/>
              <a:pPr/>
              <a:t>9</a:t>
            </a:fld>
            <a:endParaRPr lang="pl-PL" altLang="pl-PL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0471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C62169-10AE-4C08-9ECB-966E540A71EA}" type="slidenum">
              <a:rPr lang="pl-PL" altLang="pl-PL"/>
              <a:pPr/>
              <a:t>10</a:t>
            </a:fld>
            <a:endParaRPr lang="pl-PL" alt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87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19-4-24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Wszelkie prawa zastrzeżone © Ośrodek Rozwoju Edukacji w Warszawie | www.ore.edu.pl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C093C1F-C720-4518-AFE1-0BDFED40D8D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5010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19-4-24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Wszelkie prawa zastrzeżone © Ośrodek Rozwoju Edukacji w Warszawie | www.ore.edu.pl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188A80-EB23-4CC8-A2A8-7A6887C0C14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40334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15375" y="365125"/>
            <a:ext cx="2624138" cy="57975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24775" cy="57975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19-4-24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Wszelkie prawa zastrzeżone © Ośrodek Rozwoju Edukacji w Warszawie | www.ore.edu.pl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FFB792C-827E-4EA3-ACCC-85AADF44190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39897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99" y="1122363"/>
            <a:ext cx="9145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99" y="3602038"/>
            <a:ext cx="9145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altLang="pl-PL" smtClean="0"/>
              <a:t>19-4-24</a:t>
            </a:r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pl-PL" smtClean="0"/>
              <a:t>Wszelkie prawa zastrzeżone © Ośrodek Rozwoju Edukacji w Warszawie | www.ore.edu.pl</a:t>
            </a:r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1E053-0F78-42FC-ADD8-E0F140996FAB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74207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altLang="pl-PL" smtClean="0"/>
              <a:t>19-4-24</a:t>
            </a:r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pl-PL" smtClean="0"/>
              <a:t>Wszelkie prawa zastrzeżone © Ośrodek Rozwoju Edukacji w Warszawie | www.ore.edu.pl</a:t>
            </a:r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6CF4-1C3C-4B70-A50D-8D0B4E12362A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05472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58" y="1709739"/>
            <a:ext cx="105169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958" y="4589464"/>
            <a:ext cx="105169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altLang="pl-PL" smtClean="0"/>
              <a:t>19-4-24</a:t>
            </a:r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pl-PL" smtClean="0"/>
              <a:t>Wszelkie prawa zastrzeżone © Ośrodek Rozwoju Edukacji w Warszawie | www.ore.edu.pl</a:t>
            </a:r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B6AA-F68D-46E3-B272-53FC3C106C19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15535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09" y="1825625"/>
            <a:ext cx="5182275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004" y="1825625"/>
            <a:ext cx="5182275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altLang="pl-PL" smtClean="0"/>
              <a:t>19-4-24</a:t>
            </a:r>
            <a:endParaRPr lang="pl-PL" alt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pl-PL" smtClean="0"/>
              <a:t>Wszelkie prawa zastrzeżone © Ośrodek Rozwoju Edukacji w Warszawie | www.ore.edu.pl</a:t>
            </a:r>
            <a:endParaRPr lang="pl-PL" alt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E73FB-E612-457E-BB39-12459EF04717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53712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7" y="365126"/>
            <a:ext cx="1051697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98" y="1681163"/>
            <a:ext cx="51584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98" y="2505075"/>
            <a:ext cx="5158459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004" y="1681163"/>
            <a:ext cx="51838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004" y="2505075"/>
            <a:ext cx="5183863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altLang="pl-PL" smtClean="0"/>
              <a:t>19-4-24</a:t>
            </a:r>
            <a:endParaRPr lang="pl-PL" alt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pl-PL" smtClean="0"/>
              <a:t>Wszelkie prawa zastrzeżone © Ośrodek Rozwoju Edukacji w Warszawie | www.ore.edu.pl</a:t>
            </a:r>
            <a:endParaRPr lang="pl-PL" alt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7C08A-F8A9-4A76-9CCC-C0985B2DE7FD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81425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altLang="pl-PL" smtClean="0"/>
              <a:t>19-4-24</a:t>
            </a:r>
            <a:endParaRPr lang="pl-PL" alt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pl-PL" smtClean="0"/>
              <a:t>Wszelkie prawa zastrzeżone © Ośrodek Rozwoju Edukacji w Warszawie | www.ore.edu.pl</a:t>
            </a:r>
            <a:endParaRPr lang="pl-PL" alt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D6E3E-AFC8-4C89-AF96-ED06E03B706D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56613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altLang="pl-PL" smtClean="0"/>
              <a:t>19-4-24</a:t>
            </a:r>
            <a:endParaRPr lang="pl-PL" alt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pl-PL" smtClean="0"/>
              <a:t>Wszelkie prawa zastrzeżone © Ośrodek Rozwoju Edukacji w Warszawie | www.ore.edu.pl</a:t>
            </a:r>
            <a:endParaRPr lang="pl-PL" alt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7A489-9E06-4EBB-B052-F895EE94D814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40031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altLang="pl-PL" smtClean="0"/>
              <a:t>19-4-24</a:t>
            </a:r>
            <a:endParaRPr lang="pl-PL" alt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pl-PL" smtClean="0"/>
              <a:t>Wszelkie prawa zastrzeżone © Ośrodek Rozwoju Edukacji w Warszawie | www.ore.edu.pl</a:t>
            </a:r>
            <a:endParaRPr lang="pl-PL" alt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7E66-C8F8-47DE-BE46-A4264484C818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7178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19-4-24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Wszelkie prawa zastrzeżone © Ośrodek Rozwoju Edukacji w Warszawie | www.ore.edu.pl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F82B26D-619D-4DAE-8362-0C37E53B958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36108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863" y="987426"/>
            <a:ext cx="617300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altLang="pl-PL" smtClean="0"/>
              <a:t>19-4-24</a:t>
            </a:r>
            <a:endParaRPr lang="pl-PL" alt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pl-PL" smtClean="0"/>
              <a:t>Wszelkie prawa zastrzeżone © Ośrodek Rozwoju Edukacji w Warszawie | www.ore.edu.pl</a:t>
            </a:r>
            <a:endParaRPr lang="pl-PL" alt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2A15-3E36-4D36-BD51-EAD304372BF3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47982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altLang="pl-PL" smtClean="0"/>
              <a:t>19-4-24</a:t>
            </a:r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pl-PL" smtClean="0"/>
              <a:t>Wszelkie prawa zastrzeżone © Ośrodek Rozwoju Edukacji w Warszawie | www.ore.edu.pl</a:t>
            </a:r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3113-394D-4607-A6D2-5310ED44F663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57325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037" y="365125"/>
            <a:ext cx="2629242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09" y="365125"/>
            <a:ext cx="7735307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altLang="pl-PL" smtClean="0"/>
              <a:t>19-4-24</a:t>
            </a:r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pl-PL" smtClean="0"/>
              <a:t>Wszelkie prawa zastrzeżone © Ośrodek Rozwoju Edukacji w Warszawie | www.ore.edu.pl</a:t>
            </a:r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D0EB-0598-40D8-9CA6-3C1965D760AE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61087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29713" cy="237331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28913" cy="350838"/>
          </a:xfrm>
        </p:spPr>
        <p:txBody>
          <a:bodyPr/>
          <a:lstStyle>
            <a:lvl1pPr>
              <a:defRPr/>
            </a:lvl1pPr>
          </a:lstStyle>
          <a:p>
            <a:r>
              <a:rPr lang="pl-PL" altLang="pl-PL"/>
              <a:t>19-4-24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00513" cy="350838"/>
          </a:xfrm>
        </p:spPr>
        <p:txBody>
          <a:bodyPr/>
          <a:lstStyle>
            <a:lvl1pPr>
              <a:defRPr/>
            </a:lvl1pPr>
          </a:lstStyle>
          <a:p>
            <a:r>
              <a:rPr lang="pl-PL" altLang="pl-PL"/>
              <a:t>Wszelkie prawa zastrzeżone © Ośrodek Rozwoju Edukacji w Warszawie | www.ore.edu.pl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28913" cy="350838"/>
          </a:xfrm>
        </p:spPr>
        <p:txBody>
          <a:bodyPr/>
          <a:lstStyle>
            <a:lvl1pPr>
              <a:defRPr/>
            </a:lvl1pPr>
          </a:lstStyle>
          <a:p>
            <a:fld id="{9BE54D46-9FFE-439D-8DEE-1793A972194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6225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19-4-24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Wszelkie prawa zastrzeżone © Ośrodek Rozwoju Edukacji w Warszawie | www.ore.edu.pl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2D05C97-1B03-40BD-B640-7A3EEC53936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6072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3663" cy="43370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64263" y="1825625"/>
            <a:ext cx="5175250" cy="43370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19-4-24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Wszelkie prawa zastrzeżone © Ośrodek Rozwoju Edukacji w Warszawie | www.ore.edu.pl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5138514-3D12-4F73-90B1-9934F518C8C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7082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19-4-24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Wszelkie prawa zastrzeżone © Ośrodek Rozwoju Edukacji w Warszawie | www.ore.edu.pl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4553F63-1228-42FF-B281-A4519E75389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5673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19-4-24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Wszelkie prawa zastrzeżone © Ośrodek Rozwoju Edukacji w Warszawie | www.ore.edu.pl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2C123E8-C745-41FA-848B-1D3B6B5DBE1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8901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19-4-24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Wszelkie prawa zastrzeżone © Ośrodek Rozwoju Edukacji w Warszawie | www.ore.edu.pl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EDA51AF-A9A5-4AC9-988C-025E08FF7C0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4689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19-4-24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Wszelkie prawa zastrzeżone © Ośrodek Rozwoju Edukacji w Warszawie | www.ore.edu.pl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C955210-9B42-485F-8FDA-E7AF3CF9814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8801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19-4-24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pl-PL"/>
              <a:t>Wszelkie prawa zastrzeżone © Ośrodek Rozwoju Edukacji w Warszawie | www.ore.edu.pl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26CA65D-6AB5-403A-82BC-7CE250A8BDC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51402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013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tytułu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01313" cy="43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konspektu</a:t>
            </a:r>
          </a:p>
          <a:p>
            <a:pPr lvl="1"/>
            <a:r>
              <a:rPr lang="en-GB" altLang="pl-PL" smtClean="0"/>
              <a:t>Drugi poziom konspektu</a:t>
            </a:r>
          </a:p>
          <a:p>
            <a:pPr lvl="2"/>
            <a:r>
              <a:rPr lang="en-GB" altLang="pl-PL" smtClean="0"/>
              <a:t>Trzeci poziom konspektu</a:t>
            </a:r>
          </a:p>
          <a:p>
            <a:pPr lvl="3"/>
            <a:r>
              <a:rPr lang="en-GB" altLang="pl-PL" smtClean="0"/>
              <a:t>Czwarty poziom konspektu</a:t>
            </a:r>
          </a:p>
          <a:p>
            <a:pPr lvl="4"/>
            <a:r>
              <a:rPr lang="en-GB" altLang="pl-PL" smtClean="0"/>
              <a:t>Piąty poziom konspektu</a:t>
            </a:r>
          </a:p>
          <a:p>
            <a:pPr lvl="4"/>
            <a:r>
              <a:rPr lang="en-GB" altLang="pl-PL" smtClean="0"/>
              <a:t>Szósty poziom konspektu</a:t>
            </a:r>
          </a:p>
          <a:p>
            <a:pPr lvl="4"/>
            <a:r>
              <a:rPr lang="en-GB" altLang="pl-PL" smtClean="0"/>
              <a:t>Siódmy poziom konspektu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289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pl-PL" altLang="pl-PL"/>
              <a:t>19-4-24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005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1">
              <a:lnSpc>
                <a:spcPct val="100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pl-PL" altLang="pl-PL"/>
              <a:t>Wszelkie prawa zastrzeżone © Ośrodek Rozwoju Edukacji w Warszawie | www.ore.edu.pl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289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1BC26B33-3FC7-4572-992B-287C7FD00F5D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lnSpc>
          <a:spcPct val="92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2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92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92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92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309" y="365126"/>
            <a:ext cx="10516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309" y="1825625"/>
            <a:ext cx="10516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altLang="pl-PL" smtClean="0"/>
              <a:t>19-4-24</a:t>
            </a:r>
            <a:endParaRPr lang="pl-PL" alt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126" y="6356351"/>
            <a:ext cx="4115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altLang="pl-PL" smtClean="0"/>
              <a:t>Wszelkie prawa zastrzeżone © Ośrodek Rozwoju Edukacji w Warszawie | www.ore.edu.pl</a:t>
            </a:r>
            <a:endParaRPr lang="pl-PL" alt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722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8553D-96F3-4BFE-A7C0-6F3CB714033E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7190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-1"/>
            <a:ext cx="12192794" cy="68584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68202" y="692696"/>
            <a:ext cx="10799763" cy="600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28600" indent="-217488"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realizacja sformułowanych w podstawie programowej wymagań ogólnych, pozwala równoważyć trzy kluczowe wymiary procesu kształcenia: prakseologiczny, emancypacyjny </a:t>
            </a: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hermeneutyczny. Akcentowanie emancypacyjnego i hermeneutycznego wymiaru kształcenia etycznego urealnia ideę podmiotowego traktowania ucznia w procesach dydaktycznych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koncepcja podstawy programowej umożliwia nauczycielom wybór aprobowanego przez nich modelu nauczania etyki, akcentuje jednak konieczność kształtowania określonych umiejętności i postaw niezbędnych do prowadzenia samodzielnej refleksji etycznej </a:t>
            </a: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angażowania się w racjonalny dyskurs etyczny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e) realizacja wszystkich zapisów podstawy programowej wymaga przeprowadzenia 120 godzin lekcyjnych.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47700" y="908720"/>
            <a:ext cx="107997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endParaRPr lang="pl-PL" altLang="pl-PL" sz="2200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2) Struktura podstawy programowej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	a) cele kształcenia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I. Tożsamość, podmiotowość i rozwój moralny.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1. Rozwijanie wrażliwości moralnej.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2. Identyfikowanie i rozumienie wartości, norm oraz postaw moralnych związanych z różnymi dziedzinami życia indywidualnego i społecznego.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3. Rozwijanie postawy szacunku wobec każdego człowieka.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4. Rozwijanie postawy odpowiedzialności za siebie oraz swoje społeczne i przyrodnicze otoczenie.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5. Rozwijanie umiejętności krytycznego myślenia.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6. Identyfikowanie i analizowanie problemów oraz dylematów moralnych.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7. Tworzenie aksjologiczno-moralnego komponentu własnego światopoglądu.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8. Rozwijanie postaw społecznych, obywatelskich i patriotycznych.</a:t>
            </a:r>
          </a:p>
          <a:p>
            <a:pPr algn="just">
              <a:lnSpc>
                <a:spcPct val="115000"/>
              </a:lnSpc>
              <a:buClrTx/>
              <a:buFontTx/>
              <a:buNone/>
            </a:pPr>
            <a:endParaRPr lang="pl-PL" altLang="pl-PL" sz="22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ClrTx/>
              <a:buFontTx/>
              <a:buNone/>
            </a:pPr>
            <a:endParaRPr lang="pl-PL" altLang="pl-PL" sz="22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47700" y="1053554"/>
            <a:ext cx="107997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II. Wiedza o etyce.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Rozumienie specyfiki refleksji etycznej.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2. Znajomość głównych pojęć, problemów, sporów, stanowisk i wybranych koncepcji w etyce.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III. Tworzenie wypowiedzi.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1. Formułowanie pytań dotyczących sfery aksjologiczno-moralnej.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2. Formułowanie sądów wartościujących oraz ich uzasadnianie.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3. Doskonalenie umiejętności uczestniczenia w dialogu i umiejętności dyskutowania 	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o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 zagadnieniach moralnych.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IV. Samokształcenie.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1. Rozwijanie umiejętności samodzielnego poszukiwania i wartościowania informacji oraz odpowiedzialnego korzystania z wiedzy.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2. Kształcenie umiejętności uczenia się.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3. Rozwijanie samoświadomości moralnej.</a:t>
            </a:r>
          </a:p>
          <a:p>
            <a:pPr>
              <a:lnSpc>
                <a:spcPct val="115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47700" y="1125562"/>
            <a:ext cx="107997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	b) treści nauczania (podział treści nauczania)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I. Elementy etyki ogólnej.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1. Podstawy etyki [9 zagadnień].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2. Analiza ludzkiego działania w aspekcie moralnym [9 zagadnień].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II. Wybrane zagadnienia etyki szczegółowej (praktycznej, stosowanej, zawodowej).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1. Etyka życia osobistego (indywidualnego) [11 zagadnień].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2. Bioetyka [3 zagadnienia].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3. Etyka społeczna i polityczna [18 zagadnień].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4. Etyka a nauka i technika [3 zagadnienia].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5. Etyka środowiskowa [3 zagadnienia].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6. Etyki zawodowe [6 zagadnień].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Lista lektur (fragmenty) [8 zalecanych lektur do wykorzystania przy omawianiu wybranych zagadnień etycznych].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47700" y="1197570"/>
            <a:ext cx="107997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	c) komponenty treściowe podstawy programowej – uzasadnienie wyboru i sposób uporządkowania.</a:t>
            </a:r>
          </a:p>
          <a:p>
            <a:pPr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treści nauczania zostały podzielone na dwie główne części. Część pierwsza obejmuje zagadnienia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z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zakresu etyki ogólnej. Część druga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dotyczy zagadnień podejmowanych </a:t>
            </a:r>
            <a:b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w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ramach etyki szczegółowej (praktycznej, stosowanej, zawodowej);</a:t>
            </a:r>
          </a:p>
          <a:p>
            <a:pPr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sposób uporządkowania treści nauczania jest skorelowany z przeświadczeniem, że jednym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z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kluczowych zadań edukacji etycznej jest rozwijanie złożonej umiejętności myślenia (myślenia krytycznego oraz krytycznego myślenia moralnego). Myślenie jest złożonym procesem poznawczym, którego istotę dobrze oddaje metafora „gry” między teoretyzowaniem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symulacjami mentalnymi.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Przy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takim rozumieniu tego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procesu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myślenie moralne można traktować jako dokonującą się w umyśle interakcję między poszczególnymi pojęciami (w tym pojęciami moralnymi) i ich zespołami (schematy poznawcze), wypowiedziami (w tym sądami wartościującymi oraz pytaniami) i teoriami (w tym teoriami etycznymi) a symulacjami mentalnymi stanów rzeczy, które są moralnie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relewantne. </a:t>
            </a:r>
            <a:endParaRPr lang="pl-PL" altLang="pl-PL" sz="20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endParaRPr lang="pl-PL" altLang="pl-PL" sz="22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47700" y="864295"/>
            <a:ext cx="10799763" cy="429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79125" algn="l"/>
                <a:tab pos="10780713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buClrTx/>
              <a:buFontTx/>
              <a:buNone/>
            </a:pPr>
            <a:r>
              <a:rPr lang="pl-PL" altLang="pl-PL" sz="2200" dirty="0">
                <a:solidFill>
                  <a:srgbClr val="00206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	 </a:t>
            </a:r>
          </a:p>
          <a:p>
            <a:pPr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Zakłada się, że treści nauczania z pierwszej części podstawy programowej dostarczą uczniom teoretycznych narzędzi umożliwiających rzetelną, krytyczną i odpowiedzialną refleksję nad zagadnieniami wyszczególnionymi w części drugiej podstawy programowej (etyka życia osobistego, bioetyka, etyka społeczna i polityczna, etyka środowiskowa, etyka nauki, etyka zawodowa)</a:t>
            </a:r>
          </a:p>
          <a:p>
            <a:pPr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wyszczególnione w drugiej części podstawy programowej treści nauczania uporządkowano poprzez wyróżnienie sześciu obszarów ludzkiej aktywności, które zazwyczaj są przedmiotem profesjonalnej refleksji etycznej (w ramach tzw. etyki praktycznej lub stosowanej) i w ramach tych obszarów wyszczególniono zagadnienia, które uznano za najbardziej typowe dla profesjonalnej refleksji etycznej oraz istotne z punktu widzenia przyjętych założeń, opisanych uwarunkowań oraz wymagań ogólnych sformułowanych w postawie programowej kształcenia ogólnego.</a:t>
            </a:r>
          </a:p>
          <a:p>
            <a:pPr algn="just">
              <a:buClrTx/>
              <a:buFontTx/>
              <a:buNone/>
            </a:pPr>
            <a:r>
              <a:rPr lang="pl-PL" altLang="pl-PL" sz="2200" dirty="0">
                <a:solidFill>
                  <a:srgbClr val="00206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buClrTx/>
              <a:buFontTx/>
              <a:buNone/>
            </a:pPr>
            <a:endParaRPr lang="pl-PL" altLang="pl-PL" sz="22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47700" y="1125562"/>
            <a:ext cx="107997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3. Istotne różnice między „starą” i „nową” podstawą programową.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Z punku widzenia definicji podstawy programowej i praktyki konstruowania tego typu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dokumentu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dotychczas obowiązującą podstawę programową etyki uznać należy za dokument dalece niezadowalający. Dokument ten nie posiadał rozbudowanej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struktury,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 treści nauczania sformułowano w postaci kilkunastu zapisów (zazwyczaj krótkich i o dużym stopniu ogólności), obejmujących rozległe obszary wiedzy z różnych dziedzin szeroko rozumianej etyki. Niemal wszystkie te formuły koncentrowały się na tym, co uczeń powinien wiedzieć. Przyjęte w tym dokumencie  rozwiązania miały swoje racje, w dalece niewystarczający sposób czyniły jednak zadość przyjętej w prawie oświatowym definicji podstawy programowej, co w niekorzystnym świetle stawiało etykę na tle innych przedmiotów nauczanych w szkole. 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Nowa podstawa programowa usuwa kluczowe mankamenty dotychczas obowiązującego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dokumentu, </a:t>
            </a:r>
            <a:b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jej bogata treść pozwala dostrzec ogromny potencjał – w szczególności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praktyczno-wychowawczy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– kształcenia etycznego.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47700" y="836712"/>
            <a:ext cx="10799763" cy="479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4. Rola nauczyciela etyki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1) Umiejętna, harmonijna realizacja podstawowych funkcji edukacji etycznej oraz równoważenie kluczowych wymiarów procesu kształcenia, czego wyrazem jest realizacja priorytetów edukacji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</a:rPr>
              <a:t>etycznej,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tj.: 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- rozwijanie kultury logicznej uczniów (jako podstawy rozwijania zdolności myślenia moralnego)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- rozwijanie kompetencji kluczowych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- praca nad kompetencjami praktyczno-moralnymi (w tradycyjnym języku etyki: nad cnotami lub postawami moralnymi) – w szczególności nad podmiotowością, afirmatywnością (postawa szacunku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pl-PL" altLang="pl-PL" sz="2000" dirty="0" smtClean="0">
                <a:solidFill>
                  <a:srgbClr val="002060"/>
                </a:solidFill>
                <a:latin typeface="+mn-lt"/>
              </a:rPr>
            </a:br>
            <a:r>
              <a:rPr lang="pl-PL" altLang="pl-PL" sz="2000" dirty="0" smtClean="0">
                <a:solidFill>
                  <a:srgbClr val="002060"/>
                </a:solidFill>
                <a:latin typeface="+mn-lt"/>
              </a:rPr>
              <a:t>i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życzliwości), samoświadomością moralną, roztropnością,  sprawiedliwością, uczciwością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- podejmowanie zagadnień egzystencjalnie doniosłych (w kontekście zadań rozwojowych uczniów)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2) Rozwijanie własnych kompetencji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- merytorycznych (wiedza i umiejętności z wielu dziedzin – w szczególności filozofii, psychologii)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- dydaktycznych (znajomość i umiejętność stosowania różnych metod dydaktycznych; w szczególności metody studium przypadku i dyskutowania)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- praktyczno-moralnych (podmiotowość, roztropność, samoświadomość moralna, sprawiedliwość, kompetencje komunikacyjne itp.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3) Praca nad własnym modelem pracy dydaktyczno-wychowawczej (wyraz autonomii nauczyciela etyki)</a:t>
            </a:r>
          </a:p>
          <a:p>
            <a:pPr algn="just" hangingPunct="1">
              <a:lnSpc>
                <a:spcPct val="100000"/>
              </a:lnSpc>
              <a:buClrTx/>
              <a:buFontTx/>
              <a:buNone/>
            </a:pPr>
            <a:endParaRPr lang="pl-PL" altLang="pl-PL" dirty="0">
              <a:solidFill>
                <a:srgbClr val="002060"/>
              </a:solidFill>
              <a:latin typeface="Calibri Light" panose="020F0302020204030204" pitchFamily="34" charset="0"/>
            </a:endParaRPr>
          </a:p>
          <a:p>
            <a:pPr algn="just" hangingPunct="1">
              <a:lnSpc>
                <a:spcPct val="100000"/>
              </a:lnSpc>
              <a:buClrTx/>
              <a:buFontTx/>
              <a:buNone/>
            </a:pPr>
            <a:endParaRPr lang="pl-PL" altLang="pl-PL" dirty="0">
              <a:solidFill>
                <a:srgbClr val="002060"/>
              </a:solidFill>
              <a:latin typeface="Calibri Light" panose="020F0302020204030204" pitchFamily="34" charset="0"/>
            </a:endParaRPr>
          </a:p>
          <a:p>
            <a:pPr algn="just" hangingPunct="1">
              <a:lnSpc>
                <a:spcPct val="100000"/>
              </a:lnSpc>
              <a:buClrTx/>
              <a:buFontTx/>
              <a:buNone/>
            </a:pPr>
            <a:endParaRPr lang="pl-PL" altLang="pl-PL" dirty="0">
              <a:solidFill>
                <a:srgbClr val="002060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47700" y="1152327"/>
            <a:ext cx="10799763" cy="386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</a:rPr>
              <a:t>5. </a:t>
            </a: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Realizacja podstawy programowej w praktyce – priorytety edukacji etycznej jako podstawa do projektowania i realizowania zajęć edukacyjnych z etyki (autonomia nauczyciela).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1) warunki wstępne: znajomość i rozumienie koncepcji podstawy programowej oraz profesjonalizm nauczyciela etyki (kompetencje, własny model praktyki nauczycielskiej)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2) Tworzenie i/lub modyfikowanie programu/ów nauczania etyki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3) Tworzenie scenariuszy lekcji z uwzględnieniem wybranych priorytetów edukacji etycznej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4) Wybrane priorytety edukacji etycznej (wraz z ich uzasadnieniem) jako założenia przykładowych scenariuszy zajęć z etyki </a:t>
            </a: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(Moduł </a:t>
            </a: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 i 3):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a) edukacja etyczna jako wyraz holistycznie pojętej edukacji (integracyjna funkcja edukacji etycznej)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b) krytyczne myślenie moralne jako szczególnie ważny cel edukacji etycznej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c) podmiotowość jako fundamentalna kompetencja praktyczno-moralna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d) studium przypadku jako szczególnie wartościowa metoda dydaktyczna w edukacji etycznej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768202" y="1196752"/>
            <a:ext cx="10799763" cy="429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</a:rPr>
              <a:t>Ad. a) </a:t>
            </a: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edukacja etyczna jako wyraz holistycznie pojętej edukacji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edukacja etyczna w najogólniejszym </a:t>
            </a: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stopniu to </a:t>
            </a: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ogół oddziaływań służących formowaniu się (zmienianiu, rozwijaniu) zdolności moralnych ucznia.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identyfikacja zdolności moralnych i ich typologia jest skorelowana z określoną koncepcją moralności oraz jej podmiotu. Mając na uwadze ten fakt oraz fakt różnych modeli nauczania etyki, warto te zdolności ująć maksymalnie </a:t>
            </a:r>
            <a:r>
              <a:rPr lang="pl-PL" altLang="pl-PL" sz="2000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szeroko, np..:</a:t>
            </a:r>
            <a:endParaRPr lang="pl-PL" altLang="pl-PL" sz="20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zdolność myślenia moralnego, zdolność samostanowienia, samoświadomość (samowiedza) moralna, współdziałanie (uczestnictwo) itp.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projektowanie lekcji etyki wiąże się z potrzebą uwzględniania wszystkich aspektów edukacji etycznej oraz wszystkich aspektów procesu kształcenia;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efektem przyjęcia takiej perspektywy jest możliwość rozwijania całego szeregu kompetencji: praktyczno-moralnych oraz kluczowych;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tak szerokie rozumienie edukacji etycznej ukazuje ogromny potencjał dydaktyczny etyki.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863600" y="2397125"/>
            <a:ext cx="10728325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  <a:tab pos="9883775" algn="l"/>
                <a:tab pos="10333038" algn="l"/>
              </a:tabLst>
            </a:pPr>
            <a:r>
              <a:rPr lang="pl-PL" altLang="pl-PL" sz="2600" dirty="0" smtClean="0">
                <a:latin typeface="Myriad Pro Cond" panose="020B0506030403020204" pitchFamily="34" charset="0"/>
                <a:cs typeface="Calibri" panose="020F0502020204030204" pitchFamily="34" charset="0"/>
              </a:rPr>
              <a:t>Założenia nowej podstawy programowej z etyki w szkole ponadpodstawowej </a:t>
            </a:r>
            <a:br>
              <a:rPr lang="pl-PL" altLang="pl-PL" sz="2600" dirty="0" smtClean="0">
                <a:latin typeface="Myriad Pro Cond" panose="020B0506030403020204" pitchFamily="34" charset="0"/>
                <a:cs typeface="Calibri" panose="020F0502020204030204" pitchFamily="34" charset="0"/>
              </a:rPr>
            </a:br>
            <a:r>
              <a:rPr lang="pl-PL" altLang="pl-PL" sz="2600" dirty="0" smtClean="0">
                <a:latin typeface="Myriad Pro Cond" panose="020B0506030403020204" pitchFamily="34" charset="0"/>
                <a:cs typeface="Calibri" panose="020F0502020204030204" pitchFamily="34" charset="0"/>
              </a:rPr>
              <a:t>(koncepcja podstawy programowej). </a:t>
            </a:r>
            <a:r>
              <a:rPr lang="pl-PL" altLang="pl-PL" sz="2600" dirty="0" smtClean="0">
                <a:latin typeface="Myriad Pro Cond" panose="020B0506030403020204" pitchFamily="34" charset="0"/>
              </a:rPr>
              <a:t> </a:t>
            </a:r>
          </a:p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  <a:tab pos="9883775" algn="l"/>
                <a:tab pos="10333038" algn="l"/>
              </a:tabLst>
            </a:pPr>
            <a:r>
              <a:rPr lang="pl-PL" altLang="pl-PL" sz="2600" dirty="0" smtClean="0">
                <a:latin typeface="Myriad Pro Cond" panose="020B0506030403020204" pitchFamily="34" charset="0"/>
              </a:rPr>
              <a:t>Materiał szkoleniowy dla doradców metodycznych i nauczycieli</a:t>
            </a:r>
          </a:p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  <a:tab pos="9883775" algn="l"/>
                <a:tab pos="10333038" algn="l"/>
              </a:tabLst>
            </a:pPr>
            <a:endParaRPr lang="pl-PL" altLang="pl-PL" sz="2600" dirty="0" smtClean="0"/>
          </a:p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  <a:tab pos="9434513" algn="l"/>
                <a:tab pos="9883775" algn="l"/>
                <a:tab pos="10333038" algn="l"/>
              </a:tabLst>
            </a:pPr>
            <a:endParaRPr lang="pl-PL" altLang="pl-PL" sz="3200" dirty="0"/>
          </a:p>
        </p:txBody>
      </p:sp>
    </p:spTree>
    <p:extLst>
      <p:ext uri="{BB962C8B-B14F-4D97-AF65-F5344CB8AC3E}">
        <p14:creationId xmlns:p14="http://schemas.microsoft.com/office/powerpoint/2010/main" val="3837678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68202" y="1196752"/>
            <a:ext cx="10799763" cy="29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Ad. b)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krytyczne myślenie moralne jako wyróżniony cel edukacji etycznej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konceptualizajca pojęcia krytycznego myślenia moralnego (myślenie – myślenie krytyczne – krytyczne myślenie moralne). Rozwijanie umiejętności krytycznego myślenia moralnego usprawnia umiejętność myślenia krytycznego jako takiego, tym samym stanowi ważny aspekt pracy nad rozwijaniem kompetencji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kluczowych;</a:t>
            </a:r>
            <a:endParaRPr lang="pl-PL" altLang="pl-PL" sz="20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krytyczne myślenie moralne jest warunkiem podmiotowości (stanowi także ważny aspekt innych kompetencji moralnych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);</a:t>
            </a:r>
            <a:endParaRPr lang="pl-PL" altLang="pl-PL" sz="20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krytyczne myślenie moralne może być przedmiotem efektywnego nauczania i jest podatne na działania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ewaluacyjne. </a:t>
            </a:r>
            <a:endParaRPr lang="pl-PL" altLang="pl-PL" sz="20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840210" y="1196752"/>
            <a:ext cx="107997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Ad. c)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podmiotowość jako fundamentalna kompetencja praktyczno-moralna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konceptualizacja pojęcia podmiotowości (podmiotowość jako wyraz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człowieczeństwa) – podmiotowość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(sprawstwo, sprawczość, praktyka) albo jest tożsama z pojęciem odpowiedzialności, albo stanowi jej konieczny warunek (np. w przypadku odpowiedzialności moralnej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),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albo jej istotny wymiar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przy założeniu, że podmiotowość stanowi o istocie człowieka, jawi się ona (rozwijanie, kształtowanie podmiotowości) jako jeden z fundamentalnych celów edukacji (w tym sensie podmiotowość jest  </a:t>
            </a:r>
            <a:r>
              <a:rPr lang="pl-PL" altLang="pl-PL" sz="2000" u="sng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fundamentalną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kompetencją praktyczno-moralną, stanowi także podstawę do rozwijania innych kompetencji praktyczno-moralnych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);</a:t>
            </a:r>
            <a:endParaRPr lang="pl-PL" altLang="pl-PL" sz="20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podmiotowość stanowi warunek konieczny samowychowania (i szerzej – samoedukacji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);</a:t>
            </a:r>
            <a:endParaRPr lang="pl-PL" altLang="pl-PL" sz="20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podmiotowość stanowi (może stanowić) potężny zasób motywacji wewnętrznej;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praca nad kształtowaniem podmiotowości jest (może być) skuteczną strategią profilaktyczno-wychowawczą;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aktualizacja podmiotowości stanowi (może stanowić) istotne źródło poczucia własnej wartości oraz fundament szczęśliwego (spełnionego) życia.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912218" y="1196752"/>
            <a:ext cx="107997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Ad. d) studium przypadku jako wyróżniona metoda dydaktyczna w edukacji etycznej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- konceptualizacja „studium przypadku”(zob. Moduł 2 szkolenia);</a:t>
            </a:r>
          </a:p>
          <a:p>
            <a:pPr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- częste stosowanie tej metody (szczególnie w jej proponowanej w ramach szkolenia postaci) pozwala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rozwijać uniwersalnie ważne umiejętności (współtworzące każdą z kompetencji kluczowych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takie jak:  krytyczne myślenie, rozwiązywanie problemów, pracę zespołową, dyskutowanie, kreatywność, umiejętności komunikacyjne i negocjacyjne, umiejętności analityczne;</a:t>
            </a:r>
          </a:p>
          <a:p>
            <a:pPr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- regularne i umiejętne stosowanie tej metody jest jedną ze strategii metauczenia;</a:t>
            </a:r>
          </a:p>
          <a:p>
            <a:pPr>
              <a:buClrTx/>
              <a:buFontTx/>
              <a:buNone/>
            </a:pP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- wdrażanie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uczniów  w uczenie się tą metodą stanowi ważny składnik ich przygotowania zawodowego, ponieważ rekomendowana metoda jest jedną z częściej stosowanych metod szkoleniowych; szkolenia zaś (udział w szkoleniach, ich projektowanie czy prowadzenie) są niezbędnym dopełnieniem współcześnie pojmowanego profesjonalizmu. Z metodą tą jest ściśle związana  druga z ważnych metod dydaktycznych – dyskutowanie (dyskusja stanowi zazwyczaj istotny składnik metody studium przypadku), w szczególności jej klasyczna postać, która jest formą współdziałania różniących się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pl-PL" altLang="pl-PL" sz="20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w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poglądach stron. Dyskusja klasyczna jest formą współpracy, ponieważ dyskutujące strony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akceptują logiczne i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parlamentarne kryteria dyskusji oraz uznają wspólny cel dyskusji, za jaki uznają prawdę.   </a:t>
            </a:r>
          </a:p>
          <a:p>
            <a:pPr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U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miejętne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stosowanie tej metody na ogół podnosi aktrakcyjność zajęcia.  </a:t>
            </a:r>
          </a:p>
          <a:p>
            <a:pPr algn="just"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912218" y="1124744"/>
            <a:ext cx="107997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6. Pytania i dyskusja.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47700" y="1124744"/>
            <a:ext cx="107997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I. Cele szkolenia: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1. Uczestnik po zajęciach powinien wykazać się: </a:t>
            </a:r>
          </a:p>
          <a:p>
            <a:pPr marL="457200" indent="-217488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1) Znajomością:</a:t>
            </a:r>
          </a:p>
          <a:p>
            <a:pPr marL="457200" indent="-217488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a) uwarunkowań edukacji etycznej (realizowanej w szkole)</a:t>
            </a:r>
          </a:p>
          <a:p>
            <a:pPr marL="457200" indent="-217488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b) koncepcji podstawy programowej (założenia, cele kształcenia, treści nauczania)</a:t>
            </a:r>
          </a:p>
          <a:p>
            <a:pPr marL="457200" indent="-217488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c)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istotnych różnic między „nową” i „starą” podstawą programową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2) Rozumieniem:</a:t>
            </a:r>
          </a:p>
          <a:p>
            <a:pPr marL="457200" indent="-217488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a) koncepcji podstawy programowej (uzasadnianie założeń, związki między założeniami, celami kształcenia oraz treściami nauczania)</a:t>
            </a:r>
          </a:p>
          <a:p>
            <a:pPr marL="457200" indent="-217488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b) roli nauczyciela etyki</a:t>
            </a:r>
          </a:p>
          <a:p>
            <a:pPr marL="457200" indent="-217488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3) Umiejętnością: </a:t>
            </a:r>
          </a:p>
          <a:p>
            <a:pPr marL="457200" indent="-217488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a) uzasadniania założeń podstawy programowej</a:t>
            </a:r>
          </a:p>
          <a:p>
            <a:pPr marL="457200" indent="-217488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b) stosowania założeń podstawy programowej w praktyce (projektowanie zajęć z etyki)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47700" y="909538"/>
            <a:ext cx="107997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Plan prezentacji: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1. Uwarunkowania związane z nauczaniem etyki w szkole (przedmiotowe, podmiotowe, prawno-organizacyjne)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2. Koncepcja podstawy programowej w zakresie etyki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1) założenia podstawy programowej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2) struktura podstawy programowej (cele kształcenia, treści nauczania)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3. Istotne różnice między „starą” i „nową” podstawą programową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4. Rola nauczyciela etyki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5. Realizacja podstawy programowej w praktyce (projektowanie zajęć edukacyjnych z etyki w świetle przyjętych priorytetów edukacji etycznej)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6. Pytania uczestników szkolenia w związku z przedstawionym referatem – możliwość przedyskutowania wybranych kwestii.</a:t>
            </a:r>
          </a:p>
          <a:p>
            <a:pPr>
              <a:lnSpc>
                <a:spcPct val="115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47700" y="1152327"/>
            <a:ext cx="10799763" cy="436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1. Uwarunkowania związane z nauczaniem etyki w szkole (przedmiotowe, podmiotowe, prawno-organizacyjne) – priorytety edukacji etycznej realizowanej w szkole.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1) Uwarunkowania przedmiotowe (etyka jako dyscyplina naukowa oraz przedmiot nauczania w szkole, nauczanie etyki)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różnica między etyką akademicką a etyką jako przedmiotem nauczanym w szkole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wielość koncepcji etyki oraz modeli edukacji etycznej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wyeksponowanie filozoficznego, autonomicznego i praktyczno-wychowawczego charakteru etyki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wyeksponowanie kognitywnego wymiaru edukacji etycznej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kluczowe cele edukacji etycznej w szkole: intensyfikowanie rozwoju moralnego, rozwijanie zdolności myślenia moralnego, rozwijanie umiejętności stanowiących istotne dopełnienie kompetencji kluczowych (w szczególności złożoną umiejętność krytycznego myślenia).</a:t>
            </a:r>
          </a:p>
          <a:p>
            <a:pPr>
              <a:lnSpc>
                <a:spcPct val="115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47700" y="837530"/>
            <a:ext cx="107997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15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2) Uwarunkowania podmiotowe (uczeń i nauczyciel jako podmioty procesów edukacyjnych) priorytety edukacji etycznej:</a:t>
            </a: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a) uczeń: </a:t>
            </a: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potrzeba uwzględniania zadań rozwojowych uczniów szkół ponadpodstawowych:</a:t>
            </a: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krystalizowanie się tożsamości osobowej, społecznej, kulturowej</a:t>
            </a: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świadome i autonomiczne budowanie światopoglądu</a:t>
            </a: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usprawnianie procesów decyzyjnych skorelowanych z wyborem celów życiowych</a:t>
            </a: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poszerzanie zakresu autonomii </a:t>
            </a: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b) nauczyciel (profesjonalizm nauczyciela etyki)</a:t>
            </a: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kompetencje (i ich doskonalenie)</a:t>
            </a:r>
          </a:p>
          <a:p>
            <a:pPr algn="just"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wypracowanie (modyfikowanie) modelu pracy dydaktyczno-wychowawczej  (autonomia nauczyciela etyki)  </a:t>
            </a:r>
          </a:p>
          <a:p>
            <a:pPr algn="just">
              <a:lnSpc>
                <a:spcPct val="115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buClrTx/>
              <a:buFontTx/>
              <a:buNone/>
            </a:pPr>
            <a:endParaRPr lang="pl-PL" altLang="pl-PL" sz="20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47700" y="693514"/>
            <a:ext cx="107997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  <a:buClrTx/>
              <a:buFontTx/>
              <a:buNone/>
            </a:pPr>
            <a:endParaRPr lang="pl-PL" altLang="pl-PL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3) Uwarunkowania prawno-organizacyjne (regulacje prawne i ich konsekwencje dla organizowania, projektowania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realizowania edukacji etycznej w szkole)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a) kluczowe regulacje prawne bezpośrednio odnoszące się do etyki jako przedmiotu nauczanego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w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szkole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Rozporządzenia Ministra Edukacji Narodowej z dn. 30 stycznia 2018 r. w sprawie podstawy programowej kształcenia ogólnego (dla szkół ponadpodstawowych)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Rozporządzenie Ministra Edukacji Narodowej z dnia 14 kwietnia 1992 r.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w sprawie warunków i sposobu organizowania nauki religii w publicznych przedszkolach i szkołach (Dz.U. z dnia 24 kwietnia 1992 r.)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b) wybrane konsekwencje regulacji prawnych: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organizacja zajęć (współpraca z dyrektorem, wychowawcami klas, rodzicami [opiekunami prawnymi], uczniami);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nieobligatoryjny charakter zajęć a projektowanie zajęć (program nauczania) i realizacja podstawy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programowej (potrzeba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opracowania kilku wariantów programu nauczania).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576263" y="431800"/>
            <a:ext cx="11015662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1000"/>
              </a:spcBef>
              <a:buClrTx/>
              <a:buFontTx/>
              <a:buNone/>
            </a:pPr>
            <a:endParaRPr lang="pl-PL" altLang="pl-PL" sz="2800">
              <a:latin typeface="Calibri" panose="020F0502020204030204" pitchFamily="34" charset="0"/>
            </a:endParaRPr>
          </a:p>
          <a:p>
            <a:pPr algn="ctr" hangingPunct="1">
              <a:lnSpc>
                <a:spcPct val="100000"/>
              </a:lnSpc>
              <a:spcBef>
                <a:spcPts val="1000"/>
              </a:spcBef>
              <a:buClrTx/>
              <a:buFontTx/>
              <a:buNone/>
            </a:pPr>
            <a:endParaRPr lang="pl-PL" altLang="pl-PL" sz="2800">
              <a:latin typeface="Calibri" panose="020F0502020204030204" pitchFamily="34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11300" y="1944688"/>
            <a:ext cx="98345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03238" y="1008311"/>
            <a:ext cx="11606212" cy="19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Rozporządzenie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Ministra Edukacji Narodowej w sprawie podstawy programowej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z dnia 30 stycznia 2018 r.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w sprawie podstawy programowej kształcenia ogólnego dla liceum ogólnokształcącego, technikum oraz branżowej szkoły II stopnia </a:t>
            </a:r>
          </a:p>
          <a:p>
            <a:pPr algn="just">
              <a:lnSpc>
                <a:spcPct val="150000"/>
              </a:lnSpc>
              <a:buClrTx/>
              <a:buFontTx/>
              <a:buNone/>
            </a:pPr>
            <a:endParaRPr lang="pl-PL" altLang="pl-PL" sz="22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ClrTx/>
              <a:buFontTx/>
              <a:buNone/>
            </a:pPr>
            <a:endParaRPr lang="pl-PL" altLang="pl-PL" sz="2200" dirty="0">
              <a:solidFill>
                <a:srgbClr val="00206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2882031"/>
            <a:ext cx="6480175" cy="364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2397125"/>
            <a:ext cx="9144000" cy="16557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  <a:p>
            <a:pPr marL="0" indent="0" algn="ctr">
              <a:lnSpc>
                <a:spcPct val="100000"/>
              </a:lnSpc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985250" algn="l"/>
              </a:tabLst>
            </a:pPr>
            <a:endParaRPr lang="pl-PL" altLang="pl-PL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47700" y="908720"/>
            <a:ext cx="107997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28600" indent="-217488"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2. Koncepcja podstawy programowej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1) Kluczowe założenia podstawy programowej (w zakresie etyki)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a) etyka jest dyscypliną naukową o wielowiekowej tradycji i bogatym dorobku teoretycznym oraz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pl-PL" altLang="pl-PL" sz="2000" dirty="0" smtClean="0">
                <a:solidFill>
                  <a:srgbClr val="002060"/>
                </a:solidFill>
                <a:latin typeface="+mn-lt"/>
              </a:rPr>
            </a:br>
            <a:r>
              <a:rPr lang="pl-PL" altLang="pl-PL" sz="2000" dirty="0" smtClean="0">
                <a:solidFill>
                  <a:srgbClr val="002060"/>
                </a:solidFill>
                <a:latin typeface="+mn-lt"/>
              </a:rPr>
              <a:t>o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</a:rPr>
              <a:t>wielu możliwych zastosowaniach praktycznych. Podstawa programowa eksponuje filozoficzny, praktyczny oraz wychowawczy (samowychowawczy) charakter etyki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pl-PL" altLang="pl-PL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b) w ramach edukacji etycznej wyróżnia się trzy jej wymiary: kognitywny (wiedza etyczna, myślenie moralne), motywacyjny (procesy wolicjonalne i emocjonalne związane z moralnością) oraz behawioralny (zachowania </a:t>
            </a:r>
            <a:r>
              <a:rPr lang="pl-PL" altLang="pl-PL" sz="2000" dirty="0" smtClean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i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postawy moralne), które skorelowane są z czterema podstawowymi funkcjami edukacji etycznej: poznawczą, praktyczną, wychowawczą i integracyjną. </a:t>
            </a:r>
            <a:r>
              <a:rPr lang="pl-PL" altLang="pl-PL" sz="2000" dirty="0">
                <a:latin typeface="+mn-lt"/>
                <a:cs typeface="Calibri" panose="020F0502020204030204" pitchFamily="34" charset="0"/>
              </a:rPr>
              <a:t> </a:t>
            </a:r>
            <a:r>
              <a:rPr lang="pl-PL" altLang="pl-PL" sz="2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Podstawa programowa zawiera zapisy odnoszące się do wszystkie aspektów edukacji etycznej i uwzględnia jej podstawowe funkcje. Kognitywny wymiar edukacji etycznej traktuje się jako podstawowy.</a:t>
            </a:r>
          </a:p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pl-PL" altLang="pl-PL" dirty="0">
                <a:solidFill>
                  <a:srgbClr val="002060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2507</TotalTime>
  <Words>1516</Words>
  <Application>Microsoft Office PowerPoint</Application>
  <PresentationFormat>Niestandardowy</PresentationFormat>
  <Paragraphs>177</Paragraphs>
  <Slides>23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23</vt:i4>
      </vt:variant>
    </vt:vector>
  </HeadingPairs>
  <TitlesOfParts>
    <vt:vector size="32" baseType="lpstr">
      <vt:lpstr>Arial</vt:lpstr>
      <vt:lpstr>Myriad Pro Cond</vt:lpstr>
      <vt:lpstr>Segoe UI</vt:lpstr>
      <vt:lpstr>Calibri Light</vt:lpstr>
      <vt:lpstr>Microsoft YaHei</vt:lpstr>
      <vt:lpstr>Calibri</vt:lpstr>
      <vt:lpstr>Times New Roman</vt:lpstr>
      <vt:lpstr>Motyw pakietu Office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Wioletta Kozak</dc:creator>
  <cp:lastModifiedBy>Konto Microsoft</cp:lastModifiedBy>
  <cp:revision>379</cp:revision>
  <cp:lastPrinted>1601-01-01T00:00:00Z</cp:lastPrinted>
  <dcterms:created xsi:type="dcterms:W3CDTF">2018-09-07T09:39:44Z</dcterms:created>
  <dcterms:modified xsi:type="dcterms:W3CDTF">2020-03-02T09:16:33Z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CKE</vt:lpwstr>
  </property>
  <property fmtid="{D5CDD505-2E9C-101B-9397-08002B2CF9AE}" pid="4" name="HiddenSlides">
    <vt:r8>0</vt:r8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r8>0</vt:r8>
  </property>
  <property fmtid="{D5CDD505-2E9C-101B-9397-08002B2CF9AE}" pid="8" name="Notes">
    <vt:r8>0</vt:r8>
  </property>
  <property fmtid="{D5CDD505-2E9C-101B-9397-08002B2CF9AE}" pid="9" name="PresentationFormat">
    <vt:lpwstr>Panoramiczny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r8>50</vt:r8>
  </property>
</Properties>
</file>