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744" r:id="rId2"/>
  </p:sldMasterIdLst>
  <p:notesMasterIdLst>
    <p:notesMasterId r:id="rId28"/>
  </p:notesMasterIdLst>
  <p:handoutMasterIdLst>
    <p:handoutMasterId r:id="rId29"/>
  </p:handoutMasterIdLst>
  <p:sldIdLst>
    <p:sldId id="464" r:id="rId3"/>
    <p:sldId id="420" r:id="rId4"/>
    <p:sldId id="446" r:id="rId5"/>
    <p:sldId id="452" r:id="rId6"/>
    <p:sldId id="453" r:id="rId7"/>
    <p:sldId id="353" r:id="rId8"/>
    <p:sldId id="442" r:id="rId9"/>
    <p:sldId id="443" r:id="rId10"/>
    <p:sldId id="444" r:id="rId11"/>
    <p:sldId id="440" r:id="rId12"/>
    <p:sldId id="438" r:id="rId13"/>
    <p:sldId id="441" r:id="rId14"/>
    <p:sldId id="439" r:id="rId15"/>
    <p:sldId id="418" r:id="rId16"/>
    <p:sldId id="454" r:id="rId17"/>
    <p:sldId id="451" r:id="rId18"/>
    <p:sldId id="455" r:id="rId19"/>
    <p:sldId id="458" r:id="rId20"/>
    <p:sldId id="459" r:id="rId21"/>
    <p:sldId id="463" r:id="rId22"/>
    <p:sldId id="460" r:id="rId23"/>
    <p:sldId id="462" r:id="rId24"/>
    <p:sldId id="457" r:id="rId25"/>
    <p:sldId id="419" r:id="rId26"/>
    <p:sldId id="339" r:id="rId27"/>
  </p:sldIdLst>
  <p:sldSz cx="12192000" cy="6858000"/>
  <p:notesSz cx="6797675" cy="9928225"/>
  <p:embeddedFontLst>
    <p:embeddedFont>
      <p:font typeface="Myriad Pro Cond" panose="020B0506030403020204" charset="0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Century Gothic" panose="020B0502020202020204" pitchFamily="34" charset="0"/>
      <p:regular r:id="rId36"/>
      <p:bold r:id="rId37"/>
      <p:italic r:id="rId38"/>
      <p:bold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Arial Narrow" panose="020B0606020202030204" pitchFamily="34" charset="0"/>
      <p:regular r:id="rId44"/>
      <p:bold r:id="rId45"/>
      <p:italic r:id="rId46"/>
      <p:boldItalic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  <p15:guide id="3" orient="horz" pos="1152" userDrawn="1">
          <p15:clr>
            <a:srgbClr val="A4A3A4"/>
          </p15:clr>
        </p15:guide>
        <p15:guide id="4" orient="horz" pos="3888" userDrawn="1">
          <p15:clr>
            <a:srgbClr val="A4A3A4"/>
          </p15:clr>
        </p15:guide>
        <p15:guide id="5" orient="horz" pos="3072" userDrawn="1">
          <p15:clr>
            <a:srgbClr val="A4A3A4"/>
          </p15:clr>
        </p15:guide>
        <p15:guide id="6" orient="horz" pos="436" userDrawn="1">
          <p15:clr>
            <a:srgbClr val="A4A3A4"/>
          </p15:clr>
        </p15:guide>
        <p15:guide id="7" orient="horz" pos="3648" userDrawn="1">
          <p15:clr>
            <a:srgbClr val="A4A3A4"/>
          </p15:clr>
        </p15:guide>
        <p15:guide id="8" pos="3840" userDrawn="1">
          <p15:clr>
            <a:srgbClr val="A4A3A4"/>
          </p15:clr>
        </p15:guide>
        <p15:guide id="9" pos="767" userDrawn="1">
          <p15:clr>
            <a:srgbClr val="A4A3A4"/>
          </p15:clr>
        </p15:guide>
        <p15:guide id="10" pos="6913" userDrawn="1">
          <p15:clr>
            <a:srgbClr val="A4A3A4"/>
          </p15:clr>
        </p15:guide>
        <p15:guide id="11" pos="5712" userDrawn="1">
          <p15:clr>
            <a:srgbClr val="A4A3A4"/>
          </p15:clr>
        </p15:guide>
        <p15:guide id="12" pos="7249" userDrawn="1">
          <p15:clr>
            <a:srgbClr val="A4A3A4"/>
          </p15:clr>
        </p15:guide>
        <p15:guide id="13" pos="3696" userDrawn="1">
          <p15:clr>
            <a:srgbClr val="A4A3A4"/>
          </p15:clr>
        </p15:guide>
        <p15:guide id="14" pos="431" userDrawn="1">
          <p15:clr>
            <a:srgbClr val="A4A3A4"/>
          </p15:clr>
        </p15:guide>
        <p15:guide id="15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2E64"/>
    <a:srgbClr val="0033CC"/>
    <a:srgbClr val="EAEAEA"/>
    <a:srgbClr val="0099FF"/>
    <a:srgbClr val="1489D8"/>
    <a:srgbClr val="002060"/>
    <a:srgbClr val="0060A8"/>
    <a:srgbClr val="6699FF"/>
    <a:srgbClr val="99CC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9" autoAdjust="0"/>
    <p:restoredTop sz="86412" autoAdjust="0"/>
  </p:normalViewPr>
  <p:slideViewPr>
    <p:cSldViewPr>
      <p:cViewPr>
        <p:scale>
          <a:sx n="107" d="100"/>
          <a:sy n="107" d="100"/>
        </p:scale>
        <p:origin x="-672" y="-66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6"/>
        <p:guide orient="horz" pos="3648"/>
        <p:guide pos="3840"/>
        <p:guide pos="767"/>
        <p:guide pos="6913"/>
        <p:guide pos="5712"/>
        <p:guide pos="7249"/>
        <p:guide pos="3696"/>
        <p:guide pos="431"/>
        <p:guide pos="2880"/>
      </p:guideLst>
    </p:cSldViewPr>
  </p:slideViewPr>
  <p:outlineViewPr>
    <p:cViewPr>
      <p:scale>
        <a:sx n="33" d="100"/>
        <a:sy n="33" d="100"/>
      </p:scale>
      <p:origin x="0" y="958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1308" y="66"/>
      </p:cViewPr>
      <p:guideLst>
        <p:guide orient="horz" pos="2880"/>
        <p:guide orient="horz" pos="3127"/>
        <p:guide pos="216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41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pl-PL" smtClean="0"/>
              <a:t>2019-11-29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pl-PL" smtClean="0"/>
              <a:t>2019-11-29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09513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l-PL" smtClean="0"/>
              <a:t>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2214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40328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94397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mtClean="0"/>
              <a:t>w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l-PL" smtClean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58805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l-PL" smtClean="0"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06680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l-PL" smtClean="0"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23139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l-PL" smtClean="0"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5580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l-PL" smtClean="0"/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90095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l-PL" smtClean="0"/>
              <a:t>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12228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owolny kształt 6"/>
          <p:cNvSpPr>
            <a:spLocks noEditPoints="1"/>
          </p:cNvSpPr>
          <p:nvPr userDrawn="1"/>
        </p:nvSpPr>
        <p:spPr bwMode="auto">
          <a:xfrm>
            <a:off x="1715" y="1268760"/>
            <a:ext cx="12190285" cy="5326732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sz="1800" noProof="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23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pl-PL" noProof="0" smtClean="0"/>
              <a:t>2019-11-29</a:t>
            </a:fld>
            <a:endParaRPr lang="pl-PL" noProof="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59142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pl-PL" noProof="0" smtClean="0"/>
              <a:t>2019-11-29</a:t>
            </a:fld>
            <a:endParaRPr lang="pl-PL" noProof="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39046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pl-PL" noProof="0" smtClean="0"/>
              <a:t>2019-11-29</a:t>
            </a:fld>
            <a:endParaRPr lang="pl-PL" noProof="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47066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pl-PL" noProof="0" smtClean="0"/>
              <a:t>2019-11-29</a:t>
            </a:fld>
            <a:endParaRPr lang="pl-PL" noProof="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79748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pl-PL" noProof="0" smtClean="0"/>
              <a:t>2019-11-29</a:t>
            </a:fld>
            <a:endParaRPr lang="pl-PL" noProof="0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08348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pl-PL" noProof="0" smtClean="0"/>
              <a:t>2019-11-29</a:t>
            </a:fld>
            <a:endParaRPr lang="pl-PL" noProof="0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14817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pl-PL" noProof="0" smtClean="0"/>
              <a:t>2019-11-29</a:t>
            </a:fld>
            <a:endParaRPr lang="pl-PL" noProof="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39696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pl-PL" noProof="0" smtClean="0"/>
              <a:t>2019-11-29</a:t>
            </a:fld>
            <a:endParaRPr lang="pl-PL" noProof="0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47712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pl-PL" noProof="0" smtClean="0"/>
              <a:t>2019-11-29</a:t>
            </a:fld>
            <a:endParaRPr lang="pl-PL" noProof="0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49333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pl-PL" noProof="0" smtClean="0"/>
              <a:t>2019-11-29</a:t>
            </a:fld>
            <a:endParaRPr lang="pl-PL" noProof="0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2239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33987-6305-4E2A-BF18-EF013ECE927B}" type="datetimeFigureOut">
              <a:rPr lang="pl-PL" noProof="0" smtClean="0"/>
              <a:pPr/>
              <a:t>2019-11-29</a:t>
            </a:fld>
            <a:endParaRPr lang="pl-PL" noProof="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noProof="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C87F6-986D-49E6-AF40-1B3A1EE8064D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547630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216680" cy="686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0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03512" y="274638"/>
            <a:ext cx="8784976" cy="706090"/>
          </a:xfr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l-PL" sz="2800" dirty="0">
                <a:solidFill>
                  <a:srgbClr val="392E64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Propozycja rozkładu godzin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071133"/>
              </p:ext>
            </p:extLst>
          </p:nvPr>
        </p:nvGraphicFramePr>
        <p:xfrm>
          <a:off x="2027549" y="1340769"/>
          <a:ext cx="8136902" cy="475252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037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37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82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82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882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8823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8823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8823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541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 szkoły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Poziom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klasa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 klasa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 klasa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 klasa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 klasa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Razem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3221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</a:t>
                      </a:r>
                      <a:endParaRPr lang="pl-PL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Podstawowy</a:t>
                      </a:r>
                      <a:endParaRPr lang="pl-PL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l-PL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l-PL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l-PL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l-PL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pl-PL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pl-PL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322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Rozszerzony </a:t>
                      </a:r>
                      <a:endParaRPr lang="pl-PL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l-PL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l-PL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l-PL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l-PL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pl-PL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pl-PL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3221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Technikum</a:t>
                      </a:r>
                      <a:endParaRPr lang="pl-PL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Podstawowy</a:t>
                      </a:r>
                      <a:endParaRPr lang="pl-PL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l-PL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l-PL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l-PL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l-PL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l-PL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pl-PL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322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Rozszerzony </a:t>
                      </a:r>
                      <a:endParaRPr lang="pl-PL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l-PL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l-PL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l-PL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l-PL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l-PL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pl-PL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64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SzB I stopnia po 8 kl. SP</a:t>
                      </a:r>
                      <a:endParaRPr lang="pl-PL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Podstawowy</a:t>
                      </a:r>
                      <a:endParaRPr lang="pl-PL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l-PL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l-PL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l-PL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pl-PL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pl-PL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pl-PL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64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SzB I stopnia po gimn.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Podstawowy*</a:t>
                      </a:r>
                      <a:endParaRPr lang="pl-PL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l-PL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l-PL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l-PL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pl-PL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pl-PL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l-PL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3221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 dla dorosłych w formie stacj.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Podstawowy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8644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Rozszerzony 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3221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 dla dorosłych </a:t>
                      </a:r>
                      <a:r>
                        <a:rPr lang="pl-PL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pl-PL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pl-P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formie </a:t>
                      </a:r>
                      <a:r>
                        <a:rPr lang="pl-PL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zaocznej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Podstawowy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87966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Rozszerzony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586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03512" y="188640"/>
            <a:ext cx="8784976" cy="576064"/>
          </a:xfrm>
          <a:solidFill>
            <a:schemeClr val="accent1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l-PL" sz="2400" dirty="0">
                <a:solidFill>
                  <a:srgbClr val="392E64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Działy tematyczne – ZP i ZR</a:t>
            </a:r>
          </a:p>
        </p:txBody>
      </p:sp>
      <p:graphicFrame>
        <p:nvGraphicFramePr>
          <p:cNvPr id="11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9486886"/>
              </p:ext>
            </p:extLst>
          </p:nvPr>
        </p:nvGraphicFramePr>
        <p:xfrm>
          <a:off x="1703512" y="836712"/>
          <a:ext cx="8784976" cy="58326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6694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54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3244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Zakres podstawowy</a:t>
                      </a:r>
                      <a:endParaRPr lang="pl-P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Zakres rozszerzony</a:t>
                      </a:r>
                      <a:endParaRPr lang="pl-P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4994"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Klasa 1</a:t>
                      </a:r>
                      <a:endParaRPr lang="pl-P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78964">
                <a:tc>
                  <a:txBody>
                    <a:bodyPr/>
                    <a:lstStyle/>
                    <a:p>
                      <a:pPr marL="400050" indent="-400050">
                        <a:buFont typeface="+mj-lt"/>
                        <a:buAutoNum type="romanUcPeriod"/>
                      </a:pP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Źródła informacji geograficznych, technologie geoinformacyjne oraz metody prezentacji danych przestrzennych </a:t>
                      </a:r>
                      <a:r>
                        <a:rPr lang="pl-PL" sz="1400" b="0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(3h)</a:t>
                      </a:r>
                    </a:p>
                    <a:p>
                      <a:pPr marL="400050" indent="-400050">
                        <a:buFont typeface="+mj-lt"/>
                        <a:buAutoNum type="romanUcPeriod"/>
                      </a:pP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Ziemia we wszechświecie</a:t>
                      </a:r>
                      <a:r>
                        <a:rPr lang="pl-PL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400" b="0" kern="1200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(3h)</a:t>
                      </a:r>
                    </a:p>
                    <a:p>
                      <a:pPr marL="400050" indent="-400050">
                        <a:buFont typeface="+mj-lt"/>
                        <a:buAutoNum type="romanUcPeriod"/>
                      </a:pP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Atmosfera </a:t>
                      </a:r>
                      <a:r>
                        <a:rPr lang="pl-PL" sz="1400" b="0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(6h)</a:t>
                      </a:r>
                    </a:p>
                    <a:p>
                      <a:pPr marL="400050" indent="-400050">
                        <a:buFont typeface="+mj-lt"/>
                        <a:buAutoNum type="romanUcPeriod"/>
                      </a:pP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Hydrosfera </a:t>
                      </a:r>
                      <a:r>
                        <a:rPr lang="pl-PL" sz="1400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(4h)</a:t>
                      </a:r>
                      <a:endParaRPr lang="pl-PL" sz="1400" b="1" kern="1200" dirty="0" smtClean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400050" indent="-400050">
                        <a:buFont typeface="+mj-lt"/>
                        <a:buAutoNum type="romanUcPeriod"/>
                      </a:pP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Litosfera </a:t>
                      </a:r>
                      <a:r>
                        <a:rPr lang="pl-PL" sz="1400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(7h)</a:t>
                      </a:r>
                    </a:p>
                    <a:p>
                      <a:pPr marL="400050" indent="-400050">
                        <a:buFont typeface="+mj-lt"/>
                        <a:buAutoNum type="romanUcPeriod"/>
                      </a:pPr>
                      <a:r>
                        <a:rPr lang="pl-PL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Pedosfera</a:t>
                      </a: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 biosfera </a:t>
                      </a:r>
                      <a:r>
                        <a:rPr lang="pl-PL" sz="1400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(3h)</a:t>
                      </a:r>
                    </a:p>
                    <a:p>
                      <a:pPr marL="0" indent="0">
                        <a:buNone/>
                      </a:pPr>
                      <a:r>
                        <a:rPr lang="pl-PL" sz="1400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Razem: 26</a:t>
                      </a:r>
                      <a:r>
                        <a:rPr lang="pl-PL" sz="1400" kern="1200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godz.</a:t>
                      </a:r>
                      <a:endParaRPr lang="pl-PL" sz="14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0" indent="-400050">
                        <a:buFont typeface="+mj-lt"/>
                        <a:buAutoNum type="romanUcPeriod"/>
                      </a:pP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Metody badań geograficznych </a:t>
                      </a:r>
                      <a:b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technologie geoinformacyjne </a:t>
                      </a:r>
                      <a:r>
                        <a:rPr lang="pl-PL" sz="1400" b="0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(3h)</a:t>
                      </a:r>
                    </a:p>
                    <a:p>
                      <a:pPr marL="400050" indent="-400050">
                        <a:buFont typeface="+mj-lt"/>
                        <a:buAutoNum type="romanUcPeriod"/>
                      </a:pP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Współczesne badania kosmosu </a:t>
                      </a:r>
                      <a:b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obserwacje astronomiczne </a:t>
                      </a:r>
                      <a:r>
                        <a:rPr lang="pl-PL" sz="1400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(3h)</a:t>
                      </a:r>
                    </a:p>
                    <a:p>
                      <a:pPr marL="400050" indent="-400050">
                        <a:buFont typeface="+mj-lt"/>
                        <a:buAutoNum type="romanUcPeriod"/>
                      </a:pP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Dynamika procesów atmosferycznych </a:t>
                      </a:r>
                      <a:b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hydrologicznych </a:t>
                      </a:r>
                      <a:r>
                        <a:rPr lang="pl-PL" sz="1400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(10h)</a:t>
                      </a:r>
                    </a:p>
                    <a:p>
                      <a:pPr marL="400050" indent="-400050">
                        <a:buFont typeface="+mj-lt"/>
                        <a:buAutoNum type="romanUcPeriod"/>
                      </a:pP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Dynamika procesów geologicznych </a:t>
                      </a:r>
                      <a:b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geomorfologicznych </a:t>
                      </a:r>
                      <a:r>
                        <a:rPr lang="pl-PL" sz="1400" b="0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(10h)</a:t>
                      </a:r>
                    </a:p>
                    <a:p>
                      <a:pPr marL="0" marR="0" lvl="0" indent="0" algn="l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pl-PL" sz="1400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Razem: 26</a:t>
                      </a:r>
                      <a:r>
                        <a:rPr lang="pl-PL" sz="1400" kern="1200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godz.</a:t>
                      </a:r>
                      <a:endParaRPr lang="pl-P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4994"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Klasa 2</a:t>
                      </a:r>
                      <a:endParaRPr lang="pl-P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0453">
                <a:tc>
                  <a:txBody>
                    <a:bodyPr/>
                    <a:lstStyle/>
                    <a:p>
                      <a:pPr marL="400050" indent="-400050">
                        <a:buFont typeface="+mj-lt"/>
                        <a:buAutoNum type="romanUcPeriod" startAt="7"/>
                      </a:pP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Podział polityczny i zróżnicowanie poziomu rozwoju gospodarczego świata  </a:t>
                      </a:r>
                      <a:r>
                        <a:rPr lang="pl-PL" sz="1400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(5h)</a:t>
                      </a:r>
                    </a:p>
                    <a:p>
                      <a:pPr marL="400050" indent="-400050">
                        <a:buFont typeface="+mj-lt"/>
                        <a:buAutoNum type="romanUcPeriod" startAt="7"/>
                      </a:pP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Przemiany ludnościowe i procesy urbanizacyjne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 świecie </a:t>
                      </a:r>
                      <a:r>
                        <a:rPr lang="pl-PL" sz="1400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(12h)</a:t>
                      </a:r>
                    </a:p>
                    <a:p>
                      <a:pPr marL="400050" indent="-400050">
                        <a:buFont typeface="+mj-lt"/>
                        <a:buAutoNum type="romanUcPeriod" startAt="7"/>
                      </a:pP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Uwarunkowania rozwoju gospodarki światowej </a:t>
                      </a:r>
                      <a:r>
                        <a:rPr lang="pl-PL" sz="1400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(5h)</a:t>
                      </a:r>
                    </a:p>
                    <a:p>
                      <a:pPr marL="400050" indent="-400050">
                        <a:buFont typeface="+mj-lt"/>
                        <a:buAutoNum type="romanUcPeriod" startAt="7"/>
                      </a:pP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Rolnictwo, leśnictwo i rybactwo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400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(6h)</a:t>
                      </a:r>
                    </a:p>
                    <a:p>
                      <a:pPr marL="400050" indent="-400050">
                        <a:buFont typeface="+mj-lt"/>
                        <a:buAutoNum type="romanUcPeriod" startAt="7"/>
                      </a:pP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Przemysł i budownictwo </a:t>
                      </a:r>
                      <a:r>
                        <a:rPr lang="pl-PL" sz="1400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(7h)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400050" indent="-400050">
                        <a:buFont typeface="+mj-lt"/>
                        <a:buAutoNum type="romanUcPeriod" startAt="7"/>
                      </a:pP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Usługi </a:t>
                      </a:r>
                      <a:r>
                        <a:rPr lang="pl-PL" sz="1400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(7h)</a:t>
                      </a:r>
                    </a:p>
                    <a:p>
                      <a:pPr marL="400050" indent="-400050">
                        <a:buFont typeface="+mj-lt"/>
                        <a:buAutoNum type="romanUcPeriod" startAt="7"/>
                      </a:pP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Człowiek a</a:t>
                      </a:r>
                      <a:r>
                        <a:rPr lang="pl-PL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środowisko geograficzne –  konflikty interesów </a:t>
                      </a:r>
                      <a:r>
                        <a:rPr lang="pl-PL" sz="1400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(10h)</a:t>
                      </a:r>
                    </a:p>
                    <a:p>
                      <a:pPr marL="0" marR="0" lvl="0" indent="0" algn="l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pl-PL" sz="1400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Razem: 52</a:t>
                      </a:r>
                      <a:r>
                        <a:rPr lang="pl-PL" sz="1400" kern="1200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godz.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pl-P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0" indent="-400050">
                        <a:buFont typeface="+mj-lt"/>
                        <a:buAutoNum type="romanUcPeriod" startAt="5"/>
                      </a:pP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Współpraca i konflikty </a:t>
                      </a:r>
                      <a:r>
                        <a:rPr lang="pl-PL" sz="1400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(2h)</a:t>
                      </a:r>
                    </a:p>
                    <a:p>
                      <a:pPr marL="400050" indent="-400050">
                        <a:buFont typeface="+mj-lt"/>
                        <a:buAutoNum type="romanUcPeriod" startAt="5"/>
                      </a:pP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Przemiany struktur społecznych </a:t>
                      </a:r>
                      <a:b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sieci osadniczej </a:t>
                      </a:r>
                      <a:r>
                        <a:rPr lang="pl-PL" sz="1400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(6h)</a:t>
                      </a:r>
                    </a:p>
                    <a:p>
                      <a:pPr marL="400050" indent="-400050">
                        <a:buFont typeface="+mj-lt"/>
                        <a:buAutoNum type="romanUcPeriod" startAt="5"/>
                      </a:pP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Tendencje rozwoju gospodarczego </a:t>
                      </a:r>
                      <a:r>
                        <a:rPr lang="pl-PL" sz="1400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(2h)</a:t>
                      </a:r>
                    </a:p>
                    <a:p>
                      <a:pPr marL="400050" indent="-400050">
                        <a:buFont typeface="+mj-lt"/>
                        <a:buAutoNum type="romanUcPeriod" startAt="5"/>
                      </a:pP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Zróżnicowanie gospodarki rolnej </a:t>
                      </a:r>
                      <a:r>
                        <a:rPr lang="pl-PL" sz="1400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(3h)</a:t>
                      </a:r>
                    </a:p>
                    <a:p>
                      <a:pPr marL="400050" indent="-400050">
                        <a:buFont typeface="+mj-lt"/>
                        <a:buAutoNum type="romanUcPeriod" startAt="5"/>
                      </a:pP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Przemiany sektora przemysłowego </a:t>
                      </a:r>
                      <a:r>
                        <a:rPr lang="pl-PL" sz="1400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(6h) </a:t>
                      </a:r>
                    </a:p>
                    <a:p>
                      <a:pPr marL="400050" indent="-400050">
                        <a:buFont typeface="+mj-lt"/>
                        <a:buAutoNum type="romanUcPeriod" startAt="5"/>
                      </a:pP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Rola tradycyjnych i nowoczesnych usług  w rozwoju społeczno-gospodarczym </a:t>
                      </a:r>
                      <a:r>
                        <a:rPr lang="pl-PL" sz="1400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(6h)</a:t>
                      </a:r>
                    </a:p>
                    <a:p>
                      <a:pPr marL="0" marR="0" lvl="0" indent="0" algn="l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pl-PL" sz="1400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Razem: 26</a:t>
                      </a:r>
                      <a:r>
                        <a:rPr lang="pl-PL" sz="1400" kern="1200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godz.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pl-P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054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1703388" y="188913"/>
            <a:ext cx="8785225" cy="504825"/>
          </a:xfrm>
          <a:solidFill>
            <a:schemeClr val="accent1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pl-P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rgbClr val="392E64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Działy tematyczne – ZP  i ZR</a:t>
            </a:r>
            <a:r>
              <a:rPr lang="pl-PL" dirty="0" smtClean="0"/>
              <a:t/>
            </a:r>
            <a:br>
              <a:rPr lang="pl-PL" dirty="0" smtClean="0"/>
            </a:br>
            <a:endParaRPr lang="en-GB" dirty="0"/>
          </a:p>
        </p:txBody>
      </p:sp>
      <p:graphicFrame>
        <p:nvGraphicFramePr>
          <p:cNvPr id="6" name="Symbol zastępczy zawartości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52619754"/>
              </p:ext>
            </p:extLst>
          </p:nvPr>
        </p:nvGraphicFramePr>
        <p:xfrm>
          <a:off x="1703513" y="765175"/>
          <a:ext cx="8784975" cy="59766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657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4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90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8164"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Zakres podstawowy</a:t>
                      </a:r>
                      <a:endParaRPr lang="pl-P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Zakres rozszerzony</a:t>
                      </a:r>
                      <a:endParaRPr lang="pl-P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8164">
                <a:tc gridSpan="3"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Klasa 3</a:t>
                      </a:r>
                      <a:endParaRPr lang="pl-P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82330">
                <a:tc>
                  <a:txBody>
                    <a:bodyPr/>
                    <a:lstStyle/>
                    <a:p>
                      <a:pPr marL="400050" indent="-400050">
                        <a:buFont typeface="+mj-lt"/>
                        <a:buAutoNum type="romanUcPeriod" startAt="14"/>
                      </a:pP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Regionalne zróżnicowanie środowiska przyrodniczego Polski </a:t>
                      </a:r>
                      <a:r>
                        <a:rPr lang="pl-PL" sz="1400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(12h) </a:t>
                      </a:r>
                    </a:p>
                    <a:p>
                      <a:pPr marL="400050" indent="-400050">
                        <a:buFont typeface="+mj-lt"/>
                        <a:buAutoNum type="romanUcPeriod" startAt="14"/>
                      </a:pP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Zróżnicowanie społeczno-gospodarcze Polski </a:t>
                      </a:r>
                      <a:r>
                        <a:rPr lang="pl-PL" sz="1400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(12h)</a:t>
                      </a:r>
                    </a:p>
                    <a:p>
                      <a:pPr marL="400050" marR="0" lvl="0" indent="-400050" algn="l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UcPeriod" startAt="14"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Bałtyk i gospodarka morska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400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(2h)</a:t>
                      </a:r>
                    </a:p>
                    <a:p>
                      <a:pPr marL="0" marR="0" lvl="0" indent="0" algn="l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pl-PL" sz="1400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Razem: 26</a:t>
                      </a:r>
                      <a:r>
                        <a:rPr lang="pl-PL" sz="1400" kern="1200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godz.</a:t>
                      </a:r>
                      <a:endParaRPr lang="pl-PL" sz="1400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00050" indent="-400050">
                        <a:buFont typeface="+mj-lt"/>
                        <a:buAutoNum type="romanUcPeriod" startAt="11"/>
                      </a:pP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Związki między elementami środowiska przyrodniczego na  wybranych obszarach  Polski </a:t>
                      </a:r>
                      <a:r>
                        <a:rPr lang="pl-PL" sz="1400" b="0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(8h)</a:t>
                      </a:r>
                    </a:p>
                    <a:p>
                      <a:pPr marL="400050" indent="-400050">
                        <a:buFont typeface="+mj-lt"/>
                        <a:buAutoNum type="romanUcPeriod" startAt="11"/>
                      </a:pP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Zróżnicowanie krajobrazowe Polski</a:t>
                      </a:r>
                      <a:r>
                        <a:rPr lang="pl-PL" sz="1400" b="1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400" b="0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(13h)</a:t>
                      </a:r>
                    </a:p>
                    <a:p>
                      <a:pPr marL="400050" marR="0" lvl="0" indent="-400050" algn="l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UcPeriod" startAt="11"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Zróżnicowanie społeczno-kulturowe Polski </a:t>
                      </a:r>
                      <a:r>
                        <a:rPr lang="pl-PL" sz="1400" b="0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(11h)</a:t>
                      </a:r>
                    </a:p>
                    <a:p>
                      <a:pPr marL="400050" indent="-400050">
                        <a:buFont typeface="+mj-lt"/>
                        <a:buAutoNum type="romanUcPeriod" startAt="11"/>
                      </a:pP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Relacje między elementami przestrzeni geograficznej we własnym regionie </a:t>
                      </a:r>
                      <a:r>
                        <a:rPr lang="pl-PL" sz="1400" b="0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(20h)</a:t>
                      </a:r>
                    </a:p>
                    <a:p>
                      <a:pPr marL="0" marR="0" lvl="0" indent="0" algn="l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pl-PL" sz="1400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Razem: 52</a:t>
                      </a:r>
                      <a:r>
                        <a:rPr lang="pl-PL" sz="1400" kern="1200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godz.</a:t>
                      </a:r>
                      <a:endParaRPr lang="pl-PL" sz="1400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buFont typeface="+mj-lt"/>
                        <a:buAutoNum type="arabicPeriod" startAt="11"/>
                      </a:pPr>
                      <a:endParaRPr lang="pl-P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11"/>
                      </a:pPr>
                      <a:endParaRPr lang="pl-P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9039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l-P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Klasa</a:t>
                      </a:r>
                      <a:r>
                        <a:rPr lang="pl-PL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 (liceum) / Klasa 4 i 5 (technikum)</a:t>
                      </a:r>
                      <a:endParaRPr lang="pl-PL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98967">
                <a:tc>
                  <a:txBody>
                    <a:bodyPr/>
                    <a:lstStyle/>
                    <a:p>
                      <a:endParaRPr lang="pl-P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00050" marR="0" lvl="0" indent="-400050" algn="l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UcPeriod" startAt="15"/>
                        <a:tabLst/>
                        <a:defRPr/>
                      </a:pPr>
                      <a:r>
                        <a:rPr lang="pl-PL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Strefowe zróżnicowanie </a:t>
                      </a: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środowiska przyrodniczego na Ziemi </a:t>
                      </a:r>
                      <a:r>
                        <a:rPr lang="pl-PL" sz="1400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(3h)</a:t>
                      </a:r>
                      <a:r>
                        <a:rPr lang="pl-PL" sz="1400" b="1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400050" marR="0" lvl="0" indent="-400050" algn="l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UcPeriod" startAt="15"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Problemy środowiskowe współczesnego świata </a:t>
                      </a:r>
                      <a:r>
                        <a:rPr lang="pl-PL" sz="1400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(9h)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400050" marR="0" lvl="0" indent="-400050" algn="l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UcPeriod" startAt="15"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Wpływ środowiska przyrodniczego na gospodarczą działalność człowieka na przykładzie wybranych obszarów </a:t>
                      </a:r>
                      <a:r>
                        <a:rPr lang="pl-PL" sz="1400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(5h)</a:t>
                      </a:r>
                    </a:p>
                    <a:p>
                      <a:pPr marL="400050" marR="0" lvl="0" indent="-400050" algn="l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UcPeriod" startAt="15"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Problemy polityczne współczesnego świata </a:t>
                      </a:r>
                      <a:r>
                        <a:rPr lang="pl-PL" sz="1400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(5h)</a:t>
                      </a:r>
                    </a:p>
                    <a:p>
                      <a:pPr marL="400050" marR="0" lvl="0" indent="-400050" algn="l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UcPeriod" startAt="15"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Wybrane problemy społeczne współczesnego świata </a:t>
                      </a:r>
                      <a:r>
                        <a:rPr lang="pl-PL" sz="1400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(6h)</a:t>
                      </a:r>
                    </a:p>
                    <a:p>
                      <a:pPr marL="400050" marR="0" lvl="0" indent="-400050" algn="l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UcPeriod" startAt="15"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Zróżnicowanie jakości  życia i poziomu  zaspokojenia potrzeb człowieka w wybranych krajach świata </a:t>
                      </a:r>
                      <a:r>
                        <a:rPr lang="pl-PL" sz="1400" b="0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(6h)</a:t>
                      </a:r>
                      <a:endParaRPr lang="pl-PL" sz="1400" b="1" kern="1200" dirty="0" smtClean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400050" marR="0" lvl="0" indent="-400050" algn="l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UcPeriod" startAt="15"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Problemy gospodarcze współczesnego świata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400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(6h)</a:t>
                      </a:r>
                    </a:p>
                    <a:p>
                      <a:pPr marL="0" marR="0" lvl="0" indent="0" algn="l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Razem: 40</a:t>
                      </a:r>
                      <a:r>
                        <a:rPr lang="pl-PL" sz="1400" kern="1200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godz. (nie 52, bo klasa maturalna)</a:t>
                      </a:r>
                      <a:endParaRPr lang="pl-PL" sz="1400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400050" marR="0" lvl="0" indent="-400050" algn="l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UcPeriod" startAt="15"/>
                        <a:tabLst/>
                        <a:defRPr/>
                      </a:pPr>
                      <a:endParaRPr lang="pl-PL" sz="1400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16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919536" y="836712"/>
            <a:ext cx="82296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3300" b="1" dirty="0">
                <a:solidFill>
                  <a:srgbClr val="392E64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KRYTERIA DOBORU TREŚCI:</a:t>
            </a:r>
            <a:r>
              <a:rPr lang="pl-PL" altLang="pl-PL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Zakres podstawowy (ZP) i zakres rozszerzony (ZR)</a:t>
            </a:r>
            <a:r>
              <a:rPr lang="pl-PL" altLang="pl-PL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1991544" y="2132856"/>
            <a:ext cx="8229600" cy="4392488"/>
          </a:xfrm>
        </p:spPr>
        <p:txBody>
          <a:bodyPr>
            <a:noAutofit/>
          </a:bodyPr>
          <a:lstStyle/>
          <a:p>
            <a:pPr marL="109728" indent="0">
              <a:buNone/>
            </a:pPr>
            <a:endParaRPr lang="pl-PL" alt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lnSpc>
                <a:spcPct val="100000"/>
              </a:lnSpc>
              <a:buNone/>
            </a:pPr>
            <a:r>
              <a:rPr lang="pl-PL" alt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 stosunku do </a:t>
            </a:r>
            <a:r>
              <a:rPr lang="pl-PL" altLang="pl-PL" sz="2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zakresu podstawowego (ZP) </a:t>
            </a:r>
            <a:r>
              <a:rPr lang="pl-PL" altLang="pl-PL" sz="2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altLang="pl-PL" sz="2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zakresie rozszerzonym (ZR) </a:t>
            </a:r>
            <a:r>
              <a:rPr lang="pl-PL" alt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 doborze treści i formułowanych wymaganiach </a:t>
            </a:r>
            <a:r>
              <a:rPr lang="pl-PL" alt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uwzględniono w  większym wymiarze:  </a:t>
            </a:r>
          </a:p>
          <a:p>
            <a:pPr>
              <a:lnSpc>
                <a:spcPct val="100000"/>
              </a:lnSpc>
            </a:pPr>
            <a:r>
              <a:rPr lang="pl-PL" alt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dynamikę zjawisk i procesów, </a:t>
            </a:r>
          </a:p>
          <a:p>
            <a:pPr>
              <a:lnSpc>
                <a:spcPct val="100000"/>
              </a:lnSpc>
            </a:pPr>
            <a:r>
              <a:rPr lang="pl-PL" alt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tendencje zmian, </a:t>
            </a:r>
          </a:p>
          <a:p>
            <a:pPr>
              <a:lnSpc>
                <a:spcPct val="100000"/>
              </a:lnSpc>
            </a:pPr>
            <a:r>
              <a:rPr lang="pl-PL" alt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zagadnienia społeczno-kulturowe, </a:t>
            </a:r>
          </a:p>
          <a:p>
            <a:pPr>
              <a:lnSpc>
                <a:spcPct val="100000"/>
              </a:lnSpc>
            </a:pPr>
            <a:r>
              <a:rPr lang="pl-PL" alt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umiejętności oceniania, wartościowania, prognozowania, </a:t>
            </a:r>
          </a:p>
          <a:p>
            <a:pPr>
              <a:lnSpc>
                <a:spcPct val="100000"/>
              </a:lnSpc>
            </a:pPr>
            <a:r>
              <a:rPr lang="pl-PL" alt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wykorzystanie nowych technologii i narzędzi GIS, </a:t>
            </a:r>
          </a:p>
          <a:p>
            <a:pPr>
              <a:lnSpc>
                <a:spcPct val="100000"/>
              </a:lnSpc>
            </a:pPr>
            <a:r>
              <a:rPr lang="pl-PL" alt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stosowania różnych metod badań geograficznych, w tym badań terenowych</a:t>
            </a:r>
            <a:r>
              <a:rPr lang="pl-PL" altLang="pl-PL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9728" indent="0"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86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981200" y="476672"/>
            <a:ext cx="8229600" cy="792088"/>
          </a:xfrm>
        </p:spPr>
        <p:txBody>
          <a:bodyPr>
            <a:normAutofit fontScale="90000"/>
          </a:bodyPr>
          <a:lstStyle/>
          <a:p>
            <a:pPr lvl="0" algn="ctr"/>
            <a:r>
              <a:rPr lang="pl-PL" altLang="pl-PL" sz="28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28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3300" b="1" dirty="0">
                <a:solidFill>
                  <a:srgbClr val="392E64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WIEDZA  GEOGRAFICZNA  </a:t>
            </a:r>
            <a:r>
              <a:rPr lang="pl-PL" altLang="pl-PL" sz="28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28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059014" y="1869193"/>
            <a:ext cx="7488832" cy="4800167"/>
          </a:xfrm>
        </p:spPr>
        <p:txBody>
          <a:bodyPr/>
          <a:lstStyle/>
          <a:p>
            <a:pPr marL="342900" indent="-342900" eaLnBrk="0" fontAlgn="base" hangingPunc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pl-PL" altLang="pl-PL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Ujęcia: relacyjne, problemowe, całościowe:</a:t>
            </a:r>
            <a:r>
              <a:rPr lang="pl-PL" altLang="pl-PL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09728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l-PL" alt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- integrowanie wiedzy o środowisku przyrodniczym  </a:t>
            </a:r>
          </a:p>
          <a:p>
            <a:pPr marL="109728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l-PL" alt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z wiedzą społeczno-ekonomiczną i humanistyczną;</a:t>
            </a:r>
          </a:p>
          <a:p>
            <a:pPr marL="109728" indent="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None/>
              <a:defRPr/>
            </a:pPr>
            <a:r>
              <a:rPr lang="pl-PL" alt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- tworzenie całościowego obrazu w ramach geografii;</a:t>
            </a:r>
          </a:p>
          <a:p>
            <a:pPr marL="109728" indent="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None/>
              <a:defRPr/>
            </a:pPr>
            <a:r>
              <a:rPr lang="pl-PL" alt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- relacje przyroda - człowiek</a:t>
            </a:r>
          </a:p>
          <a:p>
            <a:pPr marL="109728" indent="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None/>
              <a:defRPr/>
            </a:pPr>
            <a:r>
              <a:rPr lang="pl-PL" altLang="pl-PL" sz="2000" b="1" dirty="0">
                <a:solidFill>
                  <a:srgbClr val="D9D9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pl-PL" altLang="pl-PL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wzajemne powiązania w środowisku;</a:t>
            </a:r>
          </a:p>
          <a:p>
            <a:pPr marL="109728" indent="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None/>
              <a:defRPr/>
            </a:pPr>
            <a:r>
              <a:rPr lang="pl-PL" altLang="pl-PL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- powiązania w różnych skalach przestrzennych; 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Akcentowanie zróżnicowania przestrzennego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Edukacja krajobrazowa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Edukacja regionalna – miejscowość, region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Geografia przydatna w życiu</a:t>
            </a:r>
            <a:endParaRPr lang="pl-PL" altLang="pl-PL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Poznanie wybranych, podstawowych metod badawczych        (w tym szczególnie terenowych)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Rozwój zrównoważony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Geografia humanistyczna</a:t>
            </a:r>
            <a:endParaRPr lang="pl-PL" alt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 rot="16200000">
            <a:off x="7019506" y="3750578"/>
            <a:ext cx="529343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l-PL" sz="2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Dwie perspektywy: ilościowa i jakościowa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2058146" y="1264985"/>
            <a:ext cx="5160018" cy="507831"/>
          </a:xfrm>
          <a:prstGeom prst="rect">
            <a:avLst/>
          </a:prstGeom>
          <a:solidFill>
            <a:schemeClr val="bg2"/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 eaLnBrk="0" fontAlgn="base" hangingPunct="0">
              <a:lnSpc>
                <a:spcPct val="150000"/>
              </a:lnSpc>
              <a:defRPr/>
            </a:pPr>
            <a:r>
              <a:rPr lang="pl-PL" altLang="pl-PL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Aktualizacja spojrzenia na istotę geografii: </a:t>
            </a:r>
          </a:p>
        </p:txBody>
      </p:sp>
    </p:spTree>
    <p:extLst>
      <p:ext uri="{BB962C8B-B14F-4D97-AF65-F5344CB8AC3E}">
        <p14:creationId xmlns:p14="http://schemas.microsoft.com/office/powerpoint/2010/main" val="177338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981200" y="778694"/>
            <a:ext cx="8229600" cy="778098"/>
          </a:xfrm>
        </p:spPr>
        <p:txBody>
          <a:bodyPr>
            <a:normAutofit fontScale="90000"/>
          </a:bodyPr>
          <a:lstStyle/>
          <a:p>
            <a:pPr lvl="0" algn="ctr"/>
            <a:r>
              <a:rPr lang="pl-PL" sz="2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3300" b="1" dirty="0">
                <a:solidFill>
                  <a:srgbClr val="392E64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WIEDZA GEOGRAFICZNA  </a:t>
            </a:r>
            <a:r>
              <a:rPr lang="pl-PL" altLang="pl-PL" sz="2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2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INTEGROWANIE WIEDZY I RELACJE PRZYRODA - CZŁOWIEK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1127448" y="1628800"/>
            <a:ext cx="10009112" cy="4464496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endParaRPr lang="pl-PL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ctr">
              <a:buNone/>
            </a:pPr>
            <a:endParaRPr lang="pl-PL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ctr">
              <a:buNone/>
            </a:pPr>
            <a:r>
              <a:rPr lang="pl-PL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Tekst źródłowy rozszerzający wiedzę na ten temat w Vademecum</a:t>
            </a:r>
          </a:p>
          <a:p>
            <a:pPr marL="109728" indent="0" algn="ctr">
              <a:buNone/>
            </a:pPr>
            <a:endParaRPr lang="pl-PL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Dlaczego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geografia jest przedmiotem integrującym wiedzę?</a:t>
            </a:r>
          </a:p>
          <a:p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Dlaczego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tak ważne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jest poznawanie relacji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przyroda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człowiek na lekcjach geografii?</a:t>
            </a:r>
          </a:p>
          <a:p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Karta pracy w oparciu o cytaty – wypowiedzi wielkich geografów -  Vademecum</a:t>
            </a:r>
          </a:p>
        </p:txBody>
      </p:sp>
    </p:spTree>
    <p:extLst>
      <p:ext uri="{BB962C8B-B14F-4D97-AF65-F5344CB8AC3E}">
        <p14:creationId xmlns:p14="http://schemas.microsoft.com/office/powerpoint/2010/main" val="189644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0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4294967295"/>
          </p:nvPr>
        </p:nvSpPr>
        <p:spPr>
          <a:xfrm>
            <a:off x="2135982" y="1628775"/>
            <a:ext cx="7920037" cy="4464050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endParaRPr lang="pl-PL" sz="24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ctr">
              <a:buNone/>
            </a:pPr>
            <a:r>
              <a:rPr lang="pl-PL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INTEGROWANIE WIEDZY I RELACJE PRZYRODA – CZŁOWIEK</a:t>
            </a:r>
          </a:p>
          <a:p>
            <a:pPr marL="109728" indent="0">
              <a:buNone/>
            </a:pPr>
            <a:endParaRPr lang="pl-PL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pl-PL" sz="20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pl-PL" sz="2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Analiza podstawy programowej (</a:t>
            </a:r>
            <a:r>
              <a:rPr lang="pl-PL" sz="20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zapisy w podstawie programowej dotyczące związków i zależności – praca </a:t>
            </a:r>
            <a:r>
              <a:rPr lang="pl-PL" sz="20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0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grupach</a:t>
            </a:r>
            <a:r>
              <a:rPr lang="pl-PL" sz="2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marL="109728" indent="0">
              <a:buNone/>
            </a:pPr>
            <a:r>
              <a:rPr lang="pl-PL" sz="2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</a:p>
          <a:p>
            <a:pPr marL="109728" indent="0">
              <a:buNone/>
            </a:pPr>
            <a:r>
              <a:rPr lang="pl-PL" sz="2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  ogólne</a:t>
            </a:r>
          </a:p>
          <a:p>
            <a:pPr marL="109728" indent="0">
              <a:buNone/>
            </a:pPr>
            <a:r>
              <a:rPr lang="pl-PL" sz="2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  szczegółowe</a:t>
            </a:r>
          </a:p>
          <a:p>
            <a:pPr>
              <a:buFontTx/>
              <a:buChar char="-"/>
            </a:pPr>
            <a:endParaRPr lang="pl-PL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pl-PL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pl-PL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ink </a:t>
            </a:r>
            <a:r>
              <a:rPr lang="pl-PL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podstawy </a:t>
            </a:r>
            <a:r>
              <a:rPr lang="pl-PL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programowej w Vademecum</a:t>
            </a:r>
            <a:endParaRPr lang="pl-PL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855640" y="899181"/>
            <a:ext cx="63367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3000" b="1" dirty="0">
                <a:solidFill>
                  <a:srgbClr val="392E64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WIEDZA GEOGRAFICZNA </a:t>
            </a:r>
            <a:endParaRPr lang="pl-PL" sz="3000" b="1" dirty="0">
              <a:solidFill>
                <a:srgbClr val="392E64"/>
              </a:solidFill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96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981200" y="980728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3300" b="1" dirty="0">
                <a:solidFill>
                  <a:srgbClr val="392E64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WIEDZA GEOGRAFICZNA</a:t>
            </a:r>
            <a:r>
              <a:rPr lang="pl-P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4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1631504" y="1412776"/>
            <a:ext cx="8784976" cy="5184576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pl-PL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INTEGROWANIE WIEDZY I RELACJE PRZYRODA – CZŁOWIEK</a:t>
            </a:r>
          </a:p>
          <a:p>
            <a:pPr marL="109728" indent="0">
              <a:buNone/>
            </a:pPr>
            <a:r>
              <a:rPr lang="pl-PL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</a:t>
            </a:r>
            <a:r>
              <a:rPr lang="pl-PL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 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Uczeń:</a:t>
            </a:r>
            <a:endParaRPr 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0000"/>
              </a:lnSpc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wyjaśnia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związki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pomiędzy występowaniem surowców mineralnych a kierunkami rozwoju przemysłu i strukturą towarową handlu zagranicznego (P);</a:t>
            </a:r>
          </a:p>
          <a:p>
            <a:pPr>
              <a:lnSpc>
                <a:spcPct val="110000"/>
              </a:lnSpc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wykorzystując dane pozyskane w trakcie badań terenowych analizuje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wpływ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przedsiębiorstwa przemysłowego lub usługowego na środowisko przyrodnicze, rynek pracy, jakość życia ludności i rozwój gospodarczy najbliższego otoczenia oraz przedstawia wyniki tych analiz w postaci prezentacji lub posteru (R);</a:t>
            </a:r>
          </a:p>
          <a:p>
            <a:pPr>
              <a:lnSpc>
                <a:spcPct val="110000"/>
              </a:lnSpc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identyfikuje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związki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pomiędzy budową geologiczną Polski i własnego regionu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głównymi cechami ukształtowania powierzchni (P);</a:t>
            </a:r>
          </a:p>
          <a:p>
            <a:pPr>
              <a:lnSpc>
                <a:spcPct val="110000"/>
              </a:lnSpc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wyjaśnia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zależności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między klimatem, występowaniem typów gleb i formacji roślinnych w układzie strefowym (P);</a:t>
            </a:r>
          </a:p>
          <a:p>
            <a:pPr lvl="0">
              <a:lnSpc>
                <a:spcPct val="110000"/>
              </a:lnSpc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analizuje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wpływ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dynamicznego rozwoju turystyki na środowisko geograficzne oraz podaje możliwości stosowania w turystyce zasad zrównoważonego rozwoju (P);</a:t>
            </a:r>
          </a:p>
          <a:p>
            <a:pPr marL="109728" indent="0">
              <a:spcBef>
                <a:spcPts val="0"/>
              </a:spcBef>
              <a:buNone/>
            </a:pP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413490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67608" y="828182"/>
            <a:ext cx="6192688" cy="656602"/>
          </a:xfrm>
        </p:spPr>
        <p:txBody>
          <a:bodyPr>
            <a:normAutofit/>
          </a:bodyPr>
          <a:lstStyle/>
          <a:p>
            <a:pPr algn="ctr"/>
            <a:r>
              <a:rPr lang="pl-PL" sz="3000" b="1" dirty="0">
                <a:solidFill>
                  <a:srgbClr val="392E64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UMIEJĘTNOŚCI</a:t>
            </a:r>
            <a:endParaRPr lang="pl-PL" sz="3000" b="1" dirty="0">
              <a:solidFill>
                <a:srgbClr val="392E64"/>
              </a:solidFill>
              <a:latin typeface="Myriad Pro Cond" panose="020B0506030403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9" y="1409039"/>
            <a:ext cx="7056785" cy="511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80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5192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000" b="1" dirty="0">
                <a:solidFill>
                  <a:srgbClr val="392E64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UMIEJĘTNOŚCI</a:t>
            </a:r>
            <a:endParaRPr lang="pl-PL" sz="3000" b="1" dirty="0">
              <a:solidFill>
                <a:srgbClr val="392E64"/>
              </a:solidFill>
              <a:latin typeface="Myriad Pro Cond" panose="020B0506030403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135560" y="1700808"/>
            <a:ext cx="799288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9" algn="ctr"/>
            <a:r>
              <a:rPr lang="pl-PL" sz="2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KSZTAŁCENIE MYŚLENIA GEOGRAFICZNEGO </a:t>
            </a:r>
          </a:p>
          <a:p>
            <a:pPr marL="34299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</a:t>
            </a:r>
            <a:r>
              <a:rPr lang="pl-PL" sz="2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Uczeń:</a:t>
            </a:r>
            <a:endParaRPr lang="pl-PL" altLang="pl-PL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formułuje hipotezy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dotyczące wpływu procesów starzenia się ludności na życie społeczne i gospodarkę (R);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formułuje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hipotezy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dotyczące przyczyn zróżnicowania poziomu zaspokojenia potrzeb żywieniowych mieszkańców różnych regionów świata oraz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dokonuje ich weryfikacji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(R);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na podstawie źródeł </a:t>
            </a:r>
            <a:r>
              <a:rPr lang="pl-PL" altLang="pl-PL" b="1" dirty="0">
                <a:latin typeface="Arial" panose="020B0604020202020204" pitchFamily="34" charset="0"/>
                <a:cs typeface="Arial" panose="020B0604020202020204" pitchFamily="34" charset="0"/>
              </a:rPr>
              <a:t>weryfikuje hipotezy </a:t>
            </a:r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dotyczące perspektyw możliwości rozwoju przemysłu zaawansowanych technologii w Polsce (P);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podaje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argumenty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przemawiające za potrzebą dostosowania stylu budownictwa do danego krajobrazu (R);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wyjaśnia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powstawanie wiatru typu fenowego i towarzyszących mu zjawisk (P);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wyjaśnia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zmiany znaczenia poszczególnych rodzajów transportu oraz łączności wraz z rozwojem społeczno-gospodarczym (R);</a:t>
            </a:r>
            <a:endParaRPr lang="pl-PL" alt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61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0" y="1412875"/>
            <a:ext cx="8031163" cy="4537075"/>
          </a:xfrm>
        </p:spPr>
        <p:txBody>
          <a:bodyPr/>
          <a:lstStyle/>
          <a:p>
            <a:endParaRPr lang="pl-PL" sz="2400" dirty="0"/>
          </a:p>
          <a:p>
            <a:pPr lvl="0">
              <a:buClr>
                <a:srgbClr val="2DA2BF"/>
              </a:buClr>
              <a:buFont typeface="Wingdings" panose="05000000000000000000" pitchFamily="2" charset="2"/>
              <a:buChar char="Ø"/>
            </a:pPr>
            <a:endParaRPr lang="pl-PL" sz="2400" b="1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DA2BF"/>
              </a:buClr>
              <a:buFont typeface="Wingdings" panose="05000000000000000000" pitchFamily="2" charset="2"/>
              <a:buChar char="Ø"/>
            </a:pPr>
            <a:endParaRPr lang="pl-PL" sz="2400" b="1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DA2BF"/>
              </a:buClr>
              <a:buFont typeface="Wingdings" panose="05000000000000000000" pitchFamily="2" charset="2"/>
              <a:buChar char="Ø"/>
            </a:pPr>
            <a:endParaRPr lang="pl-PL" sz="2400" b="1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DA2BF"/>
              </a:buClr>
              <a:buFont typeface="Wingdings" panose="05000000000000000000" pitchFamily="2" charset="2"/>
              <a:buChar char="Ø"/>
            </a:pPr>
            <a:endParaRPr lang="pl-PL" sz="2400" b="1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DA2BF"/>
              </a:buClr>
              <a:buFont typeface="Wingdings" panose="05000000000000000000" pitchFamily="2" charset="2"/>
              <a:buChar char="Ø"/>
            </a:pPr>
            <a:endParaRPr lang="pl-PL" sz="2400" b="1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DA2BF"/>
              </a:buClr>
              <a:buFont typeface="Wingdings" panose="05000000000000000000" pitchFamily="2" charset="2"/>
              <a:buChar char="Ø"/>
            </a:pPr>
            <a:endParaRPr lang="pl-PL" sz="2400" b="1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0" y="404813"/>
            <a:ext cx="1450975" cy="863600"/>
          </a:xfrm>
        </p:spPr>
        <p:txBody>
          <a:bodyPr>
            <a:normAutofit fontScale="90000"/>
          </a:bodyPr>
          <a:lstStyle/>
          <a:p>
            <a:r>
              <a:rPr lang="pl-PL" sz="4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4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/>
              <a:t/>
            </a:r>
            <a:br>
              <a:rPr lang="pl-PL" dirty="0" smtClean="0"/>
            </a:br>
            <a:endParaRPr lang="pl-PL" sz="28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4" y="395289"/>
            <a:ext cx="4295775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81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838200" y="879301"/>
            <a:ext cx="10515600" cy="1325563"/>
          </a:xfrm>
        </p:spPr>
        <p:txBody>
          <a:bodyPr/>
          <a:lstStyle/>
          <a:p>
            <a:pPr lvl="0" algn="ctr"/>
            <a:r>
              <a:rPr lang="pl-PL" sz="3000" b="1" dirty="0">
                <a:solidFill>
                  <a:srgbClr val="392E64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UMIEJĘTNOŚCI</a:t>
            </a:r>
            <a:r>
              <a:rPr lang="pl-PL" sz="2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MYŚLENIE  KRYTYCZNE</a:t>
            </a:r>
            <a:endParaRPr lang="pl-PL" sz="2400" dirty="0">
              <a:solidFill>
                <a:schemeClr val="accent1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pl-PL" sz="2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</a:t>
            </a:r>
          </a:p>
        </p:txBody>
      </p:sp>
      <p:sp>
        <p:nvSpPr>
          <p:cNvPr id="4" name="Prostokąt 3"/>
          <p:cNvSpPr/>
          <p:nvPr/>
        </p:nvSpPr>
        <p:spPr>
          <a:xfrm>
            <a:off x="2185118" y="2924944"/>
            <a:ext cx="8231362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Tekst źródłowy (Vademecum).</a:t>
            </a:r>
          </a:p>
          <a:p>
            <a:r>
              <a:rPr lang="pl-PL" sz="1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Polecenie</a:t>
            </a:r>
            <a:r>
              <a:rPr lang="pl-PL" sz="1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Przeczytaj tekst i zastanów się czy zawsze </a:t>
            </a:r>
            <a:r>
              <a:rPr lang="pl-PL" sz="1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cechuje </a:t>
            </a:r>
            <a:r>
              <a:rPr lang="pl-PL" sz="1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Cię krytyczne myślenie ? </a:t>
            </a:r>
          </a:p>
          <a:p>
            <a:endParaRPr lang="pl-PL" sz="14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„Osoba myśląca krytycznie to taka, która stale dąży do życia w sposób racjonalny, refleksyjny i pozbawiony uprzedzeń. Osoby myślące krytycznie są dojmująco świadome jak wadliwe może być ludzkie myślenie, jeśli nie jest poddane kontroli. Starają się one ograniczyć siłę swoich egocentrycznych i socjocentrycznych skłonności myślowych. Osoby te wykorzystują narzędzia intelektualne, których dostarcza teoria krytycznego myślenia, w celu analizy, oceny i poprawy myślenia. Pilnie pracują nad rozwojem intelektualnych cnót, takich jak spójność, skromność, życzliwość, empatia, sprawiedliwość i pewność rozumowania. Zdają sobie sprawę z tego, że nie jest ważne, jak dobrze i umiejętnie są w stanie rozumować, zawsze mogą swoje zdolności polepszyć. Dostrzegają to, że niekiedy padają ofiarą błędów w rozumowaniu, ludzkiej irracjonalności, uprzedzeń, skrzywień poznawczych, bezkrytycznie zaakceptowanych reguł społecznych, samolubnych interesów. Starają się przyczynić do rozwoju bardziej racjonalnego i cywilizowanego społeczeństwa, w jakikolwiek sposób potrafią. Starają się zważać na prawa i potrzeby innych ludzi. </a:t>
            </a:r>
          </a:p>
        </p:txBody>
      </p:sp>
      <p:sp>
        <p:nvSpPr>
          <p:cNvPr id="5" name="Prostokąt 4"/>
          <p:cNvSpPr/>
          <p:nvPr/>
        </p:nvSpPr>
        <p:spPr>
          <a:xfrm>
            <a:off x="2185118" y="2422629"/>
            <a:ext cx="7943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Zakres, w jakim każdy człowiek może być określony jako osoba myśląca, zależy od umiejętności krytycznego myślenia. </a:t>
            </a:r>
          </a:p>
        </p:txBody>
      </p:sp>
    </p:spTree>
    <p:extLst>
      <p:ext uri="{BB962C8B-B14F-4D97-AF65-F5344CB8AC3E}">
        <p14:creationId xmlns:p14="http://schemas.microsoft.com/office/powerpoint/2010/main" val="198272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991544" y="620688"/>
            <a:ext cx="8229600" cy="792088"/>
          </a:xfrm>
        </p:spPr>
        <p:txBody>
          <a:bodyPr>
            <a:normAutofit/>
          </a:bodyPr>
          <a:lstStyle/>
          <a:p>
            <a:pPr lvl="0" algn="ctr"/>
            <a:r>
              <a:rPr lang="pl-PL" sz="3000" b="1" dirty="0">
                <a:solidFill>
                  <a:srgbClr val="392E64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UMIEJĘTNOŚCI</a:t>
            </a:r>
            <a:endParaRPr lang="pl-PL" sz="3000" b="1" dirty="0">
              <a:solidFill>
                <a:srgbClr val="392E64"/>
              </a:solidFill>
              <a:latin typeface="Myriad Pro Cond" panose="020B0506030403020204" pitchFamily="34" charset="0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017203" y="1412776"/>
            <a:ext cx="8229600" cy="4848795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pl-PL" sz="2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 CZYM PRZEJAWIA SIĘ MYŚLENIE  KRYTYCZNE?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4879777" y="5453335"/>
            <a:ext cx="4929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Myślenie krytyczne zapobiega stereotypom</a:t>
            </a:r>
          </a:p>
        </p:txBody>
      </p:sp>
      <p:sp>
        <p:nvSpPr>
          <p:cNvPr id="5" name="Prostokąt 4"/>
          <p:cNvSpPr/>
          <p:nvPr/>
        </p:nvSpPr>
        <p:spPr>
          <a:xfrm>
            <a:off x="4727848" y="5841435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„Nie ma osób myślących krytycznie, które by myślały doskonale zawsze.  I nigdy ich nie będzie…</a:t>
            </a:r>
            <a:endParaRPr lang="pl-P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398" y="1708747"/>
            <a:ext cx="6552728" cy="3808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81200" y="671096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pl-PL" sz="3000" b="1" dirty="0">
                <a:solidFill>
                  <a:srgbClr val="392E64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UMIEJĘTNOŚCI</a:t>
            </a:r>
            <a:endParaRPr lang="pl-PL" sz="3000" b="1" dirty="0">
              <a:solidFill>
                <a:srgbClr val="392E64"/>
              </a:solidFill>
              <a:latin typeface="Myriad Pro Cond" panose="020B0506030403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135560" y="1724030"/>
            <a:ext cx="82089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Dlaczego myślenie krytyczne jest takie ważne ?</a:t>
            </a:r>
          </a:p>
          <a:p>
            <a:endParaRPr lang="pl-P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„Czasy, w których żyjemy, różnią się całkowicie od rzeczywistości lat 80. i 90. Żyjemy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zglobalizowanym świecie, w erze Internetu, a przede wszystkim w erze informacji. Kiedyś człowiek poszukiwał informacji, dziś to informacja poszukuje człowieka. Każdego dnia jesteśmy bombardowani informacjami podczas oglądania czy słuchania wiadomości, korzystania z kanałów takich jak: poczta elektroniczna, SMS-y, telefon, portale społecznościowe i wiele innych.</a:t>
            </a:r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Czy jesteśmy odpowiednio przygotowani, aby ten ogrom informacji właściwie przetworzyć? </a:t>
            </a:r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Czy jesteśmy w stanie osądzić, czy mamy potrzebne do tego wszystkie fakty?</a:t>
            </a:r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Czy umiemy odróżnić fakty od opinii? </a:t>
            </a:r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Czy potrafimy zrozumieć intencje, które stoją za źródłem informacji?</a:t>
            </a:r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Aby odpowiedzieć twierdząco na wszystkie te pytania, konieczna jest umiejętność myślenia krytycznego. Rozwój tej kompetencji powinien być głównym zadaniem dzisiejszej szkoły i całego systemu edukacji. Jeśli celem edukacji jest przygotowanie ucznia do świadomego i odpowiedzialnego życia w dorosłym świecie, to „absolwent myślący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krytycznie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powinien być głównym celem każdej placówki szkolnej”</a:t>
            </a:r>
            <a:r>
              <a:rPr lang="pl-PL" dirty="0"/>
              <a:t>.</a:t>
            </a:r>
          </a:p>
        </p:txBody>
      </p:sp>
      <p:sp>
        <p:nvSpPr>
          <p:cNvPr id="4" name="Prostokąt 3"/>
          <p:cNvSpPr/>
          <p:nvPr/>
        </p:nvSpPr>
        <p:spPr>
          <a:xfrm>
            <a:off x="4079776" y="1343114"/>
            <a:ext cx="388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MYŚLENIE  KRYTYCZNE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77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991544" y="490662"/>
            <a:ext cx="8229600" cy="994122"/>
          </a:xfrm>
        </p:spPr>
        <p:txBody>
          <a:bodyPr/>
          <a:lstStyle/>
          <a:p>
            <a:pPr lvl="0" algn="ctr"/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000" b="1" dirty="0">
                <a:solidFill>
                  <a:srgbClr val="392E64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UMIEJĘTNOŚCI</a:t>
            </a:r>
            <a:endParaRPr lang="pl-PL" sz="3000" b="1" dirty="0">
              <a:solidFill>
                <a:srgbClr val="392E64"/>
              </a:solidFill>
              <a:latin typeface="Myriad Pro Cond" panose="020B0506030403020204" pitchFamily="34" charset="0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981200" y="1570789"/>
            <a:ext cx="8229600" cy="4594515"/>
          </a:xfrm>
        </p:spPr>
        <p:txBody>
          <a:bodyPr/>
          <a:lstStyle/>
          <a:p>
            <a:pPr marL="109728" indent="0" algn="ctr">
              <a:buNone/>
            </a:pP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sz="2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MYŚLENIE KRYTYCZNE: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2420888"/>
            <a:ext cx="2756250" cy="391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2420888"/>
            <a:ext cx="2727689" cy="38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09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919536" y="548680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2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3300" b="1" dirty="0">
                <a:solidFill>
                  <a:srgbClr val="392E64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POSTAWY</a:t>
            </a:r>
            <a:r>
              <a:rPr lang="pl-PL" altLang="pl-PL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991544" y="1268760"/>
            <a:ext cx="8352928" cy="5472608"/>
          </a:xfrm>
        </p:spPr>
        <p:txBody>
          <a:bodyPr/>
          <a:lstStyle/>
          <a:p>
            <a:pPr marL="109728" indent="0">
              <a:buNone/>
            </a:pPr>
            <a:r>
              <a:rPr lang="pl-PL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</a:t>
            </a:r>
            <a:r>
              <a:rPr lang="pl-PL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endParaRPr lang="pl-PL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Uzasadnia konieczność działań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na rzecz ochrony środowiska przyrodniczego w Polsce, określa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możliwości własnego zaangażowania 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tym zakresie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 (…) (P);</a:t>
            </a:r>
          </a:p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Uzasadnia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potrzebę przeciwdziałania dyskryminacji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rasowej, ksenofobii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pokrewnym formom nietolerancji na świecie oraz przedstawia przykłady wpływu wykluczania grup ludności na życie społeczne i gospodarcze państw (R);</a:t>
            </a:r>
          </a:p>
          <a:p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Poddaje refleksji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problem wpływu konsumpcjonizmu, pracoholizmu, presji gospodarczej związanej z maksymalizacją zysków oraz poziomu zaspokojenia potrzeb duchowych i emocjonalnych na zdrowie i życie człowieka oraz jego więzi rodzinne (R).</a:t>
            </a:r>
          </a:p>
          <a:p>
            <a:r>
              <a:rPr lang="pl-PL" altLang="pl-PL" sz="1800" dirty="0">
                <a:latin typeface="Arial" panose="020B0604020202020204" pitchFamily="34" charset="0"/>
                <a:cs typeface="Arial" panose="020B0604020202020204" pitchFamily="34" charset="0"/>
              </a:rPr>
              <a:t>Kreowanie postaw ukierunkowanych na tworzenie ładu i piękna w miejscu życia;</a:t>
            </a:r>
          </a:p>
          <a:p>
            <a:r>
              <a:rPr lang="pl-PL" altLang="pl-PL" sz="1800" dirty="0">
                <a:latin typeface="Arial" panose="020B0604020202020204" pitchFamily="34" charset="0"/>
                <a:cs typeface="Arial" panose="020B0604020202020204" pitchFamily="34" charset="0"/>
              </a:rPr>
              <a:t>Rozumienie innych kultur bez obawy o utratę własnej tożsamości; </a:t>
            </a:r>
          </a:p>
          <a:p>
            <a:pPr marL="34299" indent="0" defTabSz="685983">
              <a:spcBef>
                <a:spcPts val="300"/>
              </a:spcBef>
              <a:buSzPct val="100000"/>
              <a:buNone/>
              <a:defRPr/>
            </a:pPr>
            <a:r>
              <a:rPr lang="pl-PL" altLang="pl-PL" sz="1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	</a:t>
            </a:r>
          </a:p>
          <a:p>
            <a:pPr marL="34299" indent="0" defTabSz="685983">
              <a:spcBef>
                <a:spcPts val="300"/>
              </a:spcBef>
              <a:buSzPct val="100000"/>
              <a:buNone/>
              <a:defRPr/>
            </a:pPr>
            <a:r>
              <a:rPr lang="pl-PL" altLang="pl-PL" sz="1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Realizacja założeń edukacji patriotycznej poprzez kształtowanie                    		         pozytywnego obrazu Polski i poczucia więzi z krajem ojczystym;</a:t>
            </a:r>
          </a:p>
          <a:p>
            <a:pPr marL="377199" indent="-342900" defTabSz="685983">
              <a:spcBef>
                <a:spcPts val="300"/>
              </a:spcBef>
              <a:buSzPct val="100000"/>
              <a:defRPr/>
            </a:pPr>
            <a:endParaRPr lang="pl-PL" alt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9" indent="0" defTabSz="685983">
              <a:spcBef>
                <a:spcPts val="300"/>
              </a:spcBef>
              <a:buSzPct val="100000"/>
              <a:buNone/>
              <a:defRPr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11155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dirty="0">
                <a:solidFill>
                  <a:srgbClr val="392E64"/>
                </a:solidFill>
                <a:latin typeface="Myriad Pro Cond" panose="020B0506030403020204" pitchFamily="34" charset="0"/>
              </a:rPr>
              <a:t>Dziękuję  za  uwagę!</a:t>
            </a:r>
            <a:r>
              <a:rPr lang="pl-PL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32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824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839416" y="4766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000" b="1" smtClean="0">
                <a:solidFill>
                  <a:srgbClr val="392E64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Obszary zmian</a:t>
            </a:r>
            <a:endParaRPr lang="pl-PL" sz="3000" b="1" dirty="0">
              <a:solidFill>
                <a:srgbClr val="392E64"/>
              </a:solidFill>
              <a:latin typeface="Myriad Pro Cond" panose="020B0506030403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3" y="1567334"/>
            <a:ext cx="600703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54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4766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000" b="1" dirty="0">
                <a:solidFill>
                  <a:srgbClr val="392E64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Kierunki zmian w edukacji geograficznej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1759051"/>
            <a:ext cx="7028556" cy="476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50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19536" y="706686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pl-PL" sz="3000" b="1" dirty="0">
                <a:solidFill>
                  <a:srgbClr val="392E64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Ogólne założenia edukacyjne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798" y="1556792"/>
            <a:ext cx="7209077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 rot="16200000">
            <a:off x="1183731" y="3666220"/>
            <a:ext cx="187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i="1" dirty="0">
                <a:solidFill>
                  <a:schemeClr val="accent1"/>
                </a:solidFill>
                <a:latin typeface="Myriad Pro Cond" panose="020B0506030403020204" pitchFamily="34" charset="0"/>
              </a:rPr>
              <a:t>Konstruktywizm</a:t>
            </a:r>
          </a:p>
        </p:txBody>
      </p:sp>
      <p:sp>
        <p:nvSpPr>
          <p:cNvPr id="4" name="pole tekstowe 3"/>
          <p:cNvSpPr txBox="1"/>
          <p:nvPr/>
        </p:nvSpPr>
        <p:spPr>
          <a:xfrm rot="5400000">
            <a:off x="9092428" y="3666220"/>
            <a:ext cx="1451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i="1" dirty="0">
                <a:solidFill>
                  <a:schemeClr val="accent1"/>
                </a:solidFill>
                <a:latin typeface="Myriad Pro Cond" panose="020B0506030403020204" pitchFamily="34" charset="0"/>
              </a:rPr>
              <a:t>Personalizm</a:t>
            </a:r>
          </a:p>
        </p:txBody>
      </p:sp>
    </p:spTree>
    <p:extLst>
      <p:ext uri="{BB962C8B-B14F-4D97-AF65-F5344CB8AC3E}">
        <p14:creationId xmlns:p14="http://schemas.microsoft.com/office/powerpoint/2010/main" val="8804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5178" y="764704"/>
            <a:ext cx="7848872" cy="864096"/>
          </a:xfrm>
        </p:spPr>
        <p:txBody>
          <a:bodyPr>
            <a:normAutofit fontScale="90000"/>
          </a:bodyPr>
          <a:lstStyle/>
          <a:p>
            <a:pPr lvl="0" algn="ctr"/>
            <a:r>
              <a:rPr lang="pl-PL" sz="4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4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300" b="1" dirty="0">
                <a:solidFill>
                  <a:srgbClr val="392E64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Założenia filozoficzne edukacji geograficznej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4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63552" y="1412776"/>
            <a:ext cx="8030616" cy="4536504"/>
          </a:xfrm>
        </p:spPr>
        <p:txBody>
          <a:bodyPr>
            <a:normAutofit/>
          </a:bodyPr>
          <a:lstStyle/>
          <a:p>
            <a:pPr lvl="0">
              <a:buClr>
                <a:srgbClr val="2DA2BF"/>
              </a:buClr>
              <a:buFont typeface="Wingdings" panose="05000000000000000000" pitchFamily="2" charset="2"/>
              <a:buChar char="Ø"/>
            </a:pPr>
            <a:endParaRPr lang="pl-PL" sz="3600" b="1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09728" indent="0">
              <a:buClr>
                <a:srgbClr val="2DA2BF"/>
              </a:buClr>
              <a:buNone/>
            </a:pPr>
            <a:endParaRPr lang="pl-PL" sz="3600" b="1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09728" indent="0" algn="ctr">
              <a:buClr>
                <a:srgbClr val="2DA2BF"/>
              </a:buClr>
              <a:buNone/>
            </a:pPr>
            <a:r>
              <a:rPr lang="pl-PL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834" y="1628802"/>
            <a:ext cx="7423598" cy="49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98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838200" y="4766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000" b="1" dirty="0">
                <a:solidFill>
                  <a:srgbClr val="392E64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Język zapisu – cele ogólne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alt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zapisy </a:t>
            </a:r>
            <a:r>
              <a:rPr lang="pl-PL" alt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celów ogólnych </a:t>
            </a:r>
            <a:r>
              <a:rPr lang="pl-PL" alt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znacząco doprecyzowano  i uporządkowano zgodnie </a:t>
            </a:r>
            <a:r>
              <a:rPr lang="pl-PL" alt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altLang="pl-PL" sz="2000" dirty="0">
                <a:latin typeface="Arial" panose="020B0604020202020204" pitchFamily="34" charset="0"/>
                <a:cs typeface="Arial" panose="020B0604020202020204" pitchFamily="34" charset="0"/>
              </a:rPr>
              <a:t>tradycyjnym podziałem celów (wiedza, umiejętności, postawy);</a:t>
            </a:r>
          </a:p>
          <a:p>
            <a:pPr marL="109728" indent="0">
              <a:buNone/>
            </a:pPr>
            <a:endParaRPr lang="pl-PL" alt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alt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zostały doprecyzowane i rozszerzone cele ogólne </a:t>
            </a:r>
            <a:r>
              <a:rPr lang="pl-PL" alt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alt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zakresie wiedzy i umiejętności odnoszących się do relacji  przyroda – człowiek oraz związków i zależności między elementami środowiska geograficznego;</a:t>
            </a:r>
          </a:p>
          <a:p>
            <a:pPr marL="109728" indent="0">
              <a:buNone/>
            </a:pPr>
            <a:endParaRPr lang="pl-PL" alt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altLang="pl-PL" sz="2000" dirty="0">
                <a:latin typeface="Arial" panose="020B0604020202020204" pitchFamily="34" charset="0"/>
                <a:cs typeface="Arial" panose="020B0604020202020204" pitchFamily="34" charset="0"/>
              </a:rPr>
              <a:t>bardziej klarownie zostały sformułowane cele w zakresie kształtowanych postaw;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146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000" b="1" dirty="0">
                <a:solidFill>
                  <a:srgbClr val="392E64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Język zapisu – cele szczegółowe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Istotnym założeniem zmiany formy zapisu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wymagań szczegółowych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 podstawie programowej jest z jednej strony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eksponowanie treści stanowiących najważniejsze elementy poznania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, a z drugiej –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przyporządkowanie im najważniejszych umiejętności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, tak aby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tworzyły spójną strukturę wiedzy geograficznej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>
              <a:lnSpc>
                <a:spcPct val="100000"/>
              </a:lnSpc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zestawienie  wymagań przy określonej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rezerwie czasowej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(ok. 20% czasu) powinno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sprzyjać większej samodzielności nauczyciela w doborze treści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oraz unikaniu „uczenia tylko pod egzaminy”;</a:t>
            </a:r>
          </a:p>
          <a:p>
            <a:pPr>
              <a:lnSpc>
                <a:spcPct val="100000"/>
              </a:lnSpc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 przygotowaniu do egzaminu maturalnego należy eksponować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wyjaśnianie, uzasadnianie, umiejętność logicznej argumentacji i analizy porównawczej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25379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95800" y="404664"/>
            <a:ext cx="1450504" cy="864096"/>
          </a:xfrm>
        </p:spPr>
        <p:txBody>
          <a:bodyPr>
            <a:normAutofit fontScale="90000"/>
          </a:bodyPr>
          <a:lstStyle/>
          <a:p>
            <a:r>
              <a:rPr lang="pl-PL" sz="4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4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/>
              <a:t/>
            </a:r>
            <a:br>
              <a:rPr lang="pl-PL" dirty="0" smtClean="0"/>
            </a:br>
            <a:endParaRPr lang="pl-PL" sz="28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63552" y="1412776"/>
            <a:ext cx="8030616" cy="4536504"/>
          </a:xfrm>
        </p:spPr>
        <p:txBody>
          <a:bodyPr>
            <a:normAutofit/>
          </a:bodyPr>
          <a:lstStyle/>
          <a:p>
            <a:pPr lvl="0">
              <a:buClr>
                <a:srgbClr val="2DA2BF"/>
              </a:buClr>
              <a:buFont typeface="Wingdings" panose="05000000000000000000" pitchFamily="2" charset="2"/>
              <a:buChar char="Ø"/>
            </a:pPr>
            <a:endParaRPr lang="pl-PL" sz="3600" b="1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09728" indent="0" algn="ctr">
              <a:buClr>
                <a:srgbClr val="2DA2BF"/>
              </a:buClr>
              <a:buNone/>
            </a:pPr>
            <a:r>
              <a:rPr lang="pl-PL" sz="3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pl-PL" sz="32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ctr">
              <a:buClr>
                <a:srgbClr val="2DA2BF"/>
              </a:buClr>
              <a:buNone/>
            </a:pPr>
            <a:r>
              <a:rPr lang="pl-PL" sz="3000" b="1" dirty="0">
                <a:solidFill>
                  <a:srgbClr val="392E64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Godziny i działy tematyczne </a:t>
            </a:r>
          </a:p>
          <a:p>
            <a:pPr marL="109728" indent="0" algn="ctr">
              <a:buClr>
                <a:srgbClr val="2DA2BF"/>
              </a:buClr>
              <a:buNone/>
            </a:pPr>
            <a:r>
              <a:rPr lang="pl-PL" sz="3000" b="1" dirty="0">
                <a:solidFill>
                  <a:srgbClr val="392E64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– zakres podstawowy (PP) </a:t>
            </a:r>
          </a:p>
          <a:p>
            <a:pPr marL="109728" indent="0" algn="ctr">
              <a:buClr>
                <a:srgbClr val="2DA2BF"/>
              </a:buClr>
              <a:buNone/>
            </a:pPr>
            <a:r>
              <a:rPr lang="pl-PL" sz="3000" b="1" dirty="0">
                <a:solidFill>
                  <a:srgbClr val="392E64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– zakres rozszerzony (ZR)</a:t>
            </a:r>
          </a:p>
        </p:txBody>
      </p:sp>
    </p:spTree>
    <p:extLst>
      <p:ext uri="{BB962C8B-B14F-4D97-AF65-F5344CB8AC3E}">
        <p14:creationId xmlns:p14="http://schemas.microsoft.com/office/powerpoint/2010/main" val="126804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96BF0BC-C51D-4EBD-97FC-DD056D8B57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1084</Words>
  <Application>Microsoft Office PowerPoint</Application>
  <PresentationFormat>Niestandardowy</PresentationFormat>
  <Paragraphs>285</Paragraphs>
  <Slides>25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3" baseType="lpstr">
      <vt:lpstr>Arial</vt:lpstr>
      <vt:lpstr>Myriad Pro Cond</vt:lpstr>
      <vt:lpstr>Calibri Light</vt:lpstr>
      <vt:lpstr>Wingdings</vt:lpstr>
      <vt:lpstr>Century Gothic</vt:lpstr>
      <vt:lpstr>Calibri</vt:lpstr>
      <vt:lpstr>Arial Narrow</vt:lpstr>
      <vt:lpstr>Motyw pakietu Office</vt:lpstr>
      <vt:lpstr>Prezentacja programu PowerPoint</vt:lpstr>
      <vt:lpstr>  </vt:lpstr>
      <vt:lpstr>Obszary zmian</vt:lpstr>
      <vt:lpstr>Kierunki zmian w edukacji geograficznej</vt:lpstr>
      <vt:lpstr>Ogólne założenia edukacyjne</vt:lpstr>
      <vt:lpstr> Założenia filozoficzne edukacji geograficznej  </vt:lpstr>
      <vt:lpstr>Język zapisu – cele ogólne</vt:lpstr>
      <vt:lpstr>Język zapisu – cele szczegółowe</vt:lpstr>
      <vt:lpstr>  </vt:lpstr>
      <vt:lpstr>Propozycja rozkładu godzin</vt:lpstr>
      <vt:lpstr>Działy tematyczne – ZP i ZR</vt:lpstr>
      <vt:lpstr>  Działy tematyczne – ZP  i ZR </vt:lpstr>
      <vt:lpstr> KRYTERIA DOBORU TREŚCI:  Zakres podstawowy (ZP) i zakres rozszerzony (ZR) </vt:lpstr>
      <vt:lpstr> WIEDZA  GEOGRAFICZNA   </vt:lpstr>
      <vt:lpstr>    WIEDZA GEOGRAFICZNA      INTEGROWANIE WIEDZY I RELACJE PRZYRODA - CZŁOWIEK</vt:lpstr>
      <vt:lpstr>   </vt:lpstr>
      <vt:lpstr> WIEDZA GEOGRAFICZNA  </vt:lpstr>
      <vt:lpstr>UMIEJĘTNOŚCI</vt:lpstr>
      <vt:lpstr>UMIEJĘTNOŚCI</vt:lpstr>
      <vt:lpstr>UMIEJĘTNOŚCI  MYŚLENIE  KRYTYCZNE</vt:lpstr>
      <vt:lpstr>UMIEJĘTNOŚCI</vt:lpstr>
      <vt:lpstr>UMIEJĘTNOŚCI</vt:lpstr>
      <vt:lpstr> UMIEJĘTNOŚCI</vt:lpstr>
      <vt:lpstr> POSTAWY </vt:lpstr>
      <vt:lpstr>Dziękuję  za  uwagę!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podstawa programowa dla LO</dc:title>
  <dc:creator/>
  <cp:lastModifiedBy/>
  <cp:revision>1</cp:revision>
  <dcterms:created xsi:type="dcterms:W3CDTF">2016-11-16T07:13:17Z</dcterms:created>
  <dcterms:modified xsi:type="dcterms:W3CDTF">2019-11-29T09:14:06Z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TC028048919991</vt:lpwstr>
  </property>
</Properties>
</file>