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32" r:id="rId2"/>
  </p:sldMasterIdLst>
  <p:notesMasterIdLst>
    <p:notesMasterId r:id="rId41"/>
  </p:notesMasterIdLst>
  <p:handoutMasterIdLst>
    <p:handoutMasterId r:id="rId42"/>
  </p:handoutMasterIdLst>
  <p:sldIdLst>
    <p:sldId id="512" r:id="rId3"/>
    <p:sldId id="502" r:id="rId4"/>
    <p:sldId id="447" r:id="rId5"/>
    <p:sldId id="497" r:id="rId6"/>
    <p:sldId id="480" r:id="rId7"/>
    <p:sldId id="500" r:id="rId8"/>
    <p:sldId id="501" r:id="rId9"/>
    <p:sldId id="505" r:id="rId10"/>
    <p:sldId id="499" r:id="rId11"/>
    <p:sldId id="496" r:id="rId12"/>
    <p:sldId id="468" r:id="rId13"/>
    <p:sldId id="467" r:id="rId14"/>
    <p:sldId id="437" r:id="rId15"/>
    <p:sldId id="507" r:id="rId16"/>
    <p:sldId id="481" r:id="rId17"/>
    <p:sldId id="486" r:id="rId18"/>
    <p:sldId id="485" r:id="rId19"/>
    <p:sldId id="477" r:id="rId20"/>
    <p:sldId id="478" r:id="rId21"/>
    <p:sldId id="483" r:id="rId22"/>
    <p:sldId id="506" r:id="rId23"/>
    <p:sldId id="482" r:id="rId24"/>
    <p:sldId id="508" r:id="rId25"/>
    <p:sldId id="488" r:id="rId26"/>
    <p:sldId id="487" r:id="rId27"/>
    <p:sldId id="489" r:id="rId28"/>
    <p:sldId id="448" r:id="rId29"/>
    <p:sldId id="429" r:id="rId30"/>
    <p:sldId id="495" r:id="rId31"/>
    <p:sldId id="492" r:id="rId32"/>
    <p:sldId id="494" r:id="rId33"/>
    <p:sldId id="493" r:id="rId34"/>
    <p:sldId id="479" r:id="rId35"/>
    <p:sldId id="511" r:id="rId36"/>
    <p:sldId id="491" r:id="rId37"/>
    <p:sldId id="476" r:id="rId38"/>
    <p:sldId id="510" r:id="rId39"/>
    <p:sldId id="513" r:id="rId40"/>
  </p:sldIdLst>
  <p:sldSz cx="12192000" cy="6858000"/>
  <p:notesSz cx="6797675" cy="9928225"/>
  <p:embeddedFontLst>
    <p:embeddedFont>
      <p:font typeface="Myriad Pro Cond" panose="020B0506030403020204" charset="0"/>
      <p:regular r:id="rId43"/>
      <p:bold r:id="rId44"/>
      <p:italic r:id="rId45"/>
      <p:boldItalic r:id="rId46"/>
    </p:embeddedFont>
    <p:embeddedFont>
      <p:font typeface="Arial Narrow" panose="020B060602020203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767" userDrawn="1">
          <p15:clr>
            <a:srgbClr val="A4A3A4"/>
          </p15:clr>
        </p15:guide>
        <p15:guide id="10" pos="6913" userDrawn="1">
          <p15:clr>
            <a:srgbClr val="A4A3A4"/>
          </p15:clr>
        </p15:guide>
        <p15:guide id="11" pos="5712" userDrawn="1">
          <p15:clr>
            <a:srgbClr val="A4A3A4"/>
          </p15:clr>
        </p15:guide>
        <p15:guide id="12" pos="7249" userDrawn="1">
          <p15:clr>
            <a:srgbClr val="A4A3A4"/>
          </p15:clr>
        </p15:guide>
        <p15:guide id="13" pos="3696" userDrawn="1">
          <p15:clr>
            <a:srgbClr val="A4A3A4"/>
          </p15:clr>
        </p15:guide>
        <p15:guide id="14" pos="431" userDrawn="1">
          <p15:clr>
            <a:srgbClr val="A4A3A4"/>
          </p15:clr>
        </p15:guide>
        <p15:guide id="1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92E65"/>
    <a:srgbClr val="0060A8"/>
    <a:srgbClr val="1489D8"/>
    <a:srgbClr val="6699FF"/>
    <a:srgbClr val="EAEAEA"/>
    <a:srgbClr val="0099FF"/>
    <a:srgbClr val="002060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412" autoAdjust="0"/>
  </p:normalViewPr>
  <p:slideViewPr>
    <p:cSldViewPr>
      <p:cViewPr>
        <p:scale>
          <a:sx n="107" d="100"/>
          <a:sy n="107" d="100"/>
        </p:scale>
        <p:origin x="-468" y="-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40"/>
        <p:guide pos="767"/>
        <p:guide pos="6913"/>
        <p:guide pos="5712"/>
        <p:guide pos="7249"/>
        <p:guide pos="3696"/>
        <p:guide pos="431"/>
        <p:guide pos="2880"/>
      </p:guideLst>
    </p:cSldViewPr>
  </p:slideViewPr>
  <p:outlineViewPr>
    <p:cViewPr>
      <p:scale>
        <a:sx n="33" d="100"/>
        <a:sy n="33" d="100"/>
      </p:scale>
      <p:origin x="0" y="9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94"/>
    </p:cViewPr>
  </p:sorterViewPr>
  <p:notesViewPr>
    <p:cSldViewPr>
      <p:cViewPr varScale="1">
        <p:scale>
          <a:sx n="82" d="100"/>
          <a:sy n="82" d="100"/>
        </p:scale>
        <p:origin x="1308" y="6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pl-PL" smtClean="0"/>
              <a:t>2019-11-29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pl-PL" smtClean="0"/>
              <a:t>2019-11-29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14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319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34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34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3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10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426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6523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6401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6376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89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347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21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20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3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29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929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134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215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49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owolny kształt 6"/>
          <p:cNvSpPr>
            <a:spLocks noEditPoints="1"/>
          </p:cNvSpPr>
          <p:nvPr userDrawn="1"/>
        </p:nvSpPr>
        <p:spPr bwMode="auto">
          <a:xfrm>
            <a:off x="1715" y="1268760"/>
            <a:ext cx="12190285" cy="5326732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noProof="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936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233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89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98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065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769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392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789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09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pl-PL" noProof="0" smtClean="0"/>
              <a:t>2019-11-29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3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pl-PL" noProof="0" smtClean="0"/>
              <a:pPr/>
              <a:t>2019-11-29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249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ekangiel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216680" cy="68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Istota geografii humanistycznej (GH)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pl-PL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pl-PL" sz="2000" b="1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Tekst źródłowy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400" b="1" dirty="0"/>
              <a:t>Czym jest geografia humanistyczna? </a:t>
            </a:r>
            <a:endParaRPr lang="pl-PL" sz="2400" dirty="0"/>
          </a:p>
          <a:p>
            <a:pPr marL="109728" indent="0"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(praca w dwójkach):</a:t>
            </a:r>
          </a:p>
          <a:p>
            <a:pPr marL="109728" indent="0">
              <a:buNone/>
            </a:pPr>
            <a:endParaRPr lang="pl-PL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00000"/>
              </a:lnSpc>
              <a:buNone/>
            </a:pP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zapoznaniu się z tekstem źródłowym jedna z osób       	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przedstawia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istotę geografii w ujęciu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humanistycznym a  	druga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przedstawia istotę pojęcia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miejsce”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rozumieniu 	geografii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humanistycznej</a:t>
            </a:r>
            <a:r>
              <a:rPr lang="pl-PL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92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geografia humanistyczna</a:t>
            </a:r>
            <a:r>
              <a:rPr lang="pl-PL" sz="30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?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geografii jako nauce i geografii </a:t>
            </a:r>
            <a:r>
              <a:rPr lang="pl-PL" sz="1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szkolnej)</a:t>
            </a:r>
            <a:r>
              <a:rPr lang="pl-PL" sz="1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592" y="1844824"/>
            <a:ext cx="72008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Cele edukacyjne geografii humanistycznej</a:t>
            </a:r>
            <a: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Tradycje i współczesność</a:t>
            </a:r>
            <a: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847528" y="1772816"/>
            <a:ext cx="4104456" cy="4320480"/>
          </a:xfrm>
          <a:solidFill>
            <a:srgbClr val="EAEAE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Ludomir Sawicki – 1932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800" i="1" dirty="0">
                <a:solidFill>
                  <a:srgbClr val="0099CC"/>
                </a:solidFill>
                <a:latin typeface="Arial" charset="0"/>
              </a:rPr>
              <a:t>„Geografia zmusza nas do wiązania w organiczną całość obydwu punktów widzenia [...], uczy nas </a:t>
            </a:r>
            <a:r>
              <a:rPr lang="pl-PL" altLang="pl-PL" sz="1800" b="1" i="1" dirty="0">
                <a:solidFill>
                  <a:srgbClr val="0099CC"/>
                </a:solidFill>
                <a:latin typeface="Arial" charset="0"/>
              </a:rPr>
              <a:t>patrzeć jednocześnie oczyma </a:t>
            </a:r>
            <a:r>
              <a:rPr lang="pl-PL" altLang="pl-PL" sz="1800" b="1" i="1" dirty="0" smtClean="0">
                <a:solidFill>
                  <a:srgbClr val="0099CC"/>
                </a:solidFill>
                <a:latin typeface="Arial" charset="0"/>
              </a:rPr>
              <a:t/>
            </a:r>
            <a:br>
              <a:rPr lang="pl-PL" altLang="pl-PL" sz="1800" b="1" i="1" dirty="0" smtClean="0">
                <a:solidFill>
                  <a:srgbClr val="0099CC"/>
                </a:solidFill>
                <a:latin typeface="Arial" charset="0"/>
              </a:rPr>
            </a:br>
            <a:r>
              <a:rPr lang="pl-PL" altLang="pl-PL" sz="1800" b="1" i="1" dirty="0" smtClean="0">
                <a:solidFill>
                  <a:srgbClr val="0099CC"/>
                </a:solidFill>
                <a:latin typeface="Arial" charset="0"/>
              </a:rPr>
              <a:t>i </a:t>
            </a:r>
            <a:r>
              <a:rPr lang="pl-PL" altLang="pl-PL" sz="1800" b="1" i="1" dirty="0">
                <a:solidFill>
                  <a:srgbClr val="0099CC"/>
                </a:solidFill>
                <a:latin typeface="Arial" charset="0"/>
              </a:rPr>
              <a:t>humanisty i przyrodnika,</a:t>
            </a:r>
            <a:r>
              <a:rPr lang="pl-PL" altLang="pl-PL" sz="1800" i="1" dirty="0">
                <a:solidFill>
                  <a:srgbClr val="0099CC"/>
                </a:solidFill>
                <a:latin typeface="Arial" charset="0"/>
              </a:rPr>
              <a:t> chce zespolić całokształt zjawisk  na powierzchni  ziemi, wytłumaczyć wszystkie, tak różnorodne kategorie jedną przed drugą, wiążąc je w całość przyczynową i organiczną [...]</a:t>
            </a:r>
            <a:endParaRPr lang="pl-PL" sz="1800" dirty="0">
              <a:solidFill>
                <a:srgbClr val="0099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6312024" y="1772816"/>
            <a:ext cx="3960440" cy="468052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09728" indent="0">
              <a:buNone/>
            </a:pPr>
            <a:endParaRPr lang="pl-PL" altLang="pl-PL" sz="1200" b="1" dirty="0">
              <a:latin typeface="Arial" charset="0"/>
            </a:endParaRPr>
          </a:p>
          <a:p>
            <a:pPr marL="109728" indent="0">
              <a:buNone/>
            </a:pPr>
            <a:r>
              <a:rPr lang="pl-PL" altLang="pl-PL" sz="1200" b="1" dirty="0">
                <a:latin typeface="Arial" charset="0"/>
              </a:rPr>
              <a:t>Aktualna podstawa programowa:</a:t>
            </a:r>
          </a:p>
          <a:p>
            <a:pPr marL="109728" indent="0">
              <a:buNone/>
            </a:pPr>
            <a:r>
              <a:rPr lang="pl-PL" altLang="pl-PL" sz="1200" i="1" dirty="0">
                <a:latin typeface="Arial" charset="0"/>
              </a:rPr>
              <a:t/>
            </a:r>
            <a:br>
              <a:rPr lang="pl-PL" altLang="pl-PL" sz="1200" i="1" dirty="0">
                <a:latin typeface="Arial" charset="0"/>
              </a:rPr>
            </a:br>
            <a:r>
              <a:rPr lang="pl-PL" altLang="pl-PL" sz="1400" b="1" i="1" dirty="0">
                <a:latin typeface="Arial" charset="0"/>
              </a:rPr>
              <a:t>„…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do wyjaśnienia części zjawisk </a:t>
            </a: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procesów społeczno-ekonomicznych </a:t>
            </a: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kulturowych niezbędne są ujęcia jakościowe oraz rozumienie w znaczeniu przyjętym w metodologii humanistycznej </a:t>
            </a: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odwoływaniem się do samego człowieka – jego istoty i podmiotowości. </a:t>
            </a:r>
            <a:r>
              <a:rPr lang="pl-PL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Podmiotowość ta warunkuje różnorodne motywy podejmowanych decyzji i działań oraz wpływa na zachowania społeczne. </a:t>
            </a:r>
            <a:r>
              <a:rPr lang="pl-PL" sz="1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rozumieniu motywów postępowania człowieka nie wystarczają często racjonalne, czysto logiczne przesłanki, </a:t>
            </a:r>
            <a:r>
              <a:rPr lang="pl-PL" sz="1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pl-PL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czasem konieczny jest oparty na empatii wgląd w świat wyznawanych przez człowieka wartości, doświadczeń kulturowych, emocji.”</a:t>
            </a:r>
          </a:p>
          <a:p>
            <a:pPr>
              <a:buFontTx/>
              <a:buChar char="-"/>
            </a:pPr>
            <a:endParaRPr lang="pl-PL" sz="1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5800" y="404664"/>
            <a:ext cx="1450504" cy="864096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5560" y="1628800"/>
            <a:ext cx="8030616" cy="4824536"/>
          </a:xfrm>
        </p:spPr>
        <p:txBody>
          <a:bodyPr>
            <a:normAutofit/>
          </a:bodyPr>
          <a:lstStyle/>
          <a:p>
            <a:pPr marL="109728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 celów edukacyjnych z zakresu geografii humanistycznej: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iejsce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życia (zamieszkania) jako przestrzeń znacząca (jako miejsce);</a:t>
            </a:r>
          </a:p>
          <a:p>
            <a:pPr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wartość miejsca, jego tożsamość,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indywidualność, 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genius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locci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więź mieszkańców z zamieszkiwanym miejscem (przestrzenią lokalną, miastem, wsią,); </a:t>
            </a: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dostrzeganie różnorakich wartości przestrzeni, krajobrazu,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pozautylitarne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postrzeganie środowiska geograficznego;</a:t>
            </a:r>
          </a:p>
          <a:p>
            <a:pPr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kulturowa interpretacja zjawisk i procesów oraz postrzegania przestrzeni w różnych kręgach cywilizacyjnych;</a:t>
            </a: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empatia – rozumienie  potrzeb innych ludzi i ich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yślenie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kontemplacyjne, refleksyjne, emocjonalne - odnoszone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wartości, znaczeń;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ieloaspektowe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rozpatrywanie relacji przyroda – człowiek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000" b="1" dirty="0">
              <a:latin typeface="Arial Narrow" panose="020B060602020203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000" b="1" dirty="0">
              <a:latin typeface="Arial Narrow" panose="020B060602020203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endParaRPr lang="pl-PL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09728" indent="0" algn="ctr">
              <a:buClr>
                <a:srgbClr val="2DA2BF"/>
              </a:buClr>
              <a:buNone/>
            </a:pPr>
            <a:endParaRPr lang="pl-PL" sz="3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3033" y="858778"/>
            <a:ext cx="6286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ea typeface="Times New Roman"/>
                <a:cs typeface="Arial" panose="020B0604020202020204" pitchFamily="34" charset="0"/>
              </a:rPr>
              <a:t>GH w zapisach nowej podstawy programowej</a:t>
            </a:r>
          </a:p>
        </p:txBody>
      </p:sp>
    </p:spTree>
    <p:extLst>
      <p:ext uri="{BB962C8B-B14F-4D97-AF65-F5344CB8AC3E}">
        <p14:creationId xmlns:p14="http://schemas.microsoft.com/office/powerpoint/2010/main" val="37255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2952896" y="867171"/>
            <a:ext cx="62862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algn="ctr">
              <a:buClr>
                <a:srgbClr val="2DA2BF"/>
              </a:buClr>
            </a:pPr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ea typeface="Times New Roman"/>
                <a:cs typeface="Arial" panose="020B0604020202020204" pitchFamily="34" charset="0"/>
              </a:rPr>
              <a:t>GH w zapisach nowej podstawy programowej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Karta pracy </a:t>
            </a:r>
            <a:endParaRPr lang="pl-PL" sz="2000" dirty="0"/>
          </a:p>
          <a:p>
            <a:pPr marL="914400" lvl="2" indent="0">
              <a:buNone/>
            </a:pPr>
            <a:r>
              <a:rPr lang="pl-P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Przyporządkuj </a:t>
            </a:r>
            <a:r>
              <a:rPr lang="pl-PL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dobrane w wiązki zapisy wymagań z zakresu geografii </a:t>
            </a:r>
            <a:r>
              <a:rPr lang="pl-P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humanistyczne (w </a:t>
            </a:r>
            <a:r>
              <a:rPr lang="pl-PL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ramkach oznaczonych dużymi literami alfabetu) podanym </a:t>
            </a:r>
            <a:endParaRPr lang="pl-PL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pl-PL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l-PL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kategoriom celów kształcenia </a:t>
            </a:r>
          </a:p>
        </p:txBody>
      </p:sp>
    </p:spTree>
    <p:extLst>
      <p:ext uri="{BB962C8B-B14F-4D97-AF65-F5344CB8AC3E}">
        <p14:creationId xmlns:p14="http://schemas.microsoft.com/office/powerpoint/2010/main" val="9564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Geografia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malownicza</a:t>
            </a:r>
            <a:r>
              <a:rPr lang="pl-PL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834828" y="1867465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Geografia malownicza czyli jaka?</a:t>
            </a:r>
          </a:p>
          <a:p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/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„W przedmowie do mojej «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Gieografji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Poglądowej» zwróciłem uwagę, iż przy nauczaniu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gieografji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należy, prócz władzy myślenia i obserwacji, pobudzać też wyobraźnię ucznia, oddziaływać na jego stronę estetyczną, przez czytanie pięknych opisów krain dalekich…” </a:t>
            </a:r>
            <a:r>
              <a:rPr lang="pl-PL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(Nałkowski 1902)</a:t>
            </a:r>
          </a:p>
          <a:p>
            <a:pPr marL="109728"/>
            <a:endParaRPr lang="pl-P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uzupełnienie wiedzy racjonalnej doświadczeniem osobistym, </a:t>
            </a:r>
          </a:p>
          <a:p>
            <a:pPr marL="109728" fontAlgn="base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 przeżyciami emocjonalnymi, zaangażowaniem osobistym;</a:t>
            </a:r>
          </a:p>
          <a:p>
            <a:pPr marL="109728" fontAlgn="base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478" indent="-285750" fontAlgn="base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jest to pomost łączący geografię z literaturą piękną i innymi dziedzinami sztuki;</a:t>
            </a:r>
          </a:p>
          <a:p>
            <a:pPr marL="109728" fontAlgn="base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5478" indent="-285750" fontAlgn="base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więcej opisu niż formalnych definicji i wyliczeń suchych faktów;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to efekt połączenia naukowej precyzji i artystycznej plastyki, rzeczowości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wrażliwości;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12889" y="930786"/>
            <a:ext cx="8280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</p:txBody>
      </p:sp>
    </p:spTree>
    <p:extLst>
      <p:ext uri="{BB962C8B-B14F-4D97-AF65-F5344CB8AC3E}">
        <p14:creationId xmlns:p14="http://schemas.microsoft.com/office/powerpoint/2010/main" val="5159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9082" y="1938479"/>
            <a:ext cx="3748756" cy="1143000"/>
          </a:xfrm>
        </p:spPr>
        <p:txBody>
          <a:bodyPr>
            <a:normAutofit/>
          </a:bodyPr>
          <a:lstStyle/>
          <a:p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„LUD </a:t>
            </a:r>
            <a:b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grenlandzkiej wyspy</a:t>
            </a:r>
            <a:r>
              <a:rPr lang="pl-PL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60" name="Picture 6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2143094"/>
            <a:ext cx="1822059" cy="30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Prostokąt 40"/>
          <p:cNvSpPr/>
          <p:nvPr/>
        </p:nvSpPr>
        <p:spPr>
          <a:xfrm>
            <a:off x="6027216" y="3295222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…Grenlandia Wiśniewskiej </a:t>
            </a:r>
            <a:r>
              <a:rPr lang="pl-PL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jak baśń,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po której trochę strach zasnąć. Autorce udało się napisać intymną książkę o największej wyspie na świecie, coś więcej niż reportaż…</a:t>
            </a:r>
          </a:p>
        </p:txBody>
      </p:sp>
      <p:pic>
        <p:nvPicPr>
          <p:cNvPr id="4165" name="Picture 6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806" y="2143094"/>
            <a:ext cx="18795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rostokąt 41"/>
          <p:cNvSpPr/>
          <p:nvPr/>
        </p:nvSpPr>
        <p:spPr>
          <a:xfrm>
            <a:off x="4021202" y="5253007"/>
            <a:ext cx="6398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pl-PL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udało się odwrócić narrację, spojrzeć na rozdarcie tożsamościowe mieszkańców Grenlandii, którzy nie muszą już być Duńczykami, ale nie wiedzą, jakimi Grenlandczykami chcą się stać…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912889" y="849486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/>
            <a:r>
              <a:rPr lang="pl-PL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Opowieść – narracja</a:t>
            </a:r>
          </a:p>
        </p:txBody>
      </p:sp>
    </p:spTree>
    <p:extLst>
      <p:ext uri="{BB962C8B-B14F-4D97-AF65-F5344CB8AC3E}">
        <p14:creationId xmlns:p14="http://schemas.microsoft.com/office/powerpoint/2010/main" val="29227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626" y="1694176"/>
            <a:ext cx="4490380" cy="718090"/>
          </a:xfrm>
        </p:spPr>
        <p:txBody>
          <a:bodyPr>
            <a:normAutofit/>
          </a:bodyPr>
          <a:lstStyle/>
          <a:p>
            <a:pPr algn="ctr"/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„ARMENIA. Karawany śmierci”</a:t>
            </a:r>
          </a:p>
        </p:txBody>
      </p:sp>
      <p:pic>
        <p:nvPicPr>
          <p:cNvPr id="3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872" y="2480252"/>
            <a:ext cx="2315945" cy="38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777680" y="2411010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…autorzy … jak zwykle zresztą, tkają opowieść z ogromną delikatnością i empatią. Gdyby to nie była książka, ale ormiański dywan, to pewnie w samym centrum byłaby mapa z ukradzioną przez Turków górą Ararat.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Obok byłby Górski Karabach, a wokół niego armia żołnierzy gotowych do wojny z Azerbejdżanem. Nie zmieściłyby się portrety milionów emigrantów, którzy kiedyś uciekali przed prześladowaniami, a dziś przed korupcją i bezrobociem. Brzezicki i Nocuń relacjonują zatrważające losy całego kraju i poszczególnych osób</a:t>
            </a:r>
            <a:r>
              <a:rPr lang="pl-PL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Mocne, brutalne obrazy sprawiają, że czytelnik musi przystanąć, przerwać lekturę i poradzić sobie z trudnymi emocjami…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912889" y="777478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/>
            <a:r>
              <a:rPr lang="pl-PL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Opowieść – narracja</a:t>
            </a:r>
          </a:p>
        </p:txBody>
      </p:sp>
    </p:spTree>
    <p:extLst>
      <p:ext uri="{BB962C8B-B14F-4D97-AF65-F5344CB8AC3E}">
        <p14:creationId xmlns:p14="http://schemas.microsoft.com/office/powerpoint/2010/main" val="32958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7808" y="1895920"/>
            <a:ext cx="5256584" cy="792088"/>
          </a:xfrm>
        </p:spPr>
        <p:txBody>
          <a:bodyPr>
            <a:normAutofit/>
          </a:bodyPr>
          <a:lstStyle/>
          <a:p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„HEN </a:t>
            </a:r>
            <a:b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północy Norwegii”</a:t>
            </a:r>
          </a:p>
        </p:txBody>
      </p:sp>
      <p:pic>
        <p:nvPicPr>
          <p:cNvPr id="3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7" y="1897290"/>
            <a:ext cx="21050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12889" y="705470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/>
            <a:r>
              <a:rPr lang="pl-PL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Opowieść – narracja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260196" y="2832025"/>
            <a:ext cx="62282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Losy pojedynczych ludzi –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Bror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Ibert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Amundsenowie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Pogoda, zimno - odczuwane, noc i dzień polarny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psychice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człowieka, domy, okna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Morze – źródło pożywienia, pracy, dochodów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Ryby – gatunki, połów, przetwórstwo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Łososie - dzikie i hodowlane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Historia - II wojna wygnanie, spalone miasta, domy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Saamowie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(Lapończycy) – ich tożsamość: zajęcia,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 stroje, pożywienie,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joik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, życie w rytm przyrody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Norwegizacja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-  niszczenie tożsamości, wstyd, lęki,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walka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Saamów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o zachowanie tożsamości, tradycje, 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  wolność, środowisko</a:t>
            </a:r>
          </a:p>
        </p:txBody>
      </p:sp>
    </p:spTree>
    <p:extLst>
      <p:ext uri="{BB962C8B-B14F-4D97-AF65-F5344CB8AC3E}">
        <p14:creationId xmlns:p14="http://schemas.microsoft.com/office/powerpoint/2010/main" val="437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54406" y="1683916"/>
            <a:ext cx="5256584" cy="792088"/>
          </a:xfrm>
        </p:spPr>
        <p:txBody>
          <a:bodyPr>
            <a:normAutofit/>
          </a:bodyPr>
          <a:lstStyle/>
          <a:p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„HEN </a:t>
            </a:r>
            <a:b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północy Norwegii”</a:t>
            </a:r>
          </a:p>
        </p:txBody>
      </p:sp>
      <p:pic>
        <p:nvPicPr>
          <p:cNvPr id="3" name="Picture 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1821690"/>
            <a:ext cx="864096" cy="12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528048" y="5949280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Cytat: łosoś  hodowlany (s.68)</a:t>
            </a:r>
          </a:p>
        </p:txBody>
      </p:sp>
      <p:pic>
        <p:nvPicPr>
          <p:cNvPr id="8" name="Obraz 7" descr="C:\Users\Ela\Desktop\pho_DSC0407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8" y="2537990"/>
            <a:ext cx="5830869" cy="36993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1912889" y="705470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/>
            <a:r>
              <a:rPr lang="pl-PL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Opowieść – narracja</a:t>
            </a:r>
          </a:p>
        </p:txBody>
      </p:sp>
    </p:spTree>
    <p:extLst>
      <p:ext uri="{BB962C8B-B14F-4D97-AF65-F5344CB8AC3E}">
        <p14:creationId xmlns:p14="http://schemas.microsoft.com/office/powerpoint/2010/main" val="4566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5800" y="404664"/>
            <a:ext cx="1450504" cy="864096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412776"/>
            <a:ext cx="8030616" cy="4536504"/>
          </a:xfrm>
        </p:spPr>
        <p:txBody>
          <a:bodyPr/>
          <a:lstStyle/>
          <a:p>
            <a:endParaRPr lang="pl-PL" sz="2400" dirty="0"/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l-PL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395289"/>
            <a:ext cx="42957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8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3632" y="1556792"/>
            <a:ext cx="5256584" cy="792088"/>
          </a:xfrm>
        </p:spPr>
        <p:txBody>
          <a:bodyPr>
            <a:normAutofit/>
          </a:bodyPr>
          <a:lstStyle/>
          <a:p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„HEN </a:t>
            </a:r>
            <a:b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północy Norwegii”</a:t>
            </a:r>
          </a:p>
        </p:txBody>
      </p:sp>
      <p:pic>
        <p:nvPicPr>
          <p:cNvPr id="3" name="Picture 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521" y="1412776"/>
            <a:ext cx="864096" cy="12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1422204"/>
            <a:ext cx="2879356" cy="46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965383" y="2420889"/>
            <a:ext cx="31153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392145" y="6152174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pl-PL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Boine</a:t>
            </a:r>
            <a:endParaRPr lang="pl-PL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729" y="3261242"/>
            <a:ext cx="2844315" cy="2832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991544" y="375774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Joik</a:t>
            </a:r>
            <a:endParaRPr lang="pl-PL" sz="4000" dirty="0">
              <a:solidFill>
                <a:schemeClr val="accent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912889" y="287845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/>
            <a:r>
              <a:rPr lang="pl-PL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Opowieść – muzyka</a:t>
            </a:r>
          </a:p>
        </p:txBody>
      </p:sp>
    </p:spTree>
    <p:extLst>
      <p:ext uri="{BB962C8B-B14F-4D97-AF65-F5344CB8AC3E}">
        <p14:creationId xmlns:p14="http://schemas.microsoft.com/office/powerpoint/2010/main" val="20312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34828" y="1268760"/>
            <a:ext cx="8568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12889" y="849486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lvl="0" algn="ctr"/>
            <a:r>
              <a:rPr lang="pl-PL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Reportaż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991545" y="2276873"/>
            <a:ext cx="8202263" cy="40324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Doktorat honorowy Ryszarda Kapuścińskiego </a:t>
            </a:r>
          </a:p>
          <a:p>
            <a:pPr marL="109728" indent="0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laudacja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wykład  ‒ Jan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Miodek o reportażach Ryszarda Kapuścińskiego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46063">
              <a:lnSpc>
                <a:spcPct val="100000"/>
              </a:lnSpc>
              <a:buNone/>
            </a:pP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  „Budowa i tok myślowy wszystkich tych tekstów prowadzą prawie zawsze od szczegółów, przedstawionych z iście fotograficzną precyzją, od uogólniających sądów – kulturowych, cywilizacyjnych, socjologicznych, historiozoficznych. Te pierwsze budzą podziw dla pochylenia się nad losem konkretnego człowieka, dla niezwykłego daru dostrzeżenia istotnego szczegółu w migotliwym pejzażu otaczających nas rzeczy i zjawisk. Czy na przykład opis funkcji afrykańskiego drzewa, synonimu życia na tamtym kontynencie, nie dał mi więcej niż lata nauki geografii w szkole? Czy nie dopiero ten opis nauczył mnie Afryki?"</a:t>
            </a:r>
          </a:p>
        </p:txBody>
      </p:sp>
    </p:spTree>
    <p:extLst>
      <p:ext uri="{BB962C8B-B14F-4D97-AF65-F5344CB8AC3E}">
        <p14:creationId xmlns:p14="http://schemas.microsoft.com/office/powerpoint/2010/main" val="13566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177472" y="32849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9" defTabSz="685983">
              <a:buSzPct val="100000"/>
              <a:defRPr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9" defTabSz="685983">
              <a:buSzPct val="100000"/>
              <a:defRPr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9" defTabSz="685983">
              <a:buSzPct val="100000"/>
              <a:defRPr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9" defTabSz="685983">
              <a:buSzPct val="100000"/>
              <a:defRPr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9" defTabSz="685983">
              <a:buSzPct val="100000"/>
              <a:defRPr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99657" y="3443884"/>
            <a:ext cx="572133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489D8"/>
            </a:solidFill>
            <a:prstDash val="solid"/>
          </a:ln>
        </p:spPr>
        <p:txBody>
          <a:bodyPr wrap="square">
            <a:spAutoFit/>
          </a:bodyPr>
          <a:lstStyle/>
          <a:p>
            <a:pPr marL="34299" defTabSz="685983">
              <a:buSzPct val="100000"/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Łączenie i godzenie ze sobą:</a:t>
            </a:r>
          </a:p>
          <a:p>
            <a:pPr marL="266700" indent="-233363" defTabSz="685983">
              <a:buSzPct val="100000"/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-  logiki i racjonalności z wrażliwością,  uczuciowością</a:t>
            </a:r>
          </a:p>
          <a:p>
            <a:pPr marL="266700" indent="-233363" defTabSz="685983">
              <a:buSzPct val="100000"/>
              <a:defRPr/>
            </a:pPr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-  świata faktów i świata symboli, znaczeń i wartości,</a:t>
            </a:r>
          </a:p>
          <a:p>
            <a:pPr marL="266700" indent="-233363" defTabSz="685983">
              <a:buSzPct val="100000"/>
              <a:defRPr/>
            </a:pPr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-  pięknej formy poetyckiej z informacją o geograficznej  rzeczywistości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934717" y="489446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l-PL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473" y="1844824"/>
            <a:ext cx="5191125" cy="1446659"/>
          </a:xfrm>
          <a:prstGeom prst="rect">
            <a:avLst/>
          </a:prstGeom>
          <a:solidFill>
            <a:schemeClr val="bg2"/>
          </a:solidFill>
          <a:ln w="19050">
            <a:solidFill>
              <a:srgbClr val="6699FF"/>
            </a:solidFill>
            <a:prstDash val="solid"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321" y="4929337"/>
            <a:ext cx="4333486" cy="157509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1981200" y="908720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35560" y="1797827"/>
            <a:ext cx="7992888" cy="4467952"/>
          </a:xfrm>
        </p:spPr>
        <p:txBody>
          <a:bodyPr/>
          <a:lstStyle/>
          <a:p>
            <a:pPr marL="109728" indent="0">
              <a:buNone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wymaganie  programowe nawiązujące do ujęcia humanistycznego w geografii: </a:t>
            </a:r>
          </a:p>
          <a:p>
            <a:pPr marL="109728" indent="0">
              <a:buNone/>
            </a:pPr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„rozumie na czym polega kulturowe postrzeganie 	przestrzeni przez człowieka oraz na podstawie 	materiałów źródłowych analizuje różnice w jej 	postrzeganiu w różnych kręgach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kulturowych”</a:t>
            </a:r>
            <a:endParaRPr lang="pl-P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pl-P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Tekst źródłowy</a:t>
            </a:r>
          </a:p>
          <a:p>
            <a:pPr marL="109728" indent="0">
              <a:buNone/>
            </a:pPr>
            <a:r>
              <a:rPr lang="pl-PL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Zadanie:</a:t>
            </a:r>
          </a:p>
          <a:p>
            <a:pPr marL="901700" indent="-792163">
              <a:buNone/>
            </a:pPr>
            <a:r>
              <a:rPr lang="pl-PL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analizy tekstu </a:t>
            </a:r>
            <a:r>
              <a:rPr lang="pl-PL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źródłowego </a:t>
            </a:r>
            <a:r>
              <a:rPr lang="pl-PL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podaj przykłady różnic w postrzeganiu przestrzeni  w różnych kręgach kulturowych</a:t>
            </a:r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5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8" y="2789311"/>
            <a:ext cx="2617706" cy="3808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4" y="1925214"/>
            <a:ext cx="2198506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48" y="2357262"/>
            <a:ext cx="2482322" cy="3525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207568" y="839034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DA2BF"/>
              </a:buClr>
              <a:buSzPct val="100000"/>
            </a:pPr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>
              <a:buClr>
                <a:srgbClr val="2DA2BF"/>
              </a:buClr>
              <a:buSzPct val="100000"/>
            </a:pPr>
            <a:r>
              <a:rPr lang="pl-PL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Podstawowa literatura - geografowie</a:t>
            </a:r>
            <a:endParaRPr lang="pl-PL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3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4" y="1964680"/>
            <a:ext cx="2277564" cy="4024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0" y="2622004"/>
            <a:ext cx="2632510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800" y="3188816"/>
            <a:ext cx="2493274" cy="3480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135560" y="839034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DA2BF"/>
              </a:buClr>
              <a:buSzPct val="100000"/>
            </a:pPr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>
              <a:buClr>
                <a:srgbClr val="2DA2BF"/>
              </a:buClr>
              <a:buSzPct val="100000"/>
            </a:pPr>
            <a:r>
              <a:rPr lang="pl-PL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Podstawowa literatura - geografowie</a:t>
            </a:r>
            <a:endParaRPr lang="pl-PL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9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5" y="2831258"/>
            <a:ext cx="2034465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3568478"/>
            <a:ext cx="1997688" cy="3138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4" y="1988840"/>
            <a:ext cx="1656184" cy="2672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0" y="2377297"/>
            <a:ext cx="1728192" cy="2760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423592" y="911042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DA2BF"/>
              </a:buClr>
              <a:buSzPct val="100000"/>
            </a:pPr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- przykłady ujęć humanistycznych</a:t>
            </a:r>
          </a:p>
          <a:p>
            <a:pPr algn="ctr">
              <a:buClr>
                <a:srgbClr val="2DA2BF"/>
              </a:buClr>
              <a:buSzPct val="100000"/>
            </a:pPr>
            <a:r>
              <a:rPr lang="pl-PL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Podstawowa literatura – socjologowie, literaturoznawcy</a:t>
            </a:r>
            <a:endParaRPr lang="pl-PL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2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544" y="1844824"/>
            <a:ext cx="8229600" cy="22951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/>
            </a:r>
            <a:br>
              <a:rPr lang="pl-PL" sz="33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Zadania i cele edukacji krajobrazowej</a:t>
            </a:r>
            <a:r>
              <a:rPr lang="pl-P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3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961747" y="240472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edukacja krajobrazowa? </a:t>
            </a:r>
            <a:endParaRPr lang="pl-PL" sz="30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9144000" cy="5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511825" y="764705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się nam podoba?</a:t>
            </a:r>
          </a:p>
        </p:txBody>
      </p:sp>
    </p:spTree>
    <p:extLst>
      <p:ext uri="{BB962C8B-B14F-4D97-AF65-F5344CB8AC3E}">
        <p14:creationId xmlns:p14="http://schemas.microsoft.com/office/powerpoint/2010/main" val="30766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edukacja krajobrazowa?</a:t>
            </a:r>
            <a:endParaRPr lang="pl-PL" sz="30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1305436"/>
            <a:ext cx="9127356" cy="543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511824" y="908720"/>
            <a:ext cx="33121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się nam podoba?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60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991544" y="701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Wybrane założenia i nowe treści kształcenia geograficznego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955540" y="2132856"/>
            <a:ext cx="8280920" cy="2808312"/>
          </a:xfrm>
        </p:spPr>
        <p:txBody>
          <a:bodyPr/>
          <a:lstStyle/>
          <a:p>
            <a:pPr marL="109728" indent="0">
              <a:buNone/>
            </a:pPr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Założenia: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Idea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personalizmu pedagogicznego</a:t>
            </a:r>
          </a:p>
          <a:p>
            <a:pPr marL="109728" indent="0">
              <a:buNone/>
            </a:pPr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Treści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Istota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 cele geografii humanistycznej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Zadania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 cele edukacji krajobrazowej</a:t>
            </a:r>
          </a:p>
        </p:txBody>
      </p:sp>
    </p:spTree>
    <p:extLst>
      <p:ext uri="{BB962C8B-B14F-4D97-AF65-F5344CB8AC3E}">
        <p14:creationId xmlns:p14="http://schemas.microsoft.com/office/powerpoint/2010/main" val="41551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edukacja krajobrazowa?</a:t>
            </a:r>
            <a:endParaRPr lang="pl-PL" sz="30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18978" y="980728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się nam podoba?</a:t>
            </a:r>
          </a:p>
        </p:txBody>
      </p:sp>
    </p:spTree>
    <p:extLst>
      <p:ext uri="{BB962C8B-B14F-4D97-AF65-F5344CB8AC3E}">
        <p14:creationId xmlns:p14="http://schemas.microsoft.com/office/powerpoint/2010/main" val="2696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1556792"/>
            <a:ext cx="9144002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edukacja krajobrazowa?</a:t>
            </a:r>
            <a:endParaRPr lang="pl-PL" sz="30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97358" y="980728"/>
            <a:ext cx="300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o tym myślimy?</a:t>
            </a:r>
          </a:p>
        </p:txBody>
      </p:sp>
    </p:spTree>
    <p:extLst>
      <p:ext uri="{BB962C8B-B14F-4D97-AF65-F5344CB8AC3E}">
        <p14:creationId xmlns:p14="http://schemas.microsoft.com/office/powerpoint/2010/main" val="28491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944" y="1584176"/>
            <a:ext cx="9161575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31704" y="90872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o tym myślimy?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993930" y="199748"/>
            <a:ext cx="8854598" cy="924996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Dlaczego edukacja krajobrazowa w szkole ponadpodstawowej?</a:t>
            </a:r>
            <a:endParaRPr lang="pl-PL" sz="30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81200" y="706686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Główne założenia edukacji krajobrazowej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1350" y="1844824"/>
            <a:ext cx="686929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Główne założenia edukacji krajobrazowej</a:t>
            </a:r>
            <a:endParaRPr lang="pl-PL" sz="3000" b="1" dirty="0">
              <a:solidFill>
                <a:srgbClr val="392E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Cond" panose="020B0506030403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063552" y="1340768"/>
            <a:ext cx="8229600" cy="4176464"/>
          </a:xfrm>
        </p:spPr>
        <p:txBody>
          <a:bodyPr/>
          <a:lstStyle/>
          <a:p>
            <a:pPr marL="0" indent="0">
              <a:buNone/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C00000"/>
                </a:solidFill>
              </a:rPr>
              <a:t>Zadanie</a:t>
            </a:r>
            <a:endParaRPr lang="pl-PL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Wśród zaprezentowanych na schemacie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założeń edukacji krajobrazowej w nowych podstawach programowych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geografii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wskaż te, które w Twoim przekonaniu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szczególnie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istotne w edukacji krajobrazowej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szkole ponadpodstawowej </a:t>
            </a:r>
            <a:r>
              <a:rPr lang="pl-PL" sz="2400" b="1" dirty="0"/>
              <a:t> </a:t>
            </a:r>
            <a:endParaRPr lang="pl-PL" sz="2400" dirty="0"/>
          </a:p>
          <a:p>
            <a:pPr marL="109728" indent="0">
              <a:buNone/>
            </a:pPr>
            <a:endParaRPr lang="pl-PL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19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Cele edukacji krajobrazowej</a:t>
            </a:r>
            <a:endParaRPr lang="pl-PL" sz="30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991544" y="1772816"/>
            <a:ext cx="8229600" cy="4176464"/>
          </a:xfrm>
        </p:spPr>
        <p:txBody>
          <a:bodyPr/>
          <a:lstStyle/>
          <a:p>
            <a:pPr marL="109728" indent="0">
              <a:buNone/>
            </a:pPr>
            <a:r>
              <a:rPr lang="pl-PL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podstawie analizy zapisów podstawy programowej:</a:t>
            </a:r>
          </a:p>
          <a:p>
            <a:pPr marL="109728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Font typeface="+mj-lt"/>
              <a:buAutoNum type="alphaLcParenR"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Podaj  czego głównie dotyczą nowe wymagania programowe w zakresie edukacji krajobrazowej</a:t>
            </a:r>
          </a:p>
          <a:p>
            <a:pPr marL="566928" indent="-457200">
              <a:buFont typeface="+mj-lt"/>
              <a:buAutoNum type="alphaLcParenR"/>
            </a:pPr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Font typeface="+mj-lt"/>
              <a:buAutoNum type="alphaLcParenR"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 podstawowe różnice w  zakresie i </a:t>
            </a:r>
            <a:r>
              <a:rPr lang="pl-PL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celach edukacji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krajobrazowej w szkole podstawowej i ponadpodstawowej </a:t>
            </a:r>
          </a:p>
          <a:p>
            <a:pPr marL="109728" indent="0">
              <a:buNone/>
            </a:pPr>
            <a:endParaRPr lang="pl-PL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1584" y="1772816"/>
            <a:ext cx="7272808" cy="4824536"/>
          </a:xfrm>
        </p:spPr>
        <p:txBody>
          <a:bodyPr>
            <a:normAutofit fontScale="8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pl-PL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Ważną pomocą w edukacji krajobrazowej mogą być skłaniające do refleksji </a:t>
            </a:r>
            <a:r>
              <a:rPr lang="pl-PL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fotografie krajobrazów </a:t>
            </a:r>
            <a:r>
              <a:rPr lang="pl-PL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oddające ich piękno, harmonię jak również poetyckie i literackie opisy.” </a:t>
            </a:r>
          </a:p>
          <a:p>
            <a:pPr marL="109728" indent="0">
              <a:lnSpc>
                <a:spcPct val="120000"/>
              </a:lnSpc>
              <a:buNone/>
            </a:pPr>
            <a:endParaRPr lang="pl-PL"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pl-PL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Szczególnie godne uwagi: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pl-PL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www.marekangiel.com</a:t>
            </a:r>
            <a:r>
              <a:rPr lang="pl-PL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pl-PL" sz="1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„Krajobrazy miejsc mi bliskich”. Zdjęcia krajobrazów przyrodniczych i kulturowych Polski, Europy i innych części świata</a:t>
            </a:r>
          </a:p>
          <a:p>
            <a:pPr marL="109728" indent="0">
              <a:lnSpc>
                <a:spcPct val="120000"/>
              </a:lnSpc>
              <a:buNone/>
            </a:pPr>
            <a:endParaRPr lang="pl-PL" sz="20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pl-PL" sz="1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https;marekangiel.blogspot.com</a:t>
            </a:r>
            <a:r>
              <a:rPr lang="pl-PL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pl-PL" sz="1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4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Ikonosfera</a:t>
            </a:r>
            <a:r>
              <a:rPr lang="pl-PL" sz="1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krajobrazów kulturowych Polski w wymiarze realnym i symbolicznym. Blog (fotografie i słowo).</a:t>
            </a:r>
          </a:p>
          <a:p>
            <a:pPr marL="109728" indent="0">
              <a:buNone/>
            </a:pPr>
            <a:endParaRPr lang="pl-PL" sz="20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pl-PL" sz="20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0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55540" y="836712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– edukacja krajobrazowa</a:t>
            </a:r>
          </a:p>
        </p:txBody>
      </p:sp>
    </p:spTree>
    <p:extLst>
      <p:ext uri="{BB962C8B-B14F-4D97-AF65-F5344CB8AC3E}">
        <p14:creationId xmlns:p14="http://schemas.microsoft.com/office/powerpoint/2010/main" val="5593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6632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Inspiracje – edukacja </a:t>
            </a:r>
            <a:r>
              <a:rPr lang="pl-PL" sz="33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krajobrazowa</a:t>
            </a:r>
            <a:r>
              <a:rPr lang="pl-PL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Genius</a:t>
            </a:r>
            <a:r>
              <a:rPr lang="pl-PL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loci</a:t>
            </a:r>
            <a:r>
              <a:rPr lang="pl-PL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91544" y="1700808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00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Tekst źródłowy </a:t>
            </a:r>
          </a:p>
          <a:p>
            <a:pPr marL="109728" indent="0">
              <a:lnSpc>
                <a:spcPct val="100000"/>
              </a:lnSpc>
              <a:buNone/>
            </a:pP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(praca w dwójkach):</a:t>
            </a:r>
          </a:p>
          <a:p>
            <a:pPr marL="109728" indent="0">
              <a:lnSpc>
                <a:spcPct val="100000"/>
              </a:lnSpc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zapoznaniu się z tekstem źródłowym  wyjaśniającym czym jest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Genius loci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rzywołaj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pamięci i krótko opowiedz o: </a:t>
            </a:r>
          </a:p>
          <a:p>
            <a:pPr marL="566928" indent="-457200">
              <a:lnSpc>
                <a:spcPct val="100000"/>
              </a:lnSpc>
              <a:buFont typeface="+mj-lt"/>
              <a:buAutoNum type="alphaLcParenR"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Najbardziej znaczącym dla Ciebie miejscu. Co je wyróżnia? Dlaczego jest dla Ciebie ważne? </a:t>
            </a:r>
          </a:p>
          <a:p>
            <a:pPr marL="566928" indent="-457200">
              <a:lnSpc>
                <a:spcPct val="100000"/>
              </a:lnSpc>
              <a:buFont typeface="+mj-lt"/>
              <a:buAutoNum type="alphaLcParenR"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Miejscu, które w Twojej ocenie wyróżnia się swoistym </a:t>
            </a:r>
            <a:r>
              <a:rPr lang="pl-PL" sz="20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genius</a:t>
            </a:r>
            <a:r>
              <a:rPr lang="pl-PL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locci</a:t>
            </a:r>
            <a:r>
              <a:rPr lang="pl-PL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głównie decyduje o jego istnieniu?</a:t>
            </a:r>
          </a:p>
          <a:p>
            <a:pPr marL="566928" indent="-457200">
              <a:lnSpc>
                <a:spcPct val="100000"/>
              </a:lnSpc>
              <a:buFont typeface="+mj-lt"/>
              <a:buAutoNum type="alphaLcParenR"/>
            </a:pP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Przestrzeniach w najbliższym otoczeniu Twojego domu, które wyróżniają się ładem i nieładem przestrzennym.</a:t>
            </a:r>
            <a:r>
              <a:rPr lang="pl-PL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głównie decyduje o ich istnieniu?  </a:t>
            </a:r>
          </a:p>
        </p:txBody>
      </p:sp>
    </p:spTree>
    <p:extLst>
      <p:ext uri="{BB962C8B-B14F-4D97-AF65-F5344CB8AC3E}">
        <p14:creationId xmlns:p14="http://schemas.microsoft.com/office/powerpoint/2010/main" val="20152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392E64"/>
                </a:solidFill>
                <a:latin typeface="Myriad Pro Cond" panose="020B0506030403020204" pitchFamily="34" charset="0"/>
              </a:rPr>
              <a:t>Dziękuję  za  uwagę!</a:t>
            </a:r>
            <a:r>
              <a:rPr lang="pl-PL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8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991544" y="28529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Personalizm pedagogiczny</a:t>
            </a:r>
          </a:p>
        </p:txBody>
      </p:sp>
    </p:spTree>
    <p:extLst>
      <p:ext uri="{BB962C8B-B14F-4D97-AF65-F5344CB8AC3E}">
        <p14:creationId xmlns:p14="http://schemas.microsoft.com/office/powerpoint/2010/main" val="40606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1844824"/>
            <a:ext cx="8352928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Edukacja w ujęciu humanistycznym   </a:t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wychowujemy </a:t>
            </a:r>
            <a:r>
              <a:rPr lang="pl-P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oraz jak i czego uczymy</a:t>
            </a: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l-P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procesie kształcenia wychodzimy od założeń filozofii humanistycznej i uwzględniamy: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orientację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humanistyczną w </a:t>
            </a: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edukacji </a:t>
            </a:r>
            <a:b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rozwijanie człowieczeństwa</a:t>
            </a: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↓ ↓ ↓</a:t>
            </a:r>
            <a:r>
              <a:rPr lang="pl-P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Personalizm pedagogiczny</a:t>
            </a:r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↓ ↓ ↓</a:t>
            </a:r>
            <a:b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Podmiotem jest uczeń – osoba, jego osobowy rozwój, godność, rozumność, wolność, odpowiedzialność, świadome uczestnictwo, wybór, wartości </a:t>
            </a:r>
            <a:r>
              <a:rPr lang="pl-PL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najwyższe</a:t>
            </a:r>
            <a:br>
              <a:rPr lang="pl-PL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1489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Personalizm to również podmiotowe relacje nauczyciel – uczeń, klimat dialogu</a:t>
            </a:r>
            <a:br>
              <a:rPr lang="pl-PL" sz="1800" dirty="0">
                <a:solidFill>
                  <a:srgbClr val="1489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5520" y="1556792"/>
            <a:ext cx="8267128" cy="4392488"/>
          </a:xfrm>
        </p:spPr>
        <p:txBody>
          <a:bodyPr/>
          <a:lstStyle/>
          <a:p>
            <a:pPr marL="109728" indent="0">
              <a:spcBef>
                <a:spcPts val="0"/>
              </a:spcBef>
              <a:buNone/>
            </a:pP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495600" y="83671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Humanistyczna orientacja w edukacji – personalizm  pedagogiczny</a:t>
            </a:r>
          </a:p>
        </p:txBody>
      </p:sp>
    </p:spTree>
    <p:extLst>
      <p:ext uri="{BB962C8B-B14F-4D97-AF65-F5344CB8AC3E}">
        <p14:creationId xmlns:p14="http://schemas.microsoft.com/office/powerpoint/2010/main" val="35170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Personalizm pedagogiczny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67508" y="1628800"/>
            <a:ext cx="8856984" cy="396044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Tekst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źródłowy: </a:t>
            </a:r>
          </a:p>
          <a:p>
            <a:pPr marL="109728" indent="0">
              <a:buNone/>
            </a:pPr>
            <a:r>
              <a:rPr lang="pl-PL" sz="2400" b="1" dirty="0" smtClean="0"/>
              <a:t>Personalizm </a:t>
            </a:r>
            <a:r>
              <a:rPr lang="pl-PL" sz="2400" b="1" dirty="0"/>
              <a:t>w założeniach kształcenia geograficznego</a:t>
            </a:r>
            <a:endParaRPr lang="pl-PL" sz="2400" dirty="0"/>
          </a:p>
          <a:p>
            <a:pPr marL="109728" indent="0"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</a:t>
            </a: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2000" b="1" i="1" dirty="0" smtClean="0"/>
              <a:t>A</a:t>
            </a:r>
            <a:r>
              <a:rPr lang="pl-PL" sz="2000" b="1" i="1" dirty="0"/>
              <a:t>. Poddaj krytycznej refleksji treść zamieszczonych poniżej materiałów źródłowych dotyczących personalizmu. </a:t>
            </a:r>
            <a:endParaRPr lang="pl-PL" sz="2000" b="1" dirty="0"/>
          </a:p>
          <a:p>
            <a:pPr marL="0" indent="0">
              <a:buNone/>
            </a:pPr>
            <a:r>
              <a:rPr lang="pl-PL" sz="2000" b="1" i="1" dirty="0"/>
              <a:t>B. Przedyskutuj z Koleżanką/Kolegą – Nauczycielem geografii – założenia personalizmu. Dokonajcie wspólnie oceny potrzeby i możliwości realizacji tych założeń we współczesnej szkole oraz w swojej pracy ‒ nauczyciela geografii i wychowawcy. </a:t>
            </a:r>
            <a:endParaRPr lang="pl-PL" sz="2000" b="1" dirty="0"/>
          </a:p>
          <a:p>
            <a:pPr marL="109728" indent="0">
              <a:buNone/>
            </a:pPr>
            <a:endParaRPr lang="pl-PL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Personalizm w kształceniu geograficznym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81200" y="1553336"/>
            <a:ext cx="8229600" cy="4900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pl-PL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pl-PL" sz="24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pl-PL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616" y="1844824"/>
            <a:ext cx="68767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Istota i cele geografii humanistycznej (GH)</a:t>
            </a:r>
            <a:endParaRPr lang="pl-PL" sz="30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773832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pl-PL" sz="30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Istota i cele geografii humanistycznej (GH)</a:t>
            </a:r>
            <a:r>
              <a:rPr lang="pl-P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1544" y="1844824"/>
            <a:ext cx="7920880" cy="36724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SzPct val="100000"/>
              <a:buNone/>
            </a:pPr>
            <a:r>
              <a:rPr lang="pl-PL" sz="2400" b="1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Główne zagadnienia: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SzPct val="100000"/>
              <a:buFont typeface="Wingdings" panose="05000000000000000000" pitchFamily="2" charset="2"/>
              <a:buChar char="Ø"/>
            </a:pPr>
            <a:endParaRPr lang="pl-PL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Czym </a:t>
            </a:r>
            <a:r>
              <a:rPr lang="pl-PL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jest geografia humanistyczna?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Dlaczego </a:t>
            </a:r>
            <a:r>
              <a:rPr lang="pl-PL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geografia humanistyczna w szkolnej </a:t>
            </a:r>
            <a:r>
              <a:rPr lang="pl-PL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geografii </a:t>
            </a:r>
            <a:r>
              <a:rPr lang="pl-PL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 </a:t>
            </a:r>
            <a:endParaRPr lang="pl-PL" sz="2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Cele </a:t>
            </a:r>
            <a:r>
              <a:rPr lang="pl-PL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edukacyjne </a:t>
            </a:r>
            <a:r>
              <a:rPr lang="pl-PL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GH</a:t>
            </a:r>
            <a:endParaRPr lang="pl-PL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GH w zapisach nowej podstawy </a:t>
            </a:r>
            <a:r>
              <a:rPr lang="pl-PL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programowej</a:t>
            </a:r>
            <a:endParaRPr lang="pl-PL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2DA2BF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Inspiracje - przykłady ujęć humanistycznych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62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6BF0BC-C51D-4EBD-97FC-DD056D8B57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1038</Words>
  <Application>Microsoft Office PowerPoint</Application>
  <PresentationFormat>Niestandardowy</PresentationFormat>
  <Paragraphs>209</Paragraphs>
  <Slides>38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7" baseType="lpstr">
      <vt:lpstr>Arial</vt:lpstr>
      <vt:lpstr>Myriad Pro Cond</vt:lpstr>
      <vt:lpstr>Times New Roman</vt:lpstr>
      <vt:lpstr>Arial Narrow</vt:lpstr>
      <vt:lpstr>Calibri</vt:lpstr>
      <vt:lpstr>Calibri Light</vt:lpstr>
      <vt:lpstr>Wingdings</vt:lpstr>
      <vt:lpstr>Century Gothic</vt:lpstr>
      <vt:lpstr>Motyw pakietu Office</vt:lpstr>
      <vt:lpstr>Prezentacja programu PowerPoint</vt:lpstr>
      <vt:lpstr>  </vt:lpstr>
      <vt:lpstr> Wybrane założenia i nowe treści kształcenia geograficznego  </vt:lpstr>
      <vt:lpstr>Personalizm pedagogiczny</vt:lpstr>
      <vt:lpstr>          Edukacja w ujęciu humanistycznym    Jak wychowujemy oraz jak i czego uczymy?   W procesie kształcenia wychodzimy od założeń filozofii humanistycznej i uwzględniamy:  orientację humanistyczną w edukacji  - rozwijanie człowieczeństwa  ↓ ↓ ↓ Personalizm pedagogiczny ↓ ↓ ↓ Podmiotem jest uczeń – osoba, jego osobowy rozwój, godność, rozumność, wolność, odpowiedzialność, świadome uczestnictwo, wybór, wartości najwyższe  Personalizm to również podmiotowe relacje nauczyciel – uczeń, klimat dialogu   </vt:lpstr>
      <vt:lpstr>Personalizm pedagogiczny</vt:lpstr>
      <vt:lpstr>Personalizm w kształceniu geograficznym</vt:lpstr>
      <vt:lpstr>Istota i cele geografii humanistycznej (GH)</vt:lpstr>
      <vt:lpstr>Istota i cele geografii humanistycznej (GH) </vt:lpstr>
      <vt:lpstr>Istota geografii humanistycznej (GH)</vt:lpstr>
      <vt:lpstr> Dlaczego geografia humanistyczna? (w geografii jako nauce i geografii szkolnej) </vt:lpstr>
      <vt:lpstr>   Cele edukacyjne geografii humanistycznej Tradycje i współczesność  </vt:lpstr>
      <vt:lpstr>  </vt:lpstr>
      <vt:lpstr>GH w zapisach nowej podstawy programowej</vt:lpstr>
      <vt:lpstr>      Geografia malownicza   </vt:lpstr>
      <vt:lpstr>„LUD  Z grenlandzkiej wyspy”</vt:lpstr>
      <vt:lpstr>„ARMENIA. Karawany śmierci”</vt:lpstr>
      <vt:lpstr>„HEN  Na północy Norwegii”</vt:lpstr>
      <vt:lpstr>„HEN  Na północy Norwegii”</vt:lpstr>
      <vt:lpstr>„HEN  Na północy Norwegii”</vt:lpstr>
      <vt:lpstr>Prezentacja programu PowerPoint</vt:lpstr>
      <vt:lpstr>Prezentacja programu PowerPoint</vt:lpstr>
      <vt:lpstr>Inspiracje - przykłady ujęć humanistycznych</vt:lpstr>
      <vt:lpstr>Prezentacja programu PowerPoint</vt:lpstr>
      <vt:lpstr>Prezentacja programu PowerPoint</vt:lpstr>
      <vt:lpstr>Prezentacja programu PowerPoint</vt:lpstr>
      <vt:lpstr>      Zadania i cele edukacji krajobrazowej    </vt:lpstr>
      <vt:lpstr>Dlaczego edukacja krajobrazowa? </vt:lpstr>
      <vt:lpstr>Dlaczego edukacja krajobrazowa?</vt:lpstr>
      <vt:lpstr>Dlaczego edukacja krajobrazowa?</vt:lpstr>
      <vt:lpstr>Dlaczego edukacja krajobrazowa?</vt:lpstr>
      <vt:lpstr>Dlaczego edukacja krajobrazowa w szkole ponadpodstawowej?</vt:lpstr>
      <vt:lpstr>Główne założenia edukacji krajobrazowej</vt:lpstr>
      <vt:lpstr>Główne założenia edukacji krajobrazowej</vt:lpstr>
      <vt:lpstr>Cele edukacji krajobrazowej</vt:lpstr>
      <vt:lpstr>  </vt:lpstr>
      <vt:lpstr> Inspiracje – edukacja krajobrazowa Genius loci </vt:lpstr>
      <vt:lpstr>Dziękuję  za  uwagę!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podstawa programowa dla LO</dc:title>
  <dc:creator/>
  <cp:lastModifiedBy/>
  <cp:revision>1</cp:revision>
  <dcterms:created xsi:type="dcterms:W3CDTF">2016-11-16T07:13:17Z</dcterms:created>
  <dcterms:modified xsi:type="dcterms:W3CDTF">2019-11-29T09:14:30Z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