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34" r:id="rId2"/>
  </p:sldMasterIdLst>
  <p:notesMasterIdLst>
    <p:notesMasterId r:id="rId42"/>
  </p:notesMasterIdLst>
  <p:handoutMasterIdLst>
    <p:handoutMasterId r:id="rId43"/>
  </p:handoutMasterIdLst>
  <p:sldIdLst>
    <p:sldId id="510" r:id="rId3"/>
    <p:sldId id="507" r:id="rId4"/>
    <p:sldId id="487" r:id="rId5"/>
    <p:sldId id="496" r:id="rId6"/>
    <p:sldId id="495" r:id="rId7"/>
    <p:sldId id="470" r:id="rId8"/>
    <p:sldId id="471" r:id="rId9"/>
    <p:sldId id="472" r:id="rId10"/>
    <p:sldId id="473" r:id="rId11"/>
    <p:sldId id="474" r:id="rId12"/>
    <p:sldId id="476" r:id="rId13"/>
    <p:sldId id="477" r:id="rId14"/>
    <p:sldId id="478" r:id="rId15"/>
    <p:sldId id="506" r:id="rId16"/>
    <p:sldId id="497" r:id="rId17"/>
    <p:sldId id="498" r:id="rId18"/>
    <p:sldId id="481" r:id="rId19"/>
    <p:sldId id="491" r:id="rId20"/>
    <p:sldId id="508" r:id="rId21"/>
    <p:sldId id="509" r:id="rId22"/>
    <p:sldId id="453" r:id="rId23"/>
    <p:sldId id="499" r:id="rId24"/>
    <p:sldId id="458" r:id="rId25"/>
    <p:sldId id="459" r:id="rId26"/>
    <p:sldId id="460" r:id="rId27"/>
    <p:sldId id="461" r:id="rId28"/>
    <p:sldId id="466" r:id="rId29"/>
    <p:sldId id="469" r:id="rId30"/>
    <p:sldId id="482" r:id="rId31"/>
    <p:sldId id="485" r:id="rId32"/>
    <p:sldId id="503" r:id="rId33"/>
    <p:sldId id="505" r:id="rId34"/>
    <p:sldId id="486" r:id="rId35"/>
    <p:sldId id="500" r:id="rId36"/>
    <p:sldId id="493" r:id="rId37"/>
    <p:sldId id="463" r:id="rId38"/>
    <p:sldId id="464" r:id="rId39"/>
    <p:sldId id="492" r:id="rId40"/>
    <p:sldId id="511" r:id="rId41"/>
  </p:sldIdLst>
  <p:sldSz cx="12192000" cy="6858000"/>
  <p:notesSz cx="6797675" cy="9928225"/>
  <p:embeddedFontLst>
    <p:embeddedFont>
      <p:font typeface="Myriad Pro Cond" panose="020B0506030403020204" charset="0"/>
      <p:regular r:id="rId44"/>
      <p:bold r:id="rId45"/>
      <p:italic r:id="rId46"/>
      <p:boldItalic r:id="rId47"/>
    </p:embeddedFont>
    <p:embeddedFont>
      <p:font typeface="Wingdings 3" panose="05040102010807070707" pitchFamily="18" charset="2"/>
      <p:regular r:id="rId48"/>
    </p:embeddedFont>
    <p:embeddedFont>
      <p:font typeface="Century Gothic" panose="020B0502020202020204" pitchFamily="3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Arial Narrow" panose="020B0606020202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767" userDrawn="1">
          <p15:clr>
            <a:srgbClr val="A4A3A4"/>
          </p15:clr>
        </p15:guide>
        <p15:guide id="10" pos="6913" userDrawn="1">
          <p15:clr>
            <a:srgbClr val="A4A3A4"/>
          </p15:clr>
        </p15:guide>
        <p15:guide id="11" pos="5712" userDrawn="1">
          <p15:clr>
            <a:srgbClr val="A4A3A4"/>
          </p15:clr>
        </p15:guide>
        <p15:guide id="12" pos="7249" userDrawn="1">
          <p15:clr>
            <a:srgbClr val="A4A3A4"/>
          </p15:clr>
        </p15:guide>
        <p15:guide id="13" pos="3696" userDrawn="1">
          <p15:clr>
            <a:srgbClr val="A4A3A4"/>
          </p15:clr>
        </p15:guide>
        <p15:guide id="14" pos="431" userDrawn="1">
          <p15:clr>
            <a:srgbClr val="A4A3A4"/>
          </p15:clr>
        </p15:guide>
        <p15:guide id="1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92D64"/>
    <a:srgbClr val="008000"/>
    <a:srgbClr val="EAEAEA"/>
    <a:srgbClr val="0099FF"/>
    <a:srgbClr val="1489D8"/>
    <a:srgbClr val="002060"/>
    <a:srgbClr val="0060A8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85" autoAdjust="0"/>
    <p:restoredTop sz="96287" autoAdjust="0"/>
  </p:normalViewPr>
  <p:slideViewPr>
    <p:cSldViewPr>
      <p:cViewPr>
        <p:scale>
          <a:sx n="117" d="100"/>
          <a:sy n="117" d="100"/>
        </p:scale>
        <p:origin x="-108" y="-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40"/>
        <p:guide pos="767"/>
        <p:guide pos="6913"/>
        <p:guide pos="5712"/>
        <p:guide pos="7249"/>
        <p:guide pos="3696"/>
        <p:guide pos="431"/>
        <p:guide pos="2880"/>
      </p:guideLst>
    </p:cSldViewPr>
  </p:slideViewPr>
  <p:outlineViewPr>
    <p:cViewPr>
      <p:scale>
        <a:sx n="33" d="100"/>
        <a:sy n="33" d="100"/>
      </p:scale>
      <p:origin x="0" y="9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1" d="100"/>
          <a:sy n="51" d="100"/>
        </p:scale>
        <p:origin x="-2952" y="-90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3E819-5462-4473-AE1A-D6D4AFE885C6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7BD1B38-855E-4CDA-8C2B-F47FB57F50AB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000" b="1" dirty="0">
              <a:solidFill>
                <a:schemeClr val="tx1"/>
              </a:solidFill>
            </a:rPr>
            <a:t>Aktywacja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dirty="0"/>
        </a:p>
      </dgm:t>
    </dgm:pt>
    <dgm:pt modelId="{847CD09A-3816-4AF2-B9C7-515067C97C79}" type="parTrans" cxnId="{519606A1-92EE-4BCD-AE99-E04564968F32}">
      <dgm:prSet/>
      <dgm:spPr/>
      <dgm:t>
        <a:bodyPr/>
        <a:lstStyle/>
        <a:p>
          <a:endParaRPr lang="pl-PL"/>
        </a:p>
      </dgm:t>
    </dgm:pt>
    <dgm:pt modelId="{7A93AFA9-A49B-48BF-A18A-1B6EF76C8B35}" type="sibTrans" cxnId="{519606A1-92EE-4BCD-AE99-E04564968F32}">
      <dgm:prSet/>
      <dgm:spPr/>
      <dgm:t>
        <a:bodyPr/>
        <a:lstStyle/>
        <a:p>
          <a:endParaRPr lang="pl-PL"/>
        </a:p>
      </dgm:t>
    </dgm:pt>
    <dgm:pt modelId="{57C95170-8C2D-4F52-AB74-8BEC966ED3B0}">
      <dgm:prSet phldrT="[Tekst]"/>
      <dgm:spPr/>
      <dgm:t>
        <a:bodyPr/>
        <a:lstStyle/>
        <a:p>
          <a:endParaRPr lang="pl-PL" dirty="0"/>
        </a:p>
      </dgm:t>
    </dgm:pt>
    <dgm:pt modelId="{566CC0ED-B7AC-4783-A737-ACE83D02A566}" type="parTrans" cxnId="{3D3B52FB-1685-49C3-8BEB-C17BF8AB3A3C}">
      <dgm:prSet/>
      <dgm:spPr/>
      <dgm:t>
        <a:bodyPr/>
        <a:lstStyle/>
        <a:p>
          <a:endParaRPr lang="pl-PL"/>
        </a:p>
      </dgm:t>
    </dgm:pt>
    <dgm:pt modelId="{97918334-D8A1-43F7-B9F4-216415FCDA02}" type="sibTrans" cxnId="{3D3B52FB-1685-49C3-8BEB-C17BF8AB3A3C}">
      <dgm:prSet/>
      <dgm:spPr/>
      <dgm:t>
        <a:bodyPr/>
        <a:lstStyle/>
        <a:p>
          <a:endParaRPr lang="pl-PL"/>
        </a:p>
      </dgm:t>
    </dgm:pt>
    <dgm:pt modelId="{3877BDA6-107D-4F8A-9ACE-9B13CB457BB0}">
      <dgm:prSet phldrT="[Tekst]" custT="1"/>
      <dgm:spPr/>
      <dgm:t>
        <a:bodyPr/>
        <a:lstStyle/>
        <a:p>
          <a:r>
            <a:rPr lang="pl-PL" sz="1000" b="1" dirty="0">
              <a:solidFill>
                <a:schemeClr val="tx1"/>
              </a:solidFill>
            </a:rPr>
            <a:t>Przetwarzanie</a:t>
          </a:r>
        </a:p>
      </dgm:t>
    </dgm:pt>
    <dgm:pt modelId="{2FB88D5F-670A-4C13-8A86-97977BE4079E}" type="parTrans" cxnId="{E40AFB11-EADC-4EE6-905B-850B0CDC2D46}">
      <dgm:prSet/>
      <dgm:spPr/>
      <dgm:t>
        <a:bodyPr/>
        <a:lstStyle/>
        <a:p>
          <a:endParaRPr lang="pl-PL"/>
        </a:p>
      </dgm:t>
    </dgm:pt>
    <dgm:pt modelId="{D162132F-EEC6-4684-87D8-1FDEDCB82A33}" type="sibTrans" cxnId="{E40AFB11-EADC-4EE6-905B-850B0CDC2D46}">
      <dgm:prSet/>
      <dgm:spPr/>
      <dgm:t>
        <a:bodyPr/>
        <a:lstStyle/>
        <a:p>
          <a:endParaRPr lang="pl-PL"/>
        </a:p>
      </dgm:t>
    </dgm:pt>
    <dgm:pt modelId="{0EC191F9-3827-42FF-A5A8-2F51499598FE}">
      <dgm:prSet phldrT="[Tekst]"/>
      <dgm:spPr/>
      <dgm:t>
        <a:bodyPr/>
        <a:lstStyle/>
        <a:p>
          <a:endParaRPr lang="pl-PL" dirty="0"/>
        </a:p>
      </dgm:t>
    </dgm:pt>
    <dgm:pt modelId="{FA06AB67-1194-4FAA-B5DB-48903B5F181C}" type="parTrans" cxnId="{103E8603-A4A5-40A8-8DAD-CC8F62F503C1}">
      <dgm:prSet/>
      <dgm:spPr/>
      <dgm:t>
        <a:bodyPr/>
        <a:lstStyle/>
        <a:p>
          <a:endParaRPr lang="pl-PL"/>
        </a:p>
      </dgm:t>
    </dgm:pt>
    <dgm:pt modelId="{0044A158-C123-498A-9B9B-BB0184057730}" type="sibTrans" cxnId="{103E8603-A4A5-40A8-8DAD-CC8F62F503C1}">
      <dgm:prSet/>
      <dgm:spPr/>
      <dgm:t>
        <a:bodyPr/>
        <a:lstStyle/>
        <a:p>
          <a:endParaRPr lang="pl-PL"/>
        </a:p>
      </dgm:t>
    </dgm:pt>
    <dgm:pt modelId="{17138A0C-BBFA-47B2-BB5B-AF3FF4724A00}">
      <dgm:prSet phldrT="[Tekst]" custT="1"/>
      <dgm:spPr/>
      <dgm:t>
        <a:bodyPr/>
        <a:lstStyle/>
        <a:p>
          <a:r>
            <a:rPr lang="pl-PL" sz="1000" b="1" dirty="0">
              <a:solidFill>
                <a:schemeClr val="tx1"/>
              </a:solidFill>
            </a:rPr>
            <a:t>Systematyzacja</a:t>
          </a:r>
        </a:p>
      </dgm:t>
    </dgm:pt>
    <dgm:pt modelId="{478DC65B-BC8B-4ECE-A9D9-5CD27C52FDA0}" type="parTrans" cxnId="{EC5A01AC-D06C-41A7-8523-55F4394E831B}">
      <dgm:prSet/>
      <dgm:spPr/>
      <dgm:t>
        <a:bodyPr/>
        <a:lstStyle/>
        <a:p>
          <a:endParaRPr lang="pl-PL"/>
        </a:p>
      </dgm:t>
    </dgm:pt>
    <dgm:pt modelId="{27598E2E-55AC-4758-AC7B-5291C54F5C89}" type="sibTrans" cxnId="{EC5A01AC-D06C-41A7-8523-55F4394E831B}">
      <dgm:prSet/>
      <dgm:spPr/>
      <dgm:t>
        <a:bodyPr/>
        <a:lstStyle/>
        <a:p>
          <a:endParaRPr lang="pl-PL"/>
        </a:p>
      </dgm:t>
    </dgm:pt>
    <dgm:pt modelId="{BF3C5C7A-1739-4B9E-A867-B8F036B24063}">
      <dgm:prSet phldrT="[Tekst]" phldr="1"/>
      <dgm:spPr/>
      <dgm:t>
        <a:bodyPr/>
        <a:lstStyle/>
        <a:p>
          <a:endParaRPr lang="pl-PL" dirty="0"/>
        </a:p>
      </dgm:t>
    </dgm:pt>
    <dgm:pt modelId="{A14D0417-5527-43B6-9662-6FE958E15895}" type="parTrans" cxnId="{978E8285-0846-4D81-8BE0-7C8D76B6424A}">
      <dgm:prSet/>
      <dgm:spPr/>
      <dgm:t>
        <a:bodyPr/>
        <a:lstStyle/>
        <a:p>
          <a:endParaRPr lang="pl-PL"/>
        </a:p>
      </dgm:t>
    </dgm:pt>
    <dgm:pt modelId="{6744420E-ABB3-4460-8305-80706B590798}" type="sibTrans" cxnId="{978E8285-0846-4D81-8BE0-7C8D76B6424A}">
      <dgm:prSet/>
      <dgm:spPr/>
      <dgm:t>
        <a:bodyPr/>
        <a:lstStyle/>
        <a:p>
          <a:endParaRPr lang="pl-PL"/>
        </a:p>
      </dgm:t>
    </dgm:pt>
    <dgm:pt modelId="{1579B6F7-1133-4F6F-BA2B-877F97C8721B}">
      <dgm:prSet phldrT="[Tekst]" custT="1"/>
      <dgm:spPr/>
      <dgm:t>
        <a:bodyPr/>
        <a:lstStyle/>
        <a:p>
          <a:r>
            <a:rPr lang="pl-PL" sz="1000" b="1" dirty="0">
              <a:solidFill>
                <a:schemeClr val="tx1"/>
              </a:solidFill>
            </a:rPr>
            <a:t>Ocena i ewaluacja</a:t>
          </a:r>
        </a:p>
      </dgm:t>
    </dgm:pt>
    <dgm:pt modelId="{845EE91A-47D9-464E-8132-9E65C98D4284}" type="parTrans" cxnId="{85AE72E6-12B3-49EA-A511-7093392910EF}">
      <dgm:prSet/>
      <dgm:spPr/>
      <dgm:t>
        <a:bodyPr/>
        <a:lstStyle/>
        <a:p>
          <a:endParaRPr lang="pl-PL"/>
        </a:p>
      </dgm:t>
    </dgm:pt>
    <dgm:pt modelId="{76361B17-26AA-46C0-A855-7AEBC5194D7B}" type="sibTrans" cxnId="{85AE72E6-12B3-49EA-A511-7093392910EF}">
      <dgm:prSet/>
      <dgm:spPr/>
      <dgm:t>
        <a:bodyPr/>
        <a:lstStyle/>
        <a:p>
          <a:endParaRPr lang="pl-PL"/>
        </a:p>
      </dgm:t>
    </dgm:pt>
    <dgm:pt modelId="{780A050D-4C19-4D32-8F67-77EC35379054}" type="pres">
      <dgm:prSet presAssocID="{C2C3E819-5462-4473-AE1A-D6D4AFE885C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1C904B1-9904-479B-A40F-3783B4EC0D64}" type="pres">
      <dgm:prSet presAssocID="{67BD1B38-855E-4CDA-8C2B-F47FB57F50AB}" presName="compNode" presStyleCnt="0"/>
      <dgm:spPr/>
    </dgm:pt>
    <dgm:pt modelId="{060F75B0-9E10-40F4-97D6-D1F7A0ADE35F}" type="pres">
      <dgm:prSet presAssocID="{67BD1B38-855E-4CDA-8C2B-F47FB57F50AB}" presName="noGeometry" presStyleCnt="0"/>
      <dgm:spPr/>
    </dgm:pt>
    <dgm:pt modelId="{253EE746-86A1-4647-B839-3E77BEDCEEB5}" type="pres">
      <dgm:prSet presAssocID="{67BD1B38-855E-4CDA-8C2B-F47FB57F50AB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921A0B-8B43-46C8-94B1-03F40E355B59}" type="pres">
      <dgm:prSet presAssocID="{67BD1B38-855E-4CDA-8C2B-F47FB57F50AB}" presName="childTextHidden" presStyleLbl="bgAccFollowNode1" presStyleIdx="0" presStyleCnt="4"/>
      <dgm:spPr/>
      <dgm:t>
        <a:bodyPr/>
        <a:lstStyle/>
        <a:p>
          <a:endParaRPr lang="pl-PL"/>
        </a:p>
      </dgm:t>
    </dgm:pt>
    <dgm:pt modelId="{2A1F2566-8EC2-4940-B687-5F7F9E10684E}" type="pres">
      <dgm:prSet presAssocID="{67BD1B38-855E-4CDA-8C2B-F47FB57F50AB}" presName="parentText" presStyleLbl="node1" presStyleIdx="0" presStyleCnt="4" custScaleX="203136" custLinFactNeighborX="4979" custLinFactNeighborY="-1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BFA4E6-DAEB-46E5-A93B-EAC82F837F8A}" type="pres">
      <dgm:prSet presAssocID="{67BD1B38-855E-4CDA-8C2B-F47FB57F50AB}" presName="aSpace" presStyleCnt="0"/>
      <dgm:spPr/>
    </dgm:pt>
    <dgm:pt modelId="{0F111C3E-04F6-4017-BD8E-8EF2AD3B2413}" type="pres">
      <dgm:prSet presAssocID="{3877BDA6-107D-4F8A-9ACE-9B13CB457BB0}" presName="compNode" presStyleCnt="0"/>
      <dgm:spPr/>
    </dgm:pt>
    <dgm:pt modelId="{1B578E94-1D19-468B-A51B-4A93022E6EDB}" type="pres">
      <dgm:prSet presAssocID="{3877BDA6-107D-4F8A-9ACE-9B13CB457BB0}" presName="noGeometry" presStyleCnt="0"/>
      <dgm:spPr/>
    </dgm:pt>
    <dgm:pt modelId="{B384BE22-72FD-40DF-9CE0-F054848E5918}" type="pres">
      <dgm:prSet presAssocID="{3877BDA6-107D-4F8A-9ACE-9B13CB457BB0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F7EDA8-9406-4D69-A39C-7CF134E920C5}" type="pres">
      <dgm:prSet presAssocID="{3877BDA6-107D-4F8A-9ACE-9B13CB457BB0}" presName="childTextHidden" presStyleLbl="bgAccFollowNode1" presStyleIdx="1" presStyleCnt="4"/>
      <dgm:spPr/>
      <dgm:t>
        <a:bodyPr/>
        <a:lstStyle/>
        <a:p>
          <a:endParaRPr lang="pl-PL"/>
        </a:p>
      </dgm:t>
    </dgm:pt>
    <dgm:pt modelId="{0DF31BBC-D713-40C9-9099-92F326FBC475}" type="pres">
      <dgm:prSet presAssocID="{3877BDA6-107D-4F8A-9ACE-9B13CB457BB0}" presName="parentText" presStyleLbl="node1" presStyleIdx="1" presStyleCnt="4" custScaleX="22643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5278D6-C4BE-42C3-9896-2C558726E631}" type="pres">
      <dgm:prSet presAssocID="{3877BDA6-107D-4F8A-9ACE-9B13CB457BB0}" presName="aSpace" presStyleCnt="0"/>
      <dgm:spPr/>
    </dgm:pt>
    <dgm:pt modelId="{3577B2B3-7402-4B9B-AF6D-3AACF2C88911}" type="pres">
      <dgm:prSet presAssocID="{17138A0C-BBFA-47B2-BB5B-AF3FF4724A00}" presName="compNode" presStyleCnt="0"/>
      <dgm:spPr/>
    </dgm:pt>
    <dgm:pt modelId="{30114271-D3FB-4871-BD6F-66D945B009DB}" type="pres">
      <dgm:prSet presAssocID="{17138A0C-BBFA-47B2-BB5B-AF3FF4724A00}" presName="noGeometry" presStyleCnt="0"/>
      <dgm:spPr/>
    </dgm:pt>
    <dgm:pt modelId="{24EB1F2C-A0F2-4AF6-B3CE-96BEFE2E6C47}" type="pres">
      <dgm:prSet presAssocID="{17138A0C-BBFA-47B2-BB5B-AF3FF4724A00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93C016-5BA7-4EEF-8DC8-00E7D6623130}" type="pres">
      <dgm:prSet presAssocID="{17138A0C-BBFA-47B2-BB5B-AF3FF4724A00}" presName="childTextHidden" presStyleLbl="bgAccFollowNode1" presStyleIdx="2" presStyleCnt="4"/>
      <dgm:spPr/>
      <dgm:t>
        <a:bodyPr/>
        <a:lstStyle/>
        <a:p>
          <a:endParaRPr lang="pl-PL"/>
        </a:p>
      </dgm:t>
    </dgm:pt>
    <dgm:pt modelId="{6B8691D1-EE7E-4111-A0D7-8BC9423CAF54}" type="pres">
      <dgm:prSet presAssocID="{17138A0C-BBFA-47B2-BB5B-AF3FF4724A00}" presName="parentText" presStyleLbl="node1" presStyleIdx="2" presStyleCnt="4" custScaleX="25116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9A9F94-BF52-4CA1-AA19-1863ECE163D0}" type="pres">
      <dgm:prSet presAssocID="{17138A0C-BBFA-47B2-BB5B-AF3FF4724A00}" presName="aSpace" presStyleCnt="0"/>
      <dgm:spPr/>
    </dgm:pt>
    <dgm:pt modelId="{81198F13-2AB1-465B-91D4-9626E84E5F6B}" type="pres">
      <dgm:prSet presAssocID="{1579B6F7-1133-4F6F-BA2B-877F97C8721B}" presName="compNode" presStyleCnt="0"/>
      <dgm:spPr/>
    </dgm:pt>
    <dgm:pt modelId="{4C5AA897-7199-4AD5-8A0C-1BBEF620A1E0}" type="pres">
      <dgm:prSet presAssocID="{1579B6F7-1133-4F6F-BA2B-877F97C8721B}" presName="noGeometry" presStyleCnt="0"/>
      <dgm:spPr/>
    </dgm:pt>
    <dgm:pt modelId="{F7658D79-8DC7-43E2-9BEB-0646F7D9BAEC}" type="pres">
      <dgm:prSet presAssocID="{1579B6F7-1133-4F6F-BA2B-877F97C8721B}" presName="childTextVisible" presStyleLbl="bgAccFollowNode1" presStyleIdx="3" presStyleCnt="4">
        <dgm:presLayoutVars>
          <dgm:bulletEnabled val="1"/>
        </dgm:presLayoutVars>
      </dgm:prSet>
      <dgm:spPr/>
    </dgm:pt>
    <dgm:pt modelId="{92F1F9C0-4AE3-467B-9759-7401BB1C76CA}" type="pres">
      <dgm:prSet presAssocID="{1579B6F7-1133-4F6F-BA2B-877F97C8721B}" presName="childTextHidden" presStyleLbl="bgAccFollowNode1" presStyleIdx="3" presStyleCnt="4"/>
      <dgm:spPr/>
    </dgm:pt>
    <dgm:pt modelId="{AB4CC7A5-FC3A-45FC-B231-724631D4E68A}" type="pres">
      <dgm:prSet presAssocID="{1579B6F7-1133-4F6F-BA2B-877F97C8721B}" presName="parentText" presStyleLbl="node1" presStyleIdx="3" presStyleCnt="4" custScaleX="23210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8B86B61-3157-416F-B19D-B61D0BEBC31A}" type="presOf" srcId="{0EC191F9-3827-42FF-A5A8-2F51499598FE}" destId="{F6F7EDA8-9406-4D69-A39C-7CF134E920C5}" srcOrd="1" destOrd="0" presId="urn:microsoft.com/office/officeart/2005/8/layout/hProcess6"/>
    <dgm:cxn modelId="{84396AB9-E1E7-4EFC-8F99-93BD5BE199F5}" type="presOf" srcId="{3877BDA6-107D-4F8A-9ACE-9B13CB457BB0}" destId="{0DF31BBC-D713-40C9-9099-92F326FBC475}" srcOrd="0" destOrd="0" presId="urn:microsoft.com/office/officeart/2005/8/layout/hProcess6"/>
    <dgm:cxn modelId="{5D6CE557-8475-4F6E-AA95-904631B4E118}" type="presOf" srcId="{BF3C5C7A-1739-4B9E-A867-B8F036B24063}" destId="{CC93C016-5BA7-4EEF-8DC8-00E7D6623130}" srcOrd="1" destOrd="0" presId="urn:microsoft.com/office/officeart/2005/8/layout/hProcess6"/>
    <dgm:cxn modelId="{3D3B52FB-1685-49C3-8BEB-C17BF8AB3A3C}" srcId="{67BD1B38-855E-4CDA-8C2B-F47FB57F50AB}" destId="{57C95170-8C2D-4F52-AB74-8BEC966ED3B0}" srcOrd="0" destOrd="0" parTransId="{566CC0ED-B7AC-4783-A737-ACE83D02A566}" sibTransId="{97918334-D8A1-43F7-B9F4-216415FCDA02}"/>
    <dgm:cxn modelId="{978E8285-0846-4D81-8BE0-7C8D76B6424A}" srcId="{17138A0C-BBFA-47B2-BB5B-AF3FF4724A00}" destId="{BF3C5C7A-1739-4B9E-A867-B8F036B24063}" srcOrd="0" destOrd="0" parTransId="{A14D0417-5527-43B6-9662-6FE958E15895}" sibTransId="{6744420E-ABB3-4460-8305-80706B590798}"/>
    <dgm:cxn modelId="{E40AFB11-EADC-4EE6-905B-850B0CDC2D46}" srcId="{C2C3E819-5462-4473-AE1A-D6D4AFE885C6}" destId="{3877BDA6-107D-4F8A-9ACE-9B13CB457BB0}" srcOrd="1" destOrd="0" parTransId="{2FB88D5F-670A-4C13-8A86-97977BE4079E}" sibTransId="{D162132F-EEC6-4684-87D8-1FDEDCB82A33}"/>
    <dgm:cxn modelId="{6EA07996-3CE7-45C8-AAD6-E27BCF3A7860}" type="presOf" srcId="{1579B6F7-1133-4F6F-BA2B-877F97C8721B}" destId="{AB4CC7A5-FC3A-45FC-B231-724631D4E68A}" srcOrd="0" destOrd="0" presId="urn:microsoft.com/office/officeart/2005/8/layout/hProcess6"/>
    <dgm:cxn modelId="{F80FA575-AEBE-4260-AEE9-709D84802CB9}" type="presOf" srcId="{0EC191F9-3827-42FF-A5A8-2F51499598FE}" destId="{B384BE22-72FD-40DF-9CE0-F054848E5918}" srcOrd="0" destOrd="0" presId="urn:microsoft.com/office/officeart/2005/8/layout/hProcess6"/>
    <dgm:cxn modelId="{2C666AD6-0CBF-43ED-B15F-40B52D6B26B0}" type="presOf" srcId="{BF3C5C7A-1739-4B9E-A867-B8F036B24063}" destId="{24EB1F2C-A0F2-4AF6-B3CE-96BEFE2E6C47}" srcOrd="0" destOrd="0" presId="urn:microsoft.com/office/officeart/2005/8/layout/hProcess6"/>
    <dgm:cxn modelId="{519606A1-92EE-4BCD-AE99-E04564968F32}" srcId="{C2C3E819-5462-4473-AE1A-D6D4AFE885C6}" destId="{67BD1B38-855E-4CDA-8C2B-F47FB57F50AB}" srcOrd="0" destOrd="0" parTransId="{847CD09A-3816-4AF2-B9C7-515067C97C79}" sibTransId="{7A93AFA9-A49B-48BF-A18A-1B6EF76C8B35}"/>
    <dgm:cxn modelId="{EC5A01AC-D06C-41A7-8523-55F4394E831B}" srcId="{C2C3E819-5462-4473-AE1A-D6D4AFE885C6}" destId="{17138A0C-BBFA-47B2-BB5B-AF3FF4724A00}" srcOrd="2" destOrd="0" parTransId="{478DC65B-BC8B-4ECE-A9D9-5CD27C52FDA0}" sibTransId="{27598E2E-55AC-4758-AC7B-5291C54F5C89}"/>
    <dgm:cxn modelId="{85AE72E6-12B3-49EA-A511-7093392910EF}" srcId="{C2C3E819-5462-4473-AE1A-D6D4AFE885C6}" destId="{1579B6F7-1133-4F6F-BA2B-877F97C8721B}" srcOrd="3" destOrd="0" parTransId="{845EE91A-47D9-464E-8132-9E65C98D4284}" sibTransId="{76361B17-26AA-46C0-A855-7AEBC5194D7B}"/>
    <dgm:cxn modelId="{6900F10B-9105-4F8E-8FAC-7E522350EB38}" type="presOf" srcId="{17138A0C-BBFA-47B2-BB5B-AF3FF4724A00}" destId="{6B8691D1-EE7E-4111-A0D7-8BC9423CAF54}" srcOrd="0" destOrd="0" presId="urn:microsoft.com/office/officeart/2005/8/layout/hProcess6"/>
    <dgm:cxn modelId="{928CAF7B-0472-4F5E-918E-73281A9EC87E}" type="presOf" srcId="{57C95170-8C2D-4F52-AB74-8BEC966ED3B0}" destId="{0D921A0B-8B43-46C8-94B1-03F40E355B59}" srcOrd="1" destOrd="0" presId="urn:microsoft.com/office/officeart/2005/8/layout/hProcess6"/>
    <dgm:cxn modelId="{C03E500C-713D-47FA-84C7-A1011EB58C9E}" type="presOf" srcId="{C2C3E819-5462-4473-AE1A-D6D4AFE885C6}" destId="{780A050D-4C19-4D32-8F67-77EC35379054}" srcOrd="0" destOrd="0" presId="urn:microsoft.com/office/officeart/2005/8/layout/hProcess6"/>
    <dgm:cxn modelId="{103E8603-A4A5-40A8-8DAD-CC8F62F503C1}" srcId="{3877BDA6-107D-4F8A-9ACE-9B13CB457BB0}" destId="{0EC191F9-3827-42FF-A5A8-2F51499598FE}" srcOrd="0" destOrd="0" parTransId="{FA06AB67-1194-4FAA-B5DB-48903B5F181C}" sibTransId="{0044A158-C123-498A-9B9B-BB0184057730}"/>
    <dgm:cxn modelId="{72ED5955-8A08-46B3-9BBB-0BBFFBC4C0AB}" type="presOf" srcId="{67BD1B38-855E-4CDA-8C2B-F47FB57F50AB}" destId="{2A1F2566-8EC2-4940-B687-5F7F9E10684E}" srcOrd="0" destOrd="0" presId="urn:microsoft.com/office/officeart/2005/8/layout/hProcess6"/>
    <dgm:cxn modelId="{83EAD8F0-EEAE-4684-8B85-3FE9E1CFF2D6}" type="presOf" srcId="{57C95170-8C2D-4F52-AB74-8BEC966ED3B0}" destId="{253EE746-86A1-4647-B839-3E77BEDCEEB5}" srcOrd="0" destOrd="0" presId="urn:microsoft.com/office/officeart/2005/8/layout/hProcess6"/>
    <dgm:cxn modelId="{E6EA1096-76DD-455B-AACD-F584F36796FA}" type="presParOf" srcId="{780A050D-4C19-4D32-8F67-77EC35379054}" destId="{01C904B1-9904-479B-A40F-3783B4EC0D64}" srcOrd="0" destOrd="0" presId="urn:microsoft.com/office/officeart/2005/8/layout/hProcess6"/>
    <dgm:cxn modelId="{9CF1AF5F-D34A-4A15-B024-DB995358C301}" type="presParOf" srcId="{01C904B1-9904-479B-A40F-3783B4EC0D64}" destId="{060F75B0-9E10-40F4-97D6-D1F7A0ADE35F}" srcOrd="0" destOrd="0" presId="urn:microsoft.com/office/officeart/2005/8/layout/hProcess6"/>
    <dgm:cxn modelId="{9F0FFCF1-95D3-4871-8F6D-66F3D618C2B0}" type="presParOf" srcId="{01C904B1-9904-479B-A40F-3783B4EC0D64}" destId="{253EE746-86A1-4647-B839-3E77BEDCEEB5}" srcOrd="1" destOrd="0" presId="urn:microsoft.com/office/officeart/2005/8/layout/hProcess6"/>
    <dgm:cxn modelId="{5204F6B7-D3AE-4CFD-8317-FAAE2C8A005E}" type="presParOf" srcId="{01C904B1-9904-479B-A40F-3783B4EC0D64}" destId="{0D921A0B-8B43-46C8-94B1-03F40E355B59}" srcOrd="2" destOrd="0" presId="urn:microsoft.com/office/officeart/2005/8/layout/hProcess6"/>
    <dgm:cxn modelId="{93412331-A5E8-4B8A-8ACD-2125401328D2}" type="presParOf" srcId="{01C904B1-9904-479B-A40F-3783B4EC0D64}" destId="{2A1F2566-8EC2-4940-B687-5F7F9E10684E}" srcOrd="3" destOrd="0" presId="urn:microsoft.com/office/officeart/2005/8/layout/hProcess6"/>
    <dgm:cxn modelId="{7DE7489C-B179-4758-A75F-439A322C7584}" type="presParOf" srcId="{780A050D-4C19-4D32-8F67-77EC35379054}" destId="{7ABFA4E6-DAEB-46E5-A93B-EAC82F837F8A}" srcOrd="1" destOrd="0" presId="urn:microsoft.com/office/officeart/2005/8/layout/hProcess6"/>
    <dgm:cxn modelId="{D3F4220F-6885-4015-9F38-A23190D7B321}" type="presParOf" srcId="{780A050D-4C19-4D32-8F67-77EC35379054}" destId="{0F111C3E-04F6-4017-BD8E-8EF2AD3B2413}" srcOrd="2" destOrd="0" presId="urn:microsoft.com/office/officeart/2005/8/layout/hProcess6"/>
    <dgm:cxn modelId="{440C8B59-337A-4321-A415-E45ECB3C09AC}" type="presParOf" srcId="{0F111C3E-04F6-4017-BD8E-8EF2AD3B2413}" destId="{1B578E94-1D19-468B-A51B-4A93022E6EDB}" srcOrd="0" destOrd="0" presId="urn:microsoft.com/office/officeart/2005/8/layout/hProcess6"/>
    <dgm:cxn modelId="{28BEBE29-933F-4542-9029-950A023AC9CA}" type="presParOf" srcId="{0F111C3E-04F6-4017-BD8E-8EF2AD3B2413}" destId="{B384BE22-72FD-40DF-9CE0-F054848E5918}" srcOrd="1" destOrd="0" presId="urn:microsoft.com/office/officeart/2005/8/layout/hProcess6"/>
    <dgm:cxn modelId="{36334614-6285-434D-8F92-2699E3097285}" type="presParOf" srcId="{0F111C3E-04F6-4017-BD8E-8EF2AD3B2413}" destId="{F6F7EDA8-9406-4D69-A39C-7CF134E920C5}" srcOrd="2" destOrd="0" presId="urn:microsoft.com/office/officeart/2005/8/layout/hProcess6"/>
    <dgm:cxn modelId="{E06290B2-7F5D-445B-BFCC-A60EF30F0728}" type="presParOf" srcId="{0F111C3E-04F6-4017-BD8E-8EF2AD3B2413}" destId="{0DF31BBC-D713-40C9-9099-92F326FBC475}" srcOrd="3" destOrd="0" presId="urn:microsoft.com/office/officeart/2005/8/layout/hProcess6"/>
    <dgm:cxn modelId="{D131866C-EB95-44C9-A16B-07A270E3F0B9}" type="presParOf" srcId="{780A050D-4C19-4D32-8F67-77EC35379054}" destId="{335278D6-C4BE-42C3-9896-2C558726E631}" srcOrd="3" destOrd="0" presId="urn:microsoft.com/office/officeart/2005/8/layout/hProcess6"/>
    <dgm:cxn modelId="{F7C88227-AE56-4376-BE2C-5F131D5257F1}" type="presParOf" srcId="{780A050D-4C19-4D32-8F67-77EC35379054}" destId="{3577B2B3-7402-4B9B-AF6D-3AACF2C88911}" srcOrd="4" destOrd="0" presId="urn:microsoft.com/office/officeart/2005/8/layout/hProcess6"/>
    <dgm:cxn modelId="{E0A6E51B-ED8C-4ADB-9393-EBC3EB5AA4F0}" type="presParOf" srcId="{3577B2B3-7402-4B9B-AF6D-3AACF2C88911}" destId="{30114271-D3FB-4871-BD6F-66D945B009DB}" srcOrd="0" destOrd="0" presId="urn:microsoft.com/office/officeart/2005/8/layout/hProcess6"/>
    <dgm:cxn modelId="{5EBAD1D7-63C9-4CDB-90A2-61CFDF887F5D}" type="presParOf" srcId="{3577B2B3-7402-4B9B-AF6D-3AACF2C88911}" destId="{24EB1F2C-A0F2-4AF6-B3CE-96BEFE2E6C47}" srcOrd="1" destOrd="0" presId="urn:microsoft.com/office/officeart/2005/8/layout/hProcess6"/>
    <dgm:cxn modelId="{29D984A5-CE86-45C6-9A55-368BF723D21D}" type="presParOf" srcId="{3577B2B3-7402-4B9B-AF6D-3AACF2C88911}" destId="{CC93C016-5BA7-4EEF-8DC8-00E7D6623130}" srcOrd="2" destOrd="0" presId="urn:microsoft.com/office/officeart/2005/8/layout/hProcess6"/>
    <dgm:cxn modelId="{8D2EB4BC-30C8-44B3-8021-D1D0D9F14D27}" type="presParOf" srcId="{3577B2B3-7402-4B9B-AF6D-3AACF2C88911}" destId="{6B8691D1-EE7E-4111-A0D7-8BC9423CAF54}" srcOrd="3" destOrd="0" presId="urn:microsoft.com/office/officeart/2005/8/layout/hProcess6"/>
    <dgm:cxn modelId="{28F00296-5420-4D3C-B114-484BBF1DBE39}" type="presParOf" srcId="{780A050D-4C19-4D32-8F67-77EC35379054}" destId="{BA9A9F94-BF52-4CA1-AA19-1863ECE163D0}" srcOrd="5" destOrd="0" presId="urn:microsoft.com/office/officeart/2005/8/layout/hProcess6"/>
    <dgm:cxn modelId="{219F28D4-73AA-4797-8828-0E8A8311E90A}" type="presParOf" srcId="{780A050D-4C19-4D32-8F67-77EC35379054}" destId="{81198F13-2AB1-465B-91D4-9626E84E5F6B}" srcOrd="6" destOrd="0" presId="urn:microsoft.com/office/officeart/2005/8/layout/hProcess6"/>
    <dgm:cxn modelId="{BEC19DBE-2538-4E56-9DA6-21619D3D4E73}" type="presParOf" srcId="{81198F13-2AB1-465B-91D4-9626E84E5F6B}" destId="{4C5AA897-7199-4AD5-8A0C-1BBEF620A1E0}" srcOrd="0" destOrd="0" presId="urn:microsoft.com/office/officeart/2005/8/layout/hProcess6"/>
    <dgm:cxn modelId="{E1CACAC8-F7A4-4820-90EA-F77402FD905F}" type="presParOf" srcId="{81198F13-2AB1-465B-91D4-9626E84E5F6B}" destId="{F7658D79-8DC7-43E2-9BEB-0646F7D9BAEC}" srcOrd="1" destOrd="0" presId="urn:microsoft.com/office/officeart/2005/8/layout/hProcess6"/>
    <dgm:cxn modelId="{4DE8EB39-F9AD-4540-ADB3-E503733A5793}" type="presParOf" srcId="{81198F13-2AB1-465B-91D4-9626E84E5F6B}" destId="{92F1F9C0-4AE3-467B-9759-7401BB1C76CA}" srcOrd="2" destOrd="0" presId="urn:microsoft.com/office/officeart/2005/8/layout/hProcess6"/>
    <dgm:cxn modelId="{BB0713DC-1E33-41C7-B4F4-D7A8684F72CA}" type="presParOf" srcId="{81198F13-2AB1-465B-91D4-9626E84E5F6B}" destId="{AB4CC7A5-FC3A-45FC-B231-724631D4E6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pl-PL" smtClean="0"/>
              <a:t>2019-11-29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pl-PL" smtClean="0"/>
              <a:t>2019-11-29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677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759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124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391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391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516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516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448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378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069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594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owolny kształt 6"/>
          <p:cNvSpPr>
            <a:spLocks noEditPoints="1"/>
          </p:cNvSpPr>
          <p:nvPr userDrawn="1"/>
        </p:nvSpPr>
        <p:spPr bwMode="auto">
          <a:xfrm>
            <a:off x="1715" y="1268760"/>
            <a:ext cx="12190285" cy="5326732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noProof="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350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690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CE7FAE4-62E6-422B-84C2-841E0FE1443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24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37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705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368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874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95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006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262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589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987-6305-4E2A-BF18-EF013ECE927B}" type="datetimeFigureOut">
              <a:rPr lang="pl-PL" noProof="0" smtClean="0"/>
              <a:pPr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7023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abrykaprzyszlosci.pl/materialy/" TargetMode="External"/><Relationship Id="rId2" Type="http://schemas.openxmlformats.org/officeDocument/2006/relationships/hyperlink" Target="https://www.google.pl/url?sa=t&amp;rct=j&amp;q=&amp;esrc=s&amp;source=web&amp;cd=9&amp;ved=2ahUKEwjK0vWWrM_iAhXqlIsKHZtKDoYQFjAIegQIBRAC&amp;url=https://fabrykaprzyszlosci.pl/materialy/pobierz/22&amp;usg=AOvVaw07oI9Bo-8EMww-Pn4tgrS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impiadageograficzna.edu.pl/przykladowe-prace-i-etap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67206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216680" cy="68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82575" y="2067054"/>
            <a:ext cx="8030616" cy="4746322"/>
          </a:xfrm>
        </p:spPr>
        <p:txBody>
          <a:bodyPr>
            <a:noAutofit/>
          </a:bodyPr>
          <a:lstStyle/>
          <a:p>
            <a:pPr marL="109728" indent="0" algn="just">
              <a:buClr>
                <a:srgbClr val="2DA2BF"/>
              </a:buClr>
              <a:buNone/>
            </a:pPr>
            <a:r>
              <a:rPr lang="pl-PL" sz="15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Podczas zajęć terenowych na poziomie rozszerzonym przygotowuje się ucznia do stosowania takich metod badawczych jak: wywiady, badania ankietowe, analiza kartograficzna oraz wykorzystania technologii informacyjno-komunikacyjnych i </a:t>
            </a:r>
            <a:r>
              <a:rPr lang="pl-PL" sz="15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geoinformacyjnych</a:t>
            </a:r>
            <a:r>
              <a:rPr lang="pl-PL" sz="15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do pozyskiwania, a także tworzenia zbiorów danych przestrzennych, ich analizy i prezentacji.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Dotyczy to szczególnie badań terenowych prowadzonych przez uczniów w klasie trzeciej. Obejmują one prowadzenie obserwacji, dokumentowanie ich wyników, prowadzenie wywiadów i badań z wykorzystaniem kwestionariusza ankiety, gromadzenie materiałów źródłowych, wizyty studyjne w wybranym przedsiębiorstwie przemysłowym lub usługowym. </a:t>
            </a:r>
            <a:r>
              <a:rPr lang="pl-PL" sz="15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Zajęcia te mają na celu odkrywanie przez uczniów relacji zachodzących między elementami najbliższej przestrzeni geograficznej a następnie określanie znaczenia i wpływu tych relacji na najbliższe otoczenie.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Zadaniem nauczyciela jest przygotowanie uczniów do posługiwania się prostymi metodami i narzędziami badań w terenie oraz wspomaganie ich w samodzielnej lub grupowej pracy. Aktywność ta pozwoli uczniom dostrzec na przykładzie najbliższego otoczenia, nie tylko powiązania zachodzące w środowisku geograficznym, ale również </a:t>
            </a:r>
            <a:r>
              <a:rPr lang="pl-PL" sz="15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rozpoznać problemy związane z racjonalnym jego zagospodarowaniem i użytkowaniem oraz przygotować się do świadomego udziału w ich rozwiązywaniu.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W zajęciach tych bardzo istotna jest końcowa faza badań polegająca na graficznej, opisowej lub werbalnej prezentacji wyników dokonanych obserwacji, ich interpretacji, rzetelnej ocenie ich jakości i możliwości wykorzystania.</a:t>
            </a:r>
          </a:p>
          <a:p>
            <a:pPr marL="109728" indent="0" algn="r">
              <a:buClr>
                <a:srgbClr val="2DA2BF"/>
              </a:buClr>
              <a:buNone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(PP geografii w </a:t>
            </a:r>
            <a:r>
              <a:rPr lang="pl-PL" sz="1500" dirty="0" err="1">
                <a:latin typeface="Arial" pitchFamily="34" charset="0"/>
                <a:cs typeface="Arial" pitchFamily="34" charset="0"/>
              </a:rPr>
              <a:t>LOiT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z 30 stycznia 2018)</a:t>
            </a:r>
            <a:endParaRPr lang="pl-PL" sz="1500" i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Clr>
                <a:srgbClr val="2DA2BF"/>
              </a:buClr>
              <a:buNone/>
            </a:pPr>
            <a:endParaRPr lang="pl-PL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983432" y="890717"/>
            <a:ext cx="10297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28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Zapisy w PP geografii </a:t>
            </a:r>
          </a:p>
          <a:p>
            <a:pPr marL="109728" algn="ctr">
              <a:buClr>
                <a:srgbClr val="2DA2BF"/>
              </a:buClr>
            </a:pPr>
            <a:r>
              <a:rPr lang="pl-PL" sz="28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– szkoła ponadpodstawowa: </a:t>
            </a:r>
          </a:p>
        </p:txBody>
      </p:sp>
    </p:spTree>
    <p:extLst>
      <p:ext uri="{BB962C8B-B14F-4D97-AF65-F5344CB8AC3E}">
        <p14:creationId xmlns:p14="http://schemas.microsoft.com/office/powerpoint/2010/main" val="31312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4972" y="1628800"/>
            <a:ext cx="8501508" cy="4536504"/>
          </a:xfrm>
        </p:spPr>
        <p:txBody>
          <a:bodyPr>
            <a:noAutofit/>
          </a:bodyPr>
          <a:lstStyle/>
          <a:p>
            <a:pPr marL="109728" indent="0" algn="just">
              <a:buClr>
                <a:srgbClr val="2DA2BF"/>
              </a:buClr>
              <a:buNone/>
            </a:pP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W. Nałkowski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(Zarys metodyki geografii,1908)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„Punktem wyjścia i podstawą nauki geograficznej są wycieczki,, z początku w</a:t>
            </a:r>
            <a:r>
              <a:rPr lang="pl-PL" sz="1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najbliższą okolicę, (...); jest to żywe źródło, wciąż zasilające naukę teoretyczną, wciąż dające podstawę do </a:t>
            </a:r>
            <a:r>
              <a:rPr lang="pl-PL" sz="1500" i="1" dirty="0" err="1">
                <a:latin typeface="Arial" pitchFamily="34" charset="0"/>
                <a:cs typeface="Arial" pitchFamily="34" charset="0"/>
              </a:rPr>
              <a:t>analogij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, porównań, aby zjawisko dalekie zrozumieć przez analogię z </a:t>
            </a:r>
            <a:r>
              <a:rPr lang="pl-PL" sz="1500" i="1" dirty="0" err="1">
                <a:latin typeface="Arial" pitchFamily="34" charset="0"/>
                <a:cs typeface="Arial" pitchFamily="34" charset="0"/>
              </a:rPr>
              <a:t>bliskiem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500" i="1" dirty="0" err="1">
                <a:latin typeface="Arial" pitchFamily="34" charset="0"/>
                <a:cs typeface="Arial" pitchFamily="34" charset="0"/>
              </a:rPr>
              <a:t>znanem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 (...), albowiem w wycieczkach chodzi nie tyle o poznanie okolicy, jako takiej, jako celu – lecz jako środka do zrozumienia zasadniczych pojęć geograficznych.”</a:t>
            </a:r>
            <a:endParaRPr lang="pl-PL" sz="15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Clr>
                <a:srgbClr val="2DA2BF"/>
              </a:buClr>
              <a:buNone/>
            </a:pPr>
            <a:endParaRPr lang="pl-PL" sz="6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Clr>
                <a:srgbClr val="2DA2BF"/>
              </a:buClr>
              <a:buNone/>
            </a:pP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G. Wuttke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(Ćwiczenia i wycieczki w </a:t>
            </a:r>
            <a:r>
              <a:rPr lang="pl-PL" sz="1500" dirty="0" smtClean="0">
                <a:latin typeface="Arial" pitchFamily="34" charset="0"/>
                <a:cs typeface="Arial" pitchFamily="34" charset="0"/>
              </a:rPr>
              <a:t>nauczaniu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geografii, PZWS, 1957)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„Są one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(zajęcia w terenie)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jednym z najwłaściwszych środków, jednym z najpotężniejszych czynników, który umożliwia szkole spełniać jej współczesny podstawowy obowiązek jakim jest przygotowanie młodego pokolenia do życia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marL="109728" indent="0" algn="just">
              <a:buClr>
                <a:srgbClr val="2DA2BF"/>
              </a:buClr>
              <a:buNone/>
            </a:pPr>
            <a:endParaRPr lang="pl-PL" sz="6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Clr>
                <a:srgbClr val="2DA2BF"/>
              </a:buClr>
              <a:buNone/>
            </a:pP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pl-PL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Berne</a:t>
            </a: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(Zajęcia w terenie, </a:t>
            </a:r>
            <a:r>
              <a:rPr lang="pl-PL" sz="1500" dirty="0" err="1">
                <a:latin typeface="Arial" pitchFamily="34" charset="0"/>
                <a:cs typeface="Arial" pitchFamily="34" charset="0"/>
              </a:rPr>
              <a:t>WSiP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, 1984)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„Obserwowanie w terenie piękna krajobrazu, dział sztuki, zabytków, pamiątek przeszłości przyczynia się do wzbogacenia osobowości ucznia; rozwija uczucia estetyczne (…) Zajęcia w terenie ułatwiają wiązanie wiedzy szkolnej z życiem, co przyczynia się do rozbudzenia zainteresowań uczniów materiałem nauczania i otaczającą rzeczywistością, stwarza korzystne warunki do realizacji podstawowych celów dydaktyczno-wychowawczych szkoły.”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55440" y="858778"/>
            <a:ext cx="9865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 zajęciach terenowych – autorytety</a:t>
            </a:r>
          </a:p>
        </p:txBody>
      </p:sp>
    </p:spTree>
    <p:extLst>
      <p:ext uri="{BB962C8B-B14F-4D97-AF65-F5344CB8AC3E}">
        <p14:creationId xmlns:p14="http://schemas.microsoft.com/office/powerpoint/2010/main" val="22226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5246" y="1628800"/>
            <a:ext cx="8429500" cy="5184576"/>
          </a:xfrm>
        </p:spPr>
        <p:txBody>
          <a:bodyPr>
            <a:noAutofit/>
          </a:bodyPr>
          <a:lstStyle/>
          <a:p>
            <a:pPr marL="109728" indent="0" algn="just">
              <a:buClr>
                <a:srgbClr val="2DA2BF"/>
              </a:buClr>
              <a:buNone/>
            </a:pP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Chałubińska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(Różne drogi nauczania geografii, PZWS, 1959, s. 52, 55): „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Trzeba nam na wycieczkach szkolnych zbliżyć młodzież przede wszystkim do życia, do współczesności, do zagadnień społecznych. Trzeba dać jej nie tylko przeżycie mózgowe pewnych zagadnień, ale </a:t>
            </a:r>
            <a:r>
              <a:rPr lang="pl-PL" sz="15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i="1" dirty="0" smtClean="0">
                <a:latin typeface="Arial" pitchFamily="34" charset="0"/>
                <a:cs typeface="Arial" pitchFamily="34" charset="0"/>
              </a:rPr>
            </a:br>
            <a:r>
              <a:rPr lang="pl-PL" sz="1500" i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wzruszenie, emocję, radość, zachwyt, piękną zazdrość, twórczy wstyd (…). Zadaniem nauczyciela geografii jest właśnie wyrobienie w uczniach na wycieczkach szkolnych umiejętności spostrzegania podstawowych zjawisk w naturze, jasnego ich określania </a:t>
            </a:r>
            <a:r>
              <a:rPr lang="pl-PL" sz="15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i="1" dirty="0" smtClean="0">
                <a:latin typeface="Arial" pitchFamily="34" charset="0"/>
                <a:cs typeface="Arial" pitchFamily="34" charset="0"/>
              </a:rPr>
            </a:br>
            <a:r>
              <a:rPr lang="pl-PL" sz="1500" i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właściwego nazywania. Aby pewne charakterystyczne elementy krajobrazu wydzielić, trzeba umieć wyróżniać cechy ważne, a pomijać drobiazgi, rysy nieistotne i drugorzędne.”</a:t>
            </a:r>
          </a:p>
          <a:p>
            <a:pPr marL="109728" indent="0" algn="just">
              <a:buClr>
                <a:srgbClr val="2DA2BF"/>
              </a:buClr>
              <a:buNone/>
            </a:pPr>
            <a:endParaRPr lang="pl-PL" sz="600" i="1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Clr>
                <a:srgbClr val="2DA2BF"/>
              </a:buClr>
              <a:buNone/>
            </a:pP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Z. Batorowicz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(Metodyka nauczania geografii, </a:t>
            </a:r>
            <a:r>
              <a:rPr lang="pl-PL" sz="1500" dirty="0" err="1">
                <a:latin typeface="Arial" pitchFamily="34" charset="0"/>
                <a:cs typeface="Arial" pitchFamily="34" charset="0"/>
              </a:rPr>
              <a:t>WSiP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, 1974, s. 242-247)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„Młodzież szkolna musi poznać bezpośrednio szereg obiektów i zjawisk przyrodniczo-geograficznych w ich naturalnym środowisku. Poznanie to umożliwia zrozumienie przyczyn i związków zachodzących między różnymi zjawiskami i komponentami środowiska geograficznego, między warunkami naturalnymi i formami działalności gospodarczej człowieka (…) trzeba nauczyć ją (młodzież) patrzeć, przyzwyczajać do obserwowania, zastanawiania się, dostrzegania zmian zachodzących pod wpływem różnych przyczyn i według określonych praw; (…) jasne i dokładne wyobrażenia (wytworzone dzięki obserwacji) stanowią o prawdziwości pojęć będących podstawą myślenia i wiedzy uczniów. (…) Poznanie przyrody i krajobrazu ojczystego, dawnej </a:t>
            </a:r>
            <a:r>
              <a:rPr lang="pl-PL" sz="15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i="1" dirty="0" smtClean="0">
                <a:latin typeface="Arial" pitchFamily="34" charset="0"/>
                <a:cs typeface="Arial" pitchFamily="34" charset="0"/>
              </a:rPr>
            </a:br>
            <a:r>
              <a:rPr lang="pl-PL" sz="1500" i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współczesnej architektury, sztuki przyczynia się do rozwijania uczuć estetycznych młodzieży, </a:t>
            </a:r>
            <a:r>
              <a:rPr lang="pl-PL" sz="15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i="1" dirty="0" smtClean="0">
                <a:latin typeface="Arial" pitchFamily="34" charset="0"/>
                <a:cs typeface="Arial" pitchFamily="34" charset="0"/>
              </a:rPr>
            </a:br>
            <a:r>
              <a:rPr lang="pl-PL" sz="15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przebywanie na świeżym powietrzu i konieczny wysiłek fizyczny wpływają korzystnie na </a:t>
            </a:r>
            <a:r>
              <a:rPr lang="pl-PL" sz="1500" i="1" dirty="0" smtClean="0">
                <a:latin typeface="Arial" pitchFamily="34" charset="0"/>
                <a:cs typeface="Arial" pitchFamily="34" charset="0"/>
              </a:rPr>
              <a:t>odprężenie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całego organizmu.”</a:t>
            </a:r>
          </a:p>
          <a:p>
            <a:pPr marL="109728" indent="0" algn="just">
              <a:buClr>
                <a:srgbClr val="2DA2BF"/>
              </a:buClr>
              <a:buNone/>
            </a:pPr>
            <a:endParaRPr lang="pl-PL" sz="1600" i="1" dirty="0">
              <a:latin typeface="Arial Narrow" panose="020B060602020203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39416" y="858778"/>
            <a:ext cx="10009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 zajęciach terenowych – autorytety </a:t>
            </a:r>
          </a:p>
        </p:txBody>
      </p:sp>
    </p:spTree>
    <p:extLst>
      <p:ext uri="{BB962C8B-B14F-4D97-AF65-F5344CB8AC3E}">
        <p14:creationId xmlns:p14="http://schemas.microsoft.com/office/powerpoint/2010/main" val="5371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5540" y="1628800"/>
            <a:ext cx="8496944" cy="4680520"/>
          </a:xfrm>
        </p:spPr>
        <p:txBody>
          <a:bodyPr>
            <a:noAutofit/>
          </a:bodyPr>
          <a:lstStyle/>
          <a:p>
            <a:pPr marL="109728" indent="0" algn="just">
              <a:buClr>
                <a:srgbClr val="2DA2BF"/>
              </a:buClr>
              <a:buNone/>
            </a:pP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E. Świtalski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(Zajęcia w terenie w nauczaniu geografii, </a:t>
            </a:r>
            <a:r>
              <a:rPr lang="pl-PL" sz="1500" dirty="0" err="1">
                <a:latin typeface="Arial" pitchFamily="34" charset="0"/>
                <a:cs typeface="Arial" pitchFamily="34" charset="0"/>
              </a:rPr>
              <a:t>WSiP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, 1990, s. 285-287):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Prawidłowe nauczanie geografii polega na harmonijnym łączeniu treści przyrodniczych z treściami społecznymi, a także ekonomicznymi i politycznymi (…) Poprzez prace w terenie można kształcić zmysł obserwacji i wyobraźnię przestrzenną oraz zdobyć praktyczne umiejętności, takie jak dokonywanie pomiarów lub orientacja w terenie (…) Warunkiem koniecznym jest jednak takie organizowanie tych lekcji, aby stwarzały one sytuacje sprzyjające samodzielności dociekań uczniów w praktycznym działaniu. Wymaga to od nauczyciela starannego przygotowania ich pod względem organizacyjnym, dobrej znajomości terenu oraz przygotowanie środków i materiałów, którymi będą się posługiwać.”</a:t>
            </a:r>
          </a:p>
          <a:p>
            <a:pPr marL="109728" indent="0" algn="just">
              <a:buClr>
                <a:srgbClr val="2DA2BF"/>
              </a:buClr>
              <a:buNone/>
            </a:pPr>
            <a:endParaRPr lang="pl-PL" sz="6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Clr>
                <a:srgbClr val="2DA2BF"/>
              </a:buClr>
              <a:buNone/>
            </a:pP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S. Zając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(Zarys dydaktyki geografii, 1995, Wyd. Naukowe PWN, s. 149-150):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Rzeczywistość można najlepiej poznawać przez bezpośrednią obserwację. Nabywanie umiejętności jest możliwe tylko przez praktyczne działanie, czemu wybitnie sprzyjają lekcje w terenie i wycieczki. Lekcja w terenie odbywa się w najbliższym sąsiedztwie budynku szkoły, w odległości możliwej do przebycia z uczniami w ciągu kilku minut. Niekiedy nauczyciele w imię źle pojętej troski o wyniki nauczania rezygnują z wyjścia z uczniami z sali na lekcję w terenie. Nie należy wyolbrzymiać tych trudności. Tematy, które na lekcjach w sali szkolnej wydawać się mogą niesłychanie trudne, abstrakcyjne, na lekcji w terenie mogą się okazać bardzo przystępne i interesujące. </a:t>
            </a:r>
            <a:r>
              <a:rPr lang="pl-PL" sz="1500" b="1" i="1" dirty="0">
                <a:latin typeface="Arial" pitchFamily="34" charset="0"/>
                <a:cs typeface="Arial" pitchFamily="34" charset="0"/>
              </a:rPr>
              <a:t>Lekcji </a:t>
            </a:r>
            <a:r>
              <a:rPr lang="pl-PL" sz="15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b="1" i="1" dirty="0" smtClean="0">
                <a:latin typeface="Arial" pitchFamily="34" charset="0"/>
                <a:cs typeface="Arial" pitchFamily="34" charset="0"/>
              </a:rPr>
            </a:br>
            <a:r>
              <a:rPr lang="pl-PL" sz="1500" b="1" i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500" b="1" i="1" dirty="0">
                <a:latin typeface="Arial" pitchFamily="34" charset="0"/>
                <a:cs typeface="Arial" pitchFamily="34" charset="0"/>
              </a:rPr>
              <a:t>terenie nie należy traktować jako spełnianie programowego obowiązku, lecz jako najlepszy sposób nauczania-uczenia się geografii </a:t>
            </a:r>
            <a:r>
              <a:rPr lang="pl-PL" sz="1500" i="1" u="sng" dirty="0">
                <a:latin typeface="Arial" pitchFamily="34" charset="0"/>
                <a:cs typeface="Arial" pitchFamily="34" charset="0"/>
              </a:rPr>
              <a:t>(podkreślenie AH).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747628" y="858778"/>
            <a:ext cx="7812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 zajęciach terenowych – autorytety</a:t>
            </a:r>
          </a:p>
        </p:txBody>
      </p:sp>
    </p:spTree>
    <p:extLst>
      <p:ext uri="{BB962C8B-B14F-4D97-AF65-F5344CB8AC3E}">
        <p14:creationId xmlns:p14="http://schemas.microsoft.com/office/powerpoint/2010/main" val="8732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536" y="2132856"/>
            <a:ext cx="8424936" cy="4536504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lnSpc>
                <a:spcPct val="110000"/>
              </a:lnSpc>
              <a:buNone/>
            </a:pPr>
            <a:r>
              <a:rPr lang="pl-PL" sz="1600" i="1" dirty="0">
                <a:latin typeface="Arial" pitchFamily="34" charset="0"/>
                <a:cs typeface="Arial" pitchFamily="34" charset="0"/>
              </a:rPr>
              <a:t>Poprzez edukację geograficzną </a:t>
            </a:r>
            <a:r>
              <a:rPr lang="pl-PL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należy uczyć posługiwania się zarówno nowoczesnymi sposobami orientacji w terenie</a:t>
            </a:r>
            <a:r>
              <a:rPr lang="pl-PL" sz="1600" i="1" dirty="0">
                <a:latin typeface="Arial" pitchFamily="34" charset="0"/>
                <a:cs typeface="Arial" pitchFamily="34" charset="0"/>
              </a:rPr>
              <a:t> (np. GPS), </a:t>
            </a:r>
            <a:r>
              <a:rPr lang="pl-PL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jak i tradycyjnymi </a:t>
            </a:r>
            <a:r>
              <a:rPr lang="pl-PL" sz="1600" i="1" dirty="0">
                <a:latin typeface="Arial" pitchFamily="34" charset="0"/>
                <a:cs typeface="Arial" pitchFamily="34" charset="0"/>
              </a:rPr>
              <a:t>(m.in. za pomocą mapy, kompasu, położenia Słońca, Gwiazdy Polarnej itp.), by w różnych warunkach terenowych czy atmosferycznych nie być zaskoczonym, zdezorientowanym, zagubionym. </a:t>
            </a:r>
          </a:p>
          <a:p>
            <a:pPr marL="109728" indent="0">
              <a:lnSpc>
                <a:spcPct val="110000"/>
              </a:lnSpc>
              <a:buNone/>
            </a:pPr>
            <a:endParaRPr lang="pl-PL" sz="1400" i="1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pl-PL" sz="1600" i="1" dirty="0">
                <a:latin typeface="Arial" pitchFamily="34" charset="0"/>
                <a:cs typeface="Arial" pitchFamily="34" charset="0"/>
              </a:rPr>
              <a:t>Geografia na wszystkich etapach edukacji szkolnej – od nauczania wczesnoszkolnego po naukę </a:t>
            </a:r>
            <a:r>
              <a:rPr lang="pl-PL" sz="1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i="1" dirty="0" smtClean="0">
                <a:latin typeface="Arial" pitchFamily="34" charset="0"/>
                <a:cs typeface="Arial" pitchFamily="34" charset="0"/>
              </a:rPr>
            </a:br>
            <a:r>
              <a:rPr lang="pl-PL" sz="1600" i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600" i="1" dirty="0">
                <a:latin typeface="Arial" pitchFamily="34" charset="0"/>
                <a:cs typeface="Arial" pitchFamily="34" charset="0"/>
              </a:rPr>
              <a:t>szkołach ponadpodstawowych – umożliwia uczniom poznawanie własnego kraju, jego walorów przyrodniczych, krajobrazowych, kulturowych przyczyniając się do poczucia więzi </a:t>
            </a:r>
            <a:r>
              <a:rPr lang="pl-PL" sz="1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i="1" dirty="0" smtClean="0">
                <a:latin typeface="Arial" pitchFamily="34" charset="0"/>
                <a:cs typeface="Arial" pitchFamily="34" charset="0"/>
              </a:rPr>
            </a:br>
            <a:r>
              <a:rPr lang="pl-PL" sz="1600" i="1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600" i="1" dirty="0">
                <a:latin typeface="Arial" pitchFamily="34" charset="0"/>
                <a:cs typeface="Arial" pitchFamily="34" charset="0"/>
              </a:rPr>
              <a:t>Polską, jak też z „małą ojczyzną” jako jej częścią. </a:t>
            </a:r>
            <a:r>
              <a:rPr lang="pl-PL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Służą temu w szczególny sposób lekcje terenowe oraz wycieczki geograficzne.</a:t>
            </a:r>
          </a:p>
          <a:p>
            <a:pPr marL="109728" indent="0">
              <a:lnSpc>
                <a:spcPct val="110000"/>
              </a:lnSpc>
              <a:buNone/>
            </a:pPr>
            <a:endParaRPr lang="pl-PL" sz="1400" i="1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pl-PL" sz="1600" i="1" dirty="0">
                <a:latin typeface="Arial" pitchFamily="34" charset="0"/>
                <a:cs typeface="Arial" pitchFamily="34" charset="0"/>
              </a:rPr>
              <a:t>Edukacja regionalna służy także przygotowaniu ucznia do odpowiedzialnego działania </a:t>
            </a:r>
            <a:r>
              <a:rPr lang="pl-PL" sz="1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i="1" dirty="0" smtClean="0">
                <a:latin typeface="Arial" pitchFamily="34" charset="0"/>
                <a:cs typeface="Arial" pitchFamily="34" charset="0"/>
              </a:rPr>
            </a:br>
            <a:r>
              <a:rPr lang="pl-PL" sz="1600" i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600" i="1" dirty="0">
                <a:latin typeface="Arial" pitchFamily="34" charset="0"/>
                <a:cs typeface="Arial" pitchFamily="34" charset="0"/>
              </a:rPr>
              <a:t>dorosłym życiu - głównie w jego środowisku lokalnym i we własnym regionie. </a:t>
            </a:r>
            <a:r>
              <a:rPr lang="pl-PL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Warto podkreślić, że cechą edukacji regionalnej jest konstruowanie wiedzy w procesie bezpośredniego poznawania rzeczywistości, opartego na obserwacjach i doświadczeniach w terenie</a:t>
            </a:r>
            <a:r>
              <a:rPr lang="pl-PL" sz="1600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109728" indent="0" algn="just">
              <a:lnSpc>
                <a:spcPct val="110000"/>
              </a:lnSpc>
              <a:buNone/>
            </a:pPr>
            <a:endParaRPr lang="pl-PL" sz="1400" i="1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pl-PL" sz="1600" b="1" i="1" dirty="0">
                <a:latin typeface="Arial" pitchFamily="34" charset="0"/>
                <a:cs typeface="Arial" pitchFamily="34" charset="0"/>
              </a:rPr>
              <a:t>Uczyć się geografii, aby działać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; oznacza to w edukacji geograficznej kształtowanie umiejętności:</a:t>
            </a:r>
            <a:r>
              <a:rPr lang="pl-PL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prowadzenia obserwacji, porównywania, wartościowania zjawisk i procesów geograficznych</a:t>
            </a:r>
            <a:r>
              <a:rPr lang="pl-PL" sz="1600" dirty="0">
                <a:latin typeface="Arial Narrow" pitchFamily="34" charset="0"/>
              </a:rPr>
              <a:t>.</a:t>
            </a:r>
          </a:p>
          <a:p>
            <a:pPr marL="109728" indent="0">
              <a:buNone/>
            </a:pPr>
            <a:endParaRPr lang="pl-PL" sz="1600" i="1" dirty="0">
              <a:latin typeface="Arial Narrow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87488" y="836712"/>
            <a:ext cx="9217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 zajęciach terenowych w </a:t>
            </a:r>
            <a:r>
              <a:rPr lang="pl-PL" sz="3000" b="1" i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Zarysie koncepcji szkolnej edukacji geograficznej</a:t>
            </a: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 </a:t>
            </a:r>
            <a:r>
              <a:rPr lang="pl-PL" sz="30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 (</a:t>
            </a: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2015)</a:t>
            </a:r>
          </a:p>
        </p:txBody>
      </p:sp>
    </p:spTree>
    <p:extLst>
      <p:ext uri="{BB962C8B-B14F-4D97-AF65-F5344CB8AC3E}">
        <p14:creationId xmlns:p14="http://schemas.microsoft.com/office/powerpoint/2010/main" val="30430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1544" y="1916832"/>
            <a:ext cx="8568952" cy="4536504"/>
          </a:xfrm>
        </p:spPr>
        <p:txBody>
          <a:bodyPr>
            <a:noAutofit/>
          </a:bodyPr>
          <a:lstStyle/>
          <a:p>
            <a:pPr marL="109728" indent="0" algn="just" eaLnBrk="0" hangingPunct="0">
              <a:buNone/>
            </a:pP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Gerda: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„Dzieci są takie same (…) ciekawe otaczającego świata. (…) Ale to co je wyróżnia niekoniecznie na korzyść to ,,siedzący tryb życia". Trzeba i warto ich podrywać do zajęć w terenie. Do ciekawych zajęć terenowych z geografii należą też spacery nad starorzecze o nazwie „</a:t>
            </a:r>
            <a:r>
              <a:rPr lang="pl-PL" sz="1500" dirty="0" err="1">
                <a:latin typeface="Arial" pitchFamily="34" charset="0"/>
                <a:cs typeface="Arial" pitchFamily="34" charset="0"/>
              </a:rPr>
              <a:t>wiślisko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” i koryto obecnej Wisły. Od szkoły do doliny Wisły jest ok. 10-15 minut. Można dokonać obserwacji tego terenu idąc szybkim tempem, nawet w ciągu jednej lekcji. Ale nie ma to swego uroku - uczniowie powinni mieć czas na obcowanie z  siłami natury i zrozumienie jak powstaje starorzecze. Na takie obserwacje mogę sobie pozwolić jedynie w ramach dodatkowych, pozalekcyjnych zajęć.(…)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Świat jest książką i ci, którzy nie podróżują, czytają tylko jedną stronę (św. Augustyn)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. Można byłoby do tego dopowiedzieć, że ci którzy obserwują świat na żywo mają szerokie spojrzenie i bogate życie!”</a:t>
            </a:r>
          </a:p>
          <a:p>
            <a:pPr marL="109728" indent="0" algn="just" eaLnBrk="0" hangingPunct="0">
              <a:buNone/>
            </a:pPr>
            <a:endParaRPr lang="pl-PL" sz="6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Clr>
                <a:srgbClr val="2DA2BF"/>
              </a:buClr>
              <a:buNone/>
            </a:pP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Jarzębina: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„Moim zadaniem jest pokazywanie piękna świata i konieczności zachowania go dla kolejnych pokoleń w stanie jak najmniej przekształconym. Nie można tego robić skutecznie, nie korzystając z możliwości dostępnych w terenie. Zajęcia terenowe nie tylko zbliżają nas do geografii - dotykamy jej na każdym kroku, tworzą ponadto niepowtarzalną atmosferę, sprzyjający klimat do nawiązania bliższych relacji z uczniami. Moje zachowanie w terenie i mój stosunek do środowiska zaobserwowany przez uczniów podczas wyjścia może przynieść bardziej wartościowe i trwałe skutki niż najlepsza lekcja w sali lekcyjnej (…)”</a:t>
            </a:r>
          </a:p>
          <a:p>
            <a:pPr marL="109728" indent="0">
              <a:buClr>
                <a:srgbClr val="2DA2BF"/>
              </a:buClr>
              <a:buNone/>
            </a:pPr>
            <a:endParaRPr lang="pl-PL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703512" y="805354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 zajęciach terenowych – nauczyciele </a:t>
            </a:r>
            <a:r>
              <a:rPr lang="pl-PL" sz="30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/>
            </a:r>
            <a:br>
              <a:rPr lang="pl-PL" sz="30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0033CC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(</a:t>
            </a:r>
            <a:r>
              <a:rPr lang="pl-PL" b="1" dirty="0">
                <a:solidFill>
                  <a:srgbClr val="0033CC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fragmenty prac </a:t>
            </a:r>
            <a:r>
              <a:rPr lang="pl-PL" b="1" dirty="0" smtClean="0">
                <a:solidFill>
                  <a:srgbClr val="0033CC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 nadesłanych na konkurs zorganizowany przez Komisję Edukacji Geograficznej PTG) </a:t>
            </a:r>
          </a:p>
        </p:txBody>
      </p:sp>
    </p:spTree>
    <p:extLst>
      <p:ext uri="{BB962C8B-B14F-4D97-AF65-F5344CB8AC3E}">
        <p14:creationId xmlns:p14="http://schemas.microsoft.com/office/powerpoint/2010/main" val="22314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536" y="1728684"/>
            <a:ext cx="8712968" cy="4664124"/>
          </a:xfrm>
        </p:spPr>
        <p:txBody>
          <a:bodyPr>
            <a:noAutofit/>
          </a:bodyPr>
          <a:lstStyle/>
          <a:p>
            <a:pPr marL="109728" indent="0" algn="just" eaLnBrk="0" hangingPunct="0">
              <a:buNone/>
            </a:pPr>
            <a:r>
              <a:rPr lang="pl-PL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 Geografia: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„Jestem odpowiedzialna za 5 dniowe warsztaty terenowe i potem prowadzenie projektu w wymiarze jednej godziny tygodniowo przez cały rok. Projekty przyrodnicze, które prowadzę są tak naprawdę opracowaniem obserwacji i pomiarów terenowych. Stopień złożoności projektu zależy od możliwości intelektualnych grupy. Grupom najbardziej zaawansowanym stawiałam przed badaniami terenowymi pytanie badawcze. Uczniowie formują hipotezę badawczą </a:t>
            </a:r>
            <a:r>
              <a:rPr lang="pl-PL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dirty="0" smtClean="0">
                <a:latin typeface="Arial" pitchFamily="34" charset="0"/>
                <a:cs typeface="Arial" pitchFamily="34" charset="0"/>
              </a:rPr>
            </a:br>
            <a:r>
              <a:rPr lang="pl-PL" sz="15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razem ze mną projektują obserwacje i pomiary terenowe. W terenie uczniowie zbierają dane, zapisują obserwacje, wykonują proste pomiary, robią dokumentację fotograficzną. Dziś do zbierania danych służą nam tablety i telefony komórkowe, na których mamy zainstalowane aplikacje dedykowane lokalizowaniu punktów i tras oraz gromadzeniu opisów i fotografii. Po powrocie do szkoły uczniowie uzupełniają zebrany materiał, nanoszą obserwacje na mapy, analizują zebrany materiał i wyciągają wnioski potwierdzając lub obalając swoje hipotezy badawcze (…) Uczniowie </a:t>
            </a:r>
            <a:r>
              <a:rPr lang="pl-PL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dirty="0" smtClean="0">
                <a:latin typeface="Arial" pitchFamily="34" charset="0"/>
                <a:cs typeface="Arial" pitchFamily="34" charset="0"/>
              </a:rPr>
            </a:br>
            <a:r>
              <a:rPr lang="pl-PL" sz="15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różnym entuzjazmem podchodzą do warsztatów terenowych. Cieszą się zazwyczaj, że nie będą mieli lekcji w szkole. Z zainteresowaniem podchodzą do sprzętu, który zabieramy w teren. Część uczniów przyzwyczajonych do wycieczek i dłuższych spacerów lub po prostu dobrze wysportowana bardzo chętnie przemierza trasy naszych wypraw terenowych. Niektórzy zdziwieni są </a:t>
            </a:r>
            <a:r>
              <a:rPr lang="pl-PL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dirty="0" smtClean="0">
                <a:latin typeface="Arial" pitchFamily="34" charset="0"/>
                <a:cs typeface="Arial" pitchFamily="34" charset="0"/>
              </a:rPr>
            </a:br>
            <a:r>
              <a:rPr lang="pl-PL" sz="15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niezadowoleni z długich wycieczek. (…) Zdarzają mi się czasami uczniowie, którzy nigdy nie byli na wycieczce. Najbardziej się cieszę jak taki uczeń (zdecydowanie częściej obserwuję to </a:t>
            </a:r>
            <a:r>
              <a:rPr lang="pl-PL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dirty="0" smtClean="0">
                <a:latin typeface="Arial" pitchFamily="34" charset="0"/>
                <a:cs typeface="Arial" pitchFamily="34" charset="0"/>
              </a:rPr>
            </a:br>
            <a:r>
              <a:rPr lang="pl-PL" sz="15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chłopców) odkrywa, jaką przyjemnością jest spacer i zanurzenie się w przyrodzie (…) Największą nagrodą dla mnie po warsztatach terenowych jest to, gdy uczniowie zaczynają rozumieć czego się uczyli. Na pewno warto prowadzić warsztaty terenowe choć wymagają dużego trudu </a:t>
            </a:r>
            <a:r>
              <a:rPr lang="pl-PL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dirty="0" smtClean="0">
                <a:latin typeface="Arial" pitchFamily="34" charset="0"/>
                <a:cs typeface="Arial" pitchFamily="34" charset="0"/>
              </a:rPr>
            </a:br>
            <a:r>
              <a:rPr lang="pl-PL" sz="15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czasochłonnego przygotowania. Korzyści, które uczniowie czerpią nie zawsze są od razu widoczne.”</a:t>
            </a:r>
          </a:p>
          <a:p>
            <a:pPr marL="109728" indent="0" algn="just" eaLnBrk="0" hangingPunct="0">
              <a:buNone/>
            </a:pPr>
            <a:endParaRPr lang="pl-PL" sz="1600" dirty="0">
              <a:latin typeface="Arial Narrow" pitchFamily="34" charset="0"/>
            </a:endParaRPr>
          </a:p>
          <a:p>
            <a:pPr marL="109728" indent="0">
              <a:buClr>
                <a:srgbClr val="2DA2BF"/>
              </a:buClr>
              <a:buNone/>
            </a:pPr>
            <a:endParaRPr lang="pl-PL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559496" y="620688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 zajęciach terenowych – nauczyciele </a:t>
            </a:r>
            <a:endParaRPr lang="pl-PL" sz="3000" b="1" dirty="0" smtClean="0">
              <a:solidFill>
                <a:srgbClr val="392D64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  <a:p>
            <a:pPr marL="109728" algn="ctr">
              <a:buClr>
                <a:srgbClr val="2DA2BF"/>
              </a:buClr>
            </a:pPr>
            <a:r>
              <a:rPr lang="pl-PL" b="1" dirty="0">
                <a:solidFill>
                  <a:srgbClr val="0033CC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(fragmenty prac  nadesłanych na konkurs zorganizowany przez Komisję Edukacji </a:t>
            </a:r>
            <a:r>
              <a:rPr lang="pl-PL" b="1" dirty="0" smtClean="0">
                <a:solidFill>
                  <a:srgbClr val="0033CC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Geograficznej PTG )</a:t>
            </a:r>
            <a:endParaRPr lang="pl-PL" b="1" dirty="0">
              <a:solidFill>
                <a:srgbClr val="0033CC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3884" y="1772816"/>
            <a:ext cx="8179196" cy="3822630"/>
          </a:xfrm>
        </p:spPr>
        <p:txBody>
          <a:bodyPr>
            <a:noAutofit/>
          </a:bodyPr>
          <a:lstStyle/>
          <a:p>
            <a:pPr marL="109728" indent="0" algn="just" eaLnBrk="0" hangingPunct="0">
              <a:buNone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Podstawa programowa kształcenia ogólnego zawiera m.in. stwierdzenie, że „wykorzystanie walorów edukacyjno-wychowawczych geografii i realizacja zakładanych osiągnięć ucznia może zachodzić tylko w warunkach aktywnego i świadomego konstruowania wiedzy przez ucznia, a nie transmisji wiedzy od nauczyciela do ucznia.”</a:t>
            </a:r>
          </a:p>
          <a:p>
            <a:pPr marL="109728" indent="0" algn="just" eaLnBrk="0" hangingPunct="0">
              <a:buNone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09728" indent="0" algn="just" eaLnBrk="0" hangingPunct="0">
              <a:buNone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W toku nauczania geografii „istotne jest odejście od metod podających i przejście do kształcenia poszukującego. Najbardziej kształcącymi metodami nauczania są te, które aktywizują ucznia, umożliwiając mu konstruowanie wiedzy przez samodzielne obserwowanie, analizowanie, porównywanie, wnioskowanie, ocenianie, projektowanie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podejmowanie działań sprzyjających rozwiązywaniu problemów. Ważne jest stosowanie różnego rodzaju form ćwiczeniowych, metod aktywizujących (m.in. graficznego zapisu, decyzyjnych, metody problemowej, dyskusji, SWOT), metod waloryzacyjnych, w tym eksponujących.”</a:t>
            </a:r>
            <a:endParaRPr lang="pl-PL" sz="16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199456" y="1002245"/>
            <a:ext cx="95050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Nauczanie aktywizujące – wyzwanie dla nauczyciela</a:t>
            </a:r>
          </a:p>
        </p:txBody>
      </p:sp>
    </p:spTree>
    <p:extLst>
      <p:ext uri="{BB962C8B-B14F-4D97-AF65-F5344CB8AC3E}">
        <p14:creationId xmlns:p14="http://schemas.microsoft.com/office/powerpoint/2010/main" val="16173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5603" y="1700808"/>
            <a:ext cx="8234360" cy="453650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Realizacja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celów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kształcenia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geograficznego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powinna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odbywać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się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m.in.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poprzez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err="1">
                <a:latin typeface="Arial" pitchFamily="34" charset="0"/>
                <a:cs typeface="Arial" pitchFamily="34" charset="0"/>
              </a:rPr>
              <a:t>stosowanie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metod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umożliwiających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kształtowanie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umiejętności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obserwacji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zjawisk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procesów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przyrodniczych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antropogenicznych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podczas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zajęć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w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terenie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;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err="1">
                <a:latin typeface="Arial" pitchFamily="34" charset="0"/>
                <a:cs typeface="Arial" pitchFamily="34" charset="0"/>
              </a:rPr>
              <a:t>traktowanie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mapy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jako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podstawowego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źródła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informacji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oraz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pomocy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służącej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kształtowaniu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umiejętności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myślenia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geograficznego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;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stosowanie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metody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projektu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w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celu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stworzenia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warunków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podejmowania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przez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uczniów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badań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terenowych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oraz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konfrontowania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informacji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pozyskanych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różnych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źródeł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wiedzy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geograficznej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z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samodzielnie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zgromadzonymi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danymi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l-PL" sz="16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stosowanie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w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większym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zakresie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strategii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kształcenia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wyprzedzającego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polegającej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wcześniejszym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przygotowywaniu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się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uczniów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lekcji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poprzez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zbieranie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informacji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z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różnych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źródeł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wykonywanie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zadań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oraz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samodzielne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uczenie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się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przed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lekcją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z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wykorzystaniem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m.in.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odpowiednich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aplikacji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komputerowych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zasobów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internetu</a:t>
            </a:r>
            <a:r>
              <a:rPr lang="en-US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l-PL" sz="16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err="1">
                <a:latin typeface="Arial" pitchFamily="34" charset="0"/>
                <a:cs typeface="Arial" pitchFamily="34" charset="0"/>
              </a:rPr>
              <a:t>wprowadzenie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takich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metod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środków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oraz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wykorzystanie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ośrodków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centrów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edukacji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które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stwarzają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warunk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dostrzegania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piękna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otaczającego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świata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różnych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jego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aspektach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sprzyjających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kontemplacji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wartości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przyrody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obiektów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dziedzictwa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kulturowego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;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343472" y="989987"/>
            <a:ext cx="97210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Kształcenie poszukujące – </a:t>
            </a: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wyzwanie dla nauczyciela</a:t>
            </a:r>
          </a:p>
        </p:txBody>
      </p:sp>
    </p:spTree>
    <p:extLst>
      <p:ext uri="{BB962C8B-B14F-4D97-AF65-F5344CB8AC3E}">
        <p14:creationId xmlns:p14="http://schemas.microsoft.com/office/powerpoint/2010/main" val="27849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552" y="28529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Konstruowanie wiedzy przez ucznia</a:t>
            </a:r>
          </a:p>
        </p:txBody>
      </p:sp>
    </p:spTree>
    <p:extLst>
      <p:ext uri="{BB962C8B-B14F-4D97-AF65-F5344CB8AC3E}">
        <p14:creationId xmlns:p14="http://schemas.microsoft.com/office/powerpoint/2010/main" val="3832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95800" y="404664"/>
            <a:ext cx="1450504" cy="864096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1412776"/>
            <a:ext cx="8030616" cy="4536504"/>
          </a:xfrm>
        </p:spPr>
        <p:txBody>
          <a:bodyPr/>
          <a:lstStyle/>
          <a:p>
            <a:endParaRPr lang="pl-PL" sz="2400" dirty="0"/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4" y="395289"/>
            <a:ext cx="42957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Konstruowanie wiedzy przez ucznia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03512" y="1268760"/>
            <a:ext cx="9433048" cy="5328592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Pomimo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konstruktywizm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opiera się na szeroko udokumentowanych badaniach psychologicznych prowadzonych w drugiej połowie XX wieku, w polskim systemie oświaty jest obecnie tylko ideą postulowaną i dyskutowaną, ale nie powszechnie realizowaną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praktyce szkolnej, w której dominuje tradycyjny, transmisyjny model  przekazu wiedzy.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Zapoznanie się z treścią załączonego do Vademecum tekstu źródłowego ma stanowić zachętę do bliższego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poznania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jego założeń, walorów i warunków realizacji w praktyce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nauczycielskiej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16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Wybrana literatura na temat konstruktywizmu:</a:t>
            </a:r>
          </a:p>
          <a:p>
            <a:pPr marL="0" indent="0"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Klus-Stańska A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, D., 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Konstruowanie wiedzy w szkole,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Olsztyn: Wydawnictwo Uniwersytetu Warmińsko-Mazurskiego, 2002.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Dylak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Konstruktywizm jako obiecująca perspektywa kształcenia nauczycieli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Podejście konstruktywistyczne   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https://fabrykaprzyszlosci.pl/materialy</a:t>
            </a:r>
            <a: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pl-PL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Sadoń-Osowiecka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T., 2009, 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Konstruowanie wiedzy geograficznej w klasach gimnazjalnych: możliwości i zaniedbania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, Oficyna Wydawnicza "Impuls",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Kraków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Kąkolewicz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M., 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2011, Uczenie się jako konstruowanie wiedzy. Świadomość, </a:t>
            </a:r>
            <a:r>
              <a:rPr lang="pl-PL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qualia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i technologie informacyjne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, Wydawnictwo Naukowe UAM,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Poznań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Zadanie: </a:t>
            </a: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 materiału źródłowego w </a:t>
            </a:r>
            <a:r>
              <a:rPr lang="pl-PL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Vademecum)</a:t>
            </a:r>
            <a:endParaRPr lang="pl-PL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pl-PL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Zapoznając się z tekstem źródłowym </a:t>
            </a:r>
            <a:r>
              <a:rPr lang="pl-PL" sz="16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dotyczącym konstruktywizmu</a:t>
            </a:r>
            <a:r>
              <a:rPr lang="pl-PL" sz="1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wynotuj kilka słów </a:t>
            </a:r>
            <a:r>
              <a:rPr lang="pl-PL" sz="16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kluczowych dla tego  </a:t>
            </a:r>
            <a:r>
              <a:rPr lang="pl-PL" sz="1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tekstu i prezentowanej w nim idei </a:t>
            </a:r>
            <a:r>
              <a:rPr lang="pl-PL" sz="16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edukacyjnej</a:t>
            </a:r>
            <a:r>
              <a:rPr lang="pl-PL" sz="16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6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 </a:t>
            </a:r>
            <a:r>
              <a:rPr lang="pl-PL" sz="1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krótko własne stanowisko wobec tej </a:t>
            </a:r>
            <a:r>
              <a:rPr lang="pl-PL" sz="16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idei.</a:t>
            </a:r>
            <a:endParaRPr lang="pl-PL" sz="1600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1412776"/>
            <a:ext cx="8030616" cy="4536504"/>
          </a:xfrm>
        </p:spPr>
        <p:txBody>
          <a:bodyPr>
            <a:normAutofit/>
          </a:bodyPr>
          <a:lstStyle/>
          <a:p>
            <a:pPr marL="109728" indent="0" algn="ctr">
              <a:buClr>
                <a:srgbClr val="2DA2BF"/>
              </a:buClr>
              <a:buNone/>
            </a:pPr>
            <a:endParaRPr lang="pl-PL" sz="4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09728" indent="0" algn="ctr">
              <a:buClr>
                <a:srgbClr val="2DA2BF"/>
              </a:buClr>
              <a:buNone/>
            </a:pPr>
            <a:r>
              <a:rPr lang="pl-PL" sz="36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Dlaczego strategia kształcenia wyprzedzającego?</a:t>
            </a:r>
          </a:p>
          <a:p>
            <a:pPr marL="109728" indent="0" algn="ctr">
              <a:buNone/>
            </a:pPr>
            <a:endParaRPr lang="pl-PL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879667" y="3789040"/>
            <a:ext cx="8247904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 eaLnBrk="0" hangingPunct="0">
              <a:buNone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Istotą kształcenia wyprzedzającego (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SKW)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jest aktywne organizowanie i przyswajanie wiadomości przez uczniów przed lekcją w procesie samodzielnego zbierania informacji, a także przez poszukiwanie odniesień we własnej dotychczasowej wiedzy w związku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tematem, który ma być ostatecznie omawiany na lekcji. 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 eaLnBrk="0" hangingPunct="0">
              <a:buNone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09728" indent="0" algn="just" eaLnBrk="0" hangingPunct="0">
              <a:buNone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						             Prof. Stanisław </a:t>
            </a:r>
            <a:r>
              <a:rPr lang="pl-PL" sz="1500" dirty="0" err="1">
                <a:latin typeface="Arial" pitchFamily="34" charset="0"/>
                <a:cs typeface="Arial" pitchFamily="34" charset="0"/>
              </a:rPr>
              <a:t>Dylak</a:t>
            </a:r>
            <a:endParaRPr lang="pl-PL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88641"/>
            <a:ext cx="4176464" cy="648072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88641"/>
            <a:ext cx="410445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6981" y="76470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Etapy </a:t>
            </a:r>
            <a:r>
              <a:rPr lang="pl-PL" sz="30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 strategii  kształcenia  wyprzedzającego</a:t>
            </a:r>
            <a:endParaRPr lang="pl-PL" sz="3000" b="1" dirty="0">
              <a:solidFill>
                <a:srgbClr val="392D64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1357313"/>
            <a:ext cx="7599363" cy="1927225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  <a:defRPr/>
            </a:pPr>
            <a:endParaRPr lang="pl-PL" sz="9600" b="1" dirty="0"/>
          </a:p>
          <a:p>
            <a:pPr marL="514350" indent="-514350">
              <a:buNone/>
              <a:defRPr/>
            </a:pPr>
            <a:endParaRPr lang="pl-PL" sz="9600" b="1" dirty="0"/>
          </a:p>
          <a:p>
            <a:pPr marL="514350" indent="-514350">
              <a:buNone/>
              <a:defRPr/>
            </a:pPr>
            <a:r>
              <a:rPr lang="pl-PL" sz="9600" b="1" dirty="0"/>
              <a:t>	</a:t>
            </a:r>
            <a:endParaRPr lang="pl-PL" sz="6000" b="1" dirty="0"/>
          </a:p>
          <a:p>
            <a:pPr marL="514350" indent="-514350">
              <a:buFont typeface="Symbol" pitchFamily="18" charset="2"/>
              <a:buAutoNum type="arabicPeriod"/>
              <a:defRPr/>
            </a:pPr>
            <a:endParaRPr lang="pl-PL" sz="6000" b="1" dirty="0"/>
          </a:p>
          <a:p>
            <a:pPr marL="514350" indent="-514350">
              <a:buFont typeface="Symbol" pitchFamily="18" charset="2"/>
              <a:buAutoNum type="arabicPeriod"/>
              <a:defRPr/>
            </a:pPr>
            <a:endParaRPr lang="pl-PL" sz="6000" b="1" dirty="0"/>
          </a:p>
          <a:p>
            <a:pPr marL="514350" indent="-514350">
              <a:buNone/>
              <a:defRPr/>
            </a:pPr>
            <a:endParaRPr lang="pl-PL" sz="6000" b="1" dirty="0"/>
          </a:p>
          <a:p>
            <a:pPr marL="514350" indent="-514350">
              <a:buNone/>
              <a:defRPr/>
            </a:pPr>
            <a:endParaRPr lang="pl-PL" b="1" dirty="0"/>
          </a:p>
          <a:p>
            <a:pPr marL="514350" indent="-514350">
              <a:buNone/>
              <a:defRPr/>
            </a:pPr>
            <a:r>
              <a:rPr lang="pl-PL" dirty="0"/>
              <a:t>	</a:t>
            </a:r>
          </a:p>
          <a:p>
            <a:pPr marL="514350" indent="-514350">
              <a:buNone/>
              <a:defRPr/>
            </a:pPr>
            <a:endParaRPr lang="pl-PL" b="1" dirty="0"/>
          </a:p>
          <a:p>
            <a:pPr marL="514350" indent="-514350">
              <a:buNone/>
              <a:defRPr/>
            </a:pPr>
            <a:endParaRPr lang="pl-PL" sz="6200" dirty="0"/>
          </a:p>
          <a:p>
            <a:pPr marL="514350" indent="-514350">
              <a:buNone/>
              <a:defRPr/>
            </a:pPr>
            <a:endParaRPr lang="pl-PL" sz="2800" dirty="0"/>
          </a:p>
          <a:p>
            <a:pPr marL="514350" indent="-514350">
              <a:buNone/>
              <a:defRPr/>
            </a:pPr>
            <a:endParaRPr lang="pl-PL" sz="2800" dirty="0"/>
          </a:p>
          <a:p>
            <a:pPr marL="514350" indent="-514350">
              <a:buFont typeface="Symbol" pitchFamily="18" charset="2"/>
              <a:buAutoNum type="arabicPeriod"/>
              <a:defRPr/>
            </a:pPr>
            <a:endParaRPr lang="pl-PL" sz="2800" dirty="0"/>
          </a:p>
          <a:p>
            <a:pPr marL="514350" indent="-514350">
              <a:buNone/>
              <a:defRPr/>
            </a:pPr>
            <a:r>
              <a:rPr lang="pl-PL" sz="2800" dirty="0"/>
              <a:t>	</a:t>
            </a:r>
            <a:endParaRPr lang="pl-PL" dirty="0"/>
          </a:p>
        </p:txBody>
      </p:sp>
      <p:sp>
        <p:nvSpPr>
          <p:cNvPr id="41987" name="Prostokąt 3"/>
          <p:cNvSpPr>
            <a:spLocks noChangeArrowheads="1"/>
          </p:cNvSpPr>
          <p:nvPr/>
        </p:nvSpPr>
        <p:spPr bwMode="auto">
          <a:xfrm>
            <a:off x="1383135" y="1787912"/>
            <a:ext cx="942573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Kształcenie wyprzedzające akcentuje samodzielność i aktywność we wcześniejszym przygotowywaniu się uczniów do lekcji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realizowanych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poza szkołą, poszukiwaniu informacji i wykonywaniu zadań. </a:t>
            </a:r>
          </a:p>
          <a:p>
            <a:pPr algn="ctr" eaLnBrk="1" hangingPunct="1">
              <a:lnSpc>
                <a:spcPct val="150000"/>
              </a:lnSpc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kształcenia wyprzedzającego obejmuje następujące cztery etapy: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3631479"/>
              </p:ext>
            </p:extLst>
          </p:nvPr>
        </p:nvGraphicFramePr>
        <p:xfrm>
          <a:off x="1963192" y="3429000"/>
          <a:ext cx="835292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9" name="Prostokąt 7"/>
          <p:cNvSpPr>
            <a:spLocks noChangeArrowheads="1"/>
          </p:cNvSpPr>
          <p:nvPr/>
        </p:nvSpPr>
        <p:spPr bwMode="auto">
          <a:xfrm>
            <a:off x="2567608" y="5373216"/>
            <a:ext cx="7056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Etap pracy w szkole obejmuje usystematyzowanie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sprawdzenie opanowanych przez uczniów wiadomości. </a:t>
            </a:r>
          </a:p>
        </p:txBody>
      </p:sp>
    </p:spTree>
    <p:extLst>
      <p:ext uri="{BB962C8B-B14F-4D97-AF65-F5344CB8AC3E}">
        <p14:creationId xmlns:p14="http://schemas.microsoft.com/office/powerpoint/2010/main" val="4137490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79" y="1196753"/>
            <a:ext cx="4099653" cy="45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62182"/>
            <a:ext cx="4032126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4" y="142875"/>
            <a:ext cx="448513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7065"/>
            <a:ext cx="4347184" cy="253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14" y="4297064"/>
            <a:ext cx="3861486" cy="216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pole tekstowe 6"/>
          <p:cNvSpPr txBox="1">
            <a:spLocks noChangeArrowheads="1"/>
          </p:cNvSpPr>
          <p:nvPr/>
        </p:nvSpPr>
        <p:spPr bwMode="auto">
          <a:xfrm>
            <a:off x="6010524" y="6516879"/>
            <a:ext cx="4932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200" dirty="0"/>
              <a:t>źródło: </a:t>
            </a:r>
            <a:r>
              <a:rPr lang="pl-PL" sz="1200" dirty="0" err="1"/>
              <a:t>Dylak</a:t>
            </a:r>
            <a:r>
              <a:rPr lang="pl-PL" sz="1200" dirty="0"/>
              <a:t> S., 2011. Metodyka kształcenia strategią wyprzedzającą </a:t>
            </a:r>
          </a:p>
        </p:txBody>
      </p:sp>
    </p:spTree>
    <p:extLst>
      <p:ext uri="{BB962C8B-B14F-4D97-AF65-F5344CB8AC3E}">
        <p14:creationId xmlns:p14="http://schemas.microsoft.com/office/powerpoint/2010/main" val="12458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31776"/>
            <a:ext cx="828675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pole tekstowe 4"/>
          <p:cNvSpPr txBox="1">
            <a:spLocks noChangeArrowheads="1"/>
          </p:cNvSpPr>
          <p:nvPr/>
        </p:nvSpPr>
        <p:spPr bwMode="auto">
          <a:xfrm>
            <a:off x="5807968" y="6381328"/>
            <a:ext cx="547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200" dirty="0"/>
              <a:t>źródło: </a:t>
            </a:r>
            <a:r>
              <a:rPr lang="pl-PL" sz="1200" dirty="0" err="1"/>
              <a:t>Dylak</a:t>
            </a:r>
            <a:r>
              <a:rPr lang="pl-PL" sz="1200" dirty="0"/>
              <a:t> S., 2011. Metodyka kształcenia strategią wyprzedzającą </a:t>
            </a:r>
          </a:p>
        </p:txBody>
      </p:sp>
    </p:spTree>
    <p:extLst>
      <p:ext uri="{BB962C8B-B14F-4D97-AF65-F5344CB8AC3E}">
        <p14:creationId xmlns:p14="http://schemas.microsoft.com/office/powerpoint/2010/main" val="10822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900"/>
            <a:ext cx="8786813" cy="6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pole tekstowe 2"/>
          <p:cNvSpPr txBox="1">
            <a:spLocks noChangeArrowheads="1"/>
          </p:cNvSpPr>
          <p:nvPr/>
        </p:nvSpPr>
        <p:spPr bwMode="auto">
          <a:xfrm>
            <a:off x="4854067" y="6261658"/>
            <a:ext cx="547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200" dirty="0"/>
              <a:t>Źródło: </a:t>
            </a:r>
            <a:r>
              <a:rPr lang="pl-PL" sz="1200" dirty="0" err="1"/>
              <a:t>Dylak</a:t>
            </a:r>
            <a:r>
              <a:rPr lang="pl-PL" sz="1200" dirty="0"/>
              <a:t> S., 2011. Metodyka kształcenia strategią wyprzedzającą </a:t>
            </a:r>
          </a:p>
        </p:txBody>
      </p:sp>
    </p:spTree>
    <p:extLst>
      <p:ext uri="{BB962C8B-B14F-4D97-AF65-F5344CB8AC3E}">
        <p14:creationId xmlns:p14="http://schemas.microsoft.com/office/powerpoint/2010/main" val="41419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908720"/>
            <a:ext cx="1800200" cy="100811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847528" y="32109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6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Dlaczego metody problemowe?</a:t>
            </a:r>
          </a:p>
        </p:txBody>
      </p:sp>
    </p:spTree>
    <p:extLst>
      <p:ext uri="{BB962C8B-B14F-4D97-AF65-F5344CB8AC3E}">
        <p14:creationId xmlns:p14="http://schemas.microsoft.com/office/powerpoint/2010/main" val="33315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7528" y="1441526"/>
            <a:ext cx="8712968" cy="5299842"/>
          </a:xfrm>
        </p:spPr>
        <p:txBody>
          <a:bodyPr>
            <a:noAutofit/>
          </a:bodyPr>
          <a:lstStyle/>
          <a:p>
            <a:pPr marL="109728" indent="0" eaLnBrk="0" hangingPunct="0">
              <a:buNone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Metoda rozwiązywania problemów, w skrócie PBL (ang.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Problem </a:t>
            </a:r>
            <a:r>
              <a:rPr lang="pl-PL" sz="1500" i="1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 Learning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), to sposób kształcenia, który ma zmotywować ucznia do samodzielnego pozyskiwania wiedzy oraz indywidualnego poszukiwania możliwych rozwiązań. </a:t>
            </a:r>
          </a:p>
          <a:p>
            <a:pPr marL="109728" indent="0" eaLnBrk="0" hangingPunct="0">
              <a:buNone/>
            </a:pPr>
            <a:endParaRPr lang="pl-PL" sz="600" dirty="0">
              <a:latin typeface="Arial" pitchFamily="34" charset="0"/>
              <a:cs typeface="Arial" pitchFamily="34" charset="0"/>
            </a:endParaRPr>
          </a:p>
          <a:p>
            <a:pPr marL="109728" indent="0" eaLnBrk="0" hangingPunct="0">
              <a:buNone/>
            </a:pPr>
            <a:r>
              <a:rPr lang="pl-PL" sz="1500" dirty="0">
                <a:latin typeface="Arial Narrow" pitchFamily="34" charset="0"/>
                <a:cs typeface="Arial" pitchFamily="34" charset="0"/>
              </a:rPr>
              <a:t>Najważniejsze założenia metody:</a:t>
            </a:r>
          </a:p>
          <a:p>
            <a:pPr marL="109728" indent="0" eaLnBrk="0" hangingPunct="0">
              <a:buNone/>
            </a:pPr>
            <a:r>
              <a:rPr lang="pl-PL" sz="1500" dirty="0">
                <a:latin typeface="Arial Narrow" pitchFamily="34" charset="0"/>
                <a:cs typeface="Arial" pitchFamily="34" charset="0"/>
              </a:rPr>
              <a:t>- Uczeń staje się odpowiedzialny za proces własnej nauki i sam wykazuje chęć do uczenia się.</a:t>
            </a:r>
          </a:p>
          <a:p>
            <a:pPr marL="109728" indent="0" eaLnBrk="0" hangingPunct="0">
              <a:buNone/>
            </a:pPr>
            <a:r>
              <a:rPr lang="pl-PL" sz="1500" dirty="0">
                <a:latin typeface="Arial Narrow" pitchFamily="34" charset="0"/>
                <a:cs typeface="Arial" pitchFamily="34" charset="0"/>
              </a:rPr>
              <a:t>- Stawiane przed uczniem problemy muszą być pokrewne z sytuacjami, które zna z życia codziennego.</a:t>
            </a:r>
          </a:p>
          <a:p>
            <a:pPr marL="109728" indent="0" eaLnBrk="0" hangingPunct="0">
              <a:buNone/>
            </a:pPr>
            <a:r>
              <a:rPr lang="pl-PL" sz="1500" dirty="0">
                <a:latin typeface="Arial Narrow" pitchFamily="34" charset="0"/>
                <a:cs typeface="Arial" pitchFamily="34" charset="0"/>
              </a:rPr>
              <a:t>- Uczeń poznaje tylko najistotniejsze fakty, które nie sugerują konkretnego rozwiązania, co motywuje go do samodzielnego formułowania hipotez.</a:t>
            </a:r>
          </a:p>
          <a:p>
            <a:pPr marL="109728" indent="0" eaLnBrk="0" hangingPunct="0">
              <a:buNone/>
            </a:pPr>
            <a:r>
              <a:rPr lang="pl-PL" sz="1500" dirty="0">
                <a:latin typeface="Arial Narrow" pitchFamily="34" charset="0"/>
                <a:cs typeface="Arial" pitchFamily="34" charset="0"/>
              </a:rPr>
              <a:t>- Przekazywane informacje powinny bazować na wiedzy z różnych działów programu nauczania.</a:t>
            </a:r>
            <a:endParaRPr lang="pl-PL" sz="1500" strike="sngStrike" dirty="0">
              <a:latin typeface="Arial Narrow" pitchFamily="34" charset="0"/>
              <a:cs typeface="Arial" pitchFamily="34" charset="0"/>
            </a:endParaRPr>
          </a:p>
          <a:p>
            <a:pPr marL="109728" indent="0" eaLnBrk="0" hangingPunct="0">
              <a:buNone/>
            </a:pPr>
            <a:r>
              <a:rPr lang="pl-PL" sz="1500" dirty="0">
                <a:latin typeface="Arial Narrow" pitchFamily="34" charset="0"/>
                <a:cs typeface="Arial" pitchFamily="34" charset="0"/>
              </a:rPr>
              <a:t>- Rozwiązywanie problemu wiąże się ściśle z pracą w grupie oraz wymianą informacji.</a:t>
            </a:r>
          </a:p>
          <a:p>
            <a:pPr marL="109728" indent="0" eaLnBrk="0" hangingPunct="0">
              <a:buNone/>
            </a:pPr>
            <a:r>
              <a:rPr lang="pl-PL" sz="1500" dirty="0">
                <a:latin typeface="Arial Narrow" pitchFamily="34" charset="0"/>
                <a:cs typeface="Arial" pitchFamily="34" charset="0"/>
              </a:rPr>
              <a:t>- Nauczyciel zachęca uczniów do współdziałania zarówno na lekcji, jak i poza szkołą. </a:t>
            </a:r>
          </a:p>
          <a:p>
            <a:pPr marL="109728" indent="0" eaLnBrk="0" hangingPunct="0">
              <a:buNone/>
            </a:pPr>
            <a:r>
              <a:rPr lang="pl-PL" sz="1500" dirty="0">
                <a:latin typeface="Arial Narrow" pitchFamily="34" charset="0"/>
                <a:cs typeface="Arial" pitchFamily="34" charset="0"/>
              </a:rPr>
              <a:t>- Analiza wyników pracy oraz dyskusja nad nimi pozwala uczniowi upewnić się we własnych działaniach i potwierdzić hipotezy.</a:t>
            </a:r>
          </a:p>
          <a:p>
            <a:pPr marL="109728" indent="0" eaLnBrk="0" hangingPunct="0">
              <a:buNone/>
            </a:pPr>
            <a:r>
              <a:rPr lang="pl-PL" sz="1500" dirty="0">
                <a:latin typeface="Arial Narrow" pitchFamily="34" charset="0"/>
                <a:cs typeface="Arial" pitchFamily="34" charset="0"/>
              </a:rPr>
              <a:t>- Dzięki ewaluacji wniosków uczeń może zrozumieć, na ile skuteczne było znalezione przez niego rozwiązanie. Uczy się także, jakie zmiany w rozumowaniu może wprowadzić w przyszłości.</a:t>
            </a:r>
          </a:p>
          <a:p>
            <a:pPr marL="109728" indent="0" eaLnBrk="0" hangingPunct="0">
              <a:buNone/>
            </a:pPr>
            <a:r>
              <a:rPr lang="pl-PL" sz="1500" dirty="0">
                <a:latin typeface="Arial Narrow" pitchFamily="34" charset="0"/>
                <a:cs typeface="Arial" pitchFamily="34" charset="0"/>
              </a:rPr>
              <a:t>- Bardzo ważnym etapem jest podsumowanie działań podjętych przez ucznia. Nauczyciel powinien zachęcić go do określenia zdobytych informacji oraz powiązania ich z dotychczasową </a:t>
            </a:r>
            <a:r>
              <a:rPr lang="pl-PL" sz="1500" dirty="0" smtClean="0">
                <a:latin typeface="Arial Narrow" pitchFamily="34" charset="0"/>
                <a:cs typeface="Arial" pitchFamily="34" charset="0"/>
              </a:rPr>
              <a:t>wiedzą</a:t>
            </a:r>
            <a:endParaRPr lang="pl-PL" sz="15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710747" y="764704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Metoda rozwiązywania problemów</a:t>
            </a:r>
          </a:p>
        </p:txBody>
      </p:sp>
    </p:spTree>
    <p:extLst>
      <p:ext uri="{BB962C8B-B14F-4D97-AF65-F5344CB8AC3E}">
        <p14:creationId xmlns:p14="http://schemas.microsoft.com/office/powerpoint/2010/main" val="22777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3016" y="1772816"/>
            <a:ext cx="8169596" cy="4536504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00000"/>
              </a:lnSpc>
              <a:spcBef>
                <a:spcPct val="50000"/>
              </a:spcBef>
              <a:buNone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METODA PROBLEMOWA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(wg </a:t>
            </a:r>
            <a:r>
              <a:rPr lang="pl-PL" sz="1600" dirty="0" err="1">
                <a:latin typeface="Arial" pitchFamily="34" charset="0"/>
                <a:cs typeface="Arial" pitchFamily="34" charset="0"/>
              </a:rPr>
              <a:t>Dewey’a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) polega na rozwiązaniu problemów czyli takich trudności praktycznych lub teoretycznych, których pokonanie polega na rozumowym wyjaśnianiu rzeczy i zjawisk, czyli na znajdywaniu lub zastosowaniu prawidłowości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teorii wyjaśniających. </a:t>
            </a:r>
          </a:p>
          <a:p>
            <a:pPr marL="109728" indent="0" algn="just">
              <a:lnSpc>
                <a:spcPct val="100000"/>
              </a:lnSpc>
              <a:spcBef>
                <a:spcPct val="50000"/>
              </a:spcBef>
              <a:buNone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	Etapy (ogniwa): 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latin typeface="Arial" pitchFamily="34" charset="0"/>
                <a:cs typeface="Arial" pitchFamily="34" charset="0"/>
              </a:rPr>
              <a:t>	  1. stworzenie sytuacji problemowej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latin typeface="Arial" pitchFamily="34" charset="0"/>
                <a:cs typeface="Arial" pitchFamily="34" charset="0"/>
              </a:rPr>
              <a:t>	  2. formułowanie problemu   </a:t>
            </a:r>
          </a:p>
          <a:p>
            <a:pPr marL="10972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               3. formułowanie pomysłów rozwiązania problemu - hipotez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latin typeface="Arial" pitchFamily="34" charset="0"/>
                <a:cs typeface="Arial" pitchFamily="34" charset="0"/>
              </a:rPr>
              <a:t>	  4. samodzielna praca uczniów nad rozwiązaniem problemu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latin typeface="Arial" pitchFamily="34" charset="0"/>
                <a:cs typeface="Arial" pitchFamily="34" charset="0"/>
              </a:rPr>
              <a:t>	  5. weryfikacja rozwiązania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latin typeface="Arial" pitchFamily="34" charset="0"/>
                <a:cs typeface="Arial" pitchFamily="34" charset="0"/>
              </a:rPr>
              <a:t>	  6. uogólnienie wniosków</a:t>
            </a:r>
          </a:p>
          <a:p>
            <a:pPr marL="109728" indent="0" eaLnBrk="0" hangingPunct="0">
              <a:buNone/>
            </a:pPr>
            <a:r>
              <a:rPr lang="pl-PL" sz="1600" dirty="0">
                <a:latin typeface="Arial Narrow" pitchFamily="34" charset="0"/>
              </a:rPr>
              <a:t>.</a:t>
            </a:r>
          </a:p>
          <a:p>
            <a:pPr marL="109728" indent="0" eaLnBrk="0" hangingPunct="0">
              <a:buNone/>
            </a:pPr>
            <a:endParaRPr lang="pl-PL" sz="16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711624" y="858778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Klasyczna metoda problemowa</a:t>
            </a:r>
          </a:p>
        </p:txBody>
      </p:sp>
    </p:spTree>
    <p:extLst>
      <p:ext uri="{BB962C8B-B14F-4D97-AF65-F5344CB8AC3E}">
        <p14:creationId xmlns:p14="http://schemas.microsoft.com/office/powerpoint/2010/main" val="13471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2667000" y="76200"/>
            <a:ext cx="6858000" cy="40011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/>
              <a:t>M E T O D Y   K S Z T A Ł C E N I A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00201" y="4748215"/>
            <a:ext cx="9176319" cy="1561105"/>
            <a:chOff x="144" y="2977"/>
            <a:chExt cx="5643" cy="909"/>
          </a:xfrm>
        </p:grpSpPr>
        <p:sp>
          <p:nvSpPr>
            <p:cNvPr id="248852" name="Text Box 20"/>
            <p:cNvSpPr txBox="1">
              <a:spLocks noChangeArrowheads="1"/>
            </p:cNvSpPr>
            <p:nvPr/>
          </p:nvSpPr>
          <p:spPr bwMode="auto">
            <a:xfrm>
              <a:off x="144" y="3264"/>
              <a:ext cx="1008" cy="179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400" b="1" dirty="0">
                  <a:latin typeface="Arial" charset="0"/>
                </a:rPr>
                <a:t>Egzemplifikacje</a:t>
              </a:r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325" y="2977"/>
              <a:ext cx="4462" cy="909"/>
              <a:chOff x="1276" y="3407"/>
              <a:chExt cx="4415" cy="863"/>
            </a:xfrm>
          </p:grpSpPr>
          <p:sp>
            <p:nvSpPr>
              <p:cNvPr id="248854" name="AutoShape 22"/>
              <p:cNvSpPr>
                <a:spLocks noChangeArrowheads="1"/>
              </p:cNvSpPr>
              <p:nvPr/>
            </p:nvSpPr>
            <p:spPr bwMode="auto">
              <a:xfrm>
                <a:off x="1276" y="3408"/>
                <a:ext cx="1045" cy="862"/>
              </a:xfrm>
              <a:prstGeom prst="verticalScroll">
                <a:avLst>
                  <a:gd name="adj" fmla="val 12500"/>
                </a:avLst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pl-PL" sz="1100" b="1" dirty="0">
                    <a:latin typeface="Arial Narrow" pitchFamily="34" charset="0"/>
                  </a:rPr>
                  <a:t>Opis</a:t>
                </a:r>
              </a:p>
              <a:p>
                <a:pPr algn="l"/>
                <a:r>
                  <a:rPr lang="pl-PL" sz="1100" b="1" dirty="0">
                    <a:latin typeface="Arial Narrow" pitchFamily="34" charset="0"/>
                  </a:rPr>
                  <a:t>Opowiadanie</a:t>
                </a:r>
              </a:p>
              <a:p>
                <a:pPr algn="l"/>
                <a:r>
                  <a:rPr lang="pl-PL" sz="1100" b="1" dirty="0">
                    <a:latin typeface="Arial Narrow" pitchFamily="34" charset="0"/>
                  </a:rPr>
                  <a:t>Wykład</a:t>
                </a:r>
              </a:p>
              <a:p>
                <a:pPr algn="l"/>
                <a:r>
                  <a:rPr lang="pl-PL" sz="1100" b="1" dirty="0">
                    <a:latin typeface="Arial Narrow" pitchFamily="34" charset="0"/>
                  </a:rPr>
                  <a:t>Pogadanka</a:t>
                </a:r>
              </a:p>
              <a:p>
                <a:pPr algn="l">
                  <a:spcBef>
                    <a:spcPct val="10000"/>
                  </a:spcBef>
                </a:pPr>
                <a:r>
                  <a:rPr lang="pl-PL" sz="1100" b="1" dirty="0">
                    <a:latin typeface="Arial Narrow" pitchFamily="34" charset="0"/>
                  </a:rPr>
                  <a:t>Praca z książką</a:t>
                </a:r>
              </a:p>
            </p:txBody>
          </p:sp>
          <p:sp>
            <p:nvSpPr>
              <p:cNvPr id="248855" name="AutoShape 23"/>
              <p:cNvSpPr>
                <a:spLocks noChangeArrowheads="1"/>
              </p:cNvSpPr>
              <p:nvPr/>
            </p:nvSpPr>
            <p:spPr bwMode="auto">
              <a:xfrm>
                <a:off x="2304" y="3407"/>
                <a:ext cx="1157" cy="862"/>
              </a:xfrm>
              <a:prstGeom prst="verticalScroll">
                <a:avLst>
                  <a:gd name="adj" fmla="val 12500"/>
                </a:avLst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pl-PL" sz="1100" b="1" dirty="0">
                    <a:latin typeface="Arial Narrow" pitchFamily="34" charset="0"/>
                  </a:rPr>
                  <a:t> </a:t>
                </a:r>
              </a:p>
              <a:p>
                <a:pPr algn="l"/>
                <a:r>
                  <a:rPr lang="pl-PL" sz="1050" b="1" dirty="0">
                    <a:latin typeface="Arial Narrow" pitchFamily="34" charset="0"/>
                  </a:rPr>
                  <a:t>Dyskusja</a:t>
                </a:r>
              </a:p>
              <a:p>
                <a:pPr algn="l"/>
                <a:r>
                  <a:rPr lang="pl-PL" sz="1050" b="1" dirty="0">
                    <a:latin typeface="Arial Narrow" pitchFamily="34" charset="0"/>
                  </a:rPr>
                  <a:t>Obserwacja i pomiar</a:t>
                </a:r>
              </a:p>
              <a:p>
                <a:pPr algn="l"/>
                <a:r>
                  <a:rPr lang="pl-PL" sz="1050" b="1" dirty="0">
                    <a:latin typeface="Arial Narrow" pitchFamily="34" charset="0"/>
                  </a:rPr>
                  <a:t>Metoda problemowa</a:t>
                </a:r>
              </a:p>
              <a:p>
                <a:pPr algn="l"/>
                <a:r>
                  <a:rPr lang="pl-PL" sz="1050" b="1" dirty="0">
                    <a:latin typeface="Arial Narrow" pitchFamily="34" charset="0"/>
                  </a:rPr>
                  <a:t>Gry dydaktyczne</a:t>
                </a:r>
              </a:p>
              <a:p>
                <a:pPr algn="l"/>
                <a:r>
                  <a:rPr lang="pl-PL" sz="1050" b="1" dirty="0">
                    <a:latin typeface="Arial Narrow" pitchFamily="34" charset="0"/>
                  </a:rPr>
                  <a:t>Studia przykładowe</a:t>
                </a:r>
              </a:p>
              <a:p>
                <a:pPr algn="l"/>
                <a:r>
                  <a:rPr lang="pl-PL" sz="1050" b="1" dirty="0">
                    <a:latin typeface="Arial Narrow" pitchFamily="34" charset="0"/>
                  </a:rPr>
                  <a:t>Metoda seminaryjna </a:t>
                </a:r>
              </a:p>
              <a:p>
                <a:pPr algn="l"/>
                <a:r>
                  <a:rPr lang="pl-PL" sz="1050" b="1" dirty="0">
                    <a:latin typeface="Arial Narrow" pitchFamily="34" charset="0"/>
                  </a:rPr>
                  <a:t>Ćwiczenia kształcące</a:t>
                </a:r>
              </a:p>
              <a:p>
                <a:pPr algn="l"/>
                <a:r>
                  <a:rPr lang="pl-PL" sz="1050" b="1" dirty="0">
                    <a:latin typeface="Arial Narrow" pitchFamily="34" charset="0"/>
                  </a:rPr>
                  <a:t>               formalnie (…)</a:t>
                </a:r>
              </a:p>
            </p:txBody>
          </p:sp>
          <p:sp>
            <p:nvSpPr>
              <p:cNvPr id="248856" name="AutoShape 24"/>
              <p:cNvSpPr>
                <a:spLocks noChangeArrowheads="1"/>
              </p:cNvSpPr>
              <p:nvPr/>
            </p:nvSpPr>
            <p:spPr bwMode="auto">
              <a:xfrm>
                <a:off x="3456" y="3408"/>
                <a:ext cx="1051" cy="849"/>
              </a:xfrm>
              <a:prstGeom prst="verticalScroll">
                <a:avLst>
                  <a:gd name="adj" fmla="val 12500"/>
                </a:avLst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pl-PL" sz="1100" b="1" dirty="0">
                    <a:latin typeface="Arial Narrow" pitchFamily="34" charset="0"/>
                  </a:rPr>
                  <a:t>Metody impresyjne</a:t>
                </a:r>
              </a:p>
              <a:p>
                <a:pPr algn="l"/>
                <a:r>
                  <a:rPr lang="pl-PL" sz="1100" b="1" dirty="0">
                    <a:latin typeface="Arial Narrow" pitchFamily="34" charset="0"/>
                  </a:rPr>
                  <a:t>Metody ekspresyjne</a:t>
                </a:r>
              </a:p>
            </p:txBody>
          </p:sp>
          <p:sp>
            <p:nvSpPr>
              <p:cNvPr id="248857" name="AutoShape 25"/>
              <p:cNvSpPr>
                <a:spLocks noChangeArrowheads="1"/>
              </p:cNvSpPr>
              <p:nvPr/>
            </p:nvSpPr>
            <p:spPr bwMode="auto">
              <a:xfrm>
                <a:off x="4491" y="3408"/>
                <a:ext cx="1200" cy="849"/>
              </a:xfrm>
              <a:prstGeom prst="verticalScroll">
                <a:avLst>
                  <a:gd name="adj" fmla="val 12500"/>
                </a:avLst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pl-PL" sz="1200" b="1" dirty="0">
                  <a:latin typeface="Arial" charset="0"/>
                </a:endParaRPr>
              </a:p>
              <a:p>
                <a:r>
                  <a:rPr lang="pl-PL" sz="1100" b="1" dirty="0">
                    <a:latin typeface="Arial Narrow" pitchFamily="34" charset="0"/>
                  </a:rPr>
                  <a:t>Ćwiczenia techniczne</a:t>
                </a:r>
              </a:p>
              <a:p>
                <a:r>
                  <a:rPr lang="pl-PL" sz="1100" b="1" dirty="0">
                    <a:latin typeface="Arial Narrow" pitchFamily="34" charset="0"/>
                  </a:rPr>
                  <a:t>Ćwiczenia terenowe</a:t>
                </a:r>
              </a:p>
              <a:p>
                <a:r>
                  <a:rPr lang="pl-PL" sz="1100" b="1" dirty="0">
                    <a:latin typeface="Arial Narrow" pitchFamily="34" charset="0"/>
                  </a:rPr>
                  <a:t>Metody służące realizacji </a:t>
                </a:r>
              </a:p>
              <a:p>
                <a:r>
                  <a:rPr lang="pl-PL" sz="1100" b="1" dirty="0">
                    <a:latin typeface="Arial Narrow" pitchFamily="34" charset="0"/>
                  </a:rPr>
                  <a:t>   zadań wytwórczych </a:t>
                </a:r>
              </a:p>
              <a:p>
                <a:r>
                  <a:rPr lang="pl-PL" sz="1100" b="1" dirty="0">
                    <a:latin typeface="Arial Narrow" pitchFamily="34" charset="0"/>
                  </a:rPr>
                  <a:t>   i usługowych</a:t>
                </a:r>
              </a:p>
              <a:p>
                <a:pPr algn="l"/>
                <a:endParaRPr lang="pl-PL" sz="1100" b="1" dirty="0">
                  <a:latin typeface="Arial" charset="0"/>
                </a:endParaRPr>
              </a:p>
            </p:txBody>
          </p:sp>
        </p:grpSp>
      </p:grpSp>
      <p:sp>
        <p:nvSpPr>
          <p:cNvPr id="248858" name="Text Box 26"/>
          <p:cNvSpPr txBox="1">
            <a:spLocks noChangeArrowheads="1"/>
          </p:cNvSpPr>
          <p:nvPr/>
        </p:nvSpPr>
        <p:spPr bwMode="auto">
          <a:xfrm>
            <a:off x="4943872" y="6381003"/>
            <a:ext cx="5616624" cy="36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10800" bIns="10800">
            <a:spAutoFit/>
          </a:bodyPr>
          <a:lstStyle/>
          <a:p>
            <a:pPr algn="just"/>
            <a:r>
              <a:rPr lang="pl-PL" sz="1100" dirty="0">
                <a:latin typeface="Arial Narrow" pitchFamily="34" charset="0"/>
              </a:rPr>
              <a:t>Klasyfikacja metod kształcenia W. Okonia (1976, 1987), w wersji zmodyfikowanej przez S. Piskorza (1997) oraz Charzyńskiego, Podgórskiego i </a:t>
            </a:r>
            <a:r>
              <a:rPr lang="pl-PL" sz="1100" dirty="0" err="1">
                <a:latin typeface="Arial Narrow" pitchFamily="34" charset="0"/>
              </a:rPr>
              <a:t>Zaklikiewicz</a:t>
            </a:r>
            <a:r>
              <a:rPr lang="pl-PL" sz="1100" dirty="0">
                <a:latin typeface="Arial Narrow" pitchFamily="34" charset="0"/>
              </a:rPr>
              <a:t> (2004)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654460" y="565150"/>
            <a:ext cx="9067800" cy="4083050"/>
            <a:chOff x="1600200" y="565150"/>
            <a:chExt cx="9067800" cy="4083050"/>
          </a:xfrm>
        </p:grpSpPr>
        <p:sp>
          <p:nvSpPr>
            <p:cNvPr id="248834" name="Text Box 2"/>
            <p:cNvSpPr txBox="1">
              <a:spLocks noChangeArrowheads="1"/>
            </p:cNvSpPr>
            <p:nvPr/>
          </p:nvSpPr>
          <p:spPr bwMode="auto">
            <a:xfrm>
              <a:off x="2438400" y="1600200"/>
              <a:ext cx="822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pl-PL" sz="2400"/>
            </a:p>
          </p:txBody>
        </p:sp>
        <p:sp>
          <p:nvSpPr>
            <p:cNvPr id="248836" name="Text Box 4"/>
            <p:cNvSpPr txBox="1">
              <a:spLocks noChangeArrowheads="1"/>
            </p:cNvSpPr>
            <p:nvPr/>
          </p:nvSpPr>
          <p:spPr bwMode="auto">
            <a:xfrm>
              <a:off x="1676400" y="609600"/>
              <a:ext cx="1828800" cy="523220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pl-PL" sz="1400" b="1" dirty="0">
                  <a:latin typeface="Arial" charset="0"/>
                </a:rPr>
                <a:t>Kryterium I</a:t>
              </a:r>
            </a:p>
            <a:p>
              <a:pPr algn="ctr">
                <a:buFontTx/>
                <a:buChar char="-"/>
              </a:pPr>
              <a:r>
                <a:rPr lang="pl-PL" sz="1400" b="1" dirty="0">
                  <a:latin typeface="Arial" charset="0"/>
                </a:rPr>
                <a:t> rodzaj aktywności</a:t>
              </a:r>
            </a:p>
          </p:txBody>
        </p:sp>
        <p:sp>
          <p:nvSpPr>
            <p:cNvPr id="248837" name="AutoShape 5"/>
            <p:cNvSpPr>
              <a:spLocks noChangeArrowheads="1"/>
            </p:cNvSpPr>
            <p:nvPr/>
          </p:nvSpPr>
          <p:spPr bwMode="auto">
            <a:xfrm>
              <a:off x="3657600" y="609600"/>
              <a:ext cx="1676400" cy="1066800"/>
            </a:xfrm>
            <a:prstGeom prst="downArrowCallout">
              <a:avLst>
                <a:gd name="adj1" fmla="val 39286"/>
                <a:gd name="adj2" fmla="val 39286"/>
                <a:gd name="adj3" fmla="val 16667"/>
                <a:gd name="adj4" fmla="val 6666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8838" name="Text Box 6"/>
            <p:cNvSpPr txBox="1">
              <a:spLocks noChangeArrowheads="1"/>
            </p:cNvSpPr>
            <p:nvPr/>
          </p:nvSpPr>
          <p:spPr bwMode="auto">
            <a:xfrm>
              <a:off x="3657600" y="565150"/>
              <a:ext cx="1676400" cy="738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pl-PL" sz="1400" b="1" dirty="0">
                  <a:latin typeface="Arial" charset="0"/>
                </a:rPr>
                <a:t>poznawcza </a:t>
              </a:r>
            </a:p>
            <a:p>
              <a:pPr algn="ctr"/>
              <a:r>
                <a:rPr lang="pl-PL" sz="1400" b="1" dirty="0">
                  <a:latin typeface="Arial" charset="0"/>
                </a:rPr>
                <a:t>o charakterze </a:t>
              </a:r>
              <a:r>
                <a:rPr lang="pl-PL" sz="1400" b="1" dirty="0" err="1">
                  <a:latin typeface="Arial" charset="0"/>
                </a:rPr>
                <a:t>reproduktywnym</a:t>
              </a:r>
              <a:endParaRPr lang="pl-PL" sz="1400" b="1" dirty="0">
                <a:latin typeface="Arial" charset="0"/>
              </a:endParaRPr>
            </a:p>
          </p:txBody>
        </p:sp>
        <p:sp>
          <p:nvSpPr>
            <p:cNvPr id="248839" name="Text Box 7"/>
            <p:cNvSpPr txBox="1">
              <a:spLocks noChangeArrowheads="1"/>
            </p:cNvSpPr>
            <p:nvPr/>
          </p:nvSpPr>
          <p:spPr bwMode="auto">
            <a:xfrm>
              <a:off x="5562600" y="565150"/>
              <a:ext cx="1371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pl-PL" sz="1400" b="1" dirty="0">
                  <a:latin typeface="Arial" charset="0"/>
                </a:rPr>
                <a:t>twórcza </a:t>
              </a:r>
            </a:p>
            <a:p>
              <a:r>
                <a:rPr lang="pl-PL" sz="1400" b="1" dirty="0">
                  <a:latin typeface="Arial" charset="0"/>
                </a:rPr>
                <a:t>o charakterze poznawczym</a:t>
              </a:r>
            </a:p>
          </p:txBody>
        </p:sp>
        <p:sp>
          <p:nvSpPr>
            <p:cNvPr id="248840" name="AutoShape 8"/>
            <p:cNvSpPr>
              <a:spLocks noChangeArrowheads="1"/>
            </p:cNvSpPr>
            <p:nvPr/>
          </p:nvSpPr>
          <p:spPr bwMode="auto">
            <a:xfrm>
              <a:off x="5410200" y="609601"/>
              <a:ext cx="1676400" cy="1025525"/>
            </a:xfrm>
            <a:prstGeom prst="downArrowCallout">
              <a:avLst>
                <a:gd name="adj1" fmla="val 40867"/>
                <a:gd name="adj2" fmla="val 40867"/>
                <a:gd name="adj3" fmla="val 16667"/>
                <a:gd name="adj4" fmla="val 6666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8841" name="AutoShape 9"/>
            <p:cNvSpPr>
              <a:spLocks noChangeArrowheads="1"/>
            </p:cNvSpPr>
            <p:nvPr/>
          </p:nvSpPr>
          <p:spPr bwMode="auto">
            <a:xfrm>
              <a:off x="7162800" y="609601"/>
              <a:ext cx="1676400" cy="1025525"/>
            </a:xfrm>
            <a:prstGeom prst="downArrowCallout">
              <a:avLst>
                <a:gd name="adj1" fmla="val 40867"/>
                <a:gd name="adj2" fmla="val 40867"/>
                <a:gd name="adj3" fmla="val 16667"/>
                <a:gd name="adj4" fmla="val 6666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8842" name="Text Box 10"/>
            <p:cNvSpPr txBox="1">
              <a:spLocks noChangeArrowheads="1"/>
            </p:cNvSpPr>
            <p:nvPr/>
          </p:nvSpPr>
          <p:spPr bwMode="auto">
            <a:xfrm>
              <a:off x="7315200" y="669925"/>
              <a:ext cx="1371600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pl-PL" sz="1400" b="1" dirty="0">
                  <a:latin typeface="Arial" charset="0"/>
                </a:rPr>
                <a:t>emocjonalno-artystyczna</a:t>
              </a:r>
            </a:p>
          </p:txBody>
        </p:sp>
        <p:sp>
          <p:nvSpPr>
            <p:cNvPr id="248843" name="AutoShape 11"/>
            <p:cNvSpPr>
              <a:spLocks noChangeArrowheads="1"/>
            </p:cNvSpPr>
            <p:nvPr/>
          </p:nvSpPr>
          <p:spPr bwMode="auto">
            <a:xfrm>
              <a:off x="8915400" y="609601"/>
              <a:ext cx="1600200" cy="949325"/>
            </a:xfrm>
            <a:prstGeom prst="downArrowCallout">
              <a:avLst>
                <a:gd name="adj1" fmla="val 42140"/>
                <a:gd name="adj2" fmla="val 42140"/>
                <a:gd name="adj3" fmla="val 16667"/>
                <a:gd name="adj4" fmla="val 6666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8988425" y="666750"/>
              <a:ext cx="1454150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pl-PL" sz="1400" b="1" dirty="0">
                  <a:latin typeface="Arial" charset="0"/>
                </a:rPr>
                <a:t>praktyczno-techniczna</a:t>
              </a:r>
            </a:p>
          </p:txBody>
        </p:sp>
        <p:sp>
          <p:nvSpPr>
            <p:cNvPr id="248845" name="Text Box 13"/>
            <p:cNvSpPr txBox="1">
              <a:spLocks noChangeArrowheads="1"/>
            </p:cNvSpPr>
            <p:nvPr/>
          </p:nvSpPr>
          <p:spPr bwMode="auto">
            <a:xfrm>
              <a:off x="3581400" y="1752600"/>
              <a:ext cx="1752600" cy="523220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400" b="1" dirty="0">
                  <a:latin typeface="Arial" charset="0"/>
                </a:rPr>
                <a:t>Metody nieaktywizujące</a:t>
              </a:r>
            </a:p>
          </p:txBody>
        </p:sp>
        <p:sp>
          <p:nvSpPr>
            <p:cNvPr id="248846" name="Text Box 14"/>
            <p:cNvSpPr txBox="1">
              <a:spLocks noChangeArrowheads="1"/>
            </p:cNvSpPr>
            <p:nvPr/>
          </p:nvSpPr>
          <p:spPr bwMode="auto">
            <a:xfrm>
              <a:off x="5486400" y="1752601"/>
              <a:ext cx="5029200" cy="507831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l-PL" sz="300" b="1" dirty="0">
                <a:solidFill>
                  <a:schemeClr val="bg2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l-PL" sz="1400" b="1" dirty="0">
                  <a:latin typeface="Arial" charset="0"/>
                </a:rPr>
                <a:t>M e t o d y   a k t y w i z u j ą c e</a:t>
              </a:r>
            </a:p>
            <a:p>
              <a:endParaRPr lang="pl-PL" sz="3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48847" name="AutoShape 15"/>
            <p:cNvSpPr>
              <a:spLocks noChangeArrowheads="1"/>
            </p:cNvSpPr>
            <p:nvPr/>
          </p:nvSpPr>
          <p:spPr bwMode="auto">
            <a:xfrm flipV="1">
              <a:off x="2438400" y="1371600"/>
              <a:ext cx="990600" cy="99060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2" name="Group 16"/>
            <p:cNvGrpSpPr>
              <a:grpSpLocks/>
            </p:cNvGrpSpPr>
            <p:nvPr/>
          </p:nvGrpSpPr>
          <p:grpSpPr bwMode="auto">
            <a:xfrm>
              <a:off x="1600200" y="2874963"/>
              <a:ext cx="2057400" cy="1536700"/>
              <a:chOff x="48" y="1768"/>
              <a:chExt cx="1296" cy="968"/>
            </a:xfrm>
          </p:grpSpPr>
          <p:sp>
            <p:nvSpPr>
              <p:cNvPr id="248849" name="Text Box 17"/>
              <p:cNvSpPr txBox="1">
                <a:spLocks noChangeArrowheads="1"/>
              </p:cNvSpPr>
              <p:nvPr/>
            </p:nvSpPr>
            <p:spPr bwMode="auto">
              <a:xfrm>
                <a:off x="48" y="1768"/>
                <a:ext cx="1296" cy="330"/>
              </a:xfrm>
              <a:prstGeom prst="rect">
                <a:avLst/>
              </a:prstGeom>
              <a:noFill/>
              <a:ln w="28575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sz="1400" b="1" dirty="0">
                    <a:latin typeface="Arial" charset="0"/>
                  </a:rPr>
                  <a:t>Kryterium II</a:t>
                </a:r>
              </a:p>
              <a:p>
                <a:pPr algn="ctr">
                  <a:buFontTx/>
                  <a:buChar char="-"/>
                </a:pPr>
                <a:r>
                  <a:rPr lang="pl-PL" sz="1400" b="1" dirty="0">
                    <a:latin typeface="Arial" charset="0"/>
                  </a:rPr>
                  <a:t> odmiana uczenia się</a:t>
                </a:r>
              </a:p>
            </p:txBody>
          </p:sp>
          <p:sp>
            <p:nvSpPr>
              <p:cNvPr id="248850" name="AutoShape 18"/>
              <p:cNvSpPr>
                <a:spLocks noChangeArrowheads="1"/>
              </p:cNvSpPr>
              <p:nvPr/>
            </p:nvSpPr>
            <p:spPr bwMode="auto">
              <a:xfrm flipV="1">
                <a:off x="624" y="2112"/>
                <a:ext cx="624" cy="624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pl-PL" sz="240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733800" y="2362200"/>
              <a:ext cx="6858000" cy="2286000"/>
              <a:chOff x="1392" y="1488"/>
              <a:chExt cx="4320" cy="1440"/>
            </a:xfrm>
          </p:grpSpPr>
          <p:sp>
            <p:nvSpPr>
              <p:cNvPr id="248860" name="Text Box 28"/>
              <p:cNvSpPr txBox="1">
                <a:spLocks noChangeArrowheads="1"/>
              </p:cNvSpPr>
              <p:nvPr/>
            </p:nvSpPr>
            <p:spPr bwMode="auto">
              <a:xfrm>
                <a:off x="1822" y="1488"/>
                <a:ext cx="252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pl-PL" sz="1400" b="1">
                    <a:latin typeface="Arial" charset="0"/>
                  </a:rPr>
                  <a:t>przyswajanie</a:t>
                </a:r>
              </a:p>
            </p:txBody>
          </p:sp>
          <p:sp>
            <p:nvSpPr>
              <p:cNvPr id="248861" name="AutoShape 29"/>
              <p:cNvSpPr>
                <a:spLocks noChangeArrowheads="1"/>
              </p:cNvSpPr>
              <p:nvPr/>
            </p:nvSpPr>
            <p:spPr bwMode="auto">
              <a:xfrm>
                <a:off x="2736" y="1488"/>
                <a:ext cx="672" cy="807"/>
              </a:xfrm>
              <a:prstGeom prst="downArrow">
                <a:avLst>
                  <a:gd name="adj1" fmla="val 50000"/>
                  <a:gd name="adj2" fmla="val 30022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48862" name="AutoShape 30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807"/>
              </a:xfrm>
              <a:prstGeom prst="downArrow">
                <a:avLst>
                  <a:gd name="adj1" fmla="val 50000"/>
                  <a:gd name="adj2" fmla="val 2802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48863" name="Text Box 31"/>
              <p:cNvSpPr txBox="1">
                <a:spLocks noChangeArrowheads="1"/>
              </p:cNvSpPr>
              <p:nvPr/>
            </p:nvSpPr>
            <p:spPr bwMode="auto">
              <a:xfrm>
                <a:off x="2964" y="1488"/>
                <a:ext cx="252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pl-PL" sz="1400" b="1" dirty="0">
                    <a:latin typeface="Arial" charset="0"/>
                  </a:rPr>
                  <a:t>odkrywanie</a:t>
                </a:r>
              </a:p>
            </p:txBody>
          </p:sp>
          <p:sp>
            <p:nvSpPr>
              <p:cNvPr id="248864" name="Text Box 32"/>
              <p:cNvSpPr txBox="1">
                <a:spLocks noChangeArrowheads="1"/>
              </p:cNvSpPr>
              <p:nvPr/>
            </p:nvSpPr>
            <p:spPr bwMode="auto">
              <a:xfrm>
                <a:off x="3982" y="1488"/>
                <a:ext cx="25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pl-PL" sz="1400" b="1">
                    <a:latin typeface="Arial" charset="0"/>
                  </a:rPr>
                  <a:t>przeżywanie</a:t>
                </a:r>
              </a:p>
            </p:txBody>
          </p:sp>
          <p:sp>
            <p:nvSpPr>
              <p:cNvPr id="248865" name="Text Box 33"/>
              <p:cNvSpPr txBox="1">
                <a:spLocks noChangeArrowheads="1"/>
              </p:cNvSpPr>
              <p:nvPr/>
            </p:nvSpPr>
            <p:spPr bwMode="auto">
              <a:xfrm>
                <a:off x="5076" y="1536"/>
                <a:ext cx="25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pl-PL" sz="1400" b="1" dirty="0">
                    <a:latin typeface="Arial" charset="0"/>
                  </a:rPr>
                  <a:t>działanie</a:t>
                </a:r>
              </a:p>
            </p:txBody>
          </p:sp>
          <p:sp>
            <p:nvSpPr>
              <p:cNvPr id="248866" name="Rectangle 34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960" cy="576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l-PL" sz="1400" b="1" dirty="0">
                    <a:latin typeface="Arial" charset="0"/>
                  </a:rPr>
                  <a:t>Metody </a:t>
                </a:r>
              </a:p>
              <a:p>
                <a:pPr algn="ctr"/>
                <a:r>
                  <a:rPr lang="pl-PL" sz="1400" b="1" dirty="0">
                    <a:latin typeface="Arial" charset="0"/>
                  </a:rPr>
                  <a:t>asymilacji </a:t>
                </a:r>
              </a:p>
              <a:p>
                <a:pPr algn="ctr"/>
                <a:r>
                  <a:rPr lang="pl-PL" sz="1400" b="1" dirty="0">
                    <a:latin typeface="Arial" charset="0"/>
                  </a:rPr>
                  <a:t>wiedzy</a:t>
                </a:r>
              </a:p>
            </p:txBody>
          </p:sp>
          <p:sp>
            <p:nvSpPr>
              <p:cNvPr id="248867" name="Rectangle 35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960" cy="576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l-PL" sz="1400" b="1" dirty="0">
                    <a:latin typeface="Arial" charset="0"/>
                  </a:rPr>
                  <a:t>Metody </a:t>
                </a:r>
              </a:p>
              <a:p>
                <a:pPr algn="ctr"/>
                <a:r>
                  <a:rPr lang="pl-PL" sz="1400" b="1" dirty="0">
                    <a:latin typeface="Arial" charset="0"/>
                  </a:rPr>
                  <a:t>samodzielnego </a:t>
                </a:r>
              </a:p>
              <a:p>
                <a:pPr algn="ctr"/>
                <a:r>
                  <a:rPr lang="pl-PL" sz="1400" b="1" dirty="0">
                    <a:latin typeface="Arial" charset="0"/>
                  </a:rPr>
                  <a:t>dochodzenia </a:t>
                </a:r>
              </a:p>
              <a:p>
                <a:pPr algn="ctr"/>
                <a:r>
                  <a:rPr lang="pl-PL" sz="1400" b="1" dirty="0">
                    <a:latin typeface="Arial" charset="0"/>
                  </a:rPr>
                  <a:t>do wiedzy</a:t>
                </a:r>
              </a:p>
            </p:txBody>
          </p:sp>
          <p:sp>
            <p:nvSpPr>
              <p:cNvPr id="248868" name="Rectangle 36"/>
              <p:cNvSpPr>
                <a:spLocks noChangeArrowheads="1"/>
              </p:cNvSpPr>
              <p:nvPr/>
            </p:nvSpPr>
            <p:spPr bwMode="auto">
              <a:xfrm>
                <a:off x="3648" y="2352"/>
                <a:ext cx="960" cy="576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l-PL" sz="1400" b="1" dirty="0">
                    <a:latin typeface="Arial" charset="0"/>
                  </a:rPr>
                  <a:t>Metody </a:t>
                </a:r>
              </a:p>
              <a:p>
                <a:pPr algn="ctr"/>
                <a:r>
                  <a:rPr lang="pl-PL" sz="1400" b="1" dirty="0">
                    <a:latin typeface="Arial" charset="0"/>
                  </a:rPr>
                  <a:t>waloryzujące</a:t>
                </a:r>
              </a:p>
            </p:txBody>
          </p:sp>
          <p:sp>
            <p:nvSpPr>
              <p:cNvPr id="248869" name="Rectangle 37"/>
              <p:cNvSpPr>
                <a:spLocks noChangeArrowheads="1"/>
              </p:cNvSpPr>
              <p:nvPr/>
            </p:nvSpPr>
            <p:spPr bwMode="auto">
              <a:xfrm>
                <a:off x="4752" y="2352"/>
                <a:ext cx="960" cy="576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l-PL" sz="1400" b="1" dirty="0">
                    <a:latin typeface="Arial" charset="0"/>
                  </a:rPr>
                  <a:t>Metody </a:t>
                </a:r>
              </a:p>
              <a:p>
                <a:pPr algn="ctr"/>
                <a:r>
                  <a:rPr lang="pl-PL" sz="1400" b="1" dirty="0">
                    <a:latin typeface="Arial" charset="0"/>
                  </a:rPr>
                  <a:t>praktyczne</a:t>
                </a:r>
              </a:p>
            </p:txBody>
          </p:sp>
          <p:sp>
            <p:nvSpPr>
              <p:cNvPr id="248870" name="AutoShape 38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720" cy="807"/>
              </a:xfrm>
              <a:prstGeom prst="downArrow">
                <a:avLst>
                  <a:gd name="adj1" fmla="val 50000"/>
                  <a:gd name="adj2" fmla="val 2802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 sz="2400"/>
              </a:p>
            </p:txBody>
          </p:sp>
          <p:sp>
            <p:nvSpPr>
              <p:cNvPr id="248871" name="AutoShape 3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720" cy="807"/>
              </a:xfrm>
              <a:prstGeom prst="downArrow">
                <a:avLst>
                  <a:gd name="adj1" fmla="val 50000"/>
                  <a:gd name="adj2" fmla="val 2802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71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1544" y="1700808"/>
            <a:ext cx="8473826" cy="5184576"/>
          </a:xfrm>
        </p:spPr>
        <p:txBody>
          <a:bodyPr>
            <a:noAutofit/>
          </a:bodyPr>
          <a:lstStyle/>
          <a:p>
            <a:pPr marL="109728" indent="0" algn="just">
              <a:spcBef>
                <a:spcPct val="50000"/>
              </a:spcBef>
              <a:buNone/>
            </a:pPr>
            <a:r>
              <a:rPr lang="pl-PL" sz="1500" i="1" dirty="0">
                <a:latin typeface="Arial" pitchFamily="34" charset="0"/>
                <a:cs typeface="Arial" pitchFamily="34" charset="0"/>
              </a:rPr>
              <a:t>1- stworzenie sytuacji problemowej: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uczniowie na wycieczce zauważyli osuwisko na stoku, które zatamowało potok. Powstało krótkotrwałe jezioro. Świerki rosnące na terasie znalazły się </a:t>
            </a:r>
            <a:r>
              <a:rPr lang="pl-PL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500" dirty="0" smtClean="0">
                <a:latin typeface="Arial" pitchFamily="34" charset="0"/>
                <a:cs typeface="Arial" pitchFamily="34" charset="0"/>
              </a:rPr>
            </a:br>
            <a:r>
              <a:rPr lang="pl-PL" sz="15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wodzie. </a:t>
            </a:r>
          </a:p>
          <a:p>
            <a:pPr marL="109728" indent="0" algn="just">
              <a:spcBef>
                <a:spcPct val="50000"/>
              </a:spcBef>
              <a:buNone/>
            </a:pPr>
            <a:r>
              <a:rPr lang="pl-PL" sz="1500" i="1" dirty="0">
                <a:latin typeface="Arial" pitchFamily="34" charset="0"/>
                <a:cs typeface="Arial" pitchFamily="34" charset="0"/>
              </a:rPr>
              <a:t>2- formułowanie problemu i pomysłów jego rozwiązania: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Zapytanie: Dlaczego szpilki świerków uschły, mimo że ich korzenie tkwią w wodzie? </a:t>
            </a:r>
          </a:p>
          <a:p>
            <a:pPr marL="109728" indent="0" algn="just">
              <a:spcBef>
                <a:spcPct val="50000"/>
              </a:spcBef>
              <a:buNone/>
            </a:pPr>
            <a:r>
              <a:rPr lang="pl-PL" sz="1500" i="1" dirty="0">
                <a:latin typeface="Arial" pitchFamily="34" charset="0"/>
                <a:cs typeface="Arial" pitchFamily="34" charset="0"/>
              </a:rPr>
              <a:t>3- samodzielna praca nad rozwiązaniem problemu: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Rozwiązanie przynosi wiedza dotycząca mechanizmu podnoszenia się wody z poziomu korzeni do poziomu korony drzew. Żywe komórki włośników korzeniowych dzięki osmotycznemu ciśnieniu przekazują wodę do naczyń przewodzących. Parcie korzeniowe ustaje w razie śmierci komórek włośników. One zaś do życia potrzebują tlen. Bez niego obumierają i nie mogą spełnić swego zadania.</a:t>
            </a:r>
          </a:p>
          <a:p>
            <a:pPr marL="109728" indent="0" algn="just">
              <a:spcBef>
                <a:spcPct val="50000"/>
              </a:spcBef>
              <a:buNone/>
            </a:pPr>
            <a:r>
              <a:rPr lang="pl-PL" sz="1500" i="1" dirty="0">
                <a:latin typeface="Arial" pitchFamily="34" charset="0"/>
                <a:cs typeface="Arial" pitchFamily="34" charset="0"/>
              </a:rPr>
              <a:t>4- weryfikacja rozwiązania: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Problem jest rozwiązany, ale weryfikacja zmusza do ograniczenia wniosku: nie wszystkie drzewa obumierają (tylko świerki!). Przecież nie wszystkie drzewa obumierają, jeśli ich korzenie mokną w wodzie. Nie obumarły wierzby ani olsze.</a:t>
            </a:r>
          </a:p>
          <a:p>
            <a:pPr marL="109728" indent="0" algn="just">
              <a:spcBef>
                <a:spcPct val="50000"/>
              </a:spcBef>
              <a:buNone/>
            </a:pPr>
            <a:r>
              <a:rPr lang="pl-PL" sz="1500" i="1" dirty="0">
                <a:latin typeface="Arial" pitchFamily="34" charset="0"/>
                <a:cs typeface="Arial" pitchFamily="34" charset="0"/>
              </a:rPr>
              <a:t>5- uogólnienie wniosków: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Wśród roślin spotykamy różne przystosowania do stosunków wodnych. Są rośliny, które dzięki korzeniom oddechowym lub innym urządzeniom umożliwiającym oddychanie korzeni nawet w warunkach ich zatopienia w wodzie mogą rosnąć na bagnach, a więc w warunkach, kiedy ich korzenie są w strefie nasycenia, w wodzie gruntowej. Są to rośliny bagienne. Inne, znoszące krótkotrwałe zanurzenia w wodzie gruntowej dzięki zaciąganiu tzw. długu tlenowego, to rośliny łęgowe. Większość roślin (grądy) czerpie wodę jedynie ze strefy nawietrznej, z wilgoci glebowej, nie z gruntowej (jak świerki).</a:t>
            </a:r>
          </a:p>
          <a:p>
            <a:pPr marL="109728" indent="0">
              <a:spcBef>
                <a:spcPct val="50000"/>
              </a:spcBef>
              <a:buNone/>
            </a:pPr>
            <a:endParaRPr lang="pl-PL" sz="1600" dirty="0">
              <a:latin typeface="Arial Narrow" pitchFamily="34" charset="0"/>
            </a:endParaRPr>
          </a:p>
          <a:p>
            <a:pPr marL="109728" indent="0" eaLnBrk="0" hangingPunct="0">
              <a:buNone/>
            </a:pPr>
            <a:r>
              <a:rPr lang="pl-PL" sz="1600" dirty="0">
                <a:latin typeface="Arial Narrow" pitchFamily="34" charset="0"/>
              </a:rPr>
              <a:t>.</a:t>
            </a:r>
          </a:p>
          <a:p>
            <a:pPr marL="109728" indent="0" eaLnBrk="0" hangingPunct="0">
              <a:buNone/>
            </a:pPr>
            <a:endParaRPr lang="pl-PL" sz="16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911424" y="858778"/>
            <a:ext cx="10225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Przykład zastosowania metody problemowej </a:t>
            </a:r>
            <a:r>
              <a:rPr lang="pl-PL" sz="30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w </a:t>
            </a: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terenie</a:t>
            </a:r>
          </a:p>
        </p:txBody>
      </p:sp>
    </p:spTree>
    <p:extLst>
      <p:ext uri="{BB962C8B-B14F-4D97-AF65-F5344CB8AC3E}">
        <p14:creationId xmlns:p14="http://schemas.microsoft.com/office/powerpoint/2010/main" val="40189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5480" y="764704"/>
            <a:ext cx="936104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600" dirty="0">
                <a:latin typeface="Arial" pitchFamily="34" charset="0"/>
                <a:cs typeface="Arial" pitchFamily="34" charset="0"/>
              </a:rPr>
              <a:t/>
            </a:r>
            <a:br>
              <a:rPr lang="pl-PL" sz="2600" dirty="0">
                <a:latin typeface="Arial" pitchFamily="34" charset="0"/>
                <a:cs typeface="Arial" pitchFamily="34" charset="0"/>
              </a:rPr>
            </a:br>
            <a:r>
              <a:rPr lang="pl-PL" sz="3300" b="1" dirty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  <a:t>Przykład postępowania badawczego w terenie </a:t>
            </a:r>
            <a:r>
              <a:rPr lang="pl-PL" sz="33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  <a:t/>
            </a:r>
            <a:br>
              <a:rPr lang="pl-PL" sz="33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33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  <a:t>z </a:t>
            </a:r>
            <a:r>
              <a:rPr lang="pl-PL" sz="3300" b="1" dirty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  <a:t>wykorzystaniem eksperymentu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/>
            </a:r>
            <a:br>
              <a:rPr lang="pl-PL" sz="2600" dirty="0">
                <a:latin typeface="Arial" pitchFamily="34" charset="0"/>
                <a:cs typeface="Arial" pitchFamily="34" charset="0"/>
              </a:rPr>
            </a:br>
            <a:endParaRPr lang="pl-PL" sz="2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844824"/>
            <a:ext cx="8496944" cy="48245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l-PL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Uczniowie z nauczycielem prowadząc badania nad rzeką (badanie prędkości płynięcia wody </a:t>
            </a:r>
            <a:r>
              <a:rPr lang="pl-PL" sz="2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 przekrojach koryta</a:t>
            </a:r>
            <a:r>
              <a:rPr lang="pl-PL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zmiana położenia nurtu i tego konsekwencje), zastanawiają się m.in. z jaką prędkością płynie woda </a:t>
            </a:r>
            <a:r>
              <a:rPr lang="pl-PL" sz="2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pl-PL" sz="2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rzece</a:t>
            </a:r>
            <a:r>
              <a:rPr lang="pl-PL" sz="2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pl-PL" sz="2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i="1" dirty="0">
                <a:latin typeface="Arial" pitchFamily="34" charset="0"/>
                <a:cs typeface="Arial" pitchFamily="34" charset="0"/>
              </a:rPr>
              <a:t>Przedmiot badań: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Prędkość płynięcia wody w rzece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i="1" dirty="0">
                <a:latin typeface="Arial" pitchFamily="34" charset="0"/>
                <a:cs typeface="Arial" pitchFamily="34" charset="0"/>
              </a:rPr>
              <a:t>Problem badawczy: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 jaką prędkością płynie woda w rzece?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i="1" dirty="0">
                <a:latin typeface="Arial" pitchFamily="34" charset="0"/>
                <a:cs typeface="Arial" pitchFamily="34" charset="0"/>
              </a:rPr>
              <a:t>Hipoteza: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Woda płynie w prędkością 1 m/s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i="1" dirty="0">
                <a:latin typeface="Arial" pitchFamily="34" charset="0"/>
                <a:cs typeface="Arial" pitchFamily="34" charset="0"/>
              </a:rPr>
              <a:t>Eksperyment: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Uczniowie wyznaczają na brzegu </a:t>
            </a:r>
            <a:r>
              <a:rPr lang="pl-PL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10-metrowy </a:t>
            </a:r>
            <a:r>
              <a:rPr lang="pl-PL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odcinek, jeden z nich rzuca patyk (pływak) na wodę powyżej odmierzonego odcinka, a następnie stoperem mierzą czas płynięcia na wyznaczonym odcinku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i="1" dirty="0">
                <a:latin typeface="Arial" pitchFamily="34" charset="0"/>
                <a:cs typeface="Arial" pitchFamily="34" charset="0"/>
              </a:rPr>
              <a:t>Wynik: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Znając czas płynięcia pływaka na wyznaczonym odcinku rzeki, wykorzystując znany wzór na obliczanie prędkość </a:t>
            </a:r>
            <a:r>
              <a:rPr lang="pl-PL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pl-PL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v= S/t</a:t>
            </a:r>
            <a:r>
              <a:rPr lang="pl-PL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pl-PL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stwierdzili, że woda w rzece płynie wolniej niż zakładali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i="1" dirty="0">
                <a:latin typeface="Arial" pitchFamily="34" charset="0"/>
                <a:cs typeface="Arial" pitchFamily="34" charset="0"/>
              </a:rPr>
              <a:t>Wniosek: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Hipoteza okazała się fałszywa (uczniowie ją obalili)</a:t>
            </a:r>
          </a:p>
        </p:txBody>
      </p:sp>
    </p:spTree>
    <p:extLst>
      <p:ext uri="{BB962C8B-B14F-4D97-AF65-F5344CB8AC3E}">
        <p14:creationId xmlns:p14="http://schemas.microsoft.com/office/powerpoint/2010/main" val="4279833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180" y="1739214"/>
            <a:ext cx="4968552" cy="1610444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  <a:t>Etapy postępowania badawczego </a:t>
            </a:r>
            <a:b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  <a:t>z wykorzystaniem metody problemowej w terenie </a:t>
            </a:r>
            <a:b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</a:b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  <a:t>(zastosowanie eksperymentu)</a:t>
            </a: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625732" y="253314"/>
            <a:ext cx="3429000" cy="6286500"/>
            <a:chOff x="3063" y="1053"/>
            <a:chExt cx="4318" cy="7920"/>
          </a:xfrm>
        </p:grpSpPr>
        <p:sp useBgFill="1">
          <p:nvSpPr>
            <p:cNvPr id="13356" name="AutoShape 44"/>
            <p:cNvSpPr>
              <a:spLocks noChangeAspect="1" noChangeArrowheads="1"/>
            </p:cNvSpPr>
            <p:nvPr/>
          </p:nvSpPr>
          <p:spPr bwMode="auto">
            <a:xfrm>
              <a:off x="3063" y="1053"/>
              <a:ext cx="4318" cy="792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57" name="AutoShape 45"/>
            <p:cNvSpPr>
              <a:spLocks noChangeArrowheads="1"/>
            </p:cNvSpPr>
            <p:nvPr/>
          </p:nvSpPr>
          <p:spPr bwMode="auto">
            <a:xfrm>
              <a:off x="3351" y="1197"/>
              <a:ext cx="1583" cy="100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sz="1400" dirty="0">
                  <a:latin typeface="Arial" pitchFamily="34" charset="0"/>
                </a:rPr>
                <a:t>Określenie problemu badawczego</a:t>
              </a:r>
              <a:endParaRPr lang="pl-PL" sz="2400" dirty="0"/>
            </a:p>
          </p:txBody>
        </p:sp>
        <p:sp>
          <p:nvSpPr>
            <p:cNvPr id="13358" name="AutoShape 46"/>
            <p:cNvSpPr>
              <a:spLocks noChangeArrowheads="1"/>
            </p:cNvSpPr>
            <p:nvPr/>
          </p:nvSpPr>
          <p:spPr bwMode="auto">
            <a:xfrm>
              <a:off x="4070" y="2205"/>
              <a:ext cx="143" cy="432"/>
            </a:xfrm>
            <a:prstGeom prst="downArrow">
              <a:avLst>
                <a:gd name="adj1" fmla="val 50000"/>
                <a:gd name="adj2" fmla="val 7552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59" name="AutoShape 47"/>
            <p:cNvSpPr>
              <a:spLocks noChangeArrowheads="1"/>
            </p:cNvSpPr>
            <p:nvPr/>
          </p:nvSpPr>
          <p:spPr bwMode="auto">
            <a:xfrm>
              <a:off x="3351" y="2637"/>
              <a:ext cx="1583" cy="72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sz="1400" dirty="0">
                  <a:latin typeface="Arial" pitchFamily="34" charset="0"/>
                </a:rPr>
                <a:t>Podstawowe hipotezy</a:t>
              </a:r>
              <a:endParaRPr lang="pl-PL" sz="2400" dirty="0"/>
            </a:p>
          </p:txBody>
        </p:sp>
        <p:sp>
          <p:nvSpPr>
            <p:cNvPr id="13360" name="AutoShape 48"/>
            <p:cNvSpPr>
              <a:spLocks noChangeArrowheads="1"/>
            </p:cNvSpPr>
            <p:nvPr/>
          </p:nvSpPr>
          <p:spPr bwMode="auto">
            <a:xfrm>
              <a:off x="4934" y="2925"/>
              <a:ext cx="432" cy="144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61" name="AutoShape 49"/>
            <p:cNvSpPr>
              <a:spLocks noChangeArrowheads="1"/>
            </p:cNvSpPr>
            <p:nvPr/>
          </p:nvSpPr>
          <p:spPr bwMode="auto">
            <a:xfrm>
              <a:off x="5366" y="2615"/>
              <a:ext cx="1695" cy="74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sz="1400" dirty="0">
                  <a:latin typeface="Arial" pitchFamily="34" charset="0"/>
                </a:rPr>
                <a:t>Odrzucanie hipotezy</a:t>
              </a:r>
              <a:endParaRPr lang="pl-PL" sz="2400" dirty="0"/>
            </a:p>
          </p:txBody>
        </p:sp>
        <p:sp>
          <p:nvSpPr>
            <p:cNvPr id="13362" name="AutoShape 50"/>
            <p:cNvSpPr>
              <a:spLocks noChangeArrowheads="1"/>
            </p:cNvSpPr>
            <p:nvPr/>
          </p:nvSpPr>
          <p:spPr bwMode="auto">
            <a:xfrm>
              <a:off x="4070" y="3357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63" name="AutoShape 51"/>
            <p:cNvSpPr>
              <a:spLocks noChangeArrowheads="1"/>
            </p:cNvSpPr>
            <p:nvPr/>
          </p:nvSpPr>
          <p:spPr bwMode="auto">
            <a:xfrm>
              <a:off x="3351" y="3789"/>
              <a:ext cx="1583" cy="100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sz="1400" dirty="0">
                  <a:latin typeface="Arial" pitchFamily="34" charset="0"/>
                </a:rPr>
                <a:t>Wybór metody badawczej</a:t>
              </a:r>
              <a:endParaRPr lang="pl-PL" sz="2400" dirty="0"/>
            </a:p>
          </p:txBody>
        </p:sp>
        <p:sp>
          <p:nvSpPr>
            <p:cNvPr id="13364" name="AutoShape 52"/>
            <p:cNvSpPr>
              <a:spLocks noChangeArrowheads="1"/>
            </p:cNvSpPr>
            <p:nvPr/>
          </p:nvSpPr>
          <p:spPr bwMode="auto">
            <a:xfrm>
              <a:off x="4070" y="4797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65" name="AutoShape 53"/>
            <p:cNvSpPr>
              <a:spLocks noChangeArrowheads="1"/>
            </p:cNvSpPr>
            <p:nvPr/>
          </p:nvSpPr>
          <p:spPr bwMode="auto">
            <a:xfrm>
              <a:off x="3103" y="5229"/>
              <a:ext cx="2069" cy="72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sz="1400" dirty="0">
                  <a:latin typeface="Arial" pitchFamily="34" charset="0"/>
                  <a:cs typeface="Arial" pitchFamily="34" charset="0"/>
                </a:rPr>
                <a:t>Przeprowadzenie eksperymentu</a:t>
              </a:r>
            </a:p>
          </p:txBody>
        </p:sp>
        <p:sp>
          <p:nvSpPr>
            <p:cNvPr id="13366" name="AutoShape 54"/>
            <p:cNvSpPr>
              <a:spLocks noChangeArrowheads="1"/>
            </p:cNvSpPr>
            <p:nvPr/>
          </p:nvSpPr>
          <p:spPr bwMode="auto">
            <a:xfrm>
              <a:off x="5156" y="5517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67" name="AutoShape 55"/>
            <p:cNvSpPr>
              <a:spLocks noChangeArrowheads="1"/>
            </p:cNvSpPr>
            <p:nvPr/>
          </p:nvSpPr>
          <p:spPr bwMode="auto">
            <a:xfrm>
              <a:off x="5442" y="5229"/>
              <a:ext cx="1889" cy="72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sz="1400" dirty="0">
                  <a:latin typeface="Arial" pitchFamily="34" charset="0"/>
                  <a:cs typeface="Arial" pitchFamily="34" charset="0"/>
                </a:rPr>
                <a:t>Wynik przeczy hipotezie</a:t>
              </a:r>
              <a:endParaRPr lang="pl-PL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8" name="AutoShape 56"/>
            <p:cNvSpPr>
              <a:spLocks noChangeArrowheads="1"/>
            </p:cNvSpPr>
            <p:nvPr/>
          </p:nvSpPr>
          <p:spPr bwMode="auto">
            <a:xfrm>
              <a:off x="6086" y="3357"/>
              <a:ext cx="144" cy="1872"/>
            </a:xfrm>
            <a:prstGeom prst="upArrow">
              <a:avLst>
                <a:gd name="adj1" fmla="val 50000"/>
                <a:gd name="adj2" fmla="val 3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69" name="AutoShape 57"/>
            <p:cNvSpPr>
              <a:spLocks noChangeArrowheads="1"/>
            </p:cNvSpPr>
            <p:nvPr/>
          </p:nvSpPr>
          <p:spPr bwMode="auto">
            <a:xfrm>
              <a:off x="4071" y="5949"/>
              <a:ext cx="143" cy="432"/>
            </a:xfrm>
            <a:prstGeom prst="downArrow">
              <a:avLst>
                <a:gd name="adj1" fmla="val 50000"/>
                <a:gd name="adj2" fmla="val 7552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70" name="AutoShape 58"/>
            <p:cNvSpPr>
              <a:spLocks noChangeArrowheads="1"/>
            </p:cNvSpPr>
            <p:nvPr/>
          </p:nvSpPr>
          <p:spPr bwMode="auto">
            <a:xfrm>
              <a:off x="3207" y="6381"/>
              <a:ext cx="1871" cy="100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sz="1400" dirty="0">
                  <a:latin typeface="Arial" pitchFamily="34" charset="0"/>
                  <a:cs typeface="Arial" pitchFamily="34" charset="0"/>
                </a:rPr>
                <a:t>Wynik potwierdza hipotezę</a:t>
              </a:r>
            </a:p>
          </p:txBody>
        </p:sp>
        <p:sp>
          <p:nvSpPr>
            <p:cNvPr id="13371" name="AutoShape 59"/>
            <p:cNvSpPr>
              <a:spLocks noChangeArrowheads="1"/>
            </p:cNvSpPr>
            <p:nvPr/>
          </p:nvSpPr>
          <p:spPr bwMode="auto">
            <a:xfrm>
              <a:off x="4071" y="7389"/>
              <a:ext cx="143" cy="432"/>
            </a:xfrm>
            <a:prstGeom prst="downArrow">
              <a:avLst>
                <a:gd name="adj1" fmla="val 50000"/>
                <a:gd name="adj2" fmla="val 7552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72" name="AutoShape 60"/>
            <p:cNvSpPr>
              <a:spLocks noChangeArrowheads="1"/>
            </p:cNvSpPr>
            <p:nvPr/>
          </p:nvSpPr>
          <p:spPr bwMode="auto">
            <a:xfrm>
              <a:off x="3207" y="7821"/>
              <a:ext cx="1871" cy="100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sz="1400" dirty="0">
                  <a:latin typeface="Arial" pitchFamily="34" charset="0"/>
                  <a:cs typeface="Arial" pitchFamily="34" charset="0"/>
                </a:rPr>
                <a:t>Rozwiązanie problemu badawczego</a:t>
              </a:r>
              <a:endParaRPr lang="pl-PL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8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1628800"/>
            <a:ext cx="8030616" cy="4536504"/>
          </a:xfrm>
        </p:spPr>
        <p:txBody>
          <a:bodyPr>
            <a:normAutofit/>
          </a:bodyPr>
          <a:lstStyle/>
          <a:p>
            <a:pPr marL="109728" indent="0" algn="ctr">
              <a:buClr>
                <a:srgbClr val="2DA2BF"/>
              </a:buClr>
              <a:buNone/>
            </a:pPr>
            <a:endParaRPr lang="pl-PL" sz="4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09728" indent="0" algn="ctr">
              <a:buClr>
                <a:srgbClr val="2DA2BF"/>
              </a:buClr>
              <a:buNone/>
            </a:pPr>
            <a:r>
              <a:rPr lang="pl-PL" sz="36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Dlaczego metoda projektu?</a:t>
            </a:r>
          </a:p>
          <a:p>
            <a:pPr marL="109728" indent="0" algn="ctr">
              <a:buNone/>
            </a:pPr>
            <a:endParaRPr lang="pl-PL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836712"/>
            <a:ext cx="1800200" cy="100811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880544" y="3356992"/>
            <a:ext cx="8247904" cy="1368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 eaLnBrk="0" hangingPunct="0">
              <a:buNone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Istotą projektu edukacyjnego jest to, że uczniowie, pracując w grupie lub indywidualne, realizują samodzielnie kompleksowe i czasami czasochłonne zadania.(…) Realizacja projektu może trwać kilka dni, tygodni, a nawet miesięcy. Zadanie, które wykonują uczniowie, polegają na ogół na zbadaniu i opracowaniu jakiegoś problemu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 algn="just" eaLnBrk="0" hangingPunct="0">
              <a:buNone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09728" indent="0" algn="just" eaLnBrk="0" hangingPunct="0">
              <a:buNone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						              Joanna </a:t>
            </a:r>
            <a:r>
              <a:rPr lang="pl-PL" sz="1500" dirty="0" err="1">
                <a:latin typeface="Arial" pitchFamily="34" charset="0"/>
                <a:cs typeface="Arial" pitchFamily="34" charset="0"/>
              </a:rPr>
              <a:t>Angiel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(2006)</a:t>
            </a:r>
          </a:p>
        </p:txBody>
      </p:sp>
    </p:spTree>
    <p:extLst>
      <p:ext uri="{BB962C8B-B14F-4D97-AF65-F5344CB8AC3E}">
        <p14:creationId xmlns:p14="http://schemas.microsoft.com/office/powerpoint/2010/main" val="6092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27648" y="908720"/>
            <a:ext cx="6552728" cy="576064"/>
          </a:xfrm>
        </p:spPr>
        <p:txBody>
          <a:bodyPr>
            <a:noAutofit/>
          </a:bodyPr>
          <a:lstStyle/>
          <a:p>
            <a:pPr marL="109728" indent="0" algn="ctr">
              <a:buClr>
                <a:srgbClr val="2DA2BF"/>
              </a:buClr>
              <a:buNone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itchFamily="34" charset="0"/>
              </a:rPr>
              <a:t>Klasyfikacja projektów edukacyjnych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772816"/>
            <a:ext cx="81369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2204864"/>
            <a:ext cx="8136904" cy="4464496"/>
          </a:xfrm>
        </p:spPr>
        <p:txBody>
          <a:bodyPr>
            <a:noAutofit/>
          </a:bodyPr>
          <a:lstStyle/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Angiel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J., 2018: Edukacja wokół drzewa, czyli o holistycznej edukacji geograficznej. Edukacja geograficzna wokół drzew. Koncepcje lekcji w ujęciu komplementarnym, [w:] Geografia w Szkole, e-wydanie specjalne, s. 10-21.</a:t>
            </a: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Hibszer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A., Soja J., 2004: Krajobraz Doliny Ojcowskiej – scenariusz zajęć w Ojcowskim Parku Narodowym, [w:] W krainie białych skał, 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Dobosik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B., 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Hibszer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A., Partyka J. (red.) Ojców, s. 113-124.</a:t>
            </a: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Pruszko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G., 2018: Poznajemy najbliższą okolicę. Scenariusz zajęć terenowych, [w:] Geografia w Szkole, nr 4, s. 30-32.</a:t>
            </a: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Pruszko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G., 2018: Obserwacje wokół szkoły. Scenariusz zajęć terenowych, [w:] Geografia w Szkole, nr 6, s. 38-39.</a:t>
            </a: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Ramowy scenariusz zajęć w strategii kształcenia wyprzedzającego, [w:] 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Dylak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S. (red.), 2013: Strategia kształcenia wyprzedzającego, OFEK, Poznań, s. 130-135.</a:t>
            </a: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Sikorski D., 2018: Moja ulica okiem geografa, [w:] Geografia w Szkole, e-wydanie specjalne, s. 55-58.</a:t>
            </a: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Szmidt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Z., 2018: Moje miasto Pabianice. Metoda projektów na geografii, [w:] Geografia w Szkole, nr 5, s. 22-31.</a:t>
            </a: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Szmidt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Z. 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Szeptalin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B., 2018: Kształcenie kompetencji kluczowych – zajęcie terenowe na Wyżynie Krakowsko-Częstochowskiej. Scenariusz z geografii dla kl. VII, [w:] Geografia w Szkole, nr 1, s. 26-33.</a:t>
            </a:r>
          </a:p>
          <a:p>
            <a:pPr marL="109728" indent="0" algn="just">
              <a:spcBef>
                <a:spcPts val="0"/>
              </a:spcBef>
              <a:buClr>
                <a:srgbClr val="2DA2BF"/>
              </a:buClr>
              <a:buNone/>
            </a:pPr>
            <a:endParaRPr lang="pl-PL" sz="1600" dirty="0">
              <a:latin typeface="Arial Narrow" pitchFamily="34" charset="0"/>
              <a:cs typeface="Arial" panose="020B0604020202020204" pitchFamily="34" charset="0"/>
            </a:endParaRPr>
          </a:p>
          <a:p>
            <a:pPr marL="109728" indent="0" algn="just">
              <a:buClr>
                <a:srgbClr val="2DA2BF"/>
              </a:buClr>
              <a:buNone/>
            </a:pPr>
            <a:endParaRPr lang="pl-PL" sz="500" dirty="0">
              <a:latin typeface="Arial Narrow" pitchFamily="34" charset="0"/>
              <a:cs typeface="Arial" panose="020B0604020202020204" pitchFamily="34" charset="0"/>
            </a:endParaRPr>
          </a:p>
          <a:p>
            <a:pPr marL="109728" indent="0" algn="just">
              <a:buClr>
                <a:srgbClr val="2DA2BF"/>
              </a:buClr>
              <a:buNone/>
            </a:pPr>
            <a:endParaRPr lang="pl-PL" sz="500" dirty="0">
              <a:latin typeface="Arial Narrow" pitchFamily="34" charset="0"/>
              <a:cs typeface="Arial" panose="020B0604020202020204" pitchFamily="34" charset="0"/>
            </a:endParaRPr>
          </a:p>
          <a:p>
            <a:pPr marL="109728" indent="0">
              <a:buClr>
                <a:srgbClr val="2DA2BF"/>
              </a:buClr>
              <a:buNone/>
            </a:pPr>
            <a:endParaRPr lang="pl-PL" sz="1600" dirty="0">
              <a:latin typeface="Arial Narrow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919536" y="82916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Przykłady scenariuszy zajęć w terenie </a:t>
            </a:r>
          </a:p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(z wykorzystaniem zalecanych metod kształcenia)</a:t>
            </a:r>
          </a:p>
        </p:txBody>
      </p:sp>
    </p:spTree>
    <p:extLst>
      <p:ext uri="{BB962C8B-B14F-4D97-AF65-F5344CB8AC3E}">
        <p14:creationId xmlns:p14="http://schemas.microsoft.com/office/powerpoint/2010/main" val="40049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2132856"/>
            <a:ext cx="8064896" cy="4032448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Adamczyk R., 2018: Hydrologia w praktyce. Przykładowe zajęcia terenowe, [w:] Geografia w Szkole, 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e-wydanie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specjalne, s. 6-9.</a:t>
            </a: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Adamczyk R., 2018: W terenie z mapą i komórką, [w:] Geografia w Szkole, nr  6, s. 35-37.</a:t>
            </a: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Projekt badawczy: Krajobrazy dźwiękowe najbliższej okolicy, [w:] 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Szkurłat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E. i in. 2014: Praca z uczniem uzdolnionym geograficznie. Poradnik dla nauczycieli. ORE, Warszawa, s. 129-134.</a:t>
            </a: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Scenariusze z kartami pracy. Geografia w Szkole, e-wydanie specjalne. Wybór 1/2017</a:t>
            </a: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Zajęcia w terenie i z mapą. Geografia w Szkole, e-wydanie specjalne. Wybór 1/2018</a:t>
            </a: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Zatorski M., 2018: Praktyczne aspekty realizacji zajęć terenowych z geografii w nowej reformowanej szkole –  rozwiązania organizacyjne i metodyczne,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[w:]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Nauczyciel geografii wobec wyzwań reformowanej szkoły, A. 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Hibszer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Szkurłat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(red.), Prace Komisji Edukacji Geograficznej PTG, t. 8, Sosnowiec, KEG PTG, Oddział Katowicki PTG, 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WNoZ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UŚ, s. 203-218.</a:t>
            </a: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endParaRPr lang="pl-PL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None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Olimpiada Geograficzna 2018/2019. Przykłady realizacji tematu „Znaczenie gleb dla rozwoju wybranej gminy”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http://www.olimpiadageograficzna.edu.pl/przykladowe-prace-i-etapu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87488" y="858778"/>
            <a:ext cx="9217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Zajęcia terenowe (z wykorzystaniem zalecanych metod kształcenia)</a:t>
            </a:r>
          </a:p>
        </p:txBody>
      </p:sp>
    </p:spTree>
    <p:extLst>
      <p:ext uri="{BB962C8B-B14F-4D97-AF65-F5344CB8AC3E}">
        <p14:creationId xmlns:p14="http://schemas.microsoft.com/office/powerpoint/2010/main" val="3945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7528" y="2132856"/>
            <a:ext cx="8496944" cy="439248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XVI.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Elementy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przestrzeni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geograficznej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relacje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między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nimi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we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własnym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regionie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badania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i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obserwacje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terenowe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1400" b="1" dirty="0" err="1">
                <a:latin typeface="Arial" pitchFamily="34" charset="0"/>
                <a:cs typeface="Arial" pitchFamily="34" charset="0"/>
              </a:rPr>
              <a:t>Uczeń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: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b="1" dirty="0" err="1">
                <a:latin typeface="Arial" pitchFamily="34" charset="0"/>
                <a:cs typeface="Arial" pitchFamily="34" charset="0"/>
              </a:rPr>
              <a:t>wykorzystując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dane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pozyskane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w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trakcie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badań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terenowych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analizuje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wpływ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przedsiębiorstwa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przemysłowego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lub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usługowego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środowisko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przyrodnicze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rynek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pracy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jakość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życia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ludności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rozwój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gospodarczy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najbliższego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otoczenia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oraz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przedstawia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wyniki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analiz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w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postaci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prezentacji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lub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posteru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;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b="1" dirty="0" err="1">
                <a:latin typeface="Arial" pitchFamily="34" charset="0"/>
                <a:cs typeface="Arial" pitchFamily="34" charset="0"/>
              </a:rPr>
              <a:t>analizuje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dostępność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ocenia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jakość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wybranych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usług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np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edukacyjnych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zdrowotnych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rekreacyjnych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handlowych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) w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najbliższej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okolicy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ulicy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dzielnicy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miasta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wsi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podstawie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badań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terenowych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z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wykorzystaniem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kwestionariusza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ankiety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;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podstawie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zebranych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danych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statystycznych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oraz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przeprowadzonych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wywiadów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identyfikuje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czynniki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kształtujące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poziom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bezrobocia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we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własnej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miejscowości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odnosi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go do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poziomu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bezrobocia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we 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własnym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regionie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w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Polsce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;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podstawie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obserwacji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oraz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dostępnych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materiałów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źródłowych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np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miejscowego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planu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zagospodarowania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przestrzennego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geoportalu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zdjęć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satelitarnych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wyróżnia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główne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funkcje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dokonuje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oceny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zagospodarowania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terenu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wokół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szkoły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;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991544" y="901169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Jak realizować treści XVI działu PP?</a:t>
            </a:r>
          </a:p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- interpretacja zapisów i giełda pomysłów</a:t>
            </a:r>
          </a:p>
        </p:txBody>
      </p:sp>
    </p:spTree>
    <p:extLst>
      <p:ext uri="{BB962C8B-B14F-4D97-AF65-F5344CB8AC3E}">
        <p14:creationId xmlns:p14="http://schemas.microsoft.com/office/powerpoint/2010/main" val="78005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31988" y="2132856"/>
            <a:ext cx="8712968" cy="453650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XVI.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Elementy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przestrzeni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geograficznej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relacje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między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nimi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we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własnym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regionie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badania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i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obserwacje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terenowe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Cd.</a:t>
            </a:r>
          </a:p>
          <a:p>
            <a:pPr marL="109728" indent="0">
              <a:buNone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en-US" sz="1400" b="1" dirty="0" err="1">
                <a:latin typeface="Arial" pitchFamily="34" charset="0"/>
                <a:cs typeface="Arial" pitchFamily="34" charset="0"/>
              </a:rPr>
              <a:t>Uczeń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: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b="1" dirty="0" err="1">
                <a:latin typeface="Arial" pitchFamily="34" charset="0"/>
                <a:cs typeface="Arial" pitchFamily="34" charset="0"/>
              </a:rPr>
              <a:t>wykorzystując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dane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GUS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oraz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narzędzia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GIS,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analizuje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wyjaśnia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strukturę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użytkowania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gruntów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rolnych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terenach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wiejskich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lub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gruntów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zabudowanych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urbanizowanych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terenach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miejskich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własnego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regionu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;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podstawie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obserwacji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terenowych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współczesnych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archiwalnych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map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oraz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fotografii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prezentuje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wyjaśnia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zmiany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układu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przestrzennego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wyglądu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zabudowy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wybranego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terenu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we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własnej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miejscowości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;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b="1" dirty="0" err="1">
                <a:latin typeface="Arial" pitchFamily="34" charset="0"/>
                <a:cs typeface="Arial" pitchFamily="34" charset="0"/>
              </a:rPr>
              <a:t>wyszukuje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informacje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temat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rewitalizacji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zdegradowanych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obszarów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zurbanizowanych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poprzemysłowych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przedstawia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jej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cele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oraz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proponuje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działania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rewitalizacyjne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w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wybranej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miejscowości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własnego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regionu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;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b="1" dirty="0" err="1">
                <a:latin typeface="Arial" pitchFamily="34" charset="0"/>
                <a:cs typeface="Arial" pitchFamily="34" charset="0"/>
              </a:rPr>
              <a:t>dokonuje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analizy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mocnych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słabych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stron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miejscowości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zamieszkania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lub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dzielnicy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dużego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miasta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oraz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zagrożeń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szans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jej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rozwoju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976488" y="829161"/>
            <a:ext cx="822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Jak realizować treści XVI działu PP?</a:t>
            </a:r>
          </a:p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- interpretacja zapisów i giełda pomysłów</a:t>
            </a:r>
          </a:p>
        </p:txBody>
      </p:sp>
    </p:spTree>
    <p:extLst>
      <p:ext uri="{BB962C8B-B14F-4D97-AF65-F5344CB8AC3E}">
        <p14:creationId xmlns:p14="http://schemas.microsoft.com/office/powerpoint/2010/main" val="20057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63" y="2514520"/>
            <a:ext cx="7773074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24000" y="134185"/>
            <a:ext cx="9144000" cy="850106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Metody kształcenia stosowane w edukacji geograficznej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6744072" y="6453336"/>
            <a:ext cx="4536504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10800" bIns="10800">
            <a:spAutoFit/>
          </a:bodyPr>
          <a:lstStyle/>
          <a:p>
            <a:pPr algn="just"/>
            <a:r>
              <a:rPr lang="pl-PL" sz="1200" dirty="0">
                <a:latin typeface="Arial Narrow" pitchFamily="34" charset="0"/>
              </a:rPr>
              <a:t>Metody kształcenia geograficznego wg E. </a:t>
            </a:r>
            <a:r>
              <a:rPr lang="pl-PL" sz="1200" dirty="0" err="1">
                <a:latin typeface="Arial Narrow" pitchFamily="34" charset="0"/>
              </a:rPr>
              <a:t>Szkurłat</a:t>
            </a:r>
            <a:r>
              <a:rPr lang="pl-PL" sz="1200" dirty="0">
                <a:latin typeface="Arial Narrow" pitchFamily="34" charset="0"/>
              </a:rPr>
              <a:t> (2019</a:t>
            </a:r>
            <a:r>
              <a:rPr lang="pl-PL" sz="1400" dirty="0">
                <a:latin typeface="Arial Narrow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984291"/>
            <a:ext cx="8352928" cy="53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Kierunki  zmian  w edukacji geograficznej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86" y="1179253"/>
            <a:ext cx="7883547" cy="534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196752"/>
            <a:ext cx="7883547" cy="534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03512" y="908720"/>
            <a:ext cx="8784976" cy="4536504"/>
          </a:xfrm>
        </p:spPr>
        <p:txBody>
          <a:bodyPr>
            <a:normAutofit/>
          </a:bodyPr>
          <a:lstStyle/>
          <a:p>
            <a:pPr marL="109728" indent="0" algn="ctr">
              <a:buClr>
                <a:srgbClr val="2DA2BF"/>
              </a:buClr>
              <a:buNone/>
            </a:pPr>
            <a:endParaRPr lang="pl-PL" sz="4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09728" indent="0" algn="ctr">
              <a:buClr>
                <a:srgbClr val="2DA2BF"/>
              </a:buClr>
              <a:buNone/>
            </a:pPr>
            <a:r>
              <a:rPr lang="pl-PL" sz="40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Dlaczego </a:t>
            </a:r>
            <a:r>
              <a:rPr lang="pl-PL" sz="4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zajęcia w terenie?</a:t>
            </a:r>
            <a:r>
              <a:rPr lang="pl-PL" sz="3600" b="1" strike="sngStrike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 algn="ctr">
              <a:buClr>
                <a:srgbClr val="2DA2BF"/>
              </a:buClr>
              <a:buNone/>
            </a:pPr>
            <a:r>
              <a:rPr lang="pl-PL" sz="36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Ile ich jest w podstawie </a:t>
            </a:r>
            <a:r>
              <a:rPr lang="pl-PL" sz="3600" b="1" dirty="0" smtClean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programowej </a:t>
            </a:r>
            <a:r>
              <a:rPr lang="pl-PL" sz="36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(PP) geografii? </a:t>
            </a:r>
          </a:p>
        </p:txBody>
      </p:sp>
      <p:sp>
        <p:nvSpPr>
          <p:cNvPr id="2" name="Prostokąt 1"/>
          <p:cNvSpPr/>
          <p:nvPr/>
        </p:nvSpPr>
        <p:spPr>
          <a:xfrm>
            <a:off x="911424" y="3424351"/>
            <a:ext cx="103691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Zadania: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 materiału źródłowego w Vademecum)</a:t>
            </a:r>
            <a:endParaRPr lang="pl-PL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1). </a:t>
            </a:r>
            <a:r>
              <a:rPr lang="pl-PL" sz="1600" i="1" dirty="0">
                <a:solidFill>
                  <a:srgbClr val="0033CC"/>
                </a:solidFill>
              </a:rPr>
              <a:t>Korzystając z podstawy programowej </a:t>
            </a:r>
            <a:r>
              <a:rPr lang="pl-PL" sz="1600" i="1" dirty="0" smtClean="0">
                <a:solidFill>
                  <a:srgbClr val="0033CC"/>
                </a:solidFill>
              </a:rPr>
              <a:t>geografii </a:t>
            </a:r>
            <a:r>
              <a:rPr lang="pl-PL" sz="1600" i="1" dirty="0">
                <a:solidFill>
                  <a:srgbClr val="0033CC"/>
                </a:solidFill>
              </a:rPr>
              <a:t>wyszukaj kilka przykładów wymagań (z zakresu podstawowego </a:t>
            </a:r>
            <a:r>
              <a:rPr lang="pl-PL" sz="1600" i="1" dirty="0" smtClean="0">
                <a:solidFill>
                  <a:srgbClr val="0033CC"/>
                </a:solidFill>
              </a:rPr>
              <a:t/>
            </a:r>
            <a:br>
              <a:rPr lang="pl-PL" sz="1600" i="1" dirty="0" smtClean="0">
                <a:solidFill>
                  <a:srgbClr val="0033CC"/>
                </a:solidFill>
              </a:rPr>
            </a:br>
            <a:r>
              <a:rPr lang="pl-PL" sz="1600" i="1" dirty="0" smtClean="0">
                <a:solidFill>
                  <a:srgbClr val="0033CC"/>
                </a:solidFill>
              </a:rPr>
              <a:t>i </a:t>
            </a:r>
            <a:r>
              <a:rPr lang="pl-PL" sz="1600" i="1" dirty="0">
                <a:solidFill>
                  <a:srgbClr val="0033CC"/>
                </a:solidFill>
              </a:rPr>
              <a:t>rozszerzonego) odnoszących się do zajęć w terenie, których nie było w dotychczasowej podstawie programowej geografii.</a:t>
            </a:r>
            <a:r>
              <a:rPr lang="pl-PL" sz="1600" dirty="0">
                <a:solidFill>
                  <a:srgbClr val="0033CC"/>
                </a:solidFill>
              </a:rPr>
              <a:t> </a:t>
            </a:r>
            <a:endParaRPr lang="pl-PL" sz="1600" dirty="0" smtClean="0">
              <a:solidFill>
                <a:srgbClr val="0033CC"/>
              </a:solidFill>
            </a:endParaRPr>
          </a:p>
          <a:p>
            <a:pPr marL="109728" indent="0">
              <a:buNone/>
            </a:pPr>
            <a:r>
              <a:rPr lang="pl-PL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2). </a:t>
            </a:r>
            <a:r>
              <a:rPr lang="pl-PL" sz="1600" i="1" dirty="0">
                <a:solidFill>
                  <a:srgbClr val="0033CC"/>
                </a:solidFill>
              </a:rPr>
              <a:t>K</a:t>
            </a:r>
            <a:r>
              <a:rPr lang="pl-PL" sz="1600" i="1" dirty="0" smtClean="0">
                <a:solidFill>
                  <a:srgbClr val="0033CC"/>
                </a:solidFill>
              </a:rPr>
              <a:t>orzystając z zapisów „Warunków realizacji podstawy programowej geografii odszukaj odpowiedzi na pytania: Czemu </a:t>
            </a:r>
            <a:r>
              <a:rPr lang="pl-PL" sz="1600" i="1" dirty="0">
                <a:solidFill>
                  <a:srgbClr val="0033CC"/>
                </a:solidFill>
              </a:rPr>
              <a:t>służy obecność zajęć terenowych w edukacji geograficznej? Jakie są cele tych zajęć</a:t>
            </a:r>
            <a:r>
              <a:rPr lang="pl-PL" sz="1600" i="1" dirty="0" smtClean="0">
                <a:solidFill>
                  <a:srgbClr val="0033CC"/>
                </a:solidFill>
              </a:rPr>
              <a:t>?</a:t>
            </a:r>
          </a:p>
          <a:p>
            <a:pPr marL="109728" indent="0">
              <a:buNone/>
            </a:pPr>
            <a:r>
              <a:rPr lang="pl-PL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3). </a:t>
            </a:r>
            <a:r>
              <a:rPr lang="pl-PL" sz="1600" i="1" dirty="0" smtClean="0">
                <a:solidFill>
                  <a:srgbClr val="0033CC"/>
                </a:solidFill>
              </a:rPr>
              <a:t>W </a:t>
            </a:r>
            <a:r>
              <a:rPr lang="pl-PL" sz="1600" i="1" dirty="0">
                <a:solidFill>
                  <a:srgbClr val="0033CC"/>
                </a:solidFill>
              </a:rPr>
              <a:t>każdym z otrzymanych materiałów źródłowych podkreśl po jednym zdaniu, które twoim zdaniem zawiera najistotniejszą myśl (ideę) ukazującą walory zajęć prowadzonych w terenie lub ich znaczenie poznawcze, kształcące, </a:t>
            </a:r>
            <a:r>
              <a:rPr lang="pl-PL" sz="1600" i="1" dirty="0" smtClean="0">
                <a:solidFill>
                  <a:srgbClr val="0033CC"/>
                </a:solidFill>
              </a:rPr>
              <a:t>wychowawcze.</a:t>
            </a:r>
            <a:endParaRPr lang="pl-PL" sz="1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400" dirty="0"/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4704"/>
            <a:ext cx="9059227" cy="5533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84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92696"/>
            <a:ext cx="9115241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2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2060848"/>
            <a:ext cx="8064896" cy="4824536"/>
          </a:xfrm>
        </p:spPr>
        <p:txBody>
          <a:bodyPr>
            <a:normAutofit/>
          </a:bodyPr>
          <a:lstStyle/>
          <a:p>
            <a:pPr marL="109728" indent="0" algn="just">
              <a:buClr>
                <a:srgbClr val="2DA2BF"/>
              </a:buClr>
              <a:buNone/>
            </a:pPr>
            <a:r>
              <a:rPr lang="pl-PL" sz="1500" i="1" dirty="0">
                <a:latin typeface="Arial" pitchFamily="34" charset="0"/>
                <a:cs typeface="Arial" pitchFamily="34" charset="0"/>
              </a:rPr>
              <a:t>Szczególną rolę pełnią zajęcia w terenie, które zostały zaproponowane zarówno do wymagań zakresu podstawowego, jak i w większym znacznie wymiarze do zakresu rozszerzonego</a:t>
            </a:r>
            <a:r>
              <a:rPr lang="pl-PL" sz="15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Ich obecność służy konstruowaniu wiedzy ucznia w procesie bezpośredniego poznawania rzeczywistości.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Dlatego też szkoła powinna zapewnić warunki do bezpiecznego prowadzenia przez uczniów prac badawczych oraz obserwacji terenowych. </a:t>
            </a:r>
            <a:r>
              <a:rPr lang="pl-PL" sz="15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Główną ideą prowadzenia obserwacji i badań terenowych jest kształtowanie </a:t>
            </a:r>
            <a:r>
              <a:rPr lang="pl-PL" sz="15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5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5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 uczniów </a:t>
            </a:r>
            <a:r>
              <a:rPr lang="pl-PL" sz="15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nawyku obserwowania środowiska geograficznego, ukazywanie ogromnych możliwości wykorzystania wyników tych obserwacji w rozumieniu zjawisk i procesów zachodzących w środowisku, w którym uczeń żyje. Prowadzić to powinno również do zmiany myślenia o geografii - traktowania jej nie jako wiedzy teoretyczno-abstrakcyjnej, ale dotyczącej bezpośrednio obserwowanych zjawisk, jako wiedzy przydatnej w życiu codziennym. 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Zarówno z dydaktycznego punktu widzenia, jak również użyteczności wiedzy geograficznej jest zatem bardzo wskazane jak najczęstsze odwoływanie się do doświadczeń i obserwacji bezpośrednich uczniów. </a:t>
            </a:r>
            <a:r>
              <a:rPr lang="pl-PL" sz="15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 porównywanie i odwoływanie się do wiedzy geograficznej o miejscu zamieszkania ma szczególne znaczenie przy poznawaniu zagadnień dotyczących całego świata lub odległych regionów</a:t>
            </a:r>
            <a:r>
              <a:rPr lang="pl-PL" sz="1500" i="1" dirty="0">
                <a:latin typeface="Arial" pitchFamily="34" charset="0"/>
                <a:cs typeface="Arial" pitchFamily="34" charset="0"/>
              </a:rPr>
              <a:t> i jest możliwe przy poznawaniu takich zagadnień jak: klimat (lokalny, mikroklimat), zasoby wodne, ustrój rzeki, użytkowanie zasobów przyrody, procesy erozji, denudacji, akumulacji, proces glebotwórczy, procesy osadnicze, demograficzne, zmiany społeczne, kulturowe. </a:t>
            </a:r>
          </a:p>
          <a:p>
            <a:pPr marL="109728" indent="0" algn="r">
              <a:buClr>
                <a:srgbClr val="2DA2BF"/>
              </a:buClr>
              <a:buNone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(PP geografii w </a:t>
            </a:r>
            <a:r>
              <a:rPr lang="pl-PL" sz="1500" dirty="0" err="1">
                <a:latin typeface="Arial" pitchFamily="34" charset="0"/>
                <a:cs typeface="Arial" pitchFamily="34" charset="0"/>
              </a:rPr>
              <a:t>LOiT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z 30 stycznia 2018)</a:t>
            </a:r>
          </a:p>
          <a:p>
            <a:pPr marL="109728" indent="0" algn="just">
              <a:buClr>
                <a:srgbClr val="2DA2BF"/>
              </a:buClr>
              <a:buNone/>
            </a:pPr>
            <a:endParaRPr lang="pl-PL" sz="15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99657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027548" y="83671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Zapisy w PP geografii</a:t>
            </a:r>
          </a:p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D64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- szkoła ponadpodstawowa: </a:t>
            </a:r>
          </a:p>
        </p:txBody>
      </p:sp>
    </p:spTree>
    <p:extLst>
      <p:ext uri="{BB962C8B-B14F-4D97-AF65-F5344CB8AC3E}">
        <p14:creationId xmlns:p14="http://schemas.microsoft.com/office/powerpoint/2010/main" val="31096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6BF0BC-C51D-4EBD-97FC-DD056D8B57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2393</Words>
  <Application>Microsoft Office PowerPoint</Application>
  <PresentationFormat>Niestandardowy</PresentationFormat>
  <Paragraphs>290</Paragraphs>
  <Slides>39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9" baseType="lpstr">
      <vt:lpstr>Arial</vt:lpstr>
      <vt:lpstr>Myriad Pro Cond</vt:lpstr>
      <vt:lpstr>Symbol</vt:lpstr>
      <vt:lpstr>Wingdings 3</vt:lpstr>
      <vt:lpstr>Wingdings</vt:lpstr>
      <vt:lpstr>Century Gothic</vt:lpstr>
      <vt:lpstr>Calibri</vt:lpstr>
      <vt:lpstr>Arial Narrow</vt:lpstr>
      <vt:lpstr>Calibri Light</vt:lpstr>
      <vt:lpstr>Motyw pakietu Office</vt:lpstr>
      <vt:lpstr>Prezentacja programu PowerPoint</vt:lpstr>
      <vt:lpstr>  </vt:lpstr>
      <vt:lpstr>Prezentacja programu PowerPoint</vt:lpstr>
      <vt:lpstr>Metody kształcenia stosowane w edukacji geograficznej</vt:lpstr>
      <vt:lpstr>Kierunki  zmian  w edukacji geograficznej</vt:lpstr>
      <vt:lpstr>Prezentacja programu PowerPoint</vt:lpstr>
      <vt:lpstr>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Konstruowanie wiedzy przez ucznia</vt:lpstr>
      <vt:lpstr>Konstruowanie wiedzy przez ucznia</vt:lpstr>
      <vt:lpstr>Prezentacja programu PowerPoint</vt:lpstr>
      <vt:lpstr>Prezentacja programu PowerPoint</vt:lpstr>
      <vt:lpstr>Etapy  strategii  kształcenia  wyprzedzającego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Przykład postępowania badawczego w terenie  z wykorzystaniem eksperymentu </vt:lpstr>
      <vt:lpstr>Etapy postępowania badawczego  z wykorzystaniem metody problemowej w terenie  (zastosowanie eksperymentu)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podstawa programowa dla LO</dc:title>
  <dc:creator/>
  <cp:lastModifiedBy/>
  <cp:revision>1</cp:revision>
  <dcterms:created xsi:type="dcterms:W3CDTF">2016-11-16T07:13:17Z</dcterms:created>
  <dcterms:modified xsi:type="dcterms:W3CDTF">2019-11-29T09:15:00Z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