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720" r:id="rId2"/>
  </p:sldMasterIdLst>
  <p:notesMasterIdLst>
    <p:notesMasterId r:id="rId45"/>
  </p:notesMasterIdLst>
  <p:handoutMasterIdLst>
    <p:handoutMasterId r:id="rId46"/>
  </p:handoutMasterIdLst>
  <p:sldIdLst>
    <p:sldId id="509" r:id="rId3"/>
    <p:sldId id="467" r:id="rId4"/>
    <p:sldId id="475" r:id="rId5"/>
    <p:sldId id="474" r:id="rId6"/>
    <p:sldId id="476" r:id="rId7"/>
    <p:sldId id="477" r:id="rId8"/>
    <p:sldId id="504" r:id="rId9"/>
    <p:sldId id="505" r:id="rId10"/>
    <p:sldId id="486" r:id="rId11"/>
    <p:sldId id="478" r:id="rId12"/>
    <p:sldId id="473" r:id="rId13"/>
    <p:sldId id="485" r:id="rId14"/>
    <p:sldId id="472" r:id="rId15"/>
    <p:sldId id="506" r:id="rId16"/>
    <p:sldId id="484" r:id="rId17"/>
    <p:sldId id="459" r:id="rId18"/>
    <p:sldId id="461" r:id="rId19"/>
    <p:sldId id="460" r:id="rId20"/>
    <p:sldId id="462" r:id="rId21"/>
    <p:sldId id="507" r:id="rId22"/>
    <p:sldId id="465" r:id="rId23"/>
    <p:sldId id="483" r:id="rId24"/>
    <p:sldId id="452" r:id="rId25"/>
    <p:sldId id="457" r:id="rId26"/>
    <p:sldId id="502" r:id="rId27"/>
    <p:sldId id="492" r:id="rId28"/>
    <p:sldId id="491" r:id="rId29"/>
    <p:sldId id="503" r:id="rId30"/>
    <p:sldId id="497" r:id="rId31"/>
    <p:sldId id="493" r:id="rId32"/>
    <p:sldId id="494" r:id="rId33"/>
    <p:sldId id="495" r:id="rId34"/>
    <p:sldId id="496" r:id="rId35"/>
    <p:sldId id="498" r:id="rId36"/>
    <p:sldId id="499" r:id="rId37"/>
    <p:sldId id="454" r:id="rId38"/>
    <p:sldId id="511" r:id="rId39"/>
    <p:sldId id="513" r:id="rId40"/>
    <p:sldId id="501" r:id="rId41"/>
    <p:sldId id="500" r:id="rId42"/>
    <p:sldId id="508" r:id="rId43"/>
    <p:sldId id="510" r:id="rId44"/>
  </p:sldIdLst>
  <p:sldSz cx="12192000" cy="6858000"/>
  <p:notesSz cx="6797675" cy="9928225"/>
  <p:embeddedFontLst>
    <p:embeddedFont>
      <p:font typeface="Arial Narrow" panose="020B0606020202030204" pitchFamily="34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Myriad Pro Cond" panose="020B0506030403020204" charset="0"/>
      <p:regular r:id="rId57"/>
      <p:bold r:id="rId58"/>
      <p:italic r:id="rId59"/>
      <p:boldItalic r:id="rId60"/>
    </p:embeddedFont>
    <p:embeddedFont>
      <p:font typeface="Century Gothic" panose="020B0502020202020204" pitchFamily="34" charset="0"/>
      <p:regular r:id="rId61"/>
      <p:bold r:id="rId62"/>
      <p:italic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  <p15:guide id="3" orient="horz" pos="1162" userDrawn="1">
          <p15:clr>
            <a:srgbClr val="A4A3A4"/>
          </p15:clr>
        </p15:guide>
        <p15:guide id="4" orient="horz" pos="3888" userDrawn="1">
          <p15:clr>
            <a:srgbClr val="A4A3A4"/>
          </p15:clr>
        </p15:guide>
        <p15:guide id="5" orient="horz" pos="3072" userDrawn="1">
          <p15:clr>
            <a:srgbClr val="A4A3A4"/>
          </p15:clr>
        </p15:guide>
        <p15:guide id="6" orient="horz" pos="432" userDrawn="1">
          <p15:clr>
            <a:srgbClr val="A4A3A4"/>
          </p15:clr>
        </p15:guide>
        <p15:guide id="7" orient="horz" pos="3648" userDrawn="1">
          <p15:clr>
            <a:srgbClr val="A4A3A4"/>
          </p15:clr>
        </p15:guide>
        <p15:guide id="8" pos="3840" userDrawn="1">
          <p15:clr>
            <a:srgbClr val="A4A3A4"/>
          </p15:clr>
        </p15:guide>
        <p15:guide id="9" pos="767" userDrawn="1">
          <p15:clr>
            <a:srgbClr val="A4A3A4"/>
          </p15:clr>
        </p15:guide>
        <p15:guide id="10" pos="6913" userDrawn="1">
          <p15:clr>
            <a:srgbClr val="A4A3A4"/>
          </p15:clr>
        </p15:guide>
        <p15:guide id="11" pos="5712" userDrawn="1">
          <p15:clr>
            <a:srgbClr val="A4A3A4"/>
          </p15:clr>
        </p15:guide>
        <p15:guide id="12" pos="7249" userDrawn="1">
          <p15:clr>
            <a:srgbClr val="A4A3A4"/>
          </p15:clr>
        </p15:guide>
        <p15:guide id="13" pos="3696" userDrawn="1">
          <p15:clr>
            <a:srgbClr val="A4A3A4"/>
          </p15:clr>
        </p15:guide>
        <p15:guide id="14" pos="431" userDrawn="1">
          <p15:clr>
            <a:srgbClr val="A4A3A4"/>
          </p15:clr>
        </p15:guide>
        <p15:guide id="15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33CC"/>
    <a:srgbClr val="2D139B"/>
    <a:srgbClr val="392D64"/>
    <a:srgbClr val="EAEAEA"/>
    <a:srgbClr val="0099FF"/>
    <a:srgbClr val="1489D8"/>
    <a:srgbClr val="0060A8"/>
    <a:srgbClr val="66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3" autoAdjust="0"/>
    <p:restoredTop sz="86412" autoAdjust="0"/>
  </p:normalViewPr>
  <p:slideViewPr>
    <p:cSldViewPr>
      <p:cViewPr>
        <p:scale>
          <a:sx n="125" d="100"/>
          <a:sy n="125" d="100"/>
        </p:scale>
        <p:origin x="-696" y="-24"/>
      </p:cViewPr>
      <p:guideLst>
        <p:guide orient="horz" pos="2160"/>
        <p:guide orient="horz" pos="1008"/>
        <p:guide orient="horz" pos="1162"/>
        <p:guide orient="horz" pos="3888"/>
        <p:guide orient="horz" pos="3072"/>
        <p:guide orient="horz" pos="432"/>
        <p:guide orient="horz" pos="3648"/>
        <p:guide pos="3840"/>
        <p:guide pos="767"/>
        <p:guide pos="6913"/>
        <p:guide pos="5712"/>
        <p:guide pos="7249"/>
        <p:guide pos="3696"/>
        <p:guide pos="431"/>
        <p:guide pos="2880"/>
      </p:guideLst>
    </p:cSldViewPr>
  </p:slideViewPr>
  <p:outlineViewPr>
    <p:cViewPr>
      <p:scale>
        <a:sx n="33" d="100"/>
        <a:sy n="33" d="100"/>
      </p:scale>
      <p:origin x="0" y="9588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5622"/>
    </p:cViewPr>
  </p:sorterViewPr>
  <p:notesViewPr>
    <p:cSldViewPr>
      <p:cViewPr varScale="1">
        <p:scale>
          <a:sx n="82" d="100"/>
          <a:sy n="82" d="100"/>
        </p:scale>
        <p:origin x="1308" y="66"/>
      </p:cViewPr>
      <p:guideLst>
        <p:guide orient="horz" pos="2880"/>
        <p:guide orient="horz" pos="3127"/>
        <p:guide pos="216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62" Type="http://schemas.openxmlformats.org/officeDocument/2006/relationships/font" Target="fonts/font16.fntdata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pl-PL" smtClean="0"/>
              <a:pPr/>
              <a:t>2019-11-29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pl-PL" smtClean="0"/>
              <a:pPr/>
              <a:t>2019-11-29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93787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5134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35006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31392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7546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5632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3230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Tu trzeba wyświetlić załącznik w </a:t>
            </a:r>
            <a:r>
              <a:rPr lang="pl-PL" dirty="0" err="1" smtClean="0"/>
              <a:t>wordzie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21</a:t>
            </a:fld>
            <a:endParaRPr lang="pl-PL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22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4723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23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43344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8326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53219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728170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29934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27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2983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28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37681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29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66329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30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728187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31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251724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32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165949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33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2943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34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9408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264425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35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5713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4645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8130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59623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3987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86243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pl-PL" smtClean="0"/>
              <a:pPr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99790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24000" y="3336824"/>
            <a:ext cx="9144000" cy="119441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 dirty="0" smtClean="0"/>
              <a:t>[PRZEDMIOT]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5450767"/>
            <a:ext cx="9144000" cy="82830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11/29/2019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450" y="539834"/>
            <a:ext cx="6753101" cy="260713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25" y="5990465"/>
            <a:ext cx="2386584" cy="75552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655" y="6044940"/>
            <a:ext cx="2546020" cy="676537"/>
          </a:xfrm>
          <a:prstGeom prst="rect">
            <a:avLst/>
          </a:prstGeom>
        </p:spPr>
      </p:pic>
      <p:sp>
        <p:nvSpPr>
          <p:cNvPr id="11" name="Dowolny kształt 6"/>
          <p:cNvSpPr>
            <a:spLocks noEditPoints="1"/>
          </p:cNvSpPr>
          <p:nvPr userDrawn="1"/>
        </p:nvSpPr>
        <p:spPr bwMode="auto">
          <a:xfrm>
            <a:off x="1715" y="1268760"/>
            <a:ext cx="12190285" cy="5326732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sz="1800" noProof="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6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pl-PL" noProof="0" smtClean="0"/>
              <a:pPr/>
              <a:t>2019-11-29</a:t>
            </a:fld>
            <a:endParaRPr lang="pl-PL" noProof="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77213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pl-PL" noProof="0" smtClean="0"/>
              <a:pPr/>
              <a:t>2019-11-29</a:t>
            </a:fld>
            <a:endParaRPr lang="pl-PL" noProof="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18497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pl-PL" noProof="0" smtClean="0"/>
              <a:pPr/>
              <a:t>2019-11-29</a:t>
            </a:fld>
            <a:endParaRPr lang="pl-PL" noProof="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8870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pl-PL" noProof="0" smtClean="0"/>
              <a:pPr/>
              <a:t>2019-11-29</a:t>
            </a:fld>
            <a:endParaRPr lang="pl-PL" noProof="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88515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pl-PL" noProof="0" smtClean="0"/>
              <a:pPr/>
              <a:t>2019-11-29</a:t>
            </a:fld>
            <a:endParaRPr lang="pl-PL" noProof="0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35803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pl-PL" noProof="0" smtClean="0"/>
              <a:pPr/>
              <a:t>2019-11-29</a:t>
            </a:fld>
            <a:endParaRPr lang="pl-PL" noProof="0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63376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pl-PL" noProof="0" smtClean="0"/>
              <a:pPr/>
              <a:t>2019-11-29</a:t>
            </a:fld>
            <a:endParaRPr lang="pl-PL" noProof="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87052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pl-PL" noProof="0" smtClean="0"/>
              <a:pPr/>
              <a:t>2019-11-29</a:t>
            </a:fld>
            <a:endParaRPr lang="pl-PL" noProof="0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82215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pl-PL" noProof="0" smtClean="0"/>
              <a:pPr/>
              <a:t>2019-11-29</a:t>
            </a:fld>
            <a:endParaRPr lang="pl-PL" noProof="0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25358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pl-PL" noProof="0" smtClean="0"/>
              <a:pPr/>
              <a:t>2019-11-29</a:t>
            </a:fld>
            <a:endParaRPr lang="pl-PL" noProof="0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noProof="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54159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33987-6305-4E2A-BF18-EF013ECE927B}" type="datetimeFigureOut">
              <a:rPr lang="pl-PL" noProof="0" smtClean="0"/>
              <a:pPr/>
              <a:t>2019-11-29</a:t>
            </a:fld>
            <a:endParaRPr lang="pl-PL" noProof="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noProof="0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C87F6-986D-49E6-AF40-1B3A1EE8064D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51952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76zI6ipFd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oRDwujldRFs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Wybrane%20zapisy%20dot%20GIS%20z%20PP%20do%20LO.doc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orsip.maps.arcgis.com/home/index.html" TargetMode="External"/><Relationship Id="rId3" Type="http://schemas.openxmlformats.org/officeDocument/2006/relationships/hyperlink" Target="http://edu.esri.pl/files/gry/Europa/index_en.html" TargetMode="External"/><Relationship Id="rId7" Type="http://schemas.openxmlformats.org/officeDocument/2006/relationships/hyperlink" Target="http://geooit.maps.arcgis.com/apps/Viewer/index.html?appid=20d4fa0f5b254d12a739dbf9d73e8bf3" TargetMode="External"/><Relationship Id="rId2" Type="http://schemas.openxmlformats.org/officeDocument/2006/relationships/hyperlink" Target="http://edu.esri.pl/nauczyciel/lekcje-arcgis-onlin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wr.maps.arcgis.com/apps/webappviewer/index.html?id=69f61316080f4db4853096f9ed5ee12e" TargetMode="External"/><Relationship Id="rId11" Type="http://schemas.openxmlformats.org/officeDocument/2006/relationships/hyperlink" Target="http://maps.esri.com/rc/sat/index.html" TargetMode="External"/><Relationship Id="rId5" Type="http://schemas.openxmlformats.org/officeDocument/2006/relationships/hyperlink" Target="https://www.arcgis.com/apps/MapTour/index.html?appid=6f80123ace81426fb63993ee7cad7582&amp;webmap=5d3d8525a6864c18bfff1bfbee2ab3b8" TargetMode="External"/><Relationship Id="rId10" Type="http://schemas.openxmlformats.org/officeDocument/2006/relationships/hyperlink" Target="http://paulina-o.maps.arcgis.com/apps/Cascade/index.html?appid=077dabe158e84d5e8b4eb635ce8e4251" TargetMode="External"/><Relationship Id="rId4" Type="http://schemas.openxmlformats.org/officeDocument/2006/relationships/hyperlink" Target="http://www.arcgis.com/apps/MapTour/index.html?appid=66ac8a326767403791e30707420f54b3" TargetMode="External"/><Relationship Id="rId9" Type="http://schemas.openxmlformats.org/officeDocument/2006/relationships/hyperlink" Target="http://storymaps.esri.com/stories/2013/endangered-languages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edu.esri.pl/nauczyciel/lekcje-arcgis-onlin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player.pl/28265082-Szkola-a-nowe-technologie-i-nowe-ksztalcenie.html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hlrrhTIXT4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4"/>
            <a:ext cx="12192000" cy="685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6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991544" y="62068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Przykłady nowych technologii</a:t>
            </a:r>
            <a:endParaRPr lang="pl-PL" sz="3000" b="1" dirty="0">
              <a:solidFill>
                <a:srgbClr val="392D64"/>
              </a:solidFill>
              <a:latin typeface="Myriad Pro Cond" panose="020B0506030403020204" pitchFamily="34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703512" y="1700808"/>
            <a:ext cx="8579296" cy="458458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Nowe technologie to innowacyjne rozwiązania  z pogranicza dwóch dziedzin – nauki i techniki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projektor multimedialny,</a:t>
            </a:r>
          </a:p>
          <a:p>
            <a:pPr>
              <a:lnSpc>
                <a:spcPct val="100000"/>
              </a:lnSpc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tablet, </a:t>
            </a:r>
          </a:p>
          <a:p>
            <a:pPr>
              <a:lnSpc>
                <a:spcPct val="100000"/>
              </a:lnSpc>
            </a:pPr>
            <a:r>
              <a:rPr lang="pl-PL" sz="1800" dirty="0" err="1">
                <a:latin typeface="Arial" pitchFamily="34" charset="0"/>
                <a:cs typeface="Arial" pitchFamily="34" charset="0"/>
              </a:rPr>
              <a:t>smartfon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lnSpc>
                <a:spcPct val="100000"/>
              </a:lnSpc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tablica interaktywna,</a:t>
            </a:r>
          </a:p>
          <a:p>
            <a:pPr>
              <a:lnSpc>
                <a:spcPct val="100000"/>
              </a:lnSpc>
            </a:pPr>
            <a:r>
              <a:rPr lang="pl-PL" sz="1800" dirty="0" err="1">
                <a:latin typeface="Arial" pitchFamily="34" charset="0"/>
                <a:cs typeface="Arial" pitchFamily="34" charset="0"/>
              </a:rPr>
              <a:t>wizualizer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 (połączenie skanera i kamery; umożliwia rejestrowanie dźwięku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ułatwia prezentacje multimedialne),</a:t>
            </a:r>
          </a:p>
          <a:p>
            <a:pPr>
              <a:lnSpc>
                <a:spcPct val="100000"/>
              </a:lnSpc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aplikacje mobilne,</a:t>
            </a:r>
          </a:p>
          <a:p>
            <a:pPr>
              <a:lnSpc>
                <a:spcPct val="100000"/>
              </a:lnSpc>
            </a:pPr>
            <a:r>
              <a:rPr lang="pl-PL" sz="1800" dirty="0" err="1">
                <a:latin typeface="Arial" pitchFamily="34" charset="0"/>
                <a:cs typeface="Arial" pitchFamily="34" charset="0"/>
              </a:rPr>
              <a:t>e-booki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lnSpc>
                <a:spcPct val="100000"/>
              </a:lnSpc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platforma e-learning,</a:t>
            </a:r>
          </a:p>
          <a:p>
            <a:pPr>
              <a:lnSpc>
                <a:spcPct val="100000"/>
              </a:lnSpc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portale </a:t>
            </a:r>
            <a:r>
              <a:rPr lang="pl-PL" sz="1800" dirty="0" err="1">
                <a:latin typeface="Arial" pitchFamily="34" charset="0"/>
                <a:cs typeface="Arial" pitchFamily="34" charset="0"/>
              </a:rPr>
              <a:t>społecznościowe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991544" y="62981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Nowe technologie</a:t>
            </a:r>
            <a:endParaRPr lang="pl-PL" sz="3000" b="1" dirty="0">
              <a:solidFill>
                <a:srgbClr val="392D64"/>
              </a:solidFill>
              <a:latin typeface="Myriad Pro Cond" panose="020B0506030403020204" pitchFamily="34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991544" y="1844824"/>
            <a:ext cx="8229600" cy="4032448"/>
          </a:xfrm>
        </p:spPr>
        <p:txBody>
          <a:bodyPr>
            <a:noAutofit/>
          </a:bodyPr>
          <a:lstStyle/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Nowe technologie 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rozszerzyły pojęcie szkoły, ponieważ dzięki mobilnym narzędziom istnieje obecnie możliwość uczenia się wszędzie i o każdej porze; zmiana miejsca   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i czasu zachodzenia procesu kształcenia. </a:t>
            </a:r>
          </a:p>
          <a:p>
            <a:r>
              <a:rPr lang="pl-PL" sz="2400" dirty="0">
                <a:latin typeface="Arial" pitchFamily="34" charset="0"/>
                <a:cs typeface="Arial" pitchFamily="34" charset="0"/>
              </a:rPr>
              <a:t>Przestrzeń edukacyjna łączy takie elementy jak: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przestrzeń tradycyjną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 (tradycyjna szkoła wraz                  z infrastrukturą), </a:t>
            </a:r>
          </a:p>
          <a:p>
            <a:pPr algn="just"/>
            <a:r>
              <a:rPr lang="pl-PL" sz="2400" b="1" dirty="0">
                <a:latin typeface="Arial" pitchFamily="34" charset="0"/>
                <a:cs typeface="Arial" pitchFamily="34" charset="0"/>
              </a:rPr>
              <a:t>przestrzeń społeczną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 (centra nauki, kultury, parki krajobrazowe) oraz </a:t>
            </a:r>
          </a:p>
          <a:p>
            <a:pPr algn="just"/>
            <a:r>
              <a:rPr lang="pl-PL" sz="2400" b="1" dirty="0">
                <a:latin typeface="Arial" pitchFamily="34" charset="0"/>
                <a:cs typeface="Arial" pitchFamily="34" charset="0"/>
              </a:rPr>
              <a:t>przestrzeń wirtualną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38200" y="5192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Technologia mobilna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775520" y="1772816"/>
            <a:ext cx="8435280" cy="3099799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Arial" pitchFamily="34" charset="0"/>
                <a:cs typeface="Arial" pitchFamily="34" charset="0"/>
              </a:rPr>
              <a:t>Urządzenia mobilne – </a:t>
            </a:r>
            <a:r>
              <a:rPr lang="pl-PL" sz="2400" dirty="0" err="1">
                <a:latin typeface="Arial" pitchFamily="34" charset="0"/>
                <a:cs typeface="Arial" pitchFamily="34" charset="0"/>
              </a:rPr>
              <a:t>iPad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 - przejmują wszystkie funkcje telefonów komórkowych, laptopów, tabletów, e-czytników </a:t>
            </a:r>
          </a:p>
          <a:p>
            <a:pPr>
              <a:buNone/>
            </a:pPr>
            <a:r>
              <a:rPr lang="pl-PL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Technologia mobilna obejmuje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: </a:t>
            </a:r>
          </a:p>
          <a:p>
            <a:pPr marL="342900" lvl="1" indent="0">
              <a:buNone/>
            </a:pPr>
            <a:r>
              <a:rPr lang="pl-PL" sz="2100" b="1" dirty="0">
                <a:latin typeface="Arial" pitchFamily="34" charset="0"/>
                <a:cs typeface="Arial" pitchFamily="34" charset="0"/>
              </a:rPr>
              <a:t>-</a:t>
            </a:r>
            <a:r>
              <a:rPr lang="pl-PL" sz="21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100" b="1" dirty="0">
                <a:latin typeface="Arial" pitchFamily="34" charset="0"/>
                <a:cs typeface="Arial" pitchFamily="34" charset="0"/>
              </a:rPr>
              <a:t>komputery przenośne </a:t>
            </a:r>
            <a:r>
              <a:rPr lang="pl-PL" sz="2100" dirty="0">
                <a:latin typeface="Arial" pitchFamily="34" charset="0"/>
                <a:cs typeface="Arial" pitchFamily="34" charset="0"/>
              </a:rPr>
              <a:t>(np. laptopy), </a:t>
            </a:r>
          </a:p>
          <a:p>
            <a:pPr marL="342900" lvl="1" indent="0">
              <a:buNone/>
            </a:pPr>
            <a:r>
              <a:rPr lang="pl-PL" sz="2100" b="1" dirty="0">
                <a:latin typeface="Arial" pitchFamily="34" charset="0"/>
                <a:cs typeface="Arial" pitchFamily="34" charset="0"/>
              </a:rPr>
              <a:t>-</a:t>
            </a:r>
            <a:r>
              <a:rPr lang="pl-PL" sz="21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100" b="1" dirty="0">
                <a:latin typeface="Arial" pitchFamily="34" charset="0"/>
                <a:cs typeface="Arial" pitchFamily="34" charset="0"/>
              </a:rPr>
              <a:t>bezprzewodowy dostęp </a:t>
            </a:r>
            <a:r>
              <a:rPr lang="pl-PL" sz="2100" dirty="0">
                <a:latin typeface="Arial" pitchFamily="34" charset="0"/>
                <a:cs typeface="Arial" pitchFamily="34" charset="0"/>
              </a:rPr>
              <a:t>do Internetu w szkole; </a:t>
            </a:r>
          </a:p>
          <a:p>
            <a:pPr marL="342900" lvl="1" indent="0">
              <a:buNone/>
            </a:pPr>
            <a:r>
              <a:rPr lang="pl-PL" sz="2100" b="1" dirty="0">
                <a:latin typeface="Arial" pitchFamily="34" charset="0"/>
                <a:cs typeface="Arial" pitchFamily="34" charset="0"/>
              </a:rPr>
              <a:t>- internetowa platforma edukacyjna.</a:t>
            </a:r>
            <a:endParaRPr lang="pl-PL" sz="21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38200" y="6790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Zalety nowoczesnych </a:t>
            </a:r>
            <a:r>
              <a:rPr lang="pl-PL" sz="3000" b="1" dirty="0" smtClean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technologii</a:t>
            </a:r>
            <a:r>
              <a:rPr lang="pl-PL" sz="2800" dirty="0">
                <a:latin typeface="Arial" pitchFamily="34" charset="0"/>
                <a:cs typeface="Arial" pitchFamily="34" charset="0"/>
              </a:rPr>
              <a:t/>
            </a:r>
            <a:br>
              <a:rPr lang="pl-PL" sz="2800" dirty="0">
                <a:latin typeface="Arial" pitchFamily="34" charset="0"/>
                <a:cs typeface="Arial" pitchFamily="34" charset="0"/>
              </a:rPr>
            </a:br>
            <a:endParaRPr lang="pl-PL" sz="2800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38200" y="1484784"/>
            <a:ext cx="10515600" cy="4351338"/>
          </a:xfrm>
        </p:spPr>
        <p:txBody>
          <a:bodyPr>
            <a:normAutofit/>
          </a:bodyPr>
          <a:lstStyle/>
          <a:p>
            <a:endParaRPr lang="pl-PL" sz="2400" b="1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pl-PL" sz="2400" dirty="0">
                <a:latin typeface="Arial" pitchFamily="34" charset="0"/>
                <a:cs typeface="Arial" pitchFamily="34" charset="0"/>
              </a:rPr>
              <a:t>tworzenie dobrej atmosfery do nauki indywidualnej,</a:t>
            </a:r>
          </a:p>
          <a:p>
            <a:pPr lvl="0"/>
            <a:r>
              <a:rPr lang="pl-PL" sz="2400" dirty="0">
                <a:latin typeface="Arial" pitchFamily="34" charset="0"/>
                <a:cs typeface="Arial" pitchFamily="34" charset="0"/>
              </a:rPr>
              <a:t>nauka w wybranym przez siebie czasie, w dowolnym miejscu,</a:t>
            </a:r>
          </a:p>
          <a:p>
            <a:pPr lvl="0"/>
            <a:r>
              <a:rPr lang="pl-PL" sz="2400" dirty="0">
                <a:latin typeface="Arial" pitchFamily="34" charset="0"/>
                <a:cs typeface="Arial" pitchFamily="34" charset="0"/>
              </a:rPr>
              <a:t>wyrównanie szans edukacyjnych pomiędzy mieszkańcami wsi i miast,</a:t>
            </a:r>
          </a:p>
          <a:p>
            <a:pPr lvl="0"/>
            <a:r>
              <a:rPr lang="pl-PL" sz="2400" dirty="0">
                <a:latin typeface="Arial" pitchFamily="34" charset="0"/>
                <a:cs typeface="Arial" pitchFamily="34" charset="0"/>
              </a:rPr>
              <a:t>dostęp do edukacji dla osób niepełnosprawnych,</a:t>
            </a:r>
          </a:p>
          <a:p>
            <a:pPr lvl="0"/>
            <a:r>
              <a:rPr lang="pl-PL" sz="2400" dirty="0">
                <a:latin typeface="Arial" pitchFamily="34" charset="0"/>
                <a:cs typeface="Arial" pitchFamily="34" charset="0"/>
              </a:rPr>
              <a:t>możliwość kształcenia się w każdym wieku.</a:t>
            </a:r>
          </a:p>
          <a:p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38200" y="5032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 smtClean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Co to jest GIS? Jak rozumieć GIS?</a:t>
            </a:r>
            <a:endParaRPr lang="pl-PL" sz="3000" b="1" dirty="0">
              <a:solidFill>
                <a:srgbClr val="392D64"/>
              </a:solidFill>
              <a:latin typeface="Myriad Pro Cond" panose="020B0506030403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983432" y="1556792"/>
            <a:ext cx="10153128" cy="4752528"/>
          </a:xfrm>
        </p:spPr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endParaRPr lang="pl-PL" sz="2400" b="1" dirty="0">
              <a:latin typeface="Arial" pitchFamily="34" charset="0"/>
              <a:cs typeface="Arial" pitchFamily="34" charset="0"/>
            </a:endParaRPr>
          </a:p>
          <a:p>
            <a:pPr marL="109728" indent="0">
              <a:buNone/>
            </a:pPr>
            <a:r>
              <a:rPr lang="pl-PL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Zadanie (do materiału źródłowego w Vademecum) :</a:t>
            </a:r>
            <a:endParaRPr lang="pl-PL" sz="2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buNone/>
            </a:pPr>
            <a:endParaRPr lang="pl-PL" sz="2600" b="1" dirty="0">
              <a:latin typeface="Arial" pitchFamily="34" charset="0"/>
              <a:cs typeface="Arial" pitchFamily="34" charset="0"/>
            </a:endParaRPr>
          </a:p>
          <a:p>
            <a:pPr marL="109728" indent="0">
              <a:buNone/>
            </a:pPr>
            <a:r>
              <a:rPr lang="pl-PL" sz="2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Na </a:t>
            </a:r>
            <a:r>
              <a:rPr lang="pl-PL" sz="2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podstawie </a:t>
            </a:r>
            <a:r>
              <a:rPr lang="pl-PL" sz="2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materiału źródłowego 2. oraz filmów wyjaśnij </a:t>
            </a:r>
            <a:r>
              <a:rPr lang="pl-PL" sz="26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Co to jest GIS</a:t>
            </a:r>
            <a:r>
              <a:rPr lang="pl-PL" sz="2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109728" indent="0">
              <a:buNone/>
            </a:pPr>
            <a:endParaRPr lang="pl-PL" sz="26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109728" indent="0" algn="just">
              <a:spcAft>
                <a:spcPts val="600"/>
              </a:spcAft>
              <a:buNone/>
            </a:pPr>
            <a:r>
              <a:rPr lang="pl-PL" sz="2600" dirty="0" smtClean="0">
                <a:latin typeface="Arial" pitchFamily="34" charset="0"/>
                <a:cs typeface="Arial" pitchFamily="34" charset="0"/>
              </a:rPr>
              <a:t>Wyjaśnienie terminologii umożliwiającej poznanie i zrozumienie </a:t>
            </a:r>
            <a:r>
              <a:rPr lang="pl-PL" sz="2600" b="1" dirty="0" smtClean="0">
                <a:latin typeface="Arial" pitchFamily="34" charset="0"/>
                <a:cs typeface="Arial" pitchFamily="34" charset="0"/>
              </a:rPr>
              <a:t>GIS</a:t>
            </a:r>
            <a:r>
              <a:rPr lang="pl-PL" sz="26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l-PL" sz="2600" b="1" dirty="0" smtClean="0">
                <a:latin typeface="Arial" pitchFamily="34" charset="0"/>
                <a:cs typeface="Arial" pitchFamily="34" charset="0"/>
              </a:rPr>
              <a:t>System Informacji Geograficznej </a:t>
            </a:r>
            <a:r>
              <a:rPr lang="pl-PL" sz="2600" dirty="0" smtClean="0">
                <a:latin typeface="Arial" pitchFamily="34" charset="0"/>
                <a:cs typeface="Arial" pitchFamily="34" charset="0"/>
              </a:rPr>
              <a:t>(ang. </a:t>
            </a:r>
            <a:r>
              <a:rPr lang="pl-PL" sz="2600" i="1" dirty="0" err="1" smtClean="0">
                <a:latin typeface="Arial" pitchFamily="34" charset="0"/>
                <a:cs typeface="Arial" pitchFamily="34" charset="0"/>
              </a:rPr>
              <a:t>Geographic</a:t>
            </a:r>
            <a:r>
              <a:rPr lang="pl-PL" sz="26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600" i="1" dirty="0" err="1" smtClean="0">
                <a:latin typeface="Arial" pitchFamily="34" charset="0"/>
                <a:cs typeface="Arial" pitchFamily="34" charset="0"/>
              </a:rPr>
              <a:t>Information</a:t>
            </a:r>
            <a:r>
              <a:rPr lang="pl-PL" sz="2600" i="1" dirty="0" smtClean="0">
                <a:latin typeface="Arial" pitchFamily="34" charset="0"/>
                <a:cs typeface="Arial" pitchFamily="34" charset="0"/>
              </a:rPr>
              <a:t> Systems</a:t>
            </a:r>
            <a:r>
              <a:rPr lang="pl-PL" sz="2600" dirty="0" smtClean="0">
                <a:latin typeface="Arial" pitchFamily="34" charset="0"/>
                <a:cs typeface="Arial" pitchFamily="34" charset="0"/>
              </a:rPr>
              <a:t>) jest kluczowe dla poprawnego posługiwania się nim.</a:t>
            </a:r>
          </a:p>
          <a:p>
            <a:pPr marL="109728" indent="0" algn="just">
              <a:spcAft>
                <a:spcPts val="600"/>
              </a:spcAft>
              <a:buNone/>
            </a:pPr>
            <a:endParaRPr lang="pl-PL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2400" u="sng" dirty="0" smtClean="0">
                <a:latin typeface="Arial" pitchFamily="34" charset="0"/>
                <a:cs typeface="Arial" pitchFamily="34" charset="0"/>
                <a:hlinkClick r:id="rId3"/>
              </a:rPr>
              <a:t>https://www.youtube.com/watch?v=s76zI6ipFdY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pl-PL" sz="2400" u="sng" dirty="0" smtClean="0">
                <a:latin typeface="Arial" pitchFamily="34" charset="0"/>
                <a:cs typeface="Arial" pitchFamily="34" charset="0"/>
                <a:hlinkClick r:id="rId4"/>
              </a:rPr>
              <a:t>https://www.youtube.com/watch?v=oRDwujldRFs</a:t>
            </a:r>
            <a:endParaRPr lang="pl-PL" sz="2400" dirty="0" smtClean="0">
              <a:latin typeface="Arial" pitchFamily="34" charset="0"/>
              <a:cs typeface="Arial" pitchFamily="34" charset="0"/>
            </a:endParaRPr>
          </a:p>
          <a:p>
            <a:pPr marL="109728" indent="0">
              <a:buNone/>
            </a:pPr>
            <a:endParaRPr lang="pl-PL" sz="2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1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/>
          <p:cNvSpPr>
            <a:spLocks noGrp="1"/>
          </p:cNvSpPr>
          <p:nvPr>
            <p:ph type="title"/>
          </p:nvPr>
        </p:nvSpPr>
        <p:spPr>
          <a:xfrm>
            <a:off x="838200" y="7352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Co to jest GIS?</a:t>
            </a:r>
            <a:r>
              <a:rPr lang="pl-PL" sz="2800" dirty="0">
                <a:latin typeface="Arial" pitchFamily="34" charset="0"/>
                <a:cs typeface="Arial" pitchFamily="34" charset="0"/>
              </a:rPr>
              <a:t/>
            </a:r>
            <a:br>
              <a:rPr lang="pl-PL" sz="2800" dirty="0">
                <a:latin typeface="Arial" pitchFamily="34" charset="0"/>
                <a:cs typeface="Arial" pitchFamily="34" charset="0"/>
              </a:rPr>
            </a:br>
            <a:endParaRPr lang="pl-PL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415480" y="1855365"/>
            <a:ext cx="9433048" cy="4525963"/>
          </a:xfrm>
        </p:spPr>
        <p:txBody>
          <a:bodyPr>
            <a:normAutofit/>
          </a:bodyPr>
          <a:lstStyle/>
          <a:p>
            <a:r>
              <a:rPr lang="pl-PL" sz="2400" b="1" dirty="0">
                <a:latin typeface="Arial" pitchFamily="34" charset="0"/>
                <a:cs typeface="Arial" pitchFamily="34" charset="0"/>
              </a:rPr>
              <a:t>GIS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 - System informacji 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geograficznej (SIG; ang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2400" i="1" dirty="0" err="1">
                <a:latin typeface="Arial" pitchFamily="34" charset="0"/>
                <a:cs typeface="Arial" pitchFamily="34" charset="0"/>
              </a:rPr>
              <a:t>Geographic</a:t>
            </a:r>
            <a:r>
              <a:rPr lang="pl-PL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i="1" dirty="0" err="1">
                <a:latin typeface="Arial" pitchFamily="34" charset="0"/>
                <a:cs typeface="Arial" pitchFamily="34" charset="0"/>
              </a:rPr>
              <a:t>Information</a:t>
            </a:r>
            <a:r>
              <a:rPr lang="pl-PL" sz="2400" i="1" dirty="0">
                <a:latin typeface="Arial" pitchFamily="34" charset="0"/>
                <a:cs typeface="Arial" pitchFamily="34" charset="0"/>
              </a:rPr>
              <a:t> Systems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).</a:t>
            </a:r>
          </a:p>
          <a:p>
            <a:endParaRPr lang="pl-PL" sz="2400" dirty="0">
              <a:latin typeface="Arial" pitchFamily="34" charset="0"/>
              <a:cs typeface="Arial" pitchFamily="34" charset="0"/>
            </a:endParaRPr>
          </a:p>
          <a:p>
            <a:r>
              <a:rPr lang="pl-PL" sz="2400" b="1" u="sng" dirty="0">
                <a:latin typeface="Arial" pitchFamily="34" charset="0"/>
                <a:cs typeface="Arial" pitchFamily="34" charset="0"/>
              </a:rPr>
              <a:t>Inne określenia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:</a:t>
            </a:r>
            <a:endParaRPr lang="pl-PL" sz="2400" dirty="0">
              <a:latin typeface="Arial" pitchFamily="34" charset="0"/>
              <a:cs typeface="Arial" pitchFamily="34" charset="0"/>
            </a:endParaRPr>
          </a:p>
          <a:p>
            <a:r>
              <a:rPr lang="pl-PL" sz="2400" dirty="0">
                <a:latin typeface="Arial" pitchFamily="34" charset="0"/>
                <a:cs typeface="Arial" pitchFamily="34" charset="0"/>
              </a:rPr>
              <a:t>informacja przestrzenna, </a:t>
            </a:r>
          </a:p>
          <a:p>
            <a:r>
              <a:rPr lang="pl-PL" sz="2400" dirty="0">
                <a:latin typeface="Arial" pitchFamily="34" charset="0"/>
                <a:cs typeface="Arial" pitchFamily="34" charset="0"/>
              </a:rPr>
              <a:t>informacja </a:t>
            </a:r>
            <a:r>
              <a:rPr lang="pl-PL" sz="2400" dirty="0" err="1">
                <a:latin typeface="Arial" pitchFamily="34" charset="0"/>
                <a:cs typeface="Arial" pitchFamily="34" charset="0"/>
              </a:rPr>
              <a:t>geoprzestrzenna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pl-PL" sz="2400" dirty="0">
                <a:latin typeface="Arial" pitchFamily="34" charset="0"/>
                <a:cs typeface="Arial" pitchFamily="34" charset="0"/>
              </a:rPr>
              <a:t>termin </a:t>
            </a:r>
            <a:r>
              <a:rPr lang="pl-PL" sz="2400" dirty="0" err="1">
                <a:latin typeface="Arial" pitchFamily="34" charset="0"/>
                <a:cs typeface="Arial" pitchFamily="34" charset="0"/>
              </a:rPr>
              <a:t>geoinformacja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 zaproponowany jako następstwo zamiany systemów informacji geograficznej (</a:t>
            </a:r>
            <a:r>
              <a:rPr lang="pl-PL" sz="2400" dirty="0" err="1">
                <a:latin typeface="Arial" pitchFamily="34" charset="0"/>
                <a:cs typeface="Arial" pitchFamily="34" charset="0"/>
              </a:rPr>
              <a:t>GISystems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) na naukę 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400" dirty="0" smtClean="0">
                <a:latin typeface="Arial" pitchFamily="34" charset="0"/>
                <a:cs typeface="Arial" pitchFamily="34" charset="0"/>
              </a:rPr>
            </a:br>
            <a:r>
              <a:rPr lang="pl-PL" sz="24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informacji geograficznej (</a:t>
            </a:r>
            <a:r>
              <a:rPr lang="pl-PL" sz="2400" dirty="0" err="1">
                <a:latin typeface="Arial" pitchFamily="34" charset="0"/>
                <a:cs typeface="Arial" pitchFamily="34" charset="0"/>
              </a:rPr>
              <a:t>GIScience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),</a:t>
            </a:r>
            <a:endParaRPr lang="pl-PL" sz="2400" dirty="0">
              <a:latin typeface="Arial" pitchFamily="34" charset="0"/>
              <a:cs typeface="Arial" pitchFamily="34" charset="0"/>
            </a:endParaRPr>
          </a:p>
          <a:p>
            <a:r>
              <a:rPr lang="pl-PL" sz="2400" dirty="0">
                <a:latin typeface="Arial" pitchFamily="34" charset="0"/>
                <a:cs typeface="Arial" pitchFamily="34" charset="0"/>
              </a:rPr>
              <a:t>technologia informacji </a:t>
            </a:r>
            <a:r>
              <a:rPr lang="pl-PL" sz="2400" dirty="0" err="1">
                <a:latin typeface="Arial" pitchFamily="34" charset="0"/>
                <a:cs typeface="Arial" pitchFamily="34" charset="0"/>
              </a:rPr>
              <a:t>geoprzestrzennej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3483" y="1124744"/>
            <a:ext cx="844901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81200" y="346646"/>
            <a:ext cx="8229600" cy="922114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GIS w edukacji szkolnej - wybrane dobre praktyki</a:t>
            </a:r>
            <a:r>
              <a:rPr lang="pl-PL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pl-PL" sz="24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620" y="4365930"/>
            <a:ext cx="6826764" cy="230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78360" y="701824"/>
            <a:ext cx="8435280" cy="1143000"/>
          </a:xfrm>
        </p:spPr>
        <p:txBody>
          <a:bodyPr>
            <a:normAutofit/>
          </a:bodyPr>
          <a:lstStyle/>
          <a:p>
            <a:pPr marL="914400" lvl="1" indent="-514350" algn="ctr" rtl="0">
              <a:spcBef>
                <a:spcPts val="324"/>
              </a:spcBef>
              <a:defRPr/>
            </a:pPr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GIS w edukacji szkolnej - wybrane dobre praktyki</a:t>
            </a:r>
            <a:r>
              <a:rPr lang="pl-P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l-P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pl-PL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761" y="1588716"/>
            <a:ext cx="5780965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553" y="1556793"/>
            <a:ext cx="1632973" cy="439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936" y="4797152"/>
            <a:ext cx="496855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46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519261"/>
            <a:ext cx="10515600" cy="1325563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pl-PL" sz="1800" dirty="0"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pl-PL" sz="1800" dirty="0">
                <a:latin typeface="Arial" pitchFamily="34" charset="0"/>
                <a:ea typeface="+mn-ea"/>
                <a:cs typeface="Arial" pitchFamily="34" charset="0"/>
              </a:rPr>
            </a:br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GIS w edukacji szkolnej - wybrane dobre praktyki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>
                <a:latin typeface="Arial" pitchFamily="34" charset="0"/>
                <a:cs typeface="Arial" pitchFamily="34" charset="0"/>
              </a:rPr>
            </a:b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95600" y="3538686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3872" y="1810495"/>
            <a:ext cx="3672408" cy="263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777784" y="2427742"/>
            <a:ext cx="2633721" cy="1975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6888088" y="5129897"/>
            <a:ext cx="388843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1400" dirty="0">
                <a:ea typeface="Times New Roman" pitchFamily="18" charset="0"/>
                <a:cs typeface="Times New Roman" pitchFamily="18" charset="0"/>
              </a:rPr>
              <a:t>Piotrowska I., 1996. Wykorzystanie Geograficznych Systemów Informacyjnych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1400" dirty="0">
                <a:ea typeface="Times New Roman" pitchFamily="18" charset="0"/>
                <a:cs typeface="Times New Roman" pitchFamily="18" charset="0"/>
              </a:rPr>
              <a:t>w nauczaniu geografii.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pl-PL" sz="1400" dirty="0"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1200" dirty="0">
                <a:ea typeface="Times New Roman" pitchFamily="18" charset="0"/>
                <a:cs typeface="Times New Roman" pitchFamily="18" charset="0"/>
              </a:rPr>
              <a:t>[w:] J. </a:t>
            </a:r>
            <a:r>
              <a:rPr lang="pl-PL" sz="1200" dirty="0" err="1">
                <a:ea typeface="Times New Roman" pitchFamily="18" charset="0"/>
                <a:cs typeface="Times New Roman" pitchFamily="18" charset="0"/>
              </a:rPr>
              <a:t>Jarowiecki</a:t>
            </a:r>
            <a:r>
              <a:rPr lang="pl-PL" sz="1200" dirty="0">
                <a:ea typeface="Times New Roman" pitchFamily="18" charset="0"/>
                <a:cs typeface="Times New Roman" pitchFamily="18" charset="0"/>
              </a:rPr>
              <a:t>, S. Piskorz (red.), Różne drogi kształcenia </a:t>
            </a:r>
            <a:r>
              <a:rPr lang="pl-PL" sz="1200" dirty="0" smtClean="0">
                <a:ea typeface="Times New Roman" pitchFamily="18" charset="0"/>
                <a:cs typeface="Times New Roman" pitchFamily="18" charset="0"/>
              </a:rPr>
              <a:t/>
            </a:r>
            <a:br>
              <a:rPr lang="pl-PL" sz="1200" dirty="0" smtClean="0">
                <a:ea typeface="Times New Roman" pitchFamily="18" charset="0"/>
                <a:cs typeface="Times New Roman" pitchFamily="18" charset="0"/>
              </a:rPr>
            </a:br>
            <a:r>
              <a:rPr lang="pl-PL" sz="1200" dirty="0" smtClean="0">
                <a:ea typeface="Times New Roman" pitchFamily="18" charset="0"/>
                <a:cs typeface="Times New Roman" pitchFamily="18" charset="0"/>
              </a:rPr>
              <a:t>i </a:t>
            </a:r>
            <a:r>
              <a:rPr lang="pl-PL" sz="1200" dirty="0">
                <a:ea typeface="Times New Roman" pitchFamily="18" charset="0"/>
                <a:cs typeface="Times New Roman" pitchFamily="18" charset="0"/>
              </a:rPr>
              <a:t>dokształcania nauczycieli geografii, AP, Kraków: 136-143. </a:t>
            </a:r>
            <a:endParaRPr lang="pl-PL" sz="1200" dirty="0">
              <a:cs typeface="Arial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279576" y="1270501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Pierwszy artykuł dotyczący GIS w nauczaniu geografii</a:t>
            </a:r>
            <a:r>
              <a:rPr lang="pl-P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l-PL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981200" y="5578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GIS w edukacji szkolnej - wybrane dobre praktyki</a:t>
            </a:r>
            <a:endParaRPr lang="pl-PL" sz="3000" b="1" dirty="0">
              <a:solidFill>
                <a:srgbClr val="392D64"/>
              </a:solidFill>
              <a:latin typeface="Myriad Pro Cond" panose="020B0506030403020204" pitchFamily="34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981200" y="1481328"/>
            <a:ext cx="8229600" cy="4703540"/>
          </a:xfrm>
        </p:spPr>
        <p:txBody>
          <a:bodyPr/>
          <a:lstStyle/>
          <a:p>
            <a:pPr marL="109728" indent="0">
              <a:buNone/>
            </a:pPr>
            <a:r>
              <a:rPr lang="pl-PL" dirty="0"/>
              <a:t/>
            </a:r>
            <a:br>
              <a:rPr lang="pl-PL" dirty="0"/>
            </a:br>
            <a:endParaRPr lang="pl-PL" dirty="0" smtClean="0"/>
          </a:p>
          <a:p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2184" y="3265420"/>
            <a:ext cx="2225228" cy="31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528" y="3681518"/>
            <a:ext cx="576064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847528" y="1458650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GIS w nauczaniu geografii : projekt TERRA-INFO-0597 : możliwość wykorzystania baz danych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/ Jerzy Nita, Jan Maciej Waga // </a:t>
            </a:r>
            <a:r>
              <a:rPr lang="pl-PL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Geografia </a:t>
            </a:r>
            <a:r>
              <a:rPr lang="pl-PL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Szkole. - 2004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nr 3, s. 143-150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Kroczak R. (2014). </a:t>
            </a:r>
            <a:r>
              <a:rPr lang="pl-PL" i="1" dirty="0"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pl-PL" i="1" dirty="0" err="1">
                <a:latin typeface="Arial" panose="020B0604020202020204" pitchFamily="34" charset="0"/>
                <a:cs typeface="Arial" panose="020B0604020202020204" pitchFamily="34" charset="0"/>
              </a:rPr>
              <a:t>Mapper-profesionalny</a:t>
            </a:r>
            <a:r>
              <a:rPr lang="pl-PL" i="1" dirty="0">
                <a:latin typeface="Arial" panose="020B0604020202020204" pitchFamily="34" charset="0"/>
                <a:cs typeface="Arial" panose="020B0604020202020204" pitchFamily="34" charset="0"/>
              </a:rPr>
              <a:t> program </a:t>
            </a:r>
            <a:r>
              <a:rPr lang="pl-PL" i="1" dirty="0" err="1">
                <a:latin typeface="Arial" panose="020B0604020202020204" pitchFamily="34" charset="0"/>
                <a:cs typeface="Arial" panose="020B0604020202020204" pitchFamily="34" charset="0"/>
              </a:rPr>
              <a:t>geoinformacyjny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. [w:]         </a:t>
            </a:r>
            <a:r>
              <a:rPr lang="pl-PL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Geografia w Szkole (nr 1/2014). 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600056" y="601199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rial" pitchFamily="34" charset="0"/>
                <a:cs typeface="Arial" pitchFamily="34" charset="0"/>
              </a:rPr>
              <a:t>2015 r.</a:t>
            </a:r>
          </a:p>
        </p:txBody>
      </p:sp>
    </p:spTree>
    <p:extLst>
      <p:ext uri="{BB962C8B-B14F-4D97-AF65-F5344CB8AC3E}">
        <p14:creationId xmlns:p14="http://schemas.microsoft.com/office/powerpoint/2010/main" val="55856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95800" y="404664"/>
            <a:ext cx="1450504" cy="864096"/>
          </a:xfrm>
        </p:spPr>
        <p:txBody>
          <a:bodyPr>
            <a:normAutofit fontScale="90000"/>
          </a:bodyPr>
          <a:lstStyle/>
          <a:p>
            <a:r>
              <a:rPr lang="pl-PL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smtClean="0"/>
              <a:t/>
            </a:r>
            <a:br>
              <a:rPr lang="pl-PL" dirty="0" smtClean="0"/>
            </a:br>
            <a:endParaRPr lang="pl-PL" sz="28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063552" y="1412776"/>
            <a:ext cx="8030616" cy="4536504"/>
          </a:xfrm>
        </p:spPr>
        <p:txBody>
          <a:bodyPr/>
          <a:lstStyle/>
          <a:p>
            <a:endParaRPr lang="pl-PL" sz="2400" dirty="0"/>
          </a:p>
          <a:p>
            <a:pPr lvl="0">
              <a:buClr>
                <a:srgbClr val="2DA2BF"/>
              </a:buClr>
              <a:buFont typeface="Wingdings" panose="05000000000000000000" pitchFamily="2" charset="2"/>
              <a:buChar char="Ø"/>
            </a:pPr>
            <a:endParaRPr lang="pl-PL" sz="2400" b="1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2DA2BF"/>
              </a:buClr>
              <a:buFont typeface="Wingdings" panose="05000000000000000000" pitchFamily="2" charset="2"/>
              <a:buChar char="Ø"/>
            </a:pPr>
            <a:endParaRPr lang="pl-PL" sz="2400" b="1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2DA2BF"/>
              </a:buClr>
              <a:buFont typeface="Wingdings" panose="05000000000000000000" pitchFamily="2" charset="2"/>
              <a:buChar char="Ø"/>
            </a:pPr>
            <a:endParaRPr lang="pl-PL" sz="2400" b="1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2DA2BF"/>
              </a:buClr>
              <a:buFont typeface="Wingdings" panose="05000000000000000000" pitchFamily="2" charset="2"/>
              <a:buChar char="Ø"/>
            </a:pPr>
            <a:endParaRPr lang="pl-PL" sz="2400" b="1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2DA2BF"/>
              </a:buClr>
              <a:buFont typeface="Wingdings" panose="05000000000000000000" pitchFamily="2" charset="2"/>
              <a:buChar char="Ø"/>
            </a:pPr>
            <a:endParaRPr lang="pl-PL" sz="2400" b="1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2DA2BF"/>
              </a:buClr>
              <a:buFont typeface="Wingdings" panose="05000000000000000000" pitchFamily="2" charset="2"/>
              <a:buChar char="Ø"/>
            </a:pPr>
            <a:endParaRPr lang="pl-PL" sz="2400" b="1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8114" y="395289"/>
            <a:ext cx="429577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81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38200" y="8793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 smtClean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Znaczenie wykorzystania GIS i technologii </a:t>
            </a:r>
            <a:r>
              <a:rPr lang="pl-PL" sz="3000" b="1" dirty="0" err="1" smtClean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geoinformacyjnych</a:t>
            </a:r>
            <a:r>
              <a:rPr lang="pl-PL" sz="3000" b="1" dirty="0" smtClean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 w kształceniu geograficznym, nabywaniu i doskonaleniu umiejętności</a:t>
            </a:r>
            <a:endParaRPr lang="pl-PL" sz="3000" b="1" dirty="0">
              <a:solidFill>
                <a:srgbClr val="392D64"/>
              </a:solidFill>
              <a:latin typeface="Myriad Pro Cond" panose="020B0506030403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983432" y="1844824"/>
            <a:ext cx="10513168" cy="4896544"/>
          </a:xfrm>
        </p:spPr>
        <p:txBody>
          <a:bodyPr>
            <a:normAutofit fontScale="77500" lnSpcReduction="20000"/>
          </a:bodyPr>
          <a:lstStyle/>
          <a:p>
            <a:pPr marL="109728" indent="0">
              <a:buNone/>
            </a:pPr>
            <a:endParaRPr lang="pl-PL" sz="2400" b="1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20000"/>
              </a:lnSpc>
              <a:buNone/>
            </a:pPr>
            <a:r>
              <a:rPr lang="pl-PL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Zadanie (do materiału źródłowego w Vademecum):</a:t>
            </a:r>
            <a:endParaRPr lang="pl-PL" sz="2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20000"/>
              </a:lnSpc>
              <a:buNone/>
            </a:pPr>
            <a:endParaRPr lang="pl-PL" sz="2600" b="1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20000"/>
              </a:lnSpc>
              <a:buNone/>
            </a:pPr>
            <a:r>
              <a:rPr lang="pl-PL" sz="2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Na </a:t>
            </a:r>
            <a:r>
              <a:rPr lang="pl-PL" sz="2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podstawie </a:t>
            </a:r>
            <a:r>
              <a:rPr lang="pl-PL" sz="2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analizy materiałów źródłowych: </a:t>
            </a:r>
          </a:p>
          <a:p>
            <a:pPr marL="109728" indent="0">
              <a:lnSpc>
                <a:spcPct val="120000"/>
              </a:lnSpc>
              <a:buNone/>
            </a:pPr>
            <a:r>
              <a:rPr lang="pl-PL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3 -  </a:t>
            </a:r>
            <a:r>
              <a:rPr lang="pl-PL" sz="2400" b="1" i="1" dirty="0" smtClean="0">
                <a:latin typeface="Arial" pitchFamily="34" charset="0"/>
                <a:cs typeface="Arial" pitchFamily="34" charset="0"/>
              </a:rPr>
              <a:t>zapisów fragmentów podstawy programowej geografii – „Warunki </a:t>
            </a:r>
            <a:br>
              <a:rPr lang="pl-PL" sz="2400" b="1" i="1" dirty="0" smtClean="0">
                <a:latin typeface="Arial" pitchFamily="34" charset="0"/>
                <a:cs typeface="Arial" pitchFamily="34" charset="0"/>
              </a:rPr>
            </a:br>
            <a:r>
              <a:rPr lang="pl-PL" sz="2400" b="1" i="1" dirty="0" smtClean="0">
                <a:latin typeface="Arial" pitchFamily="34" charset="0"/>
                <a:cs typeface="Arial" pitchFamily="34" charset="0"/>
              </a:rPr>
              <a:t>i sposób realizacji” </a:t>
            </a:r>
            <a:r>
              <a:rPr lang="pl-PL" sz="2400" i="1" dirty="0" smtClean="0">
                <a:latin typeface="Arial" pitchFamily="34" charset="0"/>
                <a:cs typeface="Arial" pitchFamily="34" charset="0"/>
              </a:rPr>
              <a:t>(załącznik nr 1 do Rozporządzenia Ministra Edukacji Narodowej w sprawie podstawy programowej z dnia 30.01.2018), </a:t>
            </a:r>
          </a:p>
          <a:p>
            <a:pPr marL="109728" indent="0">
              <a:lnSpc>
                <a:spcPct val="120000"/>
              </a:lnSpc>
              <a:buNone/>
            </a:pPr>
            <a:r>
              <a:rPr lang="pl-PL" sz="24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4 -</a:t>
            </a:r>
            <a:r>
              <a:rPr lang="pl-PL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1" i="1" dirty="0" smtClean="0">
                <a:latin typeface="Arial" pitchFamily="34" charset="0"/>
                <a:cs typeface="Arial" pitchFamily="34" charset="0"/>
              </a:rPr>
              <a:t>fragmentu artykułu „Technologie </a:t>
            </a:r>
            <a:r>
              <a:rPr lang="pl-PL" sz="2400" b="1" i="1" dirty="0" err="1" smtClean="0">
                <a:latin typeface="Arial" pitchFamily="34" charset="0"/>
                <a:cs typeface="Arial" pitchFamily="34" charset="0"/>
              </a:rPr>
              <a:t>geoinformacyjne</a:t>
            </a:r>
            <a:r>
              <a:rPr lang="pl-PL" sz="2400" b="1" i="1" dirty="0" smtClean="0">
                <a:latin typeface="Arial" pitchFamily="34" charset="0"/>
                <a:cs typeface="Arial" pitchFamily="34" charset="0"/>
              </a:rPr>
              <a:t> w podstawie programowej – wyzwania dla nauczyciela geografii” oraz </a:t>
            </a:r>
          </a:p>
          <a:p>
            <a:pPr marL="109728" indent="0">
              <a:lnSpc>
                <a:spcPct val="120000"/>
              </a:lnSpc>
              <a:buNone/>
            </a:pPr>
            <a:r>
              <a:rPr lang="pl-PL" sz="24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pl-PL" sz="2400" b="1" i="1" dirty="0" smtClean="0">
                <a:latin typeface="Arial" pitchFamily="34" charset="0"/>
                <a:cs typeface="Arial" pitchFamily="34" charset="0"/>
              </a:rPr>
              <a:t> - schematu „Dlaczego GIS w szkolnej edukacji”, </a:t>
            </a:r>
          </a:p>
          <a:p>
            <a:pPr marL="109728" indent="0">
              <a:lnSpc>
                <a:spcPct val="120000"/>
              </a:lnSpc>
              <a:buNone/>
            </a:pPr>
            <a:endParaRPr lang="pl-PL" sz="2400" b="1" i="1" dirty="0" smtClean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20000"/>
              </a:lnSpc>
              <a:buNone/>
            </a:pPr>
            <a:r>
              <a:rPr lang="pl-PL" sz="2400" b="1" dirty="0" smtClean="0">
                <a:latin typeface="Arial" pitchFamily="34" charset="0"/>
                <a:cs typeface="Arial" pitchFamily="34" charset="0"/>
              </a:rPr>
              <a:t>wyjaśnij znaczenie wykorzystania GIS i technologii </a:t>
            </a:r>
            <a:r>
              <a:rPr lang="pl-PL" sz="2400" b="1" dirty="0" err="1" smtClean="0">
                <a:latin typeface="Arial" pitchFamily="34" charset="0"/>
                <a:cs typeface="Arial" pitchFamily="34" charset="0"/>
              </a:rPr>
              <a:t>geoinformacyjnych</a:t>
            </a:r>
            <a:endParaRPr lang="pl-PL" sz="2400" b="1" dirty="0" smtClean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20000"/>
              </a:lnSpc>
              <a:buNone/>
            </a:pPr>
            <a:r>
              <a:rPr lang="pl-PL" sz="2400" b="1" dirty="0" smtClean="0">
                <a:latin typeface="Arial" pitchFamily="34" charset="0"/>
                <a:cs typeface="Arial" pitchFamily="34" charset="0"/>
              </a:rPr>
              <a:t> w kształceniu geograficznym, nabywaniu i doskonaleniu umiejętności. </a:t>
            </a:r>
            <a:endParaRPr lang="pl-PL" sz="24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1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smtClean="0"/>
              <a:t/>
            </a:r>
            <a:br>
              <a:rPr lang="pl-PL" dirty="0" smtClean="0"/>
            </a:br>
            <a:endParaRPr lang="pl-PL" sz="28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03512" y="1462132"/>
            <a:ext cx="8784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algn="ctr"/>
            <a:r>
              <a:rPr lang="pl-PL" sz="24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Technologie </a:t>
            </a:r>
            <a:r>
              <a:rPr lang="pl-PL" sz="2400" b="1" dirty="0" err="1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geoinformacyjne</a:t>
            </a:r>
            <a:r>
              <a:rPr lang="pl-PL" sz="2400" b="1" dirty="0">
                <a:solidFill>
                  <a:srgbClr val="392D64"/>
                </a:solidFill>
                <a:latin typeface="Myriad Pro Cond" panose="020B0506030403020204" pitchFamily="34" charset="0"/>
                <a:cs typeface="Arial" panose="020B0604020202020204" pitchFamily="34" charset="0"/>
              </a:rPr>
              <a:t> i GIS w nowej podstawie programowej z geografii</a:t>
            </a:r>
          </a:p>
          <a:p>
            <a:pPr marL="109728" algn="ctr"/>
            <a:endParaRPr lang="pl-PL" sz="2800" b="1" dirty="0">
              <a:solidFill>
                <a:srgbClr val="392D64"/>
              </a:solidFill>
              <a:latin typeface="Myriad Pro Cond" panose="020B0506030403020204" pitchFamily="34" charset="0"/>
              <a:cs typeface="Arial" panose="020B0604020202020204" pitchFamily="34" charset="0"/>
            </a:endParaRPr>
          </a:p>
          <a:p>
            <a:pPr marL="109728" algn="ctr"/>
            <a:endParaRPr lang="pl-PL" sz="2800" b="1" dirty="0">
              <a:solidFill>
                <a:srgbClr val="392D64"/>
              </a:solidFill>
              <a:latin typeface="Myriad Pro Cond" panose="020B0506030403020204" pitchFamily="34" charset="0"/>
              <a:cs typeface="Arial" panose="020B0604020202020204" pitchFamily="34" charset="0"/>
            </a:endParaRPr>
          </a:p>
          <a:p>
            <a:pPr marL="109728" algn="ctr"/>
            <a:r>
              <a:rPr lang="pl-PL" sz="2800" b="1" dirty="0">
                <a:solidFill>
                  <a:srgbClr val="392D64"/>
                </a:solidFill>
                <a:latin typeface="Myriad Pro Cond" panose="020B0506030403020204" pitchFamily="34" charset="0"/>
                <a:cs typeface="Arial" panose="020B0604020202020204" pitchFamily="34" charset="0"/>
              </a:rPr>
              <a:t>Przykłady zapisów wymagań programowych wymagających zastosowania GIS w szkołach ponadpodstawowych </a:t>
            </a:r>
          </a:p>
          <a:p>
            <a:pPr marL="109728" algn="ctr"/>
            <a:r>
              <a:rPr lang="pl-PL" sz="2800" b="1" dirty="0">
                <a:solidFill>
                  <a:srgbClr val="392D64"/>
                </a:solidFill>
                <a:latin typeface="Myriad Pro Cond" panose="020B0506030403020204" pitchFamily="34" charset="0"/>
                <a:cs typeface="Arial" panose="020B0604020202020204" pitchFamily="34" charset="0"/>
              </a:rPr>
              <a:t>w nowej podstawie programowej 2018 r.</a:t>
            </a:r>
          </a:p>
          <a:p>
            <a:pPr marL="109728" algn="ctr"/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2070306" y="4941168"/>
            <a:ext cx="8280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3" action="ppaction://hlinkfile"/>
              </a:rPr>
              <a:t>Wybrane zapisy </a:t>
            </a:r>
            <a:r>
              <a:rPr lang="pl-PL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3" action="ppaction://hlinkfile"/>
              </a:rPr>
              <a:t>dot</a:t>
            </a:r>
            <a:r>
              <a:rPr lang="pl-PL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3" action="ppaction://hlinkfile"/>
              </a:rPr>
              <a:t> GIS z PP do LO.docx</a:t>
            </a:r>
            <a:endParaRPr lang="pl-PL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30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47528" y="836712"/>
            <a:ext cx="7920880" cy="58326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38200" y="5486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Umiejętności kształtowane poprzez stosowanie nowych technologii oraz GIS 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991544" y="1769360"/>
            <a:ext cx="8229600" cy="3891888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pl-PL" sz="2400" dirty="0">
                <a:latin typeface="Arial" pitchFamily="34" charset="0"/>
                <a:cs typeface="Arial" pitchFamily="34" charset="0"/>
              </a:rPr>
              <a:t>wyszukiwanie wybranych lokalizacji na mapie;</a:t>
            </a:r>
          </a:p>
          <a:p>
            <a:pPr lvl="0">
              <a:lnSpc>
                <a:spcPct val="100000"/>
              </a:lnSpc>
            </a:pPr>
            <a:r>
              <a:rPr lang="pl-PL" sz="2400" dirty="0">
                <a:latin typeface="Arial" pitchFamily="34" charset="0"/>
                <a:cs typeface="Arial" pitchFamily="34" charset="0"/>
              </a:rPr>
              <a:t>wyszukiwanie danych i informacji w </a:t>
            </a:r>
            <a:r>
              <a:rPr lang="pl-PL" sz="2400" dirty="0" err="1">
                <a:latin typeface="Arial" pitchFamily="34" charset="0"/>
                <a:cs typeface="Arial" pitchFamily="34" charset="0"/>
              </a:rPr>
              <a:t>geoportalach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;</a:t>
            </a:r>
          </a:p>
          <a:p>
            <a:pPr lvl="0">
              <a:lnSpc>
                <a:spcPct val="100000"/>
              </a:lnSpc>
            </a:pPr>
            <a:r>
              <a:rPr lang="pl-PL" sz="2400" dirty="0">
                <a:latin typeface="Arial" pitchFamily="34" charset="0"/>
                <a:cs typeface="Arial" pitchFamily="34" charset="0"/>
              </a:rPr>
              <a:t>pobieranie informacji i dokumentów z różnych źródeł;</a:t>
            </a:r>
          </a:p>
          <a:p>
            <a:pPr lvl="0">
              <a:lnSpc>
                <a:spcPct val="100000"/>
              </a:lnSpc>
            </a:pPr>
            <a:r>
              <a:rPr lang="pl-PL" sz="2400" dirty="0">
                <a:latin typeface="Arial" pitchFamily="34" charset="0"/>
                <a:cs typeface="Arial" pitchFamily="34" charset="0"/>
              </a:rPr>
              <a:t>obsługa narzędzia mapy (nawigacja po mapie);</a:t>
            </a:r>
          </a:p>
          <a:p>
            <a:pPr lvl="0">
              <a:lnSpc>
                <a:spcPct val="100000"/>
              </a:lnSpc>
            </a:pPr>
            <a:r>
              <a:rPr lang="pl-PL" sz="2400" dirty="0">
                <a:latin typeface="Arial" pitchFamily="34" charset="0"/>
                <a:cs typeface="Arial" pitchFamily="34" charset="0"/>
              </a:rPr>
              <a:t>analiza zdjęć lotniczych i satelitarnych i wnioskowanie na ich podstawie;</a:t>
            </a:r>
          </a:p>
          <a:p>
            <a:pPr lvl="0">
              <a:lnSpc>
                <a:spcPct val="100000"/>
              </a:lnSpc>
            </a:pPr>
            <a:r>
              <a:rPr lang="pl-PL" sz="2400" dirty="0">
                <a:latin typeface="Arial" pitchFamily="34" charset="0"/>
                <a:cs typeface="Arial" pitchFamily="34" charset="0"/>
              </a:rPr>
              <a:t>wykorzystywanie aplikacji z zasobów </a:t>
            </a:r>
            <a:r>
              <a:rPr lang="pl-PL" sz="2400" dirty="0" err="1">
                <a:latin typeface="Arial" pitchFamily="34" charset="0"/>
                <a:cs typeface="Arial" pitchFamily="34" charset="0"/>
              </a:rPr>
              <a:t>internetu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981200" y="518045"/>
            <a:ext cx="8229600" cy="1254771"/>
          </a:xfrm>
        </p:spPr>
        <p:txBody>
          <a:bodyPr>
            <a:noAutofit/>
          </a:bodyPr>
          <a:lstStyle/>
          <a:p>
            <a:pPr algn="ctr"/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Przykładowe programy, aplikacje </a:t>
            </a:r>
            <a:endParaRPr lang="pl-PL" sz="3000" b="1" dirty="0">
              <a:solidFill>
                <a:srgbClr val="392D64"/>
              </a:solidFill>
              <a:latin typeface="Myriad Pro Cond" panose="020B0506030403020204" pitchFamily="34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950368" y="404664"/>
            <a:ext cx="8291264" cy="6408712"/>
          </a:xfrm>
        </p:spPr>
        <p:txBody>
          <a:bodyPr>
            <a:noAutofit/>
          </a:bodyPr>
          <a:lstStyle/>
          <a:p>
            <a:endParaRPr lang="pl-PL" sz="2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l-PL" sz="2200" dirty="0">
              <a:latin typeface="Arial" pitchFamily="34" charset="0"/>
              <a:cs typeface="Arial" pitchFamily="34" charset="0"/>
            </a:endParaRPr>
          </a:p>
          <a:p>
            <a:endParaRPr lang="pl-PL" sz="2200" dirty="0">
              <a:latin typeface="Arial" pitchFamily="34" charset="0"/>
              <a:cs typeface="Arial" pitchFamily="34" charset="0"/>
            </a:endParaRPr>
          </a:p>
          <a:p>
            <a:r>
              <a:rPr lang="pl-PL" sz="2200" b="1" dirty="0">
                <a:latin typeface="Arial" pitchFamily="34" charset="0"/>
                <a:cs typeface="Arial" pitchFamily="34" charset="0"/>
              </a:rPr>
              <a:t>Google </a:t>
            </a:r>
            <a:r>
              <a:rPr lang="pl-PL" sz="2200" b="1" dirty="0" err="1">
                <a:latin typeface="Arial" pitchFamily="34" charset="0"/>
                <a:cs typeface="Arial" pitchFamily="34" charset="0"/>
              </a:rPr>
              <a:t>Earth</a:t>
            </a:r>
            <a:r>
              <a:rPr lang="pl-PL" sz="2200" dirty="0">
                <a:latin typeface="Arial" pitchFamily="34" charset="0"/>
                <a:cs typeface="Arial" pitchFamily="34" charset="0"/>
              </a:rPr>
              <a:t>, wykonywanie pomiarów odległości i powierzchni przy wykorzystaniu aplikacji, </a:t>
            </a:r>
          </a:p>
          <a:p>
            <a:r>
              <a:rPr lang="pl-PL" sz="2200" b="1" dirty="0" err="1">
                <a:latin typeface="Arial" pitchFamily="34" charset="0"/>
                <a:cs typeface="Arial" pitchFamily="34" charset="0"/>
              </a:rPr>
              <a:t>Geoportal</a:t>
            </a:r>
            <a:r>
              <a:rPr lang="pl-PL" sz="2200" dirty="0">
                <a:latin typeface="Arial" pitchFamily="34" charset="0"/>
                <a:cs typeface="Arial" pitchFamily="34" charset="0"/>
              </a:rPr>
              <a:t>, portal internetowy zapewniający dostęp do usług danych przestrzennych, tj. do usług dotyczących danych przestrzennych;</a:t>
            </a:r>
          </a:p>
          <a:p>
            <a:r>
              <a:rPr lang="pl-PL" sz="2200" dirty="0">
                <a:latin typeface="Arial" pitchFamily="34" charset="0"/>
                <a:cs typeface="Arial" pitchFamily="34" charset="0"/>
              </a:rPr>
              <a:t>aplikacje dotyczące map (np. </a:t>
            </a:r>
            <a:r>
              <a:rPr lang="pl-PL" sz="2200" b="1" dirty="0" err="1">
                <a:latin typeface="Arial" pitchFamily="34" charset="0"/>
                <a:cs typeface="Arial" pitchFamily="34" charset="0"/>
              </a:rPr>
              <a:t>OpenStreet</a:t>
            </a:r>
            <a:r>
              <a:rPr lang="pl-PL" sz="2200" b="1" dirty="0">
                <a:latin typeface="Arial" pitchFamily="34" charset="0"/>
                <a:cs typeface="Arial" pitchFamily="34" charset="0"/>
              </a:rPr>
              <a:t> Map, Google </a:t>
            </a:r>
            <a:r>
              <a:rPr lang="pl-PL" sz="2200" b="1" dirty="0" err="1">
                <a:latin typeface="Arial" pitchFamily="34" charset="0"/>
                <a:cs typeface="Arial" pitchFamily="34" charset="0"/>
              </a:rPr>
              <a:t>Maps</a:t>
            </a:r>
            <a:r>
              <a:rPr lang="pl-PL" sz="2200" dirty="0">
                <a:latin typeface="Arial" pitchFamily="34" charset="0"/>
                <a:cs typeface="Arial" pitchFamily="34" charset="0"/>
              </a:rPr>
              <a:t>), które pozwalają na zapoznawanie się z planami miast,</a:t>
            </a:r>
          </a:p>
          <a:p>
            <a:r>
              <a:rPr lang="pl-PL" sz="2200" dirty="0">
                <a:latin typeface="Arial" pitchFamily="34" charset="0"/>
                <a:cs typeface="Arial" pitchFamily="34" charset="0"/>
              </a:rPr>
              <a:t>przeglądanie zdjęć satelitarnych,</a:t>
            </a:r>
          </a:p>
          <a:p>
            <a:r>
              <a:rPr lang="pl-PL" sz="2200" dirty="0">
                <a:latin typeface="Arial" pitchFamily="34" charset="0"/>
                <a:cs typeface="Arial" pitchFamily="34" charset="0"/>
              </a:rPr>
              <a:t>program </a:t>
            </a:r>
            <a:r>
              <a:rPr lang="pl-PL" sz="2200" b="1" dirty="0">
                <a:latin typeface="Arial" pitchFamily="34" charset="0"/>
                <a:cs typeface="Arial" pitchFamily="34" charset="0"/>
              </a:rPr>
              <a:t>Global </a:t>
            </a:r>
            <a:r>
              <a:rPr lang="pl-PL" sz="2200" b="1" dirty="0" err="1">
                <a:latin typeface="Arial" pitchFamily="34" charset="0"/>
                <a:cs typeface="Arial" pitchFamily="34" charset="0"/>
              </a:rPr>
              <a:t>Mapper</a:t>
            </a:r>
            <a:r>
              <a:rPr lang="pl-PL" sz="2200" dirty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pl-PL" sz="2200" dirty="0">
                <a:latin typeface="Arial" pitchFamily="34" charset="0"/>
                <a:cs typeface="Arial" pitchFamily="34" charset="0"/>
              </a:rPr>
              <a:t>oprogramowanie</a:t>
            </a:r>
            <a:r>
              <a:rPr lang="pl-PL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200" b="1" dirty="0" err="1">
                <a:latin typeface="Arial" pitchFamily="34" charset="0"/>
                <a:cs typeface="Arial" pitchFamily="34" charset="0"/>
              </a:rPr>
              <a:t>ArcGIS</a:t>
            </a:r>
            <a:r>
              <a:rPr lang="pl-PL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200" dirty="0" err="1">
                <a:latin typeface="Arial" pitchFamily="34" charset="0"/>
                <a:cs typeface="Arial" pitchFamily="34" charset="0"/>
              </a:rPr>
              <a:t>online</a:t>
            </a:r>
            <a:r>
              <a:rPr lang="pl-PL" sz="2200" dirty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pl-PL" sz="2200" dirty="0">
                <a:latin typeface="Arial" pitchFamily="34" charset="0"/>
                <a:cs typeface="Arial" pitchFamily="34" charset="0"/>
              </a:rPr>
              <a:t>zdjęcia satelitarne,</a:t>
            </a:r>
          </a:p>
          <a:p>
            <a:r>
              <a:rPr lang="pl-PL" sz="2200" dirty="0">
                <a:latin typeface="Arial" pitchFamily="34" charset="0"/>
                <a:cs typeface="Arial" pitchFamily="34" charset="0"/>
              </a:rPr>
              <a:t>tworzenie profilu hipsometrycznego przy użyciu narzędzia </a:t>
            </a:r>
            <a:r>
              <a:rPr lang="pl-PL" sz="2200" b="1" dirty="0" err="1">
                <a:latin typeface="Arial" pitchFamily="34" charset="0"/>
                <a:cs typeface="Arial" pitchFamily="34" charset="0"/>
              </a:rPr>
              <a:t>Geocontext-Profiler</a:t>
            </a:r>
            <a:r>
              <a:rPr lang="pl-PL" sz="2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2"/>
          <p:cNvSpPr>
            <a:spLocks noGrp="1"/>
          </p:cNvSpPr>
          <p:nvPr>
            <p:ph type="title"/>
          </p:nvPr>
        </p:nvSpPr>
        <p:spPr>
          <a:xfrm>
            <a:off x="838200" y="5192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Google </a:t>
            </a:r>
            <a:r>
              <a:rPr lang="pl-PL" sz="3000" b="1" dirty="0" err="1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Earth</a:t>
            </a:r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 </a:t>
            </a:r>
            <a:endParaRPr lang="pl-PL" sz="3000" b="1" dirty="0">
              <a:solidFill>
                <a:srgbClr val="392D64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52650" y="1700808"/>
            <a:ext cx="7886700" cy="415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5807968" y="598731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>
                <a:latin typeface="Arial" pitchFamily="34" charset="0"/>
                <a:cs typeface="Arial" pitchFamily="34" charset="0"/>
              </a:rPr>
              <a:t>https://www.google.com/intl/pl_ALL/earth/resources/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919536" y="5578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Google </a:t>
            </a:r>
            <a:r>
              <a:rPr lang="pl-PL" sz="3000" b="1" dirty="0" err="1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Earth</a:t>
            </a:r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 </a:t>
            </a:r>
            <a:endParaRPr lang="pl-PL" sz="3000" b="1" dirty="0">
              <a:solidFill>
                <a:srgbClr val="392D64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5520" y="1377443"/>
            <a:ext cx="8604449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5807968" y="646436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>
                <a:latin typeface="Arial" pitchFamily="34" charset="0"/>
                <a:cs typeface="Arial" pitchFamily="34" charset="0"/>
              </a:rPr>
              <a:t>https://www.google.com/intl/pl_ALL/earth/resources/</a:t>
            </a:r>
          </a:p>
        </p:txBody>
      </p:sp>
      <p:sp>
        <p:nvSpPr>
          <p:cNvPr id="6" name="Elipsa 5"/>
          <p:cNvSpPr/>
          <p:nvPr/>
        </p:nvSpPr>
        <p:spPr>
          <a:xfrm>
            <a:off x="6515224" y="5193867"/>
            <a:ext cx="4067944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38200" y="5192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Google </a:t>
            </a:r>
            <a:r>
              <a:rPr lang="pl-PL" sz="3000" b="1" dirty="0" err="1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Earth</a:t>
            </a:r>
            <a:endParaRPr lang="pl-PL" sz="3000" b="1" dirty="0">
              <a:solidFill>
                <a:srgbClr val="392D64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536" y="1487801"/>
            <a:ext cx="8229600" cy="402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5807968" y="580526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>
                <a:latin typeface="Arial" pitchFamily="34" charset="0"/>
                <a:cs typeface="Arial" pitchFamily="34" charset="0"/>
              </a:rPr>
              <a:t>https://www.google.com/intl/pl_ALL/earth/resources/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2"/>
          <p:cNvSpPr>
            <a:spLocks noGrp="1"/>
          </p:cNvSpPr>
          <p:nvPr>
            <p:ph type="title"/>
          </p:nvPr>
        </p:nvSpPr>
        <p:spPr>
          <a:xfrm>
            <a:off x="838200" y="4472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Google </a:t>
            </a:r>
            <a:r>
              <a:rPr lang="pl-PL" sz="3000" b="1" dirty="0" err="1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Earth</a:t>
            </a:r>
            <a:endParaRPr lang="pl-PL" sz="3000" b="1" dirty="0">
              <a:solidFill>
                <a:srgbClr val="392D64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3633" y="1465039"/>
            <a:ext cx="6671383" cy="477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6672064" y="6361583"/>
            <a:ext cx="26626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latin typeface="Arial" pitchFamily="34" charset="0"/>
                <a:cs typeface="Arial" pitchFamily="34" charset="0"/>
              </a:rPr>
              <a:t>https://www.google.com/search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2"/>
          <p:cNvSpPr>
            <a:spLocks noGrp="1"/>
          </p:cNvSpPr>
          <p:nvPr>
            <p:ph type="title"/>
          </p:nvPr>
        </p:nvSpPr>
        <p:spPr>
          <a:xfrm>
            <a:off x="838200" y="5192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 err="1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Geoportal</a:t>
            </a:r>
            <a:endParaRPr lang="pl-PL" sz="3000" b="1" dirty="0">
              <a:solidFill>
                <a:srgbClr val="392D64"/>
              </a:solidFill>
              <a:latin typeface="Myriad Pro Cond" panose="020B0506030403020204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52650" y="1844824"/>
            <a:ext cx="7886700" cy="390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6240016" y="6021288"/>
            <a:ext cx="23519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latin typeface="Arial" pitchFamily="34" charset="0"/>
                <a:cs typeface="Arial" pitchFamily="34" charset="0"/>
              </a:rPr>
              <a:t>https://geoportal360.pl/map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767408" y="1772816"/>
            <a:ext cx="10657184" cy="410445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pl-PL" sz="2400" dirty="0" smtClean="0">
                <a:latin typeface="Arial" pitchFamily="34" charset="0"/>
                <a:cs typeface="Arial" pitchFamily="34" charset="0"/>
              </a:rPr>
              <a:t>Warunkiem przetrwania w dynamicznie zmieniającej się wokół nas rzeczywistości jest podążanie za tempem przemian cywilizacyjnych              i technologicznych. </a:t>
            </a:r>
          </a:p>
          <a:p>
            <a:pPr>
              <a:lnSpc>
                <a:spcPct val="100000"/>
              </a:lnSpc>
            </a:pPr>
            <a:endParaRPr lang="pl-PL" sz="2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pl-PL" sz="2400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wyzwanie ma wymiar interdyscyplinarny, a jedną z dziedzin, w której te zmiany są wprowadzane jest edukacja. </a:t>
            </a:r>
          </a:p>
          <a:p>
            <a:pPr>
              <a:lnSpc>
                <a:spcPct val="100000"/>
              </a:lnSpc>
            </a:pPr>
            <a:endParaRPr lang="pl-PL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pl-PL" sz="2400" dirty="0">
                <a:latin typeface="Arial" pitchFamily="34" charset="0"/>
                <a:cs typeface="Arial" pitchFamily="34" charset="0"/>
              </a:rPr>
              <a:t>Wdrażanie nowoczesnych rozwiązań do nauczania nie jest obojętne dla naszych zdolności adaptacyjnych do dzisiejszego świata. Jakich nowości technicznych nie powinno zabraknąć w szkole XXI wieku?</a:t>
            </a:r>
          </a:p>
        </p:txBody>
      </p:sp>
      <p:sp>
        <p:nvSpPr>
          <p:cNvPr id="6" name="Tytuł 2"/>
          <p:cNvSpPr txBox="1">
            <a:spLocks/>
          </p:cNvSpPr>
          <p:nvPr/>
        </p:nvSpPr>
        <p:spPr>
          <a:xfrm>
            <a:off x="1487488" y="634678"/>
            <a:ext cx="8661648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3000" b="1" dirty="0" smtClean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Nowe technologie i GIS w szkole XXI wieku</a:t>
            </a:r>
            <a:endParaRPr lang="pl-PL" sz="3000" b="1" dirty="0">
              <a:solidFill>
                <a:srgbClr val="392D64"/>
              </a:solidFill>
              <a:latin typeface="Myriad Pro Cond" panose="020B0506030403020204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38200" y="5192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 err="1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Geoportal</a:t>
            </a:r>
            <a:endParaRPr lang="pl-PL" sz="3000" b="1" dirty="0">
              <a:solidFill>
                <a:srgbClr val="392D64"/>
              </a:solidFill>
              <a:latin typeface="Myriad Pro Cond" panose="020B0506030403020204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52650" y="1772816"/>
            <a:ext cx="7886700" cy="348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6240016" y="5609164"/>
            <a:ext cx="23519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latin typeface="Arial" pitchFamily="34" charset="0"/>
                <a:cs typeface="Arial" pitchFamily="34" charset="0"/>
              </a:rPr>
              <a:t>https://geoportal360.pl/map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38200" y="404664"/>
            <a:ext cx="10515600" cy="831625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 err="1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Geoportal</a:t>
            </a:r>
            <a:endParaRPr lang="pl-PL" sz="3000" b="1" dirty="0">
              <a:solidFill>
                <a:srgbClr val="392D64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052737"/>
            <a:ext cx="9184729" cy="545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6816080" y="6550224"/>
            <a:ext cx="20441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>
                <a:latin typeface="Arial" pitchFamily="34" charset="0"/>
                <a:cs typeface="Arial" pitchFamily="34" charset="0"/>
              </a:rPr>
              <a:t>https://geoportal360.pl/map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000" b="1" dirty="0" err="1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Geoportal</a:t>
            </a:r>
            <a:endParaRPr lang="pl-PL" sz="3000" b="1" dirty="0">
              <a:solidFill>
                <a:srgbClr val="392D64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44" y="1412777"/>
            <a:ext cx="8067602" cy="487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6888088" y="6453336"/>
            <a:ext cx="20441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>
                <a:latin typeface="Arial" pitchFamily="34" charset="0"/>
                <a:cs typeface="Arial" pitchFamily="34" charset="0"/>
              </a:rPr>
              <a:t>https://geoportal360.pl/map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38200" y="5192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 err="1">
                <a:solidFill>
                  <a:srgbClr val="002060"/>
                </a:solidFill>
                <a:latin typeface="Myriad Pro Cond" panose="020B0506030403020204" pitchFamily="34" charset="0"/>
                <a:cs typeface="Arial" pitchFamily="34" charset="0"/>
              </a:rPr>
              <a:t>Geoportal</a:t>
            </a:r>
            <a:endParaRPr lang="pl-PL" sz="3000" b="1" dirty="0">
              <a:solidFill>
                <a:srgbClr val="00206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52650" y="1844824"/>
            <a:ext cx="7886700" cy="3092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6888088" y="5301208"/>
            <a:ext cx="23519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latin typeface="Arial" pitchFamily="34" charset="0"/>
                <a:cs typeface="Arial" pitchFamily="34" charset="0"/>
              </a:rPr>
              <a:t>https://geoportal360.pl/map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38200" y="5192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 err="1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OpenStreet</a:t>
            </a:r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 Map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52650" y="1988840"/>
            <a:ext cx="7886700" cy="334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6312025" y="5733256"/>
            <a:ext cx="26514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latin typeface="Arial" pitchFamily="34" charset="0"/>
                <a:cs typeface="Arial" pitchFamily="34" charset="0"/>
              </a:rPr>
              <a:t>https://www.openstreetmap.org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38200" y="581151"/>
            <a:ext cx="10515600" cy="1191665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 err="1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ArcGIS</a:t>
            </a:r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 </a:t>
            </a:r>
            <a:r>
              <a:rPr lang="pl-PL" sz="3000" b="1" dirty="0" err="1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online</a:t>
            </a:r>
            <a:endParaRPr lang="pl-PL" sz="3000" b="1" dirty="0">
              <a:solidFill>
                <a:srgbClr val="392D64"/>
              </a:solidFill>
              <a:latin typeface="Myriad Pro Cond" panose="020B0506030403020204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1617106"/>
            <a:ext cx="9144000" cy="469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5591944" y="639236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>
                <a:latin typeface="Arial" pitchFamily="34" charset="0"/>
                <a:cs typeface="Arial" pitchFamily="34" charset="0"/>
              </a:rPr>
              <a:t>https://www.arcgis.com/home/index.html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38200" y="764704"/>
            <a:ext cx="10515600" cy="1541587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Prezentacja przykładowych programów i aplikacji internetowych </a:t>
            </a:r>
            <a:r>
              <a:rPr lang="pl-PL" sz="2400" b="1" dirty="0" smtClean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w </a:t>
            </a:r>
            <a:r>
              <a:rPr lang="pl-PL" sz="24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kontekście kształcenia </a:t>
            </a:r>
            <a:r>
              <a:rPr lang="pl-PL" sz="2400" b="1" dirty="0" smtClean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umiejętności</a:t>
            </a:r>
            <a:br>
              <a:rPr lang="pl-PL" sz="2400" b="1" dirty="0" smtClean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</a:br>
            <a:r>
              <a:rPr lang="pl-PL" sz="2400" b="1" dirty="0" smtClean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(ze strony </a:t>
            </a:r>
            <a:r>
              <a:rPr lang="pl-PL" sz="2400" b="1" u="sng" dirty="0" smtClean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  <a:hlinkClick r:id="rId2"/>
              </a:rPr>
              <a:t>http://edu.esri.pl/nauczyciel/lekcje-arcgis-online</a:t>
            </a:r>
            <a:r>
              <a:rPr lang="pl-PL" sz="2400" b="1" dirty="0" smtClean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)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/>
            </a:r>
            <a:br>
              <a:rPr lang="pl-PL" sz="2400" dirty="0">
                <a:latin typeface="Arial" pitchFamily="34" charset="0"/>
                <a:cs typeface="Arial" pitchFamily="34" charset="0"/>
              </a:rPr>
            </a:br>
            <a:endParaRPr lang="pl-PL" sz="2400" dirty="0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703512" y="2204864"/>
            <a:ext cx="8640960" cy="4104456"/>
          </a:xfrm>
        </p:spPr>
        <p:txBody>
          <a:bodyPr>
            <a:noAutofit/>
          </a:bodyPr>
          <a:lstStyle/>
          <a:p>
            <a:pPr lvl="0" fontAlgn="base">
              <a:lnSpc>
                <a:spcPct val="100000"/>
              </a:lnSpc>
            </a:pPr>
            <a:r>
              <a:rPr lang="en-US" sz="2000" u="sng" dirty="0" err="1">
                <a:latin typeface="Arial" pitchFamily="34" charset="0"/>
                <a:cs typeface="Arial" pitchFamily="34" charset="0"/>
                <a:hlinkClick r:id="rId3"/>
              </a:rPr>
              <a:t>Czy</a:t>
            </a:r>
            <a:r>
              <a:rPr lang="en-US" sz="2000" u="sng" dirty="0">
                <a:latin typeface="Arial" pitchFamily="34" charset="0"/>
                <a:cs typeface="Arial" pitchFamily="34" charset="0"/>
                <a:hlinkClick r:id="rId3"/>
              </a:rPr>
              <a:t> </a:t>
            </a:r>
            <a:r>
              <a:rPr lang="en-US" sz="2000" u="sng" dirty="0" err="1">
                <a:latin typeface="Arial" pitchFamily="34" charset="0"/>
                <a:cs typeface="Arial" pitchFamily="34" charset="0"/>
                <a:hlinkClick r:id="rId3"/>
              </a:rPr>
              <a:t>znasz</a:t>
            </a:r>
            <a:r>
              <a:rPr lang="en-US" sz="2000" u="sng" dirty="0">
                <a:latin typeface="Arial" pitchFamily="34" charset="0"/>
                <a:cs typeface="Arial" pitchFamily="34" charset="0"/>
                <a:hlinkClick r:id="rId3"/>
              </a:rPr>
              <a:t> </a:t>
            </a:r>
            <a:r>
              <a:rPr lang="en-US" sz="2000" u="sng" dirty="0" err="1">
                <a:latin typeface="Arial" pitchFamily="34" charset="0"/>
                <a:cs typeface="Arial" pitchFamily="34" charset="0"/>
                <a:hlinkClick r:id="rId3"/>
              </a:rPr>
              <a:t>Europę</a:t>
            </a:r>
            <a:r>
              <a:rPr lang="en-US" sz="2000" u="sng" dirty="0">
                <a:latin typeface="Arial" pitchFamily="34" charset="0"/>
                <a:cs typeface="Arial" pitchFamily="34" charset="0"/>
                <a:hlinkClick r:id="rId3"/>
              </a:rPr>
              <a:t>?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 – puzzle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lvl="0">
              <a:lnSpc>
                <a:spcPct val="100000"/>
              </a:lnSpc>
            </a:pPr>
            <a:r>
              <a:rPr lang="pl-PL" sz="2000" u="sng" dirty="0">
                <a:latin typeface="Arial" pitchFamily="34" charset="0"/>
                <a:cs typeface="Arial" pitchFamily="34" charset="0"/>
                <a:hlinkClick r:id="rId4"/>
              </a:rPr>
              <a:t>Irish </a:t>
            </a:r>
            <a:r>
              <a:rPr lang="pl-PL" sz="2000" u="sng" dirty="0" err="1">
                <a:latin typeface="Arial" pitchFamily="34" charset="0"/>
                <a:cs typeface="Arial" pitchFamily="34" charset="0"/>
                <a:hlinkClick r:id="rId4"/>
              </a:rPr>
              <a:t>Hike</a:t>
            </a:r>
            <a:r>
              <a:rPr lang="pl-PL" sz="2000" u="sng" dirty="0">
                <a:latin typeface="Arial" pitchFamily="34" charset="0"/>
                <a:cs typeface="Arial" pitchFamily="34" charset="0"/>
                <a:hlinkClick r:id="rId4"/>
              </a:rPr>
              <a:t> - wędrówka po zachodzie "zielonej wyspy"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– praca uczennicy, która zwyciężyła w konkursie najlepszą aplikację mapową </a:t>
            </a:r>
          </a:p>
          <a:p>
            <a:pPr lvl="0">
              <a:lnSpc>
                <a:spcPct val="100000"/>
              </a:lnSpc>
            </a:pPr>
            <a:r>
              <a:rPr lang="pl-PL" sz="2000" u="sng" dirty="0">
                <a:latin typeface="Arial" pitchFamily="34" charset="0"/>
                <a:cs typeface="Arial" pitchFamily="34" charset="0"/>
                <a:hlinkClick r:id="rId5"/>
              </a:rPr>
              <a:t>Cuda kultury UNESCO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– wyróżniona praca ucznia </a:t>
            </a:r>
          </a:p>
          <a:p>
            <a:pPr lvl="0">
              <a:lnSpc>
                <a:spcPct val="100000"/>
              </a:lnSpc>
            </a:pPr>
            <a:r>
              <a:rPr lang="pl-PL" sz="2000" u="sng" dirty="0" err="1">
                <a:latin typeface="Arial" pitchFamily="34" charset="0"/>
                <a:cs typeface="Arial" pitchFamily="34" charset="0"/>
                <a:hlinkClick r:id="rId6"/>
              </a:rPr>
              <a:t>Geoportal</a:t>
            </a:r>
            <a:r>
              <a:rPr lang="pl-PL" sz="2000" u="sng" dirty="0">
                <a:latin typeface="Arial" pitchFamily="34" charset="0"/>
                <a:cs typeface="Arial" pitchFamily="34" charset="0"/>
                <a:hlinkClick r:id="rId6"/>
              </a:rPr>
              <a:t> Politechniki Wrocławskiej</a:t>
            </a: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00000"/>
              </a:lnSpc>
            </a:pPr>
            <a:r>
              <a:rPr lang="pl-PL" sz="2000" u="sng" dirty="0">
                <a:latin typeface="Arial" pitchFamily="34" charset="0"/>
                <a:cs typeface="Arial" pitchFamily="34" charset="0"/>
                <a:hlinkClick r:id="rId7"/>
              </a:rPr>
              <a:t>Ogród Botaniczny UMCS</a:t>
            </a: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lvl="0" fontAlgn="base">
              <a:lnSpc>
                <a:spcPct val="100000"/>
              </a:lnSpc>
            </a:pPr>
            <a:r>
              <a:rPr lang="pl-PL" sz="2000" u="sng" dirty="0">
                <a:latin typeface="Arial" pitchFamily="34" charset="0"/>
                <a:cs typeface="Arial" pitchFamily="34" charset="0"/>
                <a:hlinkClick r:id="rId8"/>
              </a:rPr>
              <a:t>ORSIP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– portal województwa śląskiego</a:t>
            </a:r>
          </a:p>
          <a:p>
            <a:pPr lvl="0">
              <a:lnSpc>
                <a:spcPct val="100000"/>
              </a:lnSpc>
            </a:pPr>
            <a:r>
              <a:rPr lang="pl-PL" sz="2000" u="sng" dirty="0" err="1">
                <a:latin typeface="Arial" pitchFamily="34" charset="0"/>
                <a:cs typeface="Arial" pitchFamily="34" charset="0"/>
                <a:hlinkClick r:id="rId9"/>
              </a:rPr>
              <a:t>Endangered</a:t>
            </a:r>
            <a:r>
              <a:rPr lang="pl-PL" sz="2000" u="sng" dirty="0">
                <a:latin typeface="Arial" pitchFamily="34" charset="0"/>
                <a:cs typeface="Arial" pitchFamily="34" charset="0"/>
                <a:hlinkClick r:id="rId9"/>
              </a:rPr>
              <a:t> </a:t>
            </a:r>
            <a:r>
              <a:rPr lang="pl-PL" sz="2000" u="sng" dirty="0" err="1">
                <a:latin typeface="Arial" pitchFamily="34" charset="0"/>
                <a:cs typeface="Arial" pitchFamily="34" charset="0"/>
                <a:hlinkClick r:id="rId9"/>
              </a:rPr>
              <a:t>Languages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– nagranie w języku </a:t>
            </a:r>
            <a:r>
              <a:rPr lang="pl-PL" sz="2000" dirty="0" err="1">
                <a:latin typeface="Arial" pitchFamily="34" charset="0"/>
                <a:cs typeface="Arial" pitchFamily="34" charset="0"/>
              </a:rPr>
              <a:t>keczuła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i walijskim </a:t>
            </a:r>
          </a:p>
          <a:p>
            <a:pPr lvl="0">
              <a:lnSpc>
                <a:spcPct val="100000"/>
              </a:lnSpc>
            </a:pPr>
            <a:r>
              <a:rPr lang="pl-PL" sz="2000" u="sng" dirty="0">
                <a:latin typeface="Arial" pitchFamily="34" charset="0"/>
                <a:cs typeface="Arial" pitchFamily="34" charset="0"/>
                <a:hlinkClick r:id="rId10"/>
              </a:rPr>
              <a:t>O ciałach niebieskich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lvl="0">
              <a:lnSpc>
                <a:spcPct val="100000"/>
              </a:lnSpc>
            </a:pPr>
            <a:r>
              <a:rPr lang="pl-PL" sz="2000" u="sng" dirty="0">
                <a:latin typeface="Arial" pitchFamily="34" charset="0"/>
                <a:cs typeface="Arial" pitchFamily="34" charset="0"/>
                <a:hlinkClick r:id="rId11"/>
              </a:rPr>
              <a:t>Satelity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7408" y="404664"/>
            <a:ext cx="10729192" cy="1109539"/>
          </a:xfrm>
        </p:spPr>
        <p:txBody>
          <a:bodyPr>
            <a:normAutofit/>
          </a:bodyPr>
          <a:lstStyle/>
          <a:p>
            <a:pPr algn="ctr"/>
            <a:r>
              <a:rPr lang="pl-PL" sz="2000" b="1" i="1" dirty="0" err="1">
                <a:solidFill>
                  <a:srgbClr val="2D139B"/>
                </a:solidFill>
                <a:latin typeface="Myriad Pro Cond"/>
              </a:rPr>
              <a:t>Geoinformacja</a:t>
            </a:r>
            <a:r>
              <a:rPr lang="pl-PL" sz="2000" b="1" i="1" dirty="0">
                <a:solidFill>
                  <a:srgbClr val="2D139B"/>
                </a:solidFill>
                <a:latin typeface="Myriad Pro Cond"/>
              </a:rPr>
              <a:t> w </a:t>
            </a:r>
            <a:r>
              <a:rPr lang="pl-PL" sz="2000" b="1" i="1" dirty="0" smtClean="0">
                <a:solidFill>
                  <a:srgbClr val="2D139B"/>
                </a:solidFill>
                <a:latin typeface="Myriad Pro Cond"/>
              </a:rPr>
              <a:t>szkolnej edukacji </a:t>
            </a:r>
            <a:r>
              <a:rPr lang="pl-PL" sz="2000" b="1" i="1" dirty="0">
                <a:solidFill>
                  <a:srgbClr val="2D139B"/>
                </a:solidFill>
                <a:latin typeface="Myriad Pro Cond"/>
              </a:rPr>
              <a:t>geograficznej. Praktyczny </a:t>
            </a:r>
            <a:r>
              <a:rPr lang="pl-PL" sz="2000" b="1" i="1" dirty="0" smtClean="0">
                <a:solidFill>
                  <a:srgbClr val="2D139B"/>
                </a:solidFill>
                <a:latin typeface="Myriad Pro Cond"/>
              </a:rPr>
              <a:t>poradnik dla nauczycieli </a:t>
            </a:r>
            <a:br>
              <a:rPr lang="pl-PL" sz="2000" b="1" i="1" dirty="0" smtClean="0">
                <a:solidFill>
                  <a:srgbClr val="2D139B"/>
                </a:solidFill>
                <a:latin typeface="Myriad Pro Cond"/>
              </a:rPr>
            </a:br>
            <a:r>
              <a:rPr lang="pl-PL" sz="2000" b="1" dirty="0" smtClean="0">
                <a:solidFill>
                  <a:srgbClr val="0033CC"/>
                </a:solidFill>
                <a:latin typeface="Myriad Pro Cond"/>
              </a:rPr>
              <a:t>(Scenariusze odpowiadające wymaganiom podstawy programowej geografii z 2018 r. )</a:t>
            </a:r>
            <a:endParaRPr lang="pl-PL" sz="2000" b="1" dirty="0">
              <a:solidFill>
                <a:srgbClr val="0033CC"/>
              </a:solidFill>
              <a:latin typeface="Myriad Pro Con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1581498"/>
            <a:ext cx="3384376" cy="4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632" y="1581498"/>
            <a:ext cx="4219099" cy="512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19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658400" cy="1325563"/>
          </a:xfrm>
        </p:spPr>
        <p:txBody>
          <a:bodyPr/>
          <a:lstStyle/>
          <a:p>
            <a:pPr algn="ctr"/>
            <a:r>
              <a:rPr lang="pl-PL" sz="2000" b="1" i="1" dirty="0" err="1">
                <a:solidFill>
                  <a:srgbClr val="2D139B"/>
                </a:solidFill>
                <a:latin typeface="Myriad Pro Cond"/>
              </a:rPr>
              <a:t>Geoinformacja</a:t>
            </a:r>
            <a:r>
              <a:rPr lang="pl-PL" sz="2000" b="1" i="1" dirty="0">
                <a:solidFill>
                  <a:srgbClr val="2D139B"/>
                </a:solidFill>
                <a:latin typeface="Myriad Pro Cond"/>
              </a:rPr>
              <a:t> w szkolnej edukacji geograficznej. Praktyczny poradnik dla </a:t>
            </a:r>
            <a:r>
              <a:rPr lang="pl-PL" sz="2000" b="1" i="1" dirty="0" smtClean="0">
                <a:solidFill>
                  <a:srgbClr val="2D139B"/>
                </a:solidFill>
                <a:latin typeface="Myriad Pro Cond"/>
              </a:rPr>
              <a:t>nauczycieli</a:t>
            </a:r>
            <a:r>
              <a:rPr lang="pl-PL" sz="2000" b="1" dirty="0">
                <a:solidFill>
                  <a:srgbClr val="2D139B"/>
                </a:solidFill>
                <a:latin typeface="Myriad Pro Cond"/>
              </a:rPr>
              <a:t/>
            </a:r>
            <a:br>
              <a:rPr lang="pl-PL" sz="2000" b="1" dirty="0">
                <a:solidFill>
                  <a:srgbClr val="2D139B"/>
                </a:solidFill>
                <a:latin typeface="Myriad Pro Cond"/>
              </a:rPr>
            </a:br>
            <a:r>
              <a:rPr lang="pl-PL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pl-PL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/>
              </a:rPr>
              <a:t>Spis treści:</a:t>
            </a:r>
            <a:endParaRPr lang="pl-PL" sz="20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750755"/>
            <a:ext cx="3672408" cy="49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750755"/>
            <a:ext cx="3126482" cy="478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51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127448" y="1003250"/>
            <a:ext cx="10081120" cy="1417638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Przykładowe scenariusze lekcji geografii </a:t>
            </a:r>
            <a:b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</a:br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z wykorzystaniem nowych technologii i GIS </a:t>
            </a:r>
            <a:b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</a:br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(ze strony </a:t>
            </a:r>
            <a:r>
              <a:rPr lang="pl-PL" sz="3000" b="1" u="sng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  <a:hlinkClick r:id="rId2"/>
              </a:rPr>
              <a:t>http://edu.esri.pl/nauczyciel/lekcje-arcgis-online</a:t>
            </a:r>
            <a:r>
              <a:rPr lang="pl-PL" sz="3000" b="1" dirty="0" smtClean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)</a:t>
            </a:r>
            <a:endParaRPr lang="pl-PL" sz="3000" b="1" dirty="0">
              <a:solidFill>
                <a:srgbClr val="392D64"/>
              </a:solidFill>
              <a:latin typeface="Myriad Pro Cond" panose="020B0506030403020204" pitchFamily="34" charset="0"/>
              <a:cs typeface="Arial" pitchFamily="34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343472" y="2636912"/>
            <a:ext cx="9793088" cy="4045498"/>
          </a:xfrm>
        </p:spPr>
        <p:txBody>
          <a:bodyPr>
            <a:noAutofit/>
          </a:bodyPr>
          <a:lstStyle/>
          <a:p>
            <a:pPr marL="109728" indent="0" algn="ctr">
              <a:buNone/>
            </a:pPr>
            <a:r>
              <a:rPr lang="pl-PL" sz="2000" b="1" dirty="0">
                <a:latin typeface="Arial" pitchFamily="34" charset="0"/>
                <a:cs typeface="Arial" pitchFamily="34" charset="0"/>
              </a:rPr>
              <a:t>Propozycje tematyczne:</a:t>
            </a:r>
          </a:p>
          <a:p>
            <a:pPr lvl="0"/>
            <a:r>
              <a:rPr lang="pl-PL" sz="2000" dirty="0">
                <a:latin typeface="Arial" pitchFamily="34" charset="0"/>
                <a:cs typeface="Arial" pitchFamily="34" charset="0"/>
              </a:rPr>
              <a:t>Podstawowe zagadnienia GIS i metody prezentacji kartograficznej</a:t>
            </a:r>
          </a:p>
          <a:p>
            <a:pPr lvl="0"/>
            <a:r>
              <a:rPr lang="pl-PL" sz="2000" dirty="0">
                <a:latin typeface="Arial" pitchFamily="34" charset="0"/>
                <a:cs typeface="Arial" pitchFamily="34" charset="0"/>
              </a:rPr>
              <a:t>Satelitarne zobrazowania Ziemi</a:t>
            </a:r>
          </a:p>
          <a:p>
            <a:pPr lvl="0"/>
            <a:r>
              <a:rPr lang="pl-PL" sz="2000" dirty="0">
                <a:latin typeface="Arial" pitchFamily="34" charset="0"/>
                <a:cs typeface="Arial" pitchFamily="34" charset="0"/>
              </a:rPr>
              <a:t>Prądy morskie </a:t>
            </a:r>
          </a:p>
          <a:p>
            <a:pPr lvl="0"/>
            <a:r>
              <a:rPr lang="pl-PL" sz="2000" dirty="0">
                <a:latin typeface="Arial" pitchFamily="34" charset="0"/>
                <a:cs typeface="Arial" pitchFamily="34" charset="0"/>
              </a:rPr>
              <a:t>Strefy roślinne i biomasa </a:t>
            </a:r>
          </a:p>
          <a:p>
            <a:pPr lvl="0"/>
            <a:r>
              <a:rPr lang="pl-PL" sz="2000" dirty="0">
                <a:latin typeface="Arial" pitchFamily="34" charset="0"/>
                <a:cs typeface="Arial" pitchFamily="34" charset="0"/>
              </a:rPr>
              <a:t>Łańcuchy górskie</a:t>
            </a:r>
          </a:p>
          <a:p>
            <a:pPr lvl="0"/>
            <a:r>
              <a:rPr lang="pl-PL" sz="2000" dirty="0">
                <a:latin typeface="Arial" pitchFamily="34" charset="0"/>
                <a:cs typeface="Arial" pitchFamily="34" charset="0"/>
              </a:rPr>
              <a:t>Zlodowacenia </a:t>
            </a:r>
          </a:p>
          <a:p>
            <a:pPr lvl="0"/>
            <a:r>
              <a:rPr lang="pl-PL" sz="2000" dirty="0">
                <a:latin typeface="Arial" pitchFamily="34" charset="0"/>
                <a:cs typeface="Arial" pitchFamily="34" charset="0"/>
              </a:rPr>
              <a:t>Lotniska w Polsce </a:t>
            </a:r>
          </a:p>
          <a:p>
            <a:pPr lvl="0"/>
            <a:r>
              <a:rPr lang="pl-PL" sz="2000" dirty="0">
                <a:latin typeface="Arial" pitchFamily="34" charset="0"/>
                <a:cs typeface="Arial" pitchFamily="34" charset="0"/>
              </a:rPr>
              <a:t>Urbanizacja na świecie i w Polsce </a:t>
            </a:r>
          </a:p>
          <a:p>
            <a:pPr lvl="0"/>
            <a:r>
              <a:rPr lang="pl-PL" sz="2000" dirty="0">
                <a:latin typeface="Arial" pitchFamily="34" charset="0"/>
                <a:cs typeface="Arial" pitchFamily="34" charset="0"/>
              </a:rPr>
              <a:t>Wskaźniki PKB i HDI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981200" y="692696"/>
            <a:ext cx="8229600" cy="994122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Szkoła XXI wieku - nowe technologie w szkole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43250" y="1896269"/>
            <a:ext cx="59055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1847528" y="6269250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			M.M. Sysło, SZKOŁA W ŚRODOWISKU NOWYCH TECHNOLOGII</a:t>
            </a:r>
            <a:r>
              <a:rPr lang="pl-PL" sz="1000" dirty="0">
                <a:latin typeface="Arial" pitchFamily="34" charset="0"/>
                <a:cs typeface="Arial" pitchFamily="34" charset="0"/>
              </a:rPr>
              <a:t>, </a:t>
            </a:r>
            <a:endParaRPr lang="pl-PL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000" dirty="0">
                <a:hlinkClick r:id="rId4"/>
              </a:rPr>
              <a:t>https://docplayer.pl/28265082-Szkola-a-nowe-technologie-i-nowe-ksztalcenie.html</a:t>
            </a:r>
            <a:endParaRPr lang="pl-PL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>
                <a:latin typeface="Arial" pitchFamily="34" charset="0"/>
                <a:cs typeface="Arial" pitchFamily="34" charset="0"/>
              </a:rPr>
              <a:t/>
            </a:r>
            <a:br>
              <a:rPr lang="pl-PL" sz="2800" dirty="0">
                <a:latin typeface="Arial" pitchFamily="34" charset="0"/>
                <a:cs typeface="Arial" pitchFamily="34" charset="0"/>
              </a:rPr>
            </a:br>
            <a:r>
              <a:rPr lang="pl-PL" sz="2800" b="1" u="sng" dirty="0">
                <a:solidFill>
                  <a:srgbClr val="002060"/>
                </a:solidFill>
                <a:latin typeface="Myriad Pro Cond" panose="020B0506030403020204" pitchFamily="34" charset="0"/>
                <a:cs typeface="Arial" pitchFamily="34" charset="0"/>
                <a:hlinkClick r:id="rId2"/>
              </a:rPr>
              <a:t>GIS czyni nasz świat mądrzejszym</a:t>
            </a:r>
            <a:r>
              <a:rPr lang="pl-PL" sz="2800" b="1" u="sng" dirty="0">
                <a:solidFill>
                  <a:srgbClr val="002060"/>
                </a:solidFill>
                <a:latin typeface="Myriad Pro Cond" panose="020B0506030403020204" pitchFamily="34" charset="0"/>
                <a:cs typeface="Arial" pitchFamily="34" charset="0"/>
              </a:rPr>
              <a:t> </a:t>
            </a:r>
            <a:endParaRPr lang="pl-PL" sz="2800" u="sng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125016" y="1825625"/>
            <a:ext cx="10515600" cy="4351338"/>
          </a:xfrm>
        </p:spPr>
        <p:txBody>
          <a:bodyPr>
            <a:normAutofit/>
          </a:bodyPr>
          <a:lstStyle/>
          <a:p>
            <a:endParaRPr lang="pl-PL" sz="2400" u="sng" dirty="0">
              <a:hlinkClick r:id="rId2"/>
            </a:endParaRPr>
          </a:p>
          <a:p>
            <a:pPr marL="0" indent="0">
              <a:buNone/>
            </a:pPr>
            <a:endParaRPr lang="pl-PL" sz="2400" u="sng" dirty="0">
              <a:hlinkClick r:id="rId2"/>
            </a:endParaRPr>
          </a:p>
          <a:p>
            <a:r>
              <a:rPr lang="pl-PL" sz="2400" u="sng" dirty="0" smtClean="0">
                <a:hlinkClick r:id="rId2"/>
              </a:rPr>
              <a:t>https</a:t>
            </a:r>
            <a:r>
              <a:rPr lang="pl-PL" sz="2400" u="sng" dirty="0">
                <a:hlinkClick r:id="rId2"/>
              </a:rPr>
              <a:t>://</a:t>
            </a:r>
            <a:r>
              <a:rPr lang="pl-PL" sz="2400" u="sng" dirty="0" smtClean="0">
                <a:hlinkClick r:id="rId2"/>
              </a:rPr>
              <a:t>www.youtube.com/watch?v=VhlrrhTIXT4</a:t>
            </a:r>
            <a:endParaRPr lang="pl-PL" sz="2400" u="sng" dirty="0" smtClean="0"/>
          </a:p>
          <a:p>
            <a:endParaRPr lang="pl-PL" sz="2400" dirty="0"/>
          </a:p>
          <a:p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1127448" y="1700808"/>
            <a:ext cx="9721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2400" dirty="0" smtClean="0">
                <a:latin typeface="Arial" pitchFamily="34" charset="0"/>
                <a:cs typeface="Arial" pitchFamily="34" charset="0"/>
              </a:rPr>
              <a:t>Film podsumowujący znaczenie wykorzystania GIS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5192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 smtClean="0">
                <a:solidFill>
                  <a:srgbClr val="002060"/>
                </a:solidFill>
                <a:latin typeface="Myriad Pro Cond" panose="020B0506030403020204" pitchFamily="34" charset="0"/>
                <a:cs typeface="Arial" pitchFamily="34" charset="0"/>
              </a:rPr>
              <a:t>Znaczenie wykorzystania GIS i technologii </a:t>
            </a:r>
            <a:r>
              <a:rPr lang="pl-PL" sz="3000" b="1" dirty="0" err="1" smtClean="0">
                <a:solidFill>
                  <a:srgbClr val="002060"/>
                </a:solidFill>
                <a:latin typeface="Myriad Pro Cond" panose="020B0506030403020204" pitchFamily="34" charset="0"/>
                <a:cs typeface="Arial" pitchFamily="34" charset="0"/>
              </a:rPr>
              <a:t>geoinformacyjnych</a:t>
            </a:r>
            <a:endParaRPr lang="pl-PL" sz="3000" b="1" dirty="0">
              <a:solidFill>
                <a:srgbClr val="002060"/>
              </a:solidFill>
              <a:latin typeface="Myriad Pro Cond" panose="020B0506030403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l-PL" sz="2400" dirty="0" smtClean="0">
                <a:latin typeface="Arial" pitchFamily="34" charset="0"/>
                <a:cs typeface="Arial" pitchFamily="34" charset="0"/>
              </a:rPr>
              <a:t>	Należy szczególnie podkreślić, że technologie i aplikacje GIS można wykorzystywać do analizowania, wyjaśniania i prezentowania zagadnień zarówno z obszaru geografii fizycznej, jak i społeczno-ekonomicznej. Zatem nowe technologie mają wymiar uniwersalny, a GIS umożliwia funkcjonowanie człowieka we współczesnym świecie.</a:t>
            </a:r>
          </a:p>
          <a:p>
            <a:pPr>
              <a:lnSpc>
                <a:spcPct val="150000"/>
              </a:lnSpc>
            </a:pP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524000" y="3336824"/>
            <a:ext cx="9144000" cy="1194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000" b="1" dirty="0" smtClean="0">
                <a:solidFill>
                  <a:schemeClr val="bg2">
                    <a:lumMod val="50000"/>
                  </a:schemeClr>
                </a:solidFill>
                <a:latin typeface="Myriad Pro Cond" panose="020B0506030403020204" pitchFamily="34" charset="0"/>
              </a:rPr>
              <a:t>Dziękuję  za  uwagę</a:t>
            </a:r>
            <a:r>
              <a:rPr lang="pl-PL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166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9" y="405533"/>
            <a:ext cx="4321175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1847529" y="5589241"/>
            <a:ext cx="2763837" cy="3381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dirty="0" err="1"/>
              <a:t>Focus</a:t>
            </a:r>
            <a:r>
              <a:rPr lang="pl-PL" sz="1600" dirty="0"/>
              <a:t>, wrzesień 2009</a:t>
            </a: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3339" y="2061294"/>
            <a:ext cx="39782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9617" y="132493"/>
            <a:ext cx="6769497" cy="249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1704" y="2658609"/>
            <a:ext cx="6464300" cy="35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38200" y="653159"/>
            <a:ext cx="10515600" cy="1047649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 smtClean="0">
                <a:solidFill>
                  <a:srgbClr val="392D64"/>
                </a:solidFill>
                <a:latin typeface="Myriad Pro Cond" panose="020B0506030403020204" pitchFamily="34" charset="0"/>
                <a:cs typeface="Arial" pitchFamily="34" charset="0"/>
              </a:rPr>
              <a:t>Nowe technologie a proces zapamiętywania</a:t>
            </a:r>
            <a:endParaRPr lang="pl-PL" sz="3000" b="1" dirty="0">
              <a:solidFill>
                <a:srgbClr val="392D64"/>
              </a:solidFill>
              <a:latin typeface="Myriad Pro Cond" panose="020B0506030403020204" pitchFamily="34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39416" y="1772816"/>
            <a:ext cx="10441160" cy="4320480"/>
          </a:xfrm>
        </p:spPr>
        <p:txBody>
          <a:bodyPr>
            <a:noAutofit/>
          </a:bodyPr>
          <a:lstStyle/>
          <a:p>
            <a:pPr algn="just"/>
            <a:r>
              <a:rPr lang="pl-PL" sz="2400" dirty="0">
                <a:latin typeface="Arial" pitchFamily="34" charset="0"/>
                <a:cs typeface="Arial" pitchFamily="34" charset="0"/>
              </a:rPr>
              <a:t>Prowadzenie zajęć z zastosowaniem nowych technologii podnosi efektywność nauki, ponieważ aktywizuje w równym stopniu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 obie półkule mózgowe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lewą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, przyswajającą to, co werbalne, a także odpowiedzialną za myślenie analityczne i liczenie oraz </a:t>
            </a:r>
            <a:r>
              <a:rPr lang="pl-PL" sz="2400" b="1" dirty="0">
                <a:latin typeface="Arial" pitchFamily="34" charset="0"/>
                <a:cs typeface="Arial" pitchFamily="34" charset="0"/>
              </a:rPr>
              <a:t>prawą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, która odbiera emocje, obrazy, odpowiada za kreatywność, wyobraźnię przestrzenną i myślenie abstrakcyjne. </a:t>
            </a:r>
          </a:p>
          <a:p>
            <a:pPr algn="just"/>
            <a:endParaRPr lang="pl-PL" sz="8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2400" dirty="0">
                <a:latin typeface="Arial" pitchFamily="34" charset="0"/>
                <a:cs typeface="Arial" pitchFamily="34" charset="0"/>
              </a:rPr>
              <a:t>Stymulowanie obu tych stref mózgu przekłada się bezpośrednio na efektywność zapamiętywania informacji. </a:t>
            </a:r>
          </a:p>
          <a:p>
            <a:pPr algn="just"/>
            <a:endParaRPr lang="pl-PL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l-PL" sz="2400" b="1" dirty="0">
                <a:latin typeface="Arial" pitchFamily="34" charset="0"/>
                <a:cs typeface="Arial" pitchFamily="34" charset="0"/>
              </a:rPr>
              <a:t>Używanie nowych technologii stymuluje proces zapamiętywania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6" y="401266"/>
            <a:ext cx="2233613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6121" y="188641"/>
            <a:ext cx="3179763" cy="30972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4340" name="pole tekstowe 3"/>
          <p:cNvSpPr txBox="1">
            <a:spLocks noChangeArrowheads="1"/>
          </p:cNvSpPr>
          <p:nvPr/>
        </p:nvSpPr>
        <p:spPr bwMode="auto">
          <a:xfrm>
            <a:off x="4079876" y="472703"/>
            <a:ext cx="28797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dirty="0">
                <a:latin typeface="Arial" pitchFamily="34" charset="0"/>
                <a:cs typeface="Arial" pitchFamily="34" charset="0"/>
              </a:rPr>
              <a:t>R.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Sperry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R.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Ornstein</a:t>
            </a:r>
            <a:endParaRPr lang="pl-PL" sz="1600" dirty="0">
              <a:latin typeface="Arial" pitchFamily="34" charset="0"/>
              <a:cs typeface="Arial" pitchFamily="34" charset="0"/>
            </a:endParaRPr>
          </a:p>
          <a:p>
            <a:r>
              <a:rPr lang="pl-PL" sz="1600" dirty="0">
                <a:latin typeface="Arial" pitchFamily="34" charset="0"/>
                <a:cs typeface="Arial" pitchFamily="34" charset="0"/>
              </a:rPr>
              <a:t> - lata 80. XX wieku </a:t>
            </a:r>
          </a:p>
          <a:p>
            <a:endParaRPr lang="pl-PL" sz="1600" dirty="0">
              <a:latin typeface="Arial" pitchFamily="34" charset="0"/>
              <a:cs typeface="Arial" pitchFamily="34" charset="0"/>
            </a:endParaRPr>
          </a:p>
          <a:p>
            <a:r>
              <a:rPr lang="pl-PL" sz="1600" dirty="0">
                <a:latin typeface="Arial" pitchFamily="34" charset="0"/>
                <a:cs typeface="Arial" pitchFamily="34" charset="0"/>
              </a:rPr>
              <a:t>(R.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Sperry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 - Nagroda Nobla 1981 r.) </a:t>
            </a:r>
          </a:p>
          <a:p>
            <a:endParaRPr lang="pl-PL" sz="1600" dirty="0">
              <a:latin typeface="Arial" pitchFamily="34" charset="0"/>
              <a:cs typeface="Arial" pitchFamily="34" charset="0"/>
            </a:endParaRPr>
          </a:p>
          <a:p>
            <a:r>
              <a:rPr lang="pl-PL" sz="1600" dirty="0">
                <a:latin typeface="Arial" pitchFamily="34" charset="0"/>
                <a:cs typeface="Arial" pitchFamily="34" charset="0"/>
              </a:rPr>
              <a:t>*  badania dotyczące mózgu – dwie półkule połączone siecią włókien nerwowych  </a:t>
            </a:r>
          </a:p>
        </p:txBody>
      </p:sp>
      <p:pic>
        <p:nvPicPr>
          <p:cNvPr id="14341" name="Picture 2" descr="http://tdint.pl/wp-content/uploads/2012/08/neurony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5521" y="2924944"/>
            <a:ext cx="3000507" cy="225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Prostokąt 6"/>
          <p:cNvSpPr>
            <a:spLocks noChangeArrowheads="1"/>
          </p:cNvSpPr>
          <p:nvPr/>
        </p:nvSpPr>
        <p:spPr bwMode="auto">
          <a:xfrm>
            <a:off x="1774825" y="6021388"/>
            <a:ext cx="3168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 dirty="0"/>
              <a:t>Wizualizacja sieci neuronów </a:t>
            </a:r>
          </a:p>
          <a:p>
            <a:endParaRPr lang="pl-PL" sz="800" dirty="0"/>
          </a:p>
          <a:p>
            <a:r>
              <a:rPr lang="pl-PL" sz="1400" i="1" dirty="0"/>
              <a:t>Źródło: </a:t>
            </a:r>
            <a:r>
              <a:rPr lang="pl-PL" sz="1400" i="1" dirty="0" err="1"/>
              <a:t>www.sxc.hu</a:t>
            </a:r>
            <a:r>
              <a:rPr lang="pl-PL" sz="1400" i="1" dirty="0"/>
              <a:t>, gerard79</a:t>
            </a:r>
          </a:p>
        </p:txBody>
      </p:sp>
      <p:sp>
        <p:nvSpPr>
          <p:cNvPr id="14343" name="pole tekstowe 7"/>
          <p:cNvSpPr txBox="1">
            <a:spLocks noChangeArrowheads="1"/>
          </p:cNvSpPr>
          <p:nvPr/>
        </p:nvSpPr>
        <p:spPr bwMode="auto">
          <a:xfrm>
            <a:off x="5015880" y="3429001"/>
            <a:ext cx="547260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600" dirty="0">
                <a:latin typeface="Arial" pitchFamily="34" charset="0"/>
                <a:cs typeface="Arial" pitchFamily="34" charset="0"/>
              </a:rPr>
              <a:t>Mózg ma około tryliona komórek mózgowych: </a:t>
            </a:r>
          </a:p>
          <a:p>
            <a:r>
              <a:rPr lang="pl-PL" sz="1600" dirty="0">
                <a:latin typeface="Arial" pitchFamily="34" charset="0"/>
                <a:cs typeface="Arial" pitchFamily="34" charset="0"/>
              </a:rPr>
              <a:t>100 miliardów aktywnych komórek nerwowych </a:t>
            </a:r>
            <a:br>
              <a:rPr lang="pl-PL" sz="1600" dirty="0">
                <a:latin typeface="Arial" pitchFamily="34" charset="0"/>
                <a:cs typeface="Arial" pitchFamily="34" charset="0"/>
              </a:rPr>
            </a:br>
            <a:r>
              <a:rPr lang="pl-PL" sz="1600" dirty="0" smtClean="0">
                <a:latin typeface="Arial" pitchFamily="34" charset="0"/>
                <a:cs typeface="Arial" pitchFamily="34" charset="0"/>
              </a:rPr>
              <a:t>i 900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miliardów komórek "opiekuńczych„. </a:t>
            </a:r>
          </a:p>
          <a:p>
            <a:endParaRPr lang="pl-PL" sz="800" dirty="0">
              <a:latin typeface="Arial" pitchFamily="34" charset="0"/>
              <a:cs typeface="Arial" pitchFamily="34" charset="0"/>
            </a:endParaRPr>
          </a:p>
          <a:p>
            <a:r>
              <a:rPr lang="pl-PL" sz="1600" dirty="0">
                <a:latin typeface="Arial" pitchFamily="34" charset="0"/>
                <a:cs typeface="Arial" pitchFamily="34" charset="0"/>
              </a:rPr>
              <a:t>Pojemność pamięci długoterminowej  </a:t>
            </a:r>
            <a:r>
              <a:rPr lang="pl-PL" sz="1600" i="1" dirty="0">
                <a:latin typeface="Arial" pitchFamily="34" charset="0"/>
                <a:cs typeface="Arial" pitchFamily="34" charset="0"/>
              </a:rPr>
              <a:t>(H. </a:t>
            </a:r>
            <a:r>
              <a:rPr lang="pl-PL" sz="1600" i="1" dirty="0" err="1">
                <a:latin typeface="Arial" pitchFamily="34" charset="0"/>
                <a:cs typeface="Arial" pitchFamily="34" charset="0"/>
              </a:rPr>
              <a:t>Ebbinghaus</a:t>
            </a:r>
            <a:r>
              <a:rPr lang="pl-PL" sz="1600" i="1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16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600" i="1" dirty="0" smtClean="0">
                <a:latin typeface="Arial" pitchFamily="34" charset="0"/>
                <a:cs typeface="Arial" pitchFamily="34" charset="0"/>
              </a:rPr>
            </a:br>
            <a:r>
              <a:rPr lang="pl-PL" sz="16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pl-PL" sz="1600" i="1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1600" i="1" dirty="0" err="1">
                <a:latin typeface="Arial" pitchFamily="34" charset="0"/>
                <a:cs typeface="Arial" pitchFamily="34" charset="0"/>
              </a:rPr>
              <a:t>Baddley</a:t>
            </a:r>
            <a:r>
              <a:rPr lang="pl-PL" sz="1600" i="1" dirty="0">
                <a:latin typeface="Arial" pitchFamily="34" charset="0"/>
                <a:cs typeface="Arial" pitchFamily="34" charset="0"/>
              </a:rPr>
              <a:t>)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wynosi 1,4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petabajta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= 2 mln płyt CD.</a:t>
            </a:r>
          </a:p>
          <a:p>
            <a:endParaRPr lang="pl-PL" sz="800" dirty="0">
              <a:latin typeface="Arial" pitchFamily="34" charset="0"/>
              <a:cs typeface="Arial" pitchFamily="34" charset="0"/>
            </a:endParaRPr>
          </a:p>
          <a:p>
            <a:r>
              <a:rPr lang="pl-PL" sz="1600" dirty="0">
                <a:latin typeface="Arial" pitchFamily="34" charset="0"/>
                <a:cs typeface="Arial" pitchFamily="34" charset="0"/>
              </a:rPr>
              <a:t>Wejście poprzez pamięć operacyjną (roboczą, krótkoterminowa).</a:t>
            </a:r>
          </a:p>
        </p:txBody>
      </p:sp>
      <p:sp>
        <p:nvSpPr>
          <p:cNvPr id="8" name="Prostokąt 5"/>
          <p:cNvSpPr>
            <a:spLocks noChangeArrowheads="1"/>
          </p:cNvSpPr>
          <p:nvPr/>
        </p:nvSpPr>
        <p:spPr bwMode="auto">
          <a:xfrm>
            <a:off x="3899248" y="5733256"/>
            <a:ext cx="67687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Powstawanie sieci neuronów o zwiększonym przewodnictwie jest podstawą uczenia się                                i zapamiętywania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38200" y="5192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solidFill>
                  <a:srgbClr val="392D64"/>
                </a:solidFill>
                <a:latin typeface="Myriad Pro Cond" panose="020B0506030403020204" pitchFamily="34" charset="0"/>
              </a:rPr>
              <a:t>Nowe technologie w szkole</a:t>
            </a:r>
            <a:endParaRPr lang="pl-PL" sz="3000" b="1" dirty="0">
              <a:solidFill>
                <a:srgbClr val="392D64"/>
              </a:solidFill>
              <a:latin typeface="Myriad Pro Cond" panose="020B0506030403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271464" y="1484784"/>
            <a:ext cx="9865096" cy="3456385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pl-PL" sz="2400" b="1" dirty="0">
              <a:latin typeface="Arial" pitchFamily="34" charset="0"/>
              <a:cs typeface="Arial" pitchFamily="34" charset="0"/>
            </a:endParaRPr>
          </a:p>
          <a:p>
            <a:pPr marL="109728" indent="0">
              <a:buNone/>
            </a:pPr>
            <a:r>
              <a:rPr lang="pl-PL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Zadanie (do materiału źródłowego w Vademecum):</a:t>
            </a:r>
            <a:endParaRPr lang="pl-PL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buNone/>
            </a:pPr>
            <a:endParaRPr lang="pl-PL" sz="2400" b="1" dirty="0">
              <a:latin typeface="Arial" pitchFamily="34" charset="0"/>
              <a:cs typeface="Arial" pitchFamily="34" charset="0"/>
            </a:endParaRPr>
          </a:p>
          <a:p>
            <a:pPr marL="109728" indent="0">
              <a:buNone/>
            </a:pPr>
            <a:r>
              <a:rPr lang="pl-PL" sz="2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Na podstawie </a:t>
            </a:r>
            <a:r>
              <a:rPr lang="pl-PL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materiału </a:t>
            </a:r>
            <a:r>
              <a:rPr lang="pl-PL" sz="2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źródłowego </a:t>
            </a:r>
            <a:r>
              <a:rPr lang="pl-PL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1. wyjaśnij </a:t>
            </a:r>
            <a:r>
              <a:rPr lang="pl-PL" sz="2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idę nowych technologii i przedstaw najważniejsze ich zalety</a:t>
            </a:r>
            <a:r>
              <a:rPr lang="pl-PL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109728" indent="0">
              <a:buNone/>
            </a:pPr>
            <a:r>
              <a:rPr lang="pl-PL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 jakich warunkach korzysta się z technologii mobilnych i podaj odpowiednie ich przykłady.</a:t>
            </a:r>
          </a:p>
        </p:txBody>
      </p:sp>
    </p:spTree>
    <p:extLst>
      <p:ext uri="{BB962C8B-B14F-4D97-AF65-F5344CB8AC3E}">
        <p14:creationId xmlns:p14="http://schemas.microsoft.com/office/powerpoint/2010/main" val="360921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demecum - szablon prezentacji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demecum - szablon prezentacji.potx" id="{565950BB-BA29-46CE-819A-4D7A5543666B}" vid="{40D568CF-79F0-4BE8-872A-44A22A2D26AD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96BF0BC-C51D-4EBD-97FC-DD056D8B57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Vademecum - szablon prezentacji</Template>
  <TotalTime>0</TotalTime>
  <Words>1001</Words>
  <Application>Microsoft Office PowerPoint</Application>
  <PresentationFormat>Niestandardowy</PresentationFormat>
  <Paragraphs>241</Paragraphs>
  <Slides>42</Slides>
  <Notes>30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51" baseType="lpstr">
      <vt:lpstr>Arial</vt:lpstr>
      <vt:lpstr>Times New Roman</vt:lpstr>
      <vt:lpstr>Arial Narrow</vt:lpstr>
      <vt:lpstr>Calibri</vt:lpstr>
      <vt:lpstr>Calibri Light</vt:lpstr>
      <vt:lpstr>Myriad Pro Cond</vt:lpstr>
      <vt:lpstr>Wingdings</vt:lpstr>
      <vt:lpstr>Century Gothic</vt:lpstr>
      <vt:lpstr>Vademecum - szablon prezentacji</vt:lpstr>
      <vt:lpstr>Prezentacja programu PowerPoint</vt:lpstr>
      <vt:lpstr>  </vt:lpstr>
      <vt:lpstr>Prezentacja programu PowerPoint</vt:lpstr>
      <vt:lpstr>Szkoła XXI wieku - nowe technologie w szkole</vt:lpstr>
      <vt:lpstr>Prezentacja programu PowerPoint</vt:lpstr>
      <vt:lpstr>Prezentacja programu PowerPoint</vt:lpstr>
      <vt:lpstr>Nowe technologie a proces zapamiętywania</vt:lpstr>
      <vt:lpstr>Prezentacja programu PowerPoint</vt:lpstr>
      <vt:lpstr>Nowe technologie w szkole</vt:lpstr>
      <vt:lpstr>Przykłady nowych technologii</vt:lpstr>
      <vt:lpstr>Nowe technologie</vt:lpstr>
      <vt:lpstr>Technologia mobilna</vt:lpstr>
      <vt:lpstr>Zalety nowoczesnych technologii </vt:lpstr>
      <vt:lpstr>Co to jest GIS? Jak rozumieć GIS?</vt:lpstr>
      <vt:lpstr>Co to jest GIS? </vt:lpstr>
      <vt:lpstr>GIS w edukacji szkolnej - wybrane dobre praktyki </vt:lpstr>
      <vt:lpstr>GIS w edukacji szkolnej - wybrane dobre praktyki </vt:lpstr>
      <vt:lpstr> GIS w edukacji szkolnej - wybrane dobre praktyki </vt:lpstr>
      <vt:lpstr>GIS w edukacji szkolnej - wybrane dobre praktyki</vt:lpstr>
      <vt:lpstr>Znaczenie wykorzystania GIS i technologii geoinformacyjnych w kształceniu geograficznym, nabywaniu i doskonaleniu umiejętności</vt:lpstr>
      <vt:lpstr>  </vt:lpstr>
      <vt:lpstr>Prezentacja programu PowerPoint</vt:lpstr>
      <vt:lpstr>Umiejętności kształtowane poprzez stosowanie nowych technologii oraz GIS </vt:lpstr>
      <vt:lpstr>Przykładowe programy, aplikacje </vt:lpstr>
      <vt:lpstr>Google Earth </vt:lpstr>
      <vt:lpstr>Google Earth </vt:lpstr>
      <vt:lpstr>Google Earth</vt:lpstr>
      <vt:lpstr>Google Earth</vt:lpstr>
      <vt:lpstr>Geoportal</vt:lpstr>
      <vt:lpstr>Geoportal</vt:lpstr>
      <vt:lpstr>Geoportal</vt:lpstr>
      <vt:lpstr>Geoportal</vt:lpstr>
      <vt:lpstr>Geoportal</vt:lpstr>
      <vt:lpstr>OpenStreet Map</vt:lpstr>
      <vt:lpstr>ArcGIS online</vt:lpstr>
      <vt:lpstr>Prezentacja przykładowych programów i aplikacji internetowych w kontekście kształcenia umiejętności (ze strony http://edu.esri.pl/nauczyciel/lekcje-arcgis-online) </vt:lpstr>
      <vt:lpstr>Geoinformacja w szkolnej edukacji geograficznej. Praktyczny poradnik dla nauczycieli  (Scenariusze odpowiadające wymaganiom podstawy programowej geografii z 2018 r. )</vt:lpstr>
      <vt:lpstr>Geoinformacja w szkolnej edukacji geograficznej. Praktyczny poradnik dla nauczycieli   Spis treści:</vt:lpstr>
      <vt:lpstr>Przykładowe scenariusze lekcji geografii  z wykorzystaniem nowych technologii i GIS  (ze strony http://edu.esri.pl/nauczyciel/lekcje-arcgis-online)</vt:lpstr>
      <vt:lpstr> GIS czyni nasz świat mądrzejszym </vt:lpstr>
      <vt:lpstr>Znaczenie wykorzystania GIS i technologii geoinformacyjnych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podstawa programowa dla LO</dc:title>
  <dc:creator/>
  <cp:lastModifiedBy/>
  <cp:revision>1</cp:revision>
  <dcterms:created xsi:type="dcterms:W3CDTF">2016-11-16T07:13:17Z</dcterms:created>
  <dcterms:modified xsi:type="dcterms:W3CDTF">2019-11-29T09:15:29Z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TC028048919991</vt:lpwstr>
  </property>
</Properties>
</file>