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1" r:id="rId3"/>
    <p:sldId id="332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52" r:id="rId13"/>
    <p:sldId id="353" r:id="rId14"/>
    <p:sldId id="330" r:id="rId15"/>
    <p:sldId id="355" r:id="rId16"/>
    <p:sldId id="365" r:id="rId17"/>
    <p:sldId id="331" r:id="rId18"/>
    <p:sldId id="358" r:id="rId19"/>
    <p:sldId id="359" r:id="rId20"/>
    <p:sldId id="366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yriad Pro Cond" panose="020B0506030403020204" charset="0"/>
      <p:regular r:id="rId28"/>
      <p:bold r:id="rId29"/>
      <p:italic r:id="rId30"/>
      <p:boldItalic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712" autoAdjust="0"/>
  </p:normalViewPr>
  <p:slideViewPr>
    <p:cSldViewPr snapToGrid="0">
      <p:cViewPr>
        <p:scale>
          <a:sx n="120" d="100"/>
          <a:sy n="120" d="100"/>
        </p:scale>
        <p:origin x="-12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pPr/>
              <a:t>2019-12-18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pPr/>
              <a:t>2019-12-18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82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A435-89ED-4788-9C0D-E56F4433BEDF}" type="datetime1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89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F7A7-EA57-4D12-A255-C1EBB5C202D5}" type="datetime1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99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1B01-4D7C-44B1-A76C-0FBC9AA1E24B}" type="datetime1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6B10-4648-4C0D-B741-3776F8F253D2}" type="datetime1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90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9E5F-BEAC-4EEE-9CD9-5542F6B8C64E}" type="datetime1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14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08-8A48-4292-BA6F-E74D14860CBB}" type="datetime1">
              <a:rPr lang="pl-PL" smtClean="0"/>
              <a:t>2019-12-18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87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490B-C453-498C-AE55-243743AD913F}" type="datetime1">
              <a:rPr lang="pl-PL" smtClean="0"/>
              <a:t>2019-12-18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04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FA86-88E9-4475-83C2-B99AE353B73A}" type="datetime1">
              <a:rPr lang="pl-PL" smtClean="0"/>
              <a:t>2019-12-18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41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9538-D059-4619-A808-D20A7C499D7C}" type="datetime1">
              <a:rPr lang="pl-PL" smtClean="0"/>
              <a:t>2019-12-18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08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095A-9562-453D-8733-9BF5C2F7A206}" type="datetime1">
              <a:rPr lang="pl-PL" smtClean="0"/>
              <a:t>2019-12-18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2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8D33-C4BD-4E8D-B736-BF72A9A59EFC}" type="datetime1">
              <a:rPr lang="pl-PL" smtClean="0"/>
              <a:t>2019-12-18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6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FBB2-3901-4849-A3BF-8CC5A5BBD3DA}" type="datetime1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6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734684" y="905026"/>
            <a:ext cx="10426319" cy="1029083"/>
            <a:chOff x="161232" y="828771"/>
            <a:chExt cx="7140432" cy="2042087"/>
          </a:xfrm>
        </p:grpSpPr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474020" y="828771"/>
              <a:ext cx="6827644" cy="83733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161232" y="977552"/>
              <a:ext cx="7048377" cy="189330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2800" b="1" dirty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Powrót do uporządkowanej, systematycznej wiedzy jako podstawy kształtowania umiejętności</a:t>
              </a:r>
              <a:endParaRPr lang="pl-PL" sz="28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34685" y="2326478"/>
            <a:ext cx="9175669" cy="3207827"/>
          </a:xfrm>
        </p:spPr>
        <p:txBody>
          <a:bodyPr>
            <a:normAutofit fontScale="85000" lnSpcReduction="20000"/>
          </a:bodyPr>
          <a:lstStyle/>
          <a:p>
            <a:pPr marL="742950" indent="-28575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raportów 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różnych </a:t>
            </a: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badań wynika, że uczniowie i absolwenci szkół mają ogromne braki 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</a:t>
            </a: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wiedzy historycznej, szczególnie z dziejów najnowszych;</a:t>
            </a:r>
            <a:endParaRPr lang="pl-PL" sz="32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28575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 uporządkowanej wiedzy 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faktograficznej niemożliwe </a:t>
            </a: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jest analizowanie i interpretowanie źródeł historycznych;</a:t>
            </a:r>
            <a:endParaRPr lang="pl-PL" sz="32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28575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 uporządkowanej wiedzy niemożliwe jest tworzenie narracji historycznej. </a:t>
            </a:r>
            <a:endParaRPr lang="pl-PL" sz="32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69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734684" y="969320"/>
            <a:ext cx="10426319" cy="1275305"/>
            <a:chOff x="161232" y="956357"/>
            <a:chExt cx="7140432" cy="2530683"/>
          </a:xfrm>
        </p:grpSpPr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474020" y="956357"/>
              <a:ext cx="6827644" cy="83733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161232" y="1105137"/>
              <a:ext cx="7048377" cy="238190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24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Utrzymanie zapisów </a:t>
              </a:r>
              <a:r>
                <a:rPr lang="pl-PL" sz="2400" b="1" dirty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wymagań ogólnych w dotychczasowym podziale na </a:t>
              </a:r>
              <a:r>
                <a:rPr lang="pl-PL" sz="2400" b="1" dirty="0">
                  <a:solidFill>
                    <a:srgbClr val="70AD47">
                      <a:lumMod val="75000"/>
                    </a:srgbClr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chronologię historyczną</a:t>
              </a:r>
              <a:r>
                <a:rPr lang="pl-PL" sz="2400" b="1" dirty="0">
                  <a:solidFill>
                    <a:srgbClr val="00206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, </a:t>
              </a:r>
              <a:r>
                <a:rPr lang="pl-PL" sz="2400" b="1" dirty="0">
                  <a:solidFill>
                    <a:srgbClr val="ED7D31">
                      <a:lumMod val="75000"/>
                    </a:srgbClr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analizę i interpretację historyczną</a:t>
              </a:r>
              <a:r>
                <a:rPr lang="pl-PL" sz="2400" b="1" dirty="0">
                  <a:solidFill>
                    <a:srgbClr val="00206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pl-PL" sz="2400" b="1" dirty="0" smtClean="0">
                <a:solidFill>
                  <a:srgbClr val="002060"/>
                </a:solidFill>
                <a:latin typeface="Myriad Pro Cond" panose="020B0506030403020204" pitchFamily="34" charset="0"/>
                <a:ea typeface="Times New Roman"/>
                <a:cs typeface="Arial" panose="020B0604020202020204" pitchFamily="34" charset="0"/>
              </a:endParaRPr>
            </a:p>
            <a:p>
              <a:pPr lvl="0"/>
              <a:r>
                <a:rPr lang="pl-PL" sz="24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i</a:t>
              </a:r>
              <a:r>
                <a:rPr lang="pl-PL" sz="2400" b="1" dirty="0" smtClean="0">
                  <a:solidFill>
                    <a:srgbClr val="00206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pl-PL" sz="2400" b="1" dirty="0">
                  <a:solidFill>
                    <a:srgbClr val="C0000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tworzenie narracji </a:t>
              </a:r>
              <a:r>
                <a:rPr lang="pl-PL" sz="2400" b="1" dirty="0" smtClean="0">
                  <a:solidFill>
                    <a:srgbClr val="C0000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historycznej</a:t>
              </a:r>
              <a:endParaRPr lang="pl-PL" sz="2400" b="1" dirty="0">
                <a:solidFill>
                  <a:srgbClr val="C00000"/>
                </a:solidFill>
                <a:latin typeface="Myriad Pro Cond" panose="020B0506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7862" y="2785186"/>
            <a:ext cx="9837522" cy="263194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Chronologia historyczna.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Uczeń: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porządkuje i synchronizuje wydarzenia z historii powszechnej oraz dziejów ojczystych;</a:t>
            </a:r>
          </a:p>
          <a:p>
            <a:pPr algn="l"/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dostrzega zmienność i dynamikę wydarzeń w dziejach, a także ciągłość procesów historycznych </a:t>
            </a:r>
            <a:r>
              <a:rPr lang="pl-PL" sz="2000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 cywilizacyjnych. </a:t>
            </a:r>
          </a:p>
        </p:txBody>
      </p:sp>
    </p:spTree>
    <p:extLst>
      <p:ext uri="{BB962C8B-B14F-4D97-AF65-F5344CB8AC3E}">
        <p14:creationId xmlns:p14="http://schemas.microsoft.com/office/powerpoint/2010/main" val="39060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734684" y="597841"/>
            <a:ext cx="10426319" cy="1275305"/>
            <a:chOff x="161232" y="219203"/>
            <a:chExt cx="7140432" cy="2530679"/>
          </a:xfrm>
        </p:grpSpPr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474020" y="219203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161232" y="367983"/>
              <a:ext cx="7048377" cy="238189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24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Utrzymanie zapisów </a:t>
              </a:r>
              <a:r>
                <a:rPr lang="pl-PL" sz="2400" b="1" dirty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wymagań ogólnych w dotychczasowym podziale na </a:t>
              </a:r>
              <a:r>
                <a:rPr lang="pl-PL" sz="2400" b="1" dirty="0">
                  <a:solidFill>
                    <a:srgbClr val="70AD47">
                      <a:lumMod val="75000"/>
                    </a:srgbClr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chronologię historyczną</a:t>
              </a:r>
              <a:r>
                <a:rPr lang="pl-PL" sz="2400" b="1" dirty="0">
                  <a:solidFill>
                    <a:srgbClr val="00206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, </a:t>
              </a:r>
              <a:r>
                <a:rPr lang="pl-PL" sz="2400" b="1" dirty="0">
                  <a:solidFill>
                    <a:srgbClr val="ED7D31">
                      <a:lumMod val="75000"/>
                    </a:srgbClr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analizę i interpretację historyczną</a:t>
              </a:r>
              <a:r>
                <a:rPr lang="pl-PL" sz="2400" b="1" dirty="0">
                  <a:solidFill>
                    <a:srgbClr val="00206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pl-PL" sz="2400" b="1" dirty="0" smtClean="0">
                <a:solidFill>
                  <a:srgbClr val="002060"/>
                </a:solidFill>
                <a:latin typeface="Myriad Pro Cond" panose="020B0506030403020204" pitchFamily="34" charset="0"/>
                <a:ea typeface="Times New Roman"/>
                <a:cs typeface="Arial" panose="020B0604020202020204" pitchFamily="34" charset="0"/>
              </a:endParaRPr>
            </a:p>
            <a:p>
              <a:pPr lvl="0"/>
              <a:r>
                <a:rPr lang="pl-PL" sz="24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i</a:t>
              </a:r>
              <a:r>
                <a:rPr lang="pl-PL" sz="2400" b="1" dirty="0" smtClean="0">
                  <a:solidFill>
                    <a:srgbClr val="00206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pl-PL" sz="2400" b="1" dirty="0">
                  <a:solidFill>
                    <a:srgbClr val="C0000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tworzenie narracji </a:t>
              </a:r>
              <a:r>
                <a:rPr lang="pl-PL" sz="2400" b="1" dirty="0" smtClean="0">
                  <a:solidFill>
                    <a:srgbClr val="C0000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historycznej</a:t>
              </a:r>
              <a:endParaRPr lang="pl-PL" sz="2400" b="1" dirty="0">
                <a:solidFill>
                  <a:srgbClr val="C00000"/>
                </a:solidFill>
                <a:latin typeface="Myriad Pro Cond" panose="020B0506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7862" y="2037042"/>
            <a:ext cx="9837522" cy="3735977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Analiza i interpretacja historyczna.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Uczeń: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analizuje wydarzenia, zjawiska i procesy historyczne w kontekście epok i dostrzega zależności pomiędzy różnymi dziedzinami życia społecznego;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rozpoznaje rodzaje źródeł, ocenia przydatność źródła do wyjaśnienia problemu historycznego; 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dostrzega mnogość perspektyw badawczych oraz różnorakie interpretacje historii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ich przyczyny; 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l-PL" sz="20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ugruntowuje potrzebę poznawania przeszłości dla rozumienia współczesnych mechanizmów społecznych i kulturowych.  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734684" y="919316"/>
            <a:ext cx="10426319" cy="1275305"/>
            <a:chOff x="161232" y="857126"/>
            <a:chExt cx="7140432" cy="2530684"/>
          </a:xfrm>
        </p:grpSpPr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474020" y="857126"/>
              <a:ext cx="6827644" cy="83733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161232" y="1005907"/>
              <a:ext cx="7048377" cy="238190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24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Utrzymanie zapisów </a:t>
              </a:r>
              <a:r>
                <a:rPr lang="pl-PL" sz="2400" b="1" dirty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wymagań ogólnych w dotychczasowym podziale na </a:t>
              </a:r>
              <a:r>
                <a:rPr lang="pl-PL" sz="2400" b="1" dirty="0">
                  <a:solidFill>
                    <a:srgbClr val="70AD47">
                      <a:lumMod val="75000"/>
                    </a:srgbClr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chronologię historyczną</a:t>
              </a:r>
              <a:r>
                <a:rPr lang="pl-PL" sz="2400" b="1" dirty="0">
                  <a:solidFill>
                    <a:srgbClr val="00206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, </a:t>
              </a:r>
              <a:r>
                <a:rPr lang="pl-PL" sz="2400" b="1" dirty="0">
                  <a:solidFill>
                    <a:srgbClr val="ED7D31">
                      <a:lumMod val="75000"/>
                    </a:srgbClr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analizę i interpretację historyczną</a:t>
              </a:r>
              <a:r>
                <a:rPr lang="pl-PL" sz="2400" b="1" dirty="0">
                  <a:solidFill>
                    <a:srgbClr val="00206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pl-PL" sz="2400" b="1" dirty="0" smtClean="0">
                <a:solidFill>
                  <a:srgbClr val="002060"/>
                </a:solidFill>
                <a:latin typeface="Myriad Pro Cond" panose="020B0506030403020204" pitchFamily="34" charset="0"/>
                <a:ea typeface="Times New Roman"/>
                <a:cs typeface="Arial" panose="020B0604020202020204" pitchFamily="34" charset="0"/>
              </a:endParaRPr>
            </a:p>
            <a:p>
              <a:pPr lvl="0"/>
              <a:r>
                <a:rPr lang="pl-PL" sz="24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i</a:t>
              </a:r>
              <a:r>
                <a:rPr lang="pl-PL" sz="2400" b="1" dirty="0" smtClean="0">
                  <a:solidFill>
                    <a:srgbClr val="00206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pl-PL" sz="2400" b="1" dirty="0">
                  <a:solidFill>
                    <a:srgbClr val="C0000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tworzenie narracji </a:t>
              </a:r>
              <a:r>
                <a:rPr lang="pl-PL" sz="2400" b="1" dirty="0" smtClean="0">
                  <a:solidFill>
                    <a:srgbClr val="C00000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historycznej</a:t>
              </a:r>
              <a:endParaRPr lang="pl-PL" sz="2400" b="1" dirty="0">
                <a:solidFill>
                  <a:srgbClr val="C00000"/>
                </a:solidFill>
                <a:latin typeface="Myriad Pro Cond" panose="020B0506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7862" y="2222785"/>
            <a:ext cx="9837522" cy="3046535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III. Tworzenie narracji historycznej. </a:t>
            </a:r>
            <a:r>
              <a:rPr lang="pl-P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Uczeń: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tworzy narrację historyczną w ujęciu przekrojowym, </a:t>
            </a:r>
            <a:r>
              <a:rPr lang="pl-PL" sz="2000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i</a:t>
            </a:r>
            <a:r>
              <a:rPr lang="pl-P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problemowym;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dostrzega problem i buduje argumentację, uwzględniając różne aspekty procesu historycznego;  </a:t>
            </a:r>
          </a:p>
          <a:p>
            <a:pPr algn="l"/>
            <a:r>
              <a:rPr lang="pl-PL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dokonuje selekcji i hierarchizacji oraz integruje informacje pozyskane z różnych źródeł wiedzy</a:t>
            </a:r>
            <a:r>
              <a:rPr lang="pl-PL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20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879566" y="912172"/>
            <a:ext cx="10281437" cy="536641"/>
            <a:chOff x="260454" y="219203"/>
            <a:chExt cx="7041210" cy="1064895"/>
          </a:xfrm>
        </p:grpSpPr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474020" y="219203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260454" y="367983"/>
              <a:ext cx="6949155" cy="91611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2400" b="1" dirty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 panose="02020603050405020304" pitchFamily="18" charset="0"/>
                </a:rPr>
                <a:t>Koherentny układ treści przewidzianych dla zakresu podstawowego i rozszerzonego</a:t>
              </a:r>
              <a:endParaRPr lang="pl-PL" sz="2400" b="1" dirty="0">
                <a:solidFill>
                  <a:srgbClr val="392E65"/>
                </a:solidFill>
                <a:latin typeface="Myriad Pro Cond" panose="020B0506030403020204" pitchFamily="34" charset="0"/>
              </a:endParaRPr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7862" y="1940057"/>
            <a:ext cx="9837522" cy="3415867"/>
          </a:xfrm>
        </p:spPr>
        <p:txBody>
          <a:bodyPr>
            <a:norm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Nowa podstawa programowa:</a:t>
            </a:r>
          </a:p>
          <a:p>
            <a:pPr marL="285750" lvl="0" indent="-28575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 przejrzysty chronologiczno-problemowy układ treści dla obu zakresów;</a:t>
            </a:r>
          </a:p>
          <a:p>
            <a:pPr marL="285750" lvl="0" indent="-28575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zakresie rozszerzonym uwzględnia wszystkie treści z zakresu podstawowego, a ponadto wprowadza treści nowe w ramach tego samego wątku tematycznego;</a:t>
            </a:r>
          </a:p>
          <a:p>
            <a:pPr marL="285750" lvl="0" indent="-28575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stwarza możliwość symultanicznego realizowania treści dla zakresu podstawowego 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i rozszerzonego;</a:t>
            </a:r>
          </a:p>
          <a:p>
            <a:pPr marL="285750" lvl="0" indent="-28575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równomiernie rozkłada treści z zakresu rozszerzonego na cały okres nauki w szkole ponadpodstawowej;</a:t>
            </a:r>
          </a:p>
          <a:p>
            <a:pPr marL="285750" lvl="0" indent="-28575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umożliwia korelację z zagadnieniami historyczno-literackimi wprowadzanymi na lekcjach języka polskiego.</a:t>
            </a:r>
          </a:p>
        </p:txBody>
      </p:sp>
    </p:spTree>
    <p:extLst>
      <p:ext uri="{BB962C8B-B14F-4D97-AF65-F5344CB8AC3E}">
        <p14:creationId xmlns:p14="http://schemas.microsoft.com/office/powerpoint/2010/main" val="15011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879566" y="940746"/>
            <a:ext cx="10281437" cy="905973"/>
            <a:chOff x="260454" y="899651"/>
            <a:chExt cx="7041210" cy="1797791"/>
          </a:xfrm>
        </p:grpSpPr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474020" y="899651"/>
              <a:ext cx="6827644" cy="83733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260454" y="1048432"/>
              <a:ext cx="6949155" cy="164901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2400" b="1" dirty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 panose="02020603050405020304" pitchFamily="18" charset="0"/>
                </a:rPr>
                <a:t>Koherentny układ treści przewidzianych dla zakresu podstawowego i </a:t>
              </a:r>
              <a:r>
                <a:rPr lang="pl-PL" sz="24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 panose="02020603050405020304" pitchFamily="18" charset="0"/>
                </a:rPr>
                <a:t>rozszerzonego – realizacja poszczególnych działów tematycznych</a:t>
              </a:r>
              <a:endParaRPr lang="pl-PL" sz="2400" b="1" dirty="0">
                <a:solidFill>
                  <a:srgbClr val="392E65"/>
                </a:solidFill>
                <a:latin typeface="Myriad Pro Cond" panose="020B0506030403020204" pitchFamily="34" charset="0"/>
              </a:endParaRP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879566" y="2275830"/>
            <a:ext cx="101470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Poziom podstawowy i rozszerzony</a:t>
            </a:r>
          </a:p>
          <a:p>
            <a:endParaRPr lang="pl-PL" sz="2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klasa </a:t>
            </a: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– od starożytności do średniowiecza;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klasa II – do 1815 roku;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klasa III – do 1939 roku;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klasa IV </a:t>
            </a:r>
            <a:r>
              <a:rPr lang="pl-PL" sz="22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</a:t>
            </a: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/klasy IV i V technikum – po 1939 r. </a:t>
            </a:r>
          </a:p>
          <a:p>
            <a:pPr marL="342900" indent="-342900"/>
            <a:endParaRPr lang="pl-PL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Zaproponowany podział umożliwia nauczycielom położenie szczególnego nacisku na historię XIX i XX stulecia, której realizacja, począwszy od dziejów Europy i świata po kongresie wiedeńskim, powinna rozpocząć się w klasie III liceum ogólnokształcącego </a:t>
            </a:r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technikum i być kontynuowana do zakończenia cyklu kształcenia </a:t>
            </a:r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tych szkołach.</a:t>
            </a:r>
          </a:p>
        </p:txBody>
      </p:sp>
    </p:spTree>
    <p:extLst>
      <p:ext uri="{BB962C8B-B14F-4D97-AF65-F5344CB8AC3E}">
        <p14:creationId xmlns:p14="http://schemas.microsoft.com/office/powerpoint/2010/main" val="26864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2671ACE7-A60F-463C-952B-B710AA64CE3D}"/>
              </a:ext>
            </a:extLst>
          </p:cNvPr>
          <p:cNvSpPr txBox="1"/>
          <p:nvPr/>
        </p:nvSpPr>
        <p:spPr>
          <a:xfrm>
            <a:off x="1191411" y="597835"/>
            <a:ext cx="9969592" cy="42196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7EC5D269-39A3-4FFA-9870-CD9897B9BFA8}"/>
              </a:ext>
            </a:extLst>
          </p:cNvPr>
          <p:cNvSpPr txBox="1"/>
          <p:nvPr/>
        </p:nvSpPr>
        <p:spPr>
          <a:xfrm>
            <a:off x="879565" y="300647"/>
            <a:ext cx="10938360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l-PL" sz="2400" b="1" dirty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Pozostawienie nauczycielowi </a:t>
            </a: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swobody </a:t>
            </a:r>
            <a:r>
              <a:rPr lang="pl-PL" sz="2400" b="1" dirty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(w ramach przewidzianej siatki godzin) w rozkładaniu akcentów na różne wiązki tematyczne, uwzględniając możliwości </a:t>
            </a: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i </a:t>
            </a:r>
            <a:r>
              <a:rPr lang="pl-PL" sz="2400" b="1" dirty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zainteresowania swoich uczniów.</a:t>
            </a:r>
            <a:endParaRPr lang="pl-PL" sz="24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/>
          <a:srcRect l="26467" t="14110" r="29449" b="24337"/>
          <a:stretch/>
        </p:blipFill>
        <p:spPr>
          <a:xfrm>
            <a:off x="2934238" y="1530864"/>
            <a:ext cx="6362387" cy="49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51460" y="979624"/>
            <a:ext cx="1141538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Warunki realizacji – metody </a:t>
            </a:r>
          </a:p>
          <a:p>
            <a:endParaRPr lang="pl-PL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procesie nauczania należy wykorzystywać, w miarę możliwości, różne formy upamiętniania kluczowych wydarzeń historycznych, jak wycieczki do miejsc pamięci </a:t>
            </a:r>
            <a:b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muzeów, w tym: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Muzeum Powstania Warszawskiego, 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Państwowe Muzeum Auschwitz-Birkenau w Oświęcimiu, 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Polski Cmentarz Wojenny w Katyniu, 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Muzeum Polaków Ratujących Żydów podczas II wojny światowej im. Rodziny </a:t>
            </a:r>
            <a:r>
              <a:rPr lang="pl-PL" sz="2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Ulmów</a:t>
            </a:r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Markowej, 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Cmentarz Powązkowski w Warszawie, 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Cmentarza Obrońców Lwowa.</a:t>
            </a:r>
          </a:p>
          <a:p>
            <a:endParaRPr lang="pl-PL" sz="2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Ważne jest, aby uczeń nie tylko rozumiał i umiał wyjaśnić pojęcia „Panteon Żołnierzy Wyklętych” oraz „Łączka”, ale miał możliwość rzeczywistego odbioru tych ważnych spraw.</a:t>
            </a:r>
            <a:endParaRPr lang="pl-PL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814682" y="975777"/>
            <a:ext cx="1110352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itchFamily="34" charset="0"/>
              </a:rPr>
              <a:t>Warunki realizacji – metody </a:t>
            </a:r>
          </a:p>
          <a:p>
            <a:endParaRPr lang="pl-PL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Wskazana jest maksymalna personalizacja przeszłości </a:t>
            </a:r>
            <a:b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ilustrowanie omawianych zagadnień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ikonografią </a:t>
            </a:r>
            <a:b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dokumentami audiowizualnymi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tak aby uczniowie mogli poznawać wydarzenia historyczne, jednocześnie je przeżywając. </a:t>
            </a:r>
          </a:p>
          <a:p>
            <a:endParaRPr lang="pl-PL" sz="2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Jak najczęstsze korzystanie z różnych form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pozalekcyjnej edukacji historycznej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(wycieczki, pobyty studyjne, wymiany młodzieżowe, projekty, konkursy, akademie szkolne, uroczystości rocznicowe, rekonstrukcje historyczne, multimedialne wystawy muzealne itp.).</a:t>
            </a:r>
            <a:endParaRPr lang="pl-PL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66057" y="1725444"/>
            <a:ext cx="113937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Nauczanie historii w ujęciu chronologiczno-problemowym (PP i PR).</a:t>
            </a:r>
          </a:p>
          <a:p>
            <a:pPr marL="457200" indent="-457200">
              <a:buAutoNum type="arabicPeriod"/>
            </a:pP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Objęcie pełnym cyklem nauczania historii wszystkich uczniów (PP).</a:t>
            </a:r>
          </a:p>
          <a:p>
            <a:pPr marL="457200" indent="-457200">
              <a:buAutoNum type="arabicPeriod"/>
            </a:pP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Wzmacnianie poczucia tożsamości narodowej i przywiązania do historii </a:t>
            </a:r>
            <a:b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tradycji narodowych (PP i PR). </a:t>
            </a:r>
          </a:p>
          <a:p>
            <a:pPr marL="342900" indent="-342900">
              <a:buAutoNum type="arabicPeriod"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Rozbudowanie przede wszystkim dziejów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Polski, a historia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powszechna ma umożliwić zrozumienie dziejów ojczystych.</a:t>
            </a:r>
          </a:p>
          <a:p>
            <a:pPr marL="342900" indent="-342900">
              <a:buAutoNum type="arabicPeriod"/>
            </a:pP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Wyeksponowanie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czasów współczesnych, co może pozwolić uczniom lepiej zrozumieć procesy historyczne.</a:t>
            </a:r>
          </a:p>
          <a:p>
            <a:pPr marL="342900" indent="-342900">
              <a:buAutoNum type="arabicPeriod"/>
            </a:pP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Położenie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nacisku na „praktyczną” stronę nauczania historii (wyjście do muzeum, odwiedzenie miejsc związanych z ważnymi wydarzeniami historycznymi, spotkanie z „żywym” świadkiem historii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734684" y="919313"/>
            <a:ext cx="10426319" cy="598196"/>
            <a:chOff x="161232" y="857123"/>
            <a:chExt cx="7140432" cy="1187046"/>
          </a:xfrm>
        </p:grpSpPr>
        <p:sp>
          <p:nvSpPr>
            <p:cNvPr id="9" name="pole tekstowe 8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474020" y="857123"/>
              <a:ext cx="6827644" cy="73289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l-PL" dirty="0"/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161232" y="1005904"/>
              <a:ext cx="7048377" cy="10382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2800" b="1" dirty="0" smtClean="0">
                  <a:solidFill>
                    <a:srgbClr val="392E65"/>
                  </a:solidFill>
                  <a:latin typeface="Myriad Pro Cond" panose="020B0506030403020204" pitchFamily="34" charset="0"/>
                </a:rPr>
                <a:t>Podsumowanie</a:t>
              </a:r>
              <a:endParaRPr lang="pl-PL" sz="2800" b="1" dirty="0">
                <a:solidFill>
                  <a:srgbClr val="392E65"/>
                </a:solidFill>
                <a:latin typeface="Myriad Pro Cond" panose="020B0506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09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80465" y="1541929"/>
            <a:ext cx="10201835" cy="3065930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  <a:t>Założenia </a:t>
            </a:r>
            <a:endParaRPr lang="pl-PL" sz="4000" b="1" dirty="0" smtClean="0">
              <a:solidFill>
                <a:srgbClr val="392E65"/>
              </a:solidFill>
              <a:latin typeface="Myriad Pro Cond" panose="020B0506030403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pl-PL" sz="4000" b="1" dirty="0" smtClean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  <a:t>nowej </a:t>
            </a:r>
            <a:r>
              <a:rPr lang="pl-PL" sz="4000" b="1" dirty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  <a:t>podstawy programowej </a:t>
            </a:r>
            <a:r>
              <a:rPr lang="en-US" sz="4000" b="1" dirty="0" smtClean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  <a:t>historii </a:t>
            </a:r>
            <a:r>
              <a:rPr lang="pl-PL" sz="4000" b="1" dirty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pl-PL" sz="4000" b="1" dirty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  <a:t>dla</a:t>
            </a:r>
            <a:r>
              <a:rPr lang="pl-PL" sz="4000" b="1" dirty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  <a:t>lice</a:t>
            </a:r>
            <a:r>
              <a:rPr lang="pl-PL" sz="4000" b="1" dirty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  <a:t>ów</a:t>
            </a:r>
            <a:r>
              <a:rPr lang="en-US" sz="4000" b="1" dirty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l-PL" sz="4000" b="1" dirty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  <a:t>i </a:t>
            </a:r>
            <a:r>
              <a:rPr lang="en-US" sz="4000" b="1" dirty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  <a:t>technik</a:t>
            </a:r>
            <a:r>
              <a:rPr lang="pl-PL" sz="4000" b="1" dirty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  <a:t>ów</a:t>
            </a:r>
            <a:br>
              <a:rPr lang="pl-PL" sz="4000" b="1" dirty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</a:br>
            <a:r>
              <a:rPr lang="pl-PL" sz="4000" dirty="0">
                <a:solidFill>
                  <a:srgbClr val="392E65"/>
                </a:solidFill>
                <a:latin typeface="Myriad Pro Cond" panose="020B0506030403020204" pitchFamily="34" charset="0"/>
                <a:ea typeface="+mj-ea"/>
                <a:cs typeface="Arial" panose="020B0604020202020204" pitchFamily="34" charset="0"/>
              </a:rPr>
              <a:t>(zakres podstawowy i rozszerzony)</a:t>
            </a:r>
            <a:endParaRPr lang="pl-PL" sz="2000" spc="500" dirty="0">
              <a:solidFill>
                <a:srgbClr val="392E65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404589" y="5288733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Włodzimierz K. Kowalczyk</a:t>
            </a:r>
          </a:p>
        </p:txBody>
      </p:sp>
    </p:spTree>
    <p:extLst>
      <p:ext uri="{BB962C8B-B14F-4D97-AF65-F5344CB8AC3E}">
        <p14:creationId xmlns:p14="http://schemas.microsoft.com/office/powerpoint/2010/main" val="24846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206835" y="3532909"/>
            <a:ext cx="317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392E65"/>
                </a:solidFill>
                <a:latin typeface="Myriad Pro Cond" panose="020B0506030403020204" pitchFamily="34" charset="0"/>
              </a:rPr>
              <a:t>Dziękuję za uwagę</a:t>
            </a:r>
            <a:endParaRPr lang="pl-PL" sz="2800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734684" y="912177"/>
            <a:ext cx="10426319" cy="605340"/>
            <a:chOff x="161232" y="842953"/>
            <a:chExt cx="7140432" cy="1201222"/>
          </a:xfrm>
        </p:grpSpPr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474020" y="842953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161232" y="1005910"/>
              <a:ext cx="7048377" cy="10382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28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</a:rPr>
                <a:t>Cele zajęć</a:t>
              </a:r>
              <a:endParaRPr lang="pl-PL" sz="2800" b="1" dirty="0">
                <a:solidFill>
                  <a:srgbClr val="392E65"/>
                </a:solidFill>
                <a:latin typeface="Myriad Pro Cond" panose="020B0506030403020204" pitchFamily="34" charset="0"/>
              </a:endParaRPr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99245" y="1912017"/>
            <a:ext cx="10327341" cy="3497047"/>
          </a:xfrm>
        </p:spPr>
        <p:txBody>
          <a:bodyPr>
            <a:normAutofit/>
          </a:bodyPr>
          <a:lstStyle/>
          <a:p>
            <a:pPr lvl="0" algn="l"/>
            <a:r>
              <a:rPr lang="pl-PL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Uczestnik: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 rozumie główne założenia nowej podstawy programowej z historii</a:t>
            </a:r>
            <a:endParaRPr lang="pl-P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rozumie 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znaczenie podstawy programowej w systemie edukacji</a:t>
            </a:r>
            <a:endParaRPr lang="pl-P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rozumie, że wiedza stanowi podstawę dla kształtowania umiejętności historycznych</a:t>
            </a:r>
            <a:endParaRPr lang="pl-P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potrafi 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wyjaśnić podobieństwa i różnice między poprzednią a obecną podstawą programową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cenia charakter zmian w zapisach wymagań ogólnych i szczegółowych </a:t>
            </a:r>
            <a:endParaRPr lang="pl-P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80466" y="1891977"/>
            <a:ext cx="4316288" cy="3065930"/>
          </a:xfr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Edukacji Narodowej z dnia </a:t>
            </a:r>
            <a:r>
              <a:rPr lang="pl-P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stycznia 2018 r. 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sprawie w sprawie podstawy programowej kształcenia ogólnego dla liceum ogólnokształcącego, technikum oraz branżowej szkoły II stopnia</a:t>
            </a:r>
          </a:p>
          <a:p>
            <a:endParaRPr lang="pl-PL" sz="2000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0783" y="898582"/>
            <a:ext cx="4000605" cy="5352752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734685" y="905032"/>
            <a:ext cx="5504751" cy="641617"/>
            <a:chOff x="161233" y="740834"/>
            <a:chExt cx="7140431" cy="1089495"/>
          </a:xfrm>
        </p:grpSpPr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474020" y="740834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161233" y="889615"/>
              <a:ext cx="6931117" cy="94071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prawna</a:t>
              </a:r>
            </a:p>
          </p:txBody>
        </p:sp>
      </p:grpSp>
      <p:sp>
        <p:nvSpPr>
          <p:cNvPr id="20" name="pole tekstowe 19"/>
          <p:cNvSpPr txBox="1"/>
          <p:nvPr/>
        </p:nvSpPr>
        <p:spPr>
          <a:xfrm>
            <a:off x="734684" y="5102572"/>
            <a:ext cx="385283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Obowiązuje od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września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2551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917565" y="927551"/>
            <a:ext cx="10243438" cy="637735"/>
            <a:chOff x="286478" y="842944"/>
            <a:chExt cx="7015186" cy="1265504"/>
          </a:xfrm>
        </p:grpSpPr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474020" y="842944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286478" y="1009109"/>
              <a:ext cx="6931117" cy="109933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w systemie edukacji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1018919" y="2248277"/>
            <a:ext cx="9552214" cy="3641912"/>
            <a:chOff x="65964" y="1779174"/>
            <a:chExt cx="8991698" cy="3177558"/>
          </a:xfrm>
        </p:grpSpPr>
        <p:sp>
          <p:nvSpPr>
            <p:cNvPr id="13" name="pole tekstowe 12"/>
            <p:cNvSpPr txBox="1"/>
            <p:nvPr/>
          </p:nvSpPr>
          <p:spPr>
            <a:xfrm>
              <a:off x="1109164" y="2746097"/>
              <a:ext cx="2215426" cy="295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l-PL" sz="1600" b="1" kern="0" dirty="0">
                  <a:solidFill>
                    <a:srgbClr val="4D78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Podręczniki, materiały</a:t>
              </a:r>
            </a:p>
          </p:txBody>
        </p:sp>
        <p:grpSp>
          <p:nvGrpSpPr>
            <p:cNvPr id="14" name="Grupa 13"/>
            <p:cNvGrpSpPr/>
            <p:nvPr/>
          </p:nvGrpSpPr>
          <p:grpSpPr>
            <a:xfrm>
              <a:off x="65964" y="1779174"/>
              <a:ext cx="8991698" cy="3177558"/>
              <a:chOff x="65964" y="1779174"/>
              <a:chExt cx="8991698" cy="3177558"/>
            </a:xfrm>
          </p:grpSpPr>
          <p:grpSp>
            <p:nvGrpSpPr>
              <p:cNvPr id="15" name="Grupa 14"/>
              <p:cNvGrpSpPr/>
              <p:nvPr/>
            </p:nvGrpSpPr>
            <p:grpSpPr>
              <a:xfrm>
                <a:off x="616721" y="3068960"/>
                <a:ext cx="8440941" cy="543061"/>
                <a:chOff x="30074" y="3861048"/>
                <a:chExt cx="8440941" cy="543061"/>
              </a:xfrm>
            </p:grpSpPr>
            <p:cxnSp>
              <p:nvCxnSpPr>
                <p:cNvPr id="41" name="Łącznik prosty ze strzałką 40"/>
                <p:cNvCxnSpPr/>
                <p:nvPr/>
              </p:nvCxnSpPr>
              <p:spPr>
                <a:xfrm>
                  <a:off x="144025" y="3971143"/>
                  <a:ext cx="8326990" cy="63462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42" name="Łącznik prosty 41"/>
                <p:cNvCxnSpPr/>
                <p:nvPr/>
              </p:nvCxnSpPr>
              <p:spPr>
                <a:xfrm>
                  <a:off x="276296" y="3861048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3" name="Łącznik prosty 42"/>
                <p:cNvCxnSpPr/>
                <p:nvPr/>
              </p:nvCxnSpPr>
              <p:spPr>
                <a:xfrm>
                  <a:off x="1331640" y="387932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4" name="Łącznik prosty 43"/>
                <p:cNvCxnSpPr/>
                <p:nvPr/>
              </p:nvCxnSpPr>
              <p:spPr>
                <a:xfrm>
                  <a:off x="2411760" y="389800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5" name="Łącznik prosty 44"/>
                <p:cNvCxnSpPr/>
                <p:nvPr/>
              </p:nvCxnSpPr>
              <p:spPr>
                <a:xfrm>
                  <a:off x="3491880" y="389343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6" name="Łącznik prosty 45"/>
                <p:cNvCxnSpPr/>
                <p:nvPr/>
              </p:nvCxnSpPr>
              <p:spPr>
                <a:xfrm>
                  <a:off x="4574322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7" name="Łącznik prosty 46"/>
                <p:cNvCxnSpPr/>
                <p:nvPr/>
              </p:nvCxnSpPr>
              <p:spPr>
                <a:xfrm>
                  <a:off x="565212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48" name="pole tekstowe 47"/>
                <p:cNvSpPr txBox="1"/>
                <p:nvPr/>
              </p:nvSpPr>
              <p:spPr>
                <a:xfrm>
                  <a:off x="30074" y="4162428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2017</a:t>
                  </a:r>
                </a:p>
              </p:txBody>
            </p:sp>
            <p:sp>
              <p:nvSpPr>
                <p:cNvPr id="49" name="pole tekstowe 48"/>
                <p:cNvSpPr txBox="1"/>
                <p:nvPr/>
              </p:nvSpPr>
              <p:spPr>
                <a:xfrm>
                  <a:off x="1094969" y="4143875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2018</a:t>
                  </a:r>
                </a:p>
              </p:txBody>
            </p:sp>
            <p:sp>
              <p:nvSpPr>
                <p:cNvPr id="50" name="pole tekstowe 49"/>
                <p:cNvSpPr txBox="1"/>
                <p:nvPr/>
              </p:nvSpPr>
              <p:spPr>
                <a:xfrm>
                  <a:off x="2198573" y="4143875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2019</a:t>
                  </a:r>
                </a:p>
              </p:txBody>
            </p:sp>
            <p:sp>
              <p:nvSpPr>
                <p:cNvPr id="51" name="pole tekstowe 50"/>
                <p:cNvSpPr txBox="1"/>
                <p:nvPr/>
              </p:nvSpPr>
              <p:spPr>
                <a:xfrm>
                  <a:off x="3263127" y="4139266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2020</a:t>
                  </a:r>
                </a:p>
              </p:txBody>
            </p:sp>
            <p:sp>
              <p:nvSpPr>
                <p:cNvPr id="52" name="pole tekstowe 51"/>
                <p:cNvSpPr txBox="1"/>
                <p:nvPr/>
              </p:nvSpPr>
              <p:spPr>
                <a:xfrm>
                  <a:off x="4340924" y="4152445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2021</a:t>
                  </a:r>
                </a:p>
              </p:txBody>
            </p:sp>
            <p:sp>
              <p:nvSpPr>
                <p:cNvPr id="53" name="pole tekstowe 52"/>
                <p:cNvSpPr txBox="1"/>
                <p:nvPr/>
              </p:nvSpPr>
              <p:spPr>
                <a:xfrm>
                  <a:off x="5447341" y="4152732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2022</a:t>
                  </a:r>
                </a:p>
              </p:txBody>
            </p:sp>
            <p:cxnSp>
              <p:nvCxnSpPr>
                <p:cNvPr id="54" name="Łącznik prosty 53"/>
                <p:cNvCxnSpPr/>
                <p:nvPr/>
              </p:nvCxnSpPr>
              <p:spPr>
                <a:xfrm>
                  <a:off x="673224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5" name="pole tekstowe 54"/>
                <p:cNvSpPr txBox="1"/>
                <p:nvPr/>
              </p:nvSpPr>
              <p:spPr>
                <a:xfrm>
                  <a:off x="6506125" y="4162428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2023</a:t>
                  </a:r>
                </a:p>
              </p:txBody>
            </p:sp>
            <p:cxnSp>
              <p:nvCxnSpPr>
                <p:cNvPr id="56" name="Łącznik prosty 55"/>
                <p:cNvCxnSpPr/>
                <p:nvPr/>
              </p:nvCxnSpPr>
              <p:spPr>
                <a:xfrm>
                  <a:off x="781236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7" name="pole tekstowe 56"/>
                <p:cNvSpPr txBox="1"/>
                <p:nvPr/>
              </p:nvSpPr>
              <p:spPr>
                <a:xfrm>
                  <a:off x="7535941" y="4149080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2024</a:t>
                  </a:r>
                </a:p>
              </p:txBody>
            </p:sp>
          </p:grpSp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5964" y="1779174"/>
                <a:ext cx="1101514" cy="656174"/>
              </a:xfrm>
              <a:prstGeom prst="rect">
                <a:avLst/>
              </a:prstGeom>
              <a:ln w="19050">
                <a:solidFill>
                  <a:srgbClr val="4D7830"/>
                </a:solidFill>
              </a:ln>
            </p:spPr>
          </p:pic>
          <p:pic>
            <p:nvPicPr>
              <p:cNvPr id="21" name="Obraz 2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47344" y="4305059"/>
                <a:ext cx="1093816" cy="617554"/>
              </a:xfrm>
              <a:prstGeom prst="rect">
                <a:avLst/>
              </a:prstGeom>
              <a:ln w="19050">
                <a:solidFill>
                  <a:srgbClr val="000099"/>
                </a:solidFill>
              </a:ln>
            </p:spPr>
          </p:pic>
          <p:pic>
            <p:nvPicPr>
              <p:cNvPr id="22" name="Obraz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15297" y="1779174"/>
                <a:ext cx="466319" cy="656174"/>
              </a:xfrm>
              <a:prstGeom prst="rect">
                <a:avLst/>
              </a:prstGeom>
              <a:ln w="19050">
                <a:solidFill>
                  <a:srgbClr val="4D7830"/>
                </a:solidFill>
              </a:ln>
            </p:spPr>
          </p:pic>
          <p:sp>
            <p:nvSpPr>
              <p:cNvPr id="23" name="pole tekstowe 22"/>
              <p:cNvSpPr txBox="1"/>
              <p:nvPr/>
            </p:nvSpPr>
            <p:spPr>
              <a:xfrm>
                <a:off x="1109164" y="2454549"/>
                <a:ext cx="2061514" cy="29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4D78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Programy nauczania</a:t>
                </a:r>
              </a:p>
            </p:txBody>
          </p:sp>
          <p:cxnSp>
            <p:nvCxnSpPr>
              <p:cNvPr id="24" name="Łącznik prosty ze strzałką 23"/>
              <p:cNvCxnSpPr>
                <a:stCxn id="23" idx="3"/>
              </p:cNvCxnSpPr>
              <p:nvPr/>
            </p:nvCxnSpPr>
            <p:spPr>
              <a:xfrm>
                <a:off x="3170678" y="2602242"/>
                <a:ext cx="5300337" cy="21584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D7830"/>
                </a:solidFill>
                <a:prstDash val="sysDash"/>
                <a:tailEnd type="triangle"/>
              </a:ln>
              <a:effectLst/>
            </p:spPr>
          </p:cxnSp>
          <p:cxnSp>
            <p:nvCxnSpPr>
              <p:cNvPr id="25" name="Łącznik prosty ze strzałką 24"/>
              <p:cNvCxnSpPr/>
              <p:nvPr/>
            </p:nvCxnSpPr>
            <p:spPr>
              <a:xfrm>
                <a:off x="3221324" y="2933160"/>
                <a:ext cx="527826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D7830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6" name="pole tekstowe 25"/>
              <p:cNvSpPr txBox="1"/>
              <p:nvPr/>
            </p:nvSpPr>
            <p:spPr>
              <a:xfrm>
                <a:off x="1885953" y="3620741"/>
                <a:ext cx="2215426" cy="29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Podręczniki, materiały</a:t>
                </a:r>
              </a:p>
            </p:txBody>
          </p:sp>
          <p:cxnSp>
            <p:nvCxnSpPr>
              <p:cNvPr id="27" name="Łącznik prosty ze strzałką 26"/>
              <p:cNvCxnSpPr/>
              <p:nvPr/>
            </p:nvCxnSpPr>
            <p:spPr>
              <a:xfrm>
                <a:off x="3995936" y="3790018"/>
                <a:ext cx="4403071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8" name="pole tekstowe 27"/>
              <p:cNvSpPr txBox="1"/>
              <p:nvPr/>
            </p:nvSpPr>
            <p:spPr>
              <a:xfrm>
                <a:off x="2834777" y="3882534"/>
                <a:ext cx="2061514" cy="29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Programy nauczania</a:t>
                </a:r>
              </a:p>
            </p:txBody>
          </p:sp>
          <p:cxnSp>
            <p:nvCxnSpPr>
              <p:cNvPr id="29" name="Łącznik prosty ze strzałką 28"/>
              <p:cNvCxnSpPr/>
              <p:nvPr/>
            </p:nvCxnSpPr>
            <p:spPr>
              <a:xfrm>
                <a:off x="4791796" y="4077072"/>
                <a:ext cx="3607211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30" name="Prostokąt 29"/>
              <p:cNvSpPr/>
              <p:nvPr/>
            </p:nvSpPr>
            <p:spPr>
              <a:xfrm>
                <a:off x="3867172" y="4300350"/>
                <a:ext cx="436623" cy="646318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pl-PL" sz="1400" b="1" kern="0" dirty="0" err="1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</a:t>
                </a:r>
                <a:endParaRPr lang="pl-PL" sz="1400" b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Obraz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2834777" y="1925777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2" name="Obraz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3831014" y="1924473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3" name="Obraz 3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4927571" y="1925776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4" name="Obraz 3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5991968" y="1938776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5" name="Obraz 3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7020365" y="1923283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6" name="Obraz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8121296" y="1949916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7" name="Obraz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2772" y="4305730"/>
                <a:ext cx="697502" cy="651002"/>
              </a:xfrm>
              <a:prstGeom prst="rect">
                <a:avLst/>
              </a:prstGeom>
            </p:spPr>
          </p:pic>
          <p:pic>
            <p:nvPicPr>
              <p:cNvPr id="38" name="Obraz 3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0057" y="4300350"/>
                <a:ext cx="697502" cy="651002"/>
              </a:xfrm>
              <a:prstGeom prst="rect">
                <a:avLst/>
              </a:prstGeom>
            </p:spPr>
          </p:pic>
          <p:cxnSp>
            <p:nvCxnSpPr>
              <p:cNvPr id="39" name="Łącznik prosty ze strzałką 38"/>
              <p:cNvCxnSpPr/>
              <p:nvPr/>
            </p:nvCxnSpPr>
            <p:spPr>
              <a:xfrm>
                <a:off x="862943" y="2454549"/>
                <a:ext cx="0" cy="61441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4D783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0" name="Łącznik prosty ze strzałką 39"/>
              <p:cNvCxnSpPr/>
              <p:nvPr/>
            </p:nvCxnSpPr>
            <p:spPr>
              <a:xfrm flipV="1">
                <a:off x="1885953" y="3637356"/>
                <a:ext cx="9046" cy="61884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0099"/>
                </a:solidFill>
                <a:prstDash val="soli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8432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734686" y="901720"/>
            <a:ext cx="10273498" cy="1090639"/>
            <a:chOff x="265891" y="814598"/>
            <a:chExt cx="7035773" cy="2164237"/>
          </a:xfrm>
        </p:grpSpPr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474020" y="814598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265891" y="963379"/>
              <a:ext cx="6931117" cy="20154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Najważniejsze założenia podstawy programowej </a:t>
              </a:r>
            </a:p>
            <a:p>
              <a:pPr lvl="0">
                <a:defRPr/>
              </a:pP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historii </a:t>
              </a: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(zakres podstawowy i rozszerzony)</a:t>
              </a:r>
            </a:p>
          </p:txBody>
        </p:sp>
      </p:grpSp>
      <p:sp>
        <p:nvSpPr>
          <p:cNvPr id="58" name="Podtytuł 57"/>
          <p:cNvSpPr>
            <a:spLocks noGrp="1"/>
          </p:cNvSpPr>
          <p:nvPr>
            <p:ph type="subTitle" idx="1"/>
          </p:nvPr>
        </p:nvSpPr>
        <p:spPr>
          <a:xfrm>
            <a:off x="734686" y="2575727"/>
            <a:ext cx="10120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rgbClr val="0070C0"/>
                </a:solidFill>
                <a:latin typeface="Arial"/>
                <a:ea typeface="Times New Roman"/>
              </a:rPr>
              <a:t>powrót </a:t>
            </a:r>
            <a:r>
              <a:rPr lang="pl-PL" sz="2000" dirty="0">
                <a:solidFill>
                  <a:srgbClr val="0070C0"/>
                </a:solidFill>
                <a:latin typeface="Arial"/>
                <a:ea typeface="Times New Roman"/>
              </a:rPr>
              <a:t>do systematycznego i pełnego kursu w zakresie podstawowym realizowanego </a:t>
            </a:r>
            <a:r>
              <a:rPr lang="pl-PL" sz="2000" dirty="0" smtClean="0">
                <a:solidFill>
                  <a:srgbClr val="0070C0"/>
                </a:solidFill>
                <a:latin typeface="Arial"/>
                <a:ea typeface="Times New Roman"/>
              </a:rPr>
              <a:t>w pełni w obrębie jednego typu szkoły</a:t>
            </a:r>
            <a:endParaRPr lang="pl-PL" sz="2000" dirty="0">
              <a:solidFill>
                <a:srgbClr val="0070C0"/>
              </a:solidFill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734685" y="3332857"/>
            <a:ext cx="9915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rgbClr val="0070C0"/>
                </a:solidFill>
                <a:latin typeface="Arial"/>
                <a:ea typeface="Times New Roman"/>
              </a:rPr>
              <a:t>cała </a:t>
            </a:r>
            <a:r>
              <a:rPr lang="pl-PL" sz="2000" dirty="0">
                <a:solidFill>
                  <a:srgbClr val="0070C0"/>
                </a:solidFill>
                <a:latin typeface="Arial"/>
                <a:ea typeface="Times New Roman"/>
              </a:rPr>
              <a:t>populacja uczniów będzie poznawać ten sam „kanon” wiedzy historycznej</a:t>
            </a:r>
            <a:endParaRPr lang="pl-PL" sz="2000" dirty="0">
              <a:solidFill>
                <a:srgbClr val="0070C0"/>
              </a:solidFill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734684" y="3803000"/>
            <a:ext cx="10560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rgbClr val="0070C0"/>
                </a:solidFill>
                <a:latin typeface="Arial"/>
                <a:ea typeface="Times New Roman"/>
              </a:rPr>
              <a:t>równomierne rozłożenie </a:t>
            </a:r>
            <a:r>
              <a:rPr lang="pl-PL" sz="2000" dirty="0">
                <a:solidFill>
                  <a:srgbClr val="0070C0"/>
                </a:solidFill>
                <a:latin typeface="Arial"/>
                <a:ea typeface="Times New Roman"/>
              </a:rPr>
              <a:t>treści nauczania na cały cykl kształcenia </a:t>
            </a:r>
            <a:endParaRPr lang="pl-PL" sz="2000" dirty="0">
              <a:solidFill>
                <a:srgbClr val="0070C0"/>
              </a:solidFill>
            </a:endParaRPr>
          </a:p>
        </p:txBody>
      </p:sp>
      <p:sp>
        <p:nvSpPr>
          <p:cNvPr id="62" name="Prostokąt 61"/>
          <p:cNvSpPr/>
          <p:nvPr/>
        </p:nvSpPr>
        <p:spPr>
          <a:xfrm>
            <a:off x="734684" y="4255274"/>
            <a:ext cx="10120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70C0"/>
                </a:solidFill>
                <a:latin typeface="Arial"/>
                <a:ea typeface="Times New Roman"/>
              </a:rPr>
              <a:t>powrót do uporządkowanej, systematycznej wiedzy jako podstawy kształtowania umiejętności</a:t>
            </a:r>
            <a:endParaRPr lang="pl-PL" sz="2000" dirty="0">
              <a:solidFill>
                <a:srgbClr val="0070C0"/>
              </a:solidFill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734684" y="4857015"/>
            <a:ext cx="10426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70C0"/>
                </a:solidFill>
                <a:latin typeface="Arial"/>
                <a:ea typeface="Times New Roman"/>
              </a:rPr>
              <a:t>utrzymanie zapisów wymagań ogólnych w dotychczasowym podziale na chronologię historyczną, analizę i interpretację historyczną i tworzenie narracji historycznej</a:t>
            </a:r>
            <a:endParaRPr lang="pl-PL" sz="2000" dirty="0">
              <a:solidFill>
                <a:srgbClr val="0070C0"/>
              </a:solidFill>
            </a:endParaRPr>
          </a:p>
        </p:txBody>
      </p:sp>
      <p:sp>
        <p:nvSpPr>
          <p:cNvPr id="64" name="Prostokąt 63"/>
          <p:cNvSpPr/>
          <p:nvPr/>
        </p:nvSpPr>
        <p:spPr>
          <a:xfrm>
            <a:off x="734684" y="5597052"/>
            <a:ext cx="10426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koherentny układ treści przewidzianych dla zakresu podstawowego i rozszerzonego</a:t>
            </a:r>
            <a:endParaRPr lang="pl-PL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734684" y="862166"/>
            <a:ext cx="10426319" cy="1029083"/>
            <a:chOff x="161232" y="743720"/>
            <a:chExt cx="7140432" cy="2042087"/>
          </a:xfrm>
        </p:grpSpPr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474020" y="743720"/>
              <a:ext cx="6827644" cy="83733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161232" y="892501"/>
              <a:ext cx="7048377" cy="189330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2800" b="1" dirty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</a:rPr>
                <a:t>Powrót do systematycznego i pełnego kursu w zakresie podstawowym realizowanego w pełni w obrębie jednego typu szkoły</a:t>
              </a:r>
              <a:endParaRPr lang="pl-PL" sz="2800" b="1" dirty="0">
                <a:solidFill>
                  <a:srgbClr val="392E65"/>
                </a:solidFill>
                <a:latin typeface="Myriad Pro Cond" panose="020B0506030403020204" pitchFamily="34" charset="0"/>
              </a:endParaRPr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8236" y="2311387"/>
            <a:ext cx="9883119" cy="3497047"/>
          </a:xfrm>
        </p:spPr>
        <p:txBody>
          <a:bodyPr>
            <a:normAutofit fontScale="92500" lnSpcReduction="10000"/>
          </a:bodyPr>
          <a:lstStyle/>
          <a:p>
            <a:pPr marL="457200" lvl="0" algn="just">
              <a:lnSpc>
                <a:spcPct val="150000"/>
              </a:lnSpc>
              <a:spcBef>
                <a:spcPts val="0"/>
              </a:spcBef>
            </a:pPr>
            <a:r>
              <a:rPr lang="pl-PL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Nowa podstawa </a:t>
            </a:r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programowa (w zakresie podstawowym i rozszerzonym):</a:t>
            </a:r>
            <a:endParaRPr lang="pl-PL" sz="20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obejmuje treści z wszystkich epok (od antyku po dzieje najnowsze);</a:t>
            </a:r>
          </a:p>
          <a:p>
            <a:pPr marL="742950" lvl="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kładzie nacisk na historię Polski, nie pomijając najważniejszych zagadnień z historii powszechnej;</a:t>
            </a:r>
          </a:p>
          <a:p>
            <a:pPr marL="742950" lvl="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utrzymuje równowagę miedzy historią polityczną a historią społeczno-gospodarczą i historią kultury;</a:t>
            </a:r>
          </a:p>
          <a:p>
            <a:pPr marL="742950" lvl="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zwiększa obecność historii najnowszej w całym cyklu kształcenia;</a:t>
            </a:r>
          </a:p>
          <a:p>
            <a:pPr marL="742950" lvl="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stanowi powtórny, pogłębiony względem szkoły podstawowej, pełny kurs historii.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7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734684" y="962182"/>
            <a:ext cx="10426319" cy="598196"/>
            <a:chOff x="161232" y="942183"/>
            <a:chExt cx="7140432" cy="1187046"/>
          </a:xfrm>
        </p:grpSpPr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474020" y="942183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161232" y="1090964"/>
              <a:ext cx="7048377" cy="10382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2800" b="1" dirty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</a:rPr>
                <a:t>Cała populacja uczniów będzie poznawać ten sam „kanon” wiedzy historycznej</a:t>
              </a:r>
              <a:endParaRPr lang="pl-PL" sz="2800" b="1" dirty="0">
                <a:solidFill>
                  <a:srgbClr val="392E65"/>
                </a:solidFill>
                <a:latin typeface="Myriad Pro Cond" panose="020B0506030403020204" pitchFamily="34" charset="0"/>
              </a:endParaRPr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8235" y="1849816"/>
            <a:ext cx="10712768" cy="3908611"/>
          </a:xfrm>
        </p:spPr>
        <p:txBody>
          <a:bodyPr>
            <a:norm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Nowa podstawa programowa gwarantuje:</a:t>
            </a:r>
          </a:p>
          <a:p>
            <a:pPr marL="7429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możliwość odwoływania się do zapisów podstawy na egzaminie maturalnym z historii (przedmiot </a:t>
            </a:r>
            <a:r>
              <a:rPr lang="pl-PL" sz="2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historia i społeczeństwo</a:t>
            </a: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nie dawał takich możliwości);</a:t>
            </a:r>
          </a:p>
          <a:p>
            <a:pPr marL="7429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porównywalność wymagań stawianych </a:t>
            </a: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uczniom na każdym etapie edukacji;</a:t>
            </a:r>
            <a:endParaRPr lang="pl-PL" sz="20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budowanie tożsamości wokół historii własnego społeczeństwa, narodu i państwa;</a:t>
            </a:r>
          </a:p>
          <a:p>
            <a:pPr marL="7429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rzeczywiste wzmocnienie historii najnowszej w szkolnej edukacji historycznej.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3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734684" y="962176"/>
            <a:ext cx="10426319" cy="598196"/>
            <a:chOff x="161232" y="942179"/>
            <a:chExt cx="7140432" cy="1187045"/>
          </a:xfrm>
        </p:grpSpPr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474020" y="942179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161232" y="1090959"/>
              <a:ext cx="7048377" cy="10382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2800" b="1" dirty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Równomierne rozłożenie treści nauczania </a:t>
              </a:r>
              <a:r>
                <a:rPr lang="pl-PL" sz="28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na </a:t>
              </a:r>
              <a:r>
                <a:rPr lang="pl-PL" sz="2800" b="1" dirty="0">
                  <a:solidFill>
                    <a:srgbClr val="392E65"/>
                  </a:solidFill>
                  <a:latin typeface="Myriad Pro Cond" panose="020B0506030403020204" pitchFamily="34" charset="0"/>
                  <a:ea typeface="Times New Roman"/>
                  <a:cs typeface="Arial" panose="020B0604020202020204" pitchFamily="34" charset="0"/>
                </a:rPr>
                <a:t>cały cykl kształcenia </a:t>
              </a:r>
              <a:endParaRPr lang="pl-PL" sz="28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34683" y="1814096"/>
            <a:ext cx="10426319" cy="390861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28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Nowa podstawa </a:t>
            </a:r>
            <a:r>
              <a:rPr lang="pl-PL" sz="28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programowa, to:</a:t>
            </a:r>
            <a:endParaRPr lang="pl-PL" sz="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godziny historii tygodniowo w każdej klasie liceum;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godziny w klasach 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I-III </a:t>
            </a: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po 1 godzinie w klasach 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IV-V </a:t>
            </a: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technikum;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realne rozłożenie treści w czasie, który jest potrzebny na ich opanowanie;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powtórny pełny kurs historii (w </a:t>
            </a: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pogłębionej i bardziej sproblematyzowanej 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formie względem szkoły podstawowej);</a:t>
            </a:r>
            <a:endParaRPr lang="pl-PL" sz="28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ożliwość korelowania edukacji historycznej z </a:t>
            </a: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lekcjami języka polskiego (także układ chronologiczny – od antyku po współczesność</a:t>
            </a:r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endParaRPr lang="pl-PL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03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ja1.potx" id="{51723B0F-3E97-4CBE-95F9-6A534B15515E}" vid="{2B494970-2AE8-4A2E-A241-E85E79EDEF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Vademecum nauczyciela</Template>
  <TotalTime>2163</TotalTime>
  <Words>973</Words>
  <Application>Microsoft Office PowerPoint</Application>
  <PresentationFormat>Niestandardowy</PresentationFormat>
  <Paragraphs>124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Calibri</vt:lpstr>
      <vt:lpstr>Myriad Pro Cond</vt:lpstr>
      <vt:lpstr>Lato</vt:lpstr>
      <vt:lpstr>Wingdings</vt:lpstr>
      <vt:lpstr>Times New Roman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Wioletta Kozak</dc:creator>
  <cp:lastModifiedBy>Karolina Strugińska</cp:lastModifiedBy>
  <cp:revision>281</cp:revision>
  <dcterms:created xsi:type="dcterms:W3CDTF">2018-09-07T11:39:44Z</dcterms:created>
  <dcterms:modified xsi:type="dcterms:W3CDTF">2019-12-18T10:39:48Z</dcterms:modified>
</cp:coreProperties>
</file>