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3" r:id="rId2"/>
    <p:sldId id="334" r:id="rId3"/>
    <p:sldId id="360" r:id="rId4"/>
    <p:sldId id="335" r:id="rId5"/>
    <p:sldId id="336" r:id="rId6"/>
    <p:sldId id="337" r:id="rId7"/>
    <p:sldId id="351" r:id="rId8"/>
    <p:sldId id="352" r:id="rId9"/>
    <p:sldId id="353" r:id="rId10"/>
    <p:sldId id="354" r:id="rId11"/>
    <p:sldId id="355" r:id="rId12"/>
    <p:sldId id="356" r:id="rId13"/>
    <p:sldId id="358" r:id="rId14"/>
    <p:sldId id="359" r:id="rId15"/>
    <p:sldId id="357" r:id="rId16"/>
    <p:sldId id="350" r:id="rId17"/>
  </p:sldIdLst>
  <p:sldSz cx="12192000" cy="6858000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5519" autoAdjust="0"/>
  </p:normalViewPr>
  <p:slideViewPr>
    <p:cSldViewPr snapToGrid="0">
      <p:cViewPr>
        <p:scale>
          <a:sx n="106" d="100"/>
          <a:sy n="106" d="100"/>
        </p:scale>
        <p:origin x="-504" y="-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578D4-80E6-4100-BBC5-5B13F54F791E}" type="datetimeFigureOut">
              <a:rPr lang="pl-PL" smtClean="0"/>
              <a:t>2019-12-18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33B9B-76BE-43B5-92AD-F0696BD3FF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7390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FB40D-862F-4B86-9C6B-08F0959C1240}" type="datetimeFigureOut">
              <a:rPr lang="pl-PL" smtClean="0"/>
              <a:t>2019-12-18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D88B5-A9A9-4B60-B69C-735576C46E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6817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 smtClean="0"/>
              <a:t>Wszelkie prawa zastrzeżone © Ośrodek Rozwoju Edukacji w Warszawie | www.ore.edu.pl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8056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 smtClean="0"/>
              <a:t>Wszelkie prawa zastrzeżone © Ośrodek Rozwoju Edukacji w Warszawie | www.ore.edu.pl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3609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 smtClean="0"/>
              <a:t>Wszelkie prawa zastrzeżone © Ośrodek Rozwoju Edukacji w Warszawie | www.ore.edu.pl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9237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 smtClean="0"/>
              <a:t>Wszelkie prawa zastrzeżone © Ośrodek Rozwoju Edukacji w Warszawie | www.ore.edu.pl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CD88B5-A9A9-4B60-B69C-735576C46E04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9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55A-E828-470C-92FE-D1C78ED45A0A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89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22B7-FCB2-44B1-8A37-585CD39F0E07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99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FD5E-C465-4E3B-B538-F9C768662964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0E69-8818-48B8-86BA-62040486E68A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3901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77BF-1BC2-43CD-8AF6-E966B30FA1AC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514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929B8-8235-4BFB-B442-D74FD43858D1}" type="datetime1">
              <a:rPr lang="pl-PL" smtClean="0"/>
              <a:t>2019-12-18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87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353F-7A32-4779-9200-CB8CAAF57FD6}" type="datetime1">
              <a:rPr lang="pl-PL" smtClean="0"/>
              <a:t>2019-12-18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04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FFC9-6081-49B0-8EE3-0B8FEB8E3E9B}" type="datetime1">
              <a:rPr lang="pl-PL" smtClean="0"/>
              <a:t>2019-12-18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4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E266-217A-49BB-9E3B-F11E8F50795D}" type="datetime1">
              <a:rPr lang="pl-PL" smtClean="0"/>
              <a:t>2019-12-18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08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D6F6-8FB4-4168-ABF8-2235C41ED6C8}" type="datetime1">
              <a:rPr lang="pl-PL" smtClean="0"/>
              <a:t>2019-12-18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20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EEBA-F153-47FF-948E-A311A2ABB83A}" type="datetime1">
              <a:rPr lang="pl-PL" smtClean="0"/>
              <a:t>2019-12-18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66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BAD60-B975-4AC0-BFF5-ED8BBF7486F6}" type="datetime1">
              <a:rPr lang="pl-PL" smtClean="0"/>
              <a:t>2019-12-18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66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2"/>
            <a:ext cx="12195050" cy="685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9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1010810"/>
            <a:ext cx="9802687" cy="1046442"/>
            <a:chOff x="179513" y="810531"/>
            <a:chExt cx="6931032" cy="1498398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810531"/>
              <a:ext cx="6827644" cy="8373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854601"/>
              <a:ext cx="6832915" cy="1454328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moduł zintegrowany</a:t>
              </a:r>
            </a:p>
          </p:txBody>
        </p:sp>
      </p:grp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71685"/>
              </p:ext>
            </p:extLst>
          </p:nvPr>
        </p:nvGraphicFramePr>
        <p:xfrm>
          <a:off x="1112520" y="2337307"/>
          <a:ext cx="9311935" cy="40188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174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45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42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400" b="1" i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podstawowy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Zakres rozszerzony</a:t>
                      </a:r>
                      <a:endParaRPr lang="pl-PL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836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600" b="1" kern="100" dirty="0" smtClean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IV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Społeczeństwo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życie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polityczne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kultura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starożytnego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Rzymu</a:t>
                      </a:r>
                      <a:r>
                        <a:rPr lang="en-US" sz="14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Uczeń</a:t>
                      </a:r>
                      <a:r>
                        <a:rPr lang="en-US" sz="14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: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64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u="none" strike="noStrike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przemiany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ustrojowe i </a:t>
                      </a:r>
                      <a:r>
                        <a:rPr lang="en-US" sz="1400" u="none" strike="noStrike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społeczne (w tym problem niewolnictwa) w państwie rzymskim doby republiki oraz cesarstwa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z uwzględnienim roli Juliusza Cezara i Oktawiana Augusta;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omawia charakter ekspansji rzymskiej i wyjaśnia ideę imperium rzymskiego;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 wierzenia religijne starożytnych Rzymian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wyjaśnia genezę chrześcijaństwa i zmiany sytuacji chrześcijan w państwie rzymskim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wyjaśnia wewnętrzne i zewnętrzne przyczyny upadku państwa rzymskiego;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u="none" strike="noStrike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rozpoznaje osiągnięcia kulturowe starożytnych Rzymian</a:t>
                      </a:r>
                      <a:r>
                        <a:rPr lang="en-US" sz="1400" u="none" strike="noStrike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40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spełnia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wymagania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określone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zakresu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podstawowego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a 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ponadto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706880" algn="l"/>
                        </a:tabLs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omawia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początki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Rzymu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z 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uwzględnieniem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kultury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Etrusków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706880" algn="l"/>
                        </a:tabLs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organizację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armii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oraz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etapy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ekspansji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rzymskiej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706880" algn="l"/>
                        </a:tabLs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rozpoznaje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dziedzictwo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antyku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grecko-rzymskiego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we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współczesnym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świecie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706880" algn="l"/>
                        </a:tabLs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wyjaśnia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pojęcia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obywatel</a:t>
                      </a:r>
                      <a:r>
                        <a:rPr lang="en-US" sz="14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i="1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obywatelstwo</a:t>
                      </a:r>
                      <a:r>
                        <a:rPr lang="en-US" sz="14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 polis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ateńskiej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republikańskim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Rzymie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oraz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wyjaśnia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recepcję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antycznego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pojęcia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obywatel</a:t>
                      </a:r>
                      <a:r>
                        <a:rPr lang="en-US" sz="14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późniejszych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epokach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2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31978"/>
            <a:ext cx="9802687" cy="1046439"/>
            <a:chOff x="179513" y="697650"/>
            <a:chExt cx="6931032" cy="1498392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97650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41718"/>
              <a:ext cx="6832915" cy="1454324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integracja w ramach pojedynczego wymagania (przykłady)</a:t>
              </a:r>
            </a:p>
          </p:txBody>
        </p:sp>
      </p:grpSp>
      <p:sp>
        <p:nvSpPr>
          <p:cNvPr id="4" name="Prostokąt 3"/>
          <p:cNvSpPr/>
          <p:nvPr/>
        </p:nvSpPr>
        <p:spPr>
          <a:xfrm>
            <a:off x="838201" y="3109227"/>
            <a:ext cx="958625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XXIII.3) 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ocenia polską specyfikę w zakresie rozwiązań ustrojowych, </a:t>
            </a:r>
            <a:r>
              <a:rPr lang="pl-PL" sz="2000" kern="100" dirty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struktury społecznej i modelu życia gospodarczego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 na tle europejskim w XVII w</a:t>
            </a: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</a:rPr>
              <a:t>. (ZP);</a:t>
            </a:r>
            <a:endParaRPr lang="pl-PL" sz="2000" dirty="0"/>
          </a:p>
          <a:p>
            <a:endParaRPr lang="pl-PL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XXXI.1</a:t>
            </a: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charakteryzuje sytuację polityczną, </a:t>
            </a:r>
            <a:r>
              <a:rPr lang="pl-PL" sz="20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społeczno-gospodarczą</a:t>
            </a: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 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kulturową</a:t>
            </a: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Królestwa Polskiego, ziem zabranych, zaboru pruskiego i austriackiego (ZP</a:t>
            </a:r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);</a:t>
            </a:r>
          </a:p>
          <a:p>
            <a:endParaRPr lang="pl-P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XLVII. 4) 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charakteryzuje polityczne, </a:t>
            </a:r>
            <a:r>
              <a:rPr lang="pl-PL" sz="2000" kern="100" dirty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gospodarczo-społeczne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 oraz </a:t>
            </a:r>
            <a:r>
              <a:rPr lang="pl-PL" sz="2000" kern="100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kulturowe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 skutki II wojny </a:t>
            </a: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</a:rPr>
              <a:t>światowej (ZR).</a:t>
            </a:r>
            <a:endParaRPr lang="pl-PL" sz="2000" dirty="0"/>
          </a:p>
        </p:txBody>
      </p:sp>
      <p:sp>
        <p:nvSpPr>
          <p:cNvPr id="7" name="Prostokąt 6"/>
          <p:cNvSpPr/>
          <p:nvPr/>
        </p:nvSpPr>
        <p:spPr>
          <a:xfrm>
            <a:off x="838201" y="2595176"/>
            <a:ext cx="1402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Uczeń:</a:t>
            </a:r>
            <a:endParaRPr lang="pl-PL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97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08332"/>
            <a:ext cx="9802687" cy="1046448"/>
            <a:chOff x="179513" y="663796"/>
            <a:chExt cx="6931032" cy="1498403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63796"/>
              <a:ext cx="6827644" cy="83733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07865"/>
              <a:ext cx="6724951" cy="1454334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Tzw. ukryta obecność różnych obszarów historii </a:t>
              </a:r>
            </a:p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w zapisach podstawy programowej (przykłady)</a:t>
              </a:r>
            </a:p>
          </p:txBody>
        </p:sp>
      </p:grpSp>
      <p:sp>
        <p:nvSpPr>
          <p:cNvPr id="4" name="Prostokąt 3"/>
          <p:cNvSpPr/>
          <p:nvPr/>
        </p:nvSpPr>
        <p:spPr>
          <a:xfrm>
            <a:off x="838201" y="2996790"/>
            <a:ext cx="95862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XXXIII. 2) 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</a:rPr>
              <a:t>wyjaśnia przyczyny i skutki wojny secesyjnej w Stanach </a:t>
            </a: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</a:rPr>
              <a:t>Zjednoczonych (ZP);</a:t>
            </a:r>
            <a:endParaRPr lang="pl-PL" sz="2000" dirty="0"/>
          </a:p>
          <a:p>
            <a:endParaRPr lang="pl-P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l-PL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XLVII. 4) </a:t>
            </a:r>
            <a:r>
              <a:rPr lang="pl-PL" sz="2000" dirty="0">
                <a:latin typeface="Arial" panose="020B0604020202020204" pitchFamily="34" charset="0"/>
                <a:ea typeface="SimSun" panose="02010600030101010101" pitchFamily="2" charset="-122"/>
              </a:rPr>
              <a:t>charakteryzuje politykę hitlerowskich Niemiec na terenach okupowanej </a:t>
            </a:r>
            <a:r>
              <a:rPr lang="pl-PL" sz="2000" dirty="0" smtClean="0">
                <a:latin typeface="Arial" panose="020B0604020202020204" pitchFamily="34" charset="0"/>
                <a:ea typeface="SimSun" panose="02010600030101010101" pitchFamily="2" charset="-122"/>
              </a:rPr>
              <a:t>Europy </a:t>
            </a: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</a:rPr>
              <a:t>(ZP);</a:t>
            </a:r>
          </a:p>
          <a:p>
            <a:endParaRPr lang="pl-PL" sz="2000" kern="100" dirty="0">
              <a:latin typeface="Arial" panose="020B0604020202020204" pitchFamily="34" charset="0"/>
              <a:ea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SzPts val="1200"/>
            </a:pP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</a:rPr>
              <a:t>L.8) </a:t>
            </a:r>
            <a:r>
              <a:rPr lang="pl-PL" sz="2000" kern="100" dirty="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charakteryzuje powstanie warszawskie (uwarunkowania polityczne, przebieg walk, następstwa powstania, postawę aliantów i Związku Sowieckiego</a:t>
            </a:r>
            <a:r>
              <a:rPr lang="pl-PL" sz="2000" kern="100" dirty="0" smtClean="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(ZP);</a:t>
            </a:r>
            <a:endParaRPr lang="pl-PL" sz="2000" dirty="0">
              <a:cs typeface="Times New Roman" panose="02020603050405020304" pitchFamily="18" charset="0"/>
            </a:endParaRPr>
          </a:p>
          <a:p>
            <a:endParaRPr lang="pl-PL" sz="2000" dirty="0"/>
          </a:p>
        </p:txBody>
      </p:sp>
      <p:sp>
        <p:nvSpPr>
          <p:cNvPr id="7" name="Prostokąt 6"/>
          <p:cNvSpPr/>
          <p:nvPr/>
        </p:nvSpPr>
        <p:spPr>
          <a:xfrm>
            <a:off x="838201" y="2475630"/>
            <a:ext cx="1402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Uczeń:</a:t>
            </a:r>
            <a:endParaRPr lang="pl-PL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51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="" xmlns:a16="http://schemas.microsoft.com/office/drawing/2014/main" id="{2671ACE7-A60F-463C-952B-B710AA64CE3D}"/>
              </a:ext>
            </a:extLst>
          </p:cNvPr>
          <p:cNvSpPr txBox="1"/>
          <p:nvPr/>
        </p:nvSpPr>
        <p:spPr>
          <a:xfrm>
            <a:off x="804401" y="1010805"/>
            <a:ext cx="9656463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="" xmlns:a16="http://schemas.microsoft.com/office/drawing/2014/main" id="{7EC5D269-39A3-4FFA-9870-CD9897B9BFA8}"/>
              </a:ext>
            </a:extLst>
          </p:cNvPr>
          <p:cNvSpPr txBox="1"/>
          <p:nvPr/>
        </p:nvSpPr>
        <p:spPr>
          <a:xfrm>
            <a:off x="760537" y="1041582"/>
            <a:ext cx="9511223" cy="553998"/>
          </a:xfrm>
          <a:prstGeom prst="rect">
            <a:avLst/>
          </a:prstGeom>
          <a:solidFill>
            <a:srgbClr val="FFFFFF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pl-PL" sz="3000" b="1" kern="0" dirty="0" smtClean="0">
                <a:solidFill>
                  <a:srgbClr val="392E65"/>
                </a:solidFill>
                <a:latin typeface="Myriad Pro Cond" panose="020B0506030403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Część warsztatowa – tworzenie scenariusza lekcji</a:t>
            </a:r>
          </a:p>
        </p:txBody>
      </p:sp>
      <p:sp>
        <p:nvSpPr>
          <p:cNvPr id="7" name="Prostokąt 6"/>
          <p:cNvSpPr/>
          <p:nvPr/>
        </p:nvSpPr>
        <p:spPr>
          <a:xfrm>
            <a:off x="780351" y="1935467"/>
            <a:ext cx="4526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Elementy scenariusza lekcji:</a:t>
            </a:r>
            <a:endParaRPr lang="pl-PL" sz="2400" b="1" dirty="0">
              <a:solidFill>
                <a:srgbClr val="0070C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760536" y="2678139"/>
            <a:ext cx="980268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Wymaganie/ wymagania z podstawy programowej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Temat lekcji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Cele lekcji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Metody i formy pracy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Środki dydaktyczne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Przebieg lekcji (rekapitulacja wtórna – wprowadzenie nowych informacji – rekapitulacja pierwotna – praca domowa)</a:t>
            </a:r>
            <a:endParaRPr lang="pl-PL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42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="" xmlns:a16="http://schemas.microsoft.com/office/drawing/2014/main" id="{2671ACE7-A60F-463C-952B-B710AA64CE3D}"/>
              </a:ext>
            </a:extLst>
          </p:cNvPr>
          <p:cNvSpPr txBox="1"/>
          <p:nvPr/>
        </p:nvSpPr>
        <p:spPr>
          <a:xfrm>
            <a:off x="824873" y="1018691"/>
            <a:ext cx="9656463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="" xmlns:a16="http://schemas.microsoft.com/office/drawing/2014/main" id="{7EC5D269-39A3-4FFA-9870-CD9897B9BFA8}"/>
              </a:ext>
            </a:extLst>
          </p:cNvPr>
          <p:cNvSpPr txBox="1"/>
          <p:nvPr/>
        </p:nvSpPr>
        <p:spPr>
          <a:xfrm>
            <a:off x="760537" y="1049468"/>
            <a:ext cx="9587423" cy="553998"/>
          </a:xfrm>
          <a:prstGeom prst="rect">
            <a:avLst/>
          </a:prstGeom>
          <a:solidFill>
            <a:srgbClr val="FFFFFF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pl-PL" sz="3000" b="1" kern="0" dirty="0" smtClean="0">
                <a:solidFill>
                  <a:srgbClr val="392E65"/>
                </a:solidFill>
                <a:latin typeface="Myriad Pro Cond" panose="020B0506030403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Część warsztatowa – prezentacje scenariuszy lekcji</a:t>
            </a:r>
          </a:p>
        </p:txBody>
      </p:sp>
      <p:sp>
        <p:nvSpPr>
          <p:cNvPr id="7" name="Prostokąt 6"/>
          <p:cNvSpPr/>
          <p:nvPr/>
        </p:nvSpPr>
        <p:spPr>
          <a:xfrm>
            <a:off x="780351" y="1888166"/>
            <a:ext cx="78454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Elementy prezentowane na forum grupy:</a:t>
            </a:r>
            <a:endParaRPr lang="pl-PL" sz="2400" b="1" dirty="0">
              <a:solidFill>
                <a:srgbClr val="0070C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760536" y="2630838"/>
            <a:ext cx="980268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Wymaganie/ wymagania z podstawy programowej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Temat lekcji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Cele lekcji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Metody i formy pracy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Środki dydaktyczne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Przebieg lekcji (rekapitulacja wtórna – wprowadzenie nowych informacji – rekapitulacja pierwotna – praca domowa)</a:t>
            </a:r>
            <a:endParaRPr lang="pl-PL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0" y="1903751"/>
            <a:ext cx="9725023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47748"/>
            <a:ext cx="9802687" cy="592658"/>
            <a:chOff x="179513" y="720241"/>
            <a:chExt cx="6931032" cy="848625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720241"/>
              <a:ext cx="6827644" cy="83733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75598"/>
              <a:ext cx="6724951" cy="793268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Podsumowanie</a:t>
              </a:r>
            </a:p>
          </p:txBody>
        </p:sp>
      </p:grpSp>
      <p:sp>
        <p:nvSpPr>
          <p:cNvPr id="4" name="Prostokąt 3"/>
          <p:cNvSpPr/>
          <p:nvPr/>
        </p:nvSpPr>
        <p:spPr>
          <a:xfrm>
            <a:off x="685506" y="1861544"/>
            <a:ext cx="958625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Nie da się odizolować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dziejów politycznych od innych obszarów historii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Dzieje polityczne stanowią osnowę dla narracji o procesach społecznych, gospodarczych i kulturowych.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Obraz przeszłości tworzą wzajemnie się przenikające i warunkujące aspekty: polityczny, społeczno-gospodarczy i kulturowy.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Trzeba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patrzeć na przeszłość całościowo.</a:t>
            </a:r>
            <a:endParaRPr lang="pl-PL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9978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tekstu 15"/>
          <p:cNvSpPr>
            <a:spLocks noGrp="1"/>
          </p:cNvSpPr>
          <p:nvPr>
            <p:ph type="body" sz="half" idx="2"/>
          </p:nvPr>
        </p:nvSpPr>
        <p:spPr>
          <a:xfrm>
            <a:off x="7658100" y="835553"/>
            <a:ext cx="3325521" cy="697972"/>
          </a:xfrm>
        </p:spPr>
        <p:txBody>
          <a:bodyPr>
            <a:normAutofit/>
          </a:bodyPr>
          <a:lstStyle/>
          <a:p>
            <a:pPr lvl="0" algn="ctr">
              <a:lnSpc>
                <a:spcPct val="115000"/>
              </a:lnSpc>
              <a:spcBef>
                <a:spcPts val="0"/>
              </a:spcBef>
            </a:pPr>
            <a:r>
              <a:rPr lang="pl-PL" sz="2800" i="1" dirty="0" smtClean="0">
                <a:solidFill>
                  <a:srgbClr val="0070C0"/>
                </a:solidFill>
                <a:latin typeface="Myriad Pro Cond" panose="020B0506030403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Dziękuję za uwagę!</a:t>
            </a:r>
            <a:endParaRPr lang="pl-PL" sz="2400" i="1" dirty="0">
              <a:solidFill>
                <a:srgbClr val="0070C0"/>
              </a:solidFill>
              <a:latin typeface="Myriad Pro Cond" panose="020B0506030403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9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428594" y="1324939"/>
            <a:ext cx="9144000" cy="3381972"/>
          </a:xfrm>
        </p:spPr>
        <p:txBody>
          <a:bodyPr>
            <a:noAutofit/>
          </a:bodyPr>
          <a:lstStyle/>
          <a:p>
            <a:r>
              <a:rPr lang="pl-PL" sz="4400" b="1" dirty="0">
                <a:latin typeface="Myriad Pro Cond" panose="020B0506030403020204" pitchFamily="34" charset="0"/>
                <a:ea typeface="Times New Roman" panose="02020603050405020304" pitchFamily="18" charset="0"/>
              </a:rPr>
              <a:t>Dzieje polityczne a historia </a:t>
            </a:r>
            <a:r>
              <a:rPr lang="pl-PL" sz="4400" b="1" dirty="0" smtClean="0">
                <a:latin typeface="Myriad Pro Cond" panose="020B0506030403020204" pitchFamily="34" charset="0"/>
                <a:ea typeface="Times New Roman" panose="02020603050405020304" pitchFamily="18" charset="0"/>
              </a:rPr>
              <a:t>społeczno-gospodarcza </a:t>
            </a:r>
            <a:r>
              <a:rPr lang="pl-PL" sz="4400" b="1" dirty="0">
                <a:latin typeface="Myriad Pro Cond" panose="020B0506030403020204" pitchFamily="34" charset="0"/>
                <a:ea typeface="Times New Roman" panose="02020603050405020304" pitchFamily="18" charset="0"/>
              </a:rPr>
              <a:t>i historia kultury w zapisach </a:t>
            </a:r>
            <a:r>
              <a:rPr lang="pl-PL" sz="4400" b="1" dirty="0" smtClean="0">
                <a:latin typeface="Myriad Pro Cond" panose="020B0506030403020204" pitchFamily="34" charset="0"/>
                <a:ea typeface="Times New Roman" panose="02020603050405020304" pitchFamily="18" charset="0"/>
              </a:rPr>
              <a:t>nowej podstawy </a:t>
            </a:r>
            <a:r>
              <a:rPr lang="pl-PL" sz="4400" b="1" dirty="0">
                <a:latin typeface="Myriad Pro Cond" panose="020B0506030403020204" pitchFamily="34" charset="0"/>
                <a:ea typeface="Times New Roman" panose="02020603050405020304" pitchFamily="18" charset="0"/>
              </a:rPr>
              <a:t>programowej</a:t>
            </a:r>
            <a:endParaRPr lang="pl-PL" sz="4400" b="1" dirty="0" smtClean="0">
              <a:solidFill>
                <a:srgbClr val="002060"/>
              </a:solidFill>
              <a:latin typeface="Myriad Pro Cond" panose="020B0506030403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296453" y="5125249"/>
            <a:ext cx="2933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</a:rPr>
              <a:t>Włodzimierz K. Kowalczyk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72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760537" y="1958604"/>
            <a:ext cx="10837103" cy="38389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Uczestnicy: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nają założenia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nowej podstawy programowej z historii (zakres podstawowy i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rozszerzony);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ozumieją zapisy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wymagań ogólnych i szczegółowych podstawy programowej (zakres podstawowy i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rozszerzony);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otrafią przełożyć wymagania ogólne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szczegółowe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podstawy programowej na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propozycję konkretnej lekcji</a:t>
            </a:r>
            <a:endParaRPr lang="pl-PL" sz="20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otrafią konstruować wieloaspektową narrację historyczną</a:t>
            </a:r>
            <a:endParaRPr lang="pl-PL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/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00451"/>
            <a:ext cx="9802687" cy="608427"/>
            <a:chOff x="179513" y="652508"/>
            <a:chExt cx="6931032" cy="871200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52508"/>
              <a:ext cx="6827644" cy="83733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30441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Cele</a:t>
              </a:r>
              <a:endParaRPr lang="pl-PL" sz="3000" b="1" kern="0" dirty="0">
                <a:solidFill>
                  <a:srgbClr val="392E65"/>
                </a:solidFill>
                <a:latin typeface="Myriad Pro Cond" panose="020B0506030403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05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760537" y="2076841"/>
            <a:ext cx="9340121" cy="44398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Historia polityczna, np.: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ojny i podboje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rzemiany ustrojowe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ziałalność polityczna</a:t>
            </a:r>
            <a:endParaRPr lang="pl-PL" sz="2000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 społeczno-gospodarcza, np.:</a:t>
            </a:r>
          </a:p>
          <a:p>
            <a:r>
              <a:rPr lang="pl-PL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rzemiany społeczne</a:t>
            </a:r>
          </a:p>
          <a:p>
            <a:r>
              <a:rPr lang="pl-PL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rzemiany gospodarcze</a:t>
            </a:r>
          </a:p>
          <a:p>
            <a:r>
              <a:rPr lang="pl-PL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ż</a:t>
            </a:r>
            <a:r>
              <a:rPr lang="pl-PL" sz="2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ycie codzienne</a:t>
            </a:r>
          </a:p>
          <a:p>
            <a:pPr marL="0" indent="0">
              <a:buNone/>
            </a:pPr>
            <a:r>
              <a:rPr lang="pl-PL" sz="20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 kultury, np.:</a:t>
            </a:r>
          </a:p>
          <a:p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ultura materialna</a:t>
            </a:r>
          </a:p>
          <a:p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ultura duchowa</a:t>
            </a:r>
          </a:p>
          <a:p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religia</a:t>
            </a:r>
            <a:endParaRPr lang="pl-PL" dirty="0" smtClean="0"/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55633"/>
            <a:ext cx="9802687" cy="600547"/>
            <a:chOff x="179513" y="731514"/>
            <a:chExt cx="6931032" cy="859912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731514"/>
              <a:ext cx="6827644" cy="83734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98159"/>
              <a:ext cx="6832915" cy="79326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Obszary historii w zapisach podstawy programowej</a:t>
              </a:r>
              <a:endParaRPr lang="pl-PL" sz="3000" b="1" kern="0" dirty="0">
                <a:solidFill>
                  <a:srgbClr val="392E65"/>
                </a:solidFill>
                <a:latin typeface="Myriad Pro Cond" panose="020B0506030403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330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0" y="1948720"/>
            <a:ext cx="9725024" cy="3637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Krytycy </a:t>
            </a:r>
            <a:r>
              <a:rPr lang="pl-PL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nowej podstawy zarzucają jej zbytnie nasycenie problematyką polityczną i braki w innych obszarach historii. Takie opinie wynikają najczęściej z powierzchownej analizy zapisów podstawy </a:t>
            </a:r>
            <a:r>
              <a:rPr lang="pl-PL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programowej.</a:t>
            </a:r>
          </a:p>
          <a:p>
            <a:pPr marL="0" indent="0">
              <a:buNone/>
            </a:pPr>
            <a:r>
              <a:rPr lang="pl-PL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zapisach podstawy programowej 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zachowano należną równowagę między wymaganiami z zakresu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historii politycznej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wymaganiami odnoszącymi się do </a:t>
            </a:r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historii społeczno-gospodarczej</a:t>
            </a: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historii kultury</a:t>
            </a:r>
            <a:r>
              <a:rPr lang="pl-PL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16213"/>
            <a:ext cx="9802687" cy="592658"/>
            <a:chOff x="179513" y="675083"/>
            <a:chExt cx="6931032" cy="848625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75083"/>
              <a:ext cx="6827644" cy="83733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30440"/>
              <a:ext cx="6832915" cy="793268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Proporcje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2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906761" y="2512182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Autonomiczne moduły, np.:</a:t>
            </a: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AutoNum type="romanUcPeriod" startAt="42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Dzieje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polityczne II Rzeczypospolitej.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AutoNum type="romanUcPeriod" startAt="43"/>
            </a:pPr>
            <a:r>
              <a:rPr lang="pl-PL" sz="2400" kern="100" dirty="0" smtClean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 smtClean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Społeczeństwo</a:t>
            </a:r>
            <a:r>
              <a:rPr lang="en-US" sz="2400" kern="100" dirty="0" smtClean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i</a:t>
            </a:r>
            <a:r>
              <a:rPr lang="en-US" sz="2400" kern="100" dirty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gospodarka</a:t>
            </a:r>
            <a:r>
              <a:rPr lang="en-US" sz="2400" kern="100" dirty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II </a:t>
            </a:r>
            <a:r>
              <a:rPr lang="en-US" sz="2400" kern="100" dirty="0" err="1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Rzeczypospolitej</a:t>
            </a:r>
            <a:r>
              <a:rPr lang="en-US" sz="2400" kern="100" dirty="0">
                <a:solidFill>
                  <a:srgbClr val="00B05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. </a:t>
            </a:r>
            <a:endParaRPr lang="pl-PL" sz="2400" kern="100" dirty="0">
              <a:solidFill>
                <a:srgbClr val="00B050"/>
              </a:solidFill>
              <a:latin typeface="Arial" panose="020B0604020202020204" pitchFamily="34" charset="0"/>
              <a:ea typeface="Arial Unicode MS" panose="020B0604020202020204" pitchFamily="34" charset="-128"/>
            </a:endParaRPr>
          </a:p>
          <a:p>
            <a:pPr marL="51435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AutoNum type="romanUcPeriod" startAt="43"/>
            </a:pPr>
            <a:r>
              <a:rPr lang="pl-PL" sz="2400" kern="100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 smtClean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Kultura</a:t>
            </a:r>
            <a:r>
              <a:rPr lang="en-US" sz="2400" kern="100" dirty="0" smtClean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i</a:t>
            </a:r>
            <a:r>
              <a:rPr lang="en-US" sz="2400" kern="100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</a:t>
            </a:r>
            <a:r>
              <a:rPr lang="en-US" sz="2400" kern="100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nauka</a:t>
            </a:r>
            <a:r>
              <a:rPr lang="en-US" sz="2400" kern="100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w </a:t>
            </a:r>
            <a:r>
              <a:rPr lang="en-US" sz="2400" kern="100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okresie</a:t>
            </a:r>
            <a:r>
              <a:rPr lang="en-US" sz="2400" kern="100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 II </a:t>
            </a:r>
            <a:r>
              <a:rPr lang="en-US" sz="2400" kern="100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</a:rPr>
              <a:t>Rzeczypospolitej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39865"/>
            <a:ext cx="9802687" cy="1046439"/>
            <a:chOff x="179513" y="144571"/>
            <a:chExt cx="6931032" cy="1498392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144571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188640"/>
              <a:ext cx="6832915" cy="1454323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przykłady autonomicznych modułów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16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16214"/>
            <a:ext cx="9802687" cy="1054323"/>
            <a:chOff x="179513" y="675082"/>
            <a:chExt cx="6931032" cy="1509679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75082"/>
              <a:ext cx="6827644" cy="83733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30440"/>
              <a:ext cx="6832915" cy="14543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autonomiczne moduły</a:t>
              </a:r>
            </a:p>
          </p:txBody>
        </p:sp>
      </p:grp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37168"/>
              </p:ext>
            </p:extLst>
          </p:nvPr>
        </p:nvGraphicFramePr>
        <p:xfrm>
          <a:off x="906761" y="2461391"/>
          <a:ext cx="9517694" cy="38511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8216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6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4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2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podstawowy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2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rozszerzony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485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kern="100" dirty="0" smtClean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XLII</a:t>
                      </a:r>
                      <a:r>
                        <a:rPr lang="en-US" sz="14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 </a:t>
                      </a:r>
                      <a:r>
                        <a:rPr lang="en-US" sz="14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Dzieje</a:t>
                      </a:r>
                      <a:r>
                        <a:rPr lang="en-US" sz="14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polityczne</a:t>
                      </a:r>
                      <a:r>
                        <a:rPr lang="en-US" sz="14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400" b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b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Uczeń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: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6174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ustrój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polityczny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podstawie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konstytucji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marcowej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z 1921 r.,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wyjaśnia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przyczyny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przewrotu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majowego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jego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przebieg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oraz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skutki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ustrojowe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nowela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sierpniowa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konstytucja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kwietniowa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z 1935 r.);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wpływ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Józefa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Piłsudskiego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Romana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Dmowskiego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oraz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innych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polityków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kształt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porównuje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wizje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 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życie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Polsce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czasie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rządów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sanacyjnych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rolę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wybitnych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postaci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odbudowie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niepodległej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kształtowaniu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jej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ustroju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zestawia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najważniejsze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wydarzenia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z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dziejów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Europy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świata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okresie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międzywojennym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spełnia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wymagania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określone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dla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zakresu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podstawowego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a </a:t>
                      </a:r>
                      <a:r>
                        <a:rPr lang="en-US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ponadto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porównuje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ustrój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rzeczywistość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polityczną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 II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przed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przewrocie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majowym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dynamikę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zmian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scenie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politycznej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okresie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międzywojennym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skuteczność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polityki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zagranicznej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okresie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międzywojennym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analizuje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politykę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wewnętrzną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władz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postawy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społeczeństwa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wobec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zagrożenia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wojennego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99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47745"/>
            <a:ext cx="9802687" cy="1046444"/>
            <a:chOff x="179513" y="720229"/>
            <a:chExt cx="6931032" cy="1498398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720229"/>
              <a:ext cx="6827644" cy="83733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64299"/>
              <a:ext cx="6832915" cy="1454328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autonomiczne moduły</a:t>
              </a:r>
            </a:p>
          </p:txBody>
        </p:sp>
      </p:grp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75781"/>
              </p:ext>
            </p:extLst>
          </p:nvPr>
        </p:nvGraphicFramePr>
        <p:xfrm>
          <a:off x="906761" y="2461395"/>
          <a:ext cx="9517694" cy="371551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8216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6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4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4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podstawowy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4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rozszerzony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451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XLIII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 </a:t>
                      </a:r>
                      <a:r>
                        <a:rPr lang="en-US" sz="1600" b="1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Społeczeństwo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gospodarka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600" b="1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Uczeń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: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451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skalę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skutki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wojennych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zniszczeń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uwzględniając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zaborowe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„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dziedzictwo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”;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strukturę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społeczeństwa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uwzględniając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jego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wielonarodowy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wielokulturowy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wieloreligijny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przedstawia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dokonania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pierwszych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lat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odbudowy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(m.in.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reformy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Władysława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Grabskiego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unifikacja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państwa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);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omawia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skutki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światowego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kryzysu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gospodarczego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ziemiach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polskich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osiągnięcia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gospodarcze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z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lat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30. (m.in.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reformy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Eugeniusza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Kwiatkowskiego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).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spełnia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wymagania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określone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dla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zakresu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podstawowego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a </a:t>
                      </a:r>
                      <a:r>
                        <a:rPr lang="en-US" sz="14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ponadto</a:t>
                      </a:r>
                      <a:r>
                        <a:rPr lang="en-US" sz="14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przemiany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społeczne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gospodarcze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 II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z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uwzględnieniem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problemu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reformy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rolnej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analizuje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stosunki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narodowościowe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religijne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obszarze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politykę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gospodarczą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społeczną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władz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dostrzega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obecność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Polonii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poza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granicami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kraju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z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uwzględnieniem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roli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Związku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Polaków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400" kern="1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Niemczech</a:t>
                      </a:r>
                      <a:r>
                        <a:rPr lang="en-US" sz="14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96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zawartości 11"/>
          <p:cNvSpPr>
            <a:spLocks noGrp="1"/>
          </p:cNvSpPr>
          <p:nvPr>
            <p:ph idx="1"/>
          </p:nvPr>
        </p:nvSpPr>
        <p:spPr>
          <a:xfrm>
            <a:off x="838201" y="1903751"/>
            <a:ext cx="8496300" cy="307782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D5CC189-9373-4FE5-A7FB-1015DA442B9A}"/>
              </a:ext>
            </a:extLst>
          </p:cNvPr>
          <p:cNvGrpSpPr/>
          <p:nvPr/>
        </p:nvGrpSpPr>
        <p:grpSpPr>
          <a:xfrm>
            <a:off x="760537" y="987161"/>
            <a:ext cx="9802687" cy="1046440"/>
            <a:chOff x="179513" y="663792"/>
            <a:chExt cx="6931032" cy="1498393"/>
          </a:xfrm>
        </p:grpSpPr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2671ACE7-A60F-463C-952B-B710AA64CE3D}"/>
                </a:ext>
              </a:extLst>
            </p:cNvPr>
            <p:cNvSpPr txBox="1"/>
            <p:nvPr/>
          </p:nvSpPr>
          <p:spPr>
            <a:xfrm>
              <a:off x="282901" y="663792"/>
              <a:ext cx="6827644" cy="8373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pole tekstowe 14">
              <a:extLst>
                <a:ext uri="{FF2B5EF4-FFF2-40B4-BE49-F238E27FC236}">
                  <a16:creationId xmlns="" xmlns:a16="http://schemas.microsoft.com/office/drawing/2014/main" id="{7EC5D269-39A3-4FFA-9870-CD9897B9BFA8}"/>
                </a:ext>
              </a:extLst>
            </p:cNvPr>
            <p:cNvSpPr txBox="1"/>
            <p:nvPr/>
          </p:nvSpPr>
          <p:spPr>
            <a:xfrm>
              <a:off x="179513" y="707860"/>
              <a:ext cx="6832915" cy="1454325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pl-PL" sz="3000" b="1" kern="0" dirty="0" smtClean="0">
                  <a:solidFill>
                    <a:srgbClr val="392E65"/>
                  </a:solidFill>
                  <a:latin typeface="Myriad Pro Cond" panose="020B0506030403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Obecność różnych obszarów historii w zapisach podstawy programowej – autonomiczne moduły</a:t>
              </a:r>
            </a:p>
          </p:txBody>
        </p:sp>
      </p:grp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400283"/>
              </p:ext>
            </p:extLst>
          </p:nvPr>
        </p:nvGraphicFramePr>
        <p:xfrm>
          <a:off x="1112520" y="2424019"/>
          <a:ext cx="9311935" cy="397458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174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45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42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kern="100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</a:t>
                      </a:r>
                      <a:r>
                        <a:rPr lang="en-US" sz="14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00" dirty="0" err="1" smtClean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podstawowy</a:t>
                      </a:r>
                      <a:endParaRPr lang="pl-PL" sz="1400" b="1" i="1" kern="100" dirty="0" smtClean="0">
                        <a:effectLst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180" marR="3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kern="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Zakres rozszerzony</a:t>
                      </a:r>
                      <a:endParaRPr lang="pl-PL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180" marR="3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5044">
                <a:tc gridSpan="2">
                  <a:txBody>
                    <a:bodyPr/>
                    <a:lstStyle/>
                    <a:p>
                      <a:pPr marL="7810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600" b="1" kern="1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XLIV</a:t>
                      </a:r>
                      <a:r>
                        <a:rPr lang="en-US" sz="1600" b="1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600" b="1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Kultura</a:t>
                      </a:r>
                      <a:r>
                        <a:rPr lang="en-US" sz="1600" b="1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b="1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nauka</a:t>
                      </a:r>
                      <a:r>
                        <a:rPr lang="en-US" sz="1600" b="1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 </a:t>
                      </a:r>
                      <a:r>
                        <a:rPr lang="en-US" sz="1600" b="1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okresie</a:t>
                      </a:r>
                      <a:r>
                        <a:rPr lang="en-US" sz="1600" b="1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600" b="1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kern="100" baseline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Uczeń</a:t>
                      </a:r>
                      <a:r>
                        <a:rPr lang="en-US" sz="1400" kern="100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:</a:t>
                      </a:r>
                      <a:endParaRPr lang="pl-PL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180" marR="3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64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rozpoznaje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osiągnięcia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dziedzinie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kultury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nauki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z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okresu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oraz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twórców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zróżnicowanie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kulturowe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180" marR="3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spełnia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wymagania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określone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zakresu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podstawowego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a 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ponadto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opisuje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proces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upowszechniania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oświaty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II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ocenia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dorobek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II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Rzeczypospolitej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dziedzinie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kultury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nauki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sportu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tle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europejskim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;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charakteryzuje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przejawy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kultury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masowej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w 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Polsce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międzywojennej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.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180" marR="3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45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ja1.potx" id="{51723B0F-3E97-4CBE-95F9-6A534B15515E}" vid="{2B494970-2AE8-4A2E-A241-E85E79EDEF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Vademecum nauczyciela</Template>
  <TotalTime>1115</TotalTime>
  <Words>661</Words>
  <Application>Microsoft Office PowerPoint</Application>
  <PresentationFormat>Niestandardowy</PresentationFormat>
  <Paragraphs>156</Paragraphs>
  <Slides>16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Kozak</dc:creator>
  <cp:lastModifiedBy>Karolina Strugińska</cp:lastModifiedBy>
  <cp:revision>289</cp:revision>
  <cp:lastPrinted>2018-09-18T12:18:43Z</cp:lastPrinted>
  <dcterms:created xsi:type="dcterms:W3CDTF">2018-09-07T11:39:44Z</dcterms:created>
  <dcterms:modified xsi:type="dcterms:W3CDTF">2019-12-18T10:42:34Z</dcterms:modified>
</cp:coreProperties>
</file>