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333"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2" r:id="rId19"/>
    <p:sldId id="351" r:id="rId20"/>
    <p:sldId id="350" r:id="rId21"/>
  </p:sldIdLst>
  <p:sldSz cx="12192000" cy="6858000"/>
  <p:notesSz cx="6810375" cy="99425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87" autoAdjust="0"/>
  </p:normalViewPr>
  <p:slideViewPr>
    <p:cSldViewPr snapToGrid="0">
      <p:cViewPr>
        <p:scale>
          <a:sx n="107" d="100"/>
          <a:sy n="107" d="100"/>
        </p:scale>
        <p:origin x="-46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165578D4-80E6-4100-BBC5-5B13F54F791E}" type="datetimeFigureOut">
              <a:rPr lang="pl-PL" smtClean="0"/>
              <a:t>2019-12-18</a:t>
            </a:fld>
            <a:endParaRPr lang="pl-PL"/>
          </a:p>
        </p:txBody>
      </p:sp>
      <p:sp>
        <p:nvSpPr>
          <p:cNvPr id="4" name="Symbol zastępczy stopki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5" name="Symbol zastępczy numeru slajdu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54633B9B-76BE-43B5-92AD-F0696BD3FFBB}" type="slidenum">
              <a:rPr lang="pl-PL" smtClean="0"/>
              <a:t>‹#›</a:t>
            </a:fld>
            <a:endParaRPr lang="pl-PL"/>
          </a:p>
        </p:txBody>
      </p:sp>
    </p:spTree>
    <p:extLst>
      <p:ext uri="{BB962C8B-B14F-4D97-AF65-F5344CB8AC3E}">
        <p14:creationId xmlns:p14="http://schemas.microsoft.com/office/powerpoint/2010/main" val="113973907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8A0FB40D-862F-4B86-9C6B-08F0959C1240}" type="datetimeFigureOut">
              <a:rPr lang="pl-PL" smtClean="0"/>
              <a:t>2019-12-18</a:t>
            </a:fld>
            <a:endParaRPr lang="pl-PL"/>
          </a:p>
        </p:txBody>
      </p:sp>
      <p:sp>
        <p:nvSpPr>
          <p:cNvPr id="4" name="Symbol zastępczy obrazu slajdu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r>
              <a:rPr lang="pl-PL"/>
              <a:t>Wszelkie prawa zastrzeżone © Ośrodek Rozwoju Edukacji w Warszawie | www.ore.edu.pl</a:t>
            </a:r>
          </a:p>
        </p:txBody>
      </p:sp>
      <p:sp>
        <p:nvSpPr>
          <p:cNvPr id="7" name="Symbol zastępczy numeru slajdu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F9CD88B5-A9A9-4B60-B69C-735576C46E04}" type="slidenum">
              <a:rPr lang="pl-PL" smtClean="0"/>
              <a:t>‹#›</a:t>
            </a:fld>
            <a:endParaRPr lang="pl-PL"/>
          </a:p>
        </p:txBody>
      </p:sp>
    </p:spTree>
    <p:extLst>
      <p:ext uri="{BB962C8B-B14F-4D97-AF65-F5344CB8AC3E}">
        <p14:creationId xmlns:p14="http://schemas.microsoft.com/office/powerpoint/2010/main" val="33326817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a:t>
            </a:fld>
            <a:endParaRPr lang="pl-PL"/>
          </a:p>
        </p:txBody>
      </p:sp>
    </p:spTree>
    <p:extLst>
      <p:ext uri="{BB962C8B-B14F-4D97-AF65-F5344CB8AC3E}">
        <p14:creationId xmlns:p14="http://schemas.microsoft.com/office/powerpoint/2010/main" val="292642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5</a:t>
            </a:fld>
            <a:endParaRPr lang="pl-PL"/>
          </a:p>
        </p:txBody>
      </p:sp>
    </p:spTree>
    <p:extLst>
      <p:ext uri="{BB962C8B-B14F-4D97-AF65-F5344CB8AC3E}">
        <p14:creationId xmlns:p14="http://schemas.microsoft.com/office/powerpoint/2010/main" val="135616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10</a:t>
            </a:fld>
            <a:endParaRPr lang="pl-PL"/>
          </a:p>
        </p:txBody>
      </p:sp>
    </p:spTree>
    <p:extLst>
      <p:ext uri="{BB962C8B-B14F-4D97-AF65-F5344CB8AC3E}">
        <p14:creationId xmlns:p14="http://schemas.microsoft.com/office/powerpoint/2010/main" val="88287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12</a:t>
            </a:fld>
            <a:endParaRPr lang="pl-PL"/>
          </a:p>
        </p:txBody>
      </p:sp>
    </p:spTree>
    <p:extLst>
      <p:ext uri="{BB962C8B-B14F-4D97-AF65-F5344CB8AC3E}">
        <p14:creationId xmlns:p14="http://schemas.microsoft.com/office/powerpoint/2010/main" val="429494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14</a:t>
            </a:fld>
            <a:endParaRPr lang="pl-PL"/>
          </a:p>
        </p:txBody>
      </p:sp>
    </p:spTree>
    <p:extLst>
      <p:ext uri="{BB962C8B-B14F-4D97-AF65-F5344CB8AC3E}">
        <p14:creationId xmlns:p14="http://schemas.microsoft.com/office/powerpoint/2010/main" val="2761720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15</a:t>
            </a:fld>
            <a:endParaRPr lang="pl-PL"/>
          </a:p>
        </p:txBody>
      </p:sp>
    </p:spTree>
    <p:extLst>
      <p:ext uri="{BB962C8B-B14F-4D97-AF65-F5344CB8AC3E}">
        <p14:creationId xmlns:p14="http://schemas.microsoft.com/office/powerpoint/2010/main" val="6402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16</a:t>
            </a:fld>
            <a:endParaRPr lang="pl-PL"/>
          </a:p>
        </p:txBody>
      </p:sp>
    </p:spTree>
    <p:extLst>
      <p:ext uri="{BB962C8B-B14F-4D97-AF65-F5344CB8AC3E}">
        <p14:creationId xmlns:p14="http://schemas.microsoft.com/office/powerpoint/2010/main" val="245758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stopki 3"/>
          <p:cNvSpPr>
            <a:spLocks noGrp="1"/>
          </p:cNvSpPr>
          <p:nvPr>
            <p:ph type="ftr" sz="quarter" idx="10"/>
          </p:nvPr>
        </p:nvSpPr>
        <p:spPr/>
        <p:txBody>
          <a:bodyPr/>
          <a:lstStyle/>
          <a:p>
            <a:r>
              <a:rPr lang="pl-PL" smtClean="0"/>
              <a:t>Wszelkie prawa zastrzeżone © Ośrodek Rozwoju Edukacji w Warszawie | www.ore.edu.pl</a:t>
            </a:r>
            <a:endParaRPr lang="pl-PL"/>
          </a:p>
        </p:txBody>
      </p:sp>
      <p:sp>
        <p:nvSpPr>
          <p:cNvPr id="5" name="Symbol zastępczy numeru slajdu 4"/>
          <p:cNvSpPr>
            <a:spLocks noGrp="1"/>
          </p:cNvSpPr>
          <p:nvPr>
            <p:ph type="sldNum" sz="quarter" idx="11"/>
          </p:nvPr>
        </p:nvSpPr>
        <p:spPr/>
        <p:txBody>
          <a:bodyPr/>
          <a:lstStyle/>
          <a:p>
            <a:fld id="{F9CD88B5-A9A9-4B60-B69C-735576C46E04}" type="slidenum">
              <a:rPr lang="pl-PL" smtClean="0"/>
              <a:t>17</a:t>
            </a:fld>
            <a:endParaRPr lang="pl-PL"/>
          </a:p>
        </p:txBody>
      </p:sp>
    </p:spTree>
    <p:extLst>
      <p:ext uri="{BB962C8B-B14F-4D97-AF65-F5344CB8AC3E}">
        <p14:creationId xmlns:p14="http://schemas.microsoft.com/office/powerpoint/2010/main" val="166406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179C55A-E828-470C-92FE-D1C78ED45A0A}" type="datetime1">
              <a:rPr lang="pl-PL" smtClean="0"/>
              <a:t>2019-12-18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0789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804322B7-FCB2-44B1-8A37-585CD39F0E07}" type="datetime1">
              <a:rPr lang="pl-PL" smtClean="0"/>
              <a:t>2019-12-18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02299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A5AFD5E-C465-4E3B-B538-F9C768662964}" type="datetime1">
              <a:rPr lang="pl-PL" smtClean="0"/>
              <a:t>2019-12-18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1330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9120E69-8818-48B8-86BA-62040486E68A}" type="datetime1">
              <a:rPr lang="pl-PL" smtClean="0"/>
              <a:t>2019-12-18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39939016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40777BF-1BC2-43CD-8AF6-E966B30FA1AC}" type="datetime1">
              <a:rPr lang="pl-PL" smtClean="0"/>
              <a:t>2019-12-18</a:t>
            </a:fld>
            <a:endParaRPr lang="pl-PL"/>
          </a:p>
        </p:txBody>
      </p:sp>
      <p:sp>
        <p:nvSpPr>
          <p:cNvPr id="5" name="Symbol zastępczy stopki 4"/>
          <p:cNvSpPr>
            <a:spLocks noGrp="1"/>
          </p:cNvSpPr>
          <p:nvPr>
            <p:ph type="ftr" sz="quarter" idx="11"/>
          </p:nvPr>
        </p:nvSpPr>
        <p:spPr/>
        <p:txBody>
          <a:bodyPr/>
          <a:lstStyle/>
          <a:p>
            <a:r>
              <a:rPr lang="pl-PL"/>
              <a:t>Wszelkie prawa zastrzeżone © Ośrodek Rozwoju Edukacji w Warszawie | www.ore.edu.pl</a:t>
            </a:r>
          </a:p>
        </p:txBody>
      </p:sp>
      <p:sp>
        <p:nvSpPr>
          <p:cNvPr id="6" name="Symbol zastępczy numeru slajdu 5"/>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424514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35929B8-8235-4BFB-B442-D74FD43858D1}" type="datetime1">
              <a:rPr lang="pl-PL" smtClean="0"/>
              <a:t>2019-12-18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04287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523353F-7A32-4779-9200-CB8CAAF57FD6}" type="datetime1">
              <a:rPr lang="pl-PL" smtClean="0"/>
              <a:t>2019-12-18</a:t>
            </a:fld>
            <a:endParaRPr lang="pl-PL"/>
          </a:p>
        </p:txBody>
      </p:sp>
      <p:sp>
        <p:nvSpPr>
          <p:cNvPr id="8" name="Symbol zastępczy stopki 7"/>
          <p:cNvSpPr>
            <a:spLocks noGrp="1"/>
          </p:cNvSpPr>
          <p:nvPr>
            <p:ph type="ftr" sz="quarter" idx="11"/>
          </p:nvPr>
        </p:nvSpPr>
        <p:spPr/>
        <p:txBody>
          <a:bodyPr/>
          <a:lstStyle/>
          <a:p>
            <a:r>
              <a:rPr lang="pl-PL"/>
              <a:t>Wszelkie prawa zastrzeżone © Ośrodek Rozwoju Edukacji w Warszawie | www.ore.edu.pl</a:t>
            </a:r>
          </a:p>
        </p:txBody>
      </p:sp>
      <p:sp>
        <p:nvSpPr>
          <p:cNvPr id="9" name="Symbol zastępczy numeru slajdu 8"/>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9304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D6B5FFC9-6081-49B0-8EE3-0B8FEB8E3E9B}" type="datetime1">
              <a:rPr lang="pl-PL" smtClean="0"/>
              <a:t>2019-12-18</a:t>
            </a:fld>
            <a:endParaRPr lang="pl-PL"/>
          </a:p>
        </p:txBody>
      </p:sp>
      <p:sp>
        <p:nvSpPr>
          <p:cNvPr id="4" name="Symbol zastępczy stopki 3"/>
          <p:cNvSpPr>
            <a:spLocks noGrp="1"/>
          </p:cNvSpPr>
          <p:nvPr>
            <p:ph type="ftr" sz="quarter" idx="11"/>
          </p:nvPr>
        </p:nvSpPr>
        <p:spPr/>
        <p:txBody>
          <a:bodyPr/>
          <a:lstStyle/>
          <a:p>
            <a:r>
              <a:rPr lang="pl-PL"/>
              <a:t>Wszelkie prawa zastrzeżone © Ośrodek Rozwoju Edukacji w Warszawie | www.ore.edu.pl</a:t>
            </a:r>
          </a:p>
        </p:txBody>
      </p:sp>
      <p:sp>
        <p:nvSpPr>
          <p:cNvPr id="5" name="Symbol zastępczy numeru slajdu 4"/>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914419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05BE266-217A-49BB-9E3B-F11E8F50795D}" type="datetime1">
              <a:rPr lang="pl-PL" smtClean="0"/>
              <a:t>2019-12-18</a:t>
            </a:fld>
            <a:endParaRPr lang="pl-PL"/>
          </a:p>
        </p:txBody>
      </p:sp>
      <p:sp>
        <p:nvSpPr>
          <p:cNvPr id="3" name="Symbol zastępczy stopki 2"/>
          <p:cNvSpPr>
            <a:spLocks noGrp="1"/>
          </p:cNvSpPr>
          <p:nvPr>
            <p:ph type="ftr" sz="quarter" idx="11"/>
          </p:nvPr>
        </p:nvSpPr>
        <p:spPr/>
        <p:txBody>
          <a:bodyPr/>
          <a:lstStyle/>
          <a:p>
            <a:r>
              <a:rPr lang="pl-PL"/>
              <a:t>Wszelkie prawa zastrzeżone © Ośrodek Rozwoju Edukacji w Warszawie | www.ore.edu.pl</a:t>
            </a:r>
          </a:p>
        </p:txBody>
      </p:sp>
      <p:sp>
        <p:nvSpPr>
          <p:cNvPr id="4" name="Symbol zastępczy numeru slajdu 3"/>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39508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CAD6F6-8FB4-4168-ABF8-2235C41ED6C8}" type="datetime1">
              <a:rPr lang="pl-PL" smtClean="0"/>
              <a:t>2019-12-18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56720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2856EEBA-F153-47FF-948E-A311A2ABB83A}" type="datetime1">
              <a:rPr lang="pl-PL" smtClean="0"/>
              <a:t>2019-12-18</a:t>
            </a:fld>
            <a:endParaRPr lang="pl-PL"/>
          </a:p>
        </p:txBody>
      </p:sp>
      <p:sp>
        <p:nvSpPr>
          <p:cNvPr id="6" name="Symbol zastępczy stopki 5"/>
          <p:cNvSpPr>
            <a:spLocks noGrp="1"/>
          </p:cNvSpPr>
          <p:nvPr>
            <p:ph type="ftr" sz="quarter" idx="11"/>
          </p:nvPr>
        </p:nvSpPr>
        <p:spPr/>
        <p:txBody>
          <a:bodyPr/>
          <a:lstStyle/>
          <a:p>
            <a:r>
              <a:rPr lang="pl-PL"/>
              <a:t>Wszelkie prawa zastrzeżone © Ośrodek Rozwoju Edukacji w Warszawie | www.ore.edu.pl</a:t>
            </a:r>
          </a:p>
        </p:txBody>
      </p:sp>
      <p:sp>
        <p:nvSpPr>
          <p:cNvPr id="7" name="Symbol zastępczy numeru slajdu 6"/>
          <p:cNvSpPr>
            <a:spLocks noGrp="1"/>
          </p:cNvSpPr>
          <p:nvPr>
            <p:ph type="sldNum" sz="quarter" idx="12"/>
          </p:nvPr>
        </p:nvSpPr>
        <p:spPr/>
        <p:txBody>
          <a:bodyPr/>
          <a:lstStyle/>
          <a:p>
            <a:fld id="{6D5E0CDF-0EB0-44EF-AF60-9AEE92BC93FD}" type="slidenum">
              <a:rPr lang="pl-PL" smtClean="0"/>
              <a:t>‹#›</a:t>
            </a:fld>
            <a:endParaRPr lang="pl-PL"/>
          </a:p>
        </p:txBody>
      </p:sp>
    </p:spTree>
    <p:extLst>
      <p:ext uri="{BB962C8B-B14F-4D97-AF65-F5344CB8AC3E}">
        <p14:creationId xmlns:p14="http://schemas.microsoft.com/office/powerpoint/2010/main" val="273566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BAD60-B975-4AC0-BFF5-ED8BBF7486F6}" type="datetime1">
              <a:rPr lang="pl-PL" smtClean="0"/>
              <a:t>2019-12-18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l-PL"/>
              <a:t>Wszelkie prawa zastrzeżone © Ośrodek Rozwoju Edukacji w Warszawie | www.ore.edu.pl</a:t>
            </a: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E0CDF-0EB0-44EF-AF60-9AEE92BC93FD}" type="slidenum">
              <a:rPr lang="pl-PL" smtClean="0"/>
              <a:t>‹#›</a:t>
            </a:fld>
            <a:endParaRPr lang="pl-PL"/>
          </a:p>
        </p:txBody>
      </p:sp>
    </p:spTree>
    <p:extLst>
      <p:ext uri="{BB962C8B-B14F-4D97-AF65-F5344CB8AC3E}">
        <p14:creationId xmlns:p14="http://schemas.microsoft.com/office/powerpoint/2010/main" val="332665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Obraz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12"/>
            <a:ext cx="12246187" cy="6885037"/>
          </a:xfrm>
          <a:prstGeom prst="rect">
            <a:avLst/>
          </a:prstGeom>
        </p:spPr>
      </p:pic>
    </p:spTree>
    <p:extLst>
      <p:ext uri="{BB962C8B-B14F-4D97-AF65-F5344CB8AC3E}">
        <p14:creationId xmlns:p14="http://schemas.microsoft.com/office/powerpoint/2010/main" val="3218977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906761" y="2040646"/>
            <a:ext cx="8675390" cy="3305175"/>
          </a:xfrm>
        </p:spPr>
        <p:txBody>
          <a:bodyPr>
            <a:noAutofit/>
          </a:bodyPr>
          <a:lstStyle/>
          <a:p>
            <a:pPr marL="0" indent="0">
              <a:lnSpc>
                <a:spcPct val="107000"/>
              </a:lnSpc>
              <a:spcAft>
                <a:spcPts val="800"/>
              </a:spcAft>
              <a:buNone/>
            </a:pPr>
            <a:r>
              <a:rPr lang="pl-PL" sz="24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Warstwa retoryczna (perswazyjna)</a:t>
            </a:r>
          </a:p>
          <a:p>
            <a:pPr marL="0" indent="0">
              <a:lnSpc>
                <a:spcPct val="107000"/>
              </a:lnSpc>
              <a:spcAft>
                <a:spcPts val="800"/>
              </a:spcAft>
              <a:buNone/>
            </a:pP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Jak przedstawia? </a:t>
            </a: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W jaki sposób?</a:t>
            </a:r>
          </a:p>
          <a:p>
            <a:pPr marL="0" indent="0">
              <a:lnSpc>
                <a:spcPct val="107000"/>
              </a:lnSpc>
              <a:spcAft>
                <a:spcPts val="800"/>
              </a:spcAft>
              <a:buNone/>
            </a:pP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Satyrycznie</a:t>
            </a: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Apologetycznie? Negatywnie? Pozytywnie</a:t>
            </a: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endPar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63510"/>
            <a:ext cx="9725022" cy="645383"/>
            <a:chOff x="234427" y="742805"/>
            <a:chExt cx="6876118" cy="924122"/>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42805"/>
              <a:ext cx="6827644" cy="83733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73660"/>
              <a:ext cx="676836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p>
          </p:txBody>
        </p:sp>
      </p:grpSp>
    </p:spTree>
    <p:extLst>
      <p:ext uri="{BB962C8B-B14F-4D97-AF65-F5344CB8AC3E}">
        <p14:creationId xmlns:p14="http://schemas.microsoft.com/office/powerpoint/2010/main" val="164989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1" y="1951539"/>
            <a:ext cx="10810873" cy="4429126"/>
          </a:xfrm>
        </p:spPr>
        <p:txBody>
          <a:bodyPr>
            <a:noAutofit/>
          </a:bodyPr>
          <a:lstStyle/>
          <a:p>
            <a:pPr marL="0" indent="0">
              <a:lnSpc>
                <a:spcPct val="107000"/>
              </a:lnSpc>
              <a:spcAft>
                <a:spcPts val="800"/>
              </a:spcAft>
              <a:buNone/>
            </a:pPr>
            <a:r>
              <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rPr>
              <a:t>Warstwa retoryczna (perswazyjna)</a:t>
            </a:r>
          </a:p>
          <a:p>
            <a:pPr marL="0" indent="0">
              <a:lnSpc>
                <a:spcPct val="107000"/>
              </a:lnSpc>
              <a:spcAft>
                <a:spcPts val="800"/>
              </a:spcAft>
              <a:buNone/>
            </a:pPr>
            <a:r>
              <a:rPr lang="pl-PL" sz="1800" dirty="0">
                <a:solidFill>
                  <a:srgbClr val="0070C0"/>
                </a:solidFill>
                <a:latin typeface="Arial" panose="020B0604020202020204" pitchFamily="34" charset="0"/>
                <a:ea typeface="Calibri" panose="020F0502020204030204" pitchFamily="34" charset="0"/>
                <a:cs typeface="Arial" panose="020B0604020202020204" pitchFamily="34" charset="0"/>
              </a:rPr>
              <a:t>Analiza tej płaszczyzny wymaga znalezienia odpowiedzi na pytanie: </a:t>
            </a:r>
            <a:r>
              <a:rPr lang="pl-PL" sz="1800" b="1" dirty="0">
                <a:solidFill>
                  <a:srgbClr val="0070C0"/>
                </a:solidFill>
                <a:latin typeface="Arial" panose="020B0604020202020204" pitchFamily="34" charset="0"/>
                <a:ea typeface="Calibri" panose="020F0502020204030204" pitchFamily="34" charset="0"/>
                <a:cs typeface="Arial" panose="020B0604020202020204" pitchFamily="34" charset="0"/>
              </a:rPr>
              <a:t>w jaki sposób, za pomocą jakich zabiegów autor/twórca źródła chciał oddziałać na odbiorców</a:t>
            </a:r>
            <a:r>
              <a:rPr lang="pl-PL" sz="1800" dirty="0">
                <a:solidFill>
                  <a:srgbClr val="0070C0"/>
                </a:solidFill>
                <a:latin typeface="Arial" panose="020B0604020202020204" pitchFamily="34" charset="0"/>
                <a:ea typeface="Calibri" panose="020F0502020204030204" pitchFamily="34" charset="0"/>
                <a:cs typeface="Arial" panose="020B0604020202020204" pitchFamily="34" charset="0"/>
              </a:rPr>
              <a:t>. Ważna tutaj będzie zatem kompozycja, szczególnie dobrze można to zaobserwować na scenach wielofigurowych. Uwypuklenie, pokreślenie znaczenia, pozytywne wartościowanie można uzyskać poprzez umieszczenie na pierwszym planie, w centrum kompozycji, operując światłem i wielkością postaci lub symboli. I odwrotnie, deprecjonować można marginalizując, pomniejszając, </a:t>
            </a:r>
            <a:r>
              <a:rPr lang="pl-PL" sz="1800" dirty="0" err="1">
                <a:solidFill>
                  <a:srgbClr val="0070C0"/>
                </a:solidFill>
                <a:latin typeface="Arial" panose="020B0604020202020204" pitchFamily="34" charset="0"/>
                <a:ea typeface="Calibri" panose="020F0502020204030204" pitchFamily="34" charset="0"/>
                <a:cs typeface="Arial" panose="020B0604020202020204" pitchFamily="34" charset="0"/>
              </a:rPr>
              <a:t>niedoświetlając</a:t>
            </a:r>
            <a:r>
              <a:rPr lang="pl-PL" sz="1800" dirty="0">
                <a:solidFill>
                  <a:srgbClr val="0070C0"/>
                </a:solidFill>
                <a:latin typeface="Arial" panose="020B0604020202020204" pitchFamily="34" charset="0"/>
                <a:ea typeface="Calibri" panose="020F0502020204030204" pitchFamily="34" charset="0"/>
                <a:cs typeface="Arial" panose="020B0604020202020204" pitchFamily="34" charset="0"/>
              </a:rPr>
              <a:t> postaci czy symboli. Dodatkowo ową obmyśloną na zamierzony efekt kompozycję mogą wzmacniać właściwe komunikaty słowne na samym obrazie lub będące jego tytułem czy odautorskim komentarzem. Koniecznie trzeba także zwrócić uwagę na kolorystykę, w przypadku barwnych ikonografii. Autor źródła zwykle stosuje róże zabiegi perswazyjne, np. odwoływanie się do autorytetów, odwoływanie się do silnych emocji (pozytywnych lub negatywnych), patos, ironia, alegoria, symbolizm (metafora) itp. Ważne są też tzw. ramy retoryczne, czyli to, jaki klimat ma obraz – aprobujący czy dezaprobujący, gloryfikujący czy prześmiewczy, zobiektywizowany czy propagandowy.</a:t>
            </a: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1042338"/>
            <a:ext cx="9725022" cy="645383"/>
            <a:chOff x="234427" y="855678"/>
            <a:chExt cx="6876118" cy="92412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855678"/>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986533"/>
              <a:ext cx="6768365" cy="793268"/>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p>
          </p:txBody>
        </p:sp>
      </p:grpSp>
    </p:spTree>
    <p:extLst>
      <p:ext uri="{BB962C8B-B14F-4D97-AF65-F5344CB8AC3E}">
        <p14:creationId xmlns:p14="http://schemas.microsoft.com/office/powerpoint/2010/main" val="2172009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2" y="1942117"/>
            <a:ext cx="7724774" cy="2209800"/>
          </a:xfrm>
        </p:spPr>
        <p:txBody>
          <a:bodyPr>
            <a:noAutofit/>
          </a:bodyPr>
          <a:lstStyle/>
          <a:p>
            <a:pPr marL="0" indent="0">
              <a:lnSpc>
                <a:spcPct val="107000"/>
              </a:lnSpc>
              <a:spcAft>
                <a:spcPts val="800"/>
              </a:spcAft>
              <a:buNone/>
            </a:pPr>
            <a:r>
              <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rPr>
              <a:t>Warstwa </a:t>
            </a:r>
            <a:r>
              <a:rPr lang="pl-PL" sz="2400" u="sng" dirty="0" smtClean="0">
                <a:solidFill>
                  <a:srgbClr val="0070C0"/>
                </a:solidFill>
                <a:latin typeface="Arial" panose="020B0604020202020204" pitchFamily="34" charset="0"/>
                <a:ea typeface="Calibri" panose="020F0502020204030204" pitchFamily="34" charset="0"/>
                <a:cs typeface="Arial" panose="020B0604020202020204" pitchFamily="34" charset="0"/>
              </a:rPr>
              <a:t>ideologiczna (światopoglądowa)</a:t>
            </a:r>
            <a:endPar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Dlaczego? </a:t>
            </a:r>
            <a:endPar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Z </a:t>
            </a: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jakiego powodu i w jakim celu </a:t>
            </a: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autor zdecydował </a:t>
            </a: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się </a:t>
            </a: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na </a:t>
            </a: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takie a nie inne przedstawienie?</a:t>
            </a: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1034458"/>
            <a:ext cx="9725022" cy="645383"/>
            <a:chOff x="234427" y="844393"/>
            <a:chExt cx="6876118" cy="92412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844393"/>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975248"/>
              <a:ext cx="6768365" cy="793268"/>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p>
          </p:txBody>
        </p:sp>
      </p:grpSp>
    </p:spTree>
    <p:extLst>
      <p:ext uri="{BB962C8B-B14F-4D97-AF65-F5344CB8AC3E}">
        <p14:creationId xmlns:p14="http://schemas.microsoft.com/office/powerpoint/2010/main" val="2872758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2" y="1934234"/>
            <a:ext cx="9401174" cy="3562351"/>
          </a:xfrm>
        </p:spPr>
        <p:txBody>
          <a:bodyPr>
            <a:noAutofit/>
          </a:bodyPr>
          <a:lstStyle/>
          <a:p>
            <a:pPr marL="0" indent="0">
              <a:lnSpc>
                <a:spcPct val="107000"/>
              </a:lnSpc>
              <a:spcAft>
                <a:spcPts val="800"/>
              </a:spcAft>
              <a:buNone/>
            </a:pPr>
            <a:r>
              <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rPr>
              <a:t>Warstwa </a:t>
            </a:r>
            <a:r>
              <a:rPr lang="pl-PL" sz="2400" u="sng" dirty="0" smtClean="0">
                <a:solidFill>
                  <a:srgbClr val="0070C0"/>
                </a:solidFill>
                <a:latin typeface="Arial" panose="020B0604020202020204" pitchFamily="34" charset="0"/>
                <a:ea typeface="Calibri" panose="020F0502020204030204" pitchFamily="34" charset="0"/>
                <a:cs typeface="Arial" panose="020B0604020202020204" pitchFamily="34" charset="0"/>
              </a:rPr>
              <a:t>ideologiczna (światopoglądowa)</a:t>
            </a:r>
            <a:endPar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pl-PL" sz="2000" dirty="0" smtClean="0">
                <a:solidFill>
                  <a:srgbClr val="0070C0"/>
                </a:solidFill>
                <a:latin typeface="Arial" panose="020B0604020202020204" pitchFamily="34" charset="0"/>
                <a:ea typeface="Calibri" panose="020F0502020204030204" pitchFamily="34" charset="0"/>
                <a:cs typeface="Arial" panose="020B0604020202020204" pitchFamily="34" charset="0"/>
              </a:rPr>
              <a:t>Szczegółowa analiza warstwy informacyjnej i retorycznej (perswazyjnej) źródła pozwala dotrzeć do trzeciej warstwy: teoretyczno-ideologicznej. W zasadzie jest to warstwa najważniejsza, bo ona determinuje dwie pozostałe. Nie jest jednak dostępna bezpośrednio, trzeba ją odkodować. </a:t>
            </a:r>
            <a:r>
              <a:rPr lang="pl-PL" sz="2000" b="1" dirty="0" smtClean="0">
                <a:solidFill>
                  <a:srgbClr val="0070C0"/>
                </a:solidFill>
                <a:latin typeface="Arial" panose="020B0604020202020204" pitchFamily="34" charset="0"/>
                <a:ea typeface="Calibri" panose="020F0502020204030204" pitchFamily="34" charset="0"/>
                <a:cs typeface="Arial" panose="020B0604020202020204" pitchFamily="34" charset="0"/>
              </a:rPr>
              <a:t>Dlaczego i w jakim celu powstało dzieło, jak wiedza i system wartości Autora oraz okoliczności jego powstania, wpłynęły na temat, kształt i wymowę dzieła</a:t>
            </a:r>
            <a:r>
              <a:rPr lang="pl-PL" sz="2000" dirty="0" smtClean="0">
                <a:solidFill>
                  <a:srgbClr val="0070C0"/>
                </a:solidFill>
                <a:latin typeface="Arial" panose="020B0604020202020204" pitchFamily="34" charset="0"/>
                <a:ea typeface="Calibri" panose="020F0502020204030204" pitchFamily="34" charset="0"/>
                <a:cs typeface="Arial" panose="020B0604020202020204" pitchFamily="34" charset="0"/>
              </a:rPr>
              <a:t>. Jest to warstwa najtrudniejsza do odkodowania, składa się na nią bowiem szereg elementów: mity, język i jego konwencje, wiedza faktograficzna autora, wiedza ogólna oraz system wartości twórcy.</a:t>
            </a: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47752"/>
            <a:ext cx="9725022" cy="645387"/>
            <a:chOff x="234427" y="720232"/>
            <a:chExt cx="6876118" cy="924122"/>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20232"/>
              <a:ext cx="6827644" cy="837339"/>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51089"/>
              <a:ext cx="6768365" cy="793265"/>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p>
          </p:txBody>
        </p:sp>
      </p:grpSp>
    </p:spTree>
    <p:extLst>
      <p:ext uri="{BB962C8B-B14F-4D97-AF65-F5344CB8AC3E}">
        <p14:creationId xmlns:p14="http://schemas.microsoft.com/office/powerpoint/2010/main" val="3306693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p:cNvSpPr>
            <a:spLocks noGrp="1"/>
          </p:cNvSpPr>
          <p:nvPr>
            <p:ph type="title"/>
          </p:nvPr>
        </p:nvSpPr>
        <p:spPr>
          <a:xfrm>
            <a:off x="839788" y="914406"/>
            <a:ext cx="3932237" cy="1488547"/>
          </a:xfrm>
        </p:spPr>
        <p:txBody>
          <a:bodyPr>
            <a:normAutofit/>
          </a:bodyPr>
          <a:lstStyle/>
          <a:p>
            <a:r>
              <a:rPr lang="pl-PL" sz="2800" dirty="0" smtClean="0">
                <a:solidFill>
                  <a:srgbClr val="0070C0"/>
                </a:solidFill>
                <a:latin typeface="Arial" panose="020B0604020202020204" pitchFamily="34" charset="0"/>
                <a:cs typeface="Arial" panose="020B0604020202020204" pitchFamily="34" charset="0"/>
              </a:rPr>
              <a:t>Warstwa informacyjna</a:t>
            </a:r>
            <a:endParaRPr lang="pl-PL" sz="2800" dirty="0">
              <a:solidFill>
                <a:srgbClr val="0070C0"/>
              </a:solidFill>
              <a:latin typeface="Arial" panose="020B0604020202020204" pitchFamily="34" charset="0"/>
              <a:cs typeface="Arial" panose="020B0604020202020204" pitchFamily="34" charset="0"/>
            </a:endParaRPr>
          </a:p>
        </p:txBody>
      </p:sp>
      <p:pic>
        <p:nvPicPr>
          <p:cNvPr id="3" name="Symbol zastępczy zawartości 2"/>
          <p:cNvPicPr>
            <a:picLocks noGrp="1" noChangeAspect="1"/>
          </p:cNvPicPr>
          <p:nvPr>
            <p:ph idx="1"/>
          </p:nvPr>
        </p:nvPicPr>
        <p:blipFill>
          <a:blip r:embed="rId3"/>
          <a:stretch>
            <a:fillRect/>
          </a:stretch>
        </p:blipFill>
        <p:spPr>
          <a:xfrm>
            <a:off x="6601943" y="2265230"/>
            <a:ext cx="4218139" cy="4218139"/>
          </a:xfrm>
          <a:prstGeom prst="rect">
            <a:avLst/>
          </a:prstGeom>
        </p:spPr>
      </p:pic>
      <p:sp>
        <p:nvSpPr>
          <p:cNvPr id="16" name="Symbol zastępczy tekstu 15"/>
          <p:cNvSpPr>
            <a:spLocks noGrp="1"/>
          </p:cNvSpPr>
          <p:nvPr>
            <p:ph type="body" sz="half" idx="2"/>
          </p:nvPr>
        </p:nvSpPr>
        <p:spPr>
          <a:xfrm>
            <a:off x="839788" y="2481784"/>
            <a:ext cx="5446712" cy="3923241"/>
          </a:xfrm>
        </p:spPr>
        <p:txBody>
          <a:bodyPr/>
          <a:lstStyle/>
          <a:p>
            <a:pPr>
              <a:lnSpc>
                <a:spcPct val="107000"/>
              </a:lnSpc>
              <a:spcAft>
                <a:spcPts val="800"/>
              </a:spcAft>
            </a:pPr>
            <a:r>
              <a:rPr lang="pl-PL" dirty="0">
                <a:solidFill>
                  <a:srgbClr val="0070C0"/>
                </a:solidFill>
                <a:latin typeface="Arial" panose="020B0604020202020204" pitchFamily="34" charset="0"/>
                <a:ea typeface="Calibri" panose="020F0502020204030204" pitchFamily="34" charset="0"/>
                <a:cs typeface="Arial" panose="020B0604020202020204" pitchFamily="34" charset="0"/>
              </a:rPr>
              <a:t>Co przedstawia? </a:t>
            </a:r>
            <a:endParaRPr lang="pl-PL" dirty="0" smtClean="0">
              <a:solidFill>
                <a:srgbClr val="0070C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pl-PL" dirty="0" smtClean="0">
                <a:latin typeface="Arial" panose="020B0604020202020204" pitchFamily="34" charset="0"/>
                <a:ea typeface="Calibri" panose="020F0502020204030204" pitchFamily="34" charset="0"/>
                <a:cs typeface="Arial" panose="020B0604020202020204" pitchFamily="34" charset="0"/>
              </a:rPr>
              <a:t>Przedstawia zakneblowaną postać kobiety (personifikacja Polski) w koronie na głowie, która jest zakuta w kajdany. Obok niej stoją dwaj żołnierze w charakterystycznych pikielhaubach na głowie. Z tyłu widać afisz z napisem „proklamacja Królestwa Polskiego” oraz podpisami władców i dowódców Niemiec i Austro-Węgier.</a:t>
            </a:r>
          </a:p>
          <a:p>
            <a:pPr>
              <a:lnSpc>
                <a:spcPct val="107000"/>
              </a:lnSpc>
              <a:spcAft>
                <a:spcPts val="800"/>
              </a:spcAft>
            </a:pPr>
            <a:r>
              <a:rPr lang="pl-PL" dirty="0" smtClean="0">
                <a:solidFill>
                  <a:srgbClr val="0070C0"/>
                </a:solidFill>
                <a:latin typeface="Arial" panose="020B0604020202020204" pitchFamily="34" charset="0"/>
                <a:ea typeface="Calibri" panose="020F0502020204030204" pitchFamily="34" charset="0"/>
                <a:cs typeface="Arial" panose="020B0604020202020204" pitchFamily="34" charset="0"/>
              </a:rPr>
              <a:t>Do </a:t>
            </a:r>
            <a:r>
              <a:rPr lang="pl-PL" dirty="0">
                <a:solidFill>
                  <a:srgbClr val="0070C0"/>
                </a:solidFill>
                <a:latin typeface="Arial" panose="020B0604020202020204" pitchFamily="34" charset="0"/>
                <a:ea typeface="Calibri" panose="020F0502020204030204" pitchFamily="34" charset="0"/>
                <a:cs typeface="Arial" panose="020B0604020202020204" pitchFamily="34" charset="0"/>
              </a:rPr>
              <a:t>jakich wydarzeń/procesów historycznych się odnosi?</a:t>
            </a:r>
          </a:p>
          <a:p>
            <a:r>
              <a:rPr lang="pl-PL" dirty="0" smtClean="0">
                <a:latin typeface="Arial" panose="020B0604020202020204" pitchFamily="34" charset="0"/>
                <a:cs typeface="Arial" panose="020B0604020202020204" pitchFamily="34" charset="0"/>
              </a:rPr>
              <a:t>Odnosi się do tzw. aktu 5 listopada, o czym wprost informuje tytuł rysunku. Dokument ten, wydany przez cesarzy Niemiec i Austro-Węgier, zapowiadał utworzenia Królestwa Polskiego.</a:t>
            </a:r>
            <a:endParaRPr lang="pl-PL" dirty="0">
              <a:latin typeface="Arial" panose="020B0604020202020204" pitchFamily="34" charset="0"/>
              <a:cs typeface="Arial" panose="020B0604020202020204" pitchFamily="34" charset="0"/>
            </a:endParaRPr>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63511"/>
            <a:ext cx="9725022" cy="645383"/>
            <a:chOff x="234427" y="742803"/>
            <a:chExt cx="6876118" cy="924122"/>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42803"/>
              <a:ext cx="6827644" cy="837338"/>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73657"/>
              <a:ext cx="6768365" cy="793268"/>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 przykład analizy</a:t>
              </a:r>
            </a:p>
          </p:txBody>
        </p:sp>
      </p:grpSp>
      <p:sp>
        <p:nvSpPr>
          <p:cNvPr id="8" name="Prostokąt 7"/>
          <p:cNvSpPr/>
          <p:nvPr/>
        </p:nvSpPr>
        <p:spPr>
          <a:xfrm>
            <a:off x="6516535" y="1889471"/>
            <a:ext cx="5551639" cy="307777"/>
          </a:xfrm>
          <a:prstGeom prst="rect">
            <a:avLst/>
          </a:prstGeom>
        </p:spPr>
        <p:txBody>
          <a:bodyPr wrap="square">
            <a:spAutoFit/>
          </a:bodyPr>
          <a:lstStyle/>
          <a:p>
            <a:pPr lvl="0">
              <a:spcBef>
                <a:spcPts val="1000"/>
              </a:spcBef>
            </a:pPr>
            <a:r>
              <a:rPr lang="pl-PL" sz="1400" i="1" dirty="0">
                <a:solidFill>
                  <a:prstClr val="black"/>
                </a:solidFill>
                <a:latin typeface="Arial" panose="020B0604020202020204" pitchFamily="34" charset="0"/>
                <a:cs typeface="Arial" panose="020B0604020202020204" pitchFamily="34" charset="0"/>
              </a:rPr>
              <a:t>Piąty listopada 1916 </a:t>
            </a:r>
            <a:r>
              <a:rPr lang="pl-PL" sz="1400" i="1" dirty="0" smtClean="0">
                <a:solidFill>
                  <a:prstClr val="black"/>
                </a:solidFill>
                <a:latin typeface="Arial" panose="020B0604020202020204" pitchFamily="34" charset="0"/>
                <a:cs typeface="Arial" panose="020B0604020202020204" pitchFamily="34" charset="0"/>
              </a:rPr>
              <a:t>roku</a:t>
            </a:r>
            <a:r>
              <a:rPr lang="pl-PL" sz="1400" dirty="0" smtClean="0">
                <a:solidFill>
                  <a:prstClr val="black"/>
                </a:solidFill>
                <a:latin typeface="Arial" panose="020B0604020202020204" pitchFamily="34" charset="0"/>
                <a:cs typeface="Arial" panose="020B0604020202020204" pitchFamily="34" charset="0"/>
              </a:rPr>
              <a:t>, ilustracja </a:t>
            </a:r>
            <a:r>
              <a:rPr lang="pl-PL" sz="1400" dirty="0">
                <a:solidFill>
                  <a:prstClr val="black"/>
                </a:solidFill>
                <a:latin typeface="Arial" panose="020B0604020202020204" pitchFamily="34" charset="0"/>
                <a:cs typeface="Arial" panose="020B0604020202020204" pitchFamily="34" charset="0"/>
              </a:rPr>
              <a:t>z albumu Józefa Rapackiego</a:t>
            </a:r>
          </a:p>
        </p:txBody>
      </p:sp>
      <p:sp>
        <p:nvSpPr>
          <p:cNvPr id="9" name="Prostokąt 8"/>
          <p:cNvSpPr/>
          <p:nvPr/>
        </p:nvSpPr>
        <p:spPr>
          <a:xfrm>
            <a:off x="10126371" y="6440990"/>
            <a:ext cx="1560042" cy="256993"/>
          </a:xfrm>
          <a:prstGeom prst="rect">
            <a:avLst/>
          </a:prstGeom>
        </p:spPr>
        <p:txBody>
          <a:bodyPr wrap="none">
            <a:spAutoFit/>
          </a:bodyPr>
          <a:lstStyle/>
          <a:p>
            <a:pPr algn="r">
              <a:lnSpc>
                <a:spcPct val="107000"/>
              </a:lnSpc>
              <a:spcAft>
                <a:spcPts val="800"/>
              </a:spcAft>
            </a:pPr>
            <a:r>
              <a:rPr lang="pl-PL" sz="1000" dirty="0">
                <a:latin typeface="Calibri" panose="020F0502020204030204" pitchFamily="34" charset="0"/>
                <a:ea typeface="Calibri" panose="020F0502020204030204" pitchFamily="34" charset="0"/>
                <a:cs typeface="Times New Roman" panose="02020603050405020304" pitchFamily="18" charset="0"/>
              </a:rPr>
              <a:t>http://cyfrowe.mnw.art.pl</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806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p:cNvSpPr>
            <a:spLocks noGrp="1"/>
          </p:cNvSpPr>
          <p:nvPr>
            <p:ph type="title"/>
          </p:nvPr>
        </p:nvSpPr>
        <p:spPr>
          <a:xfrm>
            <a:off x="839788" y="890755"/>
            <a:ext cx="5676747" cy="1488547"/>
          </a:xfrm>
        </p:spPr>
        <p:txBody>
          <a:bodyPr>
            <a:normAutofit/>
          </a:bodyPr>
          <a:lstStyle/>
          <a:p>
            <a:r>
              <a:rPr lang="pl-PL" sz="2800" dirty="0" smtClean="0">
                <a:solidFill>
                  <a:srgbClr val="0070C0"/>
                </a:solidFill>
                <a:latin typeface="Arial" panose="020B0604020202020204" pitchFamily="34" charset="0"/>
                <a:cs typeface="Arial" panose="020B0604020202020204" pitchFamily="34" charset="0"/>
              </a:rPr>
              <a:t>Warstwa retoryczna (perswazyjna)</a:t>
            </a:r>
            <a:endParaRPr lang="pl-PL" sz="2800" dirty="0">
              <a:solidFill>
                <a:srgbClr val="0070C0"/>
              </a:solidFill>
              <a:latin typeface="Arial" panose="020B0604020202020204" pitchFamily="34" charset="0"/>
              <a:cs typeface="Arial" panose="020B0604020202020204" pitchFamily="34" charset="0"/>
            </a:endParaRPr>
          </a:p>
        </p:txBody>
      </p:sp>
      <p:pic>
        <p:nvPicPr>
          <p:cNvPr id="3" name="Symbol zastępczy zawartości 2"/>
          <p:cNvPicPr>
            <a:picLocks noGrp="1" noChangeAspect="1"/>
          </p:cNvPicPr>
          <p:nvPr>
            <p:ph idx="1"/>
          </p:nvPr>
        </p:nvPicPr>
        <p:blipFill>
          <a:blip r:embed="rId3"/>
          <a:stretch>
            <a:fillRect/>
          </a:stretch>
        </p:blipFill>
        <p:spPr>
          <a:xfrm>
            <a:off x="6601943" y="2091805"/>
            <a:ext cx="4218139" cy="4218139"/>
          </a:xfrm>
          <a:prstGeom prst="rect">
            <a:avLst/>
          </a:prstGeom>
        </p:spPr>
      </p:pic>
      <p:sp>
        <p:nvSpPr>
          <p:cNvPr id="16" name="Symbol zastępczy tekstu 15"/>
          <p:cNvSpPr>
            <a:spLocks noGrp="1"/>
          </p:cNvSpPr>
          <p:nvPr>
            <p:ph type="body" sz="half" idx="2"/>
          </p:nvPr>
        </p:nvSpPr>
        <p:spPr>
          <a:xfrm>
            <a:off x="906760" y="2602607"/>
            <a:ext cx="5227637" cy="3679297"/>
          </a:xfrm>
        </p:spPr>
        <p:txBody>
          <a:bodyPr>
            <a:noAutofit/>
          </a:bodyPr>
          <a:lstStyle/>
          <a:p>
            <a:pPr>
              <a:lnSpc>
                <a:spcPct val="107000"/>
              </a:lnSpc>
              <a:spcAft>
                <a:spcPts val="800"/>
              </a:spcAft>
            </a:pPr>
            <a:r>
              <a:rPr lang="pl-PL" dirty="0" smtClean="0">
                <a:solidFill>
                  <a:srgbClr val="0070C0"/>
                </a:solidFill>
                <a:latin typeface="Arial" panose="020B0604020202020204" pitchFamily="34" charset="0"/>
                <a:ea typeface="Calibri" panose="020F0502020204030204" pitchFamily="34" charset="0"/>
                <a:cs typeface="Arial" panose="020B0604020202020204" pitchFamily="34" charset="0"/>
              </a:rPr>
              <a:t>Jak </a:t>
            </a:r>
            <a:r>
              <a:rPr lang="pl-PL" dirty="0">
                <a:solidFill>
                  <a:srgbClr val="0070C0"/>
                </a:solidFill>
                <a:latin typeface="Arial" panose="020B0604020202020204" pitchFamily="34" charset="0"/>
                <a:ea typeface="Calibri" panose="020F0502020204030204" pitchFamily="34" charset="0"/>
                <a:cs typeface="Arial" panose="020B0604020202020204" pitchFamily="34" charset="0"/>
              </a:rPr>
              <a:t>przedstawia? </a:t>
            </a:r>
            <a:r>
              <a:rPr lang="pl-PL" dirty="0" smtClean="0">
                <a:solidFill>
                  <a:srgbClr val="0070C0"/>
                </a:solidFill>
                <a:latin typeface="Arial" panose="020B0604020202020204" pitchFamily="34" charset="0"/>
                <a:ea typeface="Calibri" panose="020F0502020204030204" pitchFamily="34" charset="0"/>
                <a:cs typeface="Arial" panose="020B0604020202020204" pitchFamily="34" charset="0"/>
              </a:rPr>
              <a:t>W </a:t>
            </a:r>
            <a:r>
              <a:rPr lang="pl-PL" dirty="0">
                <a:solidFill>
                  <a:srgbClr val="0070C0"/>
                </a:solidFill>
                <a:latin typeface="Arial" panose="020B0604020202020204" pitchFamily="34" charset="0"/>
                <a:ea typeface="Calibri" panose="020F0502020204030204" pitchFamily="34" charset="0"/>
                <a:cs typeface="Arial" panose="020B0604020202020204" pitchFamily="34" charset="0"/>
              </a:rPr>
              <a:t>jaki sposób, za pomocą jakich zabiegów </a:t>
            </a:r>
            <a:r>
              <a:rPr lang="pl-PL" dirty="0" smtClean="0">
                <a:solidFill>
                  <a:srgbClr val="0070C0"/>
                </a:solidFill>
                <a:latin typeface="Arial" panose="020B0604020202020204" pitchFamily="34" charset="0"/>
                <a:ea typeface="Calibri" panose="020F0502020204030204" pitchFamily="34" charset="0"/>
                <a:cs typeface="Arial" panose="020B0604020202020204" pitchFamily="34" charset="0"/>
              </a:rPr>
              <a:t>Autor/twórca </a:t>
            </a:r>
            <a:r>
              <a:rPr lang="pl-PL" dirty="0">
                <a:solidFill>
                  <a:srgbClr val="0070C0"/>
                </a:solidFill>
                <a:latin typeface="Arial" panose="020B0604020202020204" pitchFamily="34" charset="0"/>
                <a:ea typeface="Calibri" panose="020F0502020204030204" pitchFamily="34" charset="0"/>
                <a:cs typeface="Arial" panose="020B0604020202020204" pitchFamily="34" charset="0"/>
              </a:rPr>
              <a:t>źródła chciał oddziałać na </a:t>
            </a:r>
            <a:r>
              <a:rPr lang="pl-PL" dirty="0" smtClean="0">
                <a:solidFill>
                  <a:srgbClr val="0070C0"/>
                </a:solidFill>
                <a:latin typeface="Arial" panose="020B0604020202020204" pitchFamily="34" charset="0"/>
                <a:ea typeface="Calibri" panose="020F0502020204030204" pitchFamily="34" charset="0"/>
                <a:cs typeface="Arial" panose="020B0604020202020204" pitchFamily="34" charset="0"/>
              </a:rPr>
              <a:t>odbiorców?</a:t>
            </a:r>
          </a:p>
          <a:p>
            <a:pPr>
              <a:lnSpc>
                <a:spcPct val="107000"/>
              </a:lnSpc>
              <a:spcAft>
                <a:spcPts val="800"/>
              </a:spcAft>
            </a:pPr>
            <a:r>
              <a:rPr lang="pl-PL" dirty="0" smtClean="0">
                <a:latin typeface="Arial" panose="020B0604020202020204" pitchFamily="34" charset="0"/>
                <a:cs typeface="Arial" panose="020B0604020202020204" pitchFamily="34" charset="0"/>
              </a:rPr>
              <a:t>Autor </a:t>
            </a:r>
            <a:r>
              <a:rPr lang="pl-PL" b="1" dirty="0" smtClean="0">
                <a:latin typeface="Arial" panose="020B0604020202020204" pitchFamily="34" charset="0"/>
                <a:cs typeface="Arial" panose="020B0604020202020204" pitchFamily="34" charset="0"/>
              </a:rPr>
              <a:t>w sposób satyryczny </a:t>
            </a:r>
            <a:r>
              <a:rPr lang="pl-PL" dirty="0" smtClean="0">
                <a:latin typeface="Arial" panose="020B0604020202020204" pitchFamily="34" charset="0"/>
                <a:cs typeface="Arial" panose="020B0604020202020204" pitchFamily="34" charset="0"/>
              </a:rPr>
              <a:t>przedstawia tzw. akt 5 listopada. Proklamacja Królestwa Polskiego jest pustym aktem, który nie zmienia sytuacji międzynarodowej Polski. </a:t>
            </a:r>
            <a:r>
              <a:rPr lang="pl-PL" b="1" dirty="0" smtClean="0">
                <a:latin typeface="Arial" panose="020B0604020202020204" pitchFamily="34" charset="0"/>
                <a:cs typeface="Arial" panose="020B0604020202020204" pitchFamily="34" charset="0"/>
              </a:rPr>
              <a:t>Polska jest </a:t>
            </a:r>
            <a:r>
              <a:rPr lang="pl-PL" dirty="0" smtClean="0">
                <a:latin typeface="Arial" panose="020B0604020202020204" pitchFamily="34" charset="0"/>
                <a:cs typeface="Arial" panose="020B0604020202020204" pitchFamily="34" charset="0"/>
              </a:rPr>
              <a:t>zakuta w kajdany (</a:t>
            </a:r>
            <a:r>
              <a:rPr lang="pl-PL" b="1" dirty="0" smtClean="0">
                <a:latin typeface="Arial" panose="020B0604020202020204" pitchFamily="34" charset="0"/>
                <a:cs typeface="Arial" panose="020B0604020202020204" pitchFamily="34" charset="0"/>
              </a:rPr>
              <a:t>zniewolona</a:t>
            </a:r>
            <a:r>
              <a:rPr lang="pl-PL" dirty="0" smtClean="0">
                <a:latin typeface="Arial" panose="020B0604020202020204" pitchFamily="34" charset="0"/>
                <a:cs typeface="Arial" panose="020B0604020202020204" pitchFamily="34" charset="0"/>
              </a:rPr>
              <a:t>, niesuwerenna), zakneblowana (</a:t>
            </a:r>
            <a:r>
              <a:rPr lang="pl-PL" b="1" dirty="0" smtClean="0">
                <a:latin typeface="Arial" panose="020B0604020202020204" pitchFamily="34" charset="0"/>
                <a:cs typeface="Arial" panose="020B0604020202020204" pitchFamily="34" charset="0"/>
              </a:rPr>
              <a:t>nie może decydować o swoim losie</a:t>
            </a:r>
            <a:r>
              <a:rPr lang="pl-PL" dirty="0" smtClean="0">
                <a:latin typeface="Arial" panose="020B0604020202020204" pitchFamily="34" charset="0"/>
                <a:cs typeface="Arial" panose="020B0604020202020204" pitchFamily="34" charset="0"/>
              </a:rPr>
              <a:t>, nie może zabrać głosu w swojej sprawie, jest statystką), </a:t>
            </a:r>
            <a:r>
              <a:rPr lang="pl-PL" b="1" dirty="0" smtClean="0">
                <a:latin typeface="Arial" panose="020B0604020202020204" pitchFamily="34" charset="0"/>
                <a:cs typeface="Arial" panose="020B0604020202020204" pitchFamily="34" charset="0"/>
              </a:rPr>
              <a:t>osaczona przez zaborców-okupantów: Niemcy i Austro-Węgry</a:t>
            </a:r>
            <a:r>
              <a:rPr lang="pl-PL" dirty="0" smtClean="0">
                <a:latin typeface="Arial" panose="020B0604020202020204" pitchFamily="34" charset="0"/>
                <a:cs typeface="Arial" panose="020B0604020202020204" pitchFamily="34" charset="0"/>
              </a:rPr>
              <a:t>. </a:t>
            </a:r>
            <a:endParaRPr lang="pl-PL" dirty="0">
              <a:latin typeface="Arial" panose="020B0604020202020204" pitchFamily="34" charset="0"/>
              <a:cs typeface="Arial" panose="020B0604020202020204" pitchFamily="34" charset="0"/>
            </a:endParaRPr>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31979"/>
            <a:ext cx="9725022" cy="637501"/>
            <a:chOff x="234427" y="697656"/>
            <a:chExt cx="6876118" cy="912835"/>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697656"/>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17222"/>
              <a:ext cx="6768365" cy="793269"/>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 przykład analizy</a:t>
              </a:r>
            </a:p>
          </p:txBody>
        </p:sp>
      </p:grpSp>
      <p:sp>
        <p:nvSpPr>
          <p:cNvPr id="8" name="Prostokąt 7"/>
          <p:cNvSpPr/>
          <p:nvPr/>
        </p:nvSpPr>
        <p:spPr>
          <a:xfrm>
            <a:off x="6516535" y="1716045"/>
            <a:ext cx="5551639" cy="307777"/>
          </a:xfrm>
          <a:prstGeom prst="rect">
            <a:avLst/>
          </a:prstGeom>
        </p:spPr>
        <p:txBody>
          <a:bodyPr wrap="square">
            <a:spAutoFit/>
          </a:bodyPr>
          <a:lstStyle/>
          <a:p>
            <a:pPr lvl="0">
              <a:spcBef>
                <a:spcPts val="1000"/>
              </a:spcBef>
            </a:pPr>
            <a:r>
              <a:rPr lang="pl-PL" sz="1400" i="1" dirty="0">
                <a:solidFill>
                  <a:prstClr val="black"/>
                </a:solidFill>
                <a:latin typeface="Arial" panose="020B0604020202020204" pitchFamily="34" charset="0"/>
                <a:cs typeface="Arial" panose="020B0604020202020204" pitchFamily="34" charset="0"/>
              </a:rPr>
              <a:t>Piąty listopada 1916 </a:t>
            </a:r>
            <a:r>
              <a:rPr lang="pl-PL" sz="1400" i="1" dirty="0" smtClean="0">
                <a:solidFill>
                  <a:prstClr val="black"/>
                </a:solidFill>
                <a:latin typeface="Arial" panose="020B0604020202020204" pitchFamily="34" charset="0"/>
                <a:cs typeface="Arial" panose="020B0604020202020204" pitchFamily="34" charset="0"/>
              </a:rPr>
              <a:t>roku</a:t>
            </a:r>
            <a:r>
              <a:rPr lang="pl-PL" sz="1400" dirty="0" smtClean="0">
                <a:solidFill>
                  <a:prstClr val="black"/>
                </a:solidFill>
                <a:latin typeface="Arial" panose="020B0604020202020204" pitchFamily="34" charset="0"/>
                <a:cs typeface="Arial" panose="020B0604020202020204" pitchFamily="34" charset="0"/>
              </a:rPr>
              <a:t>, ilustracja </a:t>
            </a:r>
            <a:r>
              <a:rPr lang="pl-PL" sz="1400" dirty="0">
                <a:solidFill>
                  <a:prstClr val="black"/>
                </a:solidFill>
                <a:latin typeface="Arial" panose="020B0604020202020204" pitchFamily="34" charset="0"/>
                <a:cs typeface="Arial" panose="020B0604020202020204" pitchFamily="34" charset="0"/>
              </a:rPr>
              <a:t>z albumu Józefa Rapackiego</a:t>
            </a:r>
          </a:p>
        </p:txBody>
      </p:sp>
      <p:sp>
        <p:nvSpPr>
          <p:cNvPr id="9" name="Prostokąt 8"/>
          <p:cNvSpPr/>
          <p:nvPr/>
        </p:nvSpPr>
        <p:spPr>
          <a:xfrm>
            <a:off x="10126371" y="6267565"/>
            <a:ext cx="1560042" cy="256993"/>
          </a:xfrm>
          <a:prstGeom prst="rect">
            <a:avLst/>
          </a:prstGeom>
        </p:spPr>
        <p:txBody>
          <a:bodyPr wrap="none">
            <a:spAutoFit/>
          </a:bodyPr>
          <a:lstStyle/>
          <a:p>
            <a:pPr algn="r">
              <a:lnSpc>
                <a:spcPct val="107000"/>
              </a:lnSpc>
              <a:spcAft>
                <a:spcPts val="800"/>
              </a:spcAft>
            </a:pPr>
            <a:r>
              <a:rPr lang="pl-PL" sz="1000" dirty="0">
                <a:latin typeface="Calibri" panose="020F0502020204030204" pitchFamily="34" charset="0"/>
                <a:ea typeface="Calibri" panose="020F0502020204030204" pitchFamily="34" charset="0"/>
                <a:cs typeface="Times New Roman" panose="02020603050405020304" pitchFamily="18" charset="0"/>
              </a:rPr>
              <a:t>http://cyfrowe.mnw.art.pl</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986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ytuł 10"/>
          <p:cNvSpPr>
            <a:spLocks noGrp="1"/>
          </p:cNvSpPr>
          <p:nvPr>
            <p:ph type="title"/>
          </p:nvPr>
        </p:nvSpPr>
        <p:spPr>
          <a:xfrm>
            <a:off x="839788" y="914406"/>
            <a:ext cx="5676747" cy="1488547"/>
          </a:xfrm>
        </p:spPr>
        <p:txBody>
          <a:bodyPr>
            <a:normAutofit/>
          </a:bodyPr>
          <a:lstStyle/>
          <a:p>
            <a:r>
              <a:rPr lang="pl-PL" sz="2800" dirty="0" smtClean="0">
                <a:solidFill>
                  <a:srgbClr val="0070C0"/>
                </a:solidFill>
                <a:latin typeface="Arial" panose="020B0604020202020204" pitchFamily="34" charset="0"/>
                <a:cs typeface="Arial" panose="020B0604020202020204" pitchFamily="34" charset="0"/>
              </a:rPr>
              <a:t>Warstwa ideologiczna</a:t>
            </a:r>
            <a:endParaRPr lang="pl-PL" sz="2800" dirty="0">
              <a:solidFill>
                <a:srgbClr val="0070C0"/>
              </a:solidFill>
              <a:latin typeface="Arial" panose="020B0604020202020204" pitchFamily="34" charset="0"/>
              <a:cs typeface="Arial" panose="020B0604020202020204" pitchFamily="34" charset="0"/>
            </a:endParaRPr>
          </a:p>
        </p:txBody>
      </p:sp>
      <p:pic>
        <p:nvPicPr>
          <p:cNvPr id="3" name="Symbol zastępczy zawartości 2"/>
          <p:cNvPicPr>
            <a:picLocks noGrp="1" noChangeAspect="1"/>
          </p:cNvPicPr>
          <p:nvPr>
            <p:ph idx="1"/>
          </p:nvPr>
        </p:nvPicPr>
        <p:blipFill>
          <a:blip r:embed="rId3"/>
          <a:stretch>
            <a:fillRect/>
          </a:stretch>
        </p:blipFill>
        <p:spPr>
          <a:xfrm>
            <a:off x="6601943" y="2068158"/>
            <a:ext cx="4218139" cy="4218139"/>
          </a:xfrm>
          <a:prstGeom prst="rect">
            <a:avLst/>
          </a:prstGeom>
        </p:spPr>
      </p:pic>
      <p:sp>
        <p:nvSpPr>
          <p:cNvPr id="16" name="Symbol zastępczy tekstu 15"/>
          <p:cNvSpPr>
            <a:spLocks noGrp="1"/>
          </p:cNvSpPr>
          <p:nvPr>
            <p:ph type="body" sz="half" idx="2"/>
          </p:nvPr>
        </p:nvSpPr>
        <p:spPr>
          <a:xfrm>
            <a:off x="906760" y="2626258"/>
            <a:ext cx="5227637" cy="3412425"/>
          </a:xfrm>
        </p:spPr>
        <p:txBody>
          <a:bodyPr>
            <a:normAutofit fontScale="92500" lnSpcReduction="10000"/>
          </a:bodyPr>
          <a:lstStyle/>
          <a:p>
            <a:pPr>
              <a:lnSpc>
                <a:spcPct val="107000"/>
              </a:lnSpc>
              <a:spcAft>
                <a:spcPts val="800"/>
              </a:spcAft>
            </a:pPr>
            <a:r>
              <a:rPr lang="pl-PL" sz="1900" dirty="0">
                <a:solidFill>
                  <a:srgbClr val="0070C0"/>
                </a:solidFill>
                <a:latin typeface="Arial" panose="020B0604020202020204" pitchFamily="34" charset="0"/>
                <a:ea typeface="Calibri" panose="020F0502020204030204" pitchFamily="34" charset="0"/>
                <a:cs typeface="Arial" panose="020B0604020202020204" pitchFamily="34" charset="0"/>
              </a:rPr>
              <a:t>Dlaczego? Z jakiego powodu i w jakim celu zdecydował się na Autor na takie a nie inne przedstawienie?</a:t>
            </a:r>
          </a:p>
          <a:p>
            <a:pPr>
              <a:lnSpc>
                <a:spcPct val="107000"/>
              </a:lnSpc>
              <a:spcAft>
                <a:spcPts val="800"/>
              </a:spcAft>
            </a:pPr>
            <a:r>
              <a:rPr lang="pl-PL" sz="1800" b="1" dirty="0" smtClean="0">
                <a:latin typeface="Arial" panose="020B0604020202020204" pitchFamily="34" charset="0"/>
                <a:cs typeface="Arial" panose="020B0604020202020204" pitchFamily="34" charset="0"/>
              </a:rPr>
              <a:t>Autor nie wierzy w dobre intencje zaborców </a:t>
            </a:r>
            <a:r>
              <a:rPr lang="pl-PL" sz="1800" dirty="0" smtClean="0">
                <a:latin typeface="Arial" panose="020B0604020202020204" pitchFamily="34" charset="0"/>
                <a:cs typeface="Arial" panose="020B0604020202020204" pitchFamily="34" charset="0"/>
              </a:rPr>
              <a:t>ogłaszających utworzenie Królestwa Polskiego. Jest Polakiem i patriotą, który </a:t>
            </a:r>
            <a:r>
              <a:rPr lang="pl-PL" sz="1800" b="1" dirty="0" smtClean="0">
                <a:latin typeface="Arial" panose="020B0604020202020204" pitchFamily="34" charset="0"/>
                <a:cs typeface="Arial" panose="020B0604020202020204" pitchFamily="34" charset="0"/>
              </a:rPr>
              <a:t>nie chce Polski zależnej od Niemiec i </a:t>
            </a:r>
            <a:r>
              <a:rPr lang="pl-PL" sz="1800" b="1" dirty="0" err="1" smtClean="0">
                <a:latin typeface="Arial" panose="020B0604020202020204" pitchFamily="34" charset="0"/>
                <a:cs typeface="Arial" panose="020B0604020202020204" pitchFamily="34" charset="0"/>
              </a:rPr>
              <a:t>Austro-Wegier</a:t>
            </a:r>
            <a:r>
              <a:rPr lang="pl-PL" sz="1800" dirty="0" smtClean="0">
                <a:latin typeface="Arial" panose="020B0604020202020204" pitchFamily="34" charset="0"/>
                <a:cs typeface="Arial" panose="020B0604020202020204" pitchFamily="34" charset="0"/>
              </a:rPr>
              <a:t>. </a:t>
            </a:r>
            <a:r>
              <a:rPr lang="pl-PL" sz="1800" b="1" dirty="0" smtClean="0">
                <a:latin typeface="Arial" panose="020B0604020202020204" pitchFamily="34" charset="0"/>
                <a:cs typeface="Arial" panose="020B0604020202020204" pitchFamily="34" charset="0"/>
              </a:rPr>
              <a:t>Pragnie uświadomić opinii publicznej, że akt 5 listopada </a:t>
            </a:r>
            <a:r>
              <a:rPr lang="pl-PL" sz="1800" dirty="0" smtClean="0">
                <a:latin typeface="Arial" panose="020B0604020202020204" pitchFamily="34" charset="0"/>
                <a:cs typeface="Arial" panose="020B0604020202020204" pitchFamily="34" charset="0"/>
              </a:rPr>
              <a:t>jest jedynie próba przeciągnięcia Polaków na stronę państw centralnych w toczącej się wojnie; że </a:t>
            </a:r>
            <a:r>
              <a:rPr lang="pl-PL" sz="1800" b="1" dirty="0" smtClean="0">
                <a:latin typeface="Arial" panose="020B0604020202020204" pitchFamily="34" charset="0"/>
                <a:cs typeface="Arial" panose="020B0604020202020204" pitchFamily="34" charset="0"/>
              </a:rPr>
              <a:t>jest próbą cynicznego wykorzystania tzw. sprawy polskiej</a:t>
            </a:r>
            <a:r>
              <a:rPr lang="pl-PL" sz="1800" dirty="0" smtClean="0">
                <a:latin typeface="Arial" panose="020B0604020202020204" pitchFamily="34" charset="0"/>
                <a:cs typeface="Arial" panose="020B0604020202020204" pitchFamily="34" charset="0"/>
              </a:rPr>
              <a:t>.</a:t>
            </a:r>
            <a:endParaRPr lang="pl-PL" sz="1800" dirty="0">
              <a:latin typeface="Arial" panose="020B0604020202020204" pitchFamily="34" charset="0"/>
              <a:cs typeface="Arial" panose="020B0604020202020204" pitchFamily="34" charset="0"/>
            </a:endParaRPr>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31983"/>
            <a:ext cx="9725022" cy="645387"/>
            <a:chOff x="234427" y="697656"/>
            <a:chExt cx="6876118" cy="924122"/>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697656"/>
              <a:ext cx="6827644" cy="837339"/>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28513"/>
              <a:ext cx="6768365" cy="793265"/>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 przykład analizy</a:t>
              </a:r>
            </a:p>
          </p:txBody>
        </p:sp>
      </p:grpSp>
      <p:sp>
        <p:nvSpPr>
          <p:cNvPr id="8" name="Prostokąt 7"/>
          <p:cNvSpPr/>
          <p:nvPr/>
        </p:nvSpPr>
        <p:spPr>
          <a:xfrm>
            <a:off x="6516535" y="1684515"/>
            <a:ext cx="5551639" cy="307777"/>
          </a:xfrm>
          <a:prstGeom prst="rect">
            <a:avLst/>
          </a:prstGeom>
        </p:spPr>
        <p:txBody>
          <a:bodyPr wrap="square">
            <a:spAutoFit/>
          </a:bodyPr>
          <a:lstStyle/>
          <a:p>
            <a:pPr lvl="0">
              <a:spcBef>
                <a:spcPts val="1000"/>
              </a:spcBef>
            </a:pPr>
            <a:r>
              <a:rPr lang="pl-PL" sz="1400" i="1" dirty="0">
                <a:solidFill>
                  <a:prstClr val="black"/>
                </a:solidFill>
                <a:latin typeface="Arial" panose="020B0604020202020204" pitchFamily="34" charset="0"/>
                <a:cs typeface="Arial" panose="020B0604020202020204" pitchFamily="34" charset="0"/>
              </a:rPr>
              <a:t>Piąty listopada 1916 </a:t>
            </a:r>
            <a:r>
              <a:rPr lang="pl-PL" sz="1400" i="1" dirty="0" smtClean="0">
                <a:solidFill>
                  <a:prstClr val="black"/>
                </a:solidFill>
                <a:latin typeface="Arial" panose="020B0604020202020204" pitchFamily="34" charset="0"/>
                <a:cs typeface="Arial" panose="020B0604020202020204" pitchFamily="34" charset="0"/>
              </a:rPr>
              <a:t>roku</a:t>
            </a:r>
            <a:r>
              <a:rPr lang="pl-PL" sz="1400" dirty="0" smtClean="0">
                <a:solidFill>
                  <a:prstClr val="black"/>
                </a:solidFill>
                <a:latin typeface="Arial" panose="020B0604020202020204" pitchFamily="34" charset="0"/>
                <a:cs typeface="Arial" panose="020B0604020202020204" pitchFamily="34" charset="0"/>
              </a:rPr>
              <a:t>, ilustracja </a:t>
            </a:r>
            <a:r>
              <a:rPr lang="pl-PL" sz="1400" dirty="0">
                <a:solidFill>
                  <a:prstClr val="black"/>
                </a:solidFill>
                <a:latin typeface="Arial" panose="020B0604020202020204" pitchFamily="34" charset="0"/>
                <a:cs typeface="Arial" panose="020B0604020202020204" pitchFamily="34" charset="0"/>
              </a:rPr>
              <a:t>z albumu Józefa Rapackiego</a:t>
            </a:r>
          </a:p>
        </p:txBody>
      </p:sp>
      <p:sp>
        <p:nvSpPr>
          <p:cNvPr id="9" name="Prostokąt 8"/>
          <p:cNvSpPr/>
          <p:nvPr/>
        </p:nvSpPr>
        <p:spPr>
          <a:xfrm>
            <a:off x="10126371" y="6306982"/>
            <a:ext cx="1560042" cy="256993"/>
          </a:xfrm>
          <a:prstGeom prst="rect">
            <a:avLst/>
          </a:prstGeom>
        </p:spPr>
        <p:txBody>
          <a:bodyPr wrap="none">
            <a:spAutoFit/>
          </a:bodyPr>
          <a:lstStyle/>
          <a:p>
            <a:pPr algn="r">
              <a:lnSpc>
                <a:spcPct val="107000"/>
              </a:lnSpc>
              <a:spcAft>
                <a:spcPts val="800"/>
              </a:spcAft>
            </a:pPr>
            <a:r>
              <a:rPr lang="pl-PL" sz="1000" dirty="0">
                <a:latin typeface="Calibri" panose="020F0502020204030204" pitchFamily="34" charset="0"/>
                <a:ea typeface="Calibri" panose="020F0502020204030204" pitchFamily="34" charset="0"/>
                <a:cs typeface="Times New Roman" panose="02020603050405020304" pitchFamily="18" charset="0"/>
              </a:rPr>
              <a:t>http://cyfrowe.mnw.art.pl</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041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tekstu 15"/>
          <p:cNvSpPr>
            <a:spLocks noGrp="1"/>
          </p:cNvSpPr>
          <p:nvPr>
            <p:ph type="body" sz="half" idx="2"/>
          </p:nvPr>
        </p:nvSpPr>
        <p:spPr>
          <a:xfrm>
            <a:off x="906760" y="2192701"/>
            <a:ext cx="9219611" cy="3497229"/>
          </a:xfrm>
        </p:spPr>
        <p:txBody>
          <a:bodyPr>
            <a:normAutofit lnSpcReduction="10000"/>
          </a:bodyPr>
          <a:lstStyle/>
          <a:p>
            <a:pPr lvl="0" algn="ctr">
              <a:lnSpc>
                <a:spcPct val="115000"/>
              </a:lnSpc>
              <a:spcBef>
                <a:spcPts val="0"/>
              </a:spcBef>
            </a:pPr>
            <a:r>
              <a:rPr lang="pl-PL" sz="2800" dirty="0" smtClean="0">
                <a:solidFill>
                  <a:srgbClr val="0070C0"/>
                </a:solidFill>
                <a:latin typeface="Arial" panose="020B0604020202020204" pitchFamily="34" charset="0"/>
                <a:ea typeface="Calibri" panose="020F0502020204030204" pitchFamily="34" charset="0"/>
                <a:cs typeface="Arial" panose="020B0604020202020204" pitchFamily="34" charset="0"/>
              </a:rPr>
              <a:t>Uczestnicy zostają podzieleni na grupy. Każda grupa otrzymuje inne źródło ikonograficzne do analizy. Musi dokonać pisemnej analizy, uwzględniając jego warstwę informacyjną, perswazyjną i ideologiczną.</a:t>
            </a:r>
          </a:p>
          <a:p>
            <a:pPr lvl="0" algn="ctr">
              <a:lnSpc>
                <a:spcPct val="115000"/>
              </a:lnSpc>
              <a:spcBef>
                <a:spcPts val="0"/>
              </a:spcBef>
            </a:pPr>
            <a:r>
              <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Co?</a:t>
            </a:r>
          </a:p>
          <a:p>
            <a:pPr lvl="0" algn="ctr">
              <a:lnSpc>
                <a:spcPct val="115000"/>
              </a:lnSpc>
              <a:spcBef>
                <a:spcPts val="0"/>
              </a:spcBef>
            </a:pPr>
            <a:r>
              <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Jak?</a:t>
            </a:r>
          </a:p>
          <a:p>
            <a:pPr lvl="0" algn="ctr">
              <a:lnSpc>
                <a:spcPct val="115000"/>
              </a:lnSpc>
              <a:spcBef>
                <a:spcPts val="0"/>
              </a:spcBef>
            </a:pPr>
            <a:r>
              <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Dlaczego?</a:t>
            </a:r>
            <a:endParaRPr lang="pl-PL" sz="2400"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79272"/>
            <a:ext cx="9725022" cy="629618"/>
            <a:chOff x="234427" y="731511"/>
            <a:chExt cx="6876118" cy="90154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31511"/>
              <a:ext cx="6827644" cy="837339"/>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39789"/>
              <a:ext cx="6768365" cy="793265"/>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Ćwiczenia warsztatowe z analizy źródła ikonograficznego</a:t>
              </a:r>
            </a:p>
          </p:txBody>
        </p:sp>
      </p:grpSp>
    </p:spTree>
    <p:extLst>
      <p:ext uri="{BB962C8B-B14F-4D97-AF65-F5344CB8AC3E}">
        <p14:creationId xmlns:p14="http://schemas.microsoft.com/office/powerpoint/2010/main" val="206079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tekstu 15"/>
          <p:cNvSpPr>
            <a:spLocks noGrp="1"/>
          </p:cNvSpPr>
          <p:nvPr>
            <p:ph type="body" sz="half" idx="2"/>
          </p:nvPr>
        </p:nvSpPr>
        <p:spPr>
          <a:xfrm>
            <a:off x="906760" y="2169052"/>
            <a:ext cx="9219611" cy="3047525"/>
          </a:xfrm>
        </p:spPr>
        <p:txBody>
          <a:bodyPr>
            <a:normAutofit/>
          </a:bodyPr>
          <a:lstStyle/>
          <a:p>
            <a:pPr lvl="0" algn="ctr">
              <a:lnSpc>
                <a:spcPct val="115000"/>
              </a:lnSpc>
              <a:spcBef>
                <a:spcPts val="0"/>
              </a:spcBef>
            </a:pPr>
            <a:r>
              <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Co?</a:t>
            </a:r>
          </a:p>
          <a:p>
            <a:pPr lvl="0" algn="ctr">
              <a:lnSpc>
                <a:spcPct val="115000"/>
              </a:lnSpc>
              <a:spcBef>
                <a:spcPts val="0"/>
              </a:spcBef>
            </a:pPr>
            <a:endPar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ctr">
              <a:lnSpc>
                <a:spcPct val="115000"/>
              </a:lnSpc>
              <a:spcBef>
                <a:spcPts val="0"/>
              </a:spcBef>
            </a:pPr>
            <a:r>
              <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Jak?</a:t>
            </a:r>
          </a:p>
          <a:p>
            <a:pPr lvl="0" algn="ctr">
              <a:lnSpc>
                <a:spcPct val="115000"/>
              </a:lnSpc>
              <a:spcBef>
                <a:spcPts val="0"/>
              </a:spcBef>
            </a:pPr>
            <a:endPar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lvl="0" algn="ctr">
              <a:lnSpc>
                <a:spcPct val="115000"/>
              </a:lnSpc>
              <a:spcBef>
                <a:spcPts val="0"/>
              </a:spcBef>
            </a:pPr>
            <a:r>
              <a:rPr lang="pl-PL" sz="2800" i="1" dirty="0" smtClean="0">
                <a:solidFill>
                  <a:srgbClr val="FF0000"/>
                </a:solidFill>
                <a:latin typeface="Arial" panose="020B0604020202020204" pitchFamily="34" charset="0"/>
                <a:ea typeface="Calibri" panose="020F0502020204030204" pitchFamily="34" charset="0"/>
                <a:cs typeface="Arial" panose="020B0604020202020204" pitchFamily="34" charset="0"/>
              </a:rPr>
              <a:t>Dlaczego?</a:t>
            </a:r>
            <a:endParaRPr lang="pl-PL" sz="2400" i="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24098"/>
            <a:ext cx="9725022" cy="645384"/>
            <a:chOff x="234427" y="144571"/>
            <a:chExt cx="6876118" cy="92412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144571"/>
              <a:ext cx="6827644" cy="837337"/>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275426"/>
              <a:ext cx="6768365" cy="793268"/>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Ćwiczenia warsztatowe – prezentacja </a:t>
              </a:r>
            </a:p>
          </p:txBody>
        </p:sp>
      </p:grpSp>
    </p:spTree>
    <p:extLst>
      <p:ext uri="{BB962C8B-B14F-4D97-AF65-F5344CB8AC3E}">
        <p14:creationId xmlns:p14="http://schemas.microsoft.com/office/powerpoint/2010/main" val="1355196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tekstu 15"/>
          <p:cNvSpPr>
            <a:spLocks noGrp="1"/>
          </p:cNvSpPr>
          <p:nvPr>
            <p:ph type="body" sz="half" idx="2"/>
          </p:nvPr>
        </p:nvSpPr>
        <p:spPr>
          <a:xfrm>
            <a:off x="906760" y="2169053"/>
            <a:ext cx="9219611" cy="2298172"/>
          </a:xfrm>
        </p:spPr>
        <p:txBody>
          <a:bodyPr>
            <a:normAutofit/>
          </a:bodyPr>
          <a:lstStyle/>
          <a:p>
            <a:pPr lvl="0" algn="ctr">
              <a:lnSpc>
                <a:spcPct val="115000"/>
              </a:lnSpc>
              <a:spcBef>
                <a:spcPts val="0"/>
              </a:spcBef>
            </a:pPr>
            <a:r>
              <a:rPr lang="pl-PL" sz="2800" dirty="0">
                <a:solidFill>
                  <a:srgbClr val="0070C0"/>
                </a:solidFill>
                <a:latin typeface="Arial" panose="020B0604020202020204" pitchFamily="34" charset="0"/>
                <a:ea typeface="Calibri" panose="020F0502020204030204" pitchFamily="34" charset="0"/>
                <a:cs typeface="Arial" panose="020B0604020202020204" pitchFamily="34" charset="0"/>
              </a:rPr>
              <a:t>Sztuka </a:t>
            </a:r>
            <a:r>
              <a:rPr lang="pl-PL" sz="2800" dirty="0" smtClean="0">
                <a:solidFill>
                  <a:srgbClr val="0070C0"/>
                </a:solidFill>
                <a:latin typeface="Arial" panose="020B0604020202020204" pitchFamily="34" charset="0"/>
                <a:ea typeface="Calibri" panose="020F0502020204030204" pitchFamily="34" charset="0"/>
                <a:cs typeface="Arial" panose="020B0604020202020204" pitchFamily="34" charset="0"/>
              </a:rPr>
              <a:t>odkodowywania sensów (w tym warstwy perswazyjnej) w komunikatach wizualnych stanowi umiejętność niezwykle ważną w życiu społecznym, szczególnie w dobie społeczeństwa informacyjnego.</a:t>
            </a:r>
            <a:endParaRPr lang="pl-PL" sz="2400" dirty="0">
              <a:solidFill>
                <a:srgbClr val="0070C0"/>
              </a:solidFill>
              <a:latin typeface="Arial" panose="020B0604020202020204" pitchFamily="34" charset="0"/>
              <a:ea typeface="Calibri" panose="020F0502020204030204" pitchFamily="34" charset="0"/>
              <a:cs typeface="Arial" panose="020B0604020202020204" pitchFamily="34" charset="0"/>
            </a:endParaRPr>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16212"/>
            <a:ext cx="9725022" cy="645383"/>
            <a:chOff x="234427" y="675077"/>
            <a:chExt cx="6876118" cy="924122"/>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675077"/>
              <a:ext cx="6827644" cy="83733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05932"/>
              <a:ext cx="676836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Praktyczne znaczenie</a:t>
              </a:r>
            </a:p>
          </p:txBody>
        </p:sp>
      </p:grpSp>
    </p:spTree>
    <p:extLst>
      <p:ext uri="{BB962C8B-B14F-4D97-AF65-F5344CB8AC3E}">
        <p14:creationId xmlns:p14="http://schemas.microsoft.com/office/powerpoint/2010/main" val="130379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1533525" y="2659063"/>
            <a:ext cx="9144000" cy="1655762"/>
          </a:xfrm>
        </p:spPr>
        <p:txBody>
          <a:bodyPr>
            <a:noAutofit/>
          </a:bodyPr>
          <a:lstStyle/>
          <a:p>
            <a:r>
              <a:rPr lang="pl-PL" sz="5400" b="1" dirty="0" smtClean="0">
                <a:solidFill>
                  <a:srgbClr val="392E65"/>
                </a:solidFill>
                <a:latin typeface="Myriad Pro Cond" panose="020B0506030403020204" pitchFamily="34" charset="0"/>
                <a:cs typeface="Arial" panose="020B0604020202020204" pitchFamily="34" charset="0"/>
              </a:rPr>
              <a:t>Źródła ikonograficzne </a:t>
            </a:r>
          </a:p>
          <a:p>
            <a:r>
              <a:rPr lang="pl-PL" sz="5400" b="1" dirty="0" smtClean="0">
                <a:solidFill>
                  <a:srgbClr val="392E65"/>
                </a:solidFill>
                <a:latin typeface="Myriad Pro Cond" panose="020B0506030403020204" pitchFamily="34" charset="0"/>
                <a:cs typeface="Arial" panose="020B0604020202020204" pitchFamily="34" charset="0"/>
              </a:rPr>
              <a:t>na lekcjach historii</a:t>
            </a:r>
            <a:endParaRPr lang="pl-PL" sz="5400" b="1" dirty="0">
              <a:solidFill>
                <a:srgbClr val="392E65"/>
              </a:solidFill>
              <a:latin typeface="Myriad Pro Cond" panose="020B0506030403020204" pitchFamily="34" charset="0"/>
              <a:cs typeface="Arial" panose="020B0604020202020204" pitchFamily="34" charset="0"/>
            </a:endParaRPr>
          </a:p>
        </p:txBody>
      </p:sp>
      <p:sp>
        <p:nvSpPr>
          <p:cNvPr id="3" name="Prostokąt 2"/>
          <p:cNvSpPr/>
          <p:nvPr/>
        </p:nvSpPr>
        <p:spPr>
          <a:xfrm>
            <a:off x="8296453" y="5226730"/>
            <a:ext cx="2888105" cy="410882"/>
          </a:xfrm>
          <a:prstGeom prst="rect">
            <a:avLst/>
          </a:prstGeom>
        </p:spPr>
        <p:txBody>
          <a:bodyPr wrap="square">
            <a:spAutoFit/>
          </a:bodyPr>
          <a:lstStyle/>
          <a:p>
            <a:pPr>
              <a:lnSpc>
                <a:spcPct val="115000"/>
              </a:lnSpc>
              <a:spcAft>
                <a:spcPts val="0"/>
              </a:spcAft>
            </a:pPr>
            <a:r>
              <a:rPr lang="pl-PL" dirty="0" smtClean="0">
                <a:latin typeface="Arial" panose="020B0604020202020204" pitchFamily="34" charset="0"/>
                <a:ea typeface="Times New Roman" panose="02020603050405020304" pitchFamily="18" charset="0"/>
                <a:cs typeface="Calibri" panose="020F0502020204030204" pitchFamily="34" charset="0"/>
              </a:rPr>
              <a:t>Włodzimierz K. Kowalczyk</a:t>
            </a:r>
            <a:endParaRPr lang="pl-PL" sz="2000" dirty="0">
              <a:latin typeface="Times New Roman" panose="02020603050405020304" pitchFamily="18"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37297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ymbol zastępczy tekstu 15"/>
          <p:cNvSpPr>
            <a:spLocks noGrp="1"/>
          </p:cNvSpPr>
          <p:nvPr>
            <p:ph type="body" sz="half" idx="2"/>
          </p:nvPr>
        </p:nvSpPr>
        <p:spPr>
          <a:xfrm>
            <a:off x="7658100" y="835553"/>
            <a:ext cx="3325521" cy="697972"/>
          </a:xfrm>
        </p:spPr>
        <p:txBody>
          <a:bodyPr>
            <a:normAutofit/>
          </a:bodyPr>
          <a:lstStyle/>
          <a:p>
            <a:pPr lvl="0" algn="ctr">
              <a:lnSpc>
                <a:spcPct val="115000"/>
              </a:lnSpc>
              <a:spcBef>
                <a:spcPts val="0"/>
              </a:spcBef>
            </a:pPr>
            <a:r>
              <a:rPr lang="pl-PL" sz="2800" i="1" dirty="0" smtClean="0">
                <a:solidFill>
                  <a:srgbClr val="0070C0"/>
                </a:solidFill>
                <a:latin typeface="Myriad Pro Cond" panose="020B0506030403020204" pitchFamily="34" charset="0"/>
                <a:ea typeface="Calibri" panose="020F0502020204030204" pitchFamily="34" charset="0"/>
                <a:cs typeface="Arial" panose="020B0604020202020204" pitchFamily="34" charset="0"/>
              </a:rPr>
              <a:t>Dziękuję za uwagę!</a:t>
            </a:r>
            <a:endParaRPr lang="pl-PL" sz="2400" i="1" dirty="0">
              <a:solidFill>
                <a:srgbClr val="0070C0"/>
              </a:solidFill>
              <a:latin typeface="Myriad Pro Cond" panose="020B0506030403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7297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0" y="1920221"/>
            <a:ext cx="8963025" cy="3155950"/>
          </a:xfrm>
        </p:spPr>
        <p:txBody>
          <a:bodyPr/>
          <a:lstStyle/>
          <a:p>
            <a:pPr marL="0" indent="0">
              <a:buNone/>
            </a:pPr>
            <a:r>
              <a:rPr lang="pl-PL" sz="2400" u="sng" dirty="0">
                <a:solidFill>
                  <a:srgbClr val="0070C0"/>
                </a:solidFill>
              </a:rPr>
              <a:t>U</a:t>
            </a:r>
            <a:r>
              <a:rPr lang="pl-PL" sz="2400" u="sng" dirty="0" smtClean="0">
                <a:solidFill>
                  <a:srgbClr val="0070C0"/>
                </a:solidFill>
              </a:rPr>
              <a:t>czestnik:</a:t>
            </a:r>
          </a:p>
          <a:p>
            <a:r>
              <a:rPr lang="pl-PL" sz="2400" dirty="0">
                <a:solidFill>
                  <a:srgbClr val="0070C0"/>
                </a:solidFill>
              </a:rPr>
              <a:t>z</a:t>
            </a:r>
            <a:r>
              <a:rPr lang="pl-PL" sz="2400" dirty="0" smtClean="0">
                <a:solidFill>
                  <a:srgbClr val="0070C0"/>
                </a:solidFill>
              </a:rPr>
              <a:t>na i rozumie zapisy wymagań szczegółowych podstawy programowej historii</a:t>
            </a:r>
          </a:p>
          <a:p>
            <a:r>
              <a:rPr lang="pl-PL" sz="2400" dirty="0" smtClean="0">
                <a:solidFill>
                  <a:srgbClr val="0070C0"/>
                </a:solidFill>
              </a:rPr>
              <a:t>zna różne funkcje ikonografii w edukacji historycznej</a:t>
            </a:r>
          </a:p>
          <a:p>
            <a:r>
              <a:rPr lang="pl-PL" sz="2400" dirty="0">
                <a:solidFill>
                  <a:srgbClr val="0070C0"/>
                </a:solidFill>
              </a:rPr>
              <a:t>r</a:t>
            </a:r>
            <a:r>
              <a:rPr lang="pl-PL" sz="2400" dirty="0" smtClean="0">
                <a:solidFill>
                  <a:srgbClr val="0070C0"/>
                </a:solidFill>
              </a:rPr>
              <a:t>ozumie specyfikę przekazu ikonograficznego</a:t>
            </a:r>
          </a:p>
          <a:p>
            <a:r>
              <a:rPr lang="pl-PL" sz="2400" dirty="0">
                <a:solidFill>
                  <a:srgbClr val="0070C0"/>
                </a:solidFill>
              </a:rPr>
              <a:t>p</a:t>
            </a:r>
            <a:r>
              <a:rPr lang="pl-PL" sz="2400" dirty="0" smtClean="0">
                <a:solidFill>
                  <a:srgbClr val="0070C0"/>
                </a:solidFill>
              </a:rPr>
              <a:t>otrafi dokonać wielowarstwowej analizy źródła ikonograficznego</a:t>
            </a:r>
          </a:p>
          <a:p>
            <a:r>
              <a:rPr lang="pl-PL" sz="2400" dirty="0">
                <a:solidFill>
                  <a:srgbClr val="0070C0"/>
                </a:solidFill>
              </a:rPr>
              <a:t>p</a:t>
            </a:r>
            <a:r>
              <a:rPr lang="pl-PL" sz="2400" dirty="0" smtClean="0">
                <a:solidFill>
                  <a:srgbClr val="0070C0"/>
                </a:solidFill>
              </a:rPr>
              <a:t>otrafi skonstruować ćwiczenie w oparciu o materiał ikonograficzny</a:t>
            </a:r>
          </a:p>
          <a:p>
            <a:pPr marL="0" indent="0">
              <a:buNone/>
            </a:pPr>
            <a:endParaRPr lang="pl-PL" dirty="0" smtClean="0"/>
          </a:p>
          <a:p>
            <a:endParaRPr lang="pl-PL"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760537" y="993053"/>
            <a:ext cx="9802687" cy="584786"/>
            <a:chOff x="179513" y="785109"/>
            <a:chExt cx="6931032" cy="83735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85109"/>
              <a:ext cx="6827644" cy="837333"/>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179513" y="829178"/>
              <a:ext cx="6832915" cy="79328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rPr>
                <a:t>Cele zajęć</a:t>
              </a:r>
            </a:p>
          </p:txBody>
        </p:sp>
      </p:grpSp>
    </p:spTree>
    <p:extLst>
      <p:ext uri="{BB962C8B-B14F-4D97-AF65-F5344CB8AC3E}">
        <p14:creationId xmlns:p14="http://schemas.microsoft.com/office/powerpoint/2010/main" val="11533055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0" y="2102720"/>
            <a:ext cx="8963025" cy="2295525"/>
          </a:xfrm>
        </p:spPr>
        <p:txBody>
          <a:bodyPr/>
          <a:lstStyle/>
          <a:p>
            <a:pPr marL="0" indent="0">
              <a:lnSpc>
                <a:spcPct val="107000"/>
              </a:lnSpc>
              <a:spcAft>
                <a:spcPts val="800"/>
              </a:spcAft>
              <a:buNone/>
            </a:pP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Źródło ikonograficzne jest takim rodzajem źródła historycznego, w którym dominuje obrazowy kod informacyjny. Nie oznacza to, że nie może zawierać innych kodów, np. słów, liczb – te jednak mają charakter dopełniający.</a:t>
            </a:r>
          </a:p>
          <a:p>
            <a:pPr marL="0" indent="0">
              <a:buNone/>
            </a:pPr>
            <a:endParaRPr lang="pl-PL" dirty="0" smtClean="0"/>
          </a:p>
          <a:p>
            <a:endParaRPr lang="pl-PL"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760537" y="1050223"/>
            <a:ext cx="9802687" cy="584786"/>
            <a:chOff x="179513" y="866966"/>
            <a:chExt cx="6931032" cy="83735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866966"/>
              <a:ext cx="6827644" cy="837333"/>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179513" y="911035"/>
              <a:ext cx="6832915" cy="793284"/>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 definicja</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4428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1" y="2229917"/>
            <a:ext cx="8496300" cy="2295525"/>
          </a:xfrm>
        </p:spPr>
        <p:txBody>
          <a:bodyPr/>
          <a:lstStyle/>
          <a:p>
            <a:pPr marL="0" indent="0">
              <a:lnSpc>
                <a:spcPct val="107000"/>
              </a:lnSpc>
              <a:spcAft>
                <a:spcPts val="800"/>
              </a:spcAft>
              <a:buNone/>
            </a:pP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Źródło ikonograficzne w szkolnej edukacji może występować w dwóch </a:t>
            </a: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rolach:</a:t>
            </a:r>
          </a:p>
          <a:p>
            <a:pPr>
              <a:lnSpc>
                <a:spcPct val="107000"/>
              </a:lnSpc>
              <a:spcAft>
                <a:spcPts val="800"/>
              </a:spcAft>
            </a:pP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jako ilustracja,</a:t>
            </a:r>
          </a:p>
          <a:p>
            <a:pPr>
              <a:lnSpc>
                <a:spcPct val="107000"/>
              </a:lnSpc>
              <a:spcAft>
                <a:spcPts val="800"/>
              </a:spcAft>
            </a:pP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jako </a:t>
            </a: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źródło </a:t>
            </a:r>
            <a:r>
              <a:rPr lang="pl-PL" sz="2400" dirty="0" smtClean="0">
                <a:solidFill>
                  <a:srgbClr val="0070C0"/>
                </a:solidFill>
                <a:latin typeface="Arial" panose="020B0604020202020204" pitchFamily="34" charset="0"/>
                <a:ea typeface="Calibri" panose="020F0502020204030204" pitchFamily="34" charset="0"/>
                <a:cs typeface="Arial" panose="020B0604020202020204" pitchFamily="34" charset="0"/>
              </a:rPr>
              <a:t>informacji.</a:t>
            </a:r>
            <a:endParaRPr lang="pl-PL" sz="2400" dirty="0" smtClean="0">
              <a:solidFill>
                <a:srgbClr val="0070C0"/>
              </a:solidFill>
              <a:latin typeface="Arial" panose="020B0604020202020204" pitchFamily="34" charset="0"/>
              <a:cs typeface="Arial" panose="020B0604020202020204" pitchFamily="34" charset="0"/>
            </a:endParaRPr>
          </a:p>
          <a:p>
            <a:endParaRPr lang="pl-PL"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760537" y="1010809"/>
            <a:ext cx="9802687" cy="584776"/>
            <a:chOff x="179513" y="810534"/>
            <a:chExt cx="6931032" cy="837339"/>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810534"/>
              <a:ext cx="6827644" cy="837334"/>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179513" y="854603"/>
              <a:ext cx="6832915" cy="793270"/>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w szkolnej edukacji historycznej</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3191639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2" y="2042949"/>
            <a:ext cx="8963024" cy="2847975"/>
          </a:xfrm>
        </p:spPr>
        <p:txBody>
          <a:bodyPr>
            <a:noAutofit/>
          </a:bodyPr>
          <a:lstStyle/>
          <a:p>
            <a:pPr marL="0" indent="0">
              <a:lnSpc>
                <a:spcPct val="107000"/>
              </a:lnSpc>
              <a:spcAft>
                <a:spcPts val="800"/>
              </a:spcAft>
              <a:buNone/>
            </a:pPr>
            <a:r>
              <a:rPr lang="pl-PL" sz="2400" dirty="0">
                <a:solidFill>
                  <a:srgbClr val="0070C0"/>
                </a:solidFill>
                <a:latin typeface="Arial" panose="020B0604020202020204" pitchFamily="34" charset="0"/>
                <a:ea typeface="Calibri" panose="020F0502020204030204" pitchFamily="34" charset="0"/>
                <a:cs typeface="Arial" panose="020B0604020202020204" pitchFamily="34" charset="0"/>
              </a:rPr>
              <a:t>Źródło ikonograficzne występujące w roli ilustracji ma za zadanie uzupełnić, wzbogacić narrację tekstową. Pełni wobec tekstu mówionego czy pisanego funkcję służebną, Ilustruje (unaocznia) opisywane wydarzenia, postaci lub zabytki historyczne. Ma za zadanie uatrakcyjnić opowieść o przeszłości, ożywić ją, wykorzystać wyobraźnię uczniów i pobudzić emocje. </a:t>
            </a:r>
          </a:p>
          <a:p>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55628"/>
            <a:ext cx="9725022" cy="645383"/>
            <a:chOff x="234427" y="731520"/>
            <a:chExt cx="6876118" cy="924122"/>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31520"/>
              <a:ext cx="6827644" cy="837336"/>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62375"/>
              <a:ext cx="676836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w roli ilustracji</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64685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838202" y="1877406"/>
            <a:ext cx="8673378" cy="3143250"/>
          </a:xfrm>
        </p:spPr>
        <p:txBody>
          <a:bodyPr>
            <a:noAutofit/>
          </a:bodyPr>
          <a:lstStyle/>
          <a:p>
            <a:pPr marL="0" indent="0">
              <a:lnSpc>
                <a:spcPct val="107000"/>
              </a:lnSpc>
              <a:spcAft>
                <a:spcPts val="800"/>
              </a:spcAft>
              <a:buNone/>
            </a:pP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Źródło ikonograficzne występujące w roli źródła informacji wymaga od ucznia </a:t>
            </a: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i nauczyciela aktywnej </a:t>
            </a: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postawy. Uczeń może zostać skonfrontowany z takim źródłem i postawiony wobec konieczności znalezienia w jego treści i formie odpowiedzi na </a:t>
            </a: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postawione pytania</a:t>
            </a: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 Przenosząc z gruntu źródeł tekstowych metody analizy na obrazy ( za Jerzym Topolskim) możemy mówić o trzech wzajemnie się przenikających warstwach „narracji” </a:t>
            </a: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obrazowej: informacyjnej, retorycznej i ideologicznej.</a:t>
            </a:r>
            <a:endPar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31978"/>
            <a:ext cx="9725022" cy="645387"/>
            <a:chOff x="234427" y="697650"/>
            <a:chExt cx="6876118" cy="924124"/>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697650"/>
              <a:ext cx="6827644" cy="837340"/>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28508"/>
              <a:ext cx="6768365" cy="793266"/>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endParaRPr lang="pl-PL" sz="3000" b="1" kern="0" dirty="0">
                <a:solidFill>
                  <a:srgbClr val="392E65"/>
                </a:solidFill>
                <a:latin typeface="Myriad Pro Cond" panose="020B0506030403020204" pitchFamily="34" charset="0"/>
                <a:ea typeface="Lato" panose="020F0502020204030203" pitchFamily="34" charset="0"/>
                <a:cs typeface="Arial" panose="020B0604020202020204" pitchFamily="34" charset="0"/>
              </a:endParaRPr>
            </a:p>
          </p:txBody>
        </p:sp>
      </p:grpSp>
    </p:spTree>
    <p:extLst>
      <p:ext uri="{BB962C8B-B14F-4D97-AF65-F5344CB8AC3E}">
        <p14:creationId xmlns:p14="http://schemas.microsoft.com/office/powerpoint/2010/main" val="2658955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906760" y="2175642"/>
            <a:ext cx="9504067" cy="2143124"/>
          </a:xfrm>
        </p:spPr>
        <p:txBody>
          <a:bodyPr>
            <a:noAutofit/>
          </a:bodyPr>
          <a:lstStyle/>
          <a:p>
            <a:pPr marL="0" indent="0">
              <a:lnSpc>
                <a:spcPct val="107000"/>
              </a:lnSpc>
              <a:spcAft>
                <a:spcPts val="800"/>
              </a:spcAft>
              <a:buNone/>
            </a:pPr>
            <a:r>
              <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rPr>
              <a:t>Warstwa </a:t>
            </a:r>
            <a:r>
              <a:rPr lang="pl-PL" sz="2400" u="sng" dirty="0" smtClean="0">
                <a:solidFill>
                  <a:srgbClr val="0070C0"/>
                </a:solidFill>
                <a:latin typeface="Arial" panose="020B0604020202020204" pitchFamily="34" charset="0"/>
                <a:ea typeface="Calibri" panose="020F0502020204030204" pitchFamily="34" charset="0"/>
                <a:cs typeface="Arial" panose="020B0604020202020204" pitchFamily="34" charset="0"/>
              </a:rPr>
              <a:t>informacyjna</a:t>
            </a:r>
            <a:endPar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Co </a:t>
            </a: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przedstawia? </a:t>
            </a:r>
            <a:endPar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4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Do </a:t>
            </a:r>
            <a:r>
              <a:rPr lang="pl-PL" sz="2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jakich wydarzeń/procesów historycznych się odnosi?</a:t>
            </a: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55634"/>
            <a:ext cx="9725022" cy="637506"/>
            <a:chOff x="234427" y="731520"/>
            <a:chExt cx="6876118" cy="912837"/>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731520"/>
              <a:ext cx="6827644" cy="837333"/>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51088"/>
              <a:ext cx="6768365" cy="793269"/>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p>
          </p:txBody>
        </p:sp>
      </p:grpSp>
    </p:spTree>
    <p:extLst>
      <p:ext uri="{BB962C8B-B14F-4D97-AF65-F5344CB8AC3E}">
        <p14:creationId xmlns:p14="http://schemas.microsoft.com/office/powerpoint/2010/main" val="284356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zawartości 11"/>
          <p:cNvSpPr>
            <a:spLocks noGrp="1"/>
          </p:cNvSpPr>
          <p:nvPr>
            <p:ph idx="1"/>
          </p:nvPr>
        </p:nvSpPr>
        <p:spPr>
          <a:xfrm>
            <a:off x="906761" y="2147402"/>
            <a:ext cx="8675390" cy="4286250"/>
          </a:xfrm>
        </p:spPr>
        <p:txBody>
          <a:bodyPr>
            <a:noAutofit/>
          </a:bodyPr>
          <a:lstStyle/>
          <a:p>
            <a:pPr marL="0" indent="0">
              <a:lnSpc>
                <a:spcPct val="107000"/>
              </a:lnSpc>
              <a:spcAft>
                <a:spcPts val="800"/>
              </a:spcAft>
              <a:buNone/>
            </a:pPr>
            <a:r>
              <a:rPr lang="pl-PL" sz="2400" u="sng" dirty="0">
                <a:solidFill>
                  <a:srgbClr val="0070C0"/>
                </a:solidFill>
                <a:latin typeface="Arial" panose="020B0604020202020204" pitchFamily="34" charset="0"/>
                <a:ea typeface="Calibri" panose="020F0502020204030204" pitchFamily="34" charset="0"/>
                <a:cs typeface="Arial" panose="020B0604020202020204" pitchFamily="34" charset="0"/>
              </a:rPr>
              <a:t>Warstwa informacyjna</a:t>
            </a:r>
          </a:p>
          <a:p>
            <a:pPr marL="0" indent="0">
              <a:lnSpc>
                <a:spcPct val="107000"/>
              </a:lnSpc>
              <a:spcAft>
                <a:spcPts val="800"/>
              </a:spcAft>
              <a:buNone/>
            </a:pPr>
            <a:r>
              <a:rPr lang="pl-PL" sz="2000" dirty="0">
                <a:solidFill>
                  <a:srgbClr val="0070C0"/>
                </a:solidFill>
                <a:latin typeface="Arial" panose="020B0604020202020204" pitchFamily="34" charset="0"/>
                <a:ea typeface="Calibri" panose="020F0502020204030204" pitchFamily="34" charset="0"/>
                <a:cs typeface="Arial" panose="020B0604020202020204" pitchFamily="34" charset="0"/>
              </a:rPr>
              <a:t>Jest to jedyna płaszczyzna dostępna odbiorcy w bezpośrednim oglądzie, od razu. Najprostszym i najpłytszym sposobem na analizę tej warstwy źródła jest opis jego treści, próba zwerbalizowania, opowiedzenia lub opisania </a:t>
            </a:r>
            <a:r>
              <a:rPr lang="pl-PL" sz="2000" b="1" dirty="0">
                <a:solidFill>
                  <a:srgbClr val="0070C0"/>
                </a:solidFill>
                <a:latin typeface="Arial" panose="020B0604020202020204" pitchFamily="34" charset="0"/>
                <a:ea typeface="Calibri" panose="020F0502020204030204" pitchFamily="34" charset="0"/>
                <a:cs typeface="Arial" panose="020B0604020202020204" pitchFamily="34" charset="0"/>
              </a:rPr>
              <a:t>co ten obraz przedstawia, o czym on jest, do jakich wydarzeń /procesów historycznych się odnosi</a:t>
            </a:r>
            <a:r>
              <a:rPr lang="pl-PL" sz="2000" dirty="0">
                <a:solidFill>
                  <a:srgbClr val="0070C0"/>
                </a:solidFill>
                <a:latin typeface="Arial" panose="020B0604020202020204" pitchFamily="34" charset="0"/>
                <a:ea typeface="Calibri" panose="020F0502020204030204" pitchFamily="34" charset="0"/>
                <a:cs typeface="Arial" panose="020B0604020202020204" pitchFamily="34" charset="0"/>
              </a:rPr>
              <a:t>. W praktyce szkolnej ćwiczenia polegające na opisywaniu źródeł ikonograficznych powinny mieć zastosowanie głównie w młodszych klasach szkoły podstawowej. Uczymy w ten sposób dzieci spostrzegawczości i przekładania wrażeń zmysłowych na komunikat werbalny. W klasie siódmej i ósmej a także w szkołach ponadpodstawowych opis powinien służyć już uargumentowaniu jakiejś tezy interpretacyjnej.</a:t>
            </a:r>
          </a:p>
          <a:p>
            <a:pPr marL="0" indent="0">
              <a:buNone/>
            </a:pPr>
            <a:endParaRPr lang="pl-PL" sz="2000" dirty="0"/>
          </a:p>
        </p:txBody>
      </p:sp>
      <p:grpSp>
        <p:nvGrpSpPr>
          <p:cNvPr id="13" name="Grupa 12">
            <a:extLst>
              <a:ext uri="{FF2B5EF4-FFF2-40B4-BE49-F238E27FC236}">
                <a16:creationId xmlns="" xmlns:a16="http://schemas.microsoft.com/office/drawing/2014/main" id="{5D5CC189-9373-4FE5-A7FB-1015DA442B9A}"/>
              </a:ext>
            </a:extLst>
          </p:cNvPr>
          <p:cNvGrpSpPr/>
          <p:nvPr/>
        </p:nvGrpSpPr>
        <p:grpSpPr>
          <a:xfrm>
            <a:off x="838202" y="931979"/>
            <a:ext cx="9725022" cy="645383"/>
            <a:chOff x="234427" y="697655"/>
            <a:chExt cx="6876118" cy="924123"/>
          </a:xfrm>
        </p:grpSpPr>
        <p:sp>
          <p:nvSpPr>
            <p:cNvPr id="14" name="pole tekstowe 13">
              <a:extLst>
                <a:ext uri="{FF2B5EF4-FFF2-40B4-BE49-F238E27FC236}">
                  <a16:creationId xmlns="" xmlns:a16="http://schemas.microsoft.com/office/drawing/2014/main" id="{2671ACE7-A60F-463C-952B-B710AA64CE3D}"/>
                </a:ext>
              </a:extLst>
            </p:cNvPr>
            <p:cNvSpPr txBox="1"/>
            <p:nvPr/>
          </p:nvSpPr>
          <p:spPr>
            <a:xfrm>
              <a:off x="282901" y="697655"/>
              <a:ext cx="6827644" cy="837335"/>
            </a:xfrm>
            <a:prstGeom prst="rect">
              <a:avLst/>
            </a:prstGeom>
            <a:solidFill>
              <a:schemeClr val="accent5">
                <a:lumMod val="50000"/>
              </a:schemeClr>
            </a:solidFill>
            <a:ln>
              <a:solidFill>
                <a:schemeClr val="accent5">
                  <a:lumMod val="50000"/>
                </a:scheme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l-PL" sz="3200" b="1" i="0" u="none" strike="noStrike" kern="0" cap="none" spc="0" normalizeH="0" baseline="0" noProof="0" dirty="0">
                <a:ln>
                  <a:noFill/>
                </a:ln>
                <a:solidFill>
                  <a:srgbClr val="C00000"/>
                </a:solidFill>
                <a:effectLst/>
                <a:uLnTx/>
                <a:uFillTx/>
                <a:latin typeface="Arial" panose="020B0604020202020204" pitchFamily="34" charset="0"/>
                <a:ea typeface="Lato" panose="020F0502020204030203" pitchFamily="34" charset="0"/>
                <a:cs typeface="Arial" panose="020B0604020202020204" pitchFamily="34" charset="0"/>
              </a:endParaRPr>
            </a:p>
          </p:txBody>
        </p:sp>
        <p:sp>
          <p:nvSpPr>
            <p:cNvPr id="15" name="pole tekstowe 14">
              <a:extLst>
                <a:ext uri="{FF2B5EF4-FFF2-40B4-BE49-F238E27FC236}">
                  <a16:creationId xmlns="" xmlns:a16="http://schemas.microsoft.com/office/drawing/2014/main" id="{7EC5D269-39A3-4FFA-9870-CD9897B9BFA8}"/>
                </a:ext>
              </a:extLst>
            </p:cNvPr>
            <p:cNvSpPr txBox="1"/>
            <p:nvPr/>
          </p:nvSpPr>
          <p:spPr>
            <a:xfrm>
              <a:off x="234427" y="828511"/>
              <a:ext cx="6768365" cy="793267"/>
            </a:xfrm>
            <a:prstGeom prst="rect">
              <a:avLst/>
            </a:prstGeom>
            <a:solidFill>
              <a:srgbClr val="FFFFFF"/>
            </a:solidFill>
            <a:ln>
              <a:solidFill>
                <a:schemeClr val="accent5">
                  <a:lumMod val="50000"/>
                </a:schemeClr>
              </a:solidFill>
            </a:ln>
          </p:spPr>
          <p:txBody>
            <a:bodyPr wrap="square" rtlCol="0">
              <a:spAutoFit/>
            </a:bodyPr>
            <a:lstStyle/>
            <a:p>
              <a:pPr lvl="0">
                <a:defRPr/>
              </a:pPr>
              <a:r>
                <a:rPr lang="pl-PL" sz="3000" b="1" kern="0" dirty="0" smtClean="0">
                  <a:solidFill>
                    <a:srgbClr val="392E65"/>
                  </a:solidFill>
                  <a:latin typeface="Myriad Pro Cond" panose="020B0506030403020204" pitchFamily="34" charset="0"/>
                  <a:ea typeface="Lato" panose="020F0502020204030203" pitchFamily="34" charset="0"/>
                  <a:cs typeface="Arial" panose="020B0604020202020204" pitchFamily="34" charset="0"/>
                </a:rPr>
                <a:t>Źródło ikonograficzne jako źródło informacji</a:t>
              </a:r>
            </a:p>
          </p:txBody>
        </p:sp>
      </p:grpSp>
    </p:spTree>
    <p:extLst>
      <p:ext uri="{BB962C8B-B14F-4D97-AF65-F5344CB8AC3E}">
        <p14:creationId xmlns:p14="http://schemas.microsoft.com/office/powerpoint/2010/main" val="131590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zentacja1.potx" id="{51723B0F-3E97-4CBE-95F9-6A534B15515E}" vid="{2B494970-2AE8-4A2E-A241-E85E79EDEF5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Vademecum nauczyciela</Template>
  <TotalTime>1073</TotalTime>
  <Words>1219</Words>
  <Application>Microsoft Office PowerPoint</Application>
  <PresentationFormat>Niestandardowy</PresentationFormat>
  <Paragraphs>91</Paragraphs>
  <Slides>20</Slides>
  <Notes>8</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Warstwa informacyjna</vt:lpstr>
      <vt:lpstr>Warstwa retoryczna (perswazyjna)</vt:lpstr>
      <vt:lpstr>Warstwa ideologiczna</vt:lpstr>
      <vt:lpstr>Prezentacja programu PowerPoint</vt:lpstr>
      <vt:lpstr>Prezentacja programu PowerPoint</vt:lpstr>
      <vt:lpstr>Prezentacja programu PowerPoint</vt:lpstr>
      <vt:lpstr>Prezentacja programu PowerPoint</vt:lpstr>
    </vt:vector>
  </TitlesOfParts>
  <Company>CKE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Wioletta Kozak</dc:creator>
  <cp:lastModifiedBy>Karolina Strugińska</cp:lastModifiedBy>
  <cp:revision>275</cp:revision>
  <cp:lastPrinted>2018-09-18T12:18:43Z</cp:lastPrinted>
  <dcterms:created xsi:type="dcterms:W3CDTF">2018-09-07T11:39:44Z</dcterms:created>
  <dcterms:modified xsi:type="dcterms:W3CDTF">2019-12-18T10:43:58Z</dcterms:modified>
</cp:coreProperties>
</file>