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3" r:id="rId2"/>
    <p:sldId id="334" r:id="rId3"/>
    <p:sldId id="335" r:id="rId4"/>
    <p:sldId id="336" r:id="rId5"/>
    <p:sldId id="337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60" r:id="rId14"/>
    <p:sldId id="356" r:id="rId15"/>
    <p:sldId id="357" r:id="rId16"/>
    <p:sldId id="358" r:id="rId17"/>
    <p:sldId id="359" r:id="rId18"/>
  </p:sldIdLst>
  <p:sldSz cx="12192000" cy="6858000"/>
  <p:notesSz cx="6810375" cy="99425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Myriad Pro Cond" panose="020B0506030403020204" charset="0"/>
      <p:regular r:id="rId31"/>
      <p:bold r:id="rId32"/>
      <p:italic r:id="rId33"/>
      <p:boldItalic r:id="rId3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87" autoAdjust="0"/>
  </p:normalViewPr>
  <p:slideViewPr>
    <p:cSldViewPr snapToGrid="0">
      <p:cViewPr>
        <p:scale>
          <a:sx n="107" d="100"/>
          <a:sy n="107" d="100"/>
        </p:scale>
        <p:origin x="-468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66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624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281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52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55A-E828-470C-92FE-D1C78ED45A0A}" type="datetime1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8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22B7-FCB2-44B1-8A37-585CD39F0E07}" type="datetime1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99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FD5E-C465-4E3B-B538-F9C768662964}" type="datetime1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0E69-8818-48B8-86BA-62040486E68A}" type="datetime1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90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7BF-1BC2-43CD-8AF6-E966B30FA1AC}" type="datetime1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14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9B8-8235-4BFB-B442-D74FD43858D1}" type="datetime1">
              <a:rPr lang="pl-PL" smtClean="0"/>
              <a:t>2019-12-18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87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353F-7A32-4779-9200-CB8CAAF57FD6}" type="datetime1">
              <a:rPr lang="pl-PL" smtClean="0"/>
              <a:t>2019-12-18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04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FC9-6081-49B0-8EE3-0B8FEB8E3E9B}" type="datetime1">
              <a:rPr lang="pl-PL" smtClean="0"/>
              <a:t>2019-12-18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4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266-217A-49BB-9E3B-F11E8F50795D}" type="datetime1">
              <a:rPr lang="pl-PL" smtClean="0"/>
              <a:t>2019-12-18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08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D6F6-8FB4-4168-ABF8-2235C41ED6C8}" type="datetime1">
              <a:rPr lang="pl-PL" smtClean="0"/>
              <a:t>2019-12-18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2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EEBA-F153-47FF-948E-A311A2ABB83A}" type="datetime1">
              <a:rPr lang="pl-PL" smtClean="0"/>
              <a:t>2019-12-18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6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BAD60-B975-4AC0-BFF5-ED8BBF7486F6}" type="datetime1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6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906759" y="2372630"/>
            <a:ext cx="10254244" cy="3941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u="sng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Ćwiczenie 3.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Przedstaw podobieństwa/ różnice w zaprezentowanych opiniach historyków.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endParaRPr lang="pl-PL" sz="20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Ćwiczenie </a:t>
            </a:r>
            <a:r>
              <a:rPr lang="pl-PL" u="sng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</a:t>
            </a:r>
            <a:endParaRPr lang="pl-PL" sz="20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Zajmij stanowisko wobec zaprezentowanej opinii i je uzasadnij.</a:t>
            </a:r>
            <a:r>
              <a:rPr lang="pl-PL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l-PL" sz="20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pl-PL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endParaRPr lang="pl-PL" sz="20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2671ACE7-A60F-463C-952B-B710AA64CE3D}"/>
              </a:ext>
            </a:extLst>
          </p:cNvPr>
          <p:cNvSpPr txBox="1"/>
          <p:nvPr/>
        </p:nvSpPr>
        <p:spPr>
          <a:xfrm>
            <a:off x="906760" y="947745"/>
            <a:ext cx="9656464" cy="511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7EC5D269-39A3-4FFA-9870-CD9897B9BFA8}"/>
              </a:ext>
            </a:extLst>
          </p:cNvPr>
          <p:cNvSpPr txBox="1"/>
          <p:nvPr/>
        </p:nvSpPr>
        <p:spPr>
          <a:xfrm>
            <a:off x="826831" y="1037915"/>
            <a:ext cx="9663919" cy="1015663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000" b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Historiografia w szkole – ćwiczenie krótkich wypowiedzi</a:t>
            </a:r>
          </a:p>
          <a:p>
            <a:pPr lvl="0">
              <a:defRPr/>
            </a:pPr>
            <a:endParaRPr lang="pl-PL" sz="3000" b="1" kern="0" dirty="0" smtClean="0">
              <a:solidFill>
                <a:srgbClr val="002060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906759" y="1899667"/>
            <a:ext cx="9789816" cy="3941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u="sng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Ćwiczenie 5.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„Przewrót </a:t>
            </a:r>
            <a:r>
              <a:rPr lang="pl-PL" sz="2400" i="1" dirty="0">
                <a:solidFill>
                  <a:srgbClr val="0070C0"/>
                </a:solidFill>
              </a:rPr>
              <a:t>majowy przeprowadzony przez Józefa Piłsudskiego w 1926 r. był potrzebny i przyniósł dobre </a:t>
            </a:r>
            <a:r>
              <a:rPr lang="pl-PL" sz="2400" i="1" dirty="0" smtClean="0">
                <a:solidFill>
                  <a:srgbClr val="0070C0"/>
                </a:solidFill>
              </a:rPr>
              <a:t>owoce” (prof. Janusz Cisek)</a:t>
            </a: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1400" dirty="0">
                <a:solidFill>
                  <a:srgbClr val="0070C0"/>
                </a:solidFill>
              </a:rPr>
              <a:t>https://dzieje.pl</a:t>
            </a:r>
            <a:endParaRPr lang="pl-PL" sz="1400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Zajmij </a:t>
            </a:r>
            <a:r>
              <a:rPr lang="pl-P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stanowisko wobec powyższej tezy i je uzasadnij, uwzględniając w argumentacji aspekt polityczny, społeczno-gospodarczy i kulturowy.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pl-PL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endParaRPr lang="pl-PL" sz="20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826831" y="939861"/>
            <a:ext cx="9736393" cy="644168"/>
            <a:chOff x="226387" y="790261"/>
            <a:chExt cx="6884158" cy="1055287"/>
          </a:xfrm>
        </p:grpSpPr>
        <p:sp>
          <p:nvSpPr>
            <p:cNvPr id="14" name="pole tekstowe 13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282901" y="790261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226387" y="937979"/>
              <a:ext cx="6832915" cy="90756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Historiografia w szkole – dłuższa wypowiedź argumentacyjna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6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906758" y="1868134"/>
            <a:ext cx="10656591" cy="3941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u="sng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Ćwiczenie 6.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i="1" dirty="0">
                <a:solidFill>
                  <a:srgbClr val="0070C0"/>
                </a:solidFill>
              </a:rPr>
              <a:t>„Doprowadzenie do wybuchu </a:t>
            </a:r>
            <a:r>
              <a:rPr lang="pl-PL" sz="2400" i="1" dirty="0" smtClean="0">
                <a:solidFill>
                  <a:srgbClr val="0070C0"/>
                </a:solidFill>
              </a:rPr>
              <a:t>powstania warszawskiego </a:t>
            </a:r>
            <a:r>
              <a:rPr lang="pl-PL" sz="2400" i="1" dirty="0">
                <a:solidFill>
                  <a:srgbClr val="0070C0"/>
                </a:solidFill>
              </a:rPr>
              <a:t>było jednym </a:t>
            </a:r>
            <a:r>
              <a:rPr lang="pl-PL" sz="2400" i="1" dirty="0" smtClean="0">
                <a:solidFill>
                  <a:srgbClr val="0070C0"/>
                </a:solidFill>
              </a:rPr>
              <a:t>z </a:t>
            </a:r>
            <a:r>
              <a:rPr lang="pl-PL" sz="2400" i="1" dirty="0">
                <a:solidFill>
                  <a:srgbClr val="0070C0"/>
                </a:solidFill>
              </a:rPr>
              <a:t>największych błędów popełnionych przez dowództwo AK.” </a:t>
            </a:r>
            <a:r>
              <a:rPr lang="pl-PL" sz="2400" i="1" dirty="0" smtClean="0">
                <a:solidFill>
                  <a:srgbClr val="0070C0"/>
                </a:solidFill>
              </a:rPr>
              <a:t>(prof. Jan Ciechanowski)</a:t>
            </a: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1400" dirty="0">
                <a:solidFill>
                  <a:srgbClr val="0070C0"/>
                </a:solidFill>
              </a:rPr>
              <a:t>https://dzieje.pl</a:t>
            </a:r>
            <a:endParaRPr lang="pl-PL" sz="1400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Zajmij </a:t>
            </a:r>
            <a:r>
              <a:rPr lang="pl-P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stanowisko wobec powyższej tezy i je uzasadnij, uwzględniając w argumentacji aspekt polityczny, społeczno-gospodarczy i kulturowy.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pl-PL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endParaRPr lang="pl-PL" sz="20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826831" y="987157"/>
            <a:ext cx="9736393" cy="644168"/>
            <a:chOff x="226387" y="867743"/>
            <a:chExt cx="6884158" cy="1055289"/>
          </a:xfrm>
        </p:grpSpPr>
        <p:sp>
          <p:nvSpPr>
            <p:cNvPr id="14" name="pole tekstowe 13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282901" y="867743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226387" y="1015461"/>
              <a:ext cx="6832915" cy="90757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Historiografia w szkole – dłuższa wypowiedź argumentacyjna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8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906759" y="1986378"/>
            <a:ext cx="9656466" cy="394113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55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 uzasadnianiu własnego stanowiska można stosować różne sposoby argumentowania.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55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pl-PL" sz="55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argumentowanie </a:t>
            </a:r>
            <a:r>
              <a:rPr lang="pl-PL" sz="55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merytoryczne </a:t>
            </a:r>
            <a:r>
              <a:rPr lang="pl-PL" sz="55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(rzeczowe), w przypadku historii będzie to konkretnych informacji – faktów odnoszących się do wydarzeń lub postaci, danych liczbowych, cytatów, przykładów działań itp.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55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pl-PL" sz="55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argumentowanie </a:t>
            </a:r>
            <a:r>
              <a:rPr lang="pl-PL" sz="55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logiczne </a:t>
            </a:r>
            <a:r>
              <a:rPr lang="pl-PL" sz="55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(wnioskowanie), a więc posługiwanie się analogią (wnioskowanie z podobieństw), indukcją (od szczegółu do ogółu), dedukcją(od ogółu do szczegółu), dylematem (albo to, albo to), sylogizmem (wnioskowania na podstawie dwóch przesłanek, które zawierają wspólny element).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55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pl-PL" sz="55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argumentowanie </a:t>
            </a:r>
            <a:r>
              <a:rPr lang="pl-PL" sz="55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przez emocje</a:t>
            </a:r>
            <a:r>
              <a:rPr lang="pl-PL" sz="55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to najsłabszy sposób argumentowania, odwołuje się do emocji odbiorcy, charakteryzuje go emocjonalnie nacechowane słownictwo, którego zadaniem jest wzbudzić sympatię, niechęć, litość czy </a:t>
            </a:r>
            <a:r>
              <a:rPr lang="pl-PL" sz="55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strach</a:t>
            </a:r>
            <a:r>
              <a:rPr lang="pl-PL" sz="55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endParaRPr lang="pl-PL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826831" y="979277"/>
            <a:ext cx="9736393" cy="644168"/>
            <a:chOff x="226387" y="854832"/>
            <a:chExt cx="6884158" cy="1055289"/>
          </a:xfrm>
        </p:grpSpPr>
        <p:sp>
          <p:nvSpPr>
            <p:cNvPr id="14" name="pole tekstowe 13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282901" y="8548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226387" y="1002550"/>
              <a:ext cx="6832915" cy="90757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</a:t>
              </a: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ypowiedź argumentacyjna – sposoby argumentowania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5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906758" y="1899667"/>
            <a:ext cx="4398667" cy="396970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400" u="sng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Kryteria oceniania:</a:t>
            </a:r>
            <a:endParaRPr lang="pl-PL" sz="24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ajęcie stanowiska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argumentacja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ykorzystana faktografia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kompozycja wypowiedzi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język i styl wypowiedzi</a:t>
            </a:r>
            <a:endParaRPr lang="pl-PL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endParaRPr lang="pl-PL" sz="20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826831" y="979276"/>
            <a:ext cx="9736393" cy="644168"/>
            <a:chOff x="226387" y="854831"/>
            <a:chExt cx="6884158" cy="1055289"/>
          </a:xfrm>
        </p:grpSpPr>
        <p:sp>
          <p:nvSpPr>
            <p:cNvPr id="14" name="pole tekstowe 13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282901" y="854831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226387" y="1002549"/>
              <a:ext cx="6832915" cy="90757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Historiografia w szkole – dłuższa wypowiedź argumentacyjna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6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354047"/>
              </p:ext>
            </p:extLst>
          </p:nvPr>
        </p:nvGraphicFramePr>
        <p:xfrm>
          <a:off x="826831" y="2467037"/>
          <a:ext cx="10066338" cy="3906966"/>
        </p:xfrm>
        <a:graphic>
          <a:graphicData uri="http://schemas.openxmlformats.org/drawingml/2006/table">
            <a:tbl>
              <a:tblPr firstRow="1" firstCol="1" bandRow="1"/>
              <a:tblGrid>
                <a:gridCol w="1588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773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08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Poziom IV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(10–12 pkt)</a:t>
                      </a:r>
                    </a:p>
                  </a:txBody>
                  <a:tcPr marL="50839" marR="50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zajął stanowisko i w pełni je uargumentował, szeroko odwołując się do wszystkich aspektów wymienionych w temacie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przedstawił bogatą </a:t>
                      </a:r>
                      <a:r>
                        <a:rPr lang="pl-PL" sz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trafnie </a:t>
                      </a:r>
                      <a:r>
                        <a:rPr lang="pl-PL" sz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dobraną faktografię</a:t>
                      </a:r>
                      <a:endParaRPr lang="pl-PL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skonstruował wypowiedź</a:t>
                      </a:r>
                      <a:r>
                        <a:rPr lang="pl-PL" sz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 sposób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przejrzysty, logiczny </a:t>
                      </a: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spójny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zaprezentował język 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styl </a:t>
                      </a:r>
                      <a:r>
                        <a:rPr lang="pl-PL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poprawny,</a:t>
                      </a:r>
                      <a:r>
                        <a:rPr lang="pl-PL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stosowny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nasycony terminologią historyczną</a:t>
                      </a:r>
                    </a:p>
                  </a:txBody>
                  <a:tcPr marL="50839" marR="50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8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Poziom III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(7–9 pkt)</a:t>
                      </a:r>
                    </a:p>
                  </a:txBody>
                  <a:tcPr marL="50839" marR="50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zajął stanowisko i poprawnie je uargumentował, odwołując się do wszystkich aspektów wymienionych w temacie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przedstawił poprawną faktografię </a:t>
                      </a:r>
                      <a:r>
                        <a:rPr lang="pl-PL" sz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bez istotnych błędów merytorycznych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skonstruował wypowiedź</a:t>
                      </a:r>
                      <a:r>
                        <a:rPr lang="pl-PL" sz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 sposób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logiczny </a:t>
                      </a: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spójny </a:t>
                      </a: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niewielkimi zaburzeniami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zaprezentował język 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styl poprawny i stosowny</a:t>
                      </a:r>
                    </a:p>
                  </a:txBody>
                  <a:tcPr marL="50839" marR="50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5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Poziom II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(4–6 pkt)</a:t>
                      </a:r>
                    </a:p>
                  </a:txBody>
                  <a:tcPr marL="50839" marR="50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zajął stanowisko i poprawnie je uargumentował, odwołując się do większości aspektów wymienionych w temacie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przedstawił podstawową faktografię zawierającą </a:t>
                      </a:r>
                      <a:r>
                        <a:rPr lang="pl-PL" sz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nieścisłości i nieliczne błędy merytoryczne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skonstruował wypowiedź</a:t>
                      </a:r>
                      <a:r>
                        <a:rPr lang="pl-PL" sz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 sposób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nieudolny, </a:t>
                      </a: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istotnymi zaburzeniami spójności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zaprezentował język 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styl na ogół poprawny, z nielicznymi błędami</a:t>
                      </a:r>
                    </a:p>
                  </a:txBody>
                  <a:tcPr marL="50839" marR="50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2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Poziom 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(1–3 pkt)</a:t>
                      </a:r>
                    </a:p>
                  </a:txBody>
                  <a:tcPr marL="50839" marR="50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zajął stanowisko i powierzchownie je uargumentował, odwołując się do jednego aspektu wymienionego w temacie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przedstawił kilka </a:t>
                      </a:r>
                      <a:r>
                        <a:rPr lang="pl-PL" sz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faktów luźno związanych z tematem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zaprezentował wypowiedź chaotyczną </a:t>
                      </a: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nieuporządkowaną,</a:t>
                      </a:r>
                      <a:r>
                        <a:rPr lang="pl-PL" sz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bez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przemyślanej konstrukcji, 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zaprezentował język 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styl potoczny, kolokwialny, z licznymi błędami</a:t>
                      </a:r>
                    </a:p>
                  </a:txBody>
                  <a:tcPr marL="50839" marR="50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pkt</a:t>
                      </a:r>
                    </a:p>
                  </a:txBody>
                  <a:tcPr marL="50839" marR="50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nie zajął stanowiska lub przedstawił argumentację niezgodną z zajętym stanowiskiem</a:t>
                      </a:r>
                    </a:p>
                  </a:txBody>
                  <a:tcPr marL="50839" marR="50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826831" y="892565"/>
            <a:ext cx="9736393" cy="921167"/>
            <a:chOff x="226387" y="712779"/>
            <a:chExt cx="6884158" cy="1509074"/>
          </a:xfrm>
        </p:grpSpPr>
        <p:sp>
          <p:nvSpPr>
            <p:cNvPr id="14" name="pole tekstowe 13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282901" y="712779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226387" y="860497"/>
              <a:ext cx="6832915" cy="13613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24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Historiografia w szkole – dłuższa wypowiedź argumentacyjna</a:t>
              </a:r>
            </a:p>
            <a:p>
              <a:pPr lvl="0">
                <a:defRPr/>
              </a:pPr>
              <a:r>
                <a:rPr lang="pl-PL" sz="24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(model schematu oceniania)</a:t>
              </a:r>
            </a:p>
          </p:txBody>
        </p:sp>
      </p:grpSp>
      <p:sp>
        <p:nvSpPr>
          <p:cNvPr id="8" name="Prostokąt 7"/>
          <p:cNvSpPr/>
          <p:nvPr/>
        </p:nvSpPr>
        <p:spPr>
          <a:xfrm>
            <a:off x="2352675" y="1952882"/>
            <a:ext cx="1050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Zdający:</a:t>
            </a:r>
            <a:endParaRPr lang="pl-P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826831" y="963511"/>
            <a:ext cx="9736393" cy="644168"/>
            <a:chOff x="226387" y="829004"/>
            <a:chExt cx="6884158" cy="1055289"/>
          </a:xfrm>
        </p:grpSpPr>
        <p:sp>
          <p:nvSpPr>
            <p:cNvPr id="14" name="pole tekstowe 13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282901" y="829004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226387" y="976722"/>
              <a:ext cx="6832915" cy="90757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Praktyczne znaczenie </a:t>
              </a:r>
            </a:p>
          </p:txBody>
        </p:sp>
      </p:grp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6831" y="1986239"/>
            <a:ext cx="10515600" cy="402197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Sztuka jasnego zaprezentowania własnego stanowiska oraz jego przekonującego uzasadnienia z wykorzystaniem logicznych </a:t>
            </a:r>
            <a:endParaRPr lang="pl-PL" sz="24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l-P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rzeczowych argumentów popartych przykładami to umiejętności niezbędne nie tylko na lekcjach </a:t>
            </a:r>
            <a:r>
              <a:rPr lang="pl-PL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historii, </a:t>
            </a:r>
            <a:r>
              <a:rPr lang="pl-P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 przede wszystkim </a:t>
            </a:r>
            <a:endParaRPr lang="pl-PL" sz="24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codziennej rzeczywistości, w różnych sytuacjach, </a:t>
            </a:r>
            <a:br>
              <a:rPr lang="pl-P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których musimy kogoś przekonać do własnego zdania </a:t>
            </a:r>
            <a:br>
              <a:rPr lang="pl-P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 tym celu zaprezentować jasno i logicznie argumentację </a:t>
            </a:r>
            <a:endParaRPr lang="pl-PL" sz="24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popartą </a:t>
            </a:r>
            <a:r>
              <a:rPr lang="pl-P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przykładami. </a:t>
            </a:r>
            <a:endParaRPr lang="pl-PL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074903" y="1035050"/>
            <a:ext cx="3086100" cy="68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 smtClean="0">
                <a:solidFill>
                  <a:srgbClr val="0070C0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Dziękuję za uwagę!</a:t>
            </a:r>
            <a:endParaRPr lang="pl-PL" i="1" dirty="0">
              <a:solidFill>
                <a:srgbClr val="0070C0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619125" y="2329405"/>
            <a:ext cx="10839450" cy="1655762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392E65"/>
                </a:solidFill>
                <a:latin typeface="Myriad Pro Cond" panose="020B0506030403020204" pitchFamily="34" charset="0"/>
                <a:ea typeface="Times New Roman" panose="02020603050405020304" pitchFamily="18" charset="0"/>
              </a:rPr>
              <a:t>Twórcze </a:t>
            </a:r>
            <a:r>
              <a:rPr lang="pl-PL" sz="4400" b="1" dirty="0" smtClean="0">
                <a:solidFill>
                  <a:srgbClr val="392E65"/>
                </a:solidFill>
                <a:latin typeface="Myriad Pro Cond" panose="020B0506030403020204" pitchFamily="34" charset="0"/>
                <a:ea typeface="Times New Roman" panose="02020603050405020304" pitchFamily="18" charset="0"/>
              </a:rPr>
              <a:t>wykorzystywanie historiografii </a:t>
            </a:r>
            <a:r>
              <a:rPr lang="pl-PL" sz="4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4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na lekcjach historii</a:t>
            </a:r>
            <a:endParaRPr lang="pl-PL" sz="4400" b="1" dirty="0">
              <a:solidFill>
                <a:srgbClr val="392E65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296453" y="5101709"/>
            <a:ext cx="2601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Włodzimierz K. Kowalczyk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72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838200" y="1896572"/>
            <a:ext cx="10322803" cy="3155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>
                <a:solidFill>
                  <a:srgbClr val="0070C0"/>
                </a:solidFill>
              </a:rPr>
              <a:t>U</a:t>
            </a:r>
            <a:r>
              <a:rPr lang="pl-PL" sz="2400" u="sng" dirty="0" smtClean="0">
                <a:solidFill>
                  <a:srgbClr val="0070C0"/>
                </a:solidFill>
              </a:rPr>
              <a:t>czestnik:</a:t>
            </a:r>
          </a:p>
          <a:p>
            <a:r>
              <a:rPr lang="pl-PL" sz="2400" dirty="0">
                <a:solidFill>
                  <a:srgbClr val="0070C0"/>
                </a:solidFill>
              </a:rPr>
              <a:t>z</a:t>
            </a:r>
            <a:r>
              <a:rPr lang="pl-PL" sz="2400" dirty="0" smtClean="0">
                <a:solidFill>
                  <a:srgbClr val="0070C0"/>
                </a:solidFill>
              </a:rPr>
              <a:t>na i rozumie zapisy wymagań ogólnych podstawy programowej historii</a:t>
            </a:r>
          </a:p>
          <a:p>
            <a:r>
              <a:rPr lang="pl-PL" sz="2400" dirty="0" smtClean="0">
                <a:solidFill>
                  <a:srgbClr val="0070C0"/>
                </a:solidFill>
              </a:rPr>
              <a:t>zna i rozumie zapisy wymagań szczegółowych podstawy programowej historii</a:t>
            </a:r>
          </a:p>
          <a:p>
            <a:r>
              <a:rPr lang="pl-PL" sz="2400" dirty="0" smtClean="0">
                <a:solidFill>
                  <a:srgbClr val="0070C0"/>
                </a:solidFill>
              </a:rPr>
              <a:t>rozumie uwarunkowania historiografii</a:t>
            </a:r>
          </a:p>
          <a:p>
            <a:r>
              <a:rPr lang="pl-PL" sz="2400" dirty="0">
                <a:solidFill>
                  <a:srgbClr val="0070C0"/>
                </a:solidFill>
              </a:rPr>
              <a:t>p</a:t>
            </a:r>
            <a:r>
              <a:rPr lang="pl-PL" sz="2400" dirty="0" smtClean="0">
                <a:solidFill>
                  <a:srgbClr val="0070C0"/>
                </a:solidFill>
              </a:rPr>
              <a:t>otrafi dokonać wielowarstwowej analizy tekstu historiograficznego</a:t>
            </a:r>
          </a:p>
          <a:p>
            <a:r>
              <a:rPr lang="pl-PL" sz="2400" dirty="0">
                <a:solidFill>
                  <a:srgbClr val="0070C0"/>
                </a:solidFill>
              </a:rPr>
              <a:t>p</a:t>
            </a:r>
            <a:r>
              <a:rPr lang="pl-PL" sz="2400" dirty="0" smtClean="0">
                <a:solidFill>
                  <a:srgbClr val="0070C0"/>
                </a:solidFill>
              </a:rPr>
              <a:t>otrafi skonstruować ćwiczenie w oparciu o materiał źródłowy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grpSp>
        <p:nvGrpSpPr>
          <p:cNvPr id="13" name="Grupa 12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60537" y="884685"/>
            <a:ext cx="9802687" cy="600544"/>
            <a:chOff x="179513" y="629931"/>
            <a:chExt cx="6931032" cy="859914"/>
          </a:xfrm>
        </p:grpSpPr>
        <p:sp>
          <p:nvSpPr>
            <p:cNvPr id="14" name="pole tekstowe 13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282901" y="629931"/>
              <a:ext cx="6827644" cy="83734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79513" y="696576"/>
              <a:ext cx="6832915" cy="79326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Cele zajęć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3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760537" y="2162173"/>
            <a:ext cx="10764713" cy="302895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 </a:t>
            </a:r>
            <a:r>
              <a:rPr lang="pl-PL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Historia + </a:t>
            </a:r>
            <a:r>
              <a:rPr lang="pl-PL" sz="20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grapho</a:t>
            </a:r>
            <a:endParaRPr lang="pl-PL" sz="2000" i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(opisywanie przeszłości, pisarstwo historyczne)</a:t>
            </a:r>
            <a:endParaRPr lang="pl-PL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Słownik Języka Polskiego: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«piśmiennictwo historyczne odtwarzające przeszłość»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</a:t>
            </a: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«ogół prac historycznych odnoszących się do jakiegoś okresu, regionu lub zagadnienia»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grpSp>
        <p:nvGrpSpPr>
          <p:cNvPr id="13" name="Grupa 12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60537" y="995047"/>
            <a:ext cx="9802687" cy="584780"/>
            <a:chOff x="179513" y="787960"/>
            <a:chExt cx="6931032" cy="837343"/>
          </a:xfrm>
        </p:grpSpPr>
        <p:sp>
          <p:nvSpPr>
            <p:cNvPr id="14" name="pole tekstowe 13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282901" y="787960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79513" y="832029"/>
              <a:ext cx="6832915" cy="79327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Historiografia - definicja</a:t>
              </a:r>
              <a:endParaRPr lang="pl-PL" sz="3000" b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866773" y="2013388"/>
            <a:ext cx="10294229" cy="450532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Niezależnie od stale zmieniających się szkół i trendów w nauce niezmienna pozostaje silna zależność historiografii (efektu pracy historyka, badacza historii) od wielu czynników, np.: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iedzy i warsztatu badacza;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ystemu wartości badacza i jego życiowych doświadczeń;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ompetencji językowych;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dostępu do </a:t>
            </a: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azy źródłowej;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uwarunkowań społecznych;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warunkowań ideologicznych.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Analogicznie, zależnością od wielu podobnych czynników uwarunkowany jest odbiór historiografii.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2671ACE7-A60F-463C-952B-B710AA64CE3D}"/>
              </a:ext>
            </a:extLst>
          </p:cNvPr>
          <p:cNvSpPr txBox="1"/>
          <p:nvPr/>
        </p:nvSpPr>
        <p:spPr>
          <a:xfrm>
            <a:off x="867344" y="1010809"/>
            <a:ext cx="9656465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7EC5D269-39A3-4FFA-9870-CD9897B9BFA8}"/>
              </a:ext>
            </a:extLst>
          </p:cNvPr>
          <p:cNvSpPr txBox="1"/>
          <p:nvPr/>
        </p:nvSpPr>
        <p:spPr>
          <a:xfrm>
            <a:off x="790573" y="1053418"/>
            <a:ext cx="9663920" cy="55399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000" b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Historiografia i jej uwarunkowania</a:t>
            </a:r>
          </a:p>
        </p:txBody>
      </p:sp>
    </p:spTree>
    <p:extLst>
      <p:ext uri="{BB962C8B-B14F-4D97-AF65-F5344CB8AC3E}">
        <p14:creationId xmlns:p14="http://schemas.microsoft.com/office/powerpoint/2010/main" val="31916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906759" y="1986377"/>
            <a:ext cx="9504065" cy="220758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Historiografia prezentuje różne opisy i oceny tych samych wydarzeń czy postaci.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sposób naturalny powinna być wykorzystywana w szkole do nauki krytycznego myślenia, do pełnych emocji dyskusji i sporów na temat minionej rzeczywistości.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Może służyć rozwijaniu aktywności i kreatywności uczniów.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2671ACE7-A60F-463C-952B-B710AA64CE3D}"/>
              </a:ext>
            </a:extLst>
          </p:cNvPr>
          <p:cNvSpPr txBox="1"/>
          <p:nvPr/>
        </p:nvSpPr>
        <p:spPr>
          <a:xfrm>
            <a:off x="906760" y="916213"/>
            <a:ext cx="9656464" cy="6925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7EC5D269-39A3-4FFA-9870-CD9897B9BFA8}"/>
              </a:ext>
            </a:extLst>
          </p:cNvPr>
          <p:cNvSpPr txBox="1"/>
          <p:nvPr/>
        </p:nvSpPr>
        <p:spPr>
          <a:xfrm>
            <a:off x="826831" y="1054152"/>
            <a:ext cx="9663919" cy="55399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000" b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Historiografia w szkole</a:t>
            </a:r>
          </a:p>
        </p:txBody>
      </p:sp>
    </p:spTree>
    <p:extLst>
      <p:ext uri="{BB962C8B-B14F-4D97-AF65-F5344CB8AC3E}">
        <p14:creationId xmlns:p14="http://schemas.microsoft.com/office/powerpoint/2010/main" val="2440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906759" y="1505522"/>
            <a:ext cx="10254244" cy="31124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endParaRPr lang="pl-PL" sz="20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Doskonalenie </a:t>
            </a:r>
            <a:r>
              <a:rPr lang="pl-PL" sz="2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umiejętności krytycznego odbioru różnych ocen </a:t>
            </a:r>
            <a:r>
              <a:rPr lang="pl-PL" sz="2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historiografii </a:t>
            </a:r>
            <a:r>
              <a:rPr lang="pl-PL" sz="2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 zakładać możliwość zajęcia stanowiska przez ucznia wobec jakiegoś poglądu czy tezy historiograficznej, a następnie uargumentowanie go.</a:t>
            </a:r>
            <a:endParaRPr lang="pl-PL" sz="26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2671ACE7-A60F-463C-952B-B710AA64CE3D}"/>
              </a:ext>
            </a:extLst>
          </p:cNvPr>
          <p:cNvSpPr txBox="1"/>
          <p:nvPr/>
        </p:nvSpPr>
        <p:spPr>
          <a:xfrm>
            <a:off x="906760" y="916213"/>
            <a:ext cx="9656464" cy="6925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7EC5D269-39A3-4FFA-9870-CD9897B9BFA8}"/>
              </a:ext>
            </a:extLst>
          </p:cNvPr>
          <p:cNvSpPr txBox="1"/>
          <p:nvPr/>
        </p:nvSpPr>
        <p:spPr>
          <a:xfrm>
            <a:off x="826831" y="1054153"/>
            <a:ext cx="9663919" cy="553997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000" b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Historiografia w szkole</a:t>
            </a:r>
          </a:p>
        </p:txBody>
      </p:sp>
    </p:spTree>
    <p:extLst>
      <p:ext uri="{BB962C8B-B14F-4D97-AF65-F5344CB8AC3E}">
        <p14:creationId xmlns:p14="http://schemas.microsoft.com/office/powerpoint/2010/main" val="16598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906759" y="2285927"/>
            <a:ext cx="10254244" cy="3941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u="sng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Ćwiczenie 1.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Rozstrzygnij </a:t>
            </a: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(…) np.: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pl-PL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 obaj historycy tak samo oceniają postać/ wydarzenie/ decyzję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pl-PL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który opis jest bardziej obiektywny/ propagandowy/ naukowy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pl-PL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który tekst nie mógł się ukazać w oficjalnym obiegu w PRL</a:t>
            </a:r>
          </a:p>
          <a:p>
            <a:pPr marL="0" lv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l-PL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uzasadnij swoją odpowiedź.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pl-PL" sz="20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826831" y="931978"/>
            <a:ext cx="9736393" cy="1105833"/>
            <a:chOff x="226387" y="777347"/>
            <a:chExt cx="6884158" cy="1811598"/>
          </a:xfrm>
        </p:grpSpPr>
        <p:sp>
          <p:nvSpPr>
            <p:cNvPr id="14" name="pole tekstowe 13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282901" y="777347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226387" y="925065"/>
              <a:ext cx="6832915" cy="166388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Historiografia w szkole – ćwiczenie krótkich wypowiedzi</a:t>
              </a:r>
            </a:p>
            <a:p>
              <a:pPr lvl="0">
                <a:defRPr/>
              </a:pPr>
              <a:endParaRPr lang="pl-PL" sz="30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5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906759" y="2333222"/>
            <a:ext cx="10254244" cy="394113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u="sng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Ćwiczenie 2.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Wyjaśnij, jak rozumiesz zastosowane w tekście określenie (…), np.: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l-PL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polskie Termopile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l-PL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czwarty rozbiór Polski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l-PL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cios w plecy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l-PL" sz="20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polski Quisling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20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pl-PL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pl-PL" sz="20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826831" y="963512"/>
            <a:ext cx="9736393" cy="1105833"/>
            <a:chOff x="226387" y="829005"/>
            <a:chExt cx="6884158" cy="1811598"/>
          </a:xfrm>
        </p:grpSpPr>
        <p:sp>
          <p:nvSpPr>
            <p:cNvPr id="14" name="pole tekstowe 13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282901" y="829005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226387" y="976723"/>
              <a:ext cx="6832915" cy="166388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Historiografia w szkole – ćwiczenie krótkich wypowiedzi</a:t>
              </a:r>
            </a:p>
            <a:p>
              <a:pPr lvl="0">
                <a:defRPr/>
              </a:pPr>
              <a:endParaRPr lang="pl-PL" sz="30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8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ja1.potx" id="{51723B0F-3E97-4CBE-95F9-6A534B15515E}" vid="{2B494970-2AE8-4A2E-A241-E85E79EDEF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Vademecum nauczyciela</Template>
  <TotalTime>1318</TotalTime>
  <Words>841</Words>
  <Application>Microsoft Office PowerPoint</Application>
  <PresentationFormat>Niestandardowy</PresentationFormat>
  <Paragraphs>121</Paragraphs>
  <Slides>17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Calibri</vt:lpstr>
      <vt:lpstr>Symbol</vt:lpstr>
      <vt:lpstr>Calibri Light</vt:lpstr>
      <vt:lpstr>Lato</vt:lpstr>
      <vt:lpstr>Myriad Pro Cond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Wioletta Kozak</dc:creator>
  <cp:lastModifiedBy>Karolina Strugińska</cp:lastModifiedBy>
  <cp:revision>289</cp:revision>
  <cp:lastPrinted>2018-09-18T12:18:43Z</cp:lastPrinted>
  <dcterms:created xsi:type="dcterms:W3CDTF">2018-09-07T11:39:44Z</dcterms:created>
  <dcterms:modified xsi:type="dcterms:W3CDTF">2019-12-18T10:45:00Z</dcterms:modified>
</cp:coreProperties>
</file>