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handoutMasterIdLst>
    <p:handoutMasterId r:id="rId65"/>
  </p:handoutMasterIdLst>
  <p:sldIdLst>
    <p:sldId id="869" r:id="rId2"/>
    <p:sldId id="313" r:id="rId3"/>
    <p:sldId id="775" r:id="rId4"/>
    <p:sldId id="482" r:id="rId5"/>
    <p:sldId id="330" r:id="rId6"/>
    <p:sldId id="319" r:id="rId7"/>
    <p:sldId id="480" r:id="rId8"/>
    <p:sldId id="337" r:id="rId9"/>
    <p:sldId id="400" r:id="rId10"/>
    <p:sldId id="768" r:id="rId11"/>
    <p:sldId id="850" r:id="rId12"/>
    <p:sldId id="851" r:id="rId13"/>
    <p:sldId id="853" r:id="rId14"/>
    <p:sldId id="852" r:id="rId15"/>
    <p:sldId id="867" r:id="rId16"/>
    <p:sldId id="868" r:id="rId17"/>
    <p:sldId id="401" r:id="rId18"/>
    <p:sldId id="405" r:id="rId19"/>
    <p:sldId id="317" r:id="rId20"/>
    <p:sldId id="772" r:id="rId21"/>
    <p:sldId id="774" r:id="rId22"/>
    <p:sldId id="773" r:id="rId23"/>
    <p:sldId id="399" r:id="rId24"/>
    <p:sldId id="424" r:id="rId25"/>
    <p:sldId id="409" r:id="rId26"/>
    <p:sldId id="408" r:id="rId27"/>
    <p:sldId id="457" r:id="rId28"/>
    <p:sldId id="427" r:id="rId29"/>
    <p:sldId id="428" r:id="rId30"/>
    <p:sldId id="443" r:id="rId31"/>
    <p:sldId id="444" r:id="rId32"/>
    <p:sldId id="458" r:id="rId33"/>
    <p:sldId id="448" r:id="rId34"/>
    <p:sldId id="449" r:id="rId35"/>
    <p:sldId id="472" r:id="rId36"/>
    <p:sldId id="459" r:id="rId37"/>
    <p:sldId id="460" r:id="rId38"/>
    <p:sldId id="461" r:id="rId39"/>
    <p:sldId id="462" r:id="rId40"/>
    <p:sldId id="463" r:id="rId41"/>
    <p:sldId id="464" r:id="rId42"/>
    <p:sldId id="465" r:id="rId43"/>
    <p:sldId id="466" r:id="rId44"/>
    <p:sldId id="467" r:id="rId45"/>
    <p:sldId id="468" r:id="rId46"/>
    <p:sldId id="469" r:id="rId47"/>
    <p:sldId id="470" r:id="rId48"/>
    <p:sldId id="471" r:id="rId49"/>
    <p:sldId id="451" r:id="rId50"/>
    <p:sldId id="452" r:id="rId51"/>
    <p:sldId id="473" r:id="rId52"/>
    <p:sldId id="447" r:id="rId53"/>
    <p:sldId id="336" r:id="rId54"/>
    <p:sldId id="320" r:id="rId55"/>
    <p:sldId id="321" r:id="rId56"/>
    <p:sldId id="322" r:id="rId57"/>
    <p:sldId id="324" r:id="rId58"/>
    <p:sldId id="325" r:id="rId59"/>
    <p:sldId id="331" r:id="rId60"/>
    <p:sldId id="332" r:id="rId61"/>
    <p:sldId id="481" r:id="rId62"/>
    <p:sldId id="476" r:id="rId63"/>
  </p:sldIdLst>
  <p:sldSz cx="9144000" cy="6858000" type="screen4x3"/>
  <p:notesSz cx="7099300" cy="10234613"/>
  <p:defaultTextStyle>
    <a:defPPr>
      <a:defRPr lang="pl-PL"/>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Sekcja domyślna" id="{25C19997-B29E-46FA-BA73-E03579A95776}">
          <p14:sldIdLst>
            <p14:sldId id="869"/>
            <p14:sldId id="313"/>
            <p14:sldId id="775"/>
            <p14:sldId id="482"/>
            <p14:sldId id="330"/>
            <p14:sldId id="319"/>
            <p14:sldId id="480"/>
            <p14:sldId id="337"/>
            <p14:sldId id="400"/>
            <p14:sldId id="768"/>
            <p14:sldId id="850"/>
            <p14:sldId id="851"/>
            <p14:sldId id="853"/>
            <p14:sldId id="852"/>
            <p14:sldId id="867"/>
            <p14:sldId id="868"/>
            <p14:sldId id="401"/>
            <p14:sldId id="405"/>
            <p14:sldId id="317"/>
            <p14:sldId id="772"/>
            <p14:sldId id="774"/>
            <p14:sldId id="773"/>
            <p14:sldId id="399"/>
            <p14:sldId id="424"/>
            <p14:sldId id="409"/>
            <p14:sldId id="408"/>
            <p14:sldId id="457"/>
            <p14:sldId id="427"/>
            <p14:sldId id="428"/>
            <p14:sldId id="443"/>
            <p14:sldId id="444"/>
            <p14:sldId id="458"/>
            <p14:sldId id="448"/>
            <p14:sldId id="449"/>
            <p14:sldId id="472"/>
            <p14:sldId id="459"/>
            <p14:sldId id="460"/>
            <p14:sldId id="461"/>
            <p14:sldId id="462"/>
            <p14:sldId id="463"/>
            <p14:sldId id="464"/>
            <p14:sldId id="465"/>
            <p14:sldId id="466"/>
            <p14:sldId id="467"/>
            <p14:sldId id="468"/>
            <p14:sldId id="469"/>
            <p14:sldId id="470"/>
            <p14:sldId id="471"/>
            <p14:sldId id="451"/>
            <p14:sldId id="452"/>
            <p14:sldId id="473"/>
            <p14:sldId id="447"/>
            <p14:sldId id="336"/>
            <p14:sldId id="320"/>
            <p14:sldId id="321"/>
            <p14:sldId id="322"/>
            <p14:sldId id="324"/>
            <p14:sldId id="325"/>
            <p14:sldId id="331"/>
            <p14:sldId id="332"/>
            <p14:sldId id="481"/>
            <p14:sldId id="4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55" autoAdjust="0"/>
    <p:restoredTop sz="90607" autoAdjust="0"/>
  </p:normalViewPr>
  <p:slideViewPr>
    <p:cSldViewPr>
      <p:cViewPr varScale="1">
        <p:scale>
          <a:sx n="116" d="100"/>
          <a:sy n="116" d="100"/>
        </p:scale>
        <p:origin x="77" y="21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2816" y="-9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Arial" charset="0"/>
              </a:defRPr>
            </a:lvl1pPr>
          </a:lstStyle>
          <a:p>
            <a:pPr>
              <a:defRPr/>
            </a:pPr>
            <a:endParaRPr lang="pl-PL"/>
          </a:p>
        </p:txBody>
      </p:sp>
      <p:sp>
        <p:nvSpPr>
          <p:cNvPr id="1126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charset="0"/>
              </a:defRPr>
            </a:lvl1pPr>
          </a:lstStyle>
          <a:p>
            <a:pPr>
              <a:defRPr/>
            </a:pPr>
            <a:r>
              <a:rPr lang="pl-PL"/>
              <a:t>14 marca 2008 roku</a:t>
            </a:r>
          </a:p>
        </p:txBody>
      </p:sp>
      <p:sp>
        <p:nvSpPr>
          <p:cNvPr id="1126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Arial" charset="0"/>
              </a:defRPr>
            </a:lvl1pPr>
          </a:lstStyle>
          <a:p>
            <a:pPr>
              <a:defRPr/>
            </a:pPr>
            <a:r>
              <a:rPr lang="pl-PL"/>
              <a:t>II KOnkurs Informatyczny Bobra</a:t>
            </a:r>
          </a:p>
        </p:txBody>
      </p:sp>
      <p:sp>
        <p:nvSpPr>
          <p:cNvPr id="1126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Arial" charset="0"/>
              </a:defRPr>
            </a:lvl1pPr>
          </a:lstStyle>
          <a:p>
            <a:pPr>
              <a:defRPr/>
            </a:pPr>
            <a:fld id="{7DFED17C-185E-422F-9387-DE3BC74F6B49}" type="slidenum">
              <a:rPr lang="pl-PL"/>
              <a:pPr>
                <a:defRPr/>
              </a:pPr>
              <a:t>‹#›</a:t>
            </a:fld>
            <a:endParaRPr lang="pl-PL"/>
          </a:p>
        </p:txBody>
      </p:sp>
    </p:spTree>
    <p:extLst>
      <p:ext uri="{BB962C8B-B14F-4D97-AF65-F5344CB8AC3E}">
        <p14:creationId xmlns:p14="http://schemas.microsoft.com/office/powerpoint/2010/main" val="710279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Arial" charset="0"/>
              </a:defRPr>
            </a:lvl1pPr>
          </a:lstStyle>
          <a:p>
            <a:pPr>
              <a:defRPr/>
            </a:pPr>
            <a:endParaRPr lang="pl-PL"/>
          </a:p>
        </p:txBody>
      </p:sp>
      <p:sp>
        <p:nvSpPr>
          <p:cNvPr id="921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charset="0"/>
              </a:defRPr>
            </a:lvl1pPr>
          </a:lstStyle>
          <a:p>
            <a:pPr>
              <a:defRPr/>
            </a:pPr>
            <a:r>
              <a:rPr lang="pl-PL"/>
              <a:t>14 marca 2008 roku</a:t>
            </a:r>
          </a:p>
        </p:txBody>
      </p:sp>
      <p:sp>
        <p:nvSpPr>
          <p:cNvPr id="7578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922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Arial" charset="0"/>
              </a:defRPr>
            </a:lvl1pPr>
          </a:lstStyle>
          <a:p>
            <a:pPr>
              <a:defRPr/>
            </a:pPr>
            <a:r>
              <a:rPr lang="pl-PL"/>
              <a:t>II KOnkurs Informatyczny Bobra</a:t>
            </a:r>
          </a:p>
        </p:txBody>
      </p:sp>
      <p:sp>
        <p:nvSpPr>
          <p:cNvPr id="922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Arial" charset="0"/>
              </a:defRPr>
            </a:lvl1pPr>
          </a:lstStyle>
          <a:p>
            <a:pPr>
              <a:defRPr/>
            </a:pPr>
            <a:fld id="{F35E22A9-D972-4CC9-8902-790AEBD64D38}" type="slidenum">
              <a:rPr lang="pl-PL"/>
              <a:pPr>
                <a:defRPr/>
              </a:pPr>
              <a:t>‹#›</a:t>
            </a:fld>
            <a:endParaRPr lang="pl-PL"/>
          </a:p>
        </p:txBody>
      </p:sp>
    </p:spTree>
    <p:extLst>
      <p:ext uri="{BB962C8B-B14F-4D97-AF65-F5344CB8AC3E}">
        <p14:creationId xmlns:p14="http://schemas.microsoft.com/office/powerpoint/2010/main" val="1070644813"/>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990600" eaLnBrk="0" hangingPunct="0">
              <a:spcBef>
                <a:spcPct val="30000"/>
              </a:spcBef>
              <a:tabLst>
                <a:tab pos="687388" algn="l"/>
                <a:tab pos="1374775" algn="l"/>
                <a:tab pos="2062163" algn="l"/>
                <a:tab pos="2749550" algn="l"/>
              </a:tabLst>
              <a:defRPr sz="1200">
                <a:solidFill>
                  <a:schemeClr val="tx1"/>
                </a:solidFill>
                <a:latin typeface="Arial" charset="0"/>
              </a:defRPr>
            </a:lvl1pPr>
            <a:lvl2pPr marL="742950" indent="-285750" defTabSz="990600" eaLnBrk="0" hangingPunct="0">
              <a:spcBef>
                <a:spcPct val="30000"/>
              </a:spcBef>
              <a:tabLst>
                <a:tab pos="687388" algn="l"/>
                <a:tab pos="1374775" algn="l"/>
                <a:tab pos="2062163" algn="l"/>
                <a:tab pos="2749550" algn="l"/>
              </a:tabLst>
              <a:defRPr sz="1200">
                <a:solidFill>
                  <a:schemeClr val="tx1"/>
                </a:solidFill>
                <a:latin typeface="Arial" charset="0"/>
              </a:defRPr>
            </a:lvl2pPr>
            <a:lvl3pPr marL="1143000" indent="-228600" defTabSz="990600" eaLnBrk="0" hangingPunct="0">
              <a:spcBef>
                <a:spcPct val="30000"/>
              </a:spcBef>
              <a:tabLst>
                <a:tab pos="687388" algn="l"/>
                <a:tab pos="1374775" algn="l"/>
                <a:tab pos="2062163" algn="l"/>
                <a:tab pos="2749550" algn="l"/>
              </a:tabLst>
              <a:defRPr sz="1200">
                <a:solidFill>
                  <a:schemeClr val="tx1"/>
                </a:solidFill>
                <a:latin typeface="Arial" charset="0"/>
              </a:defRPr>
            </a:lvl3pPr>
            <a:lvl4pPr marL="1600200" indent="-228600" defTabSz="990600" eaLnBrk="0" hangingPunct="0">
              <a:spcBef>
                <a:spcPct val="30000"/>
              </a:spcBef>
              <a:tabLst>
                <a:tab pos="687388" algn="l"/>
                <a:tab pos="1374775" algn="l"/>
                <a:tab pos="2062163" algn="l"/>
                <a:tab pos="2749550" algn="l"/>
              </a:tabLst>
              <a:defRPr sz="1200">
                <a:solidFill>
                  <a:schemeClr val="tx1"/>
                </a:solidFill>
                <a:latin typeface="Arial" charset="0"/>
              </a:defRPr>
            </a:lvl4pPr>
            <a:lvl5pPr marL="2057400" indent="-228600" defTabSz="990600" eaLnBrk="0" hangingPunct="0">
              <a:spcBef>
                <a:spcPct val="30000"/>
              </a:spcBef>
              <a:tabLst>
                <a:tab pos="687388" algn="l"/>
                <a:tab pos="1374775" algn="l"/>
                <a:tab pos="2062163" algn="l"/>
                <a:tab pos="2749550" algn="l"/>
              </a:tabLst>
              <a:defRPr sz="1200">
                <a:solidFill>
                  <a:schemeClr val="tx1"/>
                </a:solidFill>
                <a:latin typeface="Arial" charset="0"/>
              </a:defRPr>
            </a:lvl5pPr>
            <a:lvl6pPr marL="2514600" indent="-228600" defTabSz="990600" eaLnBrk="0" fontAlgn="base" hangingPunct="0">
              <a:spcBef>
                <a:spcPct val="30000"/>
              </a:spcBef>
              <a:spcAft>
                <a:spcPct val="0"/>
              </a:spcAft>
              <a:tabLst>
                <a:tab pos="687388" algn="l"/>
                <a:tab pos="1374775" algn="l"/>
                <a:tab pos="2062163" algn="l"/>
                <a:tab pos="2749550" algn="l"/>
              </a:tabLst>
              <a:defRPr sz="1200">
                <a:solidFill>
                  <a:schemeClr val="tx1"/>
                </a:solidFill>
                <a:latin typeface="Arial" charset="0"/>
              </a:defRPr>
            </a:lvl6pPr>
            <a:lvl7pPr marL="2971800" indent="-228600" defTabSz="990600" eaLnBrk="0" fontAlgn="base" hangingPunct="0">
              <a:spcBef>
                <a:spcPct val="30000"/>
              </a:spcBef>
              <a:spcAft>
                <a:spcPct val="0"/>
              </a:spcAft>
              <a:tabLst>
                <a:tab pos="687388" algn="l"/>
                <a:tab pos="1374775" algn="l"/>
                <a:tab pos="2062163" algn="l"/>
                <a:tab pos="2749550" algn="l"/>
              </a:tabLst>
              <a:defRPr sz="1200">
                <a:solidFill>
                  <a:schemeClr val="tx1"/>
                </a:solidFill>
                <a:latin typeface="Arial" charset="0"/>
              </a:defRPr>
            </a:lvl7pPr>
            <a:lvl8pPr marL="3429000" indent="-228600" defTabSz="990600" eaLnBrk="0" fontAlgn="base" hangingPunct="0">
              <a:spcBef>
                <a:spcPct val="30000"/>
              </a:spcBef>
              <a:spcAft>
                <a:spcPct val="0"/>
              </a:spcAft>
              <a:tabLst>
                <a:tab pos="687388" algn="l"/>
                <a:tab pos="1374775" algn="l"/>
                <a:tab pos="2062163" algn="l"/>
                <a:tab pos="2749550" algn="l"/>
              </a:tabLst>
              <a:defRPr sz="1200">
                <a:solidFill>
                  <a:schemeClr val="tx1"/>
                </a:solidFill>
                <a:latin typeface="Arial" charset="0"/>
              </a:defRPr>
            </a:lvl8pPr>
            <a:lvl9pPr marL="3886200" indent="-228600" defTabSz="990600" eaLnBrk="0" fontAlgn="base" hangingPunct="0">
              <a:spcBef>
                <a:spcPct val="30000"/>
              </a:spcBef>
              <a:spcAft>
                <a:spcPct val="0"/>
              </a:spcAft>
              <a:tabLst>
                <a:tab pos="687388" algn="l"/>
                <a:tab pos="1374775" algn="l"/>
                <a:tab pos="2062163" algn="l"/>
                <a:tab pos="2749550" algn="l"/>
              </a:tabLst>
              <a:defRPr sz="1200">
                <a:solidFill>
                  <a:schemeClr val="tx1"/>
                </a:solidFill>
                <a:latin typeface="Arial" charset="0"/>
              </a:defRPr>
            </a:lvl9pPr>
          </a:lstStyle>
          <a:p>
            <a:pPr eaLnBrk="1">
              <a:spcBef>
                <a:spcPct val="0"/>
              </a:spcBef>
              <a:buClr>
                <a:srgbClr val="000000"/>
              </a:buClr>
              <a:buSzPct val="45000"/>
              <a:buFont typeface="Wingdings" pitchFamily="2" charset="2"/>
              <a:buNone/>
            </a:pPr>
            <a:fld id="{06F7BA73-BF3A-4027-9CBF-7A141207D13F}" type="slidenum">
              <a:rPr lang="en-GB" altLang="pl-PL" sz="1300" smtClean="0">
                <a:solidFill>
                  <a:srgbClr val="000000"/>
                </a:solidFill>
                <a:latin typeface="Times New Roman" pitchFamily="18" charset="0"/>
              </a:rPr>
              <a:pPr eaLnBrk="1">
                <a:spcBef>
                  <a:spcPct val="0"/>
                </a:spcBef>
                <a:buClr>
                  <a:srgbClr val="000000"/>
                </a:buClr>
                <a:buSzPct val="45000"/>
                <a:buFont typeface="Wingdings" pitchFamily="2" charset="2"/>
                <a:buNone/>
              </a:pPr>
              <a:t>2</a:t>
            </a:fld>
            <a:endParaRPr lang="en-GB" altLang="pl-PL" sz="1300">
              <a:solidFill>
                <a:srgbClr val="000000"/>
              </a:solidFill>
              <a:latin typeface="Times New Roman" pitchFamily="18" charset="0"/>
            </a:endParaRPr>
          </a:p>
        </p:txBody>
      </p:sp>
      <p:sp>
        <p:nvSpPr>
          <p:cNvPr id="76803" name="Rectangle 1"/>
          <p:cNvSpPr>
            <a:spLocks noGrp="1" noRot="1" noChangeAspect="1" noChangeArrowheads="1" noTextEdit="1"/>
          </p:cNvSpPr>
          <p:nvPr>
            <p:ph type="sldImg"/>
          </p:nvPr>
        </p:nvSpPr>
        <p:spPr>
          <a:xfrm>
            <a:off x="990600" y="777875"/>
            <a:ext cx="5118100" cy="3838575"/>
          </a:xfrm>
          <a:solidFill>
            <a:srgbClr val="FFFFFF"/>
          </a:solidFill>
          <a:ln/>
        </p:spPr>
      </p:sp>
      <p:sp>
        <p:nvSpPr>
          <p:cNvPr id="76804" name="Rectangle 2"/>
          <p:cNvSpPr>
            <a:spLocks noGrp="1" noChangeArrowheads="1"/>
          </p:cNvSpPr>
          <p:nvPr>
            <p:ph type="body" idx="1"/>
          </p:nvPr>
        </p:nvSpPr>
        <p:spPr>
          <a:xfrm>
            <a:off x="709613" y="4860925"/>
            <a:ext cx="5680075" cy="4519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pl-PL" altLang="pl-PL">
              <a:latin typeface="Times New Roman" pitchFamily="18" charset="0"/>
            </a:endParaRPr>
          </a:p>
        </p:txBody>
      </p:sp>
    </p:spTree>
    <p:extLst>
      <p:ext uri="{BB962C8B-B14F-4D97-AF65-F5344CB8AC3E}">
        <p14:creationId xmlns:p14="http://schemas.microsoft.com/office/powerpoint/2010/main" val="3194087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4AB86F6-36CC-4F93-AF0D-48FABFDBB99F}" type="slidenum">
              <a:rPr lang="pl-PL" smtClean="0"/>
              <a:pPr/>
              <a:t>22</a:t>
            </a:fld>
            <a:endParaRPr lang="pl-PL"/>
          </a:p>
        </p:txBody>
      </p:sp>
    </p:spTree>
    <p:extLst>
      <p:ext uri="{BB962C8B-B14F-4D97-AF65-F5344CB8AC3E}">
        <p14:creationId xmlns:p14="http://schemas.microsoft.com/office/powerpoint/2010/main" val="3699913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4AB86F6-36CC-4F93-AF0D-48FABFDBB99F}" type="slidenum">
              <a:rPr lang="pl-PL" smtClean="0"/>
              <a:pPr/>
              <a:t>23</a:t>
            </a:fld>
            <a:endParaRPr lang="pl-PL"/>
          </a:p>
        </p:txBody>
      </p:sp>
    </p:spTree>
    <p:extLst>
      <p:ext uri="{BB962C8B-B14F-4D97-AF65-F5344CB8AC3E}">
        <p14:creationId xmlns:p14="http://schemas.microsoft.com/office/powerpoint/2010/main" val="2949114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4AB86F6-36CC-4F93-AF0D-48FABFDBB99F}" type="slidenum">
              <a:rPr lang="pl-PL" smtClean="0"/>
              <a:pPr/>
              <a:t>27</a:t>
            </a:fld>
            <a:endParaRPr lang="pl-PL"/>
          </a:p>
        </p:txBody>
      </p:sp>
    </p:spTree>
    <p:extLst>
      <p:ext uri="{BB962C8B-B14F-4D97-AF65-F5344CB8AC3E}">
        <p14:creationId xmlns:p14="http://schemas.microsoft.com/office/powerpoint/2010/main" val="294911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4AB86F6-36CC-4F93-AF0D-48FABFDBB99F}" type="slidenum">
              <a:rPr lang="pl-PL" smtClean="0"/>
              <a:t>29</a:t>
            </a:fld>
            <a:endParaRPr lang="pl-PL"/>
          </a:p>
        </p:txBody>
      </p:sp>
    </p:spTree>
    <p:extLst>
      <p:ext uri="{BB962C8B-B14F-4D97-AF65-F5344CB8AC3E}">
        <p14:creationId xmlns:p14="http://schemas.microsoft.com/office/powerpoint/2010/main" val="623148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4AB86F6-36CC-4F93-AF0D-48FABFDBB99F}" type="slidenum">
              <a:rPr lang="pl-PL" smtClean="0"/>
              <a:pPr/>
              <a:t>32</a:t>
            </a:fld>
            <a:endParaRPr lang="pl-PL"/>
          </a:p>
        </p:txBody>
      </p:sp>
    </p:spTree>
    <p:extLst>
      <p:ext uri="{BB962C8B-B14F-4D97-AF65-F5344CB8AC3E}">
        <p14:creationId xmlns:p14="http://schemas.microsoft.com/office/powerpoint/2010/main" val="2949114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0"/>
          </p:nvPr>
        </p:nvSpPr>
        <p:spPr/>
        <p:txBody>
          <a:bodyPr/>
          <a:lstStyle/>
          <a:p>
            <a:pPr>
              <a:defRPr/>
            </a:pPr>
            <a:r>
              <a:rPr lang="pl-PL"/>
              <a:t>14 marca 2008 roku</a:t>
            </a:r>
          </a:p>
        </p:txBody>
      </p:sp>
      <p:sp>
        <p:nvSpPr>
          <p:cNvPr id="5" name="Symbol zastępczy stopki 4"/>
          <p:cNvSpPr>
            <a:spLocks noGrp="1"/>
          </p:cNvSpPr>
          <p:nvPr>
            <p:ph type="ftr" sz="quarter" idx="11"/>
          </p:nvPr>
        </p:nvSpPr>
        <p:spPr/>
        <p:txBody>
          <a:bodyPr/>
          <a:lstStyle/>
          <a:p>
            <a:pPr>
              <a:defRPr/>
            </a:pPr>
            <a:r>
              <a:rPr lang="pl-PL"/>
              <a:t>II KOnkurs Informatyczny Bobra</a:t>
            </a:r>
          </a:p>
        </p:txBody>
      </p:sp>
      <p:sp>
        <p:nvSpPr>
          <p:cNvPr id="6" name="Symbol zastępczy numeru slajdu 5"/>
          <p:cNvSpPr>
            <a:spLocks noGrp="1"/>
          </p:cNvSpPr>
          <p:nvPr>
            <p:ph type="sldNum" sz="quarter" idx="12"/>
          </p:nvPr>
        </p:nvSpPr>
        <p:spPr/>
        <p:txBody>
          <a:bodyPr/>
          <a:lstStyle/>
          <a:p>
            <a:pPr>
              <a:defRPr/>
            </a:pPr>
            <a:fld id="{F35E22A9-D972-4CC9-8902-790AEBD64D38}" type="slidenum">
              <a:rPr lang="pl-PL" smtClean="0"/>
              <a:pPr>
                <a:defRPr/>
              </a:pPr>
              <a:t>34</a:t>
            </a:fld>
            <a:endParaRPr lang="pl-PL"/>
          </a:p>
        </p:txBody>
      </p:sp>
    </p:spTree>
    <p:extLst>
      <p:ext uri="{BB962C8B-B14F-4D97-AF65-F5344CB8AC3E}">
        <p14:creationId xmlns:p14="http://schemas.microsoft.com/office/powerpoint/2010/main" val="1313201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0"/>
          </p:nvPr>
        </p:nvSpPr>
        <p:spPr/>
        <p:txBody>
          <a:bodyPr/>
          <a:lstStyle/>
          <a:p>
            <a:pPr>
              <a:defRPr/>
            </a:pPr>
            <a:r>
              <a:rPr lang="pl-PL"/>
              <a:t>14 marca 2008 roku</a:t>
            </a:r>
          </a:p>
        </p:txBody>
      </p:sp>
      <p:sp>
        <p:nvSpPr>
          <p:cNvPr id="5" name="Symbol zastępczy stopki 4"/>
          <p:cNvSpPr>
            <a:spLocks noGrp="1"/>
          </p:cNvSpPr>
          <p:nvPr>
            <p:ph type="ftr" sz="quarter" idx="11"/>
          </p:nvPr>
        </p:nvSpPr>
        <p:spPr/>
        <p:txBody>
          <a:bodyPr/>
          <a:lstStyle/>
          <a:p>
            <a:pPr>
              <a:defRPr/>
            </a:pPr>
            <a:r>
              <a:rPr lang="pl-PL"/>
              <a:t>II KOnkurs Informatyczny Bobra</a:t>
            </a:r>
          </a:p>
        </p:txBody>
      </p:sp>
      <p:sp>
        <p:nvSpPr>
          <p:cNvPr id="6" name="Symbol zastępczy numeru slajdu 5"/>
          <p:cNvSpPr>
            <a:spLocks noGrp="1"/>
          </p:cNvSpPr>
          <p:nvPr>
            <p:ph type="sldNum" sz="quarter" idx="12"/>
          </p:nvPr>
        </p:nvSpPr>
        <p:spPr/>
        <p:txBody>
          <a:bodyPr/>
          <a:lstStyle/>
          <a:p>
            <a:pPr>
              <a:defRPr/>
            </a:pPr>
            <a:fld id="{F35E22A9-D972-4CC9-8902-790AEBD64D38}" type="slidenum">
              <a:rPr lang="pl-PL" smtClean="0"/>
              <a:pPr>
                <a:defRPr/>
              </a:pPr>
              <a:t>42</a:t>
            </a:fld>
            <a:endParaRPr lang="pl-PL"/>
          </a:p>
        </p:txBody>
      </p:sp>
    </p:spTree>
    <p:extLst>
      <p:ext uri="{BB962C8B-B14F-4D97-AF65-F5344CB8AC3E}">
        <p14:creationId xmlns:p14="http://schemas.microsoft.com/office/powerpoint/2010/main" val="1270091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0"/>
          </p:nvPr>
        </p:nvSpPr>
        <p:spPr/>
        <p:txBody>
          <a:bodyPr/>
          <a:lstStyle/>
          <a:p>
            <a:pPr>
              <a:defRPr/>
            </a:pPr>
            <a:r>
              <a:rPr lang="pl-PL"/>
              <a:t>14 marca 2008 roku</a:t>
            </a:r>
          </a:p>
        </p:txBody>
      </p:sp>
      <p:sp>
        <p:nvSpPr>
          <p:cNvPr id="5" name="Symbol zastępczy stopki 4"/>
          <p:cNvSpPr>
            <a:spLocks noGrp="1"/>
          </p:cNvSpPr>
          <p:nvPr>
            <p:ph type="ftr" sz="quarter" idx="11"/>
          </p:nvPr>
        </p:nvSpPr>
        <p:spPr/>
        <p:txBody>
          <a:bodyPr/>
          <a:lstStyle/>
          <a:p>
            <a:pPr>
              <a:defRPr/>
            </a:pPr>
            <a:r>
              <a:rPr lang="pl-PL"/>
              <a:t>II KOnkurs Informatyczny Bobra</a:t>
            </a:r>
          </a:p>
        </p:txBody>
      </p:sp>
      <p:sp>
        <p:nvSpPr>
          <p:cNvPr id="6" name="Symbol zastępczy numeru slajdu 5"/>
          <p:cNvSpPr>
            <a:spLocks noGrp="1"/>
          </p:cNvSpPr>
          <p:nvPr>
            <p:ph type="sldNum" sz="quarter" idx="12"/>
          </p:nvPr>
        </p:nvSpPr>
        <p:spPr/>
        <p:txBody>
          <a:bodyPr/>
          <a:lstStyle/>
          <a:p>
            <a:pPr>
              <a:defRPr/>
            </a:pPr>
            <a:fld id="{F35E22A9-D972-4CC9-8902-790AEBD64D38}" type="slidenum">
              <a:rPr lang="pl-PL" smtClean="0"/>
              <a:pPr>
                <a:defRPr/>
              </a:pPr>
              <a:t>47</a:t>
            </a:fld>
            <a:endParaRPr lang="pl-PL"/>
          </a:p>
        </p:txBody>
      </p:sp>
    </p:spTree>
    <p:extLst>
      <p:ext uri="{BB962C8B-B14F-4D97-AF65-F5344CB8AC3E}">
        <p14:creationId xmlns:p14="http://schemas.microsoft.com/office/powerpoint/2010/main" val="1333311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4AB86F6-36CC-4F93-AF0D-48FABFDBB99F}" type="slidenum">
              <a:rPr lang="pl-PL" smtClean="0"/>
              <a:pPr/>
              <a:t>48</a:t>
            </a:fld>
            <a:endParaRPr lang="pl-PL"/>
          </a:p>
        </p:txBody>
      </p:sp>
    </p:spTree>
    <p:extLst>
      <p:ext uri="{BB962C8B-B14F-4D97-AF65-F5344CB8AC3E}">
        <p14:creationId xmlns:p14="http://schemas.microsoft.com/office/powerpoint/2010/main" val="294911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4AB86F6-36CC-4F93-AF0D-48FABFDBB99F}" type="slidenum">
              <a:rPr lang="pl-PL" smtClean="0"/>
              <a:t>50</a:t>
            </a:fld>
            <a:endParaRPr lang="pl-PL"/>
          </a:p>
        </p:txBody>
      </p:sp>
    </p:spTree>
    <p:extLst>
      <p:ext uri="{BB962C8B-B14F-4D97-AF65-F5344CB8AC3E}">
        <p14:creationId xmlns:p14="http://schemas.microsoft.com/office/powerpoint/2010/main" val="183772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4AB86F6-36CC-4F93-AF0D-48FABFDBB99F}" type="slidenum">
              <a:rPr lang="pl-PL" smtClean="0"/>
              <a:pPr/>
              <a:t>3</a:t>
            </a:fld>
            <a:endParaRPr lang="pl-PL"/>
          </a:p>
        </p:txBody>
      </p:sp>
    </p:spTree>
    <p:extLst>
      <p:ext uri="{BB962C8B-B14F-4D97-AF65-F5344CB8AC3E}">
        <p14:creationId xmlns:p14="http://schemas.microsoft.com/office/powerpoint/2010/main" val="3515828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0"/>
          </p:nvPr>
        </p:nvSpPr>
        <p:spPr/>
        <p:txBody>
          <a:bodyPr/>
          <a:lstStyle/>
          <a:p>
            <a:pPr>
              <a:defRPr/>
            </a:pPr>
            <a:r>
              <a:rPr lang="pl-PL"/>
              <a:t>14 marca 2008 roku</a:t>
            </a:r>
          </a:p>
        </p:txBody>
      </p:sp>
      <p:sp>
        <p:nvSpPr>
          <p:cNvPr id="5" name="Symbol zastępczy stopki 4"/>
          <p:cNvSpPr>
            <a:spLocks noGrp="1"/>
          </p:cNvSpPr>
          <p:nvPr>
            <p:ph type="ftr" sz="quarter" idx="11"/>
          </p:nvPr>
        </p:nvSpPr>
        <p:spPr/>
        <p:txBody>
          <a:bodyPr/>
          <a:lstStyle/>
          <a:p>
            <a:pPr>
              <a:defRPr/>
            </a:pPr>
            <a:r>
              <a:rPr lang="pl-PL"/>
              <a:t>II KOnkurs Informatyczny Bobra</a:t>
            </a:r>
          </a:p>
        </p:txBody>
      </p:sp>
      <p:sp>
        <p:nvSpPr>
          <p:cNvPr id="6" name="Symbol zastępczy numeru slajdu 5"/>
          <p:cNvSpPr>
            <a:spLocks noGrp="1"/>
          </p:cNvSpPr>
          <p:nvPr>
            <p:ph type="sldNum" sz="quarter" idx="12"/>
          </p:nvPr>
        </p:nvSpPr>
        <p:spPr/>
        <p:txBody>
          <a:bodyPr/>
          <a:lstStyle/>
          <a:p>
            <a:pPr>
              <a:defRPr/>
            </a:pPr>
            <a:fld id="{F35E22A9-D972-4CC9-8902-790AEBD64D38}" type="slidenum">
              <a:rPr lang="pl-PL" smtClean="0"/>
              <a:pPr>
                <a:defRPr/>
              </a:pPr>
              <a:t>51</a:t>
            </a:fld>
            <a:endParaRPr lang="pl-PL"/>
          </a:p>
        </p:txBody>
      </p:sp>
    </p:spTree>
    <p:extLst>
      <p:ext uri="{BB962C8B-B14F-4D97-AF65-F5344CB8AC3E}">
        <p14:creationId xmlns:p14="http://schemas.microsoft.com/office/powerpoint/2010/main" val="1021827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4AB86F6-36CC-4F93-AF0D-48FABFDBB99F}" type="slidenum">
              <a:rPr lang="pl-PL" smtClean="0"/>
              <a:pPr/>
              <a:t>53</a:t>
            </a:fld>
            <a:endParaRPr lang="pl-PL"/>
          </a:p>
        </p:txBody>
      </p:sp>
    </p:spTree>
    <p:extLst>
      <p:ext uri="{BB962C8B-B14F-4D97-AF65-F5344CB8AC3E}">
        <p14:creationId xmlns:p14="http://schemas.microsoft.com/office/powerpoint/2010/main" val="346840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daty 3"/>
          <p:cNvSpPr>
            <a:spLocks noGrp="1"/>
          </p:cNvSpPr>
          <p:nvPr>
            <p:ph type="dt" idx="10"/>
          </p:nvPr>
        </p:nvSpPr>
        <p:spPr/>
        <p:txBody>
          <a:bodyPr/>
          <a:lstStyle/>
          <a:p>
            <a:pPr>
              <a:defRPr/>
            </a:pPr>
            <a:r>
              <a:rPr lang="pl-PL"/>
              <a:t>14 marca 2008 roku</a:t>
            </a:r>
          </a:p>
        </p:txBody>
      </p:sp>
      <p:sp>
        <p:nvSpPr>
          <p:cNvPr id="5" name="Symbol zastępczy stopki 4"/>
          <p:cNvSpPr>
            <a:spLocks noGrp="1"/>
          </p:cNvSpPr>
          <p:nvPr>
            <p:ph type="ftr" sz="quarter" idx="11"/>
          </p:nvPr>
        </p:nvSpPr>
        <p:spPr/>
        <p:txBody>
          <a:bodyPr/>
          <a:lstStyle/>
          <a:p>
            <a:pPr>
              <a:defRPr/>
            </a:pPr>
            <a:r>
              <a:rPr lang="pl-PL"/>
              <a:t>II KOnkurs Informatyczny Bobra</a:t>
            </a:r>
          </a:p>
        </p:txBody>
      </p:sp>
      <p:sp>
        <p:nvSpPr>
          <p:cNvPr id="6" name="Symbol zastępczy numeru slajdu 5"/>
          <p:cNvSpPr>
            <a:spLocks noGrp="1"/>
          </p:cNvSpPr>
          <p:nvPr>
            <p:ph type="sldNum" sz="quarter" idx="12"/>
          </p:nvPr>
        </p:nvSpPr>
        <p:spPr/>
        <p:txBody>
          <a:bodyPr/>
          <a:lstStyle/>
          <a:p>
            <a:pPr>
              <a:defRPr/>
            </a:pPr>
            <a:fld id="{F35E22A9-D972-4CC9-8902-790AEBD64D38}" type="slidenum">
              <a:rPr lang="pl-PL" smtClean="0"/>
              <a:pPr>
                <a:defRPr/>
              </a:pPr>
              <a:t>59</a:t>
            </a:fld>
            <a:endParaRPr lang="pl-PL"/>
          </a:p>
        </p:txBody>
      </p:sp>
    </p:spTree>
    <p:extLst>
      <p:ext uri="{BB962C8B-B14F-4D97-AF65-F5344CB8AC3E}">
        <p14:creationId xmlns:p14="http://schemas.microsoft.com/office/powerpoint/2010/main" val="418683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l-PL" dirty="0"/>
              <a:t>W szkole uczniowie spotykają</a:t>
            </a:r>
            <a:r>
              <a:rPr lang="pl-PL" baseline="0" dirty="0"/>
              <a:t> się z najważniejszymi obszarami informatyki</a:t>
            </a:r>
            <a:endParaRPr lang="pl-PL" dirty="0"/>
          </a:p>
          <a:p>
            <a:endParaRPr lang="pl-PL" dirty="0"/>
          </a:p>
        </p:txBody>
      </p:sp>
      <p:sp>
        <p:nvSpPr>
          <p:cNvPr id="4" name="Symbol zastępczy daty 3"/>
          <p:cNvSpPr>
            <a:spLocks noGrp="1"/>
          </p:cNvSpPr>
          <p:nvPr>
            <p:ph type="dt" idx="10"/>
          </p:nvPr>
        </p:nvSpPr>
        <p:spPr/>
        <p:txBody>
          <a:bodyPr/>
          <a:lstStyle/>
          <a:p>
            <a:pPr>
              <a:defRPr/>
            </a:pPr>
            <a:r>
              <a:rPr lang="pl-PL"/>
              <a:t>14 marca 2008 roku</a:t>
            </a:r>
          </a:p>
        </p:txBody>
      </p:sp>
      <p:sp>
        <p:nvSpPr>
          <p:cNvPr id="5" name="Symbol zastępczy stopki 4"/>
          <p:cNvSpPr>
            <a:spLocks noGrp="1"/>
          </p:cNvSpPr>
          <p:nvPr>
            <p:ph type="ftr" sz="quarter" idx="11"/>
          </p:nvPr>
        </p:nvSpPr>
        <p:spPr/>
        <p:txBody>
          <a:bodyPr/>
          <a:lstStyle/>
          <a:p>
            <a:pPr>
              <a:defRPr/>
            </a:pPr>
            <a:r>
              <a:rPr lang="pl-PL"/>
              <a:t>II KOnkurs Informatyczny Bobra</a:t>
            </a:r>
          </a:p>
        </p:txBody>
      </p:sp>
      <p:sp>
        <p:nvSpPr>
          <p:cNvPr id="6" name="Symbol zastępczy numeru slajdu 5"/>
          <p:cNvSpPr>
            <a:spLocks noGrp="1"/>
          </p:cNvSpPr>
          <p:nvPr>
            <p:ph type="sldNum" sz="quarter" idx="12"/>
          </p:nvPr>
        </p:nvSpPr>
        <p:spPr/>
        <p:txBody>
          <a:bodyPr/>
          <a:lstStyle/>
          <a:p>
            <a:pPr>
              <a:defRPr/>
            </a:pPr>
            <a:fld id="{F35E22A9-D972-4CC9-8902-790AEBD64D38}" type="slidenum">
              <a:rPr lang="pl-PL" smtClean="0"/>
              <a:pPr>
                <a:defRPr/>
              </a:pPr>
              <a:t>6</a:t>
            </a:fld>
            <a:endParaRPr lang="pl-PL"/>
          </a:p>
        </p:txBody>
      </p:sp>
    </p:spTree>
    <p:extLst>
      <p:ext uri="{BB962C8B-B14F-4D97-AF65-F5344CB8AC3E}">
        <p14:creationId xmlns:p14="http://schemas.microsoft.com/office/powerpoint/2010/main" val="1473881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4AB86F6-36CC-4F93-AF0D-48FABFDBB99F}" type="slidenum">
              <a:rPr lang="pl-PL" smtClean="0"/>
              <a:pPr/>
              <a:t>8</a:t>
            </a:fld>
            <a:endParaRPr lang="pl-PL"/>
          </a:p>
        </p:txBody>
      </p:sp>
    </p:spTree>
    <p:extLst>
      <p:ext uri="{BB962C8B-B14F-4D97-AF65-F5344CB8AC3E}">
        <p14:creationId xmlns:p14="http://schemas.microsoft.com/office/powerpoint/2010/main" val="294911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4AB86F6-36CC-4F93-AF0D-48FABFDBB99F}" type="slidenum">
              <a:rPr lang="pl-PL" smtClean="0"/>
              <a:pPr/>
              <a:t>10</a:t>
            </a:fld>
            <a:endParaRPr lang="pl-PL"/>
          </a:p>
        </p:txBody>
      </p:sp>
    </p:spTree>
    <p:extLst>
      <p:ext uri="{BB962C8B-B14F-4D97-AF65-F5344CB8AC3E}">
        <p14:creationId xmlns:p14="http://schemas.microsoft.com/office/powerpoint/2010/main" val="3998191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4AB86F6-36CC-4F93-AF0D-48FABFDBB99F}" type="slidenum">
              <a:rPr lang="pl-PL" smtClean="0"/>
              <a:pPr/>
              <a:t>18</a:t>
            </a:fld>
            <a:endParaRPr lang="pl-PL"/>
          </a:p>
        </p:txBody>
      </p:sp>
    </p:spTree>
    <p:extLst>
      <p:ext uri="{BB962C8B-B14F-4D97-AF65-F5344CB8AC3E}">
        <p14:creationId xmlns:p14="http://schemas.microsoft.com/office/powerpoint/2010/main" val="320729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4AB86F6-36CC-4F93-AF0D-48FABFDBB99F}" type="slidenum">
              <a:rPr lang="pl-PL" smtClean="0"/>
              <a:pPr/>
              <a:t>19</a:t>
            </a:fld>
            <a:endParaRPr lang="pl-PL"/>
          </a:p>
        </p:txBody>
      </p:sp>
    </p:spTree>
    <p:extLst>
      <p:ext uri="{BB962C8B-B14F-4D97-AF65-F5344CB8AC3E}">
        <p14:creationId xmlns:p14="http://schemas.microsoft.com/office/powerpoint/2010/main" val="428720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4AB86F6-36CC-4F93-AF0D-48FABFDBB99F}" type="slidenum">
              <a:rPr lang="pl-PL" smtClean="0"/>
              <a:pPr/>
              <a:t>20</a:t>
            </a:fld>
            <a:endParaRPr lang="pl-PL"/>
          </a:p>
        </p:txBody>
      </p:sp>
    </p:spTree>
    <p:extLst>
      <p:ext uri="{BB962C8B-B14F-4D97-AF65-F5344CB8AC3E}">
        <p14:creationId xmlns:p14="http://schemas.microsoft.com/office/powerpoint/2010/main" val="3699913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92188" y="768350"/>
            <a:ext cx="5114925" cy="3836988"/>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4AB86F6-36CC-4F93-AF0D-48FABFDBB99F}" type="slidenum">
              <a:rPr lang="pl-PL" smtClean="0"/>
              <a:pPr/>
              <a:t>21</a:t>
            </a:fld>
            <a:endParaRPr lang="pl-PL"/>
          </a:p>
        </p:txBody>
      </p:sp>
    </p:spTree>
    <p:extLst>
      <p:ext uri="{BB962C8B-B14F-4D97-AF65-F5344CB8AC3E}">
        <p14:creationId xmlns:p14="http://schemas.microsoft.com/office/powerpoint/2010/main" val="369991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pl-PL"/>
          </a:p>
        </p:txBody>
      </p:sp>
      <p:sp>
        <p:nvSpPr>
          <p:cNvPr id="6146" name="Rectangle 2"/>
          <p:cNvSpPr>
            <a:spLocks noGrp="1" noChangeArrowheads="1"/>
          </p:cNvSpPr>
          <p:nvPr>
            <p:ph type="ctrTitle"/>
          </p:nvPr>
        </p:nvSpPr>
        <p:spPr>
          <a:xfrm>
            <a:off x="685800" y="990600"/>
            <a:ext cx="7772400" cy="1371600"/>
          </a:xfrm>
        </p:spPr>
        <p:txBody>
          <a:bodyPr/>
          <a:lstStyle>
            <a:lvl1pPr>
              <a:defRPr sz="3000">
                <a:solidFill>
                  <a:srgbClr val="002060"/>
                </a:solidFill>
              </a:defRPr>
            </a:lvl1pPr>
          </a:lstStyle>
          <a:p>
            <a:r>
              <a:rPr lang="pl-PL" dirty="0"/>
              <a:t>Kliknij, aby edytować styl wzorca tytułu</a:t>
            </a:r>
          </a:p>
        </p:txBody>
      </p:sp>
      <p:sp>
        <p:nvSpPr>
          <p:cNvPr id="6147"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a:solidFill>
                  <a:srgbClr val="002060"/>
                </a:solidFill>
              </a:defRPr>
            </a:lvl1pPr>
          </a:lstStyle>
          <a:p>
            <a:r>
              <a:rPr lang="pl-PL" dirty="0"/>
              <a:t>Kliknij, aby edytować styl wzorca podtytułu</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pl-PL"/>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pl-PL"/>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0C09539-4E5B-495E-BB34-5AC7214CA835}" type="slidenum">
              <a:rPr lang="pl-PL"/>
              <a:pPr>
                <a:defRPr/>
              </a:pPr>
              <a:t>‹#›</a:t>
            </a:fld>
            <a:endParaRPr lang="pl-PL"/>
          </a:p>
        </p:txBody>
      </p:sp>
    </p:spTree>
    <p:extLst>
      <p:ext uri="{BB962C8B-B14F-4D97-AF65-F5344CB8AC3E}">
        <p14:creationId xmlns:p14="http://schemas.microsoft.com/office/powerpoint/2010/main" val="122726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6"/>
          <p:cNvSpPr>
            <a:spLocks noGrp="1" noChangeArrowheads="1"/>
          </p:cNvSpPr>
          <p:nvPr>
            <p:ph type="dt" sz="half" idx="10"/>
          </p:nvPr>
        </p:nvSpPr>
        <p:spPr>
          <a:ln/>
        </p:spPr>
        <p:txBody>
          <a:bodyPr/>
          <a:lstStyle>
            <a:lvl1pPr>
              <a:defRPr/>
            </a:lvl1pPr>
          </a:lstStyle>
          <a:p>
            <a:pPr>
              <a:defRPr/>
            </a:pPr>
            <a:endParaRPr lang="pl-PL"/>
          </a:p>
        </p:txBody>
      </p:sp>
      <p:sp>
        <p:nvSpPr>
          <p:cNvPr id="5" name="Rectangle 7"/>
          <p:cNvSpPr>
            <a:spLocks noGrp="1" noChangeArrowheads="1"/>
          </p:cNvSpPr>
          <p:nvPr>
            <p:ph type="ftr" sz="quarter" idx="11"/>
          </p:nvPr>
        </p:nvSpPr>
        <p:spPr>
          <a:ln/>
        </p:spPr>
        <p:txBody>
          <a:bodyPr/>
          <a:lstStyle>
            <a:lvl1pPr>
              <a:defRPr/>
            </a:lvl1pPr>
          </a:lstStyle>
          <a:p>
            <a:pPr>
              <a:defRPr/>
            </a:pPr>
            <a:endParaRPr lang="pl-PL"/>
          </a:p>
        </p:txBody>
      </p:sp>
      <p:sp>
        <p:nvSpPr>
          <p:cNvPr id="6" name="Rectangle 8"/>
          <p:cNvSpPr>
            <a:spLocks noGrp="1" noChangeArrowheads="1"/>
          </p:cNvSpPr>
          <p:nvPr>
            <p:ph type="sldNum" sz="quarter" idx="12"/>
          </p:nvPr>
        </p:nvSpPr>
        <p:spPr>
          <a:ln/>
        </p:spPr>
        <p:txBody>
          <a:bodyPr/>
          <a:lstStyle>
            <a:lvl1pPr>
              <a:defRPr/>
            </a:lvl1pPr>
          </a:lstStyle>
          <a:p>
            <a:pPr>
              <a:defRPr/>
            </a:pPr>
            <a:fld id="{0065D65C-4674-4206-88CB-E657A0CB564B}" type="slidenum">
              <a:rPr lang="pl-PL"/>
              <a:pPr>
                <a:defRPr/>
              </a:pPr>
              <a:t>‹#›</a:t>
            </a:fld>
            <a:endParaRPr lang="pl-PL"/>
          </a:p>
        </p:txBody>
      </p:sp>
    </p:spTree>
    <p:extLst>
      <p:ext uri="{BB962C8B-B14F-4D97-AF65-F5344CB8AC3E}">
        <p14:creationId xmlns:p14="http://schemas.microsoft.com/office/powerpoint/2010/main" val="4283454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73838" y="304800"/>
            <a:ext cx="2001837" cy="57880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566738" y="304800"/>
            <a:ext cx="5854700" cy="57880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6"/>
          <p:cNvSpPr>
            <a:spLocks noGrp="1" noChangeArrowheads="1"/>
          </p:cNvSpPr>
          <p:nvPr>
            <p:ph type="dt" sz="half" idx="10"/>
          </p:nvPr>
        </p:nvSpPr>
        <p:spPr>
          <a:ln/>
        </p:spPr>
        <p:txBody>
          <a:bodyPr/>
          <a:lstStyle>
            <a:lvl1pPr>
              <a:defRPr/>
            </a:lvl1pPr>
          </a:lstStyle>
          <a:p>
            <a:pPr>
              <a:defRPr/>
            </a:pPr>
            <a:endParaRPr lang="pl-PL"/>
          </a:p>
        </p:txBody>
      </p:sp>
      <p:sp>
        <p:nvSpPr>
          <p:cNvPr id="5" name="Rectangle 7"/>
          <p:cNvSpPr>
            <a:spLocks noGrp="1" noChangeArrowheads="1"/>
          </p:cNvSpPr>
          <p:nvPr>
            <p:ph type="ftr" sz="quarter" idx="11"/>
          </p:nvPr>
        </p:nvSpPr>
        <p:spPr>
          <a:ln/>
        </p:spPr>
        <p:txBody>
          <a:bodyPr/>
          <a:lstStyle>
            <a:lvl1pPr>
              <a:defRPr/>
            </a:lvl1pPr>
          </a:lstStyle>
          <a:p>
            <a:pPr>
              <a:defRPr/>
            </a:pPr>
            <a:endParaRPr lang="pl-PL"/>
          </a:p>
        </p:txBody>
      </p:sp>
      <p:sp>
        <p:nvSpPr>
          <p:cNvPr id="6" name="Rectangle 8"/>
          <p:cNvSpPr>
            <a:spLocks noGrp="1" noChangeArrowheads="1"/>
          </p:cNvSpPr>
          <p:nvPr>
            <p:ph type="sldNum" sz="quarter" idx="12"/>
          </p:nvPr>
        </p:nvSpPr>
        <p:spPr>
          <a:ln/>
        </p:spPr>
        <p:txBody>
          <a:bodyPr/>
          <a:lstStyle>
            <a:lvl1pPr>
              <a:defRPr/>
            </a:lvl1pPr>
          </a:lstStyle>
          <a:p>
            <a:pPr>
              <a:defRPr/>
            </a:pPr>
            <a:fld id="{B3486F3D-AF7C-4072-9D5C-7690000E2B57}" type="slidenum">
              <a:rPr lang="pl-PL"/>
              <a:pPr>
                <a:defRPr/>
              </a:pPr>
              <a:t>‹#›</a:t>
            </a:fld>
            <a:endParaRPr lang="pl-PL"/>
          </a:p>
        </p:txBody>
      </p:sp>
    </p:spTree>
    <p:extLst>
      <p:ext uri="{BB962C8B-B14F-4D97-AF65-F5344CB8AC3E}">
        <p14:creationId xmlns:p14="http://schemas.microsoft.com/office/powerpoint/2010/main" val="56435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574675" y="304800"/>
            <a:ext cx="8001000" cy="603250"/>
          </a:xfrm>
        </p:spPr>
        <p:txBody>
          <a:bodyPr/>
          <a:lstStyle>
            <a:lvl1pPr>
              <a:defRPr>
                <a:solidFill>
                  <a:srgbClr val="C00000"/>
                </a:solidFill>
              </a:defRPr>
            </a:lvl1pPr>
          </a:lstStyle>
          <a:p>
            <a:r>
              <a:rPr lang="pl-PL" dirty="0"/>
              <a:t>Kliknij, aby edytować styl</a:t>
            </a:r>
          </a:p>
        </p:txBody>
      </p:sp>
      <p:sp>
        <p:nvSpPr>
          <p:cNvPr id="3" name="Symbol zastępczy tabeli 2"/>
          <p:cNvSpPr>
            <a:spLocks noGrp="1"/>
          </p:cNvSpPr>
          <p:nvPr>
            <p:ph type="tbl" idx="1"/>
          </p:nvPr>
        </p:nvSpPr>
        <p:spPr>
          <a:xfrm>
            <a:off x="566738" y="1125538"/>
            <a:ext cx="8001000" cy="4967287"/>
          </a:xfrm>
        </p:spPr>
        <p:txBody>
          <a:bodyPr/>
          <a:lstStyle/>
          <a:p>
            <a:pPr lvl="0"/>
            <a:endParaRPr lang="pl-PL" noProof="0"/>
          </a:p>
        </p:txBody>
      </p:sp>
      <p:sp>
        <p:nvSpPr>
          <p:cNvPr id="4" name="Rectangle 6"/>
          <p:cNvSpPr>
            <a:spLocks noGrp="1" noChangeArrowheads="1"/>
          </p:cNvSpPr>
          <p:nvPr>
            <p:ph type="dt" sz="half" idx="10"/>
          </p:nvPr>
        </p:nvSpPr>
        <p:spPr>
          <a:ln/>
        </p:spPr>
        <p:txBody>
          <a:bodyPr/>
          <a:lstStyle>
            <a:lvl1pPr>
              <a:defRPr/>
            </a:lvl1pPr>
          </a:lstStyle>
          <a:p>
            <a:pPr>
              <a:defRPr/>
            </a:pPr>
            <a:endParaRPr lang="pl-PL"/>
          </a:p>
        </p:txBody>
      </p:sp>
      <p:sp>
        <p:nvSpPr>
          <p:cNvPr id="5" name="Rectangle 7"/>
          <p:cNvSpPr>
            <a:spLocks noGrp="1" noChangeArrowheads="1"/>
          </p:cNvSpPr>
          <p:nvPr>
            <p:ph type="ftr" sz="quarter" idx="11"/>
          </p:nvPr>
        </p:nvSpPr>
        <p:spPr>
          <a:ln/>
        </p:spPr>
        <p:txBody>
          <a:bodyPr/>
          <a:lstStyle>
            <a:lvl1pPr>
              <a:defRPr/>
            </a:lvl1pPr>
          </a:lstStyle>
          <a:p>
            <a:pPr>
              <a:defRPr/>
            </a:pPr>
            <a:endParaRPr lang="pl-PL"/>
          </a:p>
        </p:txBody>
      </p:sp>
      <p:sp>
        <p:nvSpPr>
          <p:cNvPr id="6" name="Rectangle 8"/>
          <p:cNvSpPr>
            <a:spLocks noGrp="1" noChangeArrowheads="1"/>
          </p:cNvSpPr>
          <p:nvPr>
            <p:ph type="sldNum" sz="quarter" idx="12"/>
          </p:nvPr>
        </p:nvSpPr>
        <p:spPr>
          <a:ln/>
        </p:spPr>
        <p:txBody>
          <a:bodyPr/>
          <a:lstStyle>
            <a:lvl1pPr>
              <a:defRPr/>
            </a:lvl1pPr>
          </a:lstStyle>
          <a:p>
            <a:pPr>
              <a:defRPr/>
            </a:pPr>
            <a:fld id="{CF806705-F878-4C70-BD17-AFAEA311DB6B}" type="slidenum">
              <a:rPr lang="pl-PL"/>
              <a:pPr>
                <a:defRPr/>
              </a:pPr>
              <a:t>‹#›</a:t>
            </a:fld>
            <a:endParaRPr lang="pl-PL"/>
          </a:p>
        </p:txBody>
      </p:sp>
    </p:spTree>
    <p:extLst>
      <p:ext uri="{BB962C8B-B14F-4D97-AF65-F5344CB8AC3E}">
        <p14:creationId xmlns:p14="http://schemas.microsoft.com/office/powerpoint/2010/main" val="224449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2400">
                <a:solidFill>
                  <a:srgbClr val="C00000"/>
                </a:solidFill>
              </a:defRPr>
            </a:lvl1pPr>
          </a:lstStyle>
          <a:p>
            <a:r>
              <a:rPr lang="pl-PL" dirty="0"/>
              <a:t>Kliknij, aby edytować styl</a:t>
            </a:r>
          </a:p>
        </p:txBody>
      </p:sp>
      <p:sp>
        <p:nvSpPr>
          <p:cNvPr id="3" name="Symbol zastępczy zawartości 2"/>
          <p:cNvSpPr>
            <a:spLocks noGrp="1"/>
          </p:cNvSpPr>
          <p:nvPr>
            <p:ph idx="1"/>
          </p:nvPr>
        </p:nvSpPr>
        <p:spPr/>
        <p:txBody>
          <a:bodyPr/>
          <a:lstStyle>
            <a:lvl1pPr>
              <a:defRPr sz="1700"/>
            </a:lvl1pPr>
            <a:lvl2pPr>
              <a:defRPr sz="1800"/>
            </a:lvl2pPr>
            <a:lvl3pPr>
              <a:defRPr sz="1400"/>
            </a:lvl3pPr>
            <a:lvl4pPr>
              <a:defRPr sz="1200"/>
            </a:lvl4pPr>
            <a:lvl5pPr>
              <a:defRPr sz="10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Rectangle 6"/>
          <p:cNvSpPr>
            <a:spLocks noGrp="1" noChangeArrowheads="1"/>
          </p:cNvSpPr>
          <p:nvPr>
            <p:ph type="dt" sz="half" idx="10"/>
          </p:nvPr>
        </p:nvSpPr>
        <p:spPr/>
        <p:txBody>
          <a:bodyPr/>
          <a:lstStyle>
            <a:lvl1pPr>
              <a:defRPr>
                <a:solidFill>
                  <a:srgbClr val="002060"/>
                </a:solidFill>
              </a:defRPr>
            </a:lvl1pPr>
          </a:lstStyle>
          <a:p>
            <a:pPr>
              <a:defRPr/>
            </a:pPr>
            <a:r>
              <a:rPr lang="pl-PL"/>
              <a:t>2 lipca 2014 roku</a:t>
            </a:r>
          </a:p>
        </p:txBody>
      </p:sp>
      <p:sp>
        <p:nvSpPr>
          <p:cNvPr id="5" name="Rectangle 7"/>
          <p:cNvSpPr>
            <a:spLocks noGrp="1" noChangeArrowheads="1"/>
          </p:cNvSpPr>
          <p:nvPr>
            <p:ph type="ftr" sz="quarter" idx="11"/>
          </p:nvPr>
        </p:nvSpPr>
        <p:spPr/>
        <p:txBody>
          <a:bodyPr/>
          <a:lstStyle>
            <a:lvl1pPr>
              <a:defRPr>
                <a:solidFill>
                  <a:srgbClr val="002060"/>
                </a:solidFill>
              </a:defRPr>
            </a:lvl1pPr>
          </a:lstStyle>
          <a:p>
            <a:pPr>
              <a:defRPr/>
            </a:pPr>
            <a:r>
              <a:rPr lang="pl-PL"/>
              <a:t>IwE2014</a:t>
            </a:r>
          </a:p>
        </p:txBody>
      </p:sp>
      <p:sp>
        <p:nvSpPr>
          <p:cNvPr id="6" name="Rectangle 8"/>
          <p:cNvSpPr>
            <a:spLocks noGrp="1" noChangeArrowheads="1"/>
          </p:cNvSpPr>
          <p:nvPr>
            <p:ph type="sldNum" sz="quarter" idx="12"/>
          </p:nvPr>
        </p:nvSpPr>
        <p:spPr/>
        <p:txBody>
          <a:bodyPr/>
          <a:lstStyle>
            <a:lvl1pPr>
              <a:defRPr>
                <a:solidFill>
                  <a:srgbClr val="002060"/>
                </a:solidFill>
              </a:defRPr>
            </a:lvl1pPr>
          </a:lstStyle>
          <a:p>
            <a:pPr>
              <a:defRPr/>
            </a:pPr>
            <a:fld id="{910BD752-6030-451F-B016-AA9B4ED27898}" type="slidenum">
              <a:rPr lang="pl-PL"/>
              <a:pPr>
                <a:defRPr/>
              </a:pPr>
              <a:t>‹#›</a:t>
            </a:fld>
            <a:endParaRPr lang="pl-PL" dirty="0"/>
          </a:p>
        </p:txBody>
      </p:sp>
    </p:spTree>
    <p:extLst>
      <p:ext uri="{BB962C8B-B14F-4D97-AF65-F5344CB8AC3E}">
        <p14:creationId xmlns:p14="http://schemas.microsoft.com/office/powerpoint/2010/main" val="95181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6"/>
          <p:cNvSpPr>
            <a:spLocks noGrp="1" noChangeArrowheads="1"/>
          </p:cNvSpPr>
          <p:nvPr>
            <p:ph type="dt" sz="half" idx="10"/>
          </p:nvPr>
        </p:nvSpPr>
        <p:spPr>
          <a:ln/>
        </p:spPr>
        <p:txBody>
          <a:bodyPr/>
          <a:lstStyle>
            <a:lvl1pPr>
              <a:defRPr/>
            </a:lvl1pPr>
          </a:lstStyle>
          <a:p>
            <a:pPr>
              <a:defRPr/>
            </a:pPr>
            <a:endParaRPr lang="pl-PL"/>
          </a:p>
        </p:txBody>
      </p:sp>
      <p:sp>
        <p:nvSpPr>
          <p:cNvPr id="5" name="Rectangle 7"/>
          <p:cNvSpPr>
            <a:spLocks noGrp="1" noChangeArrowheads="1"/>
          </p:cNvSpPr>
          <p:nvPr>
            <p:ph type="ftr" sz="quarter" idx="11"/>
          </p:nvPr>
        </p:nvSpPr>
        <p:spPr>
          <a:ln/>
        </p:spPr>
        <p:txBody>
          <a:bodyPr/>
          <a:lstStyle>
            <a:lvl1pPr>
              <a:defRPr/>
            </a:lvl1pPr>
          </a:lstStyle>
          <a:p>
            <a:pPr>
              <a:defRPr/>
            </a:pPr>
            <a:endParaRPr lang="pl-PL"/>
          </a:p>
        </p:txBody>
      </p:sp>
      <p:sp>
        <p:nvSpPr>
          <p:cNvPr id="6" name="Rectangle 8"/>
          <p:cNvSpPr>
            <a:spLocks noGrp="1" noChangeArrowheads="1"/>
          </p:cNvSpPr>
          <p:nvPr>
            <p:ph type="sldNum" sz="quarter" idx="12"/>
          </p:nvPr>
        </p:nvSpPr>
        <p:spPr>
          <a:ln/>
        </p:spPr>
        <p:txBody>
          <a:bodyPr/>
          <a:lstStyle>
            <a:lvl1pPr>
              <a:defRPr/>
            </a:lvl1pPr>
          </a:lstStyle>
          <a:p>
            <a:pPr>
              <a:defRPr/>
            </a:pPr>
            <a:fld id="{2D5CF89E-F9E5-4D34-9F40-270F65E160DF}" type="slidenum">
              <a:rPr lang="pl-PL"/>
              <a:pPr>
                <a:defRPr/>
              </a:pPr>
              <a:t>‹#›</a:t>
            </a:fld>
            <a:endParaRPr lang="pl-PL"/>
          </a:p>
        </p:txBody>
      </p:sp>
    </p:spTree>
    <p:extLst>
      <p:ext uri="{BB962C8B-B14F-4D97-AF65-F5344CB8AC3E}">
        <p14:creationId xmlns:p14="http://schemas.microsoft.com/office/powerpoint/2010/main" val="256359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566738" y="1125538"/>
            <a:ext cx="39243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3438" y="1125538"/>
            <a:ext cx="39243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6"/>
          <p:cNvSpPr>
            <a:spLocks noGrp="1" noChangeArrowheads="1"/>
          </p:cNvSpPr>
          <p:nvPr>
            <p:ph type="dt" sz="half" idx="10"/>
          </p:nvPr>
        </p:nvSpPr>
        <p:spPr>
          <a:ln/>
        </p:spPr>
        <p:txBody>
          <a:bodyPr/>
          <a:lstStyle>
            <a:lvl1pPr>
              <a:defRPr/>
            </a:lvl1pPr>
          </a:lstStyle>
          <a:p>
            <a:pPr>
              <a:defRPr/>
            </a:pPr>
            <a:endParaRPr lang="pl-PL"/>
          </a:p>
        </p:txBody>
      </p:sp>
      <p:sp>
        <p:nvSpPr>
          <p:cNvPr id="6" name="Rectangle 7"/>
          <p:cNvSpPr>
            <a:spLocks noGrp="1" noChangeArrowheads="1"/>
          </p:cNvSpPr>
          <p:nvPr>
            <p:ph type="ftr" sz="quarter" idx="11"/>
          </p:nvPr>
        </p:nvSpPr>
        <p:spPr>
          <a:ln/>
        </p:spPr>
        <p:txBody>
          <a:bodyPr/>
          <a:lstStyle>
            <a:lvl1pPr>
              <a:defRPr/>
            </a:lvl1pPr>
          </a:lstStyle>
          <a:p>
            <a:pPr>
              <a:defRPr/>
            </a:pPr>
            <a:endParaRPr lang="pl-PL"/>
          </a:p>
        </p:txBody>
      </p:sp>
      <p:sp>
        <p:nvSpPr>
          <p:cNvPr id="7" name="Rectangle 8"/>
          <p:cNvSpPr>
            <a:spLocks noGrp="1" noChangeArrowheads="1"/>
          </p:cNvSpPr>
          <p:nvPr>
            <p:ph type="sldNum" sz="quarter" idx="12"/>
          </p:nvPr>
        </p:nvSpPr>
        <p:spPr>
          <a:ln/>
        </p:spPr>
        <p:txBody>
          <a:bodyPr/>
          <a:lstStyle>
            <a:lvl1pPr>
              <a:defRPr/>
            </a:lvl1pPr>
          </a:lstStyle>
          <a:p>
            <a:pPr>
              <a:defRPr/>
            </a:pPr>
            <a:fld id="{FB515EC2-06E6-4708-B507-DF7753663E15}" type="slidenum">
              <a:rPr lang="pl-PL"/>
              <a:pPr>
                <a:defRPr/>
              </a:pPr>
              <a:t>‹#›</a:t>
            </a:fld>
            <a:endParaRPr lang="pl-PL"/>
          </a:p>
        </p:txBody>
      </p:sp>
    </p:spTree>
    <p:extLst>
      <p:ext uri="{BB962C8B-B14F-4D97-AF65-F5344CB8AC3E}">
        <p14:creationId xmlns:p14="http://schemas.microsoft.com/office/powerpoint/2010/main" val="323639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6"/>
          <p:cNvSpPr>
            <a:spLocks noGrp="1" noChangeArrowheads="1"/>
          </p:cNvSpPr>
          <p:nvPr>
            <p:ph type="dt" sz="half" idx="10"/>
          </p:nvPr>
        </p:nvSpPr>
        <p:spPr>
          <a:ln/>
        </p:spPr>
        <p:txBody>
          <a:bodyPr/>
          <a:lstStyle>
            <a:lvl1pPr>
              <a:defRPr/>
            </a:lvl1pPr>
          </a:lstStyle>
          <a:p>
            <a:pPr>
              <a:defRPr/>
            </a:pPr>
            <a:endParaRPr lang="pl-PL"/>
          </a:p>
        </p:txBody>
      </p:sp>
      <p:sp>
        <p:nvSpPr>
          <p:cNvPr id="8" name="Rectangle 7"/>
          <p:cNvSpPr>
            <a:spLocks noGrp="1" noChangeArrowheads="1"/>
          </p:cNvSpPr>
          <p:nvPr>
            <p:ph type="ftr" sz="quarter" idx="11"/>
          </p:nvPr>
        </p:nvSpPr>
        <p:spPr>
          <a:ln/>
        </p:spPr>
        <p:txBody>
          <a:bodyPr/>
          <a:lstStyle>
            <a:lvl1pPr>
              <a:defRPr/>
            </a:lvl1pPr>
          </a:lstStyle>
          <a:p>
            <a:pPr>
              <a:defRPr/>
            </a:pPr>
            <a:endParaRPr lang="pl-PL"/>
          </a:p>
        </p:txBody>
      </p:sp>
      <p:sp>
        <p:nvSpPr>
          <p:cNvPr id="9" name="Rectangle 8"/>
          <p:cNvSpPr>
            <a:spLocks noGrp="1" noChangeArrowheads="1"/>
          </p:cNvSpPr>
          <p:nvPr>
            <p:ph type="sldNum" sz="quarter" idx="12"/>
          </p:nvPr>
        </p:nvSpPr>
        <p:spPr>
          <a:ln/>
        </p:spPr>
        <p:txBody>
          <a:bodyPr/>
          <a:lstStyle>
            <a:lvl1pPr>
              <a:defRPr/>
            </a:lvl1pPr>
          </a:lstStyle>
          <a:p>
            <a:pPr>
              <a:defRPr/>
            </a:pPr>
            <a:fld id="{D7A00BBC-D49D-4005-A8BC-169F02919D25}" type="slidenum">
              <a:rPr lang="pl-PL"/>
              <a:pPr>
                <a:defRPr/>
              </a:pPr>
              <a:t>‹#›</a:t>
            </a:fld>
            <a:endParaRPr lang="pl-PL"/>
          </a:p>
        </p:txBody>
      </p:sp>
    </p:spTree>
    <p:extLst>
      <p:ext uri="{BB962C8B-B14F-4D97-AF65-F5344CB8AC3E}">
        <p14:creationId xmlns:p14="http://schemas.microsoft.com/office/powerpoint/2010/main" val="239041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6"/>
          <p:cNvSpPr>
            <a:spLocks noGrp="1" noChangeArrowheads="1"/>
          </p:cNvSpPr>
          <p:nvPr>
            <p:ph type="dt" sz="half" idx="10"/>
          </p:nvPr>
        </p:nvSpPr>
        <p:spPr>
          <a:ln/>
        </p:spPr>
        <p:txBody>
          <a:bodyPr/>
          <a:lstStyle>
            <a:lvl1pPr>
              <a:defRPr/>
            </a:lvl1pPr>
          </a:lstStyle>
          <a:p>
            <a:pPr>
              <a:defRPr/>
            </a:pPr>
            <a:endParaRPr lang="pl-PL"/>
          </a:p>
        </p:txBody>
      </p:sp>
      <p:sp>
        <p:nvSpPr>
          <p:cNvPr id="4" name="Rectangle 7"/>
          <p:cNvSpPr>
            <a:spLocks noGrp="1" noChangeArrowheads="1"/>
          </p:cNvSpPr>
          <p:nvPr>
            <p:ph type="ftr" sz="quarter" idx="11"/>
          </p:nvPr>
        </p:nvSpPr>
        <p:spPr>
          <a:ln/>
        </p:spPr>
        <p:txBody>
          <a:bodyPr/>
          <a:lstStyle>
            <a:lvl1pPr>
              <a:defRPr/>
            </a:lvl1pPr>
          </a:lstStyle>
          <a:p>
            <a:pPr>
              <a:defRPr/>
            </a:pPr>
            <a:endParaRPr lang="pl-PL"/>
          </a:p>
        </p:txBody>
      </p:sp>
      <p:sp>
        <p:nvSpPr>
          <p:cNvPr id="5" name="Rectangle 8"/>
          <p:cNvSpPr>
            <a:spLocks noGrp="1" noChangeArrowheads="1"/>
          </p:cNvSpPr>
          <p:nvPr>
            <p:ph type="sldNum" sz="quarter" idx="12"/>
          </p:nvPr>
        </p:nvSpPr>
        <p:spPr>
          <a:ln/>
        </p:spPr>
        <p:txBody>
          <a:bodyPr/>
          <a:lstStyle>
            <a:lvl1pPr>
              <a:defRPr/>
            </a:lvl1pPr>
          </a:lstStyle>
          <a:p>
            <a:pPr>
              <a:defRPr/>
            </a:pPr>
            <a:fld id="{2BD7EBEF-6122-4F38-BC57-D4B443416775}" type="slidenum">
              <a:rPr lang="pl-PL"/>
              <a:pPr>
                <a:defRPr/>
              </a:pPr>
              <a:t>‹#›</a:t>
            </a:fld>
            <a:endParaRPr lang="pl-PL"/>
          </a:p>
        </p:txBody>
      </p:sp>
    </p:spTree>
    <p:extLst>
      <p:ext uri="{BB962C8B-B14F-4D97-AF65-F5344CB8AC3E}">
        <p14:creationId xmlns:p14="http://schemas.microsoft.com/office/powerpoint/2010/main" val="105593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pl-PL"/>
          </a:p>
        </p:txBody>
      </p:sp>
      <p:sp>
        <p:nvSpPr>
          <p:cNvPr id="3" name="Rectangle 7"/>
          <p:cNvSpPr>
            <a:spLocks noGrp="1" noChangeArrowheads="1"/>
          </p:cNvSpPr>
          <p:nvPr>
            <p:ph type="ftr" sz="quarter" idx="11"/>
          </p:nvPr>
        </p:nvSpPr>
        <p:spPr>
          <a:ln/>
        </p:spPr>
        <p:txBody>
          <a:bodyPr/>
          <a:lstStyle>
            <a:lvl1pPr>
              <a:defRPr/>
            </a:lvl1pPr>
          </a:lstStyle>
          <a:p>
            <a:pPr>
              <a:defRPr/>
            </a:pPr>
            <a:endParaRPr lang="pl-PL"/>
          </a:p>
        </p:txBody>
      </p:sp>
      <p:sp>
        <p:nvSpPr>
          <p:cNvPr id="4" name="Rectangle 8"/>
          <p:cNvSpPr>
            <a:spLocks noGrp="1" noChangeArrowheads="1"/>
          </p:cNvSpPr>
          <p:nvPr>
            <p:ph type="sldNum" sz="quarter" idx="12"/>
          </p:nvPr>
        </p:nvSpPr>
        <p:spPr>
          <a:ln/>
        </p:spPr>
        <p:txBody>
          <a:bodyPr/>
          <a:lstStyle>
            <a:lvl1pPr>
              <a:defRPr/>
            </a:lvl1pPr>
          </a:lstStyle>
          <a:p>
            <a:pPr>
              <a:defRPr/>
            </a:pPr>
            <a:fld id="{BE40378B-93B9-4327-9509-C39105AE7FF8}" type="slidenum">
              <a:rPr lang="pl-PL"/>
              <a:pPr>
                <a:defRPr/>
              </a:pPr>
              <a:t>‹#›</a:t>
            </a:fld>
            <a:endParaRPr lang="pl-PL"/>
          </a:p>
        </p:txBody>
      </p:sp>
    </p:spTree>
    <p:extLst>
      <p:ext uri="{BB962C8B-B14F-4D97-AF65-F5344CB8AC3E}">
        <p14:creationId xmlns:p14="http://schemas.microsoft.com/office/powerpoint/2010/main" val="71640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6"/>
          <p:cNvSpPr>
            <a:spLocks noGrp="1" noChangeArrowheads="1"/>
          </p:cNvSpPr>
          <p:nvPr>
            <p:ph type="dt" sz="half" idx="10"/>
          </p:nvPr>
        </p:nvSpPr>
        <p:spPr>
          <a:ln/>
        </p:spPr>
        <p:txBody>
          <a:bodyPr/>
          <a:lstStyle>
            <a:lvl1pPr>
              <a:defRPr/>
            </a:lvl1pPr>
          </a:lstStyle>
          <a:p>
            <a:pPr>
              <a:defRPr/>
            </a:pPr>
            <a:endParaRPr lang="pl-PL"/>
          </a:p>
        </p:txBody>
      </p:sp>
      <p:sp>
        <p:nvSpPr>
          <p:cNvPr id="6" name="Rectangle 7"/>
          <p:cNvSpPr>
            <a:spLocks noGrp="1" noChangeArrowheads="1"/>
          </p:cNvSpPr>
          <p:nvPr>
            <p:ph type="ftr" sz="quarter" idx="11"/>
          </p:nvPr>
        </p:nvSpPr>
        <p:spPr>
          <a:ln/>
        </p:spPr>
        <p:txBody>
          <a:bodyPr/>
          <a:lstStyle>
            <a:lvl1pPr>
              <a:defRPr/>
            </a:lvl1pPr>
          </a:lstStyle>
          <a:p>
            <a:pPr>
              <a:defRPr/>
            </a:pPr>
            <a:endParaRPr lang="pl-PL"/>
          </a:p>
        </p:txBody>
      </p:sp>
      <p:sp>
        <p:nvSpPr>
          <p:cNvPr id="7" name="Rectangle 8"/>
          <p:cNvSpPr>
            <a:spLocks noGrp="1" noChangeArrowheads="1"/>
          </p:cNvSpPr>
          <p:nvPr>
            <p:ph type="sldNum" sz="quarter" idx="12"/>
          </p:nvPr>
        </p:nvSpPr>
        <p:spPr>
          <a:ln/>
        </p:spPr>
        <p:txBody>
          <a:bodyPr/>
          <a:lstStyle>
            <a:lvl1pPr>
              <a:defRPr/>
            </a:lvl1pPr>
          </a:lstStyle>
          <a:p>
            <a:pPr>
              <a:defRPr/>
            </a:pPr>
            <a:fld id="{A91D876D-15DB-4ED0-9BAA-8219ED73A52D}" type="slidenum">
              <a:rPr lang="pl-PL"/>
              <a:pPr>
                <a:defRPr/>
              </a:pPr>
              <a:t>‹#›</a:t>
            </a:fld>
            <a:endParaRPr lang="pl-PL"/>
          </a:p>
        </p:txBody>
      </p:sp>
    </p:spTree>
    <p:extLst>
      <p:ext uri="{BB962C8B-B14F-4D97-AF65-F5344CB8AC3E}">
        <p14:creationId xmlns:p14="http://schemas.microsoft.com/office/powerpoint/2010/main" val="425280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6"/>
          <p:cNvSpPr>
            <a:spLocks noGrp="1" noChangeArrowheads="1"/>
          </p:cNvSpPr>
          <p:nvPr>
            <p:ph type="dt" sz="half" idx="10"/>
          </p:nvPr>
        </p:nvSpPr>
        <p:spPr>
          <a:ln/>
        </p:spPr>
        <p:txBody>
          <a:bodyPr/>
          <a:lstStyle>
            <a:lvl1pPr>
              <a:defRPr/>
            </a:lvl1pPr>
          </a:lstStyle>
          <a:p>
            <a:pPr>
              <a:defRPr/>
            </a:pPr>
            <a:endParaRPr lang="pl-PL"/>
          </a:p>
        </p:txBody>
      </p:sp>
      <p:sp>
        <p:nvSpPr>
          <p:cNvPr id="6" name="Rectangle 7"/>
          <p:cNvSpPr>
            <a:spLocks noGrp="1" noChangeArrowheads="1"/>
          </p:cNvSpPr>
          <p:nvPr>
            <p:ph type="ftr" sz="quarter" idx="11"/>
          </p:nvPr>
        </p:nvSpPr>
        <p:spPr>
          <a:ln/>
        </p:spPr>
        <p:txBody>
          <a:bodyPr/>
          <a:lstStyle>
            <a:lvl1pPr>
              <a:defRPr/>
            </a:lvl1pPr>
          </a:lstStyle>
          <a:p>
            <a:pPr>
              <a:defRPr/>
            </a:pPr>
            <a:endParaRPr lang="pl-PL"/>
          </a:p>
        </p:txBody>
      </p:sp>
      <p:sp>
        <p:nvSpPr>
          <p:cNvPr id="7" name="Rectangle 8"/>
          <p:cNvSpPr>
            <a:spLocks noGrp="1" noChangeArrowheads="1"/>
          </p:cNvSpPr>
          <p:nvPr>
            <p:ph type="sldNum" sz="quarter" idx="12"/>
          </p:nvPr>
        </p:nvSpPr>
        <p:spPr>
          <a:ln/>
        </p:spPr>
        <p:txBody>
          <a:bodyPr/>
          <a:lstStyle>
            <a:lvl1pPr>
              <a:defRPr/>
            </a:lvl1pPr>
          </a:lstStyle>
          <a:p>
            <a:pPr>
              <a:defRPr/>
            </a:pPr>
            <a:fld id="{9CFE831D-574B-49F0-986D-6ACA6ED12088}" type="slidenum">
              <a:rPr lang="pl-PL"/>
              <a:pPr>
                <a:defRPr/>
              </a:pPr>
              <a:t>‹#›</a:t>
            </a:fld>
            <a:endParaRPr lang="pl-PL"/>
          </a:p>
        </p:txBody>
      </p:sp>
    </p:spTree>
    <p:extLst>
      <p:ext uri="{BB962C8B-B14F-4D97-AF65-F5344CB8AC3E}">
        <p14:creationId xmlns:p14="http://schemas.microsoft.com/office/powerpoint/2010/main" val="215554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566738" y="1125538"/>
            <a:ext cx="80010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AutoShape 4"/>
          <p:cNvSpPr>
            <a:spLocks noChangeArrowheads="1"/>
          </p:cNvSpPr>
          <p:nvPr/>
        </p:nvSpPr>
        <p:spPr bwMode="auto">
          <a:xfrm>
            <a:off x="609600" y="981075"/>
            <a:ext cx="7958138"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pl-PL"/>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126"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pl-PL"/>
          </a:p>
        </p:txBody>
      </p:sp>
      <p:sp>
        <p:nvSpPr>
          <p:cNvPr id="5127"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pl-PL"/>
          </a:p>
        </p:txBody>
      </p:sp>
      <p:sp>
        <p:nvSpPr>
          <p:cNvPr id="5128"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D382496-F397-49B2-B515-B99E67DE4455}"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txStyles>
    <p:titleStyle>
      <a:lvl1pPr algn="l" rtl="0" eaLnBrk="0" fontAlgn="base" hangingPunct="0">
        <a:spcBef>
          <a:spcPct val="0"/>
        </a:spcBef>
        <a:spcAft>
          <a:spcPct val="0"/>
        </a:spcAft>
        <a:defRPr sz="2800">
          <a:solidFill>
            <a:srgbClr val="002060"/>
          </a:solidFill>
          <a:latin typeface="+mj-lt"/>
          <a:ea typeface="+mj-ea"/>
          <a:cs typeface="+mj-cs"/>
        </a:defRPr>
      </a:lvl1pPr>
      <a:lvl2pPr algn="l" rtl="0" eaLnBrk="0" fontAlgn="base" hangingPunct="0">
        <a:spcBef>
          <a:spcPct val="0"/>
        </a:spcBef>
        <a:spcAft>
          <a:spcPct val="0"/>
        </a:spcAft>
        <a:defRPr sz="2800">
          <a:solidFill>
            <a:srgbClr val="002060"/>
          </a:solidFill>
          <a:latin typeface="Verdana" pitchFamily="34" charset="0"/>
        </a:defRPr>
      </a:lvl2pPr>
      <a:lvl3pPr algn="l" rtl="0" eaLnBrk="0" fontAlgn="base" hangingPunct="0">
        <a:spcBef>
          <a:spcPct val="0"/>
        </a:spcBef>
        <a:spcAft>
          <a:spcPct val="0"/>
        </a:spcAft>
        <a:defRPr sz="2800">
          <a:solidFill>
            <a:srgbClr val="002060"/>
          </a:solidFill>
          <a:latin typeface="Verdana" pitchFamily="34" charset="0"/>
        </a:defRPr>
      </a:lvl3pPr>
      <a:lvl4pPr algn="l" rtl="0" eaLnBrk="0" fontAlgn="base" hangingPunct="0">
        <a:spcBef>
          <a:spcPct val="0"/>
        </a:spcBef>
        <a:spcAft>
          <a:spcPct val="0"/>
        </a:spcAft>
        <a:defRPr sz="2800">
          <a:solidFill>
            <a:srgbClr val="002060"/>
          </a:solidFill>
          <a:latin typeface="Verdana" pitchFamily="34" charset="0"/>
        </a:defRPr>
      </a:lvl4pPr>
      <a:lvl5pPr algn="l" rtl="0" eaLnBrk="0" fontAlgn="base" hangingPunct="0">
        <a:spcBef>
          <a:spcPct val="0"/>
        </a:spcBef>
        <a:spcAft>
          <a:spcPct val="0"/>
        </a:spcAft>
        <a:defRPr sz="2800">
          <a:solidFill>
            <a:srgbClr val="002060"/>
          </a:solidFill>
          <a:latin typeface="Verdana" pitchFamily="34" charset="0"/>
        </a:defRPr>
      </a:lvl5pPr>
      <a:lvl6pPr marL="457200" algn="l" rtl="0" fontAlgn="base">
        <a:spcBef>
          <a:spcPct val="0"/>
        </a:spcBef>
        <a:spcAft>
          <a:spcPct val="0"/>
        </a:spcAft>
        <a:defRPr sz="2800">
          <a:solidFill>
            <a:schemeClr val="tx2"/>
          </a:solidFill>
          <a:latin typeface="Verdana" pitchFamily="34" charset="0"/>
        </a:defRPr>
      </a:lvl6pPr>
      <a:lvl7pPr marL="914400" algn="l" rtl="0" fontAlgn="base">
        <a:spcBef>
          <a:spcPct val="0"/>
        </a:spcBef>
        <a:spcAft>
          <a:spcPct val="0"/>
        </a:spcAft>
        <a:defRPr sz="2800">
          <a:solidFill>
            <a:schemeClr val="tx2"/>
          </a:solidFill>
          <a:latin typeface="Verdana" pitchFamily="34" charset="0"/>
        </a:defRPr>
      </a:lvl7pPr>
      <a:lvl8pPr marL="1371600" algn="l" rtl="0" fontAlgn="base">
        <a:spcBef>
          <a:spcPct val="0"/>
        </a:spcBef>
        <a:spcAft>
          <a:spcPct val="0"/>
        </a:spcAft>
        <a:defRPr sz="2800">
          <a:solidFill>
            <a:schemeClr val="tx2"/>
          </a:solidFill>
          <a:latin typeface="Verdana" pitchFamily="34" charset="0"/>
        </a:defRPr>
      </a:lvl8pPr>
      <a:lvl9pPr marL="1828800" algn="l" rtl="0" fontAlgn="base">
        <a:spcBef>
          <a:spcPct val="0"/>
        </a:spcBef>
        <a:spcAft>
          <a:spcPct val="0"/>
        </a:spcAft>
        <a:defRPr sz="2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2000">
          <a:solidFill>
            <a:srgbClr val="002060"/>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rgbClr val="002060"/>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rgbClr val="002060"/>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rgbClr val="002060"/>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rgbClr val="002060"/>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pl.wikipedia.org/wiki/198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ba@mat.umk.p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4711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a:xfrm>
            <a:off x="518864" y="116632"/>
            <a:ext cx="8229600" cy="777875"/>
          </a:xfrm>
        </p:spPr>
        <p:txBody>
          <a:bodyPr>
            <a:noAutofit/>
          </a:bodyPr>
          <a:lstStyle/>
          <a:p>
            <a:r>
              <a:rPr lang="pl-PL" altLang="pl-PL" sz="2400" dirty="0">
                <a:solidFill>
                  <a:srgbClr val="C00000"/>
                </a:solidFill>
                <a:cs typeface="Arial" charset="0"/>
              </a:rPr>
              <a:t>Nowa podstawa programowa z informatyki</a:t>
            </a:r>
            <a:br>
              <a:rPr lang="pl-PL" altLang="pl-PL" sz="2400" dirty="0">
                <a:solidFill>
                  <a:srgbClr val="C00000"/>
                </a:solidFill>
                <a:cs typeface="Arial" charset="0"/>
              </a:rPr>
            </a:br>
            <a:r>
              <a:rPr lang="pl-PL" altLang="pl-PL" sz="2400" dirty="0">
                <a:solidFill>
                  <a:srgbClr val="C00000"/>
                </a:solidFill>
                <a:cs typeface="Arial" charset="0"/>
              </a:rPr>
              <a:t>informacje ogólne</a:t>
            </a:r>
          </a:p>
        </p:txBody>
      </p:sp>
      <p:sp>
        <p:nvSpPr>
          <p:cNvPr id="3" name="Symbol zastępczy zawartości 2"/>
          <p:cNvSpPr>
            <a:spLocks noGrp="1"/>
          </p:cNvSpPr>
          <p:nvPr>
            <p:ph idx="1"/>
          </p:nvPr>
        </p:nvSpPr>
        <p:spPr>
          <a:xfrm>
            <a:off x="457200" y="1196974"/>
            <a:ext cx="8229600" cy="5400378"/>
          </a:xfrm>
        </p:spPr>
        <p:txBody>
          <a:bodyPr>
            <a:normAutofit/>
          </a:bodyPr>
          <a:lstStyle/>
          <a:p>
            <a:endParaRPr lang="pl-PL" b="1" dirty="0">
              <a:solidFill>
                <a:srgbClr val="002060"/>
              </a:solidFill>
              <a:cs typeface="Arial" charset="0"/>
            </a:endParaRPr>
          </a:p>
          <a:p>
            <a:r>
              <a:rPr lang="pl-PL" b="1" dirty="0">
                <a:solidFill>
                  <a:srgbClr val="002060"/>
                </a:solidFill>
                <a:cs typeface="Arial" charset="0"/>
              </a:rPr>
              <a:t>Cele ogólne kształcenia – wymagania ogólne </a:t>
            </a:r>
            <a:r>
              <a:rPr lang="pl-PL" dirty="0">
                <a:solidFill>
                  <a:srgbClr val="002060"/>
                </a:solidFill>
                <a:cs typeface="Arial" charset="0"/>
              </a:rPr>
              <a:t>wspólne dla wszystkich etapów edukacyjnych</a:t>
            </a:r>
          </a:p>
          <a:p>
            <a:r>
              <a:rPr lang="pl-PL" b="1" dirty="0">
                <a:solidFill>
                  <a:srgbClr val="002060"/>
                </a:solidFill>
                <a:cs typeface="Arial" charset="0"/>
              </a:rPr>
              <a:t>Cele szczegółowe – wymagania szczegółowe </a:t>
            </a:r>
            <a:r>
              <a:rPr lang="pl-PL" dirty="0">
                <a:solidFill>
                  <a:srgbClr val="002060"/>
                </a:solidFill>
                <a:cs typeface="Arial" charset="0"/>
              </a:rPr>
              <a:t>z podziałem:</a:t>
            </a:r>
          </a:p>
          <a:p>
            <a:pPr lvl="2"/>
            <a:r>
              <a:rPr lang="pl-PL" sz="1800" dirty="0">
                <a:cs typeface="Arial" charset="0"/>
              </a:rPr>
              <a:t>szkoła podstawowa, klasy I–III</a:t>
            </a:r>
          </a:p>
          <a:p>
            <a:pPr lvl="2"/>
            <a:r>
              <a:rPr lang="pl-PL" sz="1800" dirty="0">
                <a:cs typeface="Arial" charset="0"/>
              </a:rPr>
              <a:t>szkoła podstawowa, klasy IV–VI</a:t>
            </a:r>
          </a:p>
          <a:p>
            <a:pPr lvl="2"/>
            <a:r>
              <a:rPr lang="pl-PL" sz="1800" dirty="0">
                <a:cs typeface="Arial" charset="0"/>
              </a:rPr>
              <a:t>szkoła podstawowa, klasy  VII–VIII</a:t>
            </a:r>
          </a:p>
          <a:p>
            <a:pPr lvl="2"/>
            <a:r>
              <a:rPr lang="pl-PL" sz="1800" dirty="0">
                <a:cs typeface="Arial" charset="0"/>
              </a:rPr>
              <a:t>szkoła ponadpodstawowa: </a:t>
            </a:r>
          </a:p>
          <a:p>
            <a:pPr marL="548640" lvl="2" indent="0">
              <a:buNone/>
            </a:pPr>
            <a:r>
              <a:rPr lang="pl-PL" sz="1800" dirty="0">
                <a:cs typeface="Arial" charset="0"/>
              </a:rPr>
              <a:t>        LO  I–IV, T  I–V, BI  I-III, BII  I-II</a:t>
            </a:r>
          </a:p>
          <a:p>
            <a:r>
              <a:rPr lang="pl-PL" b="1" dirty="0">
                <a:solidFill>
                  <a:srgbClr val="002060"/>
                </a:solidFill>
                <a:cs typeface="Arial" charset="0"/>
              </a:rPr>
              <a:t>Nazwa: </a:t>
            </a:r>
            <a:r>
              <a:rPr lang="pl-PL" dirty="0">
                <a:solidFill>
                  <a:srgbClr val="002060"/>
                </a:solidFill>
                <a:cs typeface="Arial" charset="0"/>
              </a:rPr>
              <a:t>edukacja informatyczna i informatyka</a:t>
            </a:r>
            <a:endParaRPr lang="pl-PL" b="1" dirty="0">
              <a:solidFill>
                <a:srgbClr val="002060"/>
              </a:solidFill>
              <a:cs typeface="Arial" charset="0"/>
            </a:endParaRPr>
          </a:p>
          <a:p>
            <a:r>
              <a:rPr lang="pl-PL" b="1" dirty="0">
                <a:solidFill>
                  <a:srgbClr val="002060"/>
                </a:solidFill>
                <a:cs typeface="Arial" charset="0"/>
              </a:rPr>
              <a:t>Siatka godzin obowiązkowych: </a:t>
            </a:r>
          </a:p>
          <a:p>
            <a:pPr lvl="2"/>
            <a:r>
              <a:rPr lang="pl-PL" sz="1800" dirty="0">
                <a:cs typeface="Arial" charset="0"/>
              </a:rPr>
              <a:t>8 godzin szkoła podstawowa</a:t>
            </a:r>
          </a:p>
          <a:p>
            <a:pPr lvl="2"/>
            <a:r>
              <a:rPr lang="pl-PL" sz="1800" dirty="0">
                <a:cs typeface="Arial" charset="0"/>
              </a:rPr>
              <a:t>3 (poziom podstawowy) lub 9 godzin (poziom rozszerzony) szkoła ponadpodstawowa</a:t>
            </a:r>
          </a:p>
          <a:p>
            <a:pPr lvl="1">
              <a:buFont typeface="Arial" panose="020B0604020202020204" pitchFamily="34" charset="0"/>
              <a:buChar char="•"/>
            </a:pPr>
            <a:endParaRPr lang="pl-PL" sz="1700" dirty="0">
              <a:solidFill>
                <a:srgbClr val="002060"/>
              </a:solidFill>
              <a:cs typeface="Arial" charset="0"/>
            </a:endParaRPr>
          </a:p>
          <a:p>
            <a:endParaRPr lang="pl-PL" sz="1700" dirty="0">
              <a:solidFill>
                <a:srgbClr val="002060"/>
              </a:solidFill>
              <a:cs typeface="Arial" charset="0"/>
            </a:endParaRPr>
          </a:p>
          <a:p>
            <a:endParaRPr lang="pl-PL" sz="1700" dirty="0">
              <a:solidFill>
                <a:srgbClr val="002060"/>
              </a:solidFill>
              <a:cs typeface="Arial" charset="0"/>
            </a:endParaRPr>
          </a:p>
          <a:p>
            <a:pPr eaLnBrk="1" hangingPunct="1">
              <a:spcBef>
                <a:spcPts val="600"/>
              </a:spcBef>
              <a:buClr>
                <a:schemeClr val="accent1"/>
              </a:buClr>
              <a:buSzPct val="76000"/>
              <a:buFont typeface="Wingdings 3" pitchFamily="18" charset="2"/>
              <a:buChar char=""/>
            </a:pPr>
            <a:endParaRPr lang="pl-PL" sz="1600" dirty="0">
              <a:cs typeface="Arial" charset="0"/>
            </a:endParaRPr>
          </a:p>
          <a:p>
            <a:pPr eaLnBrk="1" hangingPunct="1">
              <a:spcBef>
                <a:spcPts val="600"/>
              </a:spcBef>
              <a:buClr>
                <a:schemeClr val="accent1"/>
              </a:buClr>
              <a:buSzPct val="76000"/>
              <a:buFont typeface="Wingdings 3" pitchFamily="18" charset="2"/>
              <a:buChar char=""/>
            </a:pPr>
            <a:endParaRPr lang="pl-PL" sz="1600" dirty="0">
              <a:cs typeface="Arial" charset="0"/>
            </a:endParaRPr>
          </a:p>
        </p:txBody>
      </p:sp>
    </p:spTree>
    <p:extLst>
      <p:ext uri="{BB962C8B-B14F-4D97-AF65-F5344CB8AC3E}">
        <p14:creationId xmlns:p14="http://schemas.microsoft.com/office/powerpoint/2010/main" val="86769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ramowe.png"/>
          <p:cNvPicPr>
            <a:picLocks noGrp="1" noChangeAspect="1"/>
          </p:cNvPicPr>
          <p:nvPr>
            <p:ph idx="1"/>
          </p:nvPr>
        </p:nvPicPr>
        <p:blipFill>
          <a:blip r:embed="rId2" cstate="print"/>
          <a:srcRect l="4847" r="1560"/>
          <a:stretch>
            <a:fillRect/>
          </a:stretch>
        </p:blipFill>
        <p:spPr>
          <a:xfrm>
            <a:off x="89135" y="980728"/>
            <a:ext cx="8965729" cy="5976664"/>
          </a:xfrm>
        </p:spPr>
      </p:pic>
      <p:sp>
        <p:nvSpPr>
          <p:cNvPr id="2" name="Tytuł 1"/>
          <p:cNvSpPr>
            <a:spLocks noGrp="1"/>
          </p:cNvSpPr>
          <p:nvPr>
            <p:ph type="title"/>
          </p:nvPr>
        </p:nvSpPr>
        <p:spPr/>
        <p:txBody>
          <a:bodyPr/>
          <a:lstStyle/>
          <a:p>
            <a:r>
              <a:rPr lang="pl-PL" dirty="0">
                <a:solidFill>
                  <a:srgbClr val="C00000"/>
                </a:solidFill>
              </a:rPr>
              <a:t>Liceum - siatka</a:t>
            </a:r>
          </a:p>
        </p:txBody>
      </p:sp>
      <p:sp>
        <p:nvSpPr>
          <p:cNvPr id="7" name="Prostokąt 6"/>
          <p:cNvSpPr/>
          <p:nvPr/>
        </p:nvSpPr>
        <p:spPr>
          <a:xfrm>
            <a:off x="179512" y="5197450"/>
            <a:ext cx="835292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C00000"/>
                </a:solidFill>
              </a:rPr>
              <a:t>Liceum - realizacja</a:t>
            </a:r>
          </a:p>
        </p:txBody>
      </p:sp>
      <p:pic>
        <p:nvPicPr>
          <p:cNvPr id="4" name="Symbol zastępczy zawartości 3" descr="ramowe_ktore_klasy.png"/>
          <p:cNvPicPr>
            <a:picLocks noGrp="1" noChangeAspect="1"/>
          </p:cNvPicPr>
          <p:nvPr>
            <p:ph idx="1"/>
          </p:nvPr>
        </p:nvPicPr>
        <p:blipFill>
          <a:blip r:embed="rId2" cstate="print"/>
          <a:stretch>
            <a:fillRect/>
          </a:stretch>
        </p:blipFill>
        <p:spPr>
          <a:xfrm>
            <a:off x="22392" y="1196752"/>
            <a:ext cx="9086112" cy="5039828"/>
          </a:xfrm>
        </p:spPr>
      </p:pic>
      <p:sp>
        <p:nvSpPr>
          <p:cNvPr id="5" name="Prostokąt 4"/>
          <p:cNvSpPr/>
          <p:nvPr/>
        </p:nvSpPr>
        <p:spPr>
          <a:xfrm>
            <a:off x="251520" y="3717032"/>
            <a:ext cx="8784976"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323528" y="2526804"/>
            <a:ext cx="8712968"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technikum_siatka.png"/>
          <p:cNvPicPr>
            <a:picLocks noGrp="1" noChangeAspect="1"/>
          </p:cNvPicPr>
          <p:nvPr>
            <p:ph idx="1"/>
          </p:nvPr>
        </p:nvPicPr>
        <p:blipFill>
          <a:blip r:embed="rId2" cstate="print"/>
          <a:srcRect t="2546"/>
          <a:stretch>
            <a:fillRect/>
          </a:stretch>
        </p:blipFill>
        <p:spPr>
          <a:xfrm>
            <a:off x="144016" y="1124744"/>
            <a:ext cx="8820472" cy="5511981"/>
          </a:xfrm>
        </p:spPr>
      </p:pic>
      <p:sp>
        <p:nvSpPr>
          <p:cNvPr id="2" name="Tytuł 1"/>
          <p:cNvSpPr>
            <a:spLocks noGrp="1"/>
          </p:cNvSpPr>
          <p:nvPr>
            <p:ph type="title"/>
          </p:nvPr>
        </p:nvSpPr>
        <p:spPr/>
        <p:txBody>
          <a:bodyPr/>
          <a:lstStyle/>
          <a:p>
            <a:r>
              <a:rPr lang="pl-PL" dirty="0">
                <a:solidFill>
                  <a:srgbClr val="C00000"/>
                </a:solidFill>
              </a:rPr>
              <a:t>Technikum - siatka</a:t>
            </a:r>
          </a:p>
        </p:txBody>
      </p:sp>
      <p:sp>
        <p:nvSpPr>
          <p:cNvPr id="6" name="Prostokąt 5"/>
          <p:cNvSpPr/>
          <p:nvPr/>
        </p:nvSpPr>
        <p:spPr>
          <a:xfrm>
            <a:off x="395536" y="4797152"/>
            <a:ext cx="835292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C00000"/>
                </a:solidFill>
              </a:rPr>
              <a:t>Technikum - realizacja</a:t>
            </a:r>
          </a:p>
        </p:txBody>
      </p:sp>
      <p:pic>
        <p:nvPicPr>
          <p:cNvPr id="7" name="Symbol zastępczy zawartości 6" descr="technikum_opis.png"/>
          <p:cNvPicPr>
            <a:picLocks noGrp="1" noChangeAspect="1"/>
          </p:cNvPicPr>
          <p:nvPr>
            <p:ph idx="1"/>
          </p:nvPr>
        </p:nvPicPr>
        <p:blipFill>
          <a:blip r:embed="rId2" cstate="print"/>
          <a:stretch>
            <a:fillRect/>
          </a:stretch>
        </p:blipFill>
        <p:spPr>
          <a:xfrm>
            <a:off x="730485" y="1125538"/>
            <a:ext cx="7673505" cy="4967287"/>
          </a:xfrm>
        </p:spPr>
      </p:pic>
      <p:sp>
        <p:nvSpPr>
          <p:cNvPr id="8" name="Prostokąt 7"/>
          <p:cNvSpPr/>
          <p:nvPr/>
        </p:nvSpPr>
        <p:spPr>
          <a:xfrm>
            <a:off x="323528" y="2524795"/>
            <a:ext cx="835292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p:cNvSpPr/>
          <p:nvPr/>
        </p:nvSpPr>
        <p:spPr>
          <a:xfrm>
            <a:off x="323528" y="3594282"/>
            <a:ext cx="835292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F588859-D98C-4671-8BB4-E7286E206EAB}"/>
              </a:ext>
            </a:extLst>
          </p:cNvPr>
          <p:cNvSpPr>
            <a:spLocks noGrp="1"/>
          </p:cNvSpPr>
          <p:nvPr>
            <p:ph type="title"/>
          </p:nvPr>
        </p:nvSpPr>
        <p:spPr/>
        <p:txBody>
          <a:bodyPr/>
          <a:lstStyle/>
          <a:p>
            <a:r>
              <a:rPr lang="pl-PL" dirty="0">
                <a:solidFill>
                  <a:srgbClr val="C00000"/>
                </a:solidFill>
              </a:rPr>
              <a:t>Branżowa I stopnia</a:t>
            </a:r>
          </a:p>
        </p:txBody>
      </p:sp>
      <p:pic>
        <p:nvPicPr>
          <p:cNvPr id="5" name="Symbol zastępczy zawartości 4">
            <a:extLst>
              <a:ext uri="{FF2B5EF4-FFF2-40B4-BE49-F238E27FC236}">
                <a16:creationId xmlns:a16="http://schemas.microsoft.com/office/drawing/2014/main" xmlns="" id="{8E55D32B-E95C-4E44-9AF6-040B3040B0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095624"/>
            <a:ext cx="4896544" cy="5056504"/>
          </a:xfrm>
        </p:spPr>
      </p:pic>
      <p:sp>
        <p:nvSpPr>
          <p:cNvPr id="6" name="Prostokąt 5">
            <a:extLst>
              <a:ext uri="{FF2B5EF4-FFF2-40B4-BE49-F238E27FC236}">
                <a16:creationId xmlns:a16="http://schemas.microsoft.com/office/drawing/2014/main" xmlns="" id="{BB8D9751-D881-4F59-A5F2-252A9F9E11E7}"/>
              </a:ext>
            </a:extLst>
          </p:cNvPr>
          <p:cNvSpPr/>
          <p:nvPr/>
        </p:nvSpPr>
        <p:spPr>
          <a:xfrm>
            <a:off x="395536" y="4663646"/>
            <a:ext cx="835292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0316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330A806-3B5E-4276-A285-F937E51A18B9}"/>
              </a:ext>
            </a:extLst>
          </p:cNvPr>
          <p:cNvSpPr>
            <a:spLocks noGrp="1"/>
          </p:cNvSpPr>
          <p:nvPr>
            <p:ph type="title"/>
          </p:nvPr>
        </p:nvSpPr>
        <p:spPr/>
        <p:txBody>
          <a:bodyPr/>
          <a:lstStyle/>
          <a:p>
            <a:r>
              <a:rPr lang="pl-PL" dirty="0">
                <a:solidFill>
                  <a:srgbClr val="C00000"/>
                </a:solidFill>
              </a:rPr>
              <a:t>Branżowa II</a:t>
            </a:r>
          </a:p>
        </p:txBody>
      </p:sp>
      <p:pic>
        <p:nvPicPr>
          <p:cNvPr id="8" name="Symbol zastępczy zawartości 7">
            <a:extLst>
              <a:ext uri="{FF2B5EF4-FFF2-40B4-BE49-F238E27FC236}">
                <a16:creationId xmlns:a16="http://schemas.microsoft.com/office/drawing/2014/main" xmlns="" id="{6406B9FF-AB6F-4E90-BEC6-1F7960BBB3F5}"/>
              </a:ext>
            </a:extLst>
          </p:cNvPr>
          <p:cNvPicPr>
            <a:picLocks noGrp="1" noChangeAspect="1"/>
          </p:cNvPicPr>
          <p:nvPr>
            <p:ph idx="1"/>
          </p:nvPr>
        </p:nvPicPr>
        <p:blipFill rotWithShape="1">
          <a:blip r:embed="rId2"/>
          <a:srcRect l="35660" t="33198" r="36441" b="7604"/>
          <a:stretch/>
        </p:blipFill>
        <p:spPr>
          <a:xfrm>
            <a:off x="2627784" y="1108484"/>
            <a:ext cx="4176464" cy="4984812"/>
          </a:xfrm>
          <a:prstGeom prst="rect">
            <a:avLst/>
          </a:prstGeom>
        </p:spPr>
      </p:pic>
      <p:sp>
        <p:nvSpPr>
          <p:cNvPr id="9" name="Prostokąt 8">
            <a:extLst>
              <a:ext uri="{FF2B5EF4-FFF2-40B4-BE49-F238E27FC236}">
                <a16:creationId xmlns:a16="http://schemas.microsoft.com/office/drawing/2014/main" xmlns="" id="{186624D5-CAF4-4492-AA63-702BCA7BC310}"/>
              </a:ext>
            </a:extLst>
          </p:cNvPr>
          <p:cNvSpPr/>
          <p:nvPr/>
        </p:nvSpPr>
        <p:spPr>
          <a:xfrm>
            <a:off x="395536" y="2420888"/>
            <a:ext cx="835292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62053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99392"/>
            <a:ext cx="8686800" cy="990600"/>
          </a:xfrm>
        </p:spPr>
        <p:txBody>
          <a:bodyPr>
            <a:normAutofit/>
          </a:bodyPr>
          <a:lstStyle/>
          <a:p>
            <a:r>
              <a:rPr lang="pl-PL" dirty="0">
                <a:latin typeface="+mn-lt"/>
                <a:cs typeface="Arial" charset="0"/>
              </a:rPr>
              <a:t>Najważniejsze aspekty</a:t>
            </a:r>
            <a:r>
              <a:rPr lang="pl-PL" dirty="0">
                <a:solidFill>
                  <a:srgbClr val="C00000"/>
                </a:solidFill>
                <a:latin typeface="+mn-lt"/>
                <a:cs typeface="Arial" charset="0"/>
              </a:rPr>
              <a:t> nauczania informatyki</a:t>
            </a:r>
            <a:endParaRPr lang="pl-PL" dirty="0"/>
          </a:p>
        </p:txBody>
      </p:sp>
      <p:sp>
        <p:nvSpPr>
          <p:cNvPr id="5" name="Symbol zastępczy zawartości 4"/>
          <p:cNvSpPr>
            <a:spLocks noGrp="1"/>
          </p:cNvSpPr>
          <p:nvPr>
            <p:ph sz="quarter" idx="1"/>
          </p:nvPr>
        </p:nvSpPr>
        <p:spPr/>
        <p:txBody>
          <a:bodyPr/>
          <a:lstStyle/>
          <a:p>
            <a:r>
              <a:rPr lang="pl-PL" dirty="0">
                <a:solidFill>
                  <a:srgbClr val="C00000"/>
                </a:solidFill>
                <a:cs typeface="Arial" charset="0"/>
              </a:rPr>
              <a:t>Myślenie </a:t>
            </a:r>
            <a:r>
              <a:rPr lang="pl-PL" dirty="0" err="1">
                <a:solidFill>
                  <a:srgbClr val="C00000"/>
                </a:solidFill>
                <a:cs typeface="Arial" charset="0"/>
              </a:rPr>
              <a:t>komputacyjne</a:t>
            </a:r>
            <a:r>
              <a:rPr lang="pl-PL" dirty="0">
                <a:solidFill>
                  <a:srgbClr val="C00000"/>
                </a:solidFill>
                <a:cs typeface="Arial" charset="0"/>
              </a:rPr>
              <a:t> </a:t>
            </a:r>
            <a:r>
              <a:rPr lang="pl-PL" b="1" dirty="0">
                <a:cs typeface="Arial" charset="0"/>
              </a:rPr>
              <a:t>– </a:t>
            </a:r>
            <a:r>
              <a:rPr lang="pl-PL" dirty="0">
                <a:cs typeface="Arial" charset="0"/>
              </a:rPr>
              <a:t>świadome </a:t>
            </a:r>
            <a:r>
              <a:rPr lang="pl-PL" dirty="0">
                <a:solidFill>
                  <a:schemeClr val="accent5">
                    <a:lumMod val="25000"/>
                  </a:schemeClr>
                </a:solidFill>
                <a:cs typeface="Arial" charset="0"/>
              </a:rPr>
              <a:t>wykorzystanie</a:t>
            </a:r>
            <a:r>
              <a:rPr lang="pl-PL" dirty="0">
                <a:cs typeface="Arial" charset="0"/>
              </a:rPr>
              <a:t> metod i technik wypływających z informatyki</a:t>
            </a:r>
            <a:r>
              <a:rPr lang="pl-PL" b="1" dirty="0">
                <a:cs typeface="Arial" charset="0"/>
              </a:rPr>
              <a:t> </a:t>
            </a:r>
            <a:r>
              <a:rPr lang="pl-PL" dirty="0">
                <a:cs typeface="Arial" charset="0"/>
              </a:rPr>
              <a:t>w rozwiązywaniu problemów wywodzących się z różnych dziedzin życia.</a:t>
            </a:r>
          </a:p>
          <a:p>
            <a:r>
              <a:rPr lang="pl-PL" dirty="0">
                <a:solidFill>
                  <a:srgbClr val="C00000"/>
                </a:solidFill>
                <a:cs typeface="Arial" charset="0"/>
              </a:rPr>
              <a:t>Rozwiązywanie problemów </a:t>
            </a:r>
            <a:r>
              <a:rPr lang="pl-PL" b="1" dirty="0">
                <a:cs typeface="Arial" charset="0"/>
              </a:rPr>
              <a:t>-</a:t>
            </a:r>
            <a:r>
              <a:rPr lang="pl-PL" dirty="0">
                <a:cs typeface="Arial" charset="0"/>
              </a:rPr>
              <a:t> nauczanie przez rozwiązywanie problemów z różnych dziedzin życia.</a:t>
            </a:r>
          </a:p>
          <a:p>
            <a:r>
              <a:rPr lang="pl-PL" dirty="0">
                <a:solidFill>
                  <a:srgbClr val="C00000"/>
                </a:solidFill>
                <a:cs typeface="Arial" charset="0"/>
              </a:rPr>
              <a:t>Spiralność </a:t>
            </a:r>
            <a:r>
              <a:rPr lang="pl-PL" b="1" dirty="0">
                <a:cs typeface="Arial" charset="0"/>
              </a:rPr>
              <a:t>- </a:t>
            </a:r>
            <a:r>
              <a:rPr lang="pl-PL" dirty="0">
                <a:cs typeface="Arial" charset="0"/>
              </a:rPr>
              <a:t>na każdym etapie wymaga się umiejętności zdobytych wcześniej i rozszerza się je o umiejętności nowe.</a:t>
            </a:r>
            <a:endParaRPr lang="pl-PL" b="1" dirty="0">
              <a:cs typeface="Arial" charset="0"/>
            </a:endParaRPr>
          </a:p>
          <a:p>
            <a:r>
              <a:rPr lang="pl-PL" dirty="0">
                <a:solidFill>
                  <a:srgbClr val="C00000"/>
                </a:solidFill>
                <a:cs typeface="Arial" charset="0"/>
              </a:rPr>
              <a:t>Stopniowe poznawanie trudnej problematyki </a:t>
            </a:r>
            <a:r>
              <a:rPr lang="pl-PL" dirty="0">
                <a:cs typeface="Arial" charset="0"/>
              </a:rPr>
              <a:t>- kształtowanie abstrakcyjnego myślenia algorytmicznego i programowanie przez wszystkie lata w szkole.</a:t>
            </a:r>
          </a:p>
          <a:p>
            <a:r>
              <a:rPr lang="pl-PL" dirty="0">
                <a:solidFill>
                  <a:srgbClr val="C00000"/>
                </a:solidFill>
                <a:cs typeface="Arial" charset="0"/>
              </a:rPr>
              <a:t>Metoda projektów </a:t>
            </a:r>
            <a:r>
              <a:rPr lang="pl-PL" b="1" dirty="0">
                <a:cs typeface="Arial" charset="0"/>
              </a:rPr>
              <a:t>-</a:t>
            </a:r>
            <a:r>
              <a:rPr lang="pl-PL" dirty="0">
                <a:cs typeface="Arial" charset="0"/>
              </a:rPr>
              <a:t> praca w zespołach.</a:t>
            </a:r>
          </a:p>
          <a:p>
            <a:r>
              <a:rPr lang="pl-PL" dirty="0">
                <a:solidFill>
                  <a:srgbClr val="C00000"/>
                </a:solidFill>
                <a:cs typeface="Arial" charset="0"/>
              </a:rPr>
              <a:t>Uniwersalność</a:t>
            </a:r>
            <a:r>
              <a:rPr lang="pl-PL" b="1" dirty="0">
                <a:cs typeface="Arial" charset="0"/>
              </a:rPr>
              <a:t>  - </a:t>
            </a:r>
            <a:r>
              <a:rPr lang="pl-PL" dirty="0">
                <a:cs typeface="Arial" charset="0"/>
              </a:rPr>
              <a:t>dowolność w doborze systemów, języków programowania, aplikacji przy rozwiązywaniu.</a:t>
            </a:r>
          </a:p>
          <a:p>
            <a:r>
              <a:rPr lang="pl-PL" dirty="0">
                <a:solidFill>
                  <a:srgbClr val="C00000"/>
                </a:solidFill>
                <a:cs typeface="Arial" charset="0"/>
              </a:rPr>
              <a:t>Nowoczesność</a:t>
            </a:r>
            <a:r>
              <a:rPr lang="pl-PL" b="1" dirty="0">
                <a:cs typeface="Arial" charset="0"/>
              </a:rPr>
              <a:t> - </a:t>
            </a:r>
            <a:r>
              <a:rPr lang="pl-PL" dirty="0">
                <a:cs typeface="Arial" charset="0"/>
              </a:rPr>
              <a:t>uwzględnienie najnowszych trendów w zastosowaniach informatyki, znajomość prawa i zasad </a:t>
            </a:r>
            <a:r>
              <a:rPr lang="pl-PL" dirty="0" err="1">
                <a:cs typeface="Arial" charset="0"/>
              </a:rPr>
              <a:t>cyberbezpieczeństwa</a:t>
            </a:r>
            <a:r>
              <a:rPr lang="pl-PL" dirty="0">
                <a:cs typeface="Arial" charset="0"/>
              </a:rPr>
              <a:t>.</a:t>
            </a:r>
          </a:p>
          <a:p>
            <a:endParaRPr lang="pl-PL" dirty="0"/>
          </a:p>
        </p:txBody>
      </p:sp>
    </p:spTree>
    <p:extLst>
      <p:ext uri="{BB962C8B-B14F-4D97-AF65-F5344CB8AC3E}">
        <p14:creationId xmlns:p14="http://schemas.microsoft.com/office/powerpoint/2010/main" val="160803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a:spLocks noGrp="1"/>
          </p:cNvSpPr>
          <p:nvPr>
            <p:ph type="title"/>
          </p:nvPr>
        </p:nvSpPr>
        <p:spPr>
          <a:xfrm>
            <a:off x="457200" y="548680"/>
            <a:ext cx="8229600" cy="359817"/>
          </a:xfrm>
        </p:spPr>
        <p:txBody>
          <a:bodyPr>
            <a:noAutofit/>
          </a:bodyPr>
          <a:lstStyle/>
          <a:p>
            <a:r>
              <a:rPr lang="pl-PL" altLang="pl-PL" sz="2400" dirty="0">
                <a:solidFill>
                  <a:srgbClr val="C00000"/>
                </a:solidFill>
                <a:cs typeface="Arial" charset="0"/>
              </a:rPr>
              <a:t>Cele kształcenia – wymagania ogólne  </a:t>
            </a:r>
          </a:p>
        </p:txBody>
      </p:sp>
      <p:sp>
        <p:nvSpPr>
          <p:cNvPr id="12291" name="Symbol zastępczy zawartości 2"/>
          <p:cNvSpPr>
            <a:spLocks noGrp="1"/>
          </p:cNvSpPr>
          <p:nvPr>
            <p:ph idx="1"/>
          </p:nvPr>
        </p:nvSpPr>
        <p:spPr>
          <a:xfrm>
            <a:off x="457200" y="1196974"/>
            <a:ext cx="8435280" cy="5328370"/>
          </a:xfrm>
        </p:spPr>
        <p:txBody>
          <a:bodyPr>
            <a:noAutofit/>
          </a:bodyPr>
          <a:lstStyle/>
          <a:p>
            <a:pPr eaLnBrk="1" hangingPunct="1">
              <a:spcBef>
                <a:spcPts val="600"/>
              </a:spcBef>
              <a:buSzPct val="76000"/>
            </a:pPr>
            <a:r>
              <a:rPr lang="pl-PL" altLang="pl-PL" sz="1600" b="1" dirty="0">
                <a:solidFill>
                  <a:srgbClr val="C00000"/>
                </a:solidFill>
                <a:cs typeface="Arial" charset="0"/>
              </a:rPr>
              <a:t>Rozumienie, analizowanie i rozwiązywanie problemów</a:t>
            </a:r>
            <a:r>
              <a:rPr lang="pl-PL" altLang="pl-PL" sz="1600" dirty="0">
                <a:solidFill>
                  <a:srgbClr val="C00000"/>
                </a:solidFill>
                <a:cs typeface="Arial" charset="0"/>
              </a:rPr>
              <a:t> na bazie logicznego </a:t>
            </a:r>
            <a:br>
              <a:rPr lang="pl-PL" altLang="pl-PL" sz="1600" dirty="0">
                <a:solidFill>
                  <a:srgbClr val="C00000"/>
                </a:solidFill>
                <a:cs typeface="Arial" charset="0"/>
              </a:rPr>
            </a:br>
            <a:r>
              <a:rPr lang="pl-PL" altLang="pl-PL" sz="1600" dirty="0">
                <a:solidFill>
                  <a:srgbClr val="C00000"/>
                </a:solidFill>
                <a:cs typeface="Arial" charset="0"/>
              </a:rPr>
              <a:t>i abstrakcyjnego myślenia, myślenia algorytmicznego i sposobów reprezentowania informacji.</a:t>
            </a:r>
          </a:p>
          <a:p>
            <a:pPr eaLnBrk="1" hangingPunct="1">
              <a:spcBef>
                <a:spcPts val="600"/>
              </a:spcBef>
              <a:buSzPct val="76000"/>
            </a:pPr>
            <a:r>
              <a:rPr lang="pl-PL" altLang="pl-PL" sz="1600" b="1" dirty="0">
                <a:solidFill>
                  <a:srgbClr val="C00000"/>
                </a:solidFill>
                <a:cs typeface="Arial" charset="0"/>
              </a:rPr>
              <a:t>Programowanie i rozwiązywanie problemów z wykorzystaniem komputera oraz innych urządzeń cyfrowych:</a:t>
            </a:r>
            <a:r>
              <a:rPr lang="pl-PL" altLang="pl-PL" sz="1600" dirty="0">
                <a:solidFill>
                  <a:srgbClr val="C00000"/>
                </a:solidFill>
                <a:cs typeface="Arial" charset="0"/>
              </a:rPr>
              <a:t> układanie i programowanie algorytmów, organizowanie, wyszukiwanie i udostępnianie informacji, posługiwanie się aplikacjami komputerowymi. </a:t>
            </a:r>
          </a:p>
          <a:p>
            <a:pPr eaLnBrk="1" hangingPunct="1">
              <a:spcBef>
                <a:spcPts val="600"/>
              </a:spcBef>
              <a:buSzPct val="76000"/>
            </a:pPr>
            <a:r>
              <a:rPr lang="pl-PL" altLang="pl-PL" sz="1600" b="1" dirty="0">
                <a:solidFill>
                  <a:srgbClr val="002060"/>
                </a:solidFill>
                <a:cs typeface="Arial" charset="0"/>
              </a:rPr>
              <a:t>Posługiwanie się komputerem, urządzeniami cyfrowymi i sieciami komputerowymi, </a:t>
            </a:r>
            <a:r>
              <a:rPr lang="pl-PL" altLang="pl-PL" sz="1600" dirty="0">
                <a:solidFill>
                  <a:srgbClr val="002060"/>
                </a:solidFill>
                <a:cs typeface="Arial" charset="0"/>
              </a:rPr>
              <a:t>w tym: znajomość zasad działania urządzeń cyfrowych i sieci komputerowych oraz wykonywanie obliczeń i programów.  </a:t>
            </a:r>
          </a:p>
          <a:p>
            <a:pPr eaLnBrk="1" hangingPunct="1">
              <a:spcBef>
                <a:spcPts val="600"/>
              </a:spcBef>
              <a:buSzPct val="76000"/>
            </a:pPr>
            <a:r>
              <a:rPr lang="pl-PL" altLang="pl-PL" sz="1600" b="1" dirty="0">
                <a:solidFill>
                  <a:srgbClr val="002060"/>
                </a:solidFill>
                <a:cs typeface="Arial" charset="0"/>
              </a:rPr>
              <a:t>Rozwijanie kompetencji społecznych</a:t>
            </a:r>
            <a:r>
              <a:rPr lang="pl-PL" altLang="pl-PL" sz="1600" dirty="0">
                <a:solidFill>
                  <a:srgbClr val="002060"/>
                </a:solidFill>
                <a:cs typeface="Arial" charset="0"/>
              </a:rPr>
              <a:t>, takich jak: komunikacja i współpraca w grupie, w tym w środowiskach wirtualnych, udział w projektach zespołowych oraz  organizacja i zarządzanie projektami. </a:t>
            </a:r>
          </a:p>
          <a:p>
            <a:pPr eaLnBrk="1" hangingPunct="1">
              <a:spcBef>
                <a:spcPts val="600"/>
              </a:spcBef>
              <a:buSzPct val="76000"/>
            </a:pPr>
            <a:r>
              <a:rPr lang="pl-PL" altLang="pl-PL" sz="1600" b="1" dirty="0">
                <a:solidFill>
                  <a:srgbClr val="002060"/>
                </a:solidFill>
                <a:cs typeface="Arial" charset="0"/>
              </a:rPr>
              <a:t>Przestrzeganie prawa i zasad bezpieczeństwa.</a:t>
            </a:r>
            <a:r>
              <a:rPr lang="pl-PL" altLang="pl-PL" sz="1600" dirty="0">
                <a:solidFill>
                  <a:srgbClr val="002060"/>
                </a:solidFill>
                <a:cs typeface="Arial" charset="0"/>
              </a:rPr>
              <a:t> Respektowanie prywatności informacji i ochrony danych, praw własności intelektualnej, etykiety w komunikacji i norm współżycia społecznego; ocena zagrożeń związanych z technologią i ich uwzględnienie dla bezpieczeństwa swojego i innych.</a:t>
            </a:r>
          </a:p>
        </p:txBody>
      </p:sp>
    </p:spTree>
    <p:extLst>
      <p:ext uri="{BB962C8B-B14F-4D97-AF65-F5344CB8AC3E}">
        <p14:creationId xmlns:p14="http://schemas.microsoft.com/office/powerpoint/2010/main" val="64746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4674" y="304800"/>
            <a:ext cx="8345741" cy="603250"/>
          </a:xfrm>
        </p:spPr>
        <p:txBody>
          <a:bodyPr>
            <a:normAutofit fontScale="90000"/>
          </a:bodyPr>
          <a:lstStyle/>
          <a:p>
            <a:r>
              <a:rPr lang="pl-PL" dirty="0"/>
              <a:t>Nowe podejście do edukacji informatycznej</a:t>
            </a:r>
            <a:br>
              <a:rPr lang="pl-PL" dirty="0"/>
            </a:br>
            <a:r>
              <a:rPr lang="pl-PL" dirty="0"/>
              <a:t>na wszystkich etapach edukacji i dla wszystkich uczniów</a:t>
            </a:r>
            <a:endParaRPr lang="pl-PL" dirty="0">
              <a:solidFill>
                <a:srgbClr val="C00000"/>
              </a:solidFill>
            </a:endParaRPr>
          </a:p>
        </p:txBody>
      </p:sp>
      <p:sp>
        <p:nvSpPr>
          <p:cNvPr id="10" name="pole tekstowe 9"/>
          <p:cNvSpPr txBox="1"/>
          <p:nvPr/>
        </p:nvSpPr>
        <p:spPr>
          <a:xfrm>
            <a:off x="2555776" y="2067322"/>
            <a:ext cx="1872208" cy="646331"/>
          </a:xfrm>
          <a:prstGeom prst="rect">
            <a:avLst/>
          </a:prstGeom>
          <a:noFill/>
          <a:ln>
            <a:solidFill>
              <a:schemeClr val="accent1">
                <a:shade val="50000"/>
              </a:schemeClr>
            </a:solidFill>
          </a:ln>
        </p:spPr>
        <p:txBody>
          <a:bodyPr wrap="square" rtlCol="0">
            <a:spAutoFit/>
          </a:bodyPr>
          <a:lstStyle/>
          <a:p>
            <a:r>
              <a:rPr lang="pl-PL" dirty="0"/>
              <a:t>VI-IV</a:t>
            </a:r>
          </a:p>
          <a:p>
            <a:endParaRPr lang="pl-PL" dirty="0"/>
          </a:p>
        </p:txBody>
      </p:sp>
      <p:sp>
        <p:nvSpPr>
          <p:cNvPr id="11" name="pole tekstowe 10"/>
          <p:cNvSpPr txBox="1"/>
          <p:nvPr/>
        </p:nvSpPr>
        <p:spPr>
          <a:xfrm>
            <a:off x="4427984" y="2067322"/>
            <a:ext cx="2088232" cy="646331"/>
          </a:xfrm>
          <a:prstGeom prst="rect">
            <a:avLst/>
          </a:prstGeom>
          <a:noFill/>
          <a:ln>
            <a:solidFill>
              <a:schemeClr val="accent1">
                <a:shade val="50000"/>
              </a:schemeClr>
            </a:solidFill>
          </a:ln>
        </p:spPr>
        <p:txBody>
          <a:bodyPr wrap="square" rtlCol="0">
            <a:spAutoFit/>
          </a:bodyPr>
          <a:lstStyle/>
          <a:p>
            <a:r>
              <a:rPr lang="pl-PL" dirty="0"/>
              <a:t>Gimnazjum</a:t>
            </a:r>
          </a:p>
          <a:p>
            <a:endParaRPr lang="pl-PL" dirty="0"/>
          </a:p>
        </p:txBody>
      </p:sp>
      <p:sp>
        <p:nvSpPr>
          <p:cNvPr id="12" name="pole tekstowe 11"/>
          <p:cNvSpPr txBox="1"/>
          <p:nvPr/>
        </p:nvSpPr>
        <p:spPr>
          <a:xfrm>
            <a:off x="6516216" y="2067322"/>
            <a:ext cx="2232248" cy="646331"/>
          </a:xfrm>
          <a:prstGeom prst="rect">
            <a:avLst/>
          </a:prstGeom>
          <a:solidFill>
            <a:schemeClr val="bg1">
              <a:lumMod val="85000"/>
            </a:schemeClr>
          </a:solidFill>
          <a:ln>
            <a:solidFill>
              <a:schemeClr val="accent1">
                <a:shade val="50000"/>
              </a:schemeClr>
            </a:solidFill>
          </a:ln>
        </p:spPr>
        <p:txBody>
          <a:bodyPr wrap="square" rtlCol="0">
            <a:spAutoFit/>
          </a:bodyPr>
          <a:lstStyle/>
          <a:p>
            <a:r>
              <a:rPr lang="pl-PL" dirty="0"/>
              <a:t>LO, T, Z</a:t>
            </a:r>
          </a:p>
          <a:p>
            <a:endParaRPr lang="pl-PL" dirty="0"/>
          </a:p>
        </p:txBody>
      </p:sp>
      <p:sp>
        <p:nvSpPr>
          <p:cNvPr id="5" name="pole tekstowe 4"/>
          <p:cNvSpPr txBox="1"/>
          <p:nvPr/>
        </p:nvSpPr>
        <p:spPr>
          <a:xfrm>
            <a:off x="2371729" y="1610216"/>
            <a:ext cx="4756555" cy="400110"/>
          </a:xfrm>
          <a:prstGeom prst="rect">
            <a:avLst/>
          </a:prstGeom>
          <a:noFill/>
        </p:spPr>
        <p:txBody>
          <a:bodyPr wrap="square" rtlCol="0">
            <a:spAutoFit/>
          </a:bodyPr>
          <a:lstStyle/>
          <a:p>
            <a:r>
              <a:rPr lang="pl-PL" sz="2000" dirty="0">
                <a:latin typeface="Times New Roman" panose="02020603050405020304" pitchFamily="18" charset="0"/>
                <a:cs typeface="Times New Roman" panose="02020603050405020304" pitchFamily="18" charset="0"/>
              </a:rPr>
              <a:t>Ustępująca podstawa – poziom podstawowy</a:t>
            </a:r>
          </a:p>
        </p:txBody>
      </p:sp>
      <p:sp>
        <p:nvSpPr>
          <p:cNvPr id="13" name="pole tekstowe 12"/>
          <p:cNvSpPr txBox="1"/>
          <p:nvPr/>
        </p:nvSpPr>
        <p:spPr>
          <a:xfrm>
            <a:off x="2371729" y="3284984"/>
            <a:ext cx="4756555" cy="400110"/>
          </a:xfrm>
          <a:prstGeom prst="rect">
            <a:avLst/>
          </a:prstGeom>
          <a:noFill/>
        </p:spPr>
        <p:txBody>
          <a:bodyPr wrap="square" rtlCol="0">
            <a:spAutoFit/>
          </a:bodyPr>
          <a:lstStyle/>
          <a:p>
            <a:r>
              <a:rPr lang="pl-PL" sz="2000" dirty="0">
                <a:latin typeface="Times New Roman" panose="02020603050405020304" pitchFamily="18" charset="0"/>
                <a:cs typeface="Times New Roman" panose="02020603050405020304" pitchFamily="18" charset="0"/>
              </a:rPr>
              <a:t>Nowa podstawa – poziom podstawowy</a:t>
            </a:r>
          </a:p>
        </p:txBody>
      </p:sp>
      <p:sp>
        <p:nvSpPr>
          <p:cNvPr id="17" name="pole tekstowe 16"/>
          <p:cNvSpPr txBox="1"/>
          <p:nvPr/>
        </p:nvSpPr>
        <p:spPr>
          <a:xfrm>
            <a:off x="611560" y="3717032"/>
            <a:ext cx="1944216" cy="646331"/>
          </a:xfrm>
          <a:prstGeom prst="rect">
            <a:avLst/>
          </a:prstGeom>
          <a:noFill/>
          <a:ln>
            <a:solidFill>
              <a:schemeClr val="accent1">
                <a:shade val="50000"/>
              </a:schemeClr>
            </a:solidFill>
          </a:ln>
        </p:spPr>
        <p:txBody>
          <a:bodyPr wrap="square" rtlCol="0">
            <a:spAutoFit/>
          </a:bodyPr>
          <a:lstStyle/>
          <a:p>
            <a:r>
              <a:rPr lang="pl-PL" dirty="0"/>
              <a:t>I-III</a:t>
            </a:r>
          </a:p>
          <a:p>
            <a:endParaRPr lang="pl-PL" dirty="0"/>
          </a:p>
        </p:txBody>
      </p:sp>
      <p:sp>
        <p:nvSpPr>
          <p:cNvPr id="18" name="pole tekstowe 17"/>
          <p:cNvSpPr txBox="1"/>
          <p:nvPr/>
        </p:nvSpPr>
        <p:spPr>
          <a:xfrm>
            <a:off x="2555776" y="3717032"/>
            <a:ext cx="1872208" cy="646331"/>
          </a:xfrm>
          <a:prstGeom prst="rect">
            <a:avLst/>
          </a:prstGeom>
          <a:noFill/>
          <a:ln>
            <a:solidFill>
              <a:schemeClr val="accent1">
                <a:shade val="50000"/>
              </a:schemeClr>
            </a:solidFill>
          </a:ln>
        </p:spPr>
        <p:txBody>
          <a:bodyPr wrap="square" rtlCol="0">
            <a:spAutoFit/>
          </a:bodyPr>
          <a:lstStyle/>
          <a:p>
            <a:r>
              <a:rPr lang="pl-PL" dirty="0"/>
              <a:t>VI-IV</a:t>
            </a:r>
          </a:p>
          <a:p>
            <a:endParaRPr lang="pl-PL" dirty="0"/>
          </a:p>
        </p:txBody>
      </p:sp>
      <p:sp>
        <p:nvSpPr>
          <p:cNvPr id="19" name="pole tekstowe 18"/>
          <p:cNvSpPr txBox="1"/>
          <p:nvPr/>
        </p:nvSpPr>
        <p:spPr>
          <a:xfrm>
            <a:off x="4427984" y="3717032"/>
            <a:ext cx="1584176" cy="646331"/>
          </a:xfrm>
          <a:prstGeom prst="rect">
            <a:avLst/>
          </a:prstGeom>
          <a:noFill/>
          <a:ln>
            <a:solidFill>
              <a:schemeClr val="accent1">
                <a:shade val="50000"/>
              </a:schemeClr>
            </a:solidFill>
          </a:ln>
        </p:spPr>
        <p:txBody>
          <a:bodyPr wrap="square" rtlCol="0">
            <a:spAutoFit/>
          </a:bodyPr>
          <a:lstStyle/>
          <a:p>
            <a:r>
              <a:rPr lang="pl-PL" dirty="0"/>
              <a:t>VII-VIII</a:t>
            </a:r>
          </a:p>
          <a:p>
            <a:endParaRPr lang="pl-PL" dirty="0"/>
          </a:p>
        </p:txBody>
      </p:sp>
      <p:sp>
        <p:nvSpPr>
          <p:cNvPr id="20" name="pole tekstowe 19"/>
          <p:cNvSpPr txBox="1"/>
          <p:nvPr/>
        </p:nvSpPr>
        <p:spPr>
          <a:xfrm>
            <a:off x="6012160" y="3717032"/>
            <a:ext cx="2736304" cy="646331"/>
          </a:xfrm>
          <a:prstGeom prst="rect">
            <a:avLst/>
          </a:prstGeom>
          <a:solidFill>
            <a:schemeClr val="bg1">
              <a:lumMod val="85000"/>
            </a:schemeClr>
          </a:solidFill>
          <a:ln>
            <a:solidFill>
              <a:schemeClr val="accent1">
                <a:shade val="50000"/>
              </a:schemeClr>
            </a:solidFill>
          </a:ln>
        </p:spPr>
        <p:txBody>
          <a:bodyPr wrap="square" rtlCol="0">
            <a:spAutoFit/>
          </a:bodyPr>
          <a:lstStyle/>
          <a:p>
            <a:r>
              <a:rPr lang="pl-PL" dirty="0"/>
              <a:t>LO, T, B1, B2</a:t>
            </a:r>
          </a:p>
          <a:p>
            <a:r>
              <a:rPr lang="pl-PL" dirty="0"/>
              <a:t> </a:t>
            </a:r>
          </a:p>
        </p:txBody>
      </p:sp>
      <p:sp>
        <p:nvSpPr>
          <p:cNvPr id="6" name="Elipsa 5"/>
          <p:cNvSpPr/>
          <p:nvPr/>
        </p:nvSpPr>
        <p:spPr>
          <a:xfrm>
            <a:off x="827584" y="5157192"/>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Elipsa 20"/>
          <p:cNvSpPr/>
          <p:nvPr/>
        </p:nvSpPr>
        <p:spPr>
          <a:xfrm>
            <a:off x="827584" y="5517232"/>
            <a:ext cx="216024" cy="21602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Elipsa 21"/>
          <p:cNvSpPr/>
          <p:nvPr/>
        </p:nvSpPr>
        <p:spPr>
          <a:xfrm>
            <a:off x="5443427" y="5094476"/>
            <a:ext cx="216024" cy="21602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1115616" y="5075892"/>
            <a:ext cx="3837397" cy="369332"/>
          </a:xfrm>
          <a:prstGeom prst="rect">
            <a:avLst/>
          </a:prstGeom>
          <a:noFill/>
        </p:spPr>
        <p:txBody>
          <a:bodyPr wrap="none" rtlCol="0">
            <a:spAutoFit/>
          </a:bodyPr>
          <a:lstStyle/>
          <a:p>
            <a:r>
              <a:rPr lang="pl-PL" dirty="0">
                <a:latin typeface="Times New Roman" panose="02020603050405020304" pitchFamily="18" charset="0"/>
                <a:cs typeface="Times New Roman" panose="02020603050405020304" pitchFamily="18" charset="0"/>
              </a:rPr>
              <a:t>rozwiązywanie problemów/algorytmika</a:t>
            </a:r>
          </a:p>
        </p:txBody>
      </p:sp>
      <p:sp>
        <p:nvSpPr>
          <p:cNvPr id="23" name="pole tekstowe 22"/>
          <p:cNvSpPr txBox="1"/>
          <p:nvPr/>
        </p:nvSpPr>
        <p:spPr>
          <a:xfrm>
            <a:off x="1115616" y="5445224"/>
            <a:ext cx="2512226" cy="369332"/>
          </a:xfrm>
          <a:prstGeom prst="rect">
            <a:avLst/>
          </a:prstGeom>
          <a:noFill/>
        </p:spPr>
        <p:txBody>
          <a:bodyPr wrap="none" rtlCol="0">
            <a:spAutoFit/>
          </a:bodyPr>
          <a:lstStyle/>
          <a:p>
            <a:r>
              <a:rPr lang="pl-PL" dirty="0">
                <a:latin typeface="Times New Roman" panose="02020603050405020304" pitchFamily="18" charset="0"/>
                <a:cs typeface="Times New Roman" panose="02020603050405020304" pitchFamily="18" charset="0"/>
              </a:rPr>
              <a:t>programowanie wizualne</a:t>
            </a:r>
          </a:p>
        </p:txBody>
      </p:sp>
      <p:sp>
        <p:nvSpPr>
          <p:cNvPr id="24" name="pole tekstowe 23"/>
          <p:cNvSpPr txBox="1"/>
          <p:nvPr/>
        </p:nvSpPr>
        <p:spPr>
          <a:xfrm>
            <a:off x="5731459" y="5013176"/>
            <a:ext cx="2567882" cy="369332"/>
          </a:xfrm>
          <a:prstGeom prst="rect">
            <a:avLst/>
          </a:prstGeom>
          <a:noFill/>
        </p:spPr>
        <p:txBody>
          <a:bodyPr wrap="none" rtlCol="0">
            <a:spAutoFit/>
          </a:bodyPr>
          <a:lstStyle/>
          <a:p>
            <a:r>
              <a:rPr lang="pl-PL" dirty="0">
                <a:latin typeface="Times New Roman" panose="02020603050405020304" pitchFamily="18" charset="0"/>
                <a:cs typeface="Times New Roman" panose="02020603050405020304" pitchFamily="18" charset="0"/>
              </a:rPr>
              <a:t>programowanie tekstowe</a:t>
            </a:r>
          </a:p>
        </p:txBody>
      </p:sp>
      <p:sp>
        <p:nvSpPr>
          <p:cNvPr id="25" name="Elipsa 24"/>
          <p:cNvSpPr/>
          <p:nvPr/>
        </p:nvSpPr>
        <p:spPr>
          <a:xfrm>
            <a:off x="5436096" y="5454516"/>
            <a:ext cx="216024" cy="21602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p:cNvSpPr txBox="1"/>
          <p:nvPr/>
        </p:nvSpPr>
        <p:spPr>
          <a:xfrm>
            <a:off x="5715693" y="5357450"/>
            <a:ext cx="1880643" cy="369332"/>
          </a:xfrm>
          <a:prstGeom prst="rect">
            <a:avLst/>
          </a:prstGeom>
          <a:noFill/>
        </p:spPr>
        <p:txBody>
          <a:bodyPr wrap="none" rtlCol="0">
            <a:spAutoFit/>
          </a:bodyPr>
          <a:lstStyle/>
          <a:p>
            <a:r>
              <a:rPr lang="pl-PL" dirty="0">
                <a:latin typeface="Times New Roman" panose="02020603050405020304" pitchFamily="18" charset="0"/>
                <a:cs typeface="Times New Roman" panose="02020603050405020304" pitchFamily="18" charset="0"/>
              </a:rPr>
              <a:t>projektowanie 3D</a:t>
            </a:r>
          </a:p>
        </p:txBody>
      </p:sp>
      <p:sp>
        <p:nvSpPr>
          <p:cNvPr id="27" name="Elipsa 26"/>
          <p:cNvSpPr/>
          <p:nvPr/>
        </p:nvSpPr>
        <p:spPr>
          <a:xfrm>
            <a:off x="4508283" y="2437785"/>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Elipsa 27"/>
          <p:cNvSpPr/>
          <p:nvPr/>
        </p:nvSpPr>
        <p:spPr>
          <a:xfrm>
            <a:off x="4515758" y="4093186"/>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Elipsa 29"/>
          <p:cNvSpPr/>
          <p:nvPr/>
        </p:nvSpPr>
        <p:spPr>
          <a:xfrm>
            <a:off x="6156176" y="4086364"/>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Elipsa 30"/>
          <p:cNvSpPr/>
          <p:nvPr/>
        </p:nvSpPr>
        <p:spPr>
          <a:xfrm>
            <a:off x="2627784" y="4086364"/>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Elipsa 31"/>
          <p:cNvSpPr/>
          <p:nvPr/>
        </p:nvSpPr>
        <p:spPr>
          <a:xfrm>
            <a:off x="683568" y="4086364"/>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Elipsa 32"/>
          <p:cNvSpPr/>
          <p:nvPr/>
        </p:nvSpPr>
        <p:spPr>
          <a:xfrm>
            <a:off x="971600" y="4086364"/>
            <a:ext cx="216024" cy="21602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Elipsa 35"/>
          <p:cNvSpPr/>
          <p:nvPr/>
        </p:nvSpPr>
        <p:spPr>
          <a:xfrm>
            <a:off x="2915816" y="4086364"/>
            <a:ext cx="216024" cy="21602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Elipsa 37"/>
          <p:cNvSpPr/>
          <p:nvPr/>
        </p:nvSpPr>
        <p:spPr>
          <a:xfrm>
            <a:off x="4788024" y="4086364"/>
            <a:ext cx="216024" cy="21602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Elipsa 39"/>
          <p:cNvSpPr/>
          <p:nvPr/>
        </p:nvSpPr>
        <p:spPr>
          <a:xfrm>
            <a:off x="6444208" y="4086364"/>
            <a:ext cx="216024" cy="21602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Elipsa 40"/>
          <p:cNvSpPr/>
          <p:nvPr/>
        </p:nvSpPr>
        <p:spPr>
          <a:xfrm>
            <a:off x="6732240" y="4086364"/>
            <a:ext cx="216024" cy="21602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Elipsa 41"/>
          <p:cNvSpPr/>
          <p:nvPr/>
        </p:nvSpPr>
        <p:spPr>
          <a:xfrm>
            <a:off x="7308304" y="4086364"/>
            <a:ext cx="216024" cy="21602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Elipsa 42"/>
          <p:cNvSpPr/>
          <p:nvPr/>
        </p:nvSpPr>
        <p:spPr>
          <a:xfrm>
            <a:off x="6660232" y="2436654"/>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Elipsa 43"/>
          <p:cNvSpPr/>
          <p:nvPr/>
        </p:nvSpPr>
        <p:spPr>
          <a:xfrm>
            <a:off x="827584" y="5877272"/>
            <a:ext cx="216024" cy="21602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pole tekstowe 44"/>
          <p:cNvSpPr txBox="1"/>
          <p:nvPr/>
        </p:nvSpPr>
        <p:spPr>
          <a:xfrm>
            <a:off x="1115616" y="5773384"/>
            <a:ext cx="3557384" cy="369332"/>
          </a:xfrm>
          <a:prstGeom prst="rect">
            <a:avLst/>
          </a:prstGeom>
          <a:noFill/>
        </p:spPr>
        <p:txBody>
          <a:bodyPr wrap="none" rtlCol="0">
            <a:spAutoFit/>
          </a:bodyPr>
          <a:lstStyle/>
          <a:p>
            <a:r>
              <a:rPr lang="pl-PL" dirty="0">
                <a:latin typeface="Times New Roman" panose="02020603050405020304" pitchFamily="18" charset="0"/>
                <a:cs typeface="Times New Roman" panose="02020603050405020304" pitchFamily="18" charset="0"/>
              </a:rPr>
              <a:t>sterowanie urządzeniami (robotyka)</a:t>
            </a:r>
          </a:p>
        </p:txBody>
      </p:sp>
      <p:sp>
        <p:nvSpPr>
          <p:cNvPr id="46" name="Elipsa 45"/>
          <p:cNvSpPr/>
          <p:nvPr/>
        </p:nvSpPr>
        <p:spPr>
          <a:xfrm>
            <a:off x="5339378" y="4086712"/>
            <a:ext cx="216024" cy="21602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Elipsa 46"/>
          <p:cNvSpPr/>
          <p:nvPr/>
        </p:nvSpPr>
        <p:spPr>
          <a:xfrm>
            <a:off x="7020272" y="4086364"/>
            <a:ext cx="216024" cy="21602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Prostokąt 52"/>
          <p:cNvSpPr/>
          <p:nvPr/>
        </p:nvSpPr>
        <p:spPr>
          <a:xfrm>
            <a:off x="1403648" y="3811280"/>
            <a:ext cx="198022" cy="513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pole tekstowe 56"/>
          <p:cNvSpPr txBox="1"/>
          <p:nvPr/>
        </p:nvSpPr>
        <p:spPr>
          <a:xfrm>
            <a:off x="683568" y="2073548"/>
            <a:ext cx="1872208" cy="646331"/>
          </a:xfrm>
          <a:prstGeom prst="rect">
            <a:avLst/>
          </a:prstGeom>
          <a:noFill/>
          <a:ln>
            <a:solidFill>
              <a:schemeClr val="accent1">
                <a:shade val="50000"/>
              </a:schemeClr>
            </a:solidFill>
          </a:ln>
        </p:spPr>
        <p:txBody>
          <a:bodyPr wrap="square" rtlCol="0">
            <a:spAutoFit/>
          </a:bodyPr>
          <a:lstStyle/>
          <a:p>
            <a:r>
              <a:rPr lang="pl-PL" dirty="0"/>
              <a:t>I-III</a:t>
            </a:r>
          </a:p>
          <a:p>
            <a:endParaRPr lang="pl-PL" dirty="0"/>
          </a:p>
        </p:txBody>
      </p:sp>
      <p:sp>
        <p:nvSpPr>
          <p:cNvPr id="58" name="Elipsa 57"/>
          <p:cNvSpPr/>
          <p:nvPr/>
        </p:nvSpPr>
        <p:spPr>
          <a:xfrm>
            <a:off x="3203848" y="4077072"/>
            <a:ext cx="216024" cy="21602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p:cNvSpPr/>
          <p:nvPr/>
        </p:nvSpPr>
        <p:spPr>
          <a:xfrm>
            <a:off x="5485630" y="3820572"/>
            <a:ext cx="198022" cy="513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Elipsa 38"/>
          <p:cNvSpPr/>
          <p:nvPr/>
        </p:nvSpPr>
        <p:spPr>
          <a:xfrm>
            <a:off x="5076056" y="4086364"/>
            <a:ext cx="216024" cy="21602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Elipsa 47"/>
          <p:cNvSpPr/>
          <p:nvPr/>
        </p:nvSpPr>
        <p:spPr>
          <a:xfrm>
            <a:off x="1259632" y="4086364"/>
            <a:ext cx="216024" cy="21602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p:cNvSpPr/>
          <p:nvPr/>
        </p:nvSpPr>
        <p:spPr>
          <a:xfrm>
            <a:off x="1403648" y="3789040"/>
            <a:ext cx="198022" cy="513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9" name="Elipsa 48"/>
          <p:cNvSpPr/>
          <p:nvPr/>
        </p:nvSpPr>
        <p:spPr>
          <a:xfrm>
            <a:off x="5436096" y="5821030"/>
            <a:ext cx="216024" cy="2160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pole tekstowe 49"/>
          <p:cNvSpPr txBox="1"/>
          <p:nvPr/>
        </p:nvSpPr>
        <p:spPr>
          <a:xfrm>
            <a:off x="5715693" y="5723964"/>
            <a:ext cx="3204723" cy="369332"/>
          </a:xfrm>
          <a:prstGeom prst="rect">
            <a:avLst/>
          </a:prstGeom>
          <a:noFill/>
        </p:spPr>
        <p:txBody>
          <a:bodyPr wrap="none" rtlCol="0">
            <a:spAutoFit/>
          </a:bodyPr>
          <a:lstStyle/>
          <a:p>
            <a:r>
              <a:rPr lang="pl-PL" dirty="0">
                <a:latin typeface="Times New Roman" panose="02020603050405020304" pitchFamily="18" charset="0"/>
                <a:cs typeface="Times New Roman" panose="02020603050405020304" pitchFamily="18" charset="0"/>
              </a:rPr>
              <a:t>bezpieczeństwo, aspekty prawne</a:t>
            </a:r>
          </a:p>
        </p:txBody>
      </p:sp>
      <p:sp>
        <p:nvSpPr>
          <p:cNvPr id="51" name="Elipsa 50"/>
          <p:cNvSpPr/>
          <p:nvPr/>
        </p:nvSpPr>
        <p:spPr>
          <a:xfrm>
            <a:off x="1475656" y="4086892"/>
            <a:ext cx="216024" cy="19638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Prostokąt 51"/>
          <p:cNvSpPr/>
          <p:nvPr/>
        </p:nvSpPr>
        <p:spPr>
          <a:xfrm>
            <a:off x="1597900" y="3789040"/>
            <a:ext cx="198022" cy="513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4" name="Elipsa 53"/>
          <p:cNvSpPr/>
          <p:nvPr/>
        </p:nvSpPr>
        <p:spPr>
          <a:xfrm>
            <a:off x="3491880" y="4077072"/>
            <a:ext cx="216024" cy="2160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5" name="Prostokąt 54"/>
          <p:cNvSpPr/>
          <p:nvPr/>
        </p:nvSpPr>
        <p:spPr>
          <a:xfrm>
            <a:off x="3614124" y="3789040"/>
            <a:ext cx="198022" cy="513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6" name="Elipsa 55"/>
          <p:cNvSpPr/>
          <p:nvPr/>
        </p:nvSpPr>
        <p:spPr>
          <a:xfrm>
            <a:off x="5580112" y="4077072"/>
            <a:ext cx="216024" cy="2160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Elipsa 62"/>
          <p:cNvSpPr/>
          <p:nvPr/>
        </p:nvSpPr>
        <p:spPr>
          <a:xfrm>
            <a:off x="7596336" y="4077072"/>
            <a:ext cx="216024" cy="2160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Elipsa 64"/>
          <p:cNvSpPr/>
          <p:nvPr/>
        </p:nvSpPr>
        <p:spPr>
          <a:xfrm>
            <a:off x="4788024" y="2422482"/>
            <a:ext cx="216024" cy="2160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Elipsa 66"/>
          <p:cNvSpPr/>
          <p:nvPr/>
        </p:nvSpPr>
        <p:spPr>
          <a:xfrm>
            <a:off x="6948264" y="2431774"/>
            <a:ext cx="216024" cy="2160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p:cNvSpPr/>
          <p:nvPr/>
        </p:nvSpPr>
        <p:spPr>
          <a:xfrm>
            <a:off x="4932040" y="2391418"/>
            <a:ext cx="198022" cy="295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3592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2" grpId="0" animBg="1"/>
      <p:bldP spid="7" grpId="0"/>
      <p:bldP spid="23" grpId="0"/>
      <p:bldP spid="24" grpId="0"/>
      <p:bldP spid="25" grpId="0" animBg="1"/>
      <p:bldP spid="26" grpId="0"/>
      <p:bldP spid="27" grpId="0" animBg="1"/>
      <p:bldP spid="28" grpId="0" animBg="1"/>
      <p:bldP spid="30" grpId="0" animBg="1"/>
      <p:bldP spid="31" grpId="0" animBg="1"/>
      <p:bldP spid="32" grpId="0" animBg="1"/>
      <p:bldP spid="33" grpId="0" animBg="1"/>
      <p:bldP spid="36" grpId="0" animBg="1"/>
      <p:bldP spid="38" grpId="0" animBg="1"/>
      <p:bldP spid="40" grpId="0" animBg="1"/>
      <p:bldP spid="41" grpId="0" animBg="1"/>
      <p:bldP spid="42" grpId="0" animBg="1"/>
      <p:bldP spid="43" grpId="0" animBg="1"/>
      <p:bldP spid="44" grpId="0" animBg="1"/>
      <p:bldP spid="45" grpId="0"/>
      <p:bldP spid="46" grpId="0" animBg="1"/>
      <p:bldP spid="47" grpId="0" animBg="1"/>
      <p:bldP spid="58" grpId="0" animBg="1"/>
      <p:bldP spid="39" grpId="0" animBg="1"/>
      <p:bldP spid="48" grpId="0" animBg="1"/>
      <p:bldP spid="49" grpId="0" animBg="1"/>
      <p:bldP spid="50" grpId="0"/>
      <p:bldP spid="51" grpId="0" animBg="1"/>
      <p:bldP spid="54" grpId="0" animBg="1"/>
      <p:bldP spid="56" grpId="0" animBg="1"/>
      <p:bldP spid="63" grpId="0" animBg="1"/>
      <p:bldP spid="65" grpId="0" animBg="1"/>
      <p:bldP spid="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rcRect r="53416"/>
          <a:stretch>
            <a:fillRect/>
          </a:stretch>
        </p:blipFill>
        <p:spPr bwMode="auto">
          <a:xfrm>
            <a:off x="611560" y="2605211"/>
            <a:ext cx="295275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body" idx="4294967295"/>
          </p:nvPr>
        </p:nvSpPr>
        <p:spPr>
          <a:xfrm>
            <a:off x="1043608" y="1650700"/>
            <a:ext cx="7632848" cy="2570388"/>
          </a:xfrm>
        </p:spPr>
        <p:txBody>
          <a:bodyPr lIns="0" tIns="0" rIns="0" bIns="0"/>
          <a:lstStyle/>
          <a:p>
            <a:pPr algn="r" eaLnBrk="1" hangingPunct="1">
              <a:buNone/>
              <a:tabLst>
                <a:tab pos="655638" algn="l"/>
                <a:tab pos="1312863" algn="l"/>
                <a:tab pos="1968500" algn="l"/>
                <a:tab pos="2625725" algn="l"/>
                <a:tab pos="3282950" algn="l"/>
                <a:tab pos="3938588" algn="l"/>
                <a:tab pos="4594225" algn="l"/>
                <a:tab pos="5253038" algn="l"/>
                <a:tab pos="5908675" algn="l"/>
                <a:tab pos="6564313" algn="l"/>
                <a:tab pos="7221538" algn="l"/>
                <a:tab pos="7878763" algn="l"/>
              </a:tabLst>
            </a:pPr>
            <a:r>
              <a:rPr lang="pl-PL" altLang="pl-PL" sz="2800" dirty="0">
                <a:solidFill>
                  <a:srgbClr val="C00000"/>
                </a:solidFill>
              </a:rPr>
              <a:t>INFORMATYKA </a:t>
            </a:r>
          </a:p>
          <a:p>
            <a:pPr algn="r" eaLnBrk="1" hangingPunct="1">
              <a:buNone/>
              <a:tabLst>
                <a:tab pos="655638" algn="l"/>
                <a:tab pos="1312863" algn="l"/>
                <a:tab pos="1968500" algn="l"/>
                <a:tab pos="2625725" algn="l"/>
                <a:tab pos="3282950" algn="l"/>
                <a:tab pos="3938588" algn="l"/>
                <a:tab pos="4594225" algn="l"/>
                <a:tab pos="5253038" algn="l"/>
                <a:tab pos="5908675" algn="l"/>
                <a:tab pos="6564313" algn="l"/>
                <a:tab pos="7221538" algn="l"/>
                <a:tab pos="7878763" algn="l"/>
              </a:tabLst>
            </a:pPr>
            <a:endParaRPr lang="pl-PL" altLang="pl-PL" sz="2800" b="1" dirty="0">
              <a:solidFill>
                <a:srgbClr val="C00000"/>
              </a:solidFill>
            </a:endParaRPr>
          </a:p>
          <a:p>
            <a:pPr algn="r" eaLnBrk="1" hangingPunct="1">
              <a:buNone/>
              <a:tabLst>
                <a:tab pos="655638" algn="l"/>
                <a:tab pos="1312863" algn="l"/>
                <a:tab pos="1968500" algn="l"/>
                <a:tab pos="2625725" algn="l"/>
                <a:tab pos="3282950" algn="l"/>
                <a:tab pos="3938588" algn="l"/>
                <a:tab pos="4594225" algn="l"/>
                <a:tab pos="5253038" algn="l"/>
                <a:tab pos="5908675" algn="l"/>
                <a:tab pos="6564313" algn="l"/>
                <a:tab pos="7221538" algn="l"/>
                <a:tab pos="7878763" algn="l"/>
              </a:tabLst>
            </a:pPr>
            <a:endParaRPr lang="pl-PL" altLang="pl-PL" sz="2800" b="1" dirty="0">
              <a:solidFill>
                <a:srgbClr val="C00000"/>
              </a:solidFill>
            </a:endParaRPr>
          </a:p>
          <a:p>
            <a:pPr algn="r" eaLnBrk="1" hangingPunct="1">
              <a:buNone/>
              <a:tabLst>
                <a:tab pos="655638" algn="l"/>
                <a:tab pos="1312863" algn="l"/>
                <a:tab pos="1968500" algn="l"/>
                <a:tab pos="2625725" algn="l"/>
                <a:tab pos="3282950" algn="l"/>
                <a:tab pos="3938588" algn="l"/>
                <a:tab pos="4594225" algn="l"/>
                <a:tab pos="5253038" algn="l"/>
                <a:tab pos="5908675" algn="l"/>
                <a:tab pos="6564313" algn="l"/>
                <a:tab pos="7221538" algn="l"/>
                <a:tab pos="7878763" algn="l"/>
              </a:tabLst>
            </a:pPr>
            <a:endParaRPr lang="pl-PL" altLang="pl-PL" sz="2800" b="1" dirty="0">
              <a:solidFill>
                <a:srgbClr val="C00000"/>
              </a:solidFill>
            </a:endParaRPr>
          </a:p>
          <a:p>
            <a:pPr algn="r" eaLnBrk="1" hangingPunct="1">
              <a:buNone/>
              <a:tabLst>
                <a:tab pos="655638" algn="l"/>
                <a:tab pos="1312863" algn="l"/>
                <a:tab pos="1968500" algn="l"/>
                <a:tab pos="2625725" algn="l"/>
                <a:tab pos="3282950" algn="l"/>
                <a:tab pos="3938588" algn="l"/>
                <a:tab pos="4594225" algn="l"/>
                <a:tab pos="5253038" algn="l"/>
                <a:tab pos="5908675" algn="l"/>
                <a:tab pos="6564313" algn="l"/>
                <a:tab pos="7221538" algn="l"/>
                <a:tab pos="7878763" algn="l"/>
              </a:tabLst>
            </a:pPr>
            <a:r>
              <a:rPr lang="pl-PL" altLang="pl-PL" sz="2800" b="1" dirty="0">
                <a:solidFill>
                  <a:srgbClr val="C00000"/>
                </a:solidFill>
              </a:rPr>
              <a:t>Nowa podstawa programowa</a:t>
            </a:r>
          </a:p>
          <a:p>
            <a:pPr algn="r" eaLnBrk="1" hangingPunct="1">
              <a:buNone/>
              <a:tabLst>
                <a:tab pos="655638" algn="l"/>
                <a:tab pos="1312863" algn="l"/>
                <a:tab pos="1968500" algn="l"/>
                <a:tab pos="2625725" algn="l"/>
                <a:tab pos="3282950" algn="l"/>
                <a:tab pos="3938588" algn="l"/>
                <a:tab pos="4594225" algn="l"/>
                <a:tab pos="5253038" algn="l"/>
                <a:tab pos="5908675" algn="l"/>
                <a:tab pos="6564313" algn="l"/>
                <a:tab pos="7221538" algn="l"/>
                <a:tab pos="7878763" algn="l"/>
              </a:tabLst>
            </a:pPr>
            <a:r>
              <a:rPr lang="pl-PL" altLang="pl-PL" sz="2800" dirty="0">
                <a:solidFill>
                  <a:srgbClr val="C00000"/>
                </a:solidFill>
                <a:latin typeface="Arial" charset="0"/>
              </a:rPr>
              <a:t>filozofia zmian</a:t>
            </a:r>
            <a:endParaRPr lang="pl-PL" altLang="pl-PL" sz="1800" dirty="0">
              <a:latin typeface="Arial" charset="0"/>
            </a:endParaRPr>
          </a:p>
          <a:p>
            <a:pPr algn="r">
              <a:buFont typeface="Wingdings" pitchFamily="2" charset="2"/>
              <a:buNone/>
              <a:tabLst>
                <a:tab pos="655638" algn="l"/>
                <a:tab pos="1312863" algn="l"/>
                <a:tab pos="1968500" algn="l"/>
                <a:tab pos="2625725" algn="l"/>
                <a:tab pos="3282950" algn="l"/>
                <a:tab pos="3938588" algn="l"/>
                <a:tab pos="4594225" algn="l"/>
                <a:tab pos="5253038" algn="l"/>
                <a:tab pos="5908675" algn="l"/>
                <a:tab pos="6564313" algn="l"/>
                <a:tab pos="7221538" algn="l"/>
                <a:tab pos="7878763" algn="l"/>
              </a:tabLst>
            </a:pPr>
            <a:endParaRPr lang="pl-PL" altLang="pl-PL" sz="1800" b="1" dirty="0"/>
          </a:p>
          <a:p>
            <a:pPr algn="r">
              <a:buFont typeface="Wingdings" pitchFamily="2" charset="2"/>
              <a:buNone/>
              <a:tabLst>
                <a:tab pos="655638" algn="l"/>
                <a:tab pos="1312863" algn="l"/>
                <a:tab pos="1968500" algn="l"/>
                <a:tab pos="2625725" algn="l"/>
                <a:tab pos="3282950" algn="l"/>
                <a:tab pos="3938588" algn="l"/>
                <a:tab pos="4594225" algn="l"/>
                <a:tab pos="5253038" algn="l"/>
                <a:tab pos="5908675" algn="l"/>
                <a:tab pos="6564313" algn="l"/>
                <a:tab pos="7221538" algn="l"/>
                <a:tab pos="7878763" algn="l"/>
              </a:tabLst>
            </a:pPr>
            <a:r>
              <a:rPr lang="pl-PL" altLang="pl-PL" b="1" dirty="0"/>
              <a:t>dr Anna Beata Kwiatkowska</a:t>
            </a:r>
          </a:p>
          <a:p>
            <a:pPr algn="r">
              <a:buFont typeface="Wingdings" pitchFamily="2" charset="2"/>
              <a:buNone/>
              <a:tabLst>
                <a:tab pos="655638" algn="l"/>
                <a:tab pos="1312863" algn="l"/>
                <a:tab pos="1968500" algn="l"/>
                <a:tab pos="2625725" algn="l"/>
                <a:tab pos="3282950" algn="l"/>
                <a:tab pos="3938588" algn="l"/>
                <a:tab pos="4594225" algn="l"/>
                <a:tab pos="5253038" algn="l"/>
                <a:tab pos="5908675" algn="l"/>
                <a:tab pos="6564313" algn="l"/>
                <a:tab pos="7221538" algn="l"/>
                <a:tab pos="7878763" algn="l"/>
              </a:tabLst>
            </a:pPr>
            <a:endParaRPr lang="pl-PL" altLang="pl-PL" sz="1800" dirty="0"/>
          </a:p>
          <a:p>
            <a:pPr algn="ctr" eaLnBrk="1" hangingPunct="1">
              <a:buFont typeface="Wingdings" pitchFamily="2" charset="2"/>
              <a:buNone/>
              <a:tabLst>
                <a:tab pos="655638" algn="l"/>
                <a:tab pos="1312863" algn="l"/>
                <a:tab pos="1968500" algn="l"/>
                <a:tab pos="2625725" algn="l"/>
                <a:tab pos="3282950" algn="l"/>
                <a:tab pos="3938588" algn="l"/>
                <a:tab pos="4594225" algn="l"/>
                <a:tab pos="5253038" algn="l"/>
                <a:tab pos="5908675" algn="l"/>
                <a:tab pos="6564313" algn="l"/>
                <a:tab pos="7221538" algn="l"/>
                <a:tab pos="7878763" algn="l"/>
              </a:tabLst>
            </a:pPr>
            <a:endParaRPr lang="pl-PL" altLang="pl-PL" sz="1800" dirty="0"/>
          </a:p>
        </p:txBody>
      </p:sp>
      <p:pic>
        <p:nvPicPr>
          <p:cNvPr id="5" name="Obraz 4">
            <a:extLst>
              <a:ext uri="{FF2B5EF4-FFF2-40B4-BE49-F238E27FC236}">
                <a16:creationId xmlns:a16="http://schemas.microsoft.com/office/drawing/2014/main" xmlns="" id="{5B9FEB40-8876-4EE9-9A5C-EB140B8D8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5373216"/>
            <a:ext cx="2386589" cy="755906"/>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solidFill>
                  <a:srgbClr val="C00000"/>
                </a:solidFill>
              </a:rPr>
              <a:t>Algorytmika – poziom podstawowy</a:t>
            </a:r>
          </a:p>
        </p:txBody>
      </p:sp>
      <p:sp>
        <p:nvSpPr>
          <p:cNvPr id="3" name="Symbol zastępczy daty 2"/>
          <p:cNvSpPr>
            <a:spLocks noGrp="1"/>
          </p:cNvSpPr>
          <p:nvPr>
            <p:ph type="dt" sz="half" idx="4294967295"/>
          </p:nvPr>
        </p:nvSpPr>
        <p:spPr>
          <a:xfrm>
            <a:off x="6400800" y="6302926"/>
            <a:ext cx="2289048" cy="365760"/>
          </a:xfrm>
        </p:spPr>
        <p:txBody>
          <a:bodyPr/>
          <a:lstStyle/>
          <a:p>
            <a:r>
              <a:rPr lang="pl-PL" dirty="0"/>
              <a:t>ABK </a:t>
            </a:r>
            <a:fld id="{CC5D492F-CA2C-4909-AEE4-B494BDE23262}" type="datetime1">
              <a:rPr lang="en-US" smtClean="0"/>
              <a:pPr/>
              <a:t>3/2/2020</a:t>
            </a:fld>
            <a:endParaRPr lang="en-US" dirty="0"/>
          </a:p>
        </p:txBody>
      </p:sp>
      <p:sp>
        <p:nvSpPr>
          <p:cNvPr id="10" name="pole tekstowe 9"/>
          <p:cNvSpPr txBox="1"/>
          <p:nvPr/>
        </p:nvSpPr>
        <p:spPr>
          <a:xfrm>
            <a:off x="2555776" y="1766287"/>
            <a:ext cx="1872208" cy="738664"/>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IV-VI</a:t>
            </a:r>
          </a:p>
          <a:p>
            <a:r>
              <a:rPr lang="pl-PL" sz="1400" dirty="0"/>
              <a:t>ciąg poleceń</a:t>
            </a:r>
          </a:p>
          <a:p>
            <a:r>
              <a:rPr lang="pl-PL" sz="1400" dirty="0"/>
              <a:t>proste motywy</a:t>
            </a:r>
          </a:p>
        </p:txBody>
      </p:sp>
      <p:sp>
        <p:nvSpPr>
          <p:cNvPr id="11" name="pole tekstowe 10"/>
          <p:cNvSpPr txBox="1"/>
          <p:nvPr/>
        </p:nvSpPr>
        <p:spPr>
          <a:xfrm>
            <a:off x="4427984" y="1766287"/>
            <a:ext cx="2088232" cy="954107"/>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Gimnazjum</a:t>
            </a:r>
          </a:p>
          <a:p>
            <a:r>
              <a:rPr lang="pl-PL" sz="1400" dirty="0"/>
              <a:t>algorytm</a:t>
            </a:r>
          </a:p>
          <a:p>
            <a:r>
              <a:rPr lang="pl-PL" sz="1400" dirty="0"/>
              <a:t>szukanie w </a:t>
            </a:r>
            <a:r>
              <a:rPr lang="pl-PL" sz="1400" dirty="0" err="1"/>
              <a:t>zb.</a:t>
            </a:r>
            <a:r>
              <a:rPr lang="pl-PL" sz="1400" dirty="0"/>
              <a:t> up.</a:t>
            </a:r>
          </a:p>
          <a:p>
            <a:r>
              <a:rPr lang="pl-PL" sz="1400" dirty="0"/>
              <a:t>porządkowanie</a:t>
            </a:r>
          </a:p>
        </p:txBody>
      </p:sp>
      <p:sp>
        <p:nvSpPr>
          <p:cNvPr id="12" name="pole tekstowe 11"/>
          <p:cNvSpPr txBox="1"/>
          <p:nvPr/>
        </p:nvSpPr>
        <p:spPr>
          <a:xfrm>
            <a:off x="6516216" y="1766287"/>
            <a:ext cx="2232248" cy="954107"/>
          </a:xfrm>
          <a:prstGeom prst="rect">
            <a:avLst/>
          </a:prstGeom>
          <a:solidFill>
            <a:schemeClr val="bg1">
              <a:lumMod val="85000"/>
            </a:schemeClr>
          </a:solidFill>
          <a:ln>
            <a:solidFill>
              <a:schemeClr val="accent1">
                <a:shade val="50000"/>
              </a:schemeClr>
            </a:solidFill>
          </a:ln>
        </p:spPr>
        <p:txBody>
          <a:bodyPr wrap="square" rtlCol="0">
            <a:spAutoFit/>
          </a:bodyPr>
          <a:lstStyle/>
          <a:p>
            <a:r>
              <a:rPr lang="pl-PL" sz="1400" dirty="0">
                <a:solidFill>
                  <a:srgbClr val="C00000"/>
                </a:solidFill>
              </a:rPr>
              <a:t>LO, T, Z</a:t>
            </a:r>
          </a:p>
          <a:p>
            <a:r>
              <a:rPr lang="pl-PL" sz="1400" dirty="0"/>
              <a:t>specyfikacja, algorytmu  problemy - dyskusja</a:t>
            </a:r>
          </a:p>
        </p:txBody>
      </p:sp>
      <p:sp>
        <p:nvSpPr>
          <p:cNvPr id="5" name="pole tekstowe 4"/>
          <p:cNvSpPr txBox="1"/>
          <p:nvPr/>
        </p:nvSpPr>
        <p:spPr>
          <a:xfrm>
            <a:off x="3061278" y="1309181"/>
            <a:ext cx="2365328"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Ustępująca podstawa</a:t>
            </a:r>
          </a:p>
        </p:txBody>
      </p:sp>
      <p:sp>
        <p:nvSpPr>
          <p:cNvPr id="13" name="pole tekstowe 12"/>
          <p:cNvSpPr txBox="1"/>
          <p:nvPr/>
        </p:nvSpPr>
        <p:spPr>
          <a:xfrm>
            <a:off x="3286018" y="2983949"/>
            <a:ext cx="1830950"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Nowa podstawa</a:t>
            </a:r>
          </a:p>
        </p:txBody>
      </p:sp>
      <p:sp>
        <p:nvSpPr>
          <p:cNvPr id="17" name="pole tekstowe 16"/>
          <p:cNvSpPr txBox="1"/>
          <p:nvPr/>
        </p:nvSpPr>
        <p:spPr>
          <a:xfrm>
            <a:off x="611560" y="3415997"/>
            <a:ext cx="1944216" cy="1384995"/>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I-III</a:t>
            </a:r>
          </a:p>
          <a:p>
            <a:r>
              <a:rPr lang="pl-PL" sz="1400" dirty="0"/>
              <a:t>algorytm intuicyjnie</a:t>
            </a:r>
          </a:p>
          <a:p>
            <a:r>
              <a:rPr lang="pl-PL" sz="1400" dirty="0"/>
              <a:t>logiczny porządek</a:t>
            </a:r>
          </a:p>
          <a:p>
            <a:r>
              <a:rPr lang="pl-PL" sz="1400" dirty="0"/>
              <a:t>łamigłówki algorytm.</a:t>
            </a:r>
          </a:p>
        </p:txBody>
      </p:sp>
      <p:sp>
        <p:nvSpPr>
          <p:cNvPr id="18" name="pole tekstowe 17"/>
          <p:cNvSpPr txBox="1"/>
          <p:nvPr/>
        </p:nvSpPr>
        <p:spPr>
          <a:xfrm>
            <a:off x="2555776" y="3415997"/>
            <a:ext cx="1872208" cy="2246769"/>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IV-VI</a:t>
            </a:r>
          </a:p>
          <a:p>
            <a:r>
              <a:rPr lang="pl-PL" sz="1400" dirty="0"/>
              <a:t>algorytm formalnie</a:t>
            </a:r>
          </a:p>
          <a:p>
            <a:r>
              <a:rPr lang="pl-PL" sz="1400" dirty="0"/>
              <a:t>średnia, dodawanie, odejmowanie </a:t>
            </a:r>
          </a:p>
          <a:p>
            <a:r>
              <a:rPr lang="pl-PL" sz="1400" dirty="0"/>
              <a:t>szukanie w </a:t>
            </a:r>
            <a:r>
              <a:rPr lang="pl-PL" sz="1400" dirty="0" err="1"/>
              <a:t>zb.</a:t>
            </a:r>
            <a:r>
              <a:rPr lang="pl-PL" sz="1400" dirty="0"/>
              <a:t> up.</a:t>
            </a:r>
          </a:p>
          <a:p>
            <a:r>
              <a:rPr lang="pl-PL" sz="1400" dirty="0"/>
              <a:t>min, max</a:t>
            </a:r>
          </a:p>
          <a:p>
            <a:r>
              <a:rPr lang="pl-PL" sz="1400" dirty="0"/>
              <a:t>prosty algorytm sterujący robotem</a:t>
            </a:r>
          </a:p>
        </p:txBody>
      </p:sp>
      <p:sp>
        <p:nvSpPr>
          <p:cNvPr id="19" name="pole tekstowe 18"/>
          <p:cNvSpPr txBox="1"/>
          <p:nvPr/>
        </p:nvSpPr>
        <p:spPr>
          <a:xfrm>
            <a:off x="4427984" y="3415997"/>
            <a:ext cx="1728192" cy="2031325"/>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VII-VIII</a:t>
            </a:r>
          </a:p>
          <a:p>
            <a:r>
              <a:rPr lang="pl-PL" sz="1400" dirty="0"/>
              <a:t>podzielność</a:t>
            </a:r>
          </a:p>
          <a:p>
            <a:r>
              <a:rPr lang="pl-PL" sz="1400" dirty="0"/>
              <a:t>cyfry liczby</a:t>
            </a:r>
          </a:p>
          <a:p>
            <a:r>
              <a:rPr lang="pl-PL" sz="1400" dirty="0"/>
              <a:t>Euklides </a:t>
            </a:r>
            <a:r>
              <a:rPr lang="pl-PL" sz="1400" dirty="0" err="1"/>
              <a:t>iterac</a:t>
            </a:r>
            <a:r>
              <a:rPr lang="pl-PL" sz="1400" dirty="0"/>
              <a:t>.</a:t>
            </a:r>
          </a:p>
          <a:p>
            <a:r>
              <a:rPr lang="pl-PL" sz="1400" dirty="0"/>
              <a:t>sort: wybieranie,</a:t>
            </a:r>
          </a:p>
          <a:p>
            <a:r>
              <a:rPr lang="pl-PL" sz="1400" dirty="0"/>
              <a:t>zliczanie</a:t>
            </a:r>
          </a:p>
          <a:p>
            <a:r>
              <a:rPr lang="pl-PL" sz="1400" dirty="0"/>
              <a:t>system binarny</a:t>
            </a:r>
          </a:p>
          <a:p>
            <a:r>
              <a:rPr lang="pl-PL" sz="1400" dirty="0"/>
              <a:t>kody ASCII</a:t>
            </a:r>
          </a:p>
          <a:p>
            <a:r>
              <a:rPr lang="pl-PL" sz="1400" dirty="0" err="1"/>
              <a:t>repr</a:t>
            </a:r>
            <a:r>
              <a:rPr lang="pl-PL" sz="1400" dirty="0"/>
              <a:t>. tekstów</a:t>
            </a:r>
          </a:p>
        </p:txBody>
      </p:sp>
      <p:sp>
        <p:nvSpPr>
          <p:cNvPr id="20" name="pole tekstowe 19"/>
          <p:cNvSpPr txBox="1"/>
          <p:nvPr/>
        </p:nvSpPr>
        <p:spPr>
          <a:xfrm>
            <a:off x="6156176" y="3415059"/>
            <a:ext cx="2592288" cy="2462213"/>
          </a:xfrm>
          <a:prstGeom prst="rect">
            <a:avLst/>
          </a:prstGeom>
          <a:solidFill>
            <a:schemeClr val="bg1">
              <a:lumMod val="85000"/>
            </a:schemeClr>
          </a:solidFill>
          <a:ln>
            <a:solidFill>
              <a:schemeClr val="accent1">
                <a:shade val="50000"/>
              </a:schemeClr>
            </a:solidFill>
          </a:ln>
        </p:spPr>
        <p:txBody>
          <a:bodyPr wrap="square" rtlCol="0">
            <a:spAutoFit/>
          </a:bodyPr>
          <a:lstStyle/>
          <a:p>
            <a:r>
              <a:rPr lang="pl-PL" sz="1400" dirty="0">
                <a:solidFill>
                  <a:srgbClr val="C00000"/>
                </a:solidFill>
              </a:rPr>
              <a:t>LO, T, B1, B2</a:t>
            </a:r>
          </a:p>
          <a:p>
            <a:r>
              <a:rPr lang="pl-PL" sz="1400" dirty="0"/>
              <a:t>systemy liczbowe,</a:t>
            </a:r>
          </a:p>
          <a:p>
            <a:r>
              <a:rPr lang="pl-PL" sz="1400" dirty="0"/>
              <a:t>NWD, NWW,  ułamki</a:t>
            </a:r>
          </a:p>
          <a:p>
            <a:r>
              <a:rPr lang="pl-PL" sz="1400" dirty="0"/>
              <a:t>porównywanie tekstów</a:t>
            </a:r>
          </a:p>
          <a:p>
            <a:r>
              <a:rPr lang="pl-PL" sz="1400" dirty="0"/>
              <a:t>wzorzec naiwnie</a:t>
            </a:r>
          </a:p>
          <a:p>
            <a:r>
              <a:rPr lang="pl-PL" sz="1400" dirty="0"/>
              <a:t>szyfr Cezara,  </a:t>
            </a:r>
            <a:r>
              <a:rPr lang="pl-PL" sz="1400" dirty="0" err="1"/>
              <a:t>przestawieniowy</a:t>
            </a:r>
            <a:endParaRPr lang="pl-PL" sz="1400" dirty="0"/>
          </a:p>
          <a:p>
            <a:r>
              <a:rPr lang="pl-PL" sz="1400" dirty="0"/>
              <a:t>sort: wstawianie, bąbelkowe</a:t>
            </a:r>
          </a:p>
          <a:p>
            <a:r>
              <a:rPr lang="pl-PL" sz="1400" dirty="0"/>
              <a:t>wydawanie reszty</a:t>
            </a:r>
          </a:p>
          <a:p>
            <a:r>
              <a:rPr lang="pl-PL" sz="1400" dirty="0"/>
              <a:t>ciąg Fibonacciego</a:t>
            </a:r>
          </a:p>
        </p:txBody>
      </p:sp>
      <p:sp>
        <p:nvSpPr>
          <p:cNvPr id="57" name="pole tekstowe 56"/>
          <p:cNvSpPr txBox="1"/>
          <p:nvPr/>
        </p:nvSpPr>
        <p:spPr>
          <a:xfrm>
            <a:off x="683568" y="1772513"/>
            <a:ext cx="1872208" cy="584775"/>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I-III</a:t>
            </a:r>
          </a:p>
          <a:p>
            <a:r>
              <a:rPr lang="pl-PL" dirty="0"/>
              <a:t>-</a:t>
            </a:r>
          </a:p>
        </p:txBody>
      </p:sp>
    </p:spTree>
    <p:extLst>
      <p:ext uri="{BB962C8B-B14F-4D97-AF65-F5344CB8AC3E}">
        <p14:creationId xmlns:p14="http://schemas.microsoft.com/office/powerpoint/2010/main" val="291528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7" grpId="0" animBg="1"/>
      <p:bldP spid="18" grpId="0" animBg="1"/>
      <p:bldP spid="19" grpId="0" animBg="1"/>
      <p:bldP spid="20"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solidFill>
                  <a:srgbClr val="C00000"/>
                </a:solidFill>
              </a:rPr>
              <a:t>Języki programowania </a:t>
            </a:r>
          </a:p>
        </p:txBody>
      </p:sp>
      <p:sp>
        <p:nvSpPr>
          <p:cNvPr id="3" name="Symbol zastępczy daty 2"/>
          <p:cNvSpPr>
            <a:spLocks noGrp="1"/>
          </p:cNvSpPr>
          <p:nvPr>
            <p:ph type="dt" sz="half" idx="4294967295"/>
          </p:nvPr>
        </p:nvSpPr>
        <p:spPr>
          <a:xfrm>
            <a:off x="6400800" y="6356350"/>
            <a:ext cx="2289048" cy="365760"/>
          </a:xfrm>
        </p:spPr>
        <p:txBody>
          <a:bodyPr/>
          <a:lstStyle/>
          <a:p>
            <a:r>
              <a:rPr lang="pl-PL"/>
              <a:t>ABK </a:t>
            </a:r>
            <a:fld id="{CC5D492F-CA2C-4909-AEE4-B494BDE23262}" type="datetime1">
              <a:rPr lang="en-US" smtClean="0"/>
              <a:pPr/>
              <a:t>3/2/2020</a:t>
            </a:fld>
            <a:endParaRPr lang="en-US" dirty="0"/>
          </a:p>
        </p:txBody>
      </p:sp>
      <p:sp>
        <p:nvSpPr>
          <p:cNvPr id="13" name="pole tekstowe 12"/>
          <p:cNvSpPr txBox="1"/>
          <p:nvPr/>
        </p:nvSpPr>
        <p:spPr>
          <a:xfrm>
            <a:off x="3286018" y="3094509"/>
            <a:ext cx="1542410"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Nowa </a:t>
            </a:r>
            <a:r>
              <a:rPr lang="pl-PL" sz="1400" dirty="0">
                <a:latin typeface="Times New Roman" panose="02020603050405020304" pitchFamily="18" charset="0"/>
                <a:cs typeface="Times New Roman" panose="02020603050405020304" pitchFamily="18" charset="0"/>
              </a:rPr>
              <a:t>podstawa</a:t>
            </a:r>
          </a:p>
        </p:txBody>
      </p:sp>
      <p:sp>
        <p:nvSpPr>
          <p:cNvPr id="17" name="pole tekstowe 16"/>
          <p:cNvSpPr txBox="1"/>
          <p:nvPr/>
        </p:nvSpPr>
        <p:spPr>
          <a:xfrm>
            <a:off x="611560" y="3526557"/>
            <a:ext cx="1944216" cy="1446550"/>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I-III</a:t>
            </a:r>
          </a:p>
          <a:p>
            <a:r>
              <a:rPr lang="pl-PL" sz="1400" dirty="0"/>
              <a:t>wizualny język programowania dla najmłodszych</a:t>
            </a:r>
          </a:p>
          <a:p>
            <a:endParaRPr lang="pl-PL" sz="1600" dirty="0"/>
          </a:p>
          <a:p>
            <a:endParaRPr lang="pl-PL" sz="1600" dirty="0"/>
          </a:p>
        </p:txBody>
      </p:sp>
      <p:sp>
        <p:nvSpPr>
          <p:cNvPr id="18" name="pole tekstowe 17"/>
          <p:cNvSpPr txBox="1"/>
          <p:nvPr/>
        </p:nvSpPr>
        <p:spPr>
          <a:xfrm>
            <a:off x="2555776" y="3526557"/>
            <a:ext cx="1872208" cy="738664"/>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IV-VI</a:t>
            </a:r>
          </a:p>
          <a:p>
            <a:r>
              <a:rPr lang="pl-PL" sz="1400" dirty="0"/>
              <a:t>wizualny język  programowania</a:t>
            </a:r>
          </a:p>
        </p:txBody>
      </p:sp>
      <p:sp>
        <p:nvSpPr>
          <p:cNvPr id="19" name="pole tekstowe 18"/>
          <p:cNvSpPr txBox="1"/>
          <p:nvPr/>
        </p:nvSpPr>
        <p:spPr>
          <a:xfrm>
            <a:off x="4427984" y="3526557"/>
            <a:ext cx="1728192" cy="1384995"/>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VII-VIII</a:t>
            </a:r>
          </a:p>
          <a:p>
            <a:r>
              <a:rPr lang="pl-PL" sz="1400" dirty="0"/>
              <a:t>wizualny  </a:t>
            </a:r>
          </a:p>
          <a:p>
            <a:r>
              <a:rPr lang="pl-PL" sz="1400" dirty="0"/>
              <a:t>i tekstowy  (pierwsze kroki) język programowania</a:t>
            </a:r>
          </a:p>
        </p:txBody>
      </p:sp>
      <p:sp>
        <p:nvSpPr>
          <p:cNvPr id="20" name="pole tekstowe 19"/>
          <p:cNvSpPr txBox="1"/>
          <p:nvPr/>
        </p:nvSpPr>
        <p:spPr>
          <a:xfrm>
            <a:off x="6156176" y="3525619"/>
            <a:ext cx="2592288" cy="954107"/>
          </a:xfrm>
          <a:prstGeom prst="rect">
            <a:avLst/>
          </a:prstGeom>
          <a:solidFill>
            <a:schemeClr val="bg1">
              <a:lumMod val="85000"/>
            </a:schemeClr>
          </a:solidFill>
          <a:ln>
            <a:solidFill>
              <a:schemeClr val="accent1">
                <a:shade val="50000"/>
              </a:schemeClr>
            </a:solidFill>
          </a:ln>
        </p:spPr>
        <p:txBody>
          <a:bodyPr wrap="square" rtlCol="0">
            <a:spAutoFit/>
          </a:bodyPr>
          <a:lstStyle/>
          <a:p>
            <a:r>
              <a:rPr lang="pl-PL" sz="1400" dirty="0">
                <a:solidFill>
                  <a:srgbClr val="C00000"/>
                </a:solidFill>
              </a:rPr>
              <a:t>LO, T, B1, B2</a:t>
            </a:r>
          </a:p>
          <a:p>
            <a:r>
              <a:rPr lang="pl-PL" sz="1400" dirty="0"/>
              <a:t>tekstowy  </a:t>
            </a:r>
          </a:p>
          <a:p>
            <a:r>
              <a:rPr lang="pl-PL" sz="1400" dirty="0"/>
              <a:t>i wizualny (doskonalenie) język programowania </a:t>
            </a:r>
          </a:p>
        </p:txBody>
      </p:sp>
      <p:sp>
        <p:nvSpPr>
          <p:cNvPr id="29" name="pole tekstowe 28"/>
          <p:cNvSpPr txBox="1"/>
          <p:nvPr/>
        </p:nvSpPr>
        <p:spPr>
          <a:xfrm>
            <a:off x="2555776" y="1941890"/>
            <a:ext cx="1872208" cy="523220"/>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IV-VI</a:t>
            </a:r>
          </a:p>
          <a:p>
            <a:r>
              <a:rPr lang="pl-PL" sz="1400" dirty="0"/>
              <a:t>-</a:t>
            </a:r>
          </a:p>
        </p:txBody>
      </p:sp>
      <p:sp>
        <p:nvSpPr>
          <p:cNvPr id="30" name="pole tekstowe 29"/>
          <p:cNvSpPr txBox="1"/>
          <p:nvPr/>
        </p:nvSpPr>
        <p:spPr>
          <a:xfrm>
            <a:off x="4427984" y="1941890"/>
            <a:ext cx="2088232" cy="523220"/>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Gimnazjum</a:t>
            </a:r>
          </a:p>
          <a:p>
            <a:r>
              <a:rPr lang="pl-PL" sz="1400" dirty="0"/>
              <a:t>-</a:t>
            </a:r>
          </a:p>
        </p:txBody>
      </p:sp>
      <p:sp>
        <p:nvSpPr>
          <p:cNvPr id="31" name="pole tekstowe 30"/>
          <p:cNvSpPr txBox="1"/>
          <p:nvPr/>
        </p:nvSpPr>
        <p:spPr>
          <a:xfrm>
            <a:off x="6516216" y="1941890"/>
            <a:ext cx="2232248" cy="523220"/>
          </a:xfrm>
          <a:prstGeom prst="rect">
            <a:avLst/>
          </a:prstGeom>
          <a:solidFill>
            <a:schemeClr val="bg1">
              <a:lumMod val="85000"/>
            </a:schemeClr>
          </a:solidFill>
          <a:ln>
            <a:solidFill>
              <a:schemeClr val="accent1">
                <a:shade val="50000"/>
              </a:schemeClr>
            </a:solidFill>
          </a:ln>
        </p:spPr>
        <p:txBody>
          <a:bodyPr wrap="square" rtlCol="0">
            <a:spAutoFit/>
          </a:bodyPr>
          <a:lstStyle/>
          <a:p>
            <a:r>
              <a:rPr lang="pl-PL" sz="1400" dirty="0">
                <a:solidFill>
                  <a:srgbClr val="C00000"/>
                </a:solidFill>
              </a:rPr>
              <a:t>LO, T, Z</a:t>
            </a:r>
          </a:p>
          <a:p>
            <a:r>
              <a:rPr lang="pl-PL" sz="1400" dirty="0"/>
              <a:t>-</a:t>
            </a:r>
          </a:p>
        </p:txBody>
      </p:sp>
      <p:sp>
        <p:nvSpPr>
          <p:cNvPr id="32" name="pole tekstowe 31"/>
          <p:cNvSpPr txBox="1"/>
          <p:nvPr/>
        </p:nvSpPr>
        <p:spPr>
          <a:xfrm>
            <a:off x="3061278" y="1484784"/>
            <a:ext cx="2365328"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Ustępująca podstawa</a:t>
            </a:r>
          </a:p>
        </p:txBody>
      </p:sp>
      <p:sp>
        <p:nvSpPr>
          <p:cNvPr id="33" name="pole tekstowe 32"/>
          <p:cNvSpPr txBox="1"/>
          <p:nvPr/>
        </p:nvSpPr>
        <p:spPr>
          <a:xfrm>
            <a:off x="683568" y="1948116"/>
            <a:ext cx="1872208" cy="523220"/>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I-III</a:t>
            </a:r>
          </a:p>
          <a:p>
            <a:r>
              <a:rPr lang="pl-PL" sz="1400" dirty="0"/>
              <a:t>-</a:t>
            </a:r>
          </a:p>
        </p:txBody>
      </p:sp>
    </p:spTree>
    <p:extLst>
      <p:ext uri="{BB962C8B-B14F-4D97-AF65-F5344CB8AC3E}">
        <p14:creationId xmlns:p14="http://schemas.microsoft.com/office/powerpoint/2010/main" val="23515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9" grpId="0" animBg="1"/>
      <p:bldP spid="30" grpId="0" animBg="1"/>
      <p:bldP spid="31"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dirty="0"/>
              <a:t>Robotyka</a:t>
            </a:r>
            <a:r>
              <a:rPr lang="pl-PL" sz="2800" dirty="0">
                <a:solidFill>
                  <a:srgbClr val="C00000"/>
                </a:solidFill>
              </a:rPr>
              <a:t> – poziom podstawowy</a:t>
            </a:r>
          </a:p>
        </p:txBody>
      </p:sp>
      <p:sp>
        <p:nvSpPr>
          <p:cNvPr id="3" name="Symbol zastępczy daty 2"/>
          <p:cNvSpPr>
            <a:spLocks noGrp="1"/>
          </p:cNvSpPr>
          <p:nvPr>
            <p:ph type="dt" sz="half" idx="4294967295"/>
          </p:nvPr>
        </p:nvSpPr>
        <p:spPr>
          <a:xfrm>
            <a:off x="6400800" y="6356350"/>
            <a:ext cx="2289048" cy="365760"/>
          </a:xfrm>
        </p:spPr>
        <p:txBody>
          <a:bodyPr/>
          <a:lstStyle/>
          <a:p>
            <a:r>
              <a:rPr lang="pl-PL"/>
              <a:t>ABK </a:t>
            </a:r>
            <a:fld id="{CC5D492F-CA2C-4909-AEE4-B494BDE23262}" type="datetime1">
              <a:rPr lang="en-US" smtClean="0"/>
              <a:pPr/>
              <a:t>3/2/2020</a:t>
            </a:fld>
            <a:endParaRPr lang="en-US" dirty="0"/>
          </a:p>
        </p:txBody>
      </p:sp>
      <p:sp>
        <p:nvSpPr>
          <p:cNvPr id="10" name="pole tekstowe 9"/>
          <p:cNvSpPr txBox="1"/>
          <p:nvPr/>
        </p:nvSpPr>
        <p:spPr>
          <a:xfrm>
            <a:off x="2555776" y="1797874"/>
            <a:ext cx="1872208" cy="954107"/>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IV-VI</a:t>
            </a:r>
          </a:p>
          <a:p>
            <a:r>
              <a:rPr lang="pl-PL" sz="1400" dirty="0"/>
              <a:t>sterowanie obiektem na ekranie</a:t>
            </a:r>
          </a:p>
        </p:txBody>
      </p:sp>
      <p:sp>
        <p:nvSpPr>
          <p:cNvPr id="11" name="pole tekstowe 10"/>
          <p:cNvSpPr txBox="1"/>
          <p:nvPr/>
        </p:nvSpPr>
        <p:spPr>
          <a:xfrm>
            <a:off x="4427984" y="1797874"/>
            <a:ext cx="2088232" cy="553998"/>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Gimnazjum</a:t>
            </a:r>
          </a:p>
          <a:p>
            <a:r>
              <a:rPr lang="pl-PL" sz="1600" dirty="0"/>
              <a:t>-</a:t>
            </a:r>
          </a:p>
        </p:txBody>
      </p:sp>
      <p:sp>
        <p:nvSpPr>
          <p:cNvPr id="12" name="pole tekstowe 11"/>
          <p:cNvSpPr txBox="1"/>
          <p:nvPr/>
        </p:nvSpPr>
        <p:spPr>
          <a:xfrm>
            <a:off x="6516216" y="1797874"/>
            <a:ext cx="2232248" cy="553998"/>
          </a:xfrm>
          <a:prstGeom prst="rect">
            <a:avLst/>
          </a:prstGeom>
          <a:solidFill>
            <a:schemeClr val="bg1">
              <a:lumMod val="85000"/>
            </a:schemeClr>
          </a:solidFill>
          <a:ln>
            <a:solidFill>
              <a:schemeClr val="accent1">
                <a:shade val="50000"/>
              </a:schemeClr>
            </a:solidFill>
          </a:ln>
        </p:spPr>
        <p:txBody>
          <a:bodyPr wrap="square" rtlCol="0">
            <a:spAutoFit/>
          </a:bodyPr>
          <a:lstStyle/>
          <a:p>
            <a:r>
              <a:rPr lang="pl-PL" sz="1400" dirty="0">
                <a:solidFill>
                  <a:srgbClr val="C00000"/>
                </a:solidFill>
              </a:rPr>
              <a:t>LO, T, Z</a:t>
            </a:r>
          </a:p>
          <a:p>
            <a:r>
              <a:rPr lang="pl-PL" sz="1600" dirty="0"/>
              <a:t>-</a:t>
            </a:r>
          </a:p>
        </p:txBody>
      </p:sp>
      <p:sp>
        <p:nvSpPr>
          <p:cNvPr id="5" name="pole tekstowe 4"/>
          <p:cNvSpPr txBox="1"/>
          <p:nvPr/>
        </p:nvSpPr>
        <p:spPr>
          <a:xfrm>
            <a:off x="3061278" y="1340768"/>
            <a:ext cx="2365328"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Ustępująca podstawa</a:t>
            </a:r>
          </a:p>
        </p:txBody>
      </p:sp>
      <p:sp>
        <p:nvSpPr>
          <p:cNvPr id="13" name="pole tekstowe 12"/>
          <p:cNvSpPr txBox="1"/>
          <p:nvPr/>
        </p:nvSpPr>
        <p:spPr>
          <a:xfrm>
            <a:off x="3286018" y="3015536"/>
            <a:ext cx="1830950" cy="400110"/>
          </a:xfrm>
          <a:prstGeom prst="rect">
            <a:avLst/>
          </a:prstGeom>
          <a:noFill/>
        </p:spPr>
        <p:txBody>
          <a:bodyPr wrap="none" rtlCol="0">
            <a:spAutoFit/>
          </a:bodyPr>
          <a:lstStyle/>
          <a:p>
            <a:r>
              <a:rPr lang="pl-PL" sz="2000" dirty="0">
                <a:latin typeface="Times New Roman" panose="02020603050405020304" pitchFamily="18" charset="0"/>
                <a:cs typeface="Times New Roman" panose="02020603050405020304" pitchFamily="18" charset="0"/>
              </a:rPr>
              <a:t>Nowa podstawa</a:t>
            </a:r>
          </a:p>
        </p:txBody>
      </p:sp>
      <p:sp>
        <p:nvSpPr>
          <p:cNvPr id="17" name="pole tekstowe 16"/>
          <p:cNvSpPr txBox="1"/>
          <p:nvPr/>
        </p:nvSpPr>
        <p:spPr>
          <a:xfrm>
            <a:off x="611560" y="3447584"/>
            <a:ext cx="1944216" cy="1384995"/>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I-III</a:t>
            </a:r>
          </a:p>
          <a:p>
            <a:r>
              <a:rPr lang="pl-PL" sz="1400" dirty="0"/>
              <a:t>sekwencje sterujące obiektem na ekranie komputera bądź innego urządzenia </a:t>
            </a:r>
          </a:p>
        </p:txBody>
      </p:sp>
      <p:sp>
        <p:nvSpPr>
          <p:cNvPr id="18" name="pole tekstowe 17"/>
          <p:cNvSpPr txBox="1"/>
          <p:nvPr/>
        </p:nvSpPr>
        <p:spPr>
          <a:xfrm>
            <a:off x="2555776" y="3447584"/>
            <a:ext cx="1872208" cy="1384995"/>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IV-VI</a:t>
            </a:r>
            <a:endParaRPr lang="pl-PL" sz="1400" dirty="0"/>
          </a:p>
          <a:p>
            <a:r>
              <a:rPr lang="pl-PL" sz="1400" dirty="0"/>
              <a:t>prosty program sterujący robotem</a:t>
            </a:r>
          </a:p>
          <a:p>
            <a:r>
              <a:rPr lang="pl-PL" sz="1400" dirty="0"/>
              <a:t>lub innym obiektem na ekranie komputera</a:t>
            </a:r>
          </a:p>
        </p:txBody>
      </p:sp>
      <p:sp>
        <p:nvSpPr>
          <p:cNvPr id="19" name="pole tekstowe 18"/>
          <p:cNvSpPr txBox="1"/>
          <p:nvPr/>
        </p:nvSpPr>
        <p:spPr>
          <a:xfrm>
            <a:off x="4427984" y="3447584"/>
            <a:ext cx="1728192" cy="2031325"/>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VII-VIII</a:t>
            </a:r>
          </a:p>
          <a:p>
            <a:r>
              <a:rPr lang="pl-PL" sz="1400" dirty="0"/>
              <a:t>projektuje, tworzy, testuje oprogramowanie sterujące robotem lub innym obiektem na ekranie lub w rzeczywistości</a:t>
            </a:r>
          </a:p>
        </p:txBody>
      </p:sp>
      <p:sp>
        <p:nvSpPr>
          <p:cNvPr id="20" name="pole tekstowe 19"/>
          <p:cNvSpPr txBox="1"/>
          <p:nvPr/>
        </p:nvSpPr>
        <p:spPr>
          <a:xfrm>
            <a:off x="6156176" y="3446646"/>
            <a:ext cx="2592288" cy="1600438"/>
          </a:xfrm>
          <a:prstGeom prst="rect">
            <a:avLst/>
          </a:prstGeom>
          <a:solidFill>
            <a:schemeClr val="bg1">
              <a:lumMod val="85000"/>
            </a:schemeClr>
          </a:solidFill>
          <a:ln>
            <a:solidFill>
              <a:schemeClr val="accent1">
                <a:shade val="50000"/>
              </a:schemeClr>
            </a:solidFill>
          </a:ln>
        </p:spPr>
        <p:txBody>
          <a:bodyPr wrap="square" rtlCol="0">
            <a:spAutoFit/>
          </a:bodyPr>
          <a:lstStyle/>
          <a:p>
            <a:r>
              <a:rPr lang="pl-PL" sz="1400" dirty="0">
                <a:solidFill>
                  <a:srgbClr val="C00000"/>
                </a:solidFill>
              </a:rPr>
              <a:t>LO, T, B1, B2</a:t>
            </a:r>
          </a:p>
          <a:p>
            <a:r>
              <a:rPr lang="pl-PL" sz="1400" dirty="0"/>
              <a:t>w realizacji problemów prawidłowo dobiera środowisko informatyczne, aplikacje, zasoby, wykorzystuje przy tym elementy robotyki</a:t>
            </a:r>
          </a:p>
        </p:txBody>
      </p:sp>
      <p:sp>
        <p:nvSpPr>
          <p:cNvPr id="57" name="pole tekstowe 56"/>
          <p:cNvSpPr txBox="1"/>
          <p:nvPr/>
        </p:nvSpPr>
        <p:spPr>
          <a:xfrm>
            <a:off x="683568" y="1804100"/>
            <a:ext cx="1872208" cy="523220"/>
          </a:xfrm>
          <a:prstGeom prst="rect">
            <a:avLst/>
          </a:prstGeom>
          <a:noFill/>
          <a:ln>
            <a:solidFill>
              <a:schemeClr val="accent1">
                <a:shade val="50000"/>
              </a:schemeClr>
            </a:solidFill>
          </a:ln>
        </p:spPr>
        <p:txBody>
          <a:bodyPr wrap="square" rtlCol="0">
            <a:spAutoFit/>
          </a:bodyPr>
          <a:lstStyle/>
          <a:p>
            <a:r>
              <a:rPr lang="pl-PL" sz="1400" dirty="0">
                <a:solidFill>
                  <a:srgbClr val="C00000"/>
                </a:solidFill>
              </a:rPr>
              <a:t>I-III</a:t>
            </a:r>
          </a:p>
          <a:p>
            <a:r>
              <a:rPr lang="pl-PL" sz="1400" dirty="0"/>
              <a:t>-</a:t>
            </a:r>
          </a:p>
        </p:txBody>
      </p:sp>
    </p:spTree>
    <p:extLst>
      <p:ext uri="{BB962C8B-B14F-4D97-AF65-F5344CB8AC3E}">
        <p14:creationId xmlns:p14="http://schemas.microsoft.com/office/powerpoint/2010/main" val="81520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7" grpId="0" animBg="1"/>
      <p:bldP spid="18" grpId="0" animBg="1"/>
      <p:bldP spid="19" grpId="0" animBg="1"/>
      <p:bldP spid="20"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Rozdział 3.</a:t>
            </a:r>
          </a:p>
        </p:txBody>
      </p:sp>
      <p:sp>
        <p:nvSpPr>
          <p:cNvPr id="3" name="Podtytuł 2"/>
          <p:cNvSpPr>
            <a:spLocks noGrp="1"/>
          </p:cNvSpPr>
          <p:nvPr>
            <p:ph type="subTitle" idx="1"/>
          </p:nvPr>
        </p:nvSpPr>
        <p:spPr>
          <a:xfrm>
            <a:off x="1447800" y="3429000"/>
            <a:ext cx="6148536" cy="1600200"/>
          </a:xfrm>
        </p:spPr>
        <p:txBody>
          <a:bodyPr/>
          <a:lstStyle/>
          <a:p>
            <a:r>
              <a:rPr lang="pl-PL" sz="2800" dirty="0">
                <a:solidFill>
                  <a:srgbClr val="C00000"/>
                </a:solidFill>
              </a:rPr>
              <a:t>Programowanie </a:t>
            </a:r>
          </a:p>
          <a:p>
            <a:r>
              <a:rPr lang="pl-PL" sz="2800" dirty="0">
                <a:solidFill>
                  <a:srgbClr val="C00000"/>
                </a:solidFill>
              </a:rPr>
              <a:t>od najmłodszych lat w szkole</a:t>
            </a:r>
          </a:p>
        </p:txBody>
      </p:sp>
    </p:spTree>
    <p:extLst>
      <p:ext uri="{BB962C8B-B14F-4D97-AF65-F5344CB8AC3E}">
        <p14:creationId xmlns:p14="http://schemas.microsoft.com/office/powerpoint/2010/main" val="4189616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title"/>
          </p:nvPr>
        </p:nvSpPr>
        <p:spPr>
          <a:xfrm>
            <a:off x="518864" y="116632"/>
            <a:ext cx="8229600" cy="777875"/>
          </a:xfrm>
        </p:spPr>
        <p:txBody>
          <a:bodyPr>
            <a:normAutofit/>
          </a:bodyPr>
          <a:lstStyle/>
          <a:p>
            <a:r>
              <a:rPr lang="pl-PL" altLang="pl-PL" dirty="0">
                <a:cs typeface="Arial" charset="0"/>
              </a:rPr>
              <a:t>P</a:t>
            </a:r>
            <a:r>
              <a:rPr lang="pl-PL" altLang="pl-PL" sz="2400" dirty="0">
                <a:solidFill>
                  <a:srgbClr val="C00000"/>
                </a:solidFill>
                <a:cs typeface="Arial" charset="0"/>
              </a:rPr>
              <a:t>rogramowanie</a:t>
            </a:r>
          </a:p>
        </p:txBody>
      </p:sp>
      <p:sp>
        <p:nvSpPr>
          <p:cNvPr id="3" name="Symbol zastępczy zawartości 2"/>
          <p:cNvSpPr>
            <a:spLocks noGrp="1"/>
          </p:cNvSpPr>
          <p:nvPr>
            <p:ph idx="1"/>
          </p:nvPr>
        </p:nvSpPr>
        <p:spPr>
          <a:xfrm>
            <a:off x="457200" y="1196974"/>
            <a:ext cx="7931224" cy="5256362"/>
          </a:xfrm>
        </p:spPr>
        <p:txBody>
          <a:bodyPr>
            <a:normAutofit/>
          </a:bodyPr>
          <a:lstStyle/>
          <a:p>
            <a:pPr lvl="1">
              <a:spcAft>
                <a:spcPts val="1200"/>
              </a:spcAft>
              <a:defRPr/>
            </a:pPr>
            <a:endParaRPr lang="pl-PL" altLang="pl-PL" sz="1800" dirty="0">
              <a:cs typeface="Arial" charset="0"/>
            </a:endParaRPr>
          </a:p>
          <a:p>
            <a:pPr lvl="1">
              <a:spcAft>
                <a:spcPts val="1200"/>
              </a:spcAft>
              <a:defRPr/>
            </a:pPr>
            <a:r>
              <a:rPr lang="pl-PL" altLang="pl-PL" sz="1700" dirty="0">
                <a:cs typeface="Arial" charset="0"/>
              </a:rPr>
              <a:t>Jest rozumiane jako </a:t>
            </a:r>
            <a:r>
              <a:rPr lang="pl-PL" altLang="pl-PL" sz="1700" dirty="0">
                <a:solidFill>
                  <a:srgbClr val="C00000"/>
                </a:solidFill>
                <a:cs typeface="Arial" charset="0"/>
              </a:rPr>
              <a:t>informatyczne podejście</a:t>
            </a:r>
            <a:r>
              <a:rPr lang="pl-PL" altLang="pl-PL" sz="1700" dirty="0">
                <a:cs typeface="Arial" charset="0"/>
              </a:rPr>
              <a:t> do rozwiązywania problemów z różnych dziedzin. </a:t>
            </a:r>
          </a:p>
          <a:p>
            <a:pPr lvl="1">
              <a:spcAft>
                <a:spcPts val="1200"/>
              </a:spcAft>
              <a:defRPr/>
            </a:pPr>
            <a:r>
              <a:rPr lang="pl-PL" altLang="pl-PL" sz="1700" dirty="0">
                <a:cs typeface="Arial" charset="0"/>
              </a:rPr>
              <a:t>Ma początek dużo wcześniej </a:t>
            </a:r>
            <a:r>
              <a:rPr lang="pl-PL" altLang="pl-PL" sz="1700" dirty="0">
                <a:solidFill>
                  <a:srgbClr val="C00000"/>
                </a:solidFill>
                <a:cs typeface="Arial" charset="0"/>
              </a:rPr>
              <a:t>przed włączeniem komputera</a:t>
            </a:r>
            <a:r>
              <a:rPr lang="pl-PL" altLang="pl-PL" sz="1700" dirty="0">
                <a:cs typeface="Arial" charset="0"/>
              </a:rPr>
              <a:t>. Komputer jest potrzebny do realizacji wcześniej wymyślonego i zaprojektowanego rozwiązania. </a:t>
            </a:r>
          </a:p>
          <a:p>
            <a:pPr lvl="1">
              <a:spcAft>
                <a:spcPts val="1200"/>
              </a:spcAft>
              <a:defRPr/>
            </a:pPr>
            <a:r>
              <a:rPr lang="pl-PL" altLang="pl-PL" sz="1700" dirty="0">
                <a:cs typeface="Arial" charset="0"/>
                <a:sym typeface="Symbol" pitchFamily="18" charset="2"/>
              </a:rPr>
              <a:t>Zaprogramowanie rozwiązanie </a:t>
            </a:r>
            <a:r>
              <a:rPr lang="pl-PL" altLang="pl-PL" sz="1700" dirty="0">
                <a:solidFill>
                  <a:srgbClr val="C00000"/>
                </a:solidFill>
                <a:cs typeface="Arial" charset="0"/>
                <a:sym typeface="Symbol" pitchFamily="18" charset="2"/>
              </a:rPr>
              <a:t>nie musi wiązać się                      z napisaniem programu </a:t>
            </a:r>
            <a:r>
              <a:rPr lang="pl-PL" altLang="pl-PL" sz="1700" dirty="0">
                <a:cs typeface="Arial" charset="0"/>
                <a:sym typeface="Symbol" pitchFamily="18" charset="2"/>
              </a:rPr>
              <a:t>w języku programowania. Rozwiązanie może być realizowane z wykorzystaniem aplikacji użytkowych, innego oprogramowania dla urządzenia cyfrowego.</a:t>
            </a:r>
            <a:endParaRPr lang="pl-PL" altLang="pl-PL" sz="1700" dirty="0">
              <a:cs typeface="Arial" charset="0"/>
            </a:endParaRPr>
          </a:p>
          <a:p>
            <a:pPr lvl="1">
              <a:spcAft>
                <a:spcPts val="1200"/>
              </a:spcAft>
              <a:defRPr/>
            </a:pPr>
            <a:r>
              <a:rPr lang="pl-PL" altLang="pl-PL" sz="1700" dirty="0">
                <a:cs typeface="Arial" charset="0"/>
              </a:rPr>
              <a:t>W szkole poszczególne </a:t>
            </a:r>
            <a:r>
              <a:rPr lang="pl-PL" altLang="pl-PL" sz="1700" dirty="0">
                <a:solidFill>
                  <a:srgbClr val="C00000"/>
                </a:solidFill>
                <a:cs typeface="Arial" charset="0"/>
              </a:rPr>
              <a:t>etapy nie muszą być realizowane w jednym czasie</a:t>
            </a:r>
            <a:r>
              <a:rPr lang="pl-PL" altLang="pl-PL" sz="1700" dirty="0">
                <a:cs typeface="Arial" charset="0"/>
              </a:rPr>
              <a:t>. Model docelowy jest efektem działań na wszystkich etapach edukacji.</a:t>
            </a:r>
            <a:endParaRPr lang="pl-PL" altLang="pl-PL" sz="1700" dirty="0">
              <a:solidFill>
                <a:srgbClr val="C00000"/>
              </a:solidFill>
            </a:endParaRPr>
          </a:p>
        </p:txBody>
      </p:sp>
    </p:spTree>
    <p:extLst>
      <p:ext uri="{BB962C8B-B14F-4D97-AF65-F5344CB8AC3E}">
        <p14:creationId xmlns:p14="http://schemas.microsoft.com/office/powerpoint/2010/main" val="9151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4674" y="304800"/>
            <a:ext cx="8569325" cy="603250"/>
          </a:xfrm>
        </p:spPr>
        <p:txBody>
          <a:bodyPr/>
          <a:lstStyle/>
          <a:p>
            <a:r>
              <a:rPr lang="pl-PL" dirty="0">
                <a:solidFill>
                  <a:srgbClr val="C00000"/>
                </a:solidFill>
              </a:rPr>
              <a:t>Rozwiązywania problemów – podejście informatyczne</a:t>
            </a:r>
            <a:endParaRPr lang="pl-PL" dirty="0">
              <a:solidFill>
                <a:srgbClr val="002060"/>
              </a:solidFill>
            </a:endParaRPr>
          </a:p>
        </p:txBody>
      </p:sp>
      <p:sp>
        <p:nvSpPr>
          <p:cNvPr id="12" name="pole tekstowe 11"/>
          <p:cNvSpPr txBox="1"/>
          <p:nvPr/>
        </p:nvSpPr>
        <p:spPr>
          <a:xfrm>
            <a:off x="755576" y="1556792"/>
            <a:ext cx="4960979" cy="369332"/>
          </a:xfrm>
          <a:prstGeom prst="rect">
            <a:avLst/>
          </a:prstGeom>
          <a:noFill/>
          <a:ln>
            <a:solidFill>
              <a:srgbClr val="FF0000"/>
            </a:solidFill>
          </a:ln>
        </p:spPr>
        <p:txBody>
          <a:bodyPr wrap="square" rtlCol="0">
            <a:spAutoFit/>
          </a:bodyPr>
          <a:lstStyle/>
          <a:p>
            <a:pPr algn="ctr"/>
            <a:r>
              <a:rPr lang="pl-PL" dirty="0">
                <a:solidFill>
                  <a:srgbClr val="002060"/>
                </a:solidFill>
                <a:latin typeface="+mj-lt"/>
              </a:rPr>
              <a:t>specyfikacja problemu: dane i wyniki </a:t>
            </a:r>
          </a:p>
        </p:txBody>
      </p:sp>
      <p:sp>
        <p:nvSpPr>
          <p:cNvPr id="13" name="pole tekstowe 12"/>
          <p:cNvSpPr txBox="1"/>
          <p:nvPr/>
        </p:nvSpPr>
        <p:spPr>
          <a:xfrm>
            <a:off x="644218" y="2431936"/>
            <a:ext cx="5184576" cy="369332"/>
          </a:xfrm>
          <a:prstGeom prst="rect">
            <a:avLst/>
          </a:prstGeom>
          <a:noFill/>
          <a:ln>
            <a:solidFill>
              <a:srgbClr val="FF0000"/>
            </a:solidFill>
          </a:ln>
        </p:spPr>
        <p:txBody>
          <a:bodyPr wrap="square" rtlCol="0">
            <a:spAutoFit/>
          </a:bodyPr>
          <a:lstStyle/>
          <a:p>
            <a:pPr algn="ctr"/>
            <a:r>
              <a:rPr lang="pl-PL" dirty="0">
                <a:solidFill>
                  <a:srgbClr val="002060"/>
                </a:solidFill>
                <a:latin typeface="+mj-lt"/>
              </a:rPr>
              <a:t>modele, pojęcia, podział na </a:t>
            </a:r>
            <a:r>
              <a:rPr lang="pl-PL" dirty="0" err="1">
                <a:solidFill>
                  <a:srgbClr val="002060"/>
                </a:solidFill>
                <a:latin typeface="+mj-lt"/>
              </a:rPr>
              <a:t>podproblemy</a:t>
            </a:r>
            <a:endParaRPr lang="pl-PL" dirty="0">
              <a:solidFill>
                <a:srgbClr val="002060"/>
              </a:solidFill>
              <a:latin typeface="+mj-lt"/>
            </a:endParaRPr>
          </a:p>
        </p:txBody>
      </p:sp>
      <p:sp>
        <p:nvSpPr>
          <p:cNvPr id="14" name="pole tekstowe 13"/>
          <p:cNvSpPr txBox="1"/>
          <p:nvPr/>
        </p:nvSpPr>
        <p:spPr>
          <a:xfrm>
            <a:off x="1292290" y="3311272"/>
            <a:ext cx="3874865" cy="646331"/>
          </a:xfrm>
          <a:prstGeom prst="rect">
            <a:avLst/>
          </a:prstGeom>
          <a:noFill/>
          <a:ln>
            <a:solidFill>
              <a:srgbClr val="FF0000"/>
            </a:solidFill>
          </a:ln>
        </p:spPr>
        <p:txBody>
          <a:bodyPr wrap="square" rtlCol="0">
            <a:spAutoFit/>
          </a:bodyPr>
          <a:lstStyle/>
          <a:p>
            <a:pPr algn="ctr"/>
            <a:r>
              <a:rPr lang="pl-PL" dirty="0">
                <a:solidFill>
                  <a:srgbClr val="002060"/>
                </a:solidFill>
                <a:latin typeface="+mj-lt"/>
              </a:rPr>
              <a:t>odkrycie rozwiązania: algorytm </a:t>
            </a:r>
          </a:p>
          <a:p>
            <a:pPr algn="ctr"/>
            <a:r>
              <a:rPr lang="pl-PL" dirty="0">
                <a:solidFill>
                  <a:srgbClr val="002060"/>
                </a:solidFill>
                <a:latin typeface="+mj-lt"/>
              </a:rPr>
              <a:t>i struktury danych</a:t>
            </a:r>
          </a:p>
        </p:txBody>
      </p:sp>
      <p:sp>
        <p:nvSpPr>
          <p:cNvPr id="15" name="pole tekstowe 14"/>
          <p:cNvSpPr txBox="1"/>
          <p:nvPr/>
        </p:nvSpPr>
        <p:spPr>
          <a:xfrm>
            <a:off x="467544" y="4460056"/>
            <a:ext cx="5616624" cy="646331"/>
          </a:xfrm>
          <a:prstGeom prst="rect">
            <a:avLst/>
          </a:prstGeom>
          <a:noFill/>
          <a:ln>
            <a:solidFill>
              <a:srgbClr val="FF0000"/>
            </a:solidFill>
          </a:ln>
        </p:spPr>
        <p:txBody>
          <a:bodyPr wrap="square" rtlCol="0">
            <a:spAutoFit/>
          </a:bodyPr>
          <a:lstStyle/>
          <a:p>
            <a:pPr algn="ctr"/>
            <a:r>
              <a:rPr lang="pl-PL" dirty="0">
                <a:solidFill>
                  <a:srgbClr val="002060"/>
                </a:solidFill>
                <a:latin typeface="+mj-lt"/>
              </a:rPr>
              <a:t>zapis rozwiązania w języku programowania</a:t>
            </a:r>
          </a:p>
          <a:p>
            <a:pPr algn="ctr"/>
            <a:r>
              <a:rPr lang="pl-PL" dirty="0">
                <a:solidFill>
                  <a:srgbClr val="002060"/>
                </a:solidFill>
                <a:latin typeface="+mj-lt"/>
              </a:rPr>
              <a:t>opracowanie dokumentacji</a:t>
            </a:r>
          </a:p>
        </p:txBody>
      </p:sp>
      <p:sp>
        <p:nvSpPr>
          <p:cNvPr id="16" name="pole tekstowe 15"/>
          <p:cNvSpPr txBox="1"/>
          <p:nvPr/>
        </p:nvSpPr>
        <p:spPr>
          <a:xfrm>
            <a:off x="1862862" y="5620057"/>
            <a:ext cx="2753717" cy="369332"/>
          </a:xfrm>
          <a:prstGeom prst="rect">
            <a:avLst/>
          </a:prstGeom>
          <a:noFill/>
          <a:ln>
            <a:solidFill>
              <a:srgbClr val="FF0000"/>
            </a:solidFill>
          </a:ln>
        </p:spPr>
        <p:txBody>
          <a:bodyPr wrap="square" rtlCol="0">
            <a:spAutoFit/>
          </a:bodyPr>
          <a:lstStyle/>
          <a:p>
            <a:pPr algn="ctr"/>
            <a:r>
              <a:rPr lang="pl-PL" dirty="0">
                <a:solidFill>
                  <a:srgbClr val="002060"/>
                </a:solidFill>
                <a:latin typeface="+mj-lt"/>
              </a:rPr>
              <a:t>testowanie</a:t>
            </a:r>
          </a:p>
        </p:txBody>
      </p:sp>
      <p:sp>
        <p:nvSpPr>
          <p:cNvPr id="17" name="Strzałka w dół 16"/>
          <p:cNvSpPr/>
          <p:nvPr/>
        </p:nvSpPr>
        <p:spPr>
          <a:xfrm>
            <a:off x="3159433" y="1946464"/>
            <a:ext cx="152456" cy="485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trzałka w dół 17"/>
          <p:cNvSpPr/>
          <p:nvPr/>
        </p:nvSpPr>
        <p:spPr>
          <a:xfrm>
            <a:off x="3159433" y="2816508"/>
            <a:ext cx="152456" cy="485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dół 18"/>
          <p:cNvSpPr/>
          <p:nvPr/>
        </p:nvSpPr>
        <p:spPr>
          <a:xfrm>
            <a:off x="3167873" y="3968636"/>
            <a:ext cx="152456" cy="485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trzałka w dół 19"/>
          <p:cNvSpPr/>
          <p:nvPr/>
        </p:nvSpPr>
        <p:spPr>
          <a:xfrm>
            <a:off x="3167873" y="5112480"/>
            <a:ext cx="152456" cy="485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Nawias klamrowy zamykający 24"/>
          <p:cNvSpPr/>
          <p:nvPr/>
        </p:nvSpPr>
        <p:spPr>
          <a:xfrm>
            <a:off x="5940152" y="1340768"/>
            <a:ext cx="432048" cy="46805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6" name="pole tekstowe 25"/>
          <p:cNvSpPr txBox="1"/>
          <p:nvPr/>
        </p:nvSpPr>
        <p:spPr>
          <a:xfrm>
            <a:off x="6300192" y="3358733"/>
            <a:ext cx="2880320" cy="1477328"/>
          </a:xfrm>
          <a:prstGeom prst="rect">
            <a:avLst/>
          </a:prstGeom>
          <a:noFill/>
          <a:ln>
            <a:noFill/>
          </a:ln>
        </p:spPr>
        <p:txBody>
          <a:bodyPr wrap="square" rtlCol="0">
            <a:spAutoFit/>
          </a:bodyPr>
          <a:lstStyle/>
          <a:p>
            <a:pPr algn="ctr"/>
            <a:r>
              <a:rPr lang="pl-PL" dirty="0">
                <a:solidFill>
                  <a:srgbClr val="C00000"/>
                </a:solidFill>
                <a:latin typeface="+mj-lt"/>
              </a:rPr>
              <a:t>Programowanie</a:t>
            </a:r>
            <a:r>
              <a:rPr lang="pl-PL" dirty="0">
                <a:solidFill>
                  <a:srgbClr val="002060"/>
                </a:solidFill>
                <a:latin typeface="+mj-lt"/>
              </a:rPr>
              <a:t> </a:t>
            </a:r>
          </a:p>
          <a:p>
            <a:pPr algn="ctr"/>
            <a:r>
              <a:rPr lang="pl-PL" dirty="0">
                <a:solidFill>
                  <a:srgbClr val="002060"/>
                </a:solidFill>
                <a:latin typeface="+mj-lt"/>
              </a:rPr>
              <a:t>to informatyczne podejście do całego procesu rozwiązania problemu</a:t>
            </a:r>
          </a:p>
        </p:txBody>
      </p:sp>
    </p:spTree>
    <p:extLst>
      <p:ext uri="{BB962C8B-B14F-4D97-AF65-F5344CB8AC3E}">
        <p14:creationId xmlns:p14="http://schemas.microsoft.com/office/powerpoint/2010/main" val="88757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5" grpId="0" animBg="1"/>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p:txBody>
          <a:bodyPr/>
          <a:lstStyle/>
          <a:p>
            <a:r>
              <a:rPr lang="pl-PL" altLang="pl-PL" dirty="0"/>
              <a:t>Podejście abstrakcyjne</a:t>
            </a:r>
          </a:p>
        </p:txBody>
      </p:sp>
      <p:sp>
        <p:nvSpPr>
          <p:cNvPr id="3" name="Symbol zastępczy zawartości 2"/>
          <p:cNvSpPr>
            <a:spLocks noGrp="1"/>
          </p:cNvSpPr>
          <p:nvPr>
            <p:ph sz="quarter" idx="1"/>
          </p:nvPr>
        </p:nvSpPr>
        <p:spPr/>
        <p:txBody>
          <a:bodyPr/>
          <a:lstStyle/>
          <a:p>
            <a:pPr>
              <a:defRPr/>
            </a:pPr>
            <a:endParaRPr lang="pl-PL" sz="1600" dirty="0">
              <a:solidFill>
                <a:srgbClr val="C00000"/>
              </a:solidFill>
            </a:endParaRPr>
          </a:p>
          <a:p>
            <a:pPr>
              <a:defRPr/>
            </a:pPr>
            <a:r>
              <a:rPr lang="pl-PL" sz="1600" dirty="0">
                <a:solidFill>
                  <a:srgbClr val="C00000"/>
                </a:solidFill>
              </a:rPr>
              <a:t>Myślenie abstrakcyjne </a:t>
            </a:r>
            <a:r>
              <a:rPr lang="pl-PL" sz="1600" dirty="0"/>
              <a:t>to zdolność pojęciowego ujmowania rzeczywistości, opisywanie jej abstrakcyjnymi pojęciami, modelami. Jest niezbędnym składnikiem kreatywności. </a:t>
            </a:r>
          </a:p>
          <a:p>
            <a:pPr>
              <a:defRPr/>
            </a:pPr>
            <a:r>
              <a:rPr lang="pl-PL" sz="1600" b="1" dirty="0"/>
              <a:t>Jean Piaget</a:t>
            </a:r>
            <a:r>
              <a:rPr lang="pl-PL" sz="1600" dirty="0"/>
              <a:t> (1896-1980,</a:t>
            </a:r>
            <a:r>
              <a:rPr lang="pl-PL" sz="1600" dirty="0">
                <a:hlinkClick r:id="rId2" tooltip="1980"/>
              </a:rPr>
              <a:t> </a:t>
            </a:r>
            <a:r>
              <a:rPr lang="pl-PL" sz="1600" dirty="0"/>
              <a:t>szwajcarski psycholog, filozof, socjolog, pedagog) - teoria </a:t>
            </a:r>
            <a:r>
              <a:rPr lang="pl-PL" sz="1600" b="1" dirty="0"/>
              <a:t>rozwoju poznawczego </a:t>
            </a:r>
            <a:r>
              <a:rPr lang="pl-PL" sz="1600" dirty="0"/>
              <a:t>umysłu dziecka:</a:t>
            </a:r>
          </a:p>
          <a:p>
            <a:pPr lvl="1">
              <a:defRPr/>
            </a:pPr>
            <a:r>
              <a:rPr lang="pl-PL" sz="1600" dirty="0"/>
              <a:t>1 faza:  od 0 do 2 roku życia dzieci uczą się przez </a:t>
            </a:r>
            <a:r>
              <a:rPr lang="pl-PL" sz="1600" dirty="0">
                <a:solidFill>
                  <a:srgbClr val="C00000"/>
                </a:solidFill>
              </a:rPr>
              <a:t>zmysły</a:t>
            </a:r>
            <a:r>
              <a:rPr lang="pl-PL" sz="1600" dirty="0"/>
              <a:t>, ich świat jest doświadczeniem fizycznym sensoryczno-motorycznym;</a:t>
            </a:r>
          </a:p>
          <a:p>
            <a:pPr lvl="1">
              <a:defRPr/>
            </a:pPr>
            <a:r>
              <a:rPr lang="pl-PL" sz="1600" dirty="0"/>
              <a:t>2 faza: od 2 do 7 roku życia dzieci starają się </a:t>
            </a:r>
            <a:r>
              <a:rPr lang="pl-PL" sz="1600" dirty="0">
                <a:solidFill>
                  <a:srgbClr val="C00000"/>
                </a:solidFill>
              </a:rPr>
              <a:t>uaktywnić swoją wyobraźnię</a:t>
            </a:r>
            <a:r>
              <a:rPr lang="pl-PL" sz="1600" dirty="0"/>
              <a:t>; mają bardzo egocentryczne spojrzenie na świat (przedoperacyjna);</a:t>
            </a:r>
          </a:p>
          <a:p>
            <a:pPr lvl="1">
              <a:defRPr/>
            </a:pPr>
            <a:r>
              <a:rPr lang="pl-PL" sz="1600" dirty="0"/>
              <a:t>3 faza: od 7 do 11 roku życia </a:t>
            </a:r>
            <a:r>
              <a:rPr lang="pl-PL" sz="1600" dirty="0">
                <a:solidFill>
                  <a:srgbClr val="C00000"/>
                </a:solidFill>
              </a:rPr>
              <a:t>dziecko stosuje logikę i alternatywne perspektywy, co pomaga pojąć związki przyczynowo skutkowe; </a:t>
            </a:r>
            <a:r>
              <a:rPr lang="pl-PL" sz="1600" dirty="0"/>
              <a:t>dzieci mają problem z pojęciami abstrakcyjnymi (faza operacji konkretnej);</a:t>
            </a:r>
          </a:p>
          <a:p>
            <a:pPr lvl="1">
              <a:defRPr/>
            </a:pPr>
            <a:r>
              <a:rPr lang="pl-PL" sz="1600" dirty="0"/>
              <a:t>4 faza: od 12 roku życia dzieci </a:t>
            </a:r>
            <a:r>
              <a:rPr lang="pl-PL" sz="1600" dirty="0">
                <a:solidFill>
                  <a:srgbClr val="C00000"/>
                </a:solidFill>
              </a:rPr>
              <a:t>zaczynają myśleć abstrakcyjnie</a:t>
            </a:r>
            <a:r>
              <a:rPr lang="pl-PL" sz="1600" dirty="0"/>
              <a:t>, co pozwala przekroczyć granicę czasu i przestrzeni </a:t>
            </a:r>
            <a:r>
              <a:rPr lang="pl-PL" sz="1600" b="1" dirty="0"/>
              <a:t> </a:t>
            </a:r>
            <a:r>
              <a:rPr lang="pl-PL" sz="1600" dirty="0"/>
              <a:t>(faza operacji formalnych).</a:t>
            </a:r>
          </a:p>
          <a:p>
            <a:pPr marL="0" indent="0">
              <a:buFont typeface="Wingdings" pitchFamily="2" charset="2"/>
              <a:buNone/>
              <a:defRPr/>
            </a:pPr>
            <a:endParaRPr lang="pl-PL" dirty="0"/>
          </a:p>
        </p:txBody>
      </p:sp>
    </p:spTree>
    <p:extLst>
      <p:ext uri="{BB962C8B-B14F-4D97-AF65-F5344CB8AC3E}">
        <p14:creationId xmlns:p14="http://schemas.microsoft.com/office/powerpoint/2010/main" val="3271562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Rozdział 5.</a:t>
            </a:r>
          </a:p>
        </p:txBody>
      </p:sp>
      <p:sp>
        <p:nvSpPr>
          <p:cNvPr id="3" name="Podtytuł 2"/>
          <p:cNvSpPr>
            <a:spLocks noGrp="1"/>
          </p:cNvSpPr>
          <p:nvPr>
            <p:ph type="subTitle" idx="1"/>
          </p:nvPr>
        </p:nvSpPr>
        <p:spPr>
          <a:xfrm>
            <a:off x="1447800" y="3429000"/>
            <a:ext cx="6148536" cy="1600200"/>
          </a:xfrm>
        </p:spPr>
        <p:txBody>
          <a:bodyPr/>
          <a:lstStyle/>
          <a:p>
            <a:r>
              <a:rPr lang="pl-PL" sz="2800" dirty="0">
                <a:solidFill>
                  <a:srgbClr val="C00000"/>
                </a:solidFill>
              </a:rPr>
              <a:t>Edukacja informatyczna </a:t>
            </a:r>
          </a:p>
          <a:p>
            <a:r>
              <a:rPr lang="pl-PL" sz="2800" dirty="0">
                <a:solidFill>
                  <a:srgbClr val="C00000"/>
                </a:solidFill>
              </a:rPr>
              <a:t>w szkole podstawowej</a:t>
            </a:r>
          </a:p>
        </p:txBody>
      </p:sp>
    </p:spTree>
    <p:extLst>
      <p:ext uri="{BB962C8B-B14F-4D97-AF65-F5344CB8AC3E}">
        <p14:creationId xmlns:p14="http://schemas.microsoft.com/office/powerpoint/2010/main" val="1839187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title"/>
          </p:nvPr>
        </p:nvSpPr>
        <p:spPr>
          <a:xfrm>
            <a:off x="539552" y="202853"/>
            <a:ext cx="8229600" cy="777875"/>
          </a:xfrm>
        </p:spPr>
        <p:txBody>
          <a:bodyPr>
            <a:noAutofit/>
          </a:bodyPr>
          <a:lstStyle/>
          <a:p>
            <a:r>
              <a:rPr lang="pl-PL" altLang="pl-PL" dirty="0">
                <a:cs typeface="Arial" charset="0"/>
              </a:rPr>
              <a:t>Edukacja wczesnoszkolna</a:t>
            </a:r>
            <a:r>
              <a:rPr lang="pl-PL" altLang="pl-PL" sz="2400" dirty="0">
                <a:solidFill>
                  <a:srgbClr val="C00000"/>
                </a:solidFill>
                <a:cs typeface="Arial" charset="0"/>
              </a:rPr>
              <a:t>, klasy I–III</a:t>
            </a:r>
            <a:br>
              <a:rPr lang="pl-PL" altLang="pl-PL" sz="2400" dirty="0">
                <a:solidFill>
                  <a:srgbClr val="C00000"/>
                </a:solidFill>
                <a:cs typeface="Arial" charset="0"/>
              </a:rPr>
            </a:br>
            <a:r>
              <a:rPr lang="pl-PL" altLang="pl-PL" dirty="0">
                <a:solidFill>
                  <a:srgbClr val="002060"/>
                </a:solidFill>
                <a:cs typeface="Arial" charset="0"/>
              </a:rPr>
              <a:t>E</a:t>
            </a:r>
            <a:r>
              <a:rPr lang="pl-PL" altLang="pl-PL" sz="2400" dirty="0">
                <a:solidFill>
                  <a:srgbClr val="002060"/>
                </a:solidFill>
                <a:cs typeface="Arial" charset="0"/>
              </a:rPr>
              <a:t>dukacja informatyczna</a:t>
            </a:r>
          </a:p>
        </p:txBody>
      </p:sp>
      <p:sp>
        <p:nvSpPr>
          <p:cNvPr id="14339" name="Symbol zastępczy zawartości 2"/>
          <p:cNvSpPr>
            <a:spLocks noGrp="1"/>
          </p:cNvSpPr>
          <p:nvPr>
            <p:ph idx="1"/>
          </p:nvPr>
        </p:nvSpPr>
        <p:spPr>
          <a:xfrm>
            <a:off x="467544" y="1124744"/>
            <a:ext cx="8496944" cy="4896544"/>
          </a:xfrm>
        </p:spPr>
        <p:txBody>
          <a:bodyPr>
            <a:noAutofit/>
          </a:bodyPr>
          <a:lstStyle/>
          <a:p>
            <a:endParaRPr lang="pl-PL" altLang="pl-PL" sz="1700" dirty="0">
              <a:cs typeface="Arial" charset="0"/>
            </a:endParaRPr>
          </a:p>
          <a:p>
            <a:pPr marL="0" indent="0">
              <a:buNone/>
            </a:pPr>
            <a:r>
              <a:rPr lang="pl-PL" altLang="pl-PL" sz="1700" dirty="0">
                <a:cs typeface="Arial" charset="0"/>
              </a:rPr>
              <a:t>Uczniowie poznają nieformalne znaczenie wybranych pojęć związanych z informatyką, często w formie zabawy, programują intuicyjnie.</a:t>
            </a:r>
          </a:p>
          <a:p>
            <a:r>
              <a:rPr lang="pl-PL" altLang="pl-PL" dirty="0">
                <a:cs typeface="Arial" charset="0"/>
              </a:rPr>
              <a:t>Wprowadzenie do algorytmów:</a:t>
            </a:r>
            <a:endParaRPr lang="pl-PL" altLang="pl-PL" sz="1700" dirty="0">
              <a:cs typeface="Arial" charset="0"/>
            </a:endParaRPr>
          </a:p>
          <a:p>
            <a:pPr lvl="1"/>
            <a:r>
              <a:rPr lang="pl-PL" altLang="pl-PL" sz="1700" b="1" dirty="0">
                <a:solidFill>
                  <a:srgbClr val="C00000"/>
                </a:solidFill>
                <a:cs typeface="Arial" charset="0"/>
              </a:rPr>
              <a:t>liniowa kolejność, powtarzanie czynności </a:t>
            </a:r>
            <a:r>
              <a:rPr lang="pl-PL" altLang="pl-PL" sz="1700" dirty="0">
                <a:solidFill>
                  <a:srgbClr val="002060"/>
                </a:solidFill>
                <a:cs typeface="Arial" charset="0"/>
              </a:rPr>
              <a:t>(sekwencja zdarzeń, logiczny porządek zdarzeń, czynności i wielkości), </a:t>
            </a:r>
          </a:p>
          <a:p>
            <a:pPr lvl="1"/>
            <a:r>
              <a:rPr lang="pl-PL" altLang="pl-PL" sz="1700" b="1" dirty="0">
                <a:solidFill>
                  <a:srgbClr val="C00000"/>
                </a:solidFill>
                <a:cs typeface="Arial" charset="0"/>
              </a:rPr>
              <a:t>instrukcja, sekwencje instrukcji</a:t>
            </a:r>
            <a:r>
              <a:rPr lang="pl-PL" altLang="pl-PL" sz="1700" b="1" dirty="0">
                <a:cs typeface="Arial" charset="0"/>
              </a:rPr>
              <a:t> </a:t>
            </a:r>
            <a:r>
              <a:rPr lang="pl-PL" altLang="pl-PL" sz="1700" dirty="0">
                <a:solidFill>
                  <a:srgbClr val="002060"/>
                </a:solidFill>
                <a:cs typeface="Arial" charset="0"/>
              </a:rPr>
              <a:t>(polecenie),</a:t>
            </a:r>
          </a:p>
          <a:p>
            <a:pPr lvl="1"/>
            <a:r>
              <a:rPr lang="pl-PL" altLang="pl-PL" sz="1700" b="1" dirty="0">
                <a:solidFill>
                  <a:srgbClr val="C00000"/>
                </a:solidFill>
                <a:cs typeface="Arial" charset="0"/>
              </a:rPr>
              <a:t>algorytm</a:t>
            </a:r>
            <a:r>
              <a:rPr lang="pl-PL" altLang="pl-PL" sz="1700" b="1" dirty="0">
                <a:cs typeface="Arial" charset="0"/>
              </a:rPr>
              <a:t> </a:t>
            </a:r>
            <a:r>
              <a:rPr lang="pl-PL" altLang="pl-PL" sz="1700" dirty="0">
                <a:solidFill>
                  <a:srgbClr val="002060"/>
                </a:solidFill>
                <a:cs typeface="Arial" charset="0"/>
              </a:rPr>
              <a:t>(plan działania). </a:t>
            </a:r>
          </a:p>
          <a:p>
            <a:r>
              <a:rPr lang="pl-PL" altLang="pl-PL" sz="1700" dirty="0">
                <a:solidFill>
                  <a:srgbClr val="002060"/>
                </a:solidFill>
                <a:cs typeface="Arial" charset="0"/>
              </a:rPr>
              <a:t>Jest to początek myślenia algorytmicznego, wspomagany wizualizacją lub symulacją działań algorytmicznych – uczniowie stawiają w ten sposób</a:t>
            </a:r>
            <a:r>
              <a:rPr lang="pl-PL" altLang="pl-PL" sz="1700" dirty="0">
                <a:cs typeface="Arial" charset="0"/>
              </a:rPr>
              <a:t> </a:t>
            </a:r>
            <a:r>
              <a:rPr lang="pl-PL" altLang="pl-PL" sz="1700" b="1" dirty="0">
                <a:solidFill>
                  <a:srgbClr val="C00000"/>
                </a:solidFill>
                <a:cs typeface="Arial" charset="0"/>
              </a:rPr>
              <a:t>pierwsze kroki w wizualnym programowaniu</a:t>
            </a:r>
            <a:r>
              <a:rPr lang="pl-PL" altLang="pl-PL" sz="1700" dirty="0">
                <a:cs typeface="Arial" charset="0"/>
              </a:rPr>
              <a:t>. </a:t>
            </a:r>
          </a:p>
          <a:p>
            <a:r>
              <a:rPr lang="pl-PL" altLang="pl-PL" sz="1700" dirty="0">
                <a:solidFill>
                  <a:srgbClr val="002060"/>
                </a:solidFill>
                <a:cs typeface="Arial" charset="0"/>
              </a:rPr>
              <a:t>Tworzone są  proste programy sterujące robotem lub istotą na ekranie.</a:t>
            </a:r>
          </a:p>
          <a:p>
            <a:r>
              <a:rPr lang="pl-PL" altLang="pl-PL" sz="1700" dirty="0">
                <a:solidFill>
                  <a:srgbClr val="002060"/>
                </a:solidFill>
                <a:cs typeface="Arial" charset="0"/>
              </a:rPr>
              <a:t>Uczniowie posługują się komputerem i aplikacjami użytkowymi opracowując kompozycje  graficzne i dokumenty tekstowe, pomagając sobie w nauce czytania, pisania, rachowania i prezentacji pomysłów. </a:t>
            </a:r>
          </a:p>
          <a:p>
            <a:r>
              <a:rPr lang="pl-PL" altLang="pl-PL" sz="1700" dirty="0">
                <a:solidFill>
                  <a:srgbClr val="002060"/>
                </a:solidFill>
                <a:cs typeface="Arial" charset="0"/>
              </a:rPr>
              <a:t>Korzystają  bezpiecznie i zgodnie z prawem ze wskazanych zasobów w Internecie. </a:t>
            </a:r>
          </a:p>
        </p:txBody>
      </p:sp>
    </p:spTree>
    <p:extLst>
      <p:ext uri="{BB962C8B-B14F-4D97-AF65-F5344CB8AC3E}">
        <p14:creationId xmlns:p14="http://schemas.microsoft.com/office/powerpoint/2010/main" val="9211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518864" y="188640"/>
            <a:ext cx="8229600" cy="777875"/>
          </a:xfrm>
        </p:spPr>
        <p:txBody>
          <a:bodyPr>
            <a:noAutofit/>
          </a:bodyPr>
          <a:lstStyle/>
          <a:p>
            <a:r>
              <a:rPr lang="pl-PL" altLang="pl-PL" dirty="0">
                <a:cs typeface="Arial" charset="0"/>
              </a:rPr>
              <a:t>S</a:t>
            </a:r>
            <a:r>
              <a:rPr lang="pl-PL" altLang="pl-PL" sz="2400" dirty="0">
                <a:solidFill>
                  <a:srgbClr val="C00000"/>
                </a:solidFill>
                <a:cs typeface="Arial" charset="0"/>
              </a:rPr>
              <a:t>zkoła podstawowa, klasy IV–VI</a:t>
            </a:r>
            <a:br>
              <a:rPr lang="pl-PL" altLang="pl-PL" sz="2400" dirty="0">
                <a:solidFill>
                  <a:srgbClr val="C00000"/>
                </a:solidFill>
                <a:cs typeface="Arial" charset="0"/>
              </a:rPr>
            </a:br>
            <a:r>
              <a:rPr lang="pl-PL" altLang="pl-PL" sz="2400" dirty="0">
                <a:solidFill>
                  <a:srgbClr val="002060"/>
                </a:solidFill>
                <a:cs typeface="Arial" charset="0"/>
              </a:rPr>
              <a:t>Informatyka</a:t>
            </a:r>
          </a:p>
        </p:txBody>
      </p:sp>
      <p:sp>
        <p:nvSpPr>
          <p:cNvPr id="3" name="Symbol zastępczy zawartości 2"/>
          <p:cNvSpPr>
            <a:spLocks noGrp="1"/>
          </p:cNvSpPr>
          <p:nvPr>
            <p:ph idx="1"/>
          </p:nvPr>
        </p:nvSpPr>
        <p:spPr>
          <a:xfrm>
            <a:off x="529654" y="980728"/>
            <a:ext cx="8578850" cy="4824536"/>
          </a:xfrm>
        </p:spPr>
        <p:txBody>
          <a:bodyPr>
            <a:normAutofit fontScale="92500" lnSpcReduction="10000"/>
          </a:bodyPr>
          <a:lstStyle/>
          <a:p>
            <a:pPr marL="0" indent="0">
              <a:buFontTx/>
              <a:buNone/>
            </a:pPr>
            <a:endParaRPr lang="pl-PL" sz="1700" b="1" dirty="0">
              <a:cs typeface="Arial" charset="0"/>
            </a:endParaRPr>
          </a:p>
          <a:p>
            <a:pPr marL="0" indent="0">
              <a:buFontTx/>
              <a:buNone/>
            </a:pPr>
            <a:r>
              <a:rPr lang="pl-PL" sz="1700" dirty="0">
                <a:solidFill>
                  <a:srgbClr val="002060"/>
                </a:solidFill>
                <a:cs typeface="Arial" charset="0"/>
              </a:rPr>
              <a:t>Uczniowie zaczynają zapoznawać się z informatyką w sposób bardziej formalny: </a:t>
            </a:r>
          </a:p>
          <a:p>
            <a:pPr marL="0" indent="0">
              <a:buFontTx/>
              <a:buNone/>
            </a:pPr>
            <a:endParaRPr lang="pl-PL" sz="1700" b="1" dirty="0">
              <a:solidFill>
                <a:srgbClr val="002060"/>
              </a:solidFill>
              <a:cs typeface="Arial" charset="0"/>
            </a:endParaRPr>
          </a:p>
          <a:p>
            <a:r>
              <a:rPr lang="pl-PL" altLang="pl-PL" sz="1700" dirty="0">
                <a:solidFill>
                  <a:srgbClr val="002060"/>
                </a:solidFill>
                <a:cs typeface="Arial" charset="0"/>
              </a:rPr>
              <a:t>Rozwijają podejście algorytmiczne przy rozwiązywaniu sytuacji problemowych z różnych dziedzin.</a:t>
            </a:r>
          </a:p>
          <a:p>
            <a:r>
              <a:rPr lang="pl-PL" altLang="pl-PL" sz="1700" dirty="0">
                <a:solidFill>
                  <a:srgbClr val="002060"/>
                </a:solidFill>
                <a:cs typeface="Arial" charset="0"/>
              </a:rPr>
              <a:t>Tworzą i zapisują w</a:t>
            </a:r>
            <a:r>
              <a:rPr lang="pl-PL" altLang="pl-PL" sz="1700" dirty="0">
                <a:cs typeface="Arial" charset="0"/>
              </a:rPr>
              <a:t> </a:t>
            </a:r>
            <a:r>
              <a:rPr lang="pl-PL" altLang="pl-PL" sz="1700" b="1" dirty="0">
                <a:solidFill>
                  <a:srgbClr val="C00000"/>
                </a:solidFill>
                <a:cs typeface="Arial" charset="0"/>
              </a:rPr>
              <a:t>wizualnym języku programowania </a:t>
            </a:r>
            <a:r>
              <a:rPr lang="pl-PL" altLang="pl-PL" sz="1700" dirty="0">
                <a:solidFill>
                  <a:srgbClr val="002060"/>
                </a:solidFill>
                <a:cs typeface="Arial" charset="0"/>
              </a:rPr>
              <a:t>pomysły historyjek i rozwiązania problemów, w tym proste algorytmy z wykorzystaniem poleceń sekwencyjnych, warunkowych i iteracyjnych oraz zdarzeń.</a:t>
            </a:r>
          </a:p>
          <a:p>
            <a:r>
              <a:rPr lang="pl-PL" altLang="pl-PL" sz="1700" dirty="0">
                <a:solidFill>
                  <a:srgbClr val="002060"/>
                </a:solidFill>
                <a:cs typeface="Arial" charset="0"/>
              </a:rPr>
              <a:t>Potrafią napisać prosty program sterujący robotem lub innym obiektem na ekranie komputera i testują na komputerze swoje programy. </a:t>
            </a:r>
          </a:p>
          <a:p>
            <a:r>
              <a:rPr lang="pl-PL" altLang="pl-PL" sz="1700" dirty="0">
                <a:solidFill>
                  <a:srgbClr val="002060"/>
                </a:solidFill>
                <a:cs typeface="Arial" charset="0"/>
              </a:rPr>
              <a:t>Posługują się komputerem i aplikacjami komputerowymi, rozwijając umiejętności wyrażania swoich myśli i ich prezentacji, które wykonują indywidualnie lub zespołowo.</a:t>
            </a:r>
          </a:p>
          <a:p>
            <a:r>
              <a:rPr lang="pl-PL" altLang="pl-PL" sz="1700" dirty="0">
                <a:solidFill>
                  <a:srgbClr val="002060"/>
                </a:solidFill>
                <a:cs typeface="Arial" charset="0"/>
              </a:rPr>
              <a:t>W sieci poszukują informacji przydatnych w rozwiązywaniu stawianych zadań i problemów. </a:t>
            </a:r>
          </a:p>
          <a:p>
            <a:r>
              <a:rPr lang="pl-PL" altLang="pl-PL" sz="1700" dirty="0">
                <a:solidFill>
                  <a:srgbClr val="002060"/>
                </a:solidFill>
                <a:cs typeface="Arial" charset="0"/>
              </a:rPr>
              <a:t>Postępują bezpiecznie, odpowiedzialnie i etycznie w środowisku komputerowo-sieciowym</a:t>
            </a:r>
            <a:r>
              <a:rPr lang="pl-PL" altLang="pl-PL" sz="1700" dirty="0">
                <a:cs typeface="Arial" charset="0"/>
              </a:rPr>
              <a:t>. </a:t>
            </a:r>
          </a:p>
        </p:txBody>
      </p:sp>
    </p:spTree>
    <p:extLst>
      <p:ext uri="{BB962C8B-B14F-4D97-AF65-F5344CB8AC3E}">
        <p14:creationId xmlns:p14="http://schemas.microsoft.com/office/powerpoint/2010/main" val="403132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Rozdział 1.</a:t>
            </a:r>
          </a:p>
        </p:txBody>
      </p:sp>
      <p:sp>
        <p:nvSpPr>
          <p:cNvPr id="3" name="Podtytuł 2"/>
          <p:cNvSpPr>
            <a:spLocks noGrp="1"/>
          </p:cNvSpPr>
          <p:nvPr>
            <p:ph type="subTitle" idx="1"/>
          </p:nvPr>
        </p:nvSpPr>
        <p:spPr>
          <a:xfrm>
            <a:off x="1447800" y="3429000"/>
            <a:ext cx="6148536" cy="1600200"/>
          </a:xfrm>
        </p:spPr>
        <p:txBody>
          <a:bodyPr/>
          <a:lstStyle/>
          <a:p>
            <a:r>
              <a:rPr lang="pl-PL" sz="2800" dirty="0">
                <a:solidFill>
                  <a:srgbClr val="C00000"/>
                </a:solidFill>
              </a:rPr>
              <a:t>Nowe podejście do przedmiotu informatyka </a:t>
            </a:r>
          </a:p>
        </p:txBody>
      </p:sp>
    </p:spTree>
    <p:extLst>
      <p:ext uri="{BB962C8B-B14F-4D97-AF65-F5344CB8AC3E}">
        <p14:creationId xmlns:p14="http://schemas.microsoft.com/office/powerpoint/2010/main" val="229691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a:spLocks noGrp="1"/>
          </p:cNvSpPr>
          <p:nvPr>
            <p:ph type="title"/>
          </p:nvPr>
        </p:nvSpPr>
        <p:spPr>
          <a:xfrm>
            <a:off x="518864" y="188640"/>
            <a:ext cx="8229600" cy="777875"/>
          </a:xfrm>
        </p:spPr>
        <p:txBody>
          <a:bodyPr>
            <a:noAutofit/>
          </a:bodyPr>
          <a:lstStyle/>
          <a:p>
            <a:r>
              <a:rPr lang="pl-PL" altLang="pl-PL" dirty="0">
                <a:cs typeface="Arial" charset="0"/>
              </a:rPr>
              <a:t>S</a:t>
            </a:r>
            <a:r>
              <a:rPr lang="pl-PL" altLang="pl-PL" sz="2400" dirty="0">
                <a:solidFill>
                  <a:srgbClr val="C00000"/>
                </a:solidFill>
                <a:cs typeface="Arial" charset="0"/>
              </a:rPr>
              <a:t>zkoła podstawowa, klasy VII–VIII</a:t>
            </a:r>
            <a:r>
              <a:rPr lang="pl-PL" altLang="pl-PL" dirty="0">
                <a:cs typeface="Arial" charset="0"/>
              </a:rPr>
              <a:t> przejściowe</a:t>
            </a:r>
            <a:r>
              <a:rPr lang="pl-PL" altLang="pl-PL" sz="2400" dirty="0">
                <a:solidFill>
                  <a:srgbClr val="C00000"/>
                </a:solidFill>
                <a:cs typeface="Arial" charset="0"/>
              </a:rPr>
              <a:t/>
            </a:r>
            <a:br>
              <a:rPr lang="pl-PL" altLang="pl-PL" sz="2400" dirty="0">
                <a:solidFill>
                  <a:srgbClr val="C00000"/>
                </a:solidFill>
                <a:cs typeface="Arial" charset="0"/>
              </a:rPr>
            </a:br>
            <a:r>
              <a:rPr lang="pl-PL" altLang="pl-PL" sz="2400" dirty="0">
                <a:solidFill>
                  <a:srgbClr val="002060"/>
                </a:solidFill>
                <a:cs typeface="Arial" charset="0"/>
              </a:rPr>
              <a:t>Informatyka</a:t>
            </a:r>
          </a:p>
        </p:txBody>
      </p:sp>
      <p:sp>
        <p:nvSpPr>
          <p:cNvPr id="3" name="Symbol zastępczy zawartości 2"/>
          <p:cNvSpPr>
            <a:spLocks noGrp="1"/>
          </p:cNvSpPr>
          <p:nvPr>
            <p:ph idx="1"/>
          </p:nvPr>
        </p:nvSpPr>
        <p:spPr>
          <a:xfrm>
            <a:off x="457200" y="1196974"/>
            <a:ext cx="8229600" cy="4608289"/>
          </a:xfrm>
        </p:spPr>
        <p:txBody>
          <a:bodyPr>
            <a:normAutofit/>
          </a:bodyPr>
          <a:lstStyle/>
          <a:p>
            <a:pPr marL="0" indent="0">
              <a:buFontTx/>
              <a:buNone/>
            </a:pPr>
            <a:endParaRPr lang="pl-PL" sz="1700" dirty="0">
              <a:solidFill>
                <a:srgbClr val="002060"/>
              </a:solidFill>
              <a:cs typeface="Arial" charset="0"/>
            </a:endParaRPr>
          </a:p>
          <a:p>
            <a:pPr marL="0" indent="0">
              <a:buFontTx/>
              <a:buNone/>
            </a:pPr>
            <a:r>
              <a:rPr lang="pl-PL" sz="1700" dirty="0">
                <a:solidFill>
                  <a:srgbClr val="002060"/>
                </a:solidFill>
                <a:cs typeface="Arial" charset="0"/>
              </a:rPr>
              <a:t>Uczniowie, którzy przeszli kształcenie informatyczne w klasach IV–VI oparte na wcześniej obowiązującej podstawie programowej,  </a:t>
            </a:r>
            <a:r>
              <a:rPr lang="pl-PL" b="1" dirty="0">
                <a:cs typeface="Arial" charset="0"/>
              </a:rPr>
              <a:t>               </a:t>
            </a:r>
            <a:r>
              <a:rPr lang="pl-PL" sz="1700" b="1" dirty="0">
                <a:solidFill>
                  <a:srgbClr val="002060"/>
                </a:solidFill>
                <a:cs typeface="Arial" charset="0"/>
              </a:rPr>
              <a:t>są wprowadzeni do myślenia algorytmicznego, </a:t>
            </a:r>
            <a:r>
              <a:rPr lang="pl-PL" sz="1700" dirty="0">
                <a:solidFill>
                  <a:srgbClr val="002060"/>
                </a:solidFill>
                <a:cs typeface="Arial" charset="0"/>
              </a:rPr>
              <a:t>poznając podstawowe pojęcia informatyczne i rozwiązując algorytmicznie wybrane problemy: </a:t>
            </a:r>
          </a:p>
          <a:p>
            <a:pPr marL="0" indent="0">
              <a:buFontTx/>
              <a:buNone/>
            </a:pPr>
            <a:endParaRPr lang="pl-PL" sz="1800" dirty="0">
              <a:solidFill>
                <a:srgbClr val="002060"/>
              </a:solidFill>
              <a:cs typeface="Arial" charset="0"/>
            </a:endParaRPr>
          </a:p>
          <a:p>
            <a:r>
              <a:rPr lang="pl-PL" altLang="pl-PL" sz="1700" dirty="0">
                <a:solidFill>
                  <a:srgbClr val="002060"/>
                </a:solidFill>
                <a:cs typeface="Arial" charset="0"/>
              </a:rPr>
              <a:t>rozwijają i poszerzają dotychczas zdobytą wiedzę i umiejętności informatyczne,</a:t>
            </a:r>
          </a:p>
          <a:p>
            <a:r>
              <a:rPr lang="pl-PL" altLang="pl-PL" sz="1700" dirty="0">
                <a:solidFill>
                  <a:srgbClr val="002060"/>
                </a:solidFill>
                <a:cs typeface="Arial" charset="0"/>
              </a:rPr>
              <a:t>programują rozwiązania w </a:t>
            </a:r>
            <a:r>
              <a:rPr lang="pl-PL" altLang="pl-PL" sz="1700" b="1" dirty="0">
                <a:solidFill>
                  <a:srgbClr val="C00000"/>
                </a:solidFill>
                <a:cs typeface="Arial" charset="0"/>
              </a:rPr>
              <a:t>wizualnym lub tekstowym języku </a:t>
            </a:r>
            <a:r>
              <a:rPr lang="pl-PL" altLang="pl-PL" sz="1700" dirty="0">
                <a:solidFill>
                  <a:srgbClr val="002060"/>
                </a:solidFill>
                <a:cs typeface="Arial" charset="0"/>
              </a:rPr>
              <a:t>programowania, stawiając w nich pierwsze kroki, </a:t>
            </a:r>
          </a:p>
          <a:p>
            <a:r>
              <a:rPr lang="pl-PL" altLang="pl-PL" sz="1700" dirty="0">
                <a:solidFill>
                  <a:srgbClr val="002060"/>
                </a:solidFill>
                <a:cs typeface="Arial" charset="0"/>
              </a:rPr>
              <a:t>stosują różne metody przy rozwiązywaniu problemów,</a:t>
            </a:r>
          </a:p>
          <a:p>
            <a:r>
              <a:rPr lang="pl-PL" altLang="pl-PL" sz="1700" dirty="0">
                <a:solidFill>
                  <a:srgbClr val="002060"/>
                </a:solidFill>
                <a:cs typeface="Arial" charset="0"/>
              </a:rPr>
              <a:t>rozwijają kompetencje zespołowego rozwiązywania problemów pochodzących z różnych dziedzin, realizując projekty z wykorzystaniem aplikacji użytkowych.</a:t>
            </a:r>
          </a:p>
          <a:p>
            <a:pPr marL="0" indent="0" eaLnBrk="1" hangingPunct="1">
              <a:spcBef>
                <a:spcPts val="600"/>
              </a:spcBef>
              <a:buClr>
                <a:schemeClr val="accent1"/>
              </a:buClr>
              <a:buSzPct val="76000"/>
              <a:buFont typeface="Wingdings 3" pitchFamily="18" charset="2"/>
              <a:buChar char=""/>
            </a:pPr>
            <a:endParaRPr lang="pl-PL" sz="1600" dirty="0">
              <a:cs typeface="Arial" charset="0"/>
            </a:endParaRPr>
          </a:p>
        </p:txBody>
      </p:sp>
    </p:spTree>
    <p:extLst>
      <p:ext uri="{BB962C8B-B14F-4D97-AF65-F5344CB8AC3E}">
        <p14:creationId xmlns:p14="http://schemas.microsoft.com/office/powerpoint/2010/main" val="257493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518864" y="188640"/>
            <a:ext cx="8229600" cy="777875"/>
          </a:xfrm>
        </p:spPr>
        <p:txBody>
          <a:bodyPr>
            <a:noAutofit/>
          </a:bodyPr>
          <a:lstStyle/>
          <a:p>
            <a:r>
              <a:rPr lang="pl-PL" altLang="pl-PL" dirty="0">
                <a:cs typeface="Arial" charset="0"/>
              </a:rPr>
              <a:t>S</a:t>
            </a:r>
            <a:r>
              <a:rPr lang="pl-PL" altLang="pl-PL" sz="2400" dirty="0">
                <a:solidFill>
                  <a:srgbClr val="C00000"/>
                </a:solidFill>
                <a:cs typeface="Arial" charset="0"/>
              </a:rPr>
              <a:t>zkoła podstawowa, klasy VII–VIII </a:t>
            </a:r>
            <a:br>
              <a:rPr lang="pl-PL" altLang="pl-PL" sz="2400" dirty="0">
                <a:solidFill>
                  <a:srgbClr val="C00000"/>
                </a:solidFill>
                <a:cs typeface="Arial" charset="0"/>
              </a:rPr>
            </a:br>
            <a:r>
              <a:rPr lang="pl-PL" altLang="pl-PL" sz="2400" dirty="0">
                <a:solidFill>
                  <a:srgbClr val="002060"/>
                </a:solidFill>
                <a:cs typeface="Arial" charset="0"/>
              </a:rPr>
              <a:t>Informatyka</a:t>
            </a:r>
          </a:p>
        </p:txBody>
      </p:sp>
      <p:sp>
        <p:nvSpPr>
          <p:cNvPr id="3" name="Symbol zastępczy zawartości 2"/>
          <p:cNvSpPr>
            <a:spLocks noGrp="1"/>
          </p:cNvSpPr>
          <p:nvPr>
            <p:ph idx="1"/>
          </p:nvPr>
        </p:nvSpPr>
        <p:spPr>
          <a:xfrm>
            <a:off x="457200" y="1196975"/>
            <a:ext cx="8229600" cy="4319588"/>
          </a:xfrm>
        </p:spPr>
        <p:txBody>
          <a:bodyPr>
            <a:normAutofit/>
          </a:bodyPr>
          <a:lstStyle/>
          <a:p>
            <a:pPr marL="0" indent="0">
              <a:buFontTx/>
              <a:buNone/>
            </a:pPr>
            <a:r>
              <a:rPr lang="pl-PL" sz="1700" dirty="0">
                <a:solidFill>
                  <a:srgbClr val="002060"/>
                </a:solidFill>
                <a:cs typeface="Arial" charset="0"/>
              </a:rPr>
              <a:t>Uczniowie, którzy w klasach IV–VI przeszli kształcenie informatyczne oparte na nowej podstawie programowej, </a:t>
            </a:r>
            <a:r>
              <a:rPr lang="pl-PL" sz="1700" b="1" dirty="0">
                <a:solidFill>
                  <a:srgbClr val="002060"/>
                </a:solidFill>
                <a:cs typeface="Arial" charset="0"/>
              </a:rPr>
              <a:t>zostali wcześniej wprowadzeni do myślenia algorytmicznego,</a:t>
            </a:r>
            <a:r>
              <a:rPr lang="pl-PL" sz="1700" dirty="0">
                <a:solidFill>
                  <a:srgbClr val="002060"/>
                </a:solidFill>
                <a:cs typeface="Arial" charset="0"/>
              </a:rPr>
              <a:t> poznając podstawowe pojęcia informatyczne i rozwiązując algorytmicznie wybrane problemy:</a:t>
            </a:r>
          </a:p>
          <a:p>
            <a:pPr marL="0" indent="0">
              <a:buFontTx/>
              <a:buNone/>
            </a:pPr>
            <a:endParaRPr lang="pl-PL" sz="1700" dirty="0">
              <a:solidFill>
                <a:srgbClr val="002060"/>
              </a:solidFill>
              <a:cs typeface="Arial" charset="0"/>
            </a:endParaRPr>
          </a:p>
          <a:p>
            <a:r>
              <a:rPr lang="pl-PL" altLang="pl-PL" sz="1700" dirty="0">
                <a:solidFill>
                  <a:srgbClr val="002060"/>
                </a:solidFill>
                <a:cs typeface="Arial" charset="0"/>
              </a:rPr>
              <a:t>rozwijają i poszerzają dotychczas zdobytą wiedzę i umiejętności informatyczne,</a:t>
            </a:r>
          </a:p>
          <a:p>
            <a:r>
              <a:rPr lang="pl-PL" altLang="pl-PL" sz="1700" dirty="0">
                <a:solidFill>
                  <a:srgbClr val="002060"/>
                </a:solidFill>
                <a:cs typeface="Arial" charset="0"/>
              </a:rPr>
              <a:t>programują rozwiązania stawiając pierwsze kroki w </a:t>
            </a:r>
            <a:r>
              <a:rPr lang="pl-PL" altLang="pl-PL" sz="1700" b="1" dirty="0">
                <a:solidFill>
                  <a:srgbClr val="C00000"/>
                </a:solidFill>
                <a:cs typeface="Arial" charset="0"/>
              </a:rPr>
              <a:t>tekstowym języku programowania</a:t>
            </a:r>
            <a:r>
              <a:rPr lang="pl-PL" altLang="pl-PL" sz="1700" dirty="0">
                <a:solidFill>
                  <a:srgbClr val="002060"/>
                </a:solidFill>
                <a:cs typeface="Arial" charset="0"/>
              </a:rPr>
              <a:t>,</a:t>
            </a:r>
          </a:p>
          <a:p>
            <a:r>
              <a:rPr lang="pl-PL" altLang="pl-PL" sz="1700" dirty="0">
                <a:solidFill>
                  <a:srgbClr val="002060"/>
                </a:solidFill>
                <a:cs typeface="Arial" charset="0"/>
              </a:rPr>
              <a:t>stosują różne metody przy rozwiązywaniu problemów, </a:t>
            </a:r>
          </a:p>
          <a:p>
            <a:r>
              <a:rPr lang="pl-PL" altLang="pl-PL" sz="1700" dirty="0">
                <a:solidFill>
                  <a:srgbClr val="002060"/>
                </a:solidFill>
                <a:cs typeface="Arial" charset="0"/>
              </a:rPr>
              <a:t>rozwijają kompetencje zespołowego rozwiązywania problemów pochodzących z różnych dziedzin, realizując projekty z wykorzystaniem aplikacji użytkowych.</a:t>
            </a:r>
          </a:p>
          <a:p>
            <a:pPr marL="0" indent="0" eaLnBrk="1" hangingPunct="1">
              <a:spcBef>
                <a:spcPts val="600"/>
              </a:spcBef>
              <a:buClr>
                <a:schemeClr val="accent1"/>
              </a:buClr>
              <a:buSzPct val="76000"/>
              <a:buFontTx/>
              <a:buNone/>
            </a:pPr>
            <a:endParaRPr lang="pl-PL" sz="1600" dirty="0">
              <a:solidFill>
                <a:srgbClr val="002060"/>
              </a:solidFill>
              <a:cs typeface="Arial" charset="0"/>
            </a:endParaRPr>
          </a:p>
        </p:txBody>
      </p:sp>
    </p:spTree>
    <p:extLst>
      <p:ext uri="{BB962C8B-B14F-4D97-AF65-F5344CB8AC3E}">
        <p14:creationId xmlns:p14="http://schemas.microsoft.com/office/powerpoint/2010/main" val="52984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Rozdział 6.</a:t>
            </a:r>
          </a:p>
        </p:txBody>
      </p:sp>
      <p:sp>
        <p:nvSpPr>
          <p:cNvPr id="3" name="Podtytuł 2"/>
          <p:cNvSpPr>
            <a:spLocks noGrp="1"/>
          </p:cNvSpPr>
          <p:nvPr>
            <p:ph type="subTitle" idx="1"/>
          </p:nvPr>
        </p:nvSpPr>
        <p:spPr>
          <a:xfrm>
            <a:off x="1447800" y="3429000"/>
            <a:ext cx="6148536" cy="1600200"/>
          </a:xfrm>
        </p:spPr>
        <p:txBody>
          <a:bodyPr/>
          <a:lstStyle/>
          <a:p>
            <a:r>
              <a:rPr lang="pl-PL" sz="2800" dirty="0">
                <a:solidFill>
                  <a:srgbClr val="C00000"/>
                </a:solidFill>
              </a:rPr>
              <a:t>Edukacja informatyczna </a:t>
            </a:r>
          </a:p>
          <a:p>
            <a:r>
              <a:rPr lang="pl-PL" sz="2800" dirty="0">
                <a:solidFill>
                  <a:srgbClr val="C00000"/>
                </a:solidFill>
              </a:rPr>
              <a:t>w szkole ponadpodstawowej</a:t>
            </a:r>
          </a:p>
          <a:p>
            <a:r>
              <a:rPr lang="pl-PL" sz="2800" dirty="0"/>
              <a:t>poziom podstawowy</a:t>
            </a:r>
          </a:p>
        </p:txBody>
      </p:sp>
    </p:spTree>
    <p:extLst>
      <p:ext uri="{BB962C8B-B14F-4D97-AF65-F5344CB8AC3E}">
        <p14:creationId xmlns:p14="http://schemas.microsoft.com/office/powerpoint/2010/main" val="3728250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518864" y="130845"/>
            <a:ext cx="8229600" cy="777875"/>
          </a:xfrm>
        </p:spPr>
        <p:txBody>
          <a:bodyPr>
            <a:noAutofit/>
          </a:bodyPr>
          <a:lstStyle/>
          <a:p>
            <a:r>
              <a:rPr lang="pl-PL" altLang="pl-PL" dirty="0">
                <a:cs typeface="Arial" charset="0"/>
              </a:rPr>
              <a:t>Szkoły ponadpodstawowe </a:t>
            </a:r>
            <a:br>
              <a:rPr lang="pl-PL" altLang="pl-PL" dirty="0">
                <a:cs typeface="Arial" charset="0"/>
              </a:rPr>
            </a:br>
            <a:r>
              <a:rPr lang="pl-PL" altLang="pl-PL" dirty="0">
                <a:solidFill>
                  <a:srgbClr val="002060"/>
                </a:solidFill>
                <a:cs typeface="Arial" charset="0"/>
              </a:rPr>
              <a:t>Informatyka - </a:t>
            </a:r>
            <a:r>
              <a:rPr lang="pl-PL" altLang="pl-PL" sz="2400" dirty="0">
                <a:solidFill>
                  <a:srgbClr val="002060"/>
                </a:solidFill>
                <a:cs typeface="Arial" charset="0"/>
              </a:rPr>
              <a:t>poziom podstawowy</a:t>
            </a:r>
          </a:p>
        </p:txBody>
      </p:sp>
      <p:sp>
        <p:nvSpPr>
          <p:cNvPr id="6" name="Symbol zastępczy zawartości 2"/>
          <p:cNvSpPr>
            <a:spLocks noGrp="1"/>
          </p:cNvSpPr>
          <p:nvPr>
            <p:ph idx="1"/>
          </p:nvPr>
        </p:nvSpPr>
        <p:spPr>
          <a:xfrm>
            <a:off x="467544" y="1197546"/>
            <a:ext cx="8424936" cy="5471814"/>
          </a:xfrm>
        </p:spPr>
        <p:txBody>
          <a:bodyPr>
            <a:normAutofit/>
          </a:bodyPr>
          <a:lstStyle/>
          <a:p>
            <a:pPr marL="0" indent="0">
              <a:spcBef>
                <a:spcPts val="1200"/>
              </a:spcBef>
              <a:buNone/>
            </a:pPr>
            <a:r>
              <a:rPr lang="pl-PL" sz="1700" dirty="0"/>
              <a:t>Uczniowie klas nieinformatycznych wybrali profil zgodny ze swoimi zainteresowaniami i tym kierunkiem nie jest informatyka.</a:t>
            </a:r>
          </a:p>
          <a:p>
            <a:pPr>
              <a:spcBef>
                <a:spcPts val="1200"/>
              </a:spcBef>
              <a:buFont typeface="+mj-lt"/>
              <a:buAutoNum type="arabicPeriod"/>
            </a:pPr>
            <a:r>
              <a:rPr lang="pl-PL" sz="1700" dirty="0">
                <a:solidFill>
                  <a:srgbClr val="C00000"/>
                </a:solidFill>
              </a:rPr>
              <a:t>Myślenie </a:t>
            </a:r>
            <a:r>
              <a:rPr lang="pl-PL" sz="1700" dirty="0" err="1">
                <a:solidFill>
                  <a:srgbClr val="C00000"/>
                </a:solidFill>
              </a:rPr>
              <a:t>komputacyjne</a:t>
            </a:r>
            <a:r>
              <a:rPr lang="pl-PL" sz="1700" dirty="0">
                <a:solidFill>
                  <a:srgbClr val="C00000"/>
                </a:solidFill>
              </a:rPr>
              <a:t> </a:t>
            </a:r>
            <a:r>
              <a:rPr lang="pl-PL" sz="1700" dirty="0"/>
              <a:t>– pozwalamy na odkrywanie piękna i przydatności informatyki podczas realizacji z uczniami projektów zespołowych dla problemów z ich </a:t>
            </a:r>
            <a:r>
              <a:rPr lang="pl-PL" sz="1700" dirty="0">
                <a:solidFill>
                  <a:srgbClr val="C00000"/>
                </a:solidFill>
              </a:rPr>
              <a:t>dziedzin zainteresowań.</a:t>
            </a:r>
          </a:p>
          <a:p>
            <a:pPr>
              <a:spcBef>
                <a:spcPts val="1200"/>
              </a:spcBef>
              <a:buFont typeface="+mj-lt"/>
              <a:buAutoNum type="arabicPeriod"/>
            </a:pPr>
            <a:r>
              <a:rPr lang="pl-PL" sz="1700" dirty="0">
                <a:solidFill>
                  <a:srgbClr val="C00000"/>
                </a:solidFill>
              </a:rPr>
              <a:t>Nowe podejście do nauczania informatyki: </a:t>
            </a:r>
            <a:r>
              <a:rPr lang="pl-PL" sz="1700" dirty="0"/>
              <a:t>wyszukujmy problemy, które zainteresują uczniów, a podczas ich rozwiązywania uczymy informatyki. Wprowadzamy zespołowe rozwiązywanie tych problemów.</a:t>
            </a:r>
          </a:p>
          <a:p>
            <a:pPr>
              <a:spcBef>
                <a:spcPts val="1200"/>
              </a:spcBef>
              <a:buFont typeface="+mj-lt"/>
              <a:buAutoNum type="arabicPeriod"/>
            </a:pPr>
            <a:r>
              <a:rPr lang="pl-PL" altLang="pl-PL" dirty="0">
                <a:cs typeface="Arial" charset="0"/>
              </a:rPr>
              <a:t>U</a:t>
            </a:r>
            <a:r>
              <a:rPr lang="pl-PL" altLang="pl-PL" sz="1700" dirty="0">
                <a:cs typeface="Arial" charset="0"/>
              </a:rPr>
              <a:t>czeń rozwijając swoje zainteresowania poznaje </a:t>
            </a:r>
            <a:r>
              <a:rPr lang="pl-PL" altLang="pl-PL" sz="1700" dirty="0">
                <a:solidFill>
                  <a:srgbClr val="C00000"/>
                </a:solidFill>
                <a:cs typeface="Arial" charset="0"/>
              </a:rPr>
              <a:t>współczesne zagadnienia informatyczne i </a:t>
            </a:r>
            <a:r>
              <a:rPr lang="pl-PL" altLang="pl-PL" dirty="0">
                <a:cs typeface="Arial" charset="0"/>
              </a:rPr>
              <a:t>wzbogaca się swoje</a:t>
            </a:r>
            <a:r>
              <a:rPr lang="pl-PL" altLang="pl-PL" sz="1700" dirty="0">
                <a:solidFill>
                  <a:srgbClr val="C00000"/>
                </a:solidFill>
                <a:cs typeface="Arial" charset="0"/>
              </a:rPr>
              <a:t> </a:t>
            </a:r>
            <a:r>
              <a:rPr lang="pl-PL" altLang="pl-PL" dirty="0">
                <a:solidFill>
                  <a:srgbClr val="C00000"/>
                </a:solidFill>
                <a:cs typeface="Arial" charset="0"/>
              </a:rPr>
              <a:t>c</a:t>
            </a:r>
            <a:r>
              <a:rPr lang="pl-PL" altLang="pl-PL" sz="1700" dirty="0">
                <a:solidFill>
                  <a:srgbClr val="C00000"/>
                </a:solidFill>
                <a:cs typeface="Arial" charset="0"/>
              </a:rPr>
              <a:t>yfrowe umiejętności</a:t>
            </a:r>
            <a:r>
              <a:rPr lang="pl-PL" altLang="pl-PL" sz="1700" dirty="0">
                <a:cs typeface="Arial" charset="0"/>
              </a:rPr>
              <a:t>:</a:t>
            </a:r>
          </a:p>
          <a:p>
            <a:pPr lvl="1"/>
            <a:r>
              <a:rPr lang="pl-PL" altLang="pl-PL" sz="1700" dirty="0">
                <a:cs typeface="Arial" charset="0"/>
              </a:rPr>
              <a:t>podstawowa baza algorytmiczna dla kształcenia myślenia algorytmicznego;</a:t>
            </a:r>
          </a:p>
          <a:p>
            <a:pPr lvl="1"/>
            <a:r>
              <a:rPr lang="pl-PL" altLang="pl-PL" sz="1700" dirty="0">
                <a:cs typeface="Arial" charset="0"/>
              </a:rPr>
              <a:t>podstawy robotyki;</a:t>
            </a:r>
          </a:p>
          <a:p>
            <a:pPr lvl="1"/>
            <a:r>
              <a:rPr lang="pl-PL" altLang="pl-PL" sz="1700" dirty="0">
                <a:cs typeface="Arial" charset="0"/>
              </a:rPr>
              <a:t>multimedia, projektowanie 2D, 3D;</a:t>
            </a:r>
          </a:p>
          <a:p>
            <a:pPr lvl="1"/>
            <a:r>
              <a:rPr lang="pl-PL" altLang="pl-PL" sz="1700" dirty="0" err="1">
                <a:cs typeface="Arial" charset="0"/>
              </a:rPr>
              <a:t>cyberbezpieczeństwo</a:t>
            </a:r>
            <a:r>
              <a:rPr lang="pl-PL" altLang="pl-PL" sz="1700" dirty="0">
                <a:cs typeface="Arial" charset="0"/>
              </a:rPr>
              <a:t>;</a:t>
            </a:r>
          </a:p>
          <a:p>
            <a:pPr lvl="1"/>
            <a:r>
              <a:rPr lang="pl-PL" altLang="pl-PL" sz="1700" dirty="0">
                <a:cs typeface="Arial" charset="0"/>
              </a:rPr>
              <a:t>aspekty prawne.</a:t>
            </a:r>
          </a:p>
          <a:p>
            <a:endParaRPr lang="pl-PL" altLang="pl-PL" sz="2000" dirty="0">
              <a:cs typeface="Arial" charset="0"/>
            </a:endParaRPr>
          </a:p>
          <a:p>
            <a:pPr lvl="2"/>
            <a:endParaRPr lang="pl-PL" altLang="pl-PL" sz="1900" dirty="0">
              <a:cs typeface="Arial" charset="0"/>
            </a:endParaRPr>
          </a:p>
          <a:p>
            <a:pPr lvl="2"/>
            <a:endParaRPr lang="pl-PL" altLang="pl-PL" sz="1900" dirty="0">
              <a:cs typeface="Arial" charset="0"/>
            </a:endParaRPr>
          </a:p>
          <a:p>
            <a:endParaRPr lang="pl-PL" altLang="pl-PL" sz="1700" dirty="0">
              <a:cs typeface="Arial" charset="0"/>
            </a:endParaRPr>
          </a:p>
          <a:p>
            <a:endParaRPr lang="pl-PL" altLang="pl-PL" sz="1700" dirty="0">
              <a:cs typeface="Arial" charset="0"/>
            </a:endParaRPr>
          </a:p>
          <a:p>
            <a:pPr lvl="1"/>
            <a:endParaRPr lang="pl-PL" altLang="pl-PL" sz="1700" dirty="0">
              <a:cs typeface="Arial" charset="0"/>
            </a:endParaRPr>
          </a:p>
          <a:p>
            <a:pPr lvl="1"/>
            <a:endParaRPr lang="pl-PL" altLang="pl-PL" sz="1700" dirty="0">
              <a:cs typeface="Arial" charset="0"/>
            </a:endParaRPr>
          </a:p>
          <a:p>
            <a:endParaRPr lang="pl-PL" altLang="pl-PL" sz="1700" b="1" dirty="0">
              <a:cs typeface="Arial" charset="0"/>
            </a:endParaRPr>
          </a:p>
          <a:p>
            <a:endParaRPr lang="pl-PL" altLang="pl-PL" sz="1700" b="1" dirty="0">
              <a:cs typeface="Arial" charset="0"/>
            </a:endParaRPr>
          </a:p>
          <a:p>
            <a:endParaRPr lang="pl-PL" altLang="pl-PL" sz="1700" b="1" dirty="0">
              <a:solidFill>
                <a:srgbClr val="002060"/>
              </a:solidFill>
              <a:cs typeface="Arial" charset="0"/>
            </a:endParaRPr>
          </a:p>
        </p:txBody>
      </p:sp>
    </p:spTree>
    <p:extLst>
      <p:ext uri="{BB962C8B-B14F-4D97-AF65-F5344CB8AC3E}">
        <p14:creationId xmlns:p14="http://schemas.microsoft.com/office/powerpoint/2010/main" val="418292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8F5B74D-FF57-47A9-9416-7E01E9F9B5AA}"/>
              </a:ext>
            </a:extLst>
          </p:cNvPr>
          <p:cNvSpPr>
            <a:spLocks noGrp="1"/>
          </p:cNvSpPr>
          <p:nvPr>
            <p:ph type="title"/>
          </p:nvPr>
        </p:nvSpPr>
        <p:spPr/>
        <p:txBody>
          <a:bodyPr/>
          <a:lstStyle/>
          <a:p>
            <a:r>
              <a:rPr lang="pl-PL" sz="2400" dirty="0">
                <a:solidFill>
                  <a:srgbClr val="C00000"/>
                </a:solidFill>
              </a:rPr>
              <a:t>Algorytmika </a:t>
            </a:r>
            <a:r>
              <a:rPr lang="pl-PL" sz="2400" dirty="0"/>
              <a:t>– nieprzypadkowy wybór</a:t>
            </a:r>
          </a:p>
        </p:txBody>
      </p:sp>
      <p:sp>
        <p:nvSpPr>
          <p:cNvPr id="3" name="Symbol zastępczy zawartości 2">
            <a:extLst>
              <a:ext uri="{FF2B5EF4-FFF2-40B4-BE49-F238E27FC236}">
                <a16:creationId xmlns:a16="http://schemas.microsoft.com/office/drawing/2014/main" xmlns="" id="{5DF18AEA-19E6-4897-932A-CA01199F6DEE}"/>
              </a:ext>
            </a:extLst>
          </p:cNvPr>
          <p:cNvSpPr>
            <a:spLocks noGrp="1"/>
          </p:cNvSpPr>
          <p:nvPr>
            <p:ph sz="half" idx="1"/>
          </p:nvPr>
        </p:nvSpPr>
        <p:spPr>
          <a:xfrm>
            <a:off x="513010" y="1125538"/>
            <a:ext cx="4491038" cy="4967287"/>
          </a:xfrm>
        </p:spPr>
        <p:txBody>
          <a:bodyPr/>
          <a:lstStyle/>
          <a:p>
            <a:pPr marL="0" indent="0">
              <a:buNone/>
            </a:pPr>
            <a:r>
              <a:rPr lang="pl-PL" sz="1700" dirty="0">
                <a:solidFill>
                  <a:srgbClr val="C00000"/>
                </a:solidFill>
              </a:rPr>
              <a:t>Algorytmy znane ze szkoły podstawowej:</a:t>
            </a:r>
          </a:p>
          <a:p>
            <a:pPr marL="0" indent="0">
              <a:buNone/>
            </a:pPr>
            <a:endParaRPr lang="pl-PL" sz="1700" dirty="0">
              <a:solidFill>
                <a:srgbClr val="C00000"/>
              </a:solidFill>
            </a:endParaRPr>
          </a:p>
          <a:p>
            <a:r>
              <a:rPr lang="pl-PL" sz="1700" dirty="0"/>
              <a:t>obliczanie średniej;</a:t>
            </a:r>
          </a:p>
          <a:p>
            <a:r>
              <a:rPr lang="pl-PL" sz="1700" dirty="0"/>
              <a:t>pisemne wykonywanie działań arytmetycznych;</a:t>
            </a:r>
          </a:p>
          <a:p>
            <a:r>
              <a:rPr lang="pl-PL" sz="1700" dirty="0"/>
              <a:t>szukanie elementu w zbiorze uporządkowanym; nieuporządkowanym</a:t>
            </a:r>
          </a:p>
          <a:p>
            <a:r>
              <a:rPr lang="pl-PL" sz="1700" dirty="0"/>
              <a:t>szukanie elementu </a:t>
            </a:r>
          </a:p>
          <a:p>
            <a:pPr marL="0" indent="0">
              <a:buNone/>
            </a:pPr>
            <a:r>
              <a:rPr lang="pl-PL" sz="1700" dirty="0"/>
              <a:t>      najmniejszego, największego;</a:t>
            </a:r>
          </a:p>
          <a:p>
            <a:r>
              <a:rPr lang="pl-PL" sz="1700" dirty="0"/>
              <a:t>iteracyjny algorytm Euklidesa</a:t>
            </a:r>
          </a:p>
          <a:p>
            <a:r>
              <a:rPr lang="pl-PL" sz="1700" dirty="0"/>
              <a:t>porządkowanie elementów zbioru przez wybór i zliczanie.</a:t>
            </a:r>
          </a:p>
          <a:p>
            <a:pPr marL="0" indent="0">
              <a:buNone/>
            </a:pPr>
            <a:endParaRPr lang="pl-PL" sz="1800" dirty="0"/>
          </a:p>
        </p:txBody>
      </p:sp>
      <p:sp>
        <p:nvSpPr>
          <p:cNvPr id="4" name="Symbol zastępczy zawartości 3">
            <a:extLst>
              <a:ext uri="{FF2B5EF4-FFF2-40B4-BE49-F238E27FC236}">
                <a16:creationId xmlns:a16="http://schemas.microsoft.com/office/drawing/2014/main" xmlns="" id="{2CC88786-6C3F-4B3D-A43D-BFF3D115BD92}"/>
              </a:ext>
            </a:extLst>
          </p:cNvPr>
          <p:cNvSpPr>
            <a:spLocks noGrp="1"/>
          </p:cNvSpPr>
          <p:nvPr>
            <p:ph sz="half" idx="2"/>
          </p:nvPr>
        </p:nvSpPr>
        <p:spPr>
          <a:xfrm>
            <a:off x="4715446" y="1125538"/>
            <a:ext cx="4428554" cy="4967287"/>
          </a:xfrm>
        </p:spPr>
        <p:txBody>
          <a:bodyPr/>
          <a:lstStyle/>
          <a:p>
            <a:pPr marL="0" indent="0">
              <a:buNone/>
            </a:pPr>
            <a:r>
              <a:rPr lang="pl-PL" sz="1700" dirty="0">
                <a:solidFill>
                  <a:srgbClr val="C00000"/>
                </a:solidFill>
              </a:rPr>
              <a:t>Algorytmy omawiane w szkole ponadpodstawowej:</a:t>
            </a:r>
          </a:p>
          <a:p>
            <a:endParaRPr lang="pl-PL" sz="1700" dirty="0"/>
          </a:p>
          <a:p>
            <a:r>
              <a:rPr lang="pl-PL" sz="1700" dirty="0"/>
              <a:t>metoda binarna, postępowanie zachłanne, rekurencja;</a:t>
            </a:r>
          </a:p>
          <a:p>
            <a:r>
              <a:rPr lang="pl-PL" sz="1700" dirty="0"/>
              <a:t>algorytmy na liczbach (pierwsze, systemy, NWD, NWW);</a:t>
            </a:r>
          </a:p>
          <a:p>
            <a:r>
              <a:rPr lang="pl-PL" sz="1700" dirty="0"/>
              <a:t>algorytmy na tekstach (porównywanie, wzorzec naiwnie, szyfrowania proste);</a:t>
            </a:r>
          </a:p>
          <a:p>
            <a:r>
              <a:rPr lang="pl-PL" sz="1700" dirty="0"/>
              <a:t>porządkowanie: wstawianie, bąbelkowa;</a:t>
            </a:r>
          </a:p>
          <a:p>
            <a:r>
              <a:rPr lang="pl-PL" sz="1700" dirty="0"/>
              <a:t>wydawanie reszty najmniejszą </a:t>
            </a:r>
          </a:p>
          <a:p>
            <a:pPr marL="0" indent="0">
              <a:buNone/>
            </a:pPr>
            <a:r>
              <a:rPr lang="pl-PL" sz="1700" dirty="0"/>
              <a:t>      liczbą nominałów;</a:t>
            </a:r>
          </a:p>
          <a:p>
            <a:r>
              <a:rPr lang="pl-PL" sz="1700" dirty="0"/>
              <a:t>ciągi iteracyjne, rekurencyjne;</a:t>
            </a:r>
          </a:p>
          <a:p>
            <a:r>
              <a:rPr lang="pl-PL" sz="1700" dirty="0"/>
              <a:t>poprawność algorytmu dla przykładowych danych.</a:t>
            </a:r>
          </a:p>
        </p:txBody>
      </p:sp>
    </p:spTree>
    <p:extLst>
      <p:ext uri="{BB962C8B-B14F-4D97-AF65-F5344CB8AC3E}">
        <p14:creationId xmlns:p14="http://schemas.microsoft.com/office/powerpoint/2010/main" val="258622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981D2DB-AED0-4F2A-A628-0643D5579FFF}"/>
              </a:ext>
            </a:extLst>
          </p:cNvPr>
          <p:cNvSpPr>
            <a:spLocks noGrp="1"/>
          </p:cNvSpPr>
          <p:nvPr>
            <p:ph type="title"/>
          </p:nvPr>
        </p:nvSpPr>
        <p:spPr/>
        <p:txBody>
          <a:bodyPr/>
          <a:lstStyle/>
          <a:p>
            <a:r>
              <a:rPr lang="pl-PL" sz="2400" dirty="0">
                <a:solidFill>
                  <a:srgbClr val="C00000"/>
                </a:solidFill>
              </a:rPr>
              <a:t>Programowanie – </a:t>
            </a:r>
            <a:r>
              <a:rPr lang="pl-PL" sz="2400" dirty="0"/>
              <a:t>poziom podstawowy</a:t>
            </a:r>
          </a:p>
        </p:txBody>
      </p:sp>
      <p:sp>
        <p:nvSpPr>
          <p:cNvPr id="3" name="Symbol zastępczy zawartości 2">
            <a:extLst>
              <a:ext uri="{FF2B5EF4-FFF2-40B4-BE49-F238E27FC236}">
                <a16:creationId xmlns:a16="http://schemas.microsoft.com/office/drawing/2014/main" xmlns="" id="{C56E9BC9-0DBE-4149-A532-3DACDA22D2F3}"/>
              </a:ext>
            </a:extLst>
          </p:cNvPr>
          <p:cNvSpPr>
            <a:spLocks noGrp="1"/>
          </p:cNvSpPr>
          <p:nvPr>
            <p:ph sz="half" idx="1"/>
          </p:nvPr>
        </p:nvSpPr>
        <p:spPr/>
        <p:txBody>
          <a:bodyPr/>
          <a:lstStyle/>
          <a:p>
            <a:pPr marL="0" indent="0">
              <a:buNone/>
            </a:pPr>
            <a:endParaRPr lang="pl-PL" sz="1800" dirty="0">
              <a:solidFill>
                <a:srgbClr val="C00000"/>
              </a:solidFill>
            </a:endParaRPr>
          </a:p>
          <a:p>
            <a:pPr marL="0" indent="0">
              <a:buNone/>
            </a:pPr>
            <a:r>
              <a:rPr lang="pl-PL" sz="1700" dirty="0">
                <a:solidFill>
                  <a:srgbClr val="C00000"/>
                </a:solidFill>
              </a:rPr>
              <a:t>Umiejętności nabyte </a:t>
            </a:r>
          </a:p>
          <a:p>
            <a:pPr marL="0" indent="0">
              <a:buNone/>
            </a:pPr>
            <a:r>
              <a:rPr lang="pl-PL" sz="1700" dirty="0">
                <a:solidFill>
                  <a:srgbClr val="C00000"/>
                </a:solidFill>
              </a:rPr>
              <a:t>w szkole podstawowej:</a:t>
            </a:r>
          </a:p>
          <a:p>
            <a:endParaRPr lang="pl-PL" sz="1700" dirty="0"/>
          </a:p>
          <a:p>
            <a:r>
              <a:rPr lang="pl-PL" sz="1700" dirty="0"/>
              <a:t>programowanie w języku wizualnym;</a:t>
            </a:r>
          </a:p>
          <a:p>
            <a:r>
              <a:rPr lang="pl-PL" sz="1700" dirty="0"/>
              <a:t>wstęp do programowania w języku tekstowym;</a:t>
            </a:r>
          </a:p>
          <a:p>
            <a:r>
              <a:rPr lang="pl-PL" sz="1700" dirty="0"/>
              <a:t>podstawy robotyki.</a:t>
            </a:r>
          </a:p>
          <a:p>
            <a:pPr marL="0" indent="0">
              <a:buNone/>
            </a:pPr>
            <a:endParaRPr lang="pl-PL" sz="1800" dirty="0"/>
          </a:p>
        </p:txBody>
      </p:sp>
      <p:sp>
        <p:nvSpPr>
          <p:cNvPr id="4" name="Symbol zastępczy zawartości 3">
            <a:extLst>
              <a:ext uri="{FF2B5EF4-FFF2-40B4-BE49-F238E27FC236}">
                <a16:creationId xmlns:a16="http://schemas.microsoft.com/office/drawing/2014/main" xmlns="" id="{66CE390D-E49E-48E8-B978-34BB932BC9E8}"/>
              </a:ext>
            </a:extLst>
          </p:cNvPr>
          <p:cNvSpPr>
            <a:spLocks noGrp="1"/>
          </p:cNvSpPr>
          <p:nvPr>
            <p:ph sz="half" idx="2"/>
          </p:nvPr>
        </p:nvSpPr>
        <p:spPr>
          <a:xfrm>
            <a:off x="4499992" y="1125537"/>
            <a:ext cx="3924300" cy="4967287"/>
          </a:xfrm>
        </p:spPr>
        <p:txBody>
          <a:bodyPr/>
          <a:lstStyle/>
          <a:p>
            <a:pPr marL="0" indent="0">
              <a:buNone/>
            </a:pPr>
            <a:endParaRPr lang="pl-PL" sz="1800" dirty="0">
              <a:solidFill>
                <a:srgbClr val="C00000"/>
              </a:solidFill>
            </a:endParaRPr>
          </a:p>
          <a:p>
            <a:pPr marL="0" indent="0">
              <a:buNone/>
            </a:pPr>
            <a:r>
              <a:rPr lang="pl-PL" sz="1700" dirty="0">
                <a:solidFill>
                  <a:srgbClr val="C00000"/>
                </a:solidFill>
              </a:rPr>
              <a:t>Umiejętności nabywane </a:t>
            </a:r>
          </a:p>
          <a:p>
            <a:pPr marL="0" indent="0">
              <a:buNone/>
            </a:pPr>
            <a:r>
              <a:rPr lang="pl-PL" sz="1700" dirty="0">
                <a:solidFill>
                  <a:srgbClr val="C00000"/>
                </a:solidFill>
              </a:rPr>
              <a:t>w szkole ponadpodstawowej:</a:t>
            </a:r>
          </a:p>
          <a:p>
            <a:endParaRPr lang="pl-PL" sz="1700" dirty="0"/>
          </a:p>
          <a:p>
            <a:r>
              <a:rPr lang="pl-PL" sz="1700" dirty="0"/>
              <a:t>analiza gotowych implementacji algorytmów;</a:t>
            </a:r>
          </a:p>
          <a:p>
            <a:r>
              <a:rPr lang="pl-PL" sz="1700" dirty="0"/>
              <a:t>programowanie w języku wizualnym;</a:t>
            </a:r>
          </a:p>
          <a:p>
            <a:r>
              <a:rPr lang="pl-PL" sz="1700" dirty="0"/>
              <a:t>programowanie w języku tekstowym;</a:t>
            </a:r>
          </a:p>
          <a:p>
            <a:r>
              <a:rPr lang="pl-PL" sz="1700" dirty="0"/>
              <a:t>zastosowanie robotyki.</a:t>
            </a:r>
          </a:p>
          <a:p>
            <a:pPr marL="0" indent="0">
              <a:buNone/>
            </a:pPr>
            <a:endParaRPr lang="pl-PL" sz="1800" dirty="0"/>
          </a:p>
        </p:txBody>
      </p:sp>
    </p:spTree>
    <p:extLst>
      <p:ext uri="{BB962C8B-B14F-4D97-AF65-F5344CB8AC3E}">
        <p14:creationId xmlns:p14="http://schemas.microsoft.com/office/powerpoint/2010/main" val="365384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CA44B97-379E-4EC3-BDAA-78D4B6F00330}"/>
              </a:ext>
            </a:extLst>
          </p:cNvPr>
          <p:cNvSpPr>
            <a:spLocks noGrp="1"/>
          </p:cNvSpPr>
          <p:nvPr>
            <p:ph type="title"/>
          </p:nvPr>
        </p:nvSpPr>
        <p:spPr/>
        <p:txBody>
          <a:bodyPr/>
          <a:lstStyle/>
          <a:p>
            <a:r>
              <a:rPr lang="pl-PL" dirty="0">
                <a:solidFill>
                  <a:srgbClr val="C00000"/>
                </a:solidFill>
              </a:rPr>
              <a:t>Myślenie </a:t>
            </a:r>
            <a:r>
              <a:rPr lang="pl-PL" dirty="0" err="1">
                <a:solidFill>
                  <a:srgbClr val="C00000"/>
                </a:solidFill>
              </a:rPr>
              <a:t>komputacyjne</a:t>
            </a:r>
            <a:r>
              <a:rPr lang="pl-PL" dirty="0">
                <a:solidFill>
                  <a:srgbClr val="C00000"/>
                </a:solidFill>
              </a:rPr>
              <a:t> – wyszukiwanie wzorca</a:t>
            </a:r>
          </a:p>
        </p:txBody>
      </p:sp>
      <p:sp>
        <p:nvSpPr>
          <p:cNvPr id="3" name="Symbol zastępczy zawartości 2">
            <a:extLst>
              <a:ext uri="{FF2B5EF4-FFF2-40B4-BE49-F238E27FC236}">
                <a16:creationId xmlns:a16="http://schemas.microsoft.com/office/drawing/2014/main" xmlns="" id="{4D7F2220-0A1E-4E23-80EB-970D39A8C7F7}"/>
              </a:ext>
            </a:extLst>
          </p:cNvPr>
          <p:cNvSpPr>
            <a:spLocks noGrp="1"/>
          </p:cNvSpPr>
          <p:nvPr>
            <p:ph idx="1"/>
          </p:nvPr>
        </p:nvSpPr>
        <p:spPr/>
        <p:txBody>
          <a:bodyPr/>
          <a:lstStyle/>
          <a:p>
            <a:endParaRPr lang="pl-PL" dirty="0"/>
          </a:p>
          <a:p>
            <a:endParaRPr lang="pl-PL" dirty="0"/>
          </a:p>
          <a:p>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124745"/>
            <a:ext cx="7092280" cy="5027056"/>
          </a:xfrm>
          <a:prstGeom prst="rect">
            <a:avLst/>
          </a:prstGeom>
        </p:spPr>
      </p:pic>
    </p:spTree>
    <p:extLst>
      <p:ext uri="{BB962C8B-B14F-4D97-AF65-F5344CB8AC3E}">
        <p14:creationId xmlns:p14="http://schemas.microsoft.com/office/powerpoint/2010/main" val="3528686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CEF11CC-8BF7-41DF-AF8C-B8C1867958BA}"/>
              </a:ext>
            </a:extLst>
          </p:cNvPr>
          <p:cNvSpPr>
            <a:spLocks noGrp="1"/>
          </p:cNvSpPr>
          <p:nvPr>
            <p:ph type="title"/>
          </p:nvPr>
        </p:nvSpPr>
        <p:spPr/>
        <p:txBody>
          <a:bodyPr/>
          <a:lstStyle/>
          <a:p>
            <a:r>
              <a:rPr lang="pl-PL" dirty="0">
                <a:solidFill>
                  <a:srgbClr val="C00000"/>
                </a:solidFill>
              </a:rPr>
              <a:t>Myślenie </a:t>
            </a:r>
            <a:r>
              <a:rPr lang="pl-PL" dirty="0" err="1">
                <a:solidFill>
                  <a:srgbClr val="C00000"/>
                </a:solidFill>
              </a:rPr>
              <a:t>komputacyjne</a:t>
            </a:r>
            <a:r>
              <a:rPr lang="pl-PL" dirty="0">
                <a:solidFill>
                  <a:srgbClr val="C00000"/>
                </a:solidFill>
              </a:rPr>
              <a:t> – porównywanie tekstów</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85" y="1268760"/>
            <a:ext cx="8007863" cy="4612862"/>
          </a:xfrm>
          <a:prstGeom prst="rect">
            <a:avLst/>
          </a:prstGeom>
        </p:spPr>
      </p:pic>
    </p:spTree>
    <p:extLst>
      <p:ext uri="{BB962C8B-B14F-4D97-AF65-F5344CB8AC3E}">
        <p14:creationId xmlns:p14="http://schemas.microsoft.com/office/powerpoint/2010/main" val="3320187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4D7F2220-0A1E-4E23-80EB-970D39A8C7F7}"/>
              </a:ext>
            </a:extLst>
          </p:cNvPr>
          <p:cNvSpPr>
            <a:spLocks noGrp="1"/>
          </p:cNvSpPr>
          <p:nvPr>
            <p:ph idx="1"/>
          </p:nvPr>
        </p:nvSpPr>
        <p:spPr/>
        <p:txBody>
          <a:bodyPr/>
          <a:lstStyle/>
          <a:p>
            <a:r>
              <a:rPr lang="pl-PL" dirty="0"/>
              <a:t>Porównywanie tekstów, wyszukiwanie wzorca – wzornictwo</a:t>
            </a:r>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pPr marL="0" indent="0">
              <a:buNone/>
            </a:pPr>
            <a:endParaRPr lang="pl-PL" dirty="0"/>
          </a:p>
          <a:p>
            <a:endParaRPr lang="pl-PL" dirty="0"/>
          </a:p>
          <a:p>
            <a:endParaRPr lang="pl-PL" dirty="0"/>
          </a:p>
          <a:p>
            <a:endParaRPr lang="pl-PL" dirty="0"/>
          </a:p>
          <a:p>
            <a:endParaRPr lang="pl-PL" dirty="0"/>
          </a:p>
          <a:p>
            <a:endParaRPr lang="pl-PL" dirty="0"/>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1916832"/>
            <a:ext cx="2760067" cy="3244140"/>
          </a:xfrm>
          <a:prstGeom prst="rect">
            <a:avLst/>
          </a:prstGeom>
        </p:spPr>
      </p:pic>
      <p:sp>
        <p:nvSpPr>
          <p:cNvPr id="2" name="Tytuł 1">
            <a:extLst>
              <a:ext uri="{FF2B5EF4-FFF2-40B4-BE49-F238E27FC236}">
                <a16:creationId xmlns:a16="http://schemas.microsoft.com/office/drawing/2014/main" xmlns="" id="{6CA44B97-379E-4EC3-BDAA-78D4B6F00330}"/>
              </a:ext>
            </a:extLst>
          </p:cNvPr>
          <p:cNvSpPr>
            <a:spLocks noGrp="1"/>
          </p:cNvSpPr>
          <p:nvPr>
            <p:ph type="title"/>
          </p:nvPr>
        </p:nvSpPr>
        <p:spPr/>
        <p:txBody>
          <a:bodyPr/>
          <a:lstStyle/>
          <a:p>
            <a:r>
              <a:rPr lang="pl-PL" dirty="0">
                <a:solidFill>
                  <a:srgbClr val="C00000"/>
                </a:solidFill>
              </a:rPr>
              <a:t>Myślenie </a:t>
            </a:r>
            <a:r>
              <a:rPr lang="pl-PL" dirty="0" err="1">
                <a:solidFill>
                  <a:srgbClr val="C00000"/>
                </a:solidFill>
              </a:rPr>
              <a:t>komputacyjne</a:t>
            </a:r>
            <a:r>
              <a:rPr lang="pl-PL" dirty="0">
                <a:solidFill>
                  <a:srgbClr val="C00000"/>
                </a:solidFill>
              </a:rPr>
              <a:t> – porównywanie wzorów</a:t>
            </a:r>
          </a:p>
        </p:txBody>
      </p:sp>
      <p:cxnSp>
        <p:nvCxnSpPr>
          <p:cNvPr id="8" name="Łącznik prosty 7">
            <a:extLst>
              <a:ext uri="{FF2B5EF4-FFF2-40B4-BE49-F238E27FC236}">
                <a16:creationId xmlns:a16="http://schemas.microsoft.com/office/drawing/2014/main" xmlns="" id="{A5906603-A2AE-487A-8B55-D356F9864A3A}"/>
              </a:ext>
            </a:extLst>
          </p:cNvPr>
          <p:cNvCxnSpPr>
            <a:cxnSpLocks/>
          </p:cNvCxnSpPr>
          <p:nvPr/>
        </p:nvCxnSpPr>
        <p:spPr>
          <a:xfrm>
            <a:off x="566738" y="1916832"/>
            <a:ext cx="8181726"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sp>
        <p:nvSpPr>
          <p:cNvPr id="7" name="Symbol zastępczy stopki 4"/>
          <p:cNvSpPr>
            <a:spLocks noGrp="1"/>
          </p:cNvSpPr>
          <p:nvPr>
            <p:ph type="ftr" sz="quarter" idx="4294967295"/>
          </p:nvPr>
        </p:nvSpPr>
        <p:spPr>
          <a:xfrm>
            <a:off x="1259632" y="6356350"/>
            <a:ext cx="6624736" cy="365760"/>
          </a:xfrm>
          <a:noFill/>
        </p:spPr>
        <p:txBody>
          <a:bodyPr/>
          <a:lstStyle/>
          <a:p>
            <a:r>
              <a:rPr lang="pl-PL" dirty="0"/>
              <a:t>źródło rysunku – Instytut Wzornictwa Przemysłowego, https://www.iwp.com.pl</a:t>
            </a:r>
          </a:p>
        </p:txBody>
      </p:sp>
    </p:spTree>
    <p:extLst>
      <p:ext uri="{BB962C8B-B14F-4D97-AF65-F5344CB8AC3E}">
        <p14:creationId xmlns:p14="http://schemas.microsoft.com/office/powerpoint/2010/main" val="311333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2.22222E-6 L -3.88889E-6 0.25 " pathEditMode="relative" rAng="0" ptsTypes="AA">
                                      <p:cBhvr>
                                        <p:cTn id="6" dur="2000" fill="hold"/>
                                        <p:tgtEl>
                                          <p:spTgt spid="8"/>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title"/>
          </p:nvPr>
        </p:nvSpPr>
        <p:spPr/>
        <p:txBody>
          <a:bodyPr/>
          <a:lstStyle/>
          <a:p>
            <a:r>
              <a:rPr lang="pl-PL" altLang="pl-PL" dirty="0"/>
              <a:t> </a:t>
            </a:r>
            <a:r>
              <a:rPr lang="pl-PL" altLang="pl-PL" dirty="0">
                <a:solidFill>
                  <a:srgbClr val="C00000"/>
                </a:solidFill>
              </a:rPr>
              <a:t>Myślenie </a:t>
            </a:r>
            <a:r>
              <a:rPr lang="pl-PL" altLang="pl-PL" dirty="0" err="1">
                <a:solidFill>
                  <a:srgbClr val="C00000"/>
                </a:solidFill>
              </a:rPr>
              <a:t>komputacyjne</a:t>
            </a:r>
            <a:r>
              <a:rPr lang="pl-PL" altLang="pl-PL" dirty="0">
                <a:solidFill>
                  <a:srgbClr val="C00000"/>
                </a:solidFill>
              </a:rPr>
              <a:t> – porównywanie tekstów</a:t>
            </a:r>
          </a:p>
        </p:txBody>
      </p:sp>
      <p:sp>
        <p:nvSpPr>
          <p:cNvPr id="3" name="Symbol zastępczy zawartości 2"/>
          <p:cNvSpPr>
            <a:spLocks noGrp="1"/>
          </p:cNvSpPr>
          <p:nvPr>
            <p:ph idx="1"/>
          </p:nvPr>
        </p:nvSpPr>
        <p:spPr>
          <a:xfrm>
            <a:off x="566738" y="1125538"/>
            <a:ext cx="7245350" cy="4967287"/>
          </a:xfrm>
        </p:spPr>
        <p:txBody>
          <a:bodyPr>
            <a:normAutofit/>
          </a:bodyPr>
          <a:lstStyle/>
          <a:p>
            <a:pPr marL="0" indent="0">
              <a:buFont typeface="Wingdings" pitchFamily="2" charset="2"/>
              <a:buNone/>
              <a:defRPr/>
            </a:pPr>
            <a:r>
              <a:rPr lang="pl-PL" dirty="0"/>
              <a:t>Podobieństwo organizmów - sekwencje nukleotydowe DNA (fragment genu)</a:t>
            </a:r>
          </a:p>
          <a:p>
            <a:pPr>
              <a:defRPr/>
            </a:pPr>
            <a:endParaRPr lang="pl-PL" dirty="0"/>
          </a:p>
          <a:p>
            <a:pPr>
              <a:defRPr/>
            </a:pPr>
            <a:endParaRPr lang="pl-PL" dirty="0"/>
          </a:p>
          <a:p>
            <a:pPr>
              <a:defRPr/>
            </a:pPr>
            <a:endParaRPr lang="pl-PL" dirty="0"/>
          </a:p>
          <a:p>
            <a:pPr>
              <a:defRPr/>
            </a:pPr>
            <a:endParaRPr lang="pl-PL" dirty="0"/>
          </a:p>
          <a:p>
            <a:pPr>
              <a:defRPr/>
            </a:pPr>
            <a:endParaRPr lang="pl-PL" dirty="0"/>
          </a:p>
          <a:p>
            <a:pPr>
              <a:defRPr/>
            </a:pPr>
            <a:endParaRPr lang="pl-PL" dirty="0"/>
          </a:p>
          <a:p>
            <a:pPr>
              <a:defRPr/>
            </a:pPr>
            <a:endParaRPr lang="pl-PL" dirty="0"/>
          </a:p>
          <a:p>
            <a:pPr>
              <a:defRPr/>
            </a:pPr>
            <a:endParaRPr lang="pl-PL" dirty="0"/>
          </a:p>
          <a:p>
            <a:pPr marL="0" indent="0">
              <a:buFont typeface="Wingdings" pitchFamily="2" charset="2"/>
              <a:buNone/>
              <a:defRPr/>
            </a:pPr>
            <a:r>
              <a:rPr lang="pl-PL" sz="1100" dirty="0"/>
              <a:t>ATGGCAGACCATTATTTTTCTAACGACCCTTCTAGTAAAAGTGATCGTAAGCGATGGGAATTTACGCTTC</a:t>
            </a:r>
          </a:p>
          <a:p>
            <a:pPr marL="0" indent="0">
              <a:buFont typeface="Wingdings" pitchFamily="2" charset="2"/>
              <a:buNone/>
              <a:defRPr/>
            </a:pPr>
            <a:r>
              <a:rPr lang="pl-PL" sz="1100" dirty="0"/>
              <a:t>GTGGATCTCAATTTACTTTCTTATCTGACCGTGGGGTGTTCTCGAAAAACGAAGTGGACTTTGGTTCTCG</a:t>
            </a:r>
          </a:p>
          <a:p>
            <a:pPr marL="0" indent="0">
              <a:buFont typeface="Wingdings" pitchFamily="2" charset="2"/>
              <a:buNone/>
              <a:defRPr/>
            </a:pPr>
            <a:r>
              <a:rPr lang="pl-PL" sz="1100" dirty="0"/>
              <a:t>TCTTTTAATTGAAGCGTTTCAAGTGCCAGATATTAAAGGTGACATATTAGACGTAGGTTGTGGATATGGA</a:t>
            </a:r>
          </a:p>
          <a:p>
            <a:pPr marL="0" indent="0">
              <a:buFont typeface="Wingdings" pitchFamily="2" charset="2"/>
              <a:buNone/>
              <a:defRPr/>
            </a:pPr>
            <a:r>
              <a:rPr lang="pl-PL" sz="1100" dirty="0"/>
              <a:t>CCAATTGGTTTATCGTTGGCGAAAGAGTTTCAAGACCGTAAAGTTCACATGGTGGATGTGAATGAAAGGG</a:t>
            </a:r>
          </a:p>
          <a:p>
            <a:pPr marL="0" indent="0">
              <a:buFont typeface="Wingdings" pitchFamily="2" charset="2"/>
              <a:buNone/>
              <a:defRPr/>
            </a:pPr>
            <a:r>
              <a:rPr lang="pl-PL" sz="1100" dirty="0"/>
              <a:t>CACTTGAGCTTGCAAAAGAAAATGCCGCTAACAATAGAATTGGAAATGTGCACATTTTTCAAAGTAGCGT</a:t>
            </a:r>
          </a:p>
          <a:p>
            <a:pPr marL="0" indent="0">
              <a:buFont typeface="Wingdings" pitchFamily="2" charset="2"/>
              <a:buNone/>
              <a:defRPr/>
            </a:pPr>
            <a:r>
              <a:rPr lang="pl-PL" sz="1100" dirty="0"/>
              <a:t>CTATGAAAATGTAGATGGTATGTATGCTGCTATTCTATCTAATCCTCCAATTCGTGCAGGGAAAGATATC</a:t>
            </a:r>
          </a:p>
          <a:p>
            <a:pPr marL="0" indent="0">
              <a:buFont typeface="Wingdings" pitchFamily="2" charset="2"/>
              <a:buNone/>
              <a:defRPr/>
            </a:pPr>
            <a:r>
              <a:rPr lang="pl-PL" sz="1100" dirty="0"/>
              <a:t>GTGCATGAGATTTTAGAAAAAGCTGTAGAACATTTAGTTCCAGGTGGAGAGTTGTGGATTGTTATTCAAA</a:t>
            </a:r>
          </a:p>
          <a:p>
            <a:pPr marL="0" indent="0">
              <a:buFont typeface="Wingdings" pitchFamily="2" charset="2"/>
              <a:buNone/>
              <a:defRPr/>
            </a:pPr>
            <a:r>
              <a:rPr lang="pl-PL" sz="1100" dirty="0"/>
              <a:t>AGAAACAAGGTGCACCATCTGCGCTGAAGAAACTAGAAGAAGTGTTTTCTGAAGTCGAAGTTGTAGAAAA</a:t>
            </a:r>
          </a:p>
          <a:p>
            <a:pPr marL="0" indent="0">
              <a:buFont typeface="Wingdings" pitchFamily="2" charset="2"/>
              <a:buNone/>
              <a:defRPr/>
            </a:pPr>
            <a:r>
              <a:rPr lang="pl-PL" sz="1100" dirty="0"/>
              <a:t>GAAAAAAGGATATTATATCATAAAATCAAAAAAACGTTGA</a:t>
            </a:r>
          </a:p>
          <a:p>
            <a:pPr>
              <a:defRPr/>
            </a:pPr>
            <a:endParaRPr lang="pl-PL" dirty="0"/>
          </a:p>
        </p:txBody>
      </p:sp>
      <p:pic>
        <p:nvPicPr>
          <p:cNvPr id="9220" name="Obraz 3"/>
          <p:cNvPicPr>
            <a:picLocks noChangeAspect="1"/>
          </p:cNvPicPr>
          <p:nvPr/>
        </p:nvPicPr>
        <p:blipFill>
          <a:blip r:embed="rId2" cstate="print"/>
          <a:srcRect/>
          <a:stretch>
            <a:fillRect/>
          </a:stretch>
        </p:blipFill>
        <p:spPr bwMode="auto">
          <a:xfrm>
            <a:off x="1907704" y="1390650"/>
            <a:ext cx="1733550" cy="2857500"/>
          </a:xfrm>
          <a:prstGeom prst="rect">
            <a:avLst/>
          </a:prstGeom>
          <a:noFill/>
          <a:ln w="9525">
            <a:noFill/>
            <a:miter lim="800000"/>
            <a:headEnd/>
            <a:tailEnd/>
          </a:ln>
        </p:spPr>
      </p:pic>
      <p:sp>
        <p:nvSpPr>
          <p:cNvPr id="9221" name="pole tekstowe 5"/>
          <p:cNvSpPr txBox="1">
            <a:spLocks noChangeArrowheads="1"/>
          </p:cNvSpPr>
          <p:nvPr/>
        </p:nvSpPr>
        <p:spPr bwMode="auto">
          <a:xfrm>
            <a:off x="3770313" y="1989138"/>
            <a:ext cx="5373687" cy="646112"/>
          </a:xfrm>
          <a:prstGeom prst="rect">
            <a:avLst/>
          </a:prstGeom>
          <a:noFill/>
          <a:ln w="9525">
            <a:noFill/>
            <a:miter lim="800000"/>
            <a:headEnd/>
            <a:tailEnd/>
          </a:ln>
        </p:spPr>
        <p:txBody>
          <a:bodyPr wrap="none">
            <a:spAutoFit/>
          </a:bodyPr>
          <a:lstStyle/>
          <a:p>
            <a:r>
              <a:rPr lang="pl-PL" altLang="pl-PL">
                <a:solidFill>
                  <a:srgbClr val="FF0000"/>
                </a:solidFill>
              </a:rPr>
              <a:t>Fragment genu 16S bakterii, na podstawie </a:t>
            </a:r>
          </a:p>
          <a:p>
            <a:r>
              <a:rPr lang="pl-PL" altLang="pl-PL">
                <a:solidFill>
                  <a:srgbClr val="FF0000"/>
                </a:solidFill>
              </a:rPr>
              <a:t>którego identyfikuje się zakażenia</a:t>
            </a:r>
          </a:p>
        </p:txBody>
      </p:sp>
      <p:cxnSp>
        <p:nvCxnSpPr>
          <p:cNvPr id="8" name="Łącznik prosty ze strzałką 7"/>
          <p:cNvCxnSpPr/>
          <p:nvPr/>
        </p:nvCxnSpPr>
        <p:spPr>
          <a:xfrm flipH="1">
            <a:off x="4356100" y="2708275"/>
            <a:ext cx="1584325" cy="11525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23" name="Symbol zastępczy stopki 4"/>
          <p:cNvSpPr>
            <a:spLocks noGrp="1"/>
          </p:cNvSpPr>
          <p:nvPr>
            <p:ph type="ftr" sz="quarter" idx="4294967295"/>
          </p:nvPr>
        </p:nvSpPr>
        <p:spPr>
          <a:xfrm>
            <a:off x="2898648" y="6356350"/>
            <a:ext cx="3505200" cy="365760"/>
          </a:xfrm>
          <a:noFill/>
        </p:spPr>
        <p:txBody>
          <a:bodyPr/>
          <a:lstStyle/>
          <a:p>
            <a:r>
              <a:rPr lang="pl-PL" altLang="pl-PL" dirty="0">
                <a:solidFill>
                  <a:schemeClr val="tx1"/>
                </a:solidFill>
              </a:rPr>
              <a:t>źródło rysunku: Wikipedia</a:t>
            </a:r>
          </a:p>
        </p:txBody>
      </p:sp>
    </p:spTree>
    <p:extLst>
      <p:ext uri="{BB962C8B-B14F-4D97-AF65-F5344CB8AC3E}">
        <p14:creationId xmlns:p14="http://schemas.microsoft.com/office/powerpoint/2010/main" val="1142817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Współczesne zagadnienia informatyczne</a:t>
            </a:r>
          </a:p>
        </p:txBody>
      </p:sp>
      <p:sp>
        <p:nvSpPr>
          <p:cNvPr id="4" name="Prostokąt 3"/>
          <p:cNvSpPr/>
          <p:nvPr/>
        </p:nvSpPr>
        <p:spPr>
          <a:xfrm>
            <a:off x="611560" y="1959055"/>
            <a:ext cx="3096344" cy="353943"/>
          </a:xfrm>
          <a:prstGeom prst="rect">
            <a:avLst/>
          </a:prstGeom>
          <a:ln>
            <a:solidFill>
              <a:srgbClr val="C00000"/>
            </a:solidFill>
          </a:ln>
        </p:spPr>
        <p:txBody>
          <a:bodyPr wrap="square">
            <a:spAutoFit/>
          </a:bodyPr>
          <a:lstStyle/>
          <a:p>
            <a:pPr algn="ctr"/>
            <a:r>
              <a:rPr lang="pl-PL" sz="1700" dirty="0">
                <a:solidFill>
                  <a:srgbClr val="002060"/>
                </a:solidFill>
                <a:latin typeface="+mj-lt"/>
              </a:rPr>
              <a:t>transformacja technologii</a:t>
            </a:r>
          </a:p>
        </p:txBody>
      </p:sp>
      <p:sp>
        <p:nvSpPr>
          <p:cNvPr id="5" name="Prostokąt 4"/>
          <p:cNvSpPr/>
          <p:nvPr/>
        </p:nvSpPr>
        <p:spPr>
          <a:xfrm>
            <a:off x="5075943" y="2163024"/>
            <a:ext cx="2511896" cy="353943"/>
          </a:xfrm>
          <a:prstGeom prst="rect">
            <a:avLst/>
          </a:prstGeom>
          <a:ln>
            <a:solidFill>
              <a:srgbClr val="C00000"/>
            </a:solidFill>
          </a:ln>
        </p:spPr>
        <p:txBody>
          <a:bodyPr wrap="square">
            <a:spAutoFit/>
          </a:bodyPr>
          <a:lstStyle/>
          <a:p>
            <a:pPr algn="ctr"/>
            <a:r>
              <a:rPr lang="pl-PL" sz="1700" dirty="0">
                <a:solidFill>
                  <a:srgbClr val="002060"/>
                </a:solidFill>
                <a:latin typeface="+mj-lt"/>
              </a:rPr>
              <a:t>sztuczna inteligencja</a:t>
            </a:r>
          </a:p>
        </p:txBody>
      </p:sp>
      <p:sp>
        <p:nvSpPr>
          <p:cNvPr id="6" name="Prostokąt 5"/>
          <p:cNvSpPr/>
          <p:nvPr/>
        </p:nvSpPr>
        <p:spPr>
          <a:xfrm>
            <a:off x="2451956" y="2682061"/>
            <a:ext cx="2223864" cy="353943"/>
          </a:xfrm>
          <a:prstGeom prst="rect">
            <a:avLst/>
          </a:prstGeom>
          <a:ln>
            <a:solidFill>
              <a:srgbClr val="C00000"/>
            </a:solidFill>
          </a:ln>
        </p:spPr>
        <p:txBody>
          <a:bodyPr wrap="square">
            <a:spAutoFit/>
          </a:bodyPr>
          <a:lstStyle/>
          <a:p>
            <a:pPr algn="ctr"/>
            <a:r>
              <a:rPr lang="pl-PL" sz="1700" dirty="0" err="1">
                <a:solidFill>
                  <a:srgbClr val="002060"/>
                </a:solidFill>
                <a:latin typeface="+mj-lt"/>
              </a:rPr>
              <a:t>internet</a:t>
            </a:r>
            <a:r>
              <a:rPr lang="pl-PL" sz="1700" dirty="0">
                <a:solidFill>
                  <a:srgbClr val="002060"/>
                </a:solidFill>
                <a:latin typeface="+mj-lt"/>
              </a:rPr>
              <a:t> rzeczy</a:t>
            </a:r>
          </a:p>
        </p:txBody>
      </p:sp>
      <p:sp>
        <p:nvSpPr>
          <p:cNvPr id="7" name="Prostokąt 6"/>
          <p:cNvSpPr/>
          <p:nvPr/>
        </p:nvSpPr>
        <p:spPr>
          <a:xfrm>
            <a:off x="2843808" y="4050213"/>
            <a:ext cx="2223864" cy="353943"/>
          </a:xfrm>
          <a:prstGeom prst="rect">
            <a:avLst/>
          </a:prstGeom>
          <a:ln>
            <a:solidFill>
              <a:srgbClr val="C00000"/>
            </a:solidFill>
          </a:ln>
        </p:spPr>
        <p:txBody>
          <a:bodyPr wrap="square">
            <a:spAutoFit/>
          </a:bodyPr>
          <a:lstStyle/>
          <a:p>
            <a:pPr algn="ctr"/>
            <a:r>
              <a:rPr lang="pl-PL" sz="1700" dirty="0">
                <a:solidFill>
                  <a:srgbClr val="002060"/>
                </a:solidFill>
                <a:latin typeface="+mj-lt"/>
              </a:rPr>
              <a:t>inteligentny dom</a:t>
            </a:r>
          </a:p>
        </p:txBody>
      </p:sp>
      <p:sp>
        <p:nvSpPr>
          <p:cNvPr id="8" name="Prostokąt 7"/>
          <p:cNvSpPr/>
          <p:nvPr/>
        </p:nvSpPr>
        <p:spPr>
          <a:xfrm>
            <a:off x="4283968" y="3371368"/>
            <a:ext cx="2223864" cy="353943"/>
          </a:xfrm>
          <a:prstGeom prst="rect">
            <a:avLst/>
          </a:prstGeom>
          <a:ln>
            <a:solidFill>
              <a:srgbClr val="C00000"/>
            </a:solidFill>
          </a:ln>
        </p:spPr>
        <p:txBody>
          <a:bodyPr wrap="square">
            <a:spAutoFit/>
          </a:bodyPr>
          <a:lstStyle/>
          <a:p>
            <a:pPr algn="ctr"/>
            <a:r>
              <a:rPr lang="pl-PL" sz="1700" dirty="0">
                <a:solidFill>
                  <a:srgbClr val="002060"/>
                </a:solidFill>
                <a:latin typeface="+mj-lt"/>
              </a:rPr>
              <a:t>robotyka</a:t>
            </a:r>
          </a:p>
        </p:txBody>
      </p:sp>
      <p:sp>
        <p:nvSpPr>
          <p:cNvPr id="9" name="Prostokąt 8"/>
          <p:cNvSpPr/>
          <p:nvPr/>
        </p:nvSpPr>
        <p:spPr>
          <a:xfrm>
            <a:off x="1336137" y="3410525"/>
            <a:ext cx="2223864" cy="353943"/>
          </a:xfrm>
          <a:prstGeom prst="rect">
            <a:avLst/>
          </a:prstGeom>
          <a:ln>
            <a:solidFill>
              <a:srgbClr val="C00000"/>
            </a:solidFill>
          </a:ln>
        </p:spPr>
        <p:txBody>
          <a:bodyPr wrap="square">
            <a:spAutoFit/>
          </a:bodyPr>
          <a:lstStyle/>
          <a:p>
            <a:pPr algn="ctr"/>
            <a:r>
              <a:rPr lang="pl-PL" sz="1700" dirty="0">
                <a:solidFill>
                  <a:srgbClr val="002060"/>
                </a:solidFill>
                <a:latin typeface="+mj-lt"/>
              </a:rPr>
              <a:t>projektowanie 3D</a:t>
            </a:r>
          </a:p>
        </p:txBody>
      </p:sp>
      <p:sp>
        <p:nvSpPr>
          <p:cNvPr id="10" name="Prostokąt 9"/>
          <p:cNvSpPr/>
          <p:nvPr/>
        </p:nvSpPr>
        <p:spPr>
          <a:xfrm>
            <a:off x="3704124" y="4725144"/>
            <a:ext cx="2223864" cy="353943"/>
          </a:xfrm>
          <a:prstGeom prst="rect">
            <a:avLst/>
          </a:prstGeom>
          <a:ln>
            <a:solidFill>
              <a:srgbClr val="C00000"/>
            </a:solidFill>
          </a:ln>
        </p:spPr>
        <p:txBody>
          <a:bodyPr wrap="square">
            <a:spAutoFit/>
          </a:bodyPr>
          <a:lstStyle/>
          <a:p>
            <a:pPr algn="ctr"/>
            <a:r>
              <a:rPr lang="pl-PL" sz="1700" dirty="0">
                <a:solidFill>
                  <a:srgbClr val="002060"/>
                </a:solidFill>
                <a:latin typeface="+mj-lt"/>
              </a:rPr>
              <a:t>technologia 5G</a:t>
            </a:r>
          </a:p>
        </p:txBody>
      </p:sp>
      <p:sp>
        <p:nvSpPr>
          <p:cNvPr id="11" name="Prostokąt 10"/>
          <p:cNvSpPr/>
          <p:nvPr/>
        </p:nvSpPr>
        <p:spPr>
          <a:xfrm>
            <a:off x="5975958" y="4149080"/>
            <a:ext cx="2223864" cy="353943"/>
          </a:xfrm>
          <a:prstGeom prst="rect">
            <a:avLst/>
          </a:prstGeom>
          <a:ln>
            <a:solidFill>
              <a:srgbClr val="C00000"/>
            </a:solidFill>
          </a:ln>
        </p:spPr>
        <p:txBody>
          <a:bodyPr wrap="square">
            <a:spAutoFit/>
          </a:bodyPr>
          <a:lstStyle/>
          <a:p>
            <a:pPr algn="ctr"/>
            <a:r>
              <a:rPr lang="pl-PL" sz="1700" dirty="0">
                <a:solidFill>
                  <a:srgbClr val="002060"/>
                </a:solidFill>
                <a:latin typeface="+mj-lt"/>
              </a:rPr>
              <a:t>big data</a:t>
            </a:r>
          </a:p>
        </p:txBody>
      </p:sp>
      <p:sp>
        <p:nvSpPr>
          <p:cNvPr id="12" name="Prostokąt 11"/>
          <p:cNvSpPr/>
          <p:nvPr/>
        </p:nvSpPr>
        <p:spPr>
          <a:xfrm>
            <a:off x="4211960" y="1340768"/>
            <a:ext cx="2672680" cy="353943"/>
          </a:xfrm>
          <a:prstGeom prst="rect">
            <a:avLst/>
          </a:prstGeom>
          <a:ln>
            <a:solidFill>
              <a:srgbClr val="C00000"/>
            </a:solidFill>
          </a:ln>
        </p:spPr>
        <p:txBody>
          <a:bodyPr wrap="square">
            <a:spAutoFit/>
          </a:bodyPr>
          <a:lstStyle/>
          <a:p>
            <a:pPr algn="ctr"/>
            <a:r>
              <a:rPr lang="pl-PL" sz="1700" dirty="0" err="1">
                <a:solidFill>
                  <a:srgbClr val="002060"/>
                </a:solidFill>
                <a:latin typeface="+mj-lt"/>
              </a:rPr>
              <a:t>cyberbezpieczeństwo</a:t>
            </a:r>
            <a:endParaRPr lang="pl-PL" sz="1700" dirty="0">
              <a:solidFill>
                <a:srgbClr val="002060"/>
              </a:solidFill>
              <a:latin typeface="+mj-lt"/>
            </a:endParaRPr>
          </a:p>
        </p:txBody>
      </p:sp>
      <p:sp>
        <p:nvSpPr>
          <p:cNvPr id="13" name="Prostokąt 12"/>
          <p:cNvSpPr/>
          <p:nvPr/>
        </p:nvSpPr>
        <p:spPr>
          <a:xfrm>
            <a:off x="1583668" y="5394791"/>
            <a:ext cx="2520280" cy="353943"/>
          </a:xfrm>
          <a:prstGeom prst="rect">
            <a:avLst/>
          </a:prstGeom>
          <a:ln>
            <a:solidFill>
              <a:srgbClr val="C00000"/>
            </a:solidFill>
          </a:ln>
        </p:spPr>
        <p:txBody>
          <a:bodyPr wrap="square">
            <a:spAutoFit/>
          </a:bodyPr>
          <a:lstStyle/>
          <a:p>
            <a:pPr algn="ctr"/>
            <a:r>
              <a:rPr lang="pl-PL" sz="1700" dirty="0">
                <a:solidFill>
                  <a:srgbClr val="002060"/>
                </a:solidFill>
                <a:latin typeface="+mj-lt"/>
              </a:rPr>
              <a:t>podpis elektroniczny</a:t>
            </a:r>
          </a:p>
        </p:txBody>
      </p:sp>
      <p:sp>
        <p:nvSpPr>
          <p:cNvPr id="14" name="Prostokąt 13"/>
          <p:cNvSpPr/>
          <p:nvPr/>
        </p:nvSpPr>
        <p:spPr>
          <a:xfrm>
            <a:off x="5941383" y="2819980"/>
            <a:ext cx="2727920" cy="353943"/>
          </a:xfrm>
          <a:prstGeom prst="rect">
            <a:avLst/>
          </a:prstGeom>
          <a:ln>
            <a:solidFill>
              <a:srgbClr val="C00000"/>
            </a:solidFill>
          </a:ln>
        </p:spPr>
        <p:txBody>
          <a:bodyPr wrap="square">
            <a:spAutoFit/>
          </a:bodyPr>
          <a:lstStyle/>
          <a:p>
            <a:pPr algn="ctr"/>
            <a:r>
              <a:rPr lang="pl-PL" sz="1700" dirty="0">
                <a:solidFill>
                  <a:srgbClr val="002060"/>
                </a:solidFill>
                <a:latin typeface="+mj-lt"/>
              </a:rPr>
              <a:t>szyfrowanie informacji</a:t>
            </a:r>
          </a:p>
        </p:txBody>
      </p:sp>
      <p:sp>
        <p:nvSpPr>
          <p:cNvPr id="15" name="Prostokąt 14"/>
          <p:cNvSpPr/>
          <p:nvPr/>
        </p:nvSpPr>
        <p:spPr>
          <a:xfrm>
            <a:off x="5941383" y="5339586"/>
            <a:ext cx="2223864" cy="353943"/>
          </a:xfrm>
          <a:prstGeom prst="rect">
            <a:avLst/>
          </a:prstGeom>
          <a:ln>
            <a:solidFill>
              <a:srgbClr val="C00000"/>
            </a:solidFill>
          </a:ln>
        </p:spPr>
        <p:txBody>
          <a:bodyPr wrap="square">
            <a:spAutoFit/>
          </a:bodyPr>
          <a:lstStyle/>
          <a:p>
            <a:pPr algn="ctr"/>
            <a:r>
              <a:rPr lang="pl-PL" sz="1700" dirty="0">
                <a:solidFill>
                  <a:srgbClr val="002060"/>
                </a:solidFill>
                <a:latin typeface="+mj-lt"/>
              </a:rPr>
              <a:t>prawo autorskie</a:t>
            </a:r>
          </a:p>
        </p:txBody>
      </p:sp>
    </p:spTree>
    <p:extLst>
      <p:ext uri="{BB962C8B-B14F-4D97-AF65-F5344CB8AC3E}">
        <p14:creationId xmlns:p14="http://schemas.microsoft.com/office/powerpoint/2010/main" val="120351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0-#ppt_w/2"/>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1+#ppt_w/2"/>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872A884-08D1-4705-8763-ABA8246B839F}"/>
              </a:ext>
            </a:extLst>
          </p:cNvPr>
          <p:cNvSpPr>
            <a:spLocks noGrp="1"/>
          </p:cNvSpPr>
          <p:nvPr>
            <p:ph type="title"/>
          </p:nvPr>
        </p:nvSpPr>
        <p:spPr/>
        <p:txBody>
          <a:bodyPr/>
          <a:lstStyle/>
          <a:p>
            <a:r>
              <a:rPr lang="pl-PL" dirty="0">
                <a:solidFill>
                  <a:srgbClr val="C00000"/>
                </a:solidFill>
              </a:rPr>
              <a:t>Myślenie </a:t>
            </a:r>
            <a:r>
              <a:rPr lang="pl-PL" dirty="0" err="1">
                <a:solidFill>
                  <a:srgbClr val="C00000"/>
                </a:solidFill>
              </a:rPr>
              <a:t>komputacyjne</a:t>
            </a:r>
            <a:r>
              <a:rPr lang="pl-PL" dirty="0">
                <a:solidFill>
                  <a:srgbClr val="C00000"/>
                </a:solidFill>
              </a:rPr>
              <a:t> - szyfrowanie</a:t>
            </a:r>
          </a:p>
        </p:txBody>
      </p:sp>
      <p:sp>
        <p:nvSpPr>
          <p:cNvPr id="3" name="Symbol zastępczy zawartości 2">
            <a:extLst>
              <a:ext uri="{FF2B5EF4-FFF2-40B4-BE49-F238E27FC236}">
                <a16:creationId xmlns:a16="http://schemas.microsoft.com/office/drawing/2014/main" xmlns="" id="{FCF7D02F-9D98-45B1-8768-07CDD921272B}"/>
              </a:ext>
            </a:extLst>
          </p:cNvPr>
          <p:cNvSpPr>
            <a:spLocks noGrp="1"/>
          </p:cNvSpPr>
          <p:nvPr>
            <p:ph idx="1"/>
          </p:nvPr>
        </p:nvSpPr>
        <p:spPr/>
        <p:txBody>
          <a:bodyPr/>
          <a:lstStyle/>
          <a:p>
            <a:pPr marL="0" indent="0">
              <a:buNone/>
            </a:pPr>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p:txBody>
      </p:sp>
      <p:sp>
        <p:nvSpPr>
          <p:cNvPr id="6" name="Symbol zastępczy stopki 4"/>
          <p:cNvSpPr>
            <a:spLocks noGrp="1"/>
          </p:cNvSpPr>
          <p:nvPr>
            <p:ph type="ftr" sz="quarter" idx="4294967295"/>
          </p:nvPr>
        </p:nvSpPr>
        <p:spPr>
          <a:xfrm>
            <a:off x="2267744" y="6356350"/>
            <a:ext cx="4896544" cy="365760"/>
          </a:xfrm>
          <a:noFill/>
        </p:spPr>
        <p:txBody>
          <a:bodyPr/>
          <a:lstStyle/>
          <a:p>
            <a:r>
              <a:rPr lang="pl-PL" dirty="0"/>
              <a:t>źródło: https://www.eactive.pl/pozycjonowanie-stron/</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705" y="1615764"/>
            <a:ext cx="8043743" cy="3829460"/>
          </a:xfrm>
          <a:prstGeom prst="rect">
            <a:avLst/>
          </a:prstGeom>
        </p:spPr>
      </p:pic>
    </p:spTree>
    <p:extLst>
      <p:ext uri="{BB962C8B-B14F-4D97-AF65-F5344CB8AC3E}">
        <p14:creationId xmlns:p14="http://schemas.microsoft.com/office/powerpoint/2010/main" val="1999436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DFF919A-FC6B-453A-BDC8-83784803B038}"/>
              </a:ext>
            </a:extLst>
          </p:cNvPr>
          <p:cNvSpPr>
            <a:spLocks noGrp="1"/>
          </p:cNvSpPr>
          <p:nvPr>
            <p:ph type="title"/>
          </p:nvPr>
        </p:nvSpPr>
        <p:spPr/>
        <p:txBody>
          <a:bodyPr/>
          <a:lstStyle/>
          <a:p>
            <a:r>
              <a:rPr lang="pl-PL" dirty="0">
                <a:solidFill>
                  <a:srgbClr val="C00000"/>
                </a:solidFill>
              </a:rPr>
              <a:t>Myślenie </a:t>
            </a:r>
            <a:r>
              <a:rPr lang="pl-PL" dirty="0" err="1">
                <a:solidFill>
                  <a:srgbClr val="C00000"/>
                </a:solidFill>
              </a:rPr>
              <a:t>komputacyjne</a:t>
            </a:r>
            <a:r>
              <a:rPr lang="pl-PL" dirty="0">
                <a:solidFill>
                  <a:srgbClr val="C00000"/>
                </a:solidFill>
              </a:rPr>
              <a:t> - porządkowanie</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340768"/>
            <a:ext cx="6192688" cy="4662311"/>
          </a:xfrm>
          <a:prstGeom prst="rect">
            <a:avLst/>
          </a:prstGeom>
        </p:spPr>
      </p:pic>
    </p:spTree>
    <p:extLst>
      <p:ext uri="{BB962C8B-B14F-4D97-AF65-F5344CB8AC3E}">
        <p14:creationId xmlns:p14="http://schemas.microsoft.com/office/powerpoint/2010/main" val="2251935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Myślenie </a:t>
            </a:r>
            <a:r>
              <a:rPr lang="pl-PL" dirty="0" err="1"/>
              <a:t>komputacyjne</a:t>
            </a:r>
            <a:r>
              <a:rPr lang="pl-PL" dirty="0"/>
              <a:t> </a:t>
            </a:r>
            <a:br>
              <a:rPr lang="pl-PL" dirty="0"/>
            </a:br>
            <a:r>
              <a:rPr lang="pl-PL" dirty="0">
                <a:solidFill>
                  <a:srgbClr val="002060"/>
                </a:solidFill>
              </a:rPr>
              <a:t>Vincent van Gogh i… rekurencja?</a:t>
            </a:r>
          </a:p>
        </p:txBody>
      </p:sp>
      <p:sp>
        <p:nvSpPr>
          <p:cNvPr id="6" name="pole tekstowe 5"/>
          <p:cNvSpPr txBox="1"/>
          <p:nvPr/>
        </p:nvSpPr>
        <p:spPr>
          <a:xfrm>
            <a:off x="2903116" y="6361583"/>
            <a:ext cx="2552302" cy="307777"/>
          </a:xfrm>
          <a:prstGeom prst="rect">
            <a:avLst/>
          </a:prstGeom>
          <a:noFill/>
        </p:spPr>
        <p:txBody>
          <a:bodyPr wrap="none" rtlCol="0">
            <a:spAutoFit/>
          </a:bodyPr>
          <a:lstStyle/>
          <a:p>
            <a:r>
              <a:rPr lang="pl-PL" sz="1400" dirty="0">
                <a:solidFill>
                  <a:srgbClr val="002060"/>
                </a:solidFill>
                <a:latin typeface="Bookman Old Style" panose="02050604050505020204" pitchFamily="18" charset="0"/>
              </a:rPr>
              <a:t>źródło obrazów - Wikipedia</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221011"/>
            <a:ext cx="3594796" cy="4872285"/>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1230913"/>
            <a:ext cx="3921596" cy="4862383"/>
          </a:xfrm>
          <a:prstGeom prst="rect">
            <a:avLst/>
          </a:prstGeom>
        </p:spPr>
      </p:pic>
    </p:spTree>
    <p:extLst>
      <p:ext uri="{BB962C8B-B14F-4D97-AF65-F5344CB8AC3E}">
        <p14:creationId xmlns:p14="http://schemas.microsoft.com/office/powerpoint/2010/main" val="3490970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Rekurencja na planie miast?</a:t>
            </a:r>
          </a:p>
        </p:txBody>
      </p:sp>
      <p:sp>
        <p:nvSpPr>
          <p:cNvPr id="3" name="Symbol zastępczy zawartości 2"/>
          <p:cNvSpPr>
            <a:spLocks noGrp="1"/>
          </p:cNvSpPr>
          <p:nvPr>
            <p:ph idx="1"/>
          </p:nvPr>
        </p:nvSpPr>
        <p:spPr/>
        <p:txBody>
          <a:bodyPr/>
          <a:lstStyle/>
          <a:p>
            <a:r>
              <a:rPr lang="pl-PL" dirty="0"/>
              <a:t>Paryż, Pola Elizejskie</a:t>
            </a:r>
          </a:p>
        </p:txBody>
      </p:sp>
      <p:sp>
        <p:nvSpPr>
          <p:cNvPr id="5" name="Prostokąt 4"/>
          <p:cNvSpPr/>
          <p:nvPr/>
        </p:nvSpPr>
        <p:spPr>
          <a:xfrm>
            <a:off x="2342976" y="6309320"/>
            <a:ext cx="4082132" cy="307777"/>
          </a:xfrm>
          <a:prstGeom prst="rect">
            <a:avLst/>
          </a:prstGeom>
        </p:spPr>
        <p:txBody>
          <a:bodyPr wrap="square">
            <a:spAutoFit/>
          </a:bodyPr>
          <a:lstStyle/>
          <a:p>
            <a:r>
              <a:rPr lang="pl-PL" sz="1400" dirty="0">
                <a:latin typeface="Bookman Old Style" panose="02050604050505020204" pitchFamily="18" charset="0"/>
              </a:rPr>
              <a:t>źródło: https://www.google.com/maps/</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929177"/>
            <a:ext cx="7848872" cy="3588055"/>
          </a:xfrm>
          <a:prstGeom prst="rect">
            <a:avLst/>
          </a:prstGeom>
        </p:spPr>
      </p:pic>
    </p:spTree>
    <p:extLst>
      <p:ext uri="{BB962C8B-B14F-4D97-AF65-F5344CB8AC3E}">
        <p14:creationId xmlns:p14="http://schemas.microsoft.com/office/powerpoint/2010/main" val="2242650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74" y="2089150"/>
            <a:ext cx="5854226" cy="3860130"/>
          </a:xfrm>
          <a:prstGeom prst="rect">
            <a:avLst/>
          </a:prstGeom>
        </p:spPr>
      </p:pic>
      <p:sp>
        <p:nvSpPr>
          <p:cNvPr id="2" name="Tytuł 1"/>
          <p:cNvSpPr>
            <a:spLocks noGrp="1"/>
          </p:cNvSpPr>
          <p:nvPr>
            <p:ph type="title"/>
          </p:nvPr>
        </p:nvSpPr>
        <p:spPr/>
        <p:txBody>
          <a:bodyPr/>
          <a:lstStyle/>
          <a:p>
            <a:r>
              <a:rPr lang="pl-PL" dirty="0"/>
              <a:t>Powtarzanie w architekturze?</a:t>
            </a:r>
          </a:p>
        </p:txBody>
      </p:sp>
      <p:sp>
        <p:nvSpPr>
          <p:cNvPr id="3" name="Symbol zastępczy zawartości 2"/>
          <p:cNvSpPr>
            <a:spLocks noGrp="1"/>
          </p:cNvSpPr>
          <p:nvPr>
            <p:ph idx="1"/>
          </p:nvPr>
        </p:nvSpPr>
        <p:spPr/>
        <p:txBody>
          <a:bodyPr/>
          <a:lstStyle/>
          <a:p>
            <a:pPr marL="0" indent="0">
              <a:buNone/>
            </a:pPr>
            <a:r>
              <a:rPr lang="pl-PL" dirty="0"/>
              <a:t>Największa buddyjska świątynia</a:t>
            </a:r>
          </a:p>
          <a:p>
            <a:pPr marL="0" indent="0">
              <a:buNone/>
            </a:pPr>
            <a:r>
              <a:rPr lang="pl-PL" dirty="0" err="1"/>
              <a:t>Borobudur</a:t>
            </a:r>
            <a:r>
              <a:rPr lang="pl-PL" dirty="0"/>
              <a:t> na Jawie VIII/IX wiek</a:t>
            </a:r>
          </a:p>
        </p:txBody>
      </p:sp>
      <p:sp>
        <p:nvSpPr>
          <p:cNvPr id="5" name="Prostokąt 4"/>
          <p:cNvSpPr/>
          <p:nvPr/>
        </p:nvSpPr>
        <p:spPr>
          <a:xfrm>
            <a:off x="2342976" y="6309320"/>
            <a:ext cx="4082132" cy="307777"/>
          </a:xfrm>
          <a:prstGeom prst="rect">
            <a:avLst/>
          </a:prstGeom>
        </p:spPr>
        <p:txBody>
          <a:bodyPr wrap="square">
            <a:spAutoFit/>
          </a:bodyPr>
          <a:lstStyle/>
          <a:p>
            <a:r>
              <a:rPr lang="pl-PL" sz="1400" dirty="0">
                <a:latin typeface="Bookman Old Style" panose="02050604050505020204" pitchFamily="18" charset="0"/>
              </a:rPr>
              <a:t>źródło: https://wikipedia.org</a:t>
            </a:r>
          </a:p>
        </p:txBody>
      </p:sp>
      <p:pic>
        <p:nvPicPr>
          <p:cNvPr id="10" name="Obraz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88640"/>
            <a:ext cx="2411760" cy="1734075"/>
          </a:xfrm>
          <a:prstGeom prst="rect">
            <a:avLst/>
          </a:prstGeom>
        </p:spPr>
      </p:pic>
      <p:cxnSp>
        <p:nvCxnSpPr>
          <p:cNvPr id="7" name="Łącznik prosty ze strzałką 6"/>
          <p:cNvCxnSpPr/>
          <p:nvPr/>
        </p:nvCxnSpPr>
        <p:spPr>
          <a:xfrm flipV="1">
            <a:off x="4572000" y="1052736"/>
            <a:ext cx="2906464" cy="13681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043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Fraktale w geografii?</a:t>
            </a:r>
          </a:p>
        </p:txBody>
      </p:sp>
      <p:sp>
        <p:nvSpPr>
          <p:cNvPr id="3" name="Symbol zastępczy zawartości 2"/>
          <p:cNvSpPr>
            <a:spLocks noGrp="1"/>
          </p:cNvSpPr>
          <p:nvPr>
            <p:ph idx="1"/>
          </p:nvPr>
        </p:nvSpPr>
        <p:spPr/>
        <p:txBody>
          <a:bodyPr/>
          <a:lstStyle/>
          <a:p>
            <a:pPr marL="0" indent="0">
              <a:buNone/>
            </a:pPr>
            <a:r>
              <a:rPr lang="pl-PL" dirty="0"/>
              <a:t>Grand Mesa </a:t>
            </a:r>
            <a:r>
              <a:rPr lang="pl-PL" dirty="0" err="1"/>
              <a:t>National</a:t>
            </a:r>
            <a:r>
              <a:rPr lang="pl-PL" dirty="0"/>
              <a:t> </a:t>
            </a:r>
            <a:r>
              <a:rPr lang="pl-PL" dirty="0" err="1"/>
              <a:t>Forest</a:t>
            </a:r>
            <a:r>
              <a:rPr lang="pl-PL" dirty="0"/>
              <a:t>, Kolorado</a:t>
            </a:r>
          </a:p>
        </p:txBody>
      </p:sp>
      <p:sp>
        <p:nvSpPr>
          <p:cNvPr id="6" name="Prostokąt 5"/>
          <p:cNvSpPr/>
          <p:nvPr/>
        </p:nvSpPr>
        <p:spPr>
          <a:xfrm>
            <a:off x="2342976" y="6309320"/>
            <a:ext cx="4082132" cy="307777"/>
          </a:xfrm>
          <a:prstGeom prst="rect">
            <a:avLst/>
          </a:prstGeom>
        </p:spPr>
        <p:txBody>
          <a:bodyPr wrap="square">
            <a:spAutoFit/>
          </a:bodyPr>
          <a:lstStyle/>
          <a:p>
            <a:r>
              <a:rPr lang="pl-PL" sz="1400" dirty="0">
                <a:latin typeface="Bookman Old Style" panose="02050604050505020204" pitchFamily="18" charset="0"/>
              </a:rPr>
              <a:t>źródło: https://www.google.com/maps/</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46" y="2276872"/>
            <a:ext cx="7015124" cy="3672408"/>
          </a:xfrm>
          <a:prstGeom prst="rect">
            <a:avLst/>
          </a:prstGeom>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569" y="332656"/>
            <a:ext cx="3369431" cy="1440160"/>
          </a:xfrm>
          <a:prstGeom prst="rect">
            <a:avLst/>
          </a:prstGeom>
        </p:spPr>
      </p:pic>
      <p:cxnSp>
        <p:nvCxnSpPr>
          <p:cNvPr id="5" name="Łącznik prosty ze strzałką 4"/>
          <p:cNvCxnSpPr/>
          <p:nvPr/>
        </p:nvCxnSpPr>
        <p:spPr>
          <a:xfrm flipV="1">
            <a:off x="4465353" y="1160748"/>
            <a:ext cx="2618432" cy="12241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588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Fraktale w fizyce?</a:t>
            </a:r>
          </a:p>
        </p:txBody>
      </p:sp>
      <p:sp>
        <p:nvSpPr>
          <p:cNvPr id="3" name="Symbol zastępczy zawartości 2"/>
          <p:cNvSpPr>
            <a:spLocks noGrp="1"/>
          </p:cNvSpPr>
          <p:nvPr>
            <p:ph idx="1"/>
          </p:nvPr>
        </p:nvSpPr>
        <p:spPr/>
        <p:txBody>
          <a:bodyPr/>
          <a:lstStyle/>
          <a:p>
            <a:r>
              <a:rPr lang="pl-PL" dirty="0"/>
              <a:t>Figura </a:t>
            </a:r>
            <a:r>
              <a:rPr lang="pl-PL" dirty="0" err="1"/>
              <a:t>Lichtenberga</a:t>
            </a:r>
            <a:r>
              <a:rPr lang="pl-PL" dirty="0"/>
              <a:t> - struktura fraktalna powstała wskutek wyładowań o wysokim napięciu, uwieczniona w szkle akrylowym.</a:t>
            </a:r>
            <a:br>
              <a:rPr lang="pl-PL" dirty="0"/>
            </a:br>
            <a:endParaRPr lang="pl-PL" dirty="0"/>
          </a:p>
        </p:txBody>
      </p:sp>
      <p:sp>
        <p:nvSpPr>
          <p:cNvPr id="4" name="Prostokąt 3"/>
          <p:cNvSpPr/>
          <p:nvPr/>
        </p:nvSpPr>
        <p:spPr>
          <a:xfrm>
            <a:off x="2342976" y="6309320"/>
            <a:ext cx="4082132" cy="307777"/>
          </a:xfrm>
          <a:prstGeom prst="rect">
            <a:avLst/>
          </a:prstGeom>
        </p:spPr>
        <p:txBody>
          <a:bodyPr wrap="square">
            <a:spAutoFit/>
          </a:bodyPr>
          <a:lstStyle/>
          <a:p>
            <a:r>
              <a:rPr lang="pl-PL" sz="1400" dirty="0">
                <a:latin typeface="Bookman Old Style" panose="02050604050505020204" pitchFamily="18" charset="0"/>
              </a:rPr>
              <a:t>źródło: http://www.capturedlightning.com</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454" y="1916832"/>
            <a:ext cx="3635722" cy="3966242"/>
          </a:xfrm>
          <a:prstGeom prst="rect">
            <a:avLst/>
          </a:prstGeom>
        </p:spPr>
      </p:pic>
    </p:spTree>
    <p:extLst>
      <p:ext uri="{BB962C8B-B14F-4D97-AF65-F5344CB8AC3E}">
        <p14:creationId xmlns:p14="http://schemas.microsoft.com/office/powerpoint/2010/main" val="23763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Fraktale w nowych technologiach?</a:t>
            </a:r>
          </a:p>
        </p:txBody>
      </p:sp>
      <p:sp>
        <p:nvSpPr>
          <p:cNvPr id="3" name="Symbol zastępczy zawartości 2"/>
          <p:cNvSpPr>
            <a:spLocks noGrp="1"/>
          </p:cNvSpPr>
          <p:nvPr>
            <p:ph idx="1"/>
          </p:nvPr>
        </p:nvSpPr>
        <p:spPr>
          <a:xfrm>
            <a:off x="566738" y="1125539"/>
            <a:ext cx="8001000" cy="719286"/>
          </a:xfrm>
        </p:spPr>
        <p:txBody>
          <a:bodyPr/>
          <a:lstStyle/>
          <a:p>
            <a:pPr marL="0" indent="0">
              <a:buNone/>
            </a:pPr>
            <a:r>
              <a:rPr lang="pl-PL" dirty="0"/>
              <a:t>Prawie każdy telefon komórkowy korzysta z wbudowanej </a:t>
            </a:r>
            <a:r>
              <a:rPr lang="pl-PL" b="1" dirty="0"/>
              <a:t>anteny fraktalnej</a:t>
            </a:r>
            <a:r>
              <a:rPr lang="pl-PL" dirty="0"/>
              <a:t>. Takie anteny wykorzystywane są również w komunikacji mikrofalowej. </a:t>
            </a:r>
          </a:p>
        </p:txBody>
      </p:sp>
      <p:sp>
        <p:nvSpPr>
          <p:cNvPr id="4" name="pole tekstowe 3"/>
          <p:cNvSpPr txBox="1"/>
          <p:nvPr/>
        </p:nvSpPr>
        <p:spPr>
          <a:xfrm>
            <a:off x="2822517" y="6262806"/>
            <a:ext cx="3012363" cy="307777"/>
          </a:xfrm>
          <a:prstGeom prst="rect">
            <a:avLst/>
          </a:prstGeom>
          <a:noFill/>
        </p:spPr>
        <p:txBody>
          <a:bodyPr wrap="none" rtlCol="0">
            <a:spAutoFit/>
          </a:bodyPr>
          <a:lstStyle/>
          <a:p>
            <a:r>
              <a:rPr lang="pl-PL" sz="1400" dirty="0">
                <a:latin typeface="Bookman Old Style" panose="02050604050505020204" pitchFamily="18" charset="0"/>
              </a:rPr>
              <a:t>źródło: http://www.digdice.com</a:t>
            </a:r>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348880"/>
            <a:ext cx="3312368" cy="3334599"/>
          </a:xfrm>
          <a:prstGeom prst="rect">
            <a:avLst/>
          </a:prstGeom>
        </p:spPr>
      </p:pic>
      <p:pic>
        <p:nvPicPr>
          <p:cNvPr id="8" name="Picture 4" descr="dimensions of 21 dbi panel anten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148682"/>
            <a:ext cx="2664296" cy="373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116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Rozdział 7.</a:t>
            </a:r>
          </a:p>
        </p:txBody>
      </p:sp>
      <p:sp>
        <p:nvSpPr>
          <p:cNvPr id="3" name="Podtytuł 2"/>
          <p:cNvSpPr>
            <a:spLocks noGrp="1"/>
          </p:cNvSpPr>
          <p:nvPr>
            <p:ph type="subTitle" idx="1"/>
          </p:nvPr>
        </p:nvSpPr>
        <p:spPr>
          <a:xfrm>
            <a:off x="1447800" y="3429000"/>
            <a:ext cx="6148536" cy="1600200"/>
          </a:xfrm>
        </p:spPr>
        <p:txBody>
          <a:bodyPr/>
          <a:lstStyle/>
          <a:p>
            <a:r>
              <a:rPr lang="pl-PL" sz="2800" dirty="0">
                <a:solidFill>
                  <a:srgbClr val="C00000"/>
                </a:solidFill>
              </a:rPr>
              <a:t>Edukacja informatyczna </a:t>
            </a:r>
          </a:p>
          <a:p>
            <a:r>
              <a:rPr lang="pl-PL" sz="2800" dirty="0">
                <a:solidFill>
                  <a:srgbClr val="C00000"/>
                </a:solidFill>
              </a:rPr>
              <a:t>w szkole ponadpodstawowej</a:t>
            </a:r>
          </a:p>
          <a:p>
            <a:r>
              <a:rPr lang="pl-PL" sz="2800" dirty="0"/>
              <a:t>poziom rozszerzony</a:t>
            </a:r>
          </a:p>
        </p:txBody>
      </p:sp>
    </p:spTree>
    <p:extLst>
      <p:ext uri="{BB962C8B-B14F-4D97-AF65-F5344CB8AC3E}">
        <p14:creationId xmlns:p14="http://schemas.microsoft.com/office/powerpoint/2010/main" val="446833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457200" y="116632"/>
            <a:ext cx="8229600" cy="777875"/>
          </a:xfrm>
        </p:spPr>
        <p:txBody>
          <a:bodyPr>
            <a:noAutofit/>
          </a:bodyPr>
          <a:lstStyle/>
          <a:p>
            <a:r>
              <a:rPr lang="pl-PL" altLang="pl-PL" dirty="0">
                <a:solidFill>
                  <a:srgbClr val="C00000"/>
                </a:solidFill>
                <a:cs typeface="Arial" charset="0"/>
              </a:rPr>
              <a:t>Szkoły ponadpodstawowe</a:t>
            </a:r>
            <a:br>
              <a:rPr lang="pl-PL" altLang="pl-PL" dirty="0">
                <a:solidFill>
                  <a:srgbClr val="C00000"/>
                </a:solidFill>
                <a:cs typeface="Arial" charset="0"/>
              </a:rPr>
            </a:br>
            <a:r>
              <a:rPr lang="pl-PL" altLang="pl-PL" dirty="0">
                <a:solidFill>
                  <a:srgbClr val="002060"/>
                </a:solidFill>
                <a:cs typeface="Arial" charset="0"/>
              </a:rPr>
              <a:t>Informatyka - </a:t>
            </a:r>
            <a:r>
              <a:rPr lang="pl-PL" altLang="pl-PL" sz="2400" dirty="0">
                <a:solidFill>
                  <a:srgbClr val="002060"/>
                </a:solidFill>
                <a:cs typeface="Arial" charset="0"/>
              </a:rPr>
              <a:t>poziom rozszerzony</a:t>
            </a:r>
          </a:p>
        </p:txBody>
      </p:sp>
      <p:sp>
        <p:nvSpPr>
          <p:cNvPr id="6" name="Symbol zastępczy zawartości 2"/>
          <p:cNvSpPr>
            <a:spLocks noGrp="1"/>
          </p:cNvSpPr>
          <p:nvPr>
            <p:ph idx="1"/>
          </p:nvPr>
        </p:nvSpPr>
        <p:spPr>
          <a:xfrm>
            <a:off x="467544" y="1197546"/>
            <a:ext cx="8229600" cy="5471814"/>
          </a:xfrm>
        </p:spPr>
        <p:txBody>
          <a:bodyPr>
            <a:normAutofit/>
          </a:bodyPr>
          <a:lstStyle/>
          <a:p>
            <a:endParaRPr lang="pl-PL" altLang="pl-PL" sz="1700" dirty="0">
              <a:cs typeface="Arial" charset="0"/>
            </a:endParaRPr>
          </a:p>
          <a:p>
            <a:r>
              <a:rPr lang="pl-PL" altLang="pl-PL" sz="1700" dirty="0">
                <a:cs typeface="Arial" charset="0"/>
              </a:rPr>
              <a:t>Rozszerzenie jest realizowane od pierwszej klasy szkoły ponadpodstawowej.</a:t>
            </a:r>
          </a:p>
          <a:p>
            <a:r>
              <a:rPr lang="pl-PL" altLang="pl-PL" sz="1700" dirty="0">
                <a:cs typeface="Arial" charset="0"/>
              </a:rPr>
              <a:t>Obowiązują również treści poziomu podstawowego – </a:t>
            </a:r>
            <a:r>
              <a:rPr lang="pl-PL" altLang="pl-PL" sz="1700" dirty="0">
                <a:solidFill>
                  <a:srgbClr val="C00000"/>
                </a:solidFill>
                <a:cs typeface="Arial" charset="0"/>
              </a:rPr>
              <a:t>realizacja w sposób zintegrowany </a:t>
            </a:r>
            <a:r>
              <a:rPr lang="pl-PL" altLang="pl-PL" sz="1700" dirty="0">
                <a:cs typeface="Arial" charset="0"/>
              </a:rPr>
              <a:t>z treściami poziomu rozszerzonego.</a:t>
            </a:r>
          </a:p>
          <a:p>
            <a:r>
              <a:rPr lang="pl-PL" altLang="pl-PL" dirty="0">
                <a:solidFill>
                  <a:srgbClr val="C00000"/>
                </a:solidFill>
                <a:cs typeface="Arial" charset="0"/>
              </a:rPr>
              <a:t>Istotą kształcenia informatycznego rozszerzonego jest </a:t>
            </a:r>
            <a:r>
              <a:rPr lang="pl-PL" altLang="pl-PL" dirty="0">
                <a:cs typeface="Arial" charset="0"/>
              </a:rPr>
              <a:t>poznanie informatyki jako nauki, rozważanie problemów algorytmicznych, programowanie ich w formalnym języku programowania i stosowanie do rozwiązywania trudniejszych problemów z różnych dziedzin życia.</a:t>
            </a:r>
          </a:p>
          <a:p>
            <a:r>
              <a:rPr lang="pl-PL" altLang="pl-PL" sz="1700" dirty="0">
                <a:cs typeface="Arial" charset="0"/>
              </a:rPr>
              <a:t>Rozwiązywanie problemów jest realizowane również przy wykorzystaniu aplikacji wraz z elementami programowania</a:t>
            </a:r>
          </a:p>
          <a:p>
            <a:pPr lvl="1"/>
            <a:r>
              <a:rPr lang="pl-PL" altLang="pl-PL" sz="1700" dirty="0">
                <a:cs typeface="Arial" charset="0"/>
              </a:rPr>
              <a:t>edytor tekstu + elementy profesjonalnego składu (np. </a:t>
            </a:r>
            <a:r>
              <a:rPr lang="pl-PL" altLang="pl-PL" sz="1700" dirty="0" err="1">
                <a:cs typeface="Arial" charset="0"/>
              </a:rPr>
              <a:t>TeX</a:t>
            </a:r>
            <a:r>
              <a:rPr lang="pl-PL" altLang="pl-PL" sz="1700" dirty="0">
                <a:cs typeface="Arial" charset="0"/>
              </a:rPr>
              <a:t>)</a:t>
            </a:r>
          </a:p>
          <a:p>
            <a:pPr lvl="1"/>
            <a:r>
              <a:rPr lang="pl-PL" altLang="pl-PL" sz="1700" dirty="0">
                <a:cs typeface="Arial" charset="0"/>
              </a:rPr>
              <a:t>arkusz kalkulacyjny + wbudowany język programowania (np. VB)</a:t>
            </a:r>
          </a:p>
          <a:p>
            <a:pPr lvl="1"/>
            <a:r>
              <a:rPr lang="pl-PL" altLang="pl-PL" sz="1700" dirty="0">
                <a:cs typeface="Arial" charset="0"/>
              </a:rPr>
              <a:t>baza danych + sieciowe wykorzystanie (np. </a:t>
            </a:r>
            <a:r>
              <a:rPr lang="pl-PL" altLang="pl-PL" sz="1700" dirty="0" err="1">
                <a:cs typeface="Arial" charset="0"/>
              </a:rPr>
              <a:t>php</a:t>
            </a:r>
            <a:r>
              <a:rPr lang="pl-PL" altLang="pl-PL" sz="1700" dirty="0">
                <a:cs typeface="Arial" charset="0"/>
              </a:rPr>
              <a:t>, </a:t>
            </a:r>
            <a:r>
              <a:rPr lang="pl-PL" altLang="pl-PL" sz="1700" dirty="0" err="1">
                <a:cs typeface="Arial" charset="0"/>
              </a:rPr>
              <a:t>MySQL</a:t>
            </a:r>
            <a:r>
              <a:rPr lang="pl-PL" altLang="pl-PL" sz="1700" dirty="0">
                <a:cs typeface="Arial" charset="0"/>
              </a:rPr>
              <a:t>, Java, </a:t>
            </a:r>
            <a:r>
              <a:rPr lang="pl-PL" altLang="pl-PL" sz="1700" dirty="0" err="1">
                <a:cs typeface="Arial" charset="0"/>
              </a:rPr>
              <a:t>Python</a:t>
            </a:r>
            <a:r>
              <a:rPr lang="pl-PL" altLang="pl-PL" sz="1700" dirty="0">
                <a:cs typeface="Arial" charset="0"/>
              </a:rPr>
              <a:t>))</a:t>
            </a:r>
          </a:p>
          <a:p>
            <a:pPr lvl="2"/>
            <a:endParaRPr lang="pl-PL" altLang="pl-PL" sz="1900" dirty="0">
              <a:cs typeface="Arial" charset="0"/>
            </a:endParaRPr>
          </a:p>
          <a:p>
            <a:pPr lvl="2"/>
            <a:endParaRPr lang="pl-PL" altLang="pl-PL" sz="1900" dirty="0">
              <a:cs typeface="Arial" charset="0"/>
            </a:endParaRPr>
          </a:p>
          <a:p>
            <a:endParaRPr lang="pl-PL" altLang="pl-PL" sz="1700" dirty="0">
              <a:cs typeface="Arial" charset="0"/>
            </a:endParaRPr>
          </a:p>
          <a:p>
            <a:endParaRPr lang="pl-PL" altLang="pl-PL" sz="1700" dirty="0">
              <a:cs typeface="Arial" charset="0"/>
            </a:endParaRPr>
          </a:p>
          <a:p>
            <a:pPr lvl="1"/>
            <a:endParaRPr lang="pl-PL" altLang="pl-PL" sz="1700" dirty="0">
              <a:cs typeface="Arial" charset="0"/>
            </a:endParaRPr>
          </a:p>
          <a:p>
            <a:pPr lvl="1"/>
            <a:endParaRPr lang="pl-PL" altLang="pl-PL" sz="1700" dirty="0">
              <a:cs typeface="Arial" charset="0"/>
            </a:endParaRPr>
          </a:p>
          <a:p>
            <a:endParaRPr lang="pl-PL" altLang="pl-PL" sz="1700" b="1" dirty="0">
              <a:cs typeface="Arial" charset="0"/>
            </a:endParaRPr>
          </a:p>
          <a:p>
            <a:endParaRPr lang="pl-PL" altLang="pl-PL" sz="1700" b="1" dirty="0">
              <a:cs typeface="Arial" charset="0"/>
            </a:endParaRPr>
          </a:p>
          <a:p>
            <a:endParaRPr lang="pl-PL" altLang="pl-PL" sz="1700" b="1" dirty="0">
              <a:solidFill>
                <a:srgbClr val="002060"/>
              </a:solidFill>
              <a:cs typeface="Arial" charset="0"/>
            </a:endParaRPr>
          </a:p>
        </p:txBody>
      </p:sp>
    </p:spTree>
    <p:extLst>
      <p:ext uri="{BB962C8B-B14F-4D97-AF65-F5344CB8AC3E}">
        <p14:creationId xmlns:p14="http://schemas.microsoft.com/office/powerpoint/2010/main" val="124107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Informatyka – podejście ogólne</a:t>
            </a:r>
          </a:p>
        </p:txBody>
      </p:sp>
      <p:sp>
        <p:nvSpPr>
          <p:cNvPr id="3" name="Symbol zastępczy zawartości 2"/>
          <p:cNvSpPr>
            <a:spLocks noGrp="1"/>
          </p:cNvSpPr>
          <p:nvPr>
            <p:ph idx="1"/>
          </p:nvPr>
        </p:nvSpPr>
        <p:spPr>
          <a:xfrm>
            <a:off x="566738" y="1125538"/>
            <a:ext cx="8325742" cy="4967287"/>
          </a:xfrm>
        </p:spPr>
        <p:txBody>
          <a:bodyPr/>
          <a:lstStyle/>
          <a:p>
            <a:pPr marL="0" indent="0">
              <a:buNone/>
            </a:pPr>
            <a:endParaRPr lang="pl-PL" dirty="0">
              <a:solidFill>
                <a:srgbClr val="C00000"/>
              </a:solidFill>
            </a:endParaRPr>
          </a:p>
          <a:p>
            <a:pPr marL="0" indent="0">
              <a:buNone/>
            </a:pPr>
            <a:r>
              <a:rPr lang="pl-PL" dirty="0">
                <a:solidFill>
                  <a:srgbClr val="C00000"/>
                </a:solidFill>
              </a:rPr>
              <a:t>Bardzo rozległa dziedzina nauki i techniki:</a:t>
            </a:r>
          </a:p>
          <a:p>
            <a:r>
              <a:rPr lang="pl-PL" sz="1600" dirty="0"/>
              <a:t>administracja sieciowa, administracja systemem, algorytmika, architektura procesów, bezpieczeństwo komputerowe, bezpieczeństwo danych, grafika komputerowa, inżynieria oprogramowania, języki programowania, programowanie komputerów, sprzęt komputerowy, symulacje komputerowe, systemy informatyczne, sztuczna inteligencja, teoria informacji, strony www,…</a:t>
            </a:r>
          </a:p>
          <a:p>
            <a:pPr marL="0" indent="0">
              <a:buNone/>
            </a:pPr>
            <a:endParaRPr lang="pl-PL" dirty="0">
              <a:solidFill>
                <a:srgbClr val="C00000"/>
              </a:solidFill>
            </a:endParaRPr>
          </a:p>
          <a:p>
            <a:pPr marL="0" indent="0">
              <a:buNone/>
            </a:pPr>
            <a:r>
              <a:rPr lang="pl-PL" dirty="0">
                <a:solidFill>
                  <a:srgbClr val="C00000"/>
                </a:solidFill>
              </a:rPr>
              <a:t>Dyscypliny informatyczne</a:t>
            </a:r>
          </a:p>
          <a:p>
            <a:pPr marL="33337" indent="0">
              <a:buNone/>
            </a:pPr>
            <a:r>
              <a:rPr lang="pl-PL" sz="1600" dirty="0"/>
              <a:t>Rozporządzenie Ministra Nauki i Szkolnictwa Wyższego z dnia 20 września 2018 r. w sprawie dziedzin nauki i dyscyplin naukowych oraz dyscyplin artystycznych:</a:t>
            </a:r>
          </a:p>
          <a:p>
            <a:pPr marL="33337" indent="0">
              <a:buNone/>
            </a:pPr>
            <a:endParaRPr lang="pl-PL" sz="1600" dirty="0"/>
          </a:p>
          <a:p>
            <a:r>
              <a:rPr lang="pl-PL" sz="1600" dirty="0"/>
              <a:t>dziedzina nauk ścisłych i przyrodniczych – dyscyplina naukowa </a:t>
            </a:r>
            <a:r>
              <a:rPr lang="pl-PL" sz="1600" dirty="0">
                <a:solidFill>
                  <a:srgbClr val="C00000"/>
                </a:solidFill>
              </a:rPr>
              <a:t>informatyka,</a:t>
            </a:r>
            <a:endParaRPr lang="pl-PL" sz="1600" dirty="0"/>
          </a:p>
          <a:p>
            <a:r>
              <a:rPr lang="pl-PL" sz="1600" dirty="0"/>
              <a:t>dziedzina nauk inżynieryjno-technicznych – dyscyplina naukowa </a:t>
            </a:r>
            <a:r>
              <a:rPr lang="pl-PL" sz="1600" dirty="0">
                <a:solidFill>
                  <a:srgbClr val="C00000"/>
                </a:solidFill>
              </a:rPr>
              <a:t>informatyka techniczna i telekomunikacja.</a:t>
            </a:r>
          </a:p>
          <a:p>
            <a:endParaRPr lang="pl-PL" dirty="0"/>
          </a:p>
        </p:txBody>
      </p:sp>
    </p:spTree>
    <p:extLst>
      <p:ext uri="{BB962C8B-B14F-4D97-AF65-F5344CB8AC3E}">
        <p14:creationId xmlns:p14="http://schemas.microsoft.com/office/powerpoint/2010/main" val="220755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lvl="1"/>
            <a:r>
              <a:rPr lang="pl-PL" altLang="pl-PL" sz="2400" dirty="0">
                <a:solidFill>
                  <a:srgbClr val="C00000"/>
                </a:solidFill>
                <a:cs typeface="Arial" charset="0"/>
              </a:rPr>
              <a:t>Algorytmika – </a:t>
            </a:r>
            <a:r>
              <a:rPr lang="pl-PL" altLang="pl-PL" sz="2400" dirty="0">
                <a:cs typeface="Arial" charset="0"/>
              </a:rPr>
              <a:t>nieprzypadkowy podział</a:t>
            </a:r>
            <a:endParaRPr lang="pl-PL" dirty="0"/>
          </a:p>
        </p:txBody>
      </p:sp>
      <p:sp>
        <p:nvSpPr>
          <p:cNvPr id="5" name="Symbol zastępczy zawartości 4"/>
          <p:cNvSpPr>
            <a:spLocks noGrp="1"/>
          </p:cNvSpPr>
          <p:nvPr>
            <p:ph sz="quarter" idx="1"/>
          </p:nvPr>
        </p:nvSpPr>
        <p:spPr>
          <a:xfrm>
            <a:off x="566738" y="1052736"/>
            <a:ext cx="8181726" cy="4967287"/>
          </a:xfrm>
        </p:spPr>
        <p:txBody>
          <a:bodyPr/>
          <a:lstStyle/>
          <a:p>
            <a:pPr marL="342900" lvl="0" indent="-342900">
              <a:buFont typeface="+mj-lt"/>
              <a:buAutoNum type="arabicPeriod"/>
            </a:pPr>
            <a:r>
              <a:rPr lang="pl-PL" sz="1700" dirty="0"/>
              <a:t>Podział problemów algorytmicznych na trzy grupy:</a:t>
            </a:r>
          </a:p>
          <a:p>
            <a:pPr marL="948690" lvl="2" indent="-400050">
              <a:buFont typeface="+mj-lt"/>
              <a:buAutoNum type="romanUcPeriod"/>
            </a:pPr>
            <a:r>
              <a:rPr lang="pl-PL" sz="1700" dirty="0">
                <a:solidFill>
                  <a:srgbClr val="C00000"/>
                </a:solidFill>
              </a:rPr>
              <a:t>algorytmy obowiązkowe</a:t>
            </a:r>
            <a:r>
              <a:rPr lang="pl-PL" sz="1700" dirty="0"/>
              <a:t>, które uczeń zna i zapisuje w języku programowania;</a:t>
            </a:r>
          </a:p>
          <a:p>
            <a:pPr marL="948690" lvl="2" indent="-400050">
              <a:buFont typeface="+mj-lt"/>
              <a:buAutoNum type="romanUcPeriod"/>
            </a:pPr>
            <a:r>
              <a:rPr lang="pl-PL" sz="1700" dirty="0">
                <a:solidFill>
                  <a:srgbClr val="C00000"/>
                </a:solidFill>
              </a:rPr>
              <a:t>algorytmy bazujące na algorytmach z części I</a:t>
            </a:r>
            <a:r>
              <a:rPr lang="pl-PL" sz="1700" dirty="0"/>
              <a:t>. - kreatywne rozwiązywanie problemów;</a:t>
            </a:r>
          </a:p>
          <a:p>
            <a:pPr marL="948690" lvl="2" indent="-400050">
              <a:buFont typeface="+mj-lt"/>
              <a:buAutoNum type="romanUcPeriod"/>
            </a:pPr>
            <a:r>
              <a:rPr lang="pl-PL" sz="1700" dirty="0">
                <a:solidFill>
                  <a:srgbClr val="C00000"/>
                </a:solidFill>
              </a:rPr>
              <a:t>trudniejsze algorytmy </a:t>
            </a:r>
            <a:r>
              <a:rPr lang="pl-PL" sz="1700" dirty="0"/>
              <a:t>przeznaczone do omówienia i prezentacji.</a:t>
            </a:r>
          </a:p>
          <a:p>
            <a:pPr marL="400050" indent="-400050">
              <a:buFont typeface="+mj-lt"/>
              <a:buAutoNum type="arabicPeriod"/>
            </a:pPr>
            <a:r>
              <a:rPr lang="pl-PL" sz="1700" dirty="0"/>
              <a:t>Racjonalne rozłożenie trudnych treści:</a:t>
            </a:r>
          </a:p>
          <a:p>
            <a:pPr marL="723900" lvl="1" indent="-285750"/>
            <a:r>
              <a:rPr lang="pl-PL" sz="1700" dirty="0"/>
              <a:t>proste algorytmy poznawane już w szkole podstawowej, od najmłodszych lat; </a:t>
            </a:r>
          </a:p>
          <a:p>
            <a:pPr marL="723900" lvl="1" indent="-285750"/>
            <a:r>
              <a:rPr lang="pl-PL" sz="1700" dirty="0"/>
              <a:t>rozłożenie kształcenia myślenia algorytmicznego na cały czas edukacji szkolnej;</a:t>
            </a:r>
          </a:p>
          <a:p>
            <a:pPr marL="723900" lvl="1" indent="-285750"/>
            <a:r>
              <a:rPr lang="pl-PL" sz="1700" dirty="0"/>
              <a:t>prezentacje uczniowskie trudniejszych algorytmów okazją do dyskusji (porównanie technik algorytmicznych, struktur danych, metod programowania, modelowania sytuacji problemowych, poznawanie zastosowań), uczą sztuki prezentacji.</a:t>
            </a:r>
          </a:p>
          <a:p>
            <a:pPr marL="400050" indent="-400050">
              <a:buFont typeface="+mj-lt"/>
              <a:buAutoNum type="arabicPeriod"/>
            </a:pPr>
            <a:r>
              <a:rPr lang="pl-PL" sz="1700" dirty="0"/>
              <a:t>Indywidualizacja nauczania – nadobowiązkowo zdolniejsi uczniowie programują również algorytmy z grupy III.</a:t>
            </a:r>
          </a:p>
        </p:txBody>
      </p:sp>
    </p:spTree>
    <p:extLst>
      <p:ext uri="{BB962C8B-B14F-4D97-AF65-F5344CB8AC3E}">
        <p14:creationId xmlns:p14="http://schemas.microsoft.com/office/powerpoint/2010/main" val="416618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981D2DB-AED0-4F2A-A628-0643D5579FFF}"/>
              </a:ext>
            </a:extLst>
          </p:cNvPr>
          <p:cNvSpPr>
            <a:spLocks noGrp="1"/>
          </p:cNvSpPr>
          <p:nvPr>
            <p:ph type="title"/>
          </p:nvPr>
        </p:nvSpPr>
        <p:spPr/>
        <p:txBody>
          <a:bodyPr/>
          <a:lstStyle/>
          <a:p>
            <a:r>
              <a:rPr lang="pl-PL" sz="2400" dirty="0">
                <a:solidFill>
                  <a:srgbClr val="C00000"/>
                </a:solidFill>
              </a:rPr>
              <a:t>Programowanie na poziomie rozszerzonym</a:t>
            </a:r>
            <a:endParaRPr lang="pl-PL" sz="2400" dirty="0"/>
          </a:p>
        </p:txBody>
      </p:sp>
      <p:sp>
        <p:nvSpPr>
          <p:cNvPr id="3" name="Symbol zastępczy zawartości 2">
            <a:extLst>
              <a:ext uri="{FF2B5EF4-FFF2-40B4-BE49-F238E27FC236}">
                <a16:creationId xmlns:a16="http://schemas.microsoft.com/office/drawing/2014/main" xmlns="" id="{C56E9BC9-0DBE-4149-A532-3DACDA22D2F3}"/>
              </a:ext>
            </a:extLst>
          </p:cNvPr>
          <p:cNvSpPr>
            <a:spLocks noGrp="1"/>
          </p:cNvSpPr>
          <p:nvPr>
            <p:ph sz="half" idx="1"/>
          </p:nvPr>
        </p:nvSpPr>
        <p:spPr>
          <a:xfrm>
            <a:off x="566738" y="1125538"/>
            <a:ext cx="3645222" cy="4967287"/>
          </a:xfrm>
        </p:spPr>
        <p:txBody>
          <a:bodyPr/>
          <a:lstStyle/>
          <a:p>
            <a:pPr marL="0" indent="0">
              <a:buNone/>
            </a:pPr>
            <a:endParaRPr lang="pl-PL" sz="1800" dirty="0">
              <a:solidFill>
                <a:srgbClr val="C00000"/>
              </a:solidFill>
            </a:endParaRPr>
          </a:p>
          <a:p>
            <a:pPr marL="0" indent="0">
              <a:buNone/>
            </a:pPr>
            <a:r>
              <a:rPr lang="pl-PL" sz="1700" dirty="0">
                <a:solidFill>
                  <a:srgbClr val="C00000"/>
                </a:solidFill>
              </a:rPr>
              <a:t>Umiejętności nabyte </a:t>
            </a:r>
          </a:p>
          <a:p>
            <a:pPr marL="0" indent="0">
              <a:buNone/>
            </a:pPr>
            <a:r>
              <a:rPr lang="pl-PL" sz="1700" dirty="0">
                <a:solidFill>
                  <a:srgbClr val="C00000"/>
                </a:solidFill>
              </a:rPr>
              <a:t>w szkole podstawowej:</a:t>
            </a:r>
          </a:p>
          <a:p>
            <a:endParaRPr lang="pl-PL" sz="1700" dirty="0"/>
          </a:p>
          <a:p>
            <a:r>
              <a:rPr lang="pl-PL" sz="1700" dirty="0"/>
              <a:t>programowanie w języku wizualnym;</a:t>
            </a:r>
          </a:p>
          <a:p>
            <a:r>
              <a:rPr lang="pl-PL" sz="1700" dirty="0"/>
              <a:t>wstęp do programowania w języku tekstowym;</a:t>
            </a:r>
          </a:p>
          <a:p>
            <a:r>
              <a:rPr lang="pl-PL" sz="1700" dirty="0"/>
              <a:t>podstawy robotyki.</a:t>
            </a:r>
          </a:p>
          <a:p>
            <a:pPr marL="0" indent="0">
              <a:buNone/>
            </a:pPr>
            <a:endParaRPr lang="pl-PL" sz="1800" dirty="0"/>
          </a:p>
        </p:txBody>
      </p:sp>
      <p:sp>
        <p:nvSpPr>
          <p:cNvPr id="4" name="Symbol zastępczy zawartości 3">
            <a:extLst>
              <a:ext uri="{FF2B5EF4-FFF2-40B4-BE49-F238E27FC236}">
                <a16:creationId xmlns:a16="http://schemas.microsoft.com/office/drawing/2014/main" xmlns="" id="{66CE390D-E49E-48E8-B978-34BB932BC9E8}"/>
              </a:ext>
            </a:extLst>
          </p:cNvPr>
          <p:cNvSpPr>
            <a:spLocks noGrp="1"/>
          </p:cNvSpPr>
          <p:nvPr>
            <p:ph sz="half" idx="2"/>
          </p:nvPr>
        </p:nvSpPr>
        <p:spPr>
          <a:xfrm>
            <a:off x="4499992" y="1125537"/>
            <a:ext cx="3924300" cy="4967287"/>
          </a:xfrm>
        </p:spPr>
        <p:txBody>
          <a:bodyPr/>
          <a:lstStyle/>
          <a:p>
            <a:pPr marL="0" indent="0">
              <a:buNone/>
            </a:pPr>
            <a:endParaRPr lang="pl-PL" sz="1800" dirty="0">
              <a:solidFill>
                <a:srgbClr val="C00000"/>
              </a:solidFill>
            </a:endParaRPr>
          </a:p>
          <a:p>
            <a:pPr marL="0" indent="0">
              <a:buNone/>
            </a:pPr>
            <a:r>
              <a:rPr lang="pl-PL" sz="1700" dirty="0">
                <a:solidFill>
                  <a:srgbClr val="C00000"/>
                </a:solidFill>
              </a:rPr>
              <a:t>Umiejętności nabywane </a:t>
            </a:r>
          </a:p>
          <a:p>
            <a:pPr marL="0" indent="0">
              <a:buNone/>
            </a:pPr>
            <a:r>
              <a:rPr lang="pl-PL" sz="1700" dirty="0">
                <a:solidFill>
                  <a:srgbClr val="C00000"/>
                </a:solidFill>
              </a:rPr>
              <a:t>w szkole ponadpodstawowej:</a:t>
            </a:r>
          </a:p>
          <a:p>
            <a:endParaRPr lang="pl-PL" sz="1700" dirty="0"/>
          </a:p>
          <a:p>
            <a:r>
              <a:rPr lang="pl-PL" sz="1700" dirty="0"/>
              <a:t>kreatywne odkrywanie algorytmów;</a:t>
            </a:r>
          </a:p>
          <a:p>
            <a:r>
              <a:rPr lang="pl-PL" sz="1700" dirty="0"/>
              <a:t>właściwy dobór struktur danych;</a:t>
            </a:r>
          </a:p>
          <a:p>
            <a:r>
              <a:rPr lang="pl-PL" sz="1700" dirty="0"/>
              <a:t>analiza gotowych implementacji algorytmów;</a:t>
            </a:r>
          </a:p>
          <a:p>
            <a:r>
              <a:rPr lang="pl-PL" sz="1700" dirty="0"/>
              <a:t>programowanie w języku wizualnym;</a:t>
            </a:r>
          </a:p>
          <a:p>
            <a:r>
              <a:rPr lang="pl-PL" sz="1700" dirty="0"/>
              <a:t>programowanie w języku tekstowym;</a:t>
            </a:r>
          </a:p>
          <a:p>
            <a:r>
              <a:rPr lang="pl-PL" sz="1700" dirty="0"/>
              <a:t>zastosowanie robotyki;</a:t>
            </a:r>
          </a:p>
          <a:p>
            <a:r>
              <a:rPr lang="pl-PL" sz="1700" dirty="0"/>
              <a:t>testowanie poprawności rozwiązań.</a:t>
            </a:r>
          </a:p>
          <a:p>
            <a:pPr marL="0" indent="0">
              <a:buNone/>
            </a:pPr>
            <a:endParaRPr lang="pl-PL" sz="1800" dirty="0"/>
          </a:p>
        </p:txBody>
      </p:sp>
    </p:spTree>
    <p:extLst>
      <p:ext uri="{BB962C8B-B14F-4D97-AF65-F5344CB8AC3E}">
        <p14:creationId xmlns:p14="http://schemas.microsoft.com/office/powerpoint/2010/main" val="323588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518864" y="130845"/>
            <a:ext cx="8229600" cy="777875"/>
          </a:xfrm>
        </p:spPr>
        <p:txBody>
          <a:bodyPr>
            <a:noAutofit/>
          </a:bodyPr>
          <a:lstStyle/>
          <a:p>
            <a:r>
              <a:rPr lang="pl-PL" altLang="pl-PL" dirty="0">
                <a:cs typeface="Arial" charset="0"/>
              </a:rPr>
              <a:t>S</a:t>
            </a:r>
            <a:r>
              <a:rPr lang="pl-PL" altLang="pl-PL" sz="2400" dirty="0">
                <a:solidFill>
                  <a:srgbClr val="C00000"/>
                </a:solidFill>
                <a:cs typeface="Arial" charset="0"/>
              </a:rPr>
              <a:t>zkoła branżowa </a:t>
            </a:r>
          </a:p>
        </p:txBody>
      </p:sp>
      <p:sp>
        <p:nvSpPr>
          <p:cNvPr id="6" name="Symbol zastępczy zawartości 2"/>
          <p:cNvSpPr>
            <a:spLocks noGrp="1"/>
          </p:cNvSpPr>
          <p:nvPr>
            <p:ph idx="1"/>
          </p:nvPr>
        </p:nvSpPr>
        <p:spPr>
          <a:xfrm>
            <a:off x="467544" y="1197546"/>
            <a:ext cx="8229600" cy="5471814"/>
          </a:xfrm>
        </p:spPr>
        <p:txBody>
          <a:bodyPr>
            <a:normAutofit/>
          </a:bodyPr>
          <a:lstStyle/>
          <a:p>
            <a:pPr marL="0" indent="0">
              <a:buNone/>
            </a:pPr>
            <a:r>
              <a:rPr lang="pl-PL" altLang="pl-PL" dirty="0">
                <a:solidFill>
                  <a:srgbClr val="C00000"/>
                </a:solidFill>
                <a:cs typeface="Arial" charset="0"/>
              </a:rPr>
              <a:t>Rodzaje podstaw:</a:t>
            </a:r>
          </a:p>
          <a:p>
            <a:pPr marL="0" indent="0">
              <a:buNone/>
            </a:pPr>
            <a:endParaRPr lang="pl-PL" altLang="pl-PL" dirty="0">
              <a:cs typeface="Arial" charset="0"/>
            </a:endParaRPr>
          </a:p>
          <a:p>
            <a:r>
              <a:rPr lang="pl-PL" altLang="pl-PL" dirty="0">
                <a:cs typeface="Arial" charset="0"/>
              </a:rPr>
              <a:t>Po gimnazjum:</a:t>
            </a:r>
          </a:p>
          <a:p>
            <a:pPr lvl="1"/>
            <a:r>
              <a:rPr lang="pl-PL" altLang="pl-PL" sz="1700" dirty="0">
                <a:cs typeface="Arial" charset="0"/>
              </a:rPr>
              <a:t>branżowa I stopnia – dotychczasowa podstawa programowa;</a:t>
            </a:r>
          </a:p>
          <a:p>
            <a:pPr lvl="1"/>
            <a:r>
              <a:rPr lang="pl-PL" altLang="pl-PL" sz="1700" dirty="0">
                <a:cs typeface="Arial" charset="0"/>
              </a:rPr>
              <a:t>branżowa II stopnia – nowa podstawa: zagadnienia ze szkoły branżowej I stopnia uzupełnione o zagadnienia z algorytmiki i programowania dla klas VII-VIII przejściowych.</a:t>
            </a:r>
          </a:p>
          <a:p>
            <a:pPr lvl="1"/>
            <a:endParaRPr lang="pl-PL" altLang="pl-PL" sz="1500" dirty="0">
              <a:cs typeface="Arial" charset="0"/>
            </a:endParaRPr>
          </a:p>
          <a:p>
            <a:r>
              <a:rPr lang="pl-PL" altLang="pl-PL" dirty="0">
                <a:cs typeface="Arial" charset="0"/>
              </a:rPr>
              <a:t>Po szkole podstawowej:</a:t>
            </a:r>
          </a:p>
          <a:p>
            <a:pPr lvl="1"/>
            <a:r>
              <a:rPr lang="pl-PL" altLang="pl-PL" sz="1700" dirty="0">
                <a:cs typeface="Arial" charset="0"/>
              </a:rPr>
              <a:t>branżowa I stopnia – nowa podstawa;</a:t>
            </a:r>
          </a:p>
          <a:p>
            <a:pPr lvl="1"/>
            <a:r>
              <a:rPr lang="pl-PL" altLang="pl-PL" sz="1700" dirty="0">
                <a:cs typeface="Arial" charset="0"/>
              </a:rPr>
              <a:t>branżowa II stopnia – nowa podstawa.</a:t>
            </a:r>
            <a:endParaRPr lang="pl-PL" altLang="pl-PL" sz="1700" b="1" dirty="0">
              <a:cs typeface="Arial" charset="0"/>
            </a:endParaRPr>
          </a:p>
          <a:p>
            <a:pPr marL="0" indent="0">
              <a:buNone/>
            </a:pPr>
            <a:r>
              <a:rPr lang="pl-PL" altLang="pl-PL" b="1" dirty="0">
                <a:cs typeface="Arial" charset="0"/>
              </a:rPr>
              <a:t>         </a:t>
            </a:r>
          </a:p>
          <a:p>
            <a:pPr marL="0" indent="0">
              <a:buNone/>
            </a:pPr>
            <a:r>
              <a:rPr lang="pl-PL" altLang="pl-PL" b="1" dirty="0">
                <a:cs typeface="Arial" charset="0"/>
              </a:rPr>
              <a:t>	</a:t>
            </a:r>
            <a:r>
              <a:rPr lang="pl-PL" altLang="pl-PL" dirty="0">
                <a:solidFill>
                  <a:srgbClr val="C00000"/>
                </a:solidFill>
                <a:cs typeface="Arial" charset="0"/>
              </a:rPr>
              <a:t>Zakres wiedzy i umiejętności</a:t>
            </a:r>
            <a:r>
              <a:rPr lang="pl-PL" altLang="pl-PL" sz="1700" dirty="0">
                <a:solidFill>
                  <a:srgbClr val="C00000"/>
                </a:solidFill>
                <a:cs typeface="Arial" charset="0"/>
              </a:rPr>
              <a:t>:</a:t>
            </a:r>
          </a:p>
          <a:p>
            <a:pPr marL="0" indent="0">
              <a:buNone/>
            </a:pPr>
            <a:r>
              <a:rPr lang="pl-PL" altLang="pl-PL" sz="2000" dirty="0">
                <a:cs typeface="Arial" charset="0"/>
              </a:rPr>
              <a:t>          </a:t>
            </a:r>
            <a:r>
              <a:rPr lang="pl-PL" altLang="pl-PL" sz="1700" dirty="0">
                <a:cs typeface="Arial" charset="0"/>
              </a:rPr>
              <a:t>branżowa I  (1 godzina w cyklu nauczania)                     </a:t>
            </a:r>
          </a:p>
          <a:p>
            <a:pPr marL="0" indent="0">
              <a:buNone/>
            </a:pPr>
            <a:r>
              <a:rPr lang="pl-PL" altLang="pl-PL" sz="1700" dirty="0">
                <a:cs typeface="Arial" charset="0"/>
              </a:rPr>
              <a:t>       +  branżowa II (2 godziny w cyklu nauczania)</a:t>
            </a:r>
          </a:p>
          <a:p>
            <a:pPr marL="0" indent="0">
              <a:buNone/>
            </a:pPr>
            <a:r>
              <a:rPr lang="pl-PL" altLang="pl-PL" sz="1700" dirty="0">
                <a:cs typeface="Arial" charset="0"/>
              </a:rPr>
              <a:t>            liceum/technikum poziom podstawowy (3 godziny)</a:t>
            </a:r>
          </a:p>
          <a:p>
            <a:pPr lvl="2"/>
            <a:endParaRPr lang="pl-PL" altLang="pl-PL" sz="1900" dirty="0">
              <a:cs typeface="Arial" charset="0"/>
            </a:endParaRPr>
          </a:p>
          <a:p>
            <a:endParaRPr lang="pl-PL" altLang="pl-PL" sz="2000" b="1" dirty="0">
              <a:cs typeface="Arial" charset="0"/>
            </a:endParaRPr>
          </a:p>
          <a:p>
            <a:pPr lvl="2"/>
            <a:endParaRPr lang="pl-PL" altLang="pl-PL" sz="1900" dirty="0">
              <a:cs typeface="Arial" charset="0"/>
            </a:endParaRPr>
          </a:p>
          <a:p>
            <a:endParaRPr lang="pl-PL" altLang="pl-PL" sz="1700" dirty="0">
              <a:cs typeface="Arial" charset="0"/>
            </a:endParaRPr>
          </a:p>
          <a:p>
            <a:endParaRPr lang="pl-PL" altLang="pl-PL" sz="1700" dirty="0">
              <a:cs typeface="Arial" charset="0"/>
            </a:endParaRPr>
          </a:p>
          <a:p>
            <a:pPr lvl="1"/>
            <a:endParaRPr lang="pl-PL" altLang="pl-PL" sz="1700" dirty="0">
              <a:cs typeface="Arial" charset="0"/>
            </a:endParaRPr>
          </a:p>
          <a:p>
            <a:pPr lvl="1"/>
            <a:endParaRPr lang="pl-PL" altLang="pl-PL" sz="1700" dirty="0">
              <a:cs typeface="Arial" charset="0"/>
            </a:endParaRPr>
          </a:p>
          <a:p>
            <a:endParaRPr lang="pl-PL" altLang="pl-PL" sz="1700" b="1" dirty="0">
              <a:cs typeface="Arial" charset="0"/>
            </a:endParaRPr>
          </a:p>
          <a:p>
            <a:endParaRPr lang="pl-PL" altLang="pl-PL" sz="1700" b="1" dirty="0">
              <a:cs typeface="Arial" charset="0"/>
            </a:endParaRPr>
          </a:p>
          <a:p>
            <a:endParaRPr lang="pl-PL" altLang="pl-PL" sz="1700" b="1" dirty="0">
              <a:solidFill>
                <a:srgbClr val="002060"/>
              </a:solidFill>
              <a:cs typeface="Arial" charset="0"/>
            </a:endParaRPr>
          </a:p>
        </p:txBody>
      </p:sp>
      <p:cxnSp>
        <p:nvCxnSpPr>
          <p:cNvPr id="5" name="Łącznik prostoliniowy 4"/>
          <p:cNvCxnSpPr/>
          <p:nvPr/>
        </p:nvCxnSpPr>
        <p:spPr>
          <a:xfrm>
            <a:off x="899592" y="5805264"/>
            <a:ext cx="60486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93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Rozdział 2.</a:t>
            </a:r>
          </a:p>
        </p:txBody>
      </p:sp>
      <p:sp>
        <p:nvSpPr>
          <p:cNvPr id="3" name="Podtytuł 2"/>
          <p:cNvSpPr>
            <a:spLocks noGrp="1"/>
          </p:cNvSpPr>
          <p:nvPr>
            <p:ph type="subTitle" idx="1"/>
          </p:nvPr>
        </p:nvSpPr>
        <p:spPr>
          <a:xfrm>
            <a:off x="1475656" y="3429000"/>
            <a:ext cx="7560840" cy="1600200"/>
          </a:xfrm>
        </p:spPr>
        <p:txBody>
          <a:bodyPr/>
          <a:lstStyle/>
          <a:p>
            <a:r>
              <a:rPr lang="pl-PL" sz="2800" dirty="0">
                <a:solidFill>
                  <a:srgbClr val="C00000"/>
                </a:solidFill>
              </a:rPr>
              <a:t>Edukacja z informatyką</a:t>
            </a:r>
          </a:p>
          <a:p>
            <a:endParaRPr lang="pl-PL" sz="2800" dirty="0">
              <a:solidFill>
                <a:srgbClr val="C00000"/>
              </a:solidFill>
            </a:endParaRPr>
          </a:p>
          <a:p>
            <a:r>
              <a:rPr lang="pl-PL" sz="2800" dirty="0"/>
              <a:t>Informatyka pomocna </a:t>
            </a:r>
          </a:p>
          <a:p>
            <a:r>
              <a:rPr lang="pl-PL" sz="2800" dirty="0"/>
              <a:t>wszystkim przedmiotom i społeczeństwu</a:t>
            </a:r>
          </a:p>
        </p:txBody>
      </p:sp>
    </p:spTree>
    <p:extLst>
      <p:ext uri="{BB962C8B-B14F-4D97-AF65-F5344CB8AC3E}">
        <p14:creationId xmlns:p14="http://schemas.microsoft.com/office/powerpoint/2010/main" val="638133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304800"/>
            <a:ext cx="8892480" cy="603250"/>
          </a:xfrm>
        </p:spPr>
        <p:txBody>
          <a:bodyPr/>
          <a:lstStyle/>
          <a:p>
            <a:pPr marL="0" indent="0"/>
            <a:r>
              <a:rPr lang="pl-PL" dirty="0"/>
              <a:t>Rozumowanie, analizowanie i rozwiązywanie problemów</a:t>
            </a:r>
          </a:p>
        </p:txBody>
      </p:sp>
      <p:sp>
        <p:nvSpPr>
          <p:cNvPr id="3" name="Symbol zastępczy zawartości 2"/>
          <p:cNvSpPr>
            <a:spLocks noGrp="1"/>
          </p:cNvSpPr>
          <p:nvPr>
            <p:ph idx="1"/>
          </p:nvPr>
        </p:nvSpPr>
        <p:spPr/>
        <p:txBody>
          <a:bodyPr/>
          <a:lstStyle/>
          <a:p>
            <a:endParaRPr lang="pl-PL" dirty="0"/>
          </a:p>
          <a:p>
            <a:r>
              <a:rPr lang="pl-PL" dirty="0">
                <a:solidFill>
                  <a:srgbClr val="C00000"/>
                </a:solidFill>
              </a:rPr>
              <a:t>przezwyciężanie przeszkód w rozwiązywaniu problemów</a:t>
            </a:r>
          </a:p>
          <a:p>
            <a:r>
              <a:rPr lang="pl-PL" dirty="0"/>
              <a:t>poszukiwanie potrzebnych informacji</a:t>
            </a:r>
          </a:p>
          <a:p>
            <a:r>
              <a:rPr lang="pl-PL" dirty="0"/>
              <a:t>eksperymentowanie na drodze do rozwiązania</a:t>
            </a:r>
          </a:p>
          <a:p>
            <a:r>
              <a:rPr lang="pl-PL" dirty="0"/>
              <a:t>kreatywne wnioskowanie</a:t>
            </a:r>
          </a:p>
          <a:p>
            <a:r>
              <a:rPr lang="pl-PL" dirty="0"/>
              <a:t>rozwijanie umiejętności analizy sytuacji</a:t>
            </a:r>
          </a:p>
          <a:p>
            <a:r>
              <a:rPr lang="pl-PL" dirty="0"/>
              <a:t>spojrzenie na problem z różnych perspektyw</a:t>
            </a:r>
          </a:p>
          <a:p>
            <a:r>
              <a:rPr lang="pl-PL" dirty="0"/>
              <a:t>innowacyjne rozwiązania</a:t>
            </a:r>
          </a:p>
          <a:p>
            <a:r>
              <a:rPr lang="pl-PL" dirty="0"/>
              <a:t>wizualizacja pomysłów rozwiązań</a:t>
            </a:r>
          </a:p>
          <a:p>
            <a:r>
              <a:rPr lang="pl-PL" dirty="0"/>
              <a:t>tworzenie modelu abstrakcyjnego</a:t>
            </a:r>
          </a:p>
          <a:p>
            <a:r>
              <a:rPr lang="pl-PL" dirty="0"/>
              <a:t>odrzucanie błędnych rozwiązań</a:t>
            </a:r>
          </a:p>
          <a:p>
            <a:r>
              <a:rPr lang="pl-PL" dirty="0">
                <a:solidFill>
                  <a:srgbClr val="C00000"/>
                </a:solidFill>
              </a:rPr>
              <a:t>wybieranie właściwej drogi postępowania</a:t>
            </a:r>
          </a:p>
          <a:p>
            <a:pPr marL="0" indent="0">
              <a:buNone/>
            </a:pPr>
            <a:endParaRPr lang="pl-PL" dirty="0"/>
          </a:p>
        </p:txBody>
      </p:sp>
    </p:spTree>
    <p:extLst>
      <p:ext uri="{BB962C8B-B14F-4D97-AF65-F5344CB8AC3E}">
        <p14:creationId xmlns:p14="http://schemas.microsoft.com/office/powerpoint/2010/main" val="2973626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Programowanie, aplikacje, robotyka</a:t>
            </a:r>
          </a:p>
        </p:txBody>
      </p:sp>
      <p:sp>
        <p:nvSpPr>
          <p:cNvPr id="3" name="Symbol zastępczy zawartości 2"/>
          <p:cNvSpPr>
            <a:spLocks noGrp="1"/>
          </p:cNvSpPr>
          <p:nvPr>
            <p:ph idx="1"/>
          </p:nvPr>
        </p:nvSpPr>
        <p:spPr/>
        <p:txBody>
          <a:bodyPr/>
          <a:lstStyle/>
          <a:p>
            <a:pPr marL="0" indent="0">
              <a:buNone/>
            </a:pPr>
            <a:endParaRPr lang="pl-PL" dirty="0"/>
          </a:p>
          <a:p>
            <a:r>
              <a:rPr lang="pl-PL" dirty="0"/>
              <a:t>przewidywanie wszystkich dróg postępowania</a:t>
            </a:r>
          </a:p>
          <a:p>
            <a:r>
              <a:rPr lang="pl-PL" dirty="0"/>
              <a:t>podejmowanie decyzji i wyróżnianie powtórzeń</a:t>
            </a:r>
          </a:p>
          <a:p>
            <a:r>
              <a:rPr lang="pl-PL" dirty="0">
                <a:solidFill>
                  <a:schemeClr val="accent6"/>
                </a:solidFill>
              </a:rPr>
              <a:t>jednoznaczny zapis rozwiązania, warunków granicznych w sposób zrozumiały dla maszyny</a:t>
            </a:r>
          </a:p>
          <a:p>
            <a:r>
              <a:rPr lang="pl-PL" dirty="0"/>
              <a:t>umiejętność zapisu rozwiązań w różnorodnej formie</a:t>
            </a:r>
          </a:p>
          <a:p>
            <a:r>
              <a:rPr lang="pl-PL" dirty="0">
                <a:solidFill>
                  <a:srgbClr val="C00000"/>
                </a:solidFill>
              </a:rPr>
              <a:t>poprawienie błędów w rozwiązaniu</a:t>
            </a:r>
          </a:p>
          <a:p>
            <a:r>
              <a:rPr lang="pl-PL" dirty="0"/>
              <a:t>analiza szybkości działania w porównaniu z innymi rozwiązaniami</a:t>
            </a:r>
          </a:p>
          <a:p>
            <a:r>
              <a:rPr lang="pl-PL" dirty="0"/>
              <a:t>umiejętny dobór danych do testowania</a:t>
            </a:r>
          </a:p>
          <a:p>
            <a:r>
              <a:rPr lang="pl-PL" dirty="0"/>
              <a:t>tworzenie dokumentów czytelnych w treści i formie </a:t>
            </a:r>
          </a:p>
          <a:p>
            <a:r>
              <a:rPr lang="pl-PL" dirty="0"/>
              <a:t>sprawne projektowanie obliczeń</a:t>
            </a:r>
          </a:p>
          <a:p>
            <a:r>
              <a:rPr lang="pl-PL" dirty="0"/>
              <a:t>kreatywne wychwytywanie własności dużych zbiorów danych</a:t>
            </a:r>
          </a:p>
          <a:p>
            <a:r>
              <a:rPr lang="pl-PL" dirty="0"/>
              <a:t>automatyzacja działań, programowanie urządzeń</a:t>
            </a:r>
          </a:p>
        </p:txBody>
      </p:sp>
    </p:spTree>
    <p:extLst>
      <p:ext uri="{BB962C8B-B14F-4D97-AF65-F5344CB8AC3E}">
        <p14:creationId xmlns:p14="http://schemas.microsoft.com/office/powerpoint/2010/main" val="2677547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Komputery, sieci, urządzenia cyfrowe</a:t>
            </a:r>
          </a:p>
        </p:txBody>
      </p:sp>
      <p:sp>
        <p:nvSpPr>
          <p:cNvPr id="3" name="Symbol zastępczy zawartości 2"/>
          <p:cNvSpPr>
            <a:spLocks noGrp="1"/>
          </p:cNvSpPr>
          <p:nvPr>
            <p:ph idx="1"/>
          </p:nvPr>
        </p:nvSpPr>
        <p:spPr/>
        <p:txBody>
          <a:bodyPr/>
          <a:lstStyle/>
          <a:p>
            <a:endParaRPr lang="pl-PL" dirty="0"/>
          </a:p>
          <a:p>
            <a:r>
              <a:rPr lang="pl-PL" dirty="0"/>
              <a:t>śledzenie trendów w rozwoju nowoczesnych technologii</a:t>
            </a:r>
          </a:p>
          <a:p>
            <a:r>
              <a:rPr lang="pl-PL" dirty="0">
                <a:solidFill>
                  <a:srgbClr val="C00000"/>
                </a:solidFill>
              </a:rPr>
              <a:t>wychwytywanie nowych, przydatnych w danej dziedzinie funkcjonalności urządzeń i oprogramowania</a:t>
            </a:r>
          </a:p>
          <a:p>
            <a:r>
              <a:rPr lang="pl-PL" dirty="0"/>
              <a:t>płynne przejście na coraz nowsze rozwiązania w zakresie edycji tekstów, obrazów, dźwięków, filmów, animacji</a:t>
            </a:r>
          </a:p>
          <a:p>
            <a:r>
              <a:rPr lang="pl-PL" dirty="0"/>
              <a:t>praca w różnych systemach operacyjnych</a:t>
            </a:r>
          </a:p>
          <a:p>
            <a:r>
              <a:rPr lang="pl-PL" dirty="0"/>
              <a:t>łatwość w konfigurowaniu i korzystaniu z urządzeń peryferyjnych</a:t>
            </a:r>
          </a:p>
          <a:p>
            <a:r>
              <a:rPr lang="pl-PL" dirty="0"/>
              <a:t>umiejętność konfigurowania sieci i podłączania się do niej w różnorodnych warunkach technicznych</a:t>
            </a:r>
          </a:p>
          <a:p>
            <a:r>
              <a:rPr lang="pl-PL" dirty="0"/>
              <a:t>korzystanie z materiałów w środowisku wirtualnym, w chmurze</a:t>
            </a:r>
          </a:p>
          <a:p>
            <a:endParaRPr lang="pl-PL" dirty="0"/>
          </a:p>
          <a:p>
            <a:endParaRPr lang="pl-PL" dirty="0"/>
          </a:p>
          <a:p>
            <a:endParaRPr lang="pl-PL" dirty="0"/>
          </a:p>
          <a:p>
            <a:endParaRPr lang="pl-PL" dirty="0"/>
          </a:p>
          <a:p>
            <a:endParaRPr lang="pl-PL" dirty="0"/>
          </a:p>
          <a:p>
            <a:endParaRPr lang="pl-PL" dirty="0"/>
          </a:p>
          <a:p>
            <a:endParaRPr lang="pl-PL" dirty="0"/>
          </a:p>
        </p:txBody>
      </p:sp>
    </p:spTree>
    <p:extLst>
      <p:ext uri="{BB962C8B-B14F-4D97-AF65-F5344CB8AC3E}">
        <p14:creationId xmlns:p14="http://schemas.microsoft.com/office/powerpoint/2010/main" val="1369359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Kompetencje społeczne</a:t>
            </a:r>
          </a:p>
        </p:txBody>
      </p:sp>
      <p:sp>
        <p:nvSpPr>
          <p:cNvPr id="3" name="Symbol zastępczy zawartości 2"/>
          <p:cNvSpPr>
            <a:spLocks noGrp="1"/>
          </p:cNvSpPr>
          <p:nvPr>
            <p:ph idx="1"/>
          </p:nvPr>
        </p:nvSpPr>
        <p:spPr/>
        <p:txBody>
          <a:bodyPr/>
          <a:lstStyle/>
          <a:p>
            <a:endParaRPr lang="pl-PL" dirty="0"/>
          </a:p>
          <a:p>
            <a:r>
              <a:rPr lang="pl-PL" dirty="0"/>
              <a:t>aktywne uczestniczenie w zespołowej realizacji projektów z różnych dziedzin</a:t>
            </a:r>
          </a:p>
          <a:p>
            <a:r>
              <a:rPr lang="pl-PL" dirty="0"/>
              <a:t>umiejętność prezentacji efektów wspólnej pracy</a:t>
            </a:r>
          </a:p>
          <a:p>
            <a:r>
              <a:rPr lang="pl-PL" dirty="0"/>
              <a:t>umiejętność korzystania z zasobów światowych – zbiory muzealne, biblioteki</a:t>
            </a:r>
          </a:p>
          <a:p>
            <a:r>
              <a:rPr lang="pl-PL" dirty="0"/>
              <a:t>porządkowanie i selekcjonowanie zasobów</a:t>
            </a:r>
          </a:p>
          <a:p>
            <a:r>
              <a:rPr lang="pl-PL" dirty="0">
                <a:solidFill>
                  <a:srgbClr val="C00000"/>
                </a:solidFill>
              </a:rPr>
              <a:t>krytyczne ocenianie informacji i ich źródeł pod względem wiarygodności i rzetelności</a:t>
            </a:r>
          </a:p>
          <a:p>
            <a:r>
              <a:rPr lang="pl-PL" dirty="0"/>
              <a:t>korzystanie z e-usług</a:t>
            </a:r>
          </a:p>
          <a:p>
            <a:r>
              <a:rPr lang="pl-PL" dirty="0"/>
              <a:t>świadome budowanie wizerunku w przestrzeni medialnej</a:t>
            </a:r>
          </a:p>
          <a:p>
            <a:r>
              <a:rPr lang="pl-PL" dirty="0">
                <a:solidFill>
                  <a:srgbClr val="C00000"/>
                </a:solidFill>
              </a:rPr>
              <a:t>nawiązywanie poprawnych relacji społecznych w sieci z rówieśnikami i innymi osobami</a:t>
            </a:r>
          </a:p>
        </p:txBody>
      </p:sp>
    </p:spTree>
    <p:extLst>
      <p:ext uri="{BB962C8B-B14F-4D97-AF65-F5344CB8AC3E}">
        <p14:creationId xmlns:p14="http://schemas.microsoft.com/office/powerpoint/2010/main" val="3246225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Prawo i bezpieczeństwo</a:t>
            </a:r>
          </a:p>
        </p:txBody>
      </p:sp>
      <p:sp>
        <p:nvSpPr>
          <p:cNvPr id="3" name="Symbol zastępczy zawartości 2"/>
          <p:cNvSpPr>
            <a:spLocks noGrp="1"/>
          </p:cNvSpPr>
          <p:nvPr>
            <p:ph idx="1"/>
          </p:nvPr>
        </p:nvSpPr>
        <p:spPr/>
        <p:txBody>
          <a:bodyPr/>
          <a:lstStyle/>
          <a:p>
            <a:endParaRPr lang="pl-PL" dirty="0"/>
          </a:p>
          <a:p>
            <a:r>
              <a:rPr lang="pl-PL" dirty="0"/>
              <a:t>postępowanie z zgodne z zasadami netykiety</a:t>
            </a:r>
          </a:p>
          <a:p>
            <a:r>
              <a:rPr lang="pl-PL" dirty="0">
                <a:solidFill>
                  <a:srgbClr val="C00000"/>
                </a:solidFill>
              </a:rPr>
              <a:t>świadomość istnienia regulacji prawnych i konieczności ich przestrzegania w pracy z nowoczesnymi technologiami i informacją</a:t>
            </a:r>
          </a:p>
          <a:p>
            <a:r>
              <a:rPr lang="pl-PL" dirty="0"/>
              <a:t>chronienie danych osobowych i innych danych wrażliwych</a:t>
            </a:r>
          </a:p>
          <a:p>
            <a:r>
              <a:rPr lang="pl-PL" dirty="0"/>
              <a:t>przestrzeganie zasad prawa autorskiego</a:t>
            </a:r>
          </a:p>
          <a:p>
            <a:r>
              <a:rPr lang="pl-PL" dirty="0"/>
              <a:t>rozumienie idei szyfrowania informacji</a:t>
            </a:r>
          </a:p>
          <a:p>
            <a:r>
              <a:rPr lang="pl-PL" dirty="0"/>
              <a:t>praktyczna umiejętność zabezpieczania informacji przed niepowołaną ingerencją</a:t>
            </a:r>
          </a:p>
          <a:p>
            <a:r>
              <a:rPr lang="pl-PL" dirty="0"/>
              <a:t>znajomość najnowszych rozwiązań w zakresie zabezpieczania danych i podpisu elektronicznego</a:t>
            </a:r>
          </a:p>
          <a:p>
            <a:r>
              <a:rPr lang="pl-PL" dirty="0"/>
              <a:t>korzystanie z profilu zaufanego i podobnych rozwiązań</a:t>
            </a:r>
          </a:p>
          <a:p>
            <a:endParaRPr lang="pl-PL" dirty="0"/>
          </a:p>
        </p:txBody>
      </p:sp>
    </p:spTree>
    <p:extLst>
      <p:ext uri="{BB962C8B-B14F-4D97-AF65-F5344CB8AC3E}">
        <p14:creationId xmlns:p14="http://schemas.microsoft.com/office/powerpoint/2010/main" val="1323566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642" y="1735401"/>
            <a:ext cx="6655702" cy="3723687"/>
          </a:xfrm>
          <a:prstGeom prst="rect">
            <a:avLst/>
          </a:prstGeom>
        </p:spPr>
      </p:pic>
      <p:sp>
        <p:nvSpPr>
          <p:cNvPr id="17410" name="Tytuł 1"/>
          <p:cNvSpPr>
            <a:spLocks noGrp="1"/>
          </p:cNvSpPr>
          <p:nvPr>
            <p:ph type="title"/>
          </p:nvPr>
        </p:nvSpPr>
        <p:spPr>
          <a:xfrm>
            <a:off x="251520" y="116632"/>
            <a:ext cx="8686800" cy="777875"/>
          </a:xfrm>
        </p:spPr>
        <p:txBody>
          <a:bodyPr>
            <a:noAutofit/>
          </a:bodyPr>
          <a:lstStyle/>
          <a:p>
            <a:r>
              <a:rPr lang="pl-PL" altLang="pl-PL" dirty="0">
                <a:cs typeface="Arial" charset="0"/>
              </a:rPr>
              <a:t>  Wsparcie od informatyki dla innych dziedzin</a:t>
            </a:r>
            <a:endParaRPr lang="pl-PL" altLang="pl-PL" sz="2400" dirty="0">
              <a:solidFill>
                <a:srgbClr val="C00000"/>
              </a:solidFill>
              <a:cs typeface="Arial" charset="0"/>
            </a:endParaRPr>
          </a:p>
        </p:txBody>
      </p:sp>
      <p:sp>
        <p:nvSpPr>
          <p:cNvPr id="6" name="Symbol zastępczy zawartości 2"/>
          <p:cNvSpPr>
            <a:spLocks noGrp="1"/>
          </p:cNvSpPr>
          <p:nvPr>
            <p:ph idx="1"/>
          </p:nvPr>
        </p:nvSpPr>
        <p:spPr>
          <a:xfrm>
            <a:off x="662880" y="1196752"/>
            <a:ext cx="7293496" cy="648072"/>
          </a:xfrm>
        </p:spPr>
        <p:txBody>
          <a:bodyPr>
            <a:normAutofit lnSpcReduction="10000"/>
          </a:bodyPr>
          <a:lstStyle/>
          <a:p>
            <a:pPr marL="594360" lvl="2" indent="0">
              <a:buNone/>
            </a:pPr>
            <a:r>
              <a:rPr lang="pl-PL" altLang="pl-PL" sz="1700" dirty="0">
                <a:cs typeface="Arial" charset="0"/>
              </a:rPr>
              <a:t>Analiza wyników egzaminu maturalnego z matematyki </a:t>
            </a:r>
          </a:p>
          <a:p>
            <a:pPr marL="594360" lvl="2" indent="0">
              <a:buNone/>
            </a:pPr>
            <a:r>
              <a:rPr lang="pl-PL" altLang="pl-PL" sz="1700" dirty="0">
                <a:cs typeface="Arial" charset="0"/>
              </a:rPr>
              <a:t>w roku 2018 </a:t>
            </a:r>
            <a:r>
              <a:rPr lang="pl-PL" altLang="pl-PL" sz="1700" dirty="0">
                <a:solidFill>
                  <a:srgbClr val="C00000"/>
                </a:solidFill>
                <a:cs typeface="Arial" charset="0"/>
              </a:rPr>
              <a:t>poziom podstawowy </a:t>
            </a:r>
            <a:r>
              <a:rPr lang="pl-PL" altLang="pl-PL" sz="1700" dirty="0">
                <a:cs typeface="Arial" charset="0"/>
              </a:rPr>
              <a:t>– źródło CKE</a:t>
            </a:r>
          </a:p>
          <a:p>
            <a:endParaRPr lang="pl-PL" altLang="pl-PL" sz="1700" dirty="0">
              <a:cs typeface="Arial" charset="0"/>
            </a:endParaRPr>
          </a:p>
          <a:p>
            <a:endParaRPr lang="pl-PL" altLang="pl-PL" sz="1700" dirty="0">
              <a:cs typeface="Arial" charset="0"/>
            </a:endParaRPr>
          </a:p>
          <a:p>
            <a:pPr lvl="1"/>
            <a:endParaRPr lang="pl-PL" altLang="pl-PL" sz="1700" dirty="0">
              <a:cs typeface="Arial" charset="0"/>
            </a:endParaRPr>
          </a:p>
          <a:p>
            <a:pPr lvl="1"/>
            <a:endParaRPr lang="pl-PL" altLang="pl-PL" sz="1700" dirty="0">
              <a:cs typeface="Arial" charset="0"/>
            </a:endParaRPr>
          </a:p>
          <a:p>
            <a:endParaRPr lang="pl-PL" altLang="pl-PL" sz="1700" b="1" dirty="0">
              <a:cs typeface="Arial" charset="0"/>
            </a:endParaRPr>
          </a:p>
          <a:p>
            <a:endParaRPr lang="pl-PL" altLang="pl-PL" sz="1700" b="1" dirty="0">
              <a:cs typeface="Arial" charset="0"/>
            </a:endParaRPr>
          </a:p>
          <a:p>
            <a:endParaRPr lang="pl-PL" altLang="pl-PL" sz="1700" b="1" dirty="0">
              <a:solidFill>
                <a:srgbClr val="002060"/>
              </a:solidFill>
              <a:cs typeface="Arial" charset="0"/>
            </a:endParaRPr>
          </a:p>
        </p:txBody>
      </p:sp>
      <p:sp>
        <p:nvSpPr>
          <p:cNvPr id="8" name="Symbol zastępczy zawartości 2"/>
          <p:cNvSpPr txBox="1">
            <a:spLocks/>
          </p:cNvSpPr>
          <p:nvPr/>
        </p:nvSpPr>
        <p:spPr>
          <a:xfrm>
            <a:off x="7092280" y="5589240"/>
            <a:ext cx="1800200" cy="608358"/>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1800" kern="1200">
                <a:solidFill>
                  <a:srgbClr val="002060"/>
                </a:solidFill>
                <a:latin typeface="+mj-lt"/>
                <a:ea typeface="+mn-ea"/>
                <a:cs typeface="+mn-cs"/>
              </a:defRPr>
            </a:lvl1pPr>
            <a:lvl2pPr marL="548640" indent="-274320" algn="l" rtl="0" eaLnBrk="1" latinLnBrk="0" hangingPunct="1">
              <a:spcBef>
                <a:spcPts val="500"/>
              </a:spcBef>
              <a:buClr>
                <a:schemeClr val="accent2"/>
              </a:buClr>
              <a:buSzPct val="76000"/>
              <a:buFont typeface="Wingdings 3"/>
              <a:buChar char=""/>
              <a:defRPr kumimoji="0" sz="1800" kern="1200">
                <a:solidFill>
                  <a:srgbClr val="002060"/>
                </a:solidFill>
                <a:latin typeface="+mj-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rgbClr val="002060"/>
                </a:solidFill>
                <a:latin typeface="+mj-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rgbClr val="002060"/>
                </a:solidFill>
                <a:latin typeface="+mj-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rgbClr val="002060"/>
                </a:solidFill>
                <a:latin typeface="+mj-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45720" indent="0">
              <a:buFont typeface="Wingdings 3"/>
              <a:buNone/>
            </a:pPr>
            <a:r>
              <a:rPr lang="pl-PL" altLang="pl-PL" sz="1500" dirty="0">
                <a:solidFill>
                  <a:srgbClr val="C00000"/>
                </a:solidFill>
                <a:cs typeface="Arial" charset="0"/>
              </a:rPr>
              <a:t>Rozumowanie </a:t>
            </a:r>
          </a:p>
          <a:p>
            <a:pPr marL="45720" indent="0">
              <a:buFont typeface="Wingdings 3"/>
              <a:buNone/>
            </a:pPr>
            <a:r>
              <a:rPr lang="pl-PL" altLang="pl-PL" sz="1500" dirty="0">
                <a:solidFill>
                  <a:srgbClr val="C00000"/>
                </a:solidFill>
                <a:cs typeface="Arial" charset="0"/>
              </a:rPr>
              <a:t>i argumentacja</a:t>
            </a:r>
          </a:p>
          <a:p>
            <a:endParaRPr lang="pl-PL" altLang="pl-PL" sz="1700" dirty="0">
              <a:cs typeface="Arial" charset="0"/>
            </a:endParaRPr>
          </a:p>
          <a:p>
            <a:pPr lvl="1"/>
            <a:endParaRPr lang="pl-PL" altLang="pl-PL" sz="1700" dirty="0">
              <a:cs typeface="Arial" charset="0"/>
            </a:endParaRPr>
          </a:p>
          <a:p>
            <a:pPr lvl="1"/>
            <a:endParaRPr lang="pl-PL" altLang="pl-PL" sz="1700" dirty="0">
              <a:cs typeface="Arial" charset="0"/>
            </a:endParaRPr>
          </a:p>
          <a:p>
            <a:endParaRPr lang="pl-PL" altLang="pl-PL" sz="1700" b="1" dirty="0">
              <a:cs typeface="Arial" charset="0"/>
            </a:endParaRPr>
          </a:p>
          <a:p>
            <a:endParaRPr lang="pl-PL" altLang="pl-PL" sz="1700" b="1" dirty="0">
              <a:cs typeface="Arial" charset="0"/>
            </a:endParaRPr>
          </a:p>
          <a:p>
            <a:endParaRPr lang="pl-PL" altLang="pl-PL" sz="1700" b="1" dirty="0">
              <a:cs typeface="Arial" charset="0"/>
            </a:endParaRPr>
          </a:p>
        </p:txBody>
      </p:sp>
      <p:sp>
        <p:nvSpPr>
          <p:cNvPr id="9" name="Symbol zastępczy zawartości 2"/>
          <p:cNvSpPr txBox="1">
            <a:spLocks/>
          </p:cNvSpPr>
          <p:nvPr/>
        </p:nvSpPr>
        <p:spPr>
          <a:xfrm>
            <a:off x="1907704" y="5589240"/>
            <a:ext cx="4896544" cy="634189"/>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6000"/>
              <a:buFont typeface="Wingdings 3"/>
              <a:buChar char=""/>
              <a:defRPr kumimoji="0" sz="1800" kern="1200">
                <a:solidFill>
                  <a:srgbClr val="002060"/>
                </a:solidFill>
                <a:latin typeface="+mj-lt"/>
                <a:ea typeface="+mn-ea"/>
                <a:cs typeface="+mn-cs"/>
              </a:defRPr>
            </a:lvl1pPr>
            <a:lvl2pPr marL="548640" indent="-274320" algn="l" rtl="0" eaLnBrk="1" latinLnBrk="0" hangingPunct="1">
              <a:spcBef>
                <a:spcPts val="500"/>
              </a:spcBef>
              <a:buClr>
                <a:schemeClr val="accent2"/>
              </a:buClr>
              <a:buSzPct val="76000"/>
              <a:buFont typeface="Wingdings 3"/>
              <a:buChar char=""/>
              <a:defRPr kumimoji="0" sz="1800" kern="1200">
                <a:solidFill>
                  <a:srgbClr val="002060"/>
                </a:solidFill>
                <a:latin typeface="+mj-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rgbClr val="002060"/>
                </a:solidFill>
                <a:latin typeface="+mj-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rgbClr val="002060"/>
                </a:solidFill>
                <a:latin typeface="+mj-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rgbClr val="002060"/>
                </a:solidFill>
                <a:latin typeface="+mj-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45720" indent="0">
              <a:buFont typeface="Wingdings 3"/>
              <a:buNone/>
            </a:pPr>
            <a:r>
              <a:rPr lang="pl-PL" altLang="pl-PL" sz="1700" dirty="0">
                <a:solidFill>
                  <a:srgbClr val="C00000"/>
                </a:solidFill>
                <a:cs typeface="Arial" charset="0"/>
              </a:rPr>
              <a:t>Użycie i tworzenie </a:t>
            </a:r>
          </a:p>
          <a:p>
            <a:pPr marL="45720" indent="0">
              <a:buFont typeface="Wingdings 3"/>
              <a:buNone/>
            </a:pPr>
            <a:r>
              <a:rPr lang="pl-PL" altLang="pl-PL" sz="1700" dirty="0">
                <a:solidFill>
                  <a:srgbClr val="C00000"/>
                </a:solidFill>
                <a:cs typeface="Arial" charset="0"/>
              </a:rPr>
              <a:t>strategii (m.in. planimetria i stereometria)</a:t>
            </a:r>
          </a:p>
          <a:p>
            <a:endParaRPr lang="pl-PL" altLang="pl-PL" sz="1700" dirty="0">
              <a:cs typeface="Arial" charset="0"/>
            </a:endParaRPr>
          </a:p>
          <a:p>
            <a:pPr lvl="1"/>
            <a:endParaRPr lang="pl-PL" altLang="pl-PL" sz="1700" dirty="0">
              <a:cs typeface="Arial" charset="0"/>
            </a:endParaRPr>
          </a:p>
          <a:p>
            <a:pPr lvl="1"/>
            <a:endParaRPr lang="pl-PL" altLang="pl-PL" sz="1700" dirty="0">
              <a:cs typeface="Arial" charset="0"/>
            </a:endParaRPr>
          </a:p>
          <a:p>
            <a:endParaRPr lang="pl-PL" altLang="pl-PL" sz="1700" b="1" dirty="0">
              <a:cs typeface="Arial" charset="0"/>
            </a:endParaRPr>
          </a:p>
          <a:p>
            <a:endParaRPr lang="pl-PL" altLang="pl-PL" sz="1700" b="1" dirty="0">
              <a:cs typeface="Arial" charset="0"/>
            </a:endParaRPr>
          </a:p>
          <a:p>
            <a:endParaRPr lang="pl-PL" altLang="pl-PL" sz="1700" b="1" dirty="0">
              <a:cs typeface="Arial" charset="0"/>
            </a:endParaRPr>
          </a:p>
        </p:txBody>
      </p:sp>
      <p:cxnSp>
        <p:nvCxnSpPr>
          <p:cNvPr id="3" name="Łącznik prosty ze strzałką 2"/>
          <p:cNvCxnSpPr/>
          <p:nvPr/>
        </p:nvCxnSpPr>
        <p:spPr>
          <a:xfrm flipV="1">
            <a:off x="5436096" y="5085184"/>
            <a:ext cx="318318" cy="7265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flipV="1">
            <a:off x="6804248" y="5085184"/>
            <a:ext cx="1080120" cy="4634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62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Obszary</a:t>
            </a:r>
            <a:r>
              <a:rPr lang="pl-PL" dirty="0">
                <a:solidFill>
                  <a:srgbClr val="C00000"/>
                </a:solidFill>
              </a:rPr>
              <a:t> informatyki rozważane </a:t>
            </a:r>
            <a:r>
              <a:rPr lang="pl-PL" dirty="0"/>
              <a:t>w edukacji</a:t>
            </a:r>
            <a:endParaRPr lang="pl-PL" dirty="0">
              <a:solidFill>
                <a:srgbClr val="C00000"/>
              </a:solidFill>
            </a:endParaRPr>
          </a:p>
        </p:txBody>
      </p:sp>
      <p:sp>
        <p:nvSpPr>
          <p:cNvPr id="4" name="Wycinek koła 3"/>
          <p:cNvSpPr/>
          <p:nvPr/>
        </p:nvSpPr>
        <p:spPr>
          <a:xfrm rot="459333">
            <a:off x="2293872" y="1296261"/>
            <a:ext cx="4680519" cy="4680519"/>
          </a:xfrm>
          <a:prstGeom prst="pie">
            <a:avLst>
              <a:gd name="adj1" fmla="val 11459009"/>
              <a:gd name="adj2" fmla="val 156429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p:txBody>
      </p:sp>
      <p:sp>
        <p:nvSpPr>
          <p:cNvPr id="5" name="Wycinek koła 4"/>
          <p:cNvSpPr/>
          <p:nvPr/>
        </p:nvSpPr>
        <p:spPr>
          <a:xfrm rot="17341922">
            <a:off x="2302255" y="1293758"/>
            <a:ext cx="4680519" cy="4680519"/>
          </a:xfrm>
          <a:prstGeom prst="pie">
            <a:avLst>
              <a:gd name="adj1" fmla="val 11646493"/>
              <a:gd name="adj2" fmla="val 161584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6" name="Wycinek koła 5"/>
          <p:cNvSpPr/>
          <p:nvPr/>
        </p:nvSpPr>
        <p:spPr>
          <a:xfrm rot="12730940">
            <a:off x="2303870" y="1291943"/>
            <a:ext cx="4680519" cy="4680519"/>
          </a:xfrm>
          <a:prstGeom prst="pie">
            <a:avLst>
              <a:gd name="adj1" fmla="val 11974637"/>
              <a:gd name="adj2" fmla="val 162547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8" name="Wycinek koła 7"/>
          <p:cNvSpPr/>
          <p:nvPr/>
        </p:nvSpPr>
        <p:spPr>
          <a:xfrm rot="4594190">
            <a:off x="2294926" y="1298437"/>
            <a:ext cx="4680519" cy="4680519"/>
          </a:xfrm>
          <a:prstGeom prst="pie">
            <a:avLst>
              <a:gd name="adj1" fmla="val 11512031"/>
              <a:gd name="adj2" fmla="val 158611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9" name="Wycinek koła 8"/>
          <p:cNvSpPr/>
          <p:nvPr/>
        </p:nvSpPr>
        <p:spPr>
          <a:xfrm rot="9111662">
            <a:off x="2292057" y="1293757"/>
            <a:ext cx="4680519" cy="4680519"/>
          </a:xfrm>
          <a:prstGeom prst="pie">
            <a:avLst>
              <a:gd name="adj1" fmla="val 11371824"/>
              <a:gd name="adj2" fmla="val 155834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p:txBody>
      </p:sp>
      <p:sp>
        <p:nvSpPr>
          <p:cNvPr id="10" name="pole tekstowe 9"/>
          <p:cNvSpPr txBox="1"/>
          <p:nvPr/>
        </p:nvSpPr>
        <p:spPr>
          <a:xfrm>
            <a:off x="2712518" y="1919734"/>
            <a:ext cx="1982722" cy="1138773"/>
          </a:xfrm>
          <a:prstGeom prst="rect">
            <a:avLst/>
          </a:prstGeom>
          <a:noFill/>
        </p:spPr>
        <p:txBody>
          <a:bodyPr wrap="none" rtlCol="0">
            <a:spAutoFit/>
          </a:bodyPr>
          <a:lstStyle/>
          <a:p>
            <a:pPr algn="ctr"/>
            <a:r>
              <a:rPr lang="pl-PL" sz="1700" dirty="0">
                <a:solidFill>
                  <a:srgbClr val="C00000"/>
                </a:solidFill>
              </a:rPr>
              <a:t>Rozumienie, </a:t>
            </a:r>
          </a:p>
          <a:p>
            <a:pPr algn="ctr"/>
            <a:r>
              <a:rPr lang="pl-PL" sz="1700" dirty="0">
                <a:solidFill>
                  <a:srgbClr val="C00000"/>
                </a:solidFill>
              </a:rPr>
              <a:t>analizowanie </a:t>
            </a:r>
          </a:p>
          <a:p>
            <a:pPr algn="ctr"/>
            <a:r>
              <a:rPr lang="pl-PL" sz="1700" dirty="0">
                <a:solidFill>
                  <a:srgbClr val="C00000"/>
                </a:solidFill>
              </a:rPr>
              <a:t>i rozwiązywanie </a:t>
            </a:r>
          </a:p>
          <a:p>
            <a:pPr algn="ctr"/>
            <a:r>
              <a:rPr lang="pl-PL" sz="1700" dirty="0">
                <a:solidFill>
                  <a:srgbClr val="C00000"/>
                </a:solidFill>
              </a:rPr>
              <a:t>problemów</a:t>
            </a:r>
          </a:p>
        </p:txBody>
      </p:sp>
      <p:sp>
        <p:nvSpPr>
          <p:cNvPr id="12" name="pole tekstowe 11"/>
          <p:cNvSpPr txBox="1"/>
          <p:nvPr/>
        </p:nvSpPr>
        <p:spPr>
          <a:xfrm>
            <a:off x="4583928" y="2268161"/>
            <a:ext cx="2273892" cy="615553"/>
          </a:xfrm>
          <a:prstGeom prst="rect">
            <a:avLst/>
          </a:prstGeom>
          <a:noFill/>
        </p:spPr>
        <p:txBody>
          <a:bodyPr wrap="none" rtlCol="0">
            <a:spAutoFit/>
          </a:bodyPr>
          <a:lstStyle/>
          <a:p>
            <a:pPr algn="ctr"/>
            <a:r>
              <a:rPr lang="pl-PL" sz="1700" dirty="0">
                <a:solidFill>
                  <a:srgbClr val="C00000"/>
                </a:solidFill>
              </a:rPr>
              <a:t>Programowanie, </a:t>
            </a:r>
          </a:p>
          <a:p>
            <a:pPr algn="ctr"/>
            <a:r>
              <a:rPr lang="pl-PL" sz="1700" dirty="0">
                <a:solidFill>
                  <a:srgbClr val="C00000"/>
                </a:solidFill>
              </a:rPr>
              <a:t>aplikacje, robotyka</a:t>
            </a:r>
          </a:p>
        </p:txBody>
      </p:sp>
      <p:sp>
        <p:nvSpPr>
          <p:cNvPr id="13" name="pole tekstowe 12"/>
          <p:cNvSpPr txBox="1"/>
          <p:nvPr/>
        </p:nvSpPr>
        <p:spPr>
          <a:xfrm>
            <a:off x="4818891" y="3492297"/>
            <a:ext cx="2255939" cy="584775"/>
          </a:xfrm>
          <a:prstGeom prst="rect">
            <a:avLst/>
          </a:prstGeom>
          <a:noFill/>
        </p:spPr>
        <p:txBody>
          <a:bodyPr wrap="none" rtlCol="0">
            <a:spAutoFit/>
          </a:bodyPr>
          <a:lstStyle/>
          <a:p>
            <a:r>
              <a:rPr lang="pl-PL" sz="1600" dirty="0">
                <a:solidFill>
                  <a:srgbClr val="C00000"/>
                </a:solidFill>
              </a:rPr>
              <a:t>Komputery, sieci, </a:t>
            </a:r>
          </a:p>
          <a:p>
            <a:pPr algn="ctr"/>
            <a:r>
              <a:rPr lang="pl-PL" sz="1600" dirty="0">
                <a:solidFill>
                  <a:srgbClr val="C00000"/>
                </a:solidFill>
              </a:rPr>
              <a:t>urządzenia cyfrowe</a:t>
            </a:r>
          </a:p>
        </p:txBody>
      </p:sp>
      <p:sp>
        <p:nvSpPr>
          <p:cNvPr id="14" name="pole tekstowe 13"/>
          <p:cNvSpPr txBox="1"/>
          <p:nvPr/>
        </p:nvSpPr>
        <p:spPr>
          <a:xfrm>
            <a:off x="3908564" y="4932457"/>
            <a:ext cx="1688860" cy="615553"/>
          </a:xfrm>
          <a:prstGeom prst="rect">
            <a:avLst/>
          </a:prstGeom>
          <a:noFill/>
        </p:spPr>
        <p:txBody>
          <a:bodyPr wrap="none" rtlCol="0">
            <a:spAutoFit/>
          </a:bodyPr>
          <a:lstStyle/>
          <a:p>
            <a:r>
              <a:rPr lang="pl-PL" sz="1700" dirty="0">
                <a:solidFill>
                  <a:srgbClr val="C00000"/>
                </a:solidFill>
              </a:rPr>
              <a:t>Kompetencje </a:t>
            </a:r>
          </a:p>
          <a:p>
            <a:r>
              <a:rPr lang="pl-PL" sz="1700" dirty="0">
                <a:solidFill>
                  <a:srgbClr val="C00000"/>
                </a:solidFill>
              </a:rPr>
              <a:t>społeczne</a:t>
            </a:r>
          </a:p>
        </p:txBody>
      </p:sp>
      <p:sp>
        <p:nvSpPr>
          <p:cNvPr id="15" name="pole tekstowe 14"/>
          <p:cNvSpPr txBox="1"/>
          <p:nvPr/>
        </p:nvSpPr>
        <p:spPr>
          <a:xfrm>
            <a:off x="2411760" y="3492297"/>
            <a:ext cx="2031646" cy="615553"/>
          </a:xfrm>
          <a:prstGeom prst="rect">
            <a:avLst/>
          </a:prstGeom>
          <a:noFill/>
        </p:spPr>
        <p:txBody>
          <a:bodyPr wrap="none" rtlCol="0">
            <a:spAutoFit/>
          </a:bodyPr>
          <a:lstStyle/>
          <a:p>
            <a:r>
              <a:rPr lang="pl-PL" sz="1700" dirty="0">
                <a:solidFill>
                  <a:srgbClr val="C00000"/>
                </a:solidFill>
              </a:rPr>
              <a:t>Prawo  </a:t>
            </a:r>
          </a:p>
          <a:p>
            <a:r>
              <a:rPr lang="pl-PL" sz="1700" dirty="0">
                <a:solidFill>
                  <a:srgbClr val="C00000"/>
                </a:solidFill>
              </a:rPr>
              <a:t>i bezpieczeństwo</a:t>
            </a:r>
          </a:p>
        </p:txBody>
      </p:sp>
    </p:spTree>
    <p:extLst>
      <p:ext uri="{BB962C8B-B14F-4D97-AF65-F5344CB8AC3E}">
        <p14:creationId xmlns:p14="http://schemas.microsoft.com/office/powerpoint/2010/main" val="47172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p:bldP spid="12" grpId="0"/>
      <p:bldP spid="13" grpId="0"/>
      <p:bldP spid="14"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711014"/>
            <a:ext cx="6673182" cy="3678271"/>
          </a:xfrm>
          <a:prstGeom prst="rect">
            <a:avLst/>
          </a:prstGeom>
        </p:spPr>
      </p:pic>
      <p:sp>
        <p:nvSpPr>
          <p:cNvPr id="17410" name="Tytuł 1"/>
          <p:cNvSpPr>
            <a:spLocks noGrp="1"/>
          </p:cNvSpPr>
          <p:nvPr>
            <p:ph type="title"/>
          </p:nvPr>
        </p:nvSpPr>
        <p:spPr>
          <a:xfrm>
            <a:off x="251520" y="116632"/>
            <a:ext cx="8686800" cy="777875"/>
          </a:xfrm>
        </p:spPr>
        <p:txBody>
          <a:bodyPr>
            <a:noAutofit/>
          </a:bodyPr>
          <a:lstStyle/>
          <a:p>
            <a:r>
              <a:rPr lang="pl-PL" altLang="pl-PL" dirty="0">
                <a:cs typeface="Arial" charset="0"/>
              </a:rPr>
              <a:t>  Wsparcie od informatyki dla innych dziedzin</a:t>
            </a:r>
            <a:endParaRPr lang="pl-PL" altLang="pl-PL" sz="2400" dirty="0">
              <a:solidFill>
                <a:srgbClr val="C00000"/>
              </a:solidFill>
              <a:cs typeface="Arial" charset="0"/>
            </a:endParaRPr>
          </a:p>
        </p:txBody>
      </p:sp>
      <p:sp>
        <p:nvSpPr>
          <p:cNvPr id="6" name="Symbol zastępczy zawartości 2"/>
          <p:cNvSpPr>
            <a:spLocks noGrp="1"/>
          </p:cNvSpPr>
          <p:nvPr>
            <p:ph idx="1"/>
          </p:nvPr>
        </p:nvSpPr>
        <p:spPr>
          <a:xfrm>
            <a:off x="662880" y="1196752"/>
            <a:ext cx="7293496" cy="648072"/>
          </a:xfrm>
        </p:spPr>
        <p:txBody>
          <a:bodyPr>
            <a:normAutofit lnSpcReduction="10000"/>
          </a:bodyPr>
          <a:lstStyle/>
          <a:p>
            <a:pPr marL="594360" lvl="2" indent="0">
              <a:buNone/>
            </a:pPr>
            <a:r>
              <a:rPr lang="pl-PL" altLang="pl-PL" sz="1700" dirty="0">
                <a:cs typeface="Arial" charset="0"/>
              </a:rPr>
              <a:t>Analiza wyników egzaminu maturalnego z matematyki </a:t>
            </a:r>
          </a:p>
          <a:p>
            <a:pPr marL="594360" lvl="2" indent="0">
              <a:buNone/>
            </a:pPr>
            <a:r>
              <a:rPr lang="pl-PL" altLang="pl-PL" sz="1700" dirty="0">
                <a:cs typeface="Arial" charset="0"/>
              </a:rPr>
              <a:t>w roku 2018 </a:t>
            </a:r>
            <a:r>
              <a:rPr lang="pl-PL" altLang="pl-PL" sz="1700" dirty="0">
                <a:solidFill>
                  <a:srgbClr val="C00000"/>
                </a:solidFill>
                <a:cs typeface="Arial" charset="0"/>
              </a:rPr>
              <a:t>poziom rozszerzony </a:t>
            </a:r>
            <a:r>
              <a:rPr lang="pl-PL" altLang="pl-PL" sz="1700" dirty="0">
                <a:cs typeface="Arial" charset="0"/>
              </a:rPr>
              <a:t>– źródło CKE</a:t>
            </a:r>
          </a:p>
          <a:p>
            <a:endParaRPr lang="pl-PL" altLang="pl-PL" sz="1700" dirty="0">
              <a:cs typeface="Arial" charset="0"/>
            </a:endParaRPr>
          </a:p>
          <a:p>
            <a:endParaRPr lang="pl-PL" altLang="pl-PL" sz="1700" dirty="0">
              <a:cs typeface="Arial" charset="0"/>
            </a:endParaRPr>
          </a:p>
          <a:p>
            <a:pPr lvl="1"/>
            <a:endParaRPr lang="pl-PL" altLang="pl-PL" sz="1700" dirty="0">
              <a:cs typeface="Arial" charset="0"/>
            </a:endParaRPr>
          </a:p>
          <a:p>
            <a:pPr lvl="1"/>
            <a:endParaRPr lang="pl-PL" altLang="pl-PL" sz="1700" dirty="0">
              <a:cs typeface="Arial" charset="0"/>
            </a:endParaRPr>
          </a:p>
          <a:p>
            <a:endParaRPr lang="pl-PL" altLang="pl-PL" sz="1700" b="1" dirty="0">
              <a:cs typeface="Arial" charset="0"/>
            </a:endParaRPr>
          </a:p>
          <a:p>
            <a:endParaRPr lang="pl-PL" altLang="pl-PL" sz="1700" b="1" dirty="0">
              <a:cs typeface="Arial" charset="0"/>
            </a:endParaRPr>
          </a:p>
          <a:p>
            <a:endParaRPr lang="pl-PL" altLang="pl-PL" sz="1700" b="1" dirty="0">
              <a:solidFill>
                <a:srgbClr val="002060"/>
              </a:solidFill>
              <a:cs typeface="Arial" charset="0"/>
            </a:endParaRPr>
          </a:p>
        </p:txBody>
      </p:sp>
      <p:sp>
        <p:nvSpPr>
          <p:cNvPr id="8" name="Symbol zastępczy zawartości 2"/>
          <p:cNvSpPr txBox="1">
            <a:spLocks/>
          </p:cNvSpPr>
          <p:nvPr/>
        </p:nvSpPr>
        <p:spPr>
          <a:xfrm>
            <a:off x="7164288" y="5517232"/>
            <a:ext cx="2088232" cy="608358"/>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1800" kern="1200">
                <a:solidFill>
                  <a:srgbClr val="002060"/>
                </a:solidFill>
                <a:latin typeface="+mj-lt"/>
                <a:ea typeface="+mn-ea"/>
                <a:cs typeface="+mn-cs"/>
              </a:defRPr>
            </a:lvl1pPr>
            <a:lvl2pPr marL="548640" indent="-274320" algn="l" rtl="0" eaLnBrk="1" latinLnBrk="0" hangingPunct="1">
              <a:spcBef>
                <a:spcPts val="500"/>
              </a:spcBef>
              <a:buClr>
                <a:schemeClr val="accent2"/>
              </a:buClr>
              <a:buSzPct val="76000"/>
              <a:buFont typeface="Wingdings 3"/>
              <a:buChar char=""/>
              <a:defRPr kumimoji="0" sz="1800" kern="1200">
                <a:solidFill>
                  <a:srgbClr val="002060"/>
                </a:solidFill>
                <a:latin typeface="+mj-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rgbClr val="002060"/>
                </a:solidFill>
                <a:latin typeface="+mj-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rgbClr val="002060"/>
                </a:solidFill>
                <a:latin typeface="+mj-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rgbClr val="002060"/>
                </a:solidFill>
                <a:latin typeface="+mj-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45720" indent="0">
              <a:buFont typeface="Wingdings 3"/>
              <a:buNone/>
            </a:pPr>
            <a:r>
              <a:rPr lang="pl-PL" altLang="pl-PL" sz="1500" dirty="0">
                <a:solidFill>
                  <a:srgbClr val="C00000"/>
                </a:solidFill>
                <a:cs typeface="Arial" charset="0"/>
              </a:rPr>
              <a:t>Rozumowanie </a:t>
            </a:r>
          </a:p>
          <a:p>
            <a:pPr marL="45720" indent="0">
              <a:buFont typeface="Wingdings 3"/>
              <a:buNone/>
            </a:pPr>
            <a:r>
              <a:rPr lang="pl-PL" altLang="pl-PL" sz="1700" dirty="0">
                <a:solidFill>
                  <a:srgbClr val="C00000"/>
                </a:solidFill>
                <a:cs typeface="Arial" charset="0"/>
              </a:rPr>
              <a:t>i argumentacja</a:t>
            </a:r>
          </a:p>
          <a:p>
            <a:endParaRPr lang="pl-PL" altLang="pl-PL" sz="1700" dirty="0">
              <a:cs typeface="Arial" charset="0"/>
            </a:endParaRPr>
          </a:p>
          <a:p>
            <a:pPr lvl="1"/>
            <a:endParaRPr lang="pl-PL" altLang="pl-PL" sz="1700" dirty="0">
              <a:cs typeface="Arial" charset="0"/>
            </a:endParaRPr>
          </a:p>
          <a:p>
            <a:pPr lvl="1"/>
            <a:endParaRPr lang="pl-PL" altLang="pl-PL" sz="1700" dirty="0">
              <a:cs typeface="Arial" charset="0"/>
            </a:endParaRPr>
          </a:p>
          <a:p>
            <a:endParaRPr lang="pl-PL" altLang="pl-PL" sz="1700" b="1" dirty="0">
              <a:cs typeface="Arial" charset="0"/>
            </a:endParaRPr>
          </a:p>
          <a:p>
            <a:endParaRPr lang="pl-PL" altLang="pl-PL" sz="1700" b="1" dirty="0">
              <a:cs typeface="Arial" charset="0"/>
            </a:endParaRPr>
          </a:p>
          <a:p>
            <a:endParaRPr lang="pl-PL" altLang="pl-PL" sz="1700" b="1" dirty="0">
              <a:cs typeface="Arial" charset="0"/>
            </a:endParaRPr>
          </a:p>
        </p:txBody>
      </p:sp>
      <p:sp>
        <p:nvSpPr>
          <p:cNvPr id="9" name="Symbol zastępczy zawartości 2"/>
          <p:cNvSpPr txBox="1">
            <a:spLocks/>
          </p:cNvSpPr>
          <p:nvPr/>
        </p:nvSpPr>
        <p:spPr>
          <a:xfrm>
            <a:off x="3415476" y="5531115"/>
            <a:ext cx="3820820" cy="634189"/>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1800" kern="1200">
                <a:solidFill>
                  <a:srgbClr val="002060"/>
                </a:solidFill>
                <a:latin typeface="+mj-lt"/>
                <a:ea typeface="+mn-ea"/>
                <a:cs typeface="+mn-cs"/>
              </a:defRPr>
            </a:lvl1pPr>
            <a:lvl2pPr marL="548640" indent="-274320" algn="l" rtl="0" eaLnBrk="1" latinLnBrk="0" hangingPunct="1">
              <a:spcBef>
                <a:spcPts val="500"/>
              </a:spcBef>
              <a:buClr>
                <a:schemeClr val="accent2"/>
              </a:buClr>
              <a:buSzPct val="76000"/>
              <a:buFont typeface="Wingdings 3"/>
              <a:buChar char=""/>
              <a:defRPr kumimoji="0" sz="1800" kern="1200">
                <a:solidFill>
                  <a:srgbClr val="002060"/>
                </a:solidFill>
                <a:latin typeface="+mj-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rgbClr val="002060"/>
                </a:solidFill>
                <a:latin typeface="+mj-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rgbClr val="002060"/>
                </a:solidFill>
                <a:latin typeface="+mj-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rgbClr val="002060"/>
                </a:solidFill>
                <a:latin typeface="+mj-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45720" indent="0">
              <a:buFont typeface="Wingdings 3"/>
              <a:buNone/>
            </a:pPr>
            <a:r>
              <a:rPr lang="pl-PL" altLang="pl-PL" sz="1600" dirty="0">
                <a:solidFill>
                  <a:srgbClr val="C00000"/>
                </a:solidFill>
                <a:cs typeface="Arial" charset="0"/>
              </a:rPr>
              <a:t>Użycie i tworzenie strategii </a:t>
            </a:r>
          </a:p>
          <a:p>
            <a:pPr marL="45720" indent="0">
              <a:buFont typeface="Wingdings 3"/>
              <a:buNone/>
            </a:pPr>
            <a:r>
              <a:rPr lang="pl-PL" altLang="pl-PL" sz="1600" dirty="0">
                <a:solidFill>
                  <a:srgbClr val="C00000"/>
                </a:solidFill>
                <a:cs typeface="Arial" charset="0"/>
              </a:rPr>
              <a:t>(m.in. planimetria i stereometria)</a:t>
            </a:r>
          </a:p>
          <a:p>
            <a:endParaRPr lang="pl-PL" altLang="pl-PL" sz="1700" dirty="0">
              <a:cs typeface="Arial" charset="0"/>
            </a:endParaRPr>
          </a:p>
          <a:p>
            <a:pPr lvl="1"/>
            <a:endParaRPr lang="pl-PL" altLang="pl-PL" sz="1700" dirty="0">
              <a:cs typeface="Arial" charset="0"/>
            </a:endParaRPr>
          </a:p>
          <a:p>
            <a:pPr lvl="1"/>
            <a:endParaRPr lang="pl-PL" altLang="pl-PL" sz="1700" dirty="0">
              <a:cs typeface="Arial" charset="0"/>
            </a:endParaRPr>
          </a:p>
          <a:p>
            <a:endParaRPr lang="pl-PL" altLang="pl-PL" sz="1700" b="1" dirty="0">
              <a:cs typeface="Arial" charset="0"/>
            </a:endParaRPr>
          </a:p>
          <a:p>
            <a:endParaRPr lang="pl-PL" altLang="pl-PL" sz="1700" b="1" dirty="0">
              <a:cs typeface="Arial" charset="0"/>
            </a:endParaRPr>
          </a:p>
          <a:p>
            <a:endParaRPr lang="pl-PL" altLang="pl-PL" sz="1700" b="1" dirty="0">
              <a:cs typeface="Arial" charset="0"/>
            </a:endParaRPr>
          </a:p>
        </p:txBody>
      </p:sp>
      <p:cxnSp>
        <p:nvCxnSpPr>
          <p:cNvPr id="3" name="Łącznik prosty ze strzałką 2"/>
          <p:cNvCxnSpPr/>
          <p:nvPr/>
        </p:nvCxnSpPr>
        <p:spPr>
          <a:xfrm flipV="1">
            <a:off x="5451239" y="5006714"/>
            <a:ext cx="159159" cy="4385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flipV="1">
            <a:off x="6660232" y="5085184"/>
            <a:ext cx="1080120" cy="4634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ymbol zastępczy zawartości 2"/>
          <p:cNvSpPr txBox="1">
            <a:spLocks/>
          </p:cNvSpPr>
          <p:nvPr/>
        </p:nvSpPr>
        <p:spPr>
          <a:xfrm>
            <a:off x="1187624" y="5484938"/>
            <a:ext cx="1872208" cy="608358"/>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1800" kern="1200">
                <a:solidFill>
                  <a:srgbClr val="002060"/>
                </a:solidFill>
                <a:latin typeface="+mj-lt"/>
                <a:ea typeface="+mn-ea"/>
                <a:cs typeface="+mn-cs"/>
              </a:defRPr>
            </a:lvl1pPr>
            <a:lvl2pPr marL="548640" indent="-274320" algn="l" rtl="0" eaLnBrk="1" latinLnBrk="0" hangingPunct="1">
              <a:spcBef>
                <a:spcPts val="500"/>
              </a:spcBef>
              <a:buClr>
                <a:schemeClr val="accent2"/>
              </a:buClr>
              <a:buSzPct val="76000"/>
              <a:buFont typeface="Wingdings 3"/>
              <a:buChar char=""/>
              <a:defRPr kumimoji="0" sz="1800" kern="1200">
                <a:solidFill>
                  <a:srgbClr val="002060"/>
                </a:solidFill>
                <a:latin typeface="+mj-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rgbClr val="002060"/>
                </a:solidFill>
                <a:latin typeface="+mj-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rgbClr val="002060"/>
                </a:solidFill>
                <a:latin typeface="+mj-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rgbClr val="002060"/>
                </a:solidFill>
                <a:latin typeface="+mj-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45720" indent="0">
              <a:buFont typeface="Wingdings 3"/>
              <a:buNone/>
            </a:pPr>
            <a:r>
              <a:rPr lang="pl-PL" altLang="pl-PL" sz="1700" dirty="0">
                <a:solidFill>
                  <a:srgbClr val="C00000"/>
                </a:solidFill>
                <a:cs typeface="Arial" charset="0"/>
              </a:rPr>
              <a:t>Modelowanie matematyczne</a:t>
            </a:r>
          </a:p>
          <a:p>
            <a:endParaRPr lang="pl-PL" altLang="pl-PL" sz="1700" dirty="0">
              <a:cs typeface="Arial" charset="0"/>
            </a:endParaRPr>
          </a:p>
          <a:p>
            <a:pPr lvl="1"/>
            <a:endParaRPr lang="pl-PL" altLang="pl-PL" sz="1700" dirty="0">
              <a:cs typeface="Arial" charset="0"/>
            </a:endParaRPr>
          </a:p>
          <a:p>
            <a:pPr lvl="1"/>
            <a:endParaRPr lang="pl-PL" altLang="pl-PL" sz="1700" dirty="0">
              <a:cs typeface="Arial" charset="0"/>
            </a:endParaRPr>
          </a:p>
          <a:p>
            <a:endParaRPr lang="pl-PL" altLang="pl-PL" sz="1700" b="1" dirty="0">
              <a:cs typeface="Arial" charset="0"/>
            </a:endParaRPr>
          </a:p>
          <a:p>
            <a:endParaRPr lang="pl-PL" altLang="pl-PL" sz="1700" b="1" dirty="0">
              <a:cs typeface="Arial" charset="0"/>
            </a:endParaRPr>
          </a:p>
          <a:p>
            <a:endParaRPr lang="pl-PL" altLang="pl-PL" sz="1700" b="1" dirty="0">
              <a:cs typeface="Arial" charset="0"/>
            </a:endParaRPr>
          </a:p>
        </p:txBody>
      </p:sp>
      <p:cxnSp>
        <p:nvCxnSpPr>
          <p:cNvPr id="11" name="Łącznik prosty ze strzałką 10"/>
          <p:cNvCxnSpPr/>
          <p:nvPr/>
        </p:nvCxnSpPr>
        <p:spPr>
          <a:xfrm flipV="1">
            <a:off x="2555776" y="4941168"/>
            <a:ext cx="1692188" cy="504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51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4675" y="304800"/>
            <a:ext cx="8461821" cy="603250"/>
          </a:xfrm>
        </p:spPr>
        <p:txBody>
          <a:bodyPr/>
          <a:lstStyle/>
          <a:p>
            <a:r>
              <a:rPr lang="pl-PL" sz="2000" dirty="0"/>
              <a:t>Patrząc w przyszłość - nowa podstawa informatyki </a:t>
            </a:r>
            <a:br>
              <a:rPr lang="pl-PL" sz="2000" dirty="0"/>
            </a:br>
            <a:r>
              <a:rPr lang="pl-PL" sz="2000" dirty="0"/>
              <a:t>a rozwój sztucznej inteligencji</a:t>
            </a:r>
          </a:p>
        </p:txBody>
      </p:sp>
      <p:sp>
        <p:nvSpPr>
          <p:cNvPr id="4" name="Symbol zastępczy zawartości 3"/>
          <p:cNvSpPr>
            <a:spLocks noGrp="1"/>
          </p:cNvSpPr>
          <p:nvPr>
            <p:ph idx="1"/>
          </p:nvPr>
        </p:nvSpPr>
        <p:spPr>
          <a:xfrm>
            <a:off x="251520" y="1125538"/>
            <a:ext cx="8568952" cy="4955203"/>
          </a:xfrm>
          <a:prstGeom prst="rect">
            <a:avLst/>
          </a:prstGeom>
          <a:ln>
            <a:noFill/>
          </a:ln>
        </p:spPr>
        <p:txBody>
          <a:bodyPr wrap="square">
            <a:spAutoFit/>
          </a:bodyPr>
          <a:lstStyle/>
          <a:p>
            <a:pPr>
              <a:spcBef>
                <a:spcPts val="1200"/>
              </a:spcBef>
            </a:pPr>
            <a:r>
              <a:rPr lang="pl-PL" sz="1600" dirty="0">
                <a:solidFill>
                  <a:srgbClr val="C00000"/>
                </a:solidFill>
              </a:rPr>
              <a:t>Wprowadzenie nauki podstaw algorytmiki i programowania </a:t>
            </a:r>
            <a:r>
              <a:rPr lang="pl-PL" sz="1600" dirty="0"/>
              <a:t>- podstawy myślenia algorytmicznego dla późniejszego rozumienia AI.</a:t>
            </a:r>
          </a:p>
          <a:p>
            <a:pPr>
              <a:spcBef>
                <a:spcPts val="1200"/>
              </a:spcBef>
            </a:pPr>
            <a:r>
              <a:rPr lang="pl-PL" sz="1600" dirty="0">
                <a:solidFill>
                  <a:srgbClr val="C00000"/>
                </a:solidFill>
              </a:rPr>
              <a:t>Upowszechnienie rozwoju myślenia </a:t>
            </a:r>
            <a:r>
              <a:rPr lang="pl-PL" sz="1600" dirty="0" err="1">
                <a:solidFill>
                  <a:srgbClr val="C00000"/>
                </a:solidFill>
              </a:rPr>
              <a:t>komputacyjnego</a:t>
            </a:r>
            <a:r>
              <a:rPr lang="pl-PL" sz="1600" dirty="0">
                <a:solidFill>
                  <a:srgbClr val="C00000"/>
                </a:solidFill>
              </a:rPr>
              <a:t> </a:t>
            </a:r>
            <a:r>
              <a:rPr lang="pl-PL" sz="1600" dirty="0"/>
              <a:t>- otwarcie na wszystkie na dziedziny życia.</a:t>
            </a:r>
          </a:p>
          <a:p>
            <a:pPr>
              <a:spcBef>
                <a:spcPts val="1200"/>
              </a:spcBef>
            </a:pPr>
            <a:r>
              <a:rPr lang="pl-PL" sz="1600" dirty="0">
                <a:solidFill>
                  <a:srgbClr val="C00000"/>
                </a:solidFill>
              </a:rPr>
              <a:t>Kształcenie umiejętności abstrakcyjnego modelowania </a:t>
            </a:r>
            <a:r>
              <a:rPr lang="pl-PL" sz="1600" dirty="0"/>
              <a:t>- relacja, powiązania między informacjami i twórcze wnioskowanie versus sieci neuronowe, </a:t>
            </a:r>
            <a:r>
              <a:rPr lang="pl-PL" sz="1600" dirty="0" err="1"/>
              <a:t>kognitywistyka</a:t>
            </a:r>
            <a:r>
              <a:rPr lang="pl-PL" sz="1600" dirty="0"/>
              <a:t> (wprowadzenie elementów teorii grafów).</a:t>
            </a:r>
          </a:p>
          <a:p>
            <a:pPr>
              <a:spcBef>
                <a:spcPts val="1200"/>
              </a:spcBef>
            </a:pPr>
            <a:r>
              <a:rPr lang="pl-PL" sz="1600" dirty="0">
                <a:solidFill>
                  <a:srgbClr val="C00000"/>
                </a:solidFill>
              </a:rPr>
              <a:t>Akceptacja dla robotyki </a:t>
            </a:r>
            <a:r>
              <a:rPr lang="pl-PL" sz="1600" dirty="0"/>
              <a:t>– rozumienie idei automatyzacji procesów i rozwiązywania problemów z użyciem technologii.</a:t>
            </a:r>
          </a:p>
          <a:p>
            <a:pPr>
              <a:spcBef>
                <a:spcPts val="1200"/>
              </a:spcBef>
            </a:pPr>
            <a:r>
              <a:rPr lang="pl-PL" sz="1600" dirty="0">
                <a:solidFill>
                  <a:srgbClr val="C00000"/>
                </a:solidFill>
              </a:rPr>
              <a:t>Dowolność doboru narzędzi i języków programowania </a:t>
            </a:r>
            <a:r>
              <a:rPr lang="pl-PL" sz="1600" dirty="0"/>
              <a:t>- otwarcie na nowoczesne języki przetwarzające duże zbiory danych i łatwo współpracujące z multimediami, integrujące elementy robotyki.</a:t>
            </a:r>
          </a:p>
          <a:p>
            <a:pPr>
              <a:spcBef>
                <a:spcPts val="1200"/>
              </a:spcBef>
            </a:pPr>
            <a:r>
              <a:rPr lang="pl-PL" sz="1600" dirty="0">
                <a:solidFill>
                  <a:srgbClr val="C00000"/>
                </a:solidFill>
              </a:rPr>
              <a:t>Kształcenie umiejętności pracy w zespole</a:t>
            </a:r>
            <a:r>
              <a:rPr lang="pl-PL" sz="1600" dirty="0"/>
              <a:t>, korzystanie z platform elektronicznego wspomagania procesów, kreatywności i innowacyjności.</a:t>
            </a:r>
          </a:p>
          <a:p>
            <a:pPr>
              <a:spcBef>
                <a:spcPts val="1200"/>
              </a:spcBef>
            </a:pPr>
            <a:r>
              <a:rPr lang="pl-PL" sz="1600" dirty="0">
                <a:solidFill>
                  <a:srgbClr val="C00000"/>
                </a:solidFill>
              </a:rPr>
              <a:t>Strategia pozyskiwania i kształcenia młodzieży </a:t>
            </a:r>
            <a:r>
              <a:rPr lang="pl-PL" sz="1600" dirty="0"/>
              <a:t>zainteresowanej informatyką (poziom rozszerzony) - wczesne diagnozowanie talentów informatycznych.</a:t>
            </a:r>
          </a:p>
        </p:txBody>
      </p:sp>
    </p:spTree>
    <p:extLst>
      <p:ext uri="{BB962C8B-B14F-4D97-AF65-F5344CB8AC3E}">
        <p14:creationId xmlns:p14="http://schemas.microsoft.com/office/powerpoint/2010/main" val="289597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C00000"/>
                </a:solidFill>
              </a:rPr>
              <a:t>Dziękuję za uwagę</a:t>
            </a:r>
          </a:p>
        </p:txBody>
      </p:sp>
      <p:sp>
        <p:nvSpPr>
          <p:cNvPr id="5" name="Symbol zastępczy zawartości 4"/>
          <p:cNvSpPr>
            <a:spLocks noGrp="1"/>
          </p:cNvSpPr>
          <p:nvPr>
            <p:ph sz="quarter" idx="1"/>
          </p:nvPr>
        </p:nvSpPr>
        <p:spPr>
          <a:xfrm>
            <a:off x="590872" y="1219200"/>
            <a:ext cx="8229600" cy="4298032"/>
          </a:xfrm>
        </p:spPr>
        <p:txBody>
          <a:bodyPr wrap="none">
            <a:normAutofit/>
          </a:bodyPr>
          <a:lstStyle/>
          <a:p>
            <a:pPr marL="0" indent="0">
              <a:buNone/>
            </a:pPr>
            <a:r>
              <a:rPr lang="pl-PL" dirty="0"/>
              <a:t>Anna Beata Kwiatkowska</a:t>
            </a:r>
          </a:p>
          <a:p>
            <a:pPr marL="0" indent="0">
              <a:buNone/>
            </a:pPr>
            <a:r>
              <a:rPr lang="pl-PL" dirty="0">
                <a:hlinkClick r:id="rId2"/>
              </a:rPr>
              <a:t>aba@mat.umk.pl</a:t>
            </a:r>
            <a:endParaRPr lang="pl-PL" dirty="0"/>
          </a:p>
          <a:p>
            <a:pPr marL="0" indent="0">
              <a:buNone/>
            </a:pPr>
            <a:endParaRPr lang="pl-PL" dirty="0"/>
          </a:p>
          <a:p>
            <a:pPr marL="0" indent="0">
              <a:buNone/>
            </a:pPr>
            <a:endParaRPr lang="pl-PL" dirty="0"/>
          </a:p>
          <a:p>
            <a:pPr marL="0" indent="0">
              <a:buNone/>
            </a:pPr>
            <a:endParaRPr lang="pl-PL" dirty="0"/>
          </a:p>
          <a:p>
            <a:endParaRPr lang="pl-PL" dirty="0"/>
          </a:p>
          <a:p>
            <a:endParaRPr lang="pl-PL"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rcRect r="53416"/>
          <a:stretch>
            <a:fillRect/>
          </a:stretch>
        </p:blipFill>
        <p:spPr bwMode="auto">
          <a:xfrm>
            <a:off x="683146" y="1916832"/>
            <a:ext cx="295275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534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p:cNvSpPr>
          <p:nvPr>
            <p:ph type="title"/>
          </p:nvPr>
        </p:nvSpPr>
        <p:spPr>
          <a:xfrm>
            <a:off x="457200" y="116632"/>
            <a:ext cx="8229600" cy="777875"/>
          </a:xfrm>
        </p:spPr>
        <p:txBody>
          <a:bodyPr>
            <a:normAutofit/>
          </a:bodyPr>
          <a:lstStyle/>
          <a:p>
            <a:r>
              <a:rPr lang="pl-PL" altLang="pl-PL" sz="2400" dirty="0">
                <a:solidFill>
                  <a:srgbClr val="C00000"/>
                </a:solidFill>
                <a:cs typeface="Arial" charset="0"/>
              </a:rPr>
              <a:t>Informatyka i </a:t>
            </a:r>
            <a:r>
              <a:rPr lang="pl-PL" altLang="pl-PL" dirty="0">
                <a:cs typeface="Arial" charset="0"/>
              </a:rPr>
              <a:t>myślenie </a:t>
            </a:r>
            <a:r>
              <a:rPr lang="pl-PL" altLang="pl-PL" dirty="0" err="1">
                <a:cs typeface="Arial" charset="0"/>
              </a:rPr>
              <a:t>komputacyjne</a:t>
            </a:r>
            <a:endParaRPr lang="pl-PL" altLang="pl-PL" sz="2400" dirty="0">
              <a:solidFill>
                <a:srgbClr val="C00000"/>
              </a:solidFill>
              <a:cs typeface="Arial" charset="0"/>
            </a:endParaRPr>
          </a:p>
        </p:txBody>
      </p:sp>
      <p:sp>
        <p:nvSpPr>
          <p:cNvPr id="4099" name="Symbol zastępczy zawartości 2"/>
          <p:cNvSpPr>
            <a:spLocks noGrp="1"/>
          </p:cNvSpPr>
          <p:nvPr>
            <p:ph idx="1"/>
          </p:nvPr>
        </p:nvSpPr>
        <p:spPr>
          <a:xfrm>
            <a:off x="457200" y="1196975"/>
            <a:ext cx="8229600" cy="4319588"/>
          </a:xfrm>
        </p:spPr>
        <p:txBody>
          <a:bodyPr>
            <a:normAutofit/>
          </a:bodyPr>
          <a:lstStyle/>
          <a:p>
            <a:pPr marL="457200" indent="-457200">
              <a:buFontTx/>
              <a:buAutoNum type="arabicPeriod"/>
            </a:pPr>
            <a:endParaRPr lang="pl-PL" altLang="pl-PL" sz="1800" b="1" dirty="0">
              <a:solidFill>
                <a:srgbClr val="C00000"/>
              </a:solidFill>
              <a:cs typeface="Arial" charset="0"/>
            </a:endParaRPr>
          </a:p>
          <a:p>
            <a:pPr marL="0" indent="0">
              <a:buNone/>
            </a:pPr>
            <a:r>
              <a:rPr lang="pl-PL" altLang="pl-PL" dirty="0">
                <a:solidFill>
                  <a:srgbClr val="C00000"/>
                </a:solidFill>
                <a:cs typeface="Arial" charset="0"/>
              </a:rPr>
              <a:t>Informatyka</a:t>
            </a:r>
            <a:r>
              <a:rPr lang="pl-PL" altLang="pl-PL" dirty="0">
                <a:cs typeface="Arial" charset="0"/>
              </a:rPr>
              <a:t> </a:t>
            </a:r>
            <a:r>
              <a:rPr lang="pl-PL" altLang="pl-PL" dirty="0">
                <a:solidFill>
                  <a:srgbClr val="C00000"/>
                </a:solidFill>
                <a:cs typeface="Arial" charset="0"/>
              </a:rPr>
              <a:t>= dziedzina nauki (computer science) + dynamicznie rozwijające się technologie</a:t>
            </a:r>
          </a:p>
          <a:p>
            <a:pPr lvl="1"/>
            <a:r>
              <a:rPr lang="pl-PL" altLang="pl-PL" sz="1700" dirty="0">
                <a:solidFill>
                  <a:srgbClr val="002060"/>
                </a:solidFill>
                <a:cs typeface="Arial" charset="0"/>
              </a:rPr>
              <a:t>wspiera i integruje się ze wszystkimi dziedzinami,</a:t>
            </a:r>
          </a:p>
          <a:p>
            <a:pPr lvl="1"/>
            <a:r>
              <a:rPr lang="pl-PL" altLang="pl-PL" sz="1700" dirty="0">
                <a:solidFill>
                  <a:srgbClr val="002060"/>
                </a:solidFill>
                <a:cs typeface="Arial" charset="0"/>
              </a:rPr>
              <a:t>wyposaża je w podstawowe metody i narzędzia.</a:t>
            </a:r>
          </a:p>
          <a:p>
            <a:pPr marL="457200" indent="-457200">
              <a:buFontTx/>
              <a:buAutoNum type="arabicPeriod"/>
            </a:pPr>
            <a:endParaRPr lang="pl-PL" altLang="pl-PL" b="1" dirty="0">
              <a:solidFill>
                <a:srgbClr val="C00000"/>
              </a:solidFill>
              <a:cs typeface="Arial" charset="0"/>
            </a:endParaRPr>
          </a:p>
          <a:p>
            <a:pPr marL="0" indent="0">
              <a:buNone/>
            </a:pPr>
            <a:r>
              <a:rPr lang="pl-PL" altLang="pl-PL" dirty="0">
                <a:solidFill>
                  <a:srgbClr val="C00000"/>
                </a:solidFill>
                <a:cs typeface="Arial" charset="0"/>
              </a:rPr>
              <a:t>Myślenie </a:t>
            </a:r>
            <a:r>
              <a:rPr lang="pl-PL" altLang="pl-PL" dirty="0" err="1">
                <a:solidFill>
                  <a:srgbClr val="C00000"/>
                </a:solidFill>
                <a:cs typeface="Arial" charset="0"/>
              </a:rPr>
              <a:t>komputacyjne</a:t>
            </a:r>
            <a:r>
              <a:rPr lang="pl-PL" altLang="pl-PL" dirty="0">
                <a:solidFill>
                  <a:srgbClr val="C00000"/>
                </a:solidFill>
                <a:cs typeface="Arial" charset="0"/>
              </a:rPr>
              <a:t>*  (</a:t>
            </a:r>
            <a:r>
              <a:rPr lang="pl-PL" altLang="pl-PL" dirty="0" err="1">
                <a:solidFill>
                  <a:srgbClr val="C00000"/>
                </a:solidFill>
                <a:cs typeface="Arial" charset="0"/>
              </a:rPr>
              <a:t>computational</a:t>
            </a:r>
            <a:r>
              <a:rPr lang="pl-PL" altLang="pl-PL" dirty="0">
                <a:solidFill>
                  <a:srgbClr val="C00000"/>
                </a:solidFill>
                <a:cs typeface="Arial" charset="0"/>
              </a:rPr>
              <a:t> </a:t>
            </a:r>
            <a:r>
              <a:rPr lang="pl-PL" altLang="pl-PL" dirty="0" err="1">
                <a:solidFill>
                  <a:srgbClr val="C00000"/>
                </a:solidFill>
                <a:cs typeface="Arial" charset="0"/>
              </a:rPr>
              <a:t>thinking</a:t>
            </a:r>
            <a:r>
              <a:rPr lang="pl-PL" altLang="pl-PL" dirty="0">
                <a:solidFill>
                  <a:srgbClr val="C00000"/>
                </a:solidFill>
                <a:cs typeface="Arial" charset="0"/>
              </a:rPr>
              <a:t>):</a:t>
            </a:r>
          </a:p>
          <a:p>
            <a:pPr lvl="1"/>
            <a:r>
              <a:rPr lang="pl-PL" altLang="pl-PL" sz="1700" dirty="0">
                <a:solidFill>
                  <a:srgbClr val="002060"/>
                </a:solidFill>
                <a:cs typeface="Arial" charset="0"/>
              </a:rPr>
              <a:t>umiejętność rozwiązywania problemów z różnych dziedzin,</a:t>
            </a:r>
          </a:p>
          <a:p>
            <a:pPr lvl="1"/>
            <a:r>
              <a:rPr lang="pl-PL" altLang="pl-PL" sz="1700" dirty="0">
                <a:solidFill>
                  <a:srgbClr val="002060"/>
                </a:solidFill>
                <a:cs typeface="Arial" charset="0"/>
              </a:rPr>
              <a:t>świadome wykorzystanie metod i narzędzi informatycznych.</a:t>
            </a:r>
          </a:p>
          <a:p>
            <a:pPr lvl="1"/>
            <a:endParaRPr lang="pl-PL" altLang="pl-PL" sz="2000" dirty="0">
              <a:cs typeface="Arial" charset="0"/>
            </a:endParaRPr>
          </a:p>
          <a:p>
            <a:pPr lvl="1"/>
            <a:endParaRPr lang="pl-PL" altLang="pl-PL" sz="2000" dirty="0">
              <a:cs typeface="Arial" charset="0"/>
            </a:endParaRPr>
          </a:p>
          <a:p>
            <a:pPr marL="471487" lvl="1" indent="0">
              <a:buNone/>
            </a:pPr>
            <a:r>
              <a:rPr lang="pl-PL" sz="1400" dirty="0"/>
              <a:t>*Myślenie </a:t>
            </a:r>
            <a:r>
              <a:rPr lang="pl-PL" sz="1400" dirty="0" err="1"/>
              <a:t>komputacyjne</a:t>
            </a:r>
            <a:r>
              <a:rPr lang="pl-PL" sz="1400" dirty="0"/>
              <a:t> (Jeannette </a:t>
            </a:r>
            <a:r>
              <a:rPr lang="pl-PL" sz="1400" dirty="0" err="1"/>
              <a:t>Wing</a:t>
            </a:r>
            <a:r>
              <a:rPr lang="pl-PL" sz="1400" dirty="0"/>
              <a:t>, 2006) określa użyteczne postawy    </a:t>
            </a:r>
          </a:p>
          <a:p>
            <a:pPr marL="471487" lvl="1" indent="0">
              <a:buNone/>
            </a:pPr>
            <a:r>
              <a:rPr lang="pl-PL" sz="1400" dirty="0"/>
              <a:t>  i umiejętności, jakie każdy, nie tylko informatyk, powinien starać się wykształcić</a:t>
            </a:r>
          </a:p>
          <a:p>
            <a:pPr marL="471487" lvl="1" indent="0">
              <a:buNone/>
            </a:pPr>
            <a:r>
              <a:rPr lang="pl-PL" sz="1400" dirty="0"/>
              <a:t>  i stosować.  Pojęcie to wprowadził w Polsce prof. Maciej M. Sysło.</a:t>
            </a:r>
          </a:p>
          <a:p>
            <a:pPr marL="471487" lvl="1" indent="0">
              <a:buNone/>
            </a:pPr>
            <a:endParaRPr lang="pl-PL" altLang="pl-PL" sz="1400" dirty="0">
              <a:cs typeface="Arial" charset="0"/>
            </a:endParaRPr>
          </a:p>
        </p:txBody>
      </p:sp>
    </p:spTree>
    <p:extLst>
      <p:ext uri="{BB962C8B-B14F-4D97-AF65-F5344CB8AC3E}">
        <p14:creationId xmlns:p14="http://schemas.microsoft.com/office/powerpoint/2010/main" val="298211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Rozdział 2.</a:t>
            </a:r>
          </a:p>
        </p:txBody>
      </p:sp>
      <p:sp>
        <p:nvSpPr>
          <p:cNvPr id="3" name="Podtytuł 2"/>
          <p:cNvSpPr>
            <a:spLocks noGrp="1"/>
          </p:cNvSpPr>
          <p:nvPr>
            <p:ph type="subTitle" idx="1"/>
          </p:nvPr>
        </p:nvSpPr>
        <p:spPr>
          <a:xfrm>
            <a:off x="1447800" y="3429000"/>
            <a:ext cx="6148536" cy="1600200"/>
          </a:xfrm>
        </p:spPr>
        <p:txBody>
          <a:bodyPr/>
          <a:lstStyle/>
          <a:p>
            <a:r>
              <a:rPr lang="pl-PL" sz="2800" dirty="0">
                <a:solidFill>
                  <a:srgbClr val="C00000"/>
                </a:solidFill>
              </a:rPr>
              <a:t>Nowa podstawa informatyki</a:t>
            </a:r>
          </a:p>
        </p:txBody>
      </p:sp>
    </p:spTree>
    <p:extLst>
      <p:ext uri="{BB962C8B-B14F-4D97-AF65-F5344CB8AC3E}">
        <p14:creationId xmlns:p14="http://schemas.microsoft.com/office/powerpoint/2010/main" val="428566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title"/>
          </p:nvPr>
        </p:nvSpPr>
        <p:spPr>
          <a:xfrm>
            <a:off x="457200" y="188640"/>
            <a:ext cx="8507288" cy="777875"/>
          </a:xfrm>
        </p:spPr>
        <p:txBody>
          <a:bodyPr>
            <a:noAutofit/>
          </a:bodyPr>
          <a:lstStyle/>
          <a:p>
            <a:r>
              <a:rPr lang="pl-PL" altLang="pl-PL" sz="2400" dirty="0">
                <a:solidFill>
                  <a:srgbClr val="C00000"/>
                </a:solidFill>
                <a:cs typeface="Arial" charset="0"/>
              </a:rPr>
              <a:t>Historia nowej podstawy programowej z informatyki</a:t>
            </a:r>
          </a:p>
        </p:txBody>
      </p:sp>
      <p:sp>
        <p:nvSpPr>
          <p:cNvPr id="9219" name="Symbol zastępczy zawartości 2"/>
          <p:cNvSpPr>
            <a:spLocks noGrp="1"/>
          </p:cNvSpPr>
          <p:nvPr>
            <p:ph idx="1"/>
          </p:nvPr>
        </p:nvSpPr>
        <p:spPr>
          <a:xfrm>
            <a:off x="457200" y="1412776"/>
            <a:ext cx="8229600" cy="4752528"/>
          </a:xfrm>
        </p:spPr>
        <p:txBody>
          <a:bodyPr>
            <a:normAutofit/>
          </a:bodyPr>
          <a:lstStyle/>
          <a:p>
            <a:r>
              <a:rPr lang="pl-PL" altLang="pl-PL" sz="1700" dirty="0">
                <a:solidFill>
                  <a:srgbClr val="002060"/>
                </a:solidFill>
                <a:cs typeface="Arial" charset="0"/>
              </a:rPr>
              <a:t>Projekt podstawy programowej opracowany przez  </a:t>
            </a:r>
          </a:p>
          <a:p>
            <a:pPr marL="0" indent="0">
              <a:buNone/>
            </a:pPr>
            <a:r>
              <a:rPr lang="pl-PL" altLang="pl-PL" b="1" dirty="0">
                <a:cs typeface="Arial" charset="0"/>
              </a:rPr>
              <a:t>      </a:t>
            </a:r>
            <a:r>
              <a:rPr lang="pl-PL" altLang="pl-PL" sz="1700" b="1" dirty="0">
                <a:solidFill>
                  <a:srgbClr val="002060"/>
                </a:solidFill>
                <a:cs typeface="Arial" charset="0"/>
              </a:rPr>
              <a:t>Radę ds. Informatyzacji Edukacji</a:t>
            </a:r>
            <a:r>
              <a:rPr lang="pl-PL" altLang="pl-PL" sz="1700" b="1" dirty="0">
                <a:cs typeface="Arial" charset="0"/>
              </a:rPr>
              <a:t> </a:t>
            </a:r>
            <a:r>
              <a:rPr lang="pl-PL" altLang="pl-PL" sz="1700" dirty="0">
                <a:solidFill>
                  <a:srgbClr val="C00000"/>
                </a:solidFill>
                <a:cs typeface="Arial" charset="0"/>
              </a:rPr>
              <a:t>do 2015 roku.</a:t>
            </a:r>
          </a:p>
          <a:p>
            <a:r>
              <a:rPr lang="pl-PL" altLang="pl-PL" sz="1700" dirty="0">
                <a:solidFill>
                  <a:srgbClr val="C00000"/>
                </a:solidFill>
                <a:cs typeface="Arial" charset="0"/>
              </a:rPr>
              <a:t>Od 1 września 2016 roku </a:t>
            </a:r>
            <a:r>
              <a:rPr lang="pl-PL" altLang="pl-PL" sz="1700" dirty="0">
                <a:solidFill>
                  <a:srgbClr val="002060"/>
                </a:solidFill>
                <a:cs typeface="Arial" charset="0"/>
              </a:rPr>
              <a:t>– </a:t>
            </a:r>
            <a:r>
              <a:rPr lang="pl-PL" altLang="pl-PL" sz="1700" b="1" dirty="0">
                <a:solidFill>
                  <a:srgbClr val="002060"/>
                </a:solidFill>
                <a:cs typeface="Arial" charset="0"/>
              </a:rPr>
              <a:t>pilotaż</a:t>
            </a:r>
            <a:r>
              <a:rPr lang="pl-PL" altLang="pl-PL" sz="1700" dirty="0">
                <a:solidFill>
                  <a:srgbClr val="002060"/>
                </a:solidFill>
                <a:cs typeface="Arial" charset="0"/>
              </a:rPr>
              <a:t> nauki programowania:</a:t>
            </a:r>
          </a:p>
          <a:p>
            <a:pPr lvl="1"/>
            <a:r>
              <a:rPr lang="pl-PL" altLang="pl-PL" sz="1700" dirty="0">
                <a:solidFill>
                  <a:srgbClr val="002060"/>
                </a:solidFill>
                <a:cs typeface="Arial" charset="0"/>
              </a:rPr>
              <a:t>testowanie dostępnych rozwiązań wprowadzających nauczanie programowania do edukacji formalnej, w tym programów nauczania opartych na projekcie nowej podstawy programowej;</a:t>
            </a:r>
          </a:p>
          <a:p>
            <a:pPr lvl="1"/>
            <a:r>
              <a:rPr lang="pl-PL" altLang="pl-PL" sz="1700" dirty="0">
                <a:solidFill>
                  <a:srgbClr val="002060"/>
                </a:solidFill>
                <a:cs typeface="Arial" charset="0"/>
              </a:rPr>
              <a:t>uruchomienie narzędzi wsparcia dla nauczycieli informatyki i edukacji wczesnoszkolnej ułatwiających samokształcenie, kształcenie wzajemne oraz inne formy doskonalenia zawodowego.</a:t>
            </a:r>
          </a:p>
          <a:p>
            <a:r>
              <a:rPr lang="pl-PL" altLang="pl-PL" sz="1700" dirty="0">
                <a:solidFill>
                  <a:srgbClr val="C00000"/>
                </a:solidFill>
                <a:cs typeface="Arial" charset="0"/>
              </a:rPr>
              <a:t>Od jesieni 2016 roku </a:t>
            </a:r>
            <a:r>
              <a:rPr lang="pl-PL" altLang="pl-PL" sz="1700" dirty="0">
                <a:solidFill>
                  <a:srgbClr val="002060"/>
                </a:solidFill>
                <a:cs typeface="Arial" charset="0"/>
              </a:rPr>
              <a:t>– prace</a:t>
            </a:r>
            <a:r>
              <a:rPr lang="pl-PL" altLang="pl-PL" sz="1700" b="1" dirty="0">
                <a:solidFill>
                  <a:srgbClr val="002060"/>
                </a:solidFill>
                <a:cs typeface="Arial" charset="0"/>
              </a:rPr>
              <a:t> Zespołu ds. Podstawy Programowej                z Informatyki. </a:t>
            </a:r>
          </a:p>
          <a:p>
            <a:r>
              <a:rPr lang="pl-PL" altLang="pl-PL" sz="1700" dirty="0">
                <a:solidFill>
                  <a:srgbClr val="C00000"/>
                </a:solidFill>
                <a:cs typeface="Arial" charset="0"/>
              </a:rPr>
              <a:t>14 lutego 2017 </a:t>
            </a:r>
            <a:r>
              <a:rPr lang="pl-PL" altLang="pl-PL" sz="1700" dirty="0">
                <a:solidFill>
                  <a:srgbClr val="002060"/>
                </a:solidFill>
                <a:cs typeface="Arial" charset="0"/>
              </a:rPr>
              <a:t>–  </a:t>
            </a:r>
            <a:r>
              <a:rPr lang="pl-PL" altLang="pl-PL" sz="1700" dirty="0">
                <a:cs typeface="Arial" charset="0"/>
              </a:rPr>
              <a:t>nowa </a:t>
            </a:r>
            <a:r>
              <a:rPr lang="pl-PL" altLang="pl-PL" sz="1700" dirty="0">
                <a:solidFill>
                  <a:srgbClr val="002060"/>
                </a:solidFill>
                <a:cs typeface="Arial" charset="0"/>
              </a:rPr>
              <a:t>podstawa informatyki dla szkoły podstawowej</a:t>
            </a:r>
          </a:p>
          <a:p>
            <a:r>
              <a:rPr lang="pl-PL" altLang="pl-PL" sz="1700" dirty="0">
                <a:solidFill>
                  <a:srgbClr val="C00000"/>
                </a:solidFill>
                <a:cs typeface="Arial" charset="0"/>
              </a:rPr>
              <a:t>30 stycznia 2018 –</a:t>
            </a:r>
            <a:r>
              <a:rPr lang="pl-PL" altLang="pl-PL" sz="1700" b="1" dirty="0">
                <a:cs typeface="Arial" charset="0"/>
              </a:rPr>
              <a:t> </a:t>
            </a:r>
            <a:r>
              <a:rPr lang="pl-PL" altLang="pl-PL" sz="1700" dirty="0">
                <a:cs typeface="Arial" charset="0"/>
              </a:rPr>
              <a:t>nowa podstawa informatyki dla szkół ponadpodstawowych</a:t>
            </a:r>
            <a:endParaRPr lang="pl-PL" altLang="pl-PL" sz="1700" dirty="0">
              <a:solidFill>
                <a:srgbClr val="002060"/>
              </a:solidFill>
              <a:cs typeface="Arial" charset="0"/>
            </a:endParaRPr>
          </a:p>
          <a:p>
            <a:endParaRPr lang="pl-PL" altLang="pl-PL" dirty="0">
              <a:cs typeface="Arial" charset="0"/>
            </a:endParaRPr>
          </a:p>
        </p:txBody>
      </p:sp>
    </p:spTree>
    <p:extLst>
      <p:ext uri="{BB962C8B-B14F-4D97-AF65-F5344CB8AC3E}">
        <p14:creationId xmlns:p14="http://schemas.microsoft.com/office/powerpoint/2010/main" val="89205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9028</TotalTime>
  <Words>2914</Words>
  <Application>Microsoft Office PowerPoint</Application>
  <PresentationFormat>Pokaz na ekranie (4:3)</PresentationFormat>
  <Paragraphs>641</Paragraphs>
  <Slides>62</Slides>
  <Notes>22</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62</vt:i4>
      </vt:variant>
    </vt:vector>
  </HeadingPairs>
  <TitlesOfParts>
    <vt:vector size="70" baseType="lpstr">
      <vt:lpstr>Arial</vt:lpstr>
      <vt:lpstr>Bookman Old Style</vt:lpstr>
      <vt:lpstr>Symbol</vt:lpstr>
      <vt:lpstr>Times New Roman</vt:lpstr>
      <vt:lpstr>Verdana</vt:lpstr>
      <vt:lpstr>Wingdings</vt:lpstr>
      <vt:lpstr>Wingdings 3</vt:lpstr>
      <vt:lpstr>Profil</vt:lpstr>
      <vt:lpstr>Prezentacja programu PowerPoint</vt:lpstr>
      <vt:lpstr>Prezentacja programu PowerPoint</vt:lpstr>
      <vt:lpstr>Rozdział 1.</vt:lpstr>
      <vt:lpstr>Współczesne zagadnienia informatyczne</vt:lpstr>
      <vt:lpstr>Informatyka – podejście ogólne</vt:lpstr>
      <vt:lpstr>Obszary informatyki rozważane w edukacji</vt:lpstr>
      <vt:lpstr>Informatyka i myślenie komputacyjne</vt:lpstr>
      <vt:lpstr>Rozdział 2.</vt:lpstr>
      <vt:lpstr>Historia nowej podstawy programowej z informatyki</vt:lpstr>
      <vt:lpstr>Nowa podstawa programowa z informatyki informacje ogólne</vt:lpstr>
      <vt:lpstr>Liceum - siatka</vt:lpstr>
      <vt:lpstr>Liceum - realizacja</vt:lpstr>
      <vt:lpstr>Technikum - siatka</vt:lpstr>
      <vt:lpstr>Technikum - realizacja</vt:lpstr>
      <vt:lpstr>Branżowa I stopnia</vt:lpstr>
      <vt:lpstr>Branżowa II</vt:lpstr>
      <vt:lpstr>Najważniejsze aspekty nauczania informatyki</vt:lpstr>
      <vt:lpstr>Cele kształcenia – wymagania ogólne  </vt:lpstr>
      <vt:lpstr>Nowe podejście do edukacji informatycznej na wszystkich etapach edukacji i dla wszystkich uczniów</vt:lpstr>
      <vt:lpstr>Algorytmika – poziom podstawowy</vt:lpstr>
      <vt:lpstr>Języki programowania </vt:lpstr>
      <vt:lpstr>Robotyka – poziom podstawowy</vt:lpstr>
      <vt:lpstr>Rozdział 3.</vt:lpstr>
      <vt:lpstr>Programowanie</vt:lpstr>
      <vt:lpstr>Rozwiązywania problemów – podejście informatyczne</vt:lpstr>
      <vt:lpstr>Podejście abstrakcyjne</vt:lpstr>
      <vt:lpstr>Rozdział 5.</vt:lpstr>
      <vt:lpstr>Edukacja wczesnoszkolna, klasy I–III Edukacja informatyczna</vt:lpstr>
      <vt:lpstr>Szkoła podstawowa, klasy IV–VI Informatyka</vt:lpstr>
      <vt:lpstr>Szkoła podstawowa, klasy VII–VIII przejściowe Informatyka</vt:lpstr>
      <vt:lpstr>Szkoła podstawowa, klasy VII–VIII  Informatyka</vt:lpstr>
      <vt:lpstr>Rozdział 6.</vt:lpstr>
      <vt:lpstr>Szkoły ponadpodstawowe  Informatyka - poziom podstawowy</vt:lpstr>
      <vt:lpstr>Algorytmika – nieprzypadkowy wybór</vt:lpstr>
      <vt:lpstr>Programowanie – poziom podstawowy</vt:lpstr>
      <vt:lpstr>Myślenie komputacyjne – wyszukiwanie wzorca</vt:lpstr>
      <vt:lpstr>Myślenie komputacyjne – porównywanie tekstów</vt:lpstr>
      <vt:lpstr>Myślenie komputacyjne – porównywanie wzorów</vt:lpstr>
      <vt:lpstr> Myślenie komputacyjne – porównywanie tekstów</vt:lpstr>
      <vt:lpstr>Myślenie komputacyjne - szyfrowanie</vt:lpstr>
      <vt:lpstr>Myślenie komputacyjne - porządkowanie</vt:lpstr>
      <vt:lpstr>Myślenie komputacyjne  Vincent van Gogh i… rekurencja?</vt:lpstr>
      <vt:lpstr>Rekurencja na planie miast?</vt:lpstr>
      <vt:lpstr>Powtarzanie w architekturze?</vt:lpstr>
      <vt:lpstr>Fraktale w geografii?</vt:lpstr>
      <vt:lpstr>Fraktale w fizyce?</vt:lpstr>
      <vt:lpstr>Fraktale w nowych technologiach?</vt:lpstr>
      <vt:lpstr>Rozdział 7.</vt:lpstr>
      <vt:lpstr>Szkoły ponadpodstawowe Informatyka - poziom rozszerzony</vt:lpstr>
      <vt:lpstr>Algorytmika – nieprzypadkowy podział</vt:lpstr>
      <vt:lpstr>Programowanie na poziomie rozszerzonym</vt:lpstr>
      <vt:lpstr>Szkoła branżowa </vt:lpstr>
      <vt:lpstr>Rozdział 2.</vt:lpstr>
      <vt:lpstr>Rozumowanie, analizowanie i rozwiązywanie problemów</vt:lpstr>
      <vt:lpstr>Programowanie, aplikacje, robotyka</vt:lpstr>
      <vt:lpstr>Komputery, sieci, urządzenia cyfrowe</vt:lpstr>
      <vt:lpstr>Kompetencje społeczne</vt:lpstr>
      <vt:lpstr>Prawo i bezpieczeństwo</vt:lpstr>
      <vt:lpstr>  Wsparcie od informatyki dla innych dziedzin</vt:lpstr>
      <vt:lpstr>  Wsparcie od informatyki dla innych dziedzin</vt:lpstr>
      <vt:lpstr>Patrząc w przyszłość - nowa podstawa informatyki  a rozwój sztucznej inteligencji</vt:lpstr>
      <vt:lpstr>Dziękuję za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MK</dc:creator>
  <cp:lastModifiedBy>Konto Microsoft</cp:lastModifiedBy>
  <cp:revision>796</cp:revision>
  <dcterms:created xsi:type="dcterms:W3CDTF">2008-03-13T23:28:11Z</dcterms:created>
  <dcterms:modified xsi:type="dcterms:W3CDTF">2020-03-02T08:03:22Z</dcterms:modified>
</cp:coreProperties>
</file>