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4"/>
  </p:notesMasterIdLst>
  <p:handoutMasterIdLst>
    <p:handoutMasterId r:id="rId85"/>
  </p:handoutMasterIdLst>
  <p:sldIdLst>
    <p:sldId id="738" r:id="rId2"/>
    <p:sldId id="313" r:id="rId3"/>
    <p:sldId id="636" r:id="rId4"/>
    <p:sldId id="637" r:id="rId5"/>
    <p:sldId id="638" r:id="rId6"/>
    <p:sldId id="639" r:id="rId7"/>
    <p:sldId id="640" r:id="rId8"/>
    <p:sldId id="686" r:id="rId9"/>
    <p:sldId id="641" r:id="rId10"/>
    <p:sldId id="642" r:id="rId11"/>
    <p:sldId id="643" r:id="rId12"/>
    <p:sldId id="644" r:id="rId13"/>
    <p:sldId id="645" r:id="rId14"/>
    <p:sldId id="646" r:id="rId15"/>
    <p:sldId id="647" r:id="rId16"/>
    <p:sldId id="648" r:id="rId17"/>
    <p:sldId id="649" r:id="rId18"/>
    <p:sldId id="650" r:id="rId19"/>
    <p:sldId id="651" r:id="rId20"/>
    <p:sldId id="652" r:id="rId21"/>
    <p:sldId id="653" r:id="rId22"/>
    <p:sldId id="654" r:id="rId23"/>
    <p:sldId id="655" r:id="rId24"/>
    <p:sldId id="656" r:id="rId25"/>
    <p:sldId id="657" r:id="rId26"/>
    <p:sldId id="658" r:id="rId27"/>
    <p:sldId id="659" r:id="rId28"/>
    <p:sldId id="660" r:id="rId29"/>
    <p:sldId id="661" r:id="rId30"/>
    <p:sldId id="662" r:id="rId31"/>
    <p:sldId id="663" r:id="rId32"/>
    <p:sldId id="664" r:id="rId33"/>
    <p:sldId id="665" r:id="rId34"/>
    <p:sldId id="666" r:id="rId35"/>
    <p:sldId id="667" r:id="rId36"/>
    <p:sldId id="668" r:id="rId37"/>
    <p:sldId id="669" r:id="rId38"/>
    <p:sldId id="670" r:id="rId39"/>
    <p:sldId id="671" r:id="rId40"/>
    <p:sldId id="672" r:id="rId41"/>
    <p:sldId id="687" r:id="rId42"/>
    <p:sldId id="673" r:id="rId43"/>
    <p:sldId id="679" r:id="rId44"/>
    <p:sldId id="680" r:id="rId45"/>
    <p:sldId id="674" r:id="rId46"/>
    <p:sldId id="682" r:id="rId47"/>
    <p:sldId id="683" r:id="rId48"/>
    <p:sldId id="675" r:id="rId49"/>
    <p:sldId id="676" r:id="rId50"/>
    <p:sldId id="734" r:id="rId51"/>
    <p:sldId id="735" r:id="rId52"/>
    <p:sldId id="736" r:id="rId53"/>
    <p:sldId id="737" r:id="rId54"/>
    <p:sldId id="678" r:id="rId55"/>
    <p:sldId id="733" r:id="rId56"/>
    <p:sldId id="728" r:id="rId57"/>
    <p:sldId id="461" r:id="rId58"/>
    <p:sldId id="689" r:id="rId59"/>
    <p:sldId id="690" r:id="rId60"/>
    <p:sldId id="691" r:id="rId61"/>
    <p:sldId id="459" r:id="rId62"/>
    <p:sldId id="460" r:id="rId63"/>
    <p:sldId id="314" r:id="rId64"/>
    <p:sldId id="365" r:id="rId65"/>
    <p:sldId id="366" r:id="rId66"/>
    <p:sldId id="348" r:id="rId67"/>
    <p:sldId id="350" r:id="rId68"/>
    <p:sldId id="351" r:id="rId69"/>
    <p:sldId id="352" r:id="rId70"/>
    <p:sldId id="353" r:id="rId71"/>
    <p:sldId id="354" r:id="rId72"/>
    <p:sldId id="355" r:id="rId73"/>
    <p:sldId id="356" r:id="rId74"/>
    <p:sldId id="357" r:id="rId75"/>
    <p:sldId id="358" r:id="rId76"/>
    <p:sldId id="359" r:id="rId77"/>
    <p:sldId id="360" r:id="rId78"/>
    <p:sldId id="364" r:id="rId79"/>
    <p:sldId id="361" r:id="rId80"/>
    <p:sldId id="362" r:id="rId81"/>
    <p:sldId id="363" r:id="rId82"/>
    <p:sldId id="476" r:id="rId83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89" autoAdjust="0"/>
    <p:restoredTop sz="90607" autoAdjust="0"/>
  </p:normalViewPr>
  <p:slideViewPr>
    <p:cSldViewPr>
      <p:cViewPr varScale="1">
        <p:scale>
          <a:sx n="111" d="100"/>
          <a:sy n="111" d="100"/>
        </p:scale>
        <p:origin x="91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480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7DFED17C-185E-422F-9387-DE3BC74F6B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27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F35E22A9-D972-4CC9-8902-790AEBD64D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64481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06F7BA73-BF3A-4027-9CBF-7A141207D13F}" type="slidenum">
              <a:rPr lang="en-GB" altLang="pl-PL" sz="1300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</a:t>
            </a:fld>
            <a:endParaRPr lang="en-GB" altLang="pl-PL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4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86F6-36CC-4F93-AF0D-48FABFDBB99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11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86F6-36CC-4F93-AF0D-48FABFDBB99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11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86F6-36CC-4F93-AF0D-48FABFDBB99F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11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33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35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000"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09539-4E5B-495E-BB34-5AC7214CA8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26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5D65C-4674-4206-88CB-E657A0CB56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45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880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880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86F3D-AF7C-4072-9D5C-7690000E2B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352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032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06705-F878-4C70-BD17-AFAEA311DB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49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pl-PL"/>
              <a:t>2 lipca 2014 roku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pl-PL"/>
              <a:t>IwE2014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910BD752-6030-451F-B016-AA9B4ED2789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181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CF89E-F9E5-4D34-9F40-270F65E160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59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66738" y="1125538"/>
            <a:ext cx="39243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3438" y="1125538"/>
            <a:ext cx="39243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15EC2-06E6-4708-B507-DF7753663E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39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0BBC-D49D-4005-A8BC-169F02919D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7EBEF-6122-4F38-BC57-D4B4434167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93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0378B-93B9-4327-9509-C39105AE7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40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876D-15DB-4ED0-9BAA-8219ED73A5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80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E831D-574B-49F0-986D-6ACA6ED120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54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25538"/>
            <a:ext cx="80010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9810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382496-F397-49B2-B515-B99E67DE44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rgbClr val="002060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rgbClr val="002060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rgbClr val="002060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rgbClr val="002060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rgbClr val="002060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last.ncbi.nlm.nih.gov/Blast.cg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ba@mat.umk.p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Podobieństwo organizmów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7245350" cy="4967287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pl-PL" dirty="0"/>
              <a:t>Sekwencje nukleotydowe DNA (fragment genu)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ATGGCAGACCATTATTTTTCTAACGACCCTTCTAGTAAAAGTGATCGTAAGCGATGGGAATTTACGCTTC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GTGGATCTCAATTTACTTTCTTATCTGACCGTGGGGTGTTCTCGAAAAACGAAGTGGACTTTGGTTCTCG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TCTTTTAATTGAAGCGTTTCAAGTGCCAGATATTAAAGGTGACATATTAGACGTAGGTTGTGGATATGGA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CCAATTGGTTTATCGTTGGCGAAAGAGTTTCAAGACCGTAAAGTTCACATGGTGGATGTGAATGAAAGGG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CACTTGAGCTTGCAAAAGAAAATGCCGCTAACAATAGAATTGGAAATGTGCACATTTTTCAAAGTAGCGT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CTATGAAAATGTAGATGGTATGTATGCTGCTATTCTATCTAATCCTCCAATTCGTGCAGGGAAAGATATC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GTGCATGAGATTTTAGAAAAAGCTGTAGAACATTTAGTTCCAGGTGGAGAGTTGTGGATTGTTATTCAAA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AGAAACAAGGTGCACCATCTGCGCTGAAGAAACTAGAAGAAGTGTTTTCTGAAGTCGAAGTTGTAGAAAA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GAAAAAAGGATATTATATCATAAAATCAAAAAAACGTTGA</a:t>
            </a:r>
          </a:p>
          <a:p>
            <a:pPr>
              <a:defRPr/>
            </a:pPr>
            <a:endParaRPr lang="pl-PL" dirty="0"/>
          </a:p>
        </p:txBody>
      </p:sp>
      <p:pic>
        <p:nvPicPr>
          <p:cNvPr id="8196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90650"/>
            <a:ext cx="1733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ymbol zastępczy stopki 4"/>
          <p:cNvSpPr>
            <a:spLocks noGrp="1"/>
          </p:cNvSpPr>
          <p:nvPr>
            <p:ph type="ftr" sz="quarter" idx="4294967295"/>
          </p:nvPr>
        </p:nvSpPr>
        <p:spPr>
          <a:xfrm>
            <a:off x="2898648" y="6356350"/>
            <a:ext cx="3505200" cy="365760"/>
          </a:xfrm>
          <a:noFill/>
        </p:spPr>
        <p:txBody>
          <a:bodyPr/>
          <a:lstStyle/>
          <a:p>
            <a:r>
              <a:rPr lang="pl-PL" altLang="pl-PL">
                <a:solidFill>
                  <a:schemeClr val="tx1"/>
                </a:solidFill>
              </a:rPr>
              <a:t>źródło rysunków: Wikipedia</a:t>
            </a: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5795963" y="1916113"/>
            <a:ext cx="266446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dirty="0">
                <a:solidFill>
                  <a:srgbClr val="C00000"/>
                </a:solidFill>
              </a:rPr>
              <a:t>trzy nukleotydy </a:t>
            </a:r>
          </a:p>
          <a:p>
            <a:r>
              <a:rPr lang="pl-PL" altLang="pl-PL" dirty="0">
                <a:solidFill>
                  <a:srgbClr val="C00000"/>
                </a:solidFill>
              </a:rPr>
              <a:t>to aminokwas </a:t>
            </a:r>
          </a:p>
          <a:p>
            <a:endParaRPr lang="pl-PL" altLang="pl-PL" dirty="0">
              <a:solidFill>
                <a:srgbClr val="C00000"/>
              </a:solidFill>
            </a:endParaRPr>
          </a:p>
          <a:p>
            <a:r>
              <a:rPr lang="pl-PL" altLang="pl-PL" dirty="0">
                <a:solidFill>
                  <a:srgbClr val="C00000"/>
                </a:solidFill>
              </a:rPr>
              <a:t>sekwencja aminokwasów to białko</a:t>
            </a:r>
          </a:p>
        </p:txBody>
      </p:sp>
    </p:spTree>
    <p:extLst>
      <p:ext uri="{BB962C8B-B14F-4D97-AF65-F5344CB8AC3E}">
        <p14:creationId xmlns:p14="http://schemas.microsoft.com/office/powerpoint/2010/main" val="34378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 </a:t>
            </a:r>
            <a:br>
              <a:rPr lang="pl-PL" altLang="pl-PL" dirty="0"/>
            </a:br>
            <a:r>
              <a:rPr lang="pl-PL" altLang="pl-PL" dirty="0"/>
              <a:t>Podobieństwo organizmów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7245350" cy="4967287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pl-PL" dirty="0"/>
              <a:t>Sekwencje nukleotydowe DNA (fragment genu)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ATGGCAGACCATTATTTTTCTAACGACCCTTCTAGTAAAAGTGATCGTAAGCGATGGGAATTTACGCTTC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GTGGATCTCAATTTACTTTCTTATCTGACCGTGGGGTGTTCTCGAAAAACGAAGTGGACTTTGGTTCTCG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TCTTTTAATTGAAGCGTTTCAAGTGCCAGATATTAAAGGTGACATATTAGACGTAGGTTGTGGATATGGA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CCAATTGGTTTATCGTTGGCGAAAGAGTTTCAAGACCGTAAAGTTCACATGGTGGATGTGAATGAAAGGG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CACTTGAGCTTGCAAAAGAAAATGCCGCTAACAATAGAATTGGAAATGTGCACATTTTTCAAAGTAGCGT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CTATGAAAATGTAGATGGTATGTATGCTGCTATTCTATCTAATCCTCCAATTCGTGCAGGGAAAGATATC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GTGCATGAGATTTTAGAAAAAGCTGTAGAACATTTAGTTCCAGGTGGAGAGTTGTGGATTGTTATTCAAA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AGAAACAAGGTGCACCATCTGCGCTGAAGAAACTAGAAGAAGTGTTTTCTGAAGTCGAAGTTGTAGAAAA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/>
              <a:t>GAAAAAAGGATATTATATCATAAAATCAAAAAAACGTTGA</a:t>
            </a:r>
          </a:p>
          <a:p>
            <a:pPr>
              <a:defRPr/>
            </a:pPr>
            <a:endParaRPr lang="pl-PL" dirty="0"/>
          </a:p>
        </p:txBody>
      </p:sp>
      <p:pic>
        <p:nvPicPr>
          <p:cNvPr id="9220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90650"/>
            <a:ext cx="1733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pole tekstowe 5"/>
          <p:cNvSpPr txBox="1">
            <a:spLocks noChangeArrowheads="1"/>
          </p:cNvSpPr>
          <p:nvPr/>
        </p:nvSpPr>
        <p:spPr bwMode="auto">
          <a:xfrm>
            <a:off x="3770313" y="1989138"/>
            <a:ext cx="5373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dirty="0">
                <a:solidFill>
                  <a:srgbClr val="C00000"/>
                </a:solidFill>
              </a:rPr>
              <a:t>Fragment genu 16S bakterii, na podstawie </a:t>
            </a:r>
          </a:p>
          <a:p>
            <a:r>
              <a:rPr lang="pl-PL" altLang="pl-PL" dirty="0">
                <a:solidFill>
                  <a:srgbClr val="C00000"/>
                </a:solidFill>
              </a:rPr>
              <a:t>którego identyfikuje się zakażenia</a:t>
            </a:r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4356100" y="2708275"/>
            <a:ext cx="1584325" cy="11525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Symbol zastępczy stopki 4"/>
          <p:cNvSpPr>
            <a:spLocks noGrp="1"/>
          </p:cNvSpPr>
          <p:nvPr>
            <p:ph type="ftr" sz="quarter" idx="4294967295"/>
          </p:nvPr>
        </p:nvSpPr>
        <p:spPr>
          <a:xfrm>
            <a:off x="2898648" y="6356350"/>
            <a:ext cx="3505200" cy="365760"/>
          </a:xfrm>
          <a:noFill/>
        </p:spPr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</a:rPr>
              <a:t>źródło rysunków: Wikipedia</a:t>
            </a:r>
          </a:p>
        </p:txBody>
      </p:sp>
    </p:spTree>
    <p:extLst>
      <p:ext uri="{BB962C8B-B14F-4D97-AF65-F5344CB8AC3E}">
        <p14:creationId xmlns:p14="http://schemas.microsoft.com/office/powerpoint/2010/main" val="290929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BLAST - </a:t>
            </a:r>
            <a:r>
              <a:rPr lang="en-US" altLang="pl-PL"/>
              <a:t>Basic Local Alignment Search Tool</a:t>
            </a:r>
            <a:endParaRPr lang="pl-PL" altLang="pl-PL"/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pl-PL" altLang="pl-PL" dirty="0"/>
          </a:p>
          <a:p>
            <a:pPr marL="0" indent="0">
              <a:buFont typeface="Wingdings" pitchFamily="2" charset="2"/>
              <a:buNone/>
            </a:pPr>
            <a:r>
              <a:rPr lang="pl-PL" altLang="pl-PL" dirty="0"/>
              <a:t>Ogólnoświatowa baza sekwencji nukleotydowych, białkowych, itd.</a:t>
            </a:r>
          </a:p>
          <a:p>
            <a:pPr marL="0" indent="0">
              <a:buFont typeface="Wingdings" pitchFamily="2" charset="2"/>
              <a:buNone/>
            </a:pPr>
            <a:r>
              <a:rPr lang="pl-PL" altLang="pl-PL" dirty="0">
                <a:hlinkClick r:id="rId2"/>
              </a:rPr>
              <a:t>http://blast.ncbi.nlm.nih.gov/Blast.cgi</a:t>
            </a:r>
            <a:endParaRPr lang="pl-PL" altLang="pl-PL" dirty="0"/>
          </a:p>
          <a:p>
            <a:pPr marL="0" indent="0">
              <a:buFont typeface="Wingdings" pitchFamily="2" charset="2"/>
              <a:buNone/>
            </a:pPr>
            <a:endParaRPr lang="pl-PL" altLang="pl-PL" dirty="0"/>
          </a:p>
          <a:p>
            <a:pPr marL="0" indent="0">
              <a:buFont typeface="Wingdings" pitchFamily="2" charset="2"/>
              <a:buNone/>
            </a:pPr>
            <a:r>
              <a:rPr lang="pl-PL" altLang="pl-PL" dirty="0"/>
              <a:t>Wkładając sekwencję nukleotydową genu w bazę wszystkich organizmów, można w łatwy sposób znaleźć informację np. </a:t>
            </a:r>
          </a:p>
          <a:p>
            <a:pPr marL="0" indent="0">
              <a:buFont typeface="Wingdings" pitchFamily="2" charset="2"/>
              <a:buNone/>
            </a:pPr>
            <a:r>
              <a:rPr lang="pl-PL" altLang="pl-PL" dirty="0"/>
              <a:t>do jakiego szczepu bakterii należy dane DNA</a:t>
            </a:r>
          </a:p>
          <a:p>
            <a:pPr marL="0" indent="0">
              <a:buFont typeface="Wingdings" pitchFamily="2" charset="2"/>
              <a:buNone/>
            </a:pPr>
            <a:endParaRPr lang="pl-PL" altLang="pl-PL" dirty="0"/>
          </a:p>
          <a:p>
            <a:pPr marL="0" indent="0">
              <a:buFont typeface="Wingdings" pitchFamily="2" charset="2"/>
              <a:buNone/>
            </a:pPr>
            <a:r>
              <a:rPr lang="pl-PL" altLang="pl-PL" dirty="0"/>
              <a:t>Podaje nam również informację, na ile ta sekwencja jednej bakterii jest podobna do innej bakterii, co pozwala oszacować z jakim prawdopodobieństwem możemy powiedzieć że to jest ta, a nie inna bakteria.</a:t>
            </a:r>
          </a:p>
        </p:txBody>
      </p:sp>
    </p:spTree>
    <p:extLst>
      <p:ext uri="{BB962C8B-B14F-4D97-AF65-F5344CB8AC3E}">
        <p14:creationId xmlns:p14="http://schemas.microsoft.com/office/powerpoint/2010/main" val="12355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Wyniki z bazy BLAST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 l="31227" t="27773" r="32002" b="11598"/>
          <a:stretch>
            <a:fillRect/>
          </a:stretch>
        </p:blipFill>
        <p:spPr bwMode="auto">
          <a:xfrm>
            <a:off x="611188" y="1309688"/>
            <a:ext cx="5053012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pole tekstowe 3"/>
          <p:cNvSpPr txBox="1">
            <a:spLocks noChangeArrowheads="1"/>
          </p:cNvSpPr>
          <p:nvPr/>
        </p:nvSpPr>
        <p:spPr bwMode="auto">
          <a:xfrm>
            <a:off x="5678488" y="2708275"/>
            <a:ext cx="32242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/>
              <a:t>Bacilius cereus</a:t>
            </a:r>
          </a:p>
          <a:p>
            <a:r>
              <a:rPr lang="pl-PL" altLang="pl-PL"/>
              <a:t>Listeria monocytogenes</a:t>
            </a:r>
          </a:p>
          <a:p>
            <a:r>
              <a:rPr lang="pl-PL" altLang="pl-PL"/>
              <a:t>Bacilius anthracis (wąglik)</a:t>
            </a:r>
          </a:p>
          <a:p>
            <a:endParaRPr lang="pl-PL" altLang="pl-PL"/>
          </a:p>
          <a:p>
            <a:endParaRPr lang="pl-PL" altLang="pl-PL"/>
          </a:p>
          <a:p>
            <a:endParaRPr lang="pl-PL" altLang="pl-PL"/>
          </a:p>
          <a:p>
            <a:endParaRPr lang="pl-PL" altLang="pl-PL"/>
          </a:p>
          <a:p>
            <a:endParaRPr lang="pl-PL" altLang="pl-PL"/>
          </a:p>
          <a:p>
            <a:endParaRPr lang="pl-PL" altLang="pl-PL"/>
          </a:p>
          <a:p>
            <a:r>
              <a:rPr lang="pl-PL" altLang="pl-PL"/>
              <a:t>Bacilius thuringencis</a:t>
            </a:r>
          </a:p>
          <a:p>
            <a:r>
              <a:rPr lang="pl-PL" altLang="pl-PL"/>
              <a:t>Streptococcus iniae</a:t>
            </a:r>
          </a:p>
        </p:txBody>
      </p:sp>
      <p:sp>
        <p:nvSpPr>
          <p:cNvPr id="11269" name="Symbol zastępczy stopki 4"/>
          <p:cNvSpPr>
            <a:spLocks noGrp="1"/>
          </p:cNvSpPr>
          <p:nvPr>
            <p:ph type="ftr" sz="quarter" idx="4294967295"/>
          </p:nvPr>
        </p:nvSpPr>
        <p:spPr>
          <a:xfrm>
            <a:off x="2898648" y="6356350"/>
            <a:ext cx="3505200" cy="365760"/>
          </a:xfrm>
          <a:noFill/>
        </p:spPr>
        <p:txBody>
          <a:bodyPr/>
          <a:lstStyle/>
          <a:p>
            <a:r>
              <a:rPr lang="pl-PL" altLang="pl-PL">
                <a:solidFill>
                  <a:schemeClr val="tx1"/>
                </a:solidFill>
              </a:rPr>
              <a:t>źródło rysunków: BLAST</a:t>
            </a:r>
          </a:p>
        </p:txBody>
      </p:sp>
    </p:spTree>
    <p:extLst>
      <p:ext uri="{BB962C8B-B14F-4D97-AF65-F5344CB8AC3E}">
        <p14:creationId xmlns:p14="http://schemas.microsoft.com/office/powerpoint/2010/main" val="308119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Identyfikacja organizmu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 l="4836" t="12167" r="56886" b="20996"/>
          <a:stretch>
            <a:fillRect/>
          </a:stretch>
        </p:blipFill>
        <p:spPr bwMode="auto">
          <a:xfrm>
            <a:off x="611188" y="1125538"/>
            <a:ext cx="5040312" cy="49498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l="5046" t="50491" r="58144" b="25926"/>
          <a:stretch>
            <a:fillRect/>
          </a:stretch>
        </p:blipFill>
        <p:spPr bwMode="auto">
          <a:xfrm>
            <a:off x="3563938" y="3600450"/>
            <a:ext cx="4983162" cy="1795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4" name="Symbol zastępczy stopki 4"/>
          <p:cNvSpPr>
            <a:spLocks noGrp="1"/>
          </p:cNvSpPr>
          <p:nvPr>
            <p:ph type="ftr" sz="quarter" idx="4294967295"/>
          </p:nvPr>
        </p:nvSpPr>
        <p:spPr>
          <a:xfrm>
            <a:off x="2898648" y="6356350"/>
            <a:ext cx="3505200" cy="365760"/>
          </a:xfrm>
          <a:noFill/>
        </p:spPr>
        <p:txBody>
          <a:bodyPr/>
          <a:lstStyle/>
          <a:p>
            <a:r>
              <a:rPr lang="pl-PL" altLang="pl-PL">
                <a:solidFill>
                  <a:schemeClr val="tx1"/>
                </a:solidFill>
              </a:rPr>
              <a:t>źródło rysunków: BLAST</a:t>
            </a:r>
          </a:p>
        </p:txBody>
      </p:sp>
    </p:spTree>
    <p:extLst>
      <p:ext uri="{BB962C8B-B14F-4D97-AF65-F5344CB8AC3E}">
        <p14:creationId xmlns:p14="http://schemas.microsoft.com/office/powerpoint/2010/main" val="17720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Specyfikacja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4937760"/>
          </a:xfrm>
        </p:spPr>
        <p:txBody>
          <a:bodyPr/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>
                <a:solidFill>
                  <a:srgbClr val="C00000"/>
                </a:solidFill>
              </a:rPr>
              <a:t>Dane:</a:t>
            </a:r>
          </a:p>
          <a:p>
            <a:r>
              <a:rPr lang="pl-PL" sz="2400" dirty="0"/>
              <a:t>n – liczba naturalna,</a:t>
            </a:r>
          </a:p>
          <a:p>
            <a:r>
              <a:rPr lang="pl-PL" sz="2400" dirty="0"/>
              <a:t>Dwie sekwencje nukleotydowe, każda o długości n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>
                <a:solidFill>
                  <a:srgbClr val="C00000"/>
                </a:solidFill>
              </a:rPr>
              <a:t>Wynik:</a:t>
            </a:r>
          </a:p>
          <a:p>
            <a:r>
              <a:rPr lang="pl-PL" sz="2400" dirty="0"/>
              <a:t>Liczba niezgodnych nukleotydów</a:t>
            </a:r>
          </a:p>
          <a:p>
            <a:r>
              <a:rPr lang="pl-PL" sz="2400" dirty="0"/>
              <a:t>Procent zgodności (podobieństwo organizmów)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87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 (</a:t>
            </a:r>
            <a:r>
              <a:rPr lang="pl-PL" sz="1400" dirty="0"/>
              <a:t>indeksujemy od 0, czyli numerujemy od 0 do 24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inne=0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i=0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2073492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0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inne=0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i=1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2339752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756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inne=0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i=2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2588434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077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inne=1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i=3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2883158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67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6"/>
          <a:stretch>
            <a:fillRect/>
          </a:stretch>
        </p:blipFill>
        <p:spPr bwMode="auto">
          <a:xfrm>
            <a:off x="611560" y="2370780"/>
            <a:ext cx="29527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3226" y="1650700"/>
            <a:ext cx="6041182" cy="2570388"/>
          </a:xfrm>
        </p:spPr>
        <p:txBody>
          <a:bodyPr lIns="0" tIns="0" rIns="0" bIns="0"/>
          <a:lstStyle/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pl-PL" altLang="pl-PL" sz="2800" dirty="0">
                <a:solidFill>
                  <a:srgbClr val="C00000"/>
                </a:solidFill>
              </a:rPr>
              <a:t>INFORMATYKA</a:t>
            </a: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800" dirty="0">
              <a:solidFill>
                <a:srgbClr val="C00000"/>
              </a:solidFill>
            </a:endParaRP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800" dirty="0">
              <a:solidFill>
                <a:srgbClr val="C00000"/>
              </a:solidFill>
            </a:endParaRP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pl-PL" altLang="pl-PL" sz="2800" b="1" dirty="0">
                <a:solidFill>
                  <a:srgbClr val="C00000"/>
                </a:solidFill>
              </a:rPr>
              <a:t>Myślenie </a:t>
            </a:r>
            <a:r>
              <a:rPr lang="pl-PL" altLang="pl-PL" sz="2800" b="1" dirty="0" err="1">
                <a:solidFill>
                  <a:srgbClr val="C00000"/>
                </a:solidFill>
              </a:rPr>
              <a:t>komputacyjne</a:t>
            </a:r>
            <a:endParaRPr lang="pl-PL" altLang="pl-PL" sz="2800" b="1" dirty="0">
              <a:solidFill>
                <a:srgbClr val="C00000"/>
              </a:solidFill>
            </a:endParaRP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pl-PL" altLang="pl-PL" sz="2800" dirty="0">
                <a:solidFill>
                  <a:srgbClr val="C00000"/>
                </a:solidFill>
              </a:rPr>
              <a:t>na przykładzie problemów </a:t>
            </a: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pl-PL" altLang="pl-PL" sz="2800" dirty="0">
                <a:solidFill>
                  <a:srgbClr val="C00000"/>
                </a:solidFill>
              </a:rPr>
              <a:t>z algorytmami tekstowymi w tle</a:t>
            </a: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800" dirty="0">
              <a:solidFill>
                <a:srgbClr val="C00000"/>
              </a:solidFill>
            </a:endParaRP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pl-PL" altLang="pl-PL" b="1" dirty="0"/>
              <a:t>dr Anna Beata Kwiatkowska</a:t>
            </a: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800" dirty="0">
              <a:solidFill>
                <a:srgbClr val="C00000"/>
              </a:solidFill>
            </a:endParaRP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800" dirty="0">
              <a:solidFill>
                <a:srgbClr val="C00000"/>
              </a:solidFill>
            </a:endParaRP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800" dirty="0">
              <a:solidFill>
                <a:srgbClr val="C00000"/>
              </a:solidFill>
            </a:endParaRP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pl-PL" altLang="pl-PL" sz="2800" dirty="0">
                <a:solidFill>
                  <a:srgbClr val="C00000"/>
                </a:solidFill>
              </a:rPr>
              <a:t>  </a:t>
            </a: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800" dirty="0">
              <a:solidFill>
                <a:srgbClr val="C00000"/>
              </a:solidFill>
            </a:endParaRP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800" b="1" dirty="0">
              <a:solidFill>
                <a:srgbClr val="C00000"/>
              </a:solidFill>
            </a:endParaRPr>
          </a:p>
          <a:p>
            <a:pPr algn="ctr" eaLnBrk="1" hangingPunct="1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900" dirty="0"/>
          </a:p>
          <a:p>
            <a:pPr algn="ctr" eaLnBrk="1" hangingPunct="1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900" dirty="0"/>
          </a:p>
          <a:p>
            <a:pPr algn="r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pl-PL" altLang="pl-PL" sz="1800" dirty="0">
                <a:latin typeface="Arial" charset="0"/>
              </a:rPr>
              <a:t>dr Anna Beata Kwiatkowska</a:t>
            </a:r>
          </a:p>
          <a:p>
            <a:pPr algn="r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1800" dirty="0"/>
          </a:p>
          <a:p>
            <a:pPr algn="ctr" eaLnBrk="1" hangingPunct="1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F47F591-20F5-4073-90C6-276A12DC62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73216"/>
            <a:ext cx="2386589" cy="75590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inne=1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i=4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3120954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893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inne=1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i=5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3380522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779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inne=1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i=6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3635896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75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inne=2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i=7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3873692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82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inne=2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i=8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4078830" y="2586676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366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inne=3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i=9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4316626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56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inne=3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i=10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4597966" y="2586676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711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inne=3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i=11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4870918" y="2626026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399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inne=3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i=12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5076056" y="2636912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572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inne=3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i=13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5296274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91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Rozdział 1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800" dirty="0">
                <a:solidFill>
                  <a:srgbClr val="C00000"/>
                </a:solidFill>
              </a:rPr>
              <a:t>Programowanie i algorytmika </a:t>
            </a:r>
          </a:p>
          <a:p>
            <a:r>
              <a:rPr lang="pl-PL" sz="2800" dirty="0">
                <a:solidFill>
                  <a:srgbClr val="C00000"/>
                </a:solidFill>
              </a:rPr>
              <a:t>- ważne pojęcia</a:t>
            </a:r>
          </a:p>
        </p:txBody>
      </p:sp>
    </p:spTree>
    <p:extLst>
      <p:ext uri="{BB962C8B-B14F-4D97-AF65-F5344CB8AC3E}">
        <p14:creationId xmlns:p14="http://schemas.microsoft.com/office/powerpoint/2010/main" val="3738139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inne=4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i=14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5514796" y="2610946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197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inne=4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i=15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5817908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262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inne=5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i=16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6084168" y="2636912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49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inne=5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i=17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6300192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59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inne=5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i=18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6516216" y="2636912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410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inne=6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i=19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6732240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68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inne=7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i=20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6965842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92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inne=8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i=21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7214524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116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inne=8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i=22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7480784" y="2626026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12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inne=9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i=23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7718580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7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7875"/>
          </a:xfrm>
        </p:spPr>
        <p:txBody>
          <a:bodyPr>
            <a:normAutofit/>
          </a:bodyPr>
          <a:lstStyle/>
          <a:p>
            <a:r>
              <a:rPr lang="pl-PL" altLang="pl-PL" sz="2400" dirty="0">
                <a:solidFill>
                  <a:srgbClr val="C00000"/>
                </a:solidFill>
                <a:cs typeface="Arial" charset="0"/>
              </a:rPr>
              <a:t>Informatyka, myślenie </a:t>
            </a:r>
            <a:r>
              <a:rPr lang="pl-PL" altLang="pl-PL" sz="2400" dirty="0" err="1">
                <a:solidFill>
                  <a:srgbClr val="C00000"/>
                </a:solidFill>
                <a:cs typeface="Arial" charset="0"/>
              </a:rPr>
              <a:t>komputacyjne</a:t>
            </a:r>
            <a:endParaRPr lang="pl-PL" altLang="pl-PL" sz="24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31958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Tx/>
              <a:buAutoNum type="arabicPeriod"/>
            </a:pPr>
            <a:endParaRPr lang="pl-PL" altLang="pl-PL" b="1" dirty="0">
              <a:solidFill>
                <a:srgbClr val="C00000"/>
              </a:solidFill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pl-PL" altLang="pl-PL" sz="2000" dirty="0">
                <a:solidFill>
                  <a:srgbClr val="C00000"/>
                </a:solidFill>
                <a:cs typeface="Arial" charset="0"/>
              </a:rPr>
              <a:t>Informatyka</a:t>
            </a: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>
                <a:solidFill>
                  <a:srgbClr val="C00000"/>
                </a:solidFill>
                <a:cs typeface="Arial" charset="0"/>
              </a:rPr>
              <a:t>= dziedzina nauki (computer science) + dynamicznie rozwijające się technologie</a:t>
            </a:r>
          </a:p>
          <a:p>
            <a:pPr lvl="1"/>
            <a:r>
              <a:rPr lang="pl-PL" altLang="pl-PL" sz="2000" dirty="0">
                <a:solidFill>
                  <a:srgbClr val="002060"/>
                </a:solidFill>
                <a:cs typeface="Arial" charset="0"/>
              </a:rPr>
              <a:t>wspiera i integruje się ze wszystkimi dziedzinami</a:t>
            </a:r>
          </a:p>
          <a:p>
            <a:pPr lvl="1"/>
            <a:r>
              <a:rPr lang="pl-PL" altLang="pl-PL" sz="2000" dirty="0">
                <a:solidFill>
                  <a:srgbClr val="002060"/>
                </a:solidFill>
                <a:cs typeface="Arial" charset="0"/>
              </a:rPr>
              <a:t>wyposaża je w podstawowe metody i narzędzia</a:t>
            </a:r>
          </a:p>
          <a:p>
            <a:pPr marL="457200" indent="-457200">
              <a:buFontTx/>
              <a:buAutoNum type="arabicPeriod"/>
            </a:pPr>
            <a:endParaRPr lang="pl-PL" altLang="pl-PL" sz="2000" b="1" dirty="0">
              <a:solidFill>
                <a:srgbClr val="C00000"/>
              </a:solidFill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pl-PL" altLang="pl-PL" sz="2000" dirty="0">
                <a:solidFill>
                  <a:srgbClr val="C00000"/>
                </a:solidFill>
                <a:cs typeface="Arial" charset="0"/>
              </a:rPr>
              <a:t>Myślenie </a:t>
            </a:r>
            <a:r>
              <a:rPr lang="pl-PL" altLang="pl-PL" sz="2000" dirty="0" err="1">
                <a:solidFill>
                  <a:srgbClr val="C00000"/>
                </a:solidFill>
                <a:cs typeface="Arial" charset="0"/>
              </a:rPr>
              <a:t>komputacyjne</a:t>
            </a:r>
            <a:r>
              <a:rPr lang="pl-PL" altLang="pl-PL" sz="2000" dirty="0">
                <a:solidFill>
                  <a:srgbClr val="C00000"/>
                </a:solidFill>
                <a:cs typeface="Arial" charset="0"/>
              </a:rPr>
              <a:t>*  (</a:t>
            </a:r>
            <a:r>
              <a:rPr lang="pl-PL" altLang="pl-PL" sz="2000" dirty="0" err="1">
                <a:solidFill>
                  <a:srgbClr val="C00000"/>
                </a:solidFill>
                <a:cs typeface="Arial" charset="0"/>
              </a:rPr>
              <a:t>computational</a:t>
            </a:r>
            <a:r>
              <a:rPr lang="pl-PL" altLang="pl-PL" sz="20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pl-PL" altLang="pl-PL" sz="2000" dirty="0" err="1">
                <a:solidFill>
                  <a:srgbClr val="C00000"/>
                </a:solidFill>
                <a:cs typeface="Arial" charset="0"/>
              </a:rPr>
              <a:t>thinking</a:t>
            </a:r>
            <a:r>
              <a:rPr lang="pl-PL" altLang="pl-PL" sz="2000" dirty="0">
                <a:solidFill>
                  <a:srgbClr val="C00000"/>
                </a:solidFill>
                <a:cs typeface="Arial" charset="0"/>
              </a:rPr>
              <a:t>)</a:t>
            </a:r>
          </a:p>
          <a:p>
            <a:pPr lvl="1"/>
            <a:r>
              <a:rPr lang="pl-PL" altLang="pl-PL" sz="2000" dirty="0">
                <a:solidFill>
                  <a:srgbClr val="002060"/>
                </a:solidFill>
                <a:cs typeface="Arial" charset="0"/>
              </a:rPr>
              <a:t>umiejętność rozwiązywania problemów z różnych dziedzin </a:t>
            </a:r>
          </a:p>
          <a:p>
            <a:pPr lvl="1"/>
            <a:r>
              <a:rPr lang="pl-PL" altLang="pl-PL" sz="2000" dirty="0">
                <a:solidFill>
                  <a:srgbClr val="002060"/>
                </a:solidFill>
                <a:cs typeface="Arial" charset="0"/>
              </a:rPr>
              <a:t>świadome wykorzystanie metod i narzędzi informatycznych</a:t>
            </a:r>
          </a:p>
          <a:p>
            <a:pPr lvl="1"/>
            <a:endParaRPr lang="pl-PL" altLang="pl-PL" sz="2000" dirty="0">
              <a:cs typeface="Arial" charset="0"/>
            </a:endParaRPr>
          </a:p>
          <a:p>
            <a:pPr lvl="1">
              <a:buNone/>
            </a:pPr>
            <a:r>
              <a:rPr lang="pl-PL" sz="1400" dirty="0">
                <a:cs typeface="Arial" charset="0"/>
              </a:rPr>
              <a:t>*   </a:t>
            </a:r>
            <a:r>
              <a:rPr lang="pl-PL" sz="1400" dirty="0"/>
              <a:t>Myślenie </a:t>
            </a:r>
            <a:r>
              <a:rPr lang="pl-PL" sz="1400" dirty="0" err="1"/>
              <a:t>komputacyjne</a:t>
            </a:r>
            <a:r>
              <a:rPr lang="pl-PL" sz="1400" dirty="0"/>
              <a:t> (Jeannette </a:t>
            </a:r>
            <a:r>
              <a:rPr lang="pl-PL" sz="1400" dirty="0" err="1"/>
              <a:t>Wing</a:t>
            </a:r>
            <a:r>
              <a:rPr lang="pl-PL" sz="1400" dirty="0"/>
              <a:t>, 2006) określa użyteczne postawy                      i umiejętności, jakie każdy, nie tylko informatyk, powinien starać się wykształcić i stosować. </a:t>
            </a:r>
            <a:endParaRPr lang="pl-PL" altLang="pl-PL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Animacja algorytmu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Długość łańcucha: 25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DNA1: </a:t>
            </a:r>
            <a:r>
              <a:rPr lang="pl-PL" sz="2800" dirty="0"/>
              <a:t>ACGCCGATTACGTTACGTTTAACCT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DNA2: </a:t>
            </a:r>
            <a:r>
              <a:rPr lang="pl-PL" sz="2800" dirty="0"/>
              <a:t>ACGTCGAATGCGTTGCATTATCCAT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1600" dirty="0"/>
              <a:t>Liczba niezgodności   </a:t>
            </a:r>
            <a:r>
              <a:rPr lang="pl-PL" sz="2800" dirty="0">
                <a:solidFill>
                  <a:srgbClr val="C00000"/>
                </a:solidFill>
              </a:rPr>
              <a:t>inne=9</a:t>
            </a:r>
          </a:p>
          <a:p>
            <a:pPr marL="0" indent="0">
              <a:buNone/>
            </a:pPr>
            <a:r>
              <a:rPr lang="pl-PL" sz="1600" dirty="0"/>
              <a:t>Numer nukleotydu     </a:t>
            </a:r>
            <a:r>
              <a:rPr lang="pl-PL" sz="2800" dirty="0">
                <a:solidFill>
                  <a:srgbClr val="C00000"/>
                </a:solidFill>
              </a:rPr>
              <a:t>i=24</a:t>
            </a:r>
          </a:p>
          <a:p>
            <a:pPr marL="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7931540" y="2615140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293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Rozdział 11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800" dirty="0">
                <a:solidFill>
                  <a:srgbClr val="C00000"/>
                </a:solidFill>
              </a:rPr>
              <a:t>Sposoby zapisu algorytmów</a:t>
            </a:r>
          </a:p>
        </p:txBody>
      </p:sp>
    </p:spTree>
    <p:extLst>
      <p:ext uri="{BB962C8B-B14F-4D97-AF65-F5344CB8AC3E}">
        <p14:creationId xmlns:p14="http://schemas.microsoft.com/office/powerpoint/2010/main" val="3399244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Zapis algorytmu: </a:t>
            </a:r>
            <a:r>
              <a:rPr lang="pl-PL" dirty="0">
                <a:solidFill>
                  <a:srgbClr val="C00000"/>
                </a:solidFill>
              </a:rPr>
              <a:t>język</a:t>
            </a:r>
            <a:r>
              <a:rPr lang="pl-PL" dirty="0"/>
              <a:t> </a:t>
            </a:r>
            <a:r>
              <a:rPr lang="pl-PL" dirty="0">
                <a:solidFill>
                  <a:srgbClr val="C00000"/>
                </a:solidFill>
              </a:rPr>
              <a:t>naturalny (lista kroków)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>
              <a:buNone/>
            </a:pPr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Dane:   </a:t>
            </a:r>
            <a:r>
              <a:rPr lang="pl-PL" dirty="0"/>
              <a:t>długość łańcucha nukleotydowego n, dwie sekwencje      </a:t>
            </a:r>
          </a:p>
          <a:p>
            <a:pPr marL="0" indent="0">
              <a:buNone/>
            </a:pPr>
            <a:r>
              <a:rPr lang="pl-PL" dirty="0"/>
              <a:t>            nukleotydowe:  DNA1 i DNA2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Wynik: </a:t>
            </a:r>
            <a:r>
              <a:rPr lang="pl-PL" dirty="0"/>
              <a:t>liczba niezgodnych nukleotydów i procent zgodności </a:t>
            </a:r>
          </a:p>
          <a:p>
            <a:pPr marL="0" indent="0">
              <a:buNone/>
            </a:pPr>
            <a:r>
              <a:rPr lang="pl-PL" dirty="0"/>
              <a:t>            (podobieństwo organizmów)</a:t>
            </a:r>
          </a:p>
          <a:p>
            <a:pPr marL="0" indent="0">
              <a:buNone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Ustaw licznik niezgodności na 0 (</a:t>
            </a:r>
            <a:r>
              <a:rPr lang="pl-PL" dirty="0">
                <a:solidFill>
                  <a:srgbClr val="C00000"/>
                </a:solidFill>
              </a:rPr>
              <a:t>inne = 0</a:t>
            </a:r>
            <a:r>
              <a:rPr lang="pl-PL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Ustaw numer początkowego nukleotydu na 0 (</a:t>
            </a:r>
            <a:r>
              <a:rPr lang="pl-PL" dirty="0">
                <a:solidFill>
                  <a:srgbClr val="C00000"/>
                </a:solidFill>
              </a:rPr>
              <a:t>i = 0</a:t>
            </a:r>
            <a:r>
              <a:rPr lang="pl-PL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Dopóki  i&lt;n wykonuj kroki 4 i 5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Jeśli wskazywane nukleotydy są różne (</a:t>
            </a:r>
            <a:r>
              <a:rPr lang="pl-PL" dirty="0">
                <a:solidFill>
                  <a:srgbClr val="C00000"/>
                </a:solidFill>
              </a:rPr>
              <a:t>DNA1[i] != DNA2[i]</a:t>
            </a:r>
            <a:r>
              <a:rPr lang="pl-PL" dirty="0"/>
              <a:t>) zwiększ licznik niezgodności o 1 (</a:t>
            </a:r>
            <a:r>
              <a:rPr lang="pl-PL" dirty="0">
                <a:solidFill>
                  <a:srgbClr val="C00000"/>
                </a:solidFill>
              </a:rPr>
              <a:t>inne = inne+1</a:t>
            </a:r>
            <a:r>
              <a:rPr lang="pl-PL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Weź następny nukleotyd (</a:t>
            </a:r>
            <a:r>
              <a:rPr lang="pl-PL" dirty="0">
                <a:solidFill>
                  <a:srgbClr val="C00000"/>
                </a:solidFill>
              </a:rPr>
              <a:t>i = i+1</a:t>
            </a:r>
            <a:r>
              <a:rPr lang="pl-PL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Wypisz liczbę niezgodności i procent zgodności</a:t>
            </a:r>
          </a:p>
        </p:txBody>
      </p:sp>
    </p:spTree>
    <p:extLst>
      <p:ext uri="{BB962C8B-B14F-4D97-AF65-F5344CB8AC3E}">
        <p14:creationId xmlns:p14="http://schemas.microsoft.com/office/powerpoint/2010/main" val="614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Zapis algorytmu: </a:t>
            </a:r>
            <a:r>
              <a:rPr lang="pl-PL" dirty="0">
                <a:solidFill>
                  <a:srgbClr val="C00000"/>
                </a:solidFill>
              </a:rPr>
              <a:t>schemat blokowy</a:t>
            </a:r>
          </a:p>
        </p:txBody>
      </p:sp>
      <p:sp>
        <p:nvSpPr>
          <p:cNvPr id="10" name="Schemat blokowy: łącznik 9"/>
          <p:cNvSpPr/>
          <p:nvPr/>
        </p:nvSpPr>
        <p:spPr>
          <a:xfrm>
            <a:off x="5641234" y="1351936"/>
            <a:ext cx="1080120" cy="5760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START</a:t>
            </a:r>
          </a:p>
        </p:txBody>
      </p:sp>
      <p:sp>
        <p:nvSpPr>
          <p:cNvPr id="11" name="Schemat blokowy: dane 10"/>
          <p:cNvSpPr/>
          <p:nvPr/>
        </p:nvSpPr>
        <p:spPr>
          <a:xfrm>
            <a:off x="4622236" y="2150961"/>
            <a:ext cx="3096344" cy="295417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n, DNA1, DNA2</a:t>
            </a:r>
          </a:p>
        </p:txBody>
      </p:sp>
      <p:sp>
        <p:nvSpPr>
          <p:cNvPr id="12" name="Schemat blokowy: proces 11"/>
          <p:cNvSpPr/>
          <p:nvPr/>
        </p:nvSpPr>
        <p:spPr>
          <a:xfrm>
            <a:off x="5331296" y="2708920"/>
            <a:ext cx="1656184" cy="2979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i=0; inne=0</a:t>
            </a:r>
          </a:p>
        </p:txBody>
      </p:sp>
      <p:sp>
        <p:nvSpPr>
          <p:cNvPr id="13" name="Schemat blokowy: decyzja 12"/>
          <p:cNvSpPr/>
          <p:nvPr/>
        </p:nvSpPr>
        <p:spPr>
          <a:xfrm>
            <a:off x="5436096" y="3853156"/>
            <a:ext cx="1476164" cy="572392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i&lt;n</a:t>
            </a:r>
          </a:p>
        </p:txBody>
      </p:sp>
      <p:sp>
        <p:nvSpPr>
          <p:cNvPr id="15" name="Schemat blokowy: decyzja 14"/>
          <p:cNvSpPr/>
          <p:nvPr/>
        </p:nvSpPr>
        <p:spPr>
          <a:xfrm>
            <a:off x="1619672" y="5119425"/>
            <a:ext cx="3096344" cy="511253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200" dirty="0">
                <a:solidFill>
                  <a:srgbClr val="002060"/>
                </a:solidFill>
              </a:rPr>
              <a:t>DNA1[i]!=DNA2[i]</a:t>
            </a:r>
          </a:p>
        </p:txBody>
      </p:sp>
      <p:sp>
        <p:nvSpPr>
          <p:cNvPr id="16" name="Schemat blokowy: proces 15"/>
          <p:cNvSpPr/>
          <p:nvPr/>
        </p:nvSpPr>
        <p:spPr>
          <a:xfrm>
            <a:off x="539552" y="4715214"/>
            <a:ext cx="1656184" cy="2979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 inne=inne+1</a:t>
            </a:r>
          </a:p>
        </p:txBody>
      </p:sp>
      <p:cxnSp>
        <p:nvCxnSpPr>
          <p:cNvPr id="19" name="Łącznik prosty ze strzałką 18"/>
          <p:cNvCxnSpPr>
            <a:stCxn id="11" idx="4"/>
            <a:endCxn id="12" idx="0"/>
          </p:cNvCxnSpPr>
          <p:nvPr/>
        </p:nvCxnSpPr>
        <p:spPr>
          <a:xfrm flipH="1">
            <a:off x="6159388" y="2446378"/>
            <a:ext cx="11020" cy="262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2" idx="2"/>
            <a:endCxn id="13" idx="0"/>
          </p:cNvCxnSpPr>
          <p:nvPr/>
        </p:nvCxnSpPr>
        <p:spPr>
          <a:xfrm>
            <a:off x="6159388" y="3006882"/>
            <a:ext cx="14790" cy="846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łamany 22"/>
          <p:cNvCxnSpPr>
            <a:stCxn id="13" idx="3"/>
            <a:endCxn id="61" idx="1"/>
          </p:cNvCxnSpPr>
          <p:nvPr/>
        </p:nvCxnSpPr>
        <p:spPr>
          <a:xfrm>
            <a:off x="6912260" y="4139352"/>
            <a:ext cx="324036" cy="621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łamany 27"/>
          <p:cNvCxnSpPr>
            <a:stCxn id="13" idx="1"/>
            <a:endCxn id="15" idx="2"/>
          </p:cNvCxnSpPr>
          <p:nvPr/>
        </p:nvCxnSpPr>
        <p:spPr>
          <a:xfrm rot="10800000" flipV="1">
            <a:off x="3167844" y="4139352"/>
            <a:ext cx="2268252" cy="1491326"/>
          </a:xfrm>
          <a:prstGeom prst="bentConnector4">
            <a:avLst>
              <a:gd name="adj1" fmla="val 15873"/>
              <a:gd name="adj2" fmla="val 1153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łamany 29"/>
          <p:cNvCxnSpPr>
            <a:stCxn id="15" idx="1"/>
            <a:endCxn id="16" idx="2"/>
          </p:cNvCxnSpPr>
          <p:nvPr/>
        </p:nvCxnSpPr>
        <p:spPr>
          <a:xfrm rot="10800000">
            <a:off x="1367644" y="5013176"/>
            <a:ext cx="252028" cy="3618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10" idx="4"/>
            <a:endCxn id="11" idx="1"/>
          </p:cNvCxnSpPr>
          <p:nvPr/>
        </p:nvCxnSpPr>
        <p:spPr>
          <a:xfrm flipH="1">
            <a:off x="6170408" y="1928000"/>
            <a:ext cx="10886" cy="222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chemat blokowy: dane 60"/>
          <p:cNvSpPr/>
          <p:nvPr/>
        </p:nvSpPr>
        <p:spPr>
          <a:xfrm>
            <a:off x="5724128" y="4760915"/>
            <a:ext cx="3024336" cy="503590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inne,</a:t>
            </a:r>
          </a:p>
          <a:p>
            <a:pPr algn="ctr"/>
            <a:r>
              <a:rPr lang="pl-PL" sz="1400" dirty="0">
                <a:solidFill>
                  <a:srgbClr val="002060"/>
                </a:solidFill>
              </a:rPr>
              <a:t>((n-inne)*100)/n </a:t>
            </a:r>
          </a:p>
        </p:txBody>
      </p:sp>
      <p:sp>
        <p:nvSpPr>
          <p:cNvPr id="68" name="Schemat blokowy: łącznik 67"/>
          <p:cNvSpPr/>
          <p:nvPr/>
        </p:nvSpPr>
        <p:spPr>
          <a:xfrm>
            <a:off x="6699582" y="5589240"/>
            <a:ext cx="1080120" cy="5760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STOP</a:t>
            </a:r>
          </a:p>
        </p:txBody>
      </p:sp>
      <p:cxnSp>
        <p:nvCxnSpPr>
          <p:cNvPr id="74" name="Łącznik prosty ze strzałką 73"/>
          <p:cNvCxnSpPr>
            <a:stCxn id="61" idx="4"/>
            <a:endCxn id="68" idx="0"/>
          </p:cNvCxnSpPr>
          <p:nvPr/>
        </p:nvCxnSpPr>
        <p:spPr>
          <a:xfrm>
            <a:off x="7236296" y="5264505"/>
            <a:ext cx="3346" cy="324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chemat blokowy: proces 90"/>
          <p:cNvSpPr/>
          <p:nvPr/>
        </p:nvSpPr>
        <p:spPr>
          <a:xfrm>
            <a:off x="2411760" y="3779110"/>
            <a:ext cx="1656184" cy="2979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i=i+1</a:t>
            </a:r>
          </a:p>
        </p:txBody>
      </p:sp>
      <p:cxnSp>
        <p:nvCxnSpPr>
          <p:cNvPr id="93" name="Łącznik łamany 92"/>
          <p:cNvCxnSpPr>
            <a:stCxn id="16" idx="0"/>
          </p:cNvCxnSpPr>
          <p:nvPr/>
        </p:nvCxnSpPr>
        <p:spPr>
          <a:xfrm rot="5400000" flipH="1" flipV="1">
            <a:off x="2234686" y="3710048"/>
            <a:ext cx="138124" cy="18722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łamany 94"/>
          <p:cNvCxnSpPr>
            <a:stCxn id="15" idx="3"/>
            <a:endCxn id="91" idx="2"/>
          </p:cNvCxnSpPr>
          <p:nvPr/>
        </p:nvCxnSpPr>
        <p:spPr>
          <a:xfrm flipH="1" flipV="1">
            <a:off x="3239852" y="4077072"/>
            <a:ext cx="1476164" cy="1297980"/>
          </a:xfrm>
          <a:prstGeom prst="bentConnector4">
            <a:avLst>
              <a:gd name="adj1" fmla="val -15486"/>
              <a:gd name="adj2" fmla="val 598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łamany 97"/>
          <p:cNvCxnSpPr>
            <a:stCxn id="91" idx="0"/>
          </p:cNvCxnSpPr>
          <p:nvPr/>
        </p:nvCxnSpPr>
        <p:spPr>
          <a:xfrm rot="5400000" flipH="1" flipV="1">
            <a:off x="4536029" y="2133843"/>
            <a:ext cx="349091" cy="294144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ole tekstowe 114"/>
          <p:cNvSpPr txBox="1"/>
          <p:nvPr/>
        </p:nvSpPr>
        <p:spPr>
          <a:xfrm>
            <a:off x="5031737" y="380472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tak</a:t>
            </a:r>
          </a:p>
        </p:txBody>
      </p:sp>
      <p:sp>
        <p:nvSpPr>
          <p:cNvPr id="116" name="pole tekstowe 115"/>
          <p:cNvSpPr txBox="1"/>
          <p:nvPr/>
        </p:nvSpPr>
        <p:spPr>
          <a:xfrm>
            <a:off x="1331640" y="509621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tak</a:t>
            </a:r>
          </a:p>
        </p:txBody>
      </p:sp>
      <p:sp>
        <p:nvSpPr>
          <p:cNvPr id="117" name="pole tekstowe 116"/>
          <p:cNvSpPr txBox="1"/>
          <p:nvPr/>
        </p:nvSpPr>
        <p:spPr>
          <a:xfrm>
            <a:off x="6878378" y="3861048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nie</a:t>
            </a:r>
          </a:p>
        </p:txBody>
      </p:sp>
      <p:sp>
        <p:nvSpPr>
          <p:cNvPr id="118" name="pole tekstowe 117"/>
          <p:cNvSpPr txBox="1"/>
          <p:nvPr/>
        </p:nvSpPr>
        <p:spPr>
          <a:xfrm>
            <a:off x="4588550" y="5096217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nie</a:t>
            </a:r>
          </a:p>
        </p:txBody>
      </p:sp>
    </p:spTree>
    <p:extLst>
      <p:ext uri="{BB962C8B-B14F-4D97-AF65-F5344CB8AC3E}">
        <p14:creationId xmlns:p14="http://schemas.microsoft.com/office/powerpoint/2010/main" val="41629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61" grpId="0" animBg="1"/>
      <p:bldP spid="68" grpId="0" animBg="1"/>
      <p:bldP spid="91" grpId="0" animBg="1"/>
      <p:bldP spid="115" grpId="0"/>
      <p:bldP spid="116" grpId="0"/>
      <p:bldP spid="117" grpId="0"/>
      <p:bldP spid="1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Zapis algorytmu: </a:t>
            </a:r>
            <a:r>
              <a:rPr lang="pl-PL" dirty="0">
                <a:solidFill>
                  <a:srgbClr val="C00000"/>
                </a:solidFill>
              </a:rPr>
              <a:t>schemat blokowy</a:t>
            </a:r>
          </a:p>
        </p:txBody>
      </p:sp>
      <p:sp>
        <p:nvSpPr>
          <p:cNvPr id="10" name="Schemat blokowy: łącznik 9"/>
          <p:cNvSpPr/>
          <p:nvPr/>
        </p:nvSpPr>
        <p:spPr>
          <a:xfrm>
            <a:off x="5641234" y="1351936"/>
            <a:ext cx="1080120" cy="57606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START</a:t>
            </a:r>
          </a:p>
        </p:txBody>
      </p:sp>
      <p:sp>
        <p:nvSpPr>
          <p:cNvPr id="11" name="Schemat blokowy: dane 10"/>
          <p:cNvSpPr/>
          <p:nvPr/>
        </p:nvSpPr>
        <p:spPr>
          <a:xfrm>
            <a:off x="4622236" y="2150961"/>
            <a:ext cx="3096344" cy="295417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n, DNA1, DNA2</a:t>
            </a:r>
          </a:p>
        </p:txBody>
      </p:sp>
      <p:sp>
        <p:nvSpPr>
          <p:cNvPr id="12" name="Schemat blokowy: proces 11"/>
          <p:cNvSpPr/>
          <p:nvPr/>
        </p:nvSpPr>
        <p:spPr>
          <a:xfrm>
            <a:off x="5331296" y="2708920"/>
            <a:ext cx="1656184" cy="2979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i=0; inne=0</a:t>
            </a:r>
          </a:p>
        </p:txBody>
      </p:sp>
      <p:sp>
        <p:nvSpPr>
          <p:cNvPr id="13" name="Schemat blokowy: decyzja 12"/>
          <p:cNvSpPr/>
          <p:nvPr/>
        </p:nvSpPr>
        <p:spPr>
          <a:xfrm>
            <a:off x="5436096" y="3853156"/>
            <a:ext cx="1476164" cy="572392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i&lt;n</a:t>
            </a:r>
          </a:p>
        </p:txBody>
      </p:sp>
      <p:sp>
        <p:nvSpPr>
          <p:cNvPr id="15" name="Schemat blokowy: decyzja 14"/>
          <p:cNvSpPr/>
          <p:nvPr/>
        </p:nvSpPr>
        <p:spPr>
          <a:xfrm>
            <a:off x="1619672" y="5119425"/>
            <a:ext cx="3096344" cy="511253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200" dirty="0">
                <a:solidFill>
                  <a:srgbClr val="002060"/>
                </a:solidFill>
              </a:rPr>
              <a:t>DNA1[i]!=DNA2[i]</a:t>
            </a:r>
          </a:p>
        </p:txBody>
      </p:sp>
      <p:sp>
        <p:nvSpPr>
          <p:cNvPr id="16" name="Schemat blokowy: proces 15"/>
          <p:cNvSpPr/>
          <p:nvPr/>
        </p:nvSpPr>
        <p:spPr>
          <a:xfrm>
            <a:off x="539552" y="4715214"/>
            <a:ext cx="1656184" cy="2979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 inne=inne+1</a:t>
            </a:r>
          </a:p>
        </p:txBody>
      </p:sp>
      <p:cxnSp>
        <p:nvCxnSpPr>
          <p:cNvPr id="19" name="Łącznik prosty ze strzałką 18"/>
          <p:cNvCxnSpPr>
            <a:stCxn id="11" idx="4"/>
            <a:endCxn id="12" idx="0"/>
          </p:cNvCxnSpPr>
          <p:nvPr/>
        </p:nvCxnSpPr>
        <p:spPr>
          <a:xfrm flipH="1">
            <a:off x="6159388" y="2446378"/>
            <a:ext cx="11020" cy="262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2" idx="2"/>
            <a:endCxn id="13" idx="0"/>
          </p:cNvCxnSpPr>
          <p:nvPr/>
        </p:nvCxnSpPr>
        <p:spPr>
          <a:xfrm>
            <a:off x="6159388" y="3006882"/>
            <a:ext cx="14790" cy="846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łamany 22"/>
          <p:cNvCxnSpPr>
            <a:stCxn id="13" idx="3"/>
            <a:endCxn id="61" idx="1"/>
          </p:cNvCxnSpPr>
          <p:nvPr/>
        </p:nvCxnSpPr>
        <p:spPr>
          <a:xfrm>
            <a:off x="6912260" y="4139352"/>
            <a:ext cx="324036" cy="621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łamany 27"/>
          <p:cNvCxnSpPr>
            <a:stCxn id="13" idx="1"/>
            <a:endCxn id="15" idx="2"/>
          </p:cNvCxnSpPr>
          <p:nvPr/>
        </p:nvCxnSpPr>
        <p:spPr>
          <a:xfrm rot="10800000" flipV="1">
            <a:off x="3167844" y="4139352"/>
            <a:ext cx="2268252" cy="1491326"/>
          </a:xfrm>
          <a:prstGeom prst="bentConnector4">
            <a:avLst>
              <a:gd name="adj1" fmla="val 15873"/>
              <a:gd name="adj2" fmla="val 1153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łamany 29"/>
          <p:cNvCxnSpPr>
            <a:stCxn id="15" idx="1"/>
            <a:endCxn id="16" idx="2"/>
          </p:cNvCxnSpPr>
          <p:nvPr/>
        </p:nvCxnSpPr>
        <p:spPr>
          <a:xfrm rot="10800000">
            <a:off x="1367644" y="5013176"/>
            <a:ext cx="252028" cy="3618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10" idx="4"/>
            <a:endCxn id="11" idx="1"/>
          </p:cNvCxnSpPr>
          <p:nvPr/>
        </p:nvCxnSpPr>
        <p:spPr>
          <a:xfrm flipH="1">
            <a:off x="6170408" y="1928000"/>
            <a:ext cx="10886" cy="22296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chemat blokowy: dane 60"/>
          <p:cNvSpPr/>
          <p:nvPr/>
        </p:nvSpPr>
        <p:spPr>
          <a:xfrm>
            <a:off x="5724128" y="4760915"/>
            <a:ext cx="3024336" cy="503590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inne,</a:t>
            </a:r>
          </a:p>
          <a:p>
            <a:pPr algn="ctr"/>
            <a:r>
              <a:rPr lang="pl-PL" sz="1400" dirty="0">
                <a:solidFill>
                  <a:srgbClr val="002060"/>
                </a:solidFill>
              </a:rPr>
              <a:t>((n-inne)*100)/n </a:t>
            </a:r>
          </a:p>
        </p:txBody>
      </p:sp>
      <p:sp>
        <p:nvSpPr>
          <p:cNvPr id="68" name="Schemat blokowy: łącznik 67"/>
          <p:cNvSpPr/>
          <p:nvPr/>
        </p:nvSpPr>
        <p:spPr>
          <a:xfrm>
            <a:off x="6699582" y="5589240"/>
            <a:ext cx="1080120" cy="57606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STOP</a:t>
            </a:r>
          </a:p>
        </p:txBody>
      </p:sp>
      <p:cxnSp>
        <p:nvCxnSpPr>
          <p:cNvPr id="74" name="Łącznik prosty ze strzałką 73"/>
          <p:cNvCxnSpPr>
            <a:stCxn id="61" idx="4"/>
            <a:endCxn id="68" idx="0"/>
          </p:cNvCxnSpPr>
          <p:nvPr/>
        </p:nvCxnSpPr>
        <p:spPr>
          <a:xfrm>
            <a:off x="7236296" y="5264505"/>
            <a:ext cx="3346" cy="32473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chemat blokowy: proces 90"/>
          <p:cNvSpPr/>
          <p:nvPr/>
        </p:nvSpPr>
        <p:spPr>
          <a:xfrm>
            <a:off x="2411760" y="3779110"/>
            <a:ext cx="1656184" cy="2979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i=i+1</a:t>
            </a:r>
          </a:p>
        </p:txBody>
      </p:sp>
      <p:cxnSp>
        <p:nvCxnSpPr>
          <p:cNvPr id="93" name="Łącznik łamany 92"/>
          <p:cNvCxnSpPr>
            <a:stCxn id="16" idx="0"/>
          </p:cNvCxnSpPr>
          <p:nvPr/>
        </p:nvCxnSpPr>
        <p:spPr>
          <a:xfrm rot="5400000" flipH="1" flipV="1">
            <a:off x="2234686" y="3710048"/>
            <a:ext cx="138124" cy="18722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łamany 94"/>
          <p:cNvCxnSpPr>
            <a:stCxn id="15" idx="3"/>
            <a:endCxn id="91" idx="2"/>
          </p:cNvCxnSpPr>
          <p:nvPr/>
        </p:nvCxnSpPr>
        <p:spPr>
          <a:xfrm flipH="1" flipV="1">
            <a:off x="3239852" y="4077072"/>
            <a:ext cx="1476164" cy="1297980"/>
          </a:xfrm>
          <a:prstGeom prst="bentConnector4">
            <a:avLst>
              <a:gd name="adj1" fmla="val -15486"/>
              <a:gd name="adj2" fmla="val 598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łamany 97"/>
          <p:cNvCxnSpPr>
            <a:stCxn id="91" idx="0"/>
          </p:cNvCxnSpPr>
          <p:nvPr/>
        </p:nvCxnSpPr>
        <p:spPr>
          <a:xfrm rot="5400000" flipH="1" flipV="1">
            <a:off x="4536029" y="2133843"/>
            <a:ext cx="349091" cy="294144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ole tekstowe 114"/>
          <p:cNvSpPr txBox="1"/>
          <p:nvPr/>
        </p:nvSpPr>
        <p:spPr>
          <a:xfrm>
            <a:off x="5031737" y="380472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</a:rPr>
              <a:t>tak</a:t>
            </a:r>
          </a:p>
        </p:txBody>
      </p:sp>
      <p:sp>
        <p:nvSpPr>
          <p:cNvPr id="116" name="pole tekstowe 115"/>
          <p:cNvSpPr txBox="1"/>
          <p:nvPr/>
        </p:nvSpPr>
        <p:spPr>
          <a:xfrm>
            <a:off x="1331640" y="509621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</a:rPr>
              <a:t>tak</a:t>
            </a:r>
          </a:p>
        </p:txBody>
      </p:sp>
      <p:sp>
        <p:nvSpPr>
          <p:cNvPr id="117" name="pole tekstowe 116"/>
          <p:cNvSpPr txBox="1"/>
          <p:nvPr/>
        </p:nvSpPr>
        <p:spPr>
          <a:xfrm>
            <a:off x="6878378" y="3861048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</a:rPr>
              <a:t>nie</a:t>
            </a:r>
          </a:p>
        </p:txBody>
      </p:sp>
      <p:sp>
        <p:nvSpPr>
          <p:cNvPr id="118" name="pole tekstowe 117"/>
          <p:cNvSpPr txBox="1"/>
          <p:nvPr/>
        </p:nvSpPr>
        <p:spPr>
          <a:xfrm>
            <a:off x="4588550" y="5096217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</a:rPr>
              <a:t>nie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699792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545190" y="1604834"/>
            <a:ext cx="277050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Blok:</a:t>
            </a:r>
          </a:p>
          <a:p>
            <a:r>
              <a:rPr lang="pl-PL" sz="2400" dirty="0">
                <a:solidFill>
                  <a:srgbClr val="C00000"/>
                </a:solidFill>
              </a:rPr>
              <a:t>początek, koniec</a:t>
            </a:r>
          </a:p>
        </p:txBody>
      </p:sp>
    </p:spTree>
    <p:extLst>
      <p:ext uri="{BB962C8B-B14F-4D97-AF65-F5344CB8AC3E}">
        <p14:creationId xmlns:p14="http://schemas.microsoft.com/office/powerpoint/2010/main" val="1504415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Zapis algorytmu: </a:t>
            </a:r>
            <a:r>
              <a:rPr lang="pl-PL" dirty="0">
                <a:solidFill>
                  <a:srgbClr val="C00000"/>
                </a:solidFill>
              </a:rPr>
              <a:t>schemat blokowy</a:t>
            </a:r>
          </a:p>
        </p:txBody>
      </p:sp>
      <p:sp>
        <p:nvSpPr>
          <p:cNvPr id="10" name="Schemat blokowy: łącznik 9"/>
          <p:cNvSpPr/>
          <p:nvPr/>
        </p:nvSpPr>
        <p:spPr>
          <a:xfrm>
            <a:off x="5641234" y="1351936"/>
            <a:ext cx="1080120" cy="5760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START</a:t>
            </a:r>
          </a:p>
        </p:txBody>
      </p:sp>
      <p:sp>
        <p:nvSpPr>
          <p:cNvPr id="11" name="Schemat blokowy: dane 10"/>
          <p:cNvSpPr/>
          <p:nvPr/>
        </p:nvSpPr>
        <p:spPr>
          <a:xfrm>
            <a:off x="4622236" y="2150961"/>
            <a:ext cx="3096344" cy="295417"/>
          </a:xfrm>
          <a:prstGeom prst="flowChartInputOutp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n, DNA1, DNA2</a:t>
            </a:r>
          </a:p>
        </p:txBody>
      </p:sp>
      <p:sp>
        <p:nvSpPr>
          <p:cNvPr id="12" name="Schemat blokowy: proces 11"/>
          <p:cNvSpPr/>
          <p:nvPr/>
        </p:nvSpPr>
        <p:spPr>
          <a:xfrm>
            <a:off x="5331296" y="2708920"/>
            <a:ext cx="1656184" cy="2979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i=0; inne=0</a:t>
            </a:r>
          </a:p>
        </p:txBody>
      </p:sp>
      <p:sp>
        <p:nvSpPr>
          <p:cNvPr id="13" name="Schemat blokowy: decyzja 12"/>
          <p:cNvSpPr/>
          <p:nvPr/>
        </p:nvSpPr>
        <p:spPr>
          <a:xfrm>
            <a:off x="5436096" y="3853156"/>
            <a:ext cx="1476164" cy="572392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i&lt;n</a:t>
            </a:r>
          </a:p>
        </p:txBody>
      </p:sp>
      <p:sp>
        <p:nvSpPr>
          <p:cNvPr id="15" name="Schemat blokowy: decyzja 14"/>
          <p:cNvSpPr/>
          <p:nvPr/>
        </p:nvSpPr>
        <p:spPr>
          <a:xfrm>
            <a:off x="1619672" y="5119425"/>
            <a:ext cx="3096344" cy="511253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200" dirty="0">
                <a:solidFill>
                  <a:srgbClr val="002060"/>
                </a:solidFill>
              </a:rPr>
              <a:t>DNA1[i]!=DNA2[i]</a:t>
            </a:r>
          </a:p>
        </p:txBody>
      </p:sp>
      <p:sp>
        <p:nvSpPr>
          <p:cNvPr id="16" name="Schemat blokowy: proces 15"/>
          <p:cNvSpPr/>
          <p:nvPr/>
        </p:nvSpPr>
        <p:spPr>
          <a:xfrm>
            <a:off x="539552" y="4715214"/>
            <a:ext cx="1656184" cy="2979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 inne=inne+1</a:t>
            </a:r>
          </a:p>
        </p:txBody>
      </p:sp>
      <p:cxnSp>
        <p:nvCxnSpPr>
          <p:cNvPr id="19" name="Łącznik prosty ze strzałką 18"/>
          <p:cNvCxnSpPr>
            <a:stCxn id="11" idx="4"/>
            <a:endCxn id="12" idx="0"/>
          </p:cNvCxnSpPr>
          <p:nvPr/>
        </p:nvCxnSpPr>
        <p:spPr>
          <a:xfrm flipH="1">
            <a:off x="6159388" y="2446378"/>
            <a:ext cx="11020" cy="2625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2" idx="2"/>
            <a:endCxn id="13" idx="0"/>
          </p:cNvCxnSpPr>
          <p:nvPr/>
        </p:nvCxnSpPr>
        <p:spPr>
          <a:xfrm>
            <a:off x="6159388" y="3006882"/>
            <a:ext cx="14790" cy="846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łamany 22"/>
          <p:cNvCxnSpPr>
            <a:stCxn id="13" idx="3"/>
            <a:endCxn id="61" idx="1"/>
          </p:cNvCxnSpPr>
          <p:nvPr/>
        </p:nvCxnSpPr>
        <p:spPr>
          <a:xfrm>
            <a:off x="6912260" y="4139352"/>
            <a:ext cx="324036" cy="621563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łamany 27"/>
          <p:cNvCxnSpPr>
            <a:stCxn id="13" idx="1"/>
            <a:endCxn id="15" idx="2"/>
          </p:cNvCxnSpPr>
          <p:nvPr/>
        </p:nvCxnSpPr>
        <p:spPr>
          <a:xfrm rot="10800000" flipV="1">
            <a:off x="3167844" y="4139352"/>
            <a:ext cx="2268252" cy="1491326"/>
          </a:xfrm>
          <a:prstGeom prst="bentConnector4">
            <a:avLst>
              <a:gd name="adj1" fmla="val 15873"/>
              <a:gd name="adj2" fmla="val 1153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łamany 29"/>
          <p:cNvCxnSpPr>
            <a:stCxn id="15" idx="1"/>
            <a:endCxn id="16" idx="2"/>
          </p:cNvCxnSpPr>
          <p:nvPr/>
        </p:nvCxnSpPr>
        <p:spPr>
          <a:xfrm rot="10800000">
            <a:off x="1367644" y="5013176"/>
            <a:ext cx="252028" cy="3618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10" idx="4"/>
            <a:endCxn id="11" idx="1"/>
          </p:cNvCxnSpPr>
          <p:nvPr/>
        </p:nvCxnSpPr>
        <p:spPr>
          <a:xfrm flipH="1">
            <a:off x="6170408" y="1928000"/>
            <a:ext cx="10886" cy="22296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chemat blokowy: dane 60"/>
          <p:cNvSpPr/>
          <p:nvPr/>
        </p:nvSpPr>
        <p:spPr>
          <a:xfrm>
            <a:off x="5724128" y="4760915"/>
            <a:ext cx="3024336" cy="503590"/>
          </a:xfrm>
          <a:prstGeom prst="flowChartInputOutp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inne,</a:t>
            </a:r>
          </a:p>
          <a:p>
            <a:pPr algn="ctr"/>
            <a:r>
              <a:rPr lang="pl-PL" sz="1400" dirty="0">
                <a:solidFill>
                  <a:srgbClr val="002060"/>
                </a:solidFill>
              </a:rPr>
              <a:t>((n-inne)*100)/n </a:t>
            </a:r>
          </a:p>
        </p:txBody>
      </p:sp>
      <p:sp>
        <p:nvSpPr>
          <p:cNvPr id="68" name="Schemat blokowy: łącznik 67"/>
          <p:cNvSpPr/>
          <p:nvPr/>
        </p:nvSpPr>
        <p:spPr>
          <a:xfrm>
            <a:off x="6699582" y="5589240"/>
            <a:ext cx="1080120" cy="5760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STOP</a:t>
            </a:r>
          </a:p>
        </p:txBody>
      </p:sp>
      <p:cxnSp>
        <p:nvCxnSpPr>
          <p:cNvPr id="74" name="Łącznik prosty ze strzałką 73"/>
          <p:cNvCxnSpPr>
            <a:stCxn id="61" idx="4"/>
            <a:endCxn id="68" idx="0"/>
          </p:cNvCxnSpPr>
          <p:nvPr/>
        </p:nvCxnSpPr>
        <p:spPr>
          <a:xfrm>
            <a:off x="7236296" y="5264505"/>
            <a:ext cx="3346" cy="32473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chemat blokowy: proces 90"/>
          <p:cNvSpPr/>
          <p:nvPr/>
        </p:nvSpPr>
        <p:spPr>
          <a:xfrm>
            <a:off x="2411760" y="3779110"/>
            <a:ext cx="1656184" cy="2979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i=i+1</a:t>
            </a:r>
          </a:p>
        </p:txBody>
      </p:sp>
      <p:cxnSp>
        <p:nvCxnSpPr>
          <p:cNvPr id="93" name="Łącznik łamany 92"/>
          <p:cNvCxnSpPr>
            <a:stCxn id="16" idx="0"/>
          </p:cNvCxnSpPr>
          <p:nvPr/>
        </p:nvCxnSpPr>
        <p:spPr>
          <a:xfrm rot="5400000" flipH="1" flipV="1">
            <a:off x="2234686" y="3710048"/>
            <a:ext cx="138124" cy="18722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łamany 94"/>
          <p:cNvCxnSpPr>
            <a:stCxn id="15" idx="3"/>
            <a:endCxn id="91" idx="2"/>
          </p:cNvCxnSpPr>
          <p:nvPr/>
        </p:nvCxnSpPr>
        <p:spPr>
          <a:xfrm flipH="1" flipV="1">
            <a:off x="3239852" y="4077072"/>
            <a:ext cx="1476164" cy="1297980"/>
          </a:xfrm>
          <a:prstGeom prst="bentConnector4">
            <a:avLst>
              <a:gd name="adj1" fmla="val -15486"/>
              <a:gd name="adj2" fmla="val 598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łamany 97"/>
          <p:cNvCxnSpPr>
            <a:stCxn id="91" idx="0"/>
          </p:cNvCxnSpPr>
          <p:nvPr/>
        </p:nvCxnSpPr>
        <p:spPr>
          <a:xfrm rot="5400000" flipH="1" flipV="1">
            <a:off x="4536029" y="2133843"/>
            <a:ext cx="349091" cy="294144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ole tekstowe 114"/>
          <p:cNvSpPr txBox="1"/>
          <p:nvPr/>
        </p:nvSpPr>
        <p:spPr>
          <a:xfrm>
            <a:off x="5031737" y="380472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</a:rPr>
              <a:t>tak</a:t>
            </a:r>
          </a:p>
        </p:txBody>
      </p:sp>
      <p:sp>
        <p:nvSpPr>
          <p:cNvPr id="116" name="pole tekstowe 115"/>
          <p:cNvSpPr txBox="1"/>
          <p:nvPr/>
        </p:nvSpPr>
        <p:spPr>
          <a:xfrm>
            <a:off x="1331640" y="509621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</a:rPr>
              <a:t>tak</a:t>
            </a:r>
          </a:p>
        </p:txBody>
      </p:sp>
      <p:sp>
        <p:nvSpPr>
          <p:cNvPr id="117" name="pole tekstowe 116"/>
          <p:cNvSpPr txBox="1"/>
          <p:nvPr/>
        </p:nvSpPr>
        <p:spPr>
          <a:xfrm>
            <a:off x="6878378" y="3861048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</a:rPr>
              <a:t>nie</a:t>
            </a:r>
          </a:p>
        </p:txBody>
      </p:sp>
      <p:sp>
        <p:nvSpPr>
          <p:cNvPr id="118" name="pole tekstowe 117"/>
          <p:cNvSpPr txBox="1"/>
          <p:nvPr/>
        </p:nvSpPr>
        <p:spPr>
          <a:xfrm>
            <a:off x="4588550" y="5096217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</a:rPr>
              <a:t>nie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545190" y="1604834"/>
            <a:ext cx="214353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Blok:</a:t>
            </a:r>
          </a:p>
          <a:p>
            <a:r>
              <a:rPr lang="pl-PL" sz="2400" dirty="0">
                <a:solidFill>
                  <a:srgbClr val="C00000"/>
                </a:solidFill>
              </a:rPr>
              <a:t>dane, wyniki</a:t>
            </a:r>
          </a:p>
        </p:txBody>
      </p:sp>
    </p:spTree>
    <p:extLst>
      <p:ext uri="{BB962C8B-B14F-4D97-AF65-F5344CB8AC3E}">
        <p14:creationId xmlns:p14="http://schemas.microsoft.com/office/powerpoint/2010/main" val="19798934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Zapis algorytmu: </a:t>
            </a:r>
            <a:r>
              <a:rPr lang="pl-PL" dirty="0">
                <a:solidFill>
                  <a:srgbClr val="C00000"/>
                </a:solidFill>
              </a:rPr>
              <a:t>schemat blokowy</a:t>
            </a:r>
          </a:p>
        </p:txBody>
      </p:sp>
      <p:sp>
        <p:nvSpPr>
          <p:cNvPr id="10" name="Schemat blokowy: łącznik 9"/>
          <p:cNvSpPr/>
          <p:nvPr/>
        </p:nvSpPr>
        <p:spPr>
          <a:xfrm>
            <a:off x="5641234" y="1351936"/>
            <a:ext cx="1080120" cy="5760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START</a:t>
            </a:r>
          </a:p>
        </p:txBody>
      </p:sp>
      <p:sp>
        <p:nvSpPr>
          <p:cNvPr id="11" name="Schemat blokowy: dane 10"/>
          <p:cNvSpPr/>
          <p:nvPr/>
        </p:nvSpPr>
        <p:spPr>
          <a:xfrm>
            <a:off x="4622236" y="2150961"/>
            <a:ext cx="3096344" cy="295417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n, DNA1, DNA2</a:t>
            </a:r>
          </a:p>
        </p:txBody>
      </p:sp>
      <p:sp>
        <p:nvSpPr>
          <p:cNvPr id="12" name="Schemat blokowy: proces 11"/>
          <p:cNvSpPr/>
          <p:nvPr/>
        </p:nvSpPr>
        <p:spPr>
          <a:xfrm>
            <a:off x="5331296" y="2708920"/>
            <a:ext cx="1656184" cy="297962"/>
          </a:xfrm>
          <a:prstGeom prst="flowChart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i=0; inne=0</a:t>
            </a:r>
          </a:p>
        </p:txBody>
      </p:sp>
      <p:sp>
        <p:nvSpPr>
          <p:cNvPr id="13" name="Schemat blokowy: decyzja 12"/>
          <p:cNvSpPr/>
          <p:nvPr/>
        </p:nvSpPr>
        <p:spPr>
          <a:xfrm>
            <a:off x="5436096" y="3853156"/>
            <a:ext cx="1476164" cy="572392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i&lt;n</a:t>
            </a:r>
          </a:p>
        </p:txBody>
      </p:sp>
      <p:sp>
        <p:nvSpPr>
          <p:cNvPr id="15" name="Schemat blokowy: decyzja 14"/>
          <p:cNvSpPr/>
          <p:nvPr/>
        </p:nvSpPr>
        <p:spPr>
          <a:xfrm>
            <a:off x="1619672" y="5119425"/>
            <a:ext cx="3096344" cy="511253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200" dirty="0">
                <a:solidFill>
                  <a:srgbClr val="002060"/>
                </a:solidFill>
              </a:rPr>
              <a:t>DNA1[i]!=DNA2[i]</a:t>
            </a:r>
          </a:p>
        </p:txBody>
      </p:sp>
      <p:sp>
        <p:nvSpPr>
          <p:cNvPr id="16" name="Schemat blokowy: proces 15"/>
          <p:cNvSpPr/>
          <p:nvPr/>
        </p:nvSpPr>
        <p:spPr>
          <a:xfrm>
            <a:off x="539552" y="4715214"/>
            <a:ext cx="1656184" cy="297962"/>
          </a:xfrm>
          <a:prstGeom prst="flowChart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 inne=inne+1</a:t>
            </a:r>
          </a:p>
        </p:txBody>
      </p:sp>
      <p:cxnSp>
        <p:nvCxnSpPr>
          <p:cNvPr id="19" name="Łącznik prosty ze strzałką 18"/>
          <p:cNvCxnSpPr>
            <a:stCxn id="11" idx="4"/>
            <a:endCxn id="12" idx="0"/>
          </p:cNvCxnSpPr>
          <p:nvPr/>
        </p:nvCxnSpPr>
        <p:spPr>
          <a:xfrm flipH="1">
            <a:off x="6159388" y="2446378"/>
            <a:ext cx="11020" cy="2625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2" idx="2"/>
            <a:endCxn id="13" idx="0"/>
          </p:cNvCxnSpPr>
          <p:nvPr/>
        </p:nvCxnSpPr>
        <p:spPr>
          <a:xfrm>
            <a:off x="6159388" y="3006882"/>
            <a:ext cx="14790" cy="8462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łamany 22"/>
          <p:cNvCxnSpPr>
            <a:stCxn id="13" idx="3"/>
            <a:endCxn id="61" idx="1"/>
          </p:cNvCxnSpPr>
          <p:nvPr/>
        </p:nvCxnSpPr>
        <p:spPr>
          <a:xfrm>
            <a:off x="6912260" y="4139352"/>
            <a:ext cx="324036" cy="621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łamany 27"/>
          <p:cNvCxnSpPr>
            <a:stCxn id="13" idx="1"/>
            <a:endCxn id="15" idx="2"/>
          </p:cNvCxnSpPr>
          <p:nvPr/>
        </p:nvCxnSpPr>
        <p:spPr>
          <a:xfrm rot="10800000" flipV="1">
            <a:off x="3167844" y="4139352"/>
            <a:ext cx="2268252" cy="1491326"/>
          </a:xfrm>
          <a:prstGeom prst="bentConnector4">
            <a:avLst>
              <a:gd name="adj1" fmla="val 15873"/>
              <a:gd name="adj2" fmla="val 1153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łamany 29"/>
          <p:cNvCxnSpPr>
            <a:stCxn id="15" idx="1"/>
            <a:endCxn id="16" idx="2"/>
          </p:cNvCxnSpPr>
          <p:nvPr/>
        </p:nvCxnSpPr>
        <p:spPr>
          <a:xfrm rot="10800000">
            <a:off x="1367644" y="5013176"/>
            <a:ext cx="252028" cy="361876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10" idx="4"/>
            <a:endCxn id="11" idx="1"/>
          </p:cNvCxnSpPr>
          <p:nvPr/>
        </p:nvCxnSpPr>
        <p:spPr>
          <a:xfrm flipH="1">
            <a:off x="6170408" y="1928000"/>
            <a:ext cx="10886" cy="222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chemat blokowy: dane 60"/>
          <p:cNvSpPr/>
          <p:nvPr/>
        </p:nvSpPr>
        <p:spPr>
          <a:xfrm>
            <a:off x="5724128" y="4760915"/>
            <a:ext cx="3024336" cy="503590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inne,</a:t>
            </a:r>
          </a:p>
          <a:p>
            <a:pPr algn="ctr"/>
            <a:r>
              <a:rPr lang="pl-PL" sz="1400" dirty="0">
                <a:solidFill>
                  <a:srgbClr val="002060"/>
                </a:solidFill>
              </a:rPr>
              <a:t>((n-inne)*100)/n </a:t>
            </a:r>
          </a:p>
        </p:txBody>
      </p:sp>
      <p:sp>
        <p:nvSpPr>
          <p:cNvPr id="68" name="Schemat blokowy: łącznik 67"/>
          <p:cNvSpPr/>
          <p:nvPr/>
        </p:nvSpPr>
        <p:spPr>
          <a:xfrm>
            <a:off x="6699582" y="5589240"/>
            <a:ext cx="1080120" cy="5760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STOP</a:t>
            </a:r>
          </a:p>
        </p:txBody>
      </p:sp>
      <p:cxnSp>
        <p:nvCxnSpPr>
          <p:cNvPr id="74" name="Łącznik prosty ze strzałką 73"/>
          <p:cNvCxnSpPr>
            <a:stCxn id="61" idx="4"/>
            <a:endCxn id="68" idx="0"/>
          </p:cNvCxnSpPr>
          <p:nvPr/>
        </p:nvCxnSpPr>
        <p:spPr>
          <a:xfrm>
            <a:off x="7236296" y="5264505"/>
            <a:ext cx="3346" cy="324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chemat blokowy: proces 90"/>
          <p:cNvSpPr/>
          <p:nvPr/>
        </p:nvSpPr>
        <p:spPr>
          <a:xfrm>
            <a:off x="2411760" y="3779110"/>
            <a:ext cx="1656184" cy="297962"/>
          </a:xfrm>
          <a:prstGeom prst="flowChart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i=i+1</a:t>
            </a:r>
          </a:p>
        </p:txBody>
      </p:sp>
      <p:cxnSp>
        <p:nvCxnSpPr>
          <p:cNvPr id="93" name="Łącznik łamany 92"/>
          <p:cNvCxnSpPr>
            <a:stCxn id="16" idx="0"/>
          </p:cNvCxnSpPr>
          <p:nvPr/>
        </p:nvCxnSpPr>
        <p:spPr>
          <a:xfrm rot="5400000" flipH="1" flipV="1">
            <a:off x="2234686" y="3710048"/>
            <a:ext cx="138124" cy="1872208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łamany 94"/>
          <p:cNvCxnSpPr>
            <a:stCxn id="15" idx="3"/>
            <a:endCxn id="91" idx="2"/>
          </p:cNvCxnSpPr>
          <p:nvPr/>
        </p:nvCxnSpPr>
        <p:spPr>
          <a:xfrm flipH="1" flipV="1">
            <a:off x="3239852" y="4077072"/>
            <a:ext cx="1476164" cy="1297980"/>
          </a:xfrm>
          <a:prstGeom prst="bentConnector4">
            <a:avLst>
              <a:gd name="adj1" fmla="val -15486"/>
              <a:gd name="adj2" fmla="val 59847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łamany 97"/>
          <p:cNvCxnSpPr>
            <a:stCxn id="91" idx="0"/>
          </p:cNvCxnSpPr>
          <p:nvPr/>
        </p:nvCxnSpPr>
        <p:spPr>
          <a:xfrm rot="5400000" flipH="1" flipV="1">
            <a:off x="4536029" y="2133843"/>
            <a:ext cx="349091" cy="2941444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ole tekstowe 114"/>
          <p:cNvSpPr txBox="1"/>
          <p:nvPr/>
        </p:nvSpPr>
        <p:spPr>
          <a:xfrm>
            <a:off x="5031737" y="380472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</a:rPr>
              <a:t>tak</a:t>
            </a:r>
          </a:p>
        </p:txBody>
      </p:sp>
      <p:sp>
        <p:nvSpPr>
          <p:cNvPr id="116" name="pole tekstowe 115"/>
          <p:cNvSpPr txBox="1"/>
          <p:nvPr/>
        </p:nvSpPr>
        <p:spPr>
          <a:xfrm>
            <a:off x="1331640" y="509621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</a:rPr>
              <a:t>tak</a:t>
            </a:r>
          </a:p>
        </p:txBody>
      </p:sp>
      <p:sp>
        <p:nvSpPr>
          <p:cNvPr id="117" name="pole tekstowe 116"/>
          <p:cNvSpPr txBox="1"/>
          <p:nvPr/>
        </p:nvSpPr>
        <p:spPr>
          <a:xfrm>
            <a:off x="6878378" y="3861048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</a:rPr>
              <a:t>nie</a:t>
            </a:r>
          </a:p>
        </p:txBody>
      </p:sp>
      <p:sp>
        <p:nvSpPr>
          <p:cNvPr id="118" name="pole tekstowe 117"/>
          <p:cNvSpPr txBox="1"/>
          <p:nvPr/>
        </p:nvSpPr>
        <p:spPr>
          <a:xfrm>
            <a:off x="4588550" y="5096217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</a:rPr>
              <a:t>nie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45190" y="1604834"/>
            <a:ext cx="394524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Blok:</a:t>
            </a:r>
          </a:p>
          <a:p>
            <a:r>
              <a:rPr lang="pl-PL" sz="2400" dirty="0">
                <a:solidFill>
                  <a:srgbClr val="C00000"/>
                </a:solidFill>
              </a:rPr>
              <a:t>o</a:t>
            </a:r>
            <a:r>
              <a:rPr lang="pl-PL" sz="2400">
                <a:solidFill>
                  <a:srgbClr val="C00000"/>
                </a:solidFill>
              </a:rPr>
              <a:t>bliczenia</a:t>
            </a:r>
            <a:r>
              <a:rPr lang="pl-PL" sz="2400" dirty="0">
                <a:solidFill>
                  <a:srgbClr val="C00000"/>
                </a:solidFill>
              </a:rPr>
              <a:t>, podstawienia</a:t>
            </a:r>
          </a:p>
        </p:txBody>
      </p:sp>
    </p:spTree>
    <p:extLst>
      <p:ext uri="{BB962C8B-B14F-4D97-AF65-F5344CB8AC3E}">
        <p14:creationId xmlns:p14="http://schemas.microsoft.com/office/powerpoint/2010/main" val="1472053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Zapis algorytmu: </a:t>
            </a:r>
            <a:r>
              <a:rPr lang="pl-PL" dirty="0">
                <a:solidFill>
                  <a:srgbClr val="C00000"/>
                </a:solidFill>
              </a:rPr>
              <a:t>schemat blokowy</a:t>
            </a:r>
          </a:p>
        </p:txBody>
      </p:sp>
      <p:sp>
        <p:nvSpPr>
          <p:cNvPr id="10" name="Schemat blokowy: łącznik 9"/>
          <p:cNvSpPr/>
          <p:nvPr/>
        </p:nvSpPr>
        <p:spPr>
          <a:xfrm>
            <a:off x="5641234" y="1351936"/>
            <a:ext cx="1080120" cy="5760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START</a:t>
            </a:r>
          </a:p>
        </p:txBody>
      </p:sp>
      <p:sp>
        <p:nvSpPr>
          <p:cNvPr id="11" name="Schemat blokowy: dane 10"/>
          <p:cNvSpPr/>
          <p:nvPr/>
        </p:nvSpPr>
        <p:spPr>
          <a:xfrm>
            <a:off x="4622236" y="2150961"/>
            <a:ext cx="3096344" cy="295417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n, DNA1, DNA2</a:t>
            </a:r>
          </a:p>
        </p:txBody>
      </p:sp>
      <p:sp>
        <p:nvSpPr>
          <p:cNvPr id="12" name="Schemat blokowy: proces 11"/>
          <p:cNvSpPr/>
          <p:nvPr/>
        </p:nvSpPr>
        <p:spPr>
          <a:xfrm>
            <a:off x="5331296" y="2708920"/>
            <a:ext cx="1656184" cy="2979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i=0; inne=0</a:t>
            </a:r>
          </a:p>
        </p:txBody>
      </p:sp>
      <p:sp>
        <p:nvSpPr>
          <p:cNvPr id="13" name="Schemat blokowy: decyzja 12"/>
          <p:cNvSpPr/>
          <p:nvPr/>
        </p:nvSpPr>
        <p:spPr>
          <a:xfrm>
            <a:off x="5436096" y="3853156"/>
            <a:ext cx="1476164" cy="572392"/>
          </a:xfrm>
          <a:prstGeom prst="flowChartDecisi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i&lt;n</a:t>
            </a:r>
          </a:p>
        </p:txBody>
      </p:sp>
      <p:sp>
        <p:nvSpPr>
          <p:cNvPr id="15" name="Schemat blokowy: decyzja 14"/>
          <p:cNvSpPr/>
          <p:nvPr/>
        </p:nvSpPr>
        <p:spPr>
          <a:xfrm>
            <a:off x="1619672" y="5119425"/>
            <a:ext cx="3096344" cy="511253"/>
          </a:xfrm>
          <a:prstGeom prst="flowChartDecisi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200" dirty="0">
                <a:solidFill>
                  <a:srgbClr val="002060"/>
                </a:solidFill>
              </a:rPr>
              <a:t>DNA1[i]!=DNA2[i]</a:t>
            </a:r>
          </a:p>
        </p:txBody>
      </p:sp>
      <p:sp>
        <p:nvSpPr>
          <p:cNvPr id="16" name="Schemat blokowy: proces 15"/>
          <p:cNvSpPr/>
          <p:nvPr/>
        </p:nvSpPr>
        <p:spPr>
          <a:xfrm>
            <a:off x="539552" y="4715214"/>
            <a:ext cx="1656184" cy="2979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 inne=inne+1</a:t>
            </a:r>
          </a:p>
        </p:txBody>
      </p:sp>
      <p:cxnSp>
        <p:nvCxnSpPr>
          <p:cNvPr id="19" name="Łącznik prosty ze strzałką 18"/>
          <p:cNvCxnSpPr>
            <a:stCxn id="11" idx="4"/>
            <a:endCxn id="12" idx="0"/>
          </p:cNvCxnSpPr>
          <p:nvPr/>
        </p:nvCxnSpPr>
        <p:spPr>
          <a:xfrm flipH="1">
            <a:off x="6159388" y="2446378"/>
            <a:ext cx="11020" cy="262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2" idx="2"/>
            <a:endCxn id="13" idx="0"/>
          </p:cNvCxnSpPr>
          <p:nvPr/>
        </p:nvCxnSpPr>
        <p:spPr>
          <a:xfrm>
            <a:off x="6159388" y="3006882"/>
            <a:ext cx="14790" cy="8462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łamany 22"/>
          <p:cNvCxnSpPr>
            <a:stCxn id="13" idx="3"/>
            <a:endCxn id="61" idx="1"/>
          </p:cNvCxnSpPr>
          <p:nvPr/>
        </p:nvCxnSpPr>
        <p:spPr>
          <a:xfrm>
            <a:off x="6912260" y="4139352"/>
            <a:ext cx="324036" cy="621563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łamany 27"/>
          <p:cNvCxnSpPr>
            <a:stCxn id="13" idx="1"/>
            <a:endCxn id="15" idx="2"/>
          </p:cNvCxnSpPr>
          <p:nvPr/>
        </p:nvCxnSpPr>
        <p:spPr>
          <a:xfrm rot="10800000" flipV="1">
            <a:off x="3167844" y="4139352"/>
            <a:ext cx="2268252" cy="1491326"/>
          </a:xfrm>
          <a:prstGeom prst="bentConnector4">
            <a:avLst>
              <a:gd name="adj1" fmla="val 15873"/>
              <a:gd name="adj2" fmla="val 115329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łamany 29"/>
          <p:cNvCxnSpPr>
            <a:stCxn id="15" idx="1"/>
            <a:endCxn id="16" idx="2"/>
          </p:cNvCxnSpPr>
          <p:nvPr/>
        </p:nvCxnSpPr>
        <p:spPr>
          <a:xfrm rot="10800000">
            <a:off x="1367644" y="5013176"/>
            <a:ext cx="252028" cy="361876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10" idx="4"/>
            <a:endCxn id="11" idx="1"/>
          </p:cNvCxnSpPr>
          <p:nvPr/>
        </p:nvCxnSpPr>
        <p:spPr>
          <a:xfrm flipH="1">
            <a:off x="6170408" y="1928000"/>
            <a:ext cx="10886" cy="222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chemat blokowy: dane 60"/>
          <p:cNvSpPr/>
          <p:nvPr/>
        </p:nvSpPr>
        <p:spPr>
          <a:xfrm>
            <a:off x="5724128" y="4760915"/>
            <a:ext cx="3024336" cy="503590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inne,</a:t>
            </a:r>
          </a:p>
          <a:p>
            <a:pPr algn="ctr"/>
            <a:r>
              <a:rPr lang="pl-PL" sz="1400" dirty="0">
                <a:solidFill>
                  <a:srgbClr val="002060"/>
                </a:solidFill>
              </a:rPr>
              <a:t>((n-inne)*100)/n </a:t>
            </a:r>
          </a:p>
        </p:txBody>
      </p:sp>
      <p:sp>
        <p:nvSpPr>
          <p:cNvPr id="68" name="Schemat blokowy: łącznik 67"/>
          <p:cNvSpPr/>
          <p:nvPr/>
        </p:nvSpPr>
        <p:spPr>
          <a:xfrm>
            <a:off x="6699582" y="5589240"/>
            <a:ext cx="1080120" cy="5760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STOP</a:t>
            </a:r>
          </a:p>
        </p:txBody>
      </p:sp>
      <p:cxnSp>
        <p:nvCxnSpPr>
          <p:cNvPr id="74" name="Łącznik prosty ze strzałką 73"/>
          <p:cNvCxnSpPr>
            <a:stCxn id="61" idx="4"/>
            <a:endCxn id="68" idx="0"/>
          </p:cNvCxnSpPr>
          <p:nvPr/>
        </p:nvCxnSpPr>
        <p:spPr>
          <a:xfrm>
            <a:off x="7236296" y="5264505"/>
            <a:ext cx="3346" cy="324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chemat blokowy: proces 90"/>
          <p:cNvSpPr/>
          <p:nvPr/>
        </p:nvSpPr>
        <p:spPr>
          <a:xfrm>
            <a:off x="2411760" y="3779110"/>
            <a:ext cx="1656184" cy="2979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i=i+1</a:t>
            </a:r>
          </a:p>
        </p:txBody>
      </p:sp>
      <p:cxnSp>
        <p:nvCxnSpPr>
          <p:cNvPr id="93" name="Łącznik łamany 92"/>
          <p:cNvCxnSpPr>
            <a:stCxn id="16" idx="0"/>
          </p:cNvCxnSpPr>
          <p:nvPr/>
        </p:nvCxnSpPr>
        <p:spPr>
          <a:xfrm rot="5400000" flipH="1" flipV="1">
            <a:off x="2234686" y="3710048"/>
            <a:ext cx="138124" cy="18722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łamany 94"/>
          <p:cNvCxnSpPr>
            <a:stCxn id="15" idx="3"/>
            <a:endCxn id="91" idx="2"/>
          </p:cNvCxnSpPr>
          <p:nvPr/>
        </p:nvCxnSpPr>
        <p:spPr>
          <a:xfrm flipH="1" flipV="1">
            <a:off x="3239852" y="4077072"/>
            <a:ext cx="1476164" cy="1297980"/>
          </a:xfrm>
          <a:prstGeom prst="bentConnector4">
            <a:avLst>
              <a:gd name="adj1" fmla="val -15486"/>
              <a:gd name="adj2" fmla="val 59847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łamany 97"/>
          <p:cNvCxnSpPr>
            <a:stCxn id="91" idx="0"/>
          </p:cNvCxnSpPr>
          <p:nvPr/>
        </p:nvCxnSpPr>
        <p:spPr>
          <a:xfrm rot="5400000" flipH="1" flipV="1">
            <a:off x="4536029" y="2133843"/>
            <a:ext cx="349091" cy="294144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ole tekstowe 114"/>
          <p:cNvSpPr txBox="1"/>
          <p:nvPr/>
        </p:nvSpPr>
        <p:spPr>
          <a:xfrm>
            <a:off x="5031737" y="380472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tak</a:t>
            </a:r>
          </a:p>
        </p:txBody>
      </p:sp>
      <p:sp>
        <p:nvSpPr>
          <p:cNvPr id="116" name="pole tekstowe 115"/>
          <p:cNvSpPr txBox="1"/>
          <p:nvPr/>
        </p:nvSpPr>
        <p:spPr>
          <a:xfrm>
            <a:off x="1331640" y="509621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tak</a:t>
            </a:r>
          </a:p>
        </p:txBody>
      </p:sp>
      <p:sp>
        <p:nvSpPr>
          <p:cNvPr id="117" name="pole tekstowe 116"/>
          <p:cNvSpPr txBox="1"/>
          <p:nvPr/>
        </p:nvSpPr>
        <p:spPr>
          <a:xfrm>
            <a:off x="6878378" y="3861048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nie</a:t>
            </a:r>
          </a:p>
        </p:txBody>
      </p:sp>
      <p:sp>
        <p:nvSpPr>
          <p:cNvPr id="118" name="pole tekstowe 117"/>
          <p:cNvSpPr txBox="1"/>
          <p:nvPr/>
        </p:nvSpPr>
        <p:spPr>
          <a:xfrm>
            <a:off x="4588550" y="5096217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nie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45190" y="1604834"/>
            <a:ext cx="135325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Blok:</a:t>
            </a:r>
          </a:p>
          <a:p>
            <a:r>
              <a:rPr lang="pl-PL" sz="2400" dirty="0">
                <a:solidFill>
                  <a:srgbClr val="C00000"/>
                </a:solidFill>
              </a:rPr>
              <a:t>decyzje</a:t>
            </a:r>
          </a:p>
        </p:txBody>
      </p:sp>
    </p:spTree>
    <p:extLst>
      <p:ext uri="{BB962C8B-B14F-4D97-AF65-F5344CB8AC3E}">
        <p14:creationId xmlns:p14="http://schemas.microsoft.com/office/powerpoint/2010/main" val="1831931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Zapis algorytmu: </a:t>
            </a:r>
            <a:r>
              <a:rPr lang="pl-PL" dirty="0">
                <a:solidFill>
                  <a:srgbClr val="C00000"/>
                </a:solidFill>
              </a:rPr>
              <a:t>schemat blokowy</a:t>
            </a:r>
          </a:p>
        </p:txBody>
      </p:sp>
      <p:sp>
        <p:nvSpPr>
          <p:cNvPr id="10" name="Schemat blokowy: łącznik 9"/>
          <p:cNvSpPr/>
          <p:nvPr/>
        </p:nvSpPr>
        <p:spPr>
          <a:xfrm>
            <a:off x="5641234" y="1351936"/>
            <a:ext cx="1080120" cy="5760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START</a:t>
            </a:r>
          </a:p>
        </p:txBody>
      </p:sp>
      <p:sp>
        <p:nvSpPr>
          <p:cNvPr id="11" name="Schemat blokowy: dane 10"/>
          <p:cNvSpPr/>
          <p:nvPr/>
        </p:nvSpPr>
        <p:spPr>
          <a:xfrm>
            <a:off x="4622236" y="2150961"/>
            <a:ext cx="3096344" cy="295417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n, DNA1, DNA2</a:t>
            </a:r>
          </a:p>
        </p:txBody>
      </p:sp>
      <p:sp>
        <p:nvSpPr>
          <p:cNvPr id="12" name="Schemat blokowy: proces 11"/>
          <p:cNvSpPr/>
          <p:nvPr/>
        </p:nvSpPr>
        <p:spPr>
          <a:xfrm>
            <a:off x="5331296" y="2708920"/>
            <a:ext cx="1656184" cy="2979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i=0; inne=0</a:t>
            </a:r>
          </a:p>
        </p:txBody>
      </p:sp>
      <p:sp>
        <p:nvSpPr>
          <p:cNvPr id="13" name="Schemat blokowy: decyzja 12"/>
          <p:cNvSpPr/>
          <p:nvPr/>
        </p:nvSpPr>
        <p:spPr>
          <a:xfrm>
            <a:off x="5436096" y="3853156"/>
            <a:ext cx="1476164" cy="572392"/>
          </a:xfrm>
          <a:prstGeom prst="flowChartDecis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i&lt;n</a:t>
            </a:r>
          </a:p>
        </p:txBody>
      </p:sp>
      <p:sp>
        <p:nvSpPr>
          <p:cNvPr id="15" name="Schemat blokowy: decyzja 14"/>
          <p:cNvSpPr/>
          <p:nvPr/>
        </p:nvSpPr>
        <p:spPr>
          <a:xfrm>
            <a:off x="1619672" y="5119425"/>
            <a:ext cx="3096344" cy="511253"/>
          </a:xfrm>
          <a:prstGeom prst="flowChartDecis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200" dirty="0">
                <a:solidFill>
                  <a:srgbClr val="002060"/>
                </a:solidFill>
              </a:rPr>
              <a:t>DNA1[i]!=DNA2[i]</a:t>
            </a:r>
          </a:p>
        </p:txBody>
      </p:sp>
      <p:sp>
        <p:nvSpPr>
          <p:cNvPr id="16" name="Schemat blokowy: proces 15"/>
          <p:cNvSpPr/>
          <p:nvPr/>
        </p:nvSpPr>
        <p:spPr>
          <a:xfrm>
            <a:off x="539552" y="4715214"/>
            <a:ext cx="1656184" cy="297962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 inne=inne+1</a:t>
            </a:r>
          </a:p>
        </p:txBody>
      </p:sp>
      <p:cxnSp>
        <p:nvCxnSpPr>
          <p:cNvPr id="19" name="Łącznik prosty ze strzałką 18"/>
          <p:cNvCxnSpPr>
            <a:stCxn id="11" idx="4"/>
            <a:endCxn id="12" idx="0"/>
          </p:cNvCxnSpPr>
          <p:nvPr/>
        </p:nvCxnSpPr>
        <p:spPr>
          <a:xfrm flipH="1">
            <a:off x="6159388" y="2446378"/>
            <a:ext cx="11020" cy="262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2" idx="2"/>
            <a:endCxn id="13" idx="0"/>
          </p:cNvCxnSpPr>
          <p:nvPr/>
        </p:nvCxnSpPr>
        <p:spPr>
          <a:xfrm>
            <a:off x="6159388" y="3006882"/>
            <a:ext cx="14790" cy="846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łamany 22"/>
          <p:cNvCxnSpPr>
            <a:stCxn id="13" idx="3"/>
            <a:endCxn id="61" idx="1"/>
          </p:cNvCxnSpPr>
          <p:nvPr/>
        </p:nvCxnSpPr>
        <p:spPr>
          <a:xfrm>
            <a:off x="6912260" y="4139352"/>
            <a:ext cx="324036" cy="621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łamany 27"/>
          <p:cNvCxnSpPr>
            <a:stCxn id="13" idx="1"/>
            <a:endCxn id="15" idx="2"/>
          </p:cNvCxnSpPr>
          <p:nvPr/>
        </p:nvCxnSpPr>
        <p:spPr>
          <a:xfrm rot="10800000" flipV="1">
            <a:off x="3167844" y="4139352"/>
            <a:ext cx="2268252" cy="1491326"/>
          </a:xfrm>
          <a:prstGeom prst="bentConnector4">
            <a:avLst>
              <a:gd name="adj1" fmla="val 15873"/>
              <a:gd name="adj2" fmla="val 11532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łamany 29"/>
          <p:cNvCxnSpPr>
            <a:stCxn id="15" idx="1"/>
            <a:endCxn id="16" idx="2"/>
          </p:cNvCxnSpPr>
          <p:nvPr/>
        </p:nvCxnSpPr>
        <p:spPr>
          <a:xfrm rot="10800000">
            <a:off x="1367644" y="5013176"/>
            <a:ext cx="252028" cy="3618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10" idx="4"/>
            <a:endCxn id="11" idx="1"/>
          </p:cNvCxnSpPr>
          <p:nvPr/>
        </p:nvCxnSpPr>
        <p:spPr>
          <a:xfrm flipH="1">
            <a:off x="6170408" y="1928000"/>
            <a:ext cx="10886" cy="222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chemat blokowy: dane 60"/>
          <p:cNvSpPr/>
          <p:nvPr/>
        </p:nvSpPr>
        <p:spPr>
          <a:xfrm>
            <a:off x="5724128" y="4760915"/>
            <a:ext cx="3024336" cy="503590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inne,</a:t>
            </a:r>
          </a:p>
          <a:p>
            <a:pPr algn="ctr"/>
            <a:r>
              <a:rPr lang="pl-PL" sz="1400" dirty="0">
                <a:solidFill>
                  <a:srgbClr val="002060"/>
                </a:solidFill>
              </a:rPr>
              <a:t>((n-inne)*100)/n </a:t>
            </a:r>
          </a:p>
        </p:txBody>
      </p:sp>
      <p:sp>
        <p:nvSpPr>
          <p:cNvPr id="68" name="Schemat blokowy: łącznik 67"/>
          <p:cNvSpPr/>
          <p:nvPr/>
        </p:nvSpPr>
        <p:spPr>
          <a:xfrm>
            <a:off x="6699582" y="5589240"/>
            <a:ext cx="1080120" cy="5760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STOP</a:t>
            </a:r>
          </a:p>
        </p:txBody>
      </p:sp>
      <p:cxnSp>
        <p:nvCxnSpPr>
          <p:cNvPr id="74" name="Łącznik prosty ze strzałką 73"/>
          <p:cNvCxnSpPr>
            <a:stCxn id="61" idx="4"/>
            <a:endCxn id="68" idx="0"/>
          </p:cNvCxnSpPr>
          <p:nvPr/>
        </p:nvCxnSpPr>
        <p:spPr>
          <a:xfrm>
            <a:off x="7236296" y="5264505"/>
            <a:ext cx="3346" cy="324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chemat blokowy: proces 90"/>
          <p:cNvSpPr/>
          <p:nvPr/>
        </p:nvSpPr>
        <p:spPr>
          <a:xfrm>
            <a:off x="2411760" y="3779110"/>
            <a:ext cx="1656184" cy="297962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i=i+1</a:t>
            </a:r>
          </a:p>
        </p:txBody>
      </p:sp>
      <p:cxnSp>
        <p:nvCxnSpPr>
          <p:cNvPr id="93" name="Łącznik łamany 92"/>
          <p:cNvCxnSpPr>
            <a:stCxn id="16" idx="0"/>
          </p:cNvCxnSpPr>
          <p:nvPr/>
        </p:nvCxnSpPr>
        <p:spPr>
          <a:xfrm rot="5400000" flipH="1" flipV="1">
            <a:off x="2234686" y="3710048"/>
            <a:ext cx="138124" cy="1872208"/>
          </a:xfrm>
          <a:prstGeom prst="bent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łamany 94"/>
          <p:cNvCxnSpPr>
            <a:stCxn id="15" idx="3"/>
            <a:endCxn id="91" idx="2"/>
          </p:cNvCxnSpPr>
          <p:nvPr/>
        </p:nvCxnSpPr>
        <p:spPr>
          <a:xfrm flipH="1" flipV="1">
            <a:off x="3239852" y="4077072"/>
            <a:ext cx="1476164" cy="1297980"/>
          </a:xfrm>
          <a:prstGeom prst="bentConnector4">
            <a:avLst>
              <a:gd name="adj1" fmla="val -15486"/>
              <a:gd name="adj2" fmla="val 59847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łamany 97"/>
          <p:cNvCxnSpPr>
            <a:stCxn id="91" idx="0"/>
          </p:cNvCxnSpPr>
          <p:nvPr/>
        </p:nvCxnSpPr>
        <p:spPr>
          <a:xfrm rot="5400000" flipH="1" flipV="1">
            <a:off x="4536029" y="2133843"/>
            <a:ext cx="349091" cy="2941444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ole tekstowe 114"/>
          <p:cNvSpPr txBox="1"/>
          <p:nvPr/>
        </p:nvSpPr>
        <p:spPr>
          <a:xfrm>
            <a:off x="5031737" y="380472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tak</a:t>
            </a:r>
          </a:p>
        </p:txBody>
      </p:sp>
      <p:sp>
        <p:nvSpPr>
          <p:cNvPr id="116" name="pole tekstowe 115"/>
          <p:cNvSpPr txBox="1"/>
          <p:nvPr/>
        </p:nvSpPr>
        <p:spPr>
          <a:xfrm>
            <a:off x="1331640" y="509621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tak</a:t>
            </a:r>
          </a:p>
        </p:txBody>
      </p:sp>
      <p:sp>
        <p:nvSpPr>
          <p:cNvPr id="117" name="pole tekstowe 116"/>
          <p:cNvSpPr txBox="1"/>
          <p:nvPr/>
        </p:nvSpPr>
        <p:spPr>
          <a:xfrm>
            <a:off x="6878378" y="3861048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nie</a:t>
            </a:r>
          </a:p>
        </p:txBody>
      </p:sp>
      <p:sp>
        <p:nvSpPr>
          <p:cNvPr id="118" name="pole tekstowe 117"/>
          <p:cNvSpPr txBox="1"/>
          <p:nvPr/>
        </p:nvSpPr>
        <p:spPr>
          <a:xfrm>
            <a:off x="4588550" y="5096217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nie</a:t>
            </a:r>
          </a:p>
        </p:txBody>
      </p:sp>
    </p:spTree>
    <p:extLst>
      <p:ext uri="{BB962C8B-B14F-4D97-AF65-F5344CB8AC3E}">
        <p14:creationId xmlns:p14="http://schemas.microsoft.com/office/powerpoint/2010/main" val="1733449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Zapis algorytmu: </a:t>
            </a:r>
            <a:r>
              <a:rPr lang="pl-PL" dirty="0">
                <a:solidFill>
                  <a:srgbClr val="C00000"/>
                </a:solidFill>
              </a:rPr>
              <a:t>pseudokod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Dane:   </a:t>
            </a:r>
            <a:r>
              <a:rPr lang="pl-PL" dirty="0"/>
              <a:t>długość łańcucha nukleotydowego n, dwie sekwencje </a:t>
            </a:r>
          </a:p>
          <a:p>
            <a:pPr marL="0" indent="0">
              <a:buNone/>
            </a:pPr>
            <a:r>
              <a:rPr lang="pl-PL" dirty="0"/>
              <a:t>            nukleotydowe: DNA1 i DNA2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Wynik: </a:t>
            </a:r>
            <a:r>
              <a:rPr lang="pl-PL" dirty="0"/>
              <a:t>liczba niezgodnych nukleotydów i procent zgodności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u="sng" dirty="0" err="1"/>
              <a:t>begin</a:t>
            </a:r>
            <a:endParaRPr lang="pl-PL" u="sng" dirty="0"/>
          </a:p>
          <a:p>
            <a:pPr marL="0" indent="0">
              <a:buNone/>
            </a:pPr>
            <a:r>
              <a:rPr lang="pl-PL" dirty="0"/>
              <a:t>	inne=0;</a:t>
            </a:r>
          </a:p>
          <a:p>
            <a:pPr marL="0" indent="0">
              <a:buNone/>
            </a:pPr>
            <a:r>
              <a:rPr lang="pl-PL" dirty="0"/>
              <a:t>	i=0;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u="sng" dirty="0" err="1">
                <a:solidFill>
                  <a:srgbClr val="FF0000"/>
                </a:solidFill>
              </a:rPr>
              <a:t>while</a:t>
            </a:r>
            <a:r>
              <a:rPr lang="pl-PL" dirty="0">
                <a:solidFill>
                  <a:srgbClr val="FF0000"/>
                </a:solidFill>
              </a:rPr>
              <a:t>  i&lt;n  </a:t>
            </a:r>
            <a:r>
              <a:rPr lang="pl-PL" u="sng" dirty="0">
                <a:solidFill>
                  <a:srgbClr val="FF0000"/>
                </a:solidFill>
              </a:rPr>
              <a:t>do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	</a:t>
            </a:r>
            <a:r>
              <a:rPr lang="pl-PL" u="sng" dirty="0" err="1">
                <a:solidFill>
                  <a:srgbClr val="FF0000"/>
                </a:solidFill>
              </a:rPr>
              <a:t>begin</a:t>
            </a:r>
            <a:endParaRPr lang="pl-PL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dirty="0"/>
              <a:t>		</a:t>
            </a:r>
            <a:r>
              <a:rPr lang="pl-PL" u="sng" dirty="0" err="1">
                <a:solidFill>
                  <a:srgbClr val="00B050"/>
                </a:solidFill>
              </a:rPr>
              <a:t>if</a:t>
            </a:r>
            <a:r>
              <a:rPr lang="pl-PL" dirty="0">
                <a:solidFill>
                  <a:srgbClr val="00B050"/>
                </a:solidFill>
              </a:rPr>
              <a:t>  DNA1[i]!=DNA2[i]  </a:t>
            </a:r>
            <a:r>
              <a:rPr lang="pl-PL" u="sng" dirty="0" err="1">
                <a:solidFill>
                  <a:srgbClr val="00B050"/>
                </a:solidFill>
              </a:rPr>
              <a:t>then</a:t>
            </a:r>
            <a:r>
              <a:rPr lang="pl-PL" dirty="0">
                <a:solidFill>
                  <a:srgbClr val="00B050"/>
                </a:solidFill>
              </a:rPr>
              <a:t> inne=inne+1;</a:t>
            </a:r>
          </a:p>
          <a:p>
            <a:pPr marL="0" indent="0">
              <a:buNone/>
            </a:pPr>
            <a:r>
              <a:rPr lang="pl-PL" dirty="0"/>
              <a:t>		</a:t>
            </a:r>
            <a:r>
              <a:rPr lang="pl-PL" dirty="0">
                <a:solidFill>
                  <a:srgbClr val="FFFF00"/>
                </a:solidFill>
              </a:rPr>
              <a:t>i=i+1;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u="sng" dirty="0">
                <a:solidFill>
                  <a:srgbClr val="FF0000"/>
                </a:solidFill>
              </a:rPr>
              <a:t>end</a:t>
            </a:r>
            <a:r>
              <a:rPr lang="pl-PL" dirty="0">
                <a:solidFill>
                  <a:srgbClr val="FF0000"/>
                </a:solidFill>
              </a:rPr>
              <a:t>;    </a:t>
            </a:r>
          </a:p>
          <a:p>
            <a:pPr marL="0" indent="0">
              <a:buNone/>
            </a:pPr>
            <a:r>
              <a:rPr lang="pl-PL" dirty="0"/>
              <a:t>	wynik: inne, ((n-inne)*100)/n</a:t>
            </a:r>
          </a:p>
          <a:p>
            <a:pPr marL="0" indent="0">
              <a:buNone/>
            </a:pPr>
            <a:r>
              <a:rPr lang="pl-PL" u="sng" dirty="0"/>
              <a:t>end</a:t>
            </a:r>
            <a:r>
              <a:rPr lang="pl-PL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6527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Algorytm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Słowo </a:t>
            </a:r>
            <a:r>
              <a:rPr lang="pl-PL" dirty="0">
                <a:solidFill>
                  <a:srgbClr val="C00000"/>
                </a:solidFill>
              </a:rPr>
              <a:t>algorytm</a:t>
            </a:r>
            <a:r>
              <a:rPr lang="pl-PL" dirty="0"/>
              <a:t> pochodzi od nazwiska Muhammad ibn </a:t>
            </a:r>
            <a:r>
              <a:rPr lang="pl-PL" dirty="0" err="1"/>
              <a:t>Musa</a:t>
            </a:r>
            <a:r>
              <a:rPr lang="pl-PL" dirty="0"/>
              <a:t> al-</a:t>
            </a:r>
            <a:r>
              <a:rPr lang="pl-PL" dirty="0" err="1"/>
              <a:t>Chorezmi</a:t>
            </a:r>
            <a:r>
              <a:rPr lang="pl-PL" dirty="0"/>
              <a:t> arabskiego matematyka i astronoma (VIII/IX wiek,  algebra, system dziesiętny, posługiwanie się zerem).</a:t>
            </a:r>
          </a:p>
          <a:p>
            <a:r>
              <a:rPr lang="pl-PL" dirty="0">
                <a:solidFill>
                  <a:srgbClr val="C00000"/>
                </a:solidFill>
              </a:rPr>
              <a:t>Algorytm</a:t>
            </a:r>
            <a:r>
              <a:rPr lang="pl-PL" dirty="0"/>
              <a:t> to opis krok po kroku rozwiązania problemu, od danych do wyniku.</a:t>
            </a:r>
          </a:p>
          <a:p>
            <a:r>
              <a:rPr lang="pl-PL" dirty="0"/>
              <a:t>Własności algorytmu:</a:t>
            </a:r>
          </a:p>
          <a:p>
            <a:pPr lvl="1"/>
            <a:r>
              <a:rPr lang="pl-PL" dirty="0"/>
              <a:t>kroki są zapisane jednoznacznie,</a:t>
            </a:r>
          </a:p>
          <a:p>
            <a:pPr lvl="1"/>
            <a:r>
              <a:rPr lang="pl-PL" dirty="0"/>
              <a:t>liczba kroków jest skończona.</a:t>
            </a:r>
          </a:p>
          <a:p>
            <a:r>
              <a:rPr lang="pl-PL" dirty="0"/>
              <a:t>Sposoby zapisu algorytmów:</a:t>
            </a:r>
          </a:p>
          <a:p>
            <a:pPr lvl="1"/>
            <a:r>
              <a:rPr lang="pl-PL" dirty="0"/>
              <a:t>język naturalny, lista kroków,</a:t>
            </a:r>
          </a:p>
          <a:p>
            <a:pPr lvl="1"/>
            <a:r>
              <a:rPr lang="pl-PL" dirty="0"/>
              <a:t>schemat blokowy, </a:t>
            </a:r>
          </a:p>
          <a:p>
            <a:pPr lvl="1"/>
            <a:r>
              <a:rPr lang="pl-PL" dirty="0"/>
              <a:t>pseudokod,</a:t>
            </a:r>
          </a:p>
          <a:p>
            <a:pPr lvl="1"/>
            <a:r>
              <a:rPr lang="pl-PL" dirty="0"/>
              <a:t>język programowania.</a:t>
            </a:r>
          </a:p>
          <a:p>
            <a:r>
              <a:rPr lang="pl-PL" dirty="0"/>
              <a:t>Baza algorytmiczna – dostępne przy formułowaniu algorytmu wartości, operacje, instrukcje, struktury, funkcje, itd.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6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Instrukcja </a:t>
            </a:r>
            <a:r>
              <a:rPr lang="pl-PL" dirty="0" err="1"/>
              <a:t>while</a:t>
            </a:r>
            <a:endParaRPr lang="pl-PL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611560" y="1238984"/>
          <a:ext cx="79208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pl-PL" b="0" dirty="0" err="1">
                          <a:solidFill>
                            <a:srgbClr val="C00000"/>
                          </a:solidFill>
                        </a:rPr>
                        <a:t>while</a:t>
                      </a:r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: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 instrukcja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baseline="0" dirty="0">
                          <a:solidFill>
                            <a:srgbClr val="002060"/>
                          </a:solidFill>
                        </a:rPr>
                        <a:t>pętla: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baseline="0" dirty="0">
                          <a:solidFill>
                            <a:srgbClr val="002060"/>
                          </a:solidFill>
                        </a:rPr>
                        <a:t>dopóki w jest prawdziwe powtarzaj instrukcję</a:t>
                      </a:r>
                      <a:endParaRPr lang="pl-PL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Schemat blokowy: decyzja 3"/>
          <p:cNvSpPr/>
          <p:nvPr/>
        </p:nvSpPr>
        <p:spPr>
          <a:xfrm>
            <a:off x="3414364" y="4058266"/>
            <a:ext cx="1665560" cy="572392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w</a:t>
            </a:r>
          </a:p>
        </p:txBody>
      </p:sp>
      <p:cxnSp>
        <p:nvCxnSpPr>
          <p:cNvPr id="5" name="Łącznik łamany 4"/>
          <p:cNvCxnSpPr>
            <a:stCxn id="4" idx="3"/>
          </p:cNvCxnSpPr>
          <p:nvPr/>
        </p:nvCxnSpPr>
        <p:spPr>
          <a:xfrm>
            <a:off x="5079924" y="4344462"/>
            <a:ext cx="500188" cy="1100762"/>
          </a:xfrm>
          <a:prstGeom prst="bent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łamany 5"/>
          <p:cNvCxnSpPr>
            <a:stCxn id="4" idx="1"/>
            <a:endCxn id="8" idx="2"/>
          </p:cNvCxnSpPr>
          <p:nvPr/>
        </p:nvCxnSpPr>
        <p:spPr>
          <a:xfrm rot="10800000">
            <a:off x="2988610" y="3753250"/>
            <a:ext cx="425754" cy="591213"/>
          </a:xfrm>
          <a:prstGeom prst="bent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chemat blokowy: proces 7"/>
          <p:cNvSpPr/>
          <p:nvPr/>
        </p:nvSpPr>
        <p:spPr>
          <a:xfrm>
            <a:off x="2160518" y="3455287"/>
            <a:ext cx="1656184" cy="297962"/>
          </a:xfrm>
          <a:prstGeom prst="flowChartProcess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instrukcja</a:t>
            </a:r>
          </a:p>
        </p:txBody>
      </p:sp>
      <p:cxnSp>
        <p:nvCxnSpPr>
          <p:cNvPr id="9" name="Łącznik łamany 8"/>
          <p:cNvCxnSpPr>
            <a:stCxn id="8" idx="0"/>
          </p:cNvCxnSpPr>
          <p:nvPr/>
        </p:nvCxnSpPr>
        <p:spPr>
          <a:xfrm rot="5400000" flipH="1" flipV="1">
            <a:off x="3443333" y="2651474"/>
            <a:ext cx="349091" cy="1258536"/>
          </a:xfrm>
          <a:prstGeom prst="bent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033030" y="4087990"/>
            <a:ext cx="42992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tak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985380" y="4087990"/>
            <a:ext cx="4154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nie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4221013" y="2564904"/>
            <a:ext cx="28104" cy="146930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85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Instrukcje warunkowe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611560" y="1268760"/>
          <a:ext cx="79208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>
                          <a:solidFill>
                            <a:srgbClr val="002060"/>
                          </a:solidFill>
                        </a:rPr>
                        <a:t>instrukcja warunkowa skrócona</a:t>
                      </a:r>
                    </a:p>
                    <a:p>
                      <a:endParaRPr lang="pl-PL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>
                          <a:solidFill>
                            <a:srgbClr val="002060"/>
                          </a:solidFill>
                        </a:rPr>
                        <a:t>instrukcja warunkowa</a:t>
                      </a:r>
                      <a:r>
                        <a:rPr lang="pl-PL" b="0" baseline="0" dirty="0">
                          <a:solidFill>
                            <a:srgbClr val="002060"/>
                          </a:solidFill>
                        </a:rPr>
                        <a:t> pełna</a:t>
                      </a:r>
                      <a:endParaRPr lang="pl-PL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pl-PL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rgbClr val="C00000"/>
                          </a:solidFill>
                        </a:rPr>
                        <a:t>if</a:t>
                      </a:r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 w</a:t>
                      </a: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: </a:t>
                      </a:r>
                    </a:p>
                    <a:p>
                      <a:r>
                        <a:rPr lang="pl-PL" b="0" baseline="0" dirty="0">
                          <a:solidFill>
                            <a:srgbClr val="C00000"/>
                          </a:solidFill>
                        </a:rPr>
                        <a:t>    </a:t>
                      </a:r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instrukcja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rgbClr val="C00000"/>
                          </a:solidFill>
                        </a:rPr>
                        <a:t>if</a:t>
                      </a: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w</a:t>
                      </a: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: </a:t>
                      </a:r>
                    </a:p>
                    <a:p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pl-PL" b="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instrukcja_1</a:t>
                      </a:r>
                    </a:p>
                    <a:p>
                      <a:r>
                        <a:rPr lang="pl-PL" b="1" dirty="0" err="1">
                          <a:solidFill>
                            <a:srgbClr val="C00000"/>
                          </a:solidFill>
                        </a:rPr>
                        <a:t>else</a:t>
                      </a: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: </a:t>
                      </a:r>
                    </a:p>
                    <a:p>
                      <a:r>
                        <a:rPr lang="pl-PL" b="1" baseline="0" dirty="0">
                          <a:solidFill>
                            <a:srgbClr val="C00000"/>
                          </a:solidFill>
                        </a:rPr>
                        <a:t>    </a:t>
                      </a:r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instrukcja_2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Schemat blokowy: decyzja 3"/>
          <p:cNvSpPr/>
          <p:nvPr/>
        </p:nvSpPr>
        <p:spPr>
          <a:xfrm>
            <a:off x="1600900" y="3807590"/>
            <a:ext cx="1854206" cy="511253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l-PL" sz="1200" dirty="0">
                <a:solidFill>
                  <a:srgbClr val="002060"/>
                </a:solidFill>
              </a:rPr>
              <a:t>w</a:t>
            </a:r>
          </a:p>
        </p:txBody>
      </p:sp>
      <p:sp>
        <p:nvSpPr>
          <p:cNvPr id="5" name="Schemat blokowy: proces 4"/>
          <p:cNvSpPr/>
          <p:nvPr/>
        </p:nvSpPr>
        <p:spPr>
          <a:xfrm>
            <a:off x="251520" y="4429206"/>
            <a:ext cx="1276311" cy="28814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 instrukcja</a:t>
            </a:r>
          </a:p>
        </p:txBody>
      </p:sp>
      <p:cxnSp>
        <p:nvCxnSpPr>
          <p:cNvPr id="6" name="Łącznik łamany 5"/>
          <p:cNvCxnSpPr>
            <a:endCxn id="4" idx="0"/>
          </p:cNvCxnSpPr>
          <p:nvPr/>
        </p:nvCxnSpPr>
        <p:spPr>
          <a:xfrm rot="16200000" flipH="1">
            <a:off x="2230694" y="3510281"/>
            <a:ext cx="594614" cy="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łamany 6"/>
          <p:cNvCxnSpPr>
            <a:stCxn id="4" idx="1"/>
            <a:endCxn id="5" idx="0"/>
          </p:cNvCxnSpPr>
          <p:nvPr/>
        </p:nvCxnSpPr>
        <p:spPr>
          <a:xfrm rot="10800000" flipV="1">
            <a:off x="889676" y="4063216"/>
            <a:ext cx="711224" cy="36598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łamany 7"/>
          <p:cNvCxnSpPr>
            <a:stCxn id="5" idx="2"/>
          </p:cNvCxnSpPr>
          <p:nvPr/>
        </p:nvCxnSpPr>
        <p:spPr>
          <a:xfrm rot="16200000" flipH="1">
            <a:off x="1528846" y="4078182"/>
            <a:ext cx="359988" cy="163832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312868" y="378438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tak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364414" y="380007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nie</a:t>
            </a:r>
          </a:p>
        </p:txBody>
      </p:sp>
      <p:sp>
        <p:nvSpPr>
          <p:cNvPr id="47" name="Schemat blokowy: decyzja 46"/>
          <p:cNvSpPr/>
          <p:nvPr/>
        </p:nvSpPr>
        <p:spPr>
          <a:xfrm>
            <a:off x="5761963" y="3700536"/>
            <a:ext cx="1854206" cy="511253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l-PL" sz="1200" dirty="0">
                <a:solidFill>
                  <a:srgbClr val="002060"/>
                </a:solidFill>
              </a:rPr>
              <a:t>w</a:t>
            </a:r>
          </a:p>
        </p:txBody>
      </p:sp>
      <p:sp>
        <p:nvSpPr>
          <p:cNvPr id="48" name="Schemat blokowy: proces 47"/>
          <p:cNvSpPr/>
          <p:nvPr/>
        </p:nvSpPr>
        <p:spPr>
          <a:xfrm>
            <a:off x="4466589" y="4288870"/>
            <a:ext cx="1276311" cy="28814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 instrukcja_1</a:t>
            </a:r>
          </a:p>
        </p:txBody>
      </p:sp>
      <p:cxnSp>
        <p:nvCxnSpPr>
          <p:cNvPr id="49" name="Łącznik łamany 48"/>
          <p:cNvCxnSpPr>
            <a:endCxn id="47" idx="0"/>
          </p:cNvCxnSpPr>
          <p:nvPr/>
        </p:nvCxnSpPr>
        <p:spPr>
          <a:xfrm rot="5400000">
            <a:off x="6441166" y="3452631"/>
            <a:ext cx="495805" cy="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łamany 49"/>
          <p:cNvCxnSpPr>
            <a:stCxn id="47" idx="1"/>
            <a:endCxn id="48" idx="0"/>
          </p:cNvCxnSpPr>
          <p:nvPr/>
        </p:nvCxnSpPr>
        <p:spPr>
          <a:xfrm rot="10800000" flipV="1">
            <a:off x="5104745" y="3956162"/>
            <a:ext cx="657218" cy="33270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łamany 50"/>
          <p:cNvCxnSpPr>
            <a:stCxn id="48" idx="2"/>
          </p:cNvCxnSpPr>
          <p:nvPr/>
        </p:nvCxnSpPr>
        <p:spPr>
          <a:xfrm rot="16200000" flipH="1">
            <a:off x="5574401" y="4107361"/>
            <a:ext cx="760193" cy="169950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łamany 51"/>
          <p:cNvCxnSpPr>
            <a:stCxn id="57" idx="2"/>
          </p:cNvCxnSpPr>
          <p:nvPr/>
        </p:nvCxnSpPr>
        <p:spPr>
          <a:xfrm rot="5400000">
            <a:off x="6773202" y="4612172"/>
            <a:ext cx="1512171" cy="145007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/>
          <p:cNvSpPr txBox="1"/>
          <p:nvPr/>
        </p:nvSpPr>
        <p:spPr>
          <a:xfrm>
            <a:off x="5527937" y="364404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tak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7579483" y="3659734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</a:rPr>
              <a:t>nie</a:t>
            </a:r>
          </a:p>
        </p:txBody>
      </p:sp>
      <p:sp>
        <p:nvSpPr>
          <p:cNvPr id="57" name="Schemat blokowy: proces 56"/>
          <p:cNvSpPr/>
          <p:nvPr/>
        </p:nvSpPr>
        <p:spPr>
          <a:xfrm>
            <a:off x="7616169" y="4292978"/>
            <a:ext cx="1276311" cy="28814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 instrukcja_2</a:t>
            </a:r>
          </a:p>
        </p:txBody>
      </p:sp>
      <p:cxnSp>
        <p:nvCxnSpPr>
          <p:cNvPr id="58" name="Łącznik łamany 57"/>
          <p:cNvCxnSpPr>
            <a:stCxn id="47" idx="3"/>
            <a:endCxn id="57" idx="0"/>
          </p:cNvCxnSpPr>
          <p:nvPr/>
        </p:nvCxnSpPr>
        <p:spPr>
          <a:xfrm>
            <a:off x="7616169" y="3956163"/>
            <a:ext cx="638156" cy="33681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Łącznik łamany 98"/>
          <p:cNvCxnSpPr/>
          <p:nvPr/>
        </p:nvCxnSpPr>
        <p:spPr>
          <a:xfrm rot="5400000">
            <a:off x="1975596" y="4613787"/>
            <a:ext cx="2031918" cy="9271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3405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Typ </a:t>
            </a:r>
            <a:r>
              <a:rPr lang="pl-PL" dirty="0" err="1">
                <a:solidFill>
                  <a:srgbClr val="C00000"/>
                </a:solidFill>
              </a:rPr>
              <a:t>str</a:t>
            </a:r>
            <a:r>
              <a:rPr lang="pl-PL" dirty="0">
                <a:solidFill>
                  <a:srgbClr val="C00000"/>
                </a:solidFill>
              </a:rPr>
              <a:t> - łańcuchy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1560" y="1268760"/>
          <a:ext cx="849694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pl-PL" b="0">
                          <a:solidFill>
                            <a:srgbClr val="002060"/>
                          </a:solidFill>
                        </a:rPr>
                        <a:t>#komentarz </a:t>
                      </a:r>
                    </a:p>
                    <a:p>
                      <a:r>
                        <a:rPr lang="pl-PL" b="0">
                          <a:solidFill>
                            <a:srgbClr val="002060"/>
                          </a:solidFill>
                        </a:rPr>
                        <a:t>'''  """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b="0">
                          <a:solidFill>
                            <a:srgbClr val="002060"/>
                          </a:solidFill>
                        </a:rPr>
                        <a:t>komentarz jednowierszowy</a:t>
                      </a:r>
                    </a:p>
                    <a:p>
                      <a:r>
                        <a:rPr lang="pl-PL" b="0">
                          <a:solidFill>
                            <a:srgbClr val="002060"/>
                          </a:solidFill>
                        </a:rPr>
                        <a:t>ograniczenia komentarza</a:t>
                      </a:r>
                      <a:r>
                        <a:rPr lang="pl-PL" b="0" baseline="0">
                          <a:solidFill>
                            <a:srgbClr val="002060"/>
                          </a:solidFill>
                        </a:rPr>
                        <a:t> wielowierszowego</a:t>
                      </a:r>
                      <a:endParaRPr lang="pl-PL" b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łańcuch="tekst"</a:t>
                      </a:r>
                    </a:p>
                    <a:p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łańcuch='tekst'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>
                          <a:solidFill>
                            <a:srgbClr val="002060"/>
                          </a:solidFill>
                        </a:rPr>
                        <a:t>łańcuch</a:t>
                      </a:r>
                    </a:p>
                    <a:p>
                      <a:r>
                        <a:rPr lang="pl-PL" b="0" dirty="0">
                          <a:solidFill>
                            <a:srgbClr val="002060"/>
                          </a:solidFill>
                        </a:rPr>
                        <a:t>zapis alternatywny</a:t>
                      </a:r>
                    </a:p>
                    <a:p>
                      <a:r>
                        <a:rPr lang="pl-PL" b="0" dirty="0">
                          <a:solidFill>
                            <a:srgbClr val="00B050"/>
                          </a:solidFill>
                        </a:rPr>
                        <a:t>nazwa="Matematyka„ lub</a:t>
                      </a:r>
                      <a:r>
                        <a:rPr lang="pl-PL" b="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pl-PL" b="0" dirty="0">
                          <a:solidFill>
                            <a:srgbClr val="00B050"/>
                          </a:solidFill>
                        </a:rPr>
                        <a:t>nazwa='Matematyka'</a:t>
                      </a:r>
                    </a:p>
                    <a:p>
                      <a:r>
                        <a:rPr lang="pl-PL" b="0" dirty="0" err="1">
                          <a:solidFill>
                            <a:srgbClr val="00B050"/>
                          </a:solidFill>
                        </a:rPr>
                        <a:t>print</a:t>
                      </a:r>
                      <a:r>
                        <a:rPr lang="pl-PL" b="0" dirty="0">
                          <a:solidFill>
                            <a:srgbClr val="00B050"/>
                          </a:solidFill>
                        </a:rPr>
                        <a:t>(nazwa)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+,</a:t>
                      </a:r>
                      <a:r>
                        <a:rPr lang="pl-PL" b="0" baseline="0" dirty="0">
                          <a:solidFill>
                            <a:srgbClr val="C00000"/>
                          </a:solidFill>
                        </a:rPr>
                        <a:t> +=, </a:t>
                      </a:r>
                      <a:endParaRPr lang="pl-PL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>
                          <a:solidFill>
                            <a:srgbClr val="002060"/>
                          </a:solidFill>
                        </a:rPr>
                        <a:t>łączenie łańcuchów</a:t>
                      </a:r>
                    </a:p>
                    <a:p>
                      <a:r>
                        <a:rPr lang="pl-PL" b="0" dirty="0">
                          <a:solidFill>
                            <a:srgbClr val="00B050"/>
                          </a:solidFill>
                        </a:rPr>
                        <a:t>nazwa+=" to królowa nauk."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len(łańcuch)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>
                          <a:solidFill>
                            <a:srgbClr val="002060"/>
                          </a:solidFill>
                        </a:rPr>
                        <a:t>liczba</a:t>
                      </a:r>
                      <a:r>
                        <a:rPr lang="pl-PL" b="0" baseline="0" dirty="0">
                          <a:solidFill>
                            <a:srgbClr val="002060"/>
                          </a:solidFill>
                        </a:rPr>
                        <a:t> znaków w łańcuchu</a:t>
                      </a:r>
                    </a:p>
                    <a:p>
                      <a:r>
                        <a:rPr lang="pl-PL" b="0" baseline="0" dirty="0" err="1">
                          <a:solidFill>
                            <a:srgbClr val="00B050"/>
                          </a:solidFill>
                        </a:rPr>
                        <a:t>dlugosc</a:t>
                      </a:r>
                      <a:r>
                        <a:rPr lang="pl-PL" b="0" baseline="0" dirty="0">
                          <a:solidFill>
                            <a:srgbClr val="00B050"/>
                          </a:solidFill>
                        </a:rPr>
                        <a:t>=len(nazwa)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291668" y="4674840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2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54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'M'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'a'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't'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'm'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'a'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't'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'y'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'k'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'a'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100148" y="4686235"/>
            <a:ext cx="115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solidFill>
                  <a:srgbClr val="002060"/>
                </a:solidFill>
              </a:rPr>
              <a:t>nazwa</a:t>
            </a:r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2779156" y="5373216"/>
            <a:ext cx="1152128" cy="43204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1043639" y="5685422"/>
            <a:ext cx="547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dirty="0">
                <a:solidFill>
                  <a:srgbClr val="002060"/>
                </a:solidFill>
              </a:rPr>
              <a:t>nazwa[</a:t>
            </a:r>
            <a:r>
              <a:rPr lang="pl-PL" sz="2400" dirty="0">
                <a:solidFill>
                  <a:srgbClr val="C00000"/>
                </a:solidFill>
              </a:rPr>
              <a:t>4</a:t>
            </a:r>
            <a:r>
              <a:rPr lang="pl-PL" sz="2400" dirty="0">
                <a:solidFill>
                  <a:srgbClr val="002060"/>
                </a:solidFill>
              </a:rPr>
              <a:t>]</a:t>
            </a:r>
            <a:r>
              <a:rPr lang="pl-PL" sz="2400" dirty="0"/>
              <a:t>         </a:t>
            </a:r>
            <a:r>
              <a:rPr lang="pl-PL" sz="2400" dirty="0">
                <a:solidFill>
                  <a:srgbClr val="002060"/>
                </a:solidFill>
              </a:rPr>
              <a:t>ogólnie: </a:t>
            </a:r>
            <a:r>
              <a:rPr lang="pl-PL" sz="2400" dirty="0">
                <a:solidFill>
                  <a:srgbClr val="C00000"/>
                </a:solidFill>
              </a:rPr>
              <a:t>nazwa[i</a:t>
            </a:r>
            <a:r>
              <a:rPr lang="pl-PL" sz="2400" dirty="0"/>
              <a:t>]             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452320" y="4725144"/>
            <a:ext cx="12250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C00000"/>
                </a:solidFill>
              </a:rPr>
              <a:t>i - indeks</a:t>
            </a:r>
          </a:p>
          <a:p>
            <a:endParaRPr lang="pl-PL" sz="1400" dirty="0">
              <a:solidFill>
                <a:srgbClr val="002060"/>
              </a:solidFill>
            </a:endParaRPr>
          </a:p>
          <a:p>
            <a:r>
              <a:rPr lang="pl-PL" sz="1400" dirty="0">
                <a:solidFill>
                  <a:srgbClr val="002060"/>
                </a:solidFill>
              </a:rPr>
              <a:t>wartość </a:t>
            </a:r>
          </a:p>
          <a:p>
            <a:r>
              <a:rPr lang="pl-PL" sz="1400" dirty="0">
                <a:solidFill>
                  <a:srgbClr val="002060"/>
                </a:solidFill>
              </a:rPr>
              <a:t>na miejscu </a:t>
            </a:r>
          </a:p>
          <a:p>
            <a:r>
              <a:rPr lang="pl-PL" sz="1400" dirty="0">
                <a:solidFill>
                  <a:srgbClr val="002060"/>
                </a:solidFill>
              </a:rPr>
              <a:t>o indeksie i</a:t>
            </a:r>
          </a:p>
        </p:txBody>
      </p:sp>
    </p:spTree>
    <p:extLst>
      <p:ext uri="{BB962C8B-B14F-4D97-AF65-F5344CB8AC3E}">
        <p14:creationId xmlns:p14="http://schemas.microsoft.com/office/powerpoint/2010/main" val="132546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Łańcuchy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12776"/>
            <a:ext cx="8001000" cy="1224136"/>
          </a:xfrm>
        </p:spPr>
        <p:txBody>
          <a:bodyPr/>
          <a:lstStyle/>
          <a:p>
            <a:r>
              <a:rPr lang="pl-PL" dirty="0"/>
              <a:t>Łańcuchy są niemodyfikowalne, nie można zrealizować przypisania </a:t>
            </a:r>
            <a:r>
              <a:rPr lang="pl-PL" dirty="0">
                <a:solidFill>
                  <a:srgbClr val="C00000"/>
                </a:solidFill>
              </a:rPr>
              <a:t>nazwa[i]='</a:t>
            </a:r>
            <a:r>
              <a:rPr lang="pl-PL" dirty="0" err="1">
                <a:solidFill>
                  <a:srgbClr val="C00000"/>
                </a:solidFill>
              </a:rPr>
              <a:t>inny_znak</a:t>
            </a:r>
            <a:r>
              <a:rPr lang="pl-PL" dirty="0">
                <a:solidFill>
                  <a:srgbClr val="C00000"/>
                </a:solidFill>
              </a:rPr>
              <a:t>', </a:t>
            </a:r>
            <a:r>
              <a:rPr lang="pl-PL" dirty="0"/>
              <a:t>jedynie można od nowa zdefiniować cały łańcuch </a:t>
            </a:r>
            <a:r>
              <a:rPr lang="pl-PL" dirty="0">
                <a:solidFill>
                  <a:srgbClr val="C00000"/>
                </a:solidFill>
              </a:rPr>
              <a:t>nazwa='</a:t>
            </a:r>
            <a:r>
              <a:rPr lang="pl-PL" dirty="0" err="1">
                <a:solidFill>
                  <a:srgbClr val="C00000"/>
                </a:solidFill>
              </a:rPr>
              <a:t>nowy_tekst</a:t>
            </a:r>
            <a:r>
              <a:rPr lang="pl-PL" dirty="0">
                <a:solidFill>
                  <a:srgbClr val="C00000"/>
                </a:solidFill>
              </a:rPr>
              <a:t>'</a:t>
            </a:r>
            <a:r>
              <a:rPr lang="pl-PL" dirty="0"/>
              <a:t>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11560" y="2708920"/>
          <a:ext cx="79208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0872">
                <a:tc>
                  <a:txBody>
                    <a:bodyPr/>
                    <a:lstStyle/>
                    <a:p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nazwa[0], </a:t>
                      </a:r>
                    </a:p>
                    <a:p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nazwa[len(nazwa)-1]</a:t>
                      </a:r>
                    </a:p>
                    <a:p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nazwa[i]</a:t>
                      </a:r>
                    </a:p>
                    <a:p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nazwa[-i]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b="0" baseline="0" dirty="0">
                          <a:solidFill>
                            <a:srgbClr val="002060"/>
                          </a:solidFill>
                        </a:rPr>
                        <a:t>pierwszy znak łańcucha</a:t>
                      </a:r>
                    </a:p>
                    <a:p>
                      <a:r>
                        <a:rPr lang="pl-PL" b="0" baseline="0" dirty="0">
                          <a:solidFill>
                            <a:srgbClr val="002060"/>
                          </a:solidFill>
                        </a:rPr>
                        <a:t>ostatni znak łańcucha</a:t>
                      </a:r>
                    </a:p>
                    <a:p>
                      <a:r>
                        <a:rPr lang="pl-PL" b="0" baseline="0" dirty="0">
                          <a:solidFill>
                            <a:srgbClr val="002060"/>
                          </a:solidFill>
                        </a:rPr>
                        <a:t>i-ty znak łańcucha, i=0, …, len(nazwa)-1</a:t>
                      </a:r>
                    </a:p>
                    <a:p>
                      <a:r>
                        <a:rPr lang="pl-PL" b="0" baseline="0" dirty="0">
                          <a:solidFill>
                            <a:srgbClr val="002060"/>
                          </a:solidFill>
                        </a:rPr>
                        <a:t>i-ty od końca znak łańcucha</a:t>
                      </a:r>
                    </a:p>
                    <a:p>
                      <a:r>
                        <a:rPr lang="pl-PL" b="0" baseline="0" dirty="0">
                          <a:solidFill>
                            <a:srgbClr val="00B050"/>
                          </a:solidFill>
                        </a:rPr>
                        <a:t>nazwa="Matematyka"</a:t>
                      </a:r>
                    </a:p>
                    <a:p>
                      <a:r>
                        <a:rPr lang="pl-PL" b="0" dirty="0" err="1">
                          <a:solidFill>
                            <a:srgbClr val="00B050"/>
                          </a:solidFill>
                        </a:rPr>
                        <a:t>print</a:t>
                      </a:r>
                      <a:r>
                        <a:rPr lang="pl-PL" b="0" dirty="0">
                          <a:solidFill>
                            <a:srgbClr val="00B050"/>
                          </a:solidFill>
                        </a:rPr>
                        <a:t>(nazwa[len(nazwa)-1])</a:t>
                      </a:r>
                    </a:p>
                    <a:p>
                      <a:r>
                        <a:rPr lang="pl-PL" b="0" dirty="0" err="1">
                          <a:solidFill>
                            <a:srgbClr val="00B050"/>
                          </a:solidFill>
                        </a:rPr>
                        <a:t>print</a:t>
                      </a:r>
                      <a:r>
                        <a:rPr lang="pl-PL" b="0" dirty="0">
                          <a:solidFill>
                            <a:srgbClr val="00B050"/>
                          </a:solidFill>
                        </a:rPr>
                        <a:t>(nazwa[-1])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872">
                <a:tc>
                  <a:txBody>
                    <a:bodyPr/>
                    <a:lstStyle/>
                    <a:p>
                      <a:r>
                        <a:rPr lang="pl-PL" b="0" dirty="0">
                          <a:solidFill>
                            <a:srgbClr val="C00000"/>
                          </a:solidFill>
                        </a:rPr>
                        <a:t>nazwa(</a:t>
                      </a:r>
                      <a:r>
                        <a:rPr lang="pl-PL" b="0" dirty="0" err="1">
                          <a:solidFill>
                            <a:srgbClr val="C00000"/>
                          </a:solidFill>
                        </a:rPr>
                        <a:t>m:n</a:t>
                      </a:r>
                      <a:r>
                        <a:rPr lang="pl-PL" b="0" baseline="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pl-PL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b="0" baseline="0" dirty="0">
                          <a:solidFill>
                            <a:srgbClr val="002060"/>
                          </a:solidFill>
                        </a:rPr>
                        <a:t>podłańcuch od indeksu m do n, obydwa indeksy są opcjonalne</a:t>
                      </a:r>
                    </a:p>
                    <a:p>
                      <a:r>
                        <a:rPr lang="pl-PL" b="0" dirty="0" err="1">
                          <a:solidFill>
                            <a:srgbClr val="00B050"/>
                          </a:solidFill>
                        </a:rPr>
                        <a:t>print</a:t>
                      </a:r>
                      <a:r>
                        <a:rPr lang="pl-PL" b="0" dirty="0">
                          <a:solidFill>
                            <a:srgbClr val="00B050"/>
                          </a:solidFill>
                        </a:rPr>
                        <a:t>(nazwa[:])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4180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 w języku </a:t>
            </a:r>
            <a:r>
              <a:rPr lang="pl-PL" dirty="0" err="1"/>
              <a:t>Python</a:t>
            </a:r>
            <a:r>
              <a:rPr lang="pl-PL" dirty="0"/>
              <a:t> 3.6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7184" r="44172" b="37547"/>
          <a:stretch/>
        </p:blipFill>
        <p:spPr bwMode="auto">
          <a:xfrm>
            <a:off x="611560" y="1340768"/>
            <a:ext cx="6552728" cy="450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3595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Język </a:t>
            </a:r>
            <a:r>
              <a:rPr lang="pl-PL" dirty="0" err="1">
                <a:solidFill>
                  <a:srgbClr val="C00000"/>
                </a:solidFill>
              </a:rPr>
              <a:t>Python</a:t>
            </a:r>
            <a:r>
              <a:rPr lang="pl-PL" dirty="0">
                <a:solidFill>
                  <a:srgbClr val="C00000"/>
                </a:solidFill>
              </a:rPr>
              <a:t> – ogólna charakterystyka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Twórca: holenderski programista </a:t>
            </a:r>
            <a:r>
              <a:rPr lang="pl-PL" dirty="0">
                <a:solidFill>
                  <a:srgbClr val="FF0000"/>
                </a:solidFill>
              </a:rPr>
              <a:t>Guido van </a:t>
            </a:r>
            <a:r>
              <a:rPr lang="pl-PL" dirty="0" err="1">
                <a:solidFill>
                  <a:srgbClr val="FF0000"/>
                </a:solidFill>
              </a:rPr>
              <a:t>Rossum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– koniec lat osiemdziesiątych XX w.</a:t>
            </a:r>
          </a:p>
          <a:p>
            <a:r>
              <a:rPr lang="pl-PL" dirty="0"/>
              <a:t>Język zaimplementowany w formie interpretera – program nie jest kompilowany lecz przechowywany w postaci kodu źródłowego, polecenia są interpretowane na bieżąco.</a:t>
            </a:r>
          </a:p>
          <a:p>
            <a:r>
              <a:rPr lang="pl-PL" dirty="0"/>
              <a:t>Język sklejający – łatwo łączy moduły z innych języków </a:t>
            </a:r>
          </a:p>
          <a:p>
            <a:r>
              <a:rPr lang="pl-PL" dirty="0"/>
              <a:t>Język </a:t>
            </a:r>
            <a:r>
              <a:rPr lang="pl-PL" dirty="0" err="1"/>
              <a:t>wieloparadygmatowy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programowanie strukturalne – hierarchicznie ułożone bloki tekstu, funkcje/procedury </a:t>
            </a:r>
          </a:p>
          <a:p>
            <a:pPr lvl="1"/>
            <a:r>
              <a:rPr lang="pl-PL" dirty="0"/>
              <a:t>programowanie obiektowe – używa klas, dziedziczenia i modułów do budowania hierarchii </a:t>
            </a:r>
          </a:p>
          <a:p>
            <a:pPr lvl="1"/>
            <a:r>
              <a:rPr lang="pl-PL" dirty="0"/>
              <a:t>programowanie funkcyjne – wartościowanie funkcjami.</a:t>
            </a:r>
          </a:p>
          <a:p>
            <a:r>
              <a:rPr lang="pl-PL" dirty="0"/>
              <a:t>Niezależny od platformy – Windows, OS X, Linux, silne wsparcie społecznościowe, otwarty dostęp do kodu źródłowego</a:t>
            </a:r>
          </a:p>
          <a:p>
            <a:r>
              <a:rPr lang="pl-PL" dirty="0"/>
              <a:t>Powszechnie stosowany: programowanie aplikacji sieciowych, internetowych i mobilnych, przetwarzanie obrazów i sygnałów audio, tworzenie gier komputerowych, robotyka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8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Kody ASCII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7893694" cy="4895749"/>
          </a:xfrm>
        </p:spPr>
        <p:txBody>
          <a:bodyPr/>
          <a:lstStyle/>
          <a:p>
            <a:r>
              <a:rPr lang="pl-PL" sz="1400" dirty="0">
                <a:solidFill>
                  <a:srgbClr val="FF0000"/>
                </a:solidFill>
              </a:rPr>
              <a:t>ASCII </a:t>
            </a:r>
            <a:r>
              <a:rPr lang="pl-PL" sz="1400" dirty="0"/>
              <a:t>(ang. </a:t>
            </a:r>
            <a:r>
              <a:rPr lang="pl-PL" sz="1400" i="1" dirty="0"/>
              <a:t>American Standard </a:t>
            </a:r>
            <a:r>
              <a:rPr lang="pl-PL" sz="1400" i="1" dirty="0" err="1"/>
              <a:t>Code</a:t>
            </a:r>
            <a:r>
              <a:rPr lang="pl-PL" sz="1400" i="1" dirty="0"/>
              <a:t> for Information </a:t>
            </a:r>
            <a:r>
              <a:rPr lang="pl-PL" sz="1400" i="1" dirty="0" err="1"/>
              <a:t>Interchange</a:t>
            </a:r>
            <a:r>
              <a:rPr lang="pl-PL" sz="1400" i="1" dirty="0"/>
              <a:t>) - k</a:t>
            </a:r>
            <a:r>
              <a:rPr lang="pl-PL" sz="1400" dirty="0"/>
              <a:t>ody 7-bitowe (zakres 0-127) przyporządkowane literom alfabetu angielskiego, cyfrom, znakom przestankowym, innym symbolom i znakom sterującym.</a:t>
            </a:r>
          </a:p>
          <a:p>
            <a:r>
              <a:rPr lang="pl-PL" sz="1400" dirty="0"/>
              <a:t>Znaki ASCII dzielą się na:</a:t>
            </a:r>
          </a:p>
          <a:p>
            <a:pPr lvl="1"/>
            <a:r>
              <a:rPr lang="pl-PL" sz="1400" dirty="0"/>
              <a:t>drukowane: 95 znaków o kodach 32−126</a:t>
            </a:r>
          </a:p>
          <a:p>
            <a:pPr lvl="1"/>
            <a:r>
              <a:rPr lang="pl-PL" sz="1400" dirty="0"/>
              <a:t>sterujące: 33 znaki o kodach 0−31 i 127</a:t>
            </a:r>
          </a:p>
          <a:p>
            <a:r>
              <a:rPr lang="pl-PL" sz="1400" dirty="0"/>
              <a:t>Rozszerzenie kodowania o dodatkowy ósmy bit (zakres 128-256) wykorzystuje się do kodowania m. in. charakterystycznego dla danego języka.</a:t>
            </a:r>
          </a:p>
          <a:p>
            <a:r>
              <a:rPr lang="pl-PL" sz="1400" dirty="0"/>
              <a:t>Fragment tabeli kodów ASCII: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47248" r="22143" b="8942"/>
          <a:stretch/>
        </p:blipFill>
        <p:spPr bwMode="auto">
          <a:xfrm>
            <a:off x="1115616" y="3429000"/>
            <a:ext cx="7061200" cy="262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229789" y="6381328"/>
            <a:ext cx="235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Źródło rysunków: Wikipedia</a:t>
            </a:r>
          </a:p>
        </p:txBody>
      </p:sp>
    </p:spTree>
    <p:extLst>
      <p:ext uri="{BB962C8B-B14F-4D97-AF65-F5344CB8AC3E}">
        <p14:creationId xmlns:p14="http://schemas.microsoft.com/office/powerpoint/2010/main" val="31292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7F2220-0A1E-4E23-80EB-970D39A8C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16832"/>
            <a:ext cx="2760067" cy="32441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A44B97-379E-4EC3-BDAA-78D4B6F0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Myślenie </a:t>
            </a:r>
            <a:r>
              <a:rPr lang="pl-PL" dirty="0" err="1">
                <a:solidFill>
                  <a:srgbClr val="C00000"/>
                </a:solidFill>
              </a:rPr>
              <a:t>komputacyjne</a:t>
            </a:r>
            <a:r>
              <a:rPr lang="pl-PL" dirty="0">
                <a:solidFill>
                  <a:srgbClr val="C00000"/>
                </a:solidFill>
              </a:rPr>
              <a:t> – symetria we wzornictwie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A5906603-A2AE-487A-8B55-D356F9864A3A}"/>
              </a:ext>
            </a:extLst>
          </p:cNvPr>
          <p:cNvCxnSpPr>
            <a:cxnSpLocks/>
          </p:cNvCxnSpPr>
          <p:nvPr/>
        </p:nvCxnSpPr>
        <p:spPr>
          <a:xfrm>
            <a:off x="566738" y="1916832"/>
            <a:ext cx="818172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ymbol zastępczy stopki 4"/>
          <p:cNvSpPr>
            <a:spLocks noGrp="1"/>
          </p:cNvSpPr>
          <p:nvPr>
            <p:ph type="ftr" sz="quarter" idx="4294967295"/>
          </p:nvPr>
        </p:nvSpPr>
        <p:spPr>
          <a:xfrm>
            <a:off x="1259632" y="6356350"/>
            <a:ext cx="6624736" cy="365760"/>
          </a:xfrm>
          <a:noFill/>
        </p:spPr>
        <p:txBody>
          <a:bodyPr/>
          <a:lstStyle/>
          <a:p>
            <a:r>
              <a:rPr lang="pl-PL" dirty="0"/>
              <a:t>źródło rysunku – Instytut Wzornictwa Przemysłowego, https://www.iwp.com.pl</a:t>
            </a:r>
          </a:p>
        </p:txBody>
      </p:sp>
    </p:spTree>
    <p:extLst>
      <p:ext uri="{BB962C8B-B14F-4D97-AF65-F5344CB8AC3E}">
        <p14:creationId xmlns:p14="http://schemas.microsoft.com/office/powerpoint/2010/main" val="31133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3.88889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Problem - palindromy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7"/>
            <a:ext cx="8001000" cy="1583382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Dane:   </a:t>
            </a:r>
            <a:r>
              <a:rPr lang="pl-PL" dirty="0"/>
              <a:t>t – łańcuch znaków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Wynik: </a:t>
            </a:r>
            <a:r>
              <a:rPr lang="pl-PL" dirty="0"/>
              <a:t>Odpowiedź na pytanie, czy t jest palindromem.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63688" y="2764379"/>
          <a:ext cx="568863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2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07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'*'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'+'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'*'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'*'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'+'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'*'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'*'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'+'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'*'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485466" y="1844824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</a:rPr>
              <a:t>n=len(t)-1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7236296" y="2260322"/>
            <a:ext cx="288033" cy="64807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wias klamrowy zamykający 11"/>
          <p:cNvSpPr/>
          <p:nvPr/>
        </p:nvSpPr>
        <p:spPr>
          <a:xfrm rot="5400000">
            <a:off x="4250450" y="2603394"/>
            <a:ext cx="720081" cy="5251609"/>
          </a:xfrm>
          <a:prstGeom prst="rightBrace">
            <a:avLst>
              <a:gd name="adj1" fmla="val 9698"/>
              <a:gd name="adj2" fmla="val 51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684992" y="5550331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solidFill>
                  <a:srgbClr val="002060"/>
                </a:solidFill>
              </a:rPr>
              <a:t>Czy</a:t>
            </a:r>
            <a:r>
              <a:rPr lang="pl-PL" sz="2400" dirty="0">
                <a:solidFill>
                  <a:srgbClr val="C00000"/>
                </a:solidFill>
              </a:rPr>
              <a:t> t[i]==t[n-i]</a:t>
            </a:r>
            <a:r>
              <a:rPr lang="pl-PL" sz="24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187689" y="1900283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</a:rPr>
              <a:t>i=0</a:t>
            </a:r>
          </a:p>
        </p:txBody>
      </p:sp>
      <p:cxnSp>
        <p:nvCxnSpPr>
          <p:cNvPr id="15" name="Łącznik prosty ze strzałką 14"/>
          <p:cNvCxnSpPr>
            <a:stCxn id="14" idx="2"/>
          </p:cNvCxnSpPr>
          <p:nvPr/>
        </p:nvCxnSpPr>
        <p:spPr>
          <a:xfrm>
            <a:off x="1546121" y="2361948"/>
            <a:ext cx="416365" cy="60190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awias klamrowy zamykający 18"/>
          <p:cNvSpPr/>
          <p:nvPr/>
        </p:nvSpPr>
        <p:spPr>
          <a:xfrm rot="5400000">
            <a:off x="4246067" y="2967038"/>
            <a:ext cx="720081" cy="3804247"/>
          </a:xfrm>
          <a:prstGeom prst="rightBrace">
            <a:avLst>
              <a:gd name="adj1" fmla="val 9698"/>
              <a:gd name="adj2" fmla="val 51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Nawias klamrowy zamykający 19"/>
          <p:cNvSpPr/>
          <p:nvPr/>
        </p:nvSpPr>
        <p:spPr>
          <a:xfrm rot="5400000">
            <a:off x="4232722" y="3248980"/>
            <a:ext cx="720081" cy="2520282"/>
          </a:xfrm>
          <a:prstGeom prst="rightBrace">
            <a:avLst>
              <a:gd name="adj1" fmla="val 9698"/>
              <a:gd name="adj2" fmla="val 51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Nawias klamrowy zamykający 20"/>
          <p:cNvSpPr/>
          <p:nvPr/>
        </p:nvSpPr>
        <p:spPr>
          <a:xfrm rot="5400000">
            <a:off x="4211960" y="3501007"/>
            <a:ext cx="720081" cy="1296144"/>
          </a:xfrm>
          <a:prstGeom prst="rightBrace">
            <a:avLst>
              <a:gd name="adj1" fmla="val 9698"/>
              <a:gd name="adj2" fmla="val 51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4142300" y="3717032"/>
            <a:ext cx="85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solidFill>
                  <a:srgbClr val="002060"/>
                </a:solidFill>
              </a:rPr>
              <a:t>True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1187624" y="4767535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</a:rPr>
              <a:t>i=0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982929" y="4407495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</a:rPr>
              <a:t>i=1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2631001" y="4047455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</a:rPr>
              <a:t>i=2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3207065" y="3759423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</a:rPr>
              <a:t>i=3</a:t>
            </a:r>
          </a:p>
        </p:txBody>
      </p:sp>
    </p:spTree>
    <p:extLst>
      <p:ext uri="{BB962C8B-B14F-4D97-AF65-F5344CB8AC3E}">
        <p14:creationId xmlns:p14="http://schemas.microsoft.com/office/powerpoint/2010/main" val="15132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14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Problem - palindromy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7"/>
            <a:ext cx="8001000" cy="1583382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Dane:   </a:t>
            </a:r>
            <a:r>
              <a:rPr lang="pl-PL" dirty="0"/>
              <a:t>t – łańcuch znaków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Wynik: </a:t>
            </a:r>
            <a:r>
              <a:rPr lang="pl-PL" dirty="0"/>
              <a:t>Odpowiedź na pytanie, czy t jest palindromem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63688" y="2764379"/>
          <a:ext cx="568863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2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07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'*'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</a:t>
                      </a:r>
                      <a:r>
                        <a:rPr lang="pl-PL" sz="2400" dirty="0">
                          <a:solidFill>
                            <a:srgbClr val="C00000"/>
                          </a:solidFill>
                        </a:rPr>
                        <a:t>+</a:t>
                      </a:r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'*'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'*'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'+'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'*'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'*'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</a:t>
                      </a:r>
                      <a:r>
                        <a:rPr lang="pl-PL" sz="2400" dirty="0">
                          <a:solidFill>
                            <a:srgbClr val="C00000"/>
                          </a:solidFill>
                        </a:rPr>
                        <a:t>*</a:t>
                      </a:r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'*'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485466" y="1844824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</a:rPr>
              <a:t>n=len(t)-1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7236296" y="2260322"/>
            <a:ext cx="288033" cy="64807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wias klamrowy zamykający 11"/>
          <p:cNvSpPr/>
          <p:nvPr/>
        </p:nvSpPr>
        <p:spPr>
          <a:xfrm rot="5400000">
            <a:off x="4250450" y="2603394"/>
            <a:ext cx="720081" cy="5251609"/>
          </a:xfrm>
          <a:prstGeom prst="rightBrace">
            <a:avLst>
              <a:gd name="adj1" fmla="val 9698"/>
              <a:gd name="adj2" fmla="val 51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684992" y="5550331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solidFill>
                  <a:srgbClr val="002060"/>
                </a:solidFill>
              </a:rPr>
              <a:t>Czy</a:t>
            </a:r>
            <a:r>
              <a:rPr lang="pl-PL" sz="2400" dirty="0">
                <a:solidFill>
                  <a:srgbClr val="C00000"/>
                </a:solidFill>
              </a:rPr>
              <a:t> t[i]==t[n-i]</a:t>
            </a:r>
            <a:r>
              <a:rPr lang="pl-PL" sz="24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187689" y="1900283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</a:rPr>
              <a:t>i=0</a:t>
            </a:r>
          </a:p>
        </p:txBody>
      </p:sp>
      <p:cxnSp>
        <p:nvCxnSpPr>
          <p:cNvPr id="15" name="Łącznik prosty ze strzałką 14"/>
          <p:cNvCxnSpPr>
            <a:stCxn id="14" idx="2"/>
          </p:cNvCxnSpPr>
          <p:nvPr/>
        </p:nvCxnSpPr>
        <p:spPr>
          <a:xfrm>
            <a:off x="1546121" y="2361948"/>
            <a:ext cx="416365" cy="60190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awias klamrowy zamykający 18"/>
          <p:cNvSpPr/>
          <p:nvPr/>
        </p:nvSpPr>
        <p:spPr>
          <a:xfrm rot="5400000">
            <a:off x="4246067" y="2967038"/>
            <a:ext cx="720081" cy="3804247"/>
          </a:xfrm>
          <a:prstGeom prst="rightBrace">
            <a:avLst>
              <a:gd name="adj1" fmla="val 9698"/>
              <a:gd name="adj2" fmla="val 51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4067944" y="4119463"/>
            <a:ext cx="95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 err="1">
                <a:solidFill>
                  <a:srgbClr val="002060"/>
                </a:solidFill>
              </a:rPr>
              <a:t>False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187624" y="4767535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</a:rPr>
              <a:t>i=0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982929" y="4407495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</a:rPr>
              <a:t>i=1</a:t>
            </a:r>
          </a:p>
        </p:txBody>
      </p:sp>
    </p:spTree>
    <p:extLst>
      <p:ext uri="{BB962C8B-B14F-4D97-AF65-F5344CB8AC3E}">
        <p14:creationId xmlns:p14="http://schemas.microsoft.com/office/powerpoint/2010/main" val="27925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9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7875"/>
          </a:xfrm>
        </p:spPr>
        <p:txBody>
          <a:bodyPr>
            <a:normAutofit/>
          </a:bodyPr>
          <a:lstStyle/>
          <a:p>
            <a:r>
              <a:rPr lang="pl-PL" altLang="pl-PL" sz="2400" dirty="0">
                <a:solidFill>
                  <a:srgbClr val="C00000"/>
                </a:solidFill>
                <a:cs typeface="Arial" charset="0"/>
              </a:rPr>
              <a:t>i… programowanie!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256362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endParaRPr lang="pl-PL" altLang="pl-PL" dirty="0">
              <a:solidFill>
                <a:srgbClr val="C00000"/>
              </a:solidFill>
            </a:endParaRPr>
          </a:p>
          <a:p>
            <a:pPr lvl="1">
              <a:spcAft>
                <a:spcPts val="1200"/>
              </a:spcAft>
              <a:defRPr/>
            </a:pPr>
            <a:r>
              <a:rPr lang="pl-PL" altLang="pl-PL" sz="2000" dirty="0">
                <a:cs typeface="Arial" charset="0"/>
              </a:rPr>
              <a:t>Ma początek dużo wcześniej </a:t>
            </a:r>
            <a:r>
              <a:rPr lang="pl-PL" altLang="pl-PL" sz="2000" dirty="0">
                <a:solidFill>
                  <a:srgbClr val="C00000"/>
                </a:solidFill>
                <a:cs typeface="Arial" charset="0"/>
              </a:rPr>
              <a:t>przed włączeniem komputera</a:t>
            </a:r>
            <a:r>
              <a:rPr lang="pl-PL" altLang="pl-PL" sz="2000" dirty="0">
                <a:cs typeface="Arial" charset="0"/>
              </a:rPr>
              <a:t>. </a:t>
            </a:r>
          </a:p>
          <a:p>
            <a:pPr lvl="1">
              <a:spcAft>
                <a:spcPts val="1200"/>
              </a:spcAft>
              <a:defRPr/>
            </a:pPr>
            <a:r>
              <a:rPr lang="pl-PL" altLang="pl-PL" sz="2000" dirty="0">
                <a:cs typeface="Arial" charset="0"/>
              </a:rPr>
              <a:t>Jest rozumiane jako </a:t>
            </a:r>
            <a:r>
              <a:rPr lang="pl-PL" altLang="pl-PL" sz="2000" dirty="0">
                <a:solidFill>
                  <a:srgbClr val="C00000"/>
                </a:solidFill>
                <a:cs typeface="Arial" charset="0"/>
              </a:rPr>
              <a:t>informatyczne podejście</a:t>
            </a:r>
            <a:r>
              <a:rPr lang="pl-PL" altLang="pl-PL" sz="2000" dirty="0">
                <a:cs typeface="Arial" charset="0"/>
              </a:rPr>
              <a:t> do rozwiązywania problemów z różnych dziedzin. </a:t>
            </a:r>
            <a:endParaRPr lang="pl-PL" altLang="pl-PL" sz="2000" dirty="0">
              <a:cs typeface="Arial" charset="0"/>
              <a:sym typeface="Symbol" pitchFamily="18" charset="2"/>
            </a:endParaRPr>
          </a:p>
          <a:p>
            <a:pPr lvl="1">
              <a:spcAft>
                <a:spcPts val="1200"/>
              </a:spcAft>
              <a:defRPr/>
            </a:pPr>
            <a:r>
              <a:rPr lang="pl-PL" altLang="pl-PL" sz="2000" dirty="0">
                <a:cs typeface="Arial" charset="0"/>
                <a:sym typeface="Symbol" pitchFamily="18" charset="2"/>
              </a:rPr>
              <a:t>Zaprogramowanie rozwiązanie </a:t>
            </a:r>
            <a:r>
              <a:rPr lang="pl-PL" altLang="pl-PL" sz="2000" dirty="0">
                <a:solidFill>
                  <a:srgbClr val="C00000"/>
                </a:solidFill>
                <a:cs typeface="Arial" charset="0"/>
                <a:sym typeface="Symbol" pitchFamily="18" charset="2"/>
              </a:rPr>
              <a:t>nie musi wiązać się                      z napisaniem programu </a:t>
            </a:r>
            <a:r>
              <a:rPr lang="pl-PL" altLang="pl-PL" sz="2000" dirty="0">
                <a:cs typeface="Arial" charset="0"/>
                <a:sym typeface="Symbol" pitchFamily="18" charset="2"/>
              </a:rPr>
              <a:t>w języku programowania, może być realizowane z wykorzystaniem aplikacji użytkowych i innego oprogramowania dla urządzenia cyfrowego.</a:t>
            </a:r>
            <a:r>
              <a:rPr lang="pl-PL" altLang="pl-PL" sz="2000" dirty="0">
                <a:cs typeface="Arial" charset="0"/>
              </a:rPr>
              <a:t> </a:t>
            </a:r>
          </a:p>
          <a:p>
            <a:pPr lvl="1">
              <a:spcAft>
                <a:spcPts val="1200"/>
              </a:spcAft>
              <a:defRPr/>
            </a:pPr>
            <a:r>
              <a:rPr lang="pl-PL" altLang="pl-PL" sz="2000" dirty="0">
                <a:cs typeface="Arial" charset="0"/>
              </a:rPr>
              <a:t>Poszczególne </a:t>
            </a:r>
            <a:r>
              <a:rPr lang="pl-PL" altLang="pl-PL" sz="2000" dirty="0">
                <a:solidFill>
                  <a:srgbClr val="C00000"/>
                </a:solidFill>
                <a:cs typeface="Arial" charset="0"/>
              </a:rPr>
              <a:t>etapy nie muszą być realizowane w jednym czasie</a:t>
            </a:r>
            <a:r>
              <a:rPr lang="pl-PL" altLang="pl-PL" sz="2000" dirty="0">
                <a:cs typeface="Arial" charset="0"/>
              </a:rPr>
              <a:t>. Model jest docelowy jest efektem wszystkich etapów kształcenia</a:t>
            </a:r>
            <a:r>
              <a:rPr lang="pl-PL" altLang="pl-PL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33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Problem - palindromy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7"/>
            <a:ext cx="8001000" cy="1583382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Dane:   </a:t>
            </a:r>
            <a:r>
              <a:rPr lang="pl-PL" dirty="0"/>
              <a:t>t – łańcuch znaków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Wynik: </a:t>
            </a:r>
            <a:r>
              <a:rPr lang="pl-PL" dirty="0"/>
              <a:t>Odpowiedź na pytanie, czy t jest palindromem</a:t>
            </a:r>
          </a:p>
          <a:p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532" r="8646" b="54470"/>
          <a:stretch/>
        </p:blipFill>
        <p:spPr bwMode="auto">
          <a:xfrm>
            <a:off x="755575" y="1962438"/>
            <a:ext cx="5129507" cy="290672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730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A44B97-379E-4EC3-BDAA-78D4B6F0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Myślenie </a:t>
            </a:r>
            <a:r>
              <a:rPr lang="pl-PL" dirty="0" err="1">
                <a:solidFill>
                  <a:srgbClr val="C00000"/>
                </a:solidFill>
              </a:rPr>
              <a:t>komputacyjne</a:t>
            </a:r>
            <a:r>
              <a:rPr lang="pl-PL" dirty="0">
                <a:solidFill>
                  <a:srgbClr val="C00000"/>
                </a:solidFill>
              </a:rPr>
              <a:t> – wyszukiwanie wzorca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7F2220-0A1E-4E23-80EB-970D39A8C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5"/>
            <a:ext cx="7092280" cy="50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68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EF11CC-8BF7-41DF-AF8C-B8C18679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Myślenie </a:t>
            </a:r>
            <a:r>
              <a:rPr lang="pl-PL" dirty="0" err="1">
                <a:solidFill>
                  <a:srgbClr val="C00000"/>
                </a:solidFill>
              </a:rPr>
              <a:t>komputacyjne</a:t>
            </a:r>
            <a:r>
              <a:rPr lang="pl-PL" dirty="0">
                <a:solidFill>
                  <a:srgbClr val="C00000"/>
                </a:solidFill>
              </a:rPr>
              <a:t> – porównywanie tekstów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5" y="1268760"/>
            <a:ext cx="8007863" cy="461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870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 wyszukiwania wzorca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Specyfikacja algorytmu: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Dane: </a:t>
            </a:r>
          </a:p>
          <a:p>
            <a:pPr marL="439207" lvl="1" indent="0">
              <a:buNone/>
            </a:pPr>
            <a:r>
              <a:rPr lang="pl-PL" b="1" dirty="0">
                <a:sym typeface="Symbol"/>
              </a:rPr>
              <a:t></a:t>
            </a:r>
            <a:r>
              <a:rPr lang="pl-PL" dirty="0"/>
              <a:t> – alfabet,  |</a:t>
            </a:r>
            <a:r>
              <a:rPr lang="pl-PL" b="1" dirty="0">
                <a:sym typeface="Symbol"/>
              </a:rPr>
              <a:t> </a:t>
            </a:r>
            <a:r>
              <a:rPr lang="pl-PL" dirty="0"/>
              <a:t> |=</a:t>
            </a:r>
            <a:r>
              <a:rPr lang="pl-PL" b="1" dirty="0"/>
              <a:t>d,</a:t>
            </a:r>
          </a:p>
          <a:p>
            <a:pPr marL="439207" lvl="1" indent="0">
              <a:buNone/>
            </a:pPr>
            <a:r>
              <a:rPr lang="pl-PL" dirty="0"/>
              <a:t>Rozważamy zbiór wszystkich słów </a:t>
            </a:r>
            <a:r>
              <a:rPr lang="pl-PL" dirty="0">
                <a:sym typeface="Symbol"/>
              </a:rPr>
              <a:t>* </a:t>
            </a:r>
            <a:r>
              <a:rPr lang="pl-PL" dirty="0"/>
              <a:t>na alfabetem </a:t>
            </a:r>
            <a:r>
              <a:rPr lang="pl-PL" dirty="0">
                <a:sym typeface="Symbol"/>
              </a:rPr>
              <a:t>, z których możemy tworzyć teksty, </a:t>
            </a:r>
            <a:r>
              <a:rPr lang="el-GR" altLang="pl-PL" dirty="0">
                <a:cs typeface="Arial" charset="0"/>
              </a:rPr>
              <a:t>ε</a:t>
            </a:r>
            <a:r>
              <a:rPr lang="pl-PL" altLang="pl-PL" dirty="0">
                <a:cs typeface="Arial" charset="0"/>
              </a:rPr>
              <a:t> – puste słowo</a:t>
            </a:r>
            <a:r>
              <a:rPr lang="pl-PL" dirty="0">
                <a:sym typeface="Symbol"/>
              </a:rPr>
              <a:t>.</a:t>
            </a:r>
            <a:endParaRPr lang="pl-PL" dirty="0"/>
          </a:p>
          <a:p>
            <a:pPr marL="439207" lvl="1" indent="0">
              <a:buNone/>
            </a:pPr>
            <a:r>
              <a:rPr lang="pl-PL" b="1" dirty="0"/>
              <a:t>T</a:t>
            </a:r>
            <a:r>
              <a:rPr lang="pl-PL" dirty="0"/>
              <a:t> – tekst, </a:t>
            </a:r>
            <a:r>
              <a:rPr lang="pl-PL" b="1" dirty="0"/>
              <a:t>w</a:t>
            </a:r>
            <a:r>
              <a:rPr lang="pl-PL" dirty="0"/>
              <a:t> – wzorzec, |</a:t>
            </a:r>
            <a:r>
              <a:rPr lang="pl-PL" dirty="0" err="1"/>
              <a:t>T|=n</a:t>
            </a:r>
            <a:r>
              <a:rPr lang="pl-PL" dirty="0"/>
              <a:t>, |</a:t>
            </a:r>
            <a:r>
              <a:rPr lang="pl-PL" dirty="0" err="1"/>
              <a:t>w|=m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Wynik:  </a:t>
            </a:r>
            <a:r>
              <a:rPr lang="pl-PL" dirty="0"/>
              <a:t>Miejsca wystąpień wzorca </a:t>
            </a:r>
            <a:r>
              <a:rPr lang="pl-PL" b="1" dirty="0"/>
              <a:t>w</a:t>
            </a:r>
            <a:r>
              <a:rPr lang="pl-PL" dirty="0"/>
              <a:t> </a:t>
            </a:r>
            <a:r>
              <a:rPr lang="pl-PL" dirty="0" err="1"/>
              <a:t>w</a:t>
            </a:r>
            <a:r>
              <a:rPr lang="pl-PL" dirty="0"/>
              <a:t> tekście </a:t>
            </a:r>
            <a:r>
              <a:rPr lang="pl-PL" b="1" dirty="0"/>
              <a:t>T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Przykład: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Dane:</a:t>
            </a:r>
          </a:p>
          <a:p>
            <a:pPr marL="439207" lvl="1" indent="0">
              <a:buNone/>
            </a:pPr>
            <a:r>
              <a:rPr lang="pl-PL" b="1" dirty="0">
                <a:sym typeface="Symbol"/>
              </a:rPr>
              <a:t></a:t>
            </a:r>
            <a:r>
              <a:rPr lang="pl-PL" b="1" dirty="0"/>
              <a:t> </a:t>
            </a:r>
            <a:r>
              <a:rPr lang="pl-PL" dirty="0"/>
              <a:t>– zbiór znaków o kodach ASCII od 0 do 127, |</a:t>
            </a:r>
            <a:r>
              <a:rPr lang="pl-PL" b="1" dirty="0">
                <a:sym typeface="Symbol"/>
              </a:rPr>
              <a:t> </a:t>
            </a:r>
            <a:r>
              <a:rPr lang="pl-PL" dirty="0"/>
              <a:t> |=128</a:t>
            </a:r>
          </a:p>
          <a:p>
            <a:pPr marL="439207" lvl="1" indent="0">
              <a:buNone/>
            </a:pPr>
            <a:r>
              <a:rPr lang="pl-PL" b="1" dirty="0"/>
              <a:t>w</a:t>
            </a:r>
            <a:r>
              <a:rPr lang="pl-PL" dirty="0"/>
              <a:t> = ‘</a:t>
            </a:r>
            <a:r>
              <a:rPr lang="pl-PL" dirty="0">
                <a:solidFill>
                  <a:srgbClr val="FF0000"/>
                </a:solidFill>
              </a:rPr>
              <a:t>SZOSA’</a:t>
            </a:r>
          </a:p>
          <a:p>
            <a:pPr marL="439207" lvl="1" indent="0">
              <a:buNone/>
            </a:pPr>
            <a:r>
              <a:rPr lang="pl-PL" b="1" dirty="0"/>
              <a:t>T</a:t>
            </a:r>
            <a:r>
              <a:rPr lang="pl-PL" dirty="0"/>
              <a:t> = ‘W CZASIE SUSZY </a:t>
            </a:r>
            <a:r>
              <a:rPr lang="pl-PL" dirty="0">
                <a:solidFill>
                  <a:srgbClr val="FF0000"/>
                </a:solidFill>
              </a:rPr>
              <a:t>SZOSA</a:t>
            </a:r>
            <a:r>
              <a:rPr lang="pl-PL" dirty="0"/>
              <a:t> SUCHA’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Wynik: </a:t>
            </a:r>
            <a:r>
              <a:rPr lang="pl-PL" dirty="0"/>
              <a:t>15</a:t>
            </a:r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8006B3-1020-4ACF-ADF3-277B32F7AC59}" type="slidenum">
              <a:rPr lang="pl-PL" smtClean="0"/>
              <a:pPr>
                <a:defRPr/>
              </a:pPr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wzorca - zastosowania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pl-PL" dirty="0"/>
          </a:p>
          <a:p>
            <a:pPr marL="0" indent="0">
              <a:lnSpc>
                <a:spcPct val="90000"/>
              </a:lnSpc>
              <a:buNone/>
            </a:pPr>
            <a:r>
              <a:rPr lang="pl-PL" dirty="0"/>
              <a:t>Problem wyszukiwania wzorca ma bardzo szerokie zastosowania, Wyszukiwanie zgodnych fragmentów tekstu może służyć do:</a:t>
            </a:r>
          </a:p>
          <a:p>
            <a:pPr>
              <a:lnSpc>
                <a:spcPct val="90000"/>
              </a:lnSpc>
            </a:pPr>
            <a:r>
              <a:rPr lang="pl-PL" dirty="0"/>
              <a:t>identyfikowanie plagiatów w pracach naukowych, dziełach literackich,</a:t>
            </a:r>
          </a:p>
          <a:p>
            <a:pPr>
              <a:lnSpc>
                <a:spcPct val="90000"/>
              </a:lnSpc>
            </a:pPr>
            <a:r>
              <a:rPr lang="pl-PL" dirty="0"/>
              <a:t>identyfikowanie plagiatów w utworach muzycznych,</a:t>
            </a:r>
          </a:p>
          <a:p>
            <a:pPr>
              <a:lnSpc>
                <a:spcPct val="90000"/>
              </a:lnSpc>
            </a:pPr>
            <a:r>
              <a:rPr lang="pl-PL" dirty="0"/>
              <a:t>porównywanie fragmentów DNA, </a:t>
            </a:r>
          </a:p>
          <a:p>
            <a:pPr>
              <a:lnSpc>
                <a:spcPct val="90000"/>
              </a:lnSpc>
            </a:pPr>
            <a:r>
              <a:rPr lang="pl-PL" dirty="0"/>
              <a:t>wyszukiwanie fraz tekstów w edytorach tekstów, </a:t>
            </a:r>
          </a:p>
          <a:p>
            <a:pPr>
              <a:lnSpc>
                <a:spcPct val="90000"/>
              </a:lnSpc>
            </a:pPr>
            <a:r>
              <a:rPr lang="pl-PL" dirty="0"/>
              <a:t>zastępowanie danego tekstu innym tekstem, </a:t>
            </a:r>
          </a:p>
          <a:p>
            <a:pPr>
              <a:lnSpc>
                <a:spcPct val="90000"/>
              </a:lnSpc>
            </a:pPr>
            <a:r>
              <a:rPr lang="pl-PL" dirty="0"/>
              <a:t>wyszukiwanie miejsc w sieci z danym tekstem przez wyszukiwarki internetowe,</a:t>
            </a:r>
          </a:p>
          <a:p>
            <a:pPr>
              <a:lnSpc>
                <a:spcPct val="90000"/>
              </a:lnSpc>
            </a:pPr>
            <a:r>
              <a:rPr lang="pl-P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262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Przegląd algorytmów wyszukiwania wzorca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054001"/>
            <a:ext cx="8001000" cy="4967287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Algorytm naiwny</a:t>
            </a:r>
          </a:p>
          <a:p>
            <a:pPr lvl="1"/>
            <a:r>
              <a:rPr lang="pl-PL" dirty="0"/>
              <a:t>Sprawdzamy wszystkie możliwości, porównując  wzorzec z tekstem, po każdym przyrównaniu wzorca do tekstu przesuwamy się o jeden znak w prawo w tekście.</a:t>
            </a:r>
          </a:p>
          <a:p>
            <a:r>
              <a:rPr lang="pl-PL" dirty="0"/>
              <a:t>Algorytm Rabina – Karpa</a:t>
            </a:r>
          </a:p>
          <a:p>
            <a:pPr lvl="1"/>
            <a:r>
              <a:rPr lang="pl-PL" dirty="0"/>
              <a:t>teoria liczb: liczby pierwsze i arytmetyka modulo,</a:t>
            </a:r>
          </a:p>
          <a:p>
            <a:pPr lvl="1"/>
            <a:r>
              <a:rPr lang="pl-PL" dirty="0"/>
              <a:t>funkcja haszująca.</a:t>
            </a:r>
          </a:p>
          <a:p>
            <a:r>
              <a:rPr lang="pl-PL" dirty="0"/>
              <a:t>Algorytm </a:t>
            </a:r>
            <a:r>
              <a:rPr lang="pl-PL" dirty="0" err="1"/>
              <a:t>Knutha</a:t>
            </a:r>
            <a:r>
              <a:rPr lang="pl-PL" dirty="0"/>
              <a:t> – Morrisa –</a:t>
            </a:r>
            <a:r>
              <a:rPr lang="pl-PL" dirty="0" err="1"/>
              <a:t>Pratta</a:t>
            </a:r>
            <a:endParaRPr lang="pl-PL" dirty="0"/>
          </a:p>
          <a:p>
            <a:pPr lvl="1"/>
            <a:r>
              <a:rPr lang="pl-PL" dirty="0"/>
              <a:t>wykorzystujemy strukturę wzorca,</a:t>
            </a:r>
          </a:p>
          <a:p>
            <a:pPr lvl="1"/>
            <a:r>
              <a:rPr lang="pl-PL" dirty="0"/>
              <a:t>Wykorzystuje tablicę długości </a:t>
            </a:r>
            <a:r>
              <a:rPr lang="pl-PL" dirty="0" err="1"/>
              <a:t>prefikso-sufiksów</a:t>
            </a:r>
            <a:r>
              <a:rPr lang="pl-PL" dirty="0"/>
              <a:t> kolejnych prefiksów,</a:t>
            </a:r>
          </a:p>
          <a:p>
            <a:pPr lvl="1"/>
            <a:r>
              <a:rPr lang="pl-PL" dirty="0"/>
              <a:t>algorytm jest optymalny.</a:t>
            </a:r>
          </a:p>
          <a:p>
            <a:r>
              <a:rPr lang="pl-PL" dirty="0"/>
              <a:t>I wiele innych…</a:t>
            </a:r>
          </a:p>
        </p:txBody>
      </p:sp>
    </p:spTree>
    <p:extLst>
      <p:ext uri="{BB962C8B-B14F-4D97-AF65-F5344CB8AC3E}">
        <p14:creationId xmlns:p14="http://schemas.microsoft.com/office/powerpoint/2010/main" val="4444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naiwny poszukiwania wzorca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979712" y="3450704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7504" y="3573016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Przesunięcie i=0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dirty="0"/>
              <a:t>Długość tekstu n=10, długość wzorca m=3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979712" y="2204864"/>
          <a:ext cx="57606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2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1542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dirty="0"/>
              <a:t>Długość tekstu n=10, długość wzorca m=3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naiwny poszukiwania wzorca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555776" y="3450704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7504" y="3573016"/>
            <a:ext cx="1672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Przesunięcie i=1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979712" y="2204864"/>
          <a:ext cx="57606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2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309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dirty="0"/>
              <a:t>Długość tekstu n=10, długość wzorca m=3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naiwny poszukiwania wzorca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131840" y="3450704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7504" y="3573016"/>
            <a:ext cx="1672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Przesunięcie i=2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979712" y="2204864"/>
          <a:ext cx="57606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2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9100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dirty="0"/>
              <a:t>Długość tekstu n=10, długość wzorca m=3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naiwny poszukiwania wzorca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707904" y="3450704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7504" y="3573016"/>
            <a:ext cx="1672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Przesunięcie i=3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979712" y="2204864"/>
          <a:ext cx="57606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2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48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>
                <a:solidFill>
                  <a:srgbClr val="C00000"/>
                </a:solidFill>
              </a:rPr>
              <a:t>Etapy procesu programowania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5576" y="1556792"/>
            <a:ext cx="49609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+mj-lt"/>
              </a:rPr>
              <a:t>specyfikacja problemu: dane i wyniki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44218" y="2431936"/>
            <a:ext cx="51845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+mj-lt"/>
              </a:rPr>
              <a:t>modele, pojęcia, podział na </a:t>
            </a:r>
            <a:r>
              <a:rPr lang="pl-PL" dirty="0" err="1">
                <a:solidFill>
                  <a:srgbClr val="002060"/>
                </a:solidFill>
                <a:latin typeface="+mj-lt"/>
              </a:rPr>
              <a:t>podproblemy</a:t>
            </a:r>
            <a:endParaRPr lang="pl-P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292290" y="3311272"/>
            <a:ext cx="387486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+mj-lt"/>
              </a:rPr>
              <a:t>odkrycie rozwiązania: algorytm </a:t>
            </a:r>
          </a:p>
          <a:p>
            <a:pPr algn="ctr"/>
            <a:r>
              <a:rPr lang="pl-PL" dirty="0">
                <a:solidFill>
                  <a:srgbClr val="002060"/>
                </a:solidFill>
                <a:latin typeface="+mj-lt"/>
              </a:rPr>
              <a:t>i struktury danych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467544" y="4460056"/>
            <a:ext cx="561662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+mj-lt"/>
              </a:rPr>
              <a:t>zapis rozwiązania w języku programowania</a:t>
            </a:r>
          </a:p>
          <a:p>
            <a:pPr algn="ctr"/>
            <a:r>
              <a:rPr lang="pl-PL" dirty="0">
                <a:solidFill>
                  <a:srgbClr val="002060"/>
                </a:solidFill>
                <a:latin typeface="+mj-lt"/>
              </a:rPr>
              <a:t>opracowanie dokumentacji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862862" y="5589240"/>
            <a:ext cx="275371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+mj-lt"/>
              </a:rPr>
              <a:t>testowanie</a:t>
            </a:r>
          </a:p>
        </p:txBody>
      </p:sp>
      <p:sp>
        <p:nvSpPr>
          <p:cNvPr id="17" name="Strzałka w dół 16"/>
          <p:cNvSpPr/>
          <p:nvPr/>
        </p:nvSpPr>
        <p:spPr>
          <a:xfrm>
            <a:off x="3159433" y="1946464"/>
            <a:ext cx="152456" cy="485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dół 17"/>
          <p:cNvSpPr/>
          <p:nvPr/>
        </p:nvSpPr>
        <p:spPr>
          <a:xfrm>
            <a:off x="3159433" y="2816508"/>
            <a:ext cx="152456" cy="485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>
            <a:off x="3167873" y="3968636"/>
            <a:ext cx="152456" cy="485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dół 19"/>
          <p:cNvSpPr/>
          <p:nvPr/>
        </p:nvSpPr>
        <p:spPr>
          <a:xfrm>
            <a:off x="3167873" y="5112480"/>
            <a:ext cx="152456" cy="485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Nawias klamrowy zamykający 24"/>
          <p:cNvSpPr/>
          <p:nvPr/>
        </p:nvSpPr>
        <p:spPr>
          <a:xfrm>
            <a:off x="5940152" y="1340768"/>
            <a:ext cx="432048" cy="4680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6300192" y="3358733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+mj-lt"/>
              </a:rPr>
              <a:t>Proces programowania rozwiązania problemu</a:t>
            </a:r>
          </a:p>
        </p:txBody>
      </p:sp>
    </p:spTree>
    <p:extLst>
      <p:ext uri="{BB962C8B-B14F-4D97-AF65-F5344CB8AC3E}">
        <p14:creationId xmlns:p14="http://schemas.microsoft.com/office/powerpoint/2010/main" val="26890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dirty="0"/>
              <a:t>Długość tekstu n=10, długość wzorca m=3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naiwny poszukiwania wzorca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979712" y="2204864"/>
          <a:ext cx="57606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2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283968" y="3450704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7504" y="3573016"/>
            <a:ext cx="1672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Przesunięcie i=4</a:t>
            </a:r>
          </a:p>
        </p:txBody>
      </p:sp>
    </p:spTree>
    <p:extLst>
      <p:ext uri="{BB962C8B-B14F-4D97-AF65-F5344CB8AC3E}">
        <p14:creationId xmlns:p14="http://schemas.microsoft.com/office/powerpoint/2010/main" val="6430443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dirty="0"/>
              <a:t>Długość tekstu n=10, długość wzorca m=3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naiwny poszukiwania wzorca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979712" y="2204864"/>
          <a:ext cx="57606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2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860032" y="3450704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7504" y="3573016"/>
            <a:ext cx="1672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Przesunięcie i=5</a:t>
            </a:r>
          </a:p>
        </p:txBody>
      </p:sp>
    </p:spTree>
    <p:extLst>
      <p:ext uri="{BB962C8B-B14F-4D97-AF65-F5344CB8AC3E}">
        <p14:creationId xmlns:p14="http://schemas.microsoft.com/office/powerpoint/2010/main" val="964360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dirty="0"/>
              <a:t>Długość tekstu n=10, długość wzorca m=3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naiwny poszukiwania wzorca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979712" y="2204864"/>
          <a:ext cx="57606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2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436096" y="3450704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7504" y="3573016"/>
            <a:ext cx="1672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Przesunięcie i=6</a:t>
            </a:r>
          </a:p>
        </p:txBody>
      </p:sp>
    </p:spTree>
    <p:extLst>
      <p:ext uri="{BB962C8B-B14F-4D97-AF65-F5344CB8AC3E}">
        <p14:creationId xmlns:p14="http://schemas.microsoft.com/office/powerpoint/2010/main" val="16361745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dirty="0"/>
              <a:t>Długość tekstu T: n=10, długość wzorca w: m=3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Miejsca wystąpień </a:t>
            </a:r>
            <a:r>
              <a:rPr lang="pl-PL" b="1" i="1" dirty="0"/>
              <a:t>w</a:t>
            </a:r>
            <a:r>
              <a:rPr lang="pl-PL" dirty="0"/>
              <a:t> </a:t>
            </a:r>
            <a:r>
              <a:rPr lang="pl-PL" dirty="0" err="1"/>
              <a:t>w</a:t>
            </a:r>
            <a:r>
              <a:rPr lang="pl-PL" dirty="0"/>
              <a:t> </a:t>
            </a:r>
            <a:r>
              <a:rPr lang="pl-PL" b="1" i="1" dirty="0"/>
              <a:t>T</a:t>
            </a:r>
            <a:r>
              <a:rPr lang="pl-PL" dirty="0"/>
              <a:t>: 2, 4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naiwny poszukiwania wzorca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979712" y="2204864"/>
          <a:ext cx="57606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2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012160" y="3450704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7504" y="3573016"/>
            <a:ext cx="1672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Przesunięcie i=7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012160" y="175307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n-m</a:t>
            </a:r>
          </a:p>
        </p:txBody>
      </p:sp>
    </p:spTree>
    <p:extLst>
      <p:ext uri="{BB962C8B-B14F-4D97-AF65-F5344CB8AC3E}">
        <p14:creationId xmlns:p14="http://schemas.microsoft.com/office/powerpoint/2010/main" val="42912380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dirty="0"/>
              <a:t>Długość tekstu T: n=10, długość wzorca w: m=3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naiwny poszukiwania wzorca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979712" y="2204864"/>
          <a:ext cx="57606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2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012160" y="3450704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7504" y="3573016"/>
            <a:ext cx="1672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Przesunięcie i=7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012160" y="175307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n-m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3" t="20612" r="21837" b="56893"/>
          <a:stretch/>
        </p:blipFill>
        <p:spPr bwMode="auto">
          <a:xfrm>
            <a:off x="755576" y="4005064"/>
            <a:ext cx="4780397" cy="20162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4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8849" r="50000" b="58191"/>
          <a:stretch/>
        </p:blipFill>
        <p:spPr bwMode="auto">
          <a:xfrm>
            <a:off x="1136711" y="3789040"/>
            <a:ext cx="4176465" cy="235274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naiwny - złożoność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Porównanie T[</a:t>
            </a:r>
            <a:r>
              <a:rPr lang="pl-PL" dirty="0" err="1"/>
              <a:t>i:i+m</a:t>
            </a:r>
            <a:r>
              <a:rPr lang="pl-PL" dirty="0"/>
              <a:t>]==w[0:m] jest skróconym zapisem w języku </a:t>
            </a:r>
            <a:r>
              <a:rPr lang="pl-PL" dirty="0" err="1"/>
              <a:t>Python</a:t>
            </a:r>
            <a:r>
              <a:rPr lang="pl-PL" dirty="0"/>
              <a:t> iteracji po długości wzorca.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3" t="20612" r="21837" b="56893"/>
          <a:stretch/>
        </p:blipFill>
        <p:spPr bwMode="auto">
          <a:xfrm>
            <a:off x="1115616" y="1124744"/>
            <a:ext cx="4780397" cy="20162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547664" y="4962940"/>
            <a:ext cx="3024336" cy="7703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97248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naiwny - złożoność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1"/>
          </p:nvPr>
        </p:nvSpPr>
        <p:spPr>
          <a:xfrm>
            <a:off x="566738" y="1198017"/>
            <a:ext cx="8325742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Bookman Old Style" panose="02050604050505020204" pitchFamily="18" charset="0"/>
              </a:rPr>
              <a:t>Liczba porównań symboli może być rzędu </a:t>
            </a:r>
            <a:r>
              <a:rPr lang="pl-PL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n</a:t>
            </a:r>
            <a:r>
              <a:rPr lang="pl-PL" b="1" baseline="30000" dirty="0">
                <a:solidFill>
                  <a:srgbClr val="002060"/>
                </a:solidFill>
                <a:latin typeface="Bookman Old Style" panose="02050604050505020204" pitchFamily="18" charset="0"/>
              </a:rPr>
              <a:t>2</a:t>
            </a:r>
            <a:r>
              <a:rPr lang="pl-PL" dirty="0">
                <a:solidFill>
                  <a:srgbClr val="002060"/>
                </a:solidFill>
                <a:latin typeface="Bookman Old Style" panose="02050604050505020204" pitchFamily="18" charset="0"/>
              </a:rPr>
              <a:t>, np. dla m=n/2+1, 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latin typeface="Bookman Old Style" panose="02050604050505020204" pitchFamily="18" charset="0"/>
              </a:rPr>
              <a:t>gdzie n parzyste.</a:t>
            </a:r>
          </a:p>
          <a:p>
            <a:endParaRPr lang="pl-PL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pl-PL" dirty="0"/>
              <a:t>Przykład: n=12, m=7</a:t>
            </a:r>
          </a:p>
          <a:p>
            <a:pPr lvl="1"/>
            <a:r>
              <a:rPr lang="pl-PL" dirty="0">
                <a:solidFill>
                  <a:srgbClr val="002060"/>
                </a:solidFill>
                <a:latin typeface="Bookman Old Style" panose="02050604050505020204" pitchFamily="18" charset="0"/>
              </a:rPr>
              <a:t> T = </a:t>
            </a:r>
            <a:r>
              <a:rPr lang="pl-PL" dirty="0"/>
              <a:t>’</a:t>
            </a:r>
            <a:r>
              <a:rPr lang="pl-PL" dirty="0">
                <a:solidFill>
                  <a:srgbClr val="002060"/>
                </a:solidFill>
                <a:latin typeface="Bookman Old Style" panose="02050604050505020204" pitchFamily="18" charset="0"/>
              </a:rPr>
              <a:t>000000000001’</a:t>
            </a:r>
          </a:p>
          <a:p>
            <a:pPr lvl="1"/>
            <a:r>
              <a:rPr lang="pl-PL" dirty="0"/>
              <a:t>  w = ’000001’</a:t>
            </a:r>
            <a:endParaRPr lang="pl-PL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pl-PL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pl-PL" dirty="0"/>
              <a:t>Załóżmy, że alfabet jest dwuliterowy (dla większej liczby liter jest analogicznie). Niech T, w będą losowymi tekstami nad tym alfabetem. </a:t>
            </a:r>
            <a:r>
              <a:rPr lang="pl-PL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Prawdopodobieństwo, że w[i]=T[</a:t>
            </a:r>
            <a:r>
              <a:rPr lang="pl-PL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i+j</a:t>
            </a:r>
            <a:r>
              <a:rPr lang="pl-PL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] jest równe ½. </a:t>
            </a:r>
          </a:p>
          <a:p>
            <a:endParaRPr lang="pl-PL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pl-PL" dirty="0">
                <a:solidFill>
                  <a:srgbClr val="002060"/>
                </a:solidFill>
                <a:latin typeface="Bookman Old Style" panose="02050604050505020204" pitchFamily="18" charset="0"/>
              </a:rPr>
              <a:t>Dla ustalonego </a:t>
            </a:r>
            <a:r>
              <a:rPr lang="pl-PL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 </a:t>
            </a:r>
            <a:r>
              <a:rPr lang="pl-PL" dirty="0">
                <a:solidFill>
                  <a:srgbClr val="002060"/>
                </a:solidFill>
                <a:latin typeface="Bookman Old Style" panose="02050604050505020204" pitchFamily="18" charset="0"/>
              </a:rPr>
              <a:t>oczekiwana jest zatem liczba testów nie większa niż dwa. </a:t>
            </a:r>
            <a:r>
              <a:rPr lang="pl-PL" dirty="0">
                <a:solidFill>
                  <a:srgbClr val="C00000"/>
                </a:solidFill>
              </a:rPr>
              <a:t>Średnia złożoność </a:t>
            </a:r>
            <a:r>
              <a:rPr lang="pl-PL" dirty="0"/>
              <a:t>algorytmu naiwnego mierzona liczbą porównań nie przekracza</a:t>
            </a:r>
            <a:r>
              <a:rPr lang="pl-PL" dirty="0">
                <a:solidFill>
                  <a:srgbClr val="002060"/>
                </a:solidFill>
                <a:latin typeface="Bookman Old Style" panose="02050604050505020204" pitchFamily="18" charset="0"/>
              </a:rPr>
              <a:t>  2*n, czyli jest liniowa.</a:t>
            </a:r>
          </a:p>
        </p:txBody>
      </p:sp>
    </p:spTree>
    <p:extLst>
      <p:ext uri="{BB962C8B-B14F-4D97-AF65-F5344CB8AC3E}">
        <p14:creationId xmlns:p14="http://schemas.microsoft.com/office/powerpoint/2010/main" val="32119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Rabina-Karpa poszukiwania wzorca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Specyfikacja algorytmu: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Dane: </a:t>
            </a:r>
          </a:p>
          <a:p>
            <a:pPr marL="439207" lvl="1" indent="0">
              <a:buNone/>
            </a:pPr>
            <a:r>
              <a:rPr lang="pl-PL" b="1" dirty="0">
                <a:sym typeface="Symbol"/>
              </a:rPr>
              <a:t></a:t>
            </a:r>
            <a:r>
              <a:rPr lang="pl-PL" dirty="0"/>
              <a:t> – alfabet,  |</a:t>
            </a:r>
            <a:r>
              <a:rPr lang="pl-PL" b="1" dirty="0">
                <a:sym typeface="Symbol"/>
              </a:rPr>
              <a:t> </a:t>
            </a:r>
            <a:r>
              <a:rPr lang="pl-PL" dirty="0"/>
              <a:t> |=</a:t>
            </a:r>
            <a:r>
              <a:rPr lang="pl-PL" b="1" dirty="0"/>
              <a:t>d,</a:t>
            </a:r>
          </a:p>
          <a:p>
            <a:pPr marL="439207" lvl="1" indent="0">
              <a:buNone/>
            </a:pPr>
            <a:r>
              <a:rPr lang="pl-PL" b="1" dirty="0"/>
              <a:t>w</a:t>
            </a:r>
            <a:r>
              <a:rPr lang="pl-PL" dirty="0"/>
              <a:t> – wzorzec (słowo ze zbioru </a:t>
            </a:r>
            <a:r>
              <a:rPr lang="pl-PL" b="1" dirty="0">
                <a:sym typeface="Symbol"/>
              </a:rPr>
              <a:t>*</a:t>
            </a:r>
            <a:r>
              <a:rPr lang="pl-PL" dirty="0">
                <a:sym typeface="Symbol"/>
              </a:rPr>
              <a:t>)</a:t>
            </a:r>
            <a:r>
              <a:rPr lang="pl-PL" dirty="0"/>
              <a:t>, |w|=m, </a:t>
            </a:r>
            <a:r>
              <a:rPr lang="pl-PL" b="1" dirty="0"/>
              <a:t>T</a:t>
            </a:r>
            <a:r>
              <a:rPr lang="pl-PL" dirty="0"/>
              <a:t> – tekst, |T|=n,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Wynik:  </a:t>
            </a:r>
            <a:r>
              <a:rPr lang="pl-PL" dirty="0"/>
              <a:t>Miejsca wystąpień wzorca </a:t>
            </a:r>
            <a:r>
              <a:rPr lang="pl-PL" b="1" dirty="0"/>
              <a:t>w</a:t>
            </a:r>
            <a:r>
              <a:rPr lang="pl-PL" dirty="0"/>
              <a:t> </a:t>
            </a:r>
            <a:r>
              <a:rPr lang="pl-PL" dirty="0" err="1"/>
              <a:t>w</a:t>
            </a:r>
            <a:r>
              <a:rPr lang="pl-PL" dirty="0"/>
              <a:t> tekście </a:t>
            </a:r>
            <a:r>
              <a:rPr lang="pl-PL" b="1" dirty="0"/>
              <a:t>T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Przykład: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Dane:</a:t>
            </a:r>
          </a:p>
          <a:p>
            <a:pPr marL="439207" lvl="1" indent="0">
              <a:buNone/>
            </a:pPr>
            <a:r>
              <a:rPr lang="pl-PL" b="1" dirty="0">
                <a:sym typeface="Symbol"/>
              </a:rPr>
              <a:t></a:t>
            </a:r>
            <a:r>
              <a:rPr lang="pl-PL" b="1" dirty="0"/>
              <a:t> </a:t>
            </a:r>
            <a:r>
              <a:rPr lang="pl-PL" dirty="0"/>
              <a:t>– zbiór znaków o kodach ASCII od 0 do 127, |</a:t>
            </a:r>
            <a:r>
              <a:rPr lang="pl-PL" b="1" dirty="0">
                <a:sym typeface="Symbol"/>
              </a:rPr>
              <a:t> </a:t>
            </a:r>
            <a:r>
              <a:rPr lang="pl-PL" dirty="0"/>
              <a:t> |=128</a:t>
            </a:r>
          </a:p>
          <a:p>
            <a:pPr marL="439207" lvl="1" indent="0">
              <a:buNone/>
            </a:pPr>
            <a:r>
              <a:rPr lang="pl-PL" b="1" dirty="0"/>
              <a:t>w</a:t>
            </a:r>
            <a:r>
              <a:rPr lang="pl-PL" dirty="0"/>
              <a:t> = ‘</a:t>
            </a:r>
            <a:r>
              <a:rPr lang="pl-PL" dirty="0">
                <a:solidFill>
                  <a:srgbClr val="FF0000"/>
                </a:solidFill>
              </a:rPr>
              <a:t>SZOSA’</a:t>
            </a:r>
          </a:p>
          <a:p>
            <a:pPr marL="439207" lvl="1" indent="0">
              <a:buNone/>
            </a:pPr>
            <a:r>
              <a:rPr lang="pl-PL" b="1" dirty="0"/>
              <a:t>T</a:t>
            </a:r>
            <a:r>
              <a:rPr lang="pl-PL" dirty="0"/>
              <a:t> = ‘W CZASIE SUSZY </a:t>
            </a:r>
            <a:r>
              <a:rPr lang="pl-PL" dirty="0">
                <a:solidFill>
                  <a:srgbClr val="FF0000"/>
                </a:solidFill>
              </a:rPr>
              <a:t>SZOSA</a:t>
            </a:r>
            <a:r>
              <a:rPr lang="pl-PL" dirty="0"/>
              <a:t> SUCHA’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Wynik: </a:t>
            </a:r>
            <a:r>
              <a:rPr lang="pl-PL" dirty="0"/>
              <a:t>15</a:t>
            </a:r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8006B3-1020-4ACF-ADF3-277B32F7AC59}" type="slidenum">
              <a:rPr lang="pl-PL" smtClean="0"/>
              <a:pPr>
                <a:defRPr/>
              </a:pPr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08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Schemat </a:t>
            </a:r>
            <a:r>
              <a:rPr lang="pl-PL" dirty="0" err="1"/>
              <a:t>Hornera</a:t>
            </a:r>
            <a:r>
              <a:rPr lang="pl-PL" dirty="0"/>
              <a:t> - przypomnienie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Dane: </a:t>
            </a:r>
          </a:p>
          <a:p>
            <a:pPr lvl="1"/>
            <a:r>
              <a:rPr lang="pl-PL" dirty="0"/>
              <a:t>wielomian </a:t>
            </a:r>
            <a:r>
              <a:rPr lang="pl-PL" dirty="0" err="1"/>
              <a:t>W</a:t>
            </a:r>
            <a:r>
              <a:rPr lang="pl-PL" baseline="-25000" dirty="0" err="1"/>
              <a:t>n</a:t>
            </a:r>
            <a:r>
              <a:rPr lang="pl-PL" dirty="0"/>
              <a:t>(x) = a</a:t>
            </a:r>
            <a:r>
              <a:rPr lang="pl-PL" baseline="-25000" dirty="0"/>
              <a:t>0</a:t>
            </a:r>
            <a:r>
              <a:rPr lang="pl-PL" dirty="0"/>
              <a:t>*</a:t>
            </a:r>
            <a:r>
              <a:rPr lang="pl-PL" dirty="0" err="1"/>
              <a:t>x</a:t>
            </a:r>
            <a:r>
              <a:rPr lang="pl-PL" baseline="30000" dirty="0" err="1"/>
              <a:t>n</a:t>
            </a:r>
            <a:r>
              <a:rPr lang="pl-PL" baseline="30000" dirty="0"/>
              <a:t> </a:t>
            </a:r>
            <a:r>
              <a:rPr lang="pl-PL" dirty="0"/>
              <a:t>+ a</a:t>
            </a:r>
            <a:r>
              <a:rPr lang="pl-PL" baseline="-25000" dirty="0"/>
              <a:t>1</a:t>
            </a:r>
            <a:r>
              <a:rPr lang="pl-PL" dirty="0"/>
              <a:t>*x</a:t>
            </a:r>
            <a:r>
              <a:rPr lang="pl-PL" baseline="30000" dirty="0"/>
              <a:t>n-1 </a:t>
            </a:r>
            <a:r>
              <a:rPr lang="pl-PL" dirty="0"/>
              <a:t>+ … + a</a:t>
            </a:r>
            <a:r>
              <a:rPr lang="pl-PL" baseline="-25000" dirty="0"/>
              <a:t>n-1</a:t>
            </a:r>
            <a:r>
              <a:rPr lang="pl-PL" dirty="0"/>
              <a:t>*x + </a:t>
            </a:r>
            <a:r>
              <a:rPr lang="pl-PL" dirty="0" err="1"/>
              <a:t>a</a:t>
            </a:r>
            <a:r>
              <a:rPr lang="pl-PL" baseline="-25000" dirty="0" err="1"/>
              <a:t>n</a:t>
            </a:r>
            <a:r>
              <a:rPr lang="pl-PL" dirty="0"/>
              <a:t>, gdzie a</a:t>
            </a:r>
            <a:r>
              <a:rPr lang="pl-PL" baseline="-25000" dirty="0"/>
              <a:t>0</a:t>
            </a:r>
            <a:r>
              <a:rPr lang="pl-PL" dirty="0">
                <a:sym typeface="Symbol"/>
              </a:rPr>
              <a:t>0, </a:t>
            </a:r>
          </a:p>
          <a:p>
            <a:pPr marL="471487" lvl="1" indent="0">
              <a:buNone/>
            </a:pPr>
            <a:r>
              <a:rPr lang="pl-PL" dirty="0">
                <a:sym typeface="Symbol"/>
              </a:rPr>
              <a:t>       </a:t>
            </a:r>
            <a:r>
              <a:rPr lang="pl-PL" dirty="0" err="1">
                <a:sym typeface="Symbol"/>
              </a:rPr>
              <a:t>a</a:t>
            </a:r>
            <a:r>
              <a:rPr lang="pl-PL" baseline="-25000" dirty="0" err="1">
                <a:sym typeface="Symbol"/>
              </a:rPr>
              <a:t>i</a:t>
            </a:r>
            <a:r>
              <a:rPr lang="pl-PL" dirty="0">
                <a:sym typeface="Symbol"/>
              </a:rPr>
              <a:t> dla 0  i  n są rzeczywiste,</a:t>
            </a:r>
          </a:p>
          <a:p>
            <a:pPr lvl="1"/>
            <a:r>
              <a:rPr lang="pl-PL" dirty="0">
                <a:sym typeface="Symbol"/>
              </a:rPr>
              <a:t>x</a:t>
            </a:r>
            <a:r>
              <a:rPr lang="pl-PL" baseline="-25000" dirty="0">
                <a:sym typeface="Symbol"/>
              </a:rPr>
              <a:t>0</a:t>
            </a:r>
            <a:r>
              <a:rPr lang="pl-PL" dirty="0">
                <a:sym typeface="Symbol"/>
              </a:rPr>
              <a:t> rzeczywiste</a:t>
            </a:r>
          </a:p>
          <a:p>
            <a:r>
              <a:rPr lang="pl-PL" dirty="0">
                <a:sym typeface="Symbol"/>
              </a:rPr>
              <a:t>Wynik: </a:t>
            </a:r>
          </a:p>
          <a:p>
            <a:pPr lvl="1"/>
            <a:r>
              <a:rPr lang="pl-PL" dirty="0">
                <a:sym typeface="Symbol"/>
              </a:rPr>
              <a:t>Wartość </a:t>
            </a:r>
            <a:r>
              <a:rPr lang="pl-PL" dirty="0" err="1">
                <a:sym typeface="Symbol"/>
              </a:rPr>
              <a:t>W</a:t>
            </a:r>
            <a:r>
              <a:rPr lang="pl-PL" baseline="-25000" dirty="0" err="1">
                <a:sym typeface="Symbol"/>
              </a:rPr>
              <a:t>n</a:t>
            </a:r>
            <a:r>
              <a:rPr lang="pl-PL" dirty="0">
                <a:sym typeface="Symbol"/>
              </a:rPr>
              <a:t>(</a:t>
            </a:r>
            <a:r>
              <a:rPr lang="pl-PL" dirty="0" err="1">
                <a:sym typeface="Symbol"/>
              </a:rPr>
              <a:t>x</a:t>
            </a:r>
            <a:r>
              <a:rPr lang="pl-PL" baseline="-25000" dirty="0" err="1">
                <a:sym typeface="Symbol"/>
              </a:rPr>
              <a:t>o</a:t>
            </a:r>
            <a:r>
              <a:rPr lang="pl-PL" dirty="0">
                <a:sym typeface="Symbol"/>
              </a:rPr>
              <a:t>)</a:t>
            </a:r>
          </a:p>
          <a:p>
            <a:pPr lvl="1"/>
            <a:endParaRPr lang="pl-PL" dirty="0">
              <a:sym typeface="Symbol"/>
            </a:endParaRPr>
          </a:p>
          <a:p>
            <a:pPr marL="33337" indent="0">
              <a:buNone/>
            </a:pPr>
            <a:r>
              <a:rPr lang="pl-PL" dirty="0">
                <a:sym typeface="Symbol"/>
              </a:rPr>
              <a:t>Przy obliczeniach wg podanego wzoru liczba </a:t>
            </a:r>
            <a:r>
              <a:rPr lang="pl-PL" dirty="0" err="1">
                <a:sym typeface="Symbol"/>
              </a:rPr>
              <a:t>mnożeń</a:t>
            </a:r>
            <a:r>
              <a:rPr lang="pl-PL" dirty="0">
                <a:sym typeface="Symbol"/>
              </a:rPr>
              <a:t>: </a:t>
            </a:r>
          </a:p>
          <a:p>
            <a:pPr marL="33337" indent="0">
              <a:buNone/>
            </a:pPr>
            <a:r>
              <a:rPr lang="pl-PL" dirty="0">
                <a:sym typeface="Symbol"/>
              </a:rPr>
              <a:t>Mn(n) = n + n-1 + n-2 + …+ 1 = (n+1)*n/2.</a:t>
            </a:r>
          </a:p>
          <a:p>
            <a:pPr marL="33337" indent="0">
              <a:buNone/>
            </a:pPr>
            <a:r>
              <a:rPr lang="pl-PL" dirty="0">
                <a:sym typeface="Symbol"/>
              </a:rPr>
              <a:t>Więc Mn (n)=O(n</a:t>
            </a:r>
            <a:r>
              <a:rPr lang="pl-PL" baseline="30000" dirty="0">
                <a:sym typeface="Symbol"/>
              </a:rPr>
              <a:t>2</a:t>
            </a:r>
            <a:r>
              <a:rPr lang="pl-PL" dirty="0">
                <a:sym typeface="Symbol"/>
              </a:rPr>
              <a:t>) – rząd kwadratowy</a:t>
            </a:r>
          </a:p>
          <a:p>
            <a:pPr marL="33337" indent="0">
              <a:buNone/>
            </a:pPr>
            <a:r>
              <a:rPr lang="pl-PL" dirty="0">
                <a:sym typeface="Symbol"/>
              </a:rPr>
              <a:t>Przekształcając odpowiednio wielomian:</a:t>
            </a:r>
          </a:p>
          <a:p>
            <a:pPr marL="33337" indent="0">
              <a:buNone/>
            </a:pPr>
            <a:r>
              <a:rPr lang="pl-PL" dirty="0"/>
              <a:t>   </a:t>
            </a:r>
            <a:r>
              <a:rPr lang="pl-PL" dirty="0" err="1"/>
              <a:t>W</a:t>
            </a:r>
            <a:r>
              <a:rPr lang="pl-PL" baseline="-25000" dirty="0" err="1"/>
              <a:t>n</a:t>
            </a:r>
            <a:r>
              <a:rPr lang="pl-PL" dirty="0"/>
              <a:t>(x) = a</a:t>
            </a:r>
            <a:r>
              <a:rPr lang="pl-PL" baseline="-25000" dirty="0"/>
              <a:t>0</a:t>
            </a:r>
            <a:r>
              <a:rPr lang="pl-PL" dirty="0"/>
              <a:t>*</a:t>
            </a:r>
            <a:r>
              <a:rPr lang="pl-PL" dirty="0" err="1"/>
              <a:t>x</a:t>
            </a:r>
            <a:r>
              <a:rPr lang="pl-PL" baseline="30000" dirty="0" err="1"/>
              <a:t>n</a:t>
            </a:r>
            <a:r>
              <a:rPr lang="pl-PL" baseline="30000" dirty="0"/>
              <a:t> </a:t>
            </a:r>
            <a:r>
              <a:rPr lang="pl-PL" dirty="0"/>
              <a:t>+ a</a:t>
            </a:r>
            <a:r>
              <a:rPr lang="pl-PL" baseline="-25000" dirty="0"/>
              <a:t>1</a:t>
            </a:r>
            <a:r>
              <a:rPr lang="pl-PL" dirty="0"/>
              <a:t>*x</a:t>
            </a:r>
            <a:r>
              <a:rPr lang="pl-PL" baseline="30000" dirty="0"/>
              <a:t>n-1 </a:t>
            </a:r>
            <a:r>
              <a:rPr lang="pl-PL" dirty="0"/>
              <a:t>+ … + a</a:t>
            </a:r>
            <a:r>
              <a:rPr lang="pl-PL" baseline="-25000" dirty="0"/>
              <a:t>n-1</a:t>
            </a:r>
            <a:r>
              <a:rPr lang="pl-PL" dirty="0"/>
              <a:t>*x + </a:t>
            </a:r>
            <a:r>
              <a:rPr lang="pl-PL" dirty="0" err="1"/>
              <a:t>a</a:t>
            </a:r>
            <a:r>
              <a:rPr lang="pl-PL" baseline="-25000" dirty="0" err="1"/>
              <a:t>n</a:t>
            </a:r>
            <a:r>
              <a:rPr lang="pl-PL" dirty="0"/>
              <a:t> = </a:t>
            </a:r>
          </a:p>
          <a:p>
            <a:pPr marL="33337" indent="0">
              <a:buNone/>
            </a:pPr>
            <a:r>
              <a:rPr lang="pl-PL" dirty="0"/>
              <a:t>	= (a</a:t>
            </a:r>
            <a:r>
              <a:rPr lang="pl-PL" baseline="-25000" dirty="0"/>
              <a:t>0</a:t>
            </a:r>
            <a:r>
              <a:rPr lang="pl-PL" dirty="0"/>
              <a:t>*x</a:t>
            </a:r>
            <a:r>
              <a:rPr lang="pl-PL" baseline="30000" dirty="0"/>
              <a:t>n-1 </a:t>
            </a:r>
            <a:r>
              <a:rPr lang="pl-PL" dirty="0"/>
              <a:t>+ a</a:t>
            </a:r>
            <a:r>
              <a:rPr lang="pl-PL" baseline="-25000" dirty="0"/>
              <a:t>1</a:t>
            </a:r>
            <a:r>
              <a:rPr lang="pl-PL" dirty="0"/>
              <a:t>*x</a:t>
            </a:r>
            <a:r>
              <a:rPr lang="pl-PL" baseline="30000" dirty="0"/>
              <a:t>n-2 </a:t>
            </a:r>
            <a:r>
              <a:rPr lang="pl-PL" dirty="0"/>
              <a:t>+ … + a</a:t>
            </a:r>
            <a:r>
              <a:rPr lang="pl-PL" baseline="-25000" dirty="0"/>
              <a:t>n-1</a:t>
            </a:r>
            <a:r>
              <a:rPr lang="pl-PL" dirty="0"/>
              <a:t>)*x + </a:t>
            </a:r>
            <a:r>
              <a:rPr lang="pl-PL" dirty="0" err="1"/>
              <a:t>a</a:t>
            </a:r>
            <a:r>
              <a:rPr lang="pl-PL" baseline="-25000" dirty="0" err="1"/>
              <a:t>n</a:t>
            </a:r>
            <a:r>
              <a:rPr lang="pl-PL" dirty="0"/>
              <a:t> = …=</a:t>
            </a:r>
          </a:p>
          <a:p>
            <a:pPr marL="33337" indent="0">
              <a:buNone/>
            </a:pPr>
            <a:r>
              <a:rPr lang="pl-PL" dirty="0"/>
              <a:t>	= (a</a:t>
            </a:r>
            <a:r>
              <a:rPr lang="pl-PL" baseline="-25000" dirty="0"/>
              <a:t>0</a:t>
            </a:r>
            <a:r>
              <a:rPr lang="pl-PL" dirty="0"/>
              <a:t>*x+ a</a:t>
            </a:r>
            <a:r>
              <a:rPr lang="pl-PL" baseline="-25000" dirty="0"/>
              <a:t>1</a:t>
            </a:r>
            <a:r>
              <a:rPr lang="pl-PL" dirty="0"/>
              <a:t>)*x</a:t>
            </a:r>
            <a:r>
              <a:rPr lang="pl-PL" baseline="30000" dirty="0"/>
              <a:t> </a:t>
            </a:r>
            <a:r>
              <a:rPr lang="pl-PL" dirty="0"/>
              <a:t>+ … + a</a:t>
            </a:r>
            <a:r>
              <a:rPr lang="pl-PL" baseline="-25000" dirty="0"/>
              <a:t>n-1</a:t>
            </a:r>
            <a:r>
              <a:rPr lang="pl-PL" dirty="0"/>
              <a:t>)*x + </a:t>
            </a:r>
            <a:r>
              <a:rPr lang="pl-PL" dirty="0" err="1"/>
              <a:t>a</a:t>
            </a:r>
            <a:r>
              <a:rPr lang="pl-PL" baseline="-25000" dirty="0" err="1"/>
              <a:t>n</a:t>
            </a:r>
            <a:r>
              <a:rPr lang="pl-PL" dirty="0"/>
              <a:t> </a:t>
            </a:r>
          </a:p>
          <a:p>
            <a:pPr marL="33337" indent="0">
              <a:buNone/>
            </a:pPr>
            <a:r>
              <a:rPr lang="pl-PL" dirty="0"/>
              <a:t>Liczba </a:t>
            </a:r>
            <a:r>
              <a:rPr lang="pl-PL" dirty="0" err="1"/>
              <a:t>mnożeń</a:t>
            </a:r>
            <a:r>
              <a:rPr lang="pl-PL" dirty="0"/>
              <a:t> Mn(n)=O(n) – rząd liniowy</a:t>
            </a:r>
          </a:p>
        </p:txBody>
      </p:sp>
    </p:spTree>
    <p:extLst>
      <p:ext uri="{BB962C8B-B14F-4D97-AF65-F5344CB8AC3E}">
        <p14:creationId xmlns:p14="http://schemas.microsoft.com/office/powerpoint/2010/main" val="15643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Rabina Karpa - funkcja skrótu (haszująca)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253734" cy="4967287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dirty="0"/>
              <a:t>Niech </a:t>
            </a:r>
            <a:r>
              <a:rPr lang="pl-PL" dirty="0">
                <a:sym typeface="Symbol"/>
              </a:rPr>
              <a:t></a:t>
            </a:r>
            <a:r>
              <a:rPr lang="pl-PL" dirty="0"/>
              <a:t>* będzie zbiorem wszystkich słów nad alfabetem </a:t>
            </a:r>
            <a:r>
              <a:rPr lang="pl-PL" dirty="0">
                <a:sym typeface="Symbol"/>
              </a:rPr>
              <a:t>, ||=d, </a:t>
            </a:r>
          </a:p>
          <a:p>
            <a:pPr marL="0" lvl="1" indent="0">
              <a:buNone/>
            </a:pPr>
            <a:r>
              <a:rPr lang="pl-PL" b="1" i="1" dirty="0"/>
              <a:t>s</a:t>
            </a:r>
            <a:r>
              <a:rPr lang="pl-PL" dirty="0"/>
              <a:t> jest dowolnym słowem nad alfabetem </a:t>
            </a:r>
            <a:r>
              <a:rPr lang="pl-PL" dirty="0">
                <a:sym typeface="Symbol"/>
              </a:rPr>
              <a:t> o długości </a:t>
            </a:r>
            <a:r>
              <a:rPr lang="pl-PL" b="1" i="1" dirty="0">
                <a:sym typeface="Symbol"/>
              </a:rPr>
              <a:t>m</a:t>
            </a:r>
            <a:r>
              <a:rPr lang="pl-PL" dirty="0">
                <a:sym typeface="Symbol"/>
              </a:rPr>
              <a:t>, </a:t>
            </a:r>
            <a:r>
              <a:rPr lang="pl-PL" b="1" i="1" dirty="0">
                <a:sym typeface="Symbol"/>
              </a:rPr>
              <a:t>p</a:t>
            </a:r>
            <a:r>
              <a:rPr lang="pl-PL" dirty="0">
                <a:sym typeface="Symbol"/>
              </a:rPr>
              <a:t> jest dużą liczbą pierwszą</a:t>
            </a:r>
            <a:r>
              <a:rPr lang="pl-PL" dirty="0"/>
              <a:t> taką, że </a:t>
            </a:r>
            <a:r>
              <a:rPr lang="pl-PL" b="1" i="1" dirty="0"/>
              <a:t>d*p</a:t>
            </a:r>
            <a:r>
              <a:rPr lang="pl-PL" dirty="0"/>
              <a:t> nie jest większe od słowa maszynowego.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Funkcję  </a:t>
            </a:r>
            <a:r>
              <a:rPr lang="pl-PL" dirty="0">
                <a:solidFill>
                  <a:srgbClr val="C00000"/>
                </a:solidFill>
              </a:rPr>
              <a:t>h: </a:t>
            </a:r>
            <a:r>
              <a:rPr lang="pl-PL" b="1" dirty="0">
                <a:solidFill>
                  <a:srgbClr val="C00000"/>
                </a:solidFill>
                <a:sym typeface="Symbol"/>
              </a:rPr>
              <a:t></a:t>
            </a:r>
            <a:r>
              <a:rPr lang="pl-PL" dirty="0">
                <a:solidFill>
                  <a:srgbClr val="C00000"/>
                </a:solidFill>
              </a:rPr>
              <a:t>*                   Z</a:t>
            </a:r>
          </a:p>
          <a:p>
            <a:pPr marL="0" indent="0">
              <a:buNone/>
            </a:pPr>
            <a:r>
              <a:rPr lang="pl-PL" dirty="0"/>
              <a:t>taką, że:  </a:t>
            </a:r>
            <a:r>
              <a:rPr lang="pl-PL" dirty="0">
                <a:solidFill>
                  <a:srgbClr val="C00000"/>
                </a:solidFill>
              </a:rPr>
              <a:t>h(s) = (s[0]d</a:t>
            </a:r>
            <a:r>
              <a:rPr lang="pl-PL" baseline="30000" dirty="0">
                <a:solidFill>
                  <a:srgbClr val="C00000"/>
                </a:solidFill>
              </a:rPr>
              <a:t>m-1</a:t>
            </a:r>
            <a:r>
              <a:rPr lang="pl-PL" dirty="0">
                <a:solidFill>
                  <a:srgbClr val="C00000"/>
                </a:solidFill>
              </a:rPr>
              <a:t>+ s[1]d</a:t>
            </a:r>
            <a:r>
              <a:rPr lang="pl-PL" baseline="30000" dirty="0">
                <a:solidFill>
                  <a:srgbClr val="C00000"/>
                </a:solidFill>
              </a:rPr>
              <a:t>m-2</a:t>
            </a:r>
            <a:r>
              <a:rPr lang="pl-PL" dirty="0">
                <a:solidFill>
                  <a:srgbClr val="C00000"/>
                </a:solidFill>
              </a:rPr>
              <a:t>+ … + s[m-1]) – wszystkie działania </a:t>
            </a:r>
            <a:r>
              <a:rPr lang="pl-PL" dirty="0" err="1">
                <a:solidFill>
                  <a:srgbClr val="C00000"/>
                </a:solidFill>
              </a:rPr>
              <a:t>mod</a:t>
            </a:r>
            <a:r>
              <a:rPr lang="pl-PL" dirty="0">
                <a:solidFill>
                  <a:srgbClr val="C00000"/>
                </a:solidFill>
              </a:rPr>
              <a:t> p</a:t>
            </a:r>
          </a:p>
          <a:p>
            <a:pPr marL="0" indent="0">
              <a:buNone/>
            </a:pPr>
            <a:r>
              <a:rPr lang="pl-PL" dirty="0"/>
              <a:t>nazywamy </a:t>
            </a:r>
            <a:r>
              <a:rPr lang="pl-PL" b="1" dirty="0"/>
              <a:t>funkcja skrótu (haszującą)</a:t>
            </a:r>
            <a:r>
              <a:rPr lang="pl-PL" dirty="0"/>
              <a:t>, a h(s) nazywamy skrótem (</a:t>
            </a:r>
            <a:r>
              <a:rPr lang="pl-PL" b="1" dirty="0"/>
              <a:t>haszem) słowa s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Aby uniknąć działań na dużych liczbach wykonujemy dzielenie modulo </a:t>
            </a:r>
            <a:r>
              <a:rPr lang="pl-PL" b="1" i="1" dirty="0">
                <a:solidFill>
                  <a:srgbClr val="C00000"/>
                </a:solidFill>
              </a:rPr>
              <a:t>p</a:t>
            </a:r>
            <a:r>
              <a:rPr lang="pl-PL" dirty="0">
                <a:solidFill>
                  <a:srgbClr val="C00000"/>
                </a:solidFill>
              </a:rPr>
              <a:t> po każdej operacji arytmetycznej.</a:t>
            </a:r>
            <a:endParaRPr lang="pl-PL" baseline="30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b="1" dirty="0"/>
              <a:t>Przykład: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s=’SZOSA’, p=89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h(s) </a:t>
            </a:r>
            <a:r>
              <a:rPr lang="pl-PL" dirty="0"/>
              <a:t>= (S * 128</a:t>
            </a:r>
            <a:r>
              <a:rPr lang="pl-PL" baseline="30000" dirty="0"/>
              <a:t>4</a:t>
            </a:r>
            <a:r>
              <a:rPr lang="pl-PL" dirty="0"/>
              <a:t> + Z * 128</a:t>
            </a:r>
            <a:r>
              <a:rPr lang="pl-PL" baseline="30000" dirty="0"/>
              <a:t>3 </a:t>
            </a:r>
            <a:r>
              <a:rPr lang="pl-PL" dirty="0"/>
              <a:t>+ O * 128</a:t>
            </a:r>
            <a:r>
              <a:rPr lang="pl-PL" baseline="30000" dirty="0"/>
              <a:t>2</a:t>
            </a:r>
            <a:r>
              <a:rPr lang="pl-PL" dirty="0"/>
              <a:t> + S * 128</a:t>
            </a:r>
            <a:r>
              <a:rPr lang="pl-PL" baseline="30000" dirty="0"/>
              <a:t>1</a:t>
            </a:r>
            <a:r>
              <a:rPr lang="pl-PL" dirty="0"/>
              <a:t> + A * 128</a:t>
            </a:r>
            <a:r>
              <a:rPr lang="pl-PL" baseline="30000" dirty="0"/>
              <a:t>0</a:t>
            </a:r>
            <a:r>
              <a:rPr lang="pl-PL" dirty="0"/>
              <a:t>) = </a:t>
            </a:r>
          </a:p>
          <a:p>
            <a:pPr marL="0" indent="0">
              <a:buNone/>
            </a:pPr>
            <a:r>
              <a:rPr lang="pl-PL" dirty="0"/>
              <a:t>= (((((83 * 128) + 90) * 128 + 79) * 128 + 83) * 128 + 65) =</a:t>
            </a:r>
          </a:p>
          <a:p>
            <a:pPr marL="0" indent="0">
              <a:buNone/>
            </a:pPr>
            <a:r>
              <a:rPr lang="fr-FR" dirty="0"/>
              <a:t>= 22 470 191 553 </a:t>
            </a:r>
            <a:r>
              <a:rPr lang="pl-PL" dirty="0"/>
              <a:t>      Wartość ta </a:t>
            </a:r>
            <a:r>
              <a:rPr lang="pl-PL" dirty="0" err="1"/>
              <a:t>mod</a:t>
            </a:r>
            <a:r>
              <a:rPr lang="pl-PL" dirty="0"/>
              <a:t> 89 = </a:t>
            </a:r>
            <a:r>
              <a:rPr lang="pl-PL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8006B3-1020-4ACF-ADF3-277B32F7AC59}" type="slidenum">
              <a:rPr lang="pl-PL" smtClean="0"/>
              <a:pPr>
                <a:defRPr/>
              </a:pPr>
              <a:t>79</a:t>
            </a:fld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2512118" y="2492896"/>
            <a:ext cx="9797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7596337" y="4545864"/>
            <a:ext cx="1512168" cy="2530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pl-PL" sz="1100" dirty="0">
                <a:solidFill>
                  <a:srgbClr val="FF0000"/>
                </a:solidFill>
              </a:rPr>
              <a:t>Schemat </a:t>
            </a:r>
            <a:r>
              <a:rPr lang="pl-PL" sz="1100" dirty="0" err="1">
                <a:solidFill>
                  <a:srgbClr val="FF0000"/>
                </a:solidFill>
              </a:rPr>
              <a:t>Hornera</a:t>
            </a:r>
            <a:endParaRPr lang="pl-PL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Rozdział 10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800" dirty="0">
                <a:solidFill>
                  <a:srgbClr val="C00000"/>
                </a:solidFill>
              </a:rPr>
              <a:t>Przykład problemu - DNA</a:t>
            </a:r>
          </a:p>
        </p:txBody>
      </p:sp>
    </p:spTree>
    <p:extLst>
      <p:ext uri="{BB962C8B-B14F-4D97-AF65-F5344CB8AC3E}">
        <p14:creationId xmlns:p14="http://schemas.microsoft.com/office/powerpoint/2010/main" val="33992441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Rabina-Karpa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600" dirty="0">
                <a:solidFill>
                  <a:srgbClr val="FF0000"/>
                </a:solidFill>
              </a:rPr>
              <a:t>SZOSA </a:t>
            </a:r>
            <a:r>
              <a:rPr lang="pl-PL" sz="1600" dirty="0"/>
              <a:t>                	W CZASIE SUSZY SZOSA SUCHA</a:t>
            </a:r>
          </a:p>
          <a:p>
            <a:pPr marL="0" indent="0">
              <a:buNone/>
            </a:pPr>
            <a:endParaRPr lang="pl-PL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rgbClr val="FF0000"/>
                </a:solidFill>
              </a:rPr>
              <a:t>h(w)= 35               h(s)!=35</a:t>
            </a:r>
          </a:p>
          <a:p>
            <a:pPr marL="0" indent="0">
              <a:buNone/>
            </a:pPr>
            <a:r>
              <a:rPr lang="pl-PL" sz="1600" dirty="0"/>
              <a:t>                           	W</a:t>
            </a:r>
            <a:r>
              <a:rPr lang="pl-PL" sz="1600" dirty="0">
                <a:solidFill>
                  <a:srgbClr val="FF0000"/>
                </a:solidFill>
              </a:rPr>
              <a:t> CZAS</a:t>
            </a:r>
            <a:r>
              <a:rPr lang="pl-PL" sz="1600" dirty="0"/>
              <a:t>IE SUSZY SZOSA SUCHA</a:t>
            </a:r>
          </a:p>
          <a:p>
            <a:pPr marL="0" indent="0">
              <a:buNone/>
            </a:pPr>
            <a:endParaRPr lang="pl-PL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rgbClr val="FF0000"/>
                </a:solidFill>
              </a:rPr>
              <a:t>                            h(s)= </a:t>
            </a:r>
            <a:r>
              <a:rPr lang="pl-PL" sz="1600" dirty="0">
                <a:solidFill>
                  <a:srgbClr val="00B050"/>
                </a:solidFill>
              </a:rPr>
              <a:t>35 (kolizja – wyłowiona algorytmem naiwnym, 1/p)</a:t>
            </a:r>
          </a:p>
          <a:p>
            <a:pPr marL="0" indent="0">
              <a:buNone/>
            </a:pPr>
            <a:r>
              <a:rPr lang="pl-PL" sz="1600" dirty="0"/>
              <a:t>                                </a:t>
            </a:r>
          </a:p>
          <a:p>
            <a:pPr marL="0" indent="0">
              <a:buNone/>
            </a:pPr>
            <a:r>
              <a:rPr lang="pl-PL" sz="1600" dirty="0"/>
              <a:t>		W </a:t>
            </a:r>
            <a:r>
              <a:rPr lang="pl-PL" sz="1600" dirty="0">
                <a:solidFill>
                  <a:srgbClr val="FF0000"/>
                </a:solidFill>
              </a:rPr>
              <a:t>CZASI</a:t>
            </a:r>
            <a:r>
              <a:rPr lang="pl-PL" sz="1600" dirty="0"/>
              <a:t>E SUSZY SZOSA SUCHA</a:t>
            </a:r>
          </a:p>
          <a:p>
            <a:pPr marL="0" indent="0">
              <a:buNone/>
            </a:pPr>
            <a:endParaRPr lang="pl-PL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rgbClr val="FF0000"/>
                </a:solidFill>
              </a:rPr>
              <a:t>                               h(s)!=35</a:t>
            </a:r>
          </a:p>
          <a:p>
            <a:pPr marL="0" indent="0">
              <a:buNone/>
            </a:pPr>
            <a:r>
              <a:rPr lang="pl-PL" sz="1600" dirty="0"/>
              <a:t>                            	W C</a:t>
            </a:r>
            <a:r>
              <a:rPr lang="pl-PL" sz="1600" dirty="0">
                <a:solidFill>
                  <a:srgbClr val="FF0000"/>
                </a:solidFill>
              </a:rPr>
              <a:t>ZASIE</a:t>
            </a:r>
            <a:r>
              <a:rPr lang="pl-PL" sz="1600" dirty="0"/>
              <a:t> SUSZY SZOSA SUCHA</a:t>
            </a:r>
          </a:p>
          <a:p>
            <a:pPr marL="0" indent="0">
              <a:buNone/>
            </a:pPr>
            <a:endParaRPr lang="pl-PL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rgbClr val="FF0000"/>
                </a:solidFill>
              </a:rPr>
              <a:t>                                 h(s)!=35</a:t>
            </a:r>
          </a:p>
          <a:p>
            <a:pPr marL="0" indent="0">
              <a:buNone/>
            </a:pPr>
            <a:r>
              <a:rPr lang="pl-PL" sz="1600" dirty="0"/>
              <a:t>                               …                 </a:t>
            </a:r>
          </a:p>
          <a:p>
            <a:pPr marL="0" indent="0">
              <a:buNone/>
            </a:pPr>
            <a:r>
              <a:rPr lang="pl-PL" sz="1600" dirty="0"/>
              <a:t>		W CZASIE SUSZY </a:t>
            </a:r>
            <a:r>
              <a:rPr lang="pl-PL" sz="1600" dirty="0">
                <a:solidFill>
                  <a:srgbClr val="FF0000"/>
                </a:solidFill>
              </a:rPr>
              <a:t>SZOSA</a:t>
            </a:r>
            <a:r>
              <a:rPr lang="pl-PL" sz="1600" dirty="0"/>
              <a:t> SUCHA</a:t>
            </a:r>
            <a:endParaRPr lang="pl-PL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rgbClr val="FF0000"/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pl-PL" sz="1600" dirty="0">
                <a:solidFill>
                  <a:srgbClr val="FF0000"/>
                </a:solidFill>
              </a:rPr>
              <a:t>			             h(s)=35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Nawias klamrowy otwierający 4"/>
          <p:cNvSpPr/>
          <p:nvPr/>
        </p:nvSpPr>
        <p:spPr>
          <a:xfrm rot="16200000">
            <a:off x="809079" y="1282162"/>
            <a:ext cx="391946" cy="6531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 rtlCol="0" anchor="ctr"/>
          <a:lstStyle/>
          <a:p>
            <a:pPr algn="ctr"/>
            <a:endParaRPr lang="pl-PL"/>
          </a:p>
        </p:txBody>
      </p:sp>
      <p:sp>
        <p:nvSpPr>
          <p:cNvPr id="6" name="Nawias klamrowy otwierający 5"/>
          <p:cNvSpPr/>
          <p:nvPr/>
        </p:nvSpPr>
        <p:spPr>
          <a:xfrm rot="16200000">
            <a:off x="2614383" y="1282162"/>
            <a:ext cx="391946" cy="6531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 rtlCol="0" anchor="ctr"/>
          <a:lstStyle/>
          <a:p>
            <a:pPr algn="ctr"/>
            <a:endParaRPr lang="pl-PL"/>
          </a:p>
        </p:txBody>
      </p:sp>
      <p:sp>
        <p:nvSpPr>
          <p:cNvPr id="7" name="Nawias klamrowy otwierający 6"/>
          <p:cNvSpPr/>
          <p:nvPr/>
        </p:nvSpPr>
        <p:spPr>
          <a:xfrm rot="16200000">
            <a:off x="2780171" y="2146258"/>
            <a:ext cx="391946" cy="6531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 rtlCol="0" anchor="ctr"/>
          <a:lstStyle/>
          <a:p>
            <a:pPr algn="ctr"/>
            <a:endParaRPr lang="pl-PL"/>
          </a:p>
        </p:txBody>
      </p:sp>
      <p:sp>
        <p:nvSpPr>
          <p:cNvPr id="8" name="Nawias klamrowy otwierający 7"/>
          <p:cNvSpPr/>
          <p:nvPr/>
        </p:nvSpPr>
        <p:spPr>
          <a:xfrm rot="16200000">
            <a:off x="2897311" y="3363709"/>
            <a:ext cx="391946" cy="6531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 rtlCol="0" anchor="ctr"/>
          <a:lstStyle/>
          <a:p>
            <a:pPr algn="ctr"/>
            <a:endParaRPr lang="pl-PL"/>
          </a:p>
        </p:txBody>
      </p:sp>
      <p:sp>
        <p:nvSpPr>
          <p:cNvPr id="9" name="Nawias klamrowy otwierający 8"/>
          <p:cNvSpPr/>
          <p:nvPr/>
        </p:nvSpPr>
        <p:spPr>
          <a:xfrm rot="16200000">
            <a:off x="3039739" y="4195140"/>
            <a:ext cx="391946" cy="6531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 rtlCol="0" anchor="ctr"/>
          <a:lstStyle/>
          <a:p>
            <a:pPr algn="ctr"/>
            <a:endParaRPr lang="pl-PL"/>
          </a:p>
        </p:txBody>
      </p:sp>
      <p:sp>
        <p:nvSpPr>
          <p:cNvPr id="10" name="Nawias klamrowy otwierający 9"/>
          <p:cNvSpPr/>
          <p:nvPr/>
        </p:nvSpPr>
        <p:spPr>
          <a:xfrm rot="16200000">
            <a:off x="4481487" y="5386618"/>
            <a:ext cx="391946" cy="6531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93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Obliczanie wartości funkcji haszującej dla kolejnego słowa – wpływ na złożoność algorytmu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                    słowo s o długości m</a:t>
            </a:r>
          </a:p>
          <a:p>
            <a:pPr marL="0" indent="0">
              <a:buNone/>
            </a:pPr>
            <a:r>
              <a:rPr lang="pl-PL" dirty="0"/>
              <a:t>     </a:t>
            </a:r>
          </a:p>
          <a:p>
            <a:pPr marL="0" indent="0">
              <a:buNone/>
            </a:pPr>
            <a:r>
              <a:rPr lang="pl-PL" dirty="0"/>
              <a:t>Tekst T:      W CZASIE SUSZY SZOSA SUCHA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                              </a:t>
            </a:r>
          </a:p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</a:rPr>
              <a:t>                          słowo r o długości m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h(s) = (s[0]*d</a:t>
            </a:r>
            <a:r>
              <a:rPr lang="pl-PL" baseline="30000" dirty="0">
                <a:solidFill>
                  <a:srgbClr val="C00000"/>
                </a:solidFill>
              </a:rPr>
              <a:t>m-1 </a:t>
            </a:r>
            <a:r>
              <a:rPr lang="pl-PL" dirty="0">
                <a:solidFill>
                  <a:srgbClr val="C00000"/>
                </a:solidFill>
              </a:rPr>
              <a:t>+ s[1]*d</a:t>
            </a:r>
            <a:r>
              <a:rPr lang="pl-PL" baseline="30000" dirty="0">
                <a:solidFill>
                  <a:srgbClr val="C00000"/>
                </a:solidFill>
              </a:rPr>
              <a:t>m-2 </a:t>
            </a:r>
            <a:r>
              <a:rPr lang="pl-PL" dirty="0">
                <a:solidFill>
                  <a:srgbClr val="C00000"/>
                </a:solidFill>
              </a:rPr>
              <a:t>+ … + s[m-1]) każde działanie </a:t>
            </a:r>
            <a:r>
              <a:rPr lang="pl-PL" dirty="0" err="1">
                <a:solidFill>
                  <a:srgbClr val="C00000"/>
                </a:solidFill>
              </a:rPr>
              <a:t>mod</a:t>
            </a:r>
            <a:r>
              <a:rPr lang="pl-PL" dirty="0">
                <a:solidFill>
                  <a:srgbClr val="C00000"/>
                </a:solidFill>
              </a:rPr>
              <a:t> p</a:t>
            </a:r>
          </a:p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</a:rPr>
              <a:t>h(r) = ((</a:t>
            </a:r>
            <a:r>
              <a:rPr lang="pl-PL" dirty="0">
                <a:solidFill>
                  <a:srgbClr val="C00000"/>
                </a:solidFill>
              </a:rPr>
              <a:t>h(s) </a:t>
            </a:r>
            <a:r>
              <a:rPr lang="pl-PL" dirty="0">
                <a:solidFill>
                  <a:srgbClr val="00B050"/>
                </a:solidFill>
              </a:rPr>
              <a:t>- s[0] * d</a:t>
            </a:r>
            <a:r>
              <a:rPr lang="pl-PL" baseline="30000" dirty="0">
                <a:solidFill>
                  <a:srgbClr val="00B050"/>
                </a:solidFill>
              </a:rPr>
              <a:t>m-1</a:t>
            </a:r>
            <a:r>
              <a:rPr lang="pl-PL" dirty="0">
                <a:solidFill>
                  <a:srgbClr val="00B050"/>
                </a:solidFill>
              </a:rPr>
              <a:t>) * d + s[m]) każde działanie </a:t>
            </a:r>
            <a:r>
              <a:rPr lang="pl-PL" dirty="0" err="1">
                <a:solidFill>
                  <a:srgbClr val="00B050"/>
                </a:solidFill>
              </a:rPr>
              <a:t>mod</a:t>
            </a:r>
            <a:r>
              <a:rPr lang="pl-PL" dirty="0">
                <a:solidFill>
                  <a:srgbClr val="00B050"/>
                </a:solidFill>
              </a:rPr>
              <a:t> p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Prawdopodobieństwo, że wystąpi kolizja (wartości funkcji h będą takie same dla dwóch różnych argumentów) jest bardzo małe i wynosi 1/p, a p jest bardzo duże. </a:t>
            </a:r>
          </a:p>
          <a:p>
            <a:r>
              <a:rPr lang="pl-PL" dirty="0"/>
              <a:t>Złożoność algorytmu </a:t>
            </a:r>
            <a:r>
              <a:rPr lang="pl-PL" dirty="0">
                <a:solidFill>
                  <a:srgbClr val="C00000"/>
                </a:solidFill>
              </a:rPr>
              <a:t>0(m*(</a:t>
            </a:r>
            <a:r>
              <a:rPr lang="pl-PL" dirty="0" err="1">
                <a:solidFill>
                  <a:srgbClr val="C00000"/>
                </a:solidFill>
              </a:rPr>
              <a:t>n-m</a:t>
            </a:r>
            <a:r>
              <a:rPr lang="pl-PL" dirty="0">
                <a:solidFill>
                  <a:srgbClr val="C00000"/>
                </a:solidFill>
              </a:rPr>
              <a:t>)) </a:t>
            </a:r>
            <a:r>
              <a:rPr lang="pl-PL" dirty="0"/>
              <a:t>– iloczyn długości wzorca i liczby przesunięć – pesymistyczny przypadek, gdy występują często kolizje.  Przy braku kolizji złożoność jest liniowa.</a:t>
            </a:r>
          </a:p>
          <a:p>
            <a:pPr marL="0" indent="0">
              <a:lnSpc>
                <a:spcPct val="90000"/>
              </a:lnSpc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8006B3-1020-4ACF-ADF3-277B32F7AC59}" type="slidenum">
              <a:rPr lang="pl-PL" smtClean="0"/>
              <a:pPr>
                <a:defRPr/>
              </a:pPr>
              <a:t>81</a:t>
            </a:fld>
            <a:endParaRPr lang="pl-PL"/>
          </a:p>
        </p:txBody>
      </p:sp>
      <p:sp>
        <p:nvSpPr>
          <p:cNvPr id="5" name="Nawias klamrowy otwierający 4"/>
          <p:cNvSpPr/>
          <p:nvPr/>
        </p:nvSpPr>
        <p:spPr>
          <a:xfrm rot="16200000">
            <a:off x="2343019" y="1930234"/>
            <a:ext cx="391946" cy="6531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 rtlCol="0" anchor="ctr"/>
          <a:lstStyle/>
          <a:p>
            <a:pPr algn="ctr"/>
            <a:endParaRPr lang="pl-PL"/>
          </a:p>
        </p:txBody>
      </p:sp>
      <p:sp>
        <p:nvSpPr>
          <p:cNvPr id="6" name="Nawias klamrowy otwierający 5"/>
          <p:cNvSpPr/>
          <p:nvPr/>
        </p:nvSpPr>
        <p:spPr>
          <a:xfrm rot="16200000" flipH="1">
            <a:off x="2144569" y="1325710"/>
            <a:ext cx="457270" cy="6531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6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Dziękuję za uwagę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590872" y="1219200"/>
            <a:ext cx="8229600" cy="4298032"/>
          </a:xfrm>
        </p:spPr>
        <p:txBody>
          <a:bodyPr wrap="none">
            <a:normAutofit/>
          </a:bodyPr>
          <a:lstStyle/>
          <a:p>
            <a:pPr marL="0" indent="0">
              <a:buNone/>
            </a:pPr>
            <a:r>
              <a:rPr lang="pl-PL" dirty="0"/>
              <a:t>Anna Beata Kwiatkowska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aba@mat.umk.pl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6"/>
          <a:stretch>
            <a:fillRect/>
          </a:stretch>
        </p:blipFill>
        <p:spPr bwMode="auto">
          <a:xfrm>
            <a:off x="683146" y="1916832"/>
            <a:ext cx="29527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53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Przykład problemu - podobieństwo organizmów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03536"/>
            <a:ext cx="7245350" cy="49672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pl-PL" dirty="0"/>
              <a:t>Sekwencje nukleotydowe DNA (fragment genu)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</p:txBody>
      </p:sp>
      <p:pic>
        <p:nvPicPr>
          <p:cNvPr id="7172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90650"/>
            <a:ext cx="1733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Symbol zastępczy stopki 4"/>
          <p:cNvSpPr>
            <a:spLocks noGrp="1"/>
          </p:cNvSpPr>
          <p:nvPr>
            <p:ph type="ftr" sz="quarter" idx="4294967295"/>
          </p:nvPr>
        </p:nvSpPr>
        <p:spPr>
          <a:xfrm>
            <a:off x="2898648" y="6356350"/>
            <a:ext cx="3505200" cy="365760"/>
          </a:xfrm>
          <a:noFill/>
        </p:spPr>
        <p:txBody>
          <a:bodyPr/>
          <a:lstStyle/>
          <a:p>
            <a:r>
              <a:rPr lang="pl-PL" altLang="pl-PL">
                <a:solidFill>
                  <a:schemeClr val="tx1"/>
                </a:solidFill>
              </a:rPr>
              <a:t>źródło rysunków: Wikipedia</a:t>
            </a:r>
          </a:p>
        </p:txBody>
      </p:sp>
    </p:spTree>
    <p:extLst>
      <p:ext uri="{BB962C8B-B14F-4D97-AF65-F5344CB8AC3E}">
        <p14:creationId xmlns:p14="http://schemas.microsoft.com/office/powerpoint/2010/main" val="3529684733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4164</TotalTime>
  <Words>3207</Words>
  <Application>Microsoft Office PowerPoint</Application>
  <PresentationFormat>Pokaz na ekranie (4:3)</PresentationFormat>
  <Paragraphs>1139</Paragraphs>
  <Slides>82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82</vt:i4>
      </vt:variant>
    </vt:vector>
  </HeadingPairs>
  <TitlesOfParts>
    <vt:vector size="89" baseType="lpstr">
      <vt:lpstr>Arial</vt:lpstr>
      <vt:lpstr>Bookman Old Style</vt:lpstr>
      <vt:lpstr>Symbol</vt:lpstr>
      <vt:lpstr>Times New Roman</vt:lpstr>
      <vt:lpstr>Verdana</vt:lpstr>
      <vt:lpstr>Wingdings</vt:lpstr>
      <vt:lpstr>Profil</vt:lpstr>
      <vt:lpstr>Prezentacja programu PowerPoint</vt:lpstr>
      <vt:lpstr>Prezentacja programu PowerPoint</vt:lpstr>
      <vt:lpstr>Rozdział 1</vt:lpstr>
      <vt:lpstr>Informatyka, myślenie komputacyjne</vt:lpstr>
      <vt:lpstr>Algorytm</vt:lpstr>
      <vt:lpstr>i… programowanie!</vt:lpstr>
      <vt:lpstr>Etapy procesu programowania</vt:lpstr>
      <vt:lpstr>Rozdział 10</vt:lpstr>
      <vt:lpstr>Przykład problemu - podobieństwo organizmów</vt:lpstr>
      <vt:lpstr>Podobieństwo organizmów</vt:lpstr>
      <vt:lpstr>  Podobieństwo organizmów</vt:lpstr>
      <vt:lpstr>BLAST - Basic Local Alignment Search Tool</vt:lpstr>
      <vt:lpstr>Wyniki z bazy BLAST</vt:lpstr>
      <vt:lpstr>Identyfikacja organizmu</vt:lpstr>
      <vt:lpstr>Specyfikacja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Animacja algorytmu</vt:lpstr>
      <vt:lpstr>Rozdział 11</vt:lpstr>
      <vt:lpstr>Zapis algorytmu: język naturalny (lista kroków)</vt:lpstr>
      <vt:lpstr>Zapis algorytmu: schemat blokowy</vt:lpstr>
      <vt:lpstr>Zapis algorytmu: schemat blokowy</vt:lpstr>
      <vt:lpstr>Zapis algorytmu: schemat blokowy</vt:lpstr>
      <vt:lpstr>Zapis algorytmu: schemat blokowy</vt:lpstr>
      <vt:lpstr>Zapis algorytmu: schemat blokowy</vt:lpstr>
      <vt:lpstr>Zapis algorytmu: schemat blokowy</vt:lpstr>
      <vt:lpstr>Zapis algorytmu: pseudokod</vt:lpstr>
      <vt:lpstr>Instrukcja while</vt:lpstr>
      <vt:lpstr>Instrukcje warunkowe</vt:lpstr>
      <vt:lpstr>Typ str - łańcuchy</vt:lpstr>
      <vt:lpstr>Łańcuchy</vt:lpstr>
      <vt:lpstr>Program w języku Python 3.6</vt:lpstr>
      <vt:lpstr>Język Python – ogólna charakterystyka</vt:lpstr>
      <vt:lpstr>Kody ASCII</vt:lpstr>
      <vt:lpstr>Myślenie komputacyjne – symetria we wzornictwie</vt:lpstr>
      <vt:lpstr>Problem - palindromy</vt:lpstr>
      <vt:lpstr>Problem - palindromy</vt:lpstr>
      <vt:lpstr>Problem - palindromy</vt:lpstr>
      <vt:lpstr>Myślenie komputacyjne – wyszukiwanie wzorca</vt:lpstr>
      <vt:lpstr>Myślenie komputacyjne – porównywanie tekstów</vt:lpstr>
      <vt:lpstr>Problem wyszukiwania wzorca</vt:lpstr>
      <vt:lpstr>Wyszukiwanie wzorca - zastosowania</vt:lpstr>
      <vt:lpstr>Przegląd algorytmów wyszukiwania wzorca</vt:lpstr>
      <vt:lpstr>Algorytm naiwny poszukiwania wzorca</vt:lpstr>
      <vt:lpstr>Algorytm naiwny poszukiwania wzorca</vt:lpstr>
      <vt:lpstr>Algorytm naiwny poszukiwania wzorca</vt:lpstr>
      <vt:lpstr>Algorytm naiwny poszukiwania wzorca</vt:lpstr>
      <vt:lpstr>Algorytm naiwny poszukiwania wzorca</vt:lpstr>
      <vt:lpstr>Algorytm naiwny poszukiwania wzorca</vt:lpstr>
      <vt:lpstr>Algorytm naiwny poszukiwania wzorca</vt:lpstr>
      <vt:lpstr>Algorytm naiwny poszukiwania wzorca</vt:lpstr>
      <vt:lpstr>Algorytm naiwny poszukiwania wzorca</vt:lpstr>
      <vt:lpstr>Algorytm naiwny - złożoność</vt:lpstr>
      <vt:lpstr>Algorytm naiwny - złożoność</vt:lpstr>
      <vt:lpstr>Algorytm Rabina-Karpa poszukiwania wzorca</vt:lpstr>
      <vt:lpstr>Schemat Hornera - przypomnienie</vt:lpstr>
      <vt:lpstr>Algorytm Rabina Karpa - funkcja skrótu (haszująca)</vt:lpstr>
      <vt:lpstr>Algorytm Rabina-Karpa</vt:lpstr>
      <vt:lpstr>Obliczanie wartości funkcji haszującej dla kolejnego słowa – wpływ na złożoność algorytmu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MK</dc:creator>
  <cp:lastModifiedBy>Konto Microsoft</cp:lastModifiedBy>
  <cp:revision>437</cp:revision>
  <dcterms:created xsi:type="dcterms:W3CDTF">2008-03-13T23:28:11Z</dcterms:created>
  <dcterms:modified xsi:type="dcterms:W3CDTF">2020-03-02T08:06:30Z</dcterms:modified>
</cp:coreProperties>
</file>