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9"/>
  </p:notesMasterIdLst>
  <p:handoutMasterIdLst>
    <p:handoutMasterId r:id="rId160"/>
  </p:handoutMasterIdLst>
  <p:sldIdLst>
    <p:sldId id="732" r:id="rId2"/>
    <p:sldId id="313" r:id="rId3"/>
    <p:sldId id="464" r:id="rId4"/>
    <p:sldId id="314" r:id="rId5"/>
    <p:sldId id="729" r:id="rId6"/>
    <p:sldId id="730" r:id="rId7"/>
    <p:sldId id="731" r:id="rId8"/>
    <p:sldId id="701" r:id="rId9"/>
    <p:sldId id="689" r:id="rId10"/>
    <p:sldId id="690" r:id="rId11"/>
    <p:sldId id="691" r:id="rId12"/>
    <p:sldId id="692" r:id="rId13"/>
    <p:sldId id="697" r:id="rId14"/>
    <p:sldId id="698" r:id="rId15"/>
    <p:sldId id="699" r:id="rId16"/>
    <p:sldId id="700" r:id="rId17"/>
    <p:sldId id="702" r:id="rId18"/>
    <p:sldId id="389" r:id="rId19"/>
    <p:sldId id="388" r:id="rId20"/>
    <p:sldId id="320" r:id="rId21"/>
    <p:sldId id="390" r:id="rId22"/>
    <p:sldId id="391" r:id="rId23"/>
    <p:sldId id="335" r:id="rId24"/>
    <p:sldId id="336" r:id="rId25"/>
    <p:sldId id="365" r:id="rId26"/>
    <p:sldId id="366" r:id="rId27"/>
    <p:sldId id="367" r:id="rId28"/>
    <p:sldId id="368" r:id="rId29"/>
    <p:sldId id="369" r:id="rId30"/>
    <p:sldId id="370" r:id="rId31"/>
    <p:sldId id="371" r:id="rId32"/>
    <p:sldId id="372" r:id="rId33"/>
    <p:sldId id="373" r:id="rId34"/>
    <p:sldId id="703" r:id="rId35"/>
    <p:sldId id="338" r:id="rId36"/>
    <p:sldId id="339" r:id="rId37"/>
    <p:sldId id="340" r:id="rId38"/>
    <p:sldId id="318" r:id="rId39"/>
    <p:sldId id="341" r:id="rId40"/>
    <p:sldId id="342" r:id="rId41"/>
    <p:sldId id="343" r:id="rId42"/>
    <p:sldId id="344" r:id="rId43"/>
    <p:sldId id="346" r:id="rId44"/>
    <p:sldId id="347" r:id="rId45"/>
    <p:sldId id="348" r:id="rId46"/>
    <p:sldId id="349" r:id="rId47"/>
    <p:sldId id="350" r:id="rId48"/>
    <p:sldId id="351" r:id="rId49"/>
    <p:sldId id="704" r:id="rId50"/>
    <p:sldId id="322" r:id="rId51"/>
    <p:sldId id="332" r:id="rId52"/>
    <p:sldId id="333" r:id="rId53"/>
    <p:sldId id="334" r:id="rId54"/>
    <p:sldId id="705" r:id="rId55"/>
    <p:sldId id="706" r:id="rId56"/>
    <p:sldId id="337" r:id="rId57"/>
    <p:sldId id="707" r:id="rId58"/>
    <p:sldId id="708" r:id="rId59"/>
    <p:sldId id="709" r:id="rId60"/>
    <p:sldId id="710" r:id="rId61"/>
    <p:sldId id="345" r:id="rId62"/>
    <p:sldId id="711" r:id="rId63"/>
    <p:sldId id="712" r:id="rId64"/>
    <p:sldId id="713" r:id="rId65"/>
    <p:sldId id="714" r:id="rId66"/>
    <p:sldId id="715" r:id="rId67"/>
    <p:sldId id="716" r:id="rId68"/>
    <p:sldId id="717" r:id="rId69"/>
    <p:sldId id="718" r:id="rId70"/>
    <p:sldId id="719" r:id="rId71"/>
    <p:sldId id="720" r:id="rId72"/>
    <p:sldId id="721" r:id="rId73"/>
    <p:sldId id="722" r:id="rId74"/>
    <p:sldId id="723" r:id="rId75"/>
    <p:sldId id="323" r:id="rId76"/>
    <p:sldId id="724" r:id="rId77"/>
    <p:sldId id="394" r:id="rId78"/>
    <p:sldId id="468" r:id="rId79"/>
    <p:sldId id="409" r:id="rId80"/>
    <p:sldId id="405" r:id="rId81"/>
    <p:sldId id="410" r:id="rId82"/>
    <p:sldId id="395" r:id="rId83"/>
    <p:sldId id="406" r:id="rId84"/>
    <p:sldId id="418" r:id="rId85"/>
    <p:sldId id="407" r:id="rId86"/>
    <p:sldId id="408" r:id="rId87"/>
    <p:sldId id="397" r:id="rId88"/>
    <p:sldId id="411" r:id="rId89"/>
    <p:sldId id="412" r:id="rId90"/>
    <p:sldId id="414" r:id="rId91"/>
    <p:sldId id="419" r:id="rId92"/>
    <p:sldId id="398" r:id="rId93"/>
    <p:sldId id="415" r:id="rId94"/>
    <p:sldId id="413" r:id="rId95"/>
    <p:sldId id="416" r:id="rId96"/>
    <p:sldId id="399" r:id="rId97"/>
    <p:sldId id="420" r:id="rId98"/>
    <p:sldId id="417" r:id="rId99"/>
    <p:sldId id="401" r:id="rId100"/>
    <p:sldId id="402" r:id="rId101"/>
    <p:sldId id="435" r:id="rId102"/>
    <p:sldId id="421" r:id="rId103"/>
    <p:sldId id="422" r:id="rId104"/>
    <p:sldId id="423" r:id="rId105"/>
    <p:sldId id="424" r:id="rId106"/>
    <p:sldId id="425" r:id="rId107"/>
    <p:sldId id="426" r:id="rId108"/>
    <p:sldId id="427" r:id="rId109"/>
    <p:sldId id="467" r:id="rId110"/>
    <p:sldId id="429" r:id="rId111"/>
    <p:sldId id="430" r:id="rId112"/>
    <p:sldId id="433" r:id="rId113"/>
    <p:sldId id="434" r:id="rId114"/>
    <p:sldId id="725" r:id="rId115"/>
    <p:sldId id="374" r:id="rId116"/>
    <p:sldId id="375" r:id="rId117"/>
    <p:sldId id="376" r:id="rId118"/>
    <p:sldId id="377" r:id="rId119"/>
    <p:sldId id="378" r:id="rId120"/>
    <p:sldId id="379" r:id="rId121"/>
    <p:sldId id="380" r:id="rId122"/>
    <p:sldId id="381" r:id="rId123"/>
    <p:sldId id="382" r:id="rId124"/>
    <p:sldId id="383" r:id="rId125"/>
    <p:sldId id="384" r:id="rId126"/>
    <p:sldId id="385" r:id="rId127"/>
    <p:sldId id="386" r:id="rId128"/>
    <p:sldId id="387" r:id="rId129"/>
    <p:sldId id="316" r:id="rId130"/>
    <p:sldId id="317" r:id="rId131"/>
    <p:sldId id="352" r:id="rId132"/>
    <p:sldId id="353" r:id="rId133"/>
    <p:sldId id="354" r:id="rId134"/>
    <p:sldId id="355" r:id="rId135"/>
    <p:sldId id="356" r:id="rId136"/>
    <p:sldId id="357" r:id="rId137"/>
    <p:sldId id="358" r:id="rId138"/>
    <p:sldId id="359" r:id="rId139"/>
    <p:sldId id="360" r:id="rId140"/>
    <p:sldId id="361" r:id="rId141"/>
    <p:sldId id="362" r:id="rId142"/>
    <p:sldId id="324" r:id="rId143"/>
    <p:sldId id="726" r:id="rId144"/>
    <p:sldId id="454" r:id="rId145"/>
    <p:sldId id="455" r:id="rId146"/>
    <p:sldId id="456" r:id="rId147"/>
    <p:sldId id="457" r:id="rId148"/>
    <p:sldId id="458" r:id="rId149"/>
    <p:sldId id="459" r:id="rId150"/>
    <p:sldId id="460" r:id="rId151"/>
    <p:sldId id="461" r:id="rId152"/>
    <p:sldId id="462" r:id="rId153"/>
    <p:sldId id="463" r:id="rId154"/>
    <p:sldId id="727" r:id="rId155"/>
    <p:sldId id="465" r:id="rId156"/>
    <p:sldId id="466" r:id="rId157"/>
    <p:sldId id="476" r:id="rId158"/>
  </p:sldIdLst>
  <p:sldSz cx="9144000" cy="6858000" type="screen4x3"/>
  <p:notesSz cx="7099300" cy="1023461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5C19997-B29E-46FA-BA73-E03579A95776}">
          <p14:sldIdLst>
            <p14:sldId id="732"/>
            <p14:sldId id="313"/>
            <p14:sldId id="464"/>
            <p14:sldId id="314"/>
            <p14:sldId id="729"/>
            <p14:sldId id="730"/>
            <p14:sldId id="731"/>
            <p14:sldId id="701"/>
            <p14:sldId id="689"/>
            <p14:sldId id="690"/>
            <p14:sldId id="691"/>
            <p14:sldId id="692"/>
            <p14:sldId id="697"/>
            <p14:sldId id="698"/>
            <p14:sldId id="699"/>
            <p14:sldId id="700"/>
            <p14:sldId id="702"/>
            <p14:sldId id="389"/>
            <p14:sldId id="388"/>
            <p14:sldId id="320"/>
            <p14:sldId id="390"/>
            <p14:sldId id="391"/>
            <p14:sldId id="335"/>
            <p14:sldId id="336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703"/>
            <p14:sldId id="338"/>
            <p14:sldId id="339"/>
            <p14:sldId id="340"/>
            <p14:sldId id="318"/>
            <p14:sldId id="341"/>
            <p14:sldId id="342"/>
            <p14:sldId id="343"/>
            <p14:sldId id="344"/>
            <p14:sldId id="346"/>
            <p14:sldId id="347"/>
            <p14:sldId id="348"/>
            <p14:sldId id="349"/>
            <p14:sldId id="350"/>
            <p14:sldId id="351"/>
            <p14:sldId id="704"/>
            <p14:sldId id="322"/>
            <p14:sldId id="332"/>
            <p14:sldId id="333"/>
            <p14:sldId id="334"/>
            <p14:sldId id="705"/>
            <p14:sldId id="706"/>
            <p14:sldId id="337"/>
            <p14:sldId id="707"/>
            <p14:sldId id="708"/>
            <p14:sldId id="709"/>
            <p14:sldId id="710"/>
            <p14:sldId id="345"/>
            <p14:sldId id="711"/>
            <p14:sldId id="712"/>
            <p14:sldId id="713"/>
            <p14:sldId id="714"/>
            <p14:sldId id="715"/>
            <p14:sldId id="716"/>
            <p14:sldId id="717"/>
            <p14:sldId id="718"/>
            <p14:sldId id="719"/>
            <p14:sldId id="720"/>
            <p14:sldId id="721"/>
            <p14:sldId id="722"/>
            <p14:sldId id="723"/>
            <p14:sldId id="323"/>
            <p14:sldId id="724"/>
            <p14:sldId id="394"/>
            <p14:sldId id="468"/>
            <p14:sldId id="409"/>
            <p14:sldId id="405"/>
            <p14:sldId id="410"/>
            <p14:sldId id="395"/>
            <p14:sldId id="406"/>
            <p14:sldId id="418"/>
            <p14:sldId id="407"/>
            <p14:sldId id="408"/>
            <p14:sldId id="397"/>
            <p14:sldId id="411"/>
            <p14:sldId id="412"/>
            <p14:sldId id="414"/>
            <p14:sldId id="419"/>
            <p14:sldId id="398"/>
            <p14:sldId id="415"/>
            <p14:sldId id="413"/>
            <p14:sldId id="416"/>
            <p14:sldId id="399"/>
            <p14:sldId id="420"/>
            <p14:sldId id="417"/>
            <p14:sldId id="401"/>
            <p14:sldId id="402"/>
            <p14:sldId id="435"/>
            <p14:sldId id="421"/>
            <p14:sldId id="422"/>
            <p14:sldId id="423"/>
            <p14:sldId id="424"/>
            <p14:sldId id="425"/>
            <p14:sldId id="426"/>
            <p14:sldId id="427"/>
            <p14:sldId id="467"/>
            <p14:sldId id="429"/>
            <p14:sldId id="430"/>
            <p14:sldId id="433"/>
            <p14:sldId id="434"/>
            <p14:sldId id="725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16"/>
            <p14:sldId id="317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24"/>
            <p14:sldId id="726"/>
            <p14:sldId id="454"/>
            <p14:sldId id="455"/>
            <p14:sldId id="456"/>
            <p14:sldId id="457"/>
            <p14:sldId id="458"/>
            <p14:sldId id="459"/>
            <p14:sldId id="460"/>
            <p14:sldId id="461"/>
            <p14:sldId id="462"/>
            <p14:sldId id="463"/>
            <p14:sldId id="727"/>
            <p14:sldId id="465"/>
            <p14:sldId id="466"/>
            <p14:sldId id="4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04" autoAdjust="0"/>
    <p:restoredTop sz="90607" autoAdjust="0"/>
  </p:normalViewPr>
  <p:slideViewPr>
    <p:cSldViewPr>
      <p:cViewPr varScale="1">
        <p:scale>
          <a:sx n="118" d="100"/>
          <a:sy n="118" d="100"/>
        </p:scale>
        <p:origin x="110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480" y="-102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notesMaster" Target="notesMasters/notesMaster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pl-PL"/>
              <a:t>14 marca 2008 roku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pl-PL"/>
              <a:t>II KOnkurs Informatyczny Bobra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fld id="{7DFED17C-185E-422F-9387-DE3BC74F6B4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0279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pl-PL"/>
              <a:t>14 marca 2008 roku</a:t>
            </a:r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pl-PL"/>
              <a:t>II KOnkurs Informatyczny Bobra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fld id="{F35E22A9-D972-4CC9-8902-790AEBD64D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064481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spcBef>
                <a:spcPct val="30000"/>
              </a:spcBef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spcBef>
                <a:spcPct val="30000"/>
              </a:spcBef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spcBef>
                <a:spcPct val="30000"/>
              </a:spcBef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spcBef>
                <a:spcPct val="30000"/>
              </a:spcBef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fld id="{06F7BA73-BF3A-4027-9CBF-7A141207D13F}" type="slidenum">
              <a:rPr lang="en-GB" altLang="pl-PL" sz="1300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2</a:t>
            </a:fld>
            <a:endParaRPr lang="en-GB" altLang="pl-PL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8100" cy="3838575"/>
          </a:xfrm>
          <a:solidFill>
            <a:srgbClr val="FFFFFF"/>
          </a:solidFill>
          <a:ln/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519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194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14 marca 2008 roku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II KOnkurs Informatyczny Bobra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22A9-D972-4CC9-8902-790AEBD64D38}" type="slidenum">
              <a:rPr lang="pl-PL" smtClean="0"/>
              <a:pPr>
                <a:defRPr/>
              </a:pPr>
              <a:t>120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1549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14 marca 2008 roku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II KOnkurs Informatyczny Bobra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22A9-D972-4CC9-8902-790AEBD64D38}" type="slidenum">
              <a:rPr lang="pl-PL" smtClean="0"/>
              <a:pPr>
                <a:defRPr/>
              </a:pPr>
              <a:t>121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1549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14 marca 2008 roku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II KOnkurs Informatyczny Bobra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22A9-D972-4CC9-8902-790AEBD64D38}" type="slidenum">
              <a:rPr lang="pl-PL" smtClean="0"/>
              <a:pPr>
                <a:defRPr/>
              </a:pPr>
              <a:t>122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1549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14 marca 2008 roku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II KOnkurs Informatyczny Bobra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22A9-D972-4CC9-8902-790AEBD64D38}" type="slidenum">
              <a:rPr lang="pl-PL" smtClean="0"/>
              <a:pPr>
                <a:defRPr/>
              </a:pPr>
              <a:t>123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1549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14 marca 2008 roku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II KOnkurs Informatyczny Bobra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22A9-D972-4CC9-8902-790AEBD64D38}" type="slidenum">
              <a:rPr lang="pl-PL" smtClean="0"/>
              <a:pPr>
                <a:defRPr/>
              </a:pPr>
              <a:t>124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15498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14 marca 2008 roku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II KOnkurs Informatyczny Bobra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22A9-D972-4CC9-8902-790AEBD64D38}" type="slidenum">
              <a:rPr lang="pl-PL" smtClean="0"/>
              <a:pPr>
                <a:defRPr/>
              </a:pPr>
              <a:t>125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1549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14 marca 2008 roku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II KOnkurs Informatyczny Bobra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22A9-D972-4CC9-8902-790AEBD64D38}" type="slidenum">
              <a:rPr lang="pl-PL" smtClean="0"/>
              <a:pPr>
                <a:defRPr/>
              </a:pPr>
              <a:t>126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15498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14 marca 2008 roku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II KOnkurs Informatyczny Bobra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22A9-D972-4CC9-8902-790AEBD64D38}" type="slidenum">
              <a:rPr lang="pl-PL" smtClean="0"/>
              <a:pPr>
                <a:defRPr/>
              </a:pPr>
              <a:t>127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1549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14 marca 2008 roku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II KOnkurs Informatyczny Bobra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22A9-D972-4CC9-8902-790AEBD64D38}" type="slidenum">
              <a:rPr lang="pl-PL" smtClean="0"/>
              <a:pPr>
                <a:defRPr/>
              </a:pPr>
              <a:t>128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1549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14 marca 2008 roku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II KOnkurs Informatyczny Bobra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5E22A9-D972-4CC9-8902-790AEBD64D38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2557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14 marca 2008 roku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II KOnkurs Informatyczny Bobra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22A9-D972-4CC9-8902-790AEBD64D38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3954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14 marca 2008 roku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II KOnkurs Informatyczny Bobra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22A9-D972-4CC9-8902-790AEBD64D38}" type="slidenum">
              <a:rPr lang="pl-PL" smtClean="0"/>
              <a:pPr>
                <a:defRPr/>
              </a:pPr>
              <a:t>109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1898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14 marca 2008 roku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II KOnkurs Informatyczny Bobra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22A9-D972-4CC9-8902-790AEBD64D38}" type="slidenum">
              <a:rPr lang="pl-PL" smtClean="0"/>
              <a:pPr>
                <a:defRPr/>
              </a:pPr>
              <a:t>115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1549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14 marca 2008 roku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II KOnkurs Informatyczny Bobra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22A9-D972-4CC9-8902-790AEBD64D38}" type="slidenum">
              <a:rPr lang="pl-PL" smtClean="0"/>
              <a:pPr>
                <a:defRPr/>
              </a:pPr>
              <a:t>116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1549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14 marca 2008 roku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II KOnkurs Informatyczny Bobra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22A9-D972-4CC9-8902-790AEBD64D38}" type="slidenum">
              <a:rPr lang="pl-PL" smtClean="0"/>
              <a:pPr>
                <a:defRPr/>
              </a:pPr>
              <a:t>117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1549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14 marca 2008 roku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II KOnkurs Informatyczny Bobra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22A9-D972-4CC9-8902-790AEBD64D38}" type="slidenum">
              <a:rPr lang="pl-PL" smtClean="0"/>
              <a:pPr>
                <a:defRPr/>
              </a:pPr>
              <a:t>118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1549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14 marca 2008 roku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II KOnkurs Informatyczny Bobra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22A9-D972-4CC9-8902-790AEBD64D38}" type="slidenum">
              <a:rPr lang="pl-PL" smtClean="0"/>
              <a:pPr>
                <a:defRPr/>
              </a:pPr>
              <a:t>119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1549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3000">
                <a:solidFill>
                  <a:srgbClr val="002060"/>
                </a:solidFill>
              </a:defRPr>
            </a:lvl1pPr>
          </a:lstStyle>
          <a:p>
            <a:r>
              <a:rPr lang="pl-PL" dirty="0"/>
              <a:t>Kliknij, aby edytować styl wzorca tytułu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002060"/>
                </a:solidFill>
              </a:defRPr>
            </a:lvl1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09539-4E5B-495E-BB34-5AC7214CA83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726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5D65C-4674-4206-88CB-E657A0CB564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345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880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880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86F3D-AF7C-4072-9D5C-7690000E2B5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4352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60325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566738" y="1125538"/>
            <a:ext cx="8001000" cy="4967287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06705-F878-4C70-BD17-AFAEA311DB6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4494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pl-PL"/>
              <a:t>2 lipca 2014 roku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pl-PL"/>
              <a:t>IwE2014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910BD752-6030-451F-B016-AA9B4ED27898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51813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CF89E-F9E5-4D34-9F40-270F65E160D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3598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66738" y="1125538"/>
            <a:ext cx="392430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3438" y="1125538"/>
            <a:ext cx="392430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15EC2-06E6-4708-B507-DF7753663E1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639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00BBC-D49D-4005-A8BC-169F02919D2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041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7EBEF-6122-4F38-BC57-D4B44341677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5931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0378B-93B9-4327-9509-C39105AE7FF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6407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D876D-15DB-4ED0-9BAA-8219ED73A52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2803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E831D-574B-49F0-986D-6ACA6ED1208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5544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125538"/>
            <a:ext cx="80010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981075"/>
            <a:ext cx="7958138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382496-F397-49B2-B515-B99E67DE445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000">
          <a:solidFill>
            <a:srgbClr val="002060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rgbClr val="002060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rgbClr val="002060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rgbClr val="002060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rgbClr val="002060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aba@mat.umk.p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7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Wyszukiwanie minimum</a:t>
            </a: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25537"/>
            <a:ext cx="8001000" cy="1698927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pl-PL" dirty="0">
                <a:solidFill>
                  <a:srgbClr val="C00000"/>
                </a:solidFill>
              </a:rPr>
              <a:t>Dane:   </a:t>
            </a:r>
            <a:r>
              <a:rPr lang="pl-PL" dirty="0"/>
              <a:t>n, x – liczby naturalne oraz n losowych liczb naturalnych </a:t>
            </a:r>
          </a:p>
          <a:p>
            <a:pPr marL="0" indent="0">
              <a:buNone/>
            </a:pPr>
            <a:r>
              <a:rPr lang="pl-PL" dirty="0">
                <a:solidFill>
                  <a:srgbClr val="C00000"/>
                </a:solidFill>
              </a:rPr>
              <a:t>Wynik: miejsce wystąpienia </a:t>
            </a:r>
            <a:r>
              <a:rPr lang="pl-PL" dirty="0"/>
              <a:t>najmniejszej z wylosowanych liczb</a:t>
            </a:r>
          </a:p>
          <a:p>
            <a:pPr marL="0" indent="0">
              <a:buNone/>
            </a:pPr>
            <a:r>
              <a:rPr lang="pl-PL" dirty="0"/>
              <a:t>Przykład: n=10, x=15 i liczby poniżej zapamiętane w liście t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403649" y="2658616"/>
          <a:ext cx="604867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8" name="Łącznik prosty ze strzałką 7"/>
          <p:cNvCxnSpPr/>
          <p:nvPr/>
        </p:nvCxnSpPr>
        <p:spPr>
          <a:xfrm flipV="1">
            <a:off x="2267744" y="3645024"/>
            <a:ext cx="0" cy="50405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952971" y="4191471"/>
            <a:ext cx="26793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>
                <a:solidFill>
                  <a:srgbClr val="C00000"/>
                </a:solidFill>
              </a:rPr>
              <a:t>t[1]&lt;t[m]? True</a:t>
            </a:r>
          </a:p>
          <a:p>
            <a:pPr algn="ctr"/>
            <a:r>
              <a:rPr lang="pl-PL" sz="2400" dirty="0">
                <a:solidFill>
                  <a:srgbClr val="C00000"/>
                </a:solidFill>
              </a:rPr>
              <a:t>m=1</a:t>
            </a:r>
          </a:p>
        </p:txBody>
      </p:sp>
    </p:spTree>
    <p:extLst>
      <p:ext uri="{BB962C8B-B14F-4D97-AF65-F5344CB8AC3E}">
        <p14:creationId xmlns:p14="http://schemas.microsoft.com/office/powerpoint/2010/main" val="220401087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przez scalanie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56246"/>
            <a:ext cx="8001000" cy="4967287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 algn="r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47664" y="1155452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103871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Scalanie ciągów uporządkowanych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98017"/>
            <a:ext cx="8001000" cy="4967287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 algn="r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47664" y="1155452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139174" y="2307580"/>
          <a:ext cx="30007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67544" y="3459708"/>
          <a:ext cx="174567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987824" y="3481412"/>
          <a:ext cx="125510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5" name="Łącznik prosty ze strzałką 14"/>
          <p:cNvCxnSpPr>
            <a:stCxn id="4" idx="2"/>
            <a:endCxn id="5" idx="0"/>
          </p:cNvCxnSpPr>
          <p:nvPr/>
        </p:nvCxnSpPr>
        <p:spPr>
          <a:xfrm flipH="1">
            <a:off x="2639563" y="2069852"/>
            <a:ext cx="1932437" cy="2377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>
            <a:stCxn id="5" idx="2"/>
            <a:endCxn id="7" idx="0"/>
          </p:cNvCxnSpPr>
          <p:nvPr/>
        </p:nvCxnSpPr>
        <p:spPr>
          <a:xfrm flipH="1">
            <a:off x="1340380" y="3221980"/>
            <a:ext cx="1299183" cy="2377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>
            <a:stCxn id="5" idx="2"/>
            <a:endCxn id="8" idx="0"/>
          </p:cNvCxnSpPr>
          <p:nvPr/>
        </p:nvCxnSpPr>
        <p:spPr>
          <a:xfrm>
            <a:off x="2639563" y="3221980"/>
            <a:ext cx="975813" cy="25943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15929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Scalanie ciągów uporządkowanych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56246"/>
            <a:ext cx="8001000" cy="4967287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 algn="r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47664" y="1155452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139174" y="2307580"/>
          <a:ext cx="30007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67544" y="3459708"/>
          <a:ext cx="174567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987824" y="3481412"/>
          <a:ext cx="125510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5" name="Łącznik prosty ze strzałką 14"/>
          <p:cNvCxnSpPr>
            <a:stCxn id="4" idx="2"/>
            <a:endCxn id="5" idx="0"/>
          </p:cNvCxnSpPr>
          <p:nvPr/>
        </p:nvCxnSpPr>
        <p:spPr>
          <a:xfrm flipH="1">
            <a:off x="2639563" y="2069852"/>
            <a:ext cx="1932437" cy="2377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>
            <a:stCxn id="5" idx="2"/>
            <a:endCxn id="7" idx="0"/>
          </p:cNvCxnSpPr>
          <p:nvPr/>
        </p:nvCxnSpPr>
        <p:spPr>
          <a:xfrm flipH="1">
            <a:off x="1340380" y="3221980"/>
            <a:ext cx="1299183" cy="2377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>
            <a:stCxn id="5" idx="2"/>
            <a:endCxn id="8" idx="0"/>
          </p:cNvCxnSpPr>
          <p:nvPr/>
        </p:nvCxnSpPr>
        <p:spPr>
          <a:xfrm>
            <a:off x="2639563" y="3221980"/>
            <a:ext cx="975813" cy="25943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1154684" y="5013176"/>
          <a:ext cx="30007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l-PL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7" name="pole tekstowe 16"/>
          <p:cNvSpPr txBox="1"/>
          <p:nvPr/>
        </p:nvSpPr>
        <p:spPr>
          <a:xfrm>
            <a:off x="1410418" y="4581128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lista pomocnicza</a:t>
            </a:r>
          </a:p>
        </p:txBody>
      </p:sp>
    </p:spTree>
    <p:extLst>
      <p:ext uri="{BB962C8B-B14F-4D97-AF65-F5344CB8AC3E}">
        <p14:creationId xmlns:p14="http://schemas.microsoft.com/office/powerpoint/2010/main" val="183196387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Scalanie ciągów uporządkowanych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56246"/>
            <a:ext cx="8001000" cy="4967287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 algn="r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47664" y="1155452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139174" y="2307580"/>
          <a:ext cx="30007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67544" y="3459708"/>
          <a:ext cx="174567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987824" y="3481412"/>
          <a:ext cx="125510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5" name="Łącznik prosty ze strzałką 14"/>
          <p:cNvCxnSpPr>
            <a:stCxn id="4" idx="2"/>
            <a:endCxn id="5" idx="0"/>
          </p:cNvCxnSpPr>
          <p:nvPr/>
        </p:nvCxnSpPr>
        <p:spPr>
          <a:xfrm flipH="1">
            <a:off x="2639563" y="2069852"/>
            <a:ext cx="1932437" cy="2377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>
            <a:stCxn id="5" idx="2"/>
            <a:endCxn id="7" idx="0"/>
          </p:cNvCxnSpPr>
          <p:nvPr/>
        </p:nvCxnSpPr>
        <p:spPr>
          <a:xfrm flipH="1">
            <a:off x="1340380" y="3221980"/>
            <a:ext cx="1299183" cy="2377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>
            <a:stCxn id="5" idx="2"/>
            <a:endCxn id="8" idx="0"/>
          </p:cNvCxnSpPr>
          <p:nvPr/>
        </p:nvCxnSpPr>
        <p:spPr>
          <a:xfrm>
            <a:off x="2639563" y="3221980"/>
            <a:ext cx="975813" cy="25943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1154684" y="5013176"/>
          <a:ext cx="30007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7" name="pole tekstowe 16"/>
          <p:cNvSpPr txBox="1"/>
          <p:nvPr/>
        </p:nvSpPr>
        <p:spPr>
          <a:xfrm>
            <a:off x="1410418" y="4581128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lista pomocnicza</a:t>
            </a:r>
          </a:p>
        </p:txBody>
      </p:sp>
    </p:spTree>
    <p:extLst>
      <p:ext uri="{BB962C8B-B14F-4D97-AF65-F5344CB8AC3E}">
        <p14:creationId xmlns:p14="http://schemas.microsoft.com/office/powerpoint/2010/main" val="118086787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Scalanie ciągów uporządkowanych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56246"/>
            <a:ext cx="8001000" cy="4967287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 algn="r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47664" y="1155452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139174" y="2307580"/>
          <a:ext cx="30007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67544" y="3459708"/>
          <a:ext cx="174567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987824" y="3481412"/>
          <a:ext cx="125510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5" name="Łącznik prosty ze strzałką 14"/>
          <p:cNvCxnSpPr>
            <a:stCxn id="4" idx="2"/>
            <a:endCxn id="5" idx="0"/>
          </p:cNvCxnSpPr>
          <p:nvPr/>
        </p:nvCxnSpPr>
        <p:spPr>
          <a:xfrm flipH="1">
            <a:off x="2639563" y="2069852"/>
            <a:ext cx="1932437" cy="2377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>
            <a:stCxn id="5" idx="2"/>
            <a:endCxn id="7" idx="0"/>
          </p:cNvCxnSpPr>
          <p:nvPr/>
        </p:nvCxnSpPr>
        <p:spPr>
          <a:xfrm flipH="1">
            <a:off x="1340380" y="3221980"/>
            <a:ext cx="1299183" cy="2377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>
            <a:stCxn id="5" idx="2"/>
            <a:endCxn id="8" idx="0"/>
          </p:cNvCxnSpPr>
          <p:nvPr/>
        </p:nvCxnSpPr>
        <p:spPr>
          <a:xfrm>
            <a:off x="2639563" y="3221980"/>
            <a:ext cx="975813" cy="25943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1154684" y="5013176"/>
          <a:ext cx="30007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7" name="pole tekstowe 16"/>
          <p:cNvSpPr txBox="1"/>
          <p:nvPr/>
        </p:nvSpPr>
        <p:spPr>
          <a:xfrm>
            <a:off x="1410418" y="4581128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lista pomocnicza</a:t>
            </a:r>
          </a:p>
        </p:txBody>
      </p:sp>
    </p:spTree>
    <p:extLst>
      <p:ext uri="{BB962C8B-B14F-4D97-AF65-F5344CB8AC3E}">
        <p14:creationId xmlns:p14="http://schemas.microsoft.com/office/powerpoint/2010/main" val="292463753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Scalanie ciągów uporządkowanych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56246"/>
            <a:ext cx="8001000" cy="4967287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 algn="r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47664" y="1155452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139174" y="2307580"/>
          <a:ext cx="30007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67544" y="3459708"/>
          <a:ext cx="174567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987824" y="3481412"/>
          <a:ext cx="125510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5" name="Łącznik prosty ze strzałką 14"/>
          <p:cNvCxnSpPr>
            <a:stCxn id="4" idx="2"/>
            <a:endCxn id="5" idx="0"/>
          </p:cNvCxnSpPr>
          <p:nvPr/>
        </p:nvCxnSpPr>
        <p:spPr>
          <a:xfrm flipH="1">
            <a:off x="2639563" y="2069852"/>
            <a:ext cx="1932437" cy="2377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>
            <a:stCxn id="5" idx="2"/>
            <a:endCxn id="7" idx="0"/>
          </p:cNvCxnSpPr>
          <p:nvPr/>
        </p:nvCxnSpPr>
        <p:spPr>
          <a:xfrm flipH="1">
            <a:off x="1340380" y="3221980"/>
            <a:ext cx="1299183" cy="2377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>
            <a:stCxn id="5" idx="2"/>
            <a:endCxn id="8" idx="0"/>
          </p:cNvCxnSpPr>
          <p:nvPr/>
        </p:nvCxnSpPr>
        <p:spPr>
          <a:xfrm>
            <a:off x="2639563" y="3221980"/>
            <a:ext cx="975813" cy="25943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1154684" y="5013176"/>
          <a:ext cx="30007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7" name="pole tekstowe 16"/>
          <p:cNvSpPr txBox="1"/>
          <p:nvPr/>
        </p:nvSpPr>
        <p:spPr>
          <a:xfrm>
            <a:off x="1410418" y="4581128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lista pomocnicza</a:t>
            </a:r>
          </a:p>
        </p:txBody>
      </p:sp>
    </p:spTree>
    <p:extLst>
      <p:ext uri="{BB962C8B-B14F-4D97-AF65-F5344CB8AC3E}">
        <p14:creationId xmlns:p14="http://schemas.microsoft.com/office/powerpoint/2010/main" val="153512625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Scalanie ciągów uporządkowanych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56246"/>
            <a:ext cx="8001000" cy="4967287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 algn="r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47664" y="1155452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139174" y="2307580"/>
          <a:ext cx="30007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67544" y="3459708"/>
          <a:ext cx="174567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987824" y="3481412"/>
          <a:ext cx="125510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5" name="Łącznik prosty ze strzałką 14"/>
          <p:cNvCxnSpPr>
            <a:stCxn id="4" idx="2"/>
            <a:endCxn id="5" idx="0"/>
          </p:cNvCxnSpPr>
          <p:nvPr/>
        </p:nvCxnSpPr>
        <p:spPr>
          <a:xfrm flipH="1">
            <a:off x="2639563" y="2069852"/>
            <a:ext cx="1932437" cy="2377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>
            <a:stCxn id="5" idx="2"/>
            <a:endCxn id="7" idx="0"/>
          </p:cNvCxnSpPr>
          <p:nvPr/>
        </p:nvCxnSpPr>
        <p:spPr>
          <a:xfrm flipH="1">
            <a:off x="1340380" y="3221980"/>
            <a:ext cx="1299183" cy="2377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>
            <a:stCxn id="5" idx="2"/>
            <a:endCxn id="8" idx="0"/>
          </p:cNvCxnSpPr>
          <p:nvPr/>
        </p:nvCxnSpPr>
        <p:spPr>
          <a:xfrm>
            <a:off x="2639563" y="3221980"/>
            <a:ext cx="975813" cy="25943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1154684" y="5013176"/>
          <a:ext cx="30007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7" name="pole tekstowe 16"/>
          <p:cNvSpPr txBox="1"/>
          <p:nvPr/>
        </p:nvSpPr>
        <p:spPr>
          <a:xfrm>
            <a:off x="1410418" y="4581128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lista pomocnicza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4316422" y="3972262"/>
            <a:ext cx="414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Pozostałe elementy przepisujemy</a:t>
            </a:r>
          </a:p>
        </p:txBody>
      </p:sp>
    </p:spTree>
    <p:extLst>
      <p:ext uri="{BB962C8B-B14F-4D97-AF65-F5344CB8AC3E}">
        <p14:creationId xmlns:p14="http://schemas.microsoft.com/office/powerpoint/2010/main" val="259680613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Scalanie ciągów uporządkowanych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56246"/>
            <a:ext cx="8001000" cy="4967287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 algn="r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47664" y="1155452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139174" y="2307580"/>
          <a:ext cx="30007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67544" y="3459708"/>
          <a:ext cx="174567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987824" y="3481412"/>
          <a:ext cx="125510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5" name="Łącznik prosty ze strzałką 14"/>
          <p:cNvCxnSpPr>
            <a:stCxn id="4" idx="2"/>
            <a:endCxn id="5" idx="0"/>
          </p:cNvCxnSpPr>
          <p:nvPr/>
        </p:nvCxnSpPr>
        <p:spPr>
          <a:xfrm flipH="1">
            <a:off x="2639563" y="2069852"/>
            <a:ext cx="1932437" cy="2377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>
            <a:stCxn id="5" idx="2"/>
            <a:endCxn id="7" idx="0"/>
          </p:cNvCxnSpPr>
          <p:nvPr/>
        </p:nvCxnSpPr>
        <p:spPr>
          <a:xfrm flipH="1">
            <a:off x="1340380" y="3221980"/>
            <a:ext cx="1299183" cy="2377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>
            <a:stCxn id="5" idx="2"/>
            <a:endCxn id="8" idx="0"/>
          </p:cNvCxnSpPr>
          <p:nvPr/>
        </p:nvCxnSpPr>
        <p:spPr>
          <a:xfrm>
            <a:off x="2639563" y="3221980"/>
            <a:ext cx="975813" cy="25943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1154684" y="5013176"/>
          <a:ext cx="30007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7" name="pole tekstowe 16"/>
          <p:cNvSpPr txBox="1"/>
          <p:nvPr/>
        </p:nvSpPr>
        <p:spPr>
          <a:xfrm>
            <a:off x="1410418" y="4581128"/>
            <a:ext cx="238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tablica pomocnicza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4101814" y="5291916"/>
            <a:ext cx="4609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Wszystkie elementy listy pomocniczej</a:t>
            </a:r>
          </a:p>
          <a:p>
            <a:r>
              <a:rPr lang="pl-PL" dirty="0"/>
              <a:t>przepisujemy do pierwotnej listy.</a:t>
            </a:r>
          </a:p>
        </p:txBody>
      </p:sp>
    </p:spTree>
    <p:extLst>
      <p:ext uri="{BB962C8B-B14F-4D97-AF65-F5344CB8AC3E}">
        <p14:creationId xmlns:p14="http://schemas.microsoft.com/office/powerpoint/2010/main" val="390744540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Scalanie ciągów uporządkowanych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56246"/>
            <a:ext cx="8001000" cy="4967287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 algn="r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47664" y="1155452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139174" y="2307580"/>
          <a:ext cx="30007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5" name="Łącznik prosty ze strzałką 14"/>
          <p:cNvCxnSpPr>
            <a:stCxn id="4" idx="2"/>
            <a:endCxn id="5" idx="0"/>
          </p:cNvCxnSpPr>
          <p:nvPr/>
        </p:nvCxnSpPr>
        <p:spPr>
          <a:xfrm flipH="1">
            <a:off x="2639563" y="2069852"/>
            <a:ext cx="1932437" cy="2377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1154684" y="5013176"/>
          <a:ext cx="30007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7" name="pole tekstowe 16"/>
          <p:cNvSpPr txBox="1"/>
          <p:nvPr/>
        </p:nvSpPr>
        <p:spPr>
          <a:xfrm>
            <a:off x="1410418" y="4581128"/>
            <a:ext cx="238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tablica pomocnicza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4101814" y="5302949"/>
            <a:ext cx="4677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Wszystkie elementy listy pomocniczej </a:t>
            </a:r>
          </a:p>
          <a:p>
            <a:r>
              <a:rPr lang="pl-PL" dirty="0"/>
              <a:t>przepisujemy do pierwotnej listy.</a:t>
            </a:r>
          </a:p>
        </p:txBody>
      </p:sp>
      <p:cxnSp>
        <p:nvCxnSpPr>
          <p:cNvPr id="20" name="Łącznik prosty ze strzałką 19"/>
          <p:cNvCxnSpPr>
            <a:endCxn id="5" idx="2"/>
          </p:cNvCxnSpPr>
          <p:nvPr/>
        </p:nvCxnSpPr>
        <p:spPr>
          <a:xfrm flipV="1">
            <a:off x="2639563" y="3221980"/>
            <a:ext cx="0" cy="135914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4254214" y="3430741"/>
            <a:ext cx="5027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Ile trzeba wykonać porównań elementów,</a:t>
            </a:r>
          </a:p>
          <a:p>
            <a:r>
              <a:rPr lang="pl-PL" dirty="0">
                <a:solidFill>
                  <a:srgbClr val="C00000"/>
                </a:solidFill>
              </a:rPr>
              <a:t>aby scalić n elementów? </a:t>
            </a:r>
          </a:p>
        </p:txBody>
      </p:sp>
    </p:spTree>
    <p:extLst>
      <p:ext uri="{BB962C8B-B14F-4D97-AF65-F5344CB8AC3E}">
        <p14:creationId xmlns:p14="http://schemas.microsoft.com/office/powerpoint/2010/main" val="232166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Scalanie ciągów uporządkowanych </a:t>
            </a:r>
            <a:br>
              <a:rPr lang="pl-PL" dirty="0"/>
            </a:br>
            <a:r>
              <a:rPr lang="pl-PL" dirty="0"/>
              <a:t>– przykładowa funkcja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9" t="14729" r="54709" b="40326"/>
          <a:stretch/>
        </p:blipFill>
        <p:spPr bwMode="auto">
          <a:xfrm>
            <a:off x="1619672" y="1340768"/>
            <a:ext cx="3816424" cy="4425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093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Wyszukiwanie minimum</a:t>
            </a: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25537"/>
            <a:ext cx="8001000" cy="1698927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pl-PL" dirty="0">
                <a:solidFill>
                  <a:srgbClr val="C00000"/>
                </a:solidFill>
              </a:rPr>
              <a:t>Dane:   </a:t>
            </a:r>
            <a:r>
              <a:rPr lang="pl-PL" dirty="0"/>
              <a:t>n, x – liczby naturalne oraz n losowych liczb naturalnych </a:t>
            </a:r>
          </a:p>
          <a:p>
            <a:pPr marL="0" indent="0">
              <a:buNone/>
            </a:pPr>
            <a:r>
              <a:rPr lang="pl-PL" dirty="0">
                <a:solidFill>
                  <a:srgbClr val="C00000"/>
                </a:solidFill>
              </a:rPr>
              <a:t>Wynik: miejsce wystąpienia </a:t>
            </a:r>
            <a:r>
              <a:rPr lang="pl-PL" dirty="0"/>
              <a:t>najmniejszej z wylosowanych liczb</a:t>
            </a:r>
          </a:p>
          <a:p>
            <a:pPr marL="0" indent="0">
              <a:buNone/>
            </a:pPr>
            <a:r>
              <a:rPr lang="pl-PL" dirty="0"/>
              <a:t>Przykład: n=10, x=15 i liczby poniżej zapamiętane w liście t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403649" y="2658616"/>
          <a:ext cx="604867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8" name="Łącznik prosty ze strzałką 7"/>
          <p:cNvCxnSpPr/>
          <p:nvPr/>
        </p:nvCxnSpPr>
        <p:spPr>
          <a:xfrm flipV="1">
            <a:off x="2843808" y="3645024"/>
            <a:ext cx="0" cy="50405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1476616" y="4191471"/>
            <a:ext cx="2784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>
                <a:solidFill>
                  <a:srgbClr val="C00000"/>
                </a:solidFill>
              </a:rPr>
              <a:t>t[2]&lt;t[m]? </a:t>
            </a:r>
            <a:r>
              <a:rPr lang="pl-PL" sz="2400" dirty="0" err="1">
                <a:solidFill>
                  <a:srgbClr val="C00000"/>
                </a:solidFill>
              </a:rPr>
              <a:t>False</a:t>
            </a:r>
            <a:endParaRPr lang="pl-PL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18904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Sortowanie przez scalanie - liczba porównań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Dla uproszczenia obliczeń załóżmy, że (*) n=2</a:t>
            </a:r>
            <a:r>
              <a:rPr lang="pl-PL" baseline="30000" dirty="0"/>
              <a:t>k</a:t>
            </a:r>
            <a:r>
              <a:rPr lang="pl-PL" dirty="0"/>
              <a:t>. Oznaczmy przez r(n) liczbę porównań dla n elementów. Wtedy: 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Z powyższego:</a:t>
            </a:r>
          </a:p>
          <a:p>
            <a:pPr lvl="1"/>
            <a:r>
              <a:rPr lang="pl-PL" dirty="0"/>
              <a:t>(**)    r(</a:t>
            </a:r>
            <a:r>
              <a:rPr lang="pl-PL" sz="1800" dirty="0">
                <a:ea typeface="+mn-ea"/>
                <a:cs typeface="+mn-cs"/>
              </a:rPr>
              <a:t>n/2)</a:t>
            </a:r>
            <a:r>
              <a:rPr lang="pl-PL" baseline="-25000" dirty="0"/>
              <a:t> </a:t>
            </a:r>
            <a:r>
              <a:rPr lang="pl-PL" dirty="0"/>
              <a:t>= 2 * r(</a:t>
            </a:r>
            <a:r>
              <a:rPr lang="pl-PL" sz="1800" dirty="0">
                <a:ea typeface="+mn-ea"/>
                <a:cs typeface="+mn-cs"/>
              </a:rPr>
              <a:t>n/4)</a:t>
            </a:r>
            <a:r>
              <a:rPr lang="pl-PL" dirty="0"/>
              <a:t>+(n/2-1)</a:t>
            </a:r>
          </a:p>
          <a:p>
            <a:pPr lvl="1"/>
            <a:r>
              <a:rPr lang="pl-PL" dirty="0"/>
              <a:t>	(***)  r(</a:t>
            </a:r>
            <a:r>
              <a:rPr lang="pl-PL" sz="1800" dirty="0">
                <a:ea typeface="+mn-ea"/>
                <a:cs typeface="+mn-cs"/>
              </a:rPr>
              <a:t>n/4)</a:t>
            </a:r>
            <a:r>
              <a:rPr lang="pl-PL" baseline="-25000" dirty="0"/>
              <a:t> </a:t>
            </a:r>
            <a:r>
              <a:rPr lang="pl-PL" dirty="0"/>
              <a:t>= 2 * r(</a:t>
            </a:r>
            <a:r>
              <a:rPr lang="pl-PL" sz="1800" dirty="0">
                <a:ea typeface="+mn-ea"/>
                <a:cs typeface="+mn-cs"/>
              </a:rPr>
              <a:t>n/8)</a:t>
            </a:r>
            <a:r>
              <a:rPr lang="pl-PL" dirty="0"/>
              <a:t>+(n/4-1)</a:t>
            </a:r>
          </a:p>
          <a:p>
            <a:endParaRPr lang="pl-PL" dirty="0"/>
          </a:p>
          <a:p>
            <a:r>
              <a:rPr lang="pl-PL" dirty="0"/>
              <a:t>Rozwiązujemy rekurencję korzystając z (*) i (**), a potem uogólniając i podstawiając (*) 2</a:t>
            </a:r>
            <a:r>
              <a:rPr lang="pl-PL" baseline="30000" dirty="0"/>
              <a:t>k</a:t>
            </a:r>
            <a:r>
              <a:rPr lang="pl-PL" dirty="0"/>
              <a:t>=n, k=log</a:t>
            </a:r>
            <a:r>
              <a:rPr lang="pl-PL" baseline="-25000" dirty="0"/>
              <a:t>2</a:t>
            </a:r>
            <a:r>
              <a:rPr lang="pl-PL" dirty="0"/>
              <a:t>n.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 bwMode="auto">
          <a:xfrm>
            <a:off x="2051720" y="2060848"/>
            <a:ext cx="482453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18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1600">
                <a:solidFill>
                  <a:srgbClr val="002060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1400">
                <a:solidFill>
                  <a:srgbClr val="002060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1200">
                <a:solidFill>
                  <a:srgbClr val="002060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000">
                <a:solidFill>
                  <a:srgbClr val="002060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pl-PL" kern="0" dirty="0"/>
              <a:t>          	0    			dla n=1</a:t>
            </a:r>
          </a:p>
          <a:p>
            <a:pPr marL="0" indent="0">
              <a:buFont typeface="Wingdings" pitchFamily="2" charset="2"/>
              <a:buNone/>
            </a:pPr>
            <a:r>
              <a:rPr lang="pl-PL" kern="0" dirty="0"/>
              <a:t>r(n)</a:t>
            </a:r>
            <a:r>
              <a:rPr lang="pl-PL" kern="0" baseline="-25000" dirty="0"/>
              <a:t> </a:t>
            </a:r>
            <a:r>
              <a:rPr lang="pl-PL" kern="0" dirty="0"/>
              <a:t>= 	</a:t>
            </a:r>
          </a:p>
          <a:p>
            <a:pPr marL="0" indent="0">
              <a:buFont typeface="Wingdings" pitchFamily="2" charset="2"/>
              <a:buNone/>
            </a:pPr>
            <a:r>
              <a:rPr lang="pl-PL" kern="0" dirty="0"/>
              <a:t>          	2*r(n/2)+(n-1)		dla n&gt;1</a:t>
            </a:r>
          </a:p>
        </p:txBody>
      </p:sp>
      <p:sp>
        <p:nvSpPr>
          <p:cNvPr id="5" name="Nawias klamrowy otwierający 4"/>
          <p:cNvSpPr/>
          <p:nvPr/>
        </p:nvSpPr>
        <p:spPr>
          <a:xfrm>
            <a:off x="2699792" y="2014240"/>
            <a:ext cx="288032" cy="11521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702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Sortowanie przez scalanie - liczba porównań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l-PL" dirty="0"/>
              <a:t>(*)    n=2</a:t>
            </a:r>
            <a:r>
              <a:rPr lang="pl-PL" baseline="30000" dirty="0"/>
              <a:t>k</a:t>
            </a:r>
            <a:r>
              <a:rPr lang="pl-PL" dirty="0"/>
              <a:t>, k=log</a:t>
            </a:r>
            <a:r>
              <a:rPr lang="pl-PL" baseline="-25000" dirty="0"/>
              <a:t>2</a:t>
            </a:r>
            <a:r>
              <a:rPr lang="pl-PL" dirty="0"/>
              <a:t>n</a:t>
            </a:r>
          </a:p>
          <a:p>
            <a:pPr lvl="1"/>
            <a:r>
              <a:rPr lang="pl-PL" dirty="0"/>
              <a:t>(**)    r(</a:t>
            </a:r>
            <a:r>
              <a:rPr lang="pl-PL" sz="1800" dirty="0">
                <a:ea typeface="+mn-ea"/>
                <a:cs typeface="+mn-cs"/>
              </a:rPr>
              <a:t>n/2)</a:t>
            </a:r>
            <a:r>
              <a:rPr lang="pl-PL" baseline="-25000" dirty="0"/>
              <a:t> </a:t>
            </a:r>
            <a:r>
              <a:rPr lang="pl-PL" dirty="0"/>
              <a:t>= 2 * r(</a:t>
            </a:r>
            <a:r>
              <a:rPr lang="pl-PL" sz="1800" dirty="0">
                <a:ea typeface="+mn-ea"/>
                <a:cs typeface="+mn-cs"/>
              </a:rPr>
              <a:t>n/4)</a:t>
            </a:r>
            <a:r>
              <a:rPr lang="pl-PL" dirty="0"/>
              <a:t>+(n/2-1)</a:t>
            </a:r>
          </a:p>
          <a:p>
            <a:pPr lvl="1"/>
            <a:r>
              <a:rPr lang="pl-PL" dirty="0"/>
              <a:t>	(***)  r(</a:t>
            </a:r>
            <a:r>
              <a:rPr lang="pl-PL" sz="1800" dirty="0">
                <a:ea typeface="+mn-ea"/>
                <a:cs typeface="+mn-cs"/>
              </a:rPr>
              <a:t>n/4)</a:t>
            </a:r>
            <a:r>
              <a:rPr lang="pl-PL" baseline="-25000" dirty="0"/>
              <a:t> </a:t>
            </a:r>
            <a:r>
              <a:rPr lang="pl-PL" dirty="0"/>
              <a:t>= 2 * r(</a:t>
            </a:r>
            <a:r>
              <a:rPr lang="pl-PL" sz="1800" dirty="0">
                <a:ea typeface="+mn-ea"/>
                <a:cs typeface="+mn-cs"/>
              </a:rPr>
              <a:t>n/8)</a:t>
            </a:r>
            <a:r>
              <a:rPr lang="pl-PL" dirty="0"/>
              <a:t>+(n/4-1)</a:t>
            </a:r>
          </a:p>
          <a:p>
            <a:pPr marL="0" lvl="1" indent="0">
              <a:buNone/>
            </a:pPr>
            <a:endParaRPr lang="pl-PL" dirty="0"/>
          </a:p>
          <a:p>
            <a:pPr marL="0" lvl="1" indent="0">
              <a:buNone/>
            </a:pPr>
            <a:r>
              <a:rPr lang="pl-PL" dirty="0"/>
              <a:t>Rozwiązanie:</a:t>
            </a:r>
          </a:p>
          <a:p>
            <a:pPr marL="0" lvl="1" indent="0">
              <a:buNone/>
            </a:pPr>
            <a:r>
              <a:rPr lang="pl-PL" dirty="0"/>
              <a:t>	r(n)=2*r(n/2)+(n-1)=</a:t>
            </a:r>
          </a:p>
          <a:p>
            <a:pPr marL="0" lvl="1" indent="0">
              <a:buNone/>
            </a:pPr>
            <a:r>
              <a:rPr lang="pl-PL" dirty="0"/>
              <a:t>    (**)	= 2*(2 * r(</a:t>
            </a:r>
            <a:r>
              <a:rPr lang="pl-PL" sz="1800" dirty="0"/>
              <a:t>n/4)</a:t>
            </a:r>
            <a:r>
              <a:rPr lang="pl-PL" dirty="0"/>
              <a:t>+(n/2-1))+(n-1) = </a:t>
            </a:r>
          </a:p>
          <a:p>
            <a:pPr marL="0" lvl="1" indent="0">
              <a:buNone/>
            </a:pPr>
            <a:r>
              <a:rPr lang="pl-PL" dirty="0"/>
              <a:t>	= 2</a:t>
            </a:r>
            <a:r>
              <a:rPr lang="pl-PL" baseline="30000" dirty="0"/>
              <a:t>2</a:t>
            </a:r>
            <a:r>
              <a:rPr lang="pl-PL" dirty="0"/>
              <a:t>*r(n/2</a:t>
            </a:r>
            <a:r>
              <a:rPr lang="pl-PL" baseline="30000" dirty="0"/>
              <a:t>2</a:t>
            </a:r>
            <a:r>
              <a:rPr lang="pl-PL" dirty="0"/>
              <a:t>)+(n-2</a:t>
            </a:r>
            <a:r>
              <a:rPr lang="pl-PL" baseline="30000" dirty="0"/>
              <a:t>1</a:t>
            </a:r>
            <a:r>
              <a:rPr lang="pl-PL" dirty="0"/>
              <a:t>)+(n-1)= </a:t>
            </a:r>
          </a:p>
          <a:p>
            <a:pPr marL="0" lvl="1" indent="0">
              <a:buNone/>
            </a:pPr>
            <a:r>
              <a:rPr lang="pl-PL" dirty="0"/>
              <a:t>  (***)  	= 2</a:t>
            </a:r>
            <a:r>
              <a:rPr lang="pl-PL" baseline="30000" dirty="0"/>
              <a:t>2</a:t>
            </a:r>
            <a:r>
              <a:rPr lang="pl-PL" dirty="0"/>
              <a:t>*(2 * r(</a:t>
            </a:r>
            <a:r>
              <a:rPr lang="pl-PL" sz="1800" dirty="0"/>
              <a:t>n/2</a:t>
            </a:r>
            <a:r>
              <a:rPr lang="pl-PL" sz="1800" baseline="30000" dirty="0"/>
              <a:t>3</a:t>
            </a:r>
            <a:r>
              <a:rPr lang="pl-PL" sz="1800" dirty="0"/>
              <a:t>)</a:t>
            </a:r>
            <a:r>
              <a:rPr lang="pl-PL" dirty="0"/>
              <a:t>+(n/2</a:t>
            </a:r>
            <a:r>
              <a:rPr lang="pl-PL" baseline="30000" dirty="0"/>
              <a:t>2</a:t>
            </a:r>
            <a:r>
              <a:rPr lang="pl-PL" dirty="0"/>
              <a:t>-1))+(n-2</a:t>
            </a:r>
            <a:r>
              <a:rPr lang="pl-PL" baseline="30000" dirty="0"/>
              <a:t>1</a:t>
            </a:r>
            <a:r>
              <a:rPr lang="pl-PL" dirty="0"/>
              <a:t>)+(n-1)=</a:t>
            </a:r>
          </a:p>
          <a:p>
            <a:pPr marL="0" lvl="1" indent="0">
              <a:buNone/>
            </a:pPr>
            <a:r>
              <a:rPr lang="pl-PL" dirty="0"/>
              <a:t>	= 2</a:t>
            </a:r>
            <a:r>
              <a:rPr lang="pl-PL" baseline="30000" dirty="0"/>
              <a:t>3</a:t>
            </a:r>
            <a:r>
              <a:rPr lang="pl-PL" dirty="0"/>
              <a:t>*r(n/2</a:t>
            </a:r>
            <a:r>
              <a:rPr lang="pl-PL" baseline="30000" dirty="0"/>
              <a:t>3</a:t>
            </a:r>
            <a:r>
              <a:rPr lang="pl-PL" dirty="0"/>
              <a:t>)+(n-2</a:t>
            </a:r>
            <a:r>
              <a:rPr lang="pl-PL" baseline="30000" dirty="0"/>
              <a:t>2</a:t>
            </a:r>
            <a:r>
              <a:rPr lang="pl-PL" dirty="0"/>
              <a:t>)+(n-2</a:t>
            </a:r>
            <a:r>
              <a:rPr lang="pl-PL" baseline="30000" dirty="0"/>
              <a:t>1</a:t>
            </a:r>
            <a:r>
              <a:rPr lang="pl-PL" dirty="0"/>
              <a:t>)+(n-1) = … =</a:t>
            </a:r>
          </a:p>
          <a:p>
            <a:pPr marL="0" lvl="1" indent="0">
              <a:buNone/>
            </a:pPr>
            <a:r>
              <a:rPr lang="pl-PL" dirty="0"/>
              <a:t>	= 2</a:t>
            </a:r>
            <a:r>
              <a:rPr lang="pl-PL" baseline="30000" dirty="0"/>
              <a:t>k</a:t>
            </a:r>
            <a:r>
              <a:rPr lang="pl-PL" dirty="0"/>
              <a:t>*r(n/2</a:t>
            </a:r>
            <a:r>
              <a:rPr lang="pl-PL" baseline="30000" dirty="0"/>
              <a:t>k</a:t>
            </a:r>
            <a:r>
              <a:rPr lang="pl-PL" dirty="0"/>
              <a:t>)+(n-2</a:t>
            </a:r>
            <a:r>
              <a:rPr lang="pl-PL" baseline="30000" dirty="0"/>
              <a:t>k-1</a:t>
            </a:r>
            <a:r>
              <a:rPr lang="pl-PL" dirty="0"/>
              <a:t>)+ … +(n-2</a:t>
            </a:r>
            <a:r>
              <a:rPr lang="pl-PL" baseline="30000" dirty="0"/>
              <a:t>2</a:t>
            </a:r>
            <a:r>
              <a:rPr lang="pl-PL" dirty="0"/>
              <a:t>)+(n-2</a:t>
            </a:r>
            <a:r>
              <a:rPr lang="pl-PL" baseline="30000" dirty="0"/>
              <a:t>1</a:t>
            </a:r>
            <a:r>
              <a:rPr lang="pl-PL" dirty="0"/>
              <a:t>)+(n-2</a:t>
            </a:r>
            <a:r>
              <a:rPr lang="pl-PL" baseline="30000" dirty="0"/>
              <a:t>0</a:t>
            </a:r>
            <a:r>
              <a:rPr lang="pl-PL" dirty="0"/>
              <a:t>) = </a:t>
            </a:r>
          </a:p>
          <a:p>
            <a:pPr marL="0" lvl="1" indent="0">
              <a:buNone/>
            </a:pPr>
            <a:r>
              <a:rPr lang="pl-PL" dirty="0"/>
              <a:t>    (*)	= 0+k*n-(2</a:t>
            </a:r>
            <a:r>
              <a:rPr lang="pl-PL" baseline="30000" dirty="0"/>
              <a:t>k-1</a:t>
            </a:r>
            <a:r>
              <a:rPr lang="pl-PL" dirty="0"/>
              <a:t>+ … +2</a:t>
            </a:r>
            <a:r>
              <a:rPr lang="pl-PL" baseline="30000" dirty="0"/>
              <a:t>2</a:t>
            </a:r>
            <a:r>
              <a:rPr lang="pl-PL" dirty="0"/>
              <a:t>+2</a:t>
            </a:r>
            <a:r>
              <a:rPr lang="pl-PL" baseline="30000" dirty="0"/>
              <a:t>1</a:t>
            </a:r>
            <a:r>
              <a:rPr lang="pl-PL" dirty="0"/>
              <a:t>+2</a:t>
            </a:r>
            <a:r>
              <a:rPr lang="pl-PL" baseline="30000" dirty="0"/>
              <a:t>0</a:t>
            </a:r>
            <a:r>
              <a:rPr lang="pl-PL" dirty="0"/>
              <a:t>) =</a:t>
            </a:r>
          </a:p>
          <a:p>
            <a:pPr marL="0" lvl="1" indent="0">
              <a:buNone/>
            </a:pPr>
            <a:r>
              <a:rPr lang="pl-PL" dirty="0"/>
              <a:t>    (*)   	= k*n-2</a:t>
            </a:r>
            <a:r>
              <a:rPr lang="pl-PL" baseline="30000" dirty="0"/>
              <a:t>k</a:t>
            </a:r>
            <a:r>
              <a:rPr lang="pl-PL" dirty="0"/>
              <a:t>+1 =</a:t>
            </a:r>
            <a:r>
              <a:rPr lang="pl-PL" dirty="0">
                <a:solidFill>
                  <a:srgbClr val="C00000"/>
                </a:solidFill>
              </a:rPr>
              <a:t>n*log</a:t>
            </a:r>
            <a:r>
              <a:rPr lang="pl-PL" baseline="-25000" dirty="0">
                <a:solidFill>
                  <a:srgbClr val="C00000"/>
                </a:solidFill>
              </a:rPr>
              <a:t>2</a:t>
            </a:r>
            <a:r>
              <a:rPr lang="pl-PL" dirty="0">
                <a:solidFill>
                  <a:srgbClr val="C00000"/>
                </a:solidFill>
              </a:rPr>
              <a:t>n</a:t>
            </a:r>
            <a:r>
              <a:rPr lang="pl-PL" dirty="0"/>
              <a:t>-n+1</a:t>
            </a:r>
          </a:p>
          <a:p>
            <a:pPr marL="0" lvl="1" indent="0">
              <a:buNone/>
            </a:pPr>
            <a:endParaRPr lang="pl-PL" dirty="0">
              <a:solidFill>
                <a:srgbClr val="C00000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017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Drzewo algorytmu sortowania z porównaniami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25539"/>
            <a:ext cx="8001000" cy="791294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C00000"/>
                </a:solidFill>
              </a:rPr>
              <a:t>Dane: </a:t>
            </a:r>
            <a:r>
              <a:rPr lang="pl-PL" dirty="0"/>
              <a:t>trzy liczby a, b, c</a:t>
            </a:r>
          </a:p>
          <a:p>
            <a:pPr marL="0" indent="0">
              <a:buNone/>
            </a:pPr>
            <a:r>
              <a:rPr lang="pl-PL" dirty="0">
                <a:solidFill>
                  <a:srgbClr val="C00000"/>
                </a:solidFill>
              </a:rPr>
              <a:t>Wynik: </a:t>
            </a:r>
            <a:r>
              <a:rPr lang="pl-PL" dirty="0"/>
              <a:t>liczby a, b, c w kolejności niemalejącej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563888" y="191683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a&lt;=b</a:t>
            </a:r>
          </a:p>
        </p:txBody>
      </p:sp>
      <p:cxnSp>
        <p:nvCxnSpPr>
          <p:cNvPr id="5" name="Łącznik prosty ze strzałką 4"/>
          <p:cNvCxnSpPr>
            <a:stCxn id="4" idx="2"/>
            <a:endCxn id="8" idx="0"/>
          </p:cNvCxnSpPr>
          <p:nvPr/>
        </p:nvCxnSpPr>
        <p:spPr>
          <a:xfrm flipH="1">
            <a:off x="2447764" y="2286164"/>
            <a:ext cx="1584176" cy="72008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1979712" y="300624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c&lt;=a</a:t>
            </a:r>
          </a:p>
        </p:txBody>
      </p:sp>
      <p:cxnSp>
        <p:nvCxnSpPr>
          <p:cNvPr id="9" name="Łącznik prosty ze strzałką 8"/>
          <p:cNvCxnSpPr>
            <a:stCxn id="4" idx="2"/>
            <a:endCxn id="14" idx="0"/>
          </p:cNvCxnSpPr>
          <p:nvPr/>
        </p:nvCxnSpPr>
        <p:spPr>
          <a:xfrm>
            <a:off x="4031940" y="2286164"/>
            <a:ext cx="1872208" cy="7107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5436096" y="299695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c&lt;=b</a:t>
            </a:r>
          </a:p>
        </p:txBody>
      </p:sp>
      <p:cxnSp>
        <p:nvCxnSpPr>
          <p:cNvPr id="16" name="Łącznik prosty ze strzałką 15"/>
          <p:cNvCxnSpPr>
            <a:stCxn id="8" idx="2"/>
            <a:endCxn id="19" idx="0"/>
          </p:cNvCxnSpPr>
          <p:nvPr/>
        </p:nvCxnSpPr>
        <p:spPr>
          <a:xfrm flipH="1">
            <a:off x="1727684" y="3375576"/>
            <a:ext cx="720080" cy="91752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/>
          <p:cNvSpPr txBox="1"/>
          <p:nvPr/>
        </p:nvSpPr>
        <p:spPr>
          <a:xfrm>
            <a:off x="1259632" y="4293096"/>
            <a:ext cx="936104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c, a, b</a:t>
            </a:r>
          </a:p>
        </p:txBody>
      </p:sp>
      <p:cxnSp>
        <p:nvCxnSpPr>
          <p:cNvPr id="21" name="Łącznik prosty ze strzałką 20"/>
          <p:cNvCxnSpPr>
            <a:stCxn id="8" idx="2"/>
            <a:endCxn id="24" idx="0"/>
          </p:cNvCxnSpPr>
          <p:nvPr/>
        </p:nvCxnSpPr>
        <p:spPr>
          <a:xfrm>
            <a:off x="2447764" y="3375576"/>
            <a:ext cx="792088" cy="91752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e tekstowe 23"/>
          <p:cNvSpPr txBox="1"/>
          <p:nvPr/>
        </p:nvSpPr>
        <p:spPr>
          <a:xfrm>
            <a:off x="2771800" y="42930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b&lt;=c</a:t>
            </a:r>
          </a:p>
        </p:txBody>
      </p:sp>
      <p:cxnSp>
        <p:nvCxnSpPr>
          <p:cNvPr id="27" name="Łącznik prosty ze strzałką 26"/>
          <p:cNvCxnSpPr>
            <a:endCxn id="28" idx="0"/>
          </p:cNvCxnSpPr>
          <p:nvPr/>
        </p:nvCxnSpPr>
        <p:spPr>
          <a:xfrm flipH="1">
            <a:off x="5184068" y="3369692"/>
            <a:ext cx="720080" cy="91752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ole tekstowe 27"/>
          <p:cNvSpPr txBox="1"/>
          <p:nvPr/>
        </p:nvSpPr>
        <p:spPr>
          <a:xfrm>
            <a:off x="4716016" y="4287212"/>
            <a:ext cx="936104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c, b, a</a:t>
            </a:r>
          </a:p>
        </p:txBody>
      </p:sp>
      <p:cxnSp>
        <p:nvCxnSpPr>
          <p:cNvPr id="29" name="Łącznik prosty ze strzałką 28"/>
          <p:cNvCxnSpPr>
            <a:endCxn id="30" idx="0"/>
          </p:cNvCxnSpPr>
          <p:nvPr/>
        </p:nvCxnSpPr>
        <p:spPr>
          <a:xfrm>
            <a:off x="5904148" y="3369692"/>
            <a:ext cx="792088" cy="91752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/>
          <p:cNvSpPr txBox="1"/>
          <p:nvPr/>
        </p:nvSpPr>
        <p:spPr>
          <a:xfrm>
            <a:off x="6228184" y="42872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c&lt;=a</a:t>
            </a:r>
          </a:p>
        </p:txBody>
      </p:sp>
      <p:cxnSp>
        <p:nvCxnSpPr>
          <p:cNvPr id="31" name="Łącznik prosty ze strzałką 30"/>
          <p:cNvCxnSpPr>
            <a:endCxn id="32" idx="0"/>
          </p:cNvCxnSpPr>
          <p:nvPr/>
        </p:nvCxnSpPr>
        <p:spPr>
          <a:xfrm flipH="1">
            <a:off x="2519772" y="4662428"/>
            <a:ext cx="720080" cy="91752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ole tekstowe 31"/>
          <p:cNvSpPr txBox="1"/>
          <p:nvPr/>
        </p:nvSpPr>
        <p:spPr>
          <a:xfrm>
            <a:off x="2051720" y="5579948"/>
            <a:ext cx="936104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a, b, c</a:t>
            </a:r>
          </a:p>
        </p:txBody>
      </p:sp>
      <p:cxnSp>
        <p:nvCxnSpPr>
          <p:cNvPr id="33" name="Łącznik prosty ze strzałką 32"/>
          <p:cNvCxnSpPr>
            <a:endCxn id="34" idx="0"/>
          </p:cNvCxnSpPr>
          <p:nvPr/>
        </p:nvCxnSpPr>
        <p:spPr>
          <a:xfrm>
            <a:off x="3239852" y="4662428"/>
            <a:ext cx="792088" cy="91752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ole tekstowe 33"/>
          <p:cNvSpPr txBox="1"/>
          <p:nvPr/>
        </p:nvSpPr>
        <p:spPr>
          <a:xfrm>
            <a:off x="3563888" y="5579948"/>
            <a:ext cx="936104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a, c, b</a:t>
            </a:r>
          </a:p>
        </p:txBody>
      </p:sp>
      <p:cxnSp>
        <p:nvCxnSpPr>
          <p:cNvPr id="35" name="Łącznik prosty ze strzałką 34"/>
          <p:cNvCxnSpPr>
            <a:endCxn id="36" idx="0"/>
          </p:cNvCxnSpPr>
          <p:nvPr/>
        </p:nvCxnSpPr>
        <p:spPr>
          <a:xfrm flipH="1">
            <a:off x="5976156" y="4662428"/>
            <a:ext cx="720080" cy="91752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ole tekstowe 35"/>
          <p:cNvSpPr txBox="1"/>
          <p:nvPr/>
        </p:nvSpPr>
        <p:spPr>
          <a:xfrm>
            <a:off x="5508104" y="5579948"/>
            <a:ext cx="936104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b, c, a</a:t>
            </a:r>
          </a:p>
        </p:txBody>
      </p:sp>
      <p:cxnSp>
        <p:nvCxnSpPr>
          <p:cNvPr id="37" name="Łącznik prosty ze strzałką 36"/>
          <p:cNvCxnSpPr>
            <a:endCxn id="38" idx="0"/>
          </p:cNvCxnSpPr>
          <p:nvPr/>
        </p:nvCxnSpPr>
        <p:spPr>
          <a:xfrm>
            <a:off x="6696236" y="4662428"/>
            <a:ext cx="792088" cy="91752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ole tekstowe 37"/>
          <p:cNvSpPr txBox="1"/>
          <p:nvPr/>
        </p:nvSpPr>
        <p:spPr>
          <a:xfrm>
            <a:off x="7020272" y="5579948"/>
            <a:ext cx="936104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b, a, c</a:t>
            </a:r>
          </a:p>
        </p:txBody>
      </p:sp>
      <p:sp>
        <p:nvSpPr>
          <p:cNvPr id="39" name="pole tekstowe 38"/>
          <p:cNvSpPr txBox="1"/>
          <p:nvPr/>
        </p:nvSpPr>
        <p:spPr>
          <a:xfrm>
            <a:off x="2699792" y="227687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B050"/>
                </a:solidFill>
              </a:rPr>
              <a:t>Tak</a:t>
            </a:r>
          </a:p>
        </p:txBody>
      </p:sp>
      <p:sp>
        <p:nvSpPr>
          <p:cNvPr id="40" name="pole tekstowe 39"/>
          <p:cNvSpPr txBox="1"/>
          <p:nvPr/>
        </p:nvSpPr>
        <p:spPr>
          <a:xfrm>
            <a:off x="1547664" y="34917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B050"/>
                </a:solidFill>
              </a:rPr>
              <a:t>Tak</a:t>
            </a:r>
          </a:p>
        </p:txBody>
      </p:sp>
      <p:sp>
        <p:nvSpPr>
          <p:cNvPr id="41" name="pole tekstowe 40"/>
          <p:cNvSpPr txBox="1"/>
          <p:nvPr/>
        </p:nvSpPr>
        <p:spPr>
          <a:xfrm>
            <a:off x="2339752" y="485986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B050"/>
                </a:solidFill>
              </a:rPr>
              <a:t>Tak</a:t>
            </a:r>
          </a:p>
        </p:txBody>
      </p:sp>
      <p:sp>
        <p:nvSpPr>
          <p:cNvPr id="42" name="pole tekstowe 41"/>
          <p:cNvSpPr txBox="1"/>
          <p:nvPr/>
        </p:nvSpPr>
        <p:spPr>
          <a:xfrm>
            <a:off x="5004048" y="356372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B050"/>
                </a:solidFill>
              </a:rPr>
              <a:t>Tak</a:t>
            </a:r>
          </a:p>
        </p:txBody>
      </p:sp>
      <p:sp>
        <p:nvSpPr>
          <p:cNvPr id="43" name="pole tekstowe 42"/>
          <p:cNvSpPr txBox="1"/>
          <p:nvPr/>
        </p:nvSpPr>
        <p:spPr>
          <a:xfrm>
            <a:off x="5724128" y="486916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B050"/>
                </a:solidFill>
              </a:rPr>
              <a:t>Tak</a:t>
            </a:r>
          </a:p>
        </p:txBody>
      </p:sp>
      <p:sp>
        <p:nvSpPr>
          <p:cNvPr id="44" name="pole tekstowe 43"/>
          <p:cNvSpPr txBox="1"/>
          <p:nvPr/>
        </p:nvSpPr>
        <p:spPr>
          <a:xfrm>
            <a:off x="4893940" y="226758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B050"/>
                </a:solidFill>
              </a:rPr>
              <a:t>Nie</a:t>
            </a:r>
          </a:p>
        </p:txBody>
      </p:sp>
      <p:sp>
        <p:nvSpPr>
          <p:cNvPr id="45" name="pole tekstowe 44"/>
          <p:cNvSpPr txBox="1"/>
          <p:nvPr/>
        </p:nvSpPr>
        <p:spPr>
          <a:xfrm>
            <a:off x="2843808" y="356372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B050"/>
                </a:solidFill>
              </a:rPr>
              <a:t>Nie</a:t>
            </a:r>
          </a:p>
        </p:txBody>
      </p:sp>
      <p:sp>
        <p:nvSpPr>
          <p:cNvPr id="46" name="pole tekstowe 45"/>
          <p:cNvSpPr txBox="1"/>
          <p:nvPr/>
        </p:nvSpPr>
        <p:spPr>
          <a:xfrm>
            <a:off x="6300192" y="356372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B050"/>
                </a:solidFill>
              </a:rPr>
              <a:t>Nie</a:t>
            </a:r>
          </a:p>
        </p:txBody>
      </p:sp>
      <p:sp>
        <p:nvSpPr>
          <p:cNvPr id="47" name="pole tekstowe 46"/>
          <p:cNvSpPr txBox="1"/>
          <p:nvPr/>
        </p:nvSpPr>
        <p:spPr>
          <a:xfrm>
            <a:off x="3707904" y="485986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B050"/>
                </a:solidFill>
              </a:rPr>
              <a:t>Nie</a:t>
            </a:r>
          </a:p>
        </p:txBody>
      </p:sp>
      <p:sp>
        <p:nvSpPr>
          <p:cNvPr id="48" name="pole tekstowe 47"/>
          <p:cNvSpPr txBox="1"/>
          <p:nvPr/>
        </p:nvSpPr>
        <p:spPr>
          <a:xfrm>
            <a:off x="7164288" y="486916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B050"/>
                </a:solidFill>
              </a:rPr>
              <a:t>Nie</a:t>
            </a:r>
          </a:p>
        </p:txBody>
      </p:sp>
    </p:spTree>
    <p:extLst>
      <p:ext uri="{BB962C8B-B14F-4D97-AF65-F5344CB8AC3E}">
        <p14:creationId xmlns:p14="http://schemas.microsoft.com/office/powerpoint/2010/main" val="85805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4" grpId="0"/>
      <p:bldP spid="19" grpId="0" animBg="1"/>
      <p:bldP spid="24" grpId="0"/>
      <p:bldP spid="28" grpId="0" animBg="1"/>
      <p:bldP spid="30" grpId="0"/>
      <p:bldP spid="32" grpId="0" animBg="1"/>
      <p:bldP spid="34" grpId="0" animBg="1"/>
      <p:bldP spid="36" grpId="0" animBg="1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Drzewo algorytmu sortowania z porównaniami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25538"/>
            <a:ext cx="8001000" cy="5111774"/>
          </a:xfrm>
        </p:spPr>
        <p:txBody>
          <a:bodyPr/>
          <a:lstStyle/>
          <a:p>
            <a:r>
              <a:rPr lang="pl-PL" dirty="0"/>
              <a:t>Wysokość drzewa (liczba połączeń od wierzchołka do liścia) jest największą możliwą liczbą operacji porównania elementów wykonywanych dla jakiegokolwiek możliwego układu danych.</a:t>
            </a:r>
          </a:p>
          <a:p>
            <a:r>
              <a:rPr lang="pl-PL" dirty="0">
                <a:solidFill>
                  <a:srgbClr val="C00000"/>
                </a:solidFill>
              </a:rPr>
              <a:t>Twierdzenie:</a:t>
            </a:r>
            <a:r>
              <a:rPr lang="pl-PL" dirty="0"/>
              <a:t> Nie jest możliwe opracowanie algorytmu porządkowania opartego na porównaniach, w którym byłoby wykonywanych mniej niż rzędu n*log</a:t>
            </a:r>
            <a:r>
              <a:rPr lang="pl-PL" baseline="-25000" dirty="0"/>
              <a:t>2</a:t>
            </a:r>
            <a:r>
              <a:rPr lang="pl-PL" dirty="0"/>
              <a:t>n porównań elementów.</a:t>
            </a:r>
          </a:p>
          <a:p>
            <a:r>
              <a:rPr lang="pl-PL" dirty="0">
                <a:sym typeface="Symbol"/>
              </a:rPr>
              <a:t>Algorytm sortowania przez scalanie jest optymalnym algorytmem sortowania przez porównania.</a:t>
            </a:r>
            <a:endParaRPr lang="pl-PL" dirty="0"/>
          </a:p>
          <a:p>
            <a:endParaRPr lang="pl-PL" dirty="0"/>
          </a:p>
        </p:txBody>
      </p:sp>
      <p:sp>
        <p:nvSpPr>
          <p:cNvPr id="7" name="AutoShape 1" descr="n!\approx \bigg(\frac{n}{e}\bigg)^n\sqrt{2\pi n}"/>
          <p:cNvSpPr>
            <a:spLocks noChangeAspect="1" noChangeArrowheads="1"/>
          </p:cNvSpPr>
          <p:nvPr/>
        </p:nvSpPr>
        <p:spPr bwMode="auto">
          <a:xfrm>
            <a:off x="566738" y="2649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450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A8D204F-0533-45FB-9090-87321EA0F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Szkoła ponadpodstawowa – poziom rozszerzony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C147623-0B56-4A3B-A78E-A3953CACE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Uczeń wykorzystuje znane sobie algorytmy przy rozwiązywaniu i programowaniu rozwiązań następujących problemów:</a:t>
            </a:r>
          </a:p>
          <a:p>
            <a:r>
              <a:rPr lang="pl-PL" dirty="0"/>
              <a:t>[…]</a:t>
            </a:r>
          </a:p>
          <a:p>
            <a:r>
              <a:rPr lang="pl-PL" b="1" dirty="0"/>
              <a:t>znajdowania w ciągu podciągów o różnorodnych własnościach</a:t>
            </a:r>
            <a:r>
              <a:rPr lang="pl-PL" dirty="0"/>
              <a:t>, np. najdłuższego spójnego podciągu niemalejącego, spójnego podciągu o największej sumie,</a:t>
            </a:r>
          </a:p>
          <a:p>
            <a:r>
              <a:rPr lang="pl-PL" dirty="0"/>
              <a:t>[…]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079164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25538"/>
            <a:ext cx="8001000" cy="4967287"/>
          </a:xfrm>
        </p:spPr>
        <p:txBody>
          <a:bodyPr/>
          <a:lstStyle/>
          <a:p>
            <a:r>
              <a:rPr lang="pl-PL" b="1" dirty="0"/>
              <a:t>Dane:   </a:t>
            </a:r>
            <a:r>
              <a:rPr lang="pl-PL" dirty="0"/>
              <a:t>n naturalne, ciąg n liczb a</a:t>
            </a:r>
            <a:r>
              <a:rPr lang="pl-PL" baseline="-25000" dirty="0"/>
              <a:t>0</a:t>
            </a:r>
            <a:r>
              <a:rPr lang="pl-PL" dirty="0"/>
              <a:t>, a</a:t>
            </a:r>
            <a:r>
              <a:rPr lang="pl-PL" baseline="-25000" dirty="0"/>
              <a:t>1</a:t>
            </a:r>
            <a:r>
              <a:rPr lang="pl-PL" dirty="0"/>
              <a:t>,… ,a</a:t>
            </a:r>
            <a:r>
              <a:rPr lang="pl-PL" baseline="-25000" dirty="0"/>
              <a:t>n-1 </a:t>
            </a:r>
            <a:r>
              <a:rPr lang="pl-PL" dirty="0"/>
              <a:t>mogących      </a:t>
            </a:r>
          </a:p>
          <a:p>
            <a:pPr marL="0" indent="0">
              <a:buNone/>
            </a:pPr>
            <a:r>
              <a:rPr lang="pl-PL" dirty="0"/>
              <a:t>                  stanowić indeksy listy, o znanym zakresie wartości,</a:t>
            </a:r>
          </a:p>
          <a:p>
            <a:pPr marL="0" indent="0">
              <a:buNone/>
            </a:pPr>
            <a:r>
              <a:rPr lang="pl-PL" dirty="0"/>
              <a:t>	       k przedziałów &lt;</a:t>
            </a:r>
            <a:r>
              <a:rPr lang="pl-PL" dirty="0" err="1"/>
              <a:t>x,y</a:t>
            </a:r>
            <a:r>
              <a:rPr lang="pl-PL" dirty="0"/>
              <a:t>&gt;, 0&lt;=x, y&lt;=n-1, x&lt;=y </a:t>
            </a:r>
          </a:p>
          <a:p>
            <a:r>
              <a:rPr lang="pl-PL" b="1" dirty="0"/>
              <a:t>Wynik: </a:t>
            </a:r>
            <a:r>
              <a:rPr lang="pl-PL" dirty="0"/>
              <a:t>Dla każdego przedziału odpowiedź na pytanie, ile jest liczb w tym przedziale.</a:t>
            </a:r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Przykład: dla przedziału &lt;2,7&gt; trzeba zsumować wartości listy Z od Z[2] do Z[7]</a:t>
            </a:r>
          </a:p>
          <a:p>
            <a:r>
              <a:rPr lang="pl-PL" dirty="0"/>
              <a:t>Dla k zapytań o przedziały pesymistycznie wykonamy liczbę operacji dodawania elementów rzędu k*zakres.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Lista zliczająca - zastosowanie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685917"/>
              </p:ext>
            </p:extLst>
          </p:nvPr>
        </p:nvGraphicFramePr>
        <p:xfrm>
          <a:off x="1763688" y="3212976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115616" y="3460140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Z</a:t>
            </a:r>
          </a:p>
        </p:txBody>
      </p:sp>
      <p:sp>
        <p:nvSpPr>
          <p:cNvPr id="11" name="Nawias klamrowy zamykający 10"/>
          <p:cNvSpPr/>
          <p:nvPr/>
        </p:nvSpPr>
        <p:spPr>
          <a:xfrm rot="5400000">
            <a:off x="4504492" y="2848436"/>
            <a:ext cx="495055" cy="3240360"/>
          </a:xfrm>
          <a:prstGeom prst="rightBrace">
            <a:avLst>
              <a:gd name="adj1" fmla="val 8333"/>
              <a:gd name="adj2" fmla="val 497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198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566738" y="980728"/>
            <a:ext cx="8469758" cy="4967287"/>
          </a:xfrm>
        </p:spPr>
        <p:txBody>
          <a:bodyPr/>
          <a:lstStyle/>
          <a:p>
            <a:endParaRPr lang="pl-PL" baseline="-25000" dirty="0"/>
          </a:p>
          <a:p>
            <a:r>
              <a:rPr lang="pl-PL" dirty="0"/>
              <a:t>Suma prefiksowa jest to suma danej ilości początkowych elementów tablicy: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Sumy prefiksowe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964892"/>
              </p:ext>
            </p:extLst>
          </p:nvPr>
        </p:nvGraphicFramePr>
        <p:xfrm>
          <a:off x="1763688" y="2132856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115616" y="2348880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Z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175791"/>
              </p:ext>
            </p:extLst>
          </p:nvPr>
        </p:nvGraphicFramePr>
        <p:xfrm>
          <a:off x="1187624" y="3717032"/>
          <a:ext cx="684075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0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70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70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970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3470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691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2007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323528" y="386104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solidFill>
                  <a:srgbClr val="C00000"/>
                </a:solidFill>
              </a:rPr>
              <a:t>pref</a:t>
            </a:r>
            <a:endParaRPr lang="pl-PL" sz="2400" dirty="0">
              <a:solidFill>
                <a:srgbClr val="C00000"/>
              </a:solidFill>
            </a:endParaRPr>
          </a:p>
        </p:txBody>
      </p:sp>
      <p:sp>
        <p:nvSpPr>
          <p:cNvPr id="11" name="Nawias klamrowy zamykający 10"/>
          <p:cNvSpPr/>
          <p:nvPr/>
        </p:nvSpPr>
        <p:spPr>
          <a:xfrm rot="5400000">
            <a:off x="1871700" y="3126671"/>
            <a:ext cx="432049" cy="360040"/>
          </a:xfrm>
          <a:prstGeom prst="rightBrace">
            <a:avLst>
              <a:gd name="adj1" fmla="val 8333"/>
              <a:gd name="adj2" fmla="val 497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460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566738" y="980728"/>
            <a:ext cx="8469758" cy="4967287"/>
          </a:xfrm>
        </p:spPr>
        <p:txBody>
          <a:bodyPr/>
          <a:lstStyle/>
          <a:p>
            <a:endParaRPr lang="pl-PL" baseline="-25000" dirty="0"/>
          </a:p>
          <a:p>
            <a:r>
              <a:rPr lang="pl-PL" dirty="0"/>
              <a:t>Suma prefiksowa jest to suma danej ilości początkowych elementów tablicy: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Sumy prefiksowe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50294"/>
              </p:ext>
            </p:extLst>
          </p:nvPr>
        </p:nvGraphicFramePr>
        <p:xfrm>
          <a:off x="1763688" y="2132856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115616" y="2348880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Z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187147"/>
              </p:ext>
            </p:extLst>
          </p:nvPr>
        </p:nvGraphicFramePr>
        <p:xfrm>
          <a:off x="1187624" y="3717032"/>
          <a:ext cx="684075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0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70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70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970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3470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691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2007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323528" y="386104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solidFill>
                  <a:srgbClr val="C00000"/>
                </a:solidFill>
              </a:rPr>
              <a:t>pref</a:t>
            </a:r>
            <a:endParaRPr lang="pl-PL" sz="2400" dirty="0">
              <a:solidFill>
                <a:srgbClr val="C00000"/>
              </a:solidFill>
            </a:endParaRPr>
          </a:p>
        </p:txBody>
      </p:sp>
      <p:sp>
        <p:nvSpPr>
          <p:cNvPr id="11" name="Nawias klamrowy zamykający 10"/>
          <p:cNvSpPr/>
          <p:nvPr/>
        </p:nvSpPr>
        <p:spPr>
          <a:xfrm rot="5400000">
            <a:off x="2195736" y="2802636"/>
            <a:ext cx="432048" cy="1008111"/>
          </a:xfrm>
          <a:prstGeom prst="rightBrace">
            <a:avLst>
              <a:gd name="adj1" fmla="val 8333"/>
              <a:gd name="adj2" fmla="val 2862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419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566738" y="980728"/>
            <a:ext cx="8469758" cy="4967287"/>
          </a:xfrm>
        </p:spPr>
        <p:txBody>
          <a:bodyPr/>
          <a:lstStyle/>
          <a:p>
            <a:endParaRPr lang="pl-PL" baseline="-25000" dirty="0"/>
          </a:p>
          <a:p>
            <a:r>
              <a:rPr lang="pl-PL" dirty="0"/>
              <a:t>Suma prefiksowa jest to suma danej ilości początkowych elementów tablicy: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Sumy prefiksowe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484407"/>
              </p:ext>
            </p:extLst>
          </p:nvPr>
        </p:nvGraphicFramePr>
        <p:xfrm>
          <a:off x="1763688" y="2132856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115616" y="2348880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Z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787196"/>
              </p:ext>
            </p:extLst>
          </p:nvPr>
        </p:nvGraphicFramePr>
        <p:xfrm>
          <a:off x="1187624" y="3717032"/>
          <a:ext cx="684075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0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70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70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970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3470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691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2007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323528" y="386104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solidFill>
                  <a:srgbClr val="C00000"/>
                </a:solidFill>
              </a:rPr>
              <a:t>pref</a:t>
            </a:r>
            <a:endParaRPr lang="pl-PL" sz="2400" dirty="0">
              <a:solidFill>
                <a:srgbClr val="C00000"/>
              </a:solidFill>
            </a:endParaRPr>
          </a:p>
        </p:txBody>
      </p:sp>
      <p:sp>
        <p:nvSpPr>
          <p:cNvPr id="11" name="Nawias klamrowy zamykający 10"/>
          <p:cNvSpPr/>
          <p:nvPr/>
        </p:nvSpPr>
        <p:spPr>
          <a:xfrm rot="5400000">
            <a:off x="2483768" y="2514604"/>
            <a:ext cx="432047" cy="1584175"/>
          </a:xfrm>
          <a:prstGeom prst="rightBrace">
            <a:avLst>
              <a:gd name="adj1" fmla="val 8333"/>
              <a:gd name="adj2" fmla="val 1251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708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566738" y="980728"/>
            <a:ext cx="8469758" cy="4967287"/>
          </a:xfrm>
        </p:spPr>
        <p:txBody>
          <a:bodyPr/>
          <a:lstStyle/>
          <a:p>
            <a:endParaRPr lang="pl-PL" baseline="-25000" dirty="0"/>
          </a:p>
          <a:p>
            <a:r>
              <a:rPr lang="pl-PL" dirty="0"/>
              <a:t>Suma prefiksowa jest to suma danej ilości początkowych elementów tablicy: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Sumy prefiksowe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633048"/>
              </p:ext>
            </p:extLst>
          </p:nvPr>
        </p:nvGraphicFramePr>
        <p:xfrm>
          <a:off x="1763688" y="2132856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115616" y="2348880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Z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470414"/>
              </p:ext>
            </p:extLst>
          </p:nvPr>
        </p:nvGraphicFramePr>
        <p:xfrm>
          <a:off x="1187624" y="3717032"/>
          <a:ext cx="684075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0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70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70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970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3470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691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2007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323528" y="386104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solidFill>
                  <a:srgbClr val="C00000"/>
                </a:solidFill>
              </a:rPr>
              <a:t>pref</a:t>
            </a:r>
            <a:endParaRPr lang="pl-PL" sz="2400" dirty="0">
              <a:solidFill>
                <a:srgbClr val="C00000"/>
              </a:solidFill>
            </a:endParaRPr>
          </a:p>
        </p:txBody>
      </p:sp>
      <p:sp>
        <p:nvSpPr>
          <p:cNvPr id="11" name="Nawias klamrowy zamykający 10"/>
          <p:cNvSpPr/>
          <p:nvPr/>
        </p:nvSpPr>
        <p:spPr>
          <a:xfrm rot="5400000">
            <a:off x="2771799" y="2226572"/>
            <a:ext cx="432047" cy="2160240"/>
          </a:xfrm>
          <a:prstGeom prst="rightBrace">
            <a:avLst>
              <a:gd name="adj1" fmla="val 8333"/>
              <a:gd name="adj2" fmla="val 710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5076056" y="3090668"/>
            <a:ext cx="69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rgbClr val="C00000"/>
                </a:solidFill>
              </a:rPr>
              <a:t>itd.</a:t>
            </a:r>
          </a:p>
        </p:txBody>
      </p:sp>
    </p:spTree>
    <p:extLst>
      <p:ext uri="{BB962C8B-B14F-4D97-AF65-F5344CB8AC3E}">
        <p14:creationId xmlns:p14="http://schemas.microsoft.com/office/powerpoint/2010/main" val="276386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Wyszukiwanie minimum</a:t>
            </a: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25537"/>
            <a:ext cx="8001000" cy="1698927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pl-PL" dirty="0">
                <a:solidFill>
                  <a:srgbClr val="C00000"/>
                </a:solidFill>
              </a:rPr>
              <a:t>Dane:   </a:t>
            </a:r>
            <a:r>
              <a:rPr lang="pl-PL" dirty="0"/>
              <a:t>n, x – liczby naturalne oraz n losowych liczb naturalnych </a:t>
            </a:r>
          </a:p>
          <a:p>
            <a:pPr marL="0" indent="0">
              <a:buNone/>
            </a:pPr>
            <a:r>
              <a:rPr lang="pl-PL" dirty="0">
                <a:solidFill>
                  <a:srgbClr val="C00000"/>
                </a:solidFill>
              </a:rPr>
              <a:t>Wynik: miejsce wystąpienia </a:t>
            </a:r>
            <a:r>
              <a:rPr lang="pl-PL" dirty="0"/>
              <a:t>najmniejszej z wylosowanych liczb</a:t>
            </a:r>
          </a:p>
          <a:p>
            <a:pPr marL="0" indent="0">
              <a:buNone/>
            </a:pPr>
            <a:r>
              <a:rPr lang="pl-PL" dirty="0"/>
              <a:t>Przykład: n=10, x=15 i liczby poniżej zapamiętane w liście t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403649" y="2658616"/>
          <a:ext cx="604867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8" name="Łącznik prosty ze strzałką 7"/>
          <p:cNvCxnSpPr/>
          <p:nvPr/>
        </p:nvCxnSpPr>
        <p:spPr>
          <a:xfrm flipV="1">
            <a:off x="3419872" y="3645024"/>
            <a:ext cx="0" cy="50405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2052681" y="4191471"/>
            <a:ext cx="2784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>
                <a:solidFill>
                  <a:srgbClr val="C00000"/>
                </a:solidFill>
              </a:rPr>
              <a:t>t[3]&lt;t[m]? </a:t>
            </a:r>
            <a:r>
              <a:rPr lang="pl-PL" sz="2400" dirty="0" err="1">
                <a:solidFill>
                  <a:srgbClr val="C00000"/>
                </a:solidFill>
              </a:rPr>
              <a:t>False</a:t>
            </a:r>
            <a:endParaRPr lang="pl-PL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24969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566738" y="980728"/>
            <a:ext cx="8469758" cy="4967287"/>
          </a:xfrm>
        </p:spPr>
        <p:txBody>
          <a:bodyPr/>
          <a:lstStyle/>
          <a:p>
            <a:endParaRPr lang="pl-PL" baseline="-25000" dirty="0"/>
          </a:p>
          <a:p>
            <a:r>
              <a:rPr lang="pl-PL" dirty="0"/>
              <a:t>Lista prefiksowa: </a:t>
            </a:r>
          </a:p>
          <a:p>
            <a:pPr marL="0" indent="0">
              <a:buNone/>
            </a:pPr>
            <a:r>
              <a:rPr lang="pl-PL" dirty="0"/>
              <a:t>      </a:t>
            </a:r>
            <a:r>
              <a:rPr lang="pl-PL" dirty="0" err="1"/>
              <a:t>pref</a:t>
            </a:r>
            <a:r>
              <a:rPr lang="pl-PL" dirty="0"/>
              <a:t>[0] = 0 i </a:t>
            </a:r>
            <a:r>
              <a:rPr lang="pl-PL" dirty="0" err="1"/>
              <a:t>pref</a:t>
            </a:r>
            <a:r>
              <a:rPr lang="pl-PL" dirty="0"/>
              <a:t>[i+1]=</a:t>
            </a:r>
            <a:r>
              <a:rPr lang="pl-PL" dirty="0" err="1"/>
              <a:t>pref</a:t>
            </a:r>
            <a:r>
              <a:rPr lang="pl-PL" dirty="0"/>
              <a:t>[i]+Z[i]</a:t>
            </a:r>
          </a:p>
          <a:p>
            <a:r>
              <a:rPr lang="pl-PL" dirty="0"/>
              <a:t>By obliczyć liczbę liczb z przedziału &lt;</a:t>
            </a:r>
            <a:r>
              <a:rPr lang="pl-PL" dirty="0" err="1"/>
              <a:t>x,y</a:t>
            </a:r>
            <a:r>
              <a:rPr lang="pl-PL" dirty="0"/>
              <a:t>&gt; wykonujemy operację </a:t>
            </a:r>
            <a:r>
              <a:rPr lang="pl-PL" dirty="0" err="1"/>
              <a:t>pref</a:t>
            </a:r>
            <a:r>
              <a:rPr lang="pl-PL" dirty="0"/>
              <a:t>[y+1]-</a:t>
            </a:r>
            <a:r>
              <a:rPr lang="pl-PL" dirty="0" err="1"/>
              <a:t>pref</a:t>
            </a:r>
            <a:r>
              <a:rPr lang="pl-PL" dirty="0"/>
              <a:t>[x].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Przykład: dla &lt;2,7&gt; wystarczy obliczyć różnicę </a:t>
            </a:r>
            <a:r>
              <a:rPr lang="pl-PL" dirty="0" err="1"/>
              <a:t>pref</a:t>
            </a:r>
            <a:r>
              <a:rPr lang="pl-PL" dirty="0"/>
              <a:t>[8]-</a:t>
            </a:r>
            <a:r>
              <a:rPr lang="pl-PL" dirty="0" err="1"/>
              <a:t>pref</a:t>
            </a:r>
            <a:r>
              <a:rPr lang="pl-PL" dirty="0"/>
              <a:t>[2]</a:t>
            </a:r>
          </a:p>
          <a:p>
            <a:r>
              <a:rPr lang="pl-PL" dirty="0"/>
              <a:t>Dla wszystkich przedziałów: liczba operacji odejmowania rzędu k. 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Zapytania o przedziały na sumach prefiksowych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573632"/>
              </p:ext>
            </p:extLst>
          </p:nvPr>
        </p:nvGraphicFramePr>
        <p:xfrm>
          <a:off x="1763688" y="2730624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115616" y="2996951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Z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841622"/>
              </p:ext>
            </p:extLst>
          </p:nvPr>
        </p:nvGraphicFramePr>
        <p:xfrm>
          <a:off x="1763688" y="4077071"/>
          <a:ext cx="684075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0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70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70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970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3470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691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2007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819453" y="422108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solidFill>
                  <a:srgbClr val="C00000"/>
                </a:solidFill>
              </a:rPr>
              <a:t>pref</a:t>
            </a:r>
            <a:endParaRPr lang="pl-PL" sz="2400" dirty="0">
              <a:solidFill>
                <a:srgbClr val="C00000"/>
              </a:solidFill>
            </a:endParaRPr>
          </a:p>
        </p:txBody>
      </p:sp>
      <p:sp>
        <p:nvSpPr>
          <p:cNvPr id="3" name="Nawias klamrowy zamykający 2"/>
          <p:cNvSpPr/>
          <p:nvPr/>
        </p:nvSpPr>
        <p:spPr>
          <a:xfrm rot="5400000">
            <a:off x="3887924" y="1376772"/>
            <a:ext cx="360040" cy="4896544"/>
          </a:xfrm>
          <a:prstGeom prst="rightBrace">
            <a:avLst>
              <a:gd name="adj1" fmla="val 8333"/>
              <a:gd name="adj2" fmla="val 497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Nawias klamrowy zamykający 8"/>
          <p:cNvSpPr/>
          <p:nvPr/>
        </p:nvSpPr>
        <p:spPr>
          <a:xfrm rot="5400000">
            <a:off x="3289001" y="2272112"/>
            <a:ext cx="198118" cy="2943944"/>
          </a:xfrm>
          <a:prstGeom prst="rightBrace">
            <a:avLst>
              <a:gd name="adj1" fmla="val 8333"/>
              <a:gd name="adj2" fmla="val 497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609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25538"/>
            <a:ext cx="8001000" cy="4967287"/>
          </a:xfrm>
        </p:spPr>
        <p:txBody>
          <a:bodyPr/>
          <a:lstStyle/>
          <a:p>
            <a:r>
              <a:rPr lang="pl-PL" b="1" dirty="0"/>
              <a:t>Dane:   </a:t>
            </a:r>
            <a:r>
              <a:rPr lang="pl-PL" dirty="0"/>
              <a:t>n naturalne, A - ciąg n liczb a</a:t>
            </a:r>
            <a:r>
              <a:rPr lang="pl-PL" baseline="-25000" dirty="0"/>
              <a:t>0</a:t>
            </a:r>
            <a:r>
              <a:rPr lang="pl-PL" dirty="0"/>
              <a:t>, a</a:t>
            </a:r>
            <a:r>
              <a:rPr lang="pl-PL" baseline="-25000" dirty="0"/>
              <a:t>1</a:t>
            </a:r>
            <a:r>
              <a:rPr lang="pl-PL" dirty="0"/>
              <a:t>,… ,a</a:t>
            </a:r>
            <a:r>
              <a:rPr lang="pl-PL" baseline="-25000" dirty="0"/>
              <a:t>n-1</a:t>
            </a:r>
            <a:r>
              <a:rPr lang="pl-PL" dirty="0"/>
              <a:t> naturalnych,</a:t>
            </a:r>
          </a:p>
          <a:p>
            <a:pPr marL="0" indent="0">
              <a:buNone/>
            </a:pPr>
            <a:r>
              <a:rPr lang="pl-PL" dirty="0"/>
              <a:t>	       x - liczba naturalna</a:t>
            </a:r>
          </a:p>
          <a:p>
            <a:r>
              <a:rPr lang="pl-PL" b="1" dirty="0"/>
              <a:t>Wynik: </a:t>
            </a:r>
            <a:r>
              <a:rPr lang="pl-PL" dirty="0"/>
              <a:t>Sprawdź, czy w A istnieje spójny podciąg o sumie x. Jeśli odpowiedź jest twierdząca, podaj indeks początkowy i końcowy tego pociągu, w przeciwnym razie wypisz komunikat: BRAK.</a:t>
            </a:r>
          </a:p>
          <a:p>
            <a:r>
              <a:rPr lang="pl-PL" dirty="0"/>
              <a:t>Niech x=10</a:t>
            </a:r>
            <a:endParaRPr lang="pl-PL" baseline="-25000" dirty="0"/>
          </a:p>
          <a:p>
            <a:endParaRPr lang="pl-PL" b="1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pPr marL="0" indent="0">
              <a:buNone/>
            </a:pPr>
            <a:endParaRPr lang="pl-PL" baseline="-25000" dirty="0"/>
          </a:p>
          <a:p>
            <a:pPr marL="0" indent="0">
              <a:buNone/>
            </a:pPr>
            <a:endParaRPr lang="pl-PL" baseline="-25000" dirty="0"/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początek=0</a:t>
            </a:r>
          </a:p>
          <a:p>
            <a:r>
              <a:rPr lang="pl-PL" dirty="0"/>
              <a:t>koniec=0</a:t>
            </a:r>
          </a:p>
          <a:p>
            <a:r>
              <a:rPr lang="pl-PL" dirty="0"/>
              <a:t>suma=3</a:t>
            </a:r>
          </a:p>
          <a:p>
            <a:r>
              <a:rPr lang="pl-PL" dirty="0"/>
              <a:t>x &gt; suma – zwiększamy prawy indeks</a:t>
            </a:r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Metoda gąsienicy</a:t>
            </a:r>
          </a:p>
        </p:txBody>
      </p:sp>
      <p:sp>
        <p:nvSpPr>
          <p:cNvPr id="11" name="Nawias klamrowy zamykający 10"/>
          <p:cNvSpPr/>
          <p:nvPr/>
        </p:nvSpPr>
        <p:spPr>
          <a:xfrm rot="5400000">
            <a:off x="1210127" y="4279594"/>
            <a:ext cx="495056" cy="540059"/>
          </a:xfrm>
          <a:prstGeom prst="rightBrace">
            <a:avLst>
              <a:gd name="adj1" fmla="val 8333"/>
              <a:gd name="adj2" fmla="val 497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783819"/>
              </p:ext>
            </p:extLst>
          </p:nvPr>
        </p:nvGraphicFramePr>
        <p:xfrm>
          <a:off x="1188166" y="3315687"/>
          <a:ext cx="662473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9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07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02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4637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683568" y="3274819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35311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25538"/>
            <a:ext cx="8001000" cy="4967287"/>
          </a:xfrm>
        </p:spPr>
        <p:txBody>
          <a:bodyPr/>
          <a:lstStyle/>
          <a:p>
            <a:r>
              <a:rPr lang="pl-PL" b="1" dirty="0"/>
              <a:t>Dane:   </a:t>
            </a:r>
            <a:r>
              <a:rPr lang="pl-PL" dirty="0"/>
              <a:t>n naturalne, A - ciąg n liczb a</a:t>
            </a:r>
            <a:r>
              <a:rPr lang="pl-PL" baseline="-25000" dirty="0"/>
              <a:t>0</a:t>
            </a:r>
            <a:r>
              <a:rPr lang="pl-PL" dirty="0"/>
              <a:t>, a</a:t>
            </a:r>
            <a:r>
              <a:rPr lang="pl-PL" baseline="-25000" dirty="0"/>
              <a:t>1</a:t>
            </a:r>
            <a:r>
              <a:rPr lang="pl-PL" dirty="0"/>
              <a:t>,… ,a</a:t>
            </a:r>
            <a:r>
              <a:rPr lang="pl-PL" baseline="-25000" dirty="0"/>
              <a:t>n-1</a:t>
            </a:r>
            <a:r>
              <a:rPr lang="pl-PL" dirty="0"/>
              <a:t> naturalnych,</a:t>
            </a:r>
          </a:p>
          <a:p>
            <a:pPr marL="0" indent="0">
              <a:buNone/>
            </a:pPr>
            <a:r>
              <a:rPr lang="pl-PL" dirty="0"/>
              <a:t>	       x - liczba naturalna</a:t>
            </a:r>
          </a:p>
          <a:p>
            <a:r>
              <a:rPr lang="pl-PL" b="1" dirty="0"/>
              <a:t>Wynik: </a:t>
            </a:r>
            <a:r>
              <a:rPr lang="pl-PL" dirty="0"/>
              <a:t>Sprawdź, czy w A istnieje spójny podciąg o sumie x. Jeśli odpowiedź jest twierdząca, podaj indeks początkowy i końcowy tego pociągu, w przeciwnym razie wypisz komunikat: BRAK.</a:t>
            </a:r>
          </a:p>
          <a:p>
            <a:r>
              <a:rPr lang="pl-PL" dirty="0"/>
              <a:t>Niech x=10</a:t>
            </a:r>
            <a:endParaRPr lang="pl-PL" baseline="-25000" dirty="0"/>
          </a:p>
          <a:p>
            <a:endParaRPr lang="pl-PL" b="1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pPr marL="0" indent="0">
              <a:buNone/>
            </a:pPr>
            <a:endParaRPr lang="pl-PL" baseline="-25000" dirty="0"/>
          </a:p>
          <a:p>
            <a:pPr marL="0" indent="0">
              <a:buNone/>
            </a:pPr>
            <a:endParaRPr lang="pl-PL" baseline="-25000" dirty="0"/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początek=0</a:t>
            </a:r>
          </a:p>
          <a:p>
            <a:r>
              <a:rPr lang="pl-PL" dirty="0"/>
              <a:t>koniec=1</a:t>
            </a:r>
          </a:p>
          <a:p>
            <a:r>
              <a:rPr lang="pl-PL" dirty="0"/>
              <a:t>suma=8</a:t>
            </a:r>
          </a:p>
          <a:p>
            <a:r>
              <a:rPr lang="pl-PL" dirty="0"/>
              <a:t>x &gt; suma</a:t>
            </a:r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Metoda gąsienicy</a:t>
            </a:r>
          </a:p>
        </p:txBody>
      </p:sp>
      <p:sp>
        <p:nvSpPr>
          <p:cNvPr id="11" name="Nawias klamrowy zamykający 10"/>
          <p:cNvSpPr/>
          <p:nvPr/>
        </p:nvSpPr>
        <p:spPr>
          <a:xfrm rot="5400000">
            <a:off x="1480156" y="4009565"/>
            <a:ext cx="495056" cy="1080118"/>
          </a:xfrm>
          <a:prstGeom prst="rightBrace">
            <a:avLst>
              <a:gd name="adj1" fmla="val 8333"/>
              <a:gd name="adj2" fmla="val 497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409311"/>
              </p:ext>
            </p:extLst>
          </p:nvPr>
        </p:nvGraphicFramePr>
        <p:xfrm>
          <a:off x="1188166" y="3315687"/>
          <a:ext cx="662473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9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07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02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4637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683568" y="3274819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2630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25538"/>
            <a:ext cx="8001000" cy="4967287"/>
          </a:xfrm>
        </p:spPr>
        <p:txBody>
          <a:bodyPr/>
          <a:lstStyle/>
          <a:p>
            <a:r>
              <a:rPr lang="pl-PL" b="1" dirty="0"/>
              <a:t>Dane:   </a:t>
            </a:r>
            <a:r>
              <a:rPr lang="pl-PL" dirty="0"/>
              <a:t>n naturalne, A - ciąg n liczb a</a:t>
            </a:r>
            <a:r>
              <a:rPr lang="pl-PL" baseline="-25000" dirty="0"/>
              <a:t>0</a:t>
            </a:r>
            <a:r>
              <a:rPr lang="pl-PL" dirty="0"/>
              <a:t>, a</a:t>
            </a:r>
            <a:r>
              <a:rPr lang="pl-PL" baseline="-25000" dirty="0"/>
              <a:t>1</a:t>
            </a:r>
            <a:r>
              <a:rPr lang="pl-PL" dirty="0"/>
              <a:t>,… ,a</a:t>
            </a:r>
            <a:r>
              <a:rPr lang="pl-PL" baseline="-25000" dirty="0"/>
              <a:t>n-1</a:t>
            </a:r>
            <a:r>
              <a:rPr lang="pl-PL" dirty="0"/>
              <a:t> naturalnych,</a:t>
            </a:r>
          </a:p>
          <a:p>
            <a:pPr marL="0" indent="0">
              <a:buNone/>
            </a:pPr>
            <a:r>
              <a:rPr lang="pl-PL" dirty="0"/>
              <a:t>	       x - liczba naturalna</a:t>
            </a:r>
          </a:p>
          <a:p>
            <a:r>
              <a:rPr lang="pl-PL" b="1" dirty="0"/>
              <a:t>Wynik: </a:t>
            </a:r>
            <a:r>
              <a:rPr lang="pl-PL" dirty="0"/>
              <a:t>Sprawdź, czy w A istnieje spójny podciąg o sumie x. Jeśli odpowiedź jest twierdząca, podaj indeks początkowy i końcowy tego pociągu, w przeciwnym razie wypisz komunikat: BRAK.</a:t>
            </a:r>
          </a:p>
          <a:p>
            <a:r>
              <a:rPr lang="pl-PL" dirty="0"/>
              <a:t>Niech x=10</a:t>
            </a:r>
            <a:endParaRPr lang="pl-PL" baseline="-25000" dirty="0"/>
          </a:p>
          <a:p>
            <a:endParaRPr lang="pl-PL" b="1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pPr marL="0" indent="0">
              <a:buNone/>
            </a:pPr>
            <a:endParaRPr lang="pl-PL" baseline="-25000" dirty="0"/>
          </a:p>
          <a:p>
            <a:pPr marL="0" indent="0">
              <a:buNone/>
            </a:pPr>
            <a:endParaRPr lang="pl-PL" baseline="-25000" dirty="0"/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początek=0</a:t>
            </a:r>
          </a:p>
          <a:p>
            <a:r>
              <a:rPr lang="pl-PL" dirty="0"/>
              <a:t>koniec=2</a:t>
            </a:r>
          </a:p>
          <a:p>
            <a:r>
              <a:rPr lang="pl-PL" dirty="0"/>
              <a:t>suma=11</a:t>
            </a:r>
          </a:p>
          <a:p>
            <a:r>
              <a:rPr lang="pl-PL" dirty="0"/>
              <a:t>x &lt; suma – zwiększamy lewy indeks</a:t>
            </a:r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Metoda gąsienicy</a:t>
            </a:r>
          </a:p>
        </p:txBody>
      </p:sp>
      <p:sp>
        <p:nvSpPr>
          <p:cNvPr id="11" name="Nawias klamrowy zamykający 10"/>
          <p:cNvSpPr/>
          <p:nvPr/>
        </p:nvSpPr>
        <p:spPr>
          <a:xfrm rot="5400000">
            <a:off x="1732184" y="3757536"/>
            <a:ext cx="495056" cy="1584175"/>
          </a:xfrm>
          <a:prstGeom prst="rightBrace">
            <a:avLst>
              <a:gd name="adj1" fmla="val 8333"/>
              <a:gd name="adj2" fmla="val 497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265063"/>
              </p:ext>
            </p:extLst>
          </p:nvPr>
        </p:nvGraphicFramePr>
        <p:xfrm>
          <a:off x="1188166" y="3315687"/>
          <a:ext cx="662473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9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07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02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4637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683568" y="3274819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5646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25538"/>
            <a:ext cx="8001000" cy="4967287"/>
          </a:xfrm>
        </p:spPr>
        <p:txBody>
          <a:bodyPr/>
          <a:lstStyle/>
          <a:p>
            <a:r>
              <a:rPr lang="pl-PL" b="1" dirty="0"/>
              <a:t>Dane:   </a:t>
            </a:r>
            <a:r>
              <a:rPr lang="pl-PL" dirty="0"/>
              <a:t>n naturalne, A - ciąg n liczb a</a:t>
            </a:r>
            <a:r>
              <a:rPr lang="pl-PL" baseline="-25000" dirty="0"/>
              <a:t>0</a:t>
            </a:r>
            <a:r>
              <a:rPr lang="pl-PL" dirty="0"/>
              <a:t>, a</a:t>
            </a:r>
            <a:r>
              <a:rPr lang="pl-PL" baseline="-25000" dirty="0"/>
              <a:t>1</a:t>
            </a:r>
            <a:r>
              <a:rPr lang="pl-PL" dirty="0"/>
              <a:t>,… ,a</a:t>
            </a:r>
            <a:r>
              <a:rPr lang="pl-PL" baseline="-25000" dirty="0"/>
              <a:t>n-1</a:t>
            </a:r>
            <a:r>
              <a:rPr lang="pl-PL" dirty="0"/>
              <a:t> naturalnych,</a:t>
            </a:r>
          </a:p>
          <a:p>
            <a:pPr marL="0" indent="0">
              <a:buNone/>
            </a:pPr>
            <a:r>
              <a:rPr lang="pl-PL" dirty="0"/>
              <a:t>	       x - liczba naturalna</a:t>
            </a:r>
          </a:p>
          <a:p>
            <a:r>
              <a:rPr lang="pl-PL" b="1" dirty="0"/>
              <a:t>Wynik: </a:t>
            </a:r>
            <a:r>
              <a:rPr lang="pl-PL" dirty="0"/>
              <a:t>Sprawdź, czy w A istnieje spójny podciąg o sumie x. Jeśli odpowiedź jest twierdząca, podaj indeks początkowy i końcowy tego pociągu, w przeciwnym razie wypisz komunikat: BRAK.</a:t>
            </a:r>
          </a:p>
          <a:p>
            <a:r>
              <a:rPr lang="pl-PL" dirty="0"/>
              <a:t>Niech x=10</a:t>
            </a:r>
            <a:endParaRPr lang="pl-PL" baseline="-25000" dirty="0"/>
          </a:p>
          <a:p>
            <a:endParaRPr lang="pl-PL" b="1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pPr marL="0" indent="0">
              <a:buNone/>
            </a:pPr>
            <a:endParaRPr lang="pl-PL" baseline="-25000" dirty="0"/>
          </a:p>
          <a:p>
            <a:pPr marL="0" indent="0">
              <a:buNone/>
            </a:pPr>
            <a:endParaRPr lang="pl-PL" baseline="-25000" dirty="0"/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początek=1</a:t>
            </a:r>
          </a:p>
          <a:p>
            <a:r>
              <a:rPr lang="pl-PL" dirty="0"/>
              <a:t>koniec=2</a:t>
            </a:r>
          </a:p>
          <a:p>
            <a:r>
              <a:rPr lang="pl-PL" dirty="0"/>
              <a:t>suma=8</a:t>
            </a:r>
          </a:p>
          <a:p>
            <a:r>
              <a:rPr lang="pl-PL" dirty="0"/>
              <a:t>x &lt; suma</a:t>
            </a:r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Metoda gąsienicy</a:t>
            </a:r>
          </a:p>
        </p:txBody>
      </p:sp>
      <p:sp>
        <p:nvSpPr>
          <p:cNvPr id="11" name="Nawias klamrowy zamykający 10"/>
          <p:cNvSpPr/>
          <p:nvPr/>
        </p:nvSpPr>
        <p:spPr>
          <a:xfrm rot="5400000">
            <a:off x="1984211" y="4009564"/>
            <a:ext cx="495056" cy="1080120"/>
          </a:xfrm>
          <a:prstGeom prst="rightBrace">
            <a:avLst>
              <a:gd name="adj1" fmla="val 8333"/>
              <a:gd name="adj2" fmla="val 497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610485"/>
              </p:ext>
            </p:extLst>
          </p:nvPr>
        </p:nvGraphicFramePr>
        <p:xfrm>
          <a:off x="1188166" y="3315687"/>
          <a:ext cx="662473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9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07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02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4637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683568" y="3274819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48425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25538"/>
            <a:ext cx="8001000" cy="4967287"/>
          </a:xfrm>
        </p:spPr>
        <p:txBody>
          <a:bodyPr/>
          <a:lstStyle/>
          <a:p>
            <a:r>
              <a:rPr lang="pl-PL" b="1" dirty="0"/>
              <a:t>Dane:   </a:t>
            </a:r>
            <a:r>
              <a:rPr lang="pl-PL" dirty="0"/>
              <a:t>n naturalne, A - ciąg n liczb a</a:t>
            </a:r>
            <a:r>
              <a:rPr lang="pl-PL" baseline="-25000" dirty="0"/>
              <a:t>0</a:t>
            </a:r>
            <a:r>
              <a:rPr lang="pl-PL" dirty="0"/>
              <a:t>, a</a:t>
            </a:r>
            <a:r>
              <a:rPr lang="pl-PL" baseline="-25000" dirty="0"/>
              <a:t>1</a:t>
            </a:r>
            <a:r>
              <a:rPr lang="pl-PL" dirty="0"/>
              <a:t>,… ,a</a:t>
            </a:r>
            <a:r>
              <a:rPr lang="pl-PL" baseline="-25000" dirty="0"/>
              <a:t>n-1</a:t>
            </a:r>
            <a:r>
              <a:rPr lang="pl-PL" dirty="0"/>
              <a:t> naturalnych,</a:t>
            </a:r>
          </a:p>
          <a:p>
            <a:pPr marL="0" indent="0">
              <a:buNone/>
            </a:pPr>
            <a:r>
              <a:rPr lang="pl-PL" dirty="0"/>
              <a:t>	       x - liczba naturalna</a:t>
            </a:r>
          </a:p>
          <a:p>
            <a:r>
              <a:rPr lang="pl-PL" b="1" dirty="0"/>
              <a:t>Wynik: </a:t>
            </a:r>
            <a:r>
              <a:rPr lang="pl-PL" dirty="0"/>
              <a:t>Sprawdź, czy w A istnieje spójny podciąg o sumie x. Jeśli odpowiedź jest twierdząca, podaj indeks początkowy i końcowy tego pociągu, w przeciwnym razie wypisz komunikat: BRAK.</a:t>
            </a:r>
          </a:p>
          <a:p>
            <a:r>
              <a:rPr lang="pl-PL" dirty="0"/>
              <a:t>Niech x=10</a:t>
            </a:r>
            <a:endParaRPr lang="pl-PL" baseline="-25000" dirty="0"/>
          </a:p>
          <a:p>
            <a:endParaRPr lang="pl-PL" b="1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pPr marL="0" indent="0">
              <a:buNone/>
            </a:pPr>
            <a:endParaRPr lang="pl-PL" baseline="-25000" dirty="0"/>
          </a:p>
          <a:p>
            <a:pPr marL="0" indent="0">
              <a:buNone/>
            </a:pPr>
            <a:endParaRPr lang="pl-PL" baseline="-25000" dirty="0"/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początek=1</a:t>
            </a:r>
          </a:p>
          <a:p>
            <a:r>
              <a:rPr lang="pl-PL" dirty="0"/>
              <a:t>koniec=3</a:t>
            </a:r>
          </a:p>
          <a:p>
            <a:r>
              <a:rPr lang="pl-PL" dirty="0"/>
              <a:t>suma=9</a:t>
            </a:r>
          </a:p>
          <a:p>
            <a:r>
              <a:rPr lang="pl-PL" dirty="0"/>
              <a:t>x &lt; suma</a:t>
            </a:r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Metoda gąsienicy</a:t>
            </a:r>
          </a:p>
        </p:txBody>
      </p:sp>
      <p:sp>
        <p:nvSpPr>
          <p:cNvPr id="11" name="Nawias klamrowy zamykający 10"/>
          <p:cNvSpPr/>
          <p:nvPr/>
        </p:nvSpPr>
        <p:spPr>
          <a:xfrm rot="5400000">
            <a:off x="2236239" y="3757535"/>
            <a:ext cx="495056" cy="1584177"/>
          </a:xfrm>
          <a:prstGeom prst="rightBrace">
            <a:avLst>
              <a:gd name="adj1" fmla="val 8333"/>
              <a:gd name="adj2" fmla="val 497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836633"/>
              </p:ext>
            </p:extLst>
          </p:nvPr>
        </p:nvGraphicFramePr>
        <p:xfrm>
          <a:off x="1188166" y="3315687"/>
          <a:ext cx="662473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9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07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02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4637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683568" y="3274819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82891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25538"/>
            <a:ext cx="8001000" cy="4967287"/>
          </a:xfrm>
        </p:spPr>
        <p:txBody>
          <a:bodyPr/>
          <a:lstStyle/>
          <a:p>
            <a:r>
              <a:rPr lang="pl-PL" b="1" dirty="0"/>
              <a:t>Dane:   </a:t>
            </a:r>
            <a:r>
              <a:rPr lang="pl-PL" dirty="0"/>
              <a:t>n naturalne, A - ciąg n liczb a</a:t>
            </a:r>
            <a:r>
              <a:rPr lang="pl-PL" baseline="-25000" dirty="0"/>
              <a:t>0</a:t>
            </a:r>
            <a:r>
              <a:rPr lang="pl-PL" dirty="0"/>
              <a:t>, a</a:t>
            </a:r>
            <a:r>
              <a:rPr lang="pl-PL" baseline="-25000" dirty="0"/>
              <a:t>1</a:t>
            </a:r>
            <a:r>
              <a:rPr lang="pl-PL" dirty="0"/>
              <a:t>,… ,a</a:t>
            </a:r>
            <a:r>
              <a:rPr lang="pl-PL" baseline="-25000" dirty="0"/>
              <a:t>n-1</a:t>
            </a:r>
            <a:r>
              <a:rPr lang="pl-PL" dirty="0"/>
              <a:t> naturalnych,</a:t>
            </a:r>
          </a:p>
          <a:p>
            <a:pPr marL="0" indent="0">
              <a:buNone/>
            </a:pPr>
            <a:r>
              <a:rPr lang="pl-PL" dirty="0"/>
              <a:t>	       x - liczba naturalna</a:t>
            </a:r>
          </a:p>
          <a:p>
            <a:r>
              <a:rPr lang="pl-PL" b="1" dirty="0"/>
              <a:t>Wynik: </a:t>
            </a:r>
            <a:r>
              <a:rPr lang="pl-PL" dirty="0"/>
              <a:t>Sprawdź, czy w A istnieje spójny podciąg o sumie x. Jeśli odpowiedź jest twierdząca, podaj indeks początkowy i końcowy tego pociągu, w przeciwnym razie wypisz komunikat: BRAK.</a:t>
            </a:r>
          </a:p>
          <a:p>
            <a:r>
              <a:rPr lang="pl-PL" dirty="0"/>
              <a:t>Niech x=10</a:t>
            </a:r>
            <a:endParaRPr lang="pl-PL" baseline="-25000" dirty="0"/>
          </a:p>
          <a:p>
            <a:endParaRPr lang="pl-PL" b="1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pPr marL="0" indent="0">
              <a:buNone/>
            </a:pPr>
            <a:endParaRPr lang="pl-PL" baseline="-25000" dirty="0"/>
          </a:p>
          <a:p>
            <a:pPr marL="0" indent="0">
              <a:buNone/>
            </a:pPr>
            <a:endParaRPr lang="pl-PL" baseline="-25000" dirty="0"/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początek=1</a:t>
            </a:r>
          </a:p>
          <a:p>
            <a:r>
              <a:rPr lang="pl-PL" dirty="0"/>
              <a:t>koniec=4</a:t>
            </a:r>
          </a:p>
          <a:p>
            <a:r>
              <a:rPr lang="pl-PL" dirty="0"/>
              <a:t>suma=13</a:t>
            </a:r>
          </a:p>
          <a:p>
            <a:r>
              <a:rPr lang="pl-PL" dirty="0"/>
              <a:t>x &gt; suma</a:t>
            </a:r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Metoda gąsienicy</a:t>
            </a:r>
          </a:p>
        </p:txBody>
      </p:sp>
      <p:sp>
        <p:nvSpPr>
          <p:cNvPr id="11" name="Nawias klamrowy zamykający 10"/>
          <p:cNvSpPr/>
          <p:nvPr/>
        </p:nvSpPr>
        <p:spPr>
          <a:xfrm rot="5400000">
            <a:off x="2560275" y="3433499"/>
            <a:ext cx="495056" cy="2232249"/>
          </a:xfrm>
          <a:prstGeom prst="rightBrace">
            <a:avLst>
              <a:gd name="adj1" fmla="val 8333"/>
              <a:gd name="adj2" fmla="val 497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553157"/>
              </p:ext>
            </p:extLst>
          </p:nvPr>
        </p:nvGraphicFramePr>
        <p:xfrm>
          <a:off x="1188166" y="3315687"/>
          <a:ext cx="662473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9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07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02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4637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683568" y="3274819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24761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25538"/>
            <a:ext cx="8001000" cy="4967287"/>
          </a:xfrm>
        </p:spPr>
        <p:txBody>
          <a:bodyPr/>
          <a:lstStyle/>
          <a:p>
            <a:r>
              <a:rPr lang="pl-PL" b="1" dirty="0"/>
              <a:t>Dane:   </a:t>
            </a:r>
            <a:r>
              <a:rPr lang="pl-PL" dirty="0"/>
              <a:t>n naturalne, A - ciąg n liczb a</a:t>
            </a:r>
            <a:r>
              <a:rPr lang="pl-PL" baseline="-25000" dirty="0"/>
              <a:t>0</a:t>
            </a:r>
            <a:r>
              <a:rPr lang="pl-PL" dirty="0"/>
              <a:t>, a</a:t>
            </a:r>
            <a:r>
              <a:rPr lang="pl-PL" baseline="-25000" dirty="0"/>
              <a:t>1</a:t>
            </a:r>
            <a:r>
              <a:rPr lang="pl-PL" dirty="0"/>
              <a:t>,… ,a</a:t>
            </a:r>
            <a:r>
              <a:rPr lang="pl-PL" baseline="-25000" dirty="0"/>
              <a:t>n-1</a:t>
            </a:r>
            <a:r>
              <a:rPr lang="pl-PL" dirty="0"/>
              <a:t> naturalnych,</a:t>
            </a:r>
          </a:p>
          <a:p>
            <a:pPr marL="0" indent="0">
              <a:buNone/>
            </a:pPr>
            <a:r>
              <a:rPr lang="pl-PL" dirty="0"/>
              <a:t>	       x - liczba naturalna</a:t>
            </a:r>
          </a:p>
          <a:p>
            <a:r>
              <a:rPr lang="pl-PL" b="1" dirty="0"/>
              <a:t>Wynik: </a:t>
            </a:r>
            <a:r>
              <a:rPr lang="pl-PL" dirty="0"/>
              <a:t>Sprawdź, czy w A istnieje spójny podciąg o sumie x. Jeśli odpowiedź jest twierdząca, podaj indeks początkowy i końcowy tego pociągu, w przeciwnym razie wypisz komunikat: BRAK.</a:t>
            </a:r>
          </a:p>
          <a:p>
            <a:r>
              <a:rPr lang="pl-PL" dirty="0"/>
              <a:t>Niech x=10</a:t>
            </a:r>
            <a:endParaRPr lang="pl-PL" baseline="-25000" dirty="0"/>
          </a:p>
          <a:p>
            <a:endParaRPr lang="pl-PL" b="1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pPr marL="0" indent="0">
              <a:buNone/>
            </a:pPr>
            <a:endParaRPr lang="pl-PL" baseline="-25000" dirty="0"/>
          </a:p>
          <a:p>
            <a:pPr marL="0" indent="0">
              <a:buNone/>
            </a:pPr>
            <a:endParaRPr lang="pl-PL" baseline="-25000" dirty="0"/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początek=2</a:t>
            </a:r>
          </a:p>
          <a:p>
            <a:r>
              <a:rPr lang="pl-PL" dirty="0"/>
              <a:t>koniec=4</a:t>
            </a:r>
          </a:p>
          <a:p>
            <a:r>
              <a:rPr lang="pl-PL" dirty="0"/>
              <a:t>suma=8</a:t>
            </a:r>
          </a:p>
          <a:p>
            <a:r>
              <a:rPr lang="pl-PL" dirty="0"/>
              <a:t>x &lt; suma</a:t>
            </a:r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Metoda gąsienicy</a:t>
            </a:r>
          </a:p>
        </p:txBody>
      </p:sp>
      <p:sp>
        <p:nvSpPr>
          <p:cNvPr id="11" name="Nawias klamrowy zamykający 10"/>
          <p:cNvSpPr/>
          <p:nvPr/>
        </p:nvSpPr>
        <p:spPr>
          <a:xfrm rot="5400000">
            <a:off x="2848307" y="3721532"/>
            <a:ext cx="495056" cy="1656184"/>
          </a:xfrm>
          <a:prstGeom prst="rightBrace">
            <a:avLst>
              <a:gd name="adj1" fmla="val 8333"/>
              <a:gd name="adj2" fmla="val 497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584614"/>
              </p:ext>
            </p:extLst>
          </p:nvPr>
        </p:nvGraphicFramePr>
        <p:xfrm>
          <a:off x="1188166" y="3315687"/>
          <a:ext cx="662473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9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07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02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4637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683568" y="3274819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65626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25538"/>
            <a:ext cx="8001000" cy="4967287"/>
          </a:xfrm>
        </p:spPr>
        <p:txBody>
          <a:bodyPr/>
          <a:lstStyle/>
          <a:p>
            <a:r>
              <a:rPr lang="pl-PL" b="1" dirty="0"/>
              <a:t>Dane:   </a:t>
            </a:r>
            <a:r>
              <a:rPr lang="pl-PL" dirty="0"/>
              <a:t>n naturalne, A - ciąg n liczb a</a:t>
            </a:r>
            <a:r>
              <a:rPr lang="pl-PL" baseline="-25000" dirty="0"/>
              <a:t>0</a:t>
            </a:r>
            <a:r>
              <a:rPr lang="pl-PL" dirty="0"/>
              <a:t>, a</a:t>
            </a:r>
            <a:r>
              <a:rPr lang="pl-PL" baseline="-25000" dirty="0"/>
              <a:t>1</a:t>
            </a:r>
            <a:r>
              <a:rPr lang="pl-PL" dirty="0"/>
              <a:t>,… ,a</a:t>
            </a:r>
            <a:r>
              <a:rPr lang="pl-PL" baseline="-25000" dirty="0"/>
              <a:t>n-1</a:t>
            </a:r>
            <a:r>
              <a:rPr lang="pl-PL" dirty="0"/>
              <a:t> naturalnych,</a:t>
            </a:r>
          </a:p>
          <a:p>
            <a:pPr marL="0" indent="0">
              <a:buNone/>
            </a:pPr>
            <a:r>
              <a:rPr lang="pl-PL" dirty="0"/>
              <a:t>	       x - liczba naturalna</a:t>
            </a:r>
          </a:p>
          <a:p>
            <a:r>
              <a:rPr lang="pl-PL" b="1" dirty="0"/>
              <a:t>Wynik: </a:t>
            </a:r>
            <a:r>
              <a:rPr lang="pl-PL" dirty="0"/>
              <a:t>Sprawdź, czy w A istnieje spójny podciąg o sumie x. Jeśli odpowiedź jest twierdząca, podaj indeks początkowy oraz końcowy tego pociągu, w przeciwnym razie wypisz komunikat: BRAK.</a:t>
            </a:r>
          </a:p>
          <a:p>
            <a:r>
              <a:rPr lang="pl-PL" dirty="0"/>
              <a:t>Niech x=10</a:t>
            </a:r>
            <a:endParaRPr lang="pl-PL" baseline="-25000" dirty="0"/>
          </a:p>
          <a:p>
            <a:endParaRPr lang="pl-PL" b="1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pPr marL="0" indent="0">
              <a:buNone/>
            </a:pPr>
            <a:endParaRPr lang="pl-PL" baseline="-25000" dirty="0"/>
          </a:p>
          <a:p>
            <a:pPr marL="0" indent="0">
              <a:buNone/>
            </a:pPr>
            <a:endParaRPr lang="pl-PL" baseline="-25000" dirty="0"/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początek=2</a:t>
            </a:r>
          </a:p>
          <a:p>
            <a:r>
              <a:rPr lang="pl-PL" dirty="0"/>
              <a:t>koniec=5</a:t>
            </a:r>
          </a:p>
          <a:p>
            <a:r>
              <a:rPr lang="pl-PL" dirty="0"/>
              <a:t>suma=10</a:t>
            </a:r>
          </a:p>
          <a:p>
            <a:r>
              <a:rPr lang="pl-PL" dirty="0">
                <a:solidFill>
                  <a:srgbClr val="C00000"/>
                </a:solidFill>
              </a:rPr>
              <a:t>x = suma</a:t>
            </a:r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baseline="-25000" dirty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Metoda gąsienicy</a:t>
            </a:r>
          </a:p>
        </p:txBody>
      </p:sp>
      <p:sp>
        <p:nvSpPr>
          <p:cNvPr id="11" name="Nawias klamrowy zamykający 10"/>
          <p:cNvSpPr/>
          <p:nvPr/>
        </p:nvSpPr>
        <p:spPr>
          <a:xfrm rot="5400000">
            <a:off x="3136339" y="3433499"/>
            <a:ext cx="495056" cy="2232249"/>
          </a:xfrm>
          <a:prstGeom prst="rightBrace">
            <a:avLst>
              <a:gd name="adj1" fmla="val 8333"/>
              <a:gd name="adj2" fmla="val 497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322275"/>
              </p:ext>
            </p:extLst>
          </p:nvPr>
        </p:nvGraphicFramePr>
        <p:xfrm>
          <a:off x="1188166" y="3315687"/>
          <a:ext cx="662473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9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07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02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4637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683568" y="3274819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9506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Szukanie lidera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Dane:   </a:t>
            </a:r>
            <a:r>
              <a:rPr lang="pl-PL" dirty="0"/>
              <a:t>n naturalne, ciąg n liczb a</a:t>
            </a:r>
            <a:r>
              <a:rPr lang="pl-PL" baseline="-25000" dirty="0"/>
              <a:t>0</a:t>
            </a:r>
            <a:r>
              <a:rPr lang="pl-PL" dirty="0"/>
              <a:t>, a</a:t>
            </a:r>
            <a:r>
              <a:rPr lang="pl-PL" baseline="-25000" dirty="0"/>
              <a:t>1</a:t>
            </a:r>
            <a:r>
              <a:rPr lang="pl-PL" dirty="0"/>
              <a:t>,… ,a</a:t>
            </a:r>
            <a:r>
              <a:rPr lang="pl-PL" baseline="-25000" dirty="0"/>
              <a:t>n-1 </a:t>
            </a:r>
          </a:p>
          <a:p>
            <a:r>
              <a:rPr lang="pl-PL" b="1" dirty="0"/>
              <a:t>Wynik: </a:t>
            </a:r>
            <a:r>
              <a:rPr lang="pl-PL" dirty="0"/>
              <a:t>Odpowiedź na pytanie, czy w ciągu istnieje lider, jeśli 	       tak, należy podać wartość lidera.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>
                <a:solidFill>
                  <a:srgbClr val="C00000"/>
                </a:solidFill>
              </a:rPr>
              <a:t>Algorytm I</a:t>
            </a:r>
            <a:r>
              <a:rPr lang="pl-PL" dirty="0"/>
              <a:t>: Zliczenie wystąpień każdego elementu. Znalezienie największej wartości w liście </a:t>
            </a:r>
            <a:r>
              <a:rPr lang="pl-PL" dirty="0" err="1"/>
              <a:t>zliczeń</a:t>
            </a:r>
            <a:r>
              <a:rPr lang="pl-PL" dirty="0"/>
              <a:t>. Sprawdzenie, czy największa wartość jest większa niż n/2.  </a:t>
            </a:r>
          </a:p>
          <a:p>
            <a:r>
              <a:rPr lang="pl-PL" dirty="0"/>
              <a:t>Te same ograniczenia, co w sortowaniu przez zliczanie.</a:t>
            </a:r>
          </a:p>
          <a:p>
            <a:r>
              <a:rPr lang="pl-PL" dirty="0"/>
              <a:t>Dodatkowa lista dla zliczania – dodatkowe obciążenie pamięci.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>
                <a:solidFill>
                  <a:srgbClr val="C00000"/>
                </a:solidFill>
              </a:rPr>
              <a:t>Algorytm II</a:t>
            </a:r>
            <a:r>
              <a:rPr lang="pl-PL" dirty="0"/>
              <a:t>: Oparty na spostrzeżeniu:</a:t>
            </a:r>
          </a:p>
          <a:p>
            <a:pPr marL="0" indent="0">
              <a:buNone/>
            </a:pPr>
            <a:r>
              <a:rPr lang="pl-PL" dirty="0"/>
              <a:t>Jeśli zbiór X zawiera lidera, a x, y są jego dwoma różnymi elementami, to zbiór X-{</a:t>
            </a:r>
            <a:r>
              <a:rPr lang="pl-PL" dirty="0" err="1"/>
              <a:t>x,y</a:t>
            </a:r>
            <a:r>
              <a:rPr lang="pl-PL" dirty="0"/>
              <a:t>} zawiera również tego samego lidera.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Uzasadnienie?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99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Wyszukiwanie minimum</a:t>
            </a: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25537"/>
            <a:ext cx="8001000" cy="1975926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pl-PL" dirty="0">
                <a:solidFill>
                  <a:srgbClr val="C00000"/>
                </a:solidFill>
              </a:rPr>
              <a:t>Dane:   </a:t>
            </a:r>
            <a:r>
              <a:rPr lang="pl-PL" dirty="0"/>
              <a:t>n, x – liczby naturalne oraz n losowych liczb naturalnych</a:t>
            </a:r>
          </a:p>
          <a:p>
            <a:pPr marL="0" indent="0">
              <a:buNone/>
            </a:pPr>
            <a:r>
              <a:rPr lang="pl-PL" dirty="0">
                <a:solidFill>
                  <a:srgbClr val="C00000"/>
                </a:solidFill>
              </a:rPr>
              <a:t>Wynik: </a:t>
            </a:r>
            <a:r>
              <a:rPr lang="pl-PL" dirty="0"/>
              <a:t>odpowiedź na pytanie, czy wśród n losowych liczb znajduje się liczba x.</a:t>
            </a:r>
          </a:p>
          <a:p>
            <a:pPr marL="0" indent="0">
              <a:buNone/>
            </a:pPr>
            <a:r>
              <a:rPr lang="pl-PL" dirty="0"/>
              <a:t>Przykład: n=10, x=15 i liczby poniżej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403649" y="2658616"/>
          <a:ext cx="604867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8" name="Łącznik prosty ze strzałką 7"/>
          <p:cNvCxnSpPr/>
          <p:nvPr/>
        </p:nvCxnSpPr>
        <p:spPr>
          <a:xfrm flipV="1">
            <a:off x="4104179" y="3645024"/>
            <a:ext cx="0" cy="50405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2736988" y="4191471"/>
            <a:ext cx="2784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>
                <a:solidFill>
                  <a:srgbClr val="C00000"/>
                </a:solidFill>
              </a:rPr>
              <a:t>t[4]&lt;t[m]? </a:t>
            </a:r>
            <a:r>
              <a:rPr lang="pl-PL" sz="2400" dirty="0" err="1">
                <a:solidFill>
                  <a:srgbClr val="C00000"/>
                </a:solidFill>
              </a:rPr>
              <a:t>False</a:t>
            </a:r>
            <a:endParaRPr lang="pl-PL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87500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Wyszukiwanie lidera - algorytm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pl-PL" dirty="0"/>
              <a:t>Aktualny kandydat na lidera </a:t>
            </a:r>
            <a:r>
              <a:rPr lang="pl-PL" dirty="0">
                <a:solidFill>
                  <a:srgbClr val="C00000"/>
                </a:solidFill>
              </a:rPr>
              <a:t>x=3</a:t>
            </a:r>
          </a:p>
          <a:p>
            <a:pPr marL="0" indent="0">
              <a:buNone/>
            </a:pPr>
            <a:r>
              <a:rPr lang="pl-PL" dirty="0"/>
              <a:t>Bez pary </a:t>
            </a:r>
            <a:r>
              <a:rPr lang="pl-PL" dirty="0">
                <a:solidFill>
                  <a:srgbClr val="C00000"/>
                </a:solidFill>
              </a:rPr>
              <a:t>ile=1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913199"/>
              </p:ext>
            </p:extLst>
          </p:nvPr>
        </p:nvGraphicFramePr>
        <p:xfrm>
          <a:off x="1187626" y="2060848"/>
          <a:ext cx="662473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9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07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02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4637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613682" y="2276872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A</a:t>
            </a:r>
          </a:p>
        </p:txBody>
      </p:sp>
      <p:cxnSp>
        <p:nvCxnSpPr>
          <p:cNvPr id="7" name="Łącznik prosty ze strzałką 6"/>
          <p:cNvCxnSpPr/>
          <p:nvPr/>
        </p:nvCxnSpPr>
        <p:spPr>
          <a:xfrm flipV="1">
            <a:off x="1475656" y="2996952"/>
            <a:ext cx="0" cy="43204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97661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Wyszukiwanie lidera - algorytm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pl-PL" dirty="0"/>
              <a:t>Aktualny kandydat na lidera </a:t>
            </a:r>
            <a:r>
              <a:rPr lang="pl-PL" dirty="0">
                <a:solidFill>
                  <a:srgbClr val="C00000"/>
                </a:solidFill>
              </a:rPr>
              <a:t>x=3</a:t>
            </a:r>
          </a:p>
          <a:p>
            <a:pPr marL="0" indent="0">
              <a:buNone/>
            </a:pPr>
            <a:r>
              <a:rPr lang="pl-PL" dirty="0"/>
              <a:t>Bez pary </a:t>
            </a:r>
            <a:r>
              <a:rPr lang="pl-PL" dirty="0">
                <a:solidFill>
                  <a:srgbClr val="C00000"/>
                </a:solidFill>
              </a:rPr>
              <a:t>ile=2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541312"/>
              </p:ext>
            </p:extLst>
          </p:nvPr>
        </p:nvGraphicFramePr>
        <p:xfrm>
          <a:off x="1187626" y="2060848"/>
          <a:ext cx="662473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9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07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02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4637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613682" y="2276872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A</a:t>
            </a:r>
          </a:p>
        </p:txBody>
      </p:sp>
      <p:cxnSp>
        <p:nvCxnSpPr>
          <p:cNvPr id="7" name="Łącznik prosty ze strzałką 6"/>
          <p:cNvCxnSpPr/>
          <p:nvPr/>
        </p:nvCxnSpPr>
        <p:spPr>
          <a:xfrm flipV="1">
            <a:off x="1979712" y="2996952"/>
            <a:ext cx="0" cy="43204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23718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Wyszukiwanie lidera - algorytm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pl-PL" dirty="0"/>
              <a:t>Aktualny kandydat na lidera </a:t>
            </a:r>
            <a:r>
              <a:rPr lang="pl-PL" dirty="0">
                <a:solidFill>
                  <a:srgbClr val="C00000"/>
                </a:solidFill>
              </a:rPr>
              <a:t>x=3</a:t>
            </a:r>
          </a:p>
          <a:p>
            <a:pPr marL="0" indent="0">
              <a:buNone/>
            </a:pPr>
            <a:r>
              <a:rPr lang="pl-PL" dirty="0"/>
              <a:t>Bez pary </a:t>
            </a:r>
            <a:r>
              <a:rPr lang="pl-PL" dirty="0">
                <a:solidFill>
                  <a:srgbClr val="C00000"/>
                </a:solidFill>
              </a:rPr>
              <a:t>ile=1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285831"/>
              </p:ext>
            </p:extLst>
          </p:nvPr>
        </p:nvGraphicFramePr>
        <p:xfrm>
          <a:off x="1187626" y="2060848"/>
          <a:ext cx="662473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9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07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02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4637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613682" y="2276872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A</a:t>
            </a:r>
          </a:p>
        </p:txBody>
      </p:sp>
      <p:cxnSp>
        <p:nvCxnSpPr>
          <p:cNvPr id="7" name="Łącznik prosty ze strzałką 6"/>
          <p:cNvCxnSpPr/>
          <p:nvPr/>
        </p:nvCxnSpPr>
        <p:spPr>
          <a:xfrm flipV="1">
            <a:off x="2483768" y="2996952"/>
            <a:ext cx="0" cy="43204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64864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Wyszukiwanie lidera - algorytm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pl-PL" dirty="0"/>
              <a:t>Aktualny kandydat na lidera </a:t>
            </a:r>
            <a:r>
              <a:rPr lang="pl-PL" dirty="0">
                <a:solidFill>
                  <a:srgbClr val="C00000"/>
                </a:solidFill>
              </a:rPr>
              <a:t>x=3</a:t>
            </a:r>
          </a:p>
          <a:p>
            <a:pPr marL="0" indent="0">
              <a:buNone/>
            </a:pPr>
            <a:r>
              <a:rPr lang="pl-PL" dirty="0"/>
              <a:t>Bez pary </a:t>
            </a:r>
            <a:r>
              <a:rPr lang="pl-PL" dirty="0">
                <a:solidFill>
                  <a:srgbClr val="C00000"/>
                </a:solidFill>
              </a:rPr>
              <a:t>ile=0 – zaczynamy od nowa!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285831"/>
              </p:ext>
            </p:extLst>
          </p:nvPr>
        </p:nvGraphicFramePr>
        <p:xfrm>
          <a:off x="1187626" y="2060848"/>
          <a:ext cx="662473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9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07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02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4637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613682" y="2276872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A</a:t>
            </a:r>
          </a:p>
        </p:txBody>
      </p:sp>
      <p:cxnSp>
        <p:nvCxnSpPr>
          <p:cNvPr id="7" name="Łącznik prosty ze strzałką 6"/>
          <p:cNvCxnSpPr/>
          <p:nvPr/>
        </p:nvCxnSpPr>
        <p:spPr>
          <a:xfrm flipV="1">
            <a:off x="3059832" y="2996952"/>
            <a:ext cx="0" cy="43204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64864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Wyszukiwanie lidera - algorytm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pl-PL" dirty="0"/>
              <a:t>Aktualny kandydat na lidera </a:t>
            </a:r>
            <a:r>
              <a:rPr lang="pl-PL" dirty="0">
                <a:solidFill>
                  <a:srgbClr val="C00000"/>
                </a:solidFill>
              </a:rPr>
              <a:t>x=2</a:t>
            </a:r>
          </a:p>
          <a:p>
            <a:pPr marL="0" indent="0">
              <a:buNone/>
            </a:pPr>
            <a:r>
              <a:rPr lang="pl-PL" dirty="0"/>
              <a:t>Bez pary </a:t>
            </a:r>
            <a:r>
              <a:rPr lang="pl-PL" dirty="0">
                <a:solidFill>
                  <a:srgbClr val="C00000"/>
                </a:solidFill>
              </a:rPr>
              <a:t>ile=1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206296"/>
              </p:ext>
            </p:extLst>
          </p:nvPr>
        </p:nvGraphicFramePr>
        <p:xfrm>
          <a:off x="1187626" y="2060848"/>
          <a:ext cx="662473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9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07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02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4637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613682" y="2276872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A</a:t>
            </a:r>
          </a:p>
        </p:txBody>
      </p:sp>
      <p:cxnSp>
        <p:nvCxnSpPr>
          <p:cNvPr id="7" name="Łącznik prosty ze strzałką 6"/>
          <p:cNvCxnSpPr/>
          <p:nvPr/>
        </p:nvCxnSpPr>
        <p:spPr>
          <a:xfrm flipV="1">
            <a:off x="3563888" y="2996952"/>
            <a:ext cx="0" cy="43204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18281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Wyszukiwanie lidera - algorytm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pl-PL" dirty="0"/>
              <a:t>Aktualny kandydat na lidera </a:t>
            </a:r>
            <a:r>
              <a:rPr lang="pl-PL" dirty="0">
                <a:solidFill>
                  <a:srgbClr val="C00000"/>
                </a:solidFill>
              </a:rPr>
              <a:t>x=2</a:t>
            </a:r>
          </a:p>
          <a:p>
            <a:pPr marL="0" indent="0">
              <a:buNone/>
            </a:pPr>
            <a:r>
              <a:rPr lang="pl-PL" dirty="0"/>
              <a:t>Bez pary </a:t>
            </a:r>
            <a:r>
              <a:rPr lang="pl-PL" dirty="0">
                <a:solidFill>
                  <a:srgbClr val="C00000"/>
                </a:solidFill>
              </a:rPr>
              <a:t>ile=0 – zaczynamy od nowa!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543433"/>
              </p:ext>
            </p:extLst>
          </p:nvPr>
        </p:nvGraphicFramePr>
        <p:xfrm>
          <a:off x="1187626" y="2060848"/>
          <a:ext cx="662473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9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07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02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4637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613682" y="2276872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A</a:t>
            </a:r>
          </a:p>
        </p:txBody>
      </p:sp>
      <p:cxnSp>
        <p:nvCxnSpPr>
          <p:cNvPr id="7" name="Łącznik prosty ze strzałką 6"/>
          <p:cNvCxnSpPr/>
          <p:nvPr/>
        </p:nvCxnSpPr>
        <p:spPr>
          <a:xfrm flipV="1">
            <a:off x="4139952" y="2996952"/>
            <a:ext cx="0" cy="43204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160451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Wyszukiwanie lidera - algorytm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pl-PL" dirty="0"/>
              <a:t>Aktualny kandydat na lidera </a:t>
            </a:r>
            <a:r>
              <a:rPr lang="pl-PL" dirty="0">
                <a:solidFill>
                  <a:srgbClr val="C00000"/>
                </a:solidFill>
              </a:rPr>
              <a:t>x=1</a:t>
            </a:r>
          </a:p>
          <a:p>
            <a:pPr marL="0" indent="0">
              <a:buNone/>
            </a:pPr>
            <a:r>
              <a:rPr lang="pl-PL" dirty="0"/>
              <a:t>Bez pary </a:t>
            </a:r>
            <a:r>
              <a:rPr lang="pl-PL" dirty="0">
                <a:solidFill>
                  <a:srgbClr val="C00000"/>
                </a:solidFill>
              </a:rPr>
              <a:t>ile=1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828869"/>
              </p:ext>
            </p:extLst>
          </p:nvPr>
        </p:nvGraphicFramePr>
        <p:xfrm>
          <a:off x="1187626" y="2060848"/>
          <a:ext cx="662473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9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07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02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4637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613682" y="2276872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A</a:t>
            </a:r>
          </a:p>
        </p:txBody>
      </p:sp>
      <p:cxnSp>
        <p:nvCxnSpPr>
          <p:cNvPr id="7" name="Łącznik prosty ze strzałką 6"/>
          <p:cNvCxnSpPr/>
          <p:nvPr/>
        </p:nvCxnSpPr>
        <p:spPr>
          <a:xfrm flipV="1">
            <a:off x="4716016" y="2996952"/>
            <a:ext cx="0" cy="43204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55826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Wyszukiwanie lidera - algorytm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pl-PL" dirty="0"/>
              <a:t>Aktualny kandydat na lidera </a:t>
            </a:r>
            <a:r>
              <a:rPr lang="pl-PL" dirty="0">
                <a:solidFill>
                  <a:srgbClr val="C00000"/>
                </a:solidFill>
              </a:rPr>
              <a:t>x=1</a:t>
            </a:r>
          </a:p>
          <a:p>
            <a:pPr marL="0" indent="0">
              <a:buNone/>
            </a:pPr>
            <a:r>
              <a:rPr lang="pl-PL" dirty="0"/>
              <a:t>Bez pary </a:t>
            </a:r>
            <a:r>
              <a:rPr lang="pl-PL" dirty="0">
                <a:solidFill>
                  <a:srgbClr val="C00000"/>
                </a:solidFill>
              </a:rPr>
              <a:t>ile=2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376321"/>
              </p:ext>
            </p:extLst>
          </p:nvPr>
        </p:nvGraphicFramePr>
        <p:xfrm>
          <a:off x="1187626" y="2060848"/>
          <a:ext cx="662473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9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07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02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4637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613682" y="2276872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A</a:t>
            </a:r>
          </a:p>
        </p:txBody>
      </p:sp>
      <p:cxnSp>
        <p:nvCxnSpPr>
          <p:cNvPr id="7" name="Łącznik prosty ze strzałką 6"/>
          <p:cNvCxnSpPr/>
          <p:nvPr/>
        </p:nvCxnSpPr>
        <p:spPr>
          <a:xfrm flipV="1">
            <a:off x="5292080" y="2996952"/>
            <a:ext cx="0" cy="43204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779493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Wyszukiwanie lidera - algorytm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pl-PL" dirty="0"/>
              <a:t>Aktualny kandydat na lidera </a:t>
            </a:r>
            <a:r>
              <a:rPr lang="pl-PL" dirty="0">
                <a:solidFill>
                  <a:srgbClr val="C00000"/>
                </a:solidFill>
              </a:rPr>
              <a:t>x=1</a:t>
            </a:r>
          </a:p>
          <a:p>
            <a:pPr marL="0" indent="0">
              <a:buNone/>
            </a:pPr>
            <a:r>
              <a:rPr lang="pl-PL" dirty="0"/>
              <a:t>Bez pary </a:t>
            </a:r>
            <a:r>
              <a:rPr lang="pl-PL" dirty="0">
                <a:solidFill>
                  <a:srgbClr val="C00000"/>
                </a:solidFill>
              </a:rPr>
              <a:t>ile=3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661301"/>
              </p:ext>
            </p:extLst>
          </p:nvPr>
        </p:nvGraphicFramePr>
        <p:xfrm>
          <a:off x="1187626" y="2060848"/>
          <a:ext cx="662473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9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07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02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4637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613682" y="2276872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A</a:t>
            </a:r>
          </a:p>
        </p:txBody>
      </p:sp>
      <p:cxnSp>
        <p:nvCxnSpPr>
          <p:cNvPr id="7" name="Łącznik prosty ze strzałką 6"/>
          <p:cNvCxnSpPr/>
          <p:nvPr/>
        </p:nvCxnSpPr>
        <p:spPr>
          <a:xfrm flipV="1">
            <a:off x="5796136" y="2996952"/>
            <a:ext cx="0" cy="43204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741732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Wyszukiwanie lidera - algorytm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pl-PL" dirty="0"/>
              <a:t>Aktualny kandydat na lidera </a:t>
            </a:r>
            <a:r>
              <a:rPr lang="pl-PL" dirty="0">
                <a:solidFill>
                  <a:srgbClr val="C00000"/>
                </a:solidFill>
              </a:rPr>
              <a:t>x=1</a:t>
            </a:r>
          </a:p>
          <a:p>
            <a:pPr marL="0" indent="0">
              <a:buNone/>
            </a:pPr>
            <a:r>
              <a:rPr lang="pl-PL" dirty="0"/>
              <a:t>Bez pary </a:t>
            </a:r>
            <a:r>
              <a:rPr lang="pl-PL" dirty="0">
                <a:solidFill>
                  <a:srgbClr val="C00000"/>
                </a:solidFill>
              </a:rPr>
              <a:t>ile=2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081229"/>
              </p:ext>
            </p:extLst>
          </p:nvPr>
        </p:nvGraphicFramePr>
        <p:xfrm>
          <a:off x="1187626" y="2060848"/>
          <a:ext cx="662473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9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07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02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4637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613682" y="2276872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A</a:t>
            </a:r>
          </a:p>
        </p:txBody>
      </p:sp>
      <p:cxnSp>
        <p:nvCxnSpPr>
          <p:cNvPr id="7" name="Łącznik prosty ze strzałką 6"/>
          <p:cNvCxnSpPr/>
          <p:nvPr/>
        </p:nvCxnSpPr>
        <p:spPr>
          <a:xfrm flipV="1">
            <a:off x="6372200" y="2996952"/>
            <a:ext cx="0" cy="43204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424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Wyszukiwanie minimum</a:t>
            </a: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25537"/>
            <a:ext cx="8001000" cy="1698927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pl-PL" dirty="0">
                <a:solidFill>
                  <a:srgbClr val="C00000"/>
                </a:solidFill>
              </a:rPr>
              <a:t>Dane:   </a:t>
            </a:r>
            <a:r>
              <a:rPr lang="pl-PL" dirty="0"/>
              <a:t>n, x – liczby naturalne oraz n losowych liczb naturalnych </a:t>
            </a:r>
          </a:p>
          <a:p>
            <a:pPr marL="0" indent="0">
              <a:buNone/>
            </a:pPr>
            <a:r>
              <a:rPr lang="pl-PL" dirty="0">
                <a:solidFill>
                  <a:srgbClr val="C00000"/>
                </a:solidFill>
              </a:rPr>
              <a:t>Wynik: miejsce wystąpienia </a:t>
            </a:r>
            <a:r>
              <a:rPr lang="pl-PL" dirty="0"/>
              <a:t>najmniejszej z wylosowanych liczb</a:t>
            </a:r>
          </a:p>
          <a:p>
            <a:pPr marL="0" indent="0">
              <a:buNone/>
            </a:pPr>
            <a:r>
              <a:rPr lang="pl-PL" dirty="0"/>
              <a:t>Przykład: n=10, x=15 i liczby poniżej zapamiętane w liście t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403649" y="2658616"/>
          <a:ext cx="604867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8" name="Łącznik prosty ze strzałką 7"/>
          <p:cNvCxnSpPr/>
          <p:nvPr/>
        </p:nvCxnSpPr>
        <p:spPr>
          <a:xfrm flipV="1">
            <a:off x="4752252" y="3645024"/>
            <a:ext cx="0" cy="50405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3437478" y="4191471"/>
            <a:ext cx="26793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>
                <a:solidFill>
                  <a:srgbClr val="C00000"/>
                </a:solidFill>
              </a:rPr>
              <a:t>t[5]&lt;t[m]? True</a:t>
            </a:r>
          </a:p>
          <a:p>
            <a:pPr algn="ctr"/>
            <a:r>
              <a:rPr lang="pl-PL" sz="2400" dirty="0">
                <a:solidFill>
                  <a:srgbClr val="C00000"/>
                </a:solidFill>
              </a:rPr>
              <a:t>m=5</a:t>
            </a:r>
          </a:p>
        </p:txBody>
      </p:sp>
    </p:spTree>
    <p:extLst>
      <p:ext uri="{BB962C8B-B14F-4D97-AF65-F5344CB8AC3E}">
        <p14:creationId xmlns:p14="http://schemas.microsoft.com/office/powerpoint/2010/main" val="863287486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Wyszukiwanie lidera - algorytm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pl-PL" dirty="0"/>
              <a:t>Aktualny kandydat na lidera </a:t>
            </a:r>
            <a:r>
              <a:rPr lang="pl-PL" dirty="0">
                <a:solidFill>
                  <a:srgbClr val="C00000"/>
                </a:solidFill>
              </a:rPr>
              <a:t>x=1</a:t>
            </a:r>
          </a:p>
          <a:p>
            <a:pPr marL="0" indent="0">
              <a:buNone/>
            </a:pPr>
            <a:r>
              <a:rPr lang="pl-PL" dirty="0"/>
              <a:t>Bez pary </a:t>
            </a:r>
            <a:r>
              <a:rPr lang="pl-PL" dirty="0">
                <a:solidFill>
                  <a:srgbClr val="C00000"/>
                </a:solidFill>
              </a:rPr>
              <a:t>ile=3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65496"/>
              </p:ext>
            </p:extLst>
          </p:nvPr>
        </p:nvGraphicFramePr>
        <p:xfrm>
          <a:off x="1187626" y="2060848"/>
          <a:ext cx="662473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9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07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02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4637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613682" y="2276872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A</a:t>
            </a:r>
          </a:p>
        </p:txBody>
      </p:sp>
      <p:cxnSp>
        <p:nvCxnSpPr>
          <p:cNvPr id="7" name="Łącznik prosty ze strzałką 6"/>
          <p:cNvCxnSpPr/>
          <p:nvPr/>
        </p:nvCxnSpPr>
        <p:spPr>
          <a:xfrm flipV="1">
            <a:off x="6948264" y="2996952"/>
            <a:ext cx="0" cy="43204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10193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Wyszukiwanie lidera - algorytm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pl-PL" dirty="0"/>
              <a:t>Aktualny kandydat na lidera </a:t>
            </a:r>
            <a:r>
              <a:rPr lang="pl-PL" dirty="0">
                <a:solidFill>
                  <a:srgbClr val="C00000"/>
                </a:solidFill>
              </a:rPr>
              <a:t>x=1</a:t>
            </a:r>
          </a:p>
          <a:p>
            <a:pPr marL="0" indent="0">
              <a:buNone/>
            </a:pPr>
            <a:r>
              <a:rPr lang="pl-PL" dirty="0"/>
              <a:t>Bez pary </a:t>
            </a:r>
            <a:r>
              <a:rPr lang="pl-PL" dirty="0">
                <a:solidFill>
                  <a:srgbClr val="C00000"/>
                </a:solidFill>
              </a:rPr>
              <a:t>ile=2</a:t>
            </a:r>
          </a:p>
          <a:p>
            <a:pPr marL="0" indent="0">
              <a:buNone/>
            </a:pPr>
            <a:endParaRPr lang="pl-PL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rgbClr val="C00000"/>
                </a:solidFill>
              </a:rPr>
              <a:t>Kandydatem na lidera jest 1. Teraz trzeba sprawdzić, czy liczba jej wystąpień jest większa od n/2.</a:t>
            </a:r>
          </a:p>
          <a:p>
            <a:pPr marL="0" indent="0">
              <a:buNone/>
            </a:pPr>
            <a:r>
              <a:rPr lang="pl-PL" dirty="0"/>
              <a:t>Zastosuj podobną technikę do wyszukiwania najdłuższego podciągu niemalejącego oraz spójnego podciągu o największej sumie. 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650719"/>
              </p:ext>
            </p:extLst>
          </p:nvPr>
        </p:nvGraphicFramePr>
        <p:xfrm>
          <a:off x="1187626" y="2060848"/>
          <a:ext cx="662473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9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07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02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4637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613682" y="2276872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A</a:t>
            </a:r>
          </a:p>
        </p:txBody>
      </p:sp>
      <p:cxnSp>
        <p:nvCxnSpPr>
          <p:cNvPr id="7" name="Łącznik prosty ze strzałką 6"/>
          <p:cNvCxnSpPr/>
          <p:nvPr/>
        </p:nvCxnSpPr>
        <p:spPr>
          <a:xfrm flipV="1">
            <a:off x="7524328" y="2996952"/>
            <a:ext cx="0" cy="43204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4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Szukanie idola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C00000"/>
                </a:solidFill>
              </a:rPr>
              <a:t>Idol</a:t>
            </a:r>
            <a:r>
              <a:rPr lang="pl-PL" dirty="0"/>
              <a:t> – osoba, która nie zna nikogo, ale wszyscy ja znają.</a:t>
            </a:r>
          </a:p>
          <a:p>
            <a:r>
              <a:rPr lang="pl-PL" dirty="0">
                <a:solidFill>
                  <a:srgbClr val="C00000"/>
                </a:solidFill>
              </a:rPr>
              <a:t>Dane: </a:t>
            </a:r>
            <a:r>
              <a:rPr lang="pl-PL" dirty="0"/>
              <a:t>n – liczba znajomości, n par opisujących znajomości, para x, y – oznacza, że x zna y.</a:t>
            </a:r>
          </a:p>
          <a:p>
            <a:r>
              <a:rPr lang="pl-PL" dirty="0">
                <a:solidFill>
                  <a:srgbClr val="C00000"/>
                </a:solidFill>
              </a:rPr>
              <a:t>Wynik: </a:t>
            </a:r>
            <a:r>
              <a:rPr lang="pl-PL" dirty="0"/>
              <a:t>odpowiedź na pytanie: Czy w tej grupie n osób istnieje idol?</a:t>
            </a:r>
          </a:p>
          <a:p>
            <a:endParaRPr lang="pl-PL" dirty="0"/>
          </a:p>
          <a:p>
            <a:r>
              <a:rPr lang="pl-PL" dirty="0"/>
              <a:t>Algorytm?</a:t>
            </a:r>
          </a:p>
        </p:txBody>
      </p:sp>
    </p:spTree>
    <p:extLst>
      <p:ext uri="{BB962C8B-B14F-4D97-AF65-F5344CB8AC3E}">
        <p14:creationId xmlns:p14="http://schemas.microsoft.com/office/powerpoint/2010/main" val="255515598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5B4FA1D-C233-4288-B70B-0AC6ED920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Szkoła ponadpodstawowa – poziom rozszerzony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73FCF26-74A1-430E-959E-3AAB8F400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Uczeń objaśnia, a także porównuje podstawowe metody i techniki algorytmiczne oraz struktury danych, wykorzystując przy tym przykłady problemów i algorytmów, w szczególności:</a:t>
            </a:r>
          </a:p>
          <a:p>
            <a:r>
              <a:rPr lang="pl-PL" dirty="0"/>
              <a:t>[…]</a:t>
            </a:r>
          </a:p>
          <a:p>
            <a:r>
              <a:rPr lang="pl-PL" dirty="0"/>
              <a:t>metodę dziel i zwyciężaj (jednoczesne znajdowanie minimum i maksimum, sortowanie przez scalanie i szybkie),</a:t>
            </a:r>
          </a:p>
          <a:p>
            <a:r>
              <a:rPr lang="pl-PL" dirty="0"/>
              <a:t>[…]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786774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Zaawansowana rekurencja – sortowanie szybkie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Indeksem i przechodzimy w prawo, aż znajdziemy element większy bądź równy </a:t>
            </a:r>
            <a:r>
              <a:rPr lang="pl-PL" dirty="0" err="1"/>
              <a:t>pivot</a:t>
            </a:r>
            <a:r>
              <a:rPr lang="pl-PL" dirty="0"/>
              <a:t>.</a:t>
            </a:r>
          </a:p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47664" y="1362472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691680" y="248360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i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131526" y="2420888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j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3851920" y="2492896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pivot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8952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Rekurencja – sortowanie szybkie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Indeksem j przechodzimy w lewo, aż znajdziemy element mniejszy bądź równy </a:t>
            </a:r>
            <a:r>
              <a:rPr lang="pl-PL" dirty="0" err="1"/>
              <a:t>pivot</a:t>
            </a:r>
            <a:r>
              <a:rPr lang="pl-PL" dirty="0"/>
              <a:t>.</a:t>
            </a:r>
          </a:p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47664" y="1362472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2267744" y="248360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i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131526" y="2420888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723733398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Rekurencja – sortowanie szybkie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Zamieniamy miejscami elementy na których zatrzymaliśmy się.</a:t>
            </a:r>
          </a:p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47664" y="1362472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2267744" y="248360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i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131526" y="2420888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684970641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Rekurencja – sortowanie szybkie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Przechodzimy obydwoma indeksami o jeden element do środka.</a:t>
            </a:r>
          </a:p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47664" y="1362472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2883054" y="248360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i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588224" y="2420888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243340585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Rekurencja – sortowanie szybkie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47664" y="1362472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3387110" y="248360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i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588224" y="2420888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2751363329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Rekurencja – sortowanie szybkie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47664" y="1362472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3387110" y="248360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i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940152" y="2420888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547539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Wyszukiwanie minimum</a:t>
            </a: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25537"/>
            <a:ext cx="8001000" cy="1698927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pl-PL" dirty="0">
                <a:solidFill>
                  <a:srgbClr val="C00000"/>
                </a:solidFill>
              </a:rPr>
              <a:t>Dane:   </a:t>
            </a:r>
            <a:r>
              <a:rPr lang="pl-PL" dirty="0"/>
              <a:t>n, x – liczby naturalne oraz n losowych liczb naturalnych </a:t>
            </a:r>
          </a:p>
          <a:p>
            <a:pPr marL="0" indent="0">
              <a:buNone/>
            </a:pPr>
            <a:r>
              <a:rPr lang="pl-PL" dirty="0">
                <a:solidFill>
                  <a:srgbClr val="C00000"/>
                </a:solidFill>
              </a:rPr>
              <a:t>Wynik: miejsce wystąpienia </a:t>
            </a:r>
            <a:r>
              <a:rPr lang="pl-PL" dirty="0"/>
              <a:t>najmniejszej z wylosowanych liczb</a:t>
            </a:r>
          </a:p>
          <a:p>
            <a:pPr marL="0" indent="0">
              <a:buNone/>
            </a:pPr>
            <a:r>
              <a:rPr lang="pl-PL" dirty="0"/>
              <a:t>Przykład: n=10, x=15 i liczby poniżej zapamiętane w liście t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403649" y="2658616"/>
          <a:ext cx="604867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pole tekstowe 11"/>
          <p:cNvSpPr txBox="1"/>
          <p:nvPr/>
        </p:nvSpPr>
        <p:spPr>
          <a:xfrm>
            <a:off x="3395994" y="4191471"/>
            <a:ext cx="276229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>
                <a:solidFill>
                  <a:srgbClr val="002060"/>
                </a:solidFill>
              </a:rPr>
              <a:t>Ogólnie:</a:t>
            </a:r>
          </a:p>
          <a:p>
            <a:pPr algn="ctr"/>
            <a:endParaRPr lang="pl-PL" sz="2400" dirty="0">
              <a:solidFill>
                <a:srgbClr val="002060"/>
              </a:solidFill>
            </a:endParaRPr>
          </a:p>
          <a:p>
            <a:pPr algn="ctr"/>
            <a:r>
              <a:rPr lang="pl-PL" sz="2400" dirty="0">
                <a:solidFill>
                  <a:srgbClr val="002060"/>
                </a:solidFill>
              </a:rPr>
              <a:t>dla i od 1 do n-1</a:t>
            </a:r>
          </a:p>
          <a:p>
            <a:pPr algn="ctr"/>
            <a:r>
              <a:rPr lang="pl-PL" sz="2400" dirty="0">
                <a:solidFill>
                  <a:srgbClr val="002060"/>
                </a:solidFill>
              </a:rPr>
              <a:t> </a:t>
            </a:r>
            <a:r>
              <a:rPr lang="pl-PL" sz="2400" dirty="0">
                <a:solidFill>
                  <a:srgbClr val="C00000"/>
                </a:solidFill>
              </a:rPr>
              <a:t>t[i]&lt;t[m]? True</a:t>
            </a:r>
          </a:p>
          <a:p>
            <a:pPr algn="ctr"/>
            <a:r>
              <a:rPr lang="pl-PL" sz="2400" dirty="0">
                <a:solidFill>
                  <a:srgbClr val="C00000"/>
                </a:solidFill>
              </a:rPr>
              <a:t>m=i</a:t>
            </a:r>
          </a:p>
        </p:txBody>
      </p:sp>
    </p:spTree>
    <p:extLst>
      <p:ext uri="{BB962C8B-B14F-4D97-AF65-F5344CB8AC3E}">
        <p14:creationId xmlns:p14="http://schemas.microsoft.com/office/powerpoint/2010/main" val="2784912743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Rekurencja – sortowanie szybkie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47664" y="1362472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3387110" y="248360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i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940152" y="2420888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1581794888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Rekurencja – sortowanie szybkie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47664" y="1362472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4107190" y="248360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i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364088" y="2420888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3803754603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Rekurencja – sortowanie szybkie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47664" y="1362472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4107190" y="248360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i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4788024" y="2420888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1254347756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Rekurencja – sortowanie szybkie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47664" y="1362472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4788024" y="2483604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j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4067944" y="242088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649921242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Rekurencja – sortowanie szybkie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47664" y="1362472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4107190" y="2483604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j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4788024" y="242088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i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1707853" y="2971304"/>
            <a:ext cx="6409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Indeksy i i j minęły się, wyznaczając miejsce podziału</a:t>
            </a:r>
          </a:p>
        </p:txBody>
      </p:sp>
      <p:cxnSp>
        <p:nvCxnSpPr>
          <p:cNvPr id="9" name="Łącznik prosty ze strzałką 8"/>
          <p:cNvCxnSpPr/>
          <p:nvPr/>
        </p:nvCxnSpPr>
        <p:spPr>
          <a:xfrm flipV="1">
            <a:off x="4572000" y="2420888"/>
            <a:ext cx="0" cy="59776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001126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Rekurencja – sortowanie szybkie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47664" y="1362472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298878" y="407707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i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3635896" y="4067780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j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139174" y="3018656"/>
          <a:ext cx="30007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9" name="Łącznik prosty ze strzałką 8"/>
          <p:cNvCxnSpPr>
            <a:endCxn id="7" idx="0"/>
          </p:cNvCxnSpPr>
          <p:nvPr/>
        </p:nvCxnSpPr>
        <p:spPr>
          <a:xfrm flipH="1">
            <a:off x="2639563" y="2348880"/>
            <a:ext cx="996333" cy="66977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4643934" y="3429000"/>
            <a:ext cx="386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Kontynuujemy rekurencyjnie…</a:t>
            </a:r>
          </a:p>
        </p:txBody>
      </p:sp>
    </p:spTree>
    <p:extLst>
      <p:ext uri="{BB962C8B-B14F-4D97-AF65-F5344CB8AC3E}">
        <p14:creationId xmlns:p14="http://schemas.microsoft.com/office/powerpoint/2010/main" val="4033090694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Rekurencja – sortowanie szybkie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" t="8307" r="67500" b="39630"/>
          <a:stretch/>
        </p:blipFill>
        <p:spPr bwMode="auto">
          <a:xfrm>
            <a:off x="2339752" y="1700808"/>
            <a:ext cx="3888432" cy="382621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107053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Dziękuję za uwagę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>
          <a:xfrm>
            <a:off x="590872" y="1219200"/>
            <a:ext cx="8229600" cy="4298032"/>
          </a:xfrm>
        </p:spPr>
        <p:txBody>
          <a:bodyPr wrap="none">
            <a:normAutofit/>
          </a:bodyPr>
          <a:lstStyle/>
          <a:p>
            <a:pPr marL="0" indent="0">
              <a:buNone/>
            </a:pPr>
            <a:r>
              <a:rPr lang="pl-PL" dirty="0"/>
              <a:t>Anna Beata Kwiatkowska</a:t>
            </a:r>
          </a:p>
          <a:p>
            <a:pPr marL="0" indent="0">
              <a:buNone/>
            </a:pPr>
            <a:r>
              <a:rPr lang="pl-PL" dirty="0">
                <a:hlinkClick r:id="rId2"/>
              </a:rPr>
              <a:t>aba@mat.umk.pl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16"/>
          <a:stretch>
            <a:fillRect/>
          </a:stretch>
        </p:blipFill>
        <p:spPr bwMode="auto">
          <a:xfrm>
            <a:off x="683146" y="1916832"/>
            <a:ext cx="295275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534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Szukanie minimum - implementacja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8" t="16124" r="53779" b="26667"/>
          <a:stretch/>
        </p:blipFill>
        <p:spPr bwMode="auto">
          <a:xfrm>
            <a:off x="630851" y="1196752"/>
            <a:ext cx="5165285" cy="44428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 t="74264" r="61948" b="6512"/>
          <a:stretch/>
        </p:blipFill>
        <p:spPr bwMode="auto">
          <a:xfrm>
            <a:off x="4716016" y="1628800"/>
            <a:ext cx="4353013" cy="16064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14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5D587C4-5D72-43D3-9584-DC9AFF235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Szkoła podstawowa – klasy VII-VIII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D867EF8-7614-442E-A37C-E03460D5D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Rozumienie, analizowanie i rozwiązywanie problemów. Uczeń: </a:t>
            </a:r>
          </a:p>
          <a:p>
            <a:r>
              <a:rPr lang="pl-PL" dirty="0"/>
              <a:t>formułuje problem w postaci specyfikacji (czyli opisuje dane i wyniki) i wyróżnia kroki w algorytmicznym rozwiązywaniu problemów. Stosuje różne sposoby przedstawiania algorytmów, w tym w języku naturalnym, w postaci schematów blokowych, listy kroków;</a:t>
            </a:r>
          </a:p>
          <a:p>
            <a:r>
              <a:rPr lang="pl-PL" dirty="0"/>
              <a:t>stosuje przy rozwiązywaniu problemów podstawowe algorytmy: </a:t>
            </a:r>
          </a:p>
          <a:p>
            <a:pPr marL="471487" lvl="1" indent="0">
              <a:buNone/>
            </a:pPr>
            <a:r>
              <a:rPr lang="pl-PL" dirty="0"/>
              <a:t>[…]</a:t>
            </a:r>
          </a:p>
          <a:p>
            <a:pPr lvl="1"/>
            <a:r>
              <a:rPr lang="pl-PL" dirty="0"/>
              <a:t>wyszukiwania i porządkowania: wyszukuje element w zbiorze uporządkowanym i nieuporządkowanym oraz </a:t>
            </a:r>
            <a:r>
              <a:rPr lang="pl-PL" b="1" dirty="0"/>
              <a:t>porządkuje elementy w zbiorze metodą przez proste wybieranie </a:t>
            </a:r>
            <a:r>
              <a:rPr lang="pl-PL" dirty="0"/>
              <a:t>i </a:t>
            </a:r>
            <a:r>
              <a:rPr lang="pl-PL" b="1" dirty="0"/>
              <a:t>zliczanie</a:t>
            </a:r>
            <a:r>
              <a:rPr lang="pl-PL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479168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Sortowanie przez proste wybieranie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Dane: </a:t>
            </a:r>
            <a:r>
              <a:rPr lang="pl-PL" dirty="0"/>
              <a:t>n naturalne, ciąg n liczb a</a:t>
            </a:r>
            <a:r>
              <a:rPr lang="pl-PL" baseline="-25000" dirty="0"/>
              <a:t>0</a:t>
            </a:r>
            <a:r>
              <a:rPr lang="pl-PL" dirty="0"/>
              <a:t>, a</a:t>
            </a:r>
            <a:r>
              <a:rPr lang="pl-PL" baseline="-25000" dirty="0"/>
              <a:t>1</a:t>
            </a:r>
            <a:r>
              <a:rPr lang="pl-PL" dirty="0"/>
              <a:t>,… ,a</a:t>
            </a:r>
            <a:r>
              <a:rPr lang="pl-PL" baseline="-25000" dirty="0"/>
              <a:t>n-1</a:t>
            </a:r>
            <a:r>
              <a:rPr lang="pl-PL" dirty="0"/>
              <a:t> </a:t>
            </a:r>
          </a:p>
          <a:p>
            <a:r>
              <a:rPr lang="pl-PL" b="1" dirty="0"/>
              <a:t>Wynik: </a:t>
            </a:r>
            <a:r>
              <a:rPr lang="pl-PL" dirty="0"/>
              <a:t>permutacja a</a:t>
            </a:r>
            <a:r>
              <a:rPr lang="pl-PL" baseline="-25000" dirty="0"/>
              <a:t>0</a:t>
            </a:r>
            <a:r>
              <a:rPr lang="pl-PL" dirty="0"/>
              <a:t>’, a</a:t>
            </a:r>
            <a:r>
              <a:rPr lang="pl-PL" baseline="-25000" dirty="0"/>
              <a:t>1</a:t>
            </a:r>
            <a:r>
              <a:rPr lang="pl-PL" dirty="0"/>
              <a:t>’,… ,a</a:t>
            </a:r>
            <a:r>
              <a:rPr lang="pl-PL" baseline="-25000" dirty="0"/>
              <a:t>n-1</a:t>
            </a:r>
            <a:r>
              <a:rPr lang="pl-PL" dirty="0"/>
              <a:t>’ ciągu wejściowego taka, że</a:t>
            </a:r>
          </a:p>
          <a:p>
            <a:pPr marL="33337" indent="0">
              <a:buNone/>
            </a:pPr>
            <a:r>
              <a:rPr lang="pl-PL" dirty="0"/>
              <a:t>                   a</a:t>
            </a:r>
            <a:r>
              <a:rPr lang="pl-PL" baseline="-25000" dirty="0"/>
              <a:t>0</a:t>
            </a:r>
            <a:r>
              <a:rPr lang="pl-PL" dirty="0"/>
              <a:t>’ &lt;</a:t>
            </a:r>
            <a:r>
              <a:rPr lang="pl-PL" baseline="-25000" dirty="0"/>
              <a:t>r</a:t>
            </a:r>
            <a:r>
              <a:rPr lang="pl-PL" dirty="0"/>
              <a:t> a</a:t>
            </a:r>
            <a:r>
              <a:rPr lang="pl-PL" baseline="-25000" dirty="0"/>
              <a:t>1</a:t>
            </a:r>
            <a:r>
              <a:rPr lang="pl-PL" dirty="0"/>
              <a:t>’ &lt;</a:t>
            </a:r>
            <a:r>
              <a:rPr lang="pl-PL" baseline="-25000" dirty="0"/>
              <a:t>r </a:t>
            </a:r>
            <a:r>
              <a:rPr lang="pl-PL" dirty="0"/>
              <a:t>… &lt;</a:t>
            </a:r>
            <a:r>
              <a:rPr lang="pl-PL" baseline="-25000" dirty="0"/>
              <a:t>r</a:t>
            </a:r>
            <a:r>
              <a:rPr lang="pl-PL" dirty="0"/>
              <a:t> a</a:t>
            </a:r>
            <a:r>
              <a:rPr lang="pl-PL" baseline="-25000" dirty="0"/>
              <a:t>n-1</a:t>
            </a:r>
            <a:r>
              <a:rPr lang="pl-PL" dirty="0"/>
              <a:t>’</a:t>
            </a:r>
          </a:p>
          <a:p>
            <a:endParaRPr lang="pl-PL" dirty="0"/>
          </a:p>
          <a:p>
            <a:r>
              <a:rPr lang="pl-PL" dirty="0"/>
              <a:t>W każdym z i etapów, dla i od 0 do n-2:</a:t>
            </a:r>
          </a:p>
          <a:p>
            <a:pPr lvl="1"/>
            <a:r>
              <a:rPr lang="pl-PL" dirty="0"/>
              <a:t>Szukamy indeksu k elementu najmniejszego wśród liczb od indeksu i do n-1</a:t>
            </a:r>
          </a:p>
          <a:p>
            <a:pPr lvl="1"/>
            <a:r>
              <a:rPr lang="pl-PL" dirty="0"/>
              <a:t>zamieniamy element k-ty z i-tym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810708"/>
              </p:ext>
            </p:extLst>
          </p:nvPr>
        </p:nvGraphicFramePr>
        <p:xfrm>
          <a:off x="1331640" y="3825096"/>
          <a:ext cx="6048672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l-PL" sz="18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8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8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dirty="0">
                          <a:solidFill>
                            <a:srgbClr val="C00000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8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8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8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8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8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dirty="0">
                          <a:solidFill>
                            <a:srgbClr val="C00000"/>
                          </a:solidFill>
                        </a:rPr>
                        <a:t>n-1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l-PL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Nawias klamrowy zamykający 4"/>
          <p:cNvSpPr/>
          <p:nvPr/>
        </p:nvSpPr>
        <p:spPr>
          <a:xfrm rot="5400000">
            <a:off x="4968044" y="2888940"/>
            <a:ext cx="504056" cy="4320480"/>
          </a:xfrm>
          <a:prstGeom prst="rightBrace">
            <a:avLst>
              <a:gd name="adj1" fmla="val 8333"/>
              <a:gd name="adj2" fmla="val 497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613682" y="4015172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88357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przez proste wybieranie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Przykładowe dane: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411235"/>
              </p:ext>
            </p:extLst>
          </p:nvPr>
        </p:nvGraphicFramePr>
        <p:xfrm>
          <a:off x="1331640" y="1949569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Nawias klamrowy zamykający 5"/>
          <p:cNvSpPr/>
          <p:nvPr/>
        </p:nvSpPr>
        <p:spPr>
          <a:xfrm rot="5400000" flipH="1">
            <a:off x="4135451" y="-1019962"/>
            <a:ext cx="441050" cy="5328592"/>
          </a:xfrm>
          <a:prstGeom prst="rightBrace">
            <a:avLst>
              <a:gd name="adj1" fmla="val 8333"/>
              <a:gd name="adj2" fmla="val 497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" name="Łącznik prosty ze strzałką 7"/>
          <p:cNvCxnSpPr/>
          <p:nvPr/>
        </p:nvCxnSpPr>
        <p:spPr>
          <a:xfrm flipV="1">
            <a:off x="3995936" y="2935977"/>
            <a:ext cx="0" cy="36004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3686096" y="3284984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min</a:t>
            </a:r>
          </a:p>
        </p:txBody>
      </p:sp>
      <p:cxnSp>
        <p:nvCxnSpPr>
          <p:cNvPr id="11" name="Łącznik prosty ze strzałką 10"/>
          <p:cNvCxnSpPr/>
          <p:nvPr/>
        </p:nvCxnSpPr>
        <p:spPr>
          <a:xfrm flipV="1">
            <a:off x="1619672" y="2935977"/>
            <a:ext cx="0" cy="36004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613682" y="2143889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228736" y="3214717"/>
            <a:ext cx="2792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element pierwszy </a:t>
            </a:r>
          </a:p>
          <a:p>
            <a:r>
              <a:rPr lang="pl-PL" dirty="0"/>
              <a:t>wśród rozpatrywanych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2339752" y="2935977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zamiana</a:t>
            </a: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464912"/>
              </p:ext>
            </p:extLst>
          </p:nvPr>
        </p:nvGraphicFramePr>
        <p:xfrm>
          <a:off x="1329518" y="4746848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B05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6" name="Nawias klamrowy zamykający 15"/>
          <p:cNvSpPr/>
          <p:nvPr/>
        </p:nvSpPr>
        <p:spPr>
          <a:xfrm rot="5400000" flipH="1">
            <a:off x="4458426" y="2102414"/>
            <a:ext cx="441050" cy="4678398"/>
          </a:xfrm>
          <a:prstGeom prst="rightBrace">
            <a:avLst>
              <a:gd name="adj1" fmla="val 8333"/>
              <a:gd name="adj2" fmla="val 497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ole tekstowe 16"/>
          <p:cNvSpPr txBox="1"/>
          <p:nvPr/>
        </p:nvSpPr>
        <p:spPr>
          <a:xfrm>
            <a:off x="611560" y="4941168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3563888" y="1124744"/>
            <a:ext cx="1759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rozpatrywane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3820335" y="3861048"/>
            <a:ext cx="1759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rozpatrywane</a:t>
            </a:r>
          </a:p>
        </p:txBody>
      </p:sp>
    </p:spTree>
    <p:extLst>
      <p:ext uri="{BB962C8B-B14F-4D97-AF65-F5344CB8AC3E}">
        <p14:creationId xmlns:p14="http://schemas.microsoft.com/office/powerpoint/2010/main" val="411798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6" grpId="0" animBg="1"/>
      <p:bldP spid="17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16"/>
          <a:stretch>
            <a:fillRect/>
          </a:stretch>
        </p:blipFill>
        <p:spPr bwMode="auto">
          <a:xfrm>
            <a:off x="611560" y="2370780"/>
            <a:ext cx="295275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1650700"/>
            <a:ext cx="7632848" cy="2570388"/>
          </a:xfrm>
        </p:spPr>
        <p:txBody>
          <a:bodyPr lIns="0" tIns="0" rIns="0" bIns="0"/>
          <a:lstStyle/>
          <a:p>
            <a:pPr algn="r" eaLnBrk="1" hangingPunct="1"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  <a:tab pos="6564313" algn="l"/>
                <a:tab pos="7221538" algn="l"/>
                <a:tab pos="7878763" algn="l"/>
              </a:tabLst>
            </a:pPr>
            <a:r>
              <a:rPr lang="pl-PL" altLang="pl-PL" sz="2800" dirty="0">
                <a:solidFill>
                  <a:srgbClr val="C00000"/>
                </a:solidFill>
              </a:rPr>
              <a:t>INFORMATYKA </a:t>
            </a:r>
          </a:p>
          <a:p>
            <a:pPr algn="r" eaLnBrk="1" hangingPunct="1"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  <a:tab pos="6564313" algn="l"/>
                <a:tab pos="7221538" algn="l"/>
                <a:tab pos="7878763" algn="l"/>
              </a:tabLst>
            </a:pPr>
            <a:endParaRPr lang="pl-PL" altLang="pl-PL" sz="2800" dirty="0">
              <a:solidFill>
                <a:srgbClr val="C00000"/>
              </a:solidFill>
            </a:endParaRPr>
          </a:p>
          <a:p>
            <a:pPr algn="r" eaLnBrk="1" hangingPunct="1"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  <a:tab pos="6564313" algn="l"/>
                <a:tab pos="7221538" algn="l"/>
                <a:tab pos="7878763" algn="l"/>
              </a:tabLst>
            </a:pPr>
            <a:endParaRPr lang="pl-PL" altLang="pl-PL" sz="2800" b="1" dirty="0">
              <a:solidFill>
                <a:srgbClr val="C00000"/>
              </a:solidFill>
            </a:endParaRPr>
          </a:p>
          <a:p>
            <a:pPr algn="r" eaLnBrk="1" hangingPunct="1"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  <a:tab pos="6564313" algn="l"/>
                <a:tab pos="7221538" algn="l"/>
                <a:tab pos="7878763" algn="l"/>
              </a:tabLst>
            </a:pPr>
            <a:endParaRPr lang="pl-PL" altLang="pl-PL" sz="2800" b="1" dirty="0">
              <a:solidFill>
                <a:srgbClr val="C00000"/>
              </a:solidFill>
            </a:endParaRPr>
          </a:p>
          <a:p>
            <a:pPr algn="r" eaLnBrk="1" hangingPunct="1"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  <a:tab pos="6564313" algn="l"/>
                <a:tab pos="7221538" algn="l"/>
                <a:tab pos="7878763" algn="l"/>
              </a:tabLst>
            </a:pPr>
            <a:r>
              <a:rPr lang="pl-PL" altLang="pl-PL" sz="2800" b="1" dirty="0">
                <a:solidFill>
                  <a:srgbClr val="C00000"/>
                </a:solidFill>
              </a:rPr>
              <a:t>Kształcenie spiralne</a:t>
            </a:r>
          </a:p>
          <a:p>
            <a:pPr algn="r" eaLnBrk="1" hangingPunct="1"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  <a:tab pos="6564313" algn="l"/>
                <a:tab pos="7221538" algn="l"/>
                <a:tab pos="7878763" algn="l"/>
              </a:tabLst>
            </a:pPr>
            <a:r>
              <a:rPr lang="pl-PL" altLang="pl-PL" sz="2800" dirty="0">
                <a:solidFill>
                  <a:srgbClr val="C00000"/>
                </a:solidFill>
              </a:rPr>
              <a:t>na podstawie problemu sortowania</a:t>
            </a:r>
            <a:endParaRPr lang="pl-PL" altLang="pl-PL" dirty="0"/>
          </a:p>
          <a:p>
            <a:pPr algn="ctr" eaLnBrk="1" hangingPunct="1">
              <a:buFont typeface="Wingdings" pitchFamily="2" charset="2"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  <a:tab pos="6564313" algn="l"/>
                <a:tab pos="7221538" algn="l"/>
                <a:tab pos="7878763" algn="l"/>
              </a:tabLst>
            </a:pPr>
            <a:endParaRPr lang="pl-PL" altLang="pl-PL" sz="2900" dirty="0"/>
          </a:p>
          <a:p>
            <a:pPr algn="r">
              <a:buFont typeface="Wingdings" pitchFamily="2" charset="2"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  <a:tab pos="6564313" algn="l"/>
                <a:tab pos="7221538" algn="l"/>
                <a:tab pos="7878763" algn="l"/>
              </a:tabLst>
            </a:pPr>
            <a:r>
              <a:rPr lang="pl-PL" altLang="pl-PL" sz="1800" dirty="0">
                <a:latin typeface="Arial" charset="0"/>
              </a:rPr>
              <a:t>dr Anna Beata Kwiatkowska</a:t>
            </a:r>
          </a:p>
          <a:p>
            <a:pPr algn="r">
              <a:buFont typeface="Wingdings" pitchFamily="2" charset="2"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  <a:tab pos="6564313" algn="l"/>
                <a:tab pos="7221538" algn="l"/>
                <a:tab pos="7878763" algn="l"/>
              </a:tabLst>
            </a:pPr>
            <a:endParaRPr lang="pl-PL" altLang="pl-PL" sz="1800" dirty="0"/>
          </a:p>
          <a:p>
            <a:pPr algn="ctr" eaLnBrk="1" hangingPunct="1">
              <a:buFont typeface="Wingdings" pitchFamily="2" charset="2"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  <a:tab pos="6564313" algn="l"/>
                <a:tab pos="7221538" algn="l"/>
                <a:tab pos="7878763" algn="l"/>
              </a:tabLst>
            </a:pPr>
            <a:endParaRPr lang="pl-PL" altLang="pl-PL" sz="18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5B9FEB40-8876-4EE9-9A5C-EB140B8D8A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373216"/>
            <a:ext cx="2386589" cy="75590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przez proste wybieranie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Przykładowe dane: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337558"/>
              </p:ext>
            </p:extLst>
          </p:nvPr>
        </p:nvGraphicFramePr>
        <p:xfrm>
          <a:off x="1331640" y="1949569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Nawias klamrowy zamykający 5"/>
          <p:cNvSpPr/>
          <p:nvPr/>
        </p:nvSpPr>
        <p:spPr>
          <a:xfrm rot="5400000" flipH="1">
            <a:off x="4135451" y="-1019962"/>
            <a:ext cx="441050" cy="5328592"/>
          </a:xfrm>
          <a:prstGeom prst="rightBrace">
            <a:avLst>
              <a:gd name="adj1" fmla="val 8333"/>
              <a:gd name="adj2" fmla="val 497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" name="Łącznik prosty ze strzałką 7"/>
          <p:cNvCxnSpPr/>
          <p:nvPr/>
        </p:nvCxnSpPr>
        <p:spPr>
          <a:xfrm flipV="1">
            <a:off x="3995936" y="2935977"/>
            <a:ext cx="0" cy="36004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3686096" y="3284984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min</a:t>
            </a:r>
          </a:p>
        </p:txBody>
      </p:sp>
      <p:cxnSp>
        <p:nvCxnSpPr>
          <p:cNvPr id="11" name="Łącznik prosty ze strzałką 10"/>
          <p:cNvCxnSpPr/>
          <p:nvPr/>
        </p:nvCxnSpPr>
        <p:spPr>
          <a:xfrm flipV="1">
            <a:off x="1619672" y="2935977"/>
            <a:ext cx="0" cy="36004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613682" y="2143889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228736" y="3214717"/>
            <a:ext cx="2792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element pierwszy </a:t>
            </a:r>
          </a:p>
          <a:p>
            <a:r>
              <a:rPr lang="pl-PL" dirty="0"/>
              <a:t>wśród rozpatrywanych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2339752" y="2935977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zamiana</a:t>
            </a: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864765"/>
              </p:ext>
            </p:extLst>
          </p:nvPr>
        </p:nvGraphicFramePr>
        <p:xfrm>
          <a:off x="1329518" y="4746848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B05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6" name="Nawias klamrowy zamykający 15"/>
          <p:cNvSpPr/>
          <p:nvPr/>
        </p:nvSpPr>
        <p:spPr>
          <a:xfrm rot="5400000" flipH="1">
            <a:off x="4458426" y="2102414"/>
            <a:ext cx="441050" cy="4678398"/>
          </a:xfrm>
          <a:prstGeom prst="rightBrace">
            <a:avLst>
              <a:gd name="adj1" fmla="val 8333"/>
              <a:gd name="adj2" fmla="val 497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ole tekstowe 16"/>
          <p:cNvSpPr txBox="1"/>
          <p:nvPr/>
        </p:nvSpPr>
        <p:spPr>
          <a:xfrm>
            <a:off x="611560" y="4941168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3563888" y="1124744"/>
            <a:ext cx="1759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rozpatrywane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3820335" y="3861048"/>
            <a:ext cx="1759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rozpatrywane</a:t>
            </a:r>
          </a:p>
        </p:txBody>
      </p:sp>
    </p:spTree>
    <p:extLst>
      <p:ext uri="{BB962C8B-B14F-4D97-AF65-F5344CB8AC3E}">
        <p14:creationId xmlns:p14="http://schemas.microsoft.com/office/powerpoint/2010/main" val="44869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2" grpId="0"/>
      <p:bldP spid="13" grpId="0"/>
      <p:bldP spid="14" grpId="0"/>
      <p:bldP spid="16" grpId="0" animBg="1"/>
      <p:bldP spid="17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przez proste wybieranie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Przykładowe dane: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435268"/>
              </p:ext>
            </p:extLst>
          </p:nvPr>
        </p:nvGraphicFramePr>
        <p:xfrm>
          <a:off x="1331640" y="1949569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Nawias klamrowy zamykający 5"/>
          <p:cNvSpPr/>
          <p:nvPr/>
        </p:nvSpPr>
        <p:spPr>
          <a:xfrm rot="5400000" flipH="1">
            <a:off x="4135451" y="-1019962"/>
            <a:ext cx="441050" cy="5328592"/>
          </a:xfrm>
          <a:prstGeom prst="rightBrace">
            <a:avLst>
              <a:gd name="adj1" fmla="val 8333"/>
              <a:gd name="adj2" fmla="val 497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" name="Łącznik prosty ze strzałką 7"/>
          <p:cNvCxnSpPr/>
          <p:nvPr/>
        </p:nvCxnSpPr>
        <p:spPr>
          <a:xfrm flipV="1">
            <a:off x="3995936" y="2935977"/>
            <a:ext cx="0" cy="36004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3686096" y="3284984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min</a:t>
            </a:r>
          </a:p>
        </p:txBody>
      </p:sp>
      <p:cxnSp>
        <p:nvCxnSpPr>
          <p:cNvPr id="11" name="Łącznik prosty ze strzałką 10"/>
          <p:cNvCxnSpPr/>
          <p:nvPr/>
        </p:nvCxnSpPr>
        <p:spPr>
          <a:xfrm flipV="1">
            <a:off x="1619672" y="2935977"/>
            <a:ext cx="0" cy="36004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613682" y="2143889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228736" y="3214717"/>
            <a:ext cx="2792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element pierwszy </a:t>
            </a:r>
          </a:p>
          <a:p>
            <a:r>
              <a:rPr lang="pl-PL" dirty="0"/>
              <a:t>wśród rozpatrywanych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2339752" y="2935977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zamiana</a:t>
            </a: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167200"/>
              </p:ext>
            </p:extLst>
          </p:nvPr>
        </p:nvGraphicFramePr>
        <p:xfrm>
          <a:off x="1329518" y="4746848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B05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6" name="Nawias klamrowy zamykający 15"/>
          <p:cNvSpPr/>
          <p:nvPr/>
        </p:nvSpPr>
        <p:spPr>
          <a:xfrm rot="5400000" flipH="1">
            <a:off x="4674450" y="2318438"/>
            <a:ext cx="441050" cy="4246350"/>
          </a:xfrm>
          <a:prstGeom prst="rightBrace">
            <a:avLst>
              <a:gd name="adj1" fmla="val 8333"/>
              <a:gd name="adj2" fmla="val 497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ole tekstowe 16"/>
          <p:cNvSpPr txBox="1"/>
          <p:nvPr/>
        </p:nvSpPr>
        <p:spPr>
          <a:xfrm>
            <a:off x="611560" y="4941168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3563888" y="1124744"/>
            <a:ext cx="1759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rozpatrywane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3820335" y="3861048"/>
            <a:ext cx="1759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rozpatrywane</a:t>
            </a:r>
          </a:p>
        </p:txBody>
      </p:sp>
    </p:spTree>
    <p:extLst>
      <p:ext uri="{BB962C8B-B14F-4D97-AF65-F5344CB8AC3E}">
        <p14:creationId xmlns:p14="http://schemas.microsoft.com/office/powerpoint/2010/main" val="1195547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przez proste wybieranie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Przykładowe dane: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Czynności powtarzamy, aż pozostanie jeden element.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645101"/>
              </p:ext>
            </p:extLst>
          </p:nvPr>
        </p:nvGraphicFramePr>
        <p:xfrm>
          <a:off x="1331640" y="1949569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Nawias klamrowy zamykający 5"/>
          <p:cNvSpPr/>
          <p:nvPr/>
        </p:nvSpPr>
        <p:spPr>
          <a:xfrm rot="5400000" flipH="1">
            <a:off x="4135451" y="-1019962"/>
            <a:ext cx="441050" cy="5328592"/>
          </a:xfrm>
          <a:prstGeom prst="rightBrace">
            <a:avLst>
              <a:gd name="adj1" fmla="val 8333"/>
              <a:gd name="adj2" fmla="val 497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" name="Łącznik prosty ze strzałką 7"/>
          <p:cNvCxnSpPr/>
          <p:nvPr/>
        </p:nvCxnSpPr>
        <p:spPr>
          <a:xfrm flipV="1">
            <a:off x="3995936" y="2935977"/>
            <a:ext cx="0" cy="36004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3686096" y="3284984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min</a:t>
            </a:r>
          </a:p>
        </p:txBody>
      </p:sp>
      <p:cxnSp>
        <p:nvCxnSpPr>
          <p:cNvPr id="11" name="Łącznik prosty ze strzałką 10"/>
          <p:cNvCxnSpPr/>
          <p:nvPr/>
        </p:nvCxnSpPr>
        <p:spPr>
          <a:xfrm flipV="1">
            <a:off x="1619672" y="2935977"/>
            <a:ext cx="0" cy="36004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613682" y="2143889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228736" y="3214717"/>
            <a:ext cx="2792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element pierwszy </a:t>
            </a:r>
          </a:p>
          <a:p>
            <a:r>
              <a:rPr lang="pl-PL" dirty="0"/>
              <a:t>wśród rozpatrywanych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2339752" y="2935977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zamiana</a:t>
            </a: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624143"/>
              </p:ext>
            </p:extLst>
          </p:nvPr>
        </p:nvGraphicFramePr>
        <p:xfrm>
          <a:off x="1329518" y="4746848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B05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6" name="Nawias klamrowy zamykający 15"/>
          <p:cNvSpPr/>
          <p:nvPr/>
        </p:nvSpPr>
        <p:spPr>
          <a:xfrm rot="5400000" flipH="1">
            <a:off x="4962482" y="2606470"/>
            <a:ext cx="441050" cy="3670286"/>
          </a:xfrm>
          <a:prstGeom prst="rightBrace">
            <a:avLst>
              <a:gd name="adj1" fmla="val 8333"/>
              <a:gd name="adj2" fmla="val 497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ole tekstowe 16"/>
          <p:cNvSpPr txBox="1"/>
          <p:nvPr/>
        </p:nvSpPr>
        <p:spPr>
          <a:xfrm>
            <a:off x="611560" y="4941168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3563888" y="1124744"/>
            <a:ext cx="1759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rozpatrywane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3820335" y="3861048"/>
            <a:ext cx="1759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rozpatrywane</a:t>
            </a:r>
          </a:p>
        </p:txBody>
      </p:sp>
    </p:spTree>
    <p:extLst>
      <p:ext uri="{BB962C8B-B14F-4D97-AF65-F5344CB8AC3E}">
        <p14:creationId xmlns:p14="http://schemas.microsoft.com/office/powerpoint/2010/main" val="2093530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przez proste wybieranie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25538"/>
            <a:ext cx="7137610" cy="4967287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Jest n-1 etapów, czyli dla i=0,…,n-2</a:t>
            </a:r>
          </a:p>
          <a:p>
            <a:r>
              <a:rPr lang="pl-PL" dirty="0"/>
              <a:t>Na każdym etapie szukamy minimum, które zamieniamy z pierwszą liczbą wśród rozpatrywanych</a:t>
            </a:r>
          </a:p>
          <a:p>
            <a:r>
              <a:rPr lang="pl-PL" dirty="0"/>
              <a:t>Liczba porównań wyrażona jest funkcją kwadratową.</a:t>
            </a:r>
          </a:p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560443"/>
              </p:ext>
            </p:extLst>
          </p:nvPr>
        </p:nvGraphicFramePr>
        <p:xfrm>
          <a:off x="827584" y="1124744"/>
          <a:ext cx="6048672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2060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2060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2060"/>
                          </a:solidFill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B05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2060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2060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2060"/>
                          </a:solidFill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B05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2060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2060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2060"/>
                          </a:solidFill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B05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2060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2060"/>
                          </a:solidFill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2060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B05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2060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2060"/>
                          </a:solidFill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2060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B05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2060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2060"/>
                          </a:solidFill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2060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B05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B05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2060"/>
                          </a:solidFill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2060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2060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B05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B05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B05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2060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2060"/>
                          </a:solidFill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2060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B05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B05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B05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B050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2060"/>
                          </a:solidFill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2060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B05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B05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B05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B050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B050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002060"/>
                          </a:solidFill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" name="Symbol zastępczy zawartości 2"/>
          <p:cNvSpPr txBox="1">
            <a:spLocks/>
          </p:cNvSpPr>
          <p:nvPr/>
        </p:nvSpPr>
        <p:spPr bwMode="auto">
          <a:xfrm>
            <a:off x="7020272" y="908721"/>
            <a:ext cx="169986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18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1600">
                <a:solidFill>
                  <a:srgbClr val="002060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1400">
                <a:solidFill>
                  <a:srgbClr val="002060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1200">
                <a:solidFill>
                  <a:srgbClr val="002060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000">
                <a:solidFill>
                  <a:srgbClr val="002060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pl-PL" kern="0" dirty="0">
                <a:solidFill>
                  <a:srgbClr val="C00000"/>
                </a:solidFill>
              </a:rPr>
              <a:t>liczba porównań</a:t>
            </a:r>
          </a:p>
          <a:p>
            <a:pPr marL="0" indent="0">
              <a:buNone/>
            </a:pPr>
            <a:r>
              <a:rPr lang="pl-PL" kern="0" dirty="0"/>
              <a:t>  n-1</a:t>
            </a:r>
          </a:p>
          <a:p>
            <a:pPr marL="0" indent="0">
              <a:buNone/>
            </a:pPr>
            <a:r>
              <a:rPr lang="pl-PL" kern="0" dirty="0"/>
              <a:t>  n-2</a:t>
            </a:r>
          </a:p>
          <a:p>
            <a:pPr marL="0" indent="0">
              <a:buNone/>
            </a:pPr>
            <a:r>
              <a:rPr lang="pl-PL" kern="0" dirty="0"/>
              <a:t>  n-3</a:t>
            </a:r>
          </a:p>
          <a:p>
            <a:pPr marL="0" indent="0">
              <a:buNone/>
            </a:pPr>
            <a:r>
              <a:rPr lang="pl-PL" kern="0" dirty="0"/>
              <a:t>    .</a:t>
            </a:r>
          </a:p>
          <a:p>
            <a:pPr marL="0" indent="0">
              <a:buNone/>
            </a:pPr>
            <a:r>
              <a:rPr lang="pl-PL" kern="0" dirty="0"/>
              <a:t>    .</a:t>
            </a:r>
          </a:p>
          <a:p>
            <a:pPr marL="0" indent="0">
              <a:buNone/>
            </a:pPr>
            <a:r>
              <a:rPr lang="pl-PL" kern="0" dirty="0"/>
              <a:t>    .</a:t>
            </a:r>
          </a:p>
          <a:p>
            <a:pPr marL="0" indent="0">
              <a:buNone/>
            </a:pPr>
            <a:r>
              <a:rPr lang="pl-PL" kern="0" dirty="0"/>
              <a:t>    3</a:t>
            </a:r>
          </a:p>
          <a:p>
            <a:pPr marL="0" indent="0">
              <a:buNone/>
            </a:pPr>
            <a:r>
              <a:rPr lang="pl-PL" kern="0" dirty="0"/>
              <a:t>    2</a:t>
            </a:r>
          </a:p>
          <a:p>
            <a:pPr marL="0" indent="0">
              <a:buNone/>
            </a:pPr>
            <a:r>
              <a:rPr lang="pl-PL" kern="0" dirty="0"/>
              <a:t>+  1</a:t>
            </a:r>
          </a:p>
          <a:p>
            <a:pPr marL="0" indent="0">
              <a:buNone/>
            </a:pPr>
            <a:r>
              <a:rPr lang="pl-PL" kern="0" dirty="0"/>
              <a:t>(n*(n-1))/2</a:t>
            </a:r>
          </a:p>
          <a:p>
            <a:pPr marL="0" indent="0">
              <a:buNone/>
            </a:pPr>
            <a:endParaRPr lang="pl-PL" kern="0" dirty="0"/>
          </a:p>
        </p:txBody>
      </p:sp>
      <p:cxnSp>
        <p:nvCxnSpPr>
          <p:cNvPr id="7" name="Łącznik prostoliniowy 6"/>
          <p:cNvCxnSpPr/>
          <p:nvPr/>
        </p:nvCxnSpPr>
        <p:spPr>
          <a:xfrm>
            <a:off x="7020272" y="4509120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27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037" r="59285" b="31587"/>
          <a:stretch/>
        </p:blipFill>
        <p:spPr bwMode="auto">
          <a:xfrm>
            <a:off x="2483768" y="1301490"/>
            <a:ext cx="5112568" cy="464779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Przykładowy program</a:t>
            </a:r>
          </a:p>
        </p:txBody>
      </p:sp>
      <p:cxnSp>
        <p:nvCxnSpPr>
          <p:cNvPr id="6" name="Łącznik prosty ze strzałką 5"/>
          <p:cNvCxnSpPr/>
          <p:nvPr/>
        </p:nvCxnSpPr>
        <p:spPr>
          <a:xfrm flipH="1" flipV="1">
            <a:off x="6372200" y="3933056"/>
            <a:ext cx="1368152" cy="1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7737997" y="3707740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zamiana</a:t>
            </a:r>
          </a:p>
        </p:txBody>
      </p:sp>
      <p:cxnSp>
        <p:nvCxnSpPr>
          <p:cNvPr id="12" name="Łącznik prosty ze strzałką 11"/>
          <p:cNvCxnSpPr/>
          <p:nvPr/>
        </p:nvCxnSpPr>
        <p:spPr>
          <a:xfrm flipH="1" flipV="1">
            <a:off x="5796136" y="2774186"/>
            <a:ext cx="2016224" cy="674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7795833" y="2589520"/>
            <a:ext cx="831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etapy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2771800" y="2924944"/>
            <a:ext cx="3168352" cy="9081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8" name="Łącznik prosty ze strzałką 17"/>
          <p:cNvCxnSpPr/>
          <p:nvPr/>
        </p:nvCxnSpPr>
        <p:spPr>
          <a:xfrm>
            <a:off x="2051720" y="3379022"/>
            <a:ext cx="432048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20"/>
          <p:cNvSpPr txBox="1"/>
          <p:nvPr/>
        </p:nvSpPr>
        <p:spPr>
          <a:xfrm>
            <a:off x="178583" y="2937718"/>
            <a:ext cx="21611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szukanie miejsca</a:t>
            </a:r>
          </a:p>
          <a:p>
            <a:r>
              <a:rPr lang="pl-PL" dirty="0"/>
              <a:t>wystąpienia</a:t>
            </a:r>
          </a:p>
          <a:p>
            <a:r>
              <a:rPr lang="pl-PL" dirty="0"/>
              <a:t>najmniejszej </a:t>
            </a:r>
          </a:p>
        </p:txBody>
      </p:sp>
    </p:spTree>
    <p:extLst>
      <p:ext uri="{BB962C8B-B14F-4D97-AF65-F5344CB8AC3E}">
        <p14:creationId xmlns:p14="http://schemas.microsoft.com/office/powerpoint/2010/main" val="278242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5" grpId="0" animBg="1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przez zliczanie – etap 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25538"/>
            <a:ext cx="8469758" cy="4967287"/>
          </a:xfrm>
        </p:spPr>
        <p:txBody>
          <a:bodyPr/>
          <a:lstStyle/>
          <a:p>
            <a:r>
              <a:rPr lang="pl-PL" b="1" dirty="0"/>
              <a:t>Dane:   </a:t>
            </a:r>
            <a:r>
              <a:rPr lang="pl-PL" dirty="0"/>
              <a:t>n naturalne, ciąg n liczb a</a:t>
            </a:r>
            <a:r>
              <a:rPr lang="pl-PL" baseline="-25000" dirty="0"/>
              <a:t>0</a:t>
            </a:r>
            <a:r>
              <a:rPr lang="pl-PL" dirty="0"/>
              <a:t>, a</a:t>
            </a:r>
            <a:r>
              <a:rPr lang="pl-PL" baseline="-25000" dirty="0"/>
              <a:t>1</a:t>
            </a:r>
            <a:r>
              <a:rPr lang="pl-PL" dirty="0"/>
              <a:t>,… ,a</a:t>
            </a:r>
            <a:r>
              <a:rPr lang="pl-PL" baseline="-25000" dirty="0"/>
              <a:t>n-1 </a:t>
            </a:r>
            <a:r>
              <a:rPr lang="pl-PL" dirty="0"/>
              <a:t>o znanym zakresie wartości, które mogą być reprezentowane indeksami listy. </a:t>
            </a:r>
          </a:p>
          <a:p>
            <a:r>
              <a:rPr lang="pl-PL" b="1" dirty="0"/>
              <a:t>Wynik: </a:t>
            </a:r>
            <a:r>
              <a:rPr lang="pl-PL" dirty="0"/>
              <a:t>permutacja a</a:t>
            </a:r>
            <a:r>
              <a:rPr lang="pl-PL" baseline="-25000" dirty="0"/>
              <a:t>0</a:t>
            </a:r>
            <a:r>
              <a:rPr lang="pl-PL" dirty="0"/>
              <a:t>’, a</a:t>
            </a:r>
            <a:r>
              <a:rPr lang="pl-PL" baseline="-25000" dirty="0"/>
              <a:t>1</a:t>
            </a:r>
            <a:r>
              <a:rPr lang="pl-PL" dirty="0"/>
              <a:t>’,… ,a</a:t>
            </a:r>
            <a:r>
              <a:rPr lang="pl-PL" baseline="-25000" dirty="0"/>
              <a:t>n-1</a:t>
            </a:r>
            <a:r>
              <a:rPr lang="pl-PL" dirty="0"/>
              <a:t>’ ciągu wejściowego taka, że</a:t>
            </a:r>
          </a:p>
          <a:p>
            <a:pPr marL="33337" indent="0">
              <a:buNone/>
            </a:pPr>
            <a:r>
              <a:rPr lang="pl-PL" dirty="0"/>
              <a:t>                   a</a:t>
            </a:r>
            <a:r>
              <a:rPr lang="pl-PL" baseline="-25000" dirty="0"/>
              <a:t>0</a:t>
            </a:r>
            <a:r>
              <a:rPr lang="pl-PL" dirty="0"/>
              <a:t>’ &lt;= a</a:t>
            </a:r>
            <a:r>
              <a:rPr lang="pl-PL" baseline="-25000" dirty="0"/>
              <a:t>1</a:t>
            </a:r>
            <a:r>
              <a:rPr lang="pl-PL" dirty="0"/>
              <a:t>’ &lt;=</a:t>
            </a:r>
            <a:r>
              <a:rPr lang="pl-PL" baseline="-25000" dirty="0"/>
              <a:t> </a:t>
            </a:r>
            <a:r>
              <a:rPr lang="pl-PL" dirty="0"/>
              <a:t>… &lt;=a</a:t>
            </a:r>
            <a:r>
              <a:rPr lang="pl-PL" baseline="-25000" dirty="0"/>
              <a:t>n-1</a:t>
            </a:r>
            <a:r>
              <a:rPr lang="pl-PL" dirty="0"/>
              <a:t>’</a:t>
            </a:r>
          </a:p>
          <a:p>
            <a:pPr marL="33337" indent="0">
              <a:buNone/>
            </a:pPr>
            <a:endParaRPr lang="pl-PL" dirty="0"/>
          </a:p>
          <a:p>
            <a:r>
              <a:rPr lang="pl-PL" dirty="0"/>
              <a:t>Przykładowe dane: 12 cyfr </a:t>
            </a:r>
          </a:p>
          <a:p>
            <a:r>
              <a:rPr lang="pl-PL" dirty="0"/>
              <a:t>Struktury: lista z danymi, dodatkowo lista pomocnicza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187626" y="3738736"/>
          <a:ext cx="662473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9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07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02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4637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475656" y="5034880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613682" y="4005064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827584" y="5210036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63053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przez zliczanie – etap II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188166" y="1988840"/>
          <a:ext cx="662473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9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07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02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4637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403648" y="4458816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683568" y="2185700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755576" y="4705980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Z</a:t>
            </a:r>
          </a:p>
        </p:txBody>
      </p:sp>
      <p:cxnSp>
        <p:nvCxnSpPr>
          <p:cNvPr id="10" name="Łącznik prosty ze strzałką 9"/>
          <p:cNvCxnSpPr/>
          <p:nvPr/>
        </p:nvCxnSpPr>
        <p:spPr>
          <a:xfrm>
            <a:off x="1619672" y="2780928"/>
            <a:ext cx="1656184" cy="18530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2864970" y="3393202"/>
            <a:ext cx="2156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rgbClr val="C00000"/>
                </a:solidFill>
              </a:rPr>
              <a:t>z[3]=z[3]+1</a:t>
            </a:r>
          </a:p>
        </p:txBody>
      </p:sp>
    </p:spTree>
    <p:extLst>
      <p:ext uri="{BB962C8B-B14F-4D97-AF65-F5344CB8AC3E}">
        <p14:creationId xmlns:p14="http://schemas.microsoft.com/office/powerpoint/2010/main" val="241624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przez zliczanie – etap II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188166" y="1988840"/>
          <a:ext cx="662473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9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07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02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4637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403648" y="4458816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683568" y="2185700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755576" y="4705980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Z</a:t>
            </a:r>
          </a:p>
        </p:txBody>
      </p:sp>
      <p:cxnSp>
        <p:nvCxnSpPr>
          <p:cNvPr id="10" name="Łącznik prosty ze strzałką 9"/>
          <p:cNvCxnSpPr/>
          <p:nvPr/>
        </p:nvCxnSpPr>
        <p:spPr>
          <a:xfrm>
            <a:off x="2123728" y="2780928"/>
            <a:ext cx="2376264" cy="18530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4101646" y="3393202"/>
            <a:ext cx="2156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rgbClr val="C00000"/>
                </a:solidFill>
              </a:rPr>
              <a:t>z[5]=z[5]+1</a:t>
            </a:r>
          </a:p>
        </p:txBody>
      </p:sp>
    </p:spTree>
    <p:extLst>
      <p:ext uri="{BB962C8B-B14F-4D97-AF65-F5344CB8AC3E}">
        <p14:creationId xmlns:p14="http://schemas.microsoft.com/office/powerpoint/2010/main" val="14956304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przez zliczanie – etap II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Przykładowe dane: 12 cyfr</a:t>
            </a:r>
          </a:p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188166" y="1988840"/>
          <a:ext cx="662473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9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07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02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4637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403648" y="4458816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683568" y="2185700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755576" y="4705980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Z</a:t>
            </a:r>
          </a:p>
        </p:txBody>
      </p:sp>
      <p:cxnSp>
        <p:nvCxnSpPr>
          <p:cNvPr id="10" name="Łącznik prosty ze strzałką 9"/>
          <p:cNvCxnSpPr/>
          <p:nvPr/>
        </p:nvCxnSpPr>
        <p:spPr>
          <a:xfrm>
            <a:off x="2555776" y="2852936"/>
            <a:ext cx="720080" cy="172819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3347864" y="3393202"/>
            <a:ext cx="2156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rgbClr val="C00000"/>
                </a:solidFill>
              </a:rPr>
              <a:t>z[3]=z[3]+1</a:t>
            </a:r>
          </a:p>
        </p:txBody>
      </p:sp>
    </p:spTree>
    <p:extLst>
      <p:ext uri="{BB962C8B-B14F-4D97-AF65-F5344CB8AC3E}">
        <p14:creationId xmlns:p14="http://schemas.microsoft.com/office/powerpoint/2010/main" val="3146055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przez zliczanie – etap II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188166" y="1988840"/>
          <a:ext cx="662473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9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07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02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4637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403648" y="4818856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683568" y="2185700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755576" y="5057244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Z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1162913" y="3284984"/>
            <a:ext cx="76294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rgbClr val="002060"/>
                </a:solidFill>
              </a:rPr>
              <a:t>Po powtórzeniu operacji </a:t>
            </a:r>
            <a:r>
              <a:rPr lang="pl-PL" sz="2400" dirty="0">
                <a:solidFill>
                  <a:srgbClr val="C00000"/>
                </a:solidFill>
              </a:rPr>
              <a:t>Z[A[i]]=Z[A[i]]+1</a:t>
            </a:r>
          </a:p>
          <a:p>
            <a:r>
              <a:rPr lang="pl-PL" sz="2400" dirty="0">
                <a:solidFill>
                  <a:srgbClr val="002060"/>
                </a:solidFill>
              </a:rPr>
              <a:t>dla każdego indeksu listy A mamy jej elementy </a:t>
            </a:r>
          </a:p>
          <a:p>
            <a:r>
              <a:rPr lang="pl-PL" sz="2400" dirty="0">
                <a:solidFill>
                  <a:srgbClr val="002060"/>
                </a:solidFill>
              </a:rPr>
              <a:t>zliczone w liście pomocniczej Z:</a:t>
            </a:r>
          </a:p>
        </p:txBody>
      </p:sp>
    </p:spTree>
    <p:extLst>
      <p:ext uri="{BB962C8B-B14F-4D97-AF65-F5344CB8AC3E}">
        <p14:creationId xmlns:p14="http://schemas.microsoft.com/office/powerpoint/2010/main" val="2910150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DFF919A-FC6B-453A-BDC8-83784803B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Myślenie </a:t>
            </a:r>
            <a:r>
              <a:rPr lang="pl-PL" dirty="0" err="1">
                <a:solidFill>
                  <a:srgbClr val="C00000"/>
                </a:solidFill>
              </a:rPr>
              <a:t>komputacyjne</a:t>
            </a:r>
            <a:r>
              <a:rPr lang="pl-PL" dirty="0">
                <a:solidFill>
                  <a:srgbClr val="C00000"/>
                </a:solidFill>
              </a:rPr>
              <a:t> - sortowanie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1438D38-D591-48DF-AF5C-565BFB608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8E864FEF-785D-460B-B4DF-806070321A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13" t="12091" r="19288" b="6601"/>
          <a:stretch/>
        </p:blipFill>
        <p:spPr>
          <a:xfrm>
            <a:off x="827584" y="1130171"/>
            <a:ext cx="7312734" cy="551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351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przez zliczanie – etap III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6738" y="764704"/>
            <a:ext cx="8001000" cy="4967287"/>
          </a:xfrm>
        </p:spPr>
        <p:txBody>
          <a:bodyPr/>
          <a:lstStyle/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188166" y="1628006"/>
          <a:ext cx="662473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9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07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02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4637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403648" y="2924150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683568" y="1824866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755576" y="3140174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Z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260174" y="4530030"/>
          <a:ext cx="662473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9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79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07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02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6121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4637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755576" y="4777194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A</a:t>
            </a:r>
          </a:p>
        </p:txBody>
      </p:sp>
      <p:cxnSp>
        <p:nvCxnSpPr>
          <p:cNvPr id="11" name="Łącznik prosty ze strzałką 10"/>
          <p:cNvCxnSpPr/>
          <p:nvPr/>
        </p:nvCxnSpPr>
        <p:spPr>
          <a:xfrm flipH="1">
            <a:off x="2195736" y="3212182"/>
            <a:ext cx="216024" cy="208823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>
            <a:off x="2411760" y="3212182"/>
            <a:ext cx="0" cy="208823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>
            <a:off x="2411760" y="3212182"/>
            <a:ext cx="575126" cy="208823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e tekstowe 23"/>
          <p:cNvSpPr txBox="1"/>
          <p:nvPr/>
        </p:nvSpPr>
        <p:spPr>
          <a:xfrm>
            <a:off x="2986886" y="3974653"/>
            <a:ext cx="5846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rgbClr val="C00000"/>
                </a:solidFill>
              </a:rPr>
              <a:t>z[i] powtórzeń indeksów i na liście A</a:t>
            </a:r>
          </a:p>
        </p:txBody>
      </p:sp>
    </p:spTree>
    <p:extLst>
      <p:ext uri="{BB962C8B-B14F-4D97-AF65-F5344CB8AC3E}">
        <p14:creationId xmlns:p14="http://schemas.microsoft.com/office/powerpoint/2010/main" val="275532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przez zliczanie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Dane:   </a:t>
            </a:r>
            <a:r>
              <a:rPr lang="pl-PL" dirty="0"/>
              <a:t>n naturalne, ciąg n liczb a</a:t>
            </a:r>
            <a:r>
              <a:rPr lang="pl-PL" baseline="-25000" dirty="0"/>
              <a:t>0</a:t>
            </a:r>
            <a:r>
              <a:rPr lang="pl-PL" dirty="0"/>
              <a:t>, a</a:t>
            </a:r>
            <a:r>
              <a:rPr lang="pl-PL" baseline="-25000" dirty="0"/>
              <a:t>1</a:t>
            </a:r>
            <a:r>
              <a:rPr lang="pl-PL" dirty="0"/>
              <a:t>,… ,a</a:t>
            </a:r>
            <a:r>
              <a:rPr lang="pl-PL" baseline="-25000" dirty="0"/>
              <a:t>n-1 </a:t>
            </a:r>
            <a:r>
              <a:rPr lang="pl-PL" dirty="0"/>
              <a:t>mogących      </a:t>
            </a:r>
          </a:p>
          <a:p>
            <a:pPr marL="0" indent="0">
              <a:buNone/>
            </a:pPr>
            <a:r>
              <a:rPr lang="pl-PL" dirty="0"/>
              <a:t>                  stanowić indeksy listy o znanym zakresie wartości</a:t>
            </a:r>
          </a:p>
          <a:p>
            <a:r>
              <a:rPr lang="pl-PL" b="1" dirty="0"/>
              <a:t>Wynik: </a:t>
            </a:r>
            <a:r>
              <a:rPr lang="pl-PL" dirty="0"/>
              <a:t>permutacja a</a:t>
            </a:r>
            <a:r>
              <a:rPr lang="pl-PL" baseline="-25000" dirty="0"/>
              <a:t>0</a:t>
            </a:r>
            <a:r>
              <a:rPr lang="pl-PL" dirty="0"/>
              <a:t>’, a</a:t>
            </a:r>
            <a:r>
              <a:rPr lang="pl-PL" baseline="-25000" dirty="0"/>
              <a:t>1</a:t>
            </a:r>
            <a:r>
              <a:rPr lang="pl-PL" dirty="0"/>
              <a:t>’,… ,a</a:t>
            </a:r>
            <a:r>
              <a:rPr lang="pl-PL" baseline="-25000" dirty="0"/>
              <a:t>n-1</a:t>
            </a:r>
            <a:r>
              <a:rPr lang="pl-PL" dirty="0"/>
              <a:t>’ ciągu wejściowego taka, że</a:t>
            </a:r>
          </a:p>
          <a:p>
            <a:pPr marL="33337" indent="0">
              <a:buNone/>
            </a:pPr>
            <a:r>
              <a:rPr lang="pl-PL" dirty="0"/>
              <a:t>                   a</a:t>
            </a:r>
            <a:r>
              <a:rPr lang="pl-PL" baseline="-25000" dirty="0"/>
              <a:t>0</a:t>
            </a:r>
            <a:r>
              <a:rPr lang="pl-PL" dirty="0"/>
              <a:t>’ &lt;= a</a:t>
            </a:r>
            <a:r>
              <a:rPr lang="pl-PL" baseline="-25000" dirty="0"/>
              <a:t>1</a:t>
            </a:r>
            <a:r>
              <a:rPr lang="pl-PL" dirty="0"/>
              <a:t>’ &lt;=</a:t>
            </a:r>
            <a:r>
              <a:rPr lang="pl-PL" baseline="-25000" dirty="0"/>
              <a:t> </a:t>
            </a:r>
            <a:r>
              <a:rPr lang="pl-PL" dirty="0"/>
              <a:t>… &lt;=a</a:t>
            </a:r>
            <a:r>
              <a:rPr lang="pl-PL" baseline="-25000" dirty="0"/>
              <a:t>n-1</a:t>
            </a:r>
            <a:r>
              <a:rPr lang="pl-PL" dirty="0"/>
              <a:t>’</a:t>
            </a:r>
          </a:p>
          <a:p>
            <a:endParaRPr lang="pl-PL" dirty="0"/>
          </a:p>
          <a:p>
            <a:r>
              <a:rPr lang="pl-PL" dirty="0"/>
              <a:t>Wczytanie danych do listy A o indeksach 0, …, n-1. </a:t>
            </a:r>
          </a:p>
          <a:p>
            <a:pPr marL="0" indent="0">
              <a:buNone/>
            </a:pPr>
            <a:r>
              <a:rPr lang="pl-PL" dirty="0">
                <a:solidFill>
                  <a:srgbClr val="C00000"/>
                </a:solidFill>
              </a:rPr>
              <a:t>      UWAGA: Można nie wczytywać danych i przetwarzać je na  </a:t>
            </a:r>
          </a:p>
          <a:p>
            <a:pPr marL="0" indent="0">
              <a:buNone/>
            </a:pPr>
            <a:r>
              <a:rPr lang="pl-PL" dirty="0">
                <a:solidFill>
                  <a:srgbClr val="C00000"/>
                </a:solidFill>
              </a:rPr>
              <a:t>      bieżąco np. z pliku.</a:t>
            </a:r>
            <a:endParaRPr lang="pl-PL" dirty="0"/>
          </a:p>
          <a:p>
            <a:r>
              <a:rPr lang="pl-PL" b="1" dirty="0"/>
              <a:t>Etap I: </a:t>
            </a:r>
            <a:r>
              <a:rPr lang="pl-PL" dirty="0"/>
              <a:t>Powołanie</a:t>
            </a:r>
            <a:r>
              <a:rPr lang="pl-PL" b="1" dirty="0"/>
              <a:t> </a:t>
            </a:r>
            <a:r>
              <a:rPr lang="pl-PL" dirty="0"/>
              <a:t>listy do zliczania Z o indeksach od 0 do  zakresu wartości danych i wartościach początkowych zero.</a:t>
            </a:r>
          </a:p>
          <a:p>
            <a:r>
              <a:rPr lang="pl-PL" b="1" dirty="0"/>
              <a:t>Etap II: </a:t>
            </a:r>
            <a:r>
              <a:rPr lang="pl-PL" dirty="0"/>
              <a:t>Zliczenie – przejście po elementach listy A i wykonanie w liście Z operacji Z[a[i]]=Z[a[i]] +1 dla każdego i od 0 do n-1.</a:t>
            </a:r>
          </a:p>
          <a:p>
            <a:r>
              <a:rPr lang="pl-PL" b="1" dirty="0"/>
              <a:t>Etap III: </a:t>
            </a:r>
            <a:r>
              <a:rPr lang="pl-PL" dirty="0"/>
              <a:t>Wpisanie do kolejnych elementów listy A każdego indeksu i listy Z  tyle razy, ile wynosi wartość Z[i].</a:t>
            </a:r>
          </a:p>
        </p:txBody>
      </p:sp>
    </p:spTree>
    <p:extLst>
      <p:ext uri="{BB962C8B-B14F-4D97-AF65-F5344CB8AC3E}">
        <p14:creationId xmlns:p14="http://schemas.microsoft.com/office/powerpoint/2010/main" val="9726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przez zliczanie – przykładowy program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2" t="8307" r="33810" b="16349"/>
          <a:stretch/>
        </p:blipFill>
        <p:spPr bwMode="auto">
          <a:xfrm>
            <a:off x="1691680" y="1284063"/>
            <a:ext cx="6146800" cy="452120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1014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przez zliczanie - charakterystyka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sortowaniu przez zliczanie nie są wykonywane porównania elementów.</a:t>
            </a:r>
          </a:p>
          <a:p>
            <a:r>
              <a:rPr lang="pl-PL" dirty="0"/>
              <a:t>Najczęściej wykonywaną operacją (dominującą) jest przepisywanie elementu do listy. </a:t>
            </a:r>
          </a:p>
          <a:p>
            <a:r>
              <a:rPr lang="pl-PL" dirty="0">
                <a:solidFill>
                  <a:srgbClr val="C00000"/>
                </a:solidFill>
              </a:rPr>
              <a:t>Liczba wszystkich </a:t>
            </a:r>
            <a:r>
              <a:rPr lang="pl-PL" dirty="0" err="1">
                <a:solidFill>
                  <a:srgbClr val="C00000"/>
                </a:solidFill>
              </a:rPr>
              <a:t>przepisań</a:t>
            </a:r>
            <a:r>
              <a:rPr lang="pl-PL" dirty="0">
                <a:solidFill>
                  <a:srgbClr val="C00000"/>
                </a:solidFill>
              </a:rPr>
              <a:t> wynosi 2*n</a:t>
            </a:r>
            <a:r>
              <a:rPr lang="pl-PL" dirty="0"/>
              <a:t>, gdzie n jest liczbą elementów do posortowania. </a:t>
            </a:r>
          </a:p>
          <a:p>
            <a:r>
              <a:rPr lang="pl-PL" dirty="0"/>
              <a:t>Liczba </a:t>
            </a:r>
            <a:r>
              <a:rPr lang="pl-PL" dirty="0" err="1"/>
              <a:t>przepisań</a:t>
            </a:r>
            <a:r>
              <a:rPr lang="pl-PL" dirty="0"/>
              <a:t> wyrażona jest funkcją liniową. </a:t>
            </a:r>
            <a:endParaRPr lang="pl-PL" dirty="0">
              <a:solidFill>
                <a:srgbClr val="C00000"/>
              </a:solidFill>
            </a:endParaRPr>
          </a:p>
          <a:p>
            <a:r>
              <a:rPr lang="pl-PL" dirty="0"/>
              <a:t>Aby móc zastosować sortowanie przez zliczanie:</a:t>
            </a:r>
          </a:p>
          <a:p>
            <a:pPr lvl="1"/>
            <a:r>
              <a:rPr lang="pl-PL" dirty="0"/>
              <a:t>musimy wcześniej znać zakres elementów,</a:t>
            </a:r>
          </a:p>
          <a:p>
            <a:pPr lvl="1"/>
            <a:r>
              <a:rPr lang="pl-PL" dirty="0"/>
              <a:t>sortowane elementy muszą być takiego typu, aby jego elementy mogły być reprezentowane przez indeksy listy.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1305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ED6B262-96D0-4DB2-8F81-95D73F426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Szkoła ponadpodstawowa – poziom podstawowy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12E0161-CB32-4B14-A90D-36720AD05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Rozumienie, analizowanie i rozwiązywanie problemów. Uczeń:</a:t>
            </a:r>
          </a:p>
          <a:p>
            <a:pPr marL="0" indent="0">
              <a:buNone/>
            </a:pPr>
            <a:r>
              <a:rPr lang="pl-PL" dirty="0"/>
              <a:t>[…]</a:t>
            </a:r>
          </a:p>
          <a:p>
            <a:r>
              <a:rPr lang="pl-PL" dirty="0"/>
              <a:t>stosuje przy rozwiązywaniu problemów z różnych dziedzin algorytmy poznane w szkole podstawowej oraz algorytmy:</a:t>
            </a:r>
            <a:br>
              <a:rPr lang="pl-PL" dirty="0"/>
            </a:br>
            <a:endParaRPr lang="pl-PL" dirty="0"/>
          </a:p>
          <a:p>
            <a:pPr lvl="1"/>
            <a:r>
              <a:rPr lang="pl-PL" dirty="0"/>
              <a:t>[…]</a:t>
            </a:r>
          </a:p>
          <a:p>
            <a:pPr lvl="1"/>
            <a:r>
              <a:rPr lang="pl-PL" dirty="0"/>
              <a:t>porządkowania ciągu liczb: </a:t>
            </a:r>
            <a:r>
              <a:rPr lang="pl-PL" b="1" dirty="0"/>
              <a:t>przez wstawianie i metodą bąbelkową</a:t>
            </a:r>
            <a:r>
              <a:rPr lang="pl-PL" dirty="0"/>
              <a:t>,</a:t>
            </a:r>
          </a:p>
          <a:p>
            <a:pPr lvl="1"/>
            <a:r>
              <a:rPr lang="pl-PL" dirty="0"/>
              <a:t>[…]</a:t>
            </a:r>
          </a:p>
        </p:txBody>
      </p:sp>
    </p:spTree>
    <p:extLst>
      <p:ext uri="{BB962C8B-B14F-4D97-AF65-F5344CB8AC3E}">
        <p14:creationId xmlns:p14="http://schemas.microsoft.com/office/powerpoint/2010/main" val="3594498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przez proste wstawianie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Czynność powtarzamy, aż wstawimy ostatnią liczbę w uporządkowany ciąg po lewej.</a:t>
            </a:r>
          </a:p>
          <a:p>
            <a:r>
              <a:rPr lang="pl-PL" dirty="0"/>
              <a:t>W klasycznym algorytmie wstawianie realizuje się liniowo, można realizować wstawianie binarnie.</a:t>
            </a:r>
          </a:p>
          <a:p>
            <a:endParaRPr lang="pl-PL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558386"/>
              </p:ext>
            </p:extLst>
          </p:nvPr>
        </p:nvGraphicFramePr>
        <p:xfrm>
          <a:off x="1331640" y="1412776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B05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8" name="Łącznik prosty ze strzałką 7"/>
          <p:cNvCxnSpPr/>
          <p:nvPr/>
        </p:nvCxnSpPr>
        <p:spPr>
          <a:xfrm flipV="1">
            <a:off x="2195736" y="2399184"/>
            <a:ext cx="0" cy="18002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2008704" y="2492896"/>
            <a:ext cx="6808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wartość A[1] wstawiamy w ciąg uporządkowany po lewej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613682" y="1607096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A</a:t>
            </a:r>
          </a:p>
        </p:txBody>
      </p: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044805"/>
              </p:ext>
            </p:extLst>
          </p:nvPr>
        </p:nvGraphicFramePr>
        <p:xfrm>
          <a:off x="1329518" y="3059668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B05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24" name="Łącznik prosty ze strzałką 23"/>
          <p:cNvCxnSpPr/>
          <p:nvPr/>
        </p:nvCxnSpPr>
        <p:spPr>
          <a:xfrm flipV="1">
            <a:off x="2843808" y="4046076"/>
            <a:ext cx="0" cy="18002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/>
          <p:cNvSpPr txBox="1"/>
          <p:nvPr/>
        </p:nvSpPr>
        <p:spPr>
          <a:xfrm>
            <a:off x="2006582" y="4139788"/>
            <a:ext cx="6808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wartość A[2] wstawiamy w ciąg uporządkowany po lewej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611560" y="3253988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84801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25" grpId="0"/>
      <p:bldP spid="2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Realizacja wstawiania i-tego elementu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524842"/>
              </p:ext>
            </p:extLst>
          </p:nvPr>
        </p:nvGraphicFramePr>
        <p:xfrm>
          <a:off x="1257510" y="1268760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B05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B050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5" name="Łącznik prosty ze strzałką 4"/>
          <p:cNvCxnSpPr/>
          <p:nvPr/>
        </p:nvCxnSpPr>
        <p:spPr>
          <a:xfrm flipV="1">
            <a:off x="3923928" y="2255168"/>
            <a:ext cx="0" cy="18002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3597689" y="2348880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  y=A[i]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39552" y="1463080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A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798453"/>
              </p:ext>
            </p:extLst>
          </p:nvPr>
        </p:nvGraphicFramePr>
        <p:xfrm>
          <a:off x="1257510" y="2771636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B05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B050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9" name="Łącznik prosty ze strzałką 8"/>
          <p:cNvCxnSpPr/>
          <p:nvPr/>
        </p:nvCxnSpPr>
        <p:spPr>
          <a:xfrm flipV="1">
            <a:off x="3347864" y="3758044"/>
            <a:ext cx="0" cy="18002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2992263" y="3851756"/>
            <a:ext cx="5235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y&lt;A[i-1]? </a:t>
            </a:r>
            <a:r>
              <a:rPr lang="pl-PL" dirty="0">
                <a:solidFill>
                  <a:srgbClr val="C00000"/>
                </a:solidFill>
              </a:rPr>
              <a:t>TAK – przepisujemy 25 na prawo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39552" y="2965956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A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704242"/>
              </p:ext>
            </p:extLst>
          </p:nvPr>
        </p:nvGraphicFramePr>
        <p:xfrm>
          <a:off x="1259632" y="4437112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B05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B050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B050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3" name="Łącznik prosty ze strzałką 12"/>
          <p:cNvCxnSpPr/>
          <p:nvPr/>
        </p:nvCxnSpPr>
        <p:spPr>
          <a:xfrm flipV="1">
            <a:off x="2915816" y="5423520"/>
            <a:ext cx="0" cy="18002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2267744" y="5589240"/>
            <a:ext cx="5220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y&lt;A[i-2]? </a:t>
            </a:r>
            <a:r>
              <a:rPr lang="pl-PL" dirty="0">
                <a:solidFill>
                  <a:srgbClr val="C00000"/>
                </a:solidFill>
              </a:rPr>
              <a:t>NIE – wpisujemy y w miejsce i-1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539552" y="4631432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A</a:t>
            </a: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717798"/>
              </p:ext>
            </p:extLst>
          </p:nvPr>
        </p:nvGraphicFramePr>
        <p:xfrm>
          <a:off x="1259632" y="4437550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B05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B050"/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B050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2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4" grpId="0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4675" y="273269"/>
            <a:ext cx="8001000" cy="603250"/>
          </a:xfrm>
        </p:spPr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przez proste wstawianie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Przykładowa funkcja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Liczba porównań elementów jest zależna od wstępnego posortowania danych. Przy wstawianiu binarnym zmniejsza się liczba porównań, nie zmniejsza się liczba przepisywań.</a:t>
            </a:r>
          </a:p>
          <a:p>
            <a:r>
              <a:rPr lang="pl-PL" dirty="0"/>
              <a:t>W pesymistycznym przypadku liczba porównań jest taka sama, jak w sortowaniu przez proste wybieranie.</a:t>
            </a:r>
          </a:p>
          <a:p>
            <a:r>
              <a:rPr lang="pl-PL" dirty="0"/>
              <a:t>Najmniej porównań jest w przypadku danych posortowanych niemalejąco i ich liczba wynosi n-1.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8" t="22910" r="50000" b="48942"/>
          <a:stretch/>
        </p:blipFill>
        <p:spPr bwMode="auto">
          <a:xfrm>
            <a:off x="1043608" y="1628800"/>
            <a:ext cx="4963909" cy="198564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8994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bąbelkowe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942058"/>
              </p:ext>
            </p:extLst>
          </p:nvPr>
        </p:nvGraphicFramePr>
        <p:xfrm>
          <a:off x="1331640" y="1949569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Nawias klamrowy zamykający 4"/>
          <p:cNvSpPr/>
          <p:nvPr/>
        </p:nvSpPr>
        <p:spPr>
          <a:xfrm rot="5400000">
            <a:off x="1582056" y="2745849"/>
            <a:ext cx="504056" cy="864096"/>
          </a:xfrm>
          <a:prstGeom prst="rightBrace">
            <a:avLst>
              <a:gd name="adj1" fmla="val 8333"/>
              <a:gd name="adj2" fmla="val 497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613682" y="2143889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1255945" y="3502749"/>
            <a:ext cx="6268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002060"/>
                </a:solidFill>
              </a:rPr>
              <a:t>Porównujemy kolejno elementy stojące obok siebie</a:t>
            </a:r>
          </a:p>
          <a:p>
            <a:r>
              <a:rPr lang="pl-PL" dirty="0">
                <a:solidFill>
                  <a:srgbClr val="002060"/>
                </a:solidFill>
              </a:rPr>
              <a:t>i jeśli są w złej kolejności, zamieniamy je miejscami.</a:t>
            </a:r>
          </a:p>
        </p:txBody>
      </p:sp>
    </p:spTree>
    <p:extLst>
      <p:ext uri="{BB962C8B-B14F-4D97-AF65-F5344CB8AC3E}">
        <p14:creationId xmlns:p14="http://schemas.microsoft.com/office/powerpoint/2010/main" val="116000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bąbelkowe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109030"/>
              </p:ext>
            </p:extLst>
          </p:nvPr>
        </p:nvGraphicFramePr>
        <p:xfrm>
          <a:off x="1331640" y="1949569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Nawias klamrowy zamykający 4"/>
          <p:cNvSpPr/>
          <p:nvPr/>
        </p:nvSpPr>
        <p:spPr>
          <a:xfrm rot="5400000">
            <a:off x="2303748" y="2745849"/>
            <a:ext cx="504056" cy="864096"/>
          </a:xfrm>
          <a:prstGeom prst="rightBrace">
            <a:avLst>
              <a:gd name="adj1" fmla="val 8333"/>
              <a:gd name="adj2" fmla="val 497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613682" y="2143889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1255945" y="3502749"/>
            <a:ext cx="6268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002060"/>
                </a:solidFill>
              </a:rPr>
              <a:t>Porównujemy kolejno elementy stojące obok siebie</a:t>
            </a:r>
          </a:p>
          <a:p>
            <a:r>
              <a:rPr lang="pl-PL" dirty="0">
                <a:solidFill>
                  <a:srgbClr val="002060"/>
                </a:solidFill>
              </a:rPr>
              <a:t>i jeśli są w złej kolejności, zamieniamy je miejscami.</a:t>
            </a:r>
          </a:p>
        </p:txBody>
      </p:sp>
    </p:spTree>
    <p:extLst>
      <p:ext uri="{BB962C8B-B14F-4D97-AF65-F5344CB8AC3E}">
        <p14:creationId xmlns:p14="http://schemas.microsoft.com/office/powerpoint/2010/main" val="4164031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4675" y="260648"/>
            <a:ext cx="8001000" cy="603250"/>
          </a:xfrm>
        </p:spPr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Problem sortowania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052736"/>
            <a:ext cx="8001000" cy="4967287"/>
          </a:xfrm>
        </p:spPr>
        <p:txBody>
          <a:bodyPr/>
          <a:lstStyle/>
          <a:p>
            <a:endParaRPr lang="pl-PL" dirty="0">
              <a:solidFill>
                <a:srgbClr val="FF0000"/>
              </a:solidFill>
            </a:endParaRPr>
          </a:p>
          <a:p>
            <a:r>
              <a:rPr lang="pl-PL" dirty="0">
                <a:solidFill>
                  <a:srgbClr val="FF0000"/>
                </a:solidFill>
              </a:rPr>
              <a:t>Sortowanie </a:t>
            </a:r>
            <a:r>
              <a:rPr lang="pl-PL" dirty="0"/>
              <a:t>– układanie elementów w zbiorze/ciągu zgodnie z przyjęta relacją porządku. Porządek &lt;</a:t>
            </a:r>
            <a:r>
              <a:rPr lang="pl-PL" baseline="-25000" dirty="0"/>
              <a:t>r </a:t>
            </a:r>
            <a:r>
              <a:rPr lang="pl-PL" dirty="0"/>
              <a:t>może być określony za pomocą relacji &lt;, &gt;, &lt;=, &gt;= lub innej, która jednoznacznie wyznacza kolejność elementów w zbiorze/ciągu.</a:t>
            </a:r>
          </a:p>
          <a:p>
            <a:r>
              <a:rPr lang="pl-PL" dirty="0"/>
              <a:t>Przykłady:</a:t>
            </a:r>
          </a:p>
          <a:p>
            <a:pPr lvl="1"/>
            <a:r>
              <a:rPr lang="pl-PL" dirty="0"/>
              <a:t>Porządek rosnący: 	1, 2, 34, 567, 8907</a:t>
            </a:r>
          </a:p>
          <a:p>
            <a:pPr lvl="1"/>
            <a:r>
              <a:rPr lang="pl-PL" dirty="0"/>
              <a:t>Porządek malejący: 	8907, 567, 34, 2, 1</a:t>
            </a:r>
          </a:p>
          <a:p>
            <a:pPr lvl="1"/>
            <a:r>
              <a:rPr lang="pl-PL" dirty="0"/>
              <a:t>Porządek niemalejący: 	1, 3, 3, 5, 5, 7, 7, 7</a:t>
            </a:r>
          </a:p>
          <a:p>
            <a:pPr lvl="1"/>
            <a:r>
              <a:rPr lang="pl-PL" dirty="0"/>
              <a:t>Porządek nierosnący: 	7, 7, 7, 5, 5, 3, 3, 1</a:t>
            </a:r>
          </a:p>
          <a:p>
            <a:r>
              <a:rPr lang="pl-PL" dirty="0"/>
              <a:t>Algorytm sortowania dobieramy w zależności od rodzaju danych.</a:t>
            </a:r>
          </a:p>
          <a:p>
            <a:r>
              <a:rPr lang="pl-PL" dirty="0"/>
              <a:t>Specyfikacja dla algorytmów sortowania:</a:t>
            </a:r>
          </a:p>
          <a:p>
            <a:pPr lvl="1"/>
            <a:r>
              <a:rPr lang="pl-PL" b="1" dirty="0"/>
              <a:t>Dane: </a:t>
            </a:r>
            <a:r>
              <a:rPr lang="pl-PL" dirty="0"/>
              <a:t>n naturalne, ciąg n liczb a</a:t>
            </a:r>
            <a:r>
              <a:rPr lang="pl-PL" baseline="-25000" dirty="0"/>
              <a:t>0</a:t>
            </a:r>
            <a:r>
              <a:rPr lang="pl-PL" dirty="0"/>
              <a:t>, a</a:t>
            </a:r>
            <a:r>
              <a:rPr lang="pl-PL" baseline="-25000" dirty="0"/>
              <a:t>1</a:t>
            </a:r>
            <a:r>
              <a:rPr lang="pl-PL" dirty="0"/>
              <a:t>,… ,a</a:t>
            </a:r>
            <a:r>
              <a:rPr lang="pl-PL" baseline="-25000" dirty="0"/>
              <a:t>n-1</a:t>
            </a:r>
            <a:r>
              <a:rPr lang="pl-PL" dirty="0"/>
              <a:t> </a:t>
            </a:r>
          </a:p>
          <a:p>
            <a:pPr lvl="1"/>
            <a:r>
              <a:rPr lang="pl-PL" b="1" dirty="0"/>
              <a:t>Wynik: </a:t>
            </a:r>
            <a:r>
              <a:rPr lang="pl-PL" dirty="0"/>
              <a:t>kolejność (permutacja) a</a:t>
            </a:r>
            <a:r>
              <a:rPr lang="pl-PL" baseline="-25000" dirty="0"/>
              <a:t>0</a:t>
            </a:r>
            <a:r>
              <a:rPr lang="pl-PL" dirty="0"/>
              <a:t>’, a</a:t>
            </a:r>
            <a:r>
              <a:rPr lang="pl-PL" baseline="-25000" dirty="0"/>
              <a:t>1</a:t>
            </a:r>
            <a:r>
              <a:rPr lang="pl-PL" dirty="0"/>
              <a:t>’,… ,a</a:t>
            </a:r>
            <a:r>
              <a:rPr lang="pl-PL" baseline="-25000" dirty="0"/>
              <a:t>n-1</a:t>
            </a:r>
            <a:r>
              <a:rPr lang="pl-PL" dirty="0"/>
              <a:t>’ elementów ciągu wejściowego taka, że </a:t>
            </a:r>
          </a:p>
          <a:p>
            <a:pPr marL="471487" lvl="1" indent="0">
              <a:buNone/>
            </a:pPr>
            <a:r>
              <a:rPr lang="pl-PL" dirty="0"/>
              <a:t>                   a</a:t>
            </a:r>
            <a:r>
              <a:rPr lang="pl-PL" baseline="-25000" dirty="0"/>
              <a:t>0</a:t>
            </a:r>
            <a:r>
              <a:rPr lang="pl-PL" dirty="0"/>
              <a:t>’ &lt;</a:t>
            </a:r>
            <a:r>
              <a:rPr lang="pl-PL" baseline="-25000" dirty="0"/>
              <a:t>r</a:t>
            </a:r>
            <a:r>
              <a:rPr lang="pl-PL" dirty="0"/>
              <a:t> a</a:t>
            </a:r>
            <a:r>
              <a:rPr lang="pl-PL" baseline="-25000" dirty="0"/>
              <a:t>1</a:t>
            </a:r>
            <a:r>
              <a:rPr lang="pl-PL" dirty="0"/>
              <a:t>’ &lt;</a:t>
            </a:r>
            <a:r>
              <a:rPr lang="pl-PL" baseline="-25000" dirty="0"/>
              <a:t>r </a:t>
            </a:r>
            <a:r>
              <a:rPr lang="pl-PL" dirty="0"/>
              <a:t>… &lt;</a:t>
            </a:r>
            <a:r>
              <a:rPr lang="pl-PL" baseline="-25000" dirty="0"/>
              <a:t>r</a:t>
            </a:r>
            <a:r>
              <a:rPr lang="pl-PL" dirty="0"/>
              <a:t> a</a:t>
            </a:r>
            <a:r>
              <a:rPr lang="pl-PL" baseline="-25000" dirty="0"/>
              <a:t>n-1</a:t>
            </a:r>
            <a:r>
              <a:rPr lang="pl-PL" dirty="0"/>
              <a:t>’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128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bąbelkowe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989066"/>
              </p:ext>
            </p:extLst>
          </p:nvPr>
        </p:nvGraphicFramePr>
        <p:xfrm>
          <a:off x="1331640" y="1949569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Nawias klamrowy zamykający 4"/>
          <p:cNvSpPr/>
          <p:nvPr/>
        </p:nvSpPr>
        <p:spPr>
          <a:xfrm rot="5400000">
            <a:off x="2807804" y="2745849"/>
            <a:ext cx="504056" cy="864096"/>
          </a:xfrm>
          <a:prstGeom prst="rightBrace">
            <a:avLst>
              <a:gd name="adj1" fmla="val 8333"/>
              <a:gd name="adj2" fmla="val 497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613682" y="2143889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1255945" y="3502749"/>
            <a:ext cx="6268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002060"/>
                </a:solidFill>
              </a:rPr>
              <a:t>Porównujemy kolejno elementy stojące obok siebie</a:t>
            </a:r>
          </a:p>
          <a:p>
            <a:r>
              <a:rPr lang="pl-PL" dirty="0">
                <a:solidFill>
                  <a:srgbClr val="002060"/>
                </a:solidFill>
              </a:rPr>
              <a:t>i jeśli są w złej kolejności, zamieniamy je miejscami.</a:t>
            </a:r>
          </a:p>
        </p:txBody>
      </p:sp>
    </p:spTree>
    <p:extLst>
      <p:ext uri="{BB962C8B-B14F-4D97-AF65-F5344CB8AC3E}">
        <p14:creationId xmlns:p14="http://schemas.microsoft.com/office/powerpoint/2010/main" val="41640316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bąbelkowe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666703"/>
              </p:ext>
            </p:extLst>
          </p:nvPr>
        </p:nvGraphicFramePr>
        <p:xfrm>
          <a:off x="1331640" y="1949569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Nawias klamrowy zamykający 4"/>
          <p:cNvSpPr/>
          <p:nvPr/>
        </p:nvSpPr>
        <p:spPr>
          <a:xfrm rot="5400000">
            <a:off x="3527884" y="2745849"/>
            <a:ext cx="504056" cy="864096"/>
          </a:xfrm>
          <a:prstGeom prst="rightBrace">
            <a:avLst>
              <a:gd name="adj1" fmla="val 8333"/>
              <a:gd name="adj2" fmla="val 497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613682" y="2143889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1255945" y="3502749"/>
            <a:ext cx="6268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002060"/>
                </a:solidFill>
              </a:rPr>
              <a:t>Porównujemy kolejno elementy stojące obok siebie</a:t>
            </a:r>
          </a:p>
          <a:p>
            <a:r>
              <a:rPr lang="pl-PL" dirty="0">
                <a:solidFill>
                  <a:srgbClr val="002060"/>
                </a:solidFill>
              </a:rPr>
              <a:t>i jeśli są w złej kolejności, zamieniamy je miejscami.</a:t>
            </a:r>
          </a:p>
        </p:txBody>
      </p:sp>
    </p:spTree>
    <p:extLst>
      <p:ext uri="{BB962C8B-B14F-4D97-AF65-F5344CB8AC3E}">
        <p14:creationId xmlns:p14="http://schemas.microsoft.com/office/powerpoint/2010/main" val="41640316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bąbelkowe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342529"/>
              </p:ext>
            </p:extLst>
          </p:nvPr>
        </p:nvGraphicFramePr>
        <p:xfrm>
          <a:off x="1331640" y="1949569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Nawias klamrowy zamykający 4"/>
          <p:cNvSpPr/>
          <p:nvPr/>
        </p:nvSpPr>
        <p:spPr>
          <a:xfrm rot="5400000">
            <a:off x="4103948" y="2745849"/>
            <a:ext cx="504056" cy="864096"/>
          </a:xfrm>
          <a:prstGeom prst="rightBrace">
            <a:avLst>
              <a:gd name="adj1" fmla="val 8333"/>
              <a:gd name="adj2" fmla="val 497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613682" y="2143889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1255945" y="3502749"/>
            <a:ext cx="6268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002060"/>
                </a:solidFill>
              </a:rPr>
              <a:t>Porównujemy kolejno elementy stojące obok siebie</a:t>
            </a:r>
          </a:p>
          <a:p>
            <a:r>
              <a:rPr lang="pl-PL" dirty="0">
                <a:solidFill>
                  <a:srgbClr val="002060"/>
                </a:solidFill>
              </a:rPr>
              <a:t>i jeśli są w złej kolejności, zamieniamy je miejscami.</a:t>
            </a:r>
          </a:p>
        </p:txBody>
      </p:sp>
    </p:spTree>
    <p:extLst>
      <p:ext uri="{BB962C8B-B14F-4D97-AF65-F5344CB8AC3E}">
        <p14:creationId xmlns:p14="http://schemas.microsoft.com/office/powerpoint/2010/main" val="9448975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bąbelkowe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170510"/>
              </p:ext>
            </p:extLst>
          </p:nvPr>
        </p:nvGraphicFramePr>
        <p:xfrm>
          <a:off x="1331640" y="1949569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Nawias klamrowy zamykający 4"/>
          <p:cNvSpPr/>
          <p:nvPr/>
        </p:nvSpPr>
        <p:spPr>
          <a:xfrm rot="5400000">
            <a:off x="4752020" y="2745849"/>
            <a:ext cx="504056" cy="864096"/>
          </a:xfrm>
          <a:prstGeom prst="rightBrace">
            <a:avLst>
              <a:gd name="adj1" fmla="val 8333"/>
              <a:gd name="adj2" fmla="val 497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613682" y="2143889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1255945" y="3502749"/>
            <a:ext cx="6268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002060"/>
                </a:solidFill>
              </a:rPr>
              <a:t>Porównujemy kolejno elementy stojące obok siebie</a:t>
            </a:r>
          </a:p>
          <a:p>
            <a:r>
              <a:rPr lang="pl-PL" dirty="0">
                <a:solidFill>
                  <a:srgbClr val="002060"/>
                </a:solidFill>
              </a:rPr>
              <a:t>i jeśli są w złej kolejności, zamieniamy je miejscami.</a:t>
            </a:r>
          </a:p>
        </p:txBody>
      </p:sp>
    </p:spTree>
    <p:extLst>
      <p:ext uri="{BB962C8B-B14F-4D97-AF65-F5344CB8AC3E}">
        <p14:creationId xmlns:p14="http://schemas.microsoft.com/office/powerpoint/2010/main" val="35649438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bąbelkowe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343598"/>
              </p:ext>
            </p:extLst>
          </p:nvPr>
        </p:nvGraphicFramePr>
        <p:xfrm>
          <a:off x="1331640" y="1949569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Nawias klamrowy zamykający 4"/>
          <p:cNvSpPr/>
          <p:nvPr/>
        </p:nvSpPr>
        <p:spPr>
          <a:xfrm rot="5400000">
            <a:off x="5256076" y="2745849"/>
            <a:ext cx="504056" cy="864096"/>
          </a:xfrm>
          <a:prstGeom prst="rightBrace">
            <a:avLst>
              <a:gd name="adj1" fmla="val 8333"/>
              <a:gd name="adj2" fmla="val 497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613682" y="2143889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1255945" y="3502749"/>
            <a:ext cx="6268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002060"/>
                </a:solidFill>
              </a:rPr>
              <a:t>Porównujemy kolejno elementy stojące obok siebie</a:t>
            </a:r>
          </a:p>
          <a:p>
            <a:r>
              <a:rPr lang="pl-PL" dirty="0">
                <a:solidFill>
                  <a:srgbClr val="002060"/>
                </a:solidFill>
              </a:rPr>
              <a:t>i jeśli są w złej kolejności, zamieniamy je miejscami.</a:t>
            </a:r>
          </a:p>
        </p:txBody>
      </p:sp>
    </p:spTree>
    <p:extLst>
      <p:ext uri="{BB962C8B-B14F-4D97-AF65-F5344CB8AC3E}">
        <p14:creationId xmlns:p14="http://schemas.microsoft.com/office/powerpoint/2010/main" val="5688294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bąbelkowe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743547"/>
              </p:ext>
            </p:extLst>
          </p:nvPr>
        </p:nvGraphicFramePr>
        <p:xfrm>
          <a:off x="1331640" y="1949569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Nawias klamrowy zamykający 4"/>
          <p:cNvSpPr/>
          <p:nvPr/>
        </p:nvSpPr>
        <p:spPr>
          <a:xfrm rot="5400000">
            <a:off x="5904148" y="2745849"/>
            <a:ext cx="504056" cy="864096"/>
          </a:xfrm>
          <a:prstGeom prst="rightBrace">
            <a:avLst>
              <a:gd name="adj1" fmla="val 8333"/>
              <a:gd name="adj2" fmla="val 497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613682" y="2143889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1255945" y="3502749"/>
            <a:ext cx="6268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002060"/>
                </a:solidFill>
              </a:rPr>
              <a:t>Porównujemy kolejno elementy stojące obok siebie</a:t>
            </a:r>
          </a:p>
          <a:p>
            <a:r>
              <a:rPr lang="pl-PL" dirty="0">
                <a:solidFill>
                  <a:srgbClr val="002060"/>
                </a:solidFill>
              </a:rPr>
              <a:t>i jeśli są w złej kolejności, zamieniamy je miejscami.</a:t>
            </a:r>
          </a:p>
        </p:txBody>
      </p:sp>
    </p:spTree>
    <p:extLst>
      <p:ext uri="{BB962C8B-B14F-4D97-AF65-F5344CB8AC3E}">
        <p14:creationId xmlns:p14="http://schemas.microsoft.com/office/powerpoint/2010/main" val="301375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bąbelkowe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018390"/>
              </p:ext>
            </p:extLst>
          </p:nvPr>
        </p:nvGraphicFramePr>
        <p:xfrm>
          <a:off x="1331640" y="1949569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Nawias klamrowy zamykający 4"/>
          <p:cNvSpPr/>
          <p:nvPr/>
        </p:nvSpPr>
        <p:spPr>
          <a:xfrm rot="5400000">
            <a:off x="6552220" y="2745849"/>
            <a:ext cx="504056" cy="864096"/>
          </a:xfrm>
          <a:prstGeom prst="rightBrace">
            <a:avLst>
              <a:gd name="adj1" fmla="val 8333"/>
              <a:gd name="adj2" fmla="val 497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613682" y="2143889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1255945" y="3502749"/>
            <a:ext cx="6268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002060"/>
                </a:solidFill>
              </a:rPr>
              <a:t>Porównujemy kolejno elementy stojące obok siebie</a:t>
            </a:r>
          </a:p>
          <a:p>
            <a:r>
              <a:rPr lang="pl-PL" dirty="0">
                <a:solidFill>
                  <a:srgbClr val="002060"/>
                </a:solidFill>
              </a:rPr>
              <a:t>i jeśli są w złej kolejności, zamieniamy je miejscami.</a:t>
            </a:r>
          </a:p>
        </p:txBody>
      </p:sp>
    </p:spTree>
    <p:extLst>
      <p:ext uri="{BB962C8B-B14F-4D97-AF65-F5344CB8AC3E}">
        <p14:creationId xmlns:p14="http://schemas.microsoft.com/office/powerpoint/2010/main" val="27900795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bąbelkowe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Postępujemy tak n-1 razy, za każdym razem skracając rozpatrywany ciąg.</a:t>
            </a:r>
          </a:p>
          <a:p>
            <a:r>
              <a:rPr lang="pl-PL" dirty="0"/>
              <a:t>W klasycznym algorytmie skracamy ciąg o jeden element. </a:t>
            </a:r>
          </a:p>
          <a:p>
            <a:r>
              <a:rPr lang="pl-PL" dirty="0"/>
              <a:t>Można zmodyfikować algorytm i prowadzić porównania do miejsca ostatniej zamiany – przyspieszenie w zależności od wstępnego posortowania danych.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961628"/>
              </p:ext>
            </p:extLst>
          </p:nvPr>
        </p:nvGraphicFramePr>
        <p:xfrm>
          <a:off x="1331640" y="1949569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B050"/>
                          </a:solidFill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613682" y="2143889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517252" y="3212976"/>
            <a:ext cx="2771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00B050"/>
                </a:solidFill>
              </a:rPr>
              <a:t>na właściwym miejscu</a:t>
            </a:r>
          </a:p>
        </p:txBody>
      </p:sp>
      <p:cxnSp>
        <p:nvCxnSpPr>
          <p:cNvPr id="8" name="Łącznik prosty ze strzałką 7"/>
          <p:cNvCxnSpPr/>
          <p:nvPr/>
        </p:nvCxnSpPr>
        <p:spPr>
          <a:xfrm flipV="1">
            <a:off x="7092280" y="2996952"/>
            <a:ext cx="0" cy="18002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4385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4674" y="304800"/>
            <a:ext cx="8461821" cy="603250"/>
          </a:xfrm>
        </p:spPr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bąbelkowe – przykładowe implementacje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4" t="24871" r="56284" b="58236"/>
          <a:stretch/>
        </p:blipFill>
        <p:spPr bwMode="auto">
          <a:xfrm>
            <a:off x="971601" y="1700808"/>
            <a:ext cx="4392487" cy="126404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3" t="23968" r="58809" b="46614"/>
          <a:stretch/>
        </p:blipFill>
        <p:spPr bwMode="auto">
          <a:xfrm>
            <a:off x="827584" y="3501008"/>
            <a:ext cx="4930214" cy="223224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6664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46AC238-0A32-489B-BA56-1C92C181A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Szkoła ponadpodstawowa – poziom rozszerzony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292A061-AD6E-4218-A757-8EE21B8B6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Uczeń:</a:t>
            </a:r>
          </a:p>
          <a:p>
            <a:r>
              <a:rPr lang="pl-PL" dirty="0"/>
              <a:t>zapisuje za pomocą listy kroków, schematu blokowego lub pseudokodu, i implementuje w wybranym języku programowania, algorytmy poznane na wcześniejszych etapach oraz algorytmy:</a:t>
            </a:r>
          </a:p>
          <a:p>
            <a:pPr marL="471487" lvl="1" indent="0">
              <a:buNone/>
            </a:pPr>
            <a:r>
              <a:rPr lang="pl-PL" dirty="0"/>
              <a:t>[…]</a:t>
            </a:r>
          </a:p>
          <a:p>
            <a:pPr lvl="1"/>
            <a:r>
              <a:rPr lang="pl-PL" b="1" dirty="0"/>
              <a:t>jednoczesnego wyszukiwania elementu najmniejszego i największego,</a:t>
            </a:r>
          </a:p>
          <a:p>
            <a:pPr lvl="1"/>
            <a:r>
              <a:rPr lang="pl-PL" b="1" dirty="0"/>
              <a:t>sortowania ciągu liczb przez scalanie</a:t>
            </a:r>
            <a:r>
              <a:rPr lang="pl-PL" dirty="0"/>
              <a:t>,</a:t>
            </a:r>
          </a:p>
          <a:p>
            <a:pPr marL="471487" lvl="1" indent="0">
              <a:buNone/>
            </a:pPr>
            <a:r>
              <a:rPr lang="pl-PL" dirty="0"/>
              <a:t>[…]</a:t>
            </a:r>
          </a:p>
        </p:txBody>
      </p:sp>
    </p:spTree>
    <p:extLst>
      <p:ext uri="{BB962C8B-B14F-4D97-AF65-F5344CB8AC3E}">
        <p14:creationId xmlns:p14="http://schemas.microsoft.com/office/powerpoint/2010/main" val="2436356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A3B5C20-EC48-4226-B723-2768D729D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Szkoła podstawowa – klasy I-III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CEF94E4-624B-4DF4-9E95-137D48F30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Osiągnięcia w zakresie rozumienia, analizowania i rozwiązywania problemów. Uczeń: </a:t>
            </a:r>
          </a:p>
          <a:p>
            <a:r>
              <a:rPr lang="pl-PL" dirty="0"/>
              <a:t>układa w logicznym porządku: obrazki, teksty, polecenia (instrukcje) składające się m.in. na codzienne czynności;</a:t>
            </a:r>
          </a:p>
          <a:p>
            <a:r>
              <a:rPr lang="pl-PL" dirty="0"/>
              <a:t>tworzy polecenie lub sekwencje poleceń dla określonego planu działania prowadzące do osiągnięcia celu;</a:t>
            </a:r>
          </a:p>
          <a:p>
            <a:r>
              <a:rPr lang="pl-PL" dirty="0"/>
              <a:t>rozwiązuje zadania, zagadki i łamigłówki prowadzące do odkrywania algorytmów.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80985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Problem jednoczesnego szukania min i max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25538"/>
            <a:ext cx="8181726" cy="4967287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C00000"/>
                </a:solidFill>
              </a:rPr>
              <a:t>Dane:   </a:t>
            </a:r>
            <a:r>
              <a:rPr lang="pl-PL" dirty="0"/>
              <a:t>n – liczba naturalna oraz n losowych liczb naturalnych</a:t>
            </a:r>
          </a:p>
          <a:p>
            <a:pPr marL="0" indent="0">
              <a:buNone/>
            </a:pPr>
            <a:r>
              <a:rPr lang="pl-PL" dirty="0">
                <a:solidFill>
                  <a:srgbClr val="C00000"/>
                </a:solidFill>
              </a:rPr>
              <a:t>Wynik: </a:t>
            </a:r>
            <a:r>
              <a:rPr lang="pl-PL" dirty="0"/>
              <a:t>minimalna i maksymalna wartość wśród wylosowanych liczb</a:t>
            </a:r>
          </a:p>
          <a:p>
            <a:pPr marL="0" indent="0">
              <a:buNone/>
            </a:pPr>
            <a:r>
              <a:rPr lang="pl-PL" dirty="0"/>
              <a:t>Przypomnienie – szukanie minimum: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Aby znaleźć minimum wśród n liczb musimy wykonać n-1 porównań elementów.</a:t>
            </a:r>
          </a:p>
          <a:p>
            <a:pPr marL="0" indent="0">
              <a:buNone/>
            </a:pPr>
            <a:r>
              <a:rPr lang="pl-PL" dirty="0"/>
              <a:t>Przy zastosowaniu analogicznego algorytmu dla maksimum, aby znaleźć jednocześnie minimum i maksimum, musimy wykonać </a:t>
            </a:r>
          </a:p>
          <a:p>
            <a:pPr marL="0" indent="0">
              <a:buNone/>
            </a:pPr>
            <a:r>
              <a:rPr lang="pl-PL" dirty="0"/>
              <a:t>2*(n-1) porównań elementów.</a:t>
            </a:r>
          </a:p>
          <a:p>
            <a:pPr marL="0" indent="0">
              <a:buNone/>
            </a:pPr>
            <a:r>
              <a:rPr lang="pl-PL" dirty="0">
                <a:solidFill>
                  <a:srgbClr val="C00000"/>
                </a:solidFill>
              </a:rPr>
              <a:t>Czy liczbę porównań elementów można zmniejszyć?</a:t>
            </a:r>
          </a:p>
          <a:p>
            <a:pPr marL="0" indent="0">
              <a:buNone/>
            </a:pPr>
            <a:r>
              <a:rPr lang="pl-PL" dirty="0"/>
              <a:t> 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" t="9788" r="64449" b="70106"/>
          <a:stretch/>
        </p:blipFill>
        <p:spPr bwMode="auto">
          <a:xfrm>
            <a:off x="703807" y="2306455"/>
            <a:ext cx="4477793" cy="155459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32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Min-Max - iteracyjnie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331640" y="1949569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Nawias klamrowy zamykający 4"/>
          <p:cNvSpPr/>
          <p:nvPr/>
        </p:nvSpPr>
        <p:spPr>
          <a:xfrm rot="5400000">
            <a:off x="1582056" y="2745849"/>
            <a:ext cx="504056" cy="864096"/>
          </a:xfrm>
          <a:prstGeom prst="rightBrace">
            <a:avLst>
              <a:gd name="adj1" fmla="val 8333"/>
              <a:gd name="adj2" fmla="val 497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613682" y="2143889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1255945" y="3502749"/>
            <a:ext cx="7259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002060"/>
                </a:solidFill>
              </a:rPr>
              <a:t>Porównujemy kolejno elementy parami i ustawiamy w parze </a:t>
            </a:r>
          </a:p>
          <a:p>
            <a:r>
              <a:rPr lang="pl-PL" dirty="0">
                <a:solidFill>
                  <a:srgbClr val="002060"/>
                </a:solidFill>
              </a:rPr>
              <a:t>w dobrej kolejności.</a:t>
            </a:r>
          </a:p>
        </p:txBody>
      </p:sp>
    </p:spTree>
    <p:extLst>
      <p:ext uri="{BB962C8B-B14F-4D97-AF65-F5344CB8AC3E}">
        <p14:creationId xmlns:p14="http://schemas.microsoft.com/office/powerpoint/2010/main" val="40988207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Min-Max - iteracyjnie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331640" y="1949569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Nawias klamrowy zamykający 4"/>
          <p:cNvSpPr/>
          <p:nvPr/>
        </p:nvSpPr>
        <p:spPr>
          <a:xfrm rot="5400000">
            <a:off x="2807804" y="2745849"/>
            <a:ext cx="504056" cy="864096"/>
          </a:xfrm>
          <a:prstGeom prst="rightBrace">
            <a:avLst>
              <a:gd name="adj1" fmla="val 8333"/>
              <a:gd name="adj2" fmla="val 497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613682" y="2143889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1255945" y="3502749"/>
            <a:ext cx="7259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002060"/>
                </a:solidFill>
              </a:rPr>
              <a:t>Porównujemy kolejno elementy parami i ustawiamy w parze </a:t>
            </a:r>
          </a:p>
          <a:p>
            <a:r>
              <a:rPr lang="pl-PL" dirty="0">
                <a:solidFill>
                  <a:srgbClr val="002060"/>
                </a:solidFill>
              </a:rPr>
              <a:t>w dobrej kolejności.</a:t>
            </a:r>
          </a:p>
        </p:txBody>
      </p:sp>
    </p:spTree>
    <p:extLst>
      <p:ext uri="{BB962C8B-B14F-4D97-AF65-F5344CB8AC3E}">
        <p14:creationId xmlns:p14="http://schemas.microsoft.com/office/powerpoint/2010/main" val="382202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Min-Max - iteracyjnie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331640" y="1949569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Nawias klamrowy zamykający 4"/>
          <p:cNvSpPr/>
          <p:nvPr/>
        </p:nvSpPr>
        <p:spPr>
          <a:xfrm rot="5400000">
            <a:off x="4103948" y="2745849"/>
            <a:ext cx="504056" cy="864096"/>
          </a:xfrm>
          <a:prstGeom prst="rightBrace">
            <a:avLst>
              <a:gd name="adj1" fmla="val 8333"/>
              <a:gd name="adj2" fmla="val 497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613682" y="2143889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1255945" y="3502749"/>
            <a:ext cx="7259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002060"/>
                </a:solidFill>
              </a:rPr>
              <a:t>Porównujemy kolejno elementy parami i ustawiamy w parze </a:t>
            </a:r>
          </a:p>
          <a:p>
            <a:r>
              <a:rPr lang="pl-PL" dirty="0">
                <a:solidFill>
                  <a:srgbClr val="002060"/>
                </a:solidFill>
              </a:rPr>
              <a:t>w dobrej kolejności.</a:t>
            </a:r>
          </a:p>
        </p:txBody>
      </p:sp>
    </p:spTree>
    <p:extLst>
      <p:ext uri="{BB962C8B-B14F-4D97-AF65-F5344CB8AC3E}">
        <p14:creationId xmlns:p14="http://schemas.microsoft.com/office/powerpoint/2010/main" val="24362542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Min-Max - iteracyjnie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331640" y="1949569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Nawias klamrowy zamykający 4"/>
          <p:cNvSpPr/>
          <p:nvPr/>
        </p:nvSpPr>
        <p:spPr>
          <a:xfrm rot="5400000">
            <a:off x="5328084" y="2745849"/>
            <a:ext cx="504056" cy="864096"/>
          </a:xfrm>
          <a:prstGeom prst="rightBrace">
            <a:avLst>
              <a:gd name="adj1" fmla="val 8333"/>
              <a:gd name="adj2" fmla="val 497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613682" y="2143889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1255945" y="3502749"/>
            <a:ext cx="7259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002060"/>
                </a:solidFill>
              </a:rPr>
              <a:t>Porównujemy kolejno elementy parami i ustawiamy w parze </a:t>
            </a:r>
          </a:p>
          <a:p>
            <a:r>
              <a:rPr lang="pl-PL" dirty="0">
                <a:solidFill>
                  <a:srgbClr val="002060"/>
                </a:solidFill>
              </a:rPr>
              <a:t>w dobrej kolejności.</a:t>
            </a:r>
          </a:p>
        </p:txBody>
      </p:sp>
    </p:spTree>
    <p:extLst>
      <p:ext uri="{BB962C8B-B14F-4D97-AF65-F5344CB8AC3E}">
        <p14:creationId xmlns:p14="http://schemas.microsoft.com/office/powerpoint/2010/main" val="1006373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Min-Max - iteracyjnie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331640" y="1949569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Nawias klamrowy zamykający 4"/>
          <p:cNvSpPr/>
          <p:nvPr/>
        </p:nvSpPr>
        <p:spPr>
          <a:xfrm rot="5400000">
            <a:off x="6552220" y="2745849"/>
            <a:ext cx="504056" cy="864096"/>
          </a:xfrm>
          <a:prstGeom prst="rightBrace">
            <a:avLst>
              <a:gd name="adj1" fmla="val 8333"/>
              <a:gd name="adj2" fmla="val 497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613682" y="2143889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1255945" y="3502749"/>
            <a:ext cx="7259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002060"/>
                </a:solidFill>
              </a:rPr>
              <a:t>Porównujemy kolejno elementy parami i ustawiamy w parze </a:t>
            </a:r>
          </a:p>
          <a:p>
            <a:r>
              <a:rPr lang="pl-PL" dirty="0">
                <a:solidFill>
                  <a:srgbClr val="002060"/>
                </a:solidFill>
              </a:rPr>
              <a:t>w dobrej kolejności.</a:t>
            </a:r>
          </a:p>
        </p:txBody>
      </p:sp>
    </p:spTree>
    <p:extLst>
      <p:ext uri="{BB962C8B-B14F-4D97-AF65-F5344CB8AC3E}">
        <p14:creationId xmlns:p14="http://schemas.microsoft.com/office/powerpoint/2010/main" val="41608741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Min-Max - iteracyjnie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Liczba porównań elementów:</a:t>
            </a:r>
          </a:p>
          <a:p>
            <a:pPr lvl="1"/>
            <a:r>
              <a:rPr lang="pl-PL" dirty="0"/>
              <a:t>n/2 – liczba porównań w parach</a:t>
            </a:r>
          </a:p>
          <a:p>
            <a:pPr lvl="1"/>
            <a:r>
              <a:rPr lang="pl-PL" dirty="0"/>
              <a:t>n/2-1 – liczba porównań przy znajdowaniu minimum</a:t>
            </a:r>
          </a:p>
          <a:p>
            <a:pPr lvl="1"/>
            <a:r>
              <a:rPr lang="pl-PL" dirty="0"/>
              <a:t>n/2-1 – liczba porównań przy znajdowaniu maksimum</a:t>
            </a:r>
          </a:p>
          <a:p>
            <a:pPr lvl="1"/>
            <a:r>
              <a:rPr lang="pl-PL" dirty="0"/>
              <a:t>Razem 3*(n/2)-2 porównań</a:t>
            </a:r>
          </a:p>
          <a:p>
            <a:pPr lvl="1"/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331640" y="1949569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613682" y="2143889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1255945" y="3502749"/>
            <a:ext cx="727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002060"/>
                </a:solidFill>
              </a:rPr>
              <a:t>Wśród liczb o parzystych indeksach szukamy minimum.</a:t>
            </a:r>
          </a:p>
          <a:p>
            <a:r>
              <a:rPr lang="pl-PL" dirty="0">
                <a:solidFill>
                  <a:srgbClr val="002060"/>
                </a:solidFill>
              </a:rPr>
              <a:t>Wśród liczb o nieparzystych indeksach szukamy maksimum. </a:t>
            </a:r>
          </a:p>
        </p:txBody>
      </p:sp>
    </p:spTree>
    <p:extLst>
      <p:ext uri="{BB962C8B-B14F-4D97-AF65-F5344CB8AC3E}">
        <p14:creationId xmlns:p14="http://schemas.microsoft.com/office/powerpoint/2010/main" val="360170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Min-Max – rekurencyjnie idea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25538"/>
            <a:ext cx="8325742" cy="4967287"/>
          </a:xfrm>
        </p:spPr>
        <p:txBody>
          <a:bodyPr/>
          <a:lstStyle/>
          <a:p>
            <a:r>
              <a:rPr lang="pl-PL" dirty="0"/>
              <a:t>Cała lista jest indeksowana od i=0 do j=n-1: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Wersja rekurencyjna bazuje na spostrzeżeniu, że łatwo znaleźć min i max w podlistach jedno i dwuelementowych. W algorytmie stosowana jest </a:t>
            </a:r>
            <a:r>
              <a:rPr lang="pl-PL" dirty="0">
                <a:solidFill>
                  <a:srgbClr val="C00000"/>
                </a:solidFill>
              </a:rPr>
              <a:t>metoda dziel i zwyciężaj.</a:t>
            </a:r>
          </a:p>
          <a:p>
            <a:r>
              <a:rPr lang="pl-PL" dirty="0"/>
              <a:t>Załóżmy, że podlista jest rozważana od indeksu i do j, wtedy:</a:t>
            </a:r>
          </a:p>
          <a:p>
            <a:pPr lvl="1"/>
            <a:r>
              <a:rPr lang="pl-PL" dirty="0"/>
              <a:t>podlista jest jednoelementowa, jeśli i=j, ten jeden element jest jednocześnie min i max,</a:t>
            </a:r>
          </a:p>
          <a:p>
            <a:pPr lvl="1"/>
            <a:r>
              <a:rPr lang="pl-PL" dirty="0"/>
              <a:t>podlista jest dwuelementowa, jeśli i+1=j, min to mniejszy element, max to element większy,</a:t>
            </a:r>
          </a:p>
          <a:p>
            <a:pPr lvl="1"/>
            <a:r>
              <a:rPr lang="pl-PL" dirty="0"/>
              <a:t>jeśli podlista ma więcej niż dwa elementy, rekurencyjnie dzielimy ją na dwie podlisty o indeksach  od i do (</a:t>
            </a:r>
            <a:r>
              <a:rPr lang="pl-PL" dirty="0" err="1"/>
              <a:t>i+j</a:t>
            </a:r>
            <a:r>
              <a:rPr lang="pl-PL" dirty="0"/>
              <a:t>)//2 oraz od (</a:t>
            </a:r>
            <a:r>
              <a:rPr lang="pl-PL" dirty="0" err="1"/>
              <a:t>i+j</a:t>
            </a:r>
            <a:r>
              <a:rPr lang="pl-PL" dirty="0"/>
              <a:t>)//2+1 do j, porównujemy minima i maksima z tych podlist.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331640" y="1949569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613682" y="2143889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58851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solidFill>
                  <a:srgbClr val="C00000"/>
                </a:solidFill>
              </a:rPr>
              <a:t>MinMax</a:t>
            </a:r>
            <a:r>
              <a:rPr lang="pl-PL" dirty="0">
                <a:solidFill>
                  <a:srgbClr val="C00000"/>
                </a:solidFill>
              </a:rPr>
              <a:t> – rekurencyjnie -podział na podprzedziały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 algn="r">
              <a:buNone/>
            </a:pPr>
            <a:r>
              <a:rPr lang="pl-PL" dirty="0"/>
              <a:t>podział</a:t>
            </a:r>
          </a:p>
          <a:p>
            <a:pPr marL="0" indent="0" algn="r">
              <a:buNone/>
            </a:pPr>
            <a:r>
              <a:rPr lang="pl-PL" dirty="0"/>
              <a:t>(</a:t>
            </a:r>
            <a:r>
              <a:rPr lang="pl-PL" dirty="0" err="1"/>
              <a:t>i+j</a:t>
            </a:r>
            <a:r>
              <a:rPr lang="pl-PL" dirty="0"/>
              <a:t>)//2</a:t>
            </a:r>
          </a:p>
          <a:p>
            <a:pPr marL="0" indent="0" algn="r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47664" y="1268760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139174" y="2564904"/>
          <a:ext cx="30007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980490" y="2564904"/>
          <a:ext cx="304789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67544" y="3839344"/>
          <a:ext cx="174567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987824" y="3861048"/>
          <a:ext cx="125510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4777559" y="3861048"/>
          <a:ext cx="181066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7223203" y="3861048"/>
          <a:ext cx="123722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251520" y="5106888"/>
          <a:ext cx="116378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1818215" y="5106888"/>
          <a:ext cx="58189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4499992" y="5178896"/>
          <a:ext cx="119205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6145711" y="5178896"/>
          <a:ext cx="61861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5" name="Łącznik prosty ze strzałką 14"/>
          <p:cNvCxnSpPr>
            <a:stCxn id="4" idx="2"/>
            <a:endCxn id="5" idx="0"/>
          </p:cNvCxnSpPr>
          <p:nvPr/>
        </p:nvCxnSpPr>
        <p:spPr>
          <a:xfrm flipH="1">
            <a:off x="2639563" y="2183160"/>
            <a:ext cx="1932437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>
            <a:endCxn id="7" idx="0"/>
          </p:cNvCxnSpPr>
          <p:nvPr/>
        </p:nvCxnSpPr>
        <p:spPr>
          <a:xfrm flipH="1">
            <a:off x="1340380" y="3457600"/>
            <a:ext cx="1299183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>
            <a:stCxn id="7" idx="2"/>
          </p:cNvCxnSpPr>
          <p:nvPr/>
        </p:nvCxnSpPr>
        <p:spPr>
          <a:xfrm flipH="1">
            <a:off x="833411" y="4753744"/>
            <a:ext cx="506969" cy="33144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>
            <a:stCxn id="7" idx="2"/>
          </p:cNvCxnSpPr>
          <p:nvPr/>
        </p:nvCxnSpPr>
        <p:spPr>
          <a:xfrm>
            <a:off x="1340380" y="4753744"/>
            <a:ext cx="768780" cy="33144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>
            <a:endCxn id="8" idx="0"/>
          </p:cNvCxnSpPr>
          <p:nvPr/>
        </p:nvCxnSpPr>
        <p:spPr>
          <a:xfrm>
            <a:off x="2639564" y="3457600"/>
            <a:ext cx="975812" cy="40344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>
            <a:stCxn id="4" idx="2"/>
            <a:endCxn id="6" idx="0"/>
          </p:cNvCxnSpPr>
          <p:nvPr/>
        </p:nvCxnSpPr>
        <p:spPr>
          <a:xfrm>
            <a:off x="4572000" y="2183160"/>
            <a:ext cx="1932437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>
            <a:endCxn id="9" idx="0"/>
          </p:cNvCxnSpPr>
          <p:nvPr/>
        </p:nvCxnSpPr>
        <p:spPr>
          <a:xfrm flipH="1">
            <a:off x="5682891" y="3457600"/>
            <a:ext cx="821546" cy="40344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>
            <a:stCxn id="9" idx="2"/>
          </p:cNvCxnSpPr>
          <p:nvPr/>
        </p:nvCxnSpPr>
        <p:spPr>
          <a:xfrm flipH="1">
            <a:off x="5096017" y="4775448"/>
            <a:ext cx="586874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ze strzałką 42"/>
          <p:cNvCxnSpPr>
            <a:stCxn id="9" idx="2"/>
          </p:cNvCxnSpPr>
          <p:nvPr/>
        </p:nvCxnSpPr>
        <p:spPr>
          <a:xfrm>
            <a:off x="5682891" y="4775448"/>
            <a:ext cx="772127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ze strzałką 45"/>
          <p:cNvCxnSpPr>
            <a:endCxn id="10" idx="0"/>
          </p:cNvCxnSpPr>
          <p:nvPr/>
        </p:nvCxnSpPr>
        <p:spPr>
          <a:xfrm>
            <a:off x="6504437" y="3457600"/>
            <a:ext cx="1337380" cy="40344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56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solidFill>
                  <a:srgbClr val="C00000"/>
                </a:solidFill>
              </a:rPr>
              <a:t>MinMax</a:t>
            </a:r>
            <a:r>
              <a:rPr lang="pl-PL" dirty="0">
                <a:solidFill>
                  <a:srgbClr val="C00000"/>
                </a:solidFill>
              </a:rPr>
              <a:t> – rekurencyjnie – podział i wyliczanie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 algn="r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47664" y="1268760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139174" y="2564904"/>
          <a:ext cx="30007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67544" y="3839344"/>
          <a:ext cx="174567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251520" y="5106888"/>
          <a:ext cx="116378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5" name="Łącznik prosty ze strzałką 14"/>
          <p:cNvCxnSpPr>
            <a:stCxn id="4" idx="2"/>
            <a:endCxn id="5" idx="0"/>
          </p:cNvCxnSpPr>
          <p:nvPr/>
        </p:nvCxnSpPr>
        <p:spPr>
          <a:xfrm flipH="1">
            <a:off x="2639563" y="2183160"/>
            <a:ext cx="1932437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>
            <a:endCxn id="7" idx="0"/>
          </p:cNvCxnSpPr>
          <p:nvPr/>
        </p:nvCxnSpPr>
        <p:spPr>
          <a:xfrm flipH="1">
            <a:off x="1340380" y="3457600"/>
            <a:ext cx="1299183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>
            <a:stCxn id="7" idx="2"/>
          </p:cNvCxnSpPr>
          <p:nvPr/>
        </p:nvCxnSpPr>
        <p:spPr>
          <a:xfrm flipH="1">
            <a:off x="833411" y="4753744"/>
            <a:ext cx="506969" cy="33144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25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Kolejność czynności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ABK </a:t>
            </a:r>
            <a:fld id="{CC5D492F-CA2C-4909-AEE4-B494BDE23262}" type="datetime1">
              <a:rPr lang="en-US" smtClean="0"/>
              <a:pPr/>
              <a:t>3/2/2020</a:t>
            </a:fld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6</a:t>
            </a:fld>
            <a:endParaRPr kumimoji="0"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5" r="60690" b="8276"/>
          <a:stretch/>
        </p:blipFill>
        <p:spPr bwMode="auto">
          <a:xfrm>
            <a:off x="395536" y="1340768"/>
            <a:ext cx="4154842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6" r="60819" b="27356"/>
          <a:stretch/>
        </p:blipFill>
        <p:spPr bwMode="auto">
          <a:xfrm>
            <a:off x="4361037" y="1593177"/>
            <a:ext cx="4776948" cy="431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02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solidFill>
                  <a:srgbClr val="C00000"/>
                </a:solidFill>
              </a:rPr>
              <a:t>MinMax</a:t>
            </a:r>
            <a:r>
              <a:rPr lang="pl-PL" dirty="0">
                <a:solidFill>
                  <a:srgbClr val="C00000"/>
                </a:solidFill>
              </a:rPr>
              <a:t> - rekurencyjnie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 algn="r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47664" y="1268760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139174" y="2564904"/>
          <a:ext cx="30007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67544" y="3839344"/>
          <a:ext cx="174567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5" name="Łącznik prosty ze strzałką 14"/>
          <p:cNvCxnSpPr>
            <a:stCxn id="4" idx="2"/>
            <a:endCxn id="5" idx="0"/>
          </p:cNvCxnSpPr>
          <p:nvPr/>
        </p:nvCxnSpPr>
        <p:spPr>
          <a:xfrm flipH="1">
            <a:off x="2639563" y="2183160"/>
            <a:ext cx="1932437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>
            <a:endCxn id="7" idx="0"/>
          </p:cNvCxnSpPr>
          <p:nvPr/>
        </p:nvCxnSpPr>
        <p:spPr>
          <a:xfrm flipH="1">
            <a:off x="1340380" y="3457600"/>
            <a:ext cx="1299183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>
            <a:stCxn id="7" idx="2"/>
          </p:cNvCxnSpPr>
          <p:nvPr/>
        </p:nvCxnSpPr>
        <p:spPr>
          <a:xfrm flipH="1">
            <a:off x="833411" y="4753744"/>
            <a:ext cx="506969" cy="33144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251520" y="515719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min1=4</a:t>
            </a:r>
          </a:p>
          <a:p>
            <a:r>
              <a:rPr lang="pl-PL" dirty="0"/>
              <a:t>max1=13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818215" y="5106888"/>
          <a:ext cx="58189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4" name="Łącznik prosty ze strzałką 13"/>
          <p:cNvCxnSpPr/>
          <p:nvPr/>
        </p:nvCxnSpPr>
        <p:spPr>
          <a:xfrm>
            <a:off x="1340380" y="4753744"/>
            <a:ext cx="768780" cy="33144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7042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solidFill>
                  <a:srgbClr val="C00000"/>
                </a:solidFill>
              </a:rPr>
              <a:t>MinMax</a:t>
            </a:r>
            <a:r>
              <a:rPr lang="pl-PL" dirty="0">
                <a:solidFill>
                  <a:srgbClr val="C00000"/>
                </a:solidFill>
              </a:rPr>
              <a:t> - rekurencyjnie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 algn="r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47664" y="1268760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139174" y="2564904"/>
          <a:ext cx="30007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67544" y="3839344"/>
          <a:ext cx="174567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5" name="Łącznik prosty ze strzałką 14"/>
          <p:cNvCxnSpPr>
            <a:stCxn id="4" idx="2"/>
            <a:endCxn id="5" idx="0"/>
          </p:cNvCxnSpPr>
          <p:nvPr/>
        </p:nvCxnSpPr>
        <p:spPr>
          <a:xfrm flipH="1">
            <a:off x="2639563" y="2183160"/>
            <a:ext cx="1932437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>
            <a:endCxn id="7" idx="0"/>
          </p:cNvCxnSpPr>
          <p:nvPr/>
        </p:nvCxnSpPr>
        <p:spPr>
          <a:xfrm flipH="1">
            <a:off x="1340380" y="3457600"/>
            <a:ext cx="1299183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>
            <a:stCxn id="7" idx="2"/>
          </p:cNvCxnSpPr>
          <p:nvPr/>
        </p:nvCxnSpPr>
        <p:spPr>
          <a:xfrm flipH="1">
            <a:off x="833411" y="4753744"/>
            <a:ext cx="506969" cy="33144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251520" y="515719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min1=4</a:t>
            </a:r>
          </a:p>
          <a:p>
            <a:r>
              <a:rPr lang="pl-PL" dirty="0"/>
              <a:t>max1=13</a:t>
            </a:r>
          </a:p>
        </p:txBody>
      </p:sp>
      <p:cxnSp>
        <p:nvCxnSpPr>
          <p:cNvPr id="14" name="Łącznik prosty ze strzałką 13"/>
          <p:cNvCxnSpPr/>
          <p:nvPr/>
        </p:nvCxnSpPr>
        <p:spPr>
          <a:xfrm>
            <a:off x="1340380" y="4753744"/>
            <a:ext cx="768780" cy="33144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1691680" y="516996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min2=3</a:t>
            </a:r>
          </a:p>
          <a:p>
            <a:r>
              <a:rPr lang="pl-PL" dirty="0"/>
              <a:t>max2=3</a:t>
            </a:r>
          </a:p>
        </p:txBody>
      </p:sp>
    </p:spTree>
    <p:extLst>
      <p:ext uri="{BB962C8B-B14F-4D97-AF65-F5344CB8AC3E}">
        <p14:creationId xmlns:p14="http://schemas.microsoft.com/office/powerpoint/2010/main" val="33712223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solidFill>
                  <a:srgbClr val="C00000"/>
                </a:solidFill>
              </a:rPr>
              <a:t>MinMax</a:t>
            </a:r>
            <a:r>
              <a:rPr lang="pl-PL" dirty="0">
                <a:solidFill>
                  <a:srgbClr val="C00000"/>
                </a:solidFill>
              </a:rPr>
              <a:t> - rekurencyjnie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 algn="r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47664" y="1268760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139174" y="2564904"/>
          <a:ext cx="30007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5" name="Łącznik prosty ze strzałką 14"/>
          <p:cNvCxnSpPr>
            <a:stCxn id="4" idx="2"/>
            <a:endCxn id="5" idx="0"/>
          </p:cNvCxnSpPr>
          <p:nvPr/>
        </p:nvCxnSpPr>
        <p:spPr>
          <a:xfrm flipH="1">
            <a:off x="2639563" y="2183160"/>
            <a:ext cx="1932437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 flipH="1">
            <a:off x="1340380" y="3457600"/>
            <a:ext cx="1299183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 flipH="1">
            <a:off x="833411" y="4753744"/>
            <a:ext cx="506969" cy="33144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251520" y="515719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min1=4</a:t>
            </a:r>
          </a:p>
          <a:p>
            <a:r>
              <a:rPr lang="pl-PL" dirty="0"/>
              <a:t>max1=13</a:t>
            </a:r>
          </a:p>
        </p:txBody>
      </p:sp>
      <p:cxnSp>
        <p:nvCxnSpPr>
          <p:cNvPr id="14" name="Łącznik prosty ze strzałką 13"/>
          <p:cNvCxnSpPr/>
          <p:nvPr/>
        </p:nvCxnSpPr>
        <p:spPr>
          <a:xfrm>
            <a:off x="1340380" y="4753744"/>
            <a:ext cx="768780" cy="33144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1691680" y="516996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min2=3</a:t>
            </a:r>
          </a:p>
          <a:p>
            <a:r>
              <a:rPr lang="pl-PL" dirty="0"/>
              <a:t>max2=3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827584" y="4006805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min1=3</a:t>
            </a:r>
          </a:p>
          <a:p>
            <a:r>
              <a:rPr lang="pl-PL" dirty="0"/>
              <a:t>max1=13</a:t>
            </a:r>
          </a:p>
        </p:txBody>
      </p:sp>
    </p:spTree>
    <p:extLst>
      <p:ext uri="{BB962C8B-B14F-4D97-AF65-F5344CB8AC3E}">
        <p14:creationId xmlns:p14="http://schemas.microsoft.com/office/powerpoint/2010/main" val="25503973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solidFill>
                  <a:srgbClr val="C00000"/>
                </a:solidFill>
              </a:rPr>
              <a:t>MinMax</a:t>
            </a:r>
            <a:r>
              <a:rPr lang="pl-PL" dirty="0">
                <a:solidFill>
                  <a:srgbClr val="C00000"/>
                </a:solidFill>
              </a:rPr>
              <a:t> - rekurencyjnie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 algn="r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47664" y="1268760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139174" y="2564904"/>
          <a:ext cx="30007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5" name="Łącznik prosty ze strzałką 14"/>
          <p:cNvCxnSpPr>
            <a:stCxn id="4" idx="2"/>
            <a:endCxn id="5" idx="0"/>
          </p:cNvCxnSpPr>
          <p:nvPr/>
        </p:nvCxnSpPr>
        <p:spPr>
          <a:xfrm flipH="1">
            <a:off x="2639563" y="2183160"/>
            <a:ext cx="1932437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 flipH="1">
            <a:off x="1340380" y="3457600"/>
            <a:ext cx="1299183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 flipH="1">
            <a:off x="833411" y="4753744"/>
            <a:ext cx="506969" cy="33144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251520" y="515719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min1=4</a:t>
            </a:r>
          </a:p>
          <a:p>
            <a:r>
              <a:rPr lang="pl-PL" dirty="0"/>
              <a:t>max1=13</a:t>
            </a:r>
          </a:p>
        </p:txBody>
      </p:sp>
      <p:cxnSp>
        <p:nvCxnSpPr>
          <p:cNvPr id="14" name="Łącznik prosty ze strzałką 13"/>
          <p:cNvCxnSpPr/>
          <p:nvPr/>
        </p:nvCxnSpPr>
        <p:spPr>
          <a:xfrm>
            <a:off x="1340380" y="4753744"/>
            <a:ext cx="768780" cy="33144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1691680" y="516996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min2=3</a:t>
            </a:r>
          </a:p>
          <a:p>
            <a:r>
              <a:rPr lang="pl-PL" dirty="0"/>
              <a:t>max2=3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987824" y="3861048"/>
          <a:ext cx="125510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7" name="Łącznik prosty ze strzałką 16"/>
          <p:cNvCxnSpPr>
            <a:endCxn id="13" idx="0"/>
          </p:cNvCxnSpPr>
          <p:nvPr/>
        </p:nvCxnSpPr>
        <p:spPr>
          <a:xfrm>
            <a:off x="2639564" y="3457600"/>
            <a:ext cx="975812" cy="40344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/>
          <p:cNvSpPr txBox="1"/>
          <p:nvPr/>
        </p:nvSpPr>
        <p:spPr>
          <a:xfrm>
            <a:off x="827584" y="4006805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min1=3</a:t>
            </a:r>
          </a:p>
          <a:p>
            <a:r>
              <a:rPr lang="pl-PL" dirty="0"/>
              <a:t>max1=13</a:t>
            </a:r>
          </a:p>
        </p:txBody>
      </p:sp>
    </p:spTree>
    <p:extLst>
      <p:ext uri="{BB962C8B-B14F-4D97-AF65-F5344CB8AC3E}">
        <p14:creationId xmlns:p14="http://schemas.microsoft.com/office/powerpoint/2010/main" val="23835340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solidFill>
                  <a:srgbClr val="C00000"/>
                </a:solidFill>
              </a:rPr>
              <a:t>MinMax</a:t>
            </a:r>
            <a:r>
              <a:rPr lang="pl-PL" dirty="0">
                <a:solidFill>
                  <a:srgbClr val="C00000"/>
                </a:solidFill>
              </a:rPr>
              <a:t> - rekurencyjnie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 algn="r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47664" y="1268760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139174" y="2564904"/>
          <a:ext cx="30007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5" name="Łącznik prosty ze strzałką 14"/>
          <p:cNvCxnSpPr>
            <a:stCxn id="4" idx="2"/>
            <a:endCxn id="5" idx="0"/>
          </p:cNvCxnSpPr>
          <p:nvPr/>
        </p:nvCxnSpPr>
        <p:spPr>
          <a:xfrm flipH="1">
            <a:off x="2639563" y="2183160"/>
            <a:ext cx="1932437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 flipH="1">
            <a:off x="1340380" y="3457600"/>
            <a:ext cx="1299183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 flipH="1">
            <a:off x="833411" y="4753744"/>
            <a:ext cx="506969" cy="33144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251520" y="515719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min1=4</a:t>
            </a:r>
          </a:p>
          <a:p>
            <a:r>
              <a:rPr lang="pl-PL" dirty="0"/>
              <a:t>max1=13</a:t>
            </a:r>
          </a:p>
        </p:txBody>
      </p:sp>
      <p:cxnSp>
        <p:nvCxnSpPr>
          <p:cNvPr id="14" name="Łącznik prosty ze strzałką 13"/>
          <p:cNvCxnSpPr/>
          <p:nvPr/>
        </p:nvCxnSpPr>
        <p:spPr>
          <a:xfrm>
            <a:off x="1340380" y="4753744"/>
            <a:ext cx="768780" cy="33144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1691680" y="516996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min2=3</a:t>
            </a:r>
          </a:p>
          <a:p>
            <a:r>
              <a:rPr lang="pl-PL" dirty="0"/>
              <a:t>max2=3</a:t>
            </a:r>
          </a:p>
        </p:txBody>
      </p:sp>
      <p:cxnSp>
        <p:nvCxnSpPr>
          <p:cNvPr id="17" name="Łącznik prosty ze strzałką 16"/>
          <p:cNvCxnSpPr/>
          <p:nvPr/>
        </p:nvCxnSpPr>
        <p:spPr>
          <a:xfrm>
            <a:off x="2639564" y="3457600"/>
            <a:ext cx="975812" cy="40344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/>
          <p:cNvSpPr txBox="1"/>
          <p:nvPr/>
        </p:nvSpPr>
        <p:spPr>
          <a:xfrm>
            <a:off x="827584" y="4006805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min1=3</a:t>
            </a:r>
          </a:p>
          <a:p>
            <a:r>
              <a:rPr lang="pl-PL" dirty="0"/>
              <a:t>max1=13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2771800" y="400506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min2=7</a:t>
            </a:r>
          </a:p>
          <a:p>
            <a:r>
              <a:rPr lang="pl-PL" dirty="0"/>
              <a:t>max2=21</a:t>
            </a:r>
          </a:p>
        </p:txBody>
      </p:sp>
    </p:spTree>
    <p:extLst>
      <p:ext uri="{BB962C8B-B14F-4D97-AF65-F5344CB8AC3E}">
        <p14:creationId xmlns:p14="http://schemas.microsoft.com/office/powerpoint/2010/main" val="35924674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solidFill>
                  <a:srgbClr val="C00000"/>
                </a:solidFill>
              </a:rPr>
              <a:t>MinMax</a:t>
            </a:r>
            <a:r>
              <a:rPr lang="pl-PL" dirty="0">
                <a:solidFill>
                  <a:srgbClr val="C00000"/>
                </a:solidFill>
              </a:rPr>
              <a:t> - rekurencyjnie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 algn="r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47664" y="1268760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5" name="Łącznik prosty ze strzałką 14"/>
          <p:cNvCxnSpPr>
            <a:stCxn id="4" idx="2"/>
          </p:cNvCxnSpPr>
          <p:nvPr/>
        </p:nvCxnSpPr>
        <p:spPr>
          <a:xfrm flipH="1">
            <a:off x="2639563" y="2183160"/>
            <a:ext cx="1932437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 flipH="1">
            <a:off x="1340380" y="3457600"/>
            <a:ext cx="1299183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 flipH="1">
            <a:off x="833411" y="4753744"/>
            <a:ext cx="506969" cy="33144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251520" y="515719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min1=4</a:t>
            </a:r>
          </a:p>
          <a:p>
            <a:r>
              <a:rPr lang="pl-PL" dirty="0"/>
              <a:t>max1=13</a:t>
            </a:r>
          </a:p>
        </p:txBody>
      </p:sp>
      <p:cxnSp>
        <p:nvCxnSpPr>
          <p:cNvPr id="14" name="Łącznik prosty ze strzałką 13"/>
          <p:cNvCxnSpPr/>
          <p:nvPr/>
        </p:nvCxnSpPr>
        <p:spPr>
          <a:xfrm>
            <a:off x="1340380" y="4753744"/>
            <a:ext cx="768780" cy="33144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1691680" y="516996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min2=3</a:t>
            </a:r>
          </a:p>
          <a:p>
            <a:r>
              <a:rPr lang="pl-PL" dirty="0"/>
              <a:t>max2=3</a:t>
            </a:r>
          </a:p>
        </p:txBody>
      </p:sp>
      <p:cxnSp>
        <p:nvCxnSpPr>
          <p:cNvPr id="17" name="Łącznik prosty ze strzałką 16"/>
          <p:cNvCxnSpPr/>
          <p:nvPr/>
        </p:nvCxnSpPr>
        <p:spPr>
          <a:xfrm>
            <a:off x="2639564" y="3457600"/>
            <a:ext cx="975812" cy="40344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/>
          <p:cNvSpPr txBox="1"/>
          <p:nvPr/>
        </p:nvSpPr>
        <p:spPr>
          <a:xfrm>
            <a:off x="827584" y="4006805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min1=3</a:t>
            </a:r>
          </a:p>
          <a:p>
            <a:r>
              <a:rPr lang="pl-PL" dirty="0"/>
              <a:t>max1=13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2771800" y="400506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min2=7</a:t>
            </a:r>
          </a:p>
          <a:p>
            <a:r>
              <a:rPr lang="pl-PL" dirty="0"/>
              <a:t>max2=21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1979712" y="2710661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min1=3</a:t>
            </a:r>
          </a:p>
          <a:p>
            <a:r>
              <a:rPr lang="pl-PL" dirty="0"/>
              <a:t>max1=21</a:t>
            </a:r>
          </a:p>
        </p:txBody>
      </p:sp>
    </p:spTree>
    <p:extLst>
      <p:ext uri="{BB962C8B-B14F-4D97-AF65-F5344CB8AC3E}">
        <p14:creationId xmlns:p14="http://schemas.microsoft.com/office/powerpoint/2010/main" val="38139481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solidFill>
                  <a:srgbClr val="C00000"/>
                </a:solidFill>
              </a:rPr>
              <a:t>MinMax</a:t>
            </a:r>
            <a:r>
              <a:rPr lang="pl-PL" dirty="0">
                <a:solidFill>
                  <a:srgbClr val="C00000"/>
                </a:solidFill>
              </a:rPr>
              <a:t> - rekurencyjnie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 algn="r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47664" y="1268760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5" name="Łącznik prosty ze strzałką 14"/>
          <p:cNvCxnSpPr>
            <a:stCxn id="4" idx="2"/>
          </p:cNvCxnSpPr>
          <p:nvPr/>
        </p:nvCxnSpPr>
        <p:spPr>
          <a:xfrm flipH="1">
            <a:off x="2639563" y="2183160"/>
            <a:ext cx="1932437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 flipH="1">
            <a:off x="1340380" y="3457600"/>
            <a:ext cx="1299183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 flipH="1">
            <a:off x="833411" y="4753744"/>
            <a:ext cx="506969" cy="33144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251520" y="515719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min1=4</a:t>
            </a:r>
          </a:p>
          <a:p>
            <a:r>
              <a:rPr lang="pl-PL" dirty="0"/>
              <a:t>max1=13</a:t>
            </a:r>
          </a:p>
        </p:txBody>
      </p:sp>
      <p:cxnSp>
        <p:nvCxnSpPr>
          <p:cNvPr id="14" name="Łącznik prosty ze strzałką 13"/>
          <p:cNvCxnSpPr/>
          <p:nvPr/>
        </p:nvCxnSpPr>
        <p:spPr>
          <a:xfrm>
            <a:off x="1340380" y="4753744"/>
            <a:ext cx="768780" cy="33144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1691680" y="516996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min2=3</a:t>
            </a:r>
          </a:p>
          <a:p>
            <a:r>
              <a:rPr lang="pl-PL" dirty="0"/>
              <a:t>max2=3</a:t>
            </a:r>
          </a:p>
        </p:txBody>
      </p:sp>
      <p:cxnSp>
        <p:nvCxnSpPr>
          <p:cNvPr id="17" name="Łącznik prosty ze strzałką 16"/>
          <p:cNvCxnSpPr/>
          <p:nvPr/>
        </p:nvCxnSpPr>
        <p:spPr>
          <a:xfrm>
            <a:off x="2639564" y="3457600"/>
            <a:ext cx="975812" cy="40344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/>
          <p:cNvSpPr txBox="1"/>
          <p:nvPr/>
        </p:nvSpPr>
        <p:spPr>
          <a:xfrm>
            <a:off x="827584" y="4006805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min1=3</a:t>
            </a:r>
          </a:p>
          <a:p>
            <a:r>
              <a:rPr lang="pl-PL" dirty="0"/>
              <a:t>max1=13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2771800" y="400506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min2=7</a:t>
            </a:r>
          </a:p>
          <a:p>
            <a:r>
              <a:rPr lang="pl-PL" dirty="0"/>
              <a:t>max2=21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1979712" y="2710661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min1=3</a:t>
            </a:r>
          </a:p>
          <a:p>
            <a:r>
              <a:rPr lang="pl-PL" dirty="0"/>
              <a:t>max1=21</a:t>
            </a:r>
          </a:p>
        </p:txBody>
      </p:sp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4980490" y="2564904"/>
          <a:ext cx="304789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4" name="Tabela 23"/>
          <p:cNvGraphicFramePr>
            <a:graphicFrameLocks noGrp="1"/>
          </p:cNvGraphicFramePr>
          <p:nvPr/>
        </p:nvGraphicFramePr>
        <p:xfrm>
          <a:off x="4777559" y="3861048"/>
          <a:ext cx="181066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6" name="Tabela 25"/>
          <p:cNvGraphicFramePr>
            <a:graphicFrameLocks noGrp="1"/>
          </p:cNvGraphicFramePr>
          <p:nvPr/>
        </p:nvGraphicFramePr>
        <p:xfrm>
          <a:off x="4499992" y="5178896"/>
          <a:ext cx="119205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28" name="Łącznik prosty ze strzałką 27"/>
          <p:cNvCxnSpPr>
            <a:endCxn id="22" idx="0"/>
          </p:cNvCxnSpPr>
          <p:nvPr/>
        </p:nvCxnSpPr>
        <p:spPr>
          <a:xfrm>
            <a:off x="4572000" y="2183160"/>
            <a:ext cx="1932437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>
            <a:endCxn id="24" idx="0"/>
          </p:cNvCxnSpPr>
          <p:nvPr/>
        </p:nvCxnSpPr>
        <p:spPr>
          <a:xfrm flipH="1">
            <a:off x="5682891" y="3457600"/>
            <a:ext cx="821546" cy="40344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>
            <a:stCxn id="24" idx="2"/>
          </p:cNvCxnSpPr>
          <p:nvPr/>
        </p:nvCxnSpPr>
        <p:spPr>
          <a:xfrm flipH="1">
            <a:off x="5096017" y="4775448"/>
            <a:ext cx="586874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15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solidFill>
                  <a:srgbClr val="C00000"/>
                </a:solidFill>
              </a:rPr>
              <a:t>MinMax</a:t>
            </a:r>
            <a:r>
              <a:rPr lang="pl-PL" dirty="0">
                <a:solidFill>
                  <a:srgbClr val="C00000"/>
                </a:solidFill>
              </a:rPr>
              <a:t> - rekurencyjnie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 algn="r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47664" y="1268760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5" name="Łącznik prosty ze strzałką 14"/>
          <p:cNvCxnSpPr>
            <a:stCxn id="4" idx="2"/>
          </p:cNvCxnSpPr>
          <p:nvPr/>
        </p:nvCxnSpPr>
        <p:spPr>
          <a:xfrm flipH="1">
            <a:off x="2639563" y="2183160"/>
            <a:ext cx="1932437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 flipH="1">
            <a:off x="1340380" y="3457600"/>
            <a:ext cx="1299183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 flipH="1">
            <a:off x="833411" y="4753744"/>
            <a:ext cx="506969" cy="33144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251520" y="515719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min1=4</a:t>
            </a:r>
          </a:p>
          <a:p>
            <a:r>
              <a:rPr lang="pl-PL" dirty="0"/>
              <a:t>max1=13</a:t>
            </a:r>
          </a:p>
        </p:txBody>
      </p:sp>
      <p:cxnSp>
        <p:nvCxnSpPr>
          <p:cNvPr id="14" name="Łącznik prosty ze strzałką 13"/>
          <p:cNvCxnSpPr/>
          <p:nvPr/>
        </p:nvCxnSpPr>
        <p:spPr>
          <a:xfrm>
            <a:off x="1340380" y="4753744"/>
            <a:ext cx="768780" cy="33144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1691680" y="516996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min2=3</a:t>
            </a:r>
          </a:p>
          <a:p>
            <a:r>
              <a:rPr lang="pl-PL" dirty="0"/>
              <a:t>max2=3</a:t>
            </a:r>
          </a:p>
        </p:txBody>
      </p:sp>
      <p:cxnSp>
        <p:nvCxnSpPr>
          <p:cNvPr id="17" name="Łącznik prosty ze strzałką 16"/>
          <p:cNvCxnSpPr/>
          <p:nvPr/>
        </p:nvCxnSpPr>
        <p:spPr>
          <a:xfrm>
            <a:off x="2639564" y="3457600"/>
            <a:ext cx="975812" cy="40344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/>
          <p:cNvSpPr txBox="1"/>
          <p:nvPr/>
        </p:nvSpPr>
        <p:spPr>
          <a:xfrm>
            <a:off x="827584" y="4006805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min1=3</a:t>
            </a:r>
          </a:p>
          <a:p>
            <a:r>
              <a:rPr lang="pl-PL" dirty="0"/>
              <a:t>max1=13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2771800" y="400506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min2=7</a:t>
            </a:r>
          </a:p>
          <a:p>
            <a:r>
              <a:rPr lang="pl-PL" dirty="0"/>
              <a:t>max2=21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1979712" y="2710661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min1=3</a:t>
            </a:r>
          </a:p>
          <a:p>
            <a:r>
              <a:rPr lang="pl-PL" dirty="0"/>
              <a:t>max1=21</a:t>
            </a:r>
          </a:p>
        </p:txBody>
      </p:sp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4980490" y="2564904"/>
          <a:ext cx="304789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4" name="Tabela 23"/>
          <p:cNvGraphicFramePr>
            <a:graphicFrameLocks noGrp="1"/>
          </p:cNvGraphicFramePr>
          <p:nvPr/>
        </p:nvGraphicFramePr>
        <p:xfrm>
          <a:off x="4777559" y="3861048"/>
          <a:ext cx="181066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28" name="Łącznik prosty ze strzałką 27"/>
          <p:cNvCxnSpPr>
            <a:endCxn id="22" idx="0"/>
          </p:cNvCxnSpPr>
          <p:nvPr/>
        </p:nvCxnSpPr>
        <p:spPr>
          <a:xfrm>
            <a:off x="4572000" y="2183160"/>
            <a:ext cx="1932437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>
            <a:endCxn id="24" idx="0"/>
          </p:cNvCxnSpPr>
          <p:nvPr/>
        </p:nvCxnSpPr>
        <p:spPr>
          <a:xfrm flipH="1">
            <a:off x="5682891" y="3457600"/>
            <a:ext cx="821546" cy="40344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>
            <a:stCxn id="24" idx="2"/>
          </p:cNvCxnSpPr>
          <p:nvPr/>
        </p:nvCxnSpPr>
        <p:spPr>
          <a:xfrm flipH="1">
            <a:off x="5096017" y="4775448"/>
            <a:ext cx="586874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/>
          <p:cNvSpPr txBox="1"/>
          <p:nvPr/>
        </p:nvSpPr>
        <p:spPr>
          <a:xfrm>
            <a:off x="4355976" y="515719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min1=11</a:t>
            </a:r>
          </a:p>
          <a:p>
            <a:r>
              <a:rPr lang="pl-PL" dirty="0"/>
              <a:t>max1=72</a:t>
            </a:r>
          </a:p>
        </p:txBody>
      </p:sp>
    </p:spTree>
    <p:extLst>
      <p:ext uri="{BB962C8B-B14F-4D97-AF65-F5344CB8AC3E}">
        <p14:creationId xmlns:p14="http://schemas.microsoft.com/office/powerpoint/2010/main" val="261246552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solidFill>
                  <a:srgbClr val="C00000"/>
                </a:solidFill>
              </a:rPr>
              <a:t>MinMax</a:t>
            </a:r>
            <a:r>
              <a:rPr lang="pl-PL" dirty="0">
                <a:solidFill>
                  <a:srgbClr val="C00000"/>
                </a:solidFill>
              </a:rPr>
              <a:t> - rekurencyjnie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 algn="r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47664" y="1268760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5" name="Łącznik prosty ze strzałką 14"/>
          <p:cNvCxnSpPr>
            <a:stCxn id="4" idx="2"/>
          </p:cNvCxnSpPr>
          <p:nvPr/>
        </p:nvCxnSpPr>
        <p:spPr>
          <a:xfrm flipH="1">
            <a:off x="2639563" y="2183160"/>
            <a:ext cx="1932437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 flipH="1">
            <a:off x="1340380" y="3457600"/>
            <a:ext cx="1299183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 flipH="1">
            <a:off x="833411" y="4753744"/>
            <a:ext cx="506969" cy="33144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251520" y="515719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min1=4</a:t>
            </a:r>
          </a:p>
          <a:p>
            <a:r>
              <a:rPr lang="pl-PL" dirty="0"/>
              <a:t>max1=13</a:t>
            </a:r>
          </a:p>
        </p:txBody>
      </p:sp>
      <p:cxnSp>
        <p:nvCxnSpPr>
          <p:cNvPr id="14" name="Łącznik prosty ze strzałką 13"/>
          <p:cNvCxnSpPr/>
          <p:nvPr/>
        </p:nvCxnSpPr>
        <p:spPr>
          <a:xfrm>
            <a:off x="1340380" y="4753744"/>
            <a:ext cx="768780" cy="33144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1691680" y="516996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min2=3</a:t>
            </a:r>
          </a:p>
          <a:p>
            <a:r>
              <a:rPr lang="pl-PL" dirty="0"/>
              <a:t>max2=3</a:t>
            </a:r>
          </a:p>
        </p:txBody>
      </p:sp>
      <p:cxnSp>
        <p:nvCxnSpPr>
          <p:cNvPr id="17" name="Łącznik prosty ze strzałką 16"/>
          <p:cNvCxnSpPr/>
          <p:nvPr/>
        </p:nvCxnSpPr>
        <p:spPr>
          <a:xfrm>
            <a:off x="2639564" y="3457600"/>
            <a:ext cx="975812" cy="40344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/>
          <p:cNvSpPr txBox="1"/>
          <p:nvPr/>
        </p:nvSpPr>
        <p:spPr>
          <a:xfrm>
            <a:off x="827584" y="4006805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min1=3</a:t>
            </a:r>
          </a:p>
          <a:p>
            <a:r>
              <a:rPr lang="pl-PL" dirty="0"/>
              <a:t>max1=13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2771800" y="400506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min2=7</a:t>
            </a:r>
          </a:p>
          <a:p>
            <a:r>
              <a:rPr lang="pl-PL" dirty="0"/>
              <a:t>max2=21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1979712" y="2710661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min1=3</a:t>
            </a:r>
          </a:p>
          <a:p>
            <a:r>
              <a:rPr lang="pl-PL" dirty="0"/>
              <a:t>max1=21</a:t>
            </a:r>
          </a:p>
        </p:txBody>
      </p:sp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4980490" y="2564904"/>
          <a:ext cx="304789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4" name="Tabela 23"/>
          <p:cNvGraphicFramePr>
            <a:graphicFrameLocks noGrp="1"/>
          </p:cNvGraphicFramePr>
          <p:nvPr/>
        </p:nvGraphicFramePr>
        <p:xfrm>
          <a:off x="4777559" y="3861048"/>
          <a:ext cx="181066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28" name="Łącznik prosty ze strzałką 27"/>
          <p:cNvCxnSpPr>
            <a:endCxn id="22" idx="0"/>
          </p:cNvCxnSpPr>
          <p:nvPr/>
        </p:nvCxnSpPr>
        <p:spPr>
          <a:xfrm>
            <a:off x="4572000" y="2183160"/>
            <a:ext cx="1932437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>
            <a:endCxn id="24" idx="0"/>
          </p:cNvCxnSpPr>
          <p:nvPr/>
        </p:nvCxnSpPr>
        <p:spPr>
          <a:xfrm flipH="1">
            <a:off x="5682891" y="3457600"/>
            <a:ext cx="821546" cy="40344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>
            <a:stCxn id="24" idx="2"/>
          </p:cNvCxnSpPr>
          <p:nvPr/>
        </p:nvCxnSpPr>
        <p:spPr>
          <a:xfrm flipH="1">
            <a:off x="5096017" y="4775448"/>
            <a:ext cx="586874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/>
          <p:cNvSpPr txBox="1"/>
          <p:nvPr/>
        </p:nvSpPr>
        <p:spPr>
          <a:xfrm>
            <a:off x="4355976" y="515719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min1=11</a:t>
            </a:r>
          </a:p>
          <a:p>
            <a:r>
              <a:rPr lang="pl-PL" dirty="0"/>
              <a:t>max1=72</a:t>
            </a:r>
          </a:p>
        </p:txBody>
      </p:sp>
      <p:graphicFrame>
        <p:nvGraphicFramePr>
          <p:cNvPr id="26" name="Tabela 25"/>
          <p:cNvGraphicFramePr>
            <a:graphicFrameLocks noGrp="1"/>
          </p:cNvGraphicFramePr>
          <p:nvPr/>
        </p:nvGraphicFramePr>
        <p:xfrm>
          <a:off x="6145711" y="5178896"/>
          <a:ext cx="61861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27" name="Łącznik prosty ze strzałką 26"/>
          <p:cNvCxnSpPr/>
          <p:nvPr/>
        </p:nvCxnSpPr>
        <p:spPr>
          <a:xfrm>
            <a:off x="5682891" y="4775448"/>
            <a:ext cx="772127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3223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solidFill>
                  <a:srgbClr val="C00000"/>
                </a:solidFill>
              </a:rPr>
              <a:t>MinMax</a:t>
            </a:r>
            <a:r>
              <a:rPr lang="pl-PL" dirty="0">
                <a:solidFill>
                  <a:srgbClr val="C00000"/>
                </a:solidFill>
              </a:rPr>
              <a:t> - rekurencyjnie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 algn="r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47664" y="1268760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5" name="Łącznik prosty ze strzałką 14"/>
          <p:cNvCxnSpPr>
            <a:stCxn id="4" idx="2"/>
          </p:cNvCxnSpPr>
          <p:nvPr/>
        </p:nvCxnSpPr>
        <p:spPr>
          <a:xfrm flipH="1">
            <a:off x="2639563" y="2183160"/>
            <a:ext cx="1932437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 flipH="1">
            <a:off x="1340380" y="3457600"/>
            <a:ext cx="1299183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 flipH="1">
            <a:off x="833411" y="4753744"/>
            <a:ext cx="506969" cy="33144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251520" y="515719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min1=4</a:t>
            </a:r>
          </a:p>
          <a:p>
            <a:r>
              <a:rPr lang="pl-PL" dirty="0"/>
              <a:t>max1=13</a:t>
            </a:r>
          </a:p>
        </p:txBody>
      </p:sp>
      <p:cxnSp>
        <p:nvCxnSpPr>
          <p:cNvPr id="14" name="Łącznik prosty ze strzałką 13"/>
          <p:cNvCxnSpPr/>
          <p:nvPr/>
        </p:nvCxnSpPr>
        <p:spPr>
          <a:xfrm>
            <a:off x="1340380" y="4753744"/>
            <a:ext cx="768780" cy="33144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1691680" y="516996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min2=3</a:t>
            </a:r>
          </a:p>
          <a:p>
            <a:r>
              <a:rPr lang="pl-PL" dirty="0"/>
              <a:t>max2=3</a:t>
            </a:r>
          </a:p>
        </p:txBody>
      </p:sp>
      <p:cxnSp>
        <p:nvCxnSpPr>
          <p:cNvPr id="17" name="Łącznik prosty ze strzałką 16"/>
          <p:cNvCxnSpPr/>
          <p:nvPr/>
        </p:nvCxnSpPr>
        <p:spPr>
          <a:xfrm>
            <a:off x="2639564" y="3457600"/>
            <a:ext cx="975812" cy="40344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/>
          <p:cNvSpPr txBox="1"/>
          <p:nvPr/>
        </p:nvSpPr>
        <p:spPr>
          <a:xfrm>
            <a:off x="827584" y="4006805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min1=3</a:t>
            </a:r>
          </a:p>
          <a:p>
            <a:r>
              <a:rPr lang="pl-PL" dirty="0"/>
              <a:t>max1=13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2771800" y="400506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min2=7</a:t>
            </a:r>
          </a:p>
          <a:p>
            <a:r>
              <a:rPr lang="pl-PL" dirty="0"/>
              <a:t>max2=21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1979712" y="2710661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min1=3</a:t>
            </a:r>
          </a:p>
          <a:p>
            <a:r>
              <a:rPr lang="pl-PL" dirty="0"/>
              <a:t>max1=21</a:t>
            </a:r>
          </a:p>
        </p:txBody>
      </p:sp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4980490" y="2564904"/>
          <a:ext cx="304789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4" name="Tabela 23"/>
          <p:cNvGraphicFramePr>
            <a:graphicFrameLocks noGrp="1"/>
          </p:cNvGraphicFramePr>
          <p:nvPr/>
        </p:nvGraphicFramePr>
        <p:xfrm>
          <a:off x="4777559" y="3861048"/>
          <a:ext cx="181066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28" name="Łącznik prosty ze strzałką 27"/>
          <p:cNvCxnSpPr>
            <a:endCxn id="22" idx="0"/>
          </p:cNvCxnSpPr>
          <p:nvPr/>
        </p:nvCxnSpPr>
        <p:spPr>
          <a:xfrm>
            <a:off x="4572000" y="2183160"/>
            <a:ext cx="1932437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>
            <a:endCxn id="24" idx="0"/>
          </p:cNvCxnSpPr>
          <p:nvPr/>
        </p:nvCxnSpPr>
        <p:spPr>
          <a:xfrm flipH="1">
            <a:off x="5682891" y="3457600"/>
            <a:ext cx="821546" cy="40344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>
            <a:stCxn id="24" idx="2"/>
          </p:cNvCxnSpPr>
          <p:nvPr/>
        </p:nvCxnSpPr>
        <p:spPr>
          <a:xfrm flipH="1">
            <a:off x="5096017" y="4775448"/>
            <a:ext cx="586874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/>
          <p:cNvSpPr txBox="1"/>
          <p:nvPr/>
        </p:nvSpPr>
        <p:spPr>
          <a:xfrm>
            <a:off x="4355976" y="515719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min1=11</a:t>
            </a:r>
          </a:p>
          <a:p>
            <a:r>
              <a:rPr lang="pl-PL" dirty="0"/>
              <a:t>max1=15</a:t>
            </a:r>
          </a:p>
        </p:txBody>
      </p:sp>
      <p:cxnSp>
        <p:nvCxnSpPr>
          <p:cNvPr id="27" name="Łącznik prosty ze strzałką 26"/>
          <p:cNvCxnSpPr/>
          <p:nvPr/>
        </p:nvCxnSpPr>
        <p:spPr>
          <a:xfrm>
            <a:off x="5682891" y="4775448"/>
            <a:ext cx="772127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ole tekstowe 30"/>
          <p:cNvSpPr txBox="1"/>
          <p:nvPr/>
        </p:nvSpPr>
        <p:spPr>
          <a:xfrm>
            <a:off x="6084168" y="515719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min2=72</a:t>
            </a:r>
          </a:p>
          <a:p>
            <a:r>
              <a:rPr lang="pl-PL" dirty="0"/>
              <a:t>max2=72</a:t>
            </a:r>
          </a:p>
        </p:txBody>
      </p:sp>
    </p:spTree>
    <p:extLst>
      <p:ext uri="{BB962C8B-B14F-4D97-AF65-F5344CB8AC3E}">
        <p14:creationId xmlns:p14="http://schemas.microsoft.com/office/powerpoint/2010/main" val="3346515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5725"/>
            <a:ext cx="7772400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ipsa 6"/>
          <p:cNvSpPr/>
          <p:nvPr/>
        </p:nvSpPr>
        <p:spPr>
          <a:xfrm>
            <a:off x="1239084" y="4015338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609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solidFill>
                  <a:srgbClr val="C00000"/>
                </a:solidFill>
              </a:rPr>
              <a:t>MinMax</a:t>
            </a:r>
            <a:r>
              <a:rPr lang="pl-PL" dirty="0">
                <a:solidFill>
                  <a:srgbClr val="C00000"/>
                </a:solidFill>
              </a:rPr>
              <a:t> - rekurencyjnie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 algn="r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47664" y="1268760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5" name="Łącznik prosty ze strzałką 14"/>
          <p:cNvCxnSpPr>
            <a:stCxn id="4" idx="2"/>
          </p:cNvCxnSpPr>
          <p:nvPr/>
        </p:nvCxnSpPr>
        <p:spPr>
          <a:xfrm flipH="1">
            <a:off x="2639563" y="2183160"/>
            <a:ext cx="1932437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 flipH="1">
            <a:off x="1340380" y="3457600"/>
            <a:ext cx="1299183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 flipH="1">
            <a:off x="833411" y="4753744"/>
            <a:ext cx="506969" cy="33144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251520" y="515719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min1=4</a:t>
            </a:r>
          </a:p>
          <a:p>
            <a:r>
              <a:rPr lang="pl-PL" dirty="0"/>
              <a:t>max1=13</a:t>
            </a:r>
          </a:p>
        </p:txBody>
      </p:sp>
      <p:cxnSp>
        <p:nvCxnSpPr>
          <p:cNvPr id="14" name="Łącznik prosty ze strzałką 13"/>
          <p:cNvCxnSpPr/>
          <p:nvPr/>
        </p:nvCxnSpPr>
        <p:spPr>
          <a:xfrm>
            <a:off x="1340380" y="4753744"/>
            <a:ext cx="768780" cy="33144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1691680" y="516996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min2=3</a:t>
            </a:r>
          </a:p>
          <a:p>
            <a:r>
              <a:rPr lang="pl-PL" dirty="0"/>
              <a:t>max2=3</a:t>
            </a:r>
          </a:p>
        </p:txBody>
      </p:sp>
      <p:cxnSp>
        <p:nvCxnSpPr>
          <p:cNvPr id="17" name="Łącznik prosty ze strzałką 16"/>
          <p:cNvCxnSpPr/>
          <p:nvPr/>
        </p:nvCxnSpPr>
        <p:spPr>
          <a:xfrm>
            <a:off x="2639564" y="3457600"/>
            <a:ext cx="975812" cy="40344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/>
          <p:cNvSpPr txBox="1"/>
          <p:nvPr/>
        </p:nvSpPr>
        <p:spPr>
          <a:xfrm>
            <a:off x="827584" y="4006805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min1=3</a:t>
            </a:r>
          </a:p>
          <a:p>
            <a:r>
              <a:rPr lang="pl-PL" dirty="0"/>
              <a:t>max1=13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2771800" y="400506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min2=7</a:t>
            </a:r>
          </a:p>
          <a:p>
            <a:r>
              <a:rPr lang="pl-PL" dirty="0"/>
              <a:t>max2=21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1979712" y="2710661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min1=3</a:t>
            </a:r>
          </a:p>
          <a:p>
            <a:r>
              <a:rPr lang="pl-PL" dirty="0"/>
              <a:t>max1=21</a:t>
            </a:r>
          </a:p>
        </p:txBody>
      </p:sp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4980490" y="2564904"/>
          <a:ext cx="304789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28" name="Łącznik prosty ze strzałką 27"/>
          <p:cNvCxnSpPr>
            <a:endCxn id="22" idx="0"/>
          </p:cNvCxnSpPr>
          <p:nvPr/>
        </p:nvCxnSpPr>
        <p:spPr>
          <a:xfrm>
            <a:off x="4572000" y="2183160"/>
            <a:ext cx="1932437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/>
          <p:nvPr/>
        </p:nvCxnSpPr>
        <p:spPr>
          <a:xfrm flipH="1">
            <a:off x="5682891" y="3457600"/>
            <a:ext cx="821546" cy="40344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/>
          <p:nvPr/>
        </p:nvCxnSpPr>
        <p:spPr>
          <a:xfrm flipH="1">
            <a:off x="5096017" y="4775448"/>
            <a:ext cx="586874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/>
          <p:cNvSpPr txBox="1"/>
          <p:nvPr/>
        </p:nvSpPr>
        <p:spPr>
          <a:xfrm>
            <a:off x="4355976" y="515719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min1=11</a:t>
            </a:r>
          </a:p>
          <a:p>
            <a:r>
              <a:rPr lang="pl-PL" dirty="0"/>
              <a:t>max1=15</a:t>
            </a:r>
          </a:p>
        </p:txBody>
      </p:sp>
      <p:cxnSp>
        <p:nvCxnSpPr>
          <p:cNvPr id="27" name="Łącznik prosty ze strzałką 26"/>
          <p:cNvCxnSpPr/>
          <p:nvPr/>
        </p:nvCxnSpPr>
        <p:spPr>
          <a:xfrm>
            <a:off x="5682891" y="4775448"/>
            <a:ext cx="772127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ole tekstowe 30"/>
          <p:cNvSpPr txBox="1"/>
          <p:nvPr/>
        </p:nvSpPr>
        <p:spPr>
          <a:xfrm>
            <a:off x="6084168" y="515719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min2=72</a:t>
            </a:r>
          </a:p>
          <a:p>
            <a:r>
              <a:rPr lang="pl-PL" dirty="0"/>
              <a:t>max2=72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5076056" y="407707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min1=11</a:t>
            </a:r>
          </a:p>
          <a:p>
            <a:r>
              <a:rPr lang="pl-PL" dirty="0"/>
              <a:t>max1=72</a:t>
            </a:r>
          </a:p>
        </p:txBody>
      </p:sp>
    </p:spTree>
    <p:extLst>
      <p:ext uri="{BB962C8B-B14F-4D97-AF65-F5344CB8AC3E}">
        <p14:creationId xmlns:p14="http://schemas.microsoft.com/office/powerpoint/2010/main" val="83823231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solidFill>
                  <a:srgbClr val="C00000"/>
                </a:solidFill>
              </a:rPr>
              <a:t>MinMax</a:t>
            </a:r>
            <a:r>
              <a:rPr lang="pl-PL" dirty="0">
                <a:solidFill>
                  <a:srgbClr val="C00000"/>
                </a:solidFill>
              </a:rPr>
              <a:t> - rekurencyjnie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 algn="r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47664" y="1268760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5" name="Łącznik prosty ze strzałką 14"/>
          <p:cNvCxnSpPr>
            <a:stCxn id="4" idx="2"/>
          </p:cNvCxnSpPr>
          <p:nvPr/>
        </p:nvCxnSpPr>
        <p:spPr>
          <a:xfrm flipH="1">
            <a:off x="2639563" y="2183160"/>
            <a:ext cx="1932437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 flipH="1">
            <a:off x="1340380" y="3457600"/>
            <a:ext cx="1299183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 flipH="1">
            <a:off x="833411" y="4753744"/>
            <a:ext cx="506969" cy="33144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251520" y="515719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min1=4</a:t>
            </a:r>
          </a:p>
          <a:p>
            <a:r>
              <a:rPr lang="pl-PL" dirty="0"/>
              <a:t>max1=13</a:t>
            </a:r>
          </a:p>
        </p:txBody>
      </p:sp>
      <p:cxnSp>
        <p:nvCxnSpPr>
          <p:cNvPr id="14" name="Łącznik prosty ze strzałką 13"/>
          <p:cNvCxnSpPr/>
          <p:nvPr/>
        </p:nvCxnSpPr>
        <p:spPr>
          <a:xfrm>
            <a:off x="1340380" y="4753744"/>
            <a:ext cx="768780" cy="33144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1691680" y="516996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min2=3</a:t>
            </a:r>
          </a:p>
          <a:p>
            <a:r>
              <a:rPr lang="pl-PL" dirty="0"/>
              <a:t>max2=3</a:t>
            </a:r>
          </a:p>
        </p:txBody>
      </p:sp>
      <p:cxnSp>
        <p:nvCxnSpPr>
          <p:cNvPr id="17" name="Łącznik prosty ze strzałką 16"/>
          <p:cNvCxnSpPr/>
          <p:nvPr/>
        </p:nvCxnSpPr>
        <p:spPr>
          <a:xfrm>
            <a:off x="2639564" y="3457600"/>
            <a:ext cx="975812" cy="40344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/>
          <p:cNvSpPr txBox="1"/>
          <p:nvPr/>
        </p:nvSpPr>
        <p:spPr>
          <a:xfrm>
            <a:off x="827584" y="4006805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min1=3</a:t>
            </a:r>
          </a:p>
          <a:p>
            <a:r>
              <a:rPr lang="pl-PL" dirty="0"/>
              <a:t>max1=13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2771800" y="400506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min2=7</a:t>
            </a:r>
          </a:p>
          <a:p>
            <a:r>
              <a:rPr lang="pl-PL" dirty="0"/>
              <a:t>max2=21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1979712" y="2710661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min1=3</a:t>
            </a:r>
          </a:p>
          <a:p>
            <a:r>
              <a:rPr lang="pl-PL" dirty="0"/>
              <a:t>max1=21</a:t>
            </a:r>
          </a:p>
        </p:txBody>
      </p:sp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4980490" y="2564904"/>
          <a:ext cx="304789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28" name="Łącznik prosty ze strzałką 27"/>
          <p:cNvCxnSpPr>
            <a:endCxn id="22" idx="0"/>
          </p:cNvCxnSpPr>
          <p:nvPr/>
        </p:nvCxnSpPr>
        <p:spPr>
          <a:xfrm>
            <a:off x="4572000" y="2183160"/>
            <a:ext cx="1932437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/>
          <p:nvPr/>
        </p:nvCxnSpPr>
        <p:spPr>
          <a:xfrm flipH="1">
            <a:off x="5682891" y="3457600"/>
            <a:ext cx="821546" cy="40344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/>
          <p:nvPr/>
        </p:nvCxnSpPr>
        <p:spPr>
          <a:xfrm flipH="1">
            <a:off x="5096017" y="4775448"/>
            <a:ext cx="586874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/>
          <p:cNvSpPr txBox="1"/>
          <p:nvPr/>
        </p:nvSpPr>
        <p:spPr>
          <a:xfrm>
            <a:off x="4355976" y="515719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min1=11</a:t>
            </a:r>
          </a:p>
          <a:p>
            <a:r>
              <a:rPr lang="pl-PL" dirty="0"/>
              <a:t>max1=15</a:t>
            </a:r>
          </a:p>
        </p:txBody>
      </p:sp>
      <p:cxnSp>
        <p:nvCxnSpPr>
          <p:cNvPr id="27" name="Łącznik prosty ze strzałką 26"/>
          <p:cNvCxnSpPr/>
          <p:nvPr/>
        </p:nvCxnSpPr>
        <p:spPr>
          <a:xfrm>
            <a:off x="5682891" y="4775448"/>
            <a:ext cx="772127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ole tekstowe 30"/>
          <p:cNvSpPr txBox="1"/>
          <p:nvPr/>
        </p:nvSpPr>
        <p:spPr>
          <a:xfrm>
            <a:off x="6084168" y="515719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min2=72</a:t>
            </a:r>
          </a:p>
          <a:p>
            <a:r>
              <a:rPr lang="pl-PL" dirty="0"/>
              <a:t>max2=72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5076056" y="407707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min1=11</a:t>
            </a:r>
          </a:p>
          <a:p>
            <a:r>
              <a:rPr lang="pl-PL" dirty="0"/>
              <a:t>max1=72</a:t>
            </a:r>
          </a:p>
        </p:txBody>
      </p:sp>
      <p:graphicFrame>
        <p:nvGraphicFramePr>
          <p:cNvPr id="24" name="Tabela 23"/>
          <p:cNvGraphicFramePr>
            <a:graphicFrameLocks noGrp="1"/>
          </p:cNvGraphicFramePr>
          <p:nvPr/>
        </p:nvGraphicFramePr>
        <p:xfrm>
          <a:off x="7223203" y="3861048"/>
          <a:ext cx="123722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32" name="Łącznik prosty ze strzałką 31"/>
          <p:cNvCxnSpPr>
            <a:endCxn id="24" idx="0"/>
          </p:cNvCxnSpPr>
          <p:nvPr/>
        </p:nvCxnSpPr>
        <p:spPr>
          <a:xfrm>
            <a:off x="6504437" y="3457600"/>
            <a:ext cx="1337380" cy="40344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07003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solidFill>
                  <a:srgbClr val="C00000"/>
                </a:solidFill>
              </a:rPr>
              <a:t>MinMax</a:t>
            </a:r>
            <a:r>
              <a:rPr lang="pl-PL" dirty="0">
                <a:solidFill>
                  <a:srgbClr val="C00000"/>
                </a:solidFill>
              </a:rPr>
              <a:t> - rekurencyjnie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 algn="r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47664" y="1268760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5" name="Łącznik prosty ze strzałką 14"/>
          <p:cNvCxnSpPr>
            <a:stCxn id="4" idx="2"/>
          </p:cNvCxnSpPr>
          <p:nvPr/>
        </p:nvCxnSpPr>
        <p:spPr>
          <a:xfrm flipH="1">
            <a:off x="2639563" y="2183160"/>
            <a:ext cx="1932437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 flipH="1">
            <a:off x="1340380" y="3457600"/>
            <a:ext cx="1299183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 flipH="1">
            <a:off x="833411" y="4753744"/>
            <a:ext cx="506969" cy="33144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251520" y="515719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min1=4</a:t>
            </a:r>
          </a:p>
          <a:p>
            <a:r>
              <a:rPr lang="pl-PL" dirty="0"/>
              <a:t>max1=13</a:t>
            </a:r>
          </a:p>
        </p:txBody>
      </p:sp>
      <p:cxnSp>
        <p:nvCxnSpPr>
          <p:cNvPr id="14" name="Łącznik prosty ze strzałką 13"/>
          <p:cNvCxnSpPr/>
          <p:nvPr/>
        </p:nvCxnSpPr>
        <p:spPr>
          <a:xfrm>
            <a:off x="1340380" y="4753744"/>
            <a:ext cx="768780" cy="33144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1691680" y="516996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min2=3</a:t>
            </a:r>
          </a:p>
          <a:p>
            <a:r>
              <a:rPr lang="pl-PL" dirty="0"/>
              <a:t>max2=3</a:t>
            </a:r>
          </a:p>
        </p:txBody>
      </p:sp>
      <p:cxnSp>
        <p:nvCxnSpPr>
          <p:cNvPr id="17" name="Łącznik prosty ze strzałką 16"/>
          <p:cNvCxnSpPr/>
          <p:nvPr/>
        </p:nvCxnSpPr>
        <p:spPr>
          <a:xfrm>
            <a:off x="2639564" y="3457600"/>
            <a:ext cx="975812" cy="40344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/>
          <p:cNvSpPr txBox="1"/>
          <p:nvPr/>
        </p:nvSpPr>
        <p:spPr>
          <a:xfrm>
            <a:off x="827584" y="4006805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min1=3</a:t>
            </a:r>
          </a:p>
          <a:p>
            <a:r>
              <a:rPr lang="pl-PL" dirty="0"/>
              <a:t>max1=13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2771800" y="400506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min2=7</a:t>
            </a:r>
          </a:p>
          <a:p>
            <a:r>
              <a:rPr lang="pl-PL" dirty="0"/>
              <a:t>max2=21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1979712" y="2710661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min1=3</a:t>
            </a:r>
          </a:p>
          <a:p>
            <a:r>
              <a:rPr lang="pl-PL" dirty="0"/>
              <a:t>max1=21</a:t>
            </a:r>
          </a:p>
        </p:txBody>
      </p:sp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4980490" y="2564904"/>
          <a:ext cx="304789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28" name="Łącznik prosty ze strzałką 27"/>
          <p:cNvCxnSpPr>
            <a:endCxn id="22" idx="0"/>
          </p:cNvCxnSpPr>
          <p:nvPr/>
        </p:nvCxnSpPr>
        <p:spPr>
          <a:xfrm>
            <a:off x="4572000" y="2183160"/>
            <a:ext cx="1932437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/>
          <p:nvPr/>
        </p:nvCxnSpPr>
        <p:spPr>
          <a:xfrm flipH="1">
            <a:off x="5682891" y="3457600"/>
            <a:ext cx="821546" cy="40344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/>
          <p:nvPr/>
        </p:nvCxnSpPr>
        <p:spPr>
          <a:xfrm flipH="1">
            <a:off x="5096017" y="4775448"/>
            <a:ext cx="586874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/>
          <p:cNvSpPr txBox="1"/>
          <p:nvPr/>
        </p:nvSpPr>
        <p:spPr>
          <a:xfrm>
            <a:off x="4355976" y="515719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min1=11</a:t>
            </a:r>
          </a:p>
          <a:p>
            <a:r>
              <a:rPr lang="pl-PL" dirty="0"/>
              <a:t>max1=15</a:t>
            </a:r>
          </a:p>
        </p:txBody>
      </p:sp>
      <p:cxnSp>
        <p:nvCxnSpPr>
          <p:cNvPr id="27" name="Łącznik prosty ze strzałką 26"/>
          <p:cNvCxnSpPr/>
          <p:nvPr/>
        </p:nvCxnSpPr>
        <p:spPr>
          <a:xfrm>
            <a:off x="5682891" y="4775448"/>
            <a:ext cx="772127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ole tekstowe 30"/>
          <p:cNvSpPr txBox="1"/>
          <p:nvPr/>
        </p:nvSpPr>
        <p:spPr>
          <a:xfrm>
            <a:off x="6084168" y="515719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min2=72</a:t>
            </a:r>
          </a:p>
          <a:p>
            <a:r>
              <a:rPr lang="pl-PL" dirty="0"/>
              <a:t>max2=72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5076056" y="407707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min1=11</a:t>
            </a:r>
          </a:p>
          <a:p>
            <a:r>
              <a:rPr lang="pl-PL" dirty="0"/>
              <a:t>max1=72</a:t>
            </a:r>
          </a:p>
        </p:txBody>
      </p:sp>
      <p:cxnSp>
        <p:nvCxnSpPr>
          <p:cNvPr id="32" name="Łącznik prosty ze strzałką 31"/>
          <p:cNvCxnSpPr/>
          <p:nvPr/>
        </p:nvCxnSpPr>
        <p:spPr>
          <a:xfrm>
            <a:off x="6504437" y="3457600"/>
            <a:ext cx="1337380" cy="40344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ole tekstowe 32"/>
          <p:cNvSpPr txBox="1"/>
          <p:nvPr/>
        </p:nvSpPr>
        <p:spPr>
          <a:xfrm>
            <a:off x="7236296" y="407707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min2=2</a:t>
            </a:r>
          </a:p>
          <a:p>
            <a:r>
              <a:rPr lang="pl-PL" dirty="0"/>
              <a:t>max2=3</a:t>
            </a:r>
          </a:p>
        </p:txBody>
      </p:sp>
    </p:spTree>
    <p:extLst>
      <p:ext uri="{BB962C8B-B14F-4D97-AF65-F5344CB8AC3E}">
        <p14:creationId xmlns:p14="http://schemas.microsoft.com/office/powerpoint/2010/main" val="333233944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solidFill>
                  <a:srgbClr val="C00000"/>
                </a:solidFill>
              </a:rPr>
              <a:t>MinMax</a:t>
            </a:r>
            <a:r>
              <a:rPr lang="pl-PL" dirty="0">
                <a:solidFill>
                  <a:srgbClr val="C00000"/>
                </a:solidFill>
              </a:rPr>
              <a:t> - rekurencyjnie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 algn="r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47664" y="1268760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5" name="Łącznik prosty ze strzałką 14"/>
          <p:cNvCxnSpPr>
            <a:stCxn id="4" idx="2"/>
          </p:cNvCxnSpPr>
          <p:nvPr/>
        </p:nvCxnSpPr>
        <p:spPr>
          <a:xfrm flipH="1">
            <a:off x="2639563" y="2183160"/>
            <a:ext cx="1932437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 flipH="1">
            <a:off x="1340380" y="3457600"/>
            <a:ext cx="1299183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 flipH="1">
            <a:off x="833411" y="4753744"/>
            <a:ext cx="506969" cy="33144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251520" y="515719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min1=4</a:t>
            </a:r>
          </a:p>
          <a:p>
            <a:r>
              <a:rPr lang="pl-PL" dirty="0"/>
              <a:t>max1=13</a:t>
            </a:r>
          </a:p>
        </p:txBody>
      </p:sp>
      <p:cxnSp>
        <p:nvCxnSpPr>
          <p:cNvPr id="14" name="Łącznik prosty ze strzałką 13"/>
          <p:cNvCxnSpPr/>
          <p:nvPr/>
        </p:nvCxnSpPr>
        <p:spPr>
          <a:xfrm>
            <a:off x="1340380" y="4753744"/>
            <a:ext cx="768780" cy="33144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1691680" y="516996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min2=3</a:t>
            </a:r>
          </a:p>
          <a:p>
            <a:r>
              <a:rPr lang="pl-PL" dirty="0"/>
              <a:t>max2=3</a:t>
            </a:r>
          </a:p>
        </p:txBody>
      </p:sp>
      <p:cxnSp>
        <p:nvCxnSpPr>
          <p:cNvPr id="17" name="Łącznik prosty ze strzałką 16"/>
          <p:cNvCxnSpPr/>
          <p:nvPr/>
        </p:nvCxnSpPr>
        <p:spPr>
          <a:xfrm>
            <a:off x="2639564" y="3457600"/>
            <a:ext cx="975812" cy="40344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/>
          <p:cNvSpPr txBox="1"/>
          <p:nvPr/>
        </p:nvSpPr>
        <p:spPr>
          <a:xfrm>
            <a:off x="827584" y="4006805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min1=3</a:t>
            </a:r>
          </a:p>
          <a:p>
            <a:r>
              <a:rPr lang="pl-PL" dirty="0"/>
              <a:t>max1=13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2771800" y="400506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min2=7</a:t>
            </a:r>
          </a:p>
          <a:p>
            <a:r>
              <a:rPr lang="pl-PL" dirty="0"/>
              <a:t>max2=21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1979712" y="2710661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min1=3</a:t>
            </a:r>
          </a:p>
          <a:p>
            <a:r>
              <a:rPr lang="pl-PL" dirty="0"/>
              <a:t>max1=21</a:t>
            </a:r>
          </a:p>
        </p:txBody>
      </p:sp>
      <p:cxnSp>
        <p:nvCxnSpPr>
          <p:cNvPr id="28" name="Łącznik prosty ze strzałką 27"/>
          <p:cNvCxnSpPr/>
          <p:nvPr/>
        </p:nvCxnSpPr>
        <p:spPr>
          <a:xfrm>
            <a:off x="4572000" y="2183160"/>
            <a:ext cx="1932437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/>
          <p:nvPr/>
        </p:nvCxnSpPr>
        <p:spPr>
          <a:xfrm flipH="1">
            <a:off x="5682891" y="3457600"/>
            <a:ext cx="821546" cy="40344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/>
          <p:nvPr/>
        </p:nvCxnSpPr>
        <p:spPr>
          <a:xfrm flipH="1">
            <a:off x="5096017" y="4775448"/>
            <a:ext cx="586874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/>
          <p:cNvSpPr txBox="1"/>
          <p:nvPr/>
        </p:nvSpPr>
        <p:spPr>
          <a:xfrm>
            <a:off x="4355976" y="515719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min1=11</a:t>
            </a:r>
          </a:p>
          <a:p>
            <a:r>
              <a:rPr lang="pl-PL" dirty="0"/>
              <a:t>max1=15</a:t>
            </a:r>
          </a:p>
        </p:txBody>
      </p:sp>
      <p:cxnSp>
        <p:nvCxnSpPr>
          <p:cNvPr id="27" name="Łącznik prosty ze strzałką 26"/>
          <p:cNvCxnSpPr/>
          <p:nvPr/>
        </p:nvCxnSpPr>
        <p:spPr>
          <a:xfrm>
            <a:off x="5682891" y="4775448"/>
            <a:ext cx="772127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ole tekstowe 30"/>
          <p:cNvSpPr txBox="1"/>
          <p:nvPr/>
        </p:nvSpPr>
        <p:spPr>
          <a:xfrm>
            <a:off x="6084168" y="515719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min2=72</a:t>
            </a:r>
          </a:p>
          <a:p>
            <a:r>
              <a:rPr lang="pl-PL" dirty="0"/>
              <a:t>max2=72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5076056" y="407707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min1=11</a:t>
            </a:r>
          </a:p>
          <a:p>
            <a:r>
              <a:rPr lang="pl-PL" dirty="0"/>
              <a:t>max1=72</a:t>
            </a:r>
          </a:p>
        </p:txBody>
      </p:sp>
      <p:cxnSp>
        <p:nvCxnSpPr>
          <p:cNvPr id="32" name="Łącznik prosty ze strzałką 31"/>
          <p:cNvCxnSpPr/>
          <p:nvPr/>
        </p:nvCxnSpPr>
        <p:spPr>
          <a:xfrm>
            <a:off x="6504437" y="3457600"/>
            <a:ext cx="1337380" cy="40344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ole tekstowe 32"/>
          <p:cNvSpPr txBox="1"/>
          <p:nvPr/>
        </p:nvSpPr>
        <p:spPr>
          <a:xfrm>
            <a:off x="7236296" y="407707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min2=2</a:t>
            </a:r>
          </a:p>
          <a:p>
            <a:r>
              <a:rPr lang="pl-PL" dirty="0"/>
              <a:t>max2=3</a:t>
            </a:r>
          </a:p>
        </p:txBody>
      </p:sp>
      <p:sp>
        <p:nvSpPr>
          <p:cNvPr id="34" name="pole tekstowe 33"/>
          <p:cNvSpPr txBox="1"/>
          <p:nvPr/>
        </p:nvSpPr>
        <p:spPr>
          <a:xfrm>
            <a:off x="5940152" y="270892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min2=2</a:t>
            </a:r>
          </a:p>
          <a:p>
            <a:r>
              <a:rPr lang="pl-PL" dirty="0"/>
              <a:t>max2=72</a:t>
            </a:r>
          </a:p>
        </p:txBody>
      </p:sp>
    </p:spTree>
    <p:extLst>
      <p:ext uri="{BB962C8B-B14F-4D97-AF65-F5344CB8AC3E}">
        <p14:creationId xmlns:p14="http://schemas.microsoft.com/office/powerpoint/2010/main" val="166244058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solidFill>
                  <a:srgbClr val="C00000"/>
                </a:solidFill>
              </a:rPr>
              <a:t>MinMax</a:t>
            </a:r>
            <a:r>
              <a:rPr lang="pl-PL" dirty="0">
                <a:solidFill>
                  <a:srgbClr val="C00000"/>
                </a:solidFill>
              </a:rPr>
              <a:t> – rekurencyjnie – dziel i zwyciężaj!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 algn="r">
              <a:buNone/>
            </a:pPr>
            <a:endParaRPr lang="pl-PL" dirty="0"/>
          </a:p>
        </p:txBody>
      </p:sp>
      <p:cxnSp>
        <p:nvCxnSpPr>
          <p:cNvPr id="15" name="Łącznik prosty ze strzałką 14"/>
          <p:cNvCxnSpPr/>
          <p:nvPr/>
        </p:nvCxnSpPr>
        <p:spPr>
          <a:xfrm flipH="1">
            <a:off x="2639563" y="2183160"/>
            <a:ext cx="1932437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 flipH="1">
            <a:off x="1340380" y="3457600"/>
            <a:ext cx="1299183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 flipH="1">
            <a:off x="833411" y="4753744"/>
            <a:ext cx="506969" cy="33144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251520" y="515719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min1=4</a:t>
            </a:r>
          </a:p>
          <a:p>
            <a:r>
              <a:rPr lang="pl-PL" dirty="0"/>
              <a:t>max1=13</a:t>
            </a:r>
          </a:p>
        </p:txBody>
      </p:sp>
      <p:cxnSp>
        <p:nvCxnSpPr>
          <p:cNvPr id="14" name="Łącznik prosty ze strzałką 13"/>
          <p:cNvCxnSpPr/>
          <p:nvPr/>
        </p:nvCxnSpPr>
        <p:spPr>
          <a:xfrm>
            <a:off x="1340380" y="4753744"/>
            <a:ext cx="768780" cy="33144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1691680" y="516996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min2=3</a:t>
            </a:r>
          </a:p>
          <a:p>
            <a:r>
              <a:rPr lang="pl-PL" dirty="0"/>
              <a:t>max2=3</a:t>
            </a:r>
          </a:p>
        </p:txBody>
      </p:sp>
      <p:cxnSp>
        <p:nvCxnSpPr>
          <p:cNvPr id="17" name="Łącznik prosty ze strzałką 16"/>
          <p:cNvCxnSpPr/>
          <p:nvPr/>
        </p:nvCxnSpPr>
        <p:spPr>
          <a:xfrm>
            <a:off x="2639564" y="3457600"/>
            <a:ext cx="975812" cy="40344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/>
          <p:cNvSpPr txBox="1"/>
          <p:nvPr/>
        </p:nvSpPr>
        <p:spPr>
          <a:xfrm>
            <a:off x="827584" y="4006805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min1=3</a:t>
            </a:r>
          </a:p>
          <a:p>
            <a:r>
              <a:rPr lang="pl-PL" dirty="0"/>
              <a:t>max1=13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2771800" y="400506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min2=7</a:t>
            </a:r>
          </a:p>
          <a:p>
            <a:r>
              <a:rPr lang="pl-PL" dirty="0"/>
              <a:t>max2=21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1979712" y="2710661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min1=3</a:t>
            </a:r>
          </a:p>
          <a:p>
            <a:r>
              <a:rPr lang="pl-PL" dirty="0"/>
              <a:t>max1=21</a:t>
            </a:r>
          </a:p>
        </p:txBody>
      </p:sp>
      <p:cxnSp>
        <p:nvCxnSpPr>
          <p:cNvPr id="28" name="Łącznik prosty ze strzałką 27"/>
          <p:cNvCxnSpPr/>
          <p:nvPr/>
        </p:nvCxnSpPr>
        <p:spPr>
          <a:xfrm>
            <a:off x="4572000" y="2183160"/>
            <a:ext cx="1932437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/>
          <p:nvPr/>
        </p:nvCxnSpPr>
        <p:spPr>
          <a:xfrm flipH="1">
            <a:off x="5682891" y="3457600"/>
            <a:ext cx="821546" cy="40344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/>
          <p:nvPr/>
        </p:nvCxnSpPr>
        <p:spPr>
          <a:xfrm flipH="1">
            <a:off x="5096017" y="4775448"/>
            <a:ext cx="586874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/>
          <p:cNvSpPr txBox="1"/>
          <p:nvPr/>
        </p:nvSpPr>
        <p:spPr>
          <a:xfrm>
            <a:off x="4355976" y="515719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min1=11</a:t>
            </a:r>
          </a:p>
          <a:p>
            <a:r>
              <a:rPr lang="pl-PL" dirty="0"/>
              <a:t>max1=15</a:t>
            </a:r>
          </a:p>
        </p:txBody>
      </p:sp>
      <p:cxnSp>
        <p:nvCxnSpPr>
          <p:cNvPr id="27" name="Łącznik prosty ze strzałką 26"/>
          <p:cNvCxnSpPr/>
          <p:nvPr/>
        </p:nvCxnSpPr>
        <p:spPr>
          <a:xfrm>
            <a:off x="5682891" y="4775448"/>
            <a:ext cx="772127" cy="381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ole tekstowe 30"/>
          <p:cNvSpPr txBox="1"/>
          <p:nvPr/>
        </p:nvSpPr>
        <p:spPr>
          <a:xfrm>
            <a:off x="6084168" y="515719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min2=72</a:t>
            </a:r>
          </a:p>
          <a:p>
            <a:r>
              <a:rPr lang="pl-PL" dirty="0"/>
              <a:t>max2=72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5076056" y="407707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min1=11</a:t>
            </a:r>
          </a:p>
          <a:p>
            <a:r>
              <a:rPr lang="pl-PL" dirty="0"/>
              <a:t>max1=72</a:t>
            </a:r>
          </a:p>
        </p:txBody>
      </p:sp>
      <p:cxnSp>
        <p:nvCxnSpPr>
          <p:cNvPr id="32" name="Łącznik prosty ze strzałką 31"/>
          <p:cNvCxnSpPr/>
          <p:nvPr/>
        </p:nvCxnSpPr>
        <p:spPr>
          <a:xfrm>
            <a:off x="6504437" y="3457600"/>
            <a:ext cx="1337380" cy="40344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ole tekstowe 32"/>
          <p:cNvSpPr txBox="1"/>
          <p:nvPr/>
        </p:nvSpPr>
        <p:spPr>
          <a:xfrm>
            <a:off x="7236296" y="407707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min2=2</a:t>
            </a:r>
          </a:p>
          <a:p>
            <a:r>
              <a:rPr lang="pl-PL" dirty="0"/>
              <a:t>max2=3</a:t>
            </a:r>
          </a:p>
        </p:txBody>
      </p:sp>
      <p:sp>
        <p:nvSpPr>
          <p:cNvPr id="34" name="pole tekstowe 33"/>
          <p:cNvSpPr txBox="1"/>
          <p:nvPr/>
        </p:nvSpPr>
        <p:spPr>
          <a:xfrm>
            <a:off x="5801320" y="2710661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min2=2</a:t>
            </a:r>
          </a:p>
          <a:p>
            <a:r>
              <a:rPr lang="pl-PL" dirty="0"/>
              <a:t>max2=72</a:t>
            </a:r>
          </a:p>
        </p:txBody>
      </p:sp>
      <p:sp>
        <p:nvSpPr>
          <p:cNvPr id="35" name="pole tekstowe 34"/>
          <p:cNvSpPr txBox="1"/>
          <p:nvPr/>
        </p:nvSpPr>
        <p:spPr>
          <a:xfrm>
            <a:off x="3851920" y="141277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min=2</a:t>
            </a:r>
          </a:p>
          <a:p>
            <a:r>
              <a:rPr lang="pl-PL" dirty="0"/>
              <a:t>max=72</a:t>
            </a:r>
          </a:p>
        </p:txBody>
      </p:sp>
    </p:spTree>
    <p:extLst>
      <p:ext uri="{BB962C8B-B14F-4D97-AF65-F5344CB8AC3E}">
        <p14:creationId xmlns:p14="http://schemas.microsoft.com/office/powerpoint/2010/main" val="297275190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Min Max - Liczba porównań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Dla uproszczenia obliczeń załóżmy, że (*) n=2</a:t>
            </a:r>
            <a:r>
              <a:rPr lang="pl-PL" baseline="30000" dirty="0"/>
              <a:t>k</a:t>
            </a:r>
            <a:r>
              <a:rPr lang="pl-PL" dirty="0"/>
              <a:t>. Oznaczmy przez r(n) liczbę porównań dla n elementów. Wtedy: 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Z powyższego:</a:t>
            </a:r>
          </a:p>
          <a:p>
            <a:pPr lvl="1"/>
            <a:r>
              <a:rPr lang="pl-PL" dirty="0"/>
              <a:t>(**)    r(</a:t>
            </a:r>
            <a:r>
              <a:rPr lang="pl-PL" sz="1800" dirty="0">
                <a:ea typeface="+mn-ea"/>
                <a:cs typeface="+mn-cs"/>
              </a:rPr>
              <a:t>n/2)</a:t>
            </a:r>
            <a:r>
              <a:rPr lang="pl-PL" baseline="-25000" dirty="0"/>
              <a:t> </a:t>
            </a:r>
            <a:r>
              <a:rPr lang="pl-PL" dirty="0"/>
              <a:t>= 2 * r(</a:t>
            </a:r>
            <a:r>
              <a:rPr lang="pl-PL" sz="1800" dirty="0">
                <a:ea typeface="+mn-ea"/>
                <a:cs typeface="+mn-cs"/>
              </a:rPr>
              <a:t>n/4)</a:t>
            </a:r>
            <a:r>
              <a:rPr lang="pl-PL" dirty="0"/>
              <a:t>+2</a:t>
            </a:r>
          </a:p>
          <a:p>
            <a:pPr lvl="1"/>
            <a:r>
              <a:rPr lang="pl-PL" dirty="0"/>
              <a:t>	(***)  r(</a:t>
            </a:r>
            <a:r>
              <a:rPr lang="pl-PL" sz="1800" dirty="0">
                <a:ea typeface="+mn-ea"/>
                <a:cs typeface="+mn-cs"/>
              </a:rPr>
              <a:t>n/4)</a:t>
            </a:r>
            <a:r>
              <a:rPr lang="pl-PL" baseline="-25000" dirty="0"/>
              <a:t> </a:t>
            </a:r>
            <a:r>
              <a:rPr lang="pl-PL" dirty="0"/>
              <a:t>= 2 * r(</a:t>
            </a:r>
            <a:r>
              <a:rPr lang="pl-PL" sz="1800" dirty="0">
                <a:ea typeface="+mn-ea"/>
                <a:cs typeface="+mn-cs"/>
              </a:rPr>
              <a:t>n/8)</a:t>
            </a:r>
            <a:r>
              <a:rPr lang="pl-PL" dirty="0"/>
              <a:t>+2</a:t>
            </a:r>
          </a:p>
          <a:p>
            <a:endParaRPr lang="pl-PL" dirty="0"/>
          </a:p>
          <a:p>
            <a:r>
              <a:rPr lang="pl-PL" dirty="0"/>
              <a:t>Rozwiązujemy rekurencję korzystając z (*) i (**), a potem uogólniając i podstawiając (*) 2</a:t>
            </a:r>
            <a:r>
              <a:rPr lang="pl-PL" baseline="30000" dirty="0"/>
              <a:t>k</a:t>
            </a:r>
            <a:r>
              <a:rPr lang="pl-PL" dirty="0"/>
              <a:t>=n, 2</a:t>
            </a:r>
            <a:r>
              <a:rPr lang="pl-PL" baseline="30000" dirty="0"/>
              <a:t>k-1</a:t>
            </a:r>
            <a:r>
              <a:rPr lang="pl-PL" dirty="0"/>
              <a:t>=n/2.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 bwMode="auto">
          <a:xfrm>
            <a:off x="2051720" y="2060848"/>
            <a:ext cx="482453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18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1600">
                <a:solidFill>
                  <a:srgbClr val="002060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1400">
                <a:solidFill>
                  <a:srgbClr val="002060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1200">
                <a:solidFill>
                  <a:srgbClr val="002060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000">
                <a:solidFill>
                  <a:srgbClr val="002060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pl-PL" kern="0" dirty="0"/>
              <a:t>          	0    			dla n=1</a:t>
            </a:r>
          </a:p>
          <a:p>
            <a:pPr marL="0" indent="0">
              <a:buFont typeface="Wingdings" pitchFamily="2" charset="2"/>
              <a:buNone/>
            </a:pPr>
            <a:r>
              <a:rPr lang="pl-PL" kern="0" dirty="0"/>
              <a:t>r(n)</a:t>
            </a:r>
            <a:r>
              <a:rPr lang="pl-PL" kern="0" baseline="-25000" dirty="0"/>
              <a:t> </a:t>
            </a:r>
            <a:r>
              <a:rPr lang="pl-PL" kern="0" dirty="0"/>
              <a:t>= 	1			dla n=2</a:t>
            </a:r>
          </a:p>
          <a:p>
            <a:pPr marL="0" indent="0">
              <a:buFont typeface="Wingdings" pitchFamily="2" charset="2"/>
              <a:buNone/>
            </a:pPr>
            <a:r>
              <a:rPr lang="pl-PL" kern="0" dirty="0"/>
              <a:t>          	2*r(n/2)+2		dla n&gt;2</a:t>
            </a:r>
          </a:p>
        </p:txBody>
      </p:sp>
      <p:sp>
        <p:nvSpPr>
          <p:cNvPr id="5" name="Nawias klamrowy otwierający 4"/>
          <p:cNvSpPr/>
          <p:nvPr/>
        </p:nvSpPr>
        <p:spPr>
          <a:xfrm>
            <a:off x="2699792" y="2014240"/>
            <a:ext cx="288032" cy="11521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710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Min Max - Liczba porównań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l-PL" dirty="0"/>
              <a:t>(*)    n=2</a:t>
            </a:r>
            <a:r>
              <a:rPr lang="pl-PL" baseline="30000" dirty="0"/>
              <a:t>k</a:t>
            </a:r>
            <a:endParaRPr lang="pl-PL" dirty="0"/>
          </a:p>
          <a:p>
            <a:pPr lvl="1"/>
            <a:r>
              <a:rPr lang="pl-PL" dirty="0"/>
              <a:t>(**)    r(</a:t>
            </a:r>
            <a:r>
              <a:rPr lang="pl-PL" sz="1800" dirty="0">
                <a:ea typeface="+mn-ea"/>
                <a:cs typeface="+mn-cs"/>
              </a:rPr>
              <a:t>n/2)</a:t>
            </a:r>
            <a:r>
              <a:rPr lang="pl-PL" baseline="-25000" dirty="0"/>
              <a:t> </a:t>
            </a:r>
            <a:r>
              <a:rPr lang="pl-PL" dirty="0"/>
              <a:t>= 2 * r(</a:t>
            </a:r>
            <a:r>
              <a:rPr lang="pl-PL" sz="1800" dirty="0">
                <a:ea typeface="+mn-ea"/>
                <a:cs typeface="+mn-cs"/>
              </a:rPr>
              <a:t>n/4)</a:t>
            </a:r>
            <a:r>
              <a:rPr lang="pl-PL" dirty="0"/>
              <a:t>+2</a:t>
            </a:r>
          </a:p>
          <a:p>
            <a:pPr lvl="1"/>
            <a:r>
              <a:rPr lang="pl-PL" dirty="0"/>
              <a:t>	(***)  r(</a:t>
            </a:r>
            <a:r>
              <a:rPr lang="pl-PL" sz="1800" dirty="0">
                <a:ea typeface="+mn-ea"/>
                <a:cs typeface="+mn-cs"/>
              </a:rPr>
              <a:t>n/4)</a:t>
            </a:r>
            <a:r>
              <a:rPr lang="pl-PL" baseline="-25000" dirty="0"/>
              <a:t> </a:t>
            </a:r>
            <a:r>
              <a:rPr lang="pl-PL" dirty="0"/>
              <a:t>= 2 * r(</a:t>
            </a:r>
            <a:r>
              <a:rPr lang="pl-PL" sz="1800" dirty="0">
                <a:ea typeface="+mn-ea"/>
                <a:cs typeface="+mn-cs"/>
              </a:rPr>
              <a:t>n/8)</a:t>
            </a:r>
            <a:r>
              <a:rPr lang="pl-PL" dirty="0"/>
              <a:t>+2</a:t>
            </a:r>
          </a:p>
          <a:p>
            <a:pPr marL="0" lvl="1" indent="0">
              <a:buNone/>
            </a:pPr>
            <a:endParaRPr lang="pl-PL" dirty="0"/>
          </a:p>
          <a:p>
            <a:pPr marL="0" lvl="1" indent="0">
              <a:buNone/>
            </a:pPr>
            <a:r>
              <a:rPr lang="pl-PL" dirty="0"/>
              <a:t>Rozwiązanie:</a:t>
            </a:r>
          </a:p>
          <a:p>
            <a:pPr marL="0" lvl="1" indent="0">
              <a:buNone/>
            </a:pPr>
            <a:r>
              <a:rPr lang="pl-PL" dirty="0"/>
              <a:t>	r(n)=2*r(n/2)+2=</a:t>
            </a:r>
          </a:p>
          <a:p>
            <a:pPr marL="0" lvl="1" indent="0">
              <a:buNone/>
            </a:pPr>
            <a:r>
              <a:rPr lang="pl-PL" dirty="0"/>
              <a:t>    (**)	= 2*(2 * r(</a:t>
            </a:r>
            <a:r>
              <a:rPr lang="pl-PL" sz="1800" dirty="0"/>
              <a:t>n/4)</a:t>
            </a:r>
            <a:r>
              <a:rPr lang="pl-PL" dirty="0"/>
              <a:t>+2)+2 = </a:t>
            </a:r>
          </a:p>
          <a:p>
            <a:pPr marL="0" lvl="1" indent="0">
              <a:buNone/>
            </a:pPr>
            <a:r>
              <a:rPr lang="pl-PL" dirty="0"/>
              <a:t>	= 2</a:t>
            </a:r>
            <a:r>
              <a:rPr lang="pl-PL" baseline="30000" dirty="0"/>
              <a:t>2</a:t>
            </a:r>
            <a:r>
              <a:rPr lang="pl-PL" dirty="0"/>
              <a:t>*r(n/4)+2</a:t>
            </a:r>
            <a:r>
              <a:rPr lang="pl-PL" baseline="30000" dirty="0"/>
              <a:t>2</a:t>
            </a:r>
            <a:r>
              <a:rPr lang="pl-PL" dirty="0"/>
              <a:t>+2= </a:t>
            </a:r>
          </a:p>
          <a:p>
            <a:pPr marL="0" lvl="1" indent="0">
              <a:buNone/>
            </a:pPr>
            <a:r>
              <a:rPr lang="pl-PL" dirty="0"/>
              <a:t>  (***)  	= 2</a:t>
            </a:r>
            <a:r>
              <a:rPr lang="pl-PL" baseline="30000" dirty="0"/>
              <a:t>2</a:t>
            </a:r>
            <a:r>
              <a:rPr lang="pl-PL" dirty="0"/>
              <a:t>*(2 * r(</a:t>
            </a:r>
            <a:r>
              <a:rPr lang="pl-PL" sz="1800" dirty="0"/>
              <a:t>n/8)</a:t>
            </a:r>
            <a:r>
              <a:rPr lang="pl-PL" dirty="0"/>
              <a:t>+2)+2</a:t>
            </a:r>
            <a:r>
              <a:rPr lang="pl-PL" baseline="30000" dirty="0"/>
              <a:t>2</a:t>
            </a:r>
            <a:r>
              <a:rPr lang="pl-PL" dirty="0"/>
              <a:t>+2 = </a:t>
            </a:r>
          </a:p>
          <a:p>
            <a:pPr marL="0" lvl="1" indent="0">
              <a:buNone/>
            </a:pPr>
            <a:r>
              <a:rPr lang="pl-PL" dirty="0"/>
              <a:t>	= 2</a:t>
            </a:r>
            <a:r>
              <a:rPr lang="pl-PL" baseline="30000" dirty="0"/>
              <a:t>3</a:t>
            </a:r>
            <a:r>
              <a:rPr lang="pl-PL" dirty="0"/>
              <a:t>*r(n/2</a:t>
            </a:r>
            <a:r>
              <a:rPr lang="pl-PL" baseline="30000" dirty="0"/>
              <a:t>3</a:t>
            </a:r>
            <a:r>
              <a:rPr lang="pl-PL" dirty="0"/>
              <a:t>)+2</a:t>
            </a:r>
            <a:r>
              <a:rPr lang="pl-PL" baseline="30000" dirty="0"/>
              <a:t>3</a:t>
            </a:r>
            <a:r>
              <a:rPr lang="pl-PL" dirty="0"/>
              <a:t>+2</a:t>
            </a:r>
            <a:r>
              <a:rPr lang="pl-PL" baseline="30000" dirty="0"/>
              <a:t>2</a:t>
            </a:r>
            <a:r>
              <a:rPr lang="pl-PL" dirty="0"/>
              <a:t>+2 = … =</a:t>
            </a:r>
          </a:p>
          <a:p>
            <a:pPr marL="0" lvl="1" indent="0">
              <a:buNone/>
            </a:pPr>
            <a:r>
              <a:rPr lang="pl-PL" dirty="0"/>
              <a:t>	= 2</a:t>
            </a:r>
            <a:r>
              <a:rPr lang="pl-PL" baseline="30000" dirty="0"/>
              <a:t>k-1</a:t>
            </a:r>
            <a:r>
              <a:rPr lang="pl-PL" dirty="0"/>
              <a:t>*r(n/2</a:t>
            </a:r>
            <a:r>
              <a:rPr lang="pl-PL" baseline="30000" dirty="0"/>
              <a:t>k-1</a:t>
            </a:r>
            <a:r>
              <a:rPr lang="pl-PL" dirty="0"/>
              <a:t>)+</a:t>
            </a:r>
            <a:r>
              <a:rPr lang="pl-PL" dirty="0" err="1"/>
              <a:t>2</a:t>
            </a:r>
            <a:r>
              <a:rPr lang="pl-PL" baseline="30000" dirty="0" err="1"/>
              <a:t>k-1</a:t>
            </a:r>
            <a:r>
              <a:rPr lang="pl-PL" dirty="0"/>
              <a:t>+ … +2</a:t>
            </a:r>
            <a:r>
              <a:rPr lang="pl-PL" baseline="30000" dirty="0"/>
              <a:t>3</a:t>
            </a:r>
            <a:r>
              <a:rPr lang="pl-PL" dirty="0"/>
              <a:t>+2</a:t>
            </a:r>
            <a:r>
              <a:rPr lang="pl-PL" baseline="30000" dirty="0"/>
              <a:t>2</a:t>
            </a:r>
            <a:r>
              <a:rPr lang="pl-PL" dirty="0"/>
              <a:t>+2 = </a:t>
            </a:r>
          </a:p>
          <a:p>
            <a:pPr marL="0" lvl="1" indent="0">
              <a:buNone/>
            </a:pPr>
            <a:r>
              <a:rPr lang="pl-PL" dirty="0"/>
              <a:t>	= 2</a:t>
            </a:r>
            <a:r>
              <a:rPr lang="pl-PL" baseline="30000" dirty="0"/>
              <a:t>k-1</a:t>
            </a:r>
            <a:r>
              <a:rPr lang="pl-PL" dirty="0"/>
              <a:t>+2</a:t>
            </a:r>
            <a:r>
              <a:rPr lang="pl-PL" baseline="30000" dirty="0"/>
              <a:t>k-1</a:t>
            </a:r>
            <a:r>
              <a:rPr lang="pl-PL" dirty="0"/>
              <a:t>+ … +2</a:t>
            </a:r>
            <a:r>
              <a:rPr lang="pl-PL" baseline="30000" dirty="0"/>
              <a:t>3</a:t>
            </a:r>
            <a:r>
              <a:rPr lang="pl-PL" dirty="0"/>
              <a:t>+2</a:t>
            </a:r>
            <a:r>
              <a:rPr lang="pl-PL" baseline="30000" dirty="0"/>
              <a:t>2</a:t>
            </a:r>
            <a:r>
              <a:rPr lang="pl-PL" dirty="0"/>
              <a:t>+2 =</a:t>
            </a:r>
          </a:p>
          <a:p>
            <a:pPr marL="0" lvl="1" indent="0">
              <a:buNone/>
            </a:pPr>
            <a:r>
              <a:rPr lang="pl-PL" dirty="0"/>
              <a:t>       	= 2</a:t>
            </a:r>
            <a:r>
              <a:rPr lang="pl-PL" baseline="30000" dirty="0"/>
              <a:t>k</a:t>
            </a:r>
            <a:r>
              <a:rPr lang="pl-PL" dirty="0"/>
              <a:t>+2</a:t>
            </a:r>
            <a:r>
              <a:rPr lang="pl-PL" baseline="30000" dirty="0"/>
              <a:t>k-2</a:t>
            </a:r>
            <a:r>
              <a:rPr lang="pl-PL" dirty="0"/>
              <a:t>+ … +2</a:t>
            </a:r>
            <a:r>
              <a:rPr lang="pl-PL" baseline="30000" dirty="0"/>
              <a:t>3</a:t>
            </a:r>
            <a:r>
              <a:rPr lang="pl-PL" dirty="0"/>
              <a:t>+2</a:t>
            </a:r>
            <a:r>
              <a:rPr lang="pl-PL" baseline="30000" dirty="0"/>
              <a:t>2</a:t>
            </a:r>
            <a:r>
              <a:rPr lang="pl-PL" dirty="0"/>
              <a:t>+2+1-1 =</a:t>
            </a:r>
          </a:p>
          <a:p>
            <a:pPr marL="0" lvl="1" indent="0">
              <a:buNone/>
            </a:pPr>
            <a:r>
              <a:rPr lang="pl-PL" dirty="0"/>
              <a:t>	= 2</a:t>
            </a:r>
            <a:r>
              <a:rPr lang="pl-PL" baseline="30000" dirty="0"/>
              <a:t>k</a:t>
            </a:r>
            <a:r>
              <a:rPr lang="pl-PL" dirty="0"/>
              <a:t>+2</a:t>
            </a:r>
            <a:r>
              <a:rPr lang="pl-PL" baseline="30000" dirty="0"/>
              <a:t>k-1</a:t>
            </a:r>
            <a:r>
              <a:rPr lang="pl-PL" dirty="0"/>
              <a:t>-1-1= </a:t>
            </a:r>
          </a:p>
          <a:p>
            <a:pPr marL="0" lvl="1" indent="0">
              <a:buNone/>
            </a:pPr>
            <a:r>
              <a:rPr lang="pl-PL" dirty="0"/>
              <a:t>     (*)	= </a:t>
            </a:r>
            <a:r>
              <a:rPr lang="pl-PL" dirty="0" err="1"/>
              <a:t>n+n</a:t>
            </a:r>
            <a:r>
              <a:rPr lang="pl-PL" dirty="0"/>
              <a:t>/2-2 = </a:t>
            </a:r>
          </a:p>
          <a:p>
            <a:pPr marL="0" lvl="1" indent="0">
              <a:buNone/>
            </a:pPr>
            <a:r>
              <a:rPr lang="pl-PL" dirty="0"/>
              <a:t>	= </a:t>
            </a:r>
            <a:r>
              <a:rPr lang="pl-PL" dirty="0">
                <a:solidFill>
                  <a:srgbClr val="C00000"/>
                </a:solidFill>
              </a:rPr>
              <a:t>(3/2)*n-2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006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4674" y="304800"/>
            <a:ext cx="8461821" cy="603250"/>
          </a:xfrm>
        </p:spPr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przez scalanie – metoda dziel i zwyciężaj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25538"/>
            <a:ext cx="7749678" cy="496728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pl-PL" dirty="0"/>
              <a:t>Schemat podobny do algorytmu rekurencyjnego szukania min-max – </a:t>
            </a:r>
            <a:r>
              <a:rPr lang="pl-PL" dirty="0">
                <a:solidFill>
                  <a:srgbClr val="C00000"/>
                </a:solidFill>
              </a:rPr>
              <a:t>metoda dziel i zwyciężaj</a:t>
            </a:r>
          </a:p>
          <a:p>
            <a:pPr>
              <a:spcBef>
                <a:spcPts val="600"/>
              </a:spcBef>
            </a:pPr>
            <a:r>
              <a:rPr lang="pl-PL" dirty="0"/>
              <a:t>Algorytm opiera się na spostrzeżeniach:</a:t>
            </a:r>
          </a:p>
          <a:p>
            <a:pPr lvl="1">
              <a:spcBef>
                <a:spcPts val="600"/>
              </a:spcBef>
            </a:pPr>
            <a:r>
              <a:rPr lang="pl-PL" dirty="0"/>
              <a:t>ciągi jednoelementowe są uporządkowane,</a:t>
            </a:r>
          </a:p>
          <a:p>
            <a:pPr lvl="1">
              <a:spcBef>
                <a:spcPts val="600"/>
              </a:spcBef>
            </a:pPr>
            <a:r>
              <a:rPr lang="pl-PL" dirty="0"/>
              <a:t>łatwo scalić dwa ciągi uporządkowane w jeden uporządkowany.</a:t>
            </a:r>
          </a:p>
          <a:p>
            <a:pPr>
              <a:spcBef>
                <a:spcPts val="600"/>
              </a:spcBef>
            </a:pPr>
            <a:r>
              <a:rPr lang="pl-PL" dirty="0"/>
              <a:t>Realizacja algorytmu polega na rekurencyjnym podziale na podciągi, aż do ciągów jednoelementowych i scalaniu podciągów uporządkowanych w ciągi uporządkowane.</a:t>
            </a:r>
          </a:p>
          <a:p>
            <a:pPr lvl="1">
              <a:spcBef>
                <a:spcPts val="600"/>
              </a:spcBef>
            </a:pPr>
            <a:r>
              <a:rPr lang="pl-PL" dirty="0"/>
              <a:t>Do scalania uporządkowanych ciągów </a:t>
            </a:r>
            <a:r>
              <a:rPr lang="pl-PL" dirty="0">
                <a:solidFill>
                  <a:srgbClr val="C00000"/>
                </a:solidFill>
              </a:rPr>
              <a:t>potrzebna jest pomocnicza lista </a:t>
            </a:r>
            <a:r>
              <a:rPr lang="pl-PL" dirty="0"/>
              <a:t>o wielkości równej liczbie scalanych danych lub dwie listy łącznie o rozmiarze scalanych danych. </a:t>
            </a:r>
          </a:p>
          <a:p>
            <a:pPr lvl="1">
              <a:spcBef>
                <a:spcPts val="600"/>
              </a:spcBef>
            </a:pPr>
            <a:r>
              <a:rPr lang="pl-PL" dirty="0"/>
              <a:t>Na każdym etapie scalania:</a:t>
            </a:r>
          </a:p>
          <a:p>
            <a:pPr lvl="2">
              <a:spcBef>
                <a:spcPts val="600"/>
              </a:spcBef>
            </a:pPr>
            <a:r>
              <a:rPr lang="pl-PL" dirty="0"/>
              <a:t>scalając, kolejne elementy ciągów uporządkowanych zapisujemy w dobrej kolejności w pomocniczej liście, </a:t>
            </a:r>
          </a:p>
          <a:p>
            <a:pPr lvl="2">
              <a:spcBef>
                <a:spcPts val="600"/>
              </a:spcBef>
            </a:pPr>
            <a:r>
              <a:rPr lang="pl-PL" dirty="0"/>
              <a:t>potem scalony podciąg z listy pomocniczej przepisujemy do listy na poziomie  o jeden wyżej w rekurencji.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176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 Sortowanie przez scalanie - schemat programu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Funkcja </a:t>
            </a:r>
            <a:r>
              <a:rPr lang="pl-PL" dirty="0">
                <a:solidFill>
                  <a:srgbClr val="C00000"/>
                </a:solidFill>
              </a:rPr>
              <a:t>Scal</a:t>
            </a:r>
            <a:r>
              <a:rPr lang="pl-PL" dirty="0"/>
              <a:t> scala dwa ciągi uporządkowane – trzeba ją zaprogramować.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3" t="59871" r="53474" b="12625"/>
          <a:stretch/>
        </p:blipFill>
        <p:spPr bwMode="auto">
          <a:xfrm>
            <a:off x="1331640" y="1628800"/>
            <a:ext cx="4874664" cy="32419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691680" y="2924944"/>
            <a:ext cx="2808312" cy="3693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58870039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przez scalanie - przykład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47664" y="1155452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139174" y="2307580"/>
          <a:ext cx="30007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67544" y="3459708"/>
          <a:ext cx="174567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251520" y="4539828"/>
          <a:ext cx="116378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5" name="Łącznik prosty ze strzałką 14"/>
          <p:cNvCxnSpPr>
            <a:stCxn id="4" idx="2"/>
            <a:endCxn id="5" idx="0"/>
          </p:cNvCxnSpPr>
          <p:nvPr/>
        </p:nvCxnSpPr>
        <p:spPr>
          <a:xfrm flipH="1">
            <a:off x="2639563" y="2069852"/>
            <a:ext cx="1932437" cy="2377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>
            <a:stCxn id="5" idx="2"/>
            <a:endCxn id="7" idx="0"/>
          </p:cNvCxnSpPr>
          <p:nvPr/>
        </p:nvCxnSpPr>
        <p:spPr>
          <a:xfrm flipH="1">
            <a:off x="1340380" y="3221980"/>
            <a:ext cx="1299183" cy="2377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>
            <a:stCxn id="7" idx="2"/>
            <a:endCxn id="11" idx="0"/>
          </p:cNvCxnSpPr>
          <p:nvPr/>
        </p:nvCxnSpPr>
        <p:spPr>
          <a:xfrm flipH="1">
            <a:off x="833411" y="4374108"/>
            <a:ext cx="506969" cy="16572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Tabela 33"/>
          <p:cNvGraphicFramePr>
            <a:graphicFrameLocks noGrp="1"/>
          </p:cNvGraphicFramePr>
          <p:nvPr/>
        </p:nvGraphicFramePr>
        <p:xfrm>
          <a:off x="179512" y="5722168"/>
          <a:ext cx="58189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5" name="Tabela 34"/>
          <p:cNvGraphicFramePr>
            <a:graphicFrameLocks noGrp="1"/>
          </p:cNvGraphicFramePr>
          <p:nvPr/>
        </p:nvGraphicFramePr>
        <p:xfrm>
          <a:off x="1043608" y="5725864"/>
          <a:ext cx="58189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37" name="Łącznik prosty ze strzałką 36"/>
          <p:cNvCxnSpPr>
            <a:stCxn id="11" idx="2"/>
            <a:endCxn id="34" idx="0"/>
          </p:cNvCxnSpPr>
          <p:nvPr/>
        </p:nvCxnSpPr>
        <p:spPr>
          <a:xfrm flipH="1">
            <a:off x="470457" y="5454228"/>
            <a:ext cx="362954" cy="26794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/>
          <p:cNvCxnSpPr>
            <a:stCxn id="11" idx="2"/>
            <a:endCxn id="35" idx="0"/>
          </p:cNvCxnSpPr>
          <p:nvPr/>
        </p:nvCxnSpPr>
        <p:spPr>
          <a:xfrm>
            <a:off x="833411" y="5454228"/>
            <a:ext cx="501142" cy="27163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47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57D0122-E765-4AF3-BC6E-5974F84A5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Szkoła podstawowa – klasy IV-VI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1DB7DB8-E203-49BE-ACFE-D397B6737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Rozumienie, analizowanie i rozwiązywanie problemów. Uczeń: </a:t>
            </a:r>
          </a:p>
          <a:p>
            <a:r>
              <a:rPr lang="pl-PL" b="1" dirty="0"/>
              <a:t>tworzy i porządkuje w postaci sekwencji (liniowo) lub drzewa (nieliniowo) informacje</a:t>
            </a:r>
            <a:r>
              <a:rPr lang="pl-PL" dirty="0"/>
              <a:t>, takie jak: </a:t>
            </a:r>
          </a:p>
          <a:p>
            <a:pPr lvl="1"/>
            <a:r>
              <a:rPr lang="pl-PL" dirty="0"/>
              <a:t>obrazki i teksty ilustrujące wybrane sytuacje,</a:t>
            </a:r>
          </a:p>
          <a:p>
            <a:pPr lvl="1"/>
            <a:r>
              <a:rPr lang="pl-PL" dirty="0"/>
              <a:t>obiekty z uwzględnieniem ich cech charakterystycznych;</a:t>
            </a:r>
          </a:p>
          <a:p>
            <a:r>
              <a:rPr lang="pl-PL" dirty="0"/>
              <a:t>formułuje i zapisuje w postaci algorytmów polecenia składające się na: </a:t>
            </a:r>
          </a:p>
          <a:p>
            <a:pPr lvl="1"/>
            <a:r>
              <a:rPr lang="pl-PL" dirty="0"/>
              <a:t>rozwiązanie problemów z życia codziennego i z różnych przedmiotów, np. liczenie średniej, pisemne wykonanie działań arytmetycznych, takich jak dodawanie i odejmowanie,</a:t>
            </a:r>
          </a:p>
          <a:p>
            <a:pPr lvl="1"/>
            <a:r>
              <a:rPr lang="pl-PL" dirty="0"/>
              <a:t>osiągnięcie postawionego celu, w tym znalezienie elementu w zbiorze nieuporządkowanym lub uporządkowanym</a:t>
            </a:r>
            <a:r>
              <a:rPr lang="pl-PL" b="1" dirty="0"/>
              <a:t>, znalezienie elementu najmniejszego i największego</a:t>
            </a:r>
            <a:r>
              <a:rPr lang="pl-PL" dirty="0"/>
              <a:t>,</a:t>
            </a:r>
          </a:p>
          <a:p>
            <a:pPr lvl="1"/>
            <a:r>
              <a:rPr lang="pl-PL" dirty="0"/>
              <a:t>sterowanie robotem lub obiektem na ekranie;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6194557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przez scalanie - przykład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47664" y="1155452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139174" y="2307580"/>
          <a:ext cx="30007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67544" y="3459708"/>
          <a:ext cx="174567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251520" y="4539828"/>
          <a:ext cx="116378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1818215" y="4539828"/>
          <a:ext cx="58189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5" name="Łącznik prosty ze strzałką 14"/>
          <p:cNvCxnSpPr>
            <a:stCxn id="4" idx="2"/>
            <a:endCxn id="5" idx="0"/>
          </p:cNvCxnSpPr>
          <p:nvPr/>
        </p:nvCxnSpPr>
        <p:spPr>
          <a:xfrm flipH="1">
            <a:off x="2639563" y="2069852"/>
            <a:ext cx="1932437" cy="2377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>
            <a:stCxn id="5" idx="2"/>
            <a:endCxn id="7" idx="0"/>
          </p:cNvCxnSpPr>
          <p:nvPr/>
        </p:nvCxnSpPr>
        <p:spPr>
          <a:xfrm flipH="1">
            <a:off x="1340380" y="3221980"/>
            <a:ext cx="1299183" cy="2377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>
            <a:stCxn id="7" idx="2"/>
            <a:endCxn id="11" idx="0"/>
          </p:cNvCxnSpPr>
          <p:nvPr/>
        </p:nvCxnSpPr>
        <p:spPr>
          <a:xfrm flipH="1">
            <a:off x="833411" y="4374108"/>
            <a:ext cx="506969" cy="16572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>
            <a:stCxn id="7" idx="2"/>
            <a:endCxn id="12" idx="0"/>
          </p:cNvCxnSpPr>
          <p:nvPr/>
        </p:nvCxnSpPr>
        <p:spPr>
          <a:xfrm>
            <a:off x="1340380" y="4374108"/>
            <a:ext cx="768780" cy="16572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38939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przez scalanie - przykład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56246"/>
            <a:ext cx="8001000" cy="4967287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 algn="r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47664" y="1155452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139174" y="2307580"/>
          <a:ext cx="30007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67544" y="3459708"/>
          <a:ext cx="174567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5" name="Łącznik prosty ze strzałką 14"/>
          <p:cNvCxnSpPr>
            <a:stCxn id="4" idx="2"/>
            <a:endCxn id="5" idx="0"/>
          </p:cNvCxnSpPr>
          <p:nvPr/>
        </p:nvCxnSpPr>
        <p:spPr>
          <a:xfrm flipH="1">
            <a:off x="2639563" y="2069852"/>
            <a:ext cx="1932437" cy="2377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>
            <a:stCxn id="5" idx="2"/>
            <a:endCxn id="7" idx="0"/>
          </p:cNvCxnSpPr>
          <p:nvPr/>
        </p:nvCxnSpPr>
        <p:spPr>
          <a:xfrm flipH="1">
            <a:off x="1340380" y="3221980"/>
            <a:ext cx="1299183" cy="2377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73136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przez scalanie - przykład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56246"/>
            <a:ext cx="8001000" cy="4967287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 algn="r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47664" y="1155452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139174" y="2307580"/>
          <a:ext cx="30007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67544" y="3459708"/>
          <a:ext cx="174567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987824" y="3481412"/>
          <a:ext cx="125510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5" name="Łącznik prosty ze strzałką 14"/>
          <p:cNvCxnSpPr>
            <a:stCxn id="4" idx="2"/>
            <a:endCxn id="5" idx="0"/>
          </p:cNvCxnSpPr>
          <p:nvPr/>
        </p:nvCxnSpPr>
        <p:spPr>
          <a:xfrm flipH="1">
            <a:off x="2639563" y="2069852"/>
            <a:ext cx="1932437" cy="2377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>
            <a:stCxn id="5" idx="2"/>
            <a:endCxn id="7" idx="0"/>
          </p:cNvCxnSpPr>
          <p:nvPr/>
        </p:nvCxnSpPr>
        <p:spPr>
          <a:xfrm flipH="1">
            <a:off x="1340380" y="3221980"/>
            <a:ext cx="1299183" cy="2377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>
            <a:stCxn id="5" idx="2"/>
            <a:endCxn id="8" idx="0"/>
          </p:cNvCxnSpPr>
          <p:nvPr/>
        </p:nvCxnSpPr>
        <p:spPr>
          <a:xfrm>
            <a:off x="2639563" y="3221980"/>
            <a:ext cx="975813" cy="25943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15639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przez scalanie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56246"/>
            <a:ext cx="8001000" cy="4967287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 algn="r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47664" y="1155452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139174" y="2307580"/>
          <a:ext cx="30007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67544" y="3459708"/>
          <a:ext cx="174567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987824" y="3481412"/>
          <a:ext cx="125510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5" name="Łącznik prosty ze strzałką 14"/>
          <p:cNvCxnSpPr>
            <a:stCxn id="4" idx="2"/>
            <a:endCxn id="5" idx="0"/>
          </p:cNvCxnSpPr>
          <p:nvPr/>
        </p:nvCxnSpPr>
        <p:spPr>
          <a:xfrm flipH="1">
            <a:off x="2639563" y="2069852"/>
            <a:ext cx="1932437" cy="2377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>
            <a:stCxn id="5" idx="2"/>
            <a:endCxn id="7" idx="0"/>
          </p:cNvCxnSpPr>
          <p:nvPr/>
        </p:nvCxnSpPr>
        <p:spPr>
          <a:xfrm flipH="1">
            <a:off x="1340380" y="3221980"/>
            <a:ext cx="1299183" cy="2377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>
            <a:stCxn id="5" idx="2"/>
            <a:endCxn id="8" idx="0"/>
          </p:cNvCxnSpPr>
          <p:nvPr/>
        </p:nvCxnSpPr>
        <p:spPr>
          <a:xfrm>
            <a:off x="2639563" y="3221980"/>
            <a:ext cx="975813" cy="25943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2915816" y="4602832"/>
          <a:ext cx="58189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9" name="Łącznik prosty ze strzałką 18"/>
          <p:cNvCxnSpPr>
            <a:stCxn id="8" idx="2"/>
            <a:endCxn id="16" idx="0"/>
          </p:cNvCxnSpPr>
          <p:nvPr/>
        </p:nvCxnSpPr>
        <p:spPr>
          <a:xfrm flipH="1">
            <a:off x="3206761" y="4395812"/>
            <a:ext cx="408615" cy="20702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4427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przez scalanie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56246"/>
            <a:ext cx="8001000" cy="4967287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 algn="r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47664" y="1155452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139174" y="2307580"/>
          <a:ext cx="30007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67544" y="3459708"/>
          <a:ext cx="174567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987824" y="3481412"/>
          <a:ext cx="125510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5" name="Łącznik prosty ze strzałką 14"/>
          <p:cNvCxnSpPr>
            <a:stCxn id="4" idx="2"/>
            <a:endCxn id="5" idx="0"/>
          </p:cNvCxnSpPr>
          <p:nvPr/>
        </p:nvCxnSpPr>
        <p:spPr>
          <a:xfrm flipH="1">
            <a:off x="2639563" y="2069852"/>
            <a:ext cx="1932437" cy="2377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>
            <a:stCxn id="5" idx="2"/>
            <a:endCxn id="7" idx="0"/>
          </p:cNvCxnSpPr>
          <p:nvPr/>
        </p:nvCxnSpPr>
        <p:spPr>
          <a:xfrm flipH="1">
            <a:off x="1340380" y="3221980"/>
            <a:ext cx="1299183" cy="2377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>
            <a:stCxn id="5" idx="2"/>
            <a:endCxn id="8" idx="0"/>
          </p:cNvCxnSpPr>
          <p:nvPr/>
        </p:nvCxnSpPr>
        <p:spPr>
          <a:xfrm>
            <a:off x="2639563" y="3221980"/>
            <a:ext cx="975813" cy="25943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2915816" y="4602832"/>
          <a:ext cx="58189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3779912" y="4593828"/>
          <a:ext cx="58189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9" name="Łącznik prosty ze strzałką 18"/>
          <p:cNvCxnSpPr>
            <a:stCxn id="8" idx="2"/>
            <a:endCxn id="16" idx="0"/>
          </p:cNvCxnSpPr>
          <p:nvPr/>
        </p:nvCxnSpPr>
        <p:spPr>
          <a:xfrm flipH="1">
            <a:off x="3206761" y="4395812"/>
            <a:ext cx="408615" cy="20702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>
            <a:stCxn id="8" idx="2"/>
            <a:endCxn id="17" idx="0"/>
          </p:cNvCxnSpPr>
          <p:nvPr/>
        </p:nvCxnSpPr>
        <p:spPr>
          <a:xfrm>
            <a:off x="3615376" y="4395812"/>
            <a:ext cx="455481" cy="19801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35060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przez scalanie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56246"/>
            <a:ext cx="8001000" cy="4967287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 algn="r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47664" y="1155452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139174" y="2307580"/>
          <a:ext cx="30007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67544" y="3459708"/>
          <a:ext cx="174567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987824" y="3481412"/>
          <a:ext cx="125510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5" name="Łącznik prosty ze strzałką 14"/>
          <p:cNvCxnSpPr>
            <a:stCxn id="4" idx="2"/>
            <a:endCxn id="5" idx="0"/>
          </p:cNvCxnSpPr>
          <p:nvPr/>
        </p:nvCxnSpPr>
        <p:spPr>
          <a:xfrm flipH="1">
            <a:off x="2639563" y="2069852"/>
            <a:ext cx="1932437" cy="2377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>
            <a:stCxn id="5" idx="2"/>
            <a:endCxn id="7" idx="0"/>
          </p:cNvCxnSpPr>
          <p:nvPr/>
        </p:nvCxnSpPr>
        <p:spPr>
          <a:xfrm flipH="1">
            <a:off x="1340380" y="3221980"/>
            <a:ext cx="1299183" cy="2377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>
            <a:stCxn id="5" idx="2"/>
            <a:endCxn id="8" idx="0"/>
          </p:cNvCxnSpPr>
          <p:nvPr/>
        </p:nvCxnSpPr>
        <p:spPr>
          <a:xfrm>
            <a:off x="2639563" y="3221980"/>
            <a:ext cx="975813" cy="25943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41164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przez scalanie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56246"/>
            <a:ext cx="8001000" cy="4967287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 algn="r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47664" y="1155452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139174" y="2307580"/>
          <a:ext cx="30007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5" name="Łącznik prosty ze strzałką 14"/>
          <p:cNvCxnSpPr>
            <a:stCxn id="4" idx="2"/>
            <a:endCxn id="5" idx="0"/>
          </p:cNvCxnSpPr>
          <p:nvPr/>
        </p:nvCxnSpPr>
        <p:spPr>
          <a:xfrm flipH="1">
            <a:off x="2639563" y="2069852"/>
            <a:ext cx="1932437" cy="2377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15573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przez scalanie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56246"/>
            <a:ext cx="8001000" cy="4967287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 algn="r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47664" y="1155452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139174" y="2307580"/>
          <a:ext cx="30007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980490" y="2307580"/>
          <a:ext cx="304789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5" name="Łącznik prosty ze strzałką 14"/>
          <p:cNvCxnSpPr>
            <a:stCxn id="4" idx="2"/>
            <a:endCxn id="5" idx="0"/>
          </p:cNvCxnSpPr>
          <p:nvPr/>
        </p:nvCxnSpPr>
        <p:spPr>
          <a:xfrm flipH="1">
            <a:off x="2639563" y="2069852"/>
            <a:ext cx="1932437" cy="2377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>
            <a:stCxn id="4" idx="2"/>
            <a:endCxn id="6" idx="0"/>
          </p:cNvCxnSpPr>
          <p:nvPr/>
        </p:nvCxnSpPr>
        <p:spPr>
          <a:xfrm>
            <a:off x="4572000" y="2069852"/>
            <a:ext cx="1932437" cy="2377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87793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przez scalanie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56246"/>
            <a:ext cx="8001000" cy="4967287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 algn="r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47664" y="1155452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139174" y="2307580"/>
          <a:ext cx="30007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980490" y="2307580"/>
          <a:ext cx="304789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4777559" y="3481412"/>
          <a:ext cx="181066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5" name="Łącznik prosty ze strzałką 14"/>
          <p:cNvCxnSpPr>
            <a:stCxn id="4" idx="2"/>
            <a:endCxn id="5" idx="0"/>
          </p:cNvCxnSpPr>
          <p:nvPr/>
        </p:nvCxnSpPr>
        <p:spPr>
          <a:xfrm flipH="1">
            <a:off x="2639563" y="2069852"/>
            <a:ext cx="1932437" cy="2377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>
            <a:stCxn id="4" idx="2"/>
            <a:endCxn id="6" idx="0"/>
          </p:cNvCxnSpPr>
          <p:nvPr/>
        </p:nvCxnSpPr>
        <p:spPr>
          <a:xfrm>
            <a:off x="4572000" y="2069852"/>
            <a:ext cx="1932437" cy="2377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>
            <a:stCxn id="6" idx="2"/>
            <a:endCxn id="9" idx="0"/>
          </p:cNvCxnSpPr>
          <p:nvPr/>
        </p:nvCxnSpPr>
        <p:spPr>
          <a:xfrm flipH="1">
            <a:off x="5682891" y="3221980"/>
            <a:ext cx="821546" cy="25943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44059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przez scalanie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56246"/>
            <a:ext cx="8001000" cy="4967287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 algn="r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47664" y="1155452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139174" y="2307580"/>
          <a:ext cx="30007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980490" y="2307580"/>
          <a:ext cx="304789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4777559" y="3481412"/>
          <a:ext cx="181066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4499992" y="4602832"/>
          <a:ext cx="119205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5" name="Łącznik prosty ze strzałką 14"/>
          <p:cNvCxnSpPr>
            <a:stCxn id="4" idx="2"/>
            <a:endCxn id="5" idx="0"/>
          </p:cNvCxnSpPr>
          <p:nvPr/>
        </p:nvCxnSpPr>
        <p:spPr>
          <a:xfrm flipH="1">
            <a:off x="2639563" y="2069852"/>
            <a:ext cx="1932437" cy="2377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>
            <a:stCxn id="4" idx="2"/>
            <a:endCxn id="6" idx="0"/>
          </p:cNvCxnSpPr>
          <p:nvPr/>
        </p:nvCxnSpPr>
        <p:spPr>
          <a:xfrm>
            <a:off x="4572000" y="2069852"/>
            <a:ext cx="1932437" cy="2377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>
            <a:stCxn id="6" idx="2"/>
            <a:endCxn id="9" idx="0"/>
          </p:cNvCxnSpPr>
          <p:nvPr/>
        </p:nvCxnSpPr>
        <p:spPr>
          <a:xfrm flipH="1">
            <a:off x="5682891" y="3221980"/>
            <a:ext cx="821546" cy="25943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>
            <a:stCxn id="9" idx="2"/>
            <a:endCxn id="13" idx="0"/>
          </p:cNvCxnSpPr>
          <p:nvPr/>
        </p:nvCxnSpPr>
        <p:spPr>
          <a:xfrm flipH="1">
            <a:off x="5096017" y="4395812"/>
            <a:ext cx="586874" cy="20702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211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Przygotowanie do sortowania przez proste wybieranie - wyszukiwanie minimum</a:t>
            </a: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25537"/>
            <a:ext cx="8001000" cy="1698927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pl-PL" dirty="0">
                <a:solidFill>
                  <a:srgbClr val="C00000"/>
                </a:solidFill>
              </a:rPr>
              <a:t>Dane:   </a:t>
            </a:r>
            <a:r>
              <a:rPr lang="pl-PL" dirty="0"/>
              <a:t>n, x – liczby naturalne oraz n losowych liczb naturalnych </a:t>
            </a:r>
          </a:p>
          <a:p>
            <a:pPr marL="0" indent="0">
              <a:buNone/>
            </a:pPr>
            <a:r>
              <a:rPr lang="pl-PL" dirty="0">
                <a:solidFill>
                  <a:srgbClr val="C00000"/>
                </a:solidFill>
              </a:rPr>
              <a:t>Wynik: miejsce wystąpienia </a:t>
            </a:r>
            <a:r>
              <a:rPr lang="pl-PL" dirty="0"/>
              <a:t>najmniejszej z wylosowanych liczb</a:t>
            </a:r>
          </a:p>
          <a:p>
            <a:pPr marL="0" indent="0">
              <a:buNone/>
            </a:pPr>
            <a:r>
              <a:rPr lang="pl-PL" dirty="0"/>
              <a:t>Przykład: n=10, x=15 i liczby poniżej zapamiętane w liście t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403649" y="2658616"/>
          <a:ext cx="604867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8" name="Łącznik prosty ze strzałką 7"/>
          <p:cNvCxnSpPr/>
          <p:nvPr/>
        </p:nvCxnSpPr>
        <p:spPr>
          <a:xfrm flipV="1">
            <a:off x="1712875" y="3645024"/>
            <a:ext cx="0" cy="50405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1250734" y="4191471"/>
            <a:ext cx="931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>
                <a:solidFill>
                  <a:srgbClr val="C00000"/>
                </a:solidFill>
              </a:rPr>
              <a:t>m=0</a:t>
            </a:r>
          </a:p>
        </p:txBody>
      </p:sp>
    </p:spTree>
    <p:extLst>
      <p:ext uri="{BB962C8B-B14F-4D97-AF65-F5344CB8AC3E}">
        <p14:creationId xmlns:p14="http://schemas.microsoft.com/office/powerpoint/2010/main" val="315362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przez scalanie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56246"/>
            <a:ext cx="8001000" cy="4967287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 algn="r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47664" y="1155452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139174" y="2307580"/>
          <a:ext cx="30007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980490" y="2307580"/>
          <a:ext cx="304789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4777559" y="3481412"/>
          <a:ext cx="181066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4499992" y="4602832"/>
          <a:ext cx="119205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5" name="Łącznik prosty ze strzałką 14"/>
          <p:cNvCxnSpPr>
            <a:stCxn id="4" idx="2"/>
            <a:endCxn id="5" idx="0"/>
          </p:cNvCxnSpPr>
          <p:nvPr/>
        </p:nvCxnSpPr>
        <p:spPr>
          <a:xfrm flipH="1">
            <a:off x="2639563" y="2069852"/>
            <a:ext cx="1932437" cy="2377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>
            <a:stCxn id="4" idx="2"/>
            <a:endCxn id="6" idx="0"/>
          </p:cNvCxnSpPr>
          <p:nvPr/>
        </p:nvCxnSpPr>
        <p:spPr>
          <a:xfrm>
            <a:off x="4572000" y="2069852"/>
            <a:ext cx="1932437" cy="2377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>
            <a:stCxn id="6" idx="2"/>
            <a:endCxn id="9" idx="0"/>
          </p:cNvCxnSpPr>
          <p:nvPr/>
        </p:nvCxnSpPr>
        <p:spPr>
          <a:xfrm flipH="1">
            <a:off x="5682891" y="3221980"/>
            <a:ext cx="821546" cy="25943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>
            <a:stCxn id="9" idx="2"/>
            <a:endCxn id="13" idx="0"/>
          </p:cNvCxnSpPr>
          <p:nvPr/>
        </p:nvCxnSpPr>
        <p:spPr>
          <a:xfrm flipH="1">
            <a:off x="5096017" y="4395812"/>
            <a:ext cx="586874" cy="20702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Tabela 40"/>
          <p:cNvGraphicFramePr>
            <a:graphicFrameLocks noGrp="1"/>
          </p:cNvGraphicFramePr>
          <p:nvPr/>
        </p:nvGraphicFramePr>
        <p:xfrm>
          <a:off x="4427984" y="5725864"/>
          <a:ext cx="58189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44" name="Łącznik prosty ze strzałką 43"/>
          <p:cNvCxnSpPr>
            <a:stCxn id="13" idx="2"/>
            <a:endCxn id="41" idx="0"/>
          </p:cNvCxnSpPr>
          <p:nvPr/>
        </p:nvCxnSpPr>
        <p:spPr>
          <a:xfrm flipH="1">
            <a:off x="4718929" y="5517232"/>
            <a:ext cx="377088" cy="20863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04315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przez scalanie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56246"/>
            <a:ext cx="8001000" cy="4967287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 algn="r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47664" y="1155452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139174" y="2307580"/>
          <a:ext cx="30007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980490" y="2307580"/>
          <a:ext cx="304789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4777559" y="3481412"/>
          <a:ext cx="181066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4499992" y="4602832"/>
          <a:ext cx="119205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5" name="Łącznik prosty ze strzałką 14"/>
          <p:cNvCxnSpPr>
            <a:stCxn id="4" idx="2"/>
            <a:endCxn id="5" idx="0"/>
          </p:cNvCxnSpPr>
          <p:nvPr/>
        </p:nvCxnSpPr>
        <p:spPr>
          <a:xfrm flipH="1">
            <a:off x="2639563" y="2069852"/>
            <a:ext cx="1932437" cy="2377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>
            <a:stCxn id="4" idx="2"/>
            <a:endCxn id="6" idx="0"/>
          </p:cNvCxnSpPr>
          <p:nvPr/>
        </p:nvCxnSpPr>
        <p:spPr>
          <a:xfrm>
            <a:off x="4572000" y="2069852"/>
            <a:ext cx="1932437" cy="2377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>
            <a:stCxn id="6" idx="2"/>
            <a:endCxn id="9" idx="0"/>
          </p:cNvCxnSpPr>
          <p:nvPr/>
        </p:nvCxnSpPr>
        <p:spPr>
          <a:xfrm flipH="1">
            <a:off x="5682891" y="3221980"/>
            <a:ext cx="821546" cy="25943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>
            <a:stCxn id="9" idx="2"/>
            <a:endCxn id="13" idx="0"/>
          </p:cNvCxnSpPr>
          <p:nvPr/>
        </p:nvCxnSpPr>
        <p:spPr>
          <a:xfrm flipH="1">
            <a:off x="5096017" y="4395812"/>
            <a:ext cx="586874" cy="20702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Tabela 40"/>
          <p:cNvGraphicFramePr>
            <a:graphicFrameLocks noGrp="1"/>
          </p:cNvGraphicFramePr>
          <p:nvPr/>
        </p:nvGraphicFramePr>
        <p:xfrm>
          <a:off x="4427984" y="5725864"/>
          <a:ext cx="58189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42" name="Tabela 41"/>
          <p:cNvGraphicFramePr>
            <a:graphicFrameLocks noGrp="1"/>
          </p:cNvGraphicFramePr>
          <p:nvPr/>
        </p:nvGraphicFramePr>
        <p:xfrm>
          <a:off x="5292080" y="5716860"/>
          <a:ext cx="58189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44" name="Łącznik prosty ze strzałką 43"/>
          <p:cNvCxnSpPr>
            <a:stCxn id="13" idx="2"/>
            <a:endCxn id="41" idx="0"/>
          </p:cNvCxnSpPr>
          <p:nvPr/>
        </p:nvCxnSpPr>
        <p:spPr>
          <a:xfrm flipH="1">
            <a:off x="4718929" y="5517232"/>
            <a:ext cx="377088" cy="20863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ze strzałką 44"/>
          <p:cNvCxnSpPr>
            <a:stCxn id="13" idx="2"/>
            <a:endCxn id="42" idx="0"/>
          </p:cNvCxnSpPr>
          <p:nvPr/>
        </p:nvCxnSpPr>
        <p:spPr>
          <a:xfrm>
            <a:off x="5096017" y="5517232"/>
            <a:ext cx="487008" cy="1996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2285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przez scalanie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56246"/>
            <a:ext cx="8001000" cy="4967287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 algn="r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47664" y="1155452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139174" y="2307580"/>
          <a:ext cx="30007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980490" y="2307580"/>
          <a:ext cx="304789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4777559" y="3481412"/>
          <a:ext cx="181066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4499992" y="4602832"/>
          <a:ext cx="119205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5" name="Łącznik prosty ze strzałką 14"/>
          <p:cNvCxnSpPr>
            <a:stCxn id="4" idx="2"/>
            <a:endCxn id="5" idx="0"/>
          </p:cNvCxnSpPr>
          <p:nvPr/>
        </p:nvCxnSpPr>
        <p:spPr>
          <a:xfrm flipH="1">
            <a:off x="2639563" y="2069852"/>
            <a:ext cx="1932437" cy="2377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>
            <a:stCxn id="4" idx="2"/>
            <a:endCxn id="6" idx="0"/>
          </p:cNvCxnSpPr>
          <p:nvPr/>
        </p:nvCxnSpPr>
        <p:spPr>
          <a:xfrm>
            <a:off x="4572000" y="2069852"/>
            <a:ext cx="1932437" cy="2377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>
            <a:stCxn id="6" idx="2"/>
            <a:endCxn id="9" idx="0"/>
          </p:cNvCxnSpPr>
          <p:nvPr/>
        </p:nvCxnSpPr>
        <p:spPr>
          <a:xfrm flipH="1">
            <a:off x="5682891" y="3221980"/>
            <a:ext cx="821546" cy="25943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>
            <a:stCxn id="9" idx="2"/>
            <a:endCxn id="13" idx="0"/>
          </p:cNvCxnSpPr>
          <p:nvPr/>
        </p:nvCxnSpPr>
        <p:spPr>
          <a:xfrm flipH="1">
            <a:off x="5096017" y="4395812"/>
            <a:ext cx="586874" cy="20702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32494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przez scalanie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56246"/>
            <a:ext cx="8001000" cy="4967287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 algn="r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47664" y="1155452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139174" y="2307580"/>
          <a:ext cx="30007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980490" y="2307580"/>
          <a:ext cx="304789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4777559" y="3481412"/>
          <a:ext cx="181066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4499992" y="4602832"/>
          <a:ext cx="119205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6145711" y="4602832"/>
          <a:ext cx="61861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5" name="Łącznik prosty ze strzałką 14"/>
          <p:cNvCxnSpPr>
            <a:stCxn id="4" idx="2"/>
            <a:endCxn id="5" idx="0"/>
          </p:cNvCxnSpPr>
          <p:nvPr/>
        </p:nvCxnSpPr>
        <p:spPr>
          <a:xfrm flipH="1">
            <a:off x="2639563" y="2069852"/>
            <a:ext cx="1932437" cy="2377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>
            <a:stCxn id="4" idx="2"/>
            <a:endCxn id="6" idx="0"/>
          </p:cNvCxnSpPr>
          <p:nvPr/>
        </p:nvCxnSpPr>
        <p:spPr>
          <a:xfrm>
            <a:off x="4572000" y="2069852"/>
            <a:ext cx="1932437" cy="2377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>
            <a:stCxn id="6" idx="2"/>
            <a:endCxn id="9" idx="0"/>
          </p:cNvCxnSpPr>
          <p:nvPr/>
        </p:nvCxnSpPr>
        <p:spPr>
          <a:xfrm flipH="1">
            <a:off x="5682891" y="3221980"/>
            <a:ext cx="821546" cy="25943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>
            <a:stCxn id="9" idx="2"/>
            <a:endCxn id="13" idx="0"/>
          </p:cNvCxnSpPr>
          <p:nvPr/>
        </p:nvCxnSpPr>
        <p:spPr>
          <a:xfrm flipH="1">
            <a:off x="5096017" y="4395812"/>
            <a:ext cx="586874" cy="20702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ze strzałką 42"/>
          <p:cNvCxnSpPr>
            <a:stCxn id="9" idx="2"/>
            <a:endCxn id="14" idx="0"/>
          </p:cNvCxnSpPr>
          <p:nvPr/>
        </p:nvCxnSpPr>
        <p:spPr>
          <a:xfrm>
            <a:off x="5682891" y="4395812"/>
            <a:ext cx="772127" cy="20702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11554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przez scalanie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56246"/>
            <a:ext cx="8001000" cy="4967287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 algn="r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47664" y="1155452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139174" y="2307580"/>
          <a:ext cx="30007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980490" y="2307580"/>
          <a:ext cx="304789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4777559" y="3481412"/>
          <a:ext cx="181066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5" name="Łącznik prosty ze strzałką 14"/>
          <p:cNvCxnSpPr>
            <a:stCxn id="4" idx="2"/>
            <a:endCxn id="5" idx="0"/>
          </p:cNvCxnSpPr>
          <p:nvPr/>
        </p:nvCxnSpPr>
        <p:spPr>
          <a:xfrm flipH="1">
            <a:off x="2639563" y="2069852"/>
            <a:ext cx="1932437" cy="2377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>
            <a:stCxn id="4" idx="2"/>
            <a:endCxn id="6" idx="0"/>
          </p:cNvCxnSpPr>
          <p:nvPr/>
        </p:nvCxnSpPr>
        <p:spPr>
          <a:xfrm>
            <a:off x="4572000" y="2069852"/>
            <a:ext cx="1932437" cy="2377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>
            <a:stCxn id="6" idx="2"/>
            <a:endCxn id="9" idx="0"/>
          </p:cNvCxnSpPr>
          <p:nvPr/>
        </p:nvCxnSpPr>
        <p:spPr>
          <a:xfrm flipH="1">
            <a:off x="5682891" y="3221980"/>
            <a:ext cx="821546" cy="25943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45023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przez scalanie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56246"/>
            <a:ext cx="8001000" cy="4967287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 algn="r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47664" y="1155452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139174" y="2307580"/>
          <a:ext cx="30007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980490" y="2307580"/>
          <a:ext cx="304789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4777559" y="3481412"/>
          <a:ext cx="181066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7223203" y="3481412"/>
          <a:ext cx="123722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5" name="Łącznik prosty ze strzałką 14"/>
          <p:cNvCxnSpPr>
            <a:stCxn id="4" idx="2"/>
            <a:endCxn id="5" idx="0"/>
          </p:cNvCxnSpPr>
          <p:nvPr/>
        </p:nvCxnSpPr>
        <p:spPr>
          <a:xfrm flipH="1">
            <a:off x="2639563" y="2069852"/>
            <a:ext cx="1932437" cy="2377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>
            <a:stCxn id="4" idx="2"/>
            <a:endCxn id="6" idx="0"/>
          </p:cNvCxnSpPr>
          <p:nvPr/>
        </p:nvCxnSpPr>
        <p:spPr>
          <a:xfrm>
            <a:off x="4572000" y="2069852"/>
            <a:ext cx="1932437" cy="2377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>
            <a:stCxn id="6" idx="2"/>
            <a:endCxn id="9" idx="0"/>
          </p:cNvCxnSpPr>
          <p:nvPr/>
        </p:nvCxnSpPr>
        <p:spPr>
          <a:xfrm flipH="1">
            <a:off x="5682891" y="3221980"/>
            <a:ext cx="821546" cy="25943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ze strzałką 45"/>
          <p:cNvCxnSpPr>
            <a:stCxn id="6" idx="2"/>
            <a:endCxn id="10" idx="0"/>
          </p:cNvCxnSpPr>
          <p:nvPr/>
        </p:nvCxnSpPr>
        <p:spPr>
          <a:xfrm>
            <a:off x="6504437" y="3221980"/>
            <a:ext cx="1337380" cy="25943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57531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przez scalanie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56246"/>
            <a:ext cx="8001000" cy="4967287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 algn="r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47664" y="1155452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139174" y="2307580"/>
          <a:ext cx="30007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980490" y="2307580"/>
          <a:ext cx="304789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4777559" y="3481412"/>
          <a:ext cx="181066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7223203" y="3481412"/>
          <a:ext cx="123722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5" name="Łącznik prosty ze strzałką 14"/>
          <p:cNvCxnSpPr>
            <a:stCxn id="4" idx="2"/>
            <a:endCxn id="5" idx="0"/>
          </p:cNvCxnSpPr>
          <p:nvPr/>
        </p:nvCxnSpPr>
        <p:spPr>
          <a:xfrm flipH="1">
            <a:off x="2639563" y="2069852"/>
            <a:ext cx="1932437" cy="2377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>
            <a:stCxn id="4" idx="2"/>
            <a:endCxn id="6" idx="0"/>
          </p:cNvCxnSpPr>
          <p:nvPr/>
        </p:nvCxnSpPr>
        <p:spPr>
          <a:xfrm>
            <a:off x="4572000" y="2069852"/>
            <a:ext cx="1932437" cy="2377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>
            <a:stCxn id="6" idx="2"/>
            <a:endCxn id="9" idx="0"/>
          </p:cNvCxnSpPr>
          <p:nvPr/>
        </p:nvCxnSpPr>
        <p:spPr>
          <a:xfrm flipH="1">
            <a:off x="5682891" y="3221980"/>
            <a:ext cx="821546" cy="25943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ze strzałką 45"/>
          <p:cNvCxnSpPr>
            <a:stCxn id="6" idx="2"/>
            <a:endCxn id="10" idx="0"/>
          </p:cNvCxnSpPr>
          <p:nvPr/>
        </p:nvCxnSpPr>
        <p:spPr>
          <a:xfrm>
            <a:off x="6504437" y="3221980"/>
            <a:ext cx="1337380" cy="25943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Tabela 49"/>
          <p:cNvGraphicFramePr>
            <a:graphicFrameLocks noGrp="1"/>
          </p:cNvGraphicFramePr>
          <p:nvPr/>
        </p:nvGraphicFramePr>
        <p:xfrm>
          <a:off x="7158461" y="4692848"/>
          <a:ext cx="58189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52" name="Łącznik prosty ze strzałką 51"/>
          <p:cNvCxnSpPr>
            <a:stCxn id="10" idx="2"/>
            <a:endCxn id="50" idx="0"/>
          </p:cNvCxnSpPr>
          <p:nvPr/>
        </p:nvCxnSpPr>
        <p:spPr>
          <a:xfrm flipH="1">
            <a:off x="7449406" y="4395812"/>
            <a:ext cx="392411" cy="29703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35099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przez scalanie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56246"/>
            <a:ext cx="8001000" cy="4967287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 algn="r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47664" y="1155452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139174" y="2307580"/>
          <a:ext cx="30007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980490" y="2307580"/>
          <a:ext cx="304789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4777559" y="3481412"/>
          <a:ext cx="181066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7223203" y="3481412"/>
          <a:ext cx="123722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5" name="Łącznik prosty ze strzałką 14"/>
          <p:cNvCxnSpPr>
            <a:stCxn id="4" idx="2"/>
            <a:endCxn id="5" idx="0"/>
          </p:cNvCxnSpPr>
          <p:nvPr/>
        </p:nvCxnSpPr>
        <p:spPr>
          <a:xfrm flipH="1">
            <a:off x="2639563" y="2069852"/>
            <a:ext cx="1932437" cy="2377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>
            <a:stCxn id="4" idx="2"/>
            <a:endCxn id="6" idx="0"/>
          </p:cNvCxnSpPr>
          <p:nvPr/>
        </p:nvCxnSpPr>
        <p:spPr>
          <a:xfrm>
            <a:off x="4572000" y="2069852"/>
            <a:ext cx="1932437" cy="2377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>
            <a:stCxn id="6" idx="2"/>
            <a:endCxn id="9" idx="0"/>
          </p:cNvCxnSpPr>
          <p:nvPr/>
        </p:nvCxnSpPr>
        <p:spPr>
          <a:xfrm flipH="1">
            <a:off x="5682891" y="3221980"/>
            <a:ext cx="821546" cy="25943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ze strzałką 45"/>
          <p:cNvCxnSpPr>
            <a:stCxn id="6" idx="2"/>
            <a:endCxn id="10" idx="0"/>
          </p:cNvCxnSpPr>
          <p:nvPr/>
        </p:nvCxnSpPr>
        <p:spPr>
          <a:xfrm>
            <a:off x="6504437" y="3221980"/>
            <a:ext cx="1337380" cy="25943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Tabela 49"/>
          <p:cNvGraphicFramePr>
            <a:graphicFrameLocks noGrp="1"/>
          </p:cNvGraphicFramePr>
          <p:nvPr/>
        </p:nvGraphicFramePr>
        <p:xfrm>
          <a:off x="7158461" y="4692848"/>
          <a:ext cx="58189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1" name="Tabela 50"/>
          <p:cNvGraphicFramePr>
            <a:graphicFrameLocks noGrp="1"/>
          </p:cNvGraphicFramePr>
          <p:nvPr/>
        </p:nvGraphicFramePr>
        <p:xfrm>
          <a:off x="8022557" y="4696544"/>
          <a:ext cx="58189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52" name="Łącznik prosty ze strzałką 51"/>
          <p:cNvCxnSpPr>
            <a:stCxn id="10" idx="2"/>
            <a:endCxn id="50" idx="0"/>
          </p:cNvCxnSpPr>
          <p:nvPr/>
        </p:nvCxnSpPr>
        <p:spPr>
          <a:xfrm flipH="1">
            <a:off x="7449406" y="4395812"/>
            <a:ext cx="392411" cy="29703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ze strzałką 52"/>
          <p:cNvCxnSpPr>
            <a:stCxn id="10" idx="2"/>
            <a:endCxn id="51" idx="0"/>
          </p:cNvCxnSpPr>
          <p:nvPr/>
        </p:nvCxnSpPr>
        <p:spPr>
          <a:xfrm>
            <a:off x="7841817" y="4395812"/>
            <a:ext cx="471685" cy="30073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75871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przez scalanie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56246"/>
            <a:ext cx="8001000" cy="4967287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 algn="r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47664" y="1155452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139174" y="2307580"/>
          <a:ext cx="30007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980490" y="2307580"/>
          <a:ext cx="304789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4777559" y="3481412"/>
          <a:ext cx="181066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7223203" y="3481412"/>
          <a:ext cx="123722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5" name="Łącznik prosty ze strzałką 14"/>
          <p:cNvCxnSpPr>
            <a:stCxn id="4" idx="2"/>
            <a:endCxn id="5" idx="0"/>
          </p:cNvCxnSpPr>
          <p:nvPr/>
        </p:nvCxnSpPr>
        <p:spPr>
          <a:xfrm flipH="1">
            <a:off x="2639563" y="2069852"/>
            <a:ext cx="1932437" cy="2377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>
            <a:stCxn id="4" idx="2"/>
            <a:endCxn id="6" idx="0"/>
          </p:cNvCxnSpPr>
          <p:nvPr/>
        </p:nvCxnSpPr>
        <p:spPr>
          <a:xfrm>
            <a:off x="4572000" y="2069852"/>
            <a:ext cx="1932437" cy="2377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>
            <a:stCxn id="6" idx="2"/>
            <a:endCxn id="9" idx="0"/>
          </p:cNvCxnSpPr>
          <p:nvPr/>
        </p:nvCxnSpPr>
        <p:spPr>
          <a:xfrm flipH="1">
            <a:off x="5682891" y="3221980"/>
            <a:ext cx="821546" cy="25943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ze strzałką 45"/>
          <p:cNvCxnSpPr>
            <a:stCxn id="6" idx="2"/>
            <a:endCxn id="10" idx="0"/>
          </p:cNvCxnSpPr>
          <p:nvPr/>
        </p:nvCxnSpPr>
        <p:spPr>
          <a:xfrm>
            <a:off x="6504437" y="3221980"/>
            <a:ext cx="1337380" cy="25943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97169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przez scalanie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56246"/>
            <a:ext cx="8001000" cy="4967287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 algn="r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47664" y="1155452"/>
          <a:ext cx="60486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139174" y="2307580"/>
          <a:ext cx="30007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980490" y="2307580"/>
          <a:ext cx="304789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86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86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00206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5" name="Łącznik prosty ze strzałką 14"/>
          <p:cNvCxnSpPr>
            <a:stCxn id="4" idx="2"/>
            <a:endCxn id="5" idx="0"/>
          </p:cNvCxnSpPr>
          <p:nvPr/>
        </p:nvCxnSpPr>
        <p:spPr>
          <a:xfrm flipH="1">
            <a:off x="2639563" y="2069852"/>
            <a:ext cx="1932437" cy="2377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>
            <a:stCxn id="4" idx="2"/>
            <a:endCxn id="6" idx="0"/>
          </p:cNvCxnSpPr>
          <p:nvPr/>
        </p:nvCxnSpPr>
        <p:spPr>
          <a:xfrm>
            <a:off x="4572000" y="2069852"/>
            <a:ext cx="1932437" cy="2377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05194"/>
      </p:ext>
    </p:extLst>
  </p:cSld>
  <p:clrMapOvr>
    <a:masterClrMapping/>
  </p:clrMapOvr>
</p:sld>
</file>

<file path=ppt/theme/theme1.xml><?xml version="1.0" encoding="utf-8"?>
<a:theme xmlns:a="http://schemas.openxmlformats.org/drawingml/2006/main" name="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6324</TotalTime>
  <Words>7837</Words>
  <Application>Microsoft Office PowerPoint</Application>
  <PresentationFormat>Pokaz na ekranie (4:3)</PresentationFormat>
  <Paragraphs>6030</Paragraphs>
  <Slides>157</Slides>
  <Notes>18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157</vt:i4>
      </vt:variant>
    </vt:vector>
  </HeadingPairs>
  <TitlesOfParts>
    <vt:vector size="163" baseType="lpstr">
      <vt:lpstr>Arial</vt:lpstr>
      <vt:lpstr>Symbol</vt:lpstr>
      <vt:lpstr>Times New Roman</vt:lpstr>
      <vt:lpstr>Verdana</vt:lpstr>
      <vt:lpstr>Wingdings</vt:lpstr>
      <vt:lpstr>Profil</vt:lpstr>
      <vt:lpstr>Prezentacja programu PowerPoint</vt:lpstr>
      <vt:lpstr>Prezentacja programu PowerPoint</vt:lpstr>
      <vt:lpstr>Myślenie komputacyjne - sortowanie</vt:lpstr>
      <vt:lpstr>Problem sortowania</vt:lpstr>
      <vt:lpstr>Szkoła podstawowa – klasy I-III</vt:lpstr>
      <vt:lpstr>Kolejność czynności</vt:lpstr>
      <vt:lpstr>Prezentacja programu PowerPoint</vt:lpstr>
      <vt:lpstr>Szkoła podstawowa – klasy IV-VI</vt:lpstr>
      <vt:lpstr>Przygotowanie do sortowania przez proste wybieranie - wyszukiwanie minimum</vt:lpstr>
      <vt:lpstr>Wyszukiwanie minimum</vt:lpstr>
      <vt:lpstr>Wyszukiwanie minimum</vt:lpstr>
      <vt:lpstr>Wyszukiwanie minimum</vt:lpstr>
      <vt:lpstr>Wyszukiwanie minimum</vt:lpstr>
      <vt:lpstr>Wyszukiwanie minimum</vt:lpstr>
      <vt:lpstr>Wyszukiwanie minimum</vt:lpstr>
      <vt:lpstr>Szukanie minimum - implementacja</vt:lpstr>
      <vt:lpstr>Szkoła podstawowa – klasy VII-VIII</vt:lpstr>
      <vt:lpstr>Sortowanie przez proste wybieranie</vt:lpstr>
      <vt:lpstr>Sortowanie przez proste wybieranie</vt:lpstr>
      <vt:lpstr>Sortowanie przez proste wybieranie</vt:lpstr>
      <vt:lpstr>Sortowanie przez proste wybieranie</vt:lpstr>
      <vt:lpstr>Sortowanie przez proste wybieranie</vt:lpstr>
      <vt:lpstr>Sortowanie przez proste wybieranie</vt:lpstr>
      <vt:lpstr>Przykładowy program</vt:lpstr>
      <vt:lpstr>Sortowanie przez zliczanie – etap I</vt:lpstr>
      <vt:lpstr>Sortowanie przez zliczanie – etap II</vt:lpstr>
      <vt:lpstr>Sortowanie przez zliczanie – etap II</vt:lpstr>
      <vt:lpstr>Sortowanie przez zliczanie – etap II</vt:lpstr>
      <vt:lpstr>Sortowanie przez zliczanie – etap II</vt:lpstr>
      <vt:lpstr>Sortowanie przez zliczanie – etap III</vt:lpstr>
      <vt:lpstr>Sortowanie przez zliczanie</vt:lpstr>
      <vt:lpstr>Sortowanie przez zliczanie – przykładowy program</vt:lpstr>
      <vt:lpstr>Sortowanie przez zliczanie - charakterystyka</vt:lpstr>
      <vt:lpstr>Szkoła ponadpodstawowa – poziom podstawowy</vt:lpstr>
      <vt:lpstr>Sortowanie przez proste wstawianie</vt:lpstr>
      <vt:lpstr>Realizacja wstawiania i-tego elementu</vt:lpstr>
      <vt:lpstr>Sortowanie przez proste wstawianie</vt:lpstr>
      <vt:lpstr>Sortowanie bąbelkowe</vt:lpstr>
      <vt:lpstr>Sortowanie bąbelkowe</vt:lpstr>
      <vt:lpstr>Sortowanie bąbelkowe</vt:lpstr>
      <vt:lpstr>Sortowanie bąbelkowe</vt:lpstr>
      <vt:lpstr>Sortowanie bąbelkowe</vt:lpstr>
      <vt:lpstr>Sortowanie bąbelkowe</vt:lpstr>
      <vt:lpstr>Sortowanie bąbelkowe</vt:lpstr>
      <vt:lpstr>Sortowanie bąbelkowe</vt:lpstr>
      <vt:lpstr>Sortowanie bąbelkowe</vt:lpstr>
      <vt:lpstr>Sortowanie bąbelkowe</vt:lpstr>
      <vt:lpstr>Sortowanie bąbelkowe – przykładowe implementacje</vt:lpstr>
      <vt:lpstr>Szkoła ponadpodstawowa – poziom rozszerzony</vt:lpstr>
      <vt:lpstr>Problem jednoczesnego szukania min i max </vt:lpstr>
      <vt:lpstr>Min-Max - iteracyjnie</vt:lpstr>
      <vt:lpstr>Min-Max - iteracyjnie</vt:lpstr>
      <vt:lpstr>Min-Max - iteracyjnie</vt:lpstr>
      <vt:lpstr>Min-Max - iteracyjnie</vt:lpstr>
      <vt:lpstr>Min-Max - iteracyjnie</vt:lpstr>
      <vt:lpstr>Min-Max - iteracyjnie</vt:lpstr>
      <vt:lpstr>Min-Max – rekurencyjnie idea</vt:lpstr>
      <vt:lpstr>MinMax – rekurencyjnie -podział na podprzedziały</vt:lpstr>
      <vt:lpstr>MinMax – rekurencyjnie – podział i wyliczanie </vt:lpstr>
      <vt:lpstr>MinMax - rekurencyjnie</vt:lpstr>
      <vt:lpstr>MinMax - rekurencyjnie</vt:lpstr>
      <vt:lpstr>MinMax - rekurencyjnie</vt:lpstr>
      <vt:lpstr>MinMax - rekurencyjnie</vt:lpstr>
      <vt:lpstr>MinMax - rekurencyjnie</vt:lpstr>
      <vt:lpstr>MinMax - rekurencyjnie</vt:lpstr>
      <vt:lpstr>MinMax - rekurencyjnie</vt:lpstr>
      <vt:lpstr>MinMax - rekurencyjnie</vt:lpstr>
      <vt:lpstr>MinMax - rekurencyjnie</vt:lpstr>
      <vt:lpstr>MinMax - rekurencyjnie</vt:lpstr>
      <vt:lpstr>MinMax - rekurencyjnie</vt:lpstr>
      <vt:lpstr>MinMax - rekurencyjnie</vt:lpstr>
      <vt:lpstr>MinMax - rekurencyjnie</vt:lpstr>
      <vt:lpstr>MinMax - rekurencyjnie</vt:lpstr>
      <vt:lpstr>MinMax – rekurencyjnie – dziel i zwyciężaj!</vt:lpstr>
      <vt:lpstr>Min Max - Liczba porównań</vt:lpstr>
      <vt:lpstr>Min Max - Liczba porównań</vt:lpstr>
      <vt:lpstr>Sortowanie przez scalanie – metoda dziel i zwyciężaj</vt:lpstr>
      <vt:lpstr> Sortowanie przez scalanie - schemat programu</vt:lpstr>
      <vt:lpstr>Sortowanie przez scalanie - przykład</vt:lpstr>
      <vt:lpstr>Sortowanie przez scalanie - przykład</vt:lpstr>
      <vt:lpstr>Sortowanie przez scalanie - przykład</vt:lpstr>
      <vt:lpstr>Sortowanie przez scalanie - przykład</vt:lpstr>
      <vt:lpstr>Sortowanie przez scalanie</vt:lpstr>
      <vt:lpstr>Sortowanie przez scalanie</vt:lpstr>
      <vt:lpstr>Sortowanie przez scalanie</vt:lpstr>
      <vt:lpstr>Sortowanie przez scalanie</vt:lpstr>
      <vt:lpstr>Sortowanie przez scalanie</vt:lpstr>
      <vt:lpstr>Sortowanie przez scalanie</vt:lpstr>
      <vt:lpstr>Sortowanie przez scalanie</vt:lpstr>
      <vt:lpstr>Sortowanie przez scalanie</vt:lpstr>
      <vt:lpstr>Sortowanie przez scalanie</vt:lpstr>
      <vt:lpstr>Sortowanie przez scalanie</vt:lpstr>
      <vt:lpstr>Sortowanie przez scalanie</vt:lpstr>
      <vt:lpstr>Sortowanie przez scalanie</vt:lpstr>
      <vt:lpstr>Sortowanie przez scalanie</vt:lpstr>
      <vt:lpstr>Sortowanie przez scalanie</vt:lpstr>
      <vt:lpstr>Sortowanie przez scalanie</vt:lpstr>
      <vt:lpstr>Sortowanie przez scalanie</vt:lpstr>
      <vt:lpstr>Sortowanie przez scalanie</vt:lpstr>
      <vt:lpstr>Sortowanie przez scalanie</vt:lpstr>
      <vt:lpstr>Scalanie ciągów uporządkowanych</vt:lpstr>
      <vt:lpstr>Scalanie ciągów uporządkowanych</vt:lpstr>
      <vt:lpstr>Scalanie ciągów uporządkowanych</vt:lpstr>
      <vt:lpstr>Scalanie ciągów uporządkowanych</vt:lpstr>
      <vt:lpstr>Scalanie ciągów uporządkowanych</vt:lpstr>
      <vt:lpstr>Scalanie ciągów uporządkowanych</vt:lpstr>
      <vt:lpstr>Scalanie ciągów uporządkowanych</vt:lpstr>
      <vt:lpstr>Scalanie ciągów uporządkowanych</vt:lpstr>
      <vt:lpstr>Scalanie ciągów uporządkowanych  – przykładowa funkcja</vt:lpstr>
      <vt:lpstr>Sortowanie przez scalanie - liczba porównań</vt:lpstr>
      <vt:lpstr>Sortowanie przez scalanie - liczba porównań</vt:lpstr>
      <vt:lpstr>Drzewo algorytmu sortowania z porównaniami</vt:lpstr>
      <vt:lpstr>Drzewo algorytmu sortowania z porównaniami</vt:lpstr>
      <vt:lpstr>Szkoła ponadpodstawowa – poziom rozszerzony</vt:lpstr>
      <vt:lpstr>Lista zliczająca - zastosowanie</vt:lpstr>
      <vt:lpstr>Sumy prefiksowe</vt:lpstr>
      <vt:lpstr>Sumy prefiksowe</vt:lpstr>
      <vt:lpstr>Sumy prefiksowe</vt:lpstr>
      <vt:lpstr>Sumy prefiksowe</vt:lpstr>
      <vt:lpstr>Zapytania o przedziały na sumach prefiksowych</vt:lpstr>
      <vt:lpstr>Metoda gąsienicy</vt:lpstr>
      <vt:lpstr>Metoda gąsienicy</vt:lpstr>
      <vt:lpstr>Metoda gąsienicy</vt:lpstr>
      <vt:lpstr>Metoda gąsienicy</vt:lpstr>
      <vt:lpstr>Metoda gąsienicy</vt:lpstr>
      <vt:lpstr>Metoda gąsienicy</vt:lpstr>
      <vt:lpstr>Metoda gąsienicy</vt:lpstr>
      <vt:lpstr>Metoda gąsienicy</vt:lpstr>
      <vt:lpstr>Szukanie lidera</vt:lpstr>
      <vt:lpstr>Wyszukiwanie lidera - algorytm</vt:lpstr>
      <vt:lpstr>Wyszukiwanie lidera - algorytm</vt:lpstr>
      <vt:lpstr>Wyszukiwanie lidera - algorytm</vt:lpstr>
      <vt:lpstr>Wyszukiwanie lidera - algorytm</vt:lpstr>
      <vt:lpstr>Wyszukiwanie lidera - algorytm</vt:lpstr>
      <vt:lpstr>Wyszukiwanie lidera - algorytm</vt:lpstr>
      <vt:lpstr>Wyszukiwanie lidera - algorytm</vt:lpstr>
      <vt:lpstr>Wyszukiwanie lidera - algorytm</vt:lpstr>
      <vt:lpstr>Wyszukiwanie lidera - algorytm</vt:lpstr>
      <vt:lpstr>Wyszukiwanie lidera - algorytm</vt:lpstr>
      <vt:lpstr>Wyszukiwanie lidera - algorytm</vt:lpstr>
      <vt:lpstr>Wyszukiwanie lidera - algorytm</vt:lpstr>
      <vt:lpstr>Szukanie idola</vt:lpstr>
      <vt:lpstr>Szkoła ponadpodstawowa – poziom rozszerzony</vt:lpstr>
      <vt:lpstr>Zaawansowana rekurencja – sortowanie szybkie</vt:lpstr>
      <vt:lpstr>Rekurencja – sortowanie szybkie</vt:lpstr>
      <vt:lpstr>Rekurencja – sortowanie szybkie</vt:lpstr>
      <vt:lpstr>Rekurencja – sortowanie szybkie</vt:lpstr>
      <vt:lpstr>Rekurencja – sortowanie szybkie</vt:lpstr>
      <vt:lpstr>Rekurencja – sortowanie szybkie</vt:lpstr>
      <vt:lpstr>Rekurencja – sortowanie szybkie</vt:lpstr>
      <vt:lpstr>Rekurencja – sortowanie szybkie</vt:lpstr>
      <vt:lpstr>Rekurencja – sortowanie szybkie</vt:lpstr>
      <vt:lpstr>Rekurencja – sortowanie szybkie</vt:lpstr>
      <vt:lpstr>Rekurencja – sortowanie szybkie</vt:lpstr>
      <vt:lpstr>Rekurencja – sortowanie szybkie</vt:lpstr>
      <vt:lpstr>Rekurencja – sortowanie szybkie</vt:lpstr>
      <vt:lpstr>Dziękuję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MK</dc:creator>
  <cp:lastModifiedBy>Konto Microsoft</cp:lastModifiedBy>
  <cp:revision>577</cp:revision>
  <dcterms:created xsi:type="dcterms:W3CDTF">2008-03-13T23:28:11Z</dcterms:created>
  <dcterms:modified xsi:type="dcterms:W3CDTF">2020-03-02T08:07:37Z</dcterms:modified>
</cp:coreProperties>
</file>