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7"/>
  </p:notesMasterIdLst>
  <p:handoutMasterIdLst>
    <p:handoutMasterId r:id="rId68"/>
  </p:handoutMasterIdLst>
  <p:sldIdLst>
    <p:sldId id="513" r:id="rId2"/>
    <p:sldId id="313" r:id="rId3"/>
    <p:sldId id="409" r:id="rId4"/>
    <p:sldId id="408" r:id="rId5"/>
    <p:sldId id="410" r:id="rId6"/>
    <p:sldId id="509" r:id="rId7"/>
    <p:sldId id="510" r:id="rId8"/>
    <p:sldId id="511" r:id="rId9"/>
    <p:sldId id="512" r:id="rId10"/>
    <p:sldId id="427" r:id="rId11"/>
    <p:sldId id="428" r:id="rId12"/>
    <p:sldId id="411" r:id="rId13"/>
    <p:sldId id="422" r:id="rId14"/>
    <p:sldId id="412" r:id="rId15"/>
    <p:sldId id="413" r:id="rId16"/>
    <p:sldId id="414" r:id="rId17"/>
    <p:sldId id="415" r:id="rId18"/>
    <p:sldId id="416" r:id="rId19"/>
    <p:sldId id="417" r:id="rId20"/>
    <p:sldId id="418" r:id="rId21"/>
    <p:sldId id="419" r:id="rId22"/>
    <p:sldId id="420" r:id="rId23"/>
    <p:sldId id="421" r:id="rId24"/>
    <p:sldId id="429" r:id="rId25"/>
    <p:sldId id="431" r:id="rId26"/>
    <p:sldId id="423" r:id="rId27"/>
    <p:sldId id="432" r:id="rId28"/>
    <p:sldId id="433" r:id="rId29"/>
    <p:sldId id="462" r:id="rId30"/>
    <p:sldId id="463" r:id="rId31"/>
    <p:sldId id="464" r:id="rId32"/>
    <p:sldId id="465" r:id="rId33"/>
    <p:sldId id="466" r:id="rId34"/>
    <p:sldId id="467" r:id="rId35"/>
    <p:sldId id="468" r:id="rId36"/>
    <p:sldId id="453" r:id="rId37"/>
    <p:sldId id="455" r:id="rId38"/>
    <p:sldId id="469" r:id="rId39"/>
    <p:sldId id="457" r:id="rId40"/>
    <p:sldId id="348" r:id="rId41"/>
    <p:sldId id="349" r:id="rId42"/>
    <p:sldId id="361" r:id="rId43"/>
    <p:sldId id="507" r:id="rId44"/>
    <p:sldId id="484" r:id="rId45"/>
    <p:sldId id="485" r:id="rId46"/>
    <p:sldId id="487" r:id="rId47"/>
    <p:sldId id="488" r:id="rId48"/>
    <p:sldId id="489" r:id="rId49"/>
    <p:sldId id="490" r:id="rId50"/>
    <p:sldId id="491" r:id="rId51"/>
    <p:sldId id="492" r:id="rId52"/>
    <p:sldId id="493" r:id="rId53"/>
    <p:sldId id="494" r:id="rId54"/>
    <p:sldId id="495" r:id="rId55"/>
    <p:sldId id="503" r:id="rId56"/>
    <p:sldId id="496" r:id="rId57"/>
    <p:sldId id="497" r:id="rId58"/>
    <p:sldId id="498" r:id="rId59"/>
    <p:sldId id="504" r:id="rId60"/>
    <p:sldId id="499" r:id="rId61"/>
    <p:sldId id="500" r:id="rId62"/>
    <p:sldId id="501" r:id="rId63"/>
    <p:sldId id="505" r:id="rId64"/>
    <p:sldId id="508" r:id="rId65"/>
    <p:sldId id="476" r:id="rId66"/>
  </p:sldIdLst>
  <p:sldSz cx="9144000" cy="6858000" type="screen4x3"/>
  <p:notesSz cx="7099300" cy="10234613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25C19997-B29E-46FA-BA73-E03579A95776}">
          <p14:sldIdLst>
            <p14:sldId id="513"/>
            <p14:sldId id="313"/>
            <p14:sldId id="409"/>
            <p14:sldId id="408"/>
            <p14:sldId id="410"/>
            <p14:sldId id="509"/>
            <p14:sldId id="510"/>
            <p14:sldId id="511"/>
            <p14:sldId id="512"/>
            <p14:sldId id="427"/>
            <p14:sldId id="428"/>
            <p14:sldId id="411"/>
            <p14:sldId id="422"/>
            <p14:sldId id="412"/>
            <p14:sldId id="413"/>
            <p14:sldId id="414"/>
            <p14:sldId id="415"/>
            <p14:sldId id="416"/>
            <p14:sldId id="417"/>
            <p14:sldId id="418"/>
            <p14:sldId id="419"/>
            <p14:sldId id="420"/>
            <p14:sldId id="421"/>
            <p14:sldId id="429"/>
            <p14:sldId id="431"/>
            <p14:sldId id="423"/>
            <p14:sldId id="432"/>
            <p14:sldId id="433"/>
            <p14:sldId id="462"/>
            <p14:sldId id="463"/>
            <p14:sldId id="464"/>
            <p14:sldId id="465"/>
            <p14:sldId id="466"/>
            <p14:sldId id="467"/>
            <p14:sldId id="468"/>
            <p14:sldId id="453"/>
            <p14:sldId id="455"/>
            <p14:sldId id="469"/>
            <p14:sldId id="457"/>
            <p14:sldId id="348"/>
            <p14:sldId id="349"/>
            <p14:sldId id="361"/>
            <p14:sldId id="507"/>
            <p14:sldId id="484"/>
            <p14:sldId id="485"/>
            <p14:sldId id="487"/>
            <p14:sldId id="488"/>
            <p14:sldId id="489"/>
            <p14:sldId id="490"/>
            <p14:sldId id="491"/>
            <p14:sldId id="492"/>
            <p14:sldId id="493"/>
            <p14:sldId id="494"/>
            <p14:sldId id="495"/>
            <p14:sldId id="503"/>
            <p14:sldId id="496"/>
            <p14:sldId id="497"/>
            <p14:sldId id="498"/>
            <p14:sldId id="504"/>
            <p14:sldId id="499"/>
            <p14:sldId id="500"/>
            <p14:sldId id="501"/>
            <p14:sldId id="505"/>
            <p14:sldId id="508"/>
            <p14:sldId id="4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20" autoAdjust="0"/>
    <p:restoredTop sz="90607" autoAdjust="0"/>
  </p:normalViewPr>
  <p:slideViewPr>
    <p:cSldViewPr>
      <p:cViewPr varScale="1">
        <p:scale>
          <a:sx n="121" d="100"/>
          <a:sy n="121" d="100"/>
        </p:scale>
        <p:origin x="96" y="1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6" d="100"/>
          <a:sy n="46" d="100"/>
        </p:scale>
        <p:origin x="-2816" y="-92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pl-PL"/>
              <a:t>14 marca 2008 roku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pl-PL"/>
              <a:t>II KOnkurs Informatyczny Bobra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fld id="{7DFED17C-185E-422F-9387-DE3BC74F6B4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0279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pl-PL"/>
              <a:t>14 marca 2008 roku</a:t>
            </a:r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pl-PL"/>
              <a:t>II KOnkurs Informatyczny Bobra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fld id="{F35E22A9-D972-4CC9-8902-790AEBD64D3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064481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spcBef>
                <a:spcPct val="30000"/>
              </a:spcBef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spcBef>
                <a:spcPct val="30000"/>
              </a:spcBef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spcBef>
                <a:spcPct val="30000"/>
              </a:spcBef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spcBef>
                <a:spcPct val="30000"/>
              </a:spcBef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87388" algn="l"/>
                <a:tab pos="1374775" algn="l"/>
                <a:tab pos="2062163" algn="l"/>
                <a:tab pos="2749550" algn="l"/>
              </a:tabLs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fld id="{06F7BA73-BF3A-4027-9CBF-7A141207D13F}" type="slidenum">
              <a:rPr lang="en-GB" altLang="pl-PL" sz="1300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spcBef>
                  <a:spcPct val="0"/>
                </a:spcBef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2</a:t>
            </a:fld>
            <a:endParaRPr lang="en-GB" altLang="pl-PL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8100" cy="3838575"/>
          </a:xfrm>
          <a:solidFill>
            <a:srgbClr val="FFFFFF"/>
          </a:solidFill>
          <a:ln/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519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pl-PL" altLang="pl-P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745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649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106500" name="Symbol zastępczy daty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l-PL" altLang="pl-PL" sz="1300"/>
              <a:t>14 marca 2008 roku</a:t>
            </a:r>
          </a:p>
        </p:txBody>
      </p:sp>
      <p:sp>
        <p:nvSpPr>
          <p:cNvPr id="106501" name="Symbol zastępczy stopki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l-PL" altLang="pl-PL" sz="1300"/>
              <a:t>II KOnkurs Informatyczny Bobra</a:t>
            </a:r>
          </a:p>
        </p:txBody>
      </p:sp>
      <p:sp>
        <p:nvSpPr>
          <p:cNvPr id="106502" name="Symbol zastępczy numeru slajdu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0B3F0A7-A430-44B6-80BF-4935FE0EE54E}" type="slidenum">
              <a:rPr lang="pl-PL" altLang="pl-PL" sz="1300" smtClean="0"/>
              <a:pPr eaLnBrk="1" hangingPunct="1">
                <a:spcBef>
                  <a:spcPct val="0"/>
                </a:spcBef>
              </a:pPr>
              <a:t>35</a:t>
            </a:fld>
            <a:endParaRPr lang="pl-PL" altLang="pl-PL" sz="1300"/>
          </a:p>
        </p:txBody>
      </p:sp>
    </p:spTree>
    <p:extLst>
      <p:ext uri="{BB962C8B-B14F-4D97-AF65-F5344CB8AC3E}">
        <p14:creationId xmlns:p14="http://schemas.microsoft.com/office/powerpoint/2010/main" val="4017999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547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105476" name="Symbol zastępczy daty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l-PL" altLang="pl-PL" sz="1300"/>
              <a:t>14 marca 2008 roku</a:t>
            </a:r>
          </a:p>
        </p:txBody>
      </p:sp>
      <p:sp>
        <p:nvSpPr>
          <p:cNvPr id="105477" name="Symbol zastępczy stopki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l-PL" altLang="pl-PL" sz="1300"/>
              <a:t>II KOnkurs Informatyczny Bobra</a:t>
            </a:r>
          </a:p>
        </p:txBody>
      </p:sp>
      <p:sp>
        <p:nvSpPr>
          <p:cNvPr id="105478" name="Symbol zastępczy numeru slajdu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EAAE26C-E000-4837-BBAA-A57A6D7B8AB6}" type="slidenum">
              <a:rPr lang="pl-PL" altLang="pl-PL" sz="1300" smtClean="0"/>
              <a:pPr eaLnBrk="1" hangingPunct="1">
                <a:spcBef>
                  <a:spcPct val="0"/>
                </a:spcBef>
              </a:pPr>
              <a:t>40</a:t>
            </a:fld>
            <a:endParaRPr lang="pl-PL" altLang="pl-PL" sz="1300"/>
          </a:p>
        </p:txBody>
      </p:sp>
    </p:spTree>
    <p:extLst>
      <p:ext uri="{BB962C8B-B14F-4D97-AF65-F5344CB8AC3E}">
        <p14:creationId xmlns:p14="http://schemas.microsoft.com/office/powerpoint/2010/main" val="1407209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547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105476" name="Symbol zastępczy daty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l-PL" altLang="pl-PL" sz="1300"/>
              <a:t>14 marca 2008 roku</a:t>
            </a:r>
          </a:p>
        </p:txBody>
      </p:sp>
      <p:sp>
        <p:nvSpPr>
          <p:cNvPr id="105477" name="Symbol zastępczy stopki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l-PL" altLang="pl-PL" sz="1300"/>
              <a:t>II KOnkurs Informatyczny Bobra</a:t>
            </a:r>
          </a:p>
        </p:txBody>
      </p:sp>
      <p:sp>
        <p:nvSpPr>
          <p:cNvPr id="105478" name="Symbol zastępczy numeru slajdu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EAAE26C-E000-4837-BBAA-A57A6D7B8AB6}" type="slidenum">
              <a:rPr lang="pl-PL" altLang="pl-PL" sz="1300" smtClean="0"/>
              <a:pPr eaLnBrk="1" hangingPunct="1">
                <a:spcBef>
                  <a:spcPct val="0"/>
                </a:spcBef>
              </a:pPr>
              <a:t>41</a:t>
            </a:fld>
            <a:endParaRPr lang="pl-PL" altLang="pl-PL" sz="1300"/>
          </a:p>
        </p:txBody>
      </p:sp>
    </p:spTree>
    <p:extLst>
      <p:ext uri="{BB962C8B-B14F-4D97-AF65-F5344CB8AC3E}">
        <p14:creationId xmlns:p14="http://schemas.microsoft.com/office/powerpoint/2010/main" val="20513857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14 marca 2008 roku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II KOnkurs Informatyczny Bobra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22A9-D972-4CC9-8902-790AEBD64D38}" type="slidenum">
              <a:rPr lang="pl-PL" smtClean="0"/>
              <a:pPr>
                <a:defRPr/>
              </a:pPr>
              <a:t>61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8647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427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54276" name="Symbol zastępczy daty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pl-PL" sz="1300"/>
              <a:t>14 marca 2008 roku</a:t>
            </a:r>
          </a:p>
        </p:txBody>
      </p:sp>
      <p:sp>
        <p:nvSpPr>
          <p:cNvPr id="54277" name="Symbol zastępczy stopki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l-PL" altLang="pl-PL" sz="1300"/>
              <a:t>II KOnkurs Informatyczny Bobra</a:t>
            </a:r>
          </a:p>
        </p:txBody>
      </p:sp>
      <p:sp>
        <p:nvSpPr>
          <p:cNvPr id="54278" name="Symbol zastępczy numeru slajdu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11D2E8C-EE49-4ED8-82CF-57C843D9DB2E}" type="slidenum">
              <a:rPr lang="pl-PL" altLang="pl-PL" sz="1300" smtClean="0"/>
              <a:pPr/>
              <a:t>13</a:t>
            </a:fld>
            <a:endParaRPr lang="pl-PL" altLang="pl-PL" sz="1300"/>
          </a:p>
        </p:txBody>
      </p:sp>
    </p:spTree>
    <p:extLst>
      <p:ext uri="{BB962C8B-B14F-4D97-AF65-F5344CB8AC3E}">
        <p14:creationId xmlns:p14="http://schemas.microsoft.com/office/powerpoint/2010/main" val="4044512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529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5300" name="Symbol zastępczy daty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l-PL">
                <a:latin typeface="Arial" charset="0"/>
              </a:rPr>
              <a:t>14 marca 2008 roku</a:t>
            </a:r>
          </a:p>
        </p:txBody>
      </p:sp>
      <p:sp>
        <p:nvSpPr>
          <p:cNvPr id="55301" name="Symbol zastępczy stopki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l-PL">
                <a:latin typeface="Arial" charset="0"/>
              </a:rPr>
              <a:t>II KOnkurs Informatyczny Bobra</a:t>
            </a:r>
          </a:p>
        </p:txBody>
      </p:sp>
      <p:sp>
        <p:nvSpPr>
          <p:cNvPr id="55302" name="Symbol zastępczy numeru slajdu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3CED0655-496E-4B5D-AFCC-58AD76141481}" type="slidenum">
              <a:rPr lang="pl-PL" smtClean="0">
                <a:latin typeface="Arial" charset="0"/>
              </a:rPr>
              <a:pPr eaLnBrk="1" hangingPunct="1"/>
              <a:t>26</a:t>
            </a:fld>
            <a:endParaRPr lang="pl-PL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254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60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403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44036" name="Symbol zastępczy daty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891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290" indent="-284135" defTabSz="98891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1301" indent="-226991" defTabSz="98891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8457" indent="-226991" defTabSz="98891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5611" indent="-226991" defTabSz="98891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2766" indent="-226991" defTabSz="9889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9922" indent="-226991" defTabSz="9889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7077" indent="-226991" defTabSz="9889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4232" indent="-226991" defTabSz="9889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l-PL" altLang="pl-PL" sz="1300"/>
              <a:t>14 marca 2008 roku</a:t>
            </a:r>
          </a:p>
        </p:txBody>
      </p:sp>
      <p:sp>
        <p:nvSpPr>
          <p:cNvPr id="44037" name="Symbol zastępczy stopki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891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290" indent="-284135" defTabSz="98891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1301" indent="-226991" defTabSz="98891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8457" indent="-226991" defTabSz="98891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5611" indent="-226991" defTabSz="98891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2766" indent="-226991" defTabSz="9889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9922" indent="-226991" defTabSz="9889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7077" indent="-226991" defTabSz="9889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4232" indent="-226991" defTabSz="9889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l-PL" altLang="pl-PL" sz="1300"/>
              <a:t>II KOnkurs Informatyczny Bobra</a:t>
            </a:r>
          </a:p>
        </p:txBody>
      </p:sp>
      <p:sp>
        <p:nvSpPr>
          <p:cNvPr id="44038" name="Symbol zastępczy numeru slajdu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891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290" indent="-284135" defTabSz="98891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1301" indent="-226991" defTabSz="98891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8457" indent="-226991" defTabSz="98891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5611" indent="-226991" defTabSz="98891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2766" indent="-226991" defTabSz="9889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69922" indent="-226991" defTabSz="9889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7077" indent="-226991" defTabSz="9889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4232" indent="-226991" defTabSz="98891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3F19508-DBC9-409F-8A53-7DF88BE58C70}" type="slidenum">
              <a:rPr lang="pl-PL" altLang="pl-PL" sz="1300"/>
              <a:pPr eaLnBrk="1" hangingPunct="1">
                <a:spcBef>
                  <a:spcPct val="0"/>
                </a:spcBef>
              </a:pPr>
              <a:t>28</a:t>
            </a:fld>
            <a:endParaRPr lang="pl-PL" altLang="pl-PL" sz="1300"/>
          </a:p>
        </p:txBody>
      </p:sp>
    </p:spTree>
    <p:extLst>
      <p:ext uri="{BB962C8B-B14F-4D97-AF65-F5344CB8AC3E}">
        <p14:creationId xmlns:p14="http://schemas.microsoft.com/office/powerpoint/2010/main" val="2589329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2403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102404" name="Symbol zastępczy daty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l-PL" altLang="pl-PL" sz="1300"/>
              <a:t>14 marca 2008 roku</a:t>
            </a:r>
          </a:p>
        </p:txBody>
      </p:sp>
      <p:sp>
        <p:nvSpPr>
          <p:cNvPr id="102405" name="Symbol zastępczy stopki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l-PL" altLang="pl-PL" sz="1300"/>
              <a:t>II KOnkurs Informatyczny Bobra</a:t>
            </a:r>
          </a:p>
        </p:txBody>
      </p:sp>
      <p:sp>
        <p:nvSpPr>
          <p:cNvPr id="102406" name="Symbol zastępczy numeru slajdu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73C7DA-6827-4591-B817-25277A331A42}" type="slidenum">
              <a:rPr lang="pl-PL" altLang="pl-PL" sz="1300" smtClean="0"/>
              <a:pPr eaLnBrk="1" hangingPunct="1">
                <a:spcBef>
                  <a:spcPct val="0"/>
                </a:spcBef>
              </a:pPr>
              <a:t>31</a:t>
            </a:fld>
            <a:endParaRPr lang="pl-PL" altLang="pl-PL" sz="1300"/>
          </a:p>
        </p:txBody>
      </p:sp>
    </p:spTree>
    <p:extLst>
      <p:ext uri="{BB962C8B-B14F-4D97-AF65-F5344CB8AC3E}">
        <p14:creationId xmlns:p14="http://schemas.microsoft.com/office/powerpoint/2010/main" val="3093010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342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103428" name="Symbol zastępczy daty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l-PL" altLang="pl-PL" sz="1300"/>
              <a:t>14 marca 2008 roku</a:t>
            </a:r>
          </a:p>
        </p:txBody>
      </p:sp>
      <p:sp>
        <p:nvSpPr>
          <p:cNvPr id="103429" name="Symbol zastępczy stopki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l-PL" altLang="pl-PL" sz="1300"/>
              <a:t>II KOnkurs Informatyczny Bobra</a:t>
            </a:r>
          </a:p>
        </p:txBody>
      </p:sp>
      <p:sp>
        <p:nvSpPr>
          <p:cNvPr id="103430" name="Symbol zastępczy numeru slajdu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33E1D46-06C0-4809-BB7C-F44D3381942C}" type="slidenum">
              <a:rPr lang="pl-PL" altLang="pl-PL" sz="1300" smtClean="0"/>
              <a:pPr eaLnBrk="1" hangingPunct="1">
                <a:spcBef>
                  <a:spcPct val="0"/>
                </a:spcBef>
              </a:pPr>
              <a:t>32</a:t>
            </a:fld>
            <a:endParaRPr lang="pl-PL" altLang="pl-PL" sz="1300"/>
          </a:p>
        </p:txBody>
      </p:sp>
    </p:spTree>
    <p:extLst>
      <p:ext uri="{BB962C8B-B14F-4D97-AF65-F5344CB8AC3E}">
        <p14:creationId xmlns:p14="http://schemas.microsoft.com/office/powerpoint/2010/main" val="2451853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4451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104452" name="Symbol zastępczy daty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l-PL" altLang="pl-PL" sz="1300"/>
              <a:t>14 marca 2008 roku</a:t>
            </a:r>
          </a:p>
        </p:txBody>
      </p:sp>
      <p:sp>
        <p:nvSpPr>
          <p:cNvPr id="104453" name="Symbol zastępczy stopki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l-PL" altLang="pl-PL" sz="1300"/>
              <a:t>II KOnkurs Informatyczny Bobra</a:t>
            </a:r>
          </a:p>
        </p:txBody>
      </p:sp>
      <p:sp>
        <p:nvSpPr>
          <p:cNvPr id="104454" name="Symbol zastępczy numeru slajdu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4C8611-C3BE-4BB2-9303-FF9BBF561426}" type="slidenum">
              <a:rPr lang="pl-PL" altLang="pl-PL" sz="1300" smtClean="0"/>
              <a:pPr eaLnBrk="1" hangingPunct="1">
                <a:spcBef>
                  <a:spcPct val="0"/>
                </a:spcBef>
              </a:pPr>
              <a:t>33</a:t>
            </a:fld>
            <a:endParaRPr lang="pl-PL" altLang="pl-PL" sz="1300"/>
          </a:p>
        </p:txBody>
      </p:sp>
    </p:spTree>
    <p:extLst>
      <p:ext uri="{BB962C8B-B14F-4D97-AF65-F5344CB8AC3E}">
        <p14:creationId xmlns:p14="http://schemas.microsoft.com/office/powerpoint/2010/main" val="3206531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547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/>
          </a:p>
        </p:txBody>
      </p:sp>
      <p:sp>
        <p:nvSpPr>
          <p:cNvPr id="105476" name="Symbol zastępczy daty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l-PL" altLang="pl-PL" sz="1300"/>
              <a:t>14 marca 2008 roku</a:t>
            </a:r>
          </a:p>
        </p:txBody>
      </p:sp>
      <p:sp>
        <p:nvSpPr>
          <p:cNvPr id="105477" name="Symbol zastępczy stopki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l-PL" altLang="pl-PL" sz="1300"/>
              <a:t>II KOnkurs Informatyczny Bobra</a:t>
            </a:r>
          </a:p>
        </p:txBody>
      </p:sp>
      <p:sp>
        <p:nvSpPr>
          <p:cNvPr id="105478" name="Symbol zastępczy numeru slajdu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EAAE26C-E000-4837-BBAA-A57A6D7B8AB6}" type="slidenum">
              <a:rPr lang="pl-PL" altLang="pl-PL" sz="1300" smtClean="0"/>
              <a:pPr eaLnBrk="1" hangingPunct="1">
                <a:spcBef>
                  <a:spcPct val="0"/>
                </a:spcBef>
              </a:pPr>
              <a:t>34</a:t>
            </a:fld>
            <a:endParaRPr lang="pl-PL" altLang="pl-PL" sz="1300"/>
          </a:p>
        </p:txBody>
      </p:sp>
    </p:spTree>
    <p:extLst>
      <p:ext uri="{BB962C8B-B14F-4D97-AF65-F5344CB8AC3E}">
        <p14:creationId xmlns:p14="http://schemas.microsoft.com/office/powerpoint/2010/main" val="1666113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3000">
                <a:solidFill>
                  <a:srgbClr val="002060"/>
                </a:solidFill>
              </a:defRPr>
            </a:lvl1pPr>
          </a:lstStyle>
          <a:p>
            <a:r>
              <a:rPr lang="pl-PL" dirty="0"/>
              <a:t>Kliknij, aby edytować styl wzorca tytułu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002060"/>
                </a:solidFill>
              </a:defRPr>
            </a:lvl1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09539-4E5B-495E-BB34-5AC7214CA83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7268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5D65C-4674-4206-88CB-E657A0CB564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345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880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880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86F3D-AF7C-4072-9D5C-7690000E2B5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4352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603250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566738" y="1125538"/>
            <a:ext cx="8001000" cy="4967287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06705-F878-4C70-BD17-AFAEA311DB6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4494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rgbClr val="C00000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7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pl-PL"/>
              <a:t>2 lipca 2014 roku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pl-PL"/>
              <a:t>IwE2014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fld id="{910BD752-6030-451F-B016-AA9B4ED27898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51813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CF89E-F9E5-4D34-9F40-270F65E160D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3598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66738" y="1125538"/>
            <a:ext cx="392430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3438" y="1125538"/>
            <a:ext cx="392430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15EC2-06E6-4708-B507-DF7753663E1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6398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00BBC-D49D-4005-A8BC-169F02919D2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041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7EBEF-6122-4F38-BC57-D4B44341677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5931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0378B-93B9-4327-9509-C39105AE7FF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6407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D876D-15DB-4ED0-9BAA-8219ED73A52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2803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E831D-574B-49F0-986D-6ACA6ED1208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5544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125538"/>
            <a:ext cx="80010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981075"/>
            <a:ext cx="7958138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D382496-F397-49B2-B515-B99E67DE445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000">
          <a:solidFill>
            <a:srgbClr val="002060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rgbClr val="002060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rgbClr val="002060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rgbClr val="002060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rgbClr val="002060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pl.wikipedia.org/wiki/1980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aba@mat.umk.p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198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Przykładowy problem – algorytmy dla grafów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966" y="1196752"/>
            <a:ext cx="5711354" cy="4913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397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Przykładowy problem – algorytmy dla grafów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502" y="1196752"/>
            <a:ext cx="5571802" cy="479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404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1" r="30156" b="5476"/>
          <a:stretch>
            <a:fillRect/>
          </a:stretch>
        </p:blipFill>
        <p:spPr bwMode="auto">
          <a:xfrm>
            <a:off x="1747838" y="1173163"/>
            <a:ext cx="5740400" cy="49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ytuł 1"/>
          <p:cNvSpPr txBox="1">
            <a:spLocks/>
          </p:cNvSpPr>
          <p:nvPr/>
        </p:nvSpPr>
        <p:spPr>
          <a:xfrm>
            <a:off x="574675" y="304800"/>
            <a:ext cx="8001000" cy="6032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2060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2060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2060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2060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pl-PL" altLang="pl-PL" kern="0" dirty="0">
                <a:solidFill>
                  <a:srgbClr val="C00000"/>
                </a:solidFill>
              </a:rPr>
              <a:t>Jak pamiętać graf w komputerze?</a:t>
            </a:r>
          </a:p>
        </p:txBody>
      </p:sp>
    </p:spTree>
    <p:extLst>
      <p:ext uri="{BB962C8B-B14F-4D97-AF65-F5344CB8AC3E}">
        <p14:creationId xmlns:p14="http://schemas.microsoft.com/office/powerpoint/2010/main" val="1155910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0" r="29718" b="5911"/>
          <a:stretch>
            <a:fillRect/>
          </a:stretch>
        </p:blipFill>
        <p:spPr bwMode="auto">
          <a:xfrm>
            <a:off x="1706563" y="1176338"/>
            <a:ext cx="5529262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ytuł 1"/>
          <p:cNvSpPr txBox="1">
            <a:spLocks/>
          </p:cNvSpPr>
          <p:nvPr/>
        </p:nvSpPr>
        <p:spPr>
          <a:xfrm>
            <a:off x="574675" y="304800"/>
            <a:ext cx="8001000" cy="6032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2060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2060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2060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2060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pl-PL" altLang="pl-PL" kern="0" dirty="0">
                <a:solidFill>
                  <a:srgbClr val="C00000"/>
                </a:solidFill>
              </a:rPr>
              <a:t>Abstrakcyjne struktury danych</a:t>
            </a:r>
          </a:p>
        </p:txBody>
      </p:sp>
    </p:spTree>
    <p:extLst>
      <p:ext uri="{BB962C8B-B14F-4D97-AF65-F5344CB8AC3E}">
        <p14:creationId xmlns:p14="http://schemas.microsoft.com/office/powerpoint/2010/main" val="259360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" r="30214" b="5342"/>
          <a:stretch>
            <a:fillRect/>
          </a:stretch>
        </p:blipFill>
        <p:spPr bwMode="auto">
          <a:xfrm>
            <a:off x="1979712" y="1196752"/>
            <a:ext cx="5554663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ytuł 1"/>
          <p:cNvSpPr txBox="1">
            <a:spLocks/>
          </p:cNvSpPr>
          <p:nvPr/>
        </p:nvSpPr>
        <p:spPr>
          <a:xfrm>
            <a:off x="574675" y="304800"/>
            <a:ext cx="8001000" cy="6032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2060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2060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2060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2060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pl-PL" altLang="pl-PL" sz="2400" kern="0" dirty="0">
                <a:solidFill>
                  <a:srgbClr val="C00000"/>
                </a:solidFill>
              </a:rPr>
              <a:t>Przykładowy problem – kolejność czynności</a:t>
            </a:r>
          </a:p>
        </p:txBody>
      </p:sp>
    </p:spTree>
    <p:extLst>
      <p:ext uri="{BB962C8B-B14F-4D97-AF65-F5344CB8AC3E}">
        <p14:creationId xmlns:p14="http://schemas.microsoft.com/office/powerpoint/2010/main" val="2730092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574675" y="304800"/>
            <a:ext cx="8001000" cy="6032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2060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2060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2060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2060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pl-PL" altLang="pl-PL" sz="2400" kern="0" dirty="0">
                <a:solidFill>
                  <a:srgbClr val="C00000"/>
                </a:solidFill>
              </a:rPr>
              <a:t>Od problemu do modelu w postaci grafu</a:t>
            </a:r>
          </a:p>
        </p:txBody>
      </p:sp>
      <p:grpSp>
        <p:nvGrpSpPr>
          <p:cNvPr id="12291" name="Grupa 5"/>
          <p:cNvGrpSpPr>
            <a:grpSpLocks/>
          </p:cNvGrpSpPr>
          <p:nvPr/>
        </p:nvGrpSpPr>
        <p:grpSpPr bwMode="auto">
          <a:xfrm>
            <a:off x="2627313" y="1341438"/>
            <a:ext cx="3635375" cy="1785937"/>
            <a:chOff x="2627784" y="1340768"/>
            <a:chExt cx="3634647" cy="1786552"/>
          </a:xfrm>
        </p:grpSpPr>
        <p:pic>
          <p:nvPicPr>
            <p:cNvPr id="1231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93" t="39191" r="30215" b="22639"/>
            <a:stretch>
              <a:fillRect/>
            </a:stretch>
          </p:blipFill>
          <p:spPr bwMode="auto">
            <a:xfrm>
              <a:off x="2627784" y="1340768"/>
              <a:ext cx="3634647" cy="1777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46" t="65245" r="34563" b="25964"/>
            <a:stretch>
              <a:fillRect/>
            </a:stretch>
          </p:blipFill>
          <p:spPr bwMode="auto">
            <a:xfrm>
              <a:off x="5861586" y="2717887"/>
              <a:ext cx="380246" cy="409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Elipsa 18"/>
          <p:cNvSpPr/>
          <p:nvPr/>
        </p:nvSpPr>
        <p:spPr bwMode="auto">
          <a:xfrm>
            <a:off x="3644900" y="4219575"/>
            <a:ext cx="63500" cy="73025"/>
          </a:xfrm>
          <a:prstGeom prst="ellipse">
            <a:avLst/>
          </a:prstGeom>
          <a:solidFill>
            <a:srgbClr val="002060"/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0" name="Elipsa 19"/>
          <p:cNvSpPr/>
          <p:nvPr/>
        </p:nvSpPr>
        <p:spPr bwMode="auto">
          <a:xfrm>
            <a:off x="4805363" y="4219575"/>
            <a:ext cx="63500" cy="73025"/>
          </a:xfrm>
          <a:prstGeom prst="ellipse">
            <a:avLst/>
          </a:prstGeom>
          <a:solidFill>
            <a:srgbClr val="2302E8"/>
          </a:solidFill>
          <a:ln w="25400"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1" name="Elipsa 20"/>
          <p:cNvSpPr/>
          <p:nvPr/>
        </p:nvSpPr>
        <p:spPr bwMode="auto">
          <a:xfrm>
            <a:off x="3221038" y="4724400"/>
            <a:ext cx="63500" cy="73025"/>
          </a:xfrm>
          <a:prstGeom prst="ellipse">
            <a:avLst/>
          </a:prstGeom>
          <a:solidFill>
            <a:srgbClr val="2302E8"/>
          </a:solidFill>
          <a:ln w="25400"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2" name="Elipsa 21"/>
          <p:cNvSpPr/>
          <p:nvPr/>
        </p:nvSpPr>
        <p:spPr bwMode="auto">
          <a:xfrm>
            <a:off x="4300538" y="4722813"/>
            <a:ext cx="63500" cy="73025"/>
          </a:xfrm>
          <a:prstGeom prst="ellipse">
            <a:avLst/>
          </a:prstGeom>
          <a:solidFill>
            <a:srgbClr val="2302E8"/>
          </a:solidFill>
          <a:ln w="25400"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3" name="Elipsa 22"/>
          <p:cNvSpPr/>
          <p:nvPr/>
        </p:nvSpPr>
        <p:spPr bwMode="auto">
          <a:xfrm>
            <a:off x="5588000" y="4651375"/>
            <a:ext cx="63500" cy="73025"/>
          </a:xfrm>
          <a:prstGeom prst="ellipse">
            <a:avLst/>
          </a:prstGeom>
          <a:solidFill>
            <a:srgbClr val="2302E8"/>
          </a:solidFill>
          <a:ln w="25400"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4" name="Elipsa 23"/>
          <p:cNvSpPr/>
          <p:nvPr/>
        </p:nvSpPr>
        <p:spPr bwMode="auto">
          <a:xfrm>
            <a:off x="5013325" y="5227638"/>
            <a:ext cx="63500" cy="73025"/>
          </a:xfrm>
          <a:prstGeom prst="ellipse">
            <a:avLst/>
          </a:prstGeom>
          <a:solidFill>
            <a:srgbClr val="2302E8"/>
          </a:solidFill>
          <a:ln w="25400"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5" name="Elipsa 24"/>
          <p:cNvSpPr/>
          <p:nvPr/>
        </p:nvSpPr>
        <p:spPr bwMode="auto">
          <a:xfrm>
            <a:off x="3797300" y="5154613"/>
            <a:ext cx="63500" cy="73025"/>
          </a:xfrm>
          <a:prstGeom prst="ellipse">
            <a:avLst/>
          </a:prstGeom>
          <a:solidFill>
            <a:srgbClr val="2302E8"/>
          </a:solidFill>
          <a:ln w="25400"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6" name="Elipsa 25"/>
          <p:cNvSpPr/>
          <p:nvPr/>
        </p:nvSpPr>
        <p:spPr bwMode="auto">
          <a:xfrm>
            <a:off x="4445000" y="5516563"/>
            <a:ext cx="63500" cy="73025"/>
          </a:xfrm>
          <a:prstGeom prst="ellipse">
            <a:avLst/>
          </a:prstGeom>
          <a:solidFill>
            <a:srgbClr val="2302E8"/>
          </a:solidFill>
          <a:ln w="25400"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28" name="Łącznik prosty ze strzałką 27"/>
          <p:cNvCxnSpPr>
            <a:stCxn id="19" idx="3"/>
            <a:endCxn id="21" idx="7"/>
          </p:cNvCxnSpPr>
          <p:nvPr/>
        </p:nvCxnSpPr>
        <p:spPr>
          <a:xfrm flipH="1">
            <a:off x="3275013" y="4281488"/>
            <a:ext cx="379412" cy="454025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>
            <a:stCxn id="19" idx="5"/>
            <a:endCxn id="22" idx="2"/>
          </p:cNvCxnSpPr>
          <p:nvPr/>
        </p:nvCxnSpPr>
        <p:spPr>
          <a:xfrm>
            <a:off x="3698875" y="4281488"/>
            <a:ext cx="601663" cy="477837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/>
          <p:cNvCxnSpPr>
            <a:stCxn id="22" idx="7"/>
            <a:endCxn id="20" idx="3"/>
          </p:cNvCxnSpPr>
          <p:nvPr/>
        </p:nvCxnSpPr>
        <p:spPr>
          <a:xfrm flipV="1">
            <a:off x="4354513" y="4281488"/>
            <a:ext cx="460375" cy="45243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37"/>
          <p:cNvCxnSpPr>
            <a:stCxn id="20" idx="6"/>
            <a:endCxn id="23" idx="2"/>
          </p:cNvCxnSpPr>
          <p:nvPr/>
        </p:nvCxnSpPr>
        <p:spPr>
          <a:xfrm>
            <a:off x="4868863" y="4256088"/>
            <a:ext cx="719137" cy="431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ze strzałką 39"/>
          <p:cNvCxnSpPr>
            <a:stCxn id="24" idx="7"/>
            <a:endCxn id="23" idx="3"/>
          </p:cNvCxnSpPr>
          <p:nvPr/>
        </p:nvCxnSpPr>
        <p:spPr>
          <a:xfrm flipV="1">
            <a:off x="5067300" y="4713288"/>
            <a:ext cx="530225" cy="52387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ze strzałką 41"/>
          <p:cNvCxnSpPr>
            <a:stCxn id="26" idx="5"/>
            <a:endCxn id="24" idx="3"/>
          </p:cNvCxnSpPr>
          <p:nvPr/>
        </p:nvCxnSpPr>
        <p:spPr>
          <a:xfrm flipV="1">
            <a:off x="4498975" y="5289550"/>
            <a:ext cx="522288" cy="2889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ze strzałką 43"/>
          <p:cNvCxnSpPr>
            <a:stCxn id="22" idx="7"/>
            <a:endCxn id="24" idx="0"/>
          </p:cNvCxnSpPr>
          <p:nvPr/>
        </p:nvCxnSpPr>
        <p:spPr>
          <a:xfrm>
            <a:off x="4354513" y="4733925"/>
            <a:ext cx="690562" cy="49371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y ze strzałką 45"/>
          <p:cNvCxnSpPr>
            <a:stCxn id="21" idx="2"/>
            <a:endCxn id="25" idx="3"/>
          </p:cNvCxnSpPr>
          <p:nvPr/>
        </p:nvCxnSpPr>
        <p:spPr>
          <a:xfrm>
            <a:off x="3221038" y="4760913"/>
            <a:ext cx="585787" cy="457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Łącznik prosty ze strzałką 47"/>
          <p:cNvCxnSpPr>
            <a:stCxn id="22" idx="3"/>
            <a:endCxn id="25" idx="7"/>
          </p:cNvCxnSpPr>
          <p:nvPr/>
        </p:nvCxnSpPr>
        <p:spPr>
          <a:xfrm flipH="1">
            <a:off x="3851275" y="4784725"/>
            <a:ext cx="458788" cy="381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y ze strzałką 51"/>
          <p:cNvCxnSpPr>
            <a:stCxn id="25" idx="5"/>
            <a:endCxn id="26" idx="3"/>
          </p:cNvCxnSpPr>
          <p:nvPr/>
        </p:nvCxnSpPr>
        <p:spPr>
          <a:xfrm>
            <a:off x="3851275" y="5218113"/>
            <a:ext cx="603250" cy="36036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Strzałka w dół 52"/>
          <p:cNvSpPr/>
          <p:nvPr/>
        </p:nvSpPr>
        <p:spPr>
          <a:xfrm>
            <a:off x="4332288" y="3284538"/>
            <a:ext cx="176212" cy="50482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0253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574675" y="304800"/>
            <a:ext cx="8001000" cy="6032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2060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2060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2060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2060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pl-PL" altLang="pl-PL" sz="2400" kern="0" dirty="0">
                <a:solidFill>
                  <a:srgbClr val="C00000"/>
                </a:solidFill>
              </a:rPr>
              <a:t>Model abstrakcyjny i algorytm</a:t>
            </a:r>
          </a:p>
        </p:txBody>
      </p:sp>
      <p:grpSp>
        <p:nvGrpSpPr>
          <p:cNvPr id="13315" name="Grupa 5"/>
          <p:cNvGrpSpPr>
            <a:grpSpLocks/>
          </p:cNvGrpSpPr>
          <p:nvPr/>
        </p:nvGrpSpPr>
        <p:grpSpPr bwMode="auto">
          <a:xfrm>
            <a:off x="2627313" y="1341438"/>
            <a:ext cx="3635375" cy="1785937"/>
            <a:chOff x="2627784" y="1340768"/>
            <a:chExt cx="3634647" cy="1786552"/>
          </a:xfrm>
        </p:grpSpPr>
        <p:pic>
          <p:nvPicPr>
            <p:cNvPr id="1333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93" t="39191" r="30215" b="22639"/>
            <a:stretch>
              <a:fillRect/>
            </a:stretch>
          </p:blipFill>
          <p:spPr bwMode="auto">
            <a:xfrm>
              <a:off x="2627784" y="1340768"/>
              <a:ext cx="3634647" cy="1777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46" t="65245" r="34563" b="25964"/>
            <a:stretch>
              <a:fillRect/>
            </a:stretch>
          </p:blipFill>
          <p:spPr bwMode="auto">
            <a:xfrm>
              <a:off x="5861586" y="2717887"/>
              <a:ext cx="380246" cy="409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Elipsa 18"/>
          <p:cNvSpPr/>
          <p:nvPr/>
        </p:nvSpPr>
        <p:spPr bwMode="auto">
          <a:xfrm>
            <a:off x="3644900" y="4219575"/>
            <a:ext cx="63500" cy="73025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0" name="Elipsa 19"/>
          <p:cNvSpPr/>
          <p:nvPr/>
        </p:nvSpPr>
        <p:spPr bwMode="auto">
          <a:xfrm>
            <a:off x="4805363" y="4219575"/>
            <a:ext cx="63500" cy="73025"/>
          </a:xfrm>
          <a:prstGeom prst="ellipse">
            <a:avLst/>
          </a:prstGeom>
          <a:solidFill>
            <a:srgbClr val="2302E8"/>
          </a:solidFill>
          <a:ln w="25400"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1" name="Elipsa 20"/>
          <p:cNvSpPr/>
          <p:nvPr/>
        </p:nvSpPr>
        <p:spPr bwMode="auto">
          <a:xfrm>
            <a:off x="3221038" y="4724400"/>
            <a:ext cx="63500" cy="73025"/>
          </a:xfrm>
          <a:prstGeom prst="ellipse">
            <a:avLst/>
          </a:prstGeom>
          <a:solidFill>
            <a:srgbClr val="2302E8"/>
          </a:solidFill>
          <a:ln w="25400"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2" name="Elipsa 21"/>
          <p:cNvSpPr/>
          <p:nvPr/>
        </p:nvSpPr>
        <p:spPr bwMode="auto">
          <a:xfrm>
            <a:off x="4300538" y="4722813"/>
            <a:ext cx="63500" cy="73025"/>
          </a:xfrm>
          <a:prstGeom prst="ellipse">
            <a:avLst/>
          </a:prstGeom>
          <a:solidFill>
            <a:srgbClr val="2302E8"/>
          </a:solidFill>
          <a:ln w="25400"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3" name="Elipsa 22"/>
          <p:cNvSpPr/>
          <p:nvPr/>
        </p:nvSpPr>
        <p:spPr bwMode="auto">
          <a:xfrm>
            <a:off x="5588000" y="4651375"/>
            <a:ext cx="63500" cy="73025"/>
          </a:xfrm>
          <a:prstGeom prst="ellipse">
            <a:avLst/>
          </a:prstGeom>
          <a:solidFill>
            <a:srgbClr val="2302E8"/>
          </a:solidFill>
          <a:ln w="25400"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4" name="Elipsa 23"/>
          <p:cNvSpPr/>
          <p:nvPr/>
        </p:nvSpPr>
        <p:spPr bwMode="auto">
          <a:xfrm>
            <a:off x="5013325" y="5227638"/>
            <a:ext cx="63500" cy="73025"/>
          </a:xfrm>
          <a:prstGeom prst="ellipse">
            <a:avLst/>
          </a:prstGeom>
          <a:solidFill>
            <a:srgbClr val="2302E8"/>
          </a:solidFill>
          <a:ln w="25400"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5" name="Elipsa 24"/>
          <p:cNvSpPr/>
          <p:nvPr/>
        </p:nvSpPr>
        <p:spPr bwMode="auto">
          <a:xfrm>
            <a:off x="3797300" y="5154613"/>
            <a:ext cx="63500" cy="73025"/>
          </a:xfrm>
          <a:prstGeom prst="ellipse">
            <a:avLst/>
          </a:prstGeom>
          <a:solidFill>
            <a:srgbClr val="2302E8"/>
          </a:solidFill>
          <a:ln w="25400"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6" name="Elipsa 25"/>
          <p:cNvSpPr/>
          <p:nvPr/>
        </p:nvSpPr>
        <p:spPr bwMode="auto">
          <a:xfrm>
            <a:off x="4445000" y="5516563"/>
            <a:ext cx="63500" cy="73025"/>
          </a:xfrm>
          <a:prstGeom prst="ellipse">
            <a:avLst/>
          </a:prstGeom>
          <a:solidFill>
            <a:srgbClr val="2302E8"/>
          </a:solidFill>
          <a:ln w="25400"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28" name="Łącznik prosty ze strzałką 27"/>
          <p:cNvCxnSpPr>
            <a:stCxn id="19" idx="3"/>
            <a:endCxn id="21" idx="7"/>
          </p:cNvCxnSpPr>
          <p:nvPr/>
        </p:nvCxnSpPr>
        <p:spPr>
          <a:xfrm flipH="1">
            <a:off x="3275013" y="4281488"/>
            <a:ext cx="379412" cy="45402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>
            <a:stCxn id="19" idx="5"/>
            <a:endCxn id="22" idx="2"/>
          </p:cNvCxnSpPr>
          <p:nvPr/>
        </p:nvCxnSpPr>
        <p:spPr>
          <a:xfrm>
            <a:off x="3698875" y="4281488"/>
            <a:ext cx="601663" cy="47783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/>
          <p:cNvCxnSpPr>
            <a:stCxn id="22" idx="7"/>
            <a:endCxn id="20" idx="3"/>
          </p:cNvCxnSpPr>
          <p:nvPr/>
        </p:nvCxnSpPr>
        <p:spPr>
          <a:xfrm flipV="1">
            <a:off x="4354513" y="4281488"/>
            <a:ext cx="460375" cy="45243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37"/>
          <p:cNvCxnSpPr>
            <a:stCxn id="20" idx="6"/>
            <a:endCxn id="23" idx="2"/>
          </p:cNvCxnSpPr>
          <p:nvPr/>
        </p:nvCxnSpPr>
        <p:spPr>
          <a:xfrm>
            <a:off x="4868863" y="4256088"/>
            <a:ext cx="719137" cy="431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ze strzałką 39"/>
          <p:cNvCxnSpPr>
            <a:stCxn id="24" idx="7"/>
            <a:endCxn id="23" idx="3"/>
          </p:cNvCxnSpPr>
          <p:nvPr/>
        </p:nvCxnSpPr>
        <p:spPr>
          <a:xfrm flipV="1">
            <a:off x="5067300" y="4713288"/>
            <a:ext cx="530225" cy="52387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ze strzałką 41"/>
          <p:cNvCxnSpPr>
            <a:stCxn id="26" idx="5"/>
            <a:endCxn id="24" idx="3"/>
          </p:cNvCxnSpPr>
          <p:nvPr/>
        </p:nvCxnSpPr>
        <p:spPr>
          <a:xfrm flipV="1">
            <a:off x="4498975" y="5289550"/>
            <a:ext cx="522288" cy="2889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ze strzałką 43"/>
          <p:cNvCxnSpPr>
            <a:stCxn id="22" idx="7"/>
            <a:endCxn id="24" idx="0"/>
          </p:cNvCxnSpPr>
          <p:nvPr/>
        </p:nvCxnSpPr>
        <p:spPr>
          <a:xfrm>
            <a:off x="4354513" y="4733925"/>
            <a:ext cx="690562" cy="49371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y ze strzałką 45"/>
          <p:cNvCxnSpPr>
            <a:stCxn id="21" idx="2"/>
            <a:endCxn id="25" idx="3"/>
          </p:cNvCxnSpPr>
          <p:nvPr/>
        </p:nvCxnSpPr>
        <p:spPr>
          <a:xfrm>
            <a:off x="3221038" y="4760913"/>
            <a:ext cx="585787" cy="457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Łącznik prosty ze strzałką 47"/>
          <p:cNvCxnSpPr>
            <a:stCxn id="22" idx="3"/>
            <a:endCxn id="25" idx="7"/>
          </p:cNvCxnSpPr>
          <p:nvPr/>
        </p:nvCxnSpPr>
        <p:spPr>
          <a:xfrm flipH="1">
            <a:off x="3851275" y="4784725"/>
            <a:ext cx="458788" cy="381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y ze strzałką 51"/>
          <p:cNvCxnSpPr>
            <a:stCxn id="25" idx="5"/>
            <a:endCxn id="26" idx="3"/>
          </p:cNvCxnSpPr>
          <p:nvPr/>
        </p:nvCxnSpPr>
        <p:spPr>
          <a:xfrm>
            <a:off x="3851275" y="5218113"/>
            <a:ext cx="603250" cy="36036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Strzałka w dół 52"/>
          <p:cNvSpPr/>
          <p:nvPr/>
        </p:nvSpPr>
        <p:spPr>
          <a:xfrm>
            <a:off x="4332288" y="3284538"/>
            <a:ext cx="176212" cy="50482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3335" name="pole tekstowe 3"/>
          <p:cNvSpPr txBox="1">
            <a:spLocks noChangeArrowheads="1"/>
          </p:cNvSpPr>
          <p:nvPr/>
        </p:nvSpPr>
        <p:spPr bwMode="auto">
          <a:xfrm>
            <a:off x="6516688" y="3500438"/>
            <a:ext cx="587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r>
              <a:rPr lang="pl-PL" altLang="pl-PL" sz="1200">
                <a:solidFill>
                  <a:srgbClr val="0070C0"/>
                </a:solidFill>
              </a:rPr>
              <a:t>Pieśń</a:t>
            </a:r>
          </a:p>
        </p:txBody>
      </p:sp>
    </p:spTree>
    <p:extLst>
      <p:ext uri="{BB962C8B-B14F-4D97-AF65-F5344CB8AC3E}">
        <p14:creationId xmlns:p14="http://schemas.microsoft.com/office/powerpoint/2010/main" val="3110766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574675" y="304800"/>
            <a:ext cx="8001000" cy="6032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2060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2060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2060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2060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pl-PL" altLang="pl-PL" sz="2400" kern="0" dirty="0">
                <a:solidFill>
                  <a:srgbClr val="C00000"/>
                </a:solidFill>
              </a:rPr>
              <a:t>Model abstrakcyjny i algorytm</a:t>
            </a:r>
          </a:p>
        </p:txBody>
      </p:sp>
      <p:grpSp>
        <p:nvGrpSpPr>
          <p:cNvPr id="14339" name="Grupa 5"/>
          <p:cNvGrpSpPr>
            <a:grpSpLocks/>
          </p:cNvGrpSpPr>
          <p:nvPr/>
        </p:nvGrpSpPr>
        <p:grpSpPr bwMode="auto">
          <a:xfrm>
            <a:off x="2627313" y="1341438"/>
            <a:ext cx="3635375" cy="1785937"/>
            <a:chOff x="2627784" y="1340768"/>
            <a:chExt cx="3634647" cy="1786552"/>
          </a:xfrm>
        </p:grpSpPr>
        <p:pic>
          <p:nvPicPr>
            <p:cNvPr id="1436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93" t="39191" r="30215" b="22639"/>
            <a:stretch>
              <a:fillRect/>
            </a:stretch>
          </p:blipFill>
          <p:spPr bwMode="auto">
            <a:xfrm>
              <a:off x="2627784" y="1340768"/>
              <a:ext cx="3634647" cy="1777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46" t="65245" r="34563" b="25964"/>
            <a:stretch>
              <a:fillRect/>
            </a:stretch>
          </p:blipFill>
          <p:spPr bwMode="auto">
            <a:xfrm>
              <a:off x="5861586" y="2717887"/>
              <a:ext cx="380246" cy="409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Elipsa 18"/>
          <p:cNvSpPr/>
          <p:nvPr/>
        </p:nvSpPr>
        <p:spPr bwMode="auto">
          <a:xfrm>
            <a:off x="3644900" y="4219575"/>
            <a:ext cx="63500" cy="73025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0" name="Elipsa 19"/>
          <p:cNvSpPr/>
          <p:nvPr/>
        </p:nvSpPr>
        <p:spPr bwMode="auto">
          <a:xfrm>
            <a:off x="4805363" y="4219575"/>
            <a:ext cx="63500" cy="73025"/>
          </a:xfrm>
          <a:prstGeom prst="ellipse">
            <a:avLst/>
          </a:prstGeom>
          <a:solidFill>
            <a:srgbClr val="2302E8"/>
          </a:solidFill>
          <a:ln w="25400"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1" name="Elipsa 20"/>
          <p:cNvSpPr/>
          <p:nvPr/>
        </p:nvSpPr>
        <p:spPr bwMode="auto">
          <a:xfrm>
            <a:off x="3221038" y="4724400"/>
            <a:ext cx="63500" cy="73025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2" name="Elipsa 21"/>
          <p:cNvSpPr/>
          <p:nvPr/>
        </p:nvSpPr>
        <p:spPr bwMode="auto">
          <a:xfrm>
            <a:off x="4300538" y="4722813"/>
            <a:ext cx="63500" cy="73025"/>
          </a:xfrm>
          <a:prstGeom prst="ellipse">
            <a:avLst/>
          </a:prstGeom>
          <a:solidFill>
            <a:srgbClr val="2302E8"/>
          </a:solidFill>
          <a:ln w="25400"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3" name="Elipsa 22"/>
          <p:cNvSpPr/>
          <p:nvPr/>
        </p:nvSpPr>
        <p:spPr bwMode="auto">
          <a:xfrm>
            <a:off x="5588000" y="4651375"/>
            <a:ext cx="63500" cy="73025"/>
          </a:xfrm>
          <a:prstGeom prst="ellipse">
            <a:avLst/>
          </a:prstGeom>
          <a:solidFill>
            <a:srgbClr val="2302E8"/>
          </a:solidFill>
          <a:ln w="25400"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4" name="Elipsa 23"/>
          <p:cNvSpPr/>
          <p:nvPr/>
        </p:nvSpPr>
        <p:spPr bwMode="auto">
          <a:xfrm>
            <a:off x="5013325" y="5227638"/>
            <a:ext cx="63500" cy="73025"/>
          </a:xfrm>
          <a:prstGeom prst="ellipse">
            <a:avLst/>
          </a:prstGeom>
          <a:solidFill>
            <a:srgbClr val="2302E8"/>
          </a:solidFill>
          <a:ln w="25400"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5" name="Elipsa 24"/>
          <p:cNvSpPr/>
          <p:nvPr/>
        </p:nvSpPr>
        <p:spPr bwMode="auto">
          <a:xfrm>
            <a:off x="3797300" y="5154613"/>
            <a:ext cx="63500" cy="73025"/>
          </a:xfrm>
          <a:prstGeom prst="ellipse">
            <a:avLst/>
          </a:prstGeom>
          <a:solidFill>
            <a:srgbClr val="2302E8"/>
          </a:solidFill>
          <a:ln w="25400"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6" name="Elipsa 25"/>
          <p:cNvSpPr/>
          <p:nvPr/>
        </p:nvSpPr>
        <p:spPr bwMode="auto">
          <a:xfrm>
            <a:off x="4445000" y="5516563"/>
            <a:ext cx="63500" cy="73025"/>
          </a:xfrm>
          <a:prstGeom prst="ellipse">
            <a:avLst/>
          </a:prstGeom>
          <a:solidFill>
            <a:srgbClr val="2302E8"/>
          </a:solidFill>
          <a:ln w="25400"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28" name="Łącznik prosty ze strzałką 27"/>
          <p:cNvCxnSpPr>
            <a:stCxn id="19" idx="3"/>
            <a:endCxn id="21" idx="7"/>
          </p:cNvCxnSpPr>
          <p:nvPr/>
        </p:nvCxnSpPr>
        <p:spPr>
          <a:xfrm flipH="1">
            <a:off x="3275013" y="4281488"/>
            <a:ext cx="379412" cy="45402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>
            <a:stCxn id="19" idx="5"/>
            <a:endCxn id="22" idx="2"/>
          </p:cNvCxnSpPr>
          <p:nvPr/>
        </p:nvCxnSpPr>
        <p:spPr>
          <a:xfrm>
            <a:off x="3698875" y="4281488"/>
            <a:ext cx="601663" cy="47783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/>
          <p:cNvCxnSpPr>
            <a:stCxn id="22" idx="7"/>
            <a:endCxn id="20" idx="3"/>
          </p:cNvCxnSpPr>
          <p:nvPr/>
        </p:nvCxnSpPr>
        <p:spPr>
          <a:xfrm flipV="1">
            <a:off x="4354513" y="4281488"/>
            <a:ext cx="460375" cy="45243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37"/>
          <p:cNvCxnSpPr>
            <a:stCxn id="20" idx="6"/>
            <a:endCxn id="23" idx="2"/>
          </p:cNvCxnSpPr>
          <p:nvPr/>
        </p:nvCxnSpPr>
        <p:spPr>
          <a:xfrm>
            <a:off x="4868863" y="4256088"/>
            <a:ext cx="719137" cy="431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ze strzałką 39"/>
          <p:cNvCxnSpPr>
            <a:stCxn id="24" idx="7"/>
            <a:endCxn id="23" idx="3"/>
          </p:cNvCxnSpPr>
          <p:nvPr/>
        </p:nvCxnSpPr>
        <p:spPr>
          <a:xfrm flipV="1">
            <a:off x="5067300" y="4713288"/>
            <a:ext cx="530225" cy="52387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ze strzałką 41"/>
          <p:cNvCxnSpPr>
            <a:stCxn id="26" idx="5"/>
            <a:endCxn id="24" idx="3"/>
          </p:cNvCxnSpPr>
          <p:nvPr/>
        </p:nvCxnSpPr>
        <p:spPr>
          <a:xfrm flipV="1">
            <a:off x="4498975" y="5289550"/>
            <a:ext cx="522288" cy="2889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ze strzałką 43"/>
          <p:cNvCxnSpPr>
            <a:stCxn id="22" idx="7"/>
            <a:endCxn id="24" idx="0"/>
          </p:cNvCxnSpPr>
          <p:nvPr/>
        </p:nvCxnSpPr>
        <p:spPr>
          <a:xfrm>
            <a:off x="4354513" y="4733925"/>
            <a:ext cx="690562" cy="49371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y ze strzałką 45"/>
          <p:cNvCxnSpPr>
            <a:stCxn id="21" idx="2"/>
            <a:endCxn id="25" idx="3"/>
          </p:cNvCxnSpPr>
          <p:nvPr/>
        </p:nvCxnSpPr>
        <p:spPr>
          <a:xfrm>
            <a:off x="3221038" y="4760913"/>
            <a:ext cx="585787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Łącznik prosty ze strzałką 47"/>
          <p:cNvCxnSpPr>
            <a:stCxn id="22" idx="3"/>
            <a:endCxn id="25" idx="7"/>
          </p:cNvCxnSpPr>
          <p:nvPr/>
        </p:nvCxnSpPr>
        <p:spPr>
          <a:xfrm flipH="1">
            <a:off x="3851275" y="4784725"/>
            <a:ext cx="458788" cy="381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y ze strzałką 51"/>
          <p:cNvCxnSpPr>
            <a:stCxn id="25" idx="5"/>
            <a:endCxn id="26" idx="3"/>
          </p:cNvCxnSpPr>
          <p:nvPr/>
        </p:nvCxnSpPr>
        <p:spPr>
          <a:xfrm>
            <a:off x="3851275" y="5218113"/>
            <a:ext cx="603250" cy="36036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Strzałka w dół 52"/>
          <p:cNvSpPr/>
          <p:nvPr/>
        </p:nvSpPr>
        <p:spPr>
          <a:xfrm>
            <a:off x="4332288" y="3284538"/>
            <a:ext cx="176212" cy="50482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4359" name="pole tekstowe 3"/>
          <p:cNvSpPr txBox="1">
            <a:spLocks noChangeArrowheads="1"/>
          </p:cNvSpPr>
          <p:nvPr/>
        </p:nvSpPr>
        <p:spPr bwMode="auto">
          <a:xfrm>
            <a:off x="6516688" y="3500438"/>
            <a:ext cx="587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r>
              <a:rPr lang="pl-PL" altLang="pl-PL" sz="1200">
                <a:solidFill>
                  <a:srgbClr val="0070C0"/>
                </a:solidFill>
              </a:rPr>
              <a:t>Pieśń</a:t>
            </a:r>
          </a:p>
        </p:txBody>
      </p:sp>
      <p:sp>
        <p:nvSpPr>
          <p:cNvPr id="14360" name="pole tekstowe 26"/>
          <p:cNvSpPr txBox="1">
            <a:spLocks noChangeArrowheads="1"/>
          </p:cNvSpPr>
          <p:nvPr/>
        </p:nvSpPr>
        <p:spPr bwMode="auto">
          <a:xfrm>
            <a:off x="6516688" y="3716338"/>
            <a:ext cx="16319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r>
              <a:rPr lang="pl-PL" altLang="pl-PL" sz="1200">
                <a:solidFill>
                  <a:srgbClr val="0070C0"/>
                </a:solidFill>
              </a:rPr>
              <a:t>Odegranie bębnów</a:t>
            </a:r>
          </a:p>
        </p:txBody>
      </p:sp>
    </p:spTree>
    <p:extLst>
      <p:ext uri="{BB962C8B-B14F-4D97-AF65-F5344CB8AC3E}">
        <p14:creationId xmlns:p14="http://schemas.microsoft.com/office/powerpoint/2010/main" val="2101588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574675" y="304800"/>
            <a:ext cx="8001000" cy="6032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2060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2060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2060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2060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pl-PL" altLang="pl-PL" sz="2400" kern="0" dirty="0">
                <a:solidFill>
                  <a:srgbClr val="C00000"/>
                </a:solidFill>
              </a:rPr>
              <a:t>Model abstrakcyjny i algorytm</a:t>
            </a:r>
          </a:p>
        </p:txBody>
      </p:sp>
      <p:grpSp>
        <p:nvGrpSpPr>
          <p:cNvPr id="15363" name="Grupa 5"/>
          <p:cNvGrpSpPr>
            <a:grpSpLocks/>
          </p:cNvGrpSpPr>
          <p:nvPr/>
        </p:nvGrpSpPr>
        <p:grpSpPr bwMode="auto">
          <a:xfrm>
            <a:off x="2627313" y="1341438"/>
            <a:ext cx="3635375" cy="1785937"/>
            <a:chOff x="2627784" y="1340768"/>
            <a:chExt cx="3634647" cy="1786552"/>
          </a:xfrm>
        </p:grpSpPr>
        <p:pic>
          <p:nvPicPr>
            <p:cNvPr id="1538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93" t="39191" r="30215" b="22639"/>
            <a:stretch>
              <a:fillRect/>
            </a:stretch>
          </p:blipFill>
          <p:spPr bwMode="auto">
            <a:xfrm>
              <a:off x="2627784" y="1340768"/>
              <a:ext cx="3634647" cy="1777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46" t="65245" r="34563" b="25964"/>
            <a:stretch>
              <a:fillRect/>
            </a:stretch>
          </p:blipFill>
          <p:spPr bwMode="auto">
            <a:xfrm>
              <a:off x="5861586" y="2717887"/>
              <a:ext cx="380246" cy="409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Elipsa 18"/>
          <p:cNvSpPr/>
          <p:nvPr/>
        </p:nvSpPr>
        <p:spPr bwMode="auto">
          <a:xfrm>
            <a:off x="3644900" y="4219575"/>
            <a:ext cx="63500" cy="73025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0" name="Elipsa 19"/>
          <p:cNvSpPr/>
          <p:nvPr/>
        </p:nvSpPr>
        <p:spPr bwMode="auto">
          <a:xfrm>
            <a:off x="4805363" y="4219575"/>
            <a:ext cx="63500" cy="73025"/>
          </a:xfrm>
          <a:prstGeom prst="ellipse">
            <a:avLst/>
          </a:prstGeom>
          <a:solidFill>
            <a:srgbClr val="2302E8"/>
          </a:solidFill>
          <a:ln w="25400"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1" name="Elipsa 20"/>
          <p:cNvSpPr/>
          <p:nvPr/>
        </p:nvSpPr>
        <p:spPr bwMode="auto">
          <a:xfrm>
            <a:off x="3221038" y="4724400"/>
            <a:ext cx="63500" cy="73025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2" name="Elipsa 21"/>
          <p:cNvSpPr/>
          <p:nvPr/>
        </p:nvSpPr>
        <p:spPr bwMode="auto">
          <a:xfrm>
            <a:off x="4300538" y="4722813"/>
            <a:ext cx="63500" cy="73025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3" name="Elipsa 22"/>
          <p:cNvSpPr/>
          <p:nvPr/>
        </p:nvSpPr>
        <p:spPr bwMode="auto">
          <a:xfrm>
            <a:off x="5588000" y="4651375"/>
            <a:ext cx="63500" cy="73025"/>
          </a:xfrm>
          <a:prstGeom prst="ellipse">
            <a:avLst/>
          </a:prstGeom>
          <a:solidFill>
            <a:srgbClr val="2302E8"/>
          </a:solidFill>
          <a:ln w="25400"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4" name="Elipsa 23"/>
          <p:cNvSpPr/>
          <p:nvPr/>
        </p:nvSpPr>
        <p:spPr bwMode="auto">
          <a:xfrm>
            <a:off x="5013325" y="5227638"/>
            <a:ext cx="63500" cy="73025"/>
          </a:xfrm>
          <a:prstGeom prst="ellipse">
            <a:avLst/>
          </a:prstGeom>
          <a:solidFill>
            <a:srgbClr val="2302E8"/>
          </a:solidFill>
          <a:ln w="25400"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5" name="Elipsa 24"/>
          <p:cNvSpPr/>
          <p:nvPr/>
        </p:nvSpPr>
        <p:spPr bwMode="auto">
          <a:xfrm>
            <a:off x="3797300" y="5154613"/>
            <a:ext cx="63500" cy="73025"/>
          </a:xfrm>
          <a:prstGeom prst="ellipse">
            <a:avLst/>
          </a:prstGeom>
          <a:solidFill>
            <a:srgbClr val="2302E8"/>
          </a:solidFill>
          <a:ln w="25400"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6" name="Elipsa 25"/>
          <p:cNvSpPr/>
          <p:nvPr/>
        </p:nvSpPr>
        <p:spPr bwMode="auto">
          <a:xfrm>
            <a:off x="4445000" y="5516563"/>
            <a:ext cx="63500" cy="73025"/>
          </a:xfrm>
          <a:prstGeom prst="ellipse">
            <a:avLst/>
          </a:prstGeom>
          <a:solidFill>
            <a:srgbClr val="2302E8"/>
          </a:solidFill>
          <a:ln w="25400"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28" name="Łącznik prosty ze strzałką 27"/>
          <p:cNvCxnSpPr>
            <a:stCxn id="19" idx="3"/>
            <a:endCxn id="21" idx="7"/>
          </p:cNvCxnSpPr>
          <p:nvPr/>
        </p:nvCxnSpPr>
        <p:spPr>
          <a:xfrm flipH="1">
            <a:off x="3275013" y="4281488"/>
            <a:ext cx="379412" cy="45402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>
            <a:stCxn id="19" idx="5"/>
            <a:endCxn id="22" idx="2"/>
          </p:cNvCxnSpPr>
          <p:nvPr/>
        </p:nvCxnSpPr>
        <p:spPr>
          <a:xfrm>
            <a:off x="3698875" y="4281488"/>
            <a:ext cx="601663" cy="47783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/>
          <p:cNvCxnSpPr>
            <a:stCxn id="22" idx="7"/>
            <a:endCxn id="20" idx="3"/>
          </p:cNvCxnSpPr>
          <p:nvPr/>
        </p:nvCxnSpPr>
        <p:spPr>
          <a:xfrm flipV="1">
            <a:off x="4354513" y="4281488"/>
            <a:ext cx="460375" cy="45243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37"/>
          <p:cNvCxnSpPr>
            <a:stCxn id="20" idx="6"/>
            <a:endCxn id="23" idx="2"/>
          </p:cNvCxnSpPr>
          <p:nvPr/>
        </p:nvCxnSpPr>
        <p:spPr>
          <a:xfrm>
            <a:off x="4868863" y="4256088"/>
            <a:ext cx="719137" cy="431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ze strzałką 39"/>
          <p:cNvCxnSpPr>
            <a:stCxn id="24" idx="7"/>
            <a:endCxn id="23" idx="3"/>
          </p:cNvCxnSpPr>
          <p:nvPr/>
        </p:nvCxnSpPr>
        <p:spPr>
          <a:xfrm flipV="1">
            <a:off x="5067300" y="4713288"/>
            <a:ext cx="530225" cy="52387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ze strzałką 41"/>
          <p:cNvCxnSpPr>
            <a:stCxn id="26" idx="5"/>
            <a:endCxn id="24" idx="3"/>
          </p:cNvCxnSpPr>
          <p:nvPr/>
        </p:nvCxnSpPr>
        <p:spPr>
          <a:xfrm flipV="1">
            <a:off x="4498975" y="5289550"/>
            <a:ext cx="522288" cy="2889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ze strzałką 43"/>
          <p:cNvCxnSpPr>
            <a:stCxn id="22" idx="7"/>
            <a:endCxn id="24" idx="0"/>
          </p:cNvCxnSpPr>
          <p:nvPr/>
        </p:nvCxnSpPr>
        <p:spPr>
          <a:xfrm>
            <a:off x="4354513" y="4733925"/>
            <a:ext cx="690562" cy="49371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y ze strzałką 45"/>
          <p:cNvCxnSpPr>
            <a:stCxn id="21" idx="2"/>
            <a:endCxn id="25" idx="3"/>
          </p:cNvCxnSpPr>
          <p:nvPr/>
        </p:nvCxnSpPr>
        <p:spPr>
          <a:xfrm>
            <a:off x="3221038" y="4760913"/>
            <a:ext cx="585787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Łącznik prosty ze strzałką 47"/>
          <p:cNvCxnSpPr>
            <a:stCxn id="22" idx="3"/>
            <a:endCxn id="25" idx="7"/>
          </p:cNvCxnSpPr>
          <p:nvPr/>
        </p:nvCxnSpPr>
        <p:spPr>
          <a:xfrm flipH="1">
            <a:off x="3851275" y="4784725"/>
            <a:ext cx="458788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y ze strzałką 51"/>
          <p:cNvCxnSpPr>
            <a:stCxn id="25" idx="5"/>
            <a:endCxn id="26" idx="3"/>
          </p:cNvCxnSpPr>
          <p:nvPr/>
        </p:nvCxnSpPr>
        <p:spPr>
          <a:xfrm>
            <a:off x="3851275" y="5218113"/>
            <a:ext cx="603250" cy="36036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Strzałka w dół 52"/>
          <p:cNvSpPr/>
          <p:nvPr/>
        </p:nvSpPr>
        <p:spPr>
          <a:xfrm>
            <a:off x="4332288" y="3284538"/>
            <a:ext cx="176212" cy="50482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5383" name="pole tekstowe 3"/>
          <p:cNvSpPr txBox="1">
            <a:spLocks noChangeArrowheads="1"/>
          </p:cNvSpPr>
          <p:nvPr/>
        </p:nvSpPr>
        <p:spPr bwMode="auto">
          <a:xfrm>
            <a:off x="6516688" y="3500438"/>
            <a:ext cx="587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r>
              <a:rPr lang="pl-PL" altLang="pl-PL" sz="1200">
                <a:solidFill>
                  <a:srgbClr val="0070C0"/>
                </a:solidFill>
              </a:rPr>
              <a:t>Pieśń</a:t>
            </a:r>
          </a:p>
        </p:txBody>
      </p:sp>
      <p:sp>
        <p:nvSpPr>
          <p:cNvPr id="15384" name="pole tekstowe 26"/>
          <p:cNvSpPr txBox="1">
            <a:spLocks noChangeArrowheads="1"/>
          </p:cNvSpPr>
          <p:nvPr/>
        </p:nvSpPr>
        <p:spPr bwMode="auto">
          <a:xfrm>
            <a:off x="6516688" y="3716338"/>
            <a:ext cx="16319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r>
              <a:rPr lang="pl-PL" altLang="pl-PL" sz="1200">
                <a:solidFill>
                  <a:srgbClr val="0070C0"/>
                </a:solidFill>
              </a:rPr>
              <a:t>Odegranie bębnów</a:t>
            </a:r>
          </a:p>
        </p:txBody>
      </p:sp>
      <p:sp>
        <p:nvSpPr>
          <p:cNvPr id="15385" name="pole tekstowe 28"/>
          <p:cNvSpPr txBox="1">
            <a:spLocks noChangeArrowheads="1"/>
          </p:cNvSpPr>
          <p:nvPr/>
        </p:nvSpPr>
        <p:spPr bwMode="auto">
          <a:xfrm>
            <a:off x="6516688" y="3943350"/>
            <a:ext cx="17922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r>
              <a:rPr lang="pl-PL" altLang="pl-PL" sz="1200">
                <a:solidFill>
                  <a:srgbClr val="0070C0"/>
                </a:solidFill>
              </a:rPr>
              <a:t>Długie przemówienie</a:t>
            </a:r>
          </a:p>
        </p:txBody>
      </p:sp>
    </p:spTree>
    <p:extLst>
      <p:ext uri="{BB962C8B-B14F-4D97-AF65-F5344CB8AC3E}">
        <p14:creationId xmlns:p14="http://schemas.microsoft.com/office/powerpoint/2010/main" val="3262870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574675" y="304800"/>
            <a:ext cx="8001000" cy="6032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2060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2060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2060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2060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pl-PL" altLang="pl-PL" kern="0" dirty="0"/>
              <a:t>Model abstrakcyjny i algorytm</a:t>
            </a:r>
          </a:p>
        </p:txBody>
      </p:sp>
      <p:grpSp>
        <p:nvGrpSpPr>
          <p:cNvPr id="16387" name="Grupa 5"/>
          <p:cNvGrpSpPr>
            <a:grpSpLocks/>
          </p:cNvGrpSpPr>
          <p:nvPr/>
        </p:nvGrpSpPr>
        <p:grpSpPr bwMode="auto">
          <a:xfrm>
            <a:off x="2627313" y="1341438"/>
            <a:ext cx="3635375" cy="1785937"/>
            <a:chOff x="2627784" y="1340768"/>
            <a:chExt cx="3634647" cy="1786552"/>
          </a:xfrm>
        </p:grpSpPr>
        <p:pic>
          <p:nvPicPr>
            <p:cNvPr id="1641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93" t="39191" r="30215" b="22639"/>
            <a:stretch>
              <a:fillRect/>
            </a:stretch>
          </p:blipFill>
          <p:spPr bwMode="auto">
            <a:xfrm>
              <a:off x="2627784" y="1340768"/>
              <a:ext cx="3634647" cy="1777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46" t="65245" r="34563" b="25964"/>
            <a:stretch>
              <a:fillRect/>
            </a:stretch>
          </p:blipFill>
          <p:spPr bwMode="auto">
            <a:xfrm>
              <a:off x="5861586" y="2717887"/>
              <a:ext cx="380246" cy="409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Elipsa 18"/>
          <p:cNvSpPr/>
          <p:nvPr/>
        </p:nvSpPr>
        <p:spPr bwMode="auto">
          <a:xfrm>
            <a:off x="3644900" y="4219575"/>
            <a:ext cx="63500" cy="73025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0" name="Elipsa 19"/>
          <p:cNvSpPr/>
          <p:nvPr/>
        </p:nvSpPr>
        <p:spPr bwMode="auto">
          <a:xfrm>
            <a:off x="4805363" y="4219575"/>
            <a:ext cx="63500" cy="73025"/>
          </a:xfrm>
          <a:prstGeom prst="ellipse">
            <a:avLst/>
          </a:prstGeom>
          <a:solidFill>
            <a:srgbClr val="2302E8"/>
          </a:solidFill>
          <a:ln w="25400"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1" name="Elipsa 20"/>
          <p:cNvSpPr/>
          <p:nvPr/>
        </p:nvSpPr>
        <p:spPr bwMode="auto">
          <a:xfrm>
            <a:off x="3221038" y="4724400"/>
            <a:ext cx="63500" cy="73025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2" name="Elipsa 21"/>
          <p:cNvSpPr/>
          <p:nvPr/>
        </p:nvSpPr>
        <p:spPr bwMode="auto">
          <a:xfrm>
            <a:off x="4300538" y="4722813"/>
            <a:ext cx="63500" cy="73025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3" name="Elipsa 22"/>
          <p:cNvSpPr/>
          <p:nvPr/>
        </p:nvSpPr>
        <p:spPr bwMode="auto">
          <a:xfrm>
            <a:off x="5588000" y="4651375"/>
            <a:ext cx="63500" cy="73025"/>
          </a:xfrm>
          <a:prstGeom prst="ellipse">
            <a:avLst/>
          </a:prstGeom>
          <a:solidFill>
            <a:srgbClr val="2302E8"/>
          </a:solidFill>
          <a:ln w="25400"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4" name="Elipsa 23"/>
          <p:cNvSpPr/>
          <p:nvPr/>
        </p:nvSpPr>
        <p:spPr bwMode="auto">
          <a:xfrm>
            <a:off x="5013325" y="5227638"/>
            <a:ext cx="63500" cy="73025"/>
          </a:xfrm>
          <a:prstGeom prst="ellipse">
            <a:avLst/>
          </a:prstGeom>
          <a:solidFill>
            <a:srgbClr val="2302E8"/>
          </a:solidFill>
          <a:ln w="25400"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5" name="Elipsa 24"/>
          <p:cNvSpPr/>
          <p:nvPr/>
        </p:nvSpPr>
        <p:spPr bwMode="auto">
          <a:xfrm>
            <a:off x="3797300" y="5154613"/>
            <a:ext cx="63500" cy="73025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6" name="Elipsa 25"/>
          <p:cNvSpPr/>
          <p:nvPr/>
        </p:nvSpPr>
        <p:spPr bwMode="auto">
          <a:xfrm>
            <a:off x="4445000" y="5516563"/>
            <a:ext cx="63500" cy="73025"/>
          </a:xfrm>
          <a:prstGeom prst="ellipse">
            <a:avLst/>
          </a:prstGeom>
          <a:solidFill>
            <a:srgbClr val="2302E8"/>
          </a:solidFill>
          <a:ln w="25400"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28" name="Łącznik prosty ze strzałką 27"/>
          <p:cNvCxnSpPr>
            <a:stCxn id="19" idx="3"/>
            <a:endCxn id="21" idx="7"/>
          </p:cNvCxnSpPr>
          <p:nvPr/>
        </p:nvCxnSpPr>
        <p:spPr>
          <a:xfrm flipH="1">
            <a:off x="3275013" y="4281488"/>
            <a:ext cx="379412" cy="45402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>
            <a:stCxn id="19" idx="5"/>
            <a:endCxn id="22" idx="2"/>
          </p:cNvCxnSpPr>
          <p:nvPr/>
        </p:nvCxnSpPr>
        <p:spPr>
          <a:xfrm>
            <a:off x="3698875" y="4281488"/>
            <a:ext cx="601663" cy="47783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/>
          <p:cNvCxnSpPr>
            <a:stCxn id="22" idx="7"/>
            <a:endCxn id="20" idx="3"/>
          </p:cNvCxnSpPr>
          <p:nvPr/>
        </p:nvCxnSpPr>
        <p:spPr>
          <a:xfrm flipV="1">
            <a:off x="4354513" y="4281488"/>
            <a:ext cx="460375" cy="45243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37"/>
          <p:cNvCxnSpPr>
            <a:stCxn id="20" idx="6"/>
            <a:endCxn id="23" idx="2"/>
          </p:cNvCxnSpPr>
          <p:nvPr/>
        </p:nvCxnSpPr>
        <p:spPr>
          <a:xfrm>
            <a:off x="4868863" y="4256088"/>
            <a:ext cx="719137" cy="431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ze strzałką 39"/>
          <p:cNvCxnSpPr>
            <a:stCxn id="24" idx="7"/>
            <a:endCxn id="23" idx="3"/>
          </p:cNvCxnSpPr>
          <p:nvPr/>
        </p:nvCxnSpPr>
        <p:spPr>
          <a:xfrm flipV="1">
            <a:off x="5067300" y="4713288"/>
            <a:ext cx="530225" cy="52387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ze strzałką 41"/>
          <p:cNvCxnSpPr>
            <a:stCxn id="26" idx="5"/>
            <a:endCxn id="24" idx="3"/>
          </p:cNvCxnSpPr>
          <p:nvPr/>
        </p:nvCxnSpPr>
        <p:spPr>
          <a:xfrm flipV="1">
            <a:off x="4498975" y="5289550"/>
            <a:ext cx="522288" cy="2889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ze strzałką 43"/>
          <p:cNvCxnSpPr>
            <a:stCxn id="22" idx="7"/>
            <a:endCxn id="24" idx="0"/>
          </p:cNvCxnSpPr>
          <p:nvPr/>
        </p:nvCxnSpPr>
        <p:spPr>
          <a:xfrm>
            <a:off x="4354513" y="4733925"/>
            <a:ext cx="690562" cy="49371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y ze strzałką 45"/>
          <p:cNvCxnSpPr>
            <a:stCxn id="21" idx="2"/>
            <a:endCxn id="25" idx="3"/>
          </p:cNvCxnSpPr>
          <p:nvPr/>
        </p:nvCxnSpPr>
        <p:spPr>
          <a:xfrm>
            <a:off x="3221038" y="4760913"/>
            <a:ext cx="585787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Łącznik prosty ze strzałką 47"/>
          <p:cNvCxnSpPr>
            <a:stCxn id="22" idx="3"/>
            <a:endCxn id="25" idx="7"/>
          </p:cNvCxnSpPr>
          <p:nvPr/>
        </p:nvCxnSpPr>
        <p:spPr>
          <a:xfrm flipH="1">
            <a:off x="3851275" y="4784725"/>
            <a:ext cx="458788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y ze strzałką 51"/>
          <p:cNvCxnSpPr>
            <a:stCxn id="25" idx="5"/>
            <a:endCxn id="26" idx="3"/>
          </p:cNvCxnSpPr>
          <p:nvPr/>
        </p:nvCxnSpPr>
        <p:spPr>
          <a:xfrm>
            <a:off x="3851275" y="5218113"/>
            <a:ext cx="603250" cy="36036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Strzałka w dół 52"/>
          <p:cNvSpPr/>
          <p:nvPr/>
        </p:nvSpPr>
        <p:spPr>
          <a:xfrm>
            <a:off x="4332288" y="3284538"/>
            <a:ext cx="176212" cy="50482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6407" name="pole tekstowe 3"/>
          <p:cNvSpPr txBox="1">
            <a:spLocks noChangeArrowheads="1"/>
          </p:cNvSpPr>
          <p:nvPr/>
        </p:nvSpPr>
        <p:spPr bwMode="auto">
          <a:xfrm>
            <a:off x="6516688" y="3500438"/>
            <a:ext cx="587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r>
              <a:rPr lang="pl-PL" altLang="pl-PL" sz="1200">
                <a:solidFill>
                  <a:srgbClr val="0070C0"/>
                </a:solidFill>
              </a:rPr>
              <a:t>Pieśń</a:t>
            </a:r>
          </a:p>
        </p:txBody>
      </p:sp>
      <p:sp>
        <p:nvSpPr>
          <p:cNvPr id="16408" name="pole tekstowe 26"/>
          <p:cNvSpPr txBox="1">
            <a:spLocks noChangeArrowheads="1"/>
          </p:cNvSpPr>
          <p:nvPr/>
        </p:nvSpPr>
        <p:spPr bwMode="auto">
          <a:xfrm>
            <a:off x="6516688" y="3716338"/>
            <a:ext cx="16319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r>
              <a:rPr lang="pl-PL" altLang="pl-PL" sz="1200">
                <a:solidFill>
                  <a:srgbClr val="0070C0"/>
                </a:solidFill>
              </a:rPr>
              <a:t>Odegranie bębnów</a:t>
            </a:r>
          </a:p>
        </p:txBody>
      </p:sp>
      <p:sp>
        <p:nvSpPr>
          <p:cNvPr id="16409" name="pole tekstowe 28"/>
          <p:cNvSpPr txBox="1">
            <a:spLocks noChangeArrowheads="1"/>
          </p:cNvSpPr>
          <p:nvPr/>
        </p:nvSpPr>
        <p:spPr bwMode="auto">
          <a:xfrm>
            <a:off x="6516688" y="3943350"/>
            <a:ext cx="17922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r>
              <a:rPr lang="pl-PL" altLang="pl-PL" sz="1200">
                <a:solidFill>
                  <a:srgbClr val="0070C0"/>
                </a:solidFill>
              </a:rPr>
              <a:t>Długie przemówienie</a:t>
            </a:r>
          </a:p>
        </p:txBody>
      </p:sp>
      <p:sp>
        <p:nvSpPr>
          <p:cNvPr id="16410" name="pole tekstowe 30"/>
          <p:cNvSpPr txBox="1">
            <a:spLocks noChangeArrowheads="1"/>
          </p:cNvSpPr>
          <p:nvPr/>
        </p:nvSpPr>
        <p:spPr bwMode="auto">
          <a:xfrm>
            <a:off x="6516688" y="4160838"/>
            <a:ext cx="1497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r>
              <a:rPr lang="pl-PL" altLang="pl-PL" sz="1200">
                <a:solidFill>
                  <a:srgbClr val="0070C0"/>
                </a:solidFill>
              </a:rPr>
              <a:t>Występ taneczny</a:t>
            </a:r>
          </a:p>
        </p:txBody>
      </p:sp>
    </p:spTree>
    <p:extLst>
      <p:ext uri="{BB962C8B-B14F-4D97-AF65-F5344CB8AC3E}">
        <p14:creationId xmlns:p14="http://schemas.microsoft.com/office/powerpoint/2010/main" val="1652886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16"/>
          <a:stretch>
            <a:fillRect/>
          </a:stretch>
        </p:blipFill>
        <p:spPr bwMode="auto">
          <a:xfrm>
            <a:off x="611560" y="2370780"/>
            <a:ext cx="295275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43608" y="1650700"/>
            <a:ext cx="7632848" cy="2570388"/>
          </a:xfrm>
        </p:spPr>
        <p:txBody>
          <a:bodyPr lIns="0" tIns="0" rIns="0" bIns="0"/>
          <a:lstStyle/>
          <a:p>
            <a:pPr algn="r" eaLnBrk="1" hangingPunct="1"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  <a:tab pos="6564313" algn="l"/>
                <a:tab pos="7221538" algn="l"/>
                <a:tab pos="7878763" algn="l"/>
              </a:tabLst>
            </a:pPr>
            <a:r>
              <a:rPr lang="pl-PL" altLang="pl-PL" sz="2800" dirty="0">
                <a:solidFill>
                  <a:srgbClr val="C00000"/>
                </a:solidFill>
              </a:rPr>
              <a:t>INFORMATYKA </a:t>
            </a:r>
          </a:p>
          <a:p>
            <a:pPr algn="r" eaLnBrk="1" hangingPunct="1"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  <a:tab pos="6564313" algn="l"/>
                <a:tab pos="7221538" algn="l"/>
                <a:tab pos="7878763" algn="l"/>
              </a:tabLst>
            </a:pPr>
            <a:endParaRPr lang="pl-PL" altLang="pl-PL" sz="2800" b="1" dirty="0">
              <a:solidFill>
                <a:srgbClr val="C00000"/>
              </a:solidFill>
            </a:endParaRPr>
          </a:p>
          <a:p>
            <a:pPr algn="r" eaLnBrk="1" hangingPunct="1"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  <a:tab pos="6564313" algn="l"/>
                <a:tab pos="7221538" algn="l"/>
                <a:tab pos="7878763" algn="l"/>
              </a:tabLst>
            </a:pPr>
            <a:endParaRPr lang="pl-PL" altLang="pl-PL" sz="2800" b="1" dirty="0">
              <a:solidFill>
                <a:srgbClr val="C00000"/>
              </a:solidFill>
            </a:endParaRPr>
          </a:p>
          <a:p>
            <a:pPr algn="r" eaLnBrk="1" hangingPunct="1"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  <a:tab pos="6564313" algn="l"/>
                <a:tab pos="7221538" algn="l"/>
                <a:tab pos="7878763" algn="l"/>
              </a:tabLst>
            </a:pPr>
            <a:r>
              <a:rPr lang="pl-PL" altLang="pl-PL" sz="2800" b="1" dirty="0">
                <a:solidFill>
                  <a:srgbClr val="C00000"/>
                </a:solidFill>
              </a:rPr>
              <a:t>Abstrakcyjny model problemu</a:t>
            </a:r>
          </a:p>
          <a:p>
            <a:pPr algn="r" eaLnBrk="1" hangingPunct="1"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  <a:tab pos="6564313" algn="l"/>
                <a:tab pos="7221538" algn="l"/>
                <a:tab pos="7878763" algn="l"/>
              </a:tabLst>
            </a:pPr>
            <a:r>
              <a:rPr lang="pl-PL" altLang="pl-PL" sz="2800" dirty="0">
                <a:solidFill>
                  <a:srgbClr val="C00000"/>
                </a:solidFill>
              </a:rPr>
              <a:t>z grafami w tle</a:t>
            </a:r>
            <a:endParaRPr lang="pl-PL" altLang="pl-PL" sz="2900" dirty="0"/>
          </a:p>
          <a:p>
            <a:pPr algn="r">
              <a:buFont typeface="Wingdings" pitchFamily="2" charset="2"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  <a:tab pos="6564313" algn="l"/>
                <a:tab pos="7221538" algn="l"/>
                <a:tab pos="7878763" algn="l"/>
              </a:tabLst>
            </a:pPr>
            <a:endParaRPr lang="pl-PL" altLang="pl-PL" sz="1800" dirty="0">
              <a:latin typeface="Arial" charset="0"/>
            </a:endParaRPr>
          </a:p>
          <a:p>
            <a:pPr algn="r">
              <a:buFont typeface="Wingdings" pitchFamily="2" charset="2"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  <a:tab pos="6564313" algn="l"/>
                <a:tab pos="7221538" algn="l"/>
                <a:tab pos="7878763" algn="l"/>
              </a:tabLst>
            </a:pPr>
            <a:endParaRPr lang="pl-PL" altLang="pl-PL" sz="1800" b="1" dirty="0"/>
          </a:p>
          <a:p>
            <a:pPr algn="r">
              <a:buFont typeface="Wingdings" pitchFamily="2" charset="2"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  <a:tab pos="6564313" algn="l"/>
                <a:tab pos="7221538" algn="l"/>
                <a:tab pos="7878763" algn="l"/>
              </a:tabLst>
            </a:pPr>
            <a:r>
              <a:rPr lang="pl-PL" altLang="pl-PL" b="1" dirty="0"/>
              <a:t>dr Anna Beata Kwiatkowska</a:t>
            </a:r>
          </a:p>
          <a:p>
            <a:pPr algn="r">
              <a:buFont typeface="Wingdings" pitchFamily="2" charset="2"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  <a:tab pos="6564313" algn="l"/>
                <a:tab pos="7221538" algn="l"/>
                <a:tab pos="7878763" algn="l"/>
              </a:tabLst>
            </a:pPr>
            <a:endParaRPr lang="pl-PL" altLang="pl-PL" sz="1800" dirty="0"/>
          </a:p>
          <a:p>
            <a:pPr algn="ctr" eaLnBrk="1" hangingPunct="1">
              <a:buFont typeface="Wingdings" pitchFamily="2" charset="2"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  <a:tab pos="6564313" algn="l"/>
                <a:tab pos="7221538" algn="l"/>
                <a:tab pos="7878763" algn="l"/>
              </a:tabLst>
            </a:pPr>
            <a:endParaRPr lang="pl-PL" altLang="pl-PL" sz="18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5B9FEB40-8876-4EE9-9A5C-EB140B8D8A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373216"/>
            <a:ext cx="2386589" cy="75590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574675" y="304800"/>
            <a:ext cx="8001000" cy="6032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2060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2060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2060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2060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pl-PL" altLang="pl-PL" sz="2400" kern="0" dirty="0">
                <a:solidFill>
                  <a:srgbClr val="C00000"/>
                </a:solidFill>
              </a:rPr>
              <a:t>Model abstrakcyjny i algorytm</a:t>
            </a:r>
          </a:p>
        </p:txBody>
      </p:sp>
      <p:grpSp>
        <p:nvGrpSpPr>
          <p:cNvPr id="17411" name="Grupa 5"/>
          <p:cNvGrpSpPr>
            <a:grpSpLocks/>
          </p:cNvGrpSpPr>
          <p:nvPr/>
        </p:nvGrpSpPr>
        <p:grpSpPr bwMode="auto">
          <a:xfrm>
            <a:off x="2627313" y="1341438"/>
            <a:ext cx="3635375" cy="1785937"/>
            <a:chOff x="2627784" y="1340768"/>
            <a:chExt cx="3634647" cy="1786552"/>
          </a:xfrm>
        </p:grpSpPr>
        <p:pic>
          <p:nvPicPr>
            <p:cNvPr id="1743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93" t="39191" r="30215" b="22639"/>
            <a:stretch>
              <a:fillRect/>
            </a:stretch>
          </p:blipFill>
          <p:spPr bwMode="auto">
            <a:xfrm>
              <a:off x="2627784" y="1340768"/>
              <a:ext cx="3634647" cy="1777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46" t="65245" r="34563" b="25964"/>
            <a:stretch>
              <a:fillRect/>
            </a:stretch>
          </p:blipFill>
          <p:spPr bwMode="auto">
            <a:xfrm>
              <a:off x="5861586" y="2717887"/>
              <a:ext cx="380246" cy="409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Elipsa 18"/>
          <p:cNvSpPr/>
          <p:nvPr/>
        </p:nvSpPr>
        <p:spPr bwMode="auto">
          <a:xfrm>
            <a:off x="3644900" y="4219575"/>
            <a:ext cx="63500" cy="73025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0" name="Elipsa 19"/>
          <p:cNvSpPr/>
          <p:nvPr/>
        </p:nvSpPr>
        <p:spPr bwMode="auto">
          <a:xfrm>
            <a:off x="4805363" y="4219575"/>
            <a:ext cx="63500" cy="73025"/>
          </a:xfrm>
          <a:prstGeom prst="ellipse">
            <a:avLst/>
          </a:prstGeom>
          <a:solidFill>
            <a:srgbClr val="2302E8"/>
          </a:solidFill>
          <a:ln w="25400"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1" name="Elipsa 20"/>
          <p:cNvSpPr/>
          <p:nvPr/>
        </p:nvSpPr>
        <p:spPr bwMode="auto">
          <a:xfrm>
            <a:off x="3221038" y="4724400"/>
            <a:ext cx="63500" cy="73025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2" name="Elipsa 21"/>
          <p:cNvSpPr/>
          <p:nvPr/>
        </p:nvSpPr>
        <p:spPr bwMode="auto">
          <a:xfrm>
            <a:off x="4300538" y="4722813"/>
            <a:ext cx="63500" cy="73025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3" name="Elipsa 22"/>
          <p:cNvSpPr/>
          <p:nvPr/>
        </p:nvSpPr>
        <p:spPr bwMode="auto">
          <a:xfrm>
            <a:off x="5588000" y="4651375"/>
            <a:ext cx="63500" cy="73025"/>
          </a:xfrm>
          <a:prstGeom prst="ellipse">
            <a:avLst/>
          </a:prstGeom>
          <a:solidFill>
            <a:srgbClr val="2302E8"/>
          </a:solidFill>
          <a:ln w="25400"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4" name="Elipsa 23"/>
          <p:cNvSpPr/>
          <p:nvPr/>
        </p:nvSpPr>
        <p:spPr bwMode="auto">
          <a:xfrm>
            <a:off x="5013325" y="5227638"/>
            <a:ext cx="63500" cy="73025"/>
          </a:xfrm>
          <a:prstGeom prst="ellipse">
            <a:avLst/>
          </a:prstGeom>
          <a:solidFill>
            <a:srgbClr val="2302E8"/>
          </a:solidFill>
          <a:ln w="25400"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5" name="Elipsa 24"/>
          <p:cNvSpPr/>
          <p:nvPr/>
        </p:nvSpPr>
        <p:spPr bwMode="auto">
          <a:xfrm>
            <a:off x="3797300" y="5154613"/>
            <a:ext cx="63500" cy="73025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6" name="Elipsa 25"/>
          <p:cNvSpPr/>
          <p:nvPr/>
        </p:nvSpPr>
        <p:spPr bwMode="auto">
          <a:xfrm>
            <a:off x="4445000" y="5516563"/>
            <a:ext cx="63500" cy="73025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28" name="Łącznik prosty ze strzałką 27"/>
          <p:cNvCxnSpPr>
            <a:stCxn id="19" idx="3"/>
            <a:endCxn id="21" idx="7"/>
          </p:cNvCxnSpPr>
          <p:nvPr/>
        </p:nvCxnSpPr>
        <p:spPr>
          <a:xfrm flipH="1">
            <a:off x="3275013" y="4281488"/>
            <a:ext cx="379412" cy="45402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>
            <a:stCxn id="19" idx="5"/>
            <a:endCxn id="22" idx="2"/>
          </p:cNvCxnSpPr>
          <p:nvPr/>
        </p:nvCxnSpPr>
        <p:spPr>
          <a:xfrm>
            <a:off x="3698875" y="4281488"/>
            <a:ext cx="601663" cy="47783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/>
          <p:cNvCxnSpPr>
            <a:stCxn id="22" idx="7"/>
            <a:endCxn id="20" idx="3"/>
          </p:cNvCxnSpPr>
          <p:nvPr/>
        </p:nvCxnSpPr>
        <p:spPr>
          <a:xfrm flipV="1">
            <a:off x="4354513" y="4281488"/>
            <a:ext cx="460375" cy="45243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37"/>
          <p:cNvCxnSpPr>
            <a:stCxn id="20" idx="6"/>
            <a:endCxn id="23" idx="2"/>
          </p:cNvCxnSpPr>
          <p:nvPr/>
        </p:nvCxnSpPr>
        <p:spPr>
          <a:xfrm>
            <a:off x="4868863" y="4256088"/>
            <a:ext cx="719137" cy="431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ze strzałką 39"/>
          <p:cNvCxnSpPr>
            <a:stCxn id="24" idx="7"/>
            <a:endCxn id="23" idx="3"/>
          </p:cNvCxnSpPr>
          <p:nvPr/>
        </p:nvCxnSpPr>
        <p:spPr>
          <a:xfrm flipV="1">
            <a:off x="5067300" y="4713288"/>
            <a:ext cx="530225" cy="52387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ze strzałką 41"/>
          <p:cNvCxnSpPr>
            <a:stCxn id="26" idx="5"/>
            <a:endCxn id="24" idx="3"/>
          </p:cNvCxnSpPr>
          <p:nvPr/>
        </p:nvCxnSpPr>
        <p:spPr>
          <a:xfrm flipV="1">
            <a:off x="4498975" y="5289550"/>
            <a:ext cx="522288" cy="28892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ze strzałką 43"/>
          <p:cNvCxnSpPr>
            <a:stCxn id="22" idx="7"/>
            <a:endCxn id="24" idx="0"/>
          </p:cNvCxnSpPr>
          <p:nvPr/>
        </p:nvCxnSpPr>
        <p:spPr>
          <a:xfrm>
            <a:off x="4354513" y="4733925"/>
            <a:ext cx="690562" cy="49371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y ze strzałką 45"/>
          <p:cNvCxnSpPr>
            <a:stCxn id="21" idx="2"/>
            <a:endCxn id="25" idx="3"/>
          </p:cNvCxnSpPr>
          <p:nvPr/>
        </p:nvCxnSpPr>
        <p:spPr>
          <a:xfrm>
            <a:off x="3221038" y="4760913"/>
            <a:ext cx="585787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Łącznik prosty ze strzałką 47"/>
          <p:cNvCxnSpPr>
            <a:stCxn id="22" idx="3"/>
            <a:endCxn id="25" idx="7"/>
          </p:cNvCxnSpPr>
          <p:nvPr/>
        </p:nvCxnSpPr>
        <p:spPr>
          <a:xfrm flipH="1">
            <a:off x="3851275" y="4784725"/>
            <a:ext cx="458788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y ze strzałką 51"/>
          <p:cNvCxnSpPr>
            <a:stCxn id="25" idx="5"/>
            <a:endCxn id="26" idx="3"/>
          </p:cNvCxnSpPr>
          <p:nvPr/>
        </p:nvCxnSpPr>
        <p:spPr>
          <a:xfrm>
            <a:off x="3851275" y="5218113"/>
            <a:ext cx="603250" cy="36036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Strzałka w dół 52"/>
          <p:cNvSpPr/>
          <p:nvPr/>
        </p:nvSpPr>
        <p:spPr>
          <a:xfrm>
            <a:off x="4332288" y="3284538"/>
            <a:ext cx="176212" cy="50482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7431" name="pole tekstowe 3"/>
          <p:cNvSpPr txBox="1">
            <a:spLocks noChangeArrowheads="1"/>
          </p:cNvSpPr>
          <p:nvPr/>
        </p:nvSpPr>
        <p:spPr bwMode="auto">
          <a:xfrm>
            <a:off x="6516688" y="3500438"/>
            <a:ext cx="587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r>
              <a:rPr lang="pl-PL" altLang="pl-PL" sz="1200">
                <a:solidFill>
                  <a:srgbClr val="0070C0"/>
                </a:solidFill>
              </a:rPr>
              <a:t>Pieśń</a:t>
            </a:r>
          </a:p>
        </p:txBody>
      </p:sp>
      <p:sp>
        <p:nvSpPr>
          <p:cNvPr id="17432" name="pole tekstowe 26"/>
          <p:cNvSpPr txBox="1">
            <a:spLocks noChangeArrowheads="1"/>
          </p:cNvSpPr>
          <p:nvPr/>
        </p:nvSpPr>
        <p:spPr bwMode="auto">
          <a:xfrm>
            <a:off x="6516688" y="3716338"/>
            <a:ext cx="16319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r>
              <a:rPr lang="pl-PL" altLang="pl-PL" sz="1200">
                <a:solidFill>
                  <a:srgbClr val="0070C0"/>
                </a:solidFill>
              </a:rPr>
              <a:t>Odegranie bębnów</a:t>
            </a:r>
          </a:p>
        </p:txBody>
      </p:sp>
      <p:sp>
        <p:nvSpPr>
          <p:cNvPr id="17433" name="pole tekstowe 28"/>
          <p:cNvSpPr txBox="1">
            <a:spLocks noChangeArrowheads="1"/>
          </p:cNvSpPr>
          <p:nvPr/>
        </p:nvSpPr>
        <p:spPr bwMode="auto">
          <a:xfrm>
            <a:off x="6516688" y="3943350"/>
            <a:ext cx="17922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r>
              <a:rPr lang="pl-PL" altLang="pl-PL" sz="1200">
                <a:solidFill>
                  <a:srgbClr val="0070C0"/>
                </a:solidFill>
              </a:rPr>
              <a:t>Długie przemówienie</a:t>
            </a:r>
          </a:p>
        </p:txBody>
      </p:sp>
      <p:sp>
        <p:nvSpPr>
          <p:cNvPr id="17434" name="pole tekstowe 30"/>
          <p:cNvSpPr txBox="1">
            <a:spLocks noChangeArrowheads="1"/>
          </p:cNvSpPr>
          <p:nvPr/>
        </p:nvSpPr>
        <p:spPr bwMode="auto">
          <a:xfrm>
            <a:off x="6516688" y="4160838"/>
            <a:ext cx="1497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r>
              <a:rPr lang="pl-PL" altLang="pl-PL" sz="1200">
                <a:solidFill>
                  <a:srgbClr val="0070C0"/>
                </a:solidFill>
              </a:rPr>
              <a:t>Występ taneczny</a:t>
            </a:r>
          </a:p>
        </p:txBody>
      </p:sp>
      <p:sp>
        <p:nvSpPr>
          <p:cNvPr id="17435" name="pole tekstowe 31"/>
          <p:cNvSpPr txBox="1">
            <a:spLocks noChangeArrowheads="1"/>
          </p:cNvSpPr>
          <p:nvPr/>
        </p:nvSpPr>
        <p:spPr bwMode="auto">
          <a:xfrm>
            <a:off x="6516688" y="4376738"/>
            <a:ext cx="1211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r>
              <a:rPr lang="pl-PL" altLang="pl-PL" sz="1200">
                <a:solidFill>
                  <a:srgbClr val="0070C0"/>
                </a:solidFill>
              </a:rPr>
              <a:t>Sygnał trąbki</a:t>
            </a:r>
          </a:p>
        </p:txBody>
      </p:sp>
    </p:spTree>
    <p:extLst>
      <p:ext uri="{BB962C8B-B14F-4D97-AF65-F5344CB8AC3E}">
        <p14:creationId xmlns:p14="http://schemas.microsoft.com/office/powerpoint/2010/main" val="3261941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574675" y="304800"/>
            <a:ext cx="8001000" cy="6032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2060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2060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2060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2060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pl-PL" altLang="pl-PL" sz="2400" kern="0" dirty="0">
                <a:solidFill>
                  <a:srgbClr val="C00000"/>
                </a:solidFill>
              </a:rPr>
              <a:t>Model abstrakcyjny i algorytm</a:t>
            </a:r>
          </a:p>
        </p:txBody>
      </p:sp>
      <p:grpSp>
        <p:nvGrpSpPr>
          <p:cNvPr id="18435" name="Grupa 5"/>
          <p:cNvGrpSpPr>
            <a:grpSpLocks/>
          </p:cNvGrpSpPr>
          <p:nvPr/>
        </p:nvGrpSpPr>
        <p:grpSpPr bwMode="auto">
          <a:xfrm>
            <a:off x="2627313" y="1341438"/>
            <a:ext cx="3635375" cy="1785937"/>
            <a:chOff x="2627784" y="1340768"/>
            <a:chExt cx="3634647" cy="1786552"/>
          </a:xfrm>
        </p:grpSpPr>
        <p:pic>
          <p:nvPicPr>
            <p:cNvPr id="1846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93" t="39191" r="30215" b="22639"/>
            <a:stretch>
              <a:fillRect/>
            </a:stretch>
          </p:blipFill>
          <p:spPr bwMode="auto">
            <a:xfrm>
              <a:off x="2627784" y="1340768"/>
              <a:ext cx="3634647" cy="1777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6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46" t="65245" r="34563" b="25964"/>
            <a:stretch>
              <a:fillRect/>
            </a:stretch>
          </p:blipFill>
          <p:spPr bwMode="auto">
            <a:xfrm>
              <a:off x="5861586" y="2717887"/>
              <a:ext cx="380246" cy="409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Elipsa 18"/>
          <p:cNvSpPr/>
          <p:nvPr/>
        </p:nvSpPr>
        <p:spPr bwMode="auto">
          <a:xfrm>
            <a:off x="3644900" y="4219575"/>
            <a:ext cx="63500" cy="73025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0" name="Elipsa 19"/>
          <p:cNvSpPr/>
          <p:nvPr/>
        </p:nvSpPr>
        <p:spPr bwMode="auto">
          <a:xfrm>
            <a:off x="4805363" y="4219575"/>
            <a:ext cx="63500" cy="73025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1" name="Elipsa 20"/>
          <p:cNvSpPr/>
          <p:nvPr/>
        </p:nvSpPr>
        <p:spPr bwMode="auto">
          <a:xfrm>
            <a:off x="3221038" y="4724400"/>
            <a:ext cx="63500" cy="73025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2" name="Elipsa 21"/>
          <p:cNvSpPr/>
          <p:nvPr/>
        </p:nvSpPr>
        <p:spPr bwMode="auto">
          <a:xfrm>
            <a:off x="4300538" y="4722813"/>
            <a:ext cx="63500" cy="73025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3" name="Elipsa 22"/>
          <p:cNvSpPr/>
          <p:nvPr/>
        </p:nvSpPr>
        <p:spPr bwMode="auto">
          <a:xfrm>
            <a:off x="5588000" y="4651375"/>
            <a:ext cx="63500" cy="73025"/>
          </a:xfrm>
          <a:prstGeom prst="ellipse">
            <a:avLst/>
          </a:prstGeom>
          <a:solidFill>
            <a:srgbClr val="2302E8"/>
          </a:solidFill>
          <a:ln w="25400"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4" name="Elipsa 23"/>
          <p:cNvSpPr/>
          <p:nvPr/>
        </p:nvSpPr>
        <p:spPr bwMode="auto">
          <a:xfrm>
            <a:off x="5013325" y="5227638"/>
            <a:ext cx="63500" cy="73025"/>
          </a:xfrm>
          <a:prstGeom prst="ellipse">
            <a:avLst/>
          </a:prstGeom>
          <a:solidFill>
            <a:srgbClr val="2302E8"/>
          </a:solidFill>
          <a:ln w="25400"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5" name="Elipsa 24"/>
          <p:cNvSpPr/>
          <p:nvPr/>
        </p:nvSpPr>
        <p:spPr bwMode="auto">
          <a:xfrm>
            <a:off x="3797300" y="5154613"/>
            <a:ext cx="63500" cy="73025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6" name="Elipsa 25"/>
          <p:cNvSpPr/>
          <p:nvPr/>
        </p:nvSpPr>
        <p:spPr bwMode="auto">
          <a:xfrm>
            <a:off x="4445000" y="5516563"/>
            <a:ext cx="63500" cy="73025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28" name="Łącznik prosty ze strzałką 27"/>
          <p:cNvCxnSpPr>
            <a:stCxn id="19" idx="3"/>
            <a:endCxn id="21" idx="7"/>
          </p:cNvCxnSpPr>
          <p:nvPr/>
        </p:nvCxnSpPr>
        <p:spPr>
          <a:xfrm flipH="1">
            <a:off x="3275013" y="4281488"/>
            <a:ext cx="379412" cy="45402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>
            <a:stCxn id="19" idx="5"/>
            <a:endCxn id="22" idx="2"/>
          </p:cNvCxnSpPr>
          <p:nvPr/>
        </p:nvCxnSpPr>
        <p:spPr>
          <a:xfrm>
            <a:off x="3698875" y="4281488"/>
            <a:ext cx="601663" cy="47783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/>
          <p:cNvCxnSpPr>
            <a:stCxn id="22" idx="7"/>
            <a:endCxn id="20" idx="3"/>
          </p:cNvCxnSpPr>
          <p:nvPr/>
        </p:nvCxnSpPr>
        <p:spPr>
          <a:xfrm flipV="1">
            <a:off x="4354513" y="4281488"/>
            <a:ext cx="460375" cy="45243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37"/>
          <p:cNvCxnSpPr>
            <a:stCxn id="20" idx="6"/>
            <a:endCxn id="23" idx="2"/>
          </p:cNvCxnSpPr>
          <p:nvPr/>
        </p:nvCxnSpPr>
        <p:spPr>
          <a:xfrm>
            <a:off x="4868863" y="4256088"/>
            <a:ext cx="719137" cy="431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ze strzałką 39"/>
          <p:cNvCxnSpPr>
            <a:stCxn id="24" idx="7"/>
            <a:endCxn id="23" idx="3"/>
          </p:cNvCxnSpPr>
          <p:nvPr/>
        </p:nvCxnSpPr>
        <p:spPr>
          <a:xfrm flipV="1">
            <a:off x="5067300" y="4713288"/>
            <a:ext cx="530225" cy="52387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ze strzałką 41"/>
          <p:cNvCxnSpPr>
            <a:stCxn id="26" idx="5"/>
            <a:endCxn id="24" idx="3"/>
          </p:cNvCxnSpPr>
          <p:nvPr/>
        </p:nvCxnSpPr>
        <p:spPr>
          <a:xfrm flipV="1">
            <a:off x="4498975" y="5289550"/>
            <a:ext cx="522288" cy="28892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ze strzałką 43"/>
          <p:cNvCxnSpPr>
            <a:stCxn id="22" idx="7"/>
            <a:endCxn id="24" idx="0"/>
          </p:cNvCxnSpPr>
          <p:nvPr/>
        </p:nvCxnSpPr>
        <p:spPr>
          <a:xfrm>
            <a:off x="4354513" y="4733925"/>
            <a:ext cx="690562" cy="49371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y ze strzałką 45"/>
          <p:cNvCxnSpPr>
            <a:stCxn id="21" idx="2"/>
            <a:endCxn id="25" idx="3"/>
          </p:cNvCxnSpPr>
          <p:nvPr/>
        </p:nvCxnSpPr>
        <p:spPr>
          <a:xfrm>
            <a:off x="3221038" y="4760913"/>
            <a:ext cx="585787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Łącznik prosty ze strzałką 47"/>
          <p:cNvCxnSpPr>
            <a:stCxn id="22" idx="3"/>
            <a:endCxn id="25" idx="7"/>
          </p:cNvCxnSpPr>
          <p:nvPr/>
        </p:nvCxnSpPr>
        <p:spPr>
          <a:xfrm flipH="1">
            <a:off x="3851275" y="4784725"/>
            <a:ext cx="458788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y ze strzałką 51"/>
          <p:cNvCxnSpPr>
            <a:stCxn id="25" idx="5"/>
            <a:endCxn id="26" idx="3"/>
          </p:cNvCxnSpPr>
          <p:nvPr/>
        </p:nvCxnSpPr>
        <p:spPr>
          <a:xfrm>
            <a:off x="3851275" y="5218113"/>
            <a:ext cx="603250" cy="36036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Strzałka w dół 52"/>
          <p:cNvSpPr/>
          <p:nvPr/>
        </p:nvSpPr>
        <p:spPr>
          <a:xfrm>
            <a:off x="4332288" y="3284538"/>
            <a:ext cx="176212" cy="50482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8455" name="pole tekstowe 3"/>
          <p:cNvSpPr txBox="1">
            <a:spLocks noChangeArrowheads="1"/>
          </p:cNvSpPr>
          <p:nvPr/>
        </p:nvSpPr>
        <p:spPr bwMode="auto">
          <a:xfrm>
            <a:off x="6516688" y="3500438"/>
            <a:ext cx="587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r>
              <a:rPr lang="pl-PL" altLang="pl-PL" sz="1200">
                <a:solidFill>
                  <a:srgbClr val="0070C0"/>
                </a:solidFill>
              </a:rPr>
              <a:t>Pieśń</a:t>
            </a:r>
          </a:p>
        </p:txBody>
      </p:sp>
      <p:sp>
        <p:nvSpPr>
          <p:cNvPr id="18456" name="pole tekstowe 26"/>
          <p:cNvSpPr txBox="1">
            <a:spLocks noChangeArrowheads="1"/>
          </p:cNvSpPr>
          <p:nvPr/>
        </p:nvSpPr>
        <p:spPr bwMode="auto">
          <a:xfrm>
            <a:off x="6516688" y="3716338"/>
            <a:ext cx="16319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r>
              <a:rPr lang="pl-PL" altLang="pl-PL" sz="1200">
                <a:solidFill>
                  <a:srgbClr val="0070C0"/>
                </a:solidFill>
              </a:rPr>
              <a:t>Odegranie bębnów</a:t>
            </a:r>
          </a:p>
        </p:txBody>
      </p:sp>
      <p:sp>
        <p:nvSpPr>
          <p:cNvPr id="18457" name="pole tekstowe 28"/>
          <p:cNvSpPr txBox="1">
            <a:spLocks noChangeArrowheads="1"/>
          </p:cNvSpPr>
          <p:nvPr/>
        </p:nvSpPr>
        <p:spPr bwMode="auto">
          <a:xfrm>
            <a:off x="6516688" y="3943350"/>
            <a:ext cx="17922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r>
              <a:rPr lang="pl-PL" altLang="pl-PL" sz="1200">
                <a:solidFill>
                  <a:srgbClr val="0070C0"/>
                </a:solidFill>
              </a:rPr>
              <a:t>Długie przemówienie</a:t>
            </a:r>
          </a:p>
        </p:txBody>
      </p:sp>
      <p:sp>
        <p:nvSpPr>
          <p:cNvPr id="18458" name="pole tekstowe 30"/>
          <p:cNvSpPr txBox="1">
            <a:spLocks noChangeArrowheads="1"/>
          </p:cNvSpPr>
          <p:nvPr/>
        </p:nvSpPr>
        <p:spPr bwMode="auto">
          <a:xfrm>
            <a:off x="6516688" y="4160838"/>
            <a:ext cx="1497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r>
              <a:rPr lang="pl-PL" altLang="pl-PL" sz="1200">
                <a:solidFill>
                  <a:srgbClr val="0070C0"/>
                </a:solidFill>
              </a:rPr>
              <a:t>Występ taneczny</a:t>
            </a:r>
          </a:p>
        </p:txBody>
      </p:sp>
      <p:sp>
        <p:nvSpPr>
          <p:cNvPr id="18459" name="pole tekstowe 31"/>
          <p:cNvSpPr txBox="1">
            <a:spLocks noChangeArrowheads="1"/>
          </p:cNvSpPr>
          <p:nvPr/>
        </p:nvSpPr>
        <p:spPr bwMode="auto">
          <a:xfrm>
            <a:off x="6516688" y="4376738"/>
            <a:ext cx="1211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r>
              <a:rPr lang="pl-PL" altLang="pl-PL" sz="1200">
                <a:solidFill>
                  <a:srgbClr val="0070C0"/>
                </a:solidFill>
              </a:rPr>
              <a:t>Sygnał trąbki</a:t>
            </a:r>
          </a:p>
        </p:txBody>
      </p:sp>
      <p:sp>
        <p:nvSpPr>
          <p:cNvPr id="18460" name="pole tekstowe 32"/>
          <p:cNvSpPr txBox="1">
            <a:spLocks noChangeArrowheads="1"/>
          </p:cNvSpPr>
          <p:nvPr/>
        </p:nvSpPr>
        <p:spPr bwMode="auto">
          <a:xfrm>
            <a:off x="6516688" y="4592638"/>
            <a:ext cx="1835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r>
              <a:rPr lang="pl-PL" altLang="pl-PL" sz="1200">
                <a:solidFill>
                  <a:srgbClr val="0070C0"/>
                </a:solidFill>
              </a:rPr>
              <a:t>Ogłoszenie zwycięzcy</a:t>
            </a:r>
          </a:p>
        </p:txBody>
      </p:sp>
    </p:spTree>
    <p:extLst>
      <p:ext uri="{BB962C8B-B14F-4D97-AF65-F5344CB8AC3E}">
        <p14:creationId xmlns:p14="http://schemas.microsoft.com/office/powerpoint/2010/main" val="4193430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574675" y="304800"/>
            <a:ext cx="8001000" cy="6032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2060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2060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2060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2060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pl-PL" altLang="pl-PL" sz="2400" kern="0" dirty="0">
                <a:solidFill>
                  <a:srgbClr val="C00000"/>
                </a:solidFill>
              </a:rPr>
              <a:t>Model abstrakcyjny i algorytm</a:t>
            </a:r>
          </a:p>
        </p:txBody>
      </p:sp>
      <p:grpSp>
        <p:nvGrpSpPr>
          <p:cNvPr id="19459" name="Grupa 5"/>
          <p:cNvGrpSpPr>
            <a:grpSpLocks/>
          </p:cNvGrpSpPr>
          <p:nvPr/>
        </p:nvGrpSpPr>
        <p:grpSpPr bwMode="auto">
          <a:xfrm>
            <a:off x="2627313" y="1341438"/>
            <a:ext cx="3635375" cy="1785937"/>
            <a:chOff x="2627784" y="1340768"/>
            <a:chExt cx="3634647" cy="1786552"/>
          </a:xfrm>
        </p:grpSpPr>
        <p:pic>
          <p:nvPicPr>
            <p:cNvPr id="1948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93" t="39191" r="30215" b="22639"/>
            <a:stretch>
              <a:fillRect/>
            </a:stretch>
          </p:blipFill>
          <p:spPr bwMode="auto">
            <a:xfrm>
              <a:off x="2627784" y="1340768"/>
              <a:ext cx="3634647" cy="1777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46" t="65245" r="34563" b="25964"/>
            <a:stretch>
              <a:fillRect/>
            </a:stretch>
          </p:blipFill>
          <p:spPr bwMode="auto">
            <a:xfrm>
              <a:off x="5861586" y="2717887"/>
              <a:ext cx="380246" cy="409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Elipsa 18"/>
          <p:cNvSpPr/>
          <p:nvPr/>
        </p:nvSpPr>
        <p:spPr bwMode="auto">
          <a:xfrm>
            <a:off x="3644900" y="4219575"/>
            <a:ext cx="63500" cy="73025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0" name="Elipsa 19"/>
          <p:cNvSpPr/>
          <p:nvPr/>
        </p:nvSpPr>
        <p:spPr bwMode="auto">
          <a:xfrm>
            <a:off x="4805363" y="4219575"/>
            <a:ext cx="63500" cy="73025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1" name="Elipsa 20"/>
          <p:cNvSpPr/>
          <p:nvPr/>
        </p:nvSpPr>
        <p:spPr bwMode="auto">
          <a:xfrm>
            <a:off x="3221038" y="4724400"/>
            <a:ext cx="63500" cy="73025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2" name="Elipsa 21"/>
          <p:cNvSpPr/>
          <p:nvPr/>
        </p:nvSpPr>
        <p:spPr bwMode="auto">
          <a:xfrm>
            <a:off x="4300538" y="4722813"/>
            <a:ext cx="63500" cy="73025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3" name="Elipsa 22"/>
          <p:cNvSpPr/>
          <p:nvPr/>
        </p:nvSpPr>
        <p:spPr bwMode="auto">
          <a:xfrm>
            <a:off x="5588000" y="4651375"/>
            <a:ext cx="63500" cy="73025"/>
          </a:xfrm>
          <a:prstGeom prst="ellipse">
            <a:avLst/>
          </a:prstGeom>
          <a:solidFill>
            <a:srgbClr val="2302E8"/>
          </a:solidFill>
          <a:ln w="25400"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4" name="Elipsa 23"/>
          <p:cNvSpPr/>
          <p:nvPr/>
        </p:nvSpPr>
        <p:spPr bwMode="auto">
          <a:xfrm>
            <a:off x="5013325" y="5227638"/>
            <a:ext cx="63500" cy="73025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5" name="Elipsa 24"/>
          <p:cNvSpPr/>
          <p:nvPr/>
        </p:nvSpPr>
        <p:spPr bwMode="auto">
          <a:xfrm>
            <a:off x="3797300" y="5154613"/>
            <a:ext cx="63500" cy="73025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6" name="Elipsa 25"/>
          <p:cNvSpPr/>
          <p:nvPr/>
        </p:nvSpPr>
        <p:spPr bwMode="auto">
          <a:xfrm>
            <a:off x="4445000" y="5516563"/>
            <a:ext cx="63500" cy="73025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28" name="Łącznik prosty ze strzałką 27"/>
          <p:cNvCxnSpPr>
            <a:stCxn id="19" idx="3"/>
            <a:endCxn id="21" idx="7"/>
          </p:cNvCxnSpPr>
          <p:nvPr/>
        </p:nvCxnSpPr>
        <p:spPr>
          <a:xfrm flipH="1">
            <a:off x="3275013" y="4281488"/>
            <a:ext cx="379412" cy="45402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>
            <a:stCxn id="19" idx="5"/>
            <a:endCxn id="22" idx="2"/>
          </p:cNvCxnSpPr>
          <p:nvPr/>
        </p:nvCxnSpPr>
        <p:spPr>
          <a:xfrm>
            <a:off x="3698875" y="4281488"/>
            <a:ext cx="601663" cy="47783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/>
          <p:cNvCxnSpPr>
            <a:stCxn id="22" idx="7"/>
            <a:endCxn id="20" idx="3"/>
          </p:cNvCxnSpPr>
          <p:nvPr/>
        </p:nvCxnSpPr>
        <p:spPr>
          <a:xfrm flipV="1">
            <a:off x="4354513" y="4281488"/>
            <a:ext cx="460375" cy="45243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37"/>
          <p:cNvCxnSpPr>
            <a:stCxn id="20" idx="6"/>
            <a:endCxn id="23" idx="2"/>
          </p:cNvCxnSpPr>
          <p:nvPr/>
        </p:nvCxnSpPr>
        <p:spPr>
          <a:xfrm>
            <a:off x="4868863" y="4256088"/>
            <a:ext cx="719137" cy="431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ze strzałką 39"/>
          <p:cNvCxnSpPr>
            <a:stCxn id="24" idx="7"/>
            <a:endCxn id="23" idx="3"/>
          </p:cNvCxnSpPr>
          <p:nvPr/>
        </p:nvCxnSpPr>
        <p:spPr>
          <a:xfrm flipV="1">
            <a:off x="5067300" y="4713288"/>
            <a:ext cx="530225" cy="5238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ze strzałką 41"/>
          <p:cNvCxnSpPr>
            <a:stCxn id="26" idx="5"/>
            <a:endCxn id="24" idx="3"/>
          </p:cNvCxnSpPr>
          <p:nvPr/>
        </p:nvCxnSpPr>
        <p:spPr>
          <a:xfrm flipV="1">
            <a:off x="4498975" y="5289550"/>
            <a:ext cx="522288" cy="28892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ze strzałką 43"/>
          <p:cNvCxnSpPr>
            <a:stCxn id="22" idx="7"/>
            <a:endCxn id="24" idx="0"/>
          </p:cNvCxnSpPr>
          <p:nvPr/>
        </p:nvCxnSpPr>
        <p:spPr>
          <a:xfrm>
            <a:off x="4354513" y="4733925"/>
            <a:ext cx="690562" cy="49371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y ze strzałką 45"/>
          <p:cNvCxnSpPr>
            <a:stCxn id="21" idx="2"/>
            <a:endCxn id="25" idx="3"/>
          </p:cNvCxnSpPr>
          <p:nvPr/>
        </p:nvCxnSpPr>
        <p:spPr>
          <a:xfrm>
            <a:off x="3221038" y="4760913"/>
            <a:ext cx="585787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Łącznik prosty ze strzałką 47"/>
          <p:cNvCxnSpPr>
            <a:stCxn id="22" idx="3"/>
            <a:endCxn id="25" idx="7"/>
          </p:cNvCxnSpPr>
          <p:nvPr/>
        </p:nvCxnSpPr>
        <p:spPr>
          <a:xfrm flipH="1">
            <a:off x="3851275" y="4784725"/>
            <a:ext cx="458788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y ze strzałką 51"/>
          <p:cNvCxnSpPr>
            <a:stCxn id="25" idx="5"/>
            <a:endCxn id="26" idx="3"/>
          </p:cNvCxnSpPr>
          <p:nvPr/>
        </p:nvCxnSpPr>
        <p:spPr>
          <a:xfrm>
            <a:off x="3851275" y="5218113"/>
            <a:ext cx="603250" cy="36036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Strzałka w dół 52"/>
          <p:cNvSpPr/>
          <p:nvPr/>
        </p:nvSpPr>
        <p:spPr>
          <a:xfrm>
            <a:off x="4332288" y="3284538"/>
            <a:ext cx="176212" cy="50482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9479" name="pole tekstowe 3"/>
          <p:cNvSpPr txBox="1">
            <a:spLocks noChangeArrowheads="1"/>
          </p:cNvSpPr>
          <p:nvPr/>
        </p:nvSpPr>
        <p:spPr bwMode="auto">
          <a:xfrm>
            <a:off x="6516688" y="3500438"/>
            <a:ext cx="587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r>
              <a:rPr lang="pl-PL" altLang="pl-PL" sz="1200">
                <a:solidFill>
                  <a:srgbClr val="0070C0"/>
                </a:solidFill>
              </a:rPr>
              <a:t>Pieśń</a:t>
            </a:r>
          </a:p>
        </p:txBody>
      </p:sp>
      <p:sp>
        <p:nvSpPr>
          <p:cNvPr id="19480" name="pole tekstowe 26"/>
          <p:cNvSpPr txBox="1">
            <a:spLocks noChangeArrowheads="1"/>
          </p:cNvSpPr>
          <p:nvPr/>
        </p:nvSpPr>
        <p:spPr bwMode="auto">
          <a:xfrm>
            <a:off x="6516688" y="3716338"/>
            <a:ext cx="16319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r>
              <a:rPr lang="pl-PL" altLang="pl-PL" sz="1200">
                <a:solidFill>
                  <a:srgbClr val="0070C0"/>
                </a:solidFill>
              </a:rPr>
              <a:t>Odegranie bębnów</a:t>
            </a:r>
          </a:p>
        </p:txBody>
      </p:sp>
      <p:sp>
        <p:nvSpPr>
          <p:cNvPr id="19481" name="pole tekstowe 28"/>
          <p:cNvSpPr txBox="1">
            <a:spLocks noChangeArrowheads="1"/>
          </p:cNvSpPr>
          <p:nvPr/>
        </p:nvSpPr>
        <p:spPr bwMode="auto">
          <a:xfrm>
            <a:off x="6516688" y="3943350"/>
            <a:ext cx="17922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r>
              <a:rPr lang="pl-PL" altLang="pl-PL" sz="1200">
                <a:solidFill>
                  <a:srgbClr val="0070C0"/>
                </a:solidFill>
              </a:rPr>
              <a:t>Długie przemówienie</a:t>
            </a:r>
          </a:p>
        </p:txBody>
      </p:sp>
      <p:sp>
        <p:nvSpPr>
          <p:cNvPr id="19482" name="pole tekstowe 30"/>
          <p:cNvSpPr txBox="1">
            <a:spLocks noChangeArrowheads="1"/>
          </p:cNvSpPr>
          <p:nvPr/>
        </p:nvSpPr>
        <p:spPr bwMode="auto">
          <a:xfrm>
            <a:off x="6516688" y="4160838"/>
            <a:ext cx="1497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r>
              <a:rPr lang="pl-PL" altLang="pl-PL" sz="1200">
                <a:solidFill>
                  <a:srgbClr val="0070C0"/>
                </a:solidFill>
              </a:rPr>
              <a:t>Występ taneczny</a:t>
            </a:r>
          </a:p>
        </p:txBody>
      </p:sp>
      <p:sp>
        <p:nvSpPr>
          <p:cNvPr id="19483" name="pole tekstowe 31"/>
          <p:cNvSpPr txBox="1">
            <a:spLocks noChangeArrowheads="1"/>
          </p:cNvSpPr>
          <p:nvPr/>
        </p:nvSpPr>
        <p:spPr bwMode="auto">
          <a:xfrm>
            <a:off x="6516688" y="4376738"/>
            <a:ext cx="1211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r>
              <a:rPr lang="pl-PL" altLang="pl-PL" sz="1200">
                <a:solidFill>
                  <a:srgbClr val="0070C0"/>
                </a:solidFill>
              </a:rPr>
              <a:t>Sygnał trąbki</a:t>
            </a:r>
          </a:p>
        </p:txBody>
      </p:sp>
      <p:sp>
        <p:nvSpPr>
          <p:cNvPr id="19484" name="pole tekstowe 32"/>
          <p:cNvSpPr txBox="1">
            <a:spLocks noChangeArrowheads="1"/>
          </p:cNvSpPr>
          <p:nvPr/>
        </p:nvSpPr>
        <p:spPr bwMode="auto">
          <a:xfrm>
            <a:off x="6516688" y="4592638"/>
            <a:ext cx="1835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r>
              <a:rPr lang="pl-PL" altLang="pl-PL" sz="1200">
                <a:solidFill>
                  <a:srgbClr val="0070C0"/>
                </a:solidFill>
              </a:rPr>
              <a:t>Ogłoszenie zwycięzcy</a:t>
            </a:r>
          </a:p>
        </p:txBody>
      </p:sp>
      <p:sp>
        <p:nvSpPr>
          <p:cNvPr id="19485" name="pole tekstowe 33"/>
          <p:cNvSpPr txBox="1">
            <a:spLocks noChangeArrowheads="1"/>
          </p:cNvSpPr>
          <p:nvPr/>
        </p:nvSpPr>
        <p:spPr bwMode="auto">
          <a:xfrm>
            <a:off x="6516688" y="4808538"/>
            <a:ext cx="1352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r>
              <a:rPr lang="pl-PL" altLang="pl-PL" sz="1200">
                <a:solidFill>
                  <a:srgbClr val="0070C0"/>
                </a:solidFill>
              </a:rPr>
              <a:t>Sztuczne ognie</a:t>
            </a:r>
          </a:p>
        </p:txBody>
      </p:sp>
    </p:spTree>
    <p:extLst>
      <p:ext uri="{BB962C8B-B14F-4D97-AF65-F5344CB8AC3E}">
        <p14:creationId xmlns:p14="http://schemas.microsoft.com/office/powerpoint/2010/main" val="1837297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574675" y="304800"/>
            <a:ext cx="8001000" cy="6032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2060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2060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2060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2060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pl-PL" altLang="pl-PL" sz="2400" kern="0" dirty="0">
                <a:solidFill>
                  <a:srgbClr val="C00000"/>
                </a:solidFill>
              </a:rPr>
              <a:t>Model abstrakcyjny i algorytm</a:t>
            </a:r>
          </a:p>
        </p:txBody>
      </p:sp>
      <p:grpSp>
        <p:nvGrpSpPr>
          <p:cNvPr id="20483" name="Grupa 5"/>
          <p:cNvGrpSpPr>
            <a:grpSpLocks/>
          </p:cNvGrpSpPr>
          <p:nvPr/>
        </p:nvGrpSpPr>
        <p:grpSpPr bwMode="auto">
          <a:xfrm>
            <a:off x="2627313" y="1341438"/>
            <a:ext cx="3635375" cy="1785937"/>
            <a:chOff x="2627784" y="1340768"/>
            <a:chExt cx="3634647" cy="1786552"/>
          </a:xfrm>
        </p:grpSpPr>
        <p:pic>
          <p:nvPicPr>
            <p:cNvPr id="2051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93" t="39191" r="30215" b="22639"/>
            <a:stretch>
              <a:fillRect/>
            </a:stretch>
          </p:blipFill>
          <p:spPr bwMode="auto">
            <a:xfrm>
              <a:off x="2627784" y="1340768"/>
              <a:ext cx="3634647" cy="1777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46" t="65245" r="34563" b="25964"/>
            <a:stretch>
              <a:fillRect/>
            </a:stretch>
          </p:blipFill>
          <p:spPr bwMode="auto">
            <a:xfrm>
              <a:off x="5861586" y="2717887"/>
              <a:ext cx="380246" cy="409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Elipsa 18"/>
          <p:cNvSpPr/>
          <p:nvPr/>
        </p:nvSpPr>
        <p:spPr bwMode="auto">
          <a:xfrm>
            <a:off x="3644900" y="4219575"/>
            <a:ext cx="63500" cy="73025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0" name="Elipsa 19"/>
          <p:cNvSpPr/>
          <p:nvPr/>
        </p:nvSpPr>
        <p:spPr bwMode="auto">
          <a:xfrm>
            <a:off x="4805363" y="4219575"/>
            <a:ext cx="63500" cy="73025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1" name="Elipsa 20"/>
          <p:cNvSpPr/>
          <p:nvPr/>
        </p:nvSpPr>
        <p:spPr bwMode="auto">
          <a:xfrm>
            <a:off x="3221038" y="4724400"/>
            <a:ext cx="63500" cy="73025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2" name="Elipsa 21"/>
          <p:cNvSpPr/>
          <p:nvPr/>
        </p:nvSpPr>
        <p:spPr bwMode="auto">
          <a:xfrm>
            <a:off x="4300538" y="4722813"/>
            <a:ext cx="63500" cy="73025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3" name="Elipsa 22"/>
          <p:cNvSpPr/>
          <p:nvPr/>
        </p:nvSpPr>
        <p:spPr bwMode="auto">
          <a:xfrm>
            <a:off x="5588000" y="4651375"/>
            <a:ext cx="63500" cy="73025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4" name="Elipsa 23"/>
          <p:cNvSpPr/>
          <p:nvPr/>
        </p:nvSpPr>
        <p:spPr bwMode="auto">
          <a:xfrm>
            <a:off x="5013325" y="5227638"/>
            <a:ext cx="63500" cy="73025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5" name="Elipsa 24"/>
          <p:cNvSpPr/>
          <p:nvPr/>
        </p:nvSpPr>
        <p:spPr bwMode="auto">
          <a:xfrm>
            <a:off x="3797300" y="5154613"/>
            <a:ext cx="63500" cy="73025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6" name="Elipsa 25"/>
          <p:cNvSpPr/>
          <p:nvPr/>
        </p:nvSpPr>
        <p:spPr bwMode="auto">
          <a:xfrm>
            <a:off x="4445000" y="5516563"/>
            <a:ext cx="63500" cy="73025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28" name="Łącznik prosty ze strzałką 27"/>
          <p:cNvCxnSpPr>
            <a:stCxn id="19" idx="3"/>
            <a:endCxn id="21" idx="7"/>
          </p:cNvCxnSpPr>
          <p:nvPr/>
        </p:nvCxnSpPr>
        <p:spPr>
          <a:xfrm flipH="1">
            <a:off x="3275013" y="4281488"/>
            <a:ext cx="379412" cy="45402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>
            <a:stCxn id="19" idx="5"/>
            <a:endCxn id="22" idx="2"/>
          </p:cNvCxnSpPr>
          <p:nvPr/>
        </p:nvCxnSpPr>
        <p:spPr>
          <a:xfrm>
            <a:off x="3698875" y="4281488"/>
            <a:ext cx="601663" cy="47783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/>
          <p:cNvCxnSpPr>
            <a:stCxn id="22" idx="7"/>
            <a:endCxn id="20" idx="3"/>
          </p:cNvCxnSpPr>
          <p:nvPr/>
        </p:nvCxnSpPr>
        <p:spPr>
          <a:xfrm flipV="1">
            <a:off x="4354513" y="4281488"/>
            <a:ext cx="460375" cy="45243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37"/>
          <p:cNvCxnSpPr>
            <a:stCxn id="20" idx="6"/>
            <a:endCxn id="23" idx="2"/>
          </p:cNvCxnSpPr>
          <p:nvPr/>
        </p:nvCxnSpPr>
        <p:spPr>
          <a:xfrm>
            <a:off x="4868863" y="4256088"/>
            <a:ext cx="719137" cy="431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ze strzałką 39"/>
          <p:cNvCxnSpPr>
            <a:stCxn id="24" idx="7"/>
            <a:endCxn id="23" idx="3"/>
          </p:cNvCxnSpPr>
          <p:nvPr/>
        </p:nvCxnSpPr>
        <p:spPr>
          <a:xfrm flipV="1">
            <a:off x="5067300" y="4713288"/>
            <a:ext cx="530225" cy="5238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ze strzałką 41"/>
          <p:cNvCxnSpPr>
            <a:stCxn id="26" idx="5"/>
            <a:endCxn id="24" idx="3"/>
          </p:cNvCxnSpPr>
          <p:nvPr/>
        </p:nvCxnSpPr>
        <p:spPr>
          <a:xfrm flipV="1">
            <a:off x="4498975" y="5289550"/>
            <a:ext cx="522288" cy="28892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ze strzałką 43"/>
          <p:cNvCxnSpPr>
            <a:stCxn id="22" idx="7"/>
            <a:endCxn id="24" idx="0"/>
          </p:cNvCxnSpPr>
          <p:nvPr/>
        </p:nvCxnSpPr>
        <p:spPr>
          <a:xfrm>
            <a:off x="4354513" y="4733925"/>
            <a:ext cx="690562" cy="49371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y ze strzałką 45"/>
          <p:cNvCxnSpPr>
            <a:stCxn id="21" idx="2"/>
            <a:endCxn id="25" idx="3"/>
          </p:cNvCxnSpPr>
          <p:nvPr/>
        </p:nvCxnSpPr>
        <p:spPr>
          <a:xfrm>
            <a:off x="3221038" y="4760913"/>
            <a:ext cx="585787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Łącznik prosty ze strzałką 47"/>
          <p:cNvCxnSpPr>
            <a:stCxn id="22" idx="3"/>
            <a:endCxn id="25" idx="7"/>
          </p:cNvCxnSpPr>
          <p:nvPr/>
        </p:nvCxnSpPr>
        <p:spPr>
          <a:xfrm flipH="1">
            <a:off x="3851275" y="4784725"/>
            <a:ext cx="458788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y ze strzałką 51"/>
          <p:cNvCxnSpPr>
            <a:stCxn id="25" idx="5"/>
            <a:endCxn id="26" idx="3"/>
          </p:cNvCxnSpPr>
          <p:nvPr/>
        </p:nvCxnSpPr>
        <p:spPr>
          <a:xfrm>
            <a:off x="3851275" y="5218113"/>
            <a:ext cx="603250" cy="36036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Strzałka w dół 52"/>
          <p:cNvSpPr/>
          <p:nvPr/>
        </p:nvSpPr>
        <p:spPr>
          <a:xfrm>
            <a:off x="4332288" y="3284538"/>
            <a:ext cx="176212" cy="50482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0503" name="pole tekstowe 3"/>
          <p:cNvSpPr txBox="1">
            <a:spLocks noChangeArrowheads="1"/>
          </p:cNvSpPr>
          <p:nvPr/>
        </p:nvSpPr>
        <p:spPr bwMode="auto">
          <a:xfrm>
            <a:off x="6516688" y="3500438"/>
            <a:ext cx="587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r>
              <a:rPr lang="pl-PL" altLang="pl-PL" sz="1200">
                <a:solidFill>
                  <a:srgbClr val="0070C0"/>
                </a:solidFill>
              </a:rPr>
              <a:t>Pieśń</a:t>
            </a:r>
          </a:p>
        </p:txBody>
      </p:sp>
      <p:sp>
        <p:nvSpPr>
          <p:cNvPr id="20504" name="pole tekstowe 26"/>
          <p:cNvSpPr txBox="1">
            <a:spLocks noChangeArrowheads="1"/>
          </p:cNvSpPr>
          <p:nvPr/>
        </p:nvSpPr>
        <p:spPr bwMode="auto">
          <a:xfrm>
            <a:off x="6516688" y="3716338"/>
            <a:ext cx="16319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r>
              <a:rPr lang="pl-PL" altLang="pl-PL" sz="1200">
                <a:solidFill>
                  <a:srgbClr val="0070C0"/>
                </a:solidFill>
              </a:rPr>
              <a:t>Odegranie bębnów</a:t>
            </a:r>
          </a:p>
        </p:txBody>
      </p:sp>
      <p:sp>
        <p:nvSpPr>
          <p:cNvPr id="20505" name="pole tekstowe 28"/>
          <p:cNvSpPr txBox="1">
            <a:spLocks noChangeArrowheads="1"/>
          </p:cNvSpPr>
          <p:nvPr/>
        </p:nvSpPr>
        <p:spPr bwMode="auto">
          <a:xfrm>
            <a:off x="6516688" y="3943350"/>
            <a:ext cx="17922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r>
              <a:rPr lang="pl-PL" altLang="pl-PL" sz="1200">
                <a:solidFill>
                  <a:srgbClr val="0070C0"/>
                </a:solidFill>
              </a:rPr>
              <a:t>Długie przemówienie</a:t>
            </a:r>
          </a:p>
        </p:txBody>
      </p:sp>
      <p:sp>
        <p:nvSpPr>
          <p:cNvPr id="20506" name="pole tekstowe 30"/>
          <p:cNvSpPr txBox="1">
            <a:spLocks noChangeArrowheads="1"/>
          </p:cNvSpPr>
          <p:nvPr/>
        </p:nvSpPr>
        <p:spPr bwMode="auto">
          <a:xfrm>
            <a:off x="6516688" y="4160838"/>
            <a:ext cx="1497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r>
              <a:rPr lang="pl-PL" altLang="pl-PL" sz="1200">
                <a:solidFill>
                  <a:srgbClr val="0070C0"/>
                </a:solidFill>
              </a:rPr>
              <a:t>Występ taneczny</a:t>
            </a:r>
          </a:p>
        </p:txBody>
      </p:sp>
      <p:sp>
        <p:nvSpPr>
          <p:cNvPr id="20507" name="pole tekstowe 31"/>
          <p:cNvSpPr txBox="1">
            <a:spLocks noChangeArrowheads="1"/>
          </p:cNvSpPr>
          <p:nvPr/>
        </p:nvSpPr>
        <p:spPr bwMode="auto">
          <a:xfrm>
            <a:off x="6516688" y="4376738"/>
            <a:ext cx="1211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r>
              <a:rPr lang="pl-PL" altLang="pl-PL" sz="1200">
                <a:solidFill>
                  <a:srgbClr val="0070C0"/>
                </a:solidFill>
              </a:rPr>
              <a:t>Sygnał trąbki</a:t>
            </a:r>
          </a:p>
        </p:txBody>
      </p:sp>
      <p:sp>
        <p:nvSpPr>
          <p:cNvPr id="20508" name="pole tekstowe 32"/>
          <p:cNvSpPr txBox="1">
            <a:spLocks noChangeArrowheads="1"/>
          </p:cNvSpPr>
          <p:nvPr/>
        </p:nvSpPr>
        <p:spPr bwMode="auto">
          <a:xfrm>
            <a:off x="6516688" y="4592638"/>
            <a:ext cx="1835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r>
              <a:rPr lang="pl-PL" altLang="pl-PL" sz="1200">
                <a:solidFill>
                  <a:srgbClr val="0070C0"/>
                </a:solidFill>
              </a:rPr>
              <a:t>Ogłoszenie zwycięzcy</a:t>
            </a:r>
          </a:p>
        </p:txBody>
      </p:sp>
      <p:sp>
        <p:nvSpPr>
          <p:cNvPr id="20509" name="pole tekstowe 33"/>
          <p:cNvSpPr txBox="1">
            <a:spLocks noChangeArrowheads="1"/>
          </p:cNvSpPr>
          <p:nvPr/>
        </p:nvSpPr>
        <p:spPr bwMode="auto">
          <a:xfrm>
            <a:off x="6516688" y="4808538"/>
            <a:ext cx="1352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r>
              <a:rPr lang="pl-PL" altLang="pl-PL" sz="1200">
                <a:solidFill>
                  <a:srgbClr val="0070C0"/>
                </a:solidFill>
              </a:rPr>
              <a:t>Sztuczne ognie</a:t>
            </a:r>
          </a:p>
        </p:txBody>
      </p:sp>
      <p:sp>
        <p:nvSpPr>
          <p:cNvPr id="20510" name="pole tekstowe 34"/>
          <p:cNvSpPr txBox="1">
            <a:spLocks noChangeArrowheads="1"/>
          </p:cNvSpPr>
          <p:nvPr/>
        </p:nvSpPr>
        <p:spPr bwMode="auto">
          <a:xfrm>
            <a:off x="6516688" y="5024438"/>
            <a:ext cx="22431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hangingPunct="0"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r>
              <a:rPr lang="pl-PL" altLang="pl-PL" sz="1200">
                <a:solidFill>
                  <a:srgbClr val="0070C0"/>
                </a:solidFill>
              </a:rPr>
              <a:t>Podziękowanie wszystkim</a:t>
            </a:r>
          </a:p>
        </p:txBody>
      </p:sp>
    </p:spTree>
    <p:extLst>
      <p:ext uri="{BB962C8B-B14F-4D97-AF65-F5344CB8AC3E}">
        <p14:creationId xmlns:p14="http://schemas.microsoft.com/office/powerpoint/2010/main" val="11162025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5192" y="-27384"/>
            <a:ext cx="8229600" cy="990600"/>
          </a:xfrm>
        </p:spPr>
        <p:txBody>
          <a:bodyPr>
            <a:normAutofit/>
          </a:bodyPr>
          <a:lstStyle/>
          <a:p>
            <a:r>
              <a:rPr lang="pl-PL" dirty="0"/>
              <a:t>Przykładowe problemy z grafami w tle</a:t>
            </a:r>
            <a:endParaRPr lang="pl-PL" sz="2400" dirty="0">
              <a:solidFill>
                <a:srgbClr val="C00000"/>
              </a:solidFill>
            </a:endParaRP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ABK </a:t>
            </a:r>
            <a:fld id="{CC5D492F-CA2C-4909-AEE4-B494BDE23262}" type="datetime1">
              <a:rPr lang="en-US" smtClean="0"/>
              <a:pPr/>
              <a:t>3/2/2020</a:t>
            </a:fld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24</a:t>
            </a:fld>
            <a:endParaRPr kumimoji="0" lang="en-US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>
          <a:xfrm>
            <a:off x="385192" y="1412776"/>
            <a:ext cx="8229600" cy="720080"/>
          </a:xfrm>
          <a:solidFill>
            <a:srgbClr val="FFC000"/>
          </a:solidFill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pl-PL" dirty="0"/>
              <a:t>Układanie w logicznym porządku obrazków, tekstów, poleceń składających się m.in. na codzienne czynności.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187" y="4293096"/>
            <a:ext cx="4291805" cy="158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65705" y="2780928"/>
            <a:ext cx="4114800" cy="936104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18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18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rgbClr val="002060"/>
                </a:solidFill>
                <a:latin typeface="+mj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3"/>
              <a:buNone/>
            </a:pPr>
            <a:r>
              <a:rPr lang="pl-PL" altLang="pl-PL" sz="1700" b="1" dirty="0">
                <a:cs typeface="Arial" charset="0"/>
              </a:rPr>
              <a:t>Konkurs Bóbr</a:t>
            </a:r>
          </a:p>
          <a:p>
            <a:pPr>
              <a:buFont typeface="Wingdings 3"/>
              <a:buNone/>
            </a:pPr>
            <a:r>
              <a:rPr lang="pl-PL" altLang="pl-PL" sz="1700" dirty="0">
                <a:cs typeface="Arial" charset="0"/>
              </a:rPr>
              <a:t>	Narysuj szlaczek postępując zgodnie z poniższym schematem: </a:t>
            </a: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 bwMode="auto">
          <a:xfrm>
            <a:off x="4580505" y="3069754"/>
            <a:ext cx="4114800" cy="100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sz="1700" dirty="0">
                <a:solidFill>
                  <a:srgbClr val="002060"/>
                </a:solidFill>
                <a:latin typeface="+mj-lt"/>
                <a:cs typeface="Arial" charset="0"/>
              </a:rPr>
              <a:t>	Narysuj schemat, według którego może powstać poniższy szlaczek: </a:t>
            </a:r>
          </a:p>
        </p:txBody>
      </p:sp>
      <p:pic>
        <p:nvPicPr>
          <p:cNvPr id="9" name="Picture 3" descr="kor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725144"/>
            <a:ext cx="3445089" cy="396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648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90600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rgbClr val="C00000"/>
                </a:solidFill>
              </a:rPr>
              <a:t>Przykładowe problemy z grafami w tle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ABK </a:t>
            </a:r>
            <a:fld id="{CC5D492F-CA2C-4909-AEE4-B494BDE23262}" type="datetime1">
              <a:rPr lang="en-US" smtClean="0"/>
              <a:pPr/>
              <a:t>3/2/2020</a:t>
            </a:fld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25</a:t>
            </a:fld>
            <a:endParaRPr kumimoji="0" lang="en-US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>
          <a:xfrm>
            <a:off x="457200" y="1340769"/>
            <a:ext cx="8147248" cy="720080"/>
          </a:xfrm>
          <a:solidFill>
            <a:srgbClr val="FFC000"/>
          </a:solidFill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pl-PL" dirty="0"/>
              <a:t>Rozwiązywanie zadań, zagadek i łamigłówek prowadzących do odkrywania algorytmów.</a:t>
            </a:r>
          </a:p>
        </p:txBody>
      </p:sp>
      <p:grpSp>
        <p:nvGrpSpPr>
          <p:cNvPr id="19" name="Grupa 18"/>
          <p:cNvGrpSpPr/>
          <p:nvPr/>
        </p:nvGrpSpPr>
        <p:grpSpPr>
          <a:xfrm>
            <a:off x="611560" y="3674715"/>
            <a:ext cx="1812925" cy="1914525"/>
            <a:chOff x="611560" y="3674715"/>
            <a:chExt cx="1812925" cy="1914525"/>
          </a:xfrm>
        </p:grpSpPr>
        <p:sp>
          <p:nvSpPr>
            <p:cNvPr id="10" name="Prostokąt 9"/>
            <p:cNvSpPr/>
            <p:nvPr/>
          </p:nvSpPr>
          <p:spPr>
            <a:xfrm>
              <a:off x="611560" y="4517360"/>
              <a:ext cx="1812925" cy="1071880"/>
            </a:xfrm>
            <a:prstGeom prst="rect">
              <a:avLst/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" name="Trójkąt równoramienny 10"/>
            <p:cNvSpPr/>
            <p:nvPr/>
          </p:nvSpPr>
          <p:spPr>
            <a:xfrm>
              <a:off x="611560" y="3674715"/>
              <a:ext cx="1812925" cy="835025"/>
            </a:xfrm>
            <a:prstGeom prst="triangle">
              <a:avLst/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611560" y="4517360"/>
              <a:ext cx="1812925" cy="107188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oliniowy 12"/>
            <p:cNvCxnSpPr/>
            <p:nvPr/>
          </p:nvCxnSpPr>
          <p:spPr>
            <a:xfrm flipH="1">
              <a:off x="611560" y="4517360"/>
              <a:ext cx="1812925" cy="107188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Prostokąt 13"/>
          <p:cNvSpPr/>
          <p:nvPr/>
        </p:nvSpPr>
        <p:spPr>
          <a:xfrm>
            <a:off x="467544" y="2204863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pl-PL" dirty="0">
                <a:solidFill>
                  <a:srgbClr val="002060"/>
                </a:solidFill>
                <a:latin typeface="+mj-lt"/>
              </a:rPr>
              <a:t>Które figury potrafisz narysować bez odrywania kredki od kartki, rysując każdy odcinek dokładnie raz, rozpoczynając i kończąc w tym samym miejscu?</a:t>
            </a:r>
          </a:p>
        </p:txBody>
      </p:sp>
      <p:grpSp>
        <p:nvGrpSpPr>
          <p:cNvPr id="18" name="Grupa 17"/>
          <p:cNvGrpSpPr/>
          <p:nvPr/>
        </p:nvGrpSpPr>
        <p:grpSpPr>
          <a:xfrm>
            <a:off x="3347864" y="3989040"/>
            <a:ext cx="1898650" cy="1600200"/>
            <a:chOff x="3347864" y="3989040"/>
            <a:chExt cx="1898650" cy="1600200"/>
          </a:xfrm>
        </p:grpSpPr>
        <p:sp>
          <p:nvSpPr>
            <p:cNvPr id="15" name="Prostokąt 14"/>
            <p:cNvSpPr/>
            <p:nvPr/>
          </p:nvSpPr>
          <p:spPr>
            <a:xfrm>
              <a:off x="3347864" y="3989040"/>
              <a:ext cx="1898650" cy="1600200"/>
            </a:xfrm>
            <a:prstGeom prst="rect">
              <a:avLst/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6" name="Prostokąt 15"/>
            <p:cNvSpPr/>
            <p:nvPr/>
          </p:nvSpPr>
          <p:spPr>
            <a:xfrm>
              <a:off x="3852689" y="4350990"/>
              <a:ext cx="885825" cy="857250"/>
            </a:xfrm>
            <a:prstGeom prst="rect">
              <a:avLst/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7" name="Romb 16"/>
            <p:cNvSpPr/>
            <p:nvPr/>
          </p:nvSpPr>
          <p:spPr>
            <a:xfrm>
              <a:off x="3347864" y="3989040"/>
              <a:ext cx="1898650" cy="1600200"/>
            </a:xfrm>
            <a:prstGeom prst="diamond">
              <a:avLst/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grpSp>
        <p:nvGrpSpPr>
          <p:cNvPr id="35" name="Grupa 34"/>
          <p:cNvGrpSpPr/>
          <p:nvPr/>
        </p:nvGrpSpPr>
        <p:grpSpPr>
          <a:xfrm>
            <a:off x="5868144" y="3674714"/>
            <a:ext cx="2266285" cy="1962061"/>
            <a:chOff x="5868144" y="3674714"/>
            <a:chExt cx="2266285" cy="1962061"/>
          </a:xfrm>
        </p:grpSpPr>
        <p:grpSp>
          <p:nvGrpSpPr>
            <p:cNvPr id="31" name="Grupa 30"/>
            <p:cNvGrpSpPr/>
            <p:nvPr/>
          </p:nvGrpSpPr>
          <p:grpSpPr>
            <a:xfrm>
              <a:off x="5868144" y="3674714"/>
              <a:ext cx="2266285" cy="1962061"/>
              <a:chOff x="5586551" y="2852936"/>
              <a:chExt cx="2729865" cy="2783840"/>
            </a:xfrm>
          </p:grpSpPr>
          <p:cxnSp>
            <p:nvCxnSpPr>
              <p:cNvPr id="20" name="Łącznik prostoliniowy 19"/>
              <p:cNvCxnSpPr/>
              <p:nvPr/>
            </p:nvCxnSpPr>
            <p:spPr>
              <a:xfrm>
                <a:off x="6310451" y="3057406"/>
                <a:ext cx="1541780" cy="178752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Łącznik prostoliniowy 20"/>
              <p:cNvCxnSpPr/>
              <p:nvPr/>
            </p:nvCxnSpPr>
            <p:spPr>
              <a:xfrm flipV="1">
                <a:off x="7852231" y="2852936"/>
                <a:ext cx="464185" cy="1991995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Łącznik prostoliniowy 21"/>
              <p:cNvCxnSpPr/>
              <p:nvPr/>
            </p:nvCxnSpPr>
            <p:spPr>
              <a:xfrm flipH="1">
                <a:off x="6214566" y="2852936"/>
                <a:ext cx="2101850" cy="278384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Łącznik prostoliniowy 22"/>
              <p:cNvCxnSpPr/>
              <p:nvPr/>
            </p:nvCxnSpPr>
            <p:spPr>
              <a:xfrm flipV="1">
                <a:off x="6214566" y="2852936"/>
                <a:ext cx="1146175" cy="278384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Łącznik prostoliniowy 23"/>
              <p:cNvCxnSpPr/>
              <p:nvPr/>
            </p:nvCxnSpPr>
            <p:spPr>
              <a:xfrm flipH="1" flipV="1">
                <a:off x="5586551" y="4108331"/>
                <a:ext cx="2265680" cy="7366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Łącznik prostoliniowy 24"/>
              <p:cNvCxnSpPr/>
              <p:nvPr/>
            </p:nvCxnSpPr>
            <p:spPr>
              <a:xfrm flipV="1">
                <a:off x="5586551" y="2852936"/>
                <a:ext cx="2729230" cy="1255395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Łącznik prostoliniowy 25"/>
              <p:cNvCxnSpPr/>
              <p:nvPr/>
            </p:nvCxnSpPr>
            <p:spPr>
              <a:xfrm>
                <a:off x="8315781" y="2852936"/>
                <a:ext cx="0" cy="2783205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Łącznik prostoliniowy 26"/>
              <p:cNvCxnSpPr/>
              <p:nvPr/>
            </p:nvCxnSpPr>
            <p:spPr>
              <a:xfrm flipH="1" flipV="1">
                <a:off x="6214566" y="5636776"/>
                <a:ext cx="2101215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Łącznik prostoliniowy 27"/>
              <p:cNvCxnSpPr/>
              <p:nvPr/>
            </p:nvCxnSpPr>
            <p:spPr>
              <a:xfrm flipV="1">
                <a:off x="6214566" y="4844931"/>
                <a:ext cx="1637665" cy="791845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Łącznik prostoliniowy 28"/>
              <p:cNvCxnSpPr/>
              <p:nvPr/>
            </p:nvCxnSpPr>
            <p:spPr>
              <a:xfrm flipH="1">
                <a:off x="5586551" y="3057406"/>
                <a:ext cx="723265" cy="105029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Łącznik prostoliniowy 29"/>
              <p:cNvCxnSpPr/>
              <p:nvPr/>
            </p:nvCxnSpPr>
            <p:spPr>
              <a:xfrm>
                <a:off x="7361346" y="2877165"/>
                <a:ext cx="491490" cy="1991995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Łącznik prostoliniowy 31"/>
            <p:cNvCxnSpPr/>
            <p:nvPr/>
          </p:nvCxnSpPr>
          <p:spPr>
            <a:xfrm flipV="1">
              <a:off x="6488977" y="3691792"/>
              <a:ext cx="852570" cy="127033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8394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7" r="29826" b="5641"/>
          <a:stretch>
            <a:fillRect/>
          </a:stretch>
        </p:blipFill>
        <p:spPr bwMode="auto">
          <a:xfrm>
            <a:off x="1619250" y="1196975"/>
            <a:ext cx="5616575" cy="479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ytuł 1"/>
          <p:cNvSpPr txBox="1">
            <a:spLocks/>
          </p:cNvSpPr>
          <p:nvPr/>
        </p:nvSpPr>
        <p:spPr>
          <a:xfrm>
            <a:off x="574675" y="304800"/>
            <a:ext cx="8001000" cy="6032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2060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2060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2060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2060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pl-PL" altLang="pl-PL" sz="2400" kern="0" dirty="0">
                <a:solidFill>
                  <a:srgbClr val="C00000"/>
                </a:solidFill>
              </a:rPr>
              <a:t>Trudniejsze problemy z grafami w tle</a:t>
            </a:r>
          </a:p>
        </p:txBody>
      </p:sp>
    </p:spTree>
    <p:extLst>
      <p:ext uri="{BB962C8B-B14F-4D97-AF65-F5344CB8AC3E}">
        <p14:creationId xmlns:p14="http://schemas.microsoft.com/office/powerpoint/2010/main" val="17535623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60463"/>
            <a:ext cx="5338763" cy="4835525"/>
          </a:xfrm>
        </p:spPr>
        <p:txBody>
          <a:bodyPr>
            <a:normAutofit lnSpcReduction="10000"/>
          </a:bodyPr>
          <a:lstStyle/>
          <a:p>
            <a:pPr algn="r">
              <a:spcBef>
                <a:spcPct val="25000"/>
              </a:spcBef>
              <a:buFont typeface="Wingdings" pitchFamily="2" charset="2"/>
              <a:buNone/>
              <a:defRPr/>
            </a:pPr>
            <a:r>
              <a:rPr lang="pl-PL" altLang="pl-PL" sz="1600" dirty="0"/>
              <a:t>„Czytajcie Eulera, czytajcie go </a:t>
            </a:r>
          </a:p>
          <a:p>
            <a:pPr algn="r">
              <a:spcBef>
                <a:spcPct val="25000"/>
              </a:spcBef>
              <a:buFont typeface="Wingdings" pitchFamily="2" charset="2"/>
              <a:buNone/>
              <a:defRPr/>
            </a:pPr>
            <a:r>
              <a:rPr lang="pl-PL" altLang="pl-PL" sz="1600" dirty="0"/>
              <a:t>– jest mistrzem nas wszystkich.”</a:t>
            </a:r>
          </a:p>
          <a:p>
            <a:pPr algn="r">
              <a:spcBef>
                <a:spcPct val="25000"/>
              </a:spcBef>
              <a:buFont typeface="Wingdings" pitchFamily="2" charset="2"/>
              <a:buNone/>
              <a:defRPr/>
            </a:pPr>
            <a:r>
              <a:rPr lang="pl-PL" altLang="pl-PL" sz="1600" dirty="0"/>
              <a:t>	</a:t>
            </a:r>
            <a:r>
              <a:rPr lang="pl-PL" sz="1400" b="1" dirty="0"/>
              <a:t>Pierre Simon de Laplace</a:t>
            </a:r>
            <a:endParaRPr lang="pl-PL" altLang="pl-PL" sz="1600" dirty="0"/>
          </a:p>
          <a:p>
            <a:pPr eaLnBrk="1" hangingPunct="1">
              <a:spcBef>
                <a:spcPct val="25000"/>
              </a:spcBef>
              <a:buFont typeface="Wingdings" pitchFamily="2" charset="2"/>
              <a:buNone/>
              <a:defRPr/>
            </a:pPr>
            <a:endParaRPr lang="pl-PL" altLang="pl-PL" sz="1600" dirty="0"/>
          </a:p>
          <a:p>
            <a:pPr eaLnBrk="1" hangingPunct="1">
              <a:spcBef>
                <a:spcPct val="25000"/>
              </a:spcBef>
              <a:buFont typeface="Wingdings" pitchFamily="2" charset="2"/>
              <a:buNone/>
              <a:defRPr/>
            </a:pPr>
            <a:r>
              <a:rPr lang="pl-PL" altLang="pl-PL" sz="1800" b="1" dirty="0">
                <a:latin typeface="+mj-lt"/>
              </a:rPr>
              <a:t>Leonhard </a:t>
            </a:r>
            <a:r>
              <a:rPr lang="pl-PL" altLang="pl-PL" sz="1800" b="1" dirty="0" err="1">
                <a:latin typeface="+mj-lt"/>
              </a:rPr>
              <a:t>Euler</a:t>
            </a:r>
            <a:r>
              <a:rPr lang="pl-PL" altLang="pl-PL" sz="1800" b="1" dirty="0">
                <a:latin typeface="+mj-lt"/>
              </a:rPr>
              <a:t> </a:t>
            </a:r>
            <a:r>
              <a:rPr lang="pl-PL" altLang="pl-PL" sz="1800" dirty="0">
                <a:latin typeface="+mj-lt"/>
              </a:rPr>
              <a:t>– szwajcarski matematyk      i fizyk (rachunek różniczkowy, analiza matematyczna, mechanika, optyka, astronomia), jeden z najwybitniejszych        w historii</a:t>
            </a:r>
          </a:p>
          <a:p>
            <a:pPr eaLnBrk="1" hangingPunct="1">
              <a:spcBef>
                <a:spcPct val="25000"/>
              </a:spcBef>
              <a:buFont typeface="Wingdings" pitchFamily="2" charset="2"/>
              <a:buNone/>
              <a:defRPr/>
            </a:pPr>
            <a:endParaRPr lang="pl-PL" altLang="pl-PL" sz="1800" dirty="0">
              <a:latin typeface="+mj-lt"/>
            </a:endParaRPr>
          </a:p>
          <a:p>
            <a:pPr eaLnBrk="1" hangingPunct="1">
              <a:spcBef>
                <a:spcPct val="25000"/>
              </a:spcBef>
              <a:buFont typeface="Wingdings" pitchFamily="2" charset="2"/>
              <a:buNone/>
              <a:defRPr/>
            </a:pPr>
            <a:r>
              <a:rPr lang="pl-PL" altLang="pl-PL" sz="1800" b="1" dirty="0">
                <a:latin typeface="+mj-lt"/>
              </a:rPr>
              <a:t>1736 rok </a:t>
            </a:r>
            <a:r>
              <a:rPr lang="pl-PL" altLang="pl-PL" sz="1800" dirty="0">
                <a:latin typeface="+mj-lt"/>
              </a:rPr>
              <a:t>– zagadnienie </a:t>
            </a:r>
            <a:r>
              <a:rPr lang="pl-PL" altLang="pl-PL" sz="1800" dirty="0">
                <a:solidFill>
                  <a:srgbClr val="FF0000"/>
                </a:solidFill>
                <a:latin typeface="+mj-lt"/>
              </a:rPr>
              <a:t>mostów królewieckich</a:t>
            </a:r>
            <a:r>
              <a:rPr lang="pl-PL" altLang="pl-PL" sz="18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pl-PL" altLang="pl-PL" sz="1800" dirty="0">
                <a:latin typeface="+mj-lt"/>
              </a:rPr>
              <a:t>– pierwsza praca na temat teorii grafów</a:t>
            </a:r>
          </a:p>
          <a:p>
            <a:pPr eaLnBrk="1" hangingPunct="1">
              <a:spcBef>
                <a:spcPct val="25000"/>
              </a:spcBef>
              <a:buFont typeface="Wingdings" pitchFamily="2" charset="2"/>
              <a:buNone/>
              <a:defRPr/>
            </a:pPr>
            <a:endParaRPr lang="pl-PL" altLang="pl-PL" sz="1800" dirty="0">
              <a:latin typeface="+mj-lt"/>
            </a:endParaRPr>
          </a:p>
          <a:p>
            <a:pPr eaLnBrk="1" hangingPunct="1">
              <a:spcBef>
                <a:spcPct val="25000"/>
              </a:spcBef>
              <a:buFont typeface="Wingdings" pitchFamily="2" charset="2"/>
              <a:buNone/>
              <a:defRPr/>
            </a:pPr>
            <a:r>
              <a:rPr lang="pl-PL" altLang="pl-PL" sz="1800" b="1" dirty="0">
                <a:latin typeface="+mj-lt"/>
              </a:rPr>
              <a:t>Królewiec</a:t>
            </a:r>
            <a:r>
              <a:rPr lang="pl-PL" altLang="pl-PL" sz="1800" dirty="0">
                <a:latin typeface="+mj-lt"/>
              </a:rPr>
              <a:t> (K</a:t>
            </a:r>
            <a:r>
              <a:rPr lang="en-US" altLang="pl-PL" sz="1800" dirty="0">
                <a:latin typeface="+mj-lt"/>
              </a:rPr>
              <a:t>ö</a:t>
            </a:r>
            <a:r>
              <a:rPr lang="pl-PL" altLang="pl-PL" sz="1800" dirty="0" err="1">
                <a:latin typeface="+mj-lt"/>
              </a:rPr>
              <a:t>nigsberg</a:t>
            </a:r>
            <a:r>
              <a:rPr lang="pl-PL" altLang="pl-PL" sz="1800" dirty="0">
                <a:latin typeface="+mj-lt"/>
              </a:rPr>
              <a:t>) – miasto w Rosji u ujścia rzeki Pregoły do Bałtyku (dzisiaj Kaliningrad)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6" t="29942" r="23601" b="13351"/>
          <a:stretch>
            <a:fillRect/>
          </a:stretch>
        </p:blipFill>
        <p:spPr bwMode="auto">
          <a:xfrm>
            <a:off x="5795963" y="3213100"/>
            <a:ext cx="28829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2" descr="Znalezione obrazy dla zapytania Eul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125538"/>
            <a:ext cx="144145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ytuł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5650"/>
          </a:xfrm>
        </p:spPr>
        <p:txBody>
          <a:bodyPr>
            <a:normAutofit/>
          </a:bodyPr>
          <a:lstStyle/>
          <a:p>
            <a:r>
              <a:rPr lang="pl-PL" altLang="pl-PL" dirty="0"/>
              <a:t>Grafy - historia</a:t>
            </a:r>
            <a:endParaRPr lang="pl-PL" altLang="pl-PL" sz="2400" dirty="0">
              <a:solidFill>
                <a:srgbClr val="C00000"/>
              </a:solidFill>
            </a:endParaRPr>
          </a:p>
        </p:txBody>
      </p:sp>
      <p:sp>
        <p:nvSpPr>
          <p:cNvPr id="33798" name="Symbol zastępczy daty 2"/>
          <p:cNvSpPr>
            <a:spLocks noGrp="1"/>
          </p:cNvSpPr>
          <p:nvPr>
            <p:ph type="dt" sz="quarter" idx="10"/>
          </p:nvPr>
        </p:nvSpPr>
        <p:spPr>
          <a:xfrm>
            <a:off x="6400800" y="6356350"/>
            <a:ext cx="2289175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1CC55A0-0EC6-4929-83F4-C204C9716920}" type="datetime1">
              <a:rPr lang="en-US" altLang="pl-PL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3/2/2020</a:t>
            </a:fld>
            <a:endParaRPr lang="en-US" altLang="pl-PL" sz="1200"/>
          </a:p>
        </p:txBody>
      </p:sp>
    </p:spTree>
    <p:extLst>
      <p:ext uri="{BB962C8B-B14F-4D97-AF65-F5344CB8AC3E}">
        <p14:creationId xmlns:p14="http://schemas.microsoft.com/office/powerpoint/2010/main" val="411557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ytuł 1"/>
          <p:cNvSpPr txBox="1">
            <a:spLocks/>
          </p:cNvSpPr>
          <p:nvPr/>
        </p:nvSpPr>
        <p:spPr bwMode="auto">
          <a:xfrm>
            <a:off x="457200" y="152400"/>
            <a:ext cx="82296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Model abstrakcyjny problemu</a:t>
            </a:r>
          </a:p>
        </p:txBody>
      </p:sp>
      <p:sp>
        <p:nvSpPr>
          <p:cNvPr id="13315" name="Symbol zastępczy zawartości 2"/>
          <p:cNvSpPr>
            <a:spLocks noGrp="1"/>
          </p:cNvSpPr>
          <p:nvPr>
            <p:ph idx="1"/>
          </p:nvPr>
        </p:nvSpPr>
        <p:spPr>
          <a:xfrm>
            <a:off x="557213" y="5157192"/>
            <a:ext cx="8001000" cy="1011237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pl-PL" altLang="pl-PL" sz="2000" dirty="0">
                <a:solidFill>
                  <a:srgbClr val="C00000"/>
                </a:solidFill>
              </a:rPr>
              <a:t>Problem istnienia cyklu Eulera: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pl-PL" altLang="pl-PL" sz="1800" dirty="0"/>
              <a:t>Czy można przejść przez każdy most tylko raz i wrócić do miejsca, z którego się wyruszyło?</a:t>
            </a:r>
          </a:p>
          <a:p>
            <a:pPr marL="0" indent="0">
              <a:buFont typeface="Wingdings" pitchFamily="2" charset="2"/>
              <a:buNone/>
            </a:pPr>
            <a:endParaRPr lang="pl-PL" altLang="pl-PL" dirty="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8" t="18382" r="48753" b="25018"/>
          <a:stretch>
            <a:fillRect/>
          </a:stretch>
        </p:blipFill>
        <p:spPr bwMode="auto">
          <a:xfrm>
            <a:off x="1774825" y="1196752"/>
            <a:ext cx="5219700" cy="39195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chemat blokowy: łącznik 4"/>
          <p:cNvSpPr>
            <a:spLocks noChangeAspect="1"/>
          </p:cNvSpPr>
          <p:nvPr/>
        </p:nvSpPr>
        <p:spPr>
          <a:xfrm>
            <a:off x="3030538" y="2220689"/>
            <a:ext cx="252412" cy="22225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6" name="Schemat blokowy: łącznik 5"/>
          <p:cNvSpPr>
            <a:spLocks noChangeAspect="1"/>
          </p:cNvSpPr>
          <p:nvPr/>
        </p:nvSpPr>
        <p:spPr>
          <a:xfrm>
            <a:off x="3797300" y="1588864"/>
            <a:ext cx="252413" cy="22066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7" name="Schemat blokowy: łącznik 6"/>
          <p:cNvSpPr>
            <a:spLocks noChangeAspect="1"/>
          </p:cNvSpPr>
          <p:nvPr/>
        </p:nvSpPr>
        <p:spPr>
          <a:xfrm>
            <a:off x="4081463" y="4678139"/>
            <a:ext cx="250825" cy="22066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8" name="Schemat blokowy: łącznik 7"/>
          <p:cNvSpPr>
            <a:spLocks noChangeAspect="1"/>
          </p:cNvSpPr>
          <p:nvPr/>
        </p:nvSpPr>
        <p:spPr>
          <a:xfrm>
            <a:off x="4719638" y="2782664"/>
            <a:ext cx="252412" cy="22225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9" name="Łuk 18"/>
          <p:cNvSpPr/>
          <p:nvPr/>
        </p:nvSpPr>
        <p:spPr>
          <a:xfrm rot="18772659">
            <a:off x="3276600" y="1626964"/>
            <a:ext cx="1682750" cy="1727200"/>
          </a:xfrm>
          <a:prstGeom prst="arc">
            <a:avLst>
              <a:gd name="adj1" fmla="val 18705750"/>
              <a:gd name="adj2" fmla="val 426044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0" name="Łuk 19"/>
          <p:cNvSpPr/>
          <p:nvPr/>
        </p:nvSpPr>
        <p:spPr>
          <a:xfrm rot="8625227">
            <a:off x="4154488" y="1498377"/>
            <a:ext cx="585787" cy="1460500"/>
          </a:xfrm>
          <a:prstGeom prst="arc">
            <a:avLst>
              <a:gd name="adj1" fmla="val 16200000"/>
              <a:gd name="adj2" fmla="val 4650646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2" name="Łuk 21"/>
          <p:cNvSpPr/>
          <p:nvPr/>
        </p:nvSpPr>
        <p:spPr>
          <a:xfrm rot="509300">
            <a:off x="3402013" y="2828702"/>
            <a:ext cx="2149475" cy="1960562"/>
          </a:xfrm>
          <a:prstGeom prst="arc">
            <a:avLst>
              <a:gd name="adj1" fmla="val 17165680"/>
              <a:gd name="adj2" fmla="val 5482135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4" name="Łuk 23"/>
          <p:cNvSpPr/>
          <p:nvPr/>
        </p:nvSpPr>
        <p:spPr>
          <a:xfrm rot="1040822">
            <a:off x="3970338" y="2881089"/>
            <a:ext cx="1174750" cy="1870075"/>
          </a:xfrm>
          <a:prstGeom prst="arc">
            <a:avLst>
              <a:gd name="adj1" fmla="val 16200000"/>
              <a:gd name="adj2" fmla="val 558721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25" name="Łącznik prostoliniowy 24"/>
          <p:cNvCxnSpPr>
            <a:stCxn id="5" idx="7"/>
          </p:cNvCxnSpPr>
          <p:nvPr/>
        </p:nvCxnSpPr>
        <p:spPr>
          <a:xfrm flipV="1">
            <a:off x="3246438" y="1698402"/>
            <a:ext cx="674687" cy="5540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84" name="Łącznik prostoliniowy 41983"/>
          <p:cNvCxnSpPr>
            <a:cxnSpLocks/>
            <a:endCxn id="7" idx="1"/>
          </p:cNvCxnSpPr>
          <p:nvPr/>
        </p:nvCxnSpPr>
        <p:spPr>
          <a:xfrm>
            <a:off x="3154363" y="2338164"/>
            <a:ext cx="963612" cy="23717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87" name="Łącznik prostoliniowy 41986"/>
          <p:cNvCxnSpPr/>
          <p:nvPr/>
        </p:nvCxnSpPr>
        <p:spPr>
          <a:xfrm flipH="1" flipV="1">
            <a:off x="3154363" y="2338164"/>
            <a:ext cx="1689100" cy="555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2" name="Symbol zastępczy daty 2"/>
          <p:cNvSpPr>
            <a:spLocks noGrp="1"/>
          </p:cNvSpPr>
          <p:nvPr>
            <p:ph type="dt" sz="quarter" idx="10"/>
          </p:nvPr>
        </p:nvSpPr>
        <p:spPr>
          <a:xfrm>
            <a:off x="6400800" y="6356350"/>
            <a:ext cx="2289175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3715CF0-EAB9-406D-9EC1-B355264862ED}" type="datetime1">
              <a:rPr lang="en-US" altLang="pl-PL" sz="12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3/2/2020</a:t>
            </a:fld>
            <a:endParaRPr lang="en-US" altLang="pl-PL" sz="1200"/>
          </a:p>
        </p:txBody>
      </p:sp>
    </p:spTree>
    <p:extLst>
      <p:ext uri="{BB962C8B-B14F-4D97-AF65-F5344CB8AC3E}">
        <p14:creationId xmlns:p14="http://schemas.microsoft.com/office/powerpoint/2010/main" val="216338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5" grpId="0" animBg="1"/>
      <p:bldP spid="6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7360" y="1208287"/>
            <a:ext cx="7821064" cy="5029025"/>
          </a:xfrm>
        </p:spPr>
        <p:txBody>
          <a:bodyPr/>
          <a:lstStyle/>
          <a:p>
            <a:pPr eaLnBrk="1" hangingPunct="1">
              <a:spcBef>
                <a:spcPct val="25000"/>
              </a:spcBef>
              <a:buFont typeface="Wingdings" pitchFamily="2" charset="2"/>
              <a:buNone/>
            </a:pPr>
            <a:r>
              <a:rPr lang="pl-PL" altLang="pl-PL" sz="1600" dirty="0">
                <a:solidFill>
                  <a:srgbClr val="C00000"/>
                </a:solidFill>
              </a:rPr>
              <a:t>G (V, E)  </a:t>
            </a:r>
            <a:r>
              <a:rPr lang="pl-PL" altLang="pl-PL" sz="1600" dirty="0"/>
              <a:t>– V jest niepustym zbiorem wierzchołków, E jest zbiorem </a:t>
            </a:r>
          </a:p>
          <a:p>
            <a:pPr eaLnBrk="1" hangingPunct="1">
              <a:spcBef>
                <a:spcPct val="25000"/>
              </a:spcBef>
              <a:buNone/>
            </a:pPr>
            <a:r>
              <a:rPr lang="pl-PL" altLang="pl-PL" sz="1600" dirty="0"/>
              <a:t>		    krawędzi,  przy czym E  </a:t>
            </a:r>
            <a:r>
              <a:rPr lang="pl-PL" altLang="pl-PL" sz="1600" dirty="0">
                <a:sym typeface="Symbol"/>
              </a:rPr>
              <a:t></a:t>
            </a:r>
            <a:r>
              <a:rPr lang="pl-PL" altLang="pl-PL" sz="1600" dirty="0"/>
              <a:t>  {{v ,u}: v, u </a:t>
            </a:r>
            <a:r>
              <a:rPr lang="pl-PL" altLang="pl-PL" sz="1600" dirty="0">
                <a:sym typeface="Symbol"/>
              </a:rPr>
              <a:t></a:t>
            </a:r>
            <a:r>
              <a:rPr lang="pl-PL" altLang="pl-PL" sz="1600" dirty="0"/>
              <a:t>  V}.</a:t>
            </a:r>
          </a:p>
          <a:p>
            <a:pPr eaLnBrk="1" hangingPunct="1">
              <a:spcBef>
                <a:spcPct val="25000"/>
              </a:spcBef>
              <a:buFont typeface="Wingdings" pitchFamily="2" charset="2"/>
              <a:buNone/>
            </a:pPr>
            <a:endParaRPr lang="pl-PL" altLang="pl-PL" sz="1600" dirty="0"/>
          </a:p>
          <a:p>
            <a:pPr eaLnBrk="1" hangingPunct="1">
              <a:spcBef>
                <a:spcPct val="25000"/>
              </a:spcBef>
              <a:buFont typeface="Wingdings" pitchFamily="2" charset="2"/>
              <a:buNone/>
            </a:pPr>
            <a:r>
              <a:rPr lang="pl-PL" altLang="pl-PL" sz="1600" dirty="0"/>
              <a:t>Przyjmujemy się oznaczenia:</a:t>
            </a:r>
          </a:p>
          <a:p>
            <a:pPr eaLnBrk="1" hangingPunct="1">
              <a:spcBef>
                <a:spcPct val="25000"/>
              </a:spcBef>
              <a:buFont typeface="Wingdings" pitchFamily="2" charset="2"/>
              <a:buNone/>
            </a:pPr>
            <a:r>
              <a:rPr lang="pl-PL" altLang="pl-PL" sz="1600" dirty="0">
                <a:solidFill>
                  <a:schemeClr val="accent2"/>
                </a:solidFill>
              </a:rPr>
              <a:t>|V| = n  </a:t>
            </a:r>
            <a:r>
              <a:rPr lang="pl-PL" altLang="pl-PL" sz="1600" dirty="0"/>
              <a:t>liczba wierzchołków, </a:t>
            </a:r>
          </a:p>
          <a:p>
            <a:pPr eaLnBrk="1" hangingPunct="1">
              <a:spcBef>
                <a:spcPct val="25000"/>
              </a:spcBef>
              <a:buFont typeface="Wingdings" pitchFamily="2" charset="2"/>
              <a:buNone/>
            </a:pPr>
            <a:r>
              <a:rPr lang="pl-PL" altLang="pl-PL" sz="1600" dirty="0">
                <a:solidFill>
                  <a:schemeClr val="accent2"/>
                </a:solidFill>
              </a:rPr>
              <a:t>|E| = m  </a:t>
            </a:r>
            <a:r>
              <a:rPr lang="pl-PL" altLang="pl-PL" sz="1600" dirty="0"/>
              <a:t>liczba krawędzi</a:t>
            </a:r>
          </a:p>
          <a:p>
            <a:pPr eaLnBrk="1" hangingPunct="1">
              <a:spcBef>
                <a:spcPct val="25000"/>
              </a:spcBef>
              <a:buFont typeface="Wingdings" pitchFamily="2" charset="2"/>
              <a:buNone/>
            </a:pPr>
            <a:endParaRPr lang="pl-PL" altLang="pl-PL" sz="1600" dirty="0"/>
          </a:p>
          <a:p>
            <a:pPr eaLnBrk="1" hangingPunct="1">
              <a:spcBef>
                <a:spcPct val="25000"/>
              </a:spcBef>
              <a:buFont typeface="Wingdings" pitchFamily="2" charset="2"/>
              <a:buNone/>
            </a:pPr>
            <a:r>
              <a:rPr lang="pl-PL" altLang="pl-PL" sz="1600" dirty="0">
                <a:solidFill>
                  <a:schemeClr val="accent2"/>
                </a:solidFill>
              </a:rPr>
              <a:t>N(v) </a:t>
            </a:r>
            <a:r>
              <a:rPr lang="pl-PL" altLang="pl-PL" sz="1600" dirty="0"/>
              <a:t>– zbiór sąsiadów wierzchołka v </a:t>
            </a:r>
          </a:p>
          <a:p>
            <a:pPr eaLnBrk="1" hangingPunct="1">
              <a:spcBef>
                <a:spcPct val="25000"/>
              </a:spcBef>
              <a:buFont typeface="Wingdings" pitchFamily="2" charset="2"/>
              <a:buNone/>
            </a:pPr>
            <a:r>
              <a:rPr lang="pl-PL" altLang="pl-PL" sz="1600" dirty="0"/>
              <a:t>          (krawędzi </a:t>
            </a:r>
            <a:r>
              <a:rPr lang="pl-PL" altLang="pl-PL" sz="1600" dirty="0" err="1"/>
              <a:t>incydentnych</a:t>
            </a:r>
            <a:r>
              <a:rPr lang="pl-PL" altLang="pl-PL" sz="1600" dirty="0"/>
              <a:t>)</a:t>
            </a:r>
          </a:p>
          <a:p>
            <a:pPr eaLnBrk="1" hangingPunct="1">
              <a:spcBef>
                <a:spcPct val="25000"/>
              </a:spcBef>
              <a:buFont typeface="Wingdings" pitchFamily="2" charset="2"/>
              <a:buNone/>
            </a:pPr>
            <a:r>
              <a:rPr lang="pl-PL" altLang="pl-PL" sz="1600" dirty="0">
                <a:solidFill>
                  <a:schemeClr val="accent2"/>
                </a:solidFill>
              </a:rPr>
              <a:t>|N(v)| = </a:t>
            </a:r>
            <a:r>
              <a:rPr lang="pl-PL" altLang="pl-PL" sz="1600" dirty="0" err="1">
                <a:solidFill>
                  <a:schemeClr val="accent2"/>
                </a:solidFill>
              </a:rPr>
              <a:t>deg</a:t>
            </a:r>
            <a:r>
              <a:rPr lang="pl-PL" altLang="pl-PL" sz="1600" dirty="0">
                <a:solidFill>
                  <a:schemeClr val="accent2"/>
                </a:solidFill>
              </a:rPr>
              <a:t>(v) </a:t>
            </a:r>
            <a:r>
              <a:rPr lang="pl-PL" altLang="pl-PL" sz="1600" dirty="0"/>
              <a:t>– stopień wierzchołka v</a:t>
            </a:r>
          </a:p>
          <a:p>
            <a:pPr eaLnBrk="1" hangingPunct="1">
              <a:spcBef>
                <a:spcPct val="25000"/>
              </a:spcBef>
              <a:buFont typeface="Wingdings" pitchFamily="2" charset="2"/>
              <a:buNone/>
            </a:pPr>
            <a:endParaRPr lang="pl-PL" altLang="pl-PL" sz="1600" dirty="0">
              <a:latin typeface="Arial" charset="0"/>
            </a:endParaRPr>
          </a:p>
          <a:p>
            <a:pPr eaLnBrk="1" hangingPunct="1">
              <a:spcBef>
                <a:spcPct val="25000"/>
              </a:spcBef>
              <a:buNone/>
            </a:pPr>
            <a:r>
              <a:rPr lang="pl-PL" altLang="pl-PL" sz="1600" dirty="0">
                <a:solidFill>
                  <a:schemeClr val="accent2"/>
                </a:solidFill>
              </a:rPr>
              <a:t>Drogą o długości n </a:t>
            </a:r>
            <a:r>
              <a:rPr lang="pl-PL" altLang="pl-PL" sz="1600" dirty="0"/>
              <a:t>nazywamy ciąg krawędzi e</a:t>
            </a:r>
            <a:r>
              <a:rPr lang="pl-PL" altLang="pl-PL" sz="1600" baseline="-25000" dirty="0"/>
              <a:t>1</a:t>
            </a:r>
            <a:r>
              <a:rPr lang="pl-PL" altLang="pl-PL" sz="1600" dirty="0"/>
              <a:t>, e</a:t>
            </a:r>
            <a:r>
              <a:rPr lang="pl-PL" altLang="pl-PL" sz="1600" baseline="-25000" dirty="0"/>
              <a:t>2</a:t>
            </a:r>
            <a:r>
              <a:rPr lang="pl-PL" altLang="pl-PL" sz="1600" dirty="0"/>
              <a:t>, …,e</a:t>
            </a:r>
            <a:r>
              <a:rPr lang="pl-PL" altLang="pl-PL" sz="1600" baseline="-25000" dirty="0"/>
              <a:t>n</a:t>
            </a:r>
            <a:r>
              <a:rPr lang="pl-PL" altLang="pl-PL" sz="1600" dirty="0"/>
              <a:t>, </a:t>
            </a:r>
          </a:p>
          <a:p>
            <a:pPr eaLnBrk="1" hangingPunct="1">
              <a:spcBef>
                <a:spcPct val="25000"/>
              </a:spcBef>
              <a:buNone/>
            </a:pPr>
            <a:r>
              <a:rPr lang="pl-PL" altLang="pl-PL" sz="1600" dirty="0"/>
              <a:t>gdzie </a:t>
            </a:r>
            <a:r>
              <a:rPr lang="pl-PL" altLang="pl-PL" sz="1600" dirty="0" err="1"/>
              <a:t>e</a:t>
            </a:r>
            <a:r>
              <a:rPr lang="pl-PL" altLang="pl-PL" sz="1600" baseline="-25000" dirty="0" err="1"/>
              <a:t>i</a:t>
            </a:r>
            <a:r>
              <a:rPr lang="pl-PL" altLang="pl-PL" sz="1600" dirty="0">
                <a:sym typeface="Symbol"/>
              </a:rPr>
              <a:t></a:t>
            </a:r>
            <a:r>
              <a:rPr lang="pl-PL" altLang="pl-PL" sz="1600" dirty="0"/>
              <a:t> E dla 1</a:t>
            </a:r>
            <a:r>
              <a:rPr lang="pl-PL" altLang="pl-PL" sz="1600" dirty="0">
                <a:sym typeface="Symbol"/>
              </a:rPr>
              <a:t>i </a:t>
            </a:r>
            <a:r>
              <a:rPr lang="pl-PL" altLang="pl-PL" sz="1600" dirty="0"/>
              <a:t>n, wraz z ciągiem wierzchołków v</a:t>
            </a:r>
            <a:r>
              <a:rPr lang="pl-PL" altLang="pl-PL" sz="1600" baseline="-25000" dirty="0"/>
              <a:t>1</a:t>
            </a:r>
            <a:r>
              <a:rPr lang="pl-PL" altLang="pl-PL" sz="1600" dirty="0"/>
              <a:t>, v</a:t>
            </a:r>
            <a:r>
              <a:rPr lang="pl-PL" altLang="pl-PL" sz="1600" baseline="-25000" dirty="0"/>
              <a:t>2</a:t>
            </a:r>
            <a:r>
              <a:rPr lang="pl-PL" altLang="pl-PL" sz="1600" dirty="0"/>
              <a:t>, …, v</a:t>
            </a:r>
            <a:r>
              <a:rPr lang="pl-PL" altLang="pl-PL" sz="1600" baseline="-25000" dirty="0"/>
              <a:t>n+1</a:t>
            </a:r>
            <a:r>
              <a:rPr lang="pl-PL" altLang="pl-PL" sz="1600" dirty="0"/>
              <a:t>, </a:t>
            </a:r>
          </a:p>
          <a:p>
            <a:pPr eaLnBrk="1" hangingPunct="1">
              <a:spcBef>
                <a:spcPct val="25000"/>
              </a:spcBef>
              <a:buNone/>
            </a:pPr>
            <a:r>
              <a:rPr lang="pl-PL" altLang="pl-PL" sz="1600" dirty="0"/>
              <a:t>gdzie v</a:t>
            </a:r>
            <a:r>
              <a:rPr lang="pl-PL" altLang="pl-PL" sz="1600" baseline="-25000" dirty="0"/>
              <a:t>i</a:t>
            </a:r>
            <a:r>
              <a:rPr lang="pl-PL" altLang="pl-PL" sz="1600" dirty="0"/>
              <a:t> </a:t>
            </a:r>
            <a:r>
              <a:rPr lang="pl-PL" altLang="pl-PL" sz="1600" dirty="0">
                <a:sym typeface="Symbol"/>
              </a:rPr>
              <a:t> V </a:t>
            </a:r>
            <a:r>
              <a:rPr lang="pl-PL" altLang="pl-PL" sz="1600" dirty="0"/>
              <a:t>dla 1</a:t>
            </a:r>
            <a:r>
              <a:rPr lang="pl-PL" altLang="pl-PL" sz="1600" dirty="0">
                <a:sym typeface="Symbol"/>
              </a:rPr>
              <a:t>i </a:t>
            </a:r>
            <a:r>
              <a:rPr lang="pl-PL" altLang="pl-PL" sz="1600" dirty="0"/>
              <a:t>n+1, kolejno połączonych z tymi krawędziami. </a:t>
            </a:r>
          </a:p>
          <a:p>
            <a:pPr eaLnBrk="1" hangingPunct="1">
              <a:spcBef>
                <a:spcPct val="25000"/>
              </a:spcBef>
              <a:buNone/>
            </a:pPr>
            <a:endParaRPr lang="pl-PL" altLang="pl-PL" sz="16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25000"/>
              </a:spcBef>
              <a:buNone/>
            </a:pPr>
            <a:r>
              <a:rPr lang="pl-PL" altLang="pl-PL" sz="1600" dirty="0">
                <a:solidFill>
                  <a:schemeClr val="accent2"/>
                </a:solidFill>
              </a:rPr>
              <a:t>Cykl </a:t>
            </a:r>
            <a:r>
              <a:rPr lang="pl-PL" altLang="pl-PL" sz="1600" dirty="0"/>
              <a:t>to droga zamknięta, w której wszystkie krawędzie są różne.</a:t>
            </a:r>
          </a:p>
          <a:p>
            <a:pPr eaLnBrk="1" hangingPunct="1">
              <a:spcBef>
                <a:spcPct val="25000"/>
              </a:spcBef>
              <a:buFont typeface="Wingdings" pitchFamily="2" charset="2"/>
              <a:buNone/>
            </a:pPr>
            <a:endParaRPr lang="pl-PL" altLang="pl-PL" sz="1600" dirty="0">
              <a:latin typeface="Arial" charset="0"/>
            </a:endParaRP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0" y="3179496"/>
            <a:ext cx="167575" cy="36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 anchor="ctr">
            <a:spAutoFit/>
          </a:bodyPr>
          <a:lstStyle/>
          <a:p>
            <a:endParaRPr lang="pl-PL"/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0" y="3162214"/>
            <a:ext cx="167575" cy="36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945" tIns="41473" rIns="82945" bIns="41473" anchor="ctr">
            <a:spAutoFit/>
          </a:bodyPr>
          <a:lstStyle/>
          <a:p>
            <a:endParaRPr lang="pl-PL"/>
          </a:p>
        </p:txBody>
      </p:sp>
      <p:sp>
        <p:nvSpPr>
          <p:cNvPr id="11" name="Schemat blokowy: łącznik 10"/>
          <p:cNvSpPr>
            <a:spLocks noChangeAspect="1"/>
          </p:cNvSpPr>
          <p:nvPr/>
        </p:nvSpPr>
        <p:spPr>
          <a:xfrm>
            <a:off x="6238605" y="2296699"/>
            <a:ext cx="252412" cy="22225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2" name="Schemat blokowy: łącznik 11"/>
          <p:cNvSpPr>
            <a:spLocks noChangeAspect="1"/>
          </p:cNvSpPr>
          <p:nvPr/>
        </p:nvSpPr>
        <p:spPr>
          <a:xfrm>
            <a:off x="7005367" y="1664874"/>
            <a:ext cx="252413" cy="22066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3" name="Schemat blokowy: łącznik 12"/>
          <p:cNvSpPr>
            <a:spLocks noChangeAspect="1"/>
          </p:cNvSpPr>
          <p:nvPr/>
        </p:nvSpPr>
        <p:spPr>
          <a:xfrm>
            <a:off x="7289530" y="4754149"/>
            <a:ext cx="250825" cy="22066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4" name="Schemat blokowy: łącznik 13"/>
          <p:cNvSpPr>
            <a:spLocks noChangeAspect="1"/>
          </p:cNvSpPr>
          <p:nvPr/>
        </p:nvSpPr>
        <p:spPr>
          <a:xfrm>
            <a:off x="7927705" y="2858674"/>
            <a:ext cx="252412" cy="22225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5" name="Łuk 14"/>
          <p:cNvSpPr/>
          <p:nvPr/>
        </p:nvSpPr>
        <p:spPr>
          <a:xfrm rot="18772659">
            <a:off x="6484667" y="1702974"/>
            <a:ext cx="1682750" cy="1727200"/>
          </a:xfrm>
          <a:prstGeom prst="arc">
            <a:avLst>
              <a:gd name="adj1" fmla="val 18705750"/>
              <a:gd name="adj2" fmla="val 426044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6" name="Łuk 15"/>
          <p:cNvSpPr/>
          <p:nvPr/>
        </p:nvSpPr>
        <p:spPr>
          <a:xfrm rot="8625227">
            <a:off x="7362555" y="1574387"/>
            <a:ext cx="585787" cy="1460500"/>
          </a:xfrm>
          <a:prstGeom prst="arc">
            <a:avLst>
              <a:gd name="adj1" fmla="val 16200000"/>
              <a:gd name="adj2" fmla="val 4650646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7" name="Łuk 16"/>
          <p:cNvSpPr/>
          <p:nvPr/>
        </p:nvSpPr>
        <p:spPr>
          <a:xfrm rot="509300">
            <a:off x="6610080" y="2904712"/>
            <a:ext cx="2149475" cy="1960562"/>
          </a:xfrm>
          <a:prstGeom prst="arc">
            <a:avLst>
              <a:gd name="adj1" fmla="val 17165680"/>
              <a:gd name="adj2" fmla="val 5482135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8" name="Łuk 17"/>
          <p:cNvSpPr/>
          <p:nvPr/>
        </p:nvSpPr>
        <p:spPr>
          <a:xfrm rot="1040822">
            <a:off x="7178405" y="2957099"/>
            <a:ext cx="1174750" cy="1870075"/>
          </a:xfrm>
          <a:prstGeom prst="arc">
            <a:avLst>
              <a:gd name="adj1" fmla="val 16200000"/>
              <a:gd name="adj2" fmla="val 558721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19" name="Łącznik prostoliniowy 18"/>
          <p:cNvCxnSpPr>
            <a:stCxn id="11" idx="7"/>
          </p:cNvCxnSpPr>
          <p:nvPr/>
        </p:nvCxnSpPr>
        <p:spPr>
          <a:xfrm flipV="1">
            <a:off x="6454505" y="1774412"/>
            <a:ext cx="674687" cy="5540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oliniowy 19"/>
          <p:cNvCxnSpPr>
            <a:endCxn id="13" idx="1"/>
          </p:cNvCxnSpPr>
          <p:nvPr/>
        </p:nvCxnSpPr>
        <p:spPr>
          <a:xfrm>
            <a:off x="6362430" y="2414174"/>
            <a:ext cx="963612" cy="23717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oliniowy 20"/>
          <p:cNvCxnSpPr/>
          <p:nvPr/>
        </p:nvCxnSpPr>
        <p:spPr>
          <a:xfrm flipH="1" flipV="1">
            <a:off x="6362430" y="2414174"/>
            <a:ext cx="1689100" cy="555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ytuł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5650"/>
          </a:xfrm>
        </p:spPr>
        <p:txBody>
          <a:bodyPr/>
          <a:lstStyle/>
          <a:p>
            <a:r>
              <a:rPr lang="pl-PL" altLang="pl-PL" dirty="0">
                <a:solidFill>
                  <a:srgbClr val="C00000"/>
                </a:solidFill>
              </a:rPr>
              <a:t>Graf</a:t>
            </a:r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92725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4674" y="304800"/>
            <a:ext cx="8569325" cy="603250"/>
          </a:xfrm>
        </p:spPr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Rozwiązywania problemów – podejście informatyczne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755576" y="1268760"/>
            <a:ext cx="496097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2060"/>
                </a:solidFill>
                <a:latin typeface="+mj-lt"/>
              </a:rPr>
              <a:t>specyfikacja problemu: dane i wyniki 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644218" y="2143904"/>
            <a:ext cx="518457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002060"/>
                </a:solidFill>
                <a:latin typeface="+mj-lt"/>
              </a:rPr>
              <a:t>modele, pojęcia, podział na </a:t>
            </a:r>
            <a:r>
              <a:rPr lang="pl-PL" b="1" dirty="0" err="1">
                <a:solidFill>
                  <a:srgbClr val="002060"/>
                </a:solidFill>
                <a:latin typeface="+mj-lt"/>
              </a:rPr>
              <a:t>podproblemy</a:t>
            </a:r>
            <a:endParaRPr lang="pl-PL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1292290" y="3311272"/>
            <a:ext cx="387486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2060"/>
                </a:solidFill>
                <a:latin typeface="+mj-lt"/>
              </a:rPr>
              <a:t>odkrycie rozwiązania: algorytm </a:t>
            </a:r>
          </a:p>
          <a:p>
            <a:pPr algn="ctr"/>
            <a:r>
              <a:rPr lang="pl-PL" dirty="0">
                <a:solidFill>
                  <a:srgbClr val="002060"/>
                </a:solidFill>
                <a:latin typeface="+mj-lt"/>
              </a:rPr>
              <a:t>i struktury danych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467544" y="4460056"/>
            <a:ext cx="561662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2060"/>
                </a:solidFill>
                <a:latin typeface="+mj-lt"/>
              </a:rPr>
              <a:t>zapis rozwiązania w języku programowania</a:t>
            </a:r>
          </a:p>
          <a:p>
            <a:pPr algn="ctr"/>
            <a:r>
              <a:rPr lang="pl-PL" dirty="0">
                <a:solidFill>
                  <a:srgbClr val="002060"/>
                </a:solidFill>
                <a:latin typeface="+mj-lt"/>
              </a:rPr>
              <a:t>opracowanie dokumentacji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1862862" y="5620057"/>
            <a:ext cx="275371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002060"/>
                </a:solidFill>
                <a:latin typeface="+mj-lt"/>
              </a:rPr>
              <a:t>testowanie</a:t>
            </a:r>
          </a:p>
        </p:txBody>
      </p:sp>
      <p:sp>
        <p:nvSpPr>
          <p:cNvPr id="17" name="Strzałka w dół 16"/>
          <p:cNvSpPr/>
          <p:nvPr/>
        </p:nvSpPr>
        <p:spPr>
          <a:xfrm>
            <a:off x="3159433" y="1658432"/>
            <a:ext cx="152456" cy="4854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trzałka w dół 17"/>
          <p:cNvSpPr/>
          <p:nvPr/>
        </p:nvSpPr>
        <p:spPr>
          <a:xfrm>
            <a:off x="3159433" y="2816508"/>
            <a:ext cx="152456" cy="4854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Strzałka w dół 18"/>
          <p:cNvSpPr/>
          <p:nvPr/>
        </p:nvSpPr>
        <p:spPr>
          <a:xfrm>
            <a:off x="3167873" y="3968636"/>
            <a:ext cx="152456" cy="4854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trzałka w dół 19"/>
          <p:cNvSpPr/>
          <p:nvPr/>
        </p:nvSpPr>
        <p:spPr>
          <a:xfrm>
            <a:off x="3167873" y="5112480"/>
            <a:ext cx="152456" cy="4854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Nawias klamrowy zamykający 24"/>
          <p:cNvSpPr/>
          <p:nvPr/>
        </p:nvSpPr>
        <p:spPr>
          <a:xfrm>
            <a:off x="5940152" y="1340768"/>
            <a:ext cx="432048" cy="46805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ole tekstowe 25"/>
          <p:cNvSpPr txBox="1"/>
          <p:nvPr/>
        </p:nvSpPr>
        <p:spPr>
          <a:xfrm>
            <a:off x="6300192" y="3358733"/>
            <a:ext cx="2880320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C00000"/>
                </a:solidFill>
                <a:latin typeface="+mj-lt"/>
              </a:rPr>
              <a:t>Programowanie</a:t>
            </a:r>
            <a:r>
              <a:rPr lang="pl-PL" dirty="0">
                <a:solidFill>
                  <a:srgbClr val="002060"/>
                </a:solidFill>
                <a:latin typeface="+mj-lt"/>
              </a:rPr>
              <a:t> </a:t>
            </a:r>
          </a:p>
          <a:p>
            <a:pPr algn="ctr"/>
            <a:r>
              <a:rPr lang="pl-PL" dirty="0">
                <a:solidFill>
                  <a:srgbClr val="002060"/>
                </a:solidFill>
                <a:latin typeface="+mj-lt"/>
              </a:rPr>
              <a:t>to informatyczne podejście do całego procesu rozwiązania problemu</a:t>
            </a:r>
          </a:p>
        </p:txBody>
      </p:sp>
    </p:spTree>
    <p:extLst>
      <p:ext uri="{BB962C8B-B14F-4D97-AF65-F5344CB8AC3E}">
        <p14:creationId xmlns:p14="http://schemas.microsoft.com/office/powerpoint/2010/main" val="88757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5" grpId="0" animBg="1"/>
      <p:bldP spid="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67360" y="1208288"/>
            <a:ext cx="8249760" cy="481154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l-PL" altLang="pl-PL" sz="1500" b="1" dirty="0"/>
              <a:t>Twierdzenie:</a:t>
            </a:r>
          </a:p>
          <a:p>
            <a:pPr>
              <a:buFont typeface="Wingdings" pitchFamily="2" charset="2"/>
              <a:buNone/>
            </a:pPr>
            <a:r>
              <a:rPr lang="pl-PL" altLang="pl-PL" sz="1500" dirty="0"/>
              <a:t>	Graf, który ma cykl Eulera, musi mieć wszystkie wierzchołki stopnia parzystego.</a:t>
            </a:r>
          </a:p>
          <a:p>
            <a:pPr>
              <a:buFont typeface="Wingdings" pitchFamily="2" charset="2"/>
              <a:buNone/>
            </a:pPr>
            <a:endParaRPr lang="pl-PL" altLang="pl-PL" sz="1500" b="1" dirty="0"/>
          </a:p>
          <a:p>
            <a:pPr>
              <a:buFont typeface="Wingdings" pitchFamily="2" charset="2"/>
              <a:buNone/>
            </a:pPr>
            <a:r>
              <a:rPr lang="pl-PL" altLang="pl-PL" sz="1500" b="1" dirty="0"/>
              <a:t>Dowód:</a:t>
            </a:r>
          </a:p>
          <a:p>
            <a:pPr>
              <a:buFont typeface="Wingdings" pitchFamily="2" charset="2"/>
              <a:buNone/>
            </a:pPr>
            <a:r>
              <a:rPr lang="pl-PL" altLang="pl-PL" sz="1500" dirty="0"/>
              <a:t>	Wychodząc z dowolnego wierzchołka cyklu Eulera, poruszając się po tym cyklu usuwamy krawędzie, po których przeszliśmy. </a:t>
            </a:r>
          </a:p>
          <a:p>
            <a:pPr>
              <a:buFont typeface="Wingdings" pitchFamily="2" charset="2"/>
              <a:buNone/>
            </a:pPr>
            <a:r>
              <a:rPr lang="pl-PL" altLang="pl-PL" sz="1500" dirty="0"/>
              <a:t>	</a:t>
            </a:r>
          </a:p>
          <a:p>
            <a:pPr>
              <a:buFont typeface="Wingdings" pitchFamily="2" charset="2"/>
              <a:buNone/>
            </a:pPr>
            <a:r>
              <a:rPr lang="pl-PL" altLang="pl-PL" sz="1500" dirty="0"/>
              <a:t>	Gdy dochodzimy do wierzchołka, usuwamy jedną krawędź dochodzącą do niego i jedną z niego wychodzącą. W każdym wypadku to usuwanie spowoduje zmniejszenie stopnia wierzchołka o 2. </a:t>
            </a:r>
          </a:p>
          <a:p>
            <a:pPr>
              <a:buFont typeface="Wingdings" pitchFamily="2" charset="2"/>
              <a:buNone/>
            </a:pPr>
            <a:r>
              <a:rPr lang="pl-PL" altLang="pl-PL" sz="1500" dirty="0"/>
              <a:t>	</a:t>
            </a:r>
          </a:p>
          <a:p>
            <a:pPr>
              <a:buFont typeface="Wingdings" pitchFamily="2" charset="2"/>
              <a:buNone/>
            </a:pPr>
            <a:r>
              <a:rPr lang="pl-PL" altLang="pl-PL" sz="1500" dirty="0"/>
              <a:t>	Ostatecznie zostaną usunięte wszystkie krawędzie i wszystkie wierzchołki będą miały stopień 0. Zatem wszystkie wierzchołki musiały mieć na początku stopień parzysty.   □</a:t>
            </a:r>
          </a:p>
          <a:p>
            <a:pPr>
              <a:buFont typeface="Wingdings" pitchFamily="2" charset="2"/>
              <a:buNone/>
            </a:pPr>
            <a:endParaRPr lang="pl-PL" altLang="pl-PL" sz="1500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5650"/>
          </a:xfrm>
        </p:spPr>
        <p:txBody>
          <a:bodyPr/>
          <a:lstStyle/>
          <a:p>
            <a:r>
              <a:rPr lang="pl-PL" altLang="pl-PL" dirty="0">
                <a:solidFill>
                  <a:srgbClr val="C00000"/>
                </a:solidFill>
              </a:rPr>
              <a:t>Problem mostów królewieckich</a:t>
            </a:r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87341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>
                <a:solidFill>
                  <a:srgbClr val="C00000"/>
                </a:solidFill>
              </a:rPr>
              <a:t>Model grafu – reprezentacja komputerowa</a:t>
            </a:r>
          </a:p>
        </p:txBody>
      </p:sp>
      <p:sp>
        <p:nvSpPr>
          <p:cNvPr id="32771" name="Text Box 27"/>
          <p:cNvSpPr txBox="1">
            <a:spLocks noChangeArrowheads="1"/>
          </p:cNvSpPr>
          <p:nvPr/>
        </p:nvSpPr>
        <p:spPr bwMode="auto">
          <a:xfrm>
            <a:off x="6875463" y="1341438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0</a:t>
            </a:r>
          </a:p>
        </p:txBody>
      </p:sp>
      <p:sp>
        <p:nvSpPr>
          <p:cNvPr id="32772" name="Text Box 27"/>
          <p:cNvSpPr txBox="1">
            <a:spLocks noChangeArrowheads="1"/>
          </p:cNvSpPr>
          <p:nvPr/>
        </p:nvSpPr>
        <p:spPr bwMode="auto">
          <a:xfrm>
            <a:off x="7945438" y="4149725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3</a:t>
            </a:r>
          </a:p>
        </p:txBody>
      </p:sp>
      <p:sp>
        <p:nvSpPr>
          <p:cNvPr id="32773" name="Text Box 27"/>
          <p:cNvSpPr txBox="1">
            <a:spLocks noChangeArrowheads="1"/>
          </p:cNvSpPr>
          <p:nvPr/>
        </p:nvSpPr>
        <p:spPr bwMode="auto">
          <a:xfrm>
            <a:off x="7945438" y="2530475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2</a:t>
            </a:r>
          </a:p>
        </p:txBody>
      </p:sp>
      <p:sp>
        <p:nvSpPr>
          <p:cNvPr id="32774" name="Text Box 27"/>
          <p:cNvSpPr txBox="1">
            <a:spLocks noChangeArrowheads="1"/>
          </p:cNvSpPr>
          <p:nvPr/>
        </p:nvSpPr>
        <p:spPr bwMode="auto">
          <a:xfrm>
            <a:off x="5724525" y="2492375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1</a:t>
            </a:r>
          </a:p>
        </p:txBody>
      </p:sp>
      <p:graphicFrame>
        <p:nvGraphicFramePr>
          <p:cNvPr id="24" name="Symbol zastępczy zawartości 3"/>
          <p:cNvGraphicFramePr>
            <a:graphicFrameLocks/>
          </p:cNvGraphicFramePr>
          <p:nvPr/>
        </p:nvGraphicFramePr>
        <p:xfrm>
          <a:off x="1476375" y="1644650"/>
          <a:ext cx="2087565" cy="1958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75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179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179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179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179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179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2813" name="Text Box 27"/>
          <p:cNvSpPr txBox="1">
            <a:spLocks noChangeArrowheads="1"/>
          </p:cNvSpPr>
          <p:nvPr/>
        </p:nvSpPr>
        <p:spPr bwMode="auto">
          <a:xfrm>
            <a:off x="1165225" y="2889250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3</a:t>
            </a:r>
          </a:p>
        </p:txBody>
      </p:sp>
      <p:sp>
        <p:nvSpPr>
          <p:cNvPr id="32814" name="Text Box 27"/>
          <p:cNvSpPr txBox="1">
            <a:spLocks noChangeArrowheads="1"/>
          </p:cNvSpPr>
          <p:nvPr/>
        </p:nvSpPr>
        <p:spPr bwMode="auto">
          <a:xfrm>
            <a:off x="2771775" y="1322388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3</a:t>
            </a:r>
          </a:p>
        </p:txBody>
      </p:sp>
      <p:sp>
        <p:nvSpPr>
          <p:cNvPr id="32815" name="Text Box 27"/>
          <p:cNvSpPr txBox="1">
            <a:spLocks noChangeArrowheads="1"/>
          </p:cNvSpPr>
          <p:nvPr/>
        </p:nvSpPr>
        <p:spPr bwMode="auto">
          <a:xfrm>
            <a:off x="1166813" y="2490788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2</a:t>
            </a:r>
          </a:p>
        </p:txBody>
      </p:sp>
      <p:sp>
        <p:nvSpPr>
          <p:cNvPr id="32816" name="Text Box 27"/>
          <p:cNvSpPr txBox="1">
            <a:spLocks noChangeArrowheads="1"/>
          </p:cNvSpPr>
          <p:nvPr/>
        </p:nvSpPr>
        <p:spPr bwMode="auto">
          <a:xfrm>
            <a:off x="2401888" y="1317625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2</a:t>
            </a:r>
          </a:p>
        </p:txBody>
      </p:sp>
      <p:sp>
        <p:nvSpPr>
          <p:cNvPr id="32817" name="Text Box 27"/>
          <p:cNvSpPr txBox="1">
            <a:spLocks noChangeArrowheads="1"/>
          </p:cNvSpPr>
          <p:nvPr/>
        </p:nvSpPr>
        <p:spPr bwMode="auto">
          <a:xfrm>
            <a:off x="1169988" y="2074863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1</a:t>
            </a:r>
          </a:p>
        </p:txBody>
      </p:sp>
      <p:sp>
        <p:nvSpPr>
          <p:cNvPr id="32818" name="Text Box 27"/>
          <p:cNvSpPr txBox="1">
            <a:spLocks noChangeArrowheads="1"/>
          </p:cNvSpPr>
          <p:nvPr/>
        </p:nvSpPr>
        <p:spPr bwMode="auto">
          <a:xfrm>
            <a:off x="1970088" y="1314450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1</a:t>
            </a:r>
          </a:p>
        </p:txBody>
      </p:sp>
      <p:sp>
        <p:nvSpPr>
          <p:cNvPr id="32819" name="Text Box 27"/>
          <p:cNvSpPr txBox="1">
            <a:spLocks noChangeArrowheads="1"/>
          </p:cNvSpPr>
          <p:nvPr/>
        </p:nvSpPr>
        <p:spPr bwMode="auto">
          <a:xfrm>
            <a:off x="1166813" y="1670050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0</a:t>
            </a:r>
          </a:p>
        </p:txBody>
      </p:sp>
      <p:sp>
        <p:nvSpPr>
          <p:cNvPr id="32820" name="Text Box 27"/>
          <p:cNvSpPr txBox="1">
            <a:spLocks noChangeArrowheads="1"/>
          </p:cNvSpPr>
          <p:nvPr/>
        </p:nvSpPr>
        <p:spPr bwMode="auto">
          <a:xfrm>
            <a:off x="1547813" y="1314450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0</a:t>
            </a:r>
          </a:p>
        </p:txBody>
      </p:sp>
      <p:grpSp>
        <p:nvGrpSpPr>
          <p:cNvPr id="32821" name="Grupa 32"/>
          <p:cNvGrpSpPr>
            <a:grpSpLocks/>
          </p:cNvGrpSpPr>
          <p:nvPr/>
        </p:nvGrpSpPr>
        <p:grpSpPr bwMode="auto">
          <a:xfrm>
            <a:off x="6064250" y="1768475"/>
            <a:ext cx="1857375" cy="2562225"/>
            <a:chOff x="6262688" y="3243370"/>
            <a:chExt cx="1857375" cy="2562117"/>
          </a:xfrm>
        </p:grpSpPr>
        <p:sp>
          <p:nvSpPr>
            <p:cNvPr id="32832" name="Rectangle 11"/>
            <p:cNvSpPr>
              <a:spLocks noChangeArrowheads="1"/>
            </p:cNvSpPr>
            <p:nvPr/>
          </p:nvSpPr>
          <p:spPr bwMode="auto">
            <a:xfrm>
              <a:off x="6307323" y="4249645"/>
              <a:ext cx="1762347" cy="15288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000">
                  <a:solidFill>
                    <a:srgbClr val="002060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000">
                  <a:solidFill>
                    <a:srgbClr val="002060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300">
                  <a:solidFill>
                    <a:srgbClr val="002060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000">
                  <a:solidFill>
                    <a:srgbClr val="002060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rgbClr val="002060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rgbClr val="002060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rgbClr val="002060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rgbClr val="002060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rgbClr val="002060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pl-PL" altLang="pl-PL" sz="1600">
                <a:solidFill>
                  <a:schemeClr val="tx1"/>
                </a:solidFill>
              </a:endParaRPr>
            </a:p>
          </p:txBody>
        </p:sp>
        <p:sp>
          <p:nvSpPr>
            <p:cNvPr id="32833" name="Line 13"/>
            <p:cNvSpPr>
              <a:spLocks noChangeShapeType="1"/>
            </p:cNvSpPr>
            <p:nvPr/>
          </p:nvSpPr>
          <p:spPr bwMode="auto">
            <a:xfrm>
              <a:off x="6307323" y="4249645"/>
              <a:ext cx="1762347" cy="15288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2834" name="Line 14"/>
            <p:cNvSpPr>
              <a:spLocks noChangeShapeType="1"/>
            </p:cNvSpPr>
            <p:nvPr/>
          </p:nvSpPr>
          <p:spPr bwMode="auto">
            <a:xfrm flipH="1">
              <a:off x="6307323" y="4249645"/>
              <a:ext cx="1762347" cy="15288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7" name="Elipsa 36"/>
            <p:cNvSpPr/>
            <p:nvPr/>
          </p:nvSpPr>
          <p:spPr bwMode="auto">
            <a:xfrm>
              <a:off x="6280151" y="4200593"/>
              <a:ext cx="63500" cy="73022"/>
            </a:xfrm>
            <a:prstGeom prst="ellipse">
              <a:avLst/>
            </a:prstGeom>
            <a:solidFill>
              <a:srgbClr val="2302E8"/>
            </a:solidFill>
            <a:ln>
              <a:solidFill>
                <a:srgbClr val="2302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38" name="Elipsa 37"/>
            <p:cNvSpPr/>
            <p:nvPr/>
          </p:nvSpPr>
          <p:spPr bwMode="auto">
            <a:xfrm>
              <a:off x="8056563" y="4202180"/>
              <a:ext cx="63500" cy="74610"/>
            </a:xfrm>
            <a:prstGeom prst="ellipse">
              <a:avLst/>
            </a:prstGeom>
            <a:solidFill>
              <a:srgbClr val="2302E8"/>
            </a:solidFill>
            <a:ln>
              <a:solidFill>
                <a:srgbClr val="2302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39" name="Elipsa 38"/>
            <p:cNvSpPr/>
            <p:nvPr/>
          </p:nvSpPr>
          <p:spPr bwMode="auto">
            <a:xfrm>
              <a:off x="8051801" y="5730878"/>
              <a:ext cx="63500" cy="74609"/>
            </a:xfrm>
            <a:prstGeom prst="ellipse">
              <a:avLst/>
            </a:prstGeom>
            <a:solidFill>
              <a:srgbClr val="2302E8"/>
            </a:solidFill>
            <a:ln>
              <a:solidFill>
                <a:srgbClr val="2302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40" name="Elipsa 39"/>
            <p:cNvSpPr/>
            <p:nvPr/>
          </p:nvSpPr>
          <p:spPr bwMode="auto">
            <a:xfrm>
              <a:off x="6262688" y="5730878"/>
              <a:ext cx="63500" cy="74609"/>
            </a:xfrm>
            <a:prstGeom prst="ellipse">
              <a:avLst/>
            </a:prstGeom>
            <a:solidFill>
              <a:srgbClr val="2302E8"/>
            </a:solidFill>
            <a:ln>
              <a:solidFill>
                <a:srgbClr val="2302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32840" name="Line 14"/>
            <p:cNvSpPr>
              <a:spLocks noChangeShapeType="1"/>
            </p:cNvSpPr>
            <p:nvPr/>
          </p:nvSpPr>
          <p:spPr bwMode="auto">
            <a:xfrm flipH="1">
              <a:off x="6311900" y="3327893"/>
              <a:ext cx="882650" cy="8693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2841" name="Line 13"/>
            <p:cNvSpPr>
              <a:spLocks noChangeShapeType="1"/>
            </p:cNvSpPr>
            <p:nvPr/>
          </p:nvSpPr>
          <p:spPr bwMode="auto">
            <a:xfrm>
              <a:off x="7226300" y="3302664"/>
              <a:ext cx="850900" cy="9184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4" name="Elipsa 43"/>
            <p:cNvSpPr/>
            <p:nvPr/>
          </p:nvSpPr>
          <p:spPr bwMode="auto">
            <a:xfrm>
              <a:off x="7200901" y="3243370"/>
              <a:ext cx="61912" cy="74610"/>
            </a:xfrm>
            <a:prstGeom prst="ellipse">
              <a:avLst/>
            </a:prstGeom>
            <a:solidFill>
              <a:srgbClr val="2302E8"/>
            </a:solidFill>
            <a:ln>
              <a:solidFill>
                <a:srgbClr val="2302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sp>
        <p:nvSpPr>
          <p:cNvPr id="32822" name="Text Box 27"/>
          <p:cNvSpPr txBox="1">
            <a:spLocks noChangeArrowheads="1"/>
          </p:cNvSpPr>
          <p:nvPr/>
        </p:nvSpPr>
        <p:spPr bwMode="auto">
          <a:xfrm>
            <a:off x="5749925" y="4149725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4</a:t>
            </a:r>
          </a:p>
        </p:txBody>
      </p:sp>
      <p:sp>
        <p:nvSpPr>
          <p:cNvPr id="32823" name="Text Box 27"/>
          <p:cNvSpPr txBox="1">
            <a:spLocks noChangeArrowheads="1"/>
          </p:cNvSpPr>
          <p:nvPr/>
        </p:nvSpPr>
        <p:spPr bwMode="auto">
          <a:xfrm>
            <a:off x="3179763" y="1319213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4</a:t>
            </a:r>
          </a:p>
        </p:txBody>
      </p:sp>
      <p:sp>
        <p:nvSpPr>
          <p:cNvPr id="32824" name="Text Box 27"/>
          <p:cNvSpPr txBox="1">
            <a:spLocks noChangeArrowheads="1"/>
          </p:cNvSpPr>
          <p:nvPr/>
        </p:nvSpPr>
        <p:spPr bwMode="auto">
          <a:xfrm>
            <a:off x="1163638" y="3273425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4</a:t>
            </a:r>
          </a:p>
        </p:txBody>
      </p:sp>
      <p:sp>
        <p:nvSpPr>
          <p:cNvPr id="32825" name="Text Box 27"/>
          <p:cNvSpPr txBox="1">
            <a:spLocks noChangeArrowheads="1"/>
          </p:cNvSpPr>
          <p:nvPr/>
        </p:nvSpPr>
        <p:spPr bwMode="auto">
          <a:xfrm>
            <a:off x="1149350" y="5387975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3</a:t>
            </a:r>
          </a:p>
        </p:txBody>
      </p:sp>
      <p:sp>
        <p:nvSpPr>
          <p:cNvPr id="32826" name="Text Box 27"/>
          <p:cNvSpPr txBox="1">
            <a:spLocks noChangeArrowheads="1"/>
          </p:cNvSpPr>
          <p:nvPr/>
        </p:nvSpPr>
        <p:spPr bwMode="auto">
          <a:xfrm>
            <a:off x="1150938" y="4989513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2</a:t>
            </a:r>
          </a:p>
        </p:txBody>
      </p:sp>
      <p:sp>
        <p:nvSpPr>
          <p:cNvPr id="32827" name="Text Box 27"/>
          <p:cNvSpPr txBox="1">
            <a:spLocks noChangeArrowheads="1"/>
          </p:cNvSpPr>
          <p:nvPr/>
        </p:nvSpPr>
        <p:spPr bwMode="auto">
          <a:xfrm>
            <a:off x="1154113" y="4573588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1</a:t>
            </a:r>
          </a:p>
        </p:txBody>
      </p:sp>
      <p:sp>
        <p:nvSpPr>
          <p:cNvPr id="32828" name="Text Box 27"/>
          <p:cNvSpPr txBox="1">
            <a:spLocks noChangeArrowheads="1"/>
          </p:cNvSpPr>
          <p:nvPr/>
        </p:nvSpPr>
        <p:spPr bwMode="auto">
          <a:xfrm>
            <a:off x="1150938" y="4168775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0</a:t>
            </a:r>
          </a:p>
        </p:txBody>
      </p:sp>
      <p:sp>
        <p:nvSpPr>
          <p:cNvPr id="32829" name="Text Box 27"/>
          <p:cNvSpPr txBox="1">
            <a:spLocks noChangeArrowheads="1"/>
          </p:cNvSpPr>
          <p:nvPr/>
        </p:nvSpPr>
        <p:spPr bwMode="auto">
          <a:xfrm>
            <a:off x="1147763" y="5772150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4</a:t>
            </a:r>
          </a:p>
        </p:txBody>
      </p:sp>
      <p:sp>
        <p:nvSpPr>
          <p:cNvPr id="32830" name="pole tekstowe 52"/>
          <p:cNvSpPr txBox="1">
            <a:spLocks noChangeArrowheads="1"/>
          </p:cNvSpPr>
          <p:nvPr/>
        </p:nvSpPr>
        <p:spPr bwMode="auto">
          <a:xfrm>
            <a:off x="3779838" y="1827213"/>
            <a:ext cx="1447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800">
                <a:solidFill>
                  <a:srgbClr val="C00000"/>
                </a:solidFill>
              </a:rPr>
              <a:t>Macierz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800">
                <a:solidFill>
                  <a:srgbClr val="C00000"/>
                </a:solidFill>
              </a:rPr>
              <a:t>sąsiedztwa</a:t>
            </a:r>
          </a:p>
        </p:txBody>
      </p:sp>
      <p:sp>
        <p:nvSpPr>
          <p:cNvPr id="32831" name="pole tekstowe 53"/>
          <p:cNvSpPr txBox="1">
            <a:spLocks noChangeArrowheads="1"/>
          </p:cNvSpPr>
          <p:nvPr/>
        </p:nvSpPr>
        <p:spPr bwMode="auto">
          <a:xfrm>
            <a:off x="3851275" y="4643438"/>
            <a:ext cx="1238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800">
                <a:solidFill>
                  <a:srgbClr val="C00000"/>
                </a:solidFill>
              </a:rPr>
              <a:t>Listy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800">
                <a:solidFill>
                  <a:srgbClr val="C00000"/>
                </a:solidFill>
              </a:rPr>
              <a:t>sąsiadów</a:t>
            </a:r>
          </a:p>
        </p:txBody>
      </p:sp>
    </p:spTree>
    <p:extLst>
      <p:ext uri="{BB962C8B-B14F-4D97-AF65-F5344CB8AC3E}">
        <p14:creationId xmlns:p14="http://schemas.microsoft.com/office/powerpoint/2010/main" val="28261522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>
                <a:solidFill>
                  <a:srgbClr val="C00000"/>
                </a:solidFill>
              </a:rPr>
              <a:t>Model grafu – reprezentacja komputerowa</a:t>
            </a:r>
          </a:p>
        </p:txBody>
      </p:sp>
      <p:sp>
        <p:nvSpPr>
          <p:cNvPr id="33795" name="Text Box 27"/>
          <p:cNvSpPr txBox="1">
            <a:spLocks noChangeArrowheads="1"/>
          </p:cNvSpPr>
          <p:nvPr/>
        </p:nvSpPr>
        <p:spPr bwMode="auto">
          <a:xfrm>
            <a:off x="6875463" y="1341438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0</a:t>
            </a:r>
          </a:p>
        </p:txBody>
      </p:sp>
      <p:sp>
        <p:nvSpPr>
          <p:cNvPr id="33796" name="Text Box 27"/>
          <p:cNvSpPr txBox="1">
            <a:spLocks noChangeArrowheads="1"/>
          </p:cNvSpPr>
          <p:nvPr/>
        </p:nvSpPr>
        <p:spPr bwMode="auto">
          <a:xfrm>
            <a:off x="7945438" y="4149725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3</a:t>
            </a:r>
          </a:p>
        </p:txBody>
      </p:sp>
      <p:sp>
        <p:nvSpPr>
          <p:cNvPr id="33797" name="Text Box 27"/>
          <p:cNvSpPr txBox="1">
            <a:spLocks noChangeArrowheads="1"/>
          </p:cNvSpPr>
          <p:nvPr/>
        </p:nvSpPr>
        <p:spPr bwMode="auto">
          <a:xfrm>
            <a:off x="7945438" y="2530475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2</a:t>
            </a:r>
          </a:p>
        </p:txBody>
      </p:sp>
      <p:sp>
        <p:nvSpPr>
          <p:cNvPr id="33798" name="Text Box 27"/>
          <p:cNvSpPr txBox="1">
            <a:spLocks noChangeArrowheads="1"/>
          </p:cNvSpPr>
          <p:nvPr/>
        </p:nvSpPr>
        <p:spPr bwMode="auto">
          <a:xfrm>
            <a:off x="5724525" y="2492375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1</a:t>
            </a:r>
          </a:p>
        </p:txBody>
      </p:sp>
      <p:graphicFrame>
        <p:nvGraphicFramePr>
          <p:cNvPr id="24" name="Symbol zastępczy zawartości 3"/>
          <p:cNvGraphicFramePr>
            <a:graphicFrameLocks/>
          </p:cNvGraphicFramePr>
          <p:nvPr/>
        </p:nvGraphicFramePr>
        <p:xfrm>
          <a:off x="1476375" y="1644650"/>
          <a:ext cx="2087565" cy="1958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75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179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179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179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179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179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3837" name="Text Box 27"/>
          <p:cNvSpPr txBox="1">
            <a:spLocks noChangeArrowheads="1"/>
          </p:cNvSpPr>
          <p:nvPr/>
        </p:nvSpPr>
        <p:spPr bwMode="auto">
          <a:xfrm>
            <a:off x="1165225" y="2889250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3</a:t>
            </a:r>
          </a:p>
        </p:txBody>
      </p:sp>
      <p:sp>
        <p:nvSpPr>
          <p:cNvPr id="33838" name="Text Box 27"/>
          <p:cNvSpPr txBox="1">
            <a:spLocks noChangeArrowheads="1"/>
          </p:cNvSpPr>
          <p:nvPr/>
        </p:nvSpPr>
        <p:spPr bwMode="auto">
          <a:xfrm>
            <a:off x="2771775" y="1322388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3</a:t>
            </a:r>
          </a:p>
        </p:txBody>
      </p:sp>
      <p:sp>
        <p:nvSpPr>
          <p:cNvPr id="33839" name="Text Box 27"/>
          <p:cNvSpPr txBox="1">
            <a:spLocks noChangeArrowheads="1"/>
          </p:cNvSpPr>
          <p:nvPr/>
        </p:nvSpPr>
        <p:spPr bwMode="auto">
          <a:xfrm>
            <a:off x="1166813" y="2490788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2</a:t>
            </a:r>
          </a:p>
        </p:txBody>
      </p:sp>
      <p:sp>
        <p:nvSpPr>
          <p:cNvPr id="33840" name="Text Box 27"/>
          <p:cNvSpPr txBox="1">
            <a:spLocks noChangeArrowheads="1"/>
          </p:cNvSpPr>
          <p:nvPr/>
        </p:nvSpPr>
        <p:spPr bwMode="auto">
          <a:xfrm>
            <a:off x="2401888" y="1317625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2</a:t>
            </a:r>
          </a:p>
        </p:txBody>
      </p:sp>
      <p:sp>
        <p:nvSpPr>
          <p:cNvPr id="33841" name="Text Box 27"/>
          <p:cNvSpPr txBox="1">
            <a:spLocks noChangeArrowheads="1"/>
          </p:cNvSpPr>
          <p:nvPr/>
        </p:nvSpPr>
        <p:spPr bwMode="auto">
          <a:xfrm>
            <a:off x="1169988" y="2074863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1</a:t>
            </a:r>
          </a:p>
        </p:txBody>
      </p:sp>
      <p:sp>
        <p:nvSpPr>
          <p:cNvPr id="33842" name="Text Box 27"/>
          <p:cNvSpPr txBox="1">
            <a:spLocks noChangeArrowheads="1"/>
          </p:cNvSpPr>
          <p:nvPr/>
        </p:nvSpPr>
        <p:spPr bwMode="auto">
          <a:xfrm>
            <a:off x="1970088" y="1314450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1</a:t>
            </a:r>
          </a:p>
        </p:txBody>
      </p:sp>
      <p:sp>
        <p:nvSpPr>
          <p:cNvPr id="33843" name="Text Box 27"/>
          <p:cNvSpPr txBox="1">
            <a:spLocks noChangeArrowheads="1"/>
          </p:cNvSpPr>
          <p:nvPr/>
        </p:nvSpPr>
        <p:spPr bwMode="auto">
          <a:xfrm>
            <a:off x="1166813" y="1670050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0</a:t>
            </a:r>
          </a:p>
        </p:txBody>
      </p:sp>
      <p:sp>
        <p:nvSpPr>
          <p:cNvPr id="33844" name="Text Box 27"/>
          <p:cNvSpPr txBox="1">
            <a:spLocks noChangeArrowheads="1"/>
          </p:cNvSpPr>
          <p:nvPr/>
        </p:nvSpPr>
        <p:spPr bwMode="auto">
          <a:xfrm>
            <a:off x="1547813" y="1314450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0</a:t>
            </a:r>
          </a:p>
        </p:txBody>
      </p:sp>
      <p:grpSp>
        <p:nvGrpSpPr>
          <p:cNvPr id="33845" name="Grupa 32"/>
          <p:cNvGrpSpPr>
            <a:grpSpLocks/>
          </p:cNvGrpSpPr>
          <p:nvPr/>
        </p:nvGrpSpPr>
        <p:grpSpPr bwMode="auto">
          <a:xfrm>
            <a:off x="6064250" y="1779588"/>
            <a:ext cx="1857375" cy="2551112"/>
            <a:chOff x="6262688" y="3255244"/>
            <a:chExt cx="1857375" cy="2550243"/>
          </a:xfrm>
        </p:grpSpPr>
        <p:sp>
          <p:nvSpPr>
            <p:cNvPr id="33858" name="Rectangle 11"/>
            <p:cNvSpPr>
              <a:spLocks noChangeArrowheads="1"/>
            </p:cNvSpPr>
            <p:nvPr/>
          </p:nvSpPr>
          <p:spPr bwMode="auto">
            <a:xfrm>
              <a:off x="6307323" y="4249645"/>
              <a:ext cx="1762347" cy="15288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000">
                  <a:solidFill>
                    <a:srgbClr val="002060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000">
                  <a:solidFill>
                    <a:srgbClr val="002060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300">
                  <a:solidFill>
                    <a:srgbClr val="002060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000">
                  <a:solidFill>
                    <a:srgbClr val="002060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rgbClr val="002060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rgbClr val="002060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rgbClr val="002060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rgbClr val="002060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rgbClr val="002060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pl-PL" altLang="pl-PL" sz="1600">
                <a:solidFill>
                  <a:schemeClr val="tx1"/>
                </a:solidFill>
              </a:endParaRPr>
            </a:p>
          </p:txBody>
        </p:sp>
        <p:sp>
          <p:nvSpPr>
            <p:cNvPr id="33859" name="Line 13"/>
            <p:cNvSpPr>
              <a:spLocks noChangeShapeType="1"/>
            </p:cNvSpPr>
            <p:nvPr/>
          </p:nvSpPr>
          <p:spPr bwMode="auto">
            <a:xfrm>
              <a:off x="6307323" y="4249645"/>
              <a:ext cx="1762347" cy="15288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3860" name="Line 14"/>
            <p:cNvSpPr>
              <a:spLocks noChangeShapeType="1"/>
            </p:cNvSpPr>
            <p:nvPr/>
          </p:nvSpPr>
          <p:spPr bwMode="auto">
            <a:xfrm flipH="1">
              <a:off x="6307323" y="4249645"/>
              <a:ext cx="1762347" cy="15288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7" name="Elipsa 36"/>
            <p:cNvSpPr/>
            <p:nvPr/>
          </p:nvSpPr>
          <p:spPr bwMode="auto">
            <a:xfrm>
              <a:off x="6280151" y="4201072"/>
              <a:ext cx="63500" cy="73000"/>
            </a:xfrm>
            <a:prstGeom prst="ellipse">
              <a:avLst/>
            </a:prstGeom>
            <a:solidFill>
              <a:srgbClr val="2302E8"/>
            </a:solidFill>
            <a:ln>
              <a:solidFill>
                <a:srgbClr val="2302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38" name="Elipsa 37"/>
            <p:cNvSpPr/>
            <p:nvPr/>
          </p:nvSpPr>
          <p:spPr bwMode="auto">
            <a:xfrm>
              <a:off x="8056563" y="4202658"/>
              <a:ext cx="63500" cy="74588"/>
            </a:xfrm>
            <a:prstGeom prst="ellipse">
              <a:avLst/>
            </a:prstGeom>
            <a:solidFill>
              <a:srgbClr val="2302E8"/>
            </a:solidFill>
            <a:ln>
              <a:solidFill>
                <a:srgbClr val="2302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39" name="Elipsa 38"/>
            <p:cNvSpPr/>
            <p:nvPr/>
          </p:nvSpPr>
          <p:spPr bwMode="auto">
            <a:xfrm>
              <a:off x="8051801" y="5730900"/>
              <a:ext cx="63500" cy="74587"/>
            </a:xfrm>
            <a:prstGeom prst="ellipse">
              <a:avLst/>
            </a:prstGeom>
            <a:solidFill>
              <a:srgbClr val="2302E8"/>
            </a:solidFill>
            <a:ln>
              <a:solidFill>
                <a:srgbClr val="2302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40" name="Elipsa 39"/>
            <p:cNvSpPr/>
            <p:nvPr/>
          </p:nvSpPr>
          <p:spPr bwMode="auto">
            <a:xfrm>
              <a:off x="6262688" y="5730900"/>
              <a:ext cx="63500" cy="74587"/>
            </a:xfrm>
            <a:prstGeom prst="ellipse">
              <a:avLst/>
            </a:prstGeom>
            <a:solidFill>
              <a:srgbClr val="2302E8"/>
            </a:solidFill>
            <a:ln>
              <a:solidFill>
                <a:srgbClr val="2302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33866" name="Line 14"/>
            <p:cNvSpPr>
              <a:spLocks noChangeShapeType="1"/>
            </p:cNvSpPr>
            <p:nvPr/>
          </p:nvSpPr>
          <p:spPr bwMode="auto">
            <a:xfrm flipH="1">
              <a:off x="6311900" y="3327893"/>
              <a:ext cx="882650" cy="86938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3867" name="Line 13"/>
            <p:cNvSpPr>
              <a:spLocks noChangeShapeType="1"/>
            </p:cNvSpPr>
            <p:nvPr/>
          </p:nvSpPr>
          <p:spPr bwMode="auto">
            <a:xfrm>
              <a:off x="7226300" y="3302664"/>
              <a:ext cx="850900" cy="9184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4" name="Elipsa 43"/>
            <p:cNvSpPr/>
            <p:nvPr/>
          </p:nvSpPr>
          <p:spPr bwMode="auto">
            <a:xfrm>
              <a:off x="7189788" y="3255244"/>
              <a:ext cx="61913" cy="74587"/>
            </a:xfrm>
            <a:prstGeom prst="ellipse">
              <a:avLst/>
            </a:prstGeom>
            <a:solidFill>
              <a:srgbClr val="2302E8"/>
            </a:solidFill>
            <a:ln>
              <a:solidFill>
                <a:srgbClr val="2302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sp>
        <p:nvSpPr>
          <p:cNvPr id="33846" name="Text Box 27"/>
          <p:cNvSpPr txBox="1">
            <a:spLocks noChangeArrowheads="1"/>
          </p:cNvSpPr>
          <p:nvPr/>
        </p:nvSpPr>
        <p:spPr bwMode="auto">
          <a:xfrm>
            <a:off x="5749925" y="4149725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4</a:t>
            </a:r>
          </a:p>
        </p:txBody>
      </p:sp>
      <p:sp>
        <p:nvSpPr>
          <p:cNvPr id="33847" name="Text Box 27"/>
          <p:cNvSpPr txBox="1">
            <a:spLocks noChangeArrowheads="1"/>
          </p:cNvSpPr>
          <p:nvPr/>
        </p:nvSpPr>
        <p:spPr bwMode="auto">
          <a:xfrm>
            <a:off x="3179763" y="1319213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4</a:t>
            </a:r>
          </a:p>
        </p:txBody>
      </p:sp>
      <p:sp>
        <p:nvSpPr>
          <p:cNvPr id="33848" name="Text Box 27"/>
          <p:cNvSpPr txBox="1">
            <a:spLocks noChangeArrowheads="1"/>
          </p:cNvSpPr>
          <p:nvPr/>
        </p:nvSpPr>
        <p:spPr bwMode="auto">
          <a:xfrm>
            <a:off x="1163638" y="3273425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4</a:t>
            </a:r>
          </a:p>
        </p:txBody>
      </p:sp>
      <p:sp>
        <p:nvSpPr>
          <p:cNvPr id="33849" name="Text Box 27"/>
          <p:cNvSpPr txBox="1">
            <a:spLocks noChangeArrowheads="1"/>
          </p:cNvSpPr>
          <p:nvPr/>
        </p:nvSpPr>
        <p:spPr bwMode="auto">
          <a:xfrm>
            <a:off x="1154113" y="5387975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3</a:t>
            </a:r>
          </a:p>
        </p:txBody>
      </p:sp>
      <p:sp>
        <p:nvSpPr>
          <p:cNvPr id="33850" name="Text Box 27"/>
          <p:cNvSpPr txBox="1">
            <a:spLocks noChangeArrowheads="1"/>
          </p:cNvSpPr>
          <p:nvPr/>
        </p:nvSpPr>
        <p:spPr bwMode="auto">
          <a:xfrm>
            <a:off x="1155700" y="4989513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2</a:t>
            </a:r>
          </a:p>
        </p:txBody>
      </p:sp>
      <p:sp>
        <p:nvSpPr>
          <p:cNvPr id="33851" name="Text Box 27"/>
          <p:cNvSpPr txBox="1">
            <a:spLocks noChangeArrowheads="1"/>
          </p:cNvSpPr>
          <p:nvPr/>
        </p:nvSpPr>
        <p:spPr bwMode="auto">
          <a:xfrm>
            <a:off x="1158875" y="4573588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1</a:t>
            </a:r>
          </a:p>
        </p:txBody>
      </p:sp>
      <p:sp>
        <p:nvSpPr>
          <p:cNvPr id="33852" name="Text Box 27"/>
          <p:cNvSpPr txBox="1">
            <a:spLocks noChangeArrowheads="1"/>
          </p:cNvSpPr>
          <p:nvPr/>
        </p:nvSpPr>
        <p:spPr bwMode="auto">
          <a:xfrm>
            <a:off x="1155700" y="4168775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0</a:t>
            </a:r>
          </a:p>
        </p:txBody>
      </p:sp>
      <p:sp>
        <p:nvSpPr>
          <p:cNvPr id="33853" name="Text Box 27"/>
          <p:cNvSpPr txBox="1">
            <a:spLocks noChangeArrowheads="1"/>
          </p:cNvSpPr>
          <p:nvPr/>
        </p:nvSpPr>
        <p:spPr bwMode="auto">
          <a:xfrm>
            <a:off x="1150938" y="5772150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4</a:t>
            </a:r>
          </a:p>
        </p:txBody>
      </p:sp>
      <p:sp>
        <p:nvSpPr>
          <p:cNvPr id="33854" name="Text Box 27"/>
          <p:cNvSpPr txBox="1">
            <a:spLocks noChangeArrowheads="1"/>
          </p:cNvSpPr>
          <p:nvPr/>
        </p:nvSpPr>
        <p:spPr bwMode="auto">
          <a:xfrm>
            <a:off x="1536700" y="4160838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33855" name="Text Box 27"/>
          <p:cNvSpPr txBox="1">
            <a:spLocks noChangeArrowheads="1"/>
          </p:cNvSpPr>
          <p:nvPr/>
        </p:nvSpPr>
        <p:spPr bwMode="auto">
          <a:xfrm>
            <a:off x="1535113" y="4557713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3856" name="pole tekstowe 55"/>
          <p:cNvSpPr txBox="1">
            <a:spLocks noChangeArrowheads="1"/>
          </p:cNvSpPr>
          <p:nvPr/>
        </p:nvSpPr>
        <p:spPr bwMode="auto">
          <a:xfrm>
            <a:off x="3779838" y="1827213"/>
            <a:ext cx="1447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800">
                <a:solidFill>
                  <a:srgbClr val="C00000"/>
                </a:solidFill>
              </a:rPr>
              <a:t>Macierz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800">
                <a:solidFill>
                  <a:srgbClr val="C00000"/>
                </a:solidFill>
              </a:rPr>
              <a:t>sąsiedztwa</a:t>
            </a:r>
          </a:p>
        </p:txBody>
      </p:sp>
      <p:sp>
        <p:nvSpPr>
          <p:cNvPr id="33857" name="pole tekstowe 56"/>
          <p:cNvSpPr txBox="1">
            <a:spLocks noChangeArrowheads="1"/>
          </p:cNvSpPr>
          <p:nvPr/>
        </p:nvSpPr>
        <p:spPr bwMode="auto">
          <a:xfrm>
            <a:off x="3851275" y="4643438"/>
            <a:ext cx="1238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800">
                <a:solidFill>
                  <a:srgbClr val="C00000"/>
                </a:solidFill>
              </a:rPr>
              <a:t>Listy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800">
                <a:solidFill>
                  <a:srgbClr val="C00000"/>
                </a:solidFill>
              </a:rPr>
              <a:t>sąsiadów</a:t>
            </a:r>
          </a:p>
        </p:txBody>
      </p:sp>
    </p:spTree>
    <p:extLst>
      <p:ext uri="{BB962C8B-B14F-4D97-AF65-F5344CB8AC3E}">
        <p14:creationId xmlns:p14="http://schemas.microsoft.com/office/powerpoint/2010/main" val="17693184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>
                <a:solidFill>
                  <a:srgbClr val="C00000"/>
                </a:solidFill>
              </a:rPr>
              <a:t>Model grafu – reprezentacja komputerowa</a:t>
            </a:r>
          </a:p>
        </p:txBody>
      </p:sp>
      <p:sp>
        <p:nvSpPr>
          <p:cNvPr id="34819" name="Text Box 27"/>
          <p:cNvSpPr txBox="1">
            <a:spLocks noChangeArrowheads="1"/>
          </p:cNvSpPr>
          <p:nvPr/>
        </p:nvSpPr>
        <p:spPr bwMode="auto">
          <a:xfrm>
            <a:off x="6875463" y="1341438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0</a:t>
            </a:r>
          </a:p>
        </p:txBody>
      </p:sp>
      <p:sp>
        <p:nvSpPr>
          <p:cNvPr id="34820" name="Text Box 27"/>
          <p:cNvSpPr txBox="1">
            <a:spLocks noChangeArrowheads="1"/>
          </p:cNvSpPr>
          <p:nvPr/>
        </p:nvSpPr>
        <p:spPr bwMode="auto">
          <a:xfrm>
            <a:off x="7945438" y="4149725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3</a:t>
            </a:r>
          </a:p>
        </p:txBody>
      </p:sp>
      <p:sp>
        <p:nvSpPr>
          <p:cNvPr id="34821" name="Text Box 27"/>
          <p:cNvSpPr txBox="1">
            <a:spLocks noChangeArrowheads="1"/>
          </p:cNvSpPr>
          <p:nvPr/>
        </p:nvSpPr>
        <p:spPr bwMode="auto">
          <a:xfrm>
            <a:off x="7945438" y="2530475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2</a:t>
            </a:r>
          </a:p>
        </p:txBody>
      </p:sp>
      <p:sp>
        <p:nvSpPr>
          <p:cNvPr id="34822" name="Text Box 27"/>
          <p:cNvSpPr txBox="1">
            <a:spLocks noChangeArrowheads="1"/>
          </p:cNvSpPr>
          <p:nvPr/>
        </p:nvSpPr>
        <p:spPr bwMode="auto">
          <a:xfrm>
            <a:off x="5724525" y="2492375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1</a:t>
            </a:r>
          </a:p>
        </p:txBody>
      </p:sp>
      <p:graphicFrame>
        <p:nvGraphicFramePr>
          <p:cNvPr id="24" name="Symbol zastępczy zawartości 3"/>
          <p:cNvGraphicFramePr>
            <a:graphicFrameLocks/>
          </p:cNvGraphicFramePr>
          <p:nvPr/>
        </p:nvGraphicFramePr>
        <p:xfrm>
          <a:off x="1476375" y="1644650"/>
          <a:ext cx="2087565" cy="1958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75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179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179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179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179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179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4861" name="Text Box 27"/>
          <p:cNvSpPr txBox="1">
            <a:spLocks noChangeArrowheads="1"/>
          </p:cNvSpPr>
          <p:nvPr/>
        </p:nvSpPr>
        <p:spPr bwMode="auto">
          <a:xfrm>
            <a:off x="1165225" y="2889250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3</a:t>
            </a:r>
          </a:p>
        </p:txBody>
      </p:sp>
      <p:sp>
        <p:nvSpPr>
          <p:cNvPr id="34862" name="Text Box 27"/>
          <p:cNvSpPr txBox="1">
            <a:spLocks noChangeArrowheads="1"/>
          </p:cNvSpPr>
          <p:nvPr/>
        </p:nvSpPr>
        <p:spPr bwMode="auto">
          <a:xfrm>
            <a:off x="2771775" y="1322388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3</a:t>
            </a:r>
          </a:p>
        </p:txBody>
      </p:sp>
      <p:sp>
        <p:nvSpPr>
          <p:cNvPr id="34863" name="Text Box 27"/>
          <p:cNvSpPr txBox="1">
            <a:spLocks noChangeArrowheads="1"/>
          </p:cNvSpPr>
          <p:nvPr/>
        </p:nvSpPr>
        <p:spPr bwMode="auto">
          <a:xfrm>
            <a:off x="1166813" y="2490788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2</a:t>
            </a:r>
          </a:p>
        </p:txBody>
      </p:sp>
      <p:sp>
        <p:nvSpPr>
          <p:cNvPr id="34864" name="Text Box 27"/>
          <p:cNvSpPr txBox="1">
            <a:spLocks noChangeArrowheads="1"/>
          </p:cNvSpPr>
          <p:nvPr/>
        </p:nvSpPr>
        <p:spPr bwMode="auto">
          <a:xfrm>
            <a:off x="2401888" y="1317625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2</a:t>
            </a:r>
          </a:p>
        </p:txBody>
      </p:sp>
      <p:sp>
        <p:nvSpPr>
          <p:cNvPr id="34865" name="Text Box 27"/>
          <p:cNvSpPr txBox="1">
            <a:spLocks noChangeArrowheads="1"/>
          </p:cNvSpPr>
          <p:nvPr/>
        </p:nvSpPr>
        <p:spPr bwMode="auto">
          <a:xfrm>
            <a:off x="1169988" y="2074863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1</a:t>
            </a:r>
          </a:p>
        </p:txBody>
      </p:sp>
      <p:sp>
        <p:nvSpPr>
          <p:cNvPr id="34866" name="Text Box 27"/>
          <p:cNvSpPr txBox="1">
            <a:spLocks noChangeArrowheads="1"/>
          </p:cNvSpPr>
          <p:nvPr/>
        </p:nvSpPr>
        <p:spPr bwMode="auto">
          <a:xfrm>
            <a:off x="1970088" y="1314450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1</a:t>
            </a:r>
          </a:p>
        </p:txBody>
      </p:sp>
      <p:sp>
        <p:nvSpPr>
          <p:cNvPr id="34867" name="Text Box 27"/>
          <p:cNvSpPr txBox="1">
            <a:spLocks noChangeArrowheads="1"/>
          </p:cNvSpPr>
          <p:nvPr/>
        </p:nvSpPr>
        <p:spPr bwMode="auto">
          <a:xfrm>
            <a:off x="1166813" y="1670050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0</a:t>
            </a:r>
          </a:p>
        </p:txBody>
      </p:sp>
      <p:sp>
        <p:nvSpPr>
          <p:cNvPr id="34868" name="Text Box 27"/>
          <p:cNvSpPr txBox="1">
            <a:spLocks noChangeArrowheads="1"/>
          </p:cNvSpPr>
          <p:nvPr/>
        </p:nvSpPr>
        <p:spPr bwMode="auto">
          <a:xfrm>
            <a:off x="1547813" y="1314450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0</a:t>
            </a:r>
          </a:p>
        </p:txBody>
      </p:sp>
      <p:grpSp>
        <p:nvGrpSpPr>
          <p:cNvPr id="34869" name="Grupa 32"/>
          <p:cNvGrpSpPr>
            <a:grpSpLocks/>
          </p:cNvGrpSpPr>
          <p:nvPr/>
        </p:nvGrpSpPr>
        <p:grpSpPr bwMode="auto">
          <a:xfrm>
            <a:off x="6064250" y="1779588"/>
            <a:ext cx="1857375" cy="2551112"/>
            <a:chOff x="6262688" y="3255244"/>
            <a:chExt cx="1857375" cy="2550243"/>
          </a:xfrm>
        </p:grpSpPr>
        <p:sp>
          <p:nvSpPr>
            <p:cNvPr id="34883" name="Rectangle 11"/>
            <p:cNvSpPr>
              <a:spLocks noChangeArrowheads="1"/>
            </p:cNvSpPr>
            <p:nvPr/>
          </p:nvSpPr>
          <p:spPr bwMode="auto">
            <a:xfrm>
              <a:off x="6307323" y="4249645"/>
              <a:ext cx="1762347" cy="15288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000">
                  <a:solidFill>
                    <a:srgbClr val="002060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000">
                  <a:solidFill>
                    <a:srgbClr val="002060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300">
                  <a:solidFill>
                    <a:srgbClr val="002060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000">
                  <a:solidFill>
                    <a:srgbClr val="002060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rgbClr val="002060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rgbClr val="002060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rgbClr val="002060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rgbClr val="002060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rgbClr val="002060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pl-PL" altLang="pl-PL" sz="1600">
                <a:solidFill>
                  <a:schemeClr val="tx1"/>
                </a:solidFill>
              </a:endParaRPr>
            </a:p>
          </p:txBody>
        </p:sp>
        <p:sp>
          <p:nvSpPr>
            <p:cNvPr id="34884" name="Line 13"/>
            <p:cNvSpPr>
              <a:spLocks noChangeShapeType="1"/>
            </p:cNvSpPr>
            <p:nvPr/>
          </p:nvSpPr>
          <p:spPr bwMode="auto">
            <a:xfrm>
              <a:off x="6307323" y="4249645"/>
              <a:ext cx="1762347" cy="15288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4885" name="Line 14"/>
            <p:cNvSpPr>
              <a:spLocks noChangeShapeType="1"/>
            </p:cNvSpPr>
            <p:nvPr/>
          </p:nvSpPr>
          <p:spPr bwMode="auto">
            <a:xfrm flipH="1">
              <a:off x="6307323" y="4249645"/>
              <a:ext cx="1762347" cy="15288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7" name="Elipsa 36"/>
            <p:cNvSpPr/>
            <p:nvPr/>
          </p:nvSpPr>
          <p:spPr bwMode="auto">
            <a:xfrm>
              <a:off x="6280151" y="4201072"/>
              <a:ext cx="63500" cy="73000"/>
            </a:xfrm>
            <a:prstGeom prst="ellipse">
              <a:avLst/>
            </a:prstGeom>
            <a:solidFill>
              <a:srgbClr val="2302E8"/>
            </a:solidFill>
            <a:ln>
              <a:solidFill>
                <a:srgbClr val="2302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38" name="Elipsa 37"/>
            <p:cNvSpPr/>
            <p:nvPr/>
          </p:nvSpPr>
          <p:spPr bwMode="auto">
            <a:xfrm>
              <a:off x="8056563" y="4202658"/>
              <a:ext cx="63500" cy="74588"/>
            </a:xfrm>
            <a:prstGeom prst="ellipse">
              <a:avLst/>
            </a:prstGeom>
            <a:solidFill>
              <a:srgbClr val="2302E8"/>
            </a:solidFill>
            <a:ln>
              <a:solidFill>
                <a:srgbClr val="2302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39" name="Elipsa 38"/>
            <p:cNvSpPr/>
            <p:nvPr/>
          </p:nvSpPr>
          <p:spPr bwMode="auto">
            <a:xfrm>
              <a:off x="8051801" y="5730900"/>
              <a:ext cx="63500" cy="74587"/>
            </a:xfrm>
            <a:prstGeom prst="ellipse">
              <a:avLst/>
            </a:prstGeom>
            <a:solidFill>
              <a:srgbClr val="2302E8"/>
            </a:solidFill>
            <a:ln>
              <a:solidFill>
                <a:srgbClr val="2302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40" name="Elipsa 39"/>
            <p:cNvSpPr/>
            <p:nvPr/>
          </p:nvSpPr>
          <p:spPr bwMode="auto">
            <a:xfrm>
              <a:off x="6262688" y="5730900"/>
              <a:ext cx="63500" cy="74587"/>
            </a:xfrm>
            <a:prstGeom prst="ellipse">
              <a:avLst/>
            </a:prstGeom>
            <a:solidFill>
              <a:srgbClr val="2302E8"/>
            </a:solidFill>
            <a:ln>
              <a:solidFill>
                <a:srgbClr val="2302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34891" name="Line 14"/>
            <p:cNvSpPr>
              <a:spLocks noChangeShapeType="1"/>
            </p:cNvSpPr>
            <p:nvPr/>
          </p:nvSpPr>
          <p:spPr bwMode="auto">
            <a:xfrm flipH="1">
              <a:off x="6311900" y="3327893"/>
              <a:ext cx="882650" cy="86938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4892" name="Line 13"/>
            <p:cNvSpPr>
              <a:spLocks noChangeShapeType="1"/>
            </p:cNvSpPr>
            <p:nvPr/>
          </p:nvSpPr>
          <p:spPr bwMode="auto">
            <a:xfrm>
              <a:off x="7226300" y="3302664"/>
              <a:ext cx="850900" cy="91842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4" name="Elipsa 43"/>
            <p:cNvSpPr/>
            <p:nvPr/>
          </p:nvSpPr>
          <p:spPr bwMode="auto">
            <a:xfrm>
              <a:off x="7189788" y="3255244"/>
              <a:ext cx="61913" cy="74587"/>
            </a:xfrm>
            <a:prstGeom prst="ellipse">
              <a:avLst/>
            </a:prstGeom>
            <a:solidFill>
              <a:srgbClr val="2302E8"/>
            </a:solidFill>
            <a:ln>
              <a:solidFill>
                <a:srgbClr val="2302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sp>
        <p:nvSpPr>
          <p:cNvPr id="34870" name="Text Box 27"/>
          <p:cNvSpPr txBox="1">
            <a:spLocks noChangeArrowheads="1"/>
          </p:cNvSpPr>
          <p:nvPr/>
        </p:nvSpPr>
        <p:spPr bwMode="auto">
          <a:xfrm>
            <a:off x="5749925" y="4149725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4</a:t>
            </a:r>
          </a:p>
        </p:txBody>
      </p:sp>
      <p:sp>
        <p:nvSpPr>
          <p:cNvPr id="34871" name="Text Box 27"/>
          <p:cNvSpPr txBox="1">
            <a:spLocks noChangeArrowheads="1"/>
          </p:cNvSpPr>
          <p:nvPr/>
        </p:nvSpPr>
        <p:spPr bwMode="auto">
          <a:xfrm>
            <a:off x="3179763" y="1319213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4</a:t>
            </a:r>
          </a:p>
        </p:txBody>
      </p:sp>
      <p:sp>
        <p:nvSpPr>
          <p:cNvPr id="34872" name="Text Box 27"/>
          <p:cNvSpPr txBox="1">
            <a:spLocks noChangeArrowheads="1"/>
          </p:cNvSpPr>
          <p:nvPr/>
        </p:nvSpPr>
        <p:spPr bwMode="auto">
          <a:xfrm>
            <a:off x="1163638" y="3273425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4</a:t>
            </a:r>
          </a:p>
        </p:txBody>
      </p:sp>
      <p:sp>
        <p:nvSpPr>
          <p:cNvPr id="34873" name="Text Box 27"/>
          <p:cNvSpPr txBox="1">
            <a:spLocks noChangeArrowheads="1"/>
          </p:cNvSpPr>
          <p:nvPr/>
        </p:nvSpPr>
        <p:spPr bwMode="auto">
          <a:xfrm>
            <a:off x="1154113" y="5387975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3</a:t>
            </a:r>
          </a:p>
        </p:txBody>
      </p:sp>
      <p:sp>
        <p:nvSpPr>
          <p:cNvPr id="34874" name="Text Box 27"/>
          <p:cNvSpPr txBox="1">
            <a:spLocks noChangeArrowheads="1"/>
          </p:cNvSpPr>
          <p:nvPr/>
        </p:nvSpPr>
        <p:spPr bwMode="auto">
          <a:xfrm>
            <a:off x="1155700" y="4989513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2</a:t>
            </a:r>
          </a:p>
        </p:txBody>
      </p:sp>
      <p:sp>
        <p:nvSpPr>
          <p:cNvPr id="34875" name="Text Box 27"/>
          <p:cNvSpPr txBox="1">
            <a:spLocks noChangeArrowheads="1"/>
          </p:cNvSpPr>
          <p:nvPr/>
        </p:nvSpPr>
        <p:spPr bwMode="auto">
          <a:xfrm>
            <a:off x="1158875" y="4573588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1</a:t>
            </a:r>
          </a:p>
        </p:txBody>
      </p:sp>
      <p:sp>
        <p:nvSpPr>
          <p:cNvPr id="34876" name="Text Box 27"/>
          <p:cNvSpPr txBox="1">
            <a:spLocks noChangeArrowheads="1"/>
          </p:cNvSpPr>
          <p:nvPr/>
        </p:nvSpPr>
        <p:spPr bwMode="auto">
          <a:xfrm>
            <a:off x="1155700" y="4168775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0</a:t>
            </a:r>
          </a:p>
        </p:txBody>
      </p:sp>
      <p:sp>
        <p:nvSpPr>
          <p:cNvPr id="34877" name="Text Box 27"/>
          <p:cNvSpPr txBox="1">
            <a:spLocks noChangeArrowheads="1"/>
          </p:cNvSpPr>
          <p:nvPr/>
        </p:nvSpPr>
        <p:spPr bwMode="auto">
          <a:xfrm>
            <a:off x="1150938" y="5772150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4</a:t>
            </a:r>
          </a:p>
        </p:txBody>
      </p:sp>
      <p:sp>
        <p:nvSpPr>
          <p:cNvPr id="34878" name="Text Box 27"/>
          <p:cNvSpPr txBox="1">
            <a:spLocks noChangeArrowheads="1"/>
          </p:cNvSpPr>
          <p:nvPr/>
        </p:nvSpPr>
        <p:spPr bwMode="auto">
          <a:xfrm>
            <a:off x="1536700" y="4160838"/>
            <a:ext cx="585396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solidFill>
                  <a:srgbClr val="FF0000"/>
                </a:solidFill>
                <a:latin typeface="Arial" charset="0"/>
              </a:rPr>
              <a:t>1   2</a:t>
            </a:r>
          </a:p>
        </p:txBody>
      </p:sp>
      <p:sp>
        <p:nvSpPr>
          <p:cNvPr id="34879" name="Text Box 27"/>
          <p:cNvSpPr txBox="1">
            <a:spLocks noChangeArrowheads="1"/>
          </p:cNvSpPr>
          <p:nvPr/>
        </p:nvSpPr>
        <p:spPr bwMode="auto">
          <a:xfrm>
            <a:off x="1535113" y="4557713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4880" name="Text Box 27"/>
          <p:cNvSpPr txBox="1">
            <a:spLocks noChangeArrowheads="1"/>
          </p:cNvSpPr>
          <p:nvPr/>
        </p:nvSpPr>
        <p:spPr bwMode="auto">
          <a:xfrm>
            <a:off x="1535113" y="4979988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34881" name="pole tekstowe 55"/>
          <p:cNvSpPr txBox="1">
            <a:spLocks noChangeArrowheads="1"/>
          </p:cNvSpPr>
          <p:nvPr/>
        </p:nvSpPr>
        <p:spPr bwMode="auto">
          <a:xfrm>
            <a:off x="3779838" y="1838325"/>
            <a:ext cx="1447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800">
                <a:solidFill>
                  <a:srgbClr val="C00000"/>
                </a:solidFill>
              </a:rPr>
              <a:t>Macierz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800">
                <a:solidFill>
                  <a:srgbClr val="C00000"/>
                </a:solidFill>
              </a:rPr>
              <a:t>sąsiedztwa</a:t>
            </a:r>
          </a:p>
        </p:txBody>
      </p:sp>
      <p:sp>
        <p:nvSpPr>
          <p:cNvPr id="34882" name="pole tekstowe 56"/>
          <p:cNvSpPr txBox="1">
            <a:spLocks noChangeArrowheads="1"/>
          </p:cNvSpPr>
          <p:nvPr/>
        </p:nvSpPr>
        <p:spPr bwMode="auto">
          <a:xfrm>
            <a:off x="3851275" y="4665663"/>
            <a:ext cx="1238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800">
                <a:solidFill>
                  <a:srgbClr val="C00000"/>
                </a:solidFill>
              </a:rPr>
              <a:t>Listy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800">
                <a:solidFill>
                  <a:srgbClr val="C00000"/>
                </a:solidFill>
              </a:rPr>
              <a:t>sąsiadów</a:t>
            </a:r>
          </a:p>
        </p:txBody>
      </p:sp>
    </p:spTree>
    <p:extLst>
      <p:ext uri="{BB962C8B-B14F-4D97-AF65-F5344CB8AC3E}">
        <p14:creationId xmlns:p14="http://schemas.microsoft.com/office/powerpoint/2010/main" val="24151920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>
                <a:solidFill>
                  <a:srgbClr val="C00000"/>
                </a:solidFill>
              </a:rPr>
              <a:t>Model grafu – reprezentacja komputerowa</a:t>
            </a:r>
          </a:p>
        </p:txBody>
      </p:sp>
      <p:graphicFrame>
        <p:nvGraphicFramePr>
          <p:cNvPr id="24" name="Symbol zastępczy zawartości 3"/>
          <p:cNvGraphicFramePr>
            <a:graphicFrameLocks/>
          </p:cNvGraphicFramePr>
          <p:nvPr/>
        </p:nvGraphicFramePr>
        <p:xfrm>
          <a:off x="1476375" y="1644650"/>
          <a:ext cx="2087565" cy="1958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75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179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179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7" marR="9527" marT="9526" marB="0" anchor="ctr" anchorCtr="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179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7" marR="9527" marT="9526" marB="0" anchor="ctr" anchorCtr="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179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7" marR="9527" marT="9526" marB="0" anchor="ctr" anchorCtr="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179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5881" name="Text Box 27"/>
          <p:cNvSpPr txBox="1">
            <a:spLocks noChangeArrowheads="1"/>
          </p:cNvSpPr>
          <p:nvPr/>
        </p:nvSpPr>
        <p:spPr bwMode="auto">
          <a:xfrm>
            <a:off x="1165225" y="2889250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3</a:t>
            </a:r>
          </a:p>
        </p:txBody>
      </p:sp>
      <p:sp>
        <p:nvSpPr>
          <p:cNvPr id="35882" name="Text Box 27"/>
          <p:cNvSpPr txBox="1">
            <a:spLocks noChangeArrowheads="1"/>
          </p:cNvSpPr>
          <p:nvPr/>
        </p:nvSpPr>
        <p:spPr bwMode="auto">
          <a:xfrm>
            <a:off x="2771775" y="1322388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3</a:t>
            </a:r>
          </a:p>
        </p:txBody>
      </p:sp>
      <p:sp>
        <p:nvSpPr>
          <p:cNvPr id="35883" name="Text Box 27"/>
          <p:cNvSpPr txBox="1">
            <a:spLocks noChangeArrowheads="1"/>
          </p:cNvSpPr>
          <p:nvPr/>
        </p:nvSpPr>
        <p:spPr bwMode="auto">
          <a:xfrm>
            <a:off x="1166813" y="2490788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2</a:t>
            </a:r>
          </a:p>
        </p:txBody>
      </p:sp>
      <p:sp>
        <p:nvSpPr>
          <p:cNvPr id="35884" name="Text Box 27"/>
          <p:cNvSpPr txBox="1">
            <a:spLocks noChangeArrowheads="1"/>
          </p:cNvSpPr>
          <p:nvPr/>
        </p:nvSpPr>
        <p:spPr bwMode="auto">
          <a:xfrm>
            <a:off x="2401888" y="1317625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2</a:t>
            </a:r>
          </a:p>
        </p:txBody>
      </p:sp>
      <p:sp>
        <p:nvSpPr>
          <p:cNvPr id="35885" name="Text Box 27"/>
          <p:cNvSpPr txBox="1">
            <a:spLocks noChangeArrowheads="1"/>
          </p:cNvSpPr>
          <p:nvPr/>
        </p:nvSpPr>
        <p:spPr bwMode="auto">
          <a:xfrm>
            <a:off x="1169988" y="2074863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1</a:t>
            </a:r>
          </a:p>
        </p:txBody>
      </p:sp>
      <p:sp>
        <p:nvSpPr>
          <p:cNvPr id="35886" name="Text Box 27"/>
          <p:cNvSpPr txBox="1">
            <a:spLocks noChangeArrowheads="1"/>
          </p:cNvSpPr>
          <p:nvPr/>
        </p:nvSpPr>
        <p:spPr bwMode="auto">
          <a:xfrm>
            <a:off x="1970088" y="1314450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1</a:t>
            </a:r>
          </a:p>
        </p:txBody>
      </p:sp>
      <p:sp>
        <p:nvSpPr>
          <p:cNvPr id="35887" name="Text Box 27"/>
          <p:cNvSpPr txBox="1">
            <a:spLocks noChangeArrowheads="1"/>
          </p:cNvSpPr>
          <p:nvPr/>
        </p:nvSpPr>
        <p:spPr bwMode="auto">
          <a:xfrm>
            <a:off x="1166813" y="1670050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0</a:t>
            </a:r>
          </a:p>
        </p:txBody>
      </p:sp>
      <p:sp>
        <p:nvSpPr>
          <p:cNvPr id="35888" name="Text Box 27"/>
          <p:cNvSpPr txBox="1">
            <a:spLocks noChangeArrowheads="1"/>
          </p:cNvSpPr>
          <p:nvPr/>
        </p:nvSpPr>
        <p:spPr bwMode="auto">
          <a:xfrm>
            <a:off x="1547813" y="1314450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0</a:t>
            </a:r>
          </a:p>
        </p:txBody>
      </p:sp>
      <p:sp>
        <p:nvSpPr>
          <p:cNvPr id="35889" name="Text Box 27"/>
          <p:cNvSpPr txBox="1">
            <a:spLocks noChangeArrowheads="1"/>
          </p:cNvSpPr>
          <p:nvPr/>
        </p:nvSpPr>
        <p:spPr bwMode="auto">
          <a:xfrm>
            <a:off x="3179763" y="1319213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4</a:t>
            </a:r>
          </a:p>
        </p:txBody>
      </p:sp>
      <p:sp>
        <p:nvSpPr>
          <p:cNvPr id="35890" name="Text Box 27"/>
          <p:cNvSpPr txBox="1">
            <a:spLocks noChangeArrowheads="1"/>
          </p:cNvSpPr>
          <p:nvPr/>
        </p:nvSpPr>
        <p:spPr bwMode="auto">
          <a:xfrm>
            <a:off x="1163638" y="3273425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4</a:t>
            </a:r>
          </a:p>
        </p:txBody>
      </p:sp>
      <p:sp>
        <p:nvSpPr>
          <p:cNvPr id="35891" name="Text Box 27"/>
          <p:cNvSpPr txBox="1">
            <a:spLocks noChangeArrowheads="1"/>
          </p:cNvSpPr>
          <p:nvPr/>
        </p:nvSpPr>
        <p:spPr bwMode="auto">
          <a:xfrm>
            <a:off x="1154113" y="5387975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3</a:t>
            </a:r>
          </a:p>
        </p:txBody>
      </p:sp>
      <p:sp>
        <p:nvSpPr>
          <p:cNvPr id="35892" name="Text Box 27"/>
          <p:cNvSpPr txBox="1">
            <a:spLocks noChangeArrowheads="1"/>
          </p:cNvSpPr>
          <p:nvPr/>
        </p:nvSpPr>
        <p:spPr bwMode="auto">
          <a:xfrm>
            <a:off x="1155700" y="4989513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2</a:t>
            </a:r>
          </a:p>
        </p:txBody>
      </p:sp>
      <p:sp>
        <p:nvSpPr>
          <p:cNvPr id="35893" name="Text Box 27"/>
          <p:cNvSpPr txBox="1">
            <a:spLocks noChangeArrowheads="1"/>
          </p:cNvSpPr>
          <p:nvPr/>
        </p:nvSpPr>
        <p:spPr bwMode="auto">
          <a:xfrm>
            <a:off x="1158875" y="4573588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1</a:t>
            </a:r>
          </a:p>
        </p:txBody>
      </p:sp>
      <p:sp>
        <p:nvSpPr>
          <p:cNvPr id="35894" name="Text Box 27"/>
          <p:cNvSpPr txBox="1">
            <a:spLocks noChangeArrowheads="1"/>
          </p:cNvSpPr>
          <p:nvPr/>
        </p:nvSpPr>
        <p:spPr bwMode="auto">
          <a:xfrm>
            <a:off x="1155700" y="4168775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0</a:t>
            </a:r>
          </a:p>
        </p:txBody>
      </p:sp>
      <p:sp>
        <p:nvSpPr>
          <p:cNvPr id="35895" name="Text Box 27"/>
          <p:cNvSpPr txBox="1">
            <a:spLocks noChangeArrowheads="1"/>
          </p:cNvSpPr>
          <p:nvPr/>
        </p:nvSpPr>
        <p:spPr bwMode="auto">
          <a:xfrm>
            <a:off x="1150938" y="5772150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4</a:t>
            </a:r>
          </a:p>
        </p:txBody>
      </p:sp>
      <p:sp>
        <p:nvSpPr>
          <p:cNvPr id="35896" name="Text Box 27"/>
          <p:cNvSpPr txBox="1">
            <a:spLocks noChangeArrowheads="1"/>
          </p:cNvSpPr>
          <p:nvPr/>
        </p:nvSpPr>
        <p:spPr bwMode="auto">
          <a:xfrm>
            <a:off x="1536700" y="4160838"/>
            <a:ext cx="585396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solidFill>
                  <a:srgbClr val="FF0000"/>
                </a:solidFill>
                <a:latin typeface="Arial" charset="0"/>
              </a:rPr>
              <a:t>1   2</a:t>
            </a:r>
          </a:p>
        </p:txBody>
      </p:sp>
      <p:sp>
        <p:nvSpPr>
          <p:cNvPr id="35897" name="Text Box 27"/>
          <p:cNvSpPr txBox="1">
            <a:spLocks noChangeArrowheads="1"/>
          </p:cNvSpPr>
          <p:nvPr/>
        </p:nvSpPr>
        <p:spPr bwMode="auto">
          <a:xfrm>
            <a:off x="1535113" y="4557713"/>
            <a:ext cx="1159272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solidFill>
                  <a:srgbClr val="FF0000"/>
                </a:solidFill>
                <a:latin typeface="Arial" charset="0"/>
              </a:rPr>
              <a:t>0   2   3   4</a:t>
            </a:r>
          </a:p>
        </p:txBody>
      </p:sp>
      <p:sp>
        <p:nvSpPr>
          <p:cNvPr id="35898" name="Text Box 27"/>
          <p:cNvSpPr txBox="1">
            <a:spLocks noChangeArrowheads="1"/>
          </p:cNvSpPr>
          <p:nvPr/>
        </p:nvSpPr>
        <p:spPr bwMode="auto">
          <a:xfrm>
            <a:off x="1535113" y="4979988"/>
            <a:ext cx="1159272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solidFill>
                  <a:srgbClr val="FF0000"/>
                </a:solidFill>
                <a:latin typeface="Arial" charset="0"/>
              </a:rPr>
              <a:t>0   1   3   4</a:t>
            </a:r>
          </a:p>
        </p:txBody>
      </p:sp>
      <p:sp>
        <p:nvSpPr>
          <p:cNvPr id="35899" name="Text Box 27"/>
          <p:cNvSpPr txBox="1">
            <a:spLocks noChangeArrowheads="1"/>
          </p:cNvSpPr>
          <p:nvPr/>
        </p:nvSpPr>
        <p:spPr bwMode="auto">
          <a:xfrm>
            <a:off x="1535113" y="5373688"/>
            <a:ext cx="872335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solidFill>
                  <a:srgbClr val="FF0000"/>
                </a:solidFill>
                <a:latin typeface="Arial" charset="0"/>
              </a:rPr>
              <a:t>1   2   4</a:t>
            </a:r>
          </a:p>
        </p:txBody>
      </p:sp>
      <p:sp>
        <p:nvSpPr>
          <p:cNvPr id="35900" name="Text Box 27"/>
          <p:cNvSpPr txBox="1">
            <a:spLocks noChangeArrowheads="1"/>
          </p:cNvSpPr>
          <p:nvPr/>
        </p:nvSpPr>
        <p:spPr bwMode="auto">
          <a:xfrm>
            <a:off x="1535113" y="5772150"/>
            <a:ext cx="872335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solidFill>
                  <a:srgbClr val="FF0000"/>
                </a:solidFill>
                <a:latin typeface="Arial" charset="0"/>
              </a:rPr>
              <a:t>1   2   3</a:t>
            </a:r>
          </a:p>
        </p:txBody>
      </p:sp>
      <p:sp>
        <p:nvSpPr>
          <p:cNvPr id="35901" name="pole tekstowe 56"/>
          <p:cNvSpPr txBox="1">
            <a:spLocks noChangeArrowheads="1"/>
          </p:cNvSpPr>
          <p:nvPr/>
        </p:nvSpPr>
        <p:spPr bwMode="auto">
          <a:xfrm>
            <a:off x="3779838" y="1844675"/>
            <a:ext cx="1447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800">
                <a:solidFill>
                  <a:srgbClr val="C00000"/>
                </a:solidFill>
              </a:rPr>
              <a:t>Macierz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800">
                <a:solidFill>
                  <a:srgbClr val="C00000"/>
                </a:solidFill>
              </a:rPr>
              <a:t>sąsiedztwa</a:t>
            </a:r>
          </a:p>
        </p:txBody>
      </p:sp>
      <p:sp>
        <p:nvSpPr>
          <p:cNvPr id="35902" name="pole tekstowe 57"/>
          <p:cNvSpPr txBox="1">
            <a:spLocks noChangeArrowheads="1"/>
          </p:cNvSpPr>
          <p:nvPr/>
        </p:nvSpPr>
        <p:spPr bwMode="auto">
          <a:xfrm>
            <a:off x="3851275" y="4660900"/>
            <a:ext cx="1238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800">
                <a:solidFill>
                  <a:srgbClr val="C00000"/>
                </a:solidFill>
              </a:rPr>
              <a:t>Listy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800">
                <a:solidFill>
                  <a:srgbClr val="C00000"/>
                </a:solidFill>
              </a:rPr>
              <a:t>sąsiadów</a:t>
            </a:r>
          </a:p>
        </p:txBody>
      </p:sp>
      <p:sp>
        <p:nvSpPr>
          <p:cNvPr id="35903" name="Text Box 27"/>
          <p:cNvSpPr txBox="1">
            <a:spLocks noChangeArrowheads="1"/>
          </p:cNvSpPr>
          <p:nvPr/>
        </p:nvSpPr>
        <p:spPr bwMode="auto">
          <a:xfrm>
            <a:off x="6875463" y="1341438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0</a:t>
            </a:r>
          </a:p>
        </p:txBody>
      </p:sp>
      <p:sp>
        <p:nvSpPr>
          <p:cNvPr id="35904" name="Text Box 27"/>
          <p:cNvSpPr txBox="1">
            <a:spLocks noChangeArrowheads="1"/>
          </p:cNvSpPr>
          <p:nvPr/>
        </p:nvSpPr>
        <p:spPr bwMode="auto">
          <a:xfrm>
            <a:off x="7945438" y="4149725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3</a:t>
            </a:r>
          </a:p>
        </p:txBody>
      </p:sp>
      <p:sp>
        <p:nvSpPr>
          <p:cNvPr id="35905" name="Text Box 27"/>
          <p:cNvSpPr txBox="1">
            <a:spLocks noChangeArrowheads="1"/>
          </p:cNvSpPr>
          <p:nvPr/>
        </p:nvSpPr>
        <p:spPr bwMode="auto">
          <a:xfrm>
            <a:off x="7945438" y="2530475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2</a:t>
            </a:r>
          </a:p>
        </p:txBody>
      </p:sp>
      <p:sp>
        <p:nvSpPr>
          <p:cNvPr id="35906" name="Text Box 27"/>
          <p:cNvSpPr txBox="1">
            <a:spLocks noChangeArrowheads="1"/>
          </p:cNvSpPr>
          <p:nvPr/>
        </p:nvSpPr>
        <p:spPr bwMode="auto">
          <a:xfrm>
            <a:off x="5724525" y="2492375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1</a:t>
            </a:r>
          </a:p>
        </p:txBody>
      </p:sp>
      <p:grpSp>
        <p:nvGrpSpPr>
          <p:cNvPr id="35907" name="Grupa 32"/>
          <p:cNvGrpSpPr>
            <a:grpSpLocks/>
          </p:cNvGrpSpPr>
          <p:nvPr/>
        </p:nvGrpSpPr>
        <p:grpSpPr bwMode="auto">
          <a:xfrm>
            <a:off x="6064250" y="1779588"/>
            <a:ext cx="1857375" cy="2551112"/>
            <a:chOff x="6262688" y="3255244"/>
            <a:chExt cx="1857375" cy="2550243"/>
          </a:xfrm>
        </p:grpSpPr>
        <p:sp>
          <p:nvSpPr>
            <p:cNvPr id="35909" name="Rectangle 11"/>
            <p:cNvSpPr>
              <a:spLocks noChangeArrowheads="1"/>
            </p:cNvSpPr>
            <p:nvPr/>
          </p:nvSpPr>
          <p:spPr bwMode="auto">
            <a:xfrm>
              <a:off x="6307323" y="4249645"/>
              <a:ext cx="1762347" cy="1528878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000">
                  <a:solidFill>
                    <a:srgbClr val="002060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000">
                  <a:solidFill>
                    <a:srgbClr val="002060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300">
                  <a:solidFill>
                    <a:srgbClr val="002060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000">
                  <a:solidFill>
                    <a:srgbClr val="002060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rgbClr val="002060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rgbClr val="002060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rgbClr val="002060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rgbClr val="002060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rgbClr val="002060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pl-PL" altLang="pl-PL" sz="1600">
                <a:solidFill>
                  <a:schemeClr val="tx1"/>
                </a:solidFill>
              </a:endParaRPr>
            </a:p>
          </p:txBody>
        </p:sp>
        <p:sp>
          <p:nvSpPr>
            <p:cNvPr id="35910" name="Line 13"/>
            <p:cNvSpPr>
              <a:spLocks noChangeShapeType="1"/>
            </p:cNvSpPr>
            <p:nvPr/>
          </p:nvSpPr>
          <p:spPr bwMode="auto">
            <a:xfrm>
              <a:off x="6307323" y="4249645"/>
              <a:ext cx="1762347" cy="152887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5911" name="Line 14"/>
            <p:cNvSpPr>
              <a:spLocks noChangeShapeType="1"/>
            </p:cNvSpPr>
            <p:nvPr/>
          </p:nvSpPr>
          <p:spPr bwMode="auto">
            <a:xfrm flipH="1">
              <a:off x="6307323" y="4249645"/>
              <a:ext cx="1762347" cy="152887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7" name="Elipsa 36"/>
            <p:cNvSpPr/>
            <p:nvPr/>
          </p:nvSpPr>
          <p:spPr bwMode="auto">
            <a:xfrm>
              <a:off x="6280151" y="4201072"/>
              <a:ext cx="63500" cy="73000"/>
            </a:xfrm>
            <a:prstGeom prst="ellipse">
              <a:avLst/>
            </a:prstGeom>
            <a:solidFill>
              <a:srgbClr val="2302E8"/>
            </a:solidFill>
            <a:ln>
              <a:solidFill>
                <a:srgbClr val="2302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38" name="Elipsa 37"/>
            <p:cNvSpPr/>
            <p:nvPr/>
          </p:nvSpPr>
          <p:spPr bwMode="auto">
            <a:xfrm>
              <a:off x="8056563" y="4202658"/>
              <a:ext cx="63500" cy="74588"/>
            </a:xfrm>
            <a:prstGeom prst="ellipse">
              <a:avLst/>
            </a:prstGeom>
            <a:solidFill>
              <a:srgbClr val="2302E8"/>
            </a:solidFill>
            <a:ln>
              <a:solidFill>
                <a:srgbClr val="2302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39" name="Elipsa 38"/>
            <p:cNvSpPr/>
            <p:nvPr/>
          </p:nvSpPr>
          <p:spPr bwMode="auto">
            <a:xfrm>
              <a:off x="8051801" y="5730900"/>
              <a:ext cx="63500" cy="74587"/>
            </a:xfrm>
            <a:prstGeom prst="ellipse">
              <a:avLst/>
            </a:prstGeom>
            <a:solidFill>
              <a:srgbClr val="2302E8"/>
            </a:solidFill>
            <a:ln>
              <a:solidFill>
                <a:srgbClr val="2302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40" name="Elipsa 39"/>
            <p:cNvSpPr/>
            <p:nvPr/>
          </p:nvSpPr>
          <p:spPr bwMode="auto">
            <a:xfrm>
              <a:off x="6262688" y="5730900"/>
              <a:ext cx="63500" cy="74587"/>
            </a:xfrm>
            <a:prstGeom prst="ellipse">
              <a:avLst/>
            </a:prstGeom>
            <a:solidFill>
              <a:srgbClr val="2302E8"/>
            </a:solidFill>
            <a:ln>
              <a:solidFill>
                <a:srgbClr val="2302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35917" name="Line 14"/>
            <p:cNvSpPr>
              <a:spLocks noChangeShapeType="1"/>
            </p:cNvSpPr>
            <p:nvPr/>
          </p:nvSpPr>
          <p:spPr bwMode="auto">
            <a:xfrm flipH="1">
              <a:off x="6311900" y="3327893"/>
              <a:ext cx="882650" cy="86938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5918" name="Line 13"/>
            <p:cNvSpPr>
              <a:spLocks noChangeShapeType="1"/>
            </p:cNvSpPr>
            <p:nvPr/>
          </p:nvSpPr>
          <p:spPr bwMode="auto">
            <a:xfrm>
              <a:off x="7226300" y="3302664"/>
              <a:ext cx="850900" cy="91842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4" name="Elipsa 43"/>
            <p:cNvSpPr/>
            <p:nvPr/>
          </p:nvSpPr>
          <p:spPr bwMode="auto">
            <a:xfrm>
              <a:off x="7189788" y="3255244"/>
              <a:ext cx="61913" cy="74587"/>
            </a:xfrm>
            <a:prstGeom prst="ellipse">
              <a:avLst/>
            </a:prstGeom>
            <a:solidFill>
              <a:srgbClr val="2302E8"/>
            </a:solidFill>
            <a:ln>
              <a:solidFill>
                <a:srgbClr val="2302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sp>
        <p:nvSpPr>
          <p:cNvPr id="35908" name="Text Box 27"/>
          <p:cNvSpPr txBox="1">
            <a:spLocks noChangeArrowheads="1"/>
          </p:cNvSpPr>
          <p:nvPr/>
        </p:nvSpPr>
        <p:spPr bwMode="auto">
          <a:xfrm>
            <a:off x="5749925" y="4149725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647710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>
                <a:solidFill>
                  <a:srgbClr val="C00000"/>
                </a:solidFill>
              </a:rPr>
              <a:t>Kiedy graf ma cykl, a kiedy drogę Eulera?</a:t>
            </a:r>
          </a:p>
        </p:txBody>
      </p:sp>
      <p:sp>
        <p:nvSpPr>
          <p:cNvPr id="36925" name="pole tekstowe 56"/>
          <p:cNvSpPr txBox="1">
            <a:spLocks noChangeArrowheads="1"/>
          </p:cNvSpPr>
          <p:nvPr/>
        </p:nvSpPr>
        <p:spPr bwMode="auto">
          <a:xfrm>
            <a:off x="3779838" y="1844675"/>
            <a:ext cx="1447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800">
                <a:solidFill>
                  <a:srgbClr val="C00000"/>
                </a:solidFill>
              </a:rPr>
              <a:t>Macierz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800">
                <a:solidFill>
                  <a:srgbClr val="C00000"/>
                </a:solidFill>
              </a:rPr>
              <a:t>sąsiedztwa</a:t>
            </a:r>
          </a:p>
        </p:txBody>
      </p:sp>
      <p:sp>
        <p:nvSpPr>
          <p:cNvPr id="36926" name="pole tekstowe 57"/>
          <p:cNvSpPr txBox="1">
            <a:spLocks noChangeArrowheads="1"/>
          </p:cNvSpPr>
          <p:nvPr/>
        </p:nvSpPr>
        <p:spPr bwMode="auto">
          <a:xfrm>
            <a:off x="3851275" y="4660900"/>
            <a:ext cx="1238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800">
                <a:solidFill>
                  <a:srgbClr val="C00000"/>
                </a:solidFill>
              </a:rPr>
              <a:t>Listy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800">
                <a:solidFill>
                  <a:srgbClr val="C00000"/>
                </a:solidFill>
              </a:rPr>
              <a:t>sąsiadów</a:t>
            </a:r>
          </a:p>
        </p:txBody>
      </p:sp>
      <p:sp>
        <p:nvSpPr>
          <p:cNvPr id="61" name="pole tekstowe 60"/>
          <p:cNvSpPr txBox="1">
            <a:spLocks noChangeArrowheads="1"/>
          </p:cNvSpPr>
          <p:nvPr/>
        </p:nvSpPr>
        <p:spPr bwMode="auto">
          <a:xfrm>
            <a:off x="3792538" y="3190875"/>
            <a:ext cx="4537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800">
                <a:solidFill>
                  <a:schemeClr val="tx1"/>
                </a:solidFill>
              </a:rPr>
              <a:t>Która z tych reprezentacji bardziej się opłaca?</a:t>
            </a:r>
          </a:p>
        </p:txBody>
      </p:sp>
      <p:graphicFrame>
        <p:nvGraphicFramePr>
          <p:cNvPr id="48" name="Symbol zastępczy zawartości 3"/>
          <p:cNvGraphicFramePr>
            <a:graphicFrameLocks/>
          </p:cNvGraphicFramePr>
          <p:nvPr/>
        </p:nvGraphicFramePr>
        <p:xfrm>
          <a:off x="1476375" y="1644650"/>
          <a:ext cx="2087565" cy="1958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75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179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179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7" marR="9527" marT="9526" marB="0" anchor="ctr" anchorCtr="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179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7" marR="9527" marT="9526" marB="0" anchor="ctr" anchorCtr="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179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7" marR="9527" marT="9526" marB="0" anchor="ctr" anchorCtr="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179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9" name="Text Box 27"/>
          <p:cNvSpPr txBox="1">
            <a:spLocks noChangeArrowheads="1"/>
          </p:cNvSpPr>
          <p:nvPr/>
        </p:nvSpPr>
        <p:spPr bwMode="auto">
          <a:xfrm>
            <a:off x="1165225" y="2889250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3</a:t>
            </a:r>
          </a:p>
        </p:txBody>
      </p:sp>
      <p:sp>
        <p:nvSpPr>
          <p:cNvPr id="50" name="Text Box 27"/>
          <p:cNvSpPr txBox="1">
            <a:spLocks noChangeArrowheads="1"/>
          </p:cNvSpPr>
          <p:nvPr/>
        </p:nvSpPr>
        <p:spPr bwMode="auto">
          <a:xfrm>
            <a:off x="2771775" y="1322388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3</a:t>
            </a:r>
          </a:p>
        </p:txBody>
      </p:sp>
      <p:sp>
        <p:nvSpPr>
          <p:cNvPr id="51" name="Text Box 27"/>
          <p:cNvSpPr txBox="1">
            <a:spLocks noChangeArrowheads="1"/>
          </p:cNvSpPr>
          <p:nvPr/>
        </p:nvSpPr>
        <p:spPr bwMode="auto">
          <a:xfrm>
            <a:off x="1166813" y="2490788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2</a:t>
            </a: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2401888" y="1317625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2</a:t>
            </a:r>
          </a:p>
        </p:txBody>
      </p: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1169988" y="2074863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1</a:t>
            </a:r>
          </a:p>
        </p:txBody>
      </p:sp>
      <p:sp>
        <p:nvSpPr>
          <p:cNvPr id="54" name="Text Box 27"/>
          <p:cNvSpPr txBox="1">
            <a:spLocks noChangeArrowheads="1"/>
          </p:cNvSpPr>
          <p:nvPr/>
        </p:nvSpPr>
        <p:spPr bwMode="auto">
          <a:xfrm>
            <a:off x="1970088" y="1314450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1</a:t>
            </a:r>
          </a:p>
        </p:txBody>
      </p:sp>
      <p:sp>
        <p:nvSpPr>
          <p:cNvPr id="55" name="Text Box 27"/>
          <p:cNvSpPr txBox="1">
            <a:spLocks noChangeArrowheads="1"/>
          </p:cNvSpPr>
          <p:nvPr/>
        </p:nvSpPr>
        <p:spPr bwMode="auto">
          <a:xfrm>
            <a:off x="1166813" y="1670050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0</a:t>
            </a:r>
          </a:p>
        </p:txBody>
      </p:sp>
      <p:sp>
        <p:nvSpPr>
          <p:cNvPr id="56" name="Text Box 27"/>
          <p:cNvSpPr txBox="1">
            <a:spLocks noChangeArrowheads="1"/>
          </p:cNvSpPr>
          <p:nvPr/>
        </p:nvSpPr>
        <p:spPr bwMode="auto">
          <a:xfrm>
            <a:off x="1547813" y="1314450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0</a:t>
            </a:r>
          </a:p>
        </p:txBody>
      </p:sp>
      <p:sp>
        <p:nvSpPr>
          <p:cNvPr id="57" name="Text Box 27"/>
          <p:cNvSpPr txBox="1">
            <a:spLocks noChangeArrowheads="1"/>
          </p:cNvSpPr>
          <p:nvPr/>
        </p:nvSpPr>
        <p:spPr bwMode="auto">
          <a:xfrm>
            <a:off x="3179763" y="1319213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4</a:t>
            </a:r>
          </a:p>
        </p:txBody>
      </p:sp>
      <p:sp>
        <p:nvSpPr>
          <p:cNvPr id="58" name="Text Box 27"/>
          <p:cNvSpPr txBox="1">
            <a:spLocks noChangeArrowheads="1"/>
          </p:cNvSpPr>
          <p:nvPr/>
        </p:nvSpPr>
        <p:spPr bwMode="auto">
          <a:xfrm>
            <a:off x="1163638" y="3273425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4</a:t>
            </a:r>
          </a:p>
        </p:txBody>
      </p:sp>
      <p:sp>
        <p:nvSpPr>
          <p:cNvPr id="59" name="Text Box 27"/>
          <p:cNvSpPr txBox="1">
            <a:spLocks noChangeArrowheads="1"/>
          </p:cNvSpPr>
          <p:nvPr/>
        </p:nvSpPr>
        <p:spPr bwMode="auto">
          <a:xfrm>
            <a:off x="1154113" y="5387975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3</a:t>
            </a:r>
          </a:p>
        </p:txBody>
      </p:sp>
      <p:sp>
        <p:nvSpPr>
          <p:cNvPr id="60" name="Text Box 27"/>
          <p:cNvSpPr txBox="1">
            <a:spLocks noChangeArrowheads="1"/>
          </p:cNvSpPr>
          <p:nvPr/>
        </p:nvSpPr>
        <p:spPr bwMode="auto">
          <a:xfrm>
            <a:off x="1155700" y="4989513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2</a:t>
            </a:r>
          </a:p>
        </p:txBody>
      </p:sp>
      <p:sp>
        <p:nvSpPr>
          <p:cNvPr id="62" name="Text Box 27"/>
          <p:cNvSpPr txBox="1">
            <a:spLocks noChangeArrowheads="1"/>
          </p:cNvSpPr>
          <p:nvPr/>
        </p:nvSpPr>
        <p:spPr bwMode="auto">
          <a:xfrm>
            <a:off x="1158875" y="4573588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1</a:t>
            </a:r>
          </a:p>
        </p:txBody>
      </p:sp>
      <p:sp>
        <p:nvSpPr>
          <p:cNvPr id="63" name="Text Box 27"/>
          <p:cNvSpPr txBox="1">
            <a:spLocks noChangeArrowheads="1"/>
          </p:cNvSpPr>
          <p:nvPr/>
        </p:nvSpPr>
        <p:spPr bwMode="auto">
          <a:xfrm>
            <a:off x="1155700" y="4168775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0</a:t>
            </a:r>
          </a:p>
        </p:txBody>
      </p:sp>
      <p:sp>
        <p:nvSpPr>
          <p:cNvPr id="64" name="Text Box 27"/>
          <p:cNvSpPr txBox="1">
            <a:spLocks noChangeArrowheads="1"/>
          </p:cNvSpPr>
          <p:nvPr/>
        </p:nvSpPr>
        <p:spPr bwMode="auto">
          <a:xfrm>
            <a:off x="1150938" y="5772150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4</a:t>
            </a:r>
          </a:p>
        </p:txBody>
      </p:sp>
      <p:sp>
        <p:nvSpPr>
          <p:cNvPr id="65" name="Text Box 27"/>
          <p:cNvSpPr txBox="1">
            <a:spLocks noChangeArrowheads="1"/>
          </p:cNvSpPr>
          <p:nvPr/>
        </p:nvSpPr>
        <p:spPr bwMode="auto">
          <a:xfrm>
            <a:off x="1536700" y="4160838"/>
            <a:ext cx="585396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solidFill>
                  <a:srgbClr val="FF0000"/>
                </a:solidFill>
                <a:latin typeface="Arial" charset="0"/>
              </a:rPr>
              <a:t>1   2</a:t>
            </a:r>
          </a:p>
        </p:txBody>
      </p:sp>
      <p:sp>
        <p:nvSpPr>
          <p:cNvPr id="66" name="Text Box 27"/>
          <p:cNvSpPr txBox="1">
            <a:spLocks noChangeArrowheads="1"/>
          </p:cNvSpPr>
          <p:nvPr/>
        </p:nvSpPr>
        <p:spPr bwMode="auto">
          <a:xfrm>
            <a:off x="1535113" y="4557713"/>
            <a:ext cx="1159272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solidFill>
                  <a:srgbClr val="FF0000"/>
                </a:solidFill>
                <a:latin typeface="Arial" charset="0"/>
              </a:rPr>
              <a:t>0   2   3   4</a:t>
            </a:r>
          </a:p>
        </p:txBody>
      </p:sp>
      <p:sp>
        <p:nvSpPr>
          <p:cNvPr id="67" name="Text Box 27"/>
          <p:cNvSpPr txBox="1">
            <a:spLocks noChangeArrowheads="1"/>
          </p:cNvSpPr>
          <p:nvPr/>
        </p:nvSpPr>
        <p:spPr bwMode="auto">
          <a:xfrm>
            <a:off x="1535113" y="4979988"/>
            <a:ext cx="1159272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solidFill>
                  <a:srgbClr val="FF0000"/>
                </a:solidFill>
                <a:latin typeface="Arial" charset="0"/>
              </a:rPr>
              <a:t>0   1   3   4</a:t>
            </a:r>
          </a:p>
        </p:txBody>
      </p:sp>
      <p:sp>
        <p:nvSpPr>
          <p:cNvPr id="68" name="Text Box 27"/>
          <p:cNvSpPr txBox="1">
            <a:spLocks noChangeArrowheads="1"/>
          </p:cNvSpPr>
          <p:nvPr/>
        </p:nvSpPr>
        <p:spPr bwMode="auto">
          <a:xfrm>
            <a:off x="1535113" y="5373688"/>
            <a:ext cx="872335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solidFill>
                  <a:srgbClr val="FF0000"/>
                </a:solidFill>
                <a:latin typeface="Arial" charset="0"/>
              </a:rPr>
              <a:t>1   2   4</a:t>
            </a:r>
          </a:p>
        </p:txBody>
      </p:sp>
      <p:sp>
        <p:nvSpPr>
          <p:cNvPr id="69" name="Text Box 27"/>
          <p:cNvSpPr txBox="1">
            <a:spLocks noChangeArrowheads="1"/>
          </p:cNvSpPr>
          <p:nvPr/>
        </p:nvSpPr>
        <p:spPr bwMode="auto">
          <a:xfrm>
            <a:off x="1535113" y="5772150"/>
            <a:ext cx="872335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solidFill>
                  <a:srgbClr val="FF0000"/>
                </a:solidFill>
                <a:latin typeface="Arial" charset="0"/>
              </a:rPr>
              <a:t>1   2   3</a:t>
            </a:r>
          </a:p>
        </p:txBody>
      </p:sp>
    </p:spTree>
    <p:extLst>
      <p:ext uri="{BB962C8B-B14F-4D97-AF65-F5344CB8AC3E}">
        <p14:creationId xmlns:p14="http://schemas.microsoft.com/office/powerpoint/2010/main" val="84577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Słownik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nieposortowany zestaw par </a:t>
            </a:r>
            <a:r>
              <a:rPr lang="pl-PL" b="1" dirty="0" err="1"/>
              <a:t>klucz:wartość</a:t>
            </a:r>
            <a:endParaRPr lang="pl-PL" b="1" dirty="0"/>
          </a:p>
          <a:p>
            <a:r>
              <a:rPr lang="pl-PL" dirty="0"/>
              <a:t>modyfikowalny</a:t>
            </a:r>
          </a:p>
          <a:p>
            <a:r>
              <a:rPr lang="pl-PL" dirty="0"/>
              <a:t>kluczem może być dowolny, niemodyfikowalny typ (liczba, łańcuch, krotka – jeśli jej element jest typem niezmiennym), klucze muszą być unikatowe (są zamiast indeksów)</a:t>
            </a:r>
          </a:p>
          <a:p>
            <a:r>
              <a:rPr lang="pl-PL" dirty="0"/>
              <a:t>wartością może być dowolny obiekt </a:t>
            </a:r>
            <a:r>
              <a:rPr lang="pl-PL" dirty="0" err="1"/>
              <a:t>Pythona</a:t>
            </a:r>
            <a:endParaRPr lang="pl-PL" dirty="0"/>
          </a:p>
          <a:p>
            <a:r>
              <a:rPr lang="pl-PL" dirty="0"/>
              <a:t>implementacja - tablice haszujące dodatkowo optymalizowane – szybkie wydobywanie danych</a:t>
            </a:r>
          </a:p>
          <a:p>
            <a:r>
              <a:rPr lang="pl-PL" dirty="0"/>
              <a:t>Przykłady słowników:</a:t>
            </a:r>
          </a:p>
          <a:p>
            <a:pPr lvl="1"/>
            <a:r>
              <a:rPr lang="pl-PL" dirty="0"/>
              <a:t>rzymskie = {1000:"M", 900:"CM", 500:"D",</a:t>
            </a:r>
          </a:p>
          <a:p>
            <a:pPr marL="471487" lvl="1" indent="0">
              <a:buNone/>
            </a:pPr>
            <a:r>
              <a:rPr lang="pl-PL" dirty="0"/>
              <a:t>       	 400:"CD", 100:"C", 90:"XC",</a:t>
            </a:r>
          </a:p>
          <a:p>
            <a:pPr marL="471487" lvl="1" indent="0">
              <a:buNone/>
            </a:pPr>
            <a:r>
              <a:rPr lang="pl-PL" dirty="0"/>
              <a:t>        	 50:"L",40:"XL", 10:"X", 9:"IX",</a:t>
            </a:r>
          </a:p>
          <a:p>
            <a:pPr marL="471487" lvl="1" indent="0">
              <a:buNone/>
            </a:pPr>
            <a:r>
              <a:rPr lang="pl-PL" dirty="0"/>
              <a:t>        	5:"V", 4:"IV", 1:"I"}</a:t>
            </a:r>
          </a:p>
          <a:p>
            <a:pPr lvl="1"/>
            <a:r>
              <a:rPr lang="pl-PL" dirty="0"/>
              <a:t>przeciwnik_1={'</a:t>
            </a:r>
            <a:r>
              <a:rPr lang="pl-PL" dirty="0" err="1"/>
              <a:t>kolor':'czarny</a:t>
            </a:r>
            <a:r>
              <a:rPr lang="pl-PL" dirty="0"/>
              <a:t>', 'liczba':100, 'punkty':10}</a:t>
            </a:r>
          </a:p>
          <a:p>
            <a:pPr lvl="1"/>
            <a:r>
              <a:rPr lang="pl-PL" dirty="0" err="1"/>
              <a:t>częstość_liter</a:t>
            </a:r>
            <a:r>
              <a:rPr lang="pl-PL" dirty="0"/>
              <a:t>={'a': 5, 'b': 2, 'r': 2, 'k': 1, 'd': 1}</a:t>
            </a:r>
          </a:p>
          <a:p>
            <a:pPr lvl="1"/>
            <a:r>
              <a:rPr lang="pl-PL" dirty="0"/>
              <a:t>graf={0:[2],1:[2,3],2:[0,1,3],3:[1,2]}</a:t>
            </a:r>
          </a:p>
        </p:txBody>
      </p:sp>
    </p:spTree>
    <p:extLst>
      <p:ext uri="{BB962C8B-B14F-4D97-AF65-F5344CB8AC3E}">
        <p14:creationId xmlns:p14="http://schemas.microsoft.com/office/powerpoint/2010/main" val="317410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Słownik – przykładowe programy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Wyszukiwanie wartości w słowniku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" t="9154" r="52500" b="58042"/>
          <a:stretch/>
        </p:blipFill>
        <p:spPr bwMode="auto">
          <a:xfrm>
            <a:off x="755576" y="1844824"/>
            <a:ext cx="6624736" cy="274554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8369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Słownik – przykładowe programy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Anagramy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7883" r="63333" b="36455"/>
          <a:stretch/>
        </p:blipFill>
        <p:spPr bwMode="auto">
          <a:xfrm>
            <a:off x="1475656" y="1556792"/>
            <a:ext cx="4151274" cy="410445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6194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Słownik – przykładowe programy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Zapis rzymski liczb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7" t="16349" r="32738" b="45132"/>
          <a:stretch/>
        </p:blipFill>
        <p:spPr bwMode="auto">
          <a:xfrm>
            <a:off x="827583" y="1988840"/>
            <a:ext cx="6640955" cy="3240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742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Podejście abstrakcyjne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endParaRPr lang="pl-PL" sz="1600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pl-PL" sz="1600" dirty="0">
                <a:solidFill>
                  <a:srgbClr val="C00000"/>
                </a:solidFill>
              </a:rPr>
              <a:t>Myślenie abstrakcyjne </a:t>
            </a:r>
            <a:r>
              <a:rPr lang="pl-PL" sz="1600" dirty="0"/>
              <a:t>to zdolność pojęciowego ujmowania rzeczywistości, opisywanie jej abstrakcyjnymi pojęciami, modelami. Jest niezbędnym składnikiem kreatywności. </a:t>
            </a:r>
          </a:p>
          <a:p>
            <a:pPr>
              <a:defRPr/>
            </a:pPr>
            <a:r>
              <a:rPr lang="pl-PL" sz="1600" b="1" dirty="0"/>
              <a:t>Jean Piaget</a:t>
            </a:r>
            <a:r>
              <a:rPr lang="pl-PL" sz="1600" dirty="0"/>
              <a:t> (1896-1980,</a:t>
            </a:r>
            <a:r>
              <a:rPr lang="pl-PL" sz="1600" dirty="0">
                <a:hlinkClick r:id="rId2" tooltip="1980"/>
              </a:rPr>
              <a:t> </a:t>
            </a:r>
            <a:r>
              <a:rPr lang="pl-PL" sz="1600" dirty="0"/>
              <a:t>szwajcarski psycholog, filozof, socjolog, pedagog) - teoria </a:t>
            </a:r>
            <a:r>
              <a:rPr lang="pl-PL" sz="1600" b="1" dirty="0"/>
              <a:t>rozwoju poznawczego </a:t>
            </a:r>
            <a:r>
              <a:rPr lang="pl-PL" sz="1600" dirty="0"/>
              <a:t>umysłu dziecka</a:t>
            </a:r>
          </a:p>
          <a:p>
            <a:pPr lvl="1">
              <a:defRPr/>
            </a:pPr>
            <a:r>
              <a:rPr lang="pl-PL" sz="1600" dirty="0"/>
              <a:t>1 faza:  od 0 do 2 roku życia dzieci uczą się przez zmysły, ich świat jest doświadczeniem fizycznym sensoryczno-motorycznym</a:t>
            </a:r>
          </a:p>
          <a:p>
            <a:pPr lvl="1">
              <a:defRPr/>
            </a:pPr>
            <a:r>
              <a:rPr lang="pl-PL" sz="1600" dirty="0"/>
              <a:t>2 faza: od 2 do 7 roku życia dzieci starają się </a:t>
            </a:r>
            <a:r>
              <a:rPr lang="pl-PL" sz="1600" dirty="0">
                <a:solidFill>
                  <a:srgbClr val="C00000"/>
                </a:solidFill>
              </a:rPr>
              <a:t>uaktywnić swoją wyobraźnię</a:t>
            </a:r>
            <a:r>
              <a:rPr lang="pl-PL" sz="1600" dirty="0"/>
              <a:t>; mają bardzo egocentryczne spojrzenie na świat (przedoperacyjna)</a:t>
            </a:r>
          </a:p>
          <a:p>
            <a:pPr lvl="1">
              <a:defRPr/>
            </a:pPr>
            <a:r>
              <a:rPr lang="pl-PL" sz="1600" dirty="0"/>
              <a:t>3 faza: od 7 do 11 roku życia </a:t>
            </a:r>
            <a:r>
              <a:rPr lang="pl-PL" sz="1600" dirty="0">
                <a:solidFill>
                  <a:srgbClr val="C00000"/>
                </a:solidFill>
              </a:rPr>
              <a:t>dziecko stosuje logikę i alternatywne perspektywy, co pomaga pojąć związki przyczynowo skutkowe; </a:t>
            </a:r>
            <a:r>
              <a:rPr lang="pl-PL" sz="1600" dirty="0"/>
              <a:t>dzieci mają problem z pojęciami abstrakcyjnymi (faza operacji konkretnej)</a:t>
            </a:r>
          </a:p>
          <a:p>
            <a:pPr lvl="1">
              <a:defRPr/>
            </a:pPr>
            <a:r>
              <a:rPr lang="pl-PL" sz="1600" dirty="0"/>
              <a:t>4 faza: od 12 roku życia dzieci </a:t>
            </a:r>
            <a:r>
              <a:rPr lang="pl-PL" sz="1600" dirty="0">
                <a:solidFill>
                  <a:srgbClr val="C00000"/>
                </a:solidFill>
              </a:rPr>
              <a:t>zaczynają myśleć abstrakcyjnie</a:t>
            </a:r>
            <a:r>
              <a:rPr lang="pl-PL" sz="1600" dirty="0"/>
              <a:t>, co pozwala przekroczyć granicę czasu i przestrzeni </a:t>
            </a:r>
            <a:r>
              <a:rPr lang="pl-PL" sz="1600" b="1" dirty="0"/>
              <a:t> </a:t>
            </a:r>
            <a:r>
              <a:rPr lang="pl-PL" sz="1600" dirty="0"/>
              <a:t>(faza operacji formalnych)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7156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Grafy – macierz sąsiedztwa - przypomnienie</a:t>
            </a:r>
            <a:endParaRPr lang="pl-PL" altLang="pl-PL" dirty="0">
              <a:solidFill>
                <a:srgbClr val="C00000"/>
              </a:solidFill>
            </a:endParaRPr>
          </a:p>
        </p:txBody>
      </p:sp>
      <p:graphicFrame>
        <p:nvGraphicFramePr>
          <p:cNvPr id="24" name="Symbol zastępczy zawartości 3"/>
          <p:cNvGraphicFramePr>
            <a:graphicFrameLocks/>
          </p:cNvGraphicFramePr>
          <p:nvPr/>
        </p:nvGraphicFramePr>
        <p:xfrm>
          <a:off x="1068313" y="4206329"/>
          <a:ext cx="2087565" cy="1958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75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179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179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7" marR="9527" marT="9526" marB="0" anchor="ctr" anchorCtr="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179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7" marR="9527" marT="9526" marB="0" anchor="ctr" anchorCtr="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179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7" marR="9527" marT="9526" marB="0" anchor="ctr" anchorCtr="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179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7" marR="9527" marT="9526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7" marR="9527" marT="9526" marB="0" anchor="ctr" anchorCtr="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5881" name="Text Box 27"/>
          <p:cNvSpPr txBox="1">
            <a:spLocks noChangeArrowheads="1"/>
          </p:cNvSpPr>
          <p:nvPr/>
        </p:nvSpPr>
        <p:spPr bwMode="auto">
          <a:xfrm>
            <a:off x="757163" y="5450929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3</a:t>
            </a:r>
          </a:p>
        </p:txBody>
      </p:sp>
      <p:sp>
        <p:nvSpPr>
          <p:cNvPr id="35882" name="Text Box 27"/>
          <p:cNvSpPr txBox="1">
            <a:spLocks noChangeArrowheads="1"/>
          </p:cNvSpPr>
          <p:nvPr/>
        </p:nvSpPr>
        <p:spPr bwMode="auto">
          <a:xfrm>
            <a:off x="2363713" y="3884067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3</a:t>
            </a:r>
          </a:p>
        </p:txBody>
      </p:sp>
      <p:sp>
        <p:nvSpPr>
          <p:cNvPr id="35883" name="Text Box 27"/>
          <p:cNvSpPr txBox="1">
            <a:spLocks noChangeArrowheads="1"/>
          </p:cNvSpPr>
          <p:nvPr/>
        </p:nvSpPr>
        <p:spPr bwMode="auto">
          <a:xfrm>
            <a:off x="758751" y="5052467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2</a:t>
            </a:r>
          </a:p>
        </p:txBody>
      </p:sp>
      <p:sp>
        <p:nvSpPr>
          <p:cNvPr id="35884" name="Text Box 27"/>
          <p:cNvSpPr txBox="1">
            <a:spLocks noChangeArrowheads="1"/>
          </p:cNvSpPr>
          <p:nvPr/>
        </p:nvSpPr>
        <p:spPr bwMode="auto">
          <a:xfrm>
            <a:off x="1993826" y="3879304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2</a:t>
            </a:r>
          </a:p>
        </p:txBody>
      </p:sp>
      <p:sp>
        <p:nvSpPr>
          <p:cNvPr id="35885" name="Text Box 27"/>
          <p:cNvSpPr txBox="1">
            <a:spLocks noChangeArrowheads="1"/>
          </p:cNvSpPr>
          <p:nvPr/>
        </p:nvSpPr>
        <p:spPr bwMode="auto">
          <a:xfrm>
            <a:off x="761926" y="4636542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1</a:t>
            </a:r>
          </a:p>
        </p:txBody>
      </p:sp>
      <p:sp>
        <p:nvSpPr>
          <p:cNvPr id="35886" name="Text Box 27"/>
          <p:cNvSpPr txBox="1">
            <a:spLocks noChangeArrowheads="1"/>
          </p:cNvSpPr>
          <p:nvPr/>
        </p:nvSpPr>
        <p:spPr bwMode="auto">
          <a:xfrm>
            <a:off x="1562026" y="3876129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1</a:t>
            </a:r>
          </a:p>
        </p:txBody>
      </p:sp>
      <p:sp>
        <p:nvSpPr>
          <p:cNvPr id="35887" name="Text Box 27"/>
          <p:cNvSpPr txBox="1">
            <a:spLocks noChangeArrowheads="1"/>
          </p:cNvSpPr>
          <p:nvPr/>
        </p:nvSpPr>
        <p:spPr bwMode="auto">
          <a:xfrm>
            <a:off x="758751" y="4231729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0</a:t>
            </a:r>
          </a:p>
        </p:txBody>
      </p:sp>
      <p:sp>
        <p:nvSpPr>
          <p:cNvPr id="35888" name="Text Box 27"/>
          <p:cNvSpPr txBox="1">
            <a:spLocks noChangeArrowheads="1"/>
          </p:cNvSpPr>
          <p:nvPr/>
        </p:nvSpPr>
        <p:spPr bwMode="auto">
          <a:xfrm>
            <a:off x="1139751" y="3876129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0</a:t>
            </a:r>
          </a:p>
        </p:txBody>
      </p:sp>
      <p:sp>
        <p:nvSpPr>
          <p:cNvPr id="35889" name="Text Box 27"/>
          <p:cNvSpPr txBox="1">
            <a:spLocks noChangeArrowheads="1"/>
          </p:cNvSpPr>
          <p:nvPr/>
        </p:nvSpPr>
        <p:spPr bwMode="auto">
          <a:xfrm>
            <a:off x="2771701" y="3880892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4</a:t>
            </a:r>
          </a:p>
        </p:txBody>
      </p:sp>
      <p:sp>
        <p:nvSpPr>
          <p:cNvPr id="35890" name="Text Box 27"/>
          <p:cNvSpPr txBox="1">
            <a:spLocks noChangeArrowheads="1"/>
          </p:cNvSpPr>
          <p:nvPr/>
        </p:nvSpPr>
        <p:spPr bwMode="auto">
          <a:xfrm>
            <a:off x="755576" y="5835104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4</a:t>
            </a:r>
          </a:p>
        </p:txBody>
      </p:sp>
      <p:sp>
        <p:nvSpPr>
          <p:cNvPr id="35901" name="pole tekstowe 56"/>
          <p:cNvSpPr txBox="1">
            <a:spLocks noChangeArrowheads="1"/>
          </p:cNvSpPr>
          <p:nvPr/>
        </p:nvSpPr>
        <p:spPr bwMode="auto">
          <a:xfrm>
            <a:off x="3371776" y="4406354"/>
            <a:ext cx="1447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800">
                <a:solidFill>
                  <a:srgbClr val="C00000"/>
                </a:solidFill>
              </a:rPr>
              <a:t>Macierz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800">
                <a:solidFill>
                  <a:srgbClr val="C00000"/>
                </a:solidFill>
              </a:rPr>
              <a:t>sąsiedztwa</a:t>
            </a:r>
          </a:p>
        </p:txBody>
      </p:sp>
      <p:sp>
        <p:nvSpPr>
          <p:cNvPr id="35903" name="Text Box 27"/>
          <p:cNvSpPr txBox="1">
            <a:spLocks noChangeArrowheads="1"/>
          </p:cNvSpPr>
          <p:nvPr/>
        </p:nvSpPr>
        <p:spPr bwMode="auto">
          <a:xfrm>
            <a:off x="1861063" y="1124744"/>
            <a:ext cx="2772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0</a:t>
            </a:r>
          </a:p>
        </p:txBody>
      </p:sp>
      <p:sp>
        <p:nvSpPr>
          <p:cNvPr id="35904" name="Text Box 27"/>
          <p:cNvSpPr txBox="1">
            <a:spLocks noChangeArrowheads="1"/>
          </p:cNvSpPr>
          <p:nvPr/>
        </p:nvSpPr>
        <p:spPr bwMode="auto">
          <a:xfrm>
            <a:off x="2904481" y="3427454"/>
            <a:ext cx="2772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3</a:t>
            </a:r>
          </a:p>
        </p:txBody>
      </p:sp>
      <p:sp>
        <p:nvSpPr>
          <p:cNvPr id="35905" name="Text Box 27"/>
          <p:cNvSpPr txBox="1">
            <a:spLocks noChangeArrowheads="1"/>
          </p:cNvSpPr>
          <p:nvPr/>
        </p:nvSpPr>
        <p:spPr bwMode="auto">
          <a:xfrm>
            <a:off x="2904481" y="1808204"/>
            <a:ext cx="2772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2</a:t>
            </a:r>
          </a:p>
        </p:txBody>
      </p:sp>
      <p:sp>
        <p:nvSpPr>
          <p:cNvPr id="35906" name="Text Box 27"/>
          <p:cNvSpPr txBox="1">
            <a:spLocks noChangeArrowheads="1"/>
          </p:cNvSpPr>
          <p:nvPr/>
        </p:nvSpPr>
        <p:spPr bwMode="auto">
          <a:xfrm>
            <a:off x="683568" y="1770104"/>
            <a:ext cx="2772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1</a:t>
            </a:r>
          </a:p>
        </p:txBody>
      </p:sp>
      <p:grpSp>
        <p:nvGrpSpPr>
          <p:cNvPr id="35907" name="Grupa 32"/>
          <p:cNvGrpSpPr>
            <a:grpSpLocks/>
          </p:cNvGrpSpPr>
          <p:nvPr/>
        </p:nvGrpSpPr>
        <p:grpSpPr bwMode="auto">
          <a:xfrm>
            <a:off x="1134020" y="1596143"/>
            <a:ext cx="1725448" cy="1981150"/>
            <a:chOff x="6262688" y="3255244"/>
            <a:chExt cx="1857375" cy="2550243"/>
          </a:xfrm>
        </p:grpSpPr>
        <p:sp>
          <p:nvSpPr>
            <p:cNvPr id="35909" name="Rectangle 11"/>
            <p:cNvSpPr>
              <a:spLocks noChangeArrowheads="1"/>
            </p:cNvSpPr>
            <p:nvPr/>
          </p:nvSpPr>
          <p:spPr bwMode="auto">
            <a:xfrm>
              <a:off x="6307323" y="4249645"/>
              <a:ext cx="1762347" cy="1528878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000">
                  <a:solidFill>
                    <a:srgbClr val="002060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000">
                  <a:solidFill>
                    <a:srgbClr val="002060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300">
                  <a:solidFill>
                    <a:srgbClr val="002060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000">
                  <a:solidFill>
                    <a:srgbClr val="002060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rgbClr val="002060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rgbClr val="002060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rgbClr val="002060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rgbClr val="002060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rgbClr val="002060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pl-PL" altLang="pl-PL" sz="1600">
                <a:solidFill>
                  <a:schemeClr val="tx1"/>
                </a:solidFill>
              </a:endParaRPr>
            </a:p>
          </p:txBody>
        </p:sp>
        <p:sp>
          <p:nvSpPr>
            <p:cNvPr id="35910" name="Line 13"/>
            <p:cNvSpPr>
              <a:spLocks noChangeShapeType="1"/>
            </p:cNvSpPr>
            <p:nvPr/>
          </p:nvSpPr>
          <p:spPr bwMode="auto">
            <a:xfrm>
              <a:off x="6307323" y="4249645"/>
              <a:ext cx="1762347" cy="152887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5911" name="Line 14"/>
            <p:cNvSpPr>
              <a:spLocks noChangeShapeType="1"/>
            </p:cNvSpPr>
            <p:nvPr/>
          </p:nvSpPr>
          <p:spPr bwMode="auto">
            <a:xfrm flipH="1">
              <a:off x="6307323" y="4249645"/>
              <a:ext cx="1762347" cy="152887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7" name="Elipsa 36"/>
            <p:cNvSpPr/>
            <p:nvPr/>
          </p:nvSpPr>
          <p:spPr bwMode="auto">
            <a:xfrm>
              <a:off x="6280151" y="4201072"/>
              <a:ext cx="63500" cy="73000"/>
            </a:xfrm>
            <a:prstGeom prst="ellipse">
              <a:avLst/>
            </a:prstGeom>
            <a:solidFill>
              <a:srgbClr val="2302E8"/>
            </a:solidFill>
            <a:ln>
              <a:solidFill>
                <a:srgbClr val="2302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38" name="Elipsa 37"/>
            <p:cNvSpPr/>
            <p:nvPr/>
          </p:nvSpPr>
          <p:spPr bwMode="auto">
            <a:xfrm>
              <a:off x="8056563" y="4202658"/>
              <a:ext cx="63500" cy="74588"/>
            </a:xfrm>
            <a:prstGeom prst="ellipse">
              <a:avLst/>
            </a:prstGeom>
            <a:solidFill>
              <a:srgbClr val="2302E8"/>
            </a:solidFill>
            <a:ln>
              <a:solidFill>
                <a:srgbClr val="2302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39" name="Elipsa 38"/>
            <p:cNvSpPr/>
            <p:nvPr/>
          </p:nvSpPr>
          <p:spPr bwMode="auto">
            <a:xfrm>
              <a:off x="8051801" y="5730900"/>
              <a:ext cx="63500" cy="74587"/>
            </a:xfrm>
            <a:prstGeom prst="ellipse">
              <a:avLst/>
            </a:prstGeom>
            <a:solidFill>
              <a:srgbClr val="2302E8"/>
            </a:solidFill>
            <a:ln>
              <a:solidFill>
                <a:srgbClr val="2302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40" name="Elipsa 39"/>
            <p:cNvSpPr/>
            <p:nvPr/>
          </p:nvSpPr>
          <p:spPr bwMode="auto">
            <a:xfrm>
              <a:off x="6262688" y="5730900"/>
              <a:ext cx="63500" cy="74587"/>
            </a:xfrm>
            <a:prstGeom prst="ellipse">
              <a:avLst/>
            </a:prstGeom>
            <a:solidFill>
              <a:srgbClr val="2302E8"/>
            </a:solidFill>
            <a:ln>
              <a:solidFill>
                <a:srgbClr val="2302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35917" name="Line 14"/>
            <p:cNvSpPr>
              <a:spLocks noChangeShapeType="1"/>
            </p:cNvSpPr>
            <p:nvPr/>
          </p:nvSpPr>
          <p:spPr bwMode="auto">
            <a:xfrm flipH="1">
              <a:off x="6311900" y="3327893"/>
              <a:ext cx="882650" cy="86938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5918" name="Line 13"/>
            <p:cNvSpPr>
              <a:spLocks noChangeShapeType="1"/>
            </p:cNvSpPr>
            <p:nvPr/>
          </p:nvSpPr>
          <p:spPr bwMode="auto">
            <a:xfrm>
              <a:off x="7226300" y="3302664"/>
              <a:ext cx="850900" cy="91842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4" name="Elipsa 43"/>
            <p:cNvSpPr/>
            <p:nvPr/>
          </p:nvSpPr>
          <p:spPr bwMode="auto">
            <a:xfrm>
              <a:off x="7189788" y="3255244"/>
              <a:ext cx="61913" cy="74587"/>
            </a:xfrm>
            <a:prstGeom prst="ellipse">
              <a:avLst/>
            </a:prstGeom>
            <a:solidFill>
              <a:srgbClr val="2302E8"/>
            </a:solidFill>
            <a:ln>
              <a:solidFill>
                <a:srgbClr val="2302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sp>
        <p:nvSpPr>
          <p:cNvPr id="35908" name="Text Box 27"/>
          <p:cNvSpPr txBox="1">
            <a:spLocks noChangeArrowheads="1"/>
          </p:cNvSpPr>
          <p:nvPr/>
        </p:nvSpPr>
        <p:spPr bwMode="auto">
          <a:xfrm>
            <a:off x="708968" y="3427454"/>
            <a:ext cx="2772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4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" t="7370" r="66876" b="31269"/>
          <a:stretch/>
        </p:blipFill>
        <p:spPr bwMode="auto">
          <a:xfrm>
            <a:off x="4880200" y="1237303"/>
            <a:ext cx="3940272" cy="4800929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40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Grafy – lista sąsiadów - przypomnienie</a:t>
            </a:r>
            <a:endParaRPr lang="pl-PL" altLang="pl-PL" dirty="0">
              <a:solidFill>
                <a:srgbClr val="C00000"/>
              </a:solidFill>
            </a:endParaRPr>
          </a:p>
        </p:txBody>
      </p:sp>
      <p:sp>
        <p:nvSpPr>
          <p:cNvPr id="35891" name="Text Box 27"/>
          <p:cNvSpPr txBox="1">
            <a:spLocks noChangeArrowheads="1"/>
          </p:cNvSpPr>
          <p:nvPr/>
        </p:nvSpPr>
        <p:spPr bwMode="auto">
          <a:xfrm>
            <a:off x="1154113" y="5387975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3</a:t>
            </a:r>
          </a:p>
        </p:txBody>
      </p:sp>
      <p:sp>
        <p:nvSpPr>
          <p:cNvPr id="35892" name="Text Box 27"/>
          <p:cNvSpPr txBox="1">
            <a:spLocks noChangeArrowheads="1"/>
          </p:cNvSpPr>
          <p:nvPr/>
        </p:nvSpPr>
        <p:spPr bwMode="auto">
          <a:xfrm>
            <a:off x="1155700" y="4989513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2</a:t>
            </a:r>
          </a:p>
        </p:txBody>
      </p:sp>
      <p:sp>
        <p:nvSpPr>
          <p:cNvPr id="35893" name="Text Box 27"/>
          <p:cNvSpPr txBox="1">
            <a:spLocks noChangeArrowheads="1"/>
          </p:cNvSpPr>
          <p:nvPr/>
        </p:nvSpPr>
        <p:spPr bwMode="auto">
          <a:xfrm>
            <a:off x="1158875" y="4573588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1</a:t>
            </a:r>
          </a:p>
        </p:txBody>
      </p:sp>
      <p:sp>
        <p:nvSpPr>
          <p:cNvPr id="35894" name="Text Box 27"/>
          <p:cNvSpPr txBox="1">
            <a:spLocks noChangeArrowheads="1"/>
          </p:cNvSpPr>
          <p:nvPr/>
        </p:nvSpPr>
        <p:spPr bwMode="auto">
          <a:xfrm>
            <a:off x="1155700" y="4168775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0</a:t>
            </a:r>
          </a:p>
        </p:txBody>
      </p:sp>
      <p:sp>
        <p:nvSpPr>
          <p:cNvPr id="35895" name="Text Box 27"/>
          <p:cNvSpPr txBox="1">
            <a:spLocks noChangeArrowheads="1"/>
          </p:cNvSpPr>
          <p:nvPr/>
        </p:nvSpPr>
        <p:spPr bwMode="auto">
          <a:xfrm>
            <a:off x="1150938" y="5772150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4</a:t>
            </a:r>
          </a:p>
        </p:txBody>
      </p:sp>
      <p:sp>
        <p:nvSpPr>
          <p:cNvPr id="35896" name="Text Box 27"/>
          <p:cNvSpPr txBox="1">
            <a:spLocks noChangeArrowheads="1"/>
          </p:cNvSpPr>
          <p:nvPr/>
        </p:nvSpPr>
        <p:spPr bwMode="auto">
          <a:xfrm>
            <a:off x="1536700" y="4160838"/>
            <a:ext cx="585396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solidFill>
                  <a:srgbClr val="FF0000"/>
                </a:solidFill>
                <a:latin typeface="Arial" charset="0"/>
              </a:rPr>
              <a:t>1   2</a:t>
            </a:r>
          </a:p>
        </p:txBody>
      </p:sp>
      <p:sp>
        <p:nvSpPr>
          <p:cNvPr id="35897" name="Text Box 27"/>
          <p:cNvSpPr txBox="1">
            <a:spLocks noChangeArrowheads="1"/>
          </p:cNvSpPr>
          <p:nvPr/>
        </p:nvSpPr>
        <p:spPr bwMode="auto">
          <a:xfrm>
            <a:off x="1535113" y="4557713"/>
            <a:ext cx="1159272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solidFill>
                  <a:srgbClr val="FF0000"/>
                </a:solidFill>
                <a:latin typeface="Arial" charset="0"/>
              </a:rPr>
              <a:t>0   2   3   4</a:t>
            </a:r>
          </a:p>
        </p:txBody>
      </p:sp>
      <p:sp>
        <p:nvSpPr>
          <p:cNvPr id="35898" name="Text Box 27"/>
          <p:cNvSpPr txBox="1">
            <a:spLocks noChangeArrowheads="1"/>
          </p:cNvSpPr>
          <p:nvPr/>
        </p:nvSpPr>
        <p:spPr bwMode="auto">
          <a:xfrm>
            <a:off x="1535113" y="4979988"/>
            <a:ext cx="1159272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solidFill>
                  <a:srgbClr val="FF0000"/>
                </a:solidFill>
                <a:latin typeface="Arial" charset="0"/>
              </a:rPr>
              <a:t>0   1   3   4</a:t>
            </a:r>
          </a:p>
        </p:txBody>
      </p:sp>
      <p:sp>
        <p:nvSpPr>
          <p:cNvPr id="35899" name="Text Box 27"/>
          <p:cNvSpPr txBox="1">
            <a:spLocks noChangeArrowheads="1"/>
          </p:cNvSpPr>
          <p:nvPr/>
        </p:nvSpPr>
        <p:spPr bwMode="auto">
          <a:xfrm>
            <a:off x="1535113" y="5373688"/>
            <a:ext cx="872335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solidFill>
                  <a:srgbClr val="FF0000"/>
                </a:solidFill>
                <a:latin typeface="Arial" charset="0"/>
              </a:rPr>
              <a:t>1   2   4</a:t>
            </a:r>
          </a:p>
        </p:txBody>
      </p:sp>
      <p:sp>
        <p:nvSpPr>
          <p:cNvPr id="35900" name="Text Box 27"/>
          <p:cNvSpPr txBox="1">
            <a:spLocks noChangeArrowheads="1"/>
          </p:cNvSpPr>
          <p:nvPr/>
        </p:nvSpPr>
        <p:spPr bwMode="auto">
          <a:xfrm>
            <a:off x="1535113" y="5772150"/>
            <a:ext cx="872335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solidFill>
                  <a:srgbClr val="FF0000"/>
                </a:solidFill>
                <a:latin typeface="Arial" charset="0"/>
              </a:rPr>
              <a:t>1   2   3</a:t>
            </a:r>
          </a:p>
        </p:txBody>
      </p:sp>
      <p:sp>
        <p:nvSpPr>
          <p:cNvPr id="35902" name="pole tekstowe 57"/>
          <p:cNvSpPr txBox="1">
            <a:spLocks noChangeArrowheads="1"/>
          </p:cNvSpPr>
          <p:nvPr/>
        </p:nvSpPr>
        <p:spPr bwMode="auto">
          <a:xfrm>
            <a:off x="3347864" y="4660900"/>
            <a:ext cx="1238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800" dirty="0">
                <a:solidFill>
                  <a:srgbClr val="C00000"/>
                </a:solidFill>
              </a:rPr>
              <a:t>Listy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800" dirty="0">
                <a:solidFill>
                  <a:srgbClr val="C00000"/>
                </a:solidFill>
              </a:rPr>
              <a:t>sąsiadów</a:t>
            </a:r>
          </a:p>
        </p:txBody>
      </p:sp>
      <p:sp>
        <p:nvSpPr>
          <p:cNvPr id="42" name="Text Box 27"/>
          <p:cNvSpPr txBox="1">
            <a:spLocks noChangeArrowheads="1"/>
          </p:cNvSpPr>
          <p:nvPr/>
        </p:nvSpPr>
        <p:spPr bwMode="auto">
          <a:xfrm>
            <a:off x="1861063" y="1124744"/>
            <a:ext cx="2772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0</a:t>
            </a:r>
          </a:p>
        </p:txBody>
      </p:sp>
      <p:sp>
        <p:nvSpPr>
          <p:cNvPr id="43" name="Text Box 27"/>
          <p:cNvSpPr txBox="1">
            <a:spLocks noChangeArrowheads="1"/>
          </p:cNvSpPr>
          <p:nvPr/>
        </p:nvSpPr>
        <p:spPr bwMode="auto">
          <a:xfrm>
            <a:off x="2904481" y="3427454"/>
            <a:ext cx="2772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3</a:t>
            </a:r>
          </a:p>
        </p:txBody>
      </p:sp>
      <p:sp>
        <p:nvSpPr>
          <p:cNvPr id="45" name="Text Box 27"/>
          <p:cNvSpPr txBox="1">
            <a:spLocks noChangeArrowheads="1"/>
          </p:cNvSpPr>
          <p:nvPr/>
        </p:nvSpPr>
        <p:spPr bwMode="auto">
          <a:xfrm>
            <a:off x="2904481" y="1808204"/>
            <a:ext cx="2772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2</a:t>
            </a:r>
          </a:p>
        </p:txBody>
      </p:sp>
      <p:sp>
        <p:nvSpPr>
          <p:cNvPr id="46" name="Text Box 27"/>
          <p:cNvSpPr txBox="1">
            <a:spLocks noChangeArrowheads="1"/>
          </p:cNvSpPr>
          <p:nvPr/>
        </p:nvSpPr>
        <p:spPr bwMode="auto">
          <a:xfrm>
            <a:off x="683568" y="1770104"/>
            <a:ext cx="2772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1</a:t>
            </a:r>
          </a:p>
        </p:txBody>
      </p:sp>
      <p:grpSp>
        <p:nvGrpSpPr>
          <p:cNvPr id="47" name="Grupa 32"/>
          <p:cNvGrpSpPr>
            <a:grpSpLocks/>
          </p:cNvGrpSpPr>
          <p:nvPr/>
        </p:nvGrpSpPr>
        <p:grpSpPr bwMode="auto">
          <a:xfrm>
            <a:off x="1134020" y="1596143"/>
            <a:ext cx="1725448" cy="1981150"/>
            <a:chOff x="6262688" y="3255244"/>
            <a:chExt cx="1857375" cy="2550243"/>
          </a:xfrm>
        </p:grpSpPr>
        <p:sp>
          <p:nvSpPr>
            <p:cNvPr id="48" name="Rectangle 11"/>
            <p:cNvSpPr>
              <a:spLocks noChangeArrowheads="1"/>
            </p:cNvSpPr>
            <p:nvPr/>
          </p:nvSpPr>
          <p:spPr bwMode="auto">
            <a:xfrm>
              <a:off x="6307323" y="4249645"/>
              <a:ext cx="1762347" cy="1528878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000">
                  <a:solidFill>
                    <a:srgbClr val="002060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000">
                  <a:solidFill>
                    <a:srgbClr val="002060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o"/>
                <a:defRPr sz="2300">
                  <a:solidFill>
                    <a:srgbClr val="002060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n"/>
                <a:defRPr sz="2000">
                  <a:solidFill>
                    <a:srgbClr val="002060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rgbClr val="002060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rgbClr val="002060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rgbClr val="002060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rgbClr val="002060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rgbClr val="002060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pl-PL" altLang="pl-PL" sz="1600">
                <a:solidFill>
                  <a:schemeClr val="tx1"/>
                </a:solidFill>
              </a:endParaRPr>
            </a:p>
          </p:txBody>
        </p:sp>
        <p:sp>
          <p:nvSpPr>
            <p:cNvPr id="49" name="Line 13"/>
            <p:cNvSpPr>
              <a:spLocks noChangeShapeType="1"/>
            </p:cNvSpPr>
            <p:nvPr/>
          </p:nvSpPr>
          <p:spPr bwMode="auto">
            <a:xfrm>
              <a:off x="6307323" y="4249645"/>
              <a:ext cx="1762347" cy="152887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0" name="Line 14"/>
            <p:cNvSpPr>
              <a:spLocks noChangeShapeType="1"/>
            </p:cNvSpPr>
            <p:nvPr/>
          </p:nvSpPr>
          <p:spPr bwMode="auto">
            <a:xfrm flipH="1">
              <a:off x="6307323" y="4249645"/>
              <a:ext cx="1762347" cy="152887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1" name="Elipsa 50"/>
            <p:cNvSpPr/>
            <p:nvPr/>
          </p:nvSpPr>
          <p:spPr bwMode="auto">
            <a:xfrm>
              <a:off x="6280151" y="4201072"/>
              <a:ext cx="63500" cy="73000"/>
            </a:xfrm>
            <a:prstGeom prst="ellipse">
              <a:avLst/>
            </a:prstGeom>
            <a:solidFill>
              <a:srgbClr val="2302E8"/>
            </a:solidFill>
            <a:ln>
              <a:solidFill>
                <a:srgbClr val="2302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52" name="Elipsa 51"/>
            <p:cNvSpPr/>
            <p:nvPr/>
          </p:nvSpPr>
          <p:spPr bwMode="auto">
            <a:xfrm>
              <a:off x="8056563" y="4202658"/>
              <a:ext cx="63500" cy="74588"/>
            </a:xfrm>
            <a:prstGeom prst="ellipse">
              <a:avLst/>
            </a:prstGeom>
            <a:solidFill>
              <a:srgbClr val="2302E8"/>
            </a:solidFill>
            <a:ln>
              <a:solidFill>
                <a:srgbClr val="2302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53" name="Elipsa 52"/>
            <p:cNvSpPr/>
            <p:nvPr/>
          </p:nvSpPr>
          <p:spPr bwMode="auto">
            <a:xfrm>
              <a:off x="8051801" y="5730900"/>
              <a:ext cx="63500" cy="74587"/>
            </a:xfrm>
            <a:prstGeom prst="ellipse">
              <a:avLst/>
            </a:prstGeom>
            <a:solidFill>
              <a:srgbClr val="2302E8"/>
            </a:solidFill>
            <a:ln>
              <a:solidFill>
                <a:srgbClr val="2302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54" name="Elipsa 53"/>
            <p:cNvSpPr/>
            <p:nvPr/>
          </p:nvSpPr>
          <p:spPr bwMode="auto">
            <a:xfrm>
              <a:off x="6262688" y="5730900"/>
              <a:ext cx="63500" cy="74587"/>
            </a:xfrm>
            <a:prstGeom prst="ellipse">
              <a:avLst/>
            </a:prstGeom>
            <a:solidFill>
              <a:srgbClr val="2302E8"/>
            </a:solidFill>
            <a:ln>
              <a:solidFill>
                <a:srgbClr val="2302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55" name="Line 14"/>
            <p:cNvSpPr>
              <a:spLocks noChangeShapeType="1"/>
            </p:cNvSpPr>
            <p:nvPr/>
          </p:nvSpPr>
          <p:spPr bwMode="auto">
            <a:xfrm flipH="1">
              <a:off x="6311900" y="3327893"/>
              <a:ext cx="882650" cy="86938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6" name="Line 13"/>
            <p:cNvSpPr>
              <a:spLocks noChangeShapeType="1"/>
            </p:cNvSpPr>
            <p:nvPr/>
          </p:nvSpPr>
          <p:spPr bwMode="auto">
            <a:xfrm>
              <a:off x="7226300" y="3302664"/>
              <a:ext cx="850900" cy="91842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7" name="Elipsa 56"/>
            <p:cNvSpPr/>
            <p:nvPr/>
          </p:nvSpPr>
          <p:spPr bwMode="auto">
            <a:xfrm>
              <a:off x="7189788" y="3255244"/>
              <a:ext cx="61913" cy="74587"/>
            </a:xfrm>
            <a:prstGeom prst="ellipse">
              <a:avLst/>
            </a:prstGeom>
            <a:solidFill>
              <a:srgbClr val="2302E8"/>
            </a:solidFill>
            <a:ln>
              <a:solidFill>
                <a:srgbClr val="2302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sp>
        <p:nvSpPr>
          <p:cNvPr id="58" name="Text Box 27"/>
          <p:cNvSpPr txBox="1">
            <a:spLocks noChangeArrowheads="1"/>
          </p:cNvSpPr>
          <p:nvPr/>
        </p:nvSpPr>
        <p:spPr bwMode="auto">
          <a:xfrm>
            <a:off x="708968" y="3427454"/>
            <a:ext cx="2772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4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7" t="8639" r="70983" b="37804"/>
          <a:stretch/>
        </p:blipFill>
        <p:spPr bwMode="auto">
          <a:xfrm>
            <a:off x="5292080" y="1340768"/>
            <a:ext cx="3240360" cy="433854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1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Którą reprezentację wybrać dla grafu?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Przykładowe problemy: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Jeśli w algorytmie przeważają operacje dodawania lub usuwania krawędzi:</a:t>
            </a:r>
          </a:p>
          <a:p>
            <a:pPr lvl="1"/>
            <a:r>
              <a:rPr lang="pl-PL" dirty="0"/>
              <a:t>Przy reprezentacji w postaci macierzy sąsiedztwa operacja dodawania i usuwania krawędzi jest operacją stałą O(1).</a:t>
            </a:r>
          </a:p>
          <a:p>
            <a:pPr lvl="1"/>
            <a:r>
              <a:rPr lang="pl-PL" dirty="0"/>
              <a:t>Przy reprezentacji w postaci listy sąsiadów np. operacja usuwania krawędzi zależy od stopni wierzchołków połączonych tą krawędzią. O(max(</a:t>
            </a:r>
            <a:r>
              <a:rPr lang="pl-PL" dirty="0" err="1"/>
              <a:t>deg</a:t>
            </a:r>
            <a:r>
              <a:rPr lang="pl-PL" dirty="0"/>
              <a:t>(v),</a:t>
            </a:r>
            <a:r>
              <a:rPr lang="pl-PL" dirty="0" err="1"/>
              <a:t>deg</a:t>
            </a:r>
            <a:r>
              <a:rPr lang="pl-PL" dirty="0"/>
              <a:t>(u)), gdzie {</a:t>
            </a:r>
            <a:r>
              <a:rPr lang="pl-PL" dirty="0" err="1"/>
              <a:t>v,u</a:t>
            </a:r>
            <a:r>
              <a:rPr lang="pl-PL" dirty="0"/>
              <a:t>} krawędź.</a:t>
            </a:r>
          </a:p>
          <a:p>
            <a:r>
              <a:rPr lang="pl-PL" dirty="0"/>
              <a:t>Jeśli w algorytmie przeglądamy wszystkie krawędzie:</a:t>
            </a:r>
          </a:p>
          <a:p>
            <a:pPr lvl="1"/>
            <a:r>
              <a:rPr lang="pl-PL" dirty="0"/>
              <a:t>Przy reprezentacji w postaci macierzy sąsiedztwa przeglądamy wszystkie jej pola, O(n</a:t>
            </a:r>
            <a:r>
              <a:rPr lang="pl-PL" baseline="30000" dirty="0"/>
              <a:t>2</a:t>
            </a:r>
            <a:r>
              <a:rPr lang="pl-PL" dirty="0"/>
              <a:t>)</a:t>
            </a:r>
          </a:p>
          <a:p>
            <a:pPr lvl="1"/>
            <a:r>
              <a:rPr lang="pl-PL" dirty="0"/>
              <a:t>Przy reprezentacji w postaci listy sąsiadów przeglądamy wszystkie wierzchołki i ich sąsiadów, O(</a:t>
            </a:r>
            <a:r>
              <a:rPr lang="pl-PL" dirty="0" err="1"/>
              <a:t>n+m</a:t>
            </a:r>
            <a:r>
              <a:rPr lang="pl-PL" dirty="0"/>
              <a:t>)</a:t>
            </a:r>
          </a:p>
          <a:p>
            <a:r>
              <a:rPr lang="pl-PL" dirty="0"/>
              <a:t>O doborze struktur decyduje programista, mając na uwadze uzyskanie jak najmniejszej złożoności pamięciowej i czasowej.</a:t>
            </a:r>
          </a:p>
        </p:txBody>
      </p:sp>
    </p:spTree>
    <p:extLst>
      <p:ext uri="{BB962C8B-B14F-4D97-AF65-F5344CB8AC3E}">
        <p14:creationId xmlns:p14="http://schemas.microsoft.com/office/powerpoint/2010/main" val="415164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Prezentacja algorytmu - sortowanie topologiczne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Zastosowanie: ustalanie kolejności czynności, np.</a:t>
            </a:r>
          </a:p>
          <a:p>
            <a:pPr lvl="1"/>
            <a:r>
              <a:rPr lang="pl-PL" dirty="0"/>
              <a:t>kolejność ubieranych rzeczy (jedne możemy ubierać niezależnie od drugich, inne musimy ubrać przed innymi), kolejność czynności przy gotowaniu, pieczeniu;</a:t>
            </a:r>
          </a:p>
          <a:p>
            <a:pPr lvl="1"/>
            <a:r>
              <a:rPr lang="pl-PL" dirty="0"/>
              <a:t>kolejność czynności w produkcji np. samochodów, samolotów, itp.;</a:t>
            </a:r>
          </a:p>
          <a:p>
            <a:pPr lvl="1"/>
            <a:r>
              <a:rPr lang="pl-PL" dirty="0"/>
              <a:t>w dowolnych sytuacjach, gdzie określone czynności muszą być wykonane wcześniej, a inne później.</a:t>
            </a:r>
          </a:p>
          <a:p>
            <a:r>
              <a:rPr lang="pl-PL" dirty="0"/>
              <a:t>Model sytuacji – digraf (graf skierowany)</a:t>
            </a:r>
          </a:p>
          <a:p>
            <a:pPr lvl="1"/>
            <a:r>
              <a:rPr lang="pl-PL" dirty="0"/>
              <a:t>Wierzchołki – czynności</a:t>
            </a:r>
          </a:p>
          <a:p>
            <a:pPr lvl="1"/>
            <a:r>
              <a:rPr lang="pl-PL" dirty="0"/>
              <a:t>Łuki (krawędzie skierowane)</a:t>
            </a:r>
          </a:p>
          <a:p>
            <a:pPr marL="471487" lvl="1" indent="0">
              <a:buNone/>
            </a:pPr>
            <a:r>
              <a:rPr lang="pl-PL" dirty="0"/>
              <a:t>	określają kolejność</a:t>
            </a:r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  <a:p>
            <a:pPr lvl="1"/>
            <a:endParaRPr lang="pl-PL" dirty="0"/>
          </a:p>
        </p:txBody>
      </p:sp>
      <p:sp>
        <p:nvSpPr>
          <p:cNvPr id="4" name="Elipsa 3"/>
          <p:cNvSpPr/>
          <p:nvPr/>
        </p:nvSpPr>
        <p:spPr bwMode="auto">
          <a:xfrm>
            <a:off x="5014475" y="4384723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" name="Line 14"/>
          <p:cNvSpPr>
            <a:spLocks noChangeShapeType="1"/>
          </p:cNvSpPr>
          <p:nvPr/>
        </p:nvSpPr>
        <p:spPr bwMode="auto">
          <a:xfrm flipV="1">
            <a:off x="5094025" y="3448619"/>
            <a:ext cx="1936675" cy="93648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" name="Line 14"/>
          <p:cNvSpPr>
            <a:spLocks noChangeShapeType="1"/>
          </p:cNvSpPr>
          <p:nvPr/>
        </p:nvSpPr>
        <p:spPr bwMode="auto">
          <a:xfrm>
            <a:off x="5096757" y="4467005"/>
            <a:ext cx="911320" cy="119891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 flipH="1" flipV="1">
            <a:off x="7113605" y="3520627"/>
            <a:ext cx="152400" cy="252028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>
            <a:off x="6166603" y="5704558"/>
            <a:ext cx="1080120" cy="40835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 flipV="1">
            <a:off x="7318731" y="4456730"/>
            <a:ext cx="1368152" cy="158417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7189805" y="3516423"/>
            <a:ext cx="1497078" cy="86867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 flipV="1">
            <a:off x="6084532" y="3520626"/>
            <a:ext cx="946167" cy="208823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2" name="Elipsa 11"/>
          <p:cNvSpPr/>
          <p:nvPr/>
        </p:nvSpPr>
        <p:spPr bwMode="auto">
          <a:xfrm>
            <a:off x="7051247" y="3448619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3" name="Elipsa 12"/>
          <p:cNvSpPr/>
          <p:nvPr/>
        </p:nvSpPr>
        <p:spPr bwMode="auto">
          <a:xfrm>
            <a:off x="8695391" y="4383706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4" name="Elipsa 13"/>
          <p:cNvSpPr/>
          <p:nvPr/>
        </p:nvSpPr>
        <p:spPr bwMode="auto">
          <a:xfrm rot="21360000">
            <a:off x="6028625" y="5677724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b="1" dirty="0"/>
          </a:p>
        </p:txBody>
      </p:sp>
      <p:sp>
        <p:nvSpPr>
          <p:cNvPr id="15" name="Elipsa 14"/>
          <p:cNvSpPr/>
          <p:nvPr/>
        </p:nvSpPr>
        <p:spPr bwMode="auto">
          <a:xfrm>
            <a:off x="7246723" y="6111898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V="1">
            <a:off x="4927958" y="5752875"/>
            <a:ext cx="1080120" cy="234509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" name="Elipsa 16"/>
          <p:cNvSpPr/>
          <p:nvPr/>
        </p:nvSpPr>
        <p:spPr bwMode="auto">
          <a:xfrm>
            <a:off x="4840007" y="5948263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7236296" y="6132038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0</a:t>
            </a:r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6094595" y="5450700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1</a:t>
            </a:r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8748464" y="4259830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2</a:t>
            </a: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4572000" y="5661248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3</a:t>
            </a: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7102707" y="3251718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4</a:t>
            </a:r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4932040" y="4082548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5</a:t>
            </a:r>
          </a:p>
        </p:txBody>
      </p:sp>
      <p:sp>
        <p:nvSpPr>
          <p:cNvPr id="24" name="Line 14"/>
          <p:cNvSpPr>
            <a:spLocks noChangeShapeType="1"/>
          </p:cNvSpPr>
          <p:nvPr/>
        </p:nvSpPr>
        <p:spPr bwMode="auto">
          <a:xfrm flipV="1">
            <a:off x="8470859" y="4564739"/>
            <a:ext cx="256282" cy="114949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5" name="Elipsa 24"/>
          <p:cNvSpPr/>
          <p:nvPr/>
        </p:nvSpPr>
        <p:spPr bwMode="auto">
          <a:xfrm>
            <a:off x="8434518" y="5771998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8182827" y="5627982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1422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Sortowanie topologiczne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196752"/>
            <a:ext cx="8028186" cy="1295673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rgbClr val="C00000"/>
                </a:solidFill>
              </a:rPr>
              <a:t>Sortowanie topologiczne </a:t>
            </a:r>
            <a:r>
              <a:rPr lang="pl-PL" dirty="0"/>
              <a:t>- uporządkowanie wierzchołków digrafu acyklicznego D w taki sposób, że jeśli istnieje w D łuk z wierzchołka u do v, to w szukanym uporządkowaniu wierzchołek u występuje przed wierzchołkiem v.</a:t>
            </a:r>
          </a:p>
        </p:txBody>
      </p:sp>
      <p:sp>
        <p:nvSpPr>
          <p:cNvPr id="8" name="Elipsa 7"/>
          <p:cNvSpPr/>
          <p:nvPr/>
        </p:nvSpPr>
        <p:spPr bwMode="auto">
          <a:xfrm>
            <a:off x="1691680" y="4024683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V="1">
            <a:off x="1771230" y="3088579"/>
            <a:ext cx="1936675" cy="93648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1773962" y="4106965"/>
            <a:ext cx="911320" cy="119891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 flipV="1">
            <a:off x="3790810" y="3160587"/>
            <a:ext cx="152400" cy="252028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2843808" y="5344518"/>
            <a:ext cx="1080120" cy="40835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V="1">
            <a:off x="3995936" y="4096690"/>
            <a:ext cx="1368152" cy="158417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>
            <a:off x="3867010" y="3156383"/>
            <a:ext cx="1497078" cy="86867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 flipV="1">
            <a:off x="2761737" y="3160586"/>
            <a:ext cx="946167" cy="208823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" name="Elipsa 20"/>
          <p:cNvSpPr/>
          <p:nvPr/>
        </p:nvSpPr>
        <p:spPr bwMode="auto">
          <a:xfrm>
            <a:off x="3728452" y="3088579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4" name="Elipsa 23"/>
          <p:cNvSpPr/>
          <p:nvPr/>
        </p:nvSpPr>
        <p:spPr bwMode="auto">
          <a:xfrm>
            <a:off x="5372596" y="4023666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5" name="Elipsa 24"/>
          <p:cNvSpPr/>
          <p:nvPr/>
        </p:nvSpPr>
        <p:spPr bwMode="auto">
          <a:xfrm rot="21360000">
            <a:off x="2705830" y="5317684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b="1" dirty="0"/>
          </a:p>
        </p:txBody>
      </p:sp>
      <p:sp>
        <p:nvSpPr>
          <p:cNvPr id="26" name="Elipsa 25"/>
          <p:cNvSpPr/>
          <p:nvPr/>
        </p:nvSpPr>
        <p:spPr bwMode="auto">
          <a:xfrm>
            <a:off x="3923928" y="5751858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 flipV="1">
            <a:off x="1907705" y="5392835"/>
            <a:ext cx="777578" cy="57606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8" name="Elipsa 27"/>
          <p:cNvSpPr/>
          <p:nvPr/>
        </p:nvSpPr>
        <p:spPr bwMode="auto">
          <a:xfrm>
            <a:off x="1826098" y="5987005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3913501" y="5771998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0</a:t>
            </a: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2771800" y="5090660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1</a:t>
            </a: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5425669" y="3899790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2</a:t>
            </a: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1619672" y="5699990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3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779912" y="2891678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4</a:t>
            </a: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1609245" y="3722508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5</a:t>
            </a:r>
          </a:p>
        </p:txBody>
      </p:sp>
      <p:sp>
        <p:nvSpPr>
          <p:cNvPr id="35" name="Line 14"/>
          <p:cNvSpPr>
            <a:spLocks noChangeShapeType="1"/>
          </p:cNvSpPr>
          <p:nvPr/>
        </p:nvSpPr>
        <p:spPr bwMode="auto">
          <a:xfrm flipV="1">
            <a:off x="5148064" y="4204699"/>
            <a:ext cx="256282" cy="114949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" name="Elipsa 35"/>
          <p:cNvSpPr/>
          <p:nvPr/>
        </p:nvSpPr>
        <p:spPr bwMode="auto">
          <a:xfrm>
            <a:off x="5111723" y="5411958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4860032" y="5267942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6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1761645" y="2963686"/>
            <a:ext cx="332122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8285134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Sortowanie topologiczne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4797152"/>
            <a:ext cx="8028186" cy="1295673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8" name="Elipsa 7"/>
          <p:cNvSpPr/>
          <p:nvPr/>
        </p:nvSpPr>
        <p:spPr bwMode="auto">
          <a:xfrm>
            <a:off x="1691680" y="2329757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V="1">
            <a:off x="1771230" y="1393653"/>
            <a:ext cx="1936675" cy="93648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1773962" y="2412039"/>
            <a:ext cx="911320" cy="119891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 flipV="1">
            <a:off x="3790810" y="1465661"/>
            <a:ext cx="152400" cy="252028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2843808" y="3649592"/>
            <a:ext cx="1080120" cy="40835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V="1">
            <a:off x="3995936" y="2401764"/>
            <a:ext cx="1368152" cy="158417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>
            <a:off x="3867010" y="1461457"/>
            <a:ext cx="1497078" cy="86867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 flipV="1">
            <a:off x="2761737" y="1465660"/>
            <a:ext cx="946167" cy="208823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" name="Elipsa 20"/>
          <p:cNvSpPr/>
          <p:nvPr/>
        </p:nvSpPr>
        <p:spPr bwMode="auto">
          <a:xfrm>
            <a:off x="3728452" y="1393653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4" name="Elipsa 23"/>
          <p:cNvSpPr/>
          <p:nvPr/>
        </p:nvSpPr>
        <p:spPr bwMode="auto">
          <a:xfrm>
            <a:off x="5372596" y="2328740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5" name="Elipsa 24"/>
          <p:cNvSpPr/>
          <p:nvPr/>
        </p:nvSpPr>
        <p:spPr bwMode="auto">
          <a:xfrm rot="21360000">
            <a:off x="2705830" y="3622758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b="1" dirty="0"/>
          </a:p>
        </p:txBody>
      </p:sp>
      <p:sp>
        <p:nvSpPr>
          <p:cNvPr id="26" name="Elipsa 25"/>
          <p:cNvSpPr/>
          <p:nvPr/>
        </p:nvSpPr>
        <p:spPr bwMode="auto">
          <a:xfrm>
            <a:off x="3923928" y="4056932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 flipV="1">
            <a:off x="1907705" y="3697909"/>
            <a:ext cx="777578" cy="57606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8" name="Elipsa 27"/>
          <p:cNvSpPr/>
          <p:nvPr/>
        </p:nvSpPr>
        <p:spPr bwMode="auto">
          <a:xfrm>
            <a:off x="1826098" y="4292079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3913501" y="4077072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0</a:t>
            </a: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2771800" y="3395734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1</a:t>
            </a: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5425669" y="2204864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2</a:t>
            </a: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1619672" y="4005064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3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779912" y="1196752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4</a:t>
            </a: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1609245" y="2027582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5</a:t>
            </a:r>
          </a:p>
        </p:txBody>
      </p:sp>
      <p:sp>
        <p:nvSpPr>
          <p:cNvPr id="35" name="Line 14"/>
          <p:cNvSpPr>
            <a:spLocks noChangeShapeType="1"/>
          </p:cNvSpPr>
          <p:nvPr/>
        </p:nvSpPr>
        <p:spPr bwMode="auto">
          <a:xfrm flipV="1">
            <a:off x="5148064" y="2509773"/>
            <a:ext cx="256282" cy="114949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" name="Elipsa 35"/>
          <p:cNvSpPr/>
          <p:nvPr/>
        </p:nvSpPr>
        <p:spPr bwMode="auto">
          <a:xfrm>
            <a:off x="5111723" y="3717032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4860032" y="3573016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6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539552" y="1196752"/>
            <a:ext cx="139333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Dane:</a:t>
            </a:r>
          </a:p>
          <a:p>
            <a:r>
              <a:rPr lang="pl-PL" dirty="0"/>
              <a:t>n=7, m=9</a:t>
            </a:r>
          </a:p>
          <a:p>
            <a:r>
              <a:rPr lang="pl-PL" dirty="0"/>
              <a:t>0 4</a:t>
            </a:r>
          </a:p>
          <a:p>
            <a:r>
              <a:rPr lang="pl-PL" dirty="0"/>
              <a:t>0 2</a:t>
            </a:r>
          </a:p>
          <a:p>
            <a:r>
              <a:rPr lang="pl-PL" dirty="0"/>
              <a:t>1 0 </a:t>
            </a:r>
          </a:p>
          <a:p>
            <a:r>
              <a:rPr lang="pl-PL" dirty="0"/>
              <a:t>1 4</a:t>
            </a:r>
          </a:p>
          <a:p>
            <a:r>
              <a:rPr lang="pl-PL" dirty="0"/>
              <a:t>3 1</a:t>
            </a:r>
          </a:p>
          <a:p>
            <a:r>
              <a:rPr lang="pl-PL" dirty="0"/>
              <a:t>4 2</a:t>
            </a:r>
          </a:p>
          <a:p>
            <a:r>
              <a:rPr lang="pl-PL" dirty="0"/>
              <a:t>5 4</a:t>
            </a:r>
          </a:p>
          <a:p>
            <a:r>
              <a:rPr lang="pl-PL" dirty="0"/>
              <a:t>5 1</a:t>
            </a:r>
          </a:p>
          <a:p>
            <a:r>
              <a:rPr lang="pl-PL" dirty="0"/>
              <a:t>6 2</a:t>
            </a:r>
          </a:p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874823" y="1412776"/>
            <a:ext cx="19656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</a:rPr>
              <a:t>Struktury:</a:t>
            </a:r>
          </a:p>
          <a:p>
            <a:endParaRPr lang="pl-PL" dirty="0"/>
          </a:p>
          <a:p>
            <a:r>
              <a:rPr lang="pl-PL" dirty="0"/>
              <a:t>Lista sąsiadów:</a:t>
            </a:r>
          </a:p>
          <a:p>
            <a:r>
              <a:rPr lang="pl-PL" dirty="0">
                <a:solidFill>
                  <a:srgbClr val="C00000"/>
                </a:solidFill>
              </a:rPr>
              <a:t>0 1 2 3 4 5 6</a:t>
            </a:r>
          </a:p>
        </p:txBody>
      </p:sp>
      <p:sp>
        <p:nvSpPr>
          <p:cNvPr id="38" name="pole tekstowe 37"/>
          <p:cNvSpPr txBox="1"/>
          <p:nvPr/>
        </p:nvSpPr>
        <p:spPr>
          <a:xfrm>
            <a:off x="5846757" y="3092767"/>
            <a:ext cx="17892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  <a:p>
            <a:r>
              <a:rPr lang="pl-PL" dirty="0"/>
              <a:t>Stopnie N+:</a:t>
            </a:r>
          </a:p>
          <a:p>
            <a:r>
              <a:rPr lang="pl-PL" dirty="0">
                <a:solidFill>
                  <a:srgbClr val="C00000"/>
                </a:solidFill>
              </a:rPr>
              <a:t>0 1 2 3 4 5 6</a:t>
            </a:r>
          </a:p>
          <a:p>
            <a:r>
              <a:rPr lang="pl-PL" dirty="0"/>
              <a:t>0 0 0 0 0 0 0 </a:t>
            </a:r>
          </a:p>
        </p:txBody>
      </p:sp>
    </p:spTree>
    <p:extLst>
      <p:ext uri="{BB962C8B-B14F-4D97-AF65-F5344CB8AC3E}">
        <p14:creationId xmlns:p14="http://schemas.microsoft.com/office/powerpoint/2010/main" val="34386495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Sortowanie topologiczne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4797152"/>
            <a:ext cx="8028186" cy="1295673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8" name="Elipsa 7"/>
          <p:cNvSpPr/>
          <p:nvPr/>
        </p:nvSpPr>
        <p:spPr bwMode="auto">
          <a:xfrm>
            <a:off x="1691680" y="2329757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V="1">
            <a:off x="1771230" y="1393653"/>
            <a:ext cx="1936675" cy="93648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1773962" y="2412039"/>
            <a:ext cx="911320" cy="119891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 flipV="1">
            <a:off x="3790810" y="1465661"/>
            <a:ext cx="152400" cy="252028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2843808" y="3649592"/>
            <a:ext cx="1080120" cy="40835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V="1">
            <a:off x="3995936" y="2401764"/>
            <a:ext cx="1368152" cy="158417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>
            <a:off x="3867010" y="1461457"/>
            <a:ext cx="1497078" cy="86867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 flipV="1">
            <a:off x="2761737" y="1465660"/>
            <a:ext cx="946167" cy="208823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" name="Elipsa 20"/>
          <p:cNvSpPr/>
          <p:nvPr/>
        </p:nvSpPr>
        <p:spPr bwMode="auto">
          <a:xfrm>
            <a:off x="3728452" y="1393653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4" name="Elipsa 23"/>
          <p:cNvSpPr/>
          <p:nvPr/>
        </p:nvSpPr>
        <p:spPr bwMode="auto">
          <a:xfrm>
            <a:off x="5372596" y="2328740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5" name="Elipsa 24"/>
          <p:cNvSpPr/>
          <p:nvPr/>
        </p:nvSpPr>
        <p:spPr bwMode="auto">
          <a:xfrm rot="21360000">
            <a:off x="2705830" y="3622758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b="1" dirty="0"/>
          </a:p>
        </p:txBody>
      </p:sp>
      <p:sp>
        <p:nvSpPr>
          <p:cNvPr id="26" name="Elipsa 25"/>
          <p:cNvSpPr/>
          <p:nvPr/>
        </p:nvSpPr>
        <p:spPr bwMode="auto">
          <a:xfrm>
            <a:off x="3923928" y="4056932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 flipV="1">
            <a:off x="1907705" y="3697909"/>
            <a:ext cx="777578" cy="57606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8" name="Elipsa 27"/>
          <p:cNvSpPr/>
          <p:nvPr/>
        </p:nvSpPr>
        <p:spPr bwMode="auto">
          <a:xfrm>
            <a:off x="1826098" y="4292079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3913501" y="4077072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0</a:t>
            </a: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2771800" y="3395734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1</a:t>
            </a: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5425669" y="2204864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2</a:t>
            </a: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1619672" y="4005064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3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779912" y="1196752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4</a:t>
            </a: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1609245" y="2027582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5</a:t>
            </a:r>
          </a:p>
        </p:txBody>
      </p:sp>
      <p:sp>
        <p:nvSpPr>
          <p:cNvPr id="35" name="Line 14"/>
          <p:cNvSpPr>
            <a:spLocks noChangeShapeType="1"/>
          </p:cNvSpPr>
          <p:nvPr/>
        </p:nvSpPr>
        <p:spPr bwMode="auto">
          <a:xfrm flipV="1">
            <a:off x="5148064" y="2509773"/>
            <a:ext cx="256282" cy="114949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" name="Elipsa 35"/>
          <p:cNvSpPr/>
          <p:nvPr/>
        </p:nvSpPr>
        <p:spPr bwMode="auto">
          <a:xfrm>
            <a:off x="5111723" y="3717032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4860032" y="3573016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6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539552" y="1196752"/>
            <a:ext cx="139333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Dane:</a:t>
            </a:r>
          </a:p>
          <a:p>
            <a:r>
              <a:rPr lang="pl-PL" dirty="0"/>
              <a:t>n=7, m=9</a:t>
            </a:r>
          </a:p>
          <a:p>
            <a:r>
              <a:rPr lang="pl-PL" dirty="0">
                <a:solidFill>
                  <a:srgbClr val="00B050"/>
                </a:solidFill>
              </a:rPr>
              <a:t>0 4</a:t>
            </a:r>
          </a:p>
          <a:p>
            <a:r>
              <a:rPr lang="pl-PL" dirty="0"/>
              <a:t>0 2</a:t>
            </a:r>
          </a:p>
          <a:p>
            <a:r>
              <a:rPr lang="pl-PL" dirty="0"/>
              <a:t>1 0 </a:t>
            </a:r>
          </a:p>
          <a:p>
            <a:r>
              <a:rPr lang="pl-PL" dirty="0"/>
              <a:t>1 4</a:t>
            </a:r>
          </a:p>
          <a:p>
            <a:r>
              <a:rPr lang="pl-PL" dirty="0"/>
              <a:t>3 1</a:t>
            </a:r>
          </a:p>
          <a:p>
            <a:r>
              <a:rPr lang="pl-PL" dirty="0"/>
              <a:t>4 2</a:t>
            </a:r>
          </a:p>
          <a:p>
            <a:r>
              <a:rPr lang="pl-PL" dirty="0"/>
              <a:t>5 4</a:t>
            </a:r>
          </a:p>
          <a:p>
            <a:r>
              <a:rPr lang="pl-PL" dirty="0"/>
              <a:t>5 1</a:t>
            </a:r>
          </a:p>
          <a:p>
            <a:r>
              <a:rPr lang="pl-PL" dirty="0"/>
              <a:t>6 2</a:t>
            </a:r>
          </a:p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874823" y="1412776"/>
            <a:ext cx="19656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</a:rPr>
              <a:t>Struktury:</a:t>
            </a:r>
          </a:p>
          <a:p>
            <a:endParaRPr lang="pl-PL" dirty="0"/>
          </a:p>
          <a:p>
            <a:r>
              <a:rPr lang="pl-PL" dirty="0"/>
              <a:t>Lista sąsiadów:</a:t>
            </a:r>
          </a:p>
          <a:p>
            <a:r>
              <a:rPr lang="pl-PL" dirty="0">
                <a:solidFill>
                  <a:srgbClr val="C00000"/>
                </a:solidFill>
              </a:rPr>
              <a:t>0 1 2 3 4 5 6</a:t>
            </a:r>
          </a:p>
          <a:p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38" name="pole tekstowe 37"/>
          <p:cNvSpPr txBox="1"/>
          <p:nvPr/>
        </p:nvSpPr>
        <p:spPr>
          <a:xfrm>
            <a:off x="5846757" y="3092767"/>
            <a:ext cx="17892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  <a:p>
            <a:r>
              <a:rPr lang="pl-PL" dirty="0"/>
              <a:t>Stopnie N+:</a:t>
            </a:r>
          </a:p>
          <a:p>
            <a:r>
              <a:rPr lang="pl-PL" dirty="0">
                <a:solidFill>
                  <a:srgbClr val="C00000"/>
                </a:solidFill>
              </a:rPr>
              <a:t>0 1 2 3 4 5 6</a:t>
            </a:r>
          </a:p>
          <a:p>
            <a:r>
              <a:rPr lang="pl-PL" dirty="0"/>
              <a:t>0 0 0 0 1 0 0 </a:t>
            </a:r>
          </a:p>
        </p:txBody>
      </p:sp>
    </p:spTree>
    <p:extLst>
      <p:ext uri="{BB962C8B-B14F-4D97-AF65-F5344CB8AC3E}">
        <p14:creationId xmlns:p14="http://schemas.microsoft.com/office/powerpoint/2010/main" val="5670933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Sortowanie topologiczne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4797152"/>
            <a:ext cx="8028186" cy="1295673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8" name="Elipsa 7"/>
          <p:cNvSpPr/>
          <p:nvPr/>
        </p:nvSpPr>
        <p:spPr bwMode="auto">
          <a:xfrm>
            <a:off x="1691680" y="2329757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V="1">
            <a:off x="1771230" y="1393653"/>
            <a:ext cx="1936675" cy="93648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1773962" y="2412039"/>
            <a:ext cx="911320" cy="119891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 flipV="1">
            <a:off x="3790810" y="1465661"/>
            <a:ext cx="152400" cy="252028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2843808" y="3649592"/>
            <a:ext cx="1080120" cy="40835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V="1">
            <a:off x="3995936" y="2401764"/>
            <a:ext cx="1368152" cy="158417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>
            <a:off x="3867010" y="1461457"/>
            <a:ext cx="1497078" cy="86867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 flipV="1">
            <a:off x="2761737" y="1465660"/>
            <a:ext cx="946167" cy="208823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" name="Elipsa 20"/>
          <p:cNvSpPr/>
          <p:nvPr/>
        </p:nvSpPr>
        <p:spPr bwMode="auto">
          <a:xfrm>
            <a:off x="3728452" y="1393653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4" name="Elipsa 23"/>
          <p:cNvSpPr/>
          <p:nvPr/>
        </p:nvSpPr>
        <p:spPr bwMode="auto">
          <a:xfrm>
            <a:off x="5372596" y="2328740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5" name="Elipsa 24"/>
          <p:cNvSpPr/>
          <p:nvPr/>
        </p:nvSpPr>
        <p:spPr bwMode="auto">
          <a:xfrm rot="21360000">
            <a:off x="2705830" y="3622758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b="1" dirty="0"/>
          </a:p>
        </p:txBody>
      </p:sp>
      <p:sp>
        <p:nvSpPr>
          <p:cNvPr id="26" name="Elipsa 25"/>
          <p:cNvSpPr/>
          <p:nvPr/>
        </p:nvSpPr>
        <p:spPr bwMode="auto">
          <a:xfrm>
            <a:off x="3923928" y="4056932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 flipV="1">
            <a:off x="1907705" y="3697909"/>
            <a:ext cx="777578" cy="57606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8" name="Elipsa 27"/>
          <p:cNvSpPr/>
          <p:nvPr/>
        </p:nvSpPr>
        <p:spPr bwMode="auto">
          <a:xfrm>
            <a:off x="1826098" y="4292079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3913501" y="4077072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0</a:t>
            </a: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2771800" y="3395734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1</a:t>
            </a: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5425669" y="2204864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2</a:t>
            </a: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1619672" y="4005064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3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779912" y="1196752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4</a:t>
            </a: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1609245" y="2027582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5</a:t>
            </a:r>
          </a:p>
        </p:txBody>
      </p:sp>
      <p:sp>
        <p:nvSpPr>
          <p:cNvPr id="35" name="Line 14"/>
          <p:cNvSpPr>
            <a:spLocks noChangeShapeType="1"/>
          </p:cNvSpPr>
          <p:nvPr/>
        </p:nvSpPr>
        <p:spPr bwMode="auto">
          <a:xfrm flipV="1">
            <a:off x="5148064" y="2509773"/>
            <a:ext cx="256282" cy="114949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" name="Elipsa 35"/>
          <p:cNvSpPr/>
          <p:nvPr/>
        </p:nvSpPr>
        <p:spPr bwMode="auto">
          <a:xfrm>
            <a:off x="5111723" y="3717032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4860032" y="3573016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6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539552" y="1196752"/>
            <a:ext cx="139333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Dane:</a:t>
            </a:r>
          </a:p>
          <a:p>
            <a:r>
              <a:rPr lang="pl-PL" dirty="0"/>
              <a:t>n=7, m=9</a:t>
            </a:r>
          </a:p>
          <a:p>
            <a:r>
              <a:rPr lang="pl-PL" dirty="0">
                <a:solidFill>
                  <a:srgbClr val="00B050"/>
                </a:solidFill>
              </a:rPr>
              <a:t>0 4</a:t>
            </a:r>
          </a:p>
          <a:p>
            <a:r>
              <a:rPr lang="pl-PL" dirty="0">
                <a:solidFill>
                  <a:srgbClr val="00B050"/>
                </a:solidFill>
              </a:rPr>
              <a:t>0 2</a:t>
            </a:r>
          </a:p>
          <a:p>
            <a:r>
              <a:rPr lang="pl-PL" dirty="0"/>
              <a:t>1 0 </a:t>
            </a:r>
          </a:p>
          <a:p>
            <a:r>
              <a:rPr lang="pl-PL" dirty="0"/>
              <a:t>1 4</a:t>
            </a:r>
          </a:p>
          <a:p>
            <a:r>
              <a:rPr lang="pl-PL" dirty="0"/>
              <a:t>3 1</a:t>
            </a:r>
          </a:p>
          <a:p>
            <a:r>
              <a:rPr lang="pl-PL" dirty="0"/>
              <a:t>4 2</a:t>
            </a:r>
          </a:p>
          <a:p>
            <a:r>
              <a:rPr lang="pl-PL" dirty="0"/>
              <a:t>5 4</a:t>
            </a:r>
          </a:p>
          <a:p>
            <a:r>
              <a:rPr lang="pl-PL" dirty="0"/>
              <a:t>5 1</a:t>
            </a:r>
          </a:p>
          <a:p>
            <a:r>
              <a:rPr lang="pl-PL" dirty="0"/>
              <a:t>6 2</a:t>
            </a:r>
          </a:p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874823" y="1412776"/>
            <a:ext cx="196560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</a:rPr>
              <a:t>Struktury:</a:t>
            </a:r>
          </a:p>
          <a:p>
            <a:endParaRPr lang="pl-PL" dirty="0"/>
          </a:p>
          <a:p>
            <a:r>
              <a:rPr lang="pl-PL" dirty="0"/>
              <a:t>Lista sąsiadów:</a:t>
            </a:r>
          </a:p>
          <a:p>
            <a:r>
              <a:rPr lang="pl-PL" dirty="0">
                <a:solidFill>
                  <a:srgbClr val="C00000"/>
                </a:solidFill>
              </a:rPr>
              <a:t>0 1 2 3 4 5 6</a:t>
            </a:r>
          </a:p>
          <a:p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</a:p>
          <a:p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38" name="pole tekstowe 37"/>
          <p:cNvSpPr txBox="1"/>
          <p:nvPr/>
        </p:nvSpPr>
        <p:spPr>
          <a:xfrm>
            <a:off x="5846757" y="3092767"/>
            <a:ext cx="17892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  <a:p>
            <a:r>
              <a:rPr lang="pl-PL" dirty="0"/>
              <a:t>Stopnie N+:</a:t>
            </a:r>
          </a:p>
          <a:p>
            <a:r>
              <a:rPr lang="pl-PL" dirty="0">
                <a:solidFill>
                  <a:srgbClr val="C00000"/>
                </a:solidFill>
              </a:rPr>
              <a:t>0 1 2 3 4 5 6</a:t>
            </a:r>
          </a:p>
          <a:p>
            <a:r>
              <a:rPr lang="pl-PL" dirty="0"/>
              <a:t>0 0 1 0 1 0 0 </a:t>
            </a:r>
          </a:p>
        </p:txBody>
      </p:sp>
    </p:spTree>
    <p:extLst>
      <p:ext uri="{BB962C8B-B14F-4D97-AF65-F5344CB8AC3E}">
        <p14:creationId xmlns:p14="http://schemas.microsoft.com/office/powerpoint/2010/main" val="41101751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Sortowanie topologiczne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4797152"/>
            <a:ext cx="8028186" cy="1295673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8" name="Elipsa 7"/>
          <p:cNvSpPr/>
          <p:nvPr/>
        </p:nvSpPr>
        <p:spPr bwMode="auto">
          <a:xfrm>
            <a:off x="1691680" y="2329757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V="1">
            <a:off x="1771230" y="1393653"/>
            <a:ext cx="1936675" cy="93648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1773962" y="2412039"/>
            <a:ext cx="911320" cy="119891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 flipV="1">
            <a:off x="3790810" y="1465661"/>
            <a:ext cx="152400" cy="252028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2843808" y="3649592"/>
            <a:ext cx="1080120" cy="40835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V="1">
            <a:off x="3995936" y="2401764"/>
            <a:ext cx="1368152" cy="158417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>
            <a:off x="3867010" y="1461457"/>
            <a:ext cx="1497078" cy="86867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 flipV="1">
            <a:off x="2761737" y="1465660"/>
            <a:ext cx="946167" cy="208823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" name="Elipsa 20"/>
          <p:cNvSpPr/>
          <p:nvPr/>
        </p:nvSpPr>
        <p:spPr bwMode="auto">
          <a:xfrm>
            <a:off x="3728452" y="1393653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4" name="Elipsa 23"/>
          <p:cNvSpPr/>
          <p:nvPr/>
        </p:nvSpPr>
        <p:spPr bwMode="auto">
          <a:xfrm>
            <a:off x="5372596" y="2328740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5" name="Elipsa 24"/>
          <p:cNvSpPr/>
          <p:nvPr/>
        </p:nvSpPr>
        <p:spPr bwMode="auto">
          <a:xfrm rot="21360000">
            <a:off x="2705830" y="3622758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b="1" dirty="0"/>
          </a:p>
        </p:txBody>
      </p:sp>
      <p:sp>
        <p:nvSpPr>
          <p:cNvPr id="26" name="Elipsa 25"/>
          <p:cNvSpPr/>
          <p:nvPr/>
        </p:nvSpPr>
        <p:spPr bwMode="auto">
          <a:xfrm>
            <a:off x="3923928" y="4056932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 flipV="1">
            <a:off x="1907705" y="3697909"/>
            <a:ext cx="777578" cy="57606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8" name="Elipsa 27"/>
          <p:cNvSpPr/>
          <p:nvPr/>
        </p:nvSpPr>
        <p:spPr bwMode="auto">
          <a:xfrm>
            <a:off x="1826098" y="4292079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3913501" y="4077072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0</a:t>
            </a: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2771800" y="3395734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1</a:t>
            </a: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5425669" y="2204864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2</a:t>
            </a: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1619672" y="4005064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3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779912" y="1196752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4</a:t>
            </a: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1609245" y="2027582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5</a:t>
            </a:r>
          </a:p>
        </p:txBody>
      </p:sp>
      <p:sp>
        <p:nvSpPr>
          <p:cNvPr id="35" name="Line 14"/>
          <p:cNvSpPr>
            <a:spLocks noChangeShapeType="1"/>
          </p:cNvSpPr>
          <p:nvPr/>
        </p:nvSpPr>
        <p:spPr bwMode="auto">
          <a:xfrm flipV="1">
            <a:off x="5148064" y="2509773"/>
            <a:ext cx="256282" cy="114949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" name="Elipsa 35"/>
          <p:cNvSpPr/>
          <p:nvPr/>
        </p:nvSpPr>
        <p:spPr bwMode="auto">
          <a:xfrm>
            <a:off x="5111723" y="3717032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4860032" y="3573016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6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539552" y="1196752"/>
            <a:ext cx="139333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Dane:</a:t>
            </a:r>
          </a:p>
          <a:p>
            <a:r>
              <a:rPr lang="pl-PL" dirty="0"/>
              <a:t>n=7, m=9</a:t>
            </a:r>
          </a:p>
          <a:p>
            <a:r>
              <a:rPr lang="pl-PL" dirty="0">
                <a:solidFill>
                  <a:srgbClr val="00B050"/>
                </a:solidFill>
              </a:rPr>
              <a:t>0 4</a:t>
            </a:r>
          </a:p>
          <a:p>
            <a:r>
              <a:rPr lang="pl-PL" dirty="0">
                <a:solidFill>
                  <a:srgbClr val="00B050"/>
                </a:solidFill>
              </a:rPr>
              <a:t>0 2</a:t>
            </a:r>
          </a:p>
          <a:p>
            <a:r>
              <a:rPr lang="pl-PL" dirty="0">
                <a:solidFill>
                  <a:srgbClr val="00B050"/>
                </a:solidFill>
              </a:rPr>
              <a:t>1 0 </a:t>
            </a:r>
          </a:p>
          <a:p>
            <a:r>
              <a:rPr lang="pl-PL" dirty="0"/>
              <a:t>1 4</a:t>
            </a:r>
          </a:p>
          <a:p>
            <a:r>
              <a:rPr lang="pl-PL" dirty="0"/>
              <a:t>3 1</a:t>
            </a:r>
          </a:p>
          <a:p>
            <a:r>
              <a:rPr lang="pl-PL" dirty="0"/>
              <a:t>4 2</a:t>
            </a:r>
          </a:p>
          <a:p>
            <a:r>
              <a:rPr lang="pl-PL" dirty="0"/>
              <a:t>5 4</a:t>
            </a:r>
          </a:p>
          <a:p>
            <a:r>
              <a:rPr lang="pl-PL" dirty="0"/>
              <a:t>5 1</a:t>
            </a:r>
          </a:p>
          <a:p>
            <a:r>
              <a:rPr lang="pl-PL" dirty="0"/>
              <a:t>6 2</a:t>
            </a:r>
          </a:p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874823" y="1412776"/>
            <a:ext cx="196560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</a:rPr>
              <a:t>Struktury:</a:t>
            </a:r>
          </a:p>
          <a:p>
            <a:endParaRPr lang="pl-PL" dirty="0"/>
          </a:p>
          <a:p>
            <a:r>
              <a:rPr lang="pl-PL" dirty="0"/>
              <a:t>Lista sąsiadów:</a:t>
            </a:r>
          </a:p>
          <a:p>
            <a:r>
              <a:rPr lang="pl-PL" dirty="0">
                <a:solidFill>
                  <a:srgbClr val="C00000"/>
                </a:solidFill>
              </a:rPr>
              <a:t>0 1 2 3 4 5 6</a:t>
            </a:r>
          </a:p>
          <a:p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4 0</a:t>
            </a:r>
          </a:p>
          <a:p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38" name="pole tekstowe 37"/>
          <p:cNvSpPr txBox="1"/>
          <p:nvPr/>
        </p:nvSpPr>
        <p:spPr>
          <a:xfrm>
            <a:off x="5846757" y="3092767"/>
            <a:ext cx="17892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  <a:p>
            <a:r>
              <a:rPr lang="pl-PL" dirty="0"/>
              <a:t>Stopnie N+:</a:t>
            </a:r>
          </a:p>
          <a:p>
            <a:r>
              <a:rPr lang="pl-PL" dirty="0">
                <a:solidFill>
                  <a:srgbClr val="C00000"/>
                </a:solidFill>
              </a:rPr>
              <a:t>0 1 2 3 4 5 6</a:t>
            </a:r>
          </a:p>
          <a:p>
            <a:r>
              <a:rPr lang="pl-PL" dirty="0"/>
              <a:t>1 0 1 0 1 0 0 </a:t>
            </a:r>
          </a:p>
        </p:txBody>
      </p:sp>
    </p:spTree>
    <p:extLst>
      <p:ext uri="{BB962C8B-B14F-4D97-AF65-F5344CB8AC3E}">
        <p14:creationId xmlns:p14="http://schemas.microsoft.com/office/powerpoint/2010/main" val="989807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Sortowanie topologiczne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4797152"/>
            <a:ext cx="8028186" cy="1295673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8" name="Elipsa 7"/>
          <p:cNvSpPr/>
          <p:nvPr/>
        </p:nvSpPr>
        <p:spPr bwMode="auto">
          <a:xfrm>
            <a:off x="1691680" y="2329757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V="1">
            <a:off x="1771230" y="1393653"/>
            <a:ext cx="1936675" cy="93648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1773962" y="2412039"/>
            <a:ext cx="911320" cy="119891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 flipV="1">
            <a:off x="3790810" y="1465661"/>
            <a:ext cx="152400" cy="252028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2843808" y="3649592"/>
            <a:ext cx="1080120" cy="40835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V="1">
            <a:off x="3995936" y="2401764"/>
            <a:ext cx="1368152" cy="158417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>
            <a:off x="3867010" y="1461457"/>
            <a:ext cx="1497078" cy="86867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 flipV="1">
            <a:off x="2761737" y="1465660"/>
            <a:ext cx="946167" cy="208823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" name="Elipsa 20"/>
          <p:cNvSpPr/>
          <p:nvPr/>
        </p:nvSpPr>
        <p:spPr bwMode="auto">
          <a:xfrm>
            <a:off x="3728452" y="1393653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4" name="Elipsa 23"/>
          <p:cNvSpPr/>
          <p:nvPr/>
        </p:nvSpPr>
        <p:spPr bwMode="auto">
          <a:xfrm>
            <a:off x="5372596" y="2328740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5" name="Elipsa 24"/>
          <p:cNvSpPr/>
          <p:nvPr/>
        </p:nvSpPr>
        <p:spPr bwMode="auto">
          <a:xfrm rot="21360000">
            <a:off x="2705830" y="3622758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b="1" dirty="0"/>
          </a:p>
        </p:txBody>
      </p:sp>
      <p:sp>
        <p:nvSpPr>
          <p:cNvPr id="26" name="Elipsa 25"/>
          <p:cNvSpPr/>
          <p:nvPr/>
        </p:nvSpPr>
        <p:spPr bwMode="auto">
          <a:xfrm>
            <a:off x="3923928" y="4056932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 flipV="1">
            <a:off x="1907705" y="3697909"/>
            <a:ext cx="777578" cy="57606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8" name="Elipsa 27"/>
          <p:cNvSpPr/>
          <p:nvPr/>
        </p:nvSpPr>
        <p:spPr bwMode="auto">
          <a:xfrm>
            <a:off x="1826098" y="4292079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3913501" y="4077072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0</a:t>
            </a: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2771800" y="3395734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1</a:t>
            </a: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5425669" y="2204864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2</a:t>
            </a: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1619672" y="4005064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3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779912" y="1196752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4</a:t>
            </a: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1609245" y="2027582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5</a:t>
            </a:r>
          </a:p>
        </p:txBody>
      </p:sp>
      <p:sp>
        <p:nvSpPr>
          <p:cNvPr id="35" name="Line 14"/>
          <p:cNvSpPr>
            <a:spLocks noChangeShapeType="1"/>
          </p:cNvSpPr>
          <p:nvPr/>
        </p:nvSpPr>
        <p:spPr bwMode="auto">
          <a:xfrm flipV="1">
            <a:off x="5148064" y="2509773"/>
            <a:ext cx="256282" cy="114949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" name="Elipsa 35"/>
          <p:cNvSpPr/>
          <p:nvPr/>
        </p:nvSpPr>
        <p:spPr bwMode="auto">
          <a:xfrm>
            <a:off x="5111723" y="3717032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4860032" y="3573016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6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539552" y="1196752"/>
            <a:ext cx="139333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Dane:</a:t>
            </a:r>
          </a:p>
          <a:p>
            <a:r>
              <a:rPr lang="pl-PL" dirty="0"/>
              <a:t>n=7, m=9</a:t>
            </a:r>
          </a:p>
          <a:p>
            <a:r>
              <a:rPr lang="pl-PL" dirty="0">
                <a:solidFill>
                  <a:srgbClr val="00B050"/>
                </a:solidFill>
              </a:rPr>
              <a:t>0 4</a:t>
            </a:r>
          </a:p>
          <a:p>
            <a:r>
              <a:rPr lang="pl-PL" dirty="0">
                <a:solidFill>
                  <a:srgbClr val="00B050"/>
                </a:solidFill>
              </a:rPr>
              <a:t>0 2</a:t>
            </a:r>
          </a:p>
          <a:p>
            <a:r>
              <a:rPr lang="pl-PL" dirty="0">
                <a:solidFill>
                  <a:srgbClr val="00B050"/>
                </a:solidFill>
              </a:rPr>
              <a:t>1 0 </a:t>
            </a:r>
          </a:p>
          <a:p>
            <a:r>
              <a:rPr lang="pl-PL" dirty="0">
                <a:solidFill>
                  <a:srgbClr val="00B050"/>
                </a:solidFill>
              </a:rPr>
              <a:t>1 4</a:t>
            </a:r>
          </a:p>
          <a:p>
            <a:r>
              <a:rPr lang="pl-PL" dirty="0"/>
              <a:t>3 1</a:t>
            </a:r>
          </a:p>
          <a:p>
            <a:r>
              <a:rPr lang="pl-PL" dirty="0"/>
              <a:t>4 2</a:t>
            </a:r>
          </a:p>
          <a:p>
            <a:r>
              <a:rPr lang="pl-PL" dirty="0"/>
              <a:t>5 4</a:t>
            </a:r>
          </a:p>
          <a:p>
            <a:r>
              <a:rPr lang="pl-PL" dirty="0"/>
              <a:t>5 1</a:t>
            </a:r>
          </a:p>
          <a:p>
            <a:r>
              <a:rPr lang="pl-PL" dirty="0"/>
              <a:t>6 2</a:t>
            </a:r>
          </a:p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874823" y="1412776"/>
            <a:ext cx="196560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</a:rPr>
              <a:t>Struktury:</a:t>
            </a:r>
          </a:p>
          <a:p>
            <a:endParaRPr lang="pl-PL" dirty="0"/>
          </a:p>
          <a:p>
            <a:r>
              <a:rPr lang="pl-PL" dirty="0"/>
              <a:t>Lista sąsiadów:</a:t>
            </a:r>
          </a:p>
          <a:p>
            <a:r>
              <a:rPr lang="pl-PL" dirty="0">
                <a:solidFill>
                  <a:srgbClr val="C00000"/>
                </a:solidFill>
              </a:rPr>
              <a:t>0 1 2 3 4 5 6</a:t>
            </a:r>
          </a:p>
          <a:p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4 0</a:t>
            </a:r>
          </a:p>
          <a:p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2 4</a:t>
            </a:r>
          </a:p>
        </p:txBody>
      </p:sp>
      <p:sp>
        <p:nvSpPr>
          <p:cNvPr id="38" name="pole tekstowe 37"/>
          <p:cNvSpPr txBox="1"/>
          <p:nvPr/>
        </p:nvSpPr>
        <p:spPr>
          <a:xfrm>
            <a:off x="5846757" y="3092767"/>
            <a:ext cx="17892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  <a:p>
            <a:r>
              <a:rPr lang="pl-PL" dirty="0"/>
              <a:t>Stopnie N+:</a:t>
            </a:r>
          </a:p>
          <a:p>
            <a:r>
              <a:rPr lang="pl-PL" dirty="0">
                <a:solidFill>
                  <a:srgbClr val="C00000"/>
                </a:solidFill>
              </a:rPr>
              <a:t>0 1 2 3 4 5 6</a:t>
            </a:r>
          </a:p>
          <a:p>
            <a:r>
              <a:rPr lang="pl-PL" dirty="0"/>
              <a:t>1 0 1 0 2 0 0 </a:t>
            </a:r>
          </a:p>
        </p:txBody>
      </p:sp>
    </p:spTree>
    <p:extLst>
      <p:ext uri="{BB962C8B-B14F-4D97-AF65-F5344CB8AC3E}">
        <p14:creationId xmlns:p14="http://schemas.microsoft.com/office/powerpoint/2010/main" val="1727412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574675" y="304800"/>
            <a:ext cx="8001000" cy="6032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2060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2060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2060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2060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pl-PL" altLang="pl-PL" sz="2400" kern="0" dirty="0">
                <a:solidFill>
                  <a:srgbClr val="C00000"/>
                </a:solidFill>
              </a:rPr>
              <a:t>Przykładowy problem - kolejność czynności</a:t>
            </a: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xmlns="" id="{2744192B-2902-4F5A-A9C3-F7F837CFFF3A}"/>
              </a:ext>
            </a:extLst>
          </p:cNvPr>
          <p:cNvGrpSpPr/>
          <p:nvPr/>
        </p:nvGrpSpPr>
        <p:grpSpPr>
          <a:xfrm>
            <a:off x="1835150" y="1190406"/>
            <a:ext cx="5808663" cy="4933950"/>
            <a:chOff x="1835150" y="1190406"/>
            <a:chExt cx="5808663" cy="4933950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72" t="15697" r="40208" b="26135"/>
            <a:stretch>
              <a:fillRect/>
            </a:stretch>
          </p:blipFill>
          <p:spPr bwMode="auto">
            <a:xfrm>
              <a:off x="1835150" y="1190406"/>
              <a:ext cx="5808663" cy="493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xmlns="" id="{AC3997EE-50D1-4BB5-9E16-34A6539D42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01" t="49630" r="61589" b="47823"/>
            <a:stretch/>
          </p:blipFill>
          <p:spPr bwMode="auto">
            <a:xfrm>
              <a:off x="4139952" y="3356992"/>
              <a:ext cx="288033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312929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Sortowanie topologiczne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4797152"/>
            <a:ext cx="8028186" cy="1295673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8" name="Elipsa 7"/>
          <p:cNvSpPr/>
          <p:nvPr/>
        </p:nvSpPr>
        <p:spPr bwMode="auto">
          <a:xfrm>
            <a:off x="1691680" y="2329757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V="1">
            <a:off x="1771230" y="1393653"/>
            <a:ext cx="1936675" cy="93648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1773962" y="2412039"/>
            <a:ext cx="911320" cy="119891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 flipV="1">
            <a:off x="3790810" y="1465661"/>
            <a:ext cx="152400" cy="252028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2843808" y="3649592"/>
            <a:ext cx="1080120" cy="40835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V="1">
            <a:off x="3995936" y="2401764"/>
            <a:ext cx="1368152" cy="158417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>
            <a:off x="3867010" y="1461457"/>
            <a:ext cx="1497078" cy="86867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 flipV="1">
            <a:off x="2761737" y="1465660"/>
            <a:ext cx="946167" cy="208823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" name="Elipsa 20"/>
          <p:cNvSpPr/>
          <p:nvPr/>
        </p:nvSpPr>
        <p:spPr bwMode="auto">
          <a:xfrm>
            <a:off x="3728452" y="1393653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4" name="Elipsa 23"/>
          <p:cNvSpPr/>
          <p:nvPr/>
        </p:nvSpPr>
        <p:spPr bwMode="auto">
          <a:xfrm>
            <a:off x="5372596" y="2328740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5" name="Elipsa 24"/>
          <p:cNvSpPr/>
          <p:nvPr/>
        </p:nvSpPr>
        <p:spPr bwMode="auto">
          <a:xfrm rot="21360000">
            <a:off x="2705830" y="3622758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b="1" dirty="0"/>
          </a:p>
        </p:txBody>
      </p:sp>
      <p:sp>
        <p:nvSpPr>
          <p:cNvPr id="26" name="Elipsa 25"/>
          <p:cNvSpPr/>
          <p:nvPr/>
        </p:nvSpPr>
        <p:spPr bwMode="auto">
          <a:xfrm>
            <a:off x="3923928" y="4056932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 flipV="1">
            <a:off x="1907705" y="3697909"/>
            <a:ext cx="777578" cy="57606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8" name="Elipsa 27"/>
          <p:cNvSpPr/>
          <p:nvPr/>
        </p:nvSpPr>
        <p:spPr bwMode="auto">
          <a:xfrm>
            <a:off x="1826098" y="4292079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3913501" y="4077072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0</a:t>
            </a: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2771800" y="3395734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1</a:t>
            </a: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5425669" y="2204864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2</a:t>
            </a: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1619672" y="4005064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3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779912" y="1196752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4</a:t>
            </a: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1609245" y="2027582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5</a:t>
            </a:r>
          </a:p>
        </p:txBody>
      </p:sp>
      <p:sp>
        <p:nvSpPr>
          <p:cNvPr id="35" name="Line 14"/>
          <p:cNvSpPr>
            <a:spLocks noChangeShapeType="1"/>
          </p:cNvSpPr>
          <p:nvPr/>
        </p:nvSpPr>
        <p:spPr bwMode="auto">
          <a:xfrm flipV="1">
            <a:off x="5148064" y="2509773"/>
            <a:ext cx="256282" cy="114949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" name="Elipsa 35"/>
          <p:cNvSpPr/>
          <p:nvPr/>
        </p:nvSpPr>
        <p:spPr bwMode="auto">
          <a:xfrm>
            <a:off x="5111723" y="3717032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4860032" y="3573016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6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539552" y="1196752"/>
            <a:ext cx="139333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Dane:</a:t>
            </a:r>
          </a:p>
          <a:p>
            <a:r>
              <a:rPr lang="pl-PL" dirty="0"/>
              <a:t>n=7, m=9</a:t>
            </a:r>
          </a:p>
          <a:p>
            <a:r>
              <a:rPr lang="pl-PL" dirty="0">
                <a:solidFill>
                  <a:srgbClr val="00B050"/>
                </a:solidFill>
              </a:rPr>
              <a:t>0 4</a:t>
            </a:r>
          </a:p>
          <a:p>
            <a:r>
              <a:rPr lang="pl-PL" dirty="0">
                <a:solidFill>
                  <a:srgbClr val="00B050"/>
                </a:solidFill>
              </a:rPr>
              <a:t>0 2</a:t>
            </a:r>
          </a:p>
          <a:p>
            <a:r>
              <a:rPr lang="pl-PL" dirty="0">
                <a:solidFill>
                  <a:srgbClr val="00B050"/>
                </a:solidFill>
              </a:rPr>
              <a:t>1 0 </a:t>
            </a:r>
          </a:p>
          <a:p>
            <a:r>
              <a:rPr lang="pl-PL" dirty="0">
                <a:solidFill>
                  <a:srgbClr val="00B050"/>
                </a:solidFill>
              </a:rPr>
              <a:t>1 4</a:t>
            </a:r>
          </a:p>
          <a:p>
            <a:r>
              <a:rPr lang="pl-PL" dirty="0">
                <a:solidFill>
                  <a:srgbClr val="00B050"/>
                </a:solidFill>
              </a:rPr>
              <a:t>3 1</a:t>
            </a:r>
          </a:p>
          <a:p>
            <a:r>
              <a:rPr lang="pl-PL" dirty="0"/>
              <a:t>4 2</a:t>
            </a:r>
          </a:p>
          <a:p>
            <a:r>
              <a:rPr lang="pl-PL" dirty="0"/>
              <a:t>5 4</a:t>
            </a:r>
          </a:p>
          <a:p>
            <a:r>
              <a:rPr lang="pl-PL" dirty="0"/>
              <a:t>5 1</a:t>
            </a:r>
          </a:p>
          <a:p>
            <a:r>
              <a:rPr lang="pl-PL" dirty="0"/>
              <a:t>6 2</a:t>
            </a:r>
          </a:p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874823" y="1412776"/>
            <a:ext cx="196560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</a:rPr>
              <a:t>Struktury:</a:t>
            </a:r>
          </a:p>
          <a:p>
            <a:endParaRPr lang="pl-PL" dirty="0"/>
          </a:p>
          <a:p>
            <a:r>
              <a:rPr lang="pl-PL" dirty="0"/>
              <a:t>Lista sąsiadów:</a:t>
            </a:r>
          </a:p>
          <a:p>
            <a:r>
              <a:rPr lang="pl-PL" dirty="0">
                <a:solidFill>
                  <a:srgbClr val="C00000"/>
                </a:solidFill>
              </a:rPr>
              <a:t>0 1 2 3 4 5 6</a:t>
            </a:r>
          </a:p>
          <a:p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4 0    1</a:t>
            </a:r>
          </a:p>
          <a:p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2 4</a:t>
            </a:r>
          </a:p>
        </p:txBody>
      </p:sp>
      <p:sp>
        <p:nvSpPr>
          <p:cNvPr id="38" name="pole tekstowe 37"/>
          <p:cNvSpPr txBox="1"/>
          <p:nvPr/>
        </p:nvSpPr>
        <p:spPr>
          <a:xfrm>
            <a:off x="5846757" y="3092767"/>
            <a:ext cx="17892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  <a:p>
            <a:r>
              <a:rPr lang="pl-PL" dirty="0"/>
              <a:t>Stopnie N+:</a:t>
            </a:r>
          </a:p>
          <a:p>
            <a:r>
              <a:rPr lang="pl-PL" dirty="0">
                <a:solidFill>
                  <a:srgbClr val="C00000"/>
                </a:solidFill>
              </a:rPr>
              <a:t>0 1 2 3 4 5 6</a:t>
            </a:r>
          </a:p>
          <a:p>
            <a:r>
              <a:rPr lang="pl-PL" dirty="0"/>
              <a:t>1 1 1 0 2 0 0 </a:t>
            </a:r>
          </a:p>
        </p:txBody>
      </p:sp>
    </p:spTree>
    <p:extLst>
      <p:ext uri="{BB962C8B-B14F-4D97-AF65-F5344CB8AC3E}">
        <p14:creationId xmlns:p14="http://schemas.microsoft.com/office/powerpoint/2010/main" val="37909814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Sortowanie topologiczne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4797152"/>
            <a:ext cx="8028186" cy="1295673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8" name="Elipsa 7"/>
          <p:cNvSpPr/>
          <p:nvPr/>
        </p:nvSpPr>
        <p:spPr bwMode="auto">
          <a:xfrm>
            <a:off x="1691680" y="2329757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V="1">
            <a:off x="1771230" y="1393653"/>
            <a:ext cx="1936675" cy="93648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1773962" y="2412039"/>
            <a:ext cx="911320" cy="119891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 flipV="1">
            <a:off x="3790810" y="1465661"/>
            <a:ext cx="152400" cy="252028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2843808" y="3649592"/>
            <a:ext cx="1080120" cy="40835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V="1">
            <a:off x="3995936" y="2401764"/>
            <a:ext cx="1368152" cy="158417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>
            <a:off x="3867010" y="1461457"/>
            <a:ext cx="1497078" cy="86867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 flipV="1">
            <a:off x="2761737" y="1465660"/>
            <a:ext cx="946167" cy="208823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" name="Elipsa 20"/>
          <p:cNvSpPr/>
          <p:nvPr/>
        </p:nvSpPr>
        <p:spPr bwMode="auto">
          <a:xfrm>
            <a:off x="3728452" y="1393653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4" name="Elipsa 23"/>
          <p:cNvSpPr/>
          <p:nvPr/>
        </p:nvSpPr>
        <p:spPr bwMode="auto">
          <a:xfrm>
            <a:off x="5372596" y="2328740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5" name="Elipsa 24"/>
          <p:cNvSpPr/>
          <p:nvPr/>
        </p:nvSpPr>
        <p:spPr bwMode="auto">
          <a:xfrm rot="21360000">
            <a:off x="2705830" y="3622758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b="1" dirty="0"/>
          </a:p>
        </p:txBody>
      </p:sp>
      <p:sp>
        <p:nvSpPr>
          <p:cNvPr id="26" name="Elipsa 25"/>
          <p:cNvSpPr/>
          <p:nvPr/>
        </p:nvSpPr>
        <p:spPr bwMode="auto">
          <a:xfrm>
            <a:off x="3923928" y="4056932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 flipV="1">
            <a:off x="1907705" y="3697909"/>
            <a:ext cx="777578" cy="57606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8" name="Elipsa 27"/>
          <p:cNvSpPr/>
          <p:nvPr/>
        </p:nvSpPr>
        <p:spPr bwMode="auto">
          <a:xfrm>
            <a:off x="1826098" y="4292079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3913501" y="4077072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0</a:t>
            </a: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2771800" y="3395734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1</a:t>
            </a: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5425669" y="2204864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2</a:t>
            </a: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1619672" y="4005064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3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779912" y="1196752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4</a:t>
            </a: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1609245" y="2027582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5</a:t>
            </a:r>
          </a:p>
        </p:txBody>
      </p:sp>
      <p:sp>
        <p:nvSpPr>
          <p:cNvPr id="35" name="Line 14"/>
          <p:cNvSpPr>
            <a:spLocks noChangeShapeType="1"/>
          </p:cNvSpPr>
          <p:nvPr/>
        </p:nvSpPr>
        <p:spPr bwMode="auto">
          <a:xfrm flipV="1">
            <a:off x="5148064" y="2509773"/>
            <a:ext cx="256282" cy="114949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" name="Elipsa 35"/>
          <p:cNvSpPr/>
          <p:nvPr/>
        </p:nvSpPr>
        <p:spPr bwMode="auto">
          <a:xfrm>
            <a:off x="5111723" y="3717032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4860032" y="3573016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6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539552" y="1196752"/>
            <a:ext cx="139333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Dane:</a:t>
            </a:r>
          </a:p>
          <a:p>
            <a:r>
              <a:rPr lang="pl-PL" dirty="0"/>
              <a:t>n=7, m=9</a:t>
            </a:r>
          </a:p>
          <a:p>
            <a:r>
              <a:rPr lang="pl-PL" dirty="0">
                <a:solidFill>
                  <a:srgbClr val="00B050"/>
                </a:solidFill>
              </a:rPr>
              <a:t>0 4</a:t>
            </a:r>
          </a:p>
          <a:p>
            <a:r>
              <a:rPr lang="pl-PL" dirty="0">
                <a:solidFill>
                  <a:srgbClr val="00B050"/>
                </a:solidFill>
              </a:rPr>
              <a:t>0 2</a:t>
            </a:r>
          </a:p>
          <a:p>
            <a:r>
              <a:rPr lang="pl-PL" dirty="0">
                <a:solidFill>
                  <a:srgbClr val="00B050"/>
                </a:solidFill>
              </a:rPr>
              <a:t>1 0 </a:t>
            </a:r>
          </a:p>
          <a:p>
            <a:r>
              <a:rPr lang="pl-PL" dirty="0">
                <a:solidFill>
                  <a:srgbClr val="00B050"/>
                </a:solidFill>
              </a:rPr>
              <a:t>1 4</a:t>
            </a:r>
          </a:p>
          <a:p>
            <a:r>
              <a:rPr lang="pl-PL" dirty="0">
                <a:solidFill>
                  <a:srgbClr val="00B050"/>
                </a:solidFill>
              </a:rPr>
              <a:t>3 1</a:t>
            </a:r>
          </a:p>
          <a:p>
            <a:r>
              <a:rPr lang="pl-PL" dirty="0">
                <a:solidFill>
                  <a:srgbClr val="00B050"/>
                </a:solidFill>
              </a:rPr>
              <a:t>4 2</a:t>
            </a:r>
          </a:p>
          <a:p>
            <a:r>
              <a:rPr lang="pl-PL" dirty="0"/>
              <a:t>5 4</a:t>
            </a:r>
          </a:p>
          <a:p>
            <a:r>
              <a:rPr lang="pl-PL" dirty="0"/>
              <a:t>5 1</a:t>
            </a:r>
          </a:p>
          <a:p>
            <a:r>
              <a:rPr lang="pl-PL" dirty="0"/>
              <a:t>6 2</a:t>
            </a:r>
          </a:p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874823" y="1412776"/>
            <a:ext cx="196560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</a:rPr>
              <a:t>Struktury:</a:t>
            </a:r>
          </a:p>
          <a:p>
            <a:endParaRPr lang="pl-PL" dirty="0"/>
          </a:p>
          <a:p>
            <a:r>
              <a:rPr lang="pl-PL" dirty="0"/>
              <a:t>Lista sąsiadów:</a:t>
            </a:r>
          </a:p>
          <a:p>
            <a:r>
              <a:rPr lang="pl-PL" dirty="0">
                <a:solidFill>
                  <a:srgbClr val="C00000"/>
                </a:solidFill>
              </a:rPr>
              <a:t>0 1 2 3 4 5 6</a:t>
            </a:r>
          </a:p>
          <a:p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4 0    1 2</a:t>
            </a:r>
          </a:p>
          <a:p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2 4</a:t>
            </a:r>
          </a:p>
        </p:txBody>
      </p:sp>
      <p:sp>
        <p:nvSpPr>
          <p:cNvPr id="38" name="pole tekstowe 37"/>
          <p:cNvSpPr txBox="1"/>
          <p:nvPr/>
        </p:nvSpPr>
        <p:spPr>
          <a:xfrm>
            <a:off x="5846757" y="3092767"/>
            <a:ext cx="17892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  <a:p>
            <a:r>
              <a:rPr lang="pl-PL" dirty="0"/>
              <a:t>Stopnie N+:</a:t>
            </a:r>
          </a:p>
          <a:p>
            <a:r>
              <a:rPr lang="pl-PL" dirty="0">
                <a:solidFill>
                  <a:srgbClr val="C00000"/>
                </a:solidFill>
              </a:rPr>
              <a:t>0 1 2 3 4 5 6</a:t>
            </a:r>
          </a:p>
          <a:p>
            <a:r>
              <a:rPr lang="pl-PL" dirty="0"/>
              <a:t>1 1 2 0 2 0 0 </a:t>
            </a:r>
          </a:p>
        </p:txBody>
      </p:sp>
    </p:spTree>
    <p:extLst>
      <p:ext uri="{BB962C8B-B14F-4D97-AF65-F5344CB8AC3E}">
        <p14:creationId xmlns:p14="http://schemas.microsoft.com/office/powerpoint/2010/main" val="16724911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Sortowanie topologiczne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4797152"/>
            <a:ext cx="8028186" cy="1295673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8" name="Elipsa 7"/>
          <p:cNvSpPr/>
          <p:nvPr/>
        </p:nvSpPr>
        <p:spPr bwMode="auto">
          <a:xfrm>
            <a:off x="1691680" y="2329757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V="1">
            <a:off x="1771230" y="1393653"/>
            <a:ext cx="1936675" cy="93648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1773962" y="2412039"/>
            <a:ext cx="911320" cy="119891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 flipV="1">
            <a:off x="3790810" y="1465661"/>
            <a:ext cx="152400" cy="252028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2843808" y="3649592"/>
            <a:ext cx="1080120" cy="40835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V="1">
            <a:off x="3995936" y="2401764"/>
            <a:ext cx="1368152" cy="158417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>
            <a:off x="3867010" y="1461457"/>
            <a:ext cx="1497078" cy="86867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 flipV="1">
            <a:off x="2761737" y="1465660"/>
            <a:ext cx="946167" cy="208823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" name="Elipsa 20"/>
          <p:cNvSpPr/>
          <p:nvPr/>
        </p:nvSpPr>
        <p:spPr bwMode="auto">
          <a:xfrm>
            <a:off x="3728452" y="1393653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4" name="Elipsa 23"/>
          <p:cNvSpPr/>
          <p:nvPr/>
        </p:nvSpPr>
        <p:spPr bwMode="auto">
          <a:xfrm>
            <a:off x="5372596" y="2328740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5" name="Elipsa 24"/>
          <p:cNvSpPr/>
          <p:nvPr/>
        </p:nvSpPr>
        <p:spPr bwMode="auto">
          <a:xfrm rot="21360000">
            <a:off x="2705830" y="3622758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b="1" dirty="0"/>
          </a:p>
        </p:txBody>
      </p:sp>
      <p:sp>
        <p:nvSpPr>
          <p:cNvPr id="26" name="Elipsa 25"/>
          <p:cNvSpPr/>
          <p:nvPr/>
        </p:nvSpPr>
        <p:spPr bwMode="auto">
          <a:xfrm>
            <a:off x="3923928" y="4056932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 flipV="1">
            <a:off x="1907705" y="3697909"/>
            <a:ext cx="777578" cy="57606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8" name="Elipsa 27"/>
          <p:cNvSpPr/>
          <p:nvPr/>
        </p:nvSpPr>
        <p:spPr bwMode="auto">
          <a:xfrm>
            <a:off x="1826098" y="4292079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3913501" y="4077072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0</a:t>
            </a: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2771800" y="3395734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1</a:t>
            </a: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5425669" y="2204864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2</a:t>
            </a: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1619672" y="4005064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3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779912" y="1196752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4</a:t>
            </a: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1609245" y="2027582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5</a:t>
            </a:r>
          </a:p>
        </p:txBody>
      </p:sp>
      <p:sp>
        <p:nvSpPr>
          <p:cNvPr id="35" name="Line 14"/>
          <p:cNvSpPr>
            <a:spLocks noChangeShapeType="1"/>
          </p:cNvSpPr>
          <p:nvPr/>
        </p:nvSpPr>
        <p:spPr bwMode="auto">
          <a:xfrm flipV="1">
            <a:off x="5148064" y="2509773"/>
            <a:ext cx="256282" cy="114949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" name="Elipsa 35"/>
          <p:cNvSpPr/>
          <p:nvPr/>
        </p:nvSpPr>
        <p:spPr bwMode="auto">
          <a:xfrm>
            <a:off x="5111723" y="3717032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4860032" y="3573016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6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539552" y="1196752"/>
            <a:ext cx="139333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Dane:</a:t>
            </a:r>
          </a:p>
          <a:p>
            <a:r>
              <a:rPr lang="pl-PL" dirty="0"/>
              <a:t>n=7, m=9</a:t>
            </a:r>
          </a:p>
          <a:p>
            <a:r>
              <a:rPr lang="pl-PL" dirty="0">
                <a:solidFill>
                  <a:srgbClr val="00B050"/>
                </a:solidFill>
              </a:rPr>
              <a:t>0 4</a:t>
            </a:r>
          </a:p>
          <a:p>
            <a:r>
              <a:rPr lang="pl-PL" dirty="0">
                <a:solidFill>
                  <a:srgbClr val="00B050"/>
                </a:solidFill>
              </a:rPr>
              <a:t>0 2</a:t>
            </a:r>
          </a:p>
          <a:p>
            <a:r>
              <a:rPr lang="pl-PL" dirty="0">
                <a:solidFill>
                  <a:srgbClr val="00B050"/>
                </a:solidFill>
              </a:rPr>
              <a:t>1 0 </a:t>
            </a:r>
          </a:p>
          <a:p>
            <a:r>
              <a:rPr lang="pl-PL" dirty="0">
                <a:solidFill>
                  <a:srgbClr val="00B050"/>
                </a:solidFill>
              </a:rPr>
              <a:t>1 4</a:t>
            </a:r>
          </a:p>
          <a:p>
            <a:r>
              <a:rPr lang="pl-PL" dirty="0">
                <a:solidFill>
                  <a:srgbClr val="00B050"/>
                </a:solidFill>
              </a:rPr>
              <a:t>3 1</a:t>
            </a:r>
          </a:p>
          <a:p>
            <a:r>
              <a:rPr lang="pl-PL" dirty="0">
                <a:solidFill>
                  <a:srgbClr val="00B050"/>
                </a:solidFill>
              </a:rPr>
              <a:t>4 2</a:t>
            </a:r>
          </a:p>
          <a:p>
            <a:r>
              <a:rPr lang="pl-PL" dirty="0">
                <a:solidFill>
                  <a:srgbClr val="00B050"/>
                </a:solidFill>
              </a:rPr>
              <a:t>5 4</a:t>
            </a:r>
          </a:p>
          <a:p>
            <a:r>
              <a:rPr lang="pl-PL" dirty="0"/>
              <a:t>5 1</a:t>
            </a:r>
          </a:p>
          <a:p>
            <a:r>
              <a:rPr lang="pl-PL" dirty="0"/>
              <a:t>6 2</a:t>
            </a:r>
          </a:p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874823" y="1412776"/>
            <a:ext cx="196560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</a:rPr>
              <a:t>Struktury:</a:t>
            </a:r>
          </a:p>
          <a:p>
            <a:endParaRPr lang="pl-PL" dirty="0"/>
          </a:p>
          <a:p>
            <a:r>
              <a:rPr lang="pl-PL" dirty="0"/>
              <a:t>Lista sąsiadów:</a:t>
            </a:r>
          </a:p>
          <a:p>
            <a:r>
              <a:rPr lang="pl-PL" dirty="0">
                <a:solidFill>
                  <a:srgbClr val="C00000"/>
                </a:solidFill>
              </a:rPr>
              <a:t>0 1 2 3 4 5 6</a:t>
            </a:r>
          </a:p>
          <a:p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4 0    1 2 4</a:t>
            </a:r>
          </a:p>
          <a:p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2 4</a:t>
            </a:r>
          </a:p>
        </p:txBody>
      </p:sp>
      <p:sp>
        <p:nvSpPr>
          <p:cNvPr id="38" name="pole tekstowe 37"/>
          <p:cNvSpPr txBox="1"/>
          <p:nvPr/>
        </p:nvSpPr>
        <p:spPr>
          <a:xfrm>
            <a:off x="5846757" y="3092767"/>
            <a:ext cx="17892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  <a:p>
            <a:r>
              <a:rPr lang="pl-PL" dirty="0"/>
              <a:t>Stopnie N+:</a:t>
            </a:r>
          </a:p>
          <a:p>
            <a:r>
              <a:rPr lang="pl-PL" dirty="0">
                <a:solidFill>
                  <a:srgbClr val="C00000"/>
                </a:solidFill>
              </a:rPr>
              <a:t>0 1 2 3 4 5 6</a:t>
            </a:r>
          </a:p>
          <a:p>
            <a:r>
              <a:rPr lang="pl-PL" dirty="0"/>
              <a:t>1 1 2 0 3 0 0 </a:t>
            </a:r>
          </a:p>
        </p:txBody>
      </p:sp>
    </p:spTree>
    <p:extLst>
      <p:ext uri="{BB962C8B-B14F-4D97-AF65-F5344CB8AC3E}">
        <p14:creationId xmlns:p14="http://schemas.microsoft.com/office/powerpoint/2010/main" val="40228411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Sortowanie topologiczne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4797152"/>
            <a:ext cx="8028186" cy="1295673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8" name="Elipsa 7"/>
          <p:cNvSpPr/>
          <p:nvPr/>
        </p:nvSpPr>
        <p:spPr bwMode="auto">
          <a:xfrm>
            <a:off x="1691680" y="2329757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V="1">
            <a:off x="1771230" y="1393653"/>
            <a:ext cx="1936675" cy="93648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1773962" y="2412039"/>
            <a:ext cx="911320" cy="119891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 flipV="1">
            <a:off x="3790810" y="1465661"/>
            <a:ext cx="152400" cy="252028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2843808" y="3649592"/>
            <a:ext cx="1080120" cy="40835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V="1">
            <a:off x="3995936" y="2401764"/>
            <a:ext cx="1368152" cy="158417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>
            <a:off x="3867010" y="1461457"/>
            <a:ext cx="1497078" cy="86867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 flipV="1">
            <a:off x="2761737" y="1465660"/>
            <a:ext cx="946167" cy="208823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" name="Elipsa 20"/>
          <p:cNvSpPr/>
          <p:nvPr/>
        </p:nvSpPr>
        <p:spPr bwMode="auto">
          <a:xfrm>
            <a:off x="3728452" y="1393653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4" name="Elipsa 23"/>
          <p:cNvSpPr/>
          <p:nvPr/>
        </p:nvSpPr>
        <p:spPr bwMode="auto">
          <a:xfrm>
            <a:off x="5372596" y="2328740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5" name="Elipsa 24"/>
          <p:cNvSpPr/>
          <p:nvPr/>
        </p:nvSpPr>
        <p:spPr bwMode="auto">
          <a:xfrm rot="21360000">
            <a:off x="2705830" y="3622758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b="1" dirty="0"/>
          </a:p>
        </p:txBody>
      </p:sp>
      <p:sp>
        <p:nvSpPr>
          <p:cNvPr id="26" name="Elipsa 25"/>
          <p:cNvSpPr/>
          <p:nvPr/>
        </p:nvSpPr>
        <p:spPr bwMode="auto">
          <a:xfrm>
            <a:off x="3923928" y="4056932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 flipV="1">
            <a:off x="1907705" y="3697909"/>
            <a:ext cx="777578" cy="57606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8" name="Elipsa 27"/>
          <p:cNvSpPr/>
          <p:nvPr/>
        </p:nvSpPr>
        <p:spPr bwMode="auto">
          <a:xfrm>
            <a:off x="1826098" y="4292079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3913501" y="4077072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0</a:t>
            </a: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2771800" y="3395734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1</a:t>
            </a: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5425669" y="2204864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2</a:t>
            </a: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1619672" y="4005064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3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779912" y="1196752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4</a:t>
            </a: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1609245" y="2027582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5</a:t>
            </a:r>
          </a:p>
        </p:txBody>
      </p:sp>
      <p:sp>
        <p:nvSpPr>
          <p:cNvPr id="35" name="Line 14"/>
          <p:cNvSpPr>
            <a:spLocks noChangeShapeType="1"/>
          </p:cNvSpPr>
          <p:nvPr/>
        </p:nvSpPr>
        <p:spPr bwMode="auto">
          <a:xfrm flipV="1">
            <a:off x="5148064" y="2509773"/>
            <a:ext cx="256282" cy="114949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" name="Elipsa 35"/>
          <p:cNvSpPr/>
          <p:nvPr/>
        </p:nvSpPr>
        <p:spPr bwMode="auto">
          <a:xfrm>
            <a:off x="5111723" y="3717032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4860032" y="3573016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6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539552" y="1196752"/>
            <a:ext cx="139333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Dane:</a:t>
            </a:r>
          </a:p>
          <a:p>
            <a:r>
              <a:rPr lang="pl-PL" dirty="0"/>
              <a:t>n=7, m=9</a:t>
            </a:r>
          </a:p>
          <a:p>
            <a:r>
              <a:rPr lang="pl-PL" dirty="0">
                <a:solidFill>
                  <a:srgbClr val="00B050"/>
                </a:solidFill>
              </a:rPr>
              <a:t>0 4</a:t>
            </a:r>
          </a:p>
          <a:p>
            <a:r>
              <a:rPr lang="pl-PL" dirty="0">
                <a:solidFill>
                  <a:srgbClr val="00B050"/>
                </a:solidFill>
              </a:rPr>
              <a:t>0 2</a:t>
            </a:r>
          </a:p>
          <a:p>
            <a:r>
              <a:rPr lang="pl-PL" dirty="0">
                <a:solidFill>
                  <a:srgbClr val="00B050"/>
                </a:solidFill>
              </a:rPr>
              <a:t>1 0 </a:t>
            </a:r>
          </a:p>
          <a:p>
            <a:r>
              <a:rPr lang="pl-PL" dirty="0">
                <a:solidFill>
                  <a:srgbClr val="00B050"/>
                </a:solidFill>
              </a:rPr>
              <a:t>1 4</a:t>
            </a:r>
          </a:p>
          <a:p>
            <a:r>
              <a:rPr lang="pl-PL" dirty="0">
                <a:solidFill>
                  <a:srgbClr val="00B050"/>
                </a:solidFill>
              </a:rPr>
              <a:t>3 1</a:t>
            </a:r>
          </a:p>
          <a:p>
            <a:r>
              <a:rPr lang="pl-PL" dirty="0">
                <a:solidFill>
                  <a:srgbClr val="00B050"/>
                </a:solidFill>
              </a:rPr>
              <a:t>4 2</a:t>
            </a:r>
          </a:p>
          <a:p>
            <a:r>
              <a:rPr lang="pl-PL" dirty="0">
                <a:solidFill>
                  <a:srgbClr val="00B050"/>
                </a:solidFill>
              </a:rPr>
              <a:t>5 4</a:t>
            </a:r>
          </a:p>
          <a:p>
            <a:r>
              <a:rPr lang="pl-PL" dirty="0">
                <a:solidFill>
                  <a:srgbClr val="00B050"/>
                </a:solidFill>
              </a:rPr>
              <a:t>5 1</a:t>
            </a:r>
          </a:p>
          <a:p>
            <a:r>
              <a:rPr lang="pl-PL" dirty="0"/>
              <a:t>6 2</a:t>
            </a:r>
          </a:p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874823" y="1412776"/>
            <a:ext cx="196560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</a:rPr>
              <a:t>Struktury:</a:t>
            </a:r>
          </a:p>
          <a:p>
            <a:endParaRPr lang="pl-PL" dirty="0"/>
          </a:p>
          <a:p>
            <a:r>
              <a:rPr lang="pl-PL" dirty="0"/>
              <a:t>Lista sąsiadów:</a:t>
            </a:r>
          </a:p>
          <a:p>
            <a:r>
              <a:rPr lang="pl-PL" dirty="0">
                <a:solidFill>
                  <a:srgbClr val="C00000"/>
                </a:solidFill>
              </a:rPr>
              <a:t>0 1 2 3 4 5 6</a:t>
            </a:r>
          </a:p>
          <a:p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4 0    1 2 4</a:t>
            </a:r>
          </a:p>
          <a:p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2 4          1</a:t>
            </a:r>
          </a:p>
        </p:txBody>
      </p:sp>
      <p:sp>
        <p:nvSpPr>
          <p:cNvPr id="38" name="pole tekstowe 37"/>
          <p:cNvSpPr txBox="1"/>
          <p:nvPr/>
        </p:nvSpPr>
        <p:spPr>
          <a:xfrm>
            <a:off x="5846757" y="3092767"/>
            <a:ext cx="17892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  <a:p>
            <a:r>
              <a:rPr lang="pl-PL" dirty="0"/>
              <a:t>Stopnie N+:</a:t>
            </a:r>
          </a:p>
          <a:p>
            <a:r>
              <a:rPr lang="pl-PL" dirty="0">
                <a:solidFill>
                  <a:srgbClr val="C00000"/>
                </a:solidFill>
              </a:rPr>
              <a:t>0 1 2 3 4 5 6</a:t>
            </a:r>
          </a:p>
          <a:p>
            <a:r>
              <a:rPr lang="pl-PL" dirty="0"/>
              <a:t>1 2 2 0 3 0 0 </a:t>
            </a:r>
          </a:p>
        </p:txBody>
      </p:sp>
    </p:spTree>
    <p:extLst>
      <p:ext uri="{BB962C8B-B14F-4D97-AF65-F5344CB8AC3E}">
        <p14:creationId xmlns:p14="http://schemas.microsoft.com/office/powerpoint/2010/main" val="17650053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Sortowanie topologiczne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4797152"/>
            <a:ext cx="8028186" cy="1295673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8" name="Elipsa 7"/>
          <p:cNvSpPr/>
          <p:nvPr/>
        </p:nvSpPr>
        <p:spPr bwMode="auto">
          <a:xfrm>
            <a:off x="1691680" y="2329757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V="1">
            <a:off x="1771230" y="1393653"/>
            <a:ext cx="1936675" cy="93648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1773962" y="2412039"/>
            <a:ext cx="911320" cy="119891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 flipV="1">
            <a:off x="3790810" y="1465661"/>
            <a:ext cx="152400" cy="252028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2843808" y="3649592"/>
            <a:ext cx="1080120" cy="40835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V="1">
            <a:off x="3995936" y="2401764"/>
            <a:ext cx="1368152" cy="158417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>
            <a:off x="3867010" y="1461457"/>
            <a:ext cx="1497078" cy="86867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 flipV="1">
            <a:off x="2761737" y="1465660"/>
            <a:ext cx="946167" cy="208823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" name="Elipsa 20"/>
          <p:cNvSpPr/>
          <p:nvPr/>
        </p:nvSpPr>
        <p:spPr bwMode="auto">
          <a:xfrm>
            <a:off x="3728452" y="1393653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4" name="Elipsa 23"/>
          <p:cNvSpPr/>
          <p:nvPr/>
        </p:nvSpPr>
        <p:spPr bwMode="auto">
          <a:xfrm>
            <a:off x="5372596" y="2328740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5" name="Elipsa 24"/>
          <p:cNvSpPr/>
          <p:nvPr/>
        </p:nvSpPr>
        <p:spPr bwMode="auto">
          <a:xfrm rot="21360000">
            <a:off x="2705830" y="3622758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b="1" dirty="0"/>
          </a:p>
        </p:txBody>
      </p:sp>
      <p:sp>
        <p:nvSpPr>
          <p:cNvPr id="26" name="Elipsa 25"/>
          <p:cNvSpPr/>
          <p:nvPr/>
        </p:nvSpPr>
        <p:spPr bwMode="auto">
          <a:xfrm>
            <a:off x="3923928" y="4056932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 flipV="1">
            <a:off x="1907705" y="3697909"/>
            <a:ext cx="777578" cy="57606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8" name="Elipsa 27"/>
          <p:cNvSpPr/>
          <p:nvPr/>
        </p:nvSpPr>
        <p:spPr bwMode="auto">
          <a:xfrm>
            <a:off x="1826098" y="4292079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3913501" y="4077072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0</a:t>
            </a: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2771800" y="3395734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1</a:t>
            </a: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5425669" y="2204864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2</a:t>
            </a: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1619672" y="4005064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3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779912" y="1196752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4</a:t>
            </a: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1609245" y="2027582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5</a:t>
            </a:r>
          </a:p>
        </p:txBody>
      </p:sp>
      <p:sp>
        <p:nvSpPr>
          <p:cNvPr id="35" name="Line 14"/>
          <p:cNvSpPr>
            <a:spLocks noChangeShapeType="1"/>
          </p:cNvSpPr>
          <p:nvPr/>
        </p:nvSpPr>
        <p:spPr bwMode="auto">
          <a:xfrm flipV="1">
            <a:off x="5148064" y="2509773"/>
            <a:ext cx="256282" cy="114949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" name="Elipsa 35"/>
          <p:cNvSpPr/>
          <p:nvPr/>
        </p:nvSpPr>
        <p:spPr bwMode="auto">
          <a:xfrm>
            <a:off x="5111723" y="3717032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4860032" y="3573016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6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539552" y="1196752"/>
            <a:ext cx="139333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Dane:</a:t>
            </a:r>
          </a:p>
          <a:p>
            <a:r>
              <a:rPr lang="pl-PL" dirty="0"/>
              <a:t>n=7, m=9</a:t>
            </a:r>
          </a:p>
          <a:p>
            <a:r>
              <a:rPr lang="pl-PL" dirty="0">
                <a:solidFill>
                  <a:srgbClr val="00B050"/>
                </a:solidFill>
              </a:rPr>
              <a:t>0 4</a:t>
            </a:r>
          </a:p>
          <a:p>
            <a:r>
              <a:rPr lang="pl-PL" dirty="0">
                <a:solidFill>
                  <a:srgbClr val="00B050"/>
                </a:solidFill>
              </a:rPr>
              <a:t>0 2</a:t>
            </a:r>
          </a:p>
          <a:p>
            <a:r>
              <a:rPr lang="pl-PL" dirty="0">
                <a:solidFill>
                  <a:srgbClr val="00B050"/>
                </a:solidFill>
              </a:rPr>
              <a:t>1 0 </a:t>
            </a:r>
          </a:p>
          <a:p>
            <a:r>
              <a:rPr lang="pl-PL" dirty="0">
                <a:solidFill>
                  <a:srgbClr val="00B050"/>
                </a:solidFill>
              </a:rPr>
              <a:t>1 4</a:t>
            </a:r>
          </a:p>
          <a:p>
            <a:r>
              <a:rPr lang="pl-PL" dirty="0">
                <a:solidFill>
                  <a:srgbClr val="00B050"/>
                </a:solidFill>
              </a:rPr>
              <a:t>3 1</a:t>
            </a:r>
          </a:p>
          <a:p>
            <a:r>
              <a:rPr lang="pl-PL" dirty="0">
                <a:solidFill>
                  <a:srgbClr val="00B050"/>
                </a:solidFill>
              </a:rPr>
              <a:t>4 2</a:t>
            </a:r>
          </a:p>
          <a:p>
            <a:r>
              <a:rPr lang="pl-PL" dirty="0">
                <a:solidFill>
                  <a:srgbClr val="00B050"/>
                </a:solidFill>
              </a:rPr>
              <a:t>5 4</a:t>
            </a:r>
          </a:p>
          <a:p>
            <a:r>
              <a:rPr lang="pl-PL" dirty="0">
                <a:solidFill>
                  <a:srgbClr val="00B050"/>
                </a:solidFill>
              </a:rPr>
              <a:t>5 1</a:t>
            </a:r>
          </a:p>
          <a:p>
            <a:r>
              <a:rPr lang="pl-PL" dirty="0">
                <a:solidFill>
                  <a:srgbClr val="00B050"/>
                </a:solidFill>
              </a:rPr>
              <a:t>6 2</a:t>
            </a:r>
          </a:p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874823" y="1412776"/>
            <a:ext cx="196560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</a:rPr>
              <a:t>Struktury:</a:t>
            </a:r>
          </a:p>
          <a:p>
            <a:endParaRPr lang="pl-PL" dirty="0"/>
          </a:p>
          <a:p>
            <a:r>
              <a:rPr lang="pl-PL" dirty="0"/>
              <a:t>Lista sąsiadów:</a:t>
            </a:r>
          </a:p>
          <a:p>
            <a:r>
              <a:rPr lang="pl-PL" dirty="0">
                <a:solidFill>
                  <a:srgbClr val="C00000"/>
                </a:solidFill>
              </a:rPr>
              <a:t>0 1 2 3 4 5 6</a:t>
            </a:r>
          </a:p>
          <a:p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4 0    1 2 4 2</a:t>
            </a:r>
          </a:p>
          <a:p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2 4          1</a:t>
            </a:r>
          </a:p>
        </p:txBody>
      </p:sp>
      <p:sp>
        <p:nvSpPr>
          <p:cNvPr id="38" name="pole tekstowe 37"/>
          <p:cNvSpPr txBox="1"/>
          <p:nvPr/>
        </p:nvSpPr>
        <p:spPr>
          <a:xfrm>
            <a:off x="5846757" y="3092767"/>
            <a:ext cx="17892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  <a:p>
            <a:r>
              <a:rPr lang="pl-PL" dirty="0"/>
              <a:t>Stopnie N+:</a:t>
            </a:r>
          </a:p>
          <a:p>
            <a:r>
              <a:rPr lang="pl-PL" dirty="0">
                <a:solidFill>
                  <a:srgbClr val="C00000"/>
                </a:solidFill>
              </a:rPr>
              <a:t>0 1 2 3 4 5 6</a:t>
            </a:r>
          </a:p>
          <a:p>
            <a:r>
              <a:rPr lang="pl-PL" dirty="0"/>
              <a:t>1 2 3 0 3 0 0 </a:t>
            </a:r>
          </a:p>
        </p:txBody>
      </p:sp>
    </p:spTree>
    <p:extLst>
      <p:ext uri="{BB962C8B-B14F-4D97-AF65-F5344CB8AC3E}">
        <p14:creationId xmlns:p14="http://schemas.microsoft.com/office/powerpoint/2010/main" val="20462345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Sortowanie topologiczne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4797152"/>
            <a:ext cx="8028186" cy="1295673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Q: </a:t>
            </a:r>
            <a:r>
              <a:rPr lang="pl-PL" dirty="0">
                <a:solidFill>
                  <a:srgbClr val="0070C0"/>
                </a:solidFill>
              </a:rPr>
              <a:t>3, 5, 6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 </a:t>
            </a:r>
          </a:p>
        </p:txBody>
      </p:sp>
      <p:sp>
        <p:nvSpPr>
          <p:cNvPr id="8" name="Elipsa 7"/>
          <p:cNvSpPr/>
          <p:nvPr/>
        </p:nvSpPr>
        <p:spPr bwMode="auto">
          <a:xfrm>
            <a:off x="1691680" y="2329757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V="1">
            <a:off x="1771230" y="1393653"/>
            <a:ext cx="1936675" cy="93648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1773962" y="2412039"/>
            <a:ext cx="911320" cy="119891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 flipV="1">
            <a:off x="3790810" y="1465661"/>
            <a:ext cx="152400" cy="252028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2843808" y="3649592"/>
            <a:ext cx="1080120" cy="40835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V="1">
            <a:off x="3995936" y="2401764"/>
            <a:ext cx="1368152" cy="158417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>
            <a:off x="3867010" y="1461457"/>
            <a:ext cx="1497078" cy="86867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 flipV="1">
            <a:off x="2761737" y="1465660"/>
            <a:ext cx="946167" cy="208823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" name="Elipsa 20"/>
          <p:cNvSpPr/>
          <p:nvPr/>
        </p:nvSpPr>
        <p:spPr bwMode="auto">
          <a:xfrm>
            <a:off x="3728452" y="1393653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4" name="Elipsa 23"/>
          <p:cNvSpPr/>
          <p:nvPr/>
        </p:nvSpPr>
        <p:spPr bwMode="auto">
          <a:xfrm>
            <a:off x="5372596" y="2328740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5" name="Elipsa 24"/>
          <p:cNvSpPr/>
          <p:nvPr/>
        </p:nvSpPr>
        <p:spPr bwMode="auto">
          <a:xfrm rot="21360000">
            <a:off x="2705830" y="3622758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b="1" dirty="0"/>
          </a:p>
        </p:txBody>
      </p:sp>
      <p:sp>
        <p:nvSpPr>
          <p:cNvPr id="26" name="Elipsa 25"/>
          <p:cNvSpPr/>
          <p:nvPr/>
        </p:nvSpPr>
        <p:spPr bwMode="auto">
          <a:xfrm>
            <a:off x="3923928" y="4056932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 flipV="1">
            <a:off x="1907705" y="3697909"/>
            <a:ext cx="777578" cy="57606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8" name="Elipsa 27"/>
          <p:cNvSpPr/>
          <p:nvPr/>
        </p:nvSpPr>
        <p:spPr bwMode="auto">
          <a:xfrm>
            <a:off x="1826098" y="4292079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3913501" y="4077072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0</a:t>
            </a: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2771800" y="3395734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1</a:t>
            </a: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5425669" y="2204864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2</a:t>
            </a: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1619672" y="4005064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3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779912" y="1196752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4</a:t>
            </a: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1609245" y="2027582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5</a:t>
            </a:r>
          </a:p>
        </p:txBody>
      </p:sp>
      <p:sp>
        <p:nvSpPr>
          <p:cNvPr id="35" name="Line 14"/>
          <p:cNvSpPr>
            <a:spLocks noChangeShapeType="1"/>
          </p:cNvSpPr>
          <p:nvPr/>
        </p:nvSpPr>
        <p:spPr bwMode="auto">
          <a:xfrm flipV="1">
            <a:off x="5148064" y="2509773"/>
            <a:ext cx="256282" cy="114949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" name="Elipsa 35"/>
          <p:cNvSpPr/>
          <p:nvPr/>
        </p:nvSpPr>
        <p:spPr bwMode="auto">
          <a:xfrm>
            <a:off x="5111723" y="3717032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4860032" y="3573016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6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539552" y="1196752"/>
            <a:ext cx="139333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Dane:</a:t>
            </a:r>
          </a:p>
          <a:p>
            <a:r>
              <a:rPr lang="pl-PL" dirty="0"/>
              <a:t>n=7, m=9</a:t>
            </a:r>
          </a:p>
          <a:p>
            <a:r>
              <a:rPr lang="pl-PL" dirty="0">
                <a:solidFill>
                  <a:srgbClr val="00B050"/>
                </a:solidFill>
              </a:rPr>
              <a:t>0 4</a:t>
            </a:r>
          </a:p>
          <a:p>
            <a:r>
              <a:rPr lang="pl-PL" dirty="0">
                <a:solidFill>
                  <a:srgbClr val="00B050"/>
                </a:solidFill>
              </a:rPr>
              <a:t>0 2</a:t>
            </a:r>
          </a:p>
          <a:p>
            <a:r>
              <a:rPr lang="pl-PL" dirty="0">
                <a:solidFill>
                  <a:srgbClr val="00B050"/>
                </a:solidFill>
              </a:rPr>
              <a:t>1 0 </a:t>
            </a:r>
          </a:p>
          <a:p>
            <a:r>
              <a:rPr lang="pl-PL" dirty="0">
                <a:solidFill>
                  <a:srgbClr val="00B050"/>
                </a:solidFill>
              </a:rPr>
              <a:t>1 4</a:t>
            </a:r>
          </a:p>
          <a:p>
            <a:r>
              <a:rPr lang="pl-PL" dirty="0">
                <a:solidFill>
                  <a:srgbClr val="00B050"/>
                </a:solidFill>
              </a:rPr>
              <a:t>3 1</a:t>
            </a:r>
          </a:p>
          <a:p>
            <a:r>
              <a:rPr lang="pl-PL" dirty="0">
                <a:solidFill>
                  <a:srgbClr val="00B050"/>
                </a:solidFill>
              </a:rPr>
              <a:t>4 2</a:t>
            </a:r>
          </a:p>
          <a:p>
            <a:r>
              <a:rPr lang="pl-PL" dirty="0">
                <a:solidFill>
                  <a:srgbClr val="00B050"/>
                </a:solidFill>
              </a:rPr>
              <a:t>5 4</a:t>
            </a:r>
          </a:p>
          <a:p>
            <a:r>
              <a:rPr lang="pl-PL" dirty="0">
                <a:solidFill>
                  <a:srgbClr val="00B050"/>
                </a:solidFill>
              </a:rPr>
              <a:t>5 1</a:t>
            </a:r>
          </a:p>
          <a:p>
            <a:r>
              <a:rPr lang="pl-PL" dirty="0">
                <a:solidFill>
                  <a:srgbClr val="00B050"/>
                </a:solidFill>
              </a:rPr>
              <a:t>6 2</a:t>
            </a:r>
          </a:p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874823" y="1412776"/>
            <a:ext cx="196560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</a:rPr>
              <a:t>Struktury:</a:t>
            </a:r>
          </a:p>
          <a:p>
            <a:endParaRPr lang="pl-PL" dirty="0"/>
          </a:p>
          <a:p>
            <a:r>
              <a:rPr lang="pl-PL" dirty="0"/>
              <a:t>Lista sąsiadów:</a:t>
            </a:r>
          </a:p>
          <a:p>
            <a:r>
              <a:rPr lang="pl-PL" dirty="0">
                <a:solidFill>
                  <a:srgbClr val="C00000"/>
                </a:solidFill>
              </a:rPr>
              <a:t>0 1 2 3 4 5 6</a:t>
            </a:r>
          </a:p>
          <a:p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4 0    1 2 4 2</a:t>
            </a:r>
          </a:p>
          <a:p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2 4          1</a:t>
            </a:r>
          </a:p>
        </p:txBody>
      </p:sp>
      <p:sp>
        <p:nvSpPr>
          <p:cNvPr id="38" name="pole tekstowe 37"/>
          <p:cNvSpPr txBox="1"/>
          <p:nvPr/>
        </p:nvSpPr>
        <p:spPr>
          <a:xfrm>
            <a:off x="5846757" y="3092767"/>
            <a:ext cx="17892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  <a:p>
            <a:r>
              <a:rPr lang="pl-PL" dirty="0"/>
              <a:t>Stopnie N+:</a:t>
            </a:r>
          </a:p>
          <a:p>
            <a:r>
              <a:rPr lang="pl-PL" dirty="0">
                <a:solidFill>
                  <a:srgbClr val="C00000"/>
                </a:solidFill>
              </a:rPr>
              <a:t>0 1 2 3 4 5 6</a:t>
            </a:r>
          </a:p>
          <a:p>
            <a:r>
              <a:rPr lang="pl-PL" dirty="0"/>
              <a:t>1 2 3 </a:t>
            </a:r>
            <a:r>
              <a:rPr lang="pl-PL" dirty="0">
                <a:solidFill>
                  <a:srgbClr val="0070C0"/>
                </a:solidFill>
              </a:rPr>
              <a:t>0</a:t>
            </a:r>
            <a:r>
              <a:rPr lang="pl-PL" dirty="0"/>
              <a:t> 3 </a:t>
            </a:r>
            <a:r>
              <a:rPr lang="pl-PL" dirty="0">
                <a:solidFill>
                  <a:srgbClr val="0070C0"/>
                </a:solidFill>
              </a:rPr>
              <a:t>0 0 </a:t>
            </a:r>
          </a:p>
        </p:txBody>
      </p:sp>
    </p:spTree>
    <p:extLst>
      <p:ext uri="{BB962C8B-B14F-4D97-AF65-F5344CB8AC3E}">
        <p14:creationId xmlns:p14="http://schemas.microsoft.com/office/powerpoint/2010/main" val="32228960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Sortowanie topologiczne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4797152"/>
            <a:ext cx="8028186" cy="1295673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Q: </a:t>
            </a:r>
            <a:r>
              <a:rPr lang="pl-PL" dirty="0">
                <a:solidFill>
                  <a:srgbClr val="0070C0"/>
                </a:solidFill>
              </a:rPr>
              <a:t>3, 5, 6,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Kolejność: 3,  </a:t>
            </a:r>
          </a:p>
        </p:txBody>
      </p:sp>
      <p:sp>
        <p:nvSpPr>
          <p:cNvPr id="8" name="Elipsa 7"/>
          <p:cNvSpPr/>
          <p:nvPr/>
        </p:nvSpPr>
        <p:spPr bwMode="auto">
          <a:xfrm>
            <a:off x="1691680" y="2329757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V="1">
            <a:off x="1771230" y="1393653"/>
            <a:ext cx="1936675" cy="93648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1773962" y="2412039"/>
            <a:ext cx="911320" cy="119891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 flipV="1">
            <a:off x="3790810" y="1465661"/>
            <a:ext cx="152400" cy="252028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2843808" y="3649592"/>
            <a:ext cx="1080120" cy="40835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V="1">
            <a:off x="3995936" y="2401764"/>
            <a:ext cx="1368152" cy="158417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>
            <a:off x="3867010" y="1461457"/>
            <a:ext cx="1497078" cy="86867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 flipV="1">
            <a:off x="2761737" y="1465660"/>
            <a:ext cx="946167" cy="208823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" name="Elipsa 20"/>
          <p:cNvSpPr/>
          <p:nvPr/>
        </p:nvSpPr>
        <p:spPr bwMode="auto">
          <a:xfrm>
            <a:off x="3728452" y="1393653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4" name="Elipsa 23"/>
          <p:cNvSpPr/>
          <p:nvPr/>
        </p:nvSpPr>
        <p:spPr bwMode="auto">
          <a:xfrm>
            <a:off x="5372596" y="2328740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5" name="Elipsa 24"/>
          <p:cNvSpPr/>
          <p:nvPr/>
        </p:nvSpPr>
        <p:spPr bwMode="auto">
          <a:xfrm rot="21360000">
            <a:off x="2705830" y="3622758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b="1" dirty="0"/>
          </a:p>
        </p:txBody>
      </p:sp>
      <p:sp>
        <p:nvSpPr>
          <p:cNvPr id="26" name="Elipsa 25"/>
          <p:cNvSpPr/>
          <p:nvPr/>
        </p:nvSpPr>
        <p:spPr bwMode="auto">
          <a:xfrm>
            <a:off x="3923928" y="4056932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 flipV="1">
            <a:off x="1907705" y="3697909"/>
            <a:ext cx="777578" cy="57606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8" name="Elipsa 27"/>
          <p:cNvSpPr/>
          <p:nvPr/>
        </p:nvSpPr>
        <p:spPr bwMode="auto">
          <a:xfrm>
            <a:off x="1826098" y="4292079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3913501" y="4077072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0</a:t>
            </a: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2771800" y="3395734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1</a:t>
            </a: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5425669" y="2204864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2</a:t>
            </a: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1619672" y="4005064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3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779912" y="1196752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4</a:t>
            </a: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1609245" y="2027582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5</a:t>
            </a:r>
          </a:p>
        </p:txBody>
      </p:sp>
      <p:sp>
        <p:nvSpPr>
          <p:cNvPr id="35" name="Line 14"/>
          <p:cNvSpPr>
            <a:spLocks noChangeShapeType="1"/>
          </p:cNvSpPr>
          <p:nvPr/>
        </p:nvSpPr>
        <p:spPr bwMode="auto">
          <a:xfrm flipV="1">
            <a:off x="5148064" y="2509773"/>
            <a:ext cx="256282" cy="114949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" name="Elipsa 35"/>
          <p:cNvSpPr/>
          <p:nvPr/>
        </p:nvSpPr>
        <p:spPr bwMode="auto">
          <a:xfrm>
            <a:off x="5111723" y="3717032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4860032" y="3573016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6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539552" y="1196752"/>
            <a:ext cx="139333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Dane:</a:t>
            </a:r>
          </a:p>
          <a:p>
            <a:r>
              <a:rPr lang="pl-PL" dirty="0"/>
              <a:t>n=7, m=9</a:t>
            </a:r>
          </a:p>
          <a:p>
            <a:r>
              <a:rPr lang="pl-PL" dirty="0">
                <a:solidFill>
                  <a:srgbClr val="00B050"/>
                </a:solidFill>
              </a:rPr>
              <a:t>0 4</a:t>
            </a:r>
          </a:p>
          <a:p>
            <a:r>
              <a:rPr lang="pl-PL" dirty="0">
                <a:solidFill>
                  <a:srgbClr val="00B050"/>
                </a:solidFill>
              </a:rPr>
              <a:t>0 2</a:t>
            </a:r>
          </a:p>
          <a:p>
            <a:r>
              <a:rPr lang="pl-PL" dirty="0">
                <a:solidFill>
                  <a:srgbClr val="00B050"/>
                </a:solidFill>
              </a:rPr>
              <a:t>1 0 </a:t>
            </a:r>
          </a:p>
          <a:p>
            <a:r>
              <a:rPr lang="pl-PL" dirty="0">
                <a:solidFill>
                  <a:srgbClr val="00B050"/>
                </a:solidFill>
              </a:rPr>
              <a:t>1 4</a:t>
            </a:r>
          </a:p>
          <a:p>
            <a:r>
              <a:rPr lang="pl-PL" dirty="0">
                <a:solidFill>
                  <a:srgbClr val="00B050"/>
                </a:solidFill>
              </a:rPr>
              <a:t>3 1</a:t>
            </a:r>
          </a:p>
          <a:p>
            <a:r>
              <a:rPr lang="pl-PL" dirty="0">
                <a:solidFill>
                  <a:srgbClr val="00B050"/>
                </a:solidFill>
              </a:rPr>
              <a:t>4 2</a:t>
            </a:r>
          </a:p>
          <a:p>
            <a:r>
              <a:rPr lang="pl-PL" dirty="0">
                <a:solidFill>
                  <a:srgbClr val="00B050"/>
                </a:solidFill>
              </a:rPr>
              <a:t>5 4</a:t>
            </a:r>
          </a:p>
          <a:p>
            <a:r>
              <a:rPr lang="pl-PL" dirty="0">
                <a:solidFill>
                  <a:srgbClr val="00B050"/>
                </a:solidFill>
              </a:rPr>
              <a:t>5 1</a:t>
            </a:r>
          </a:p>
          <a:p>
            <a:r>
              <a:rPr lang="pl-PL" dirty="0">
                <a:solidFill>
                  <a:srgbClr val="00B050"/>
                </a:solidFill>
              </a:rPr>
              <a:t>6 2</a:t>
            </a:r>
          </a:p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874823" y="1412776"/>
            <a:ext cx="196560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</a:rPr>
              <a:t>Struktury:</a:t>
            </a:r>
          </a:p>
          <a:p>
            <a:endParaRPr lang="pl-PL" dirty="0"/>
          </a:p>
          <a:p>
            <a:r>
              <a:rPr lang="pl-PL" dirty="0"/>
              <a:t>Lista sąsiadów:</a:t>
            </a:r>
          </a:p>
          <a:p>
            <a:r>
              <a:rPr lang="pl-PL" dirty="0">
                <a:solidFill>
                  <a:srgbClr val="C00000"/>
                </a:solidFill>
              </a:rPr>
              <a:t>0 1 2 3 4 5 6</a:t>
            </a:r>
          </a:p>
          <a:p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4 0    1 2 4 2</a:t>
            </a:r>
          </a:p>
          <a:p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2 4          1</a:t>
            </a:r>
          </a:p>
        </p:txBody>
      </p:sp>
      <p:sp>
        <p:nvSpPr>
          <p:cNvPr id="38" name="pole tekstowe 37"/>
          <p:cNvSpPr txBox="1"/>
          <p:nvPr/>
        </p:nvSpPr>
        <p:spPr>
          <a:xfrm>
            <a:off x="5846757" y="3092767"/>
            <a:ext cx="17892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  <a:p>
            <a:r>
              <a:rPr lang="pl-PL" dirty="0"/>
              <a:t>Stopnie N+:</a:t>
            </a:r>
          </a:p>
          <a:p>
            <a:r>
              <a:rPr lang="pl-PL" dirty="0">
                <a:solidFill>
                  <a:srgbClr val="C00000"/>
                </a:solidFill>
              </a:rPr>
              <a:t>0 1 2 3 4 5 6</a:t>
            </a:r>
          </a:p>
          <a:p>
            <a:r>
              <a:rPr lang="pl-PL" dirty="0"/>
              <a:t>1 2 3 </a:t>
            </a:r>
            <a:r>
              <a:rPr lang="pl-PL" dirty="0">
                <a:solidFill>
                  <a:srgbClr val="0070C0"/>
                </a:solidFill>
              </a:rPr>
              <a:t>0</a:t>
            </a:r>
            <a:r>
              <a:rPr lang="pl-PL" dirty="0"/>
              <a:t> 3 </a:t>
            </a:r>
            <a:r>
              <a:rPr lang="pl-PL" dirty="0">
                <a:solidFill>
                  <a:srgbClr val="0070C0"/>
                </a:solidFill>
              </a:rPr>
              <a:t>0 0 </a:t>
            </a:r>
          </a:p>
        </p:txBody>
      </p:sp>
      <p:cxnSp>
        <p:nvCxnSpPr>
          <p:cNvPr id="7" name="Łącznik prostoliniowy 6"/>
          <p:cNvCxnSpPr/>
          <p:nvPr/>
        </p:nvCxnSpPr>
        <p:spPr>
          <a:xfrm flipH="1">
            <a:off x="899592" y="4797152"/>
            <a:ext cx="288032" cy="3600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3571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Sortowanie topologiczne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4797152"/>
            <a:ext cx="8028186" cy="1295673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Q: </a:t>
            </a:r>
            <a:r>
              <a:rPr lang="pl-PL" dirty="0">
                <a:solidFill>
                  <a:srgbClr val="0070C0"/>
                </a:solidFill>
              </a:rPr>
              <a:t>3, 5, 6,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Kolejność: 3,  </a:t>
            </a:r>
          </a:p>
        </p:txBody>
      </p:sp>
      <p:sp>
        <p:nvSpPr>
          <p:cNvPr id="8" name="Elipsa 7"/>
          <p:cNvSpPr/>
          <p:nvPr/>
        </p:nvSpPr>
        <p:spPr bwMode="auto">
          <a:xfrm>
            <a:off x="1691680" y="2329757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V="1">
            <a:off x="1771230" y="1393653"/>
            <a:ext cx="1936675" cy="93648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1773962" y="2412039"/>
            <a:ext cx="911320" cy="119891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 flipV="1">
            <a:off x="3790810" y="1465661"/>
            <a:ext cx="152400" cy="252028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2843808" y="3649592"/>
            <a:ext cx="1080120" cy="40835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V="1">
            <a:off x="3995936" y="2401764"/>
            <a:ext cx="1368152" cy="158417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>
            <a:off x="3867010" y="1461457"/>
            <a:ext cx="1497078" cy="86867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 flipV="1">
            <a:off x="2761737" y="1465660"/>
            <a:ext cx="946167" cy="208823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" name="Elipsa 20"/>
          <p:cNvSpPr/>
          <p:nvPr/>
        </p:nvSpPr>
        <p:spPr bwMode="auto">
          <a:xfrm>
            <a:off x="3728452" y="1393653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4" name="Elipsa 23"/>
          <p:cNvSpPr/>
          <p:nvPr/>
        </p:nvSpPr>
        <p:spPr bwMode="auto">
          <a:xfrm>
            <a:off x="5372596" y="2328740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5" name="Elipsa 24"/>
          <p:cNvSpPr/>
          <p:nvPr/>
        </p:nvSpPr>
        <p:spPr bwMode="auto">
          <a:xfrm rot="21360000">
            <a:off x="2705830" y="3622758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b="1" dirty="0"/>
          </a:p>
        </p:txBody>
      </p:sp>
      <p:sp>
        <p:nvSpPr>
          <p:cNvPr id="26" name="Elipsa 25"/>
          <p:cNvSpPr/>
          <p:nvPr/>
        </p:nvSpPr>
        <p:spPr bwMode="auto">
          <a:xfrm>
            <a:off x="3923928" y="4056932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 flipV="1">
            <a:off x="1907705" y="3697909"/>
            <a:ext cx="777578" cy="57606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8" name="Elipsa 27"/>
          <p:cNvSpPr/>
          <p:nvPr/>
        </p:nvSpPr>
        <p:spPr bwMode="auto">
          <a:xfrm>
            <a:off x="1826098" y="4292079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3913501" y="4077072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0</a:t>
            </a: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2771800" y="3395734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1</a:t>
            </a: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5425669" y="2204864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2</a:t>
            </a: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1619672" y="4005064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3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779912" y="1196752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4</a:t>
            </a: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1609245" y="2027582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5</a:t>
            </a:r>
          </a:p>
        </p:txBody>
      </p:sp>
      <p:sp>
        <p:nvSpPr>
          <p:cNvPr id="35" name="Line 14"/>
          <p:cNvSpPr>
            <a:spLocks noChangeShapeType="1"/>
          </p:cNvSpPr>
          <p:nvPr/>
        </p:nvSpPr>
        <p:spPr bwMode="auto">
          <a:xfrm flipV="1">
            <a:off x="5148064" y="2509773"/>
            <a:ext cx="256282" cy="114949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" name="Elipsa 35"/>
          <p:cNvSpPr/>
          <p:nvPr/>
        </p:nvSpPr>
        <p:spPr bwMode="auto">
          <a:xfrm>
            <a:off x="5111723" y="3717032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4860032" y="3573016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6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539552" y="1196752"/>
            <a:ext cx="139333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Dane:</a:t>
            </a:r>
          </a:p>
          <a:p>
            <a:r>
              <a:rPr lang="pl-PL" dirty="0"/>
              <a:t>n=7, m=9</a:t>
            </a:r>
          </a:p>
          <a:p>
            <a:r>
              <a:rPr lang="pl-PL" dirty="0">
                <a:solidFill>
                  <a:srgbClr val="00B050"/>
                </a:solidFill>
              </a:rPr>
              <a:t>0 4</a:t>
            </a:r>
          </a:p>
          <a:p>
            <a:r>
              <a:rPr lang="pl-PL" dirty="0">
                <a:solidFill>
                  <a:srgbClr val="00B050"/>
                </a:solidFill>
              </a:rPr>
              <a:t>0 2</a:t>
            </a:r>
          </a:p>
          <a:p>
            <a:r>
              <a:rPr lang="pl-PL" dirty="0">
                <a:solidFill>
                  <a:srgbClr val="00B050"/>
                </a:solidFill>
              </a:rPr>
              <a:t>1 0 </a:t>
            </a:r>
          </a:p>
          <a:p>
            <a:r>
              <a:rPr lang="pl-PL" dirty="0">
                <a:solidFill>
                  <a:srgbClr val="00B050"/>
                </a:solidFill>
              </a:rPr>
              <a:t>1 4</a:t>
            </a:r>
          </a:p>
          <a:p>
            <a:r>
              <a:rPr lang="pl-PL" dirty="0">
                <a:solidFill>
                  <a:srgbClr val="00B050"/>
                </a:solidFill>
              </a:rPr>
              <a:t>3 1</a:t>
            </a:r>
          </a:p>
          <a:p>
            <a:r>
              <a:rPr lang="pl-PL" dirty="0">
                <a:solidFill>
                  <a:srgbClr val="00B050"/>
                </a:solidFill>
              </a:rPr>
              <a:t>4 2</a:t>
            </a:r>
          </a:p>
          <a:p>
            <a:r>
              <a:rPr lang="pl-PL" dirty="0">
                <a:solidFill>
                  <a:srgbClr val="00B050"/>
                </a:solidFill>
              </a:rPr>
              <a:t>5 4</a:t>
            </a:r>
          </a:p>
          <a:p>
            <a:r>
              <a:rPr lang="pl-PL" dirty="0">
                <a:solidFill>
                  <a:srgbClr val="00B050"/>
                </a:solidFill>
              </a:rPr>
              <a:t>5 1</a:t>
            </a:r>
          </a:p>
          <a:p>
            <a:r>
              <a:rPr lang="pl-PL" dirty="0">
                <a:solidFill>
                  <a:srgbClr val="00B050"/>
                </a:solidFill>
              </a:rPr>
              <a:t>6 2</a:t>
            </a:r>
          </a:p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874823" y="1412776"/>
            <a:ext cx="196560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</a:rPr>
              <a:t>Struktury:</a:t>
            </a:r>
          </a:p>
          <a:p>
            <a:endParaRPr lang="pl-PL" dirty="0"/>
          </a:p>
          <a:p>
            <a:r>
              <a:rPr lang="pl-PL" dirty="0"/>
              <a:t>Lista sąsiadów:</a:t>
            </a:r>
          </a:p>
          <a:p>
            <a:r>
              <a:rPr lang="pl-PL" dirty="0">
                <a:solidFill>
                  <a:srgbClr val="C00000"/>
                </a:solidFill>
              </a:rPr>
              <a:t>0 1 2 3 4 5 6</a:t>
            </a:r>
          </a:p>
          <a:p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4 0    </a:t>
            </a:r>
            <a:r>
              <a:rPr lang="pl-PL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2 4 2</a:t>
            </a:r>
          </a:p>
          <a:p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2 4          1</a:t>
            </a:r>
          </a:p>
        </p:txBody>
      </p:sp>
      <p:sp>
        <p:nvSpPr>
          <p:cNvPr id="38" name="pole tekstowe 37"/>
          <p:cNvSpPr txBox="1"/>
          <p:nvPr/>
        </p:nvSpPr>
        <p:spPr>
          <a:xfrm>
            <a:off x="5846757" y="3092767"/>
            <a:ext cx="17892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  <a:p>
            <a:r>
              <a:rPr lang="pl-PL" dirty="0"/>
              <a:t>Stopnie N+:</a:t>
            </a:r>
          </a:p>
          <a:p>
            <a:r>
              <a:rPr lang="pl-PL" dirty="0">
                <a:solidFill>
                  <a:srgbClr val="C00000"/>
                </a:solidFill>
              </a:rPr>
              <a:t>0 1 2 3 4 5 6</a:t>
            </a:r>
          </a:p>
          <a:p>
            <a:r>
              <a:rPr lang="pl-PL" dirty="0"/>
              <a:t>1 1 3 </a:t>
            </a:r>
            <a:r>
              <a:rPr lang="pl-PL" dirty="0">
                <a:solidFill>
                  <a:srgbClr val="0070C0"/>
                </a:solidFill>
              </a:rPr>
              <a:t>0</a:t>
            </a:r>
            <a:r>
              <a:rPr lang="pl-PL" dirty="0"/>
              <a:t> 3 </a:t>
            </a:r>
            <a:r>
              <a:rPr lang="pl-PL" dirty="0">
                <a:solidFill>
                  <a:srgbClr val="0070C0"/>
                </a:solidFill>
              </a:rPr>
              <a:t>0 0 </a:t>
            </a:r>
          </a:p>
        </p:txBody>
      </p:sp>
      <p:cxnSp>
        <p:nvCxnSpPr>
          <p:cNvPr id="7" name="Łącznik prostoliniowy 6"/>
          <p:cNvCxnSpPr/>
          <p:nvPr/>
        </p:nvCxnSpPr>
        <p:spPr>
          <a:xfrm flipH="1">
            <a:off x="899592" y="4797152"/>
            <a:ext cx="288032" cy="3600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5950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Sortowanie topologiczne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4797152"/>
            <a:ext cx="8028186" cy="1295673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Q: </a:t>
            </a:r>
            <a:r>
              <a:rPr lang="pl-PL" dirty="0">
                <a:solidFill>
                  <a:srgbClr val="0070C0"/>
                </a:solidFill>
              </a:rPr>
              <a:t>3, 5, 6, 1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Kolejność: 3, 5,  </a:t>
            </a:r>
          </a:p>
        </p:txBody>
      </p:sp>
      <p:sp>
        <p:nvSpPr>
          <p:cNvPr id="8" name="Elipsa 7"/>
          <p:cNvSpPr/>
          <p:nvPr/>
        </p:nvSpPr>
        <p:spPr bwMode="auto">
          <a:xfrm>
            <a:off x="1691680" y="2329757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V="1">
            <a:off x="1771230" y="1393653"/>
            <a:ext cx="1936675" cy="93648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1773962" y="2412039"/>
            <a:ext cx="911320" cy="119891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 flipV="1">
            <a:off x="3790810" y="1465661"/>
            <a:ext cx="152400" cy="252028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2843808" y="3649592"/>
            <a:ext cx="1080120" cy="40835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V="1">
            <a:off x="3995936" y="2401764"/>
            <a:ext cx="1368152" cy="158417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>
            <a:off x="3867010" y="1461457"/>
            <a:ext cx="1497078" cy="86867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 flipV="1">
            <a:off x="2761737" y="1465660"/>
            <a:ext cx="946167" cy="208823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" name="Elipsa 20"/>
          <p:cNvSpPr/>
          <p:nvPr/>
        </p:nvSpPr>
        <p:spPr bwMode="auto">
          <a:xfrm>
            <a:off x="3728452" y="1393653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4" name="Elipsa 23"/>
          <p:cNvSpPr/>
          <p:nvPr/>
        </p:nvSpPr>
        <p:spPr bwMode="auto">
          <a:xfrm>
            <a:off x="5372596" y="2328740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5" name="Elipsa 24"/>
          <p:cNvSpPr/>
          <p:nvPr/>
        </p:nvSpPr>
        <p:spPr bwMode="auto">
          <a:xfrm rot="21360000">
            <a:off x="2705830" y="3622758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b="1" dirty="0"/>
          </a:p>
        </p:txBody>
      </p:sp>
      <p:sp>
        <p:nvSpPr>
          <p:cNvPr id="26" name="Elipsa 25"/>
          <p:cNvSpPr/>
          <p:nvPr/>
        </p:nvSpPr>
        <p:spPr bwMode="auto">
          <a:xfrm>
            <a:off x="3923928" y="4056932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 flipV="1">
            <a:off x="1907705" y="3697909"/>
            <a:ext cx="777578" cy="57606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8" name="Elipsa 27"/>
          <p:cNvSpPr/>
          <p:nvPr/>
        </p:nvSpPr>
        <p:spPr bwMode="auto">
          <a:xfrm>
            <a:off x="1826098" y="4292079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3913501" y="4077072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0</a:t>
            </a: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2771800" y="3395734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1</a:t>
            </a: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5425669" y="2204864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2</a:t>
            </a: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1619672" y="4005064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3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779912" y="1196752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4</a:t>
            </a: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1609245" y="2027582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5</a:t>
            </a:r>
          </a:p>
        </p:txBody>
      </p:sp>
      <p:sp>
        <p:nvSpPr>
          <p:cNvPr id="35" name="Line 14"/>
          <p:cNvSpPr>
            <a:spLocks noChangeShapeType="1"/>
          </p:cNvSpPr>
          <p:nvPr/>
        </p:nvSpPr>
        <p:spPr bwMode="auto">
          <a:xfrm flipV="1">
            <a:off x="5148064" y="2509773"/>
            <a:ext cx="256282" cy="114949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" name="Elipsa 35"/>
          <p:cNvSpPr/>
          <p:nvPr/>
        </p:nvSpPr>
        <p:spPr bwMode="auto">
          <a:xfrm>
            <a:off x="5111723" y="3717032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4860032" y="3573016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6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539552" y="1196752"/>
            <a:ext cx="139333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Dane:</a:t>
            </a:r>
          </a:p>
          <a:p>
            <a:r>
              <a:rPr lang="pl-PL" dirty="0"/>
              <a:t>n=7, m=9</a:t>
            </a:r>
          </a:p>
          <a:p>
            <a:r>
              <a:rPr lang="pl-PL" dirty="0">
                <a:solidFill>
                  <a:srgbClr val="00B050"/>
                </a:solidFill>
              </a:rPr>
              <a:t>0 4</a:t>
            </a:r>
          </a:p>
          <a:p>
            <a:r>
              <a:rPr lang="pl-PL" dirty="0">
                <a:solidFill>
                  <a:srgbClr val="00B050"/>
                </a:solidFill>
              </a:rPr>
              <a:t>0 2</a:t>
            </a:r>
          </a:p>
          <a:p>
            <a:r>
              <a:rPr lang="pl-PL" dirty="0">
                <a:solidFill>
                  <a:srgbClr val="00B050"/>
                </a:solidFill>
              </a:rPr>
              <a:t>1 0 </a:t>
            </a:r>
          </a:p>
          <a:p>
            <a:r>
              <a:rPr lang="pl-PL" dirty="0">
                <a:solidFill>
                  <a:srgbClr val="00B050"/>
                </a:solidFill>
              </a:rPr>
              <a:t>1 4</a:t>
            </a:r>
          </a:p>
          <a:p>
            <a:r>
              <a:rPr lang="pl-PL" dirty="0">
                <a:solidFill>
                  <a:srgbClr val="00B050"/>
                </a:solidFill>
              </a:rPr>
              <a:t>3 1</a:t>
            </a:r>
          </a:p>
          <a:p>
            <a:r>
              <a:rPr lang="pl-PL" dirty="0">
                <a:solidFill>
                  <a:srgbClr val="00B050"/>
                </a:solidFill>
              </a:rPr>
              <a:t>4 2</a:t>
            </a:r>
          </a:p>
          <a:p>
            <a:r>
              <a:rPr lang="pl-PL" dirty="0">
                <a:solidFill>
                  <a:srgbClr val="00B050"/>
                </a:solidFill>
              </a:rPr>
              <a:t>5 4</a:t>
            </a:r>
          </a:p>
          <a:p>
            <a:r>
              <a:rPr lang="pl-PL" dirty="0">
                <a:solidFill>
                  <a:srgbClr val="00B050"/>
                </a:solidFill>
              </a:rPr>
              <a:t>5 1</a:t>
            </a:r>
          </a:p>
          <a:p>
            <a:r>
              <a:rPr lang="pl-PL" dirty="0">
                <a:solidFill>
                  <a:srgbClr val="00B050"/>
                </a:solidFill>
              </a:rPr>
              <a:t>6 2</a:t>
            </a:r>
          </a:p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874823" y="1412776"/>
            <a:ext cx="196560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</a:rPr>
              <a:t>Struktury:</a:t>
            </a:r>
          </a:p>
          <a:p>
            <a:endParaRPr lang="pl-PL" dirty="0"/>
          </a:p>
          <a:p>
            <a:r>
              <a:rPr lang="pl-PL" dirty="0"/>
              <a:t>Lista sąsiadów:</a:t>
            </a:r>
          </a:p>
          <a:p>
            <a:r>
              <a:rPr lang="pl-PL" dirty="0">
                <a:solidFill>
                  <a:srgbClr val="C00000"/>
                </a:solidFill>
              </a:rPr>
              <a:t>0 1 2 3 4 5 6</a:t>
            </a:r>
          </a:p>
          <a:p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4 0    1 2 </a:t>
            </a:r>
            <a:r>
              <a:rPr lang="pl-PL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</a:t>
            </a:r>
          </a:p>
          <a:p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2 4          </a:t>
            </a:r>
            <a:r>
              <a:rPr lang="pl-PL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38" name="pole tekstowe 37"/>
          <p:cNvSpPr txBox="1"/>
          <p:nvPr/>
        </p:nvSpPr>
        <p:spPr>
          <a:xfrm>
            <a:off x="5846757" y="3092767"/>
            <a:ext cx="17892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  <a:p>
            <a:r>
              <a:rPr lang="pl-PL" dirty="0"/>
              <a:t>Stopnie N+:</a:t>
            </a:r>
          </a:p>
          <a:p>
            <a:r>
              <a:rPr lang="pl-PL" dirty="0">
                <a:solidFill>
                  <a:srgbClr val="C00000"/>
                </a:solidFill>
              </a:rPr>
              <a:t>0 1 2 3 4 5 6</a:t>
            </a:r>
          </a:p>
          <a:p>
            <a:r>
              <a:rPr lang="pl-PL" dirty="0"/>
              <a:t>1 </a:t>
            </a:r>
            <a:r>
              <a:rPr lang="pl-PL" dirty="0">
                <a:solidFill>
                  <a:srgbClr val="0070C0"/>
                </a:solidFill>
              </a:rPr>
              <a:t>0</a:t>
            </a:r>
            <a:r>
              <a:rPr lang="pl-PL" dirty="0"/>
              <a:t> 3 </a:t>
            </a:r>
            <a:r>
              <a:rPr lang="pl-PL" dirty="0">
                <a:solidFill>
                  <a:srgbClr val="0070C0"/>
                </a:solidFill>
              </a:rPr>
              <a:t>0</a:t>
            </a:r>
            <a:r>
              <a:rPr lang="pl-PL" dirty="0"/>
              <a:t> 2 </a:t>
            </a:r>
            <a:r>
              <a:rPr lang="pl-PL" dirty="0">
                <a:solidFill>
                  <a:srgbClr val="0070C0"/>
                </a:solidFill>
              </a:rPr>
              <a:t>0 0 </a:t>
            </a:r>
          </a:p>
        </p:txBody>
      </p:sp>
      <p:cxnSp>
        <p:nvCxnSpPr>
          <p:cNvPr id="7" name="Łącznik prostoliniowy 6"/>
          <p:cNvCxnSpPr/>
          <p:nvPr/>
        </p:nvCxnSpPr>
        <p:spPr>
          <a:xfrm flipH="1">
            <a:off x="1259632" y="4797152"/>
            <a:ext cx="288032" cy="3600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oliniowy 38"/>
          <p:cNvCxnSpPr/>
          <p:nvPr/>
        </p:nvCxnSpPr>
        <p:spPr>
          <a:xfrm flipH="1">
            <a:off x="899592" y="4797152"/>
            <a:ext cx="288032" cy="3600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9182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Sortowanie topologiczne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4797152"/>
            <a:ext cx="8028186" cy="1295673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Q: </a:t>
            </a:r>
            <a:r>
              <a:rPr lang="pl-PL" dirty="0">
                <a:solidFill>
                  <a:srgbClr val="0070C0"/>
                </a:solidFill>
              </a:rPr>
              <a:t>3, 5, 6, 1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Kolejność: 3, 5,  </a:t>
            </a:r>
          </a:p>
        </p:txBody>
      </p:sp>
      <p:sp>
        <p:nvSpPr>
          <p:cNvPr id="8" name="Elipsa 7"/>
          <p:cNvSpPr/>
          <p:nvPr/>
        </p:nvSpPr>
        <p:spPr bwMode="auto">
          <a:xfrm>
            <a:off x="1691680" y="2329757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V="1">
            <a:off x="1771230" y="1393653"/>
            <a:ext cx="1936675" cy="93648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1773962" y="2412039"/>
            <a:ext cx="911320" cy="119891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 flipV="1">
            <a:off x="3790810" y="1465661"/>
            <a:ext cx="152400" cy="252028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2843808" y="3649592"/>
            <a:ext cx="1080120" cy="40835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V="1">
            <a:off x="3995936" y="2401764"/>
            <a:ext cx="1368152" cy="158417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>
            <a:off x="3867010" y="1461457"/>
            <a:ext cx="1497078" cy="86867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 flipV="1">
            <a:off x="2761737" y="1465660"/>
            <a:ext cx="946167" cy="208823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" name="Elipsa 20"/>
          <p:cNvSpPr/>
          <p:nvPr/>
        </p:nvSpPr>
        <p:spPr bwMode="auto">
          <a:xfrm>
            <a:off x="3728452" y="1393653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4" name="Elipsa 23"/>
          <p:cNvSpPr/>
          <p:nvPr/>
        </p:nvSpPr>
        <p:spPr bwMode="auto">
          <a:xfrm>
            <a:off x="5372596" y="2328740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5" name="Elipsa 24"/>
          <p:cNvSpPr/>
          <p:nvPr/>
        </p:nvSpPr>
        <p:spPr bwMode="auto">
          <a:xfrm rot="21360000">
            <a:off x="2705830" y="3622758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b="1" dirty="0"/>
          </a:p>
        </p:txBody>
      </p:sp>
      <p:sp>
        <p:nvSpPr>
          <p:cNvPr id="26" name="Elipsa 25"/>
          <p:cNvSpPr/>
          <p:nvPr/>
        </p:nvSpPr>
        <p:spPr bwMode="auto">
          <a:xfrm>
            <a:off x="3923928" y="4056932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 flipV="1">
            <a:off x="1907705" y="3697909"/>
            <a:ext cx="777578" cy="57606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8" name="Elipsa 27"/>
          <p:cNvSpPr/>
          <p:nvPr/>
        </p:nvSpPr>
        <p:spPr bwMode="auto">
          <a:xfrm>
            <a:off x="1826098" y="4292079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3913501" y="4077072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0</a:t>
            </a: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2771800" y="3395734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1</a:t>
            </a: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5425669" y="2204864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2</a:t>
            </a: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1619672" y="4005064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3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779912" y="1196752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4</a:t>
            </a: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1609245" y="2027582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5</a:t>
            </a:r>
          </a:p>
        </p:txBody>
      </p:sp>
      <p:sp>
        <p:nvSpPr>
          <p:cNvPr id="35" name="Line 14"/>
          <p:cNvSpPr>
            <a:spLocks noChangeShapeType="1"/>
          </p:cNvSpPr>
          <p:nvPr/>
        </p:nvSpPr>
        <p:spPr bwMode="auto">
          <a:xfrm flipV="1">
            <a:off x="5148064" y="2509773"/>
            <a:ext cx="256282" cy="114949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" name="Elipsa 35"/>
          <p:cNvSpPr/>
          <p:nvPr/>
        </p:nvSpPr>
        <p:spPr bwMode="auto">
          <a:xfrm>
            <a:off x="5111723" y="3717032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4860032" y="3573016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6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539552" y="1196752"/>
            <a:ext cx="139333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Dane:</a:t>
            </a:r>
          </a:p>
          <a:p>
            <a:r>
              <a:rPr lang="pl-PL" dirty="0"/>
              <a:t>n=7, m=9</a:t>
            </a:r>
          </a:p>
          <a:p>
            <a:r>
              <a:rPr lang="pl-PL" dirty="0">
                <a:solidFill>
                  <a:srgbClr val="00B050"/>
                </a:solidFill>
              </a:rPr>
              <a:t>0 4</a:t>
            </a:r>
          </a:p>
          <a:p>
            <a:r>
              <a:rPr lang="pl-PL" dirty="0">
                <a:solidFill>
                  <a:srgbClr val="00B050"/>
                </a:solidFill>
              </a:rPr>
              <a:t>0 2</a:t>
            </a:r>
          </a:p>
          <a:p>
            <a:r>
              <a:rPr lang="pl-PL" dirty="0">
                <a:solidFill>
                  <a:srgbClr val="00B050"/>
                </a:solidFill>
              </a:rPr>
              <a:t>1 0 </a:t>
            </a:r>
          </a:p>
          <a:p>
            <a:r>
              <a:rPr lang="pl-PL" dirty="0">
                <a:solidFill>
                  <a:srgbClr val="00B050"/>
                </a:solidFill>
              </a:rPr>
              <a:t>1 4</a:t>
            </a:r>
          </a:p>
          <a:p>
            <a:r>
              <a:rPr lang="pl-PL" dirty="0">
                <a:solidFill>
                  <a:srgbClr val="00B050"/>
                </a:solidFill>
              </a:rPr>
              <a:t>3 1</a:t>
            </a:r>
          </a:p>
          <a:p>
            <a:r>
              <a:rPr lang="pl-PL" dirty="0">
                <a:solidFill>
                  <a:srgbClr val="00B050"/>
                </a:solidFill>
              </a:rPr>
              <a:t>4 2</a:t>
            </a:r>
          </a:p>
          <a:p>
            <a:r>
              <a:rPr lang="pl-PL" dirty="0">
                <a:solidFill>
                  <a:srgbClr val="00B050"/>
                </a:solidFill>
              </a:rPr>
              <a:t>5 4</a:t>
            </a:r>
          </a:p>
          <a:p>
            <a:r>
              <a:rPr lang="pl-PL" dirty="0">
                <a:solidFill>
                  <a:srgbClr val="00B050"/>
                </a:solidFill>
              </a:rPr>
              <a:t>5 1</a:t>
            </a:r>
          </a:p>
          <a:p>
            <a:r>
              <a:rPr lang="pl-PL" dirty="0">
                <a:solidFill>
                  <a:srgbClr val="00B050"/>
                </a:solidFill>
              </a:rPr>
              <a:t>6 2</a:t>
            </a:r>
          </a:p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874823" y="1412776"/>
            <a:ext cx="196560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</a:rPr>
              <a:t>Struktury:</a:t>
            </a:r>
          </a:p>
          <a:p>
            <a:endParaRPr lang="pl-PL" dirty="0"/>
          </a:p>
          <a:p>
            <a:r>
              <a:rPr lang="pl-PL" dirty="0"/>
              <a:t>Lista sąsiadów:</a:t>
            </a:r>
          </a:p>
          <a:p>
            <a:r>
              <a:rPr lang="pl-PL" dirty="0">
                <a:solidFill>
                  <a:srgbClr val="C00000"/>
                </a:solidFill>
              </a:rPr>
              <a:t>0 1 2 3 4 5 6</a:t>
            </a:r>
          </a:p>
          <a:p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4 0    1 2 </a:t>
            </a:r>
            <a:r>
              <a:rPr lang="pl-PL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</a:p>
          <a:p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2 4          </a:t>
            </a:r>
            <a:r>
              <a:rPr lang="pl-PL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38" name="pole tekstowe 37"/>
          <p:cNvSpPr txBox="1"/>
          <p:nvPr/>
        </p:nvSpPr>
        <p:spPr>
          <a:xfrm>
            <a:off x="5846757" y="3092767"/>
            <a:ext cx="17892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  <a:p>
            <a:r>
              <a:rPr lang="pl-PL" dirty="0"/>
              <a:t>Stopnie N+:</a:t>
            </a:r>
          </a:p>
          <a:p>
            <a:r>
              <a:rPr lang="pl-PL" dirty="0">
                <a:solidFill>
                  <a:srgbClr val="C00000"/>
                </a:solidFill>
              </a:rPr>
              <a:t>0 1 2 3 4 5 6</a:t>
            </a:r>
          </a:p>
          <a:p>
            <a:r>
              <a:rPr lang="pl-PL" dirty="0"/>
              <a:t>1 </a:t>
            </a:r>
            <a:r>
              <a:rPr lang="pl-PL" dirty="0">
                <a:solidFill>
                  <a:srgbClr val="0070C0"/>
                </a:solidFill>
              </a:rPr>
              <a:t>0</a:t>
            </a:r>
            <a:r>
              <a:rPr lang="pl-PL" dirty="0"/>
              <a:t> 2 </a:t>
            </a:r>
            <a:r>
              <a:rPr lang="pl-PL" dirty="0">
                <a:solidFill>
                  <a:srgbClr val="0070C0"/>
                </a:solidFill>
              </a:rPr>
              <a:t>0</a:t>
            </a:r>
            <a:r>
              <a:rPr lang="pl-PL" dirty="0"/>
              <a:t> 2 </a:t>
            </a:r>
            <a:r>
              <a:rPr lang="pl-PL" dirty="0">
                <a:solidFill>
                  <a:srgbClr val="0070C0"/>
                </a:solidFill>
              </a:rPr>
              <a:t>0 0 </a:t>
            </a:r>
          </a:p>
        </p:txBody>
      </p:sp>
      <p:cxnSp>
        <p:nvCxnSpPr>
          <p:cNvPr id="7" name="Łącznik prostoliniowy 6"/>
          <p:cNvCxnSpPr/>
          <p:nvPr/>
        </p:nvCxnSpPr>
        <p:spPr>
          <a:xfrm flipH="1">
            <a:off x="1259632" y="4797152"/>
            <a:ext cx="288032" cy="3600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oliniowy 38"/>
          <p:cNvCxnSpPr/>
          <p:nvPr/>
        </p:nvCxnSpPr>
        <p:spPr>
          <a:xfrm flipH="1">
            <a:off x="899592" y="4797152"/>
            <a:ext cx="288032" cy="3600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477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Przykładowy problem – model grafu dla problemu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0"/>
          <a:stretch/>
        </p:blipFill>
        <p:spPr bwMode="auto">
          <a:xfrm>
            <a:off x="1690099" y="1125538"/>
            <a:ext cx="5906237" cy="4894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ipsa 5"/>
          <p:cNvSpPr/>
          <p:nvPr/>
        </p:nvSpPr>
        <p:spPr>
          <a:xfrm>
            <a:off x="6732240" y="4632588"/>
            <a:ext cx="5040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491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Sortowanie topologiczne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4797152"/>
            <a:ext cx="8028186" cy="1295673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Q: </a:t>
            </a:r>
            <a:r>
              <a:rPr lang="pl-PL" dirty="0">
                <a:solidFill>
                  <a:srgbClr val="0070C0"/>
                </a:solidFill>
              </a:rPr>
              <a:t>3, 5, 6, 1, 0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Kolejność: 3, 5, 6, 1, </a:t>
            </a:r>
          </a:p>
        </p:txBody>
      </p:sp>
      <p:sp>
        <p:nvSpPr>
          <p:cNvPr id="8" name="Elipsa 7"/>
          <p:cNvSpPr/>
          <p:nvPr/>
        </p:nvSpPr>
        <p:spPr bwMode="auto">
          <a:xfrm>
            <a:off x="1691680" y="2329757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V="1">
            <a:off x="1771230" y="1393653"/>
            <a:ext cx="1936675" cy="93648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1773962" y="2412039"/>
            <a:ext cx="911320" cy="119891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 flipV="1">
            <a:off x="3790810" y="1465661"/>
            <a:ext cx="152400" cy="252028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2843808" y="3649592"/>
            <a:ext cx="1080120" cy="40835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V="1">
            <a:off x="3995936" y="2401764"/>
            <a:ext cx="1368152" cy="158417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>
            <a:off x="3867010" y="1461457"/>
            <a:ext cx="1497078" cy="86867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 flipV="1">
            <a:off x="2761737" y="1465660"/>
            <a:ext cx="946167" cy="208823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" name="Elipsa 20"/>
          <p:cNvSpPr/>
          <p:nvPr/>
        </p:nvSpPr>
        <p:spPr bwMode="auto">
          <a:xfrm>
            <a:off x="3728452" y="1393653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4" name="Elipsa 23"/>
          <p:cNvSpPr/>
          <p:nvPr/>
        </p:nvSpPr>
        <p:spPr bwMode="auto">
          <a:xfrm>
            <a:off x="5372596" y="2328740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5" name="Elipsa 24"/>
          <p:cNvSpPr/>
          <p:nvPr/>
        </p:nvSpPr>
        <p:spPr bwMode="auto">
          <a:xfrm rot="21360000">
            <a:off x="2705830" y="3622758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b="1" dirty="0"/>
          </a:p>
        </p:txBody>
      </p:sp>
      <p:sp>
        <p:nvSpPr>
          <p:cNvPr id="26" name="Elipsa 25"/>
          <p:cNvSpPr/>
          <p:nvPr/>
        </p:nvSpPr>
        <p:spPr bwMode="auto">
          <a:xfrm>
            <a:off x="3923928" y="4056932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 flipV="1">
            <a:off x="1907705" y="3697909"/>
            <a:ext cx="777578" cy="57606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8" name="Elipsa 27"/>
          <p:cNvSpPr/>
          <p:nvPr/>
        </p:nvSpPr>
        <p:spPr bwMode="auto">
          <a:xfrm>
            <a:off x="1826098" y="4292079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3913501" y="4077072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0</a:t>
            </a: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2771800" y="3395734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1</a:t>
            </a: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5425669" y="2204864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2</a:t>
            </a: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1619672" y="4005064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3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779912" y="1196752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4</a:t>
            </a: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1609245" y="2027582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5</a:t>
            </a:r>
          </a:p>
        </p:txBody>
      </p:sp>
      <p:sp>
        <p:nvSpPr>
          <p:cNvPr id="35" name="Line 14"/>
          <p:cNvSpPr>
            <a:spLocks noChangeShapeType="1"/>
          </p:cNvSpPr>
          <p:nvPr/>
        </p:nvSpPr>
        <p:spPr bwMode="auto">
          <a:xfrm flipV="1">
            <a:off x="5148064" y="2509773"/>
            <a:ext cx="256282" cy="114949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" name="Elipsa 35"/>
          <p:cNvSpPr/>
          <p:nvPr/>
        </p:nvSpPr>
        <p:spPr bwMode="auto">
          <a:xfrm>
            <a:off x="5111723" y="3717032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4860032" y="3573016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6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539552" y="1196752"/>
            <a:ext cx="139333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Dane:</a:t>
            </a:r>
          </a:p>
          <a:p>
            <a:r>
              <a:rPr lang="pl-PL" dirty="0"/>
              <a:t>n=7, m=9</a:t>
            </a:r>
          </a:p>
          <a:p>
            <a:r>
              <a:rPr lang="pl-PL" dirty="0">
                <a:solidFill>
                  <a:srgbClr val="00B050"/>
                </a:solidFill>
              </a:rPr>
              <a:t>0 4</a:t>
            </a:r>
          </a:p>
          <a:p>
            <a:r>
              <a:rPr lang="pl-PL" dirty="0">
                <a:solidFill>
                  <a:srgbClr val="00B050"/>
                </a:solidFill>
              </a:rPr>
              <a:t>0 2</a:t>
            </a:r>
          </a:p>
          <a:p>
            <a:r>
              <a:rPr lang="pl-PL" dirty="0">
                <a:solidFill>
                  <a:srgbClr val="00B050"/>
                </a:solidFill>
              </a:rPr>
              <a:t>1 0 </a:t>
            </a:r>
          </a:p>
          <a:p>
            <a:r>
              <a:rPr lang="pl-PL" dirty="0">
                <a:solidFill>
                  <a:srgbClr val="00B050"/>
                </a:solidFill>
              </a:rPr>
              <a:t>1 4</a:t>
            </a:r>
          </a:p>
          <a:p>
            <a:r>
              <a:rPr lang="pl-PL" dirty="0">
                <a:solidFill>
                  <a:srgbClr val="00B050"/>
                </a:solidFill>
              </a:rPr>
              <a:t>3 1</a:t>
            </a:r>
          </a:p>
          <a:p>
            <a:r>
              <a:rPr lang="pl-PL" dirty="0">
                <a:solidFill>
                  <a:srgbClr val="00B050"/>
                </a:solidFill>
              </a:rPr>
              <a:t>4 2</a:t>
            </a:r>
          </a:p>
          <a:p>
            <a:r>
              <a:rPr lang="pl-PL" dirty="0">
                <a:solidFill>
                  <a:srgbClr val="00B050"/>
                </a:solidFill>
              </a:rPr>
              <a:t>5 4</a:t>
            </a:r>
          </a:p>
          <a:p>
            <a:r>
              <a:rPr lang="pl-PL" dirty="0">
                <a:solidFill>
                  <a:srgbClr val="00B050"/>
                </a:solidFill>
              </a:rPr>
              <a:t>5 1</a:t>
            </a:r>
          </a:p>
          <a:p>
            <a:r>
              <a:rPr lang="pl-PL" dirty="0">
                <a:solidFill>
                  <a:srgbClr val="00B050"/>
                </a:solidFill>
              </a:rPr>
              <a:t>6 2</a:t>
            </a:r>
          </a:p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874823" y="1412776"/>
            <a:ext cx="196560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</a:rPr>
              <a:t>Struktury:</a:t>
            </a:r>
          </a:p>
          <a:p>
            <a:endParaRPr lang="pl-PL" dirty="0"/>
          </a:p>
          <a:p>
            <a:r>
              <a:rPr lang="pl-PL" dirty="0"/>
              <a:t>Lista sąsiadów:</a:t>
            </a:r>
          </a:p>
          <a:p>
            <a:r>
              <a:rPr lang="pl-PL" dirty="0">
                <a:solidFill>
                  <a:srgbClr val="C00000"/>
                </a:solidFill>
              </a:rPr>
              <a:t>0 1 2 3 4 5 6</a:t>
            </a:r>
          </a:p>
          <a:p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4 </a:t>
            </a:r>
            <a:r>
              <a:rPr lang="pl-PL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r>
              <a:rPr lang="pl-PL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 </a:t>
            </a:r>
            <a:r>
              <a:rPr lang="pl-PL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</a:p>
          <a:p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2 </a:t>
            </a:r>
            <a:r>
              <a:rPr lang="pl-PL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4 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</a:t>
            </a:r>
            <a:r>
              <a:rPr lang="pl-PL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38" name="pole tekstowe 37"/>
          <p:cNvSpPr txBox="1"/>
          <p:nvPr/>
        </p:nvSpPr>
        <p:spPr>
          <a:xfrm>
            <a:off x="5846757" y="3092767"/>
            <a:ext cx="17892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  <a:p>
            <a:r>
              <a:rPr lang="pl-PL" dirty="0"/>
              <a:t>Stopnie N+:</a:t>
            </a:r>
          </a:p>
          <a:p>
            <a:r>
              <a:rPr lang="pl-PL" dirty="0">
                <a:solidFill>
                  <a:srgbClr val="C00000"/>
                </a:solidFill>
              </a:rPr>
              <a:t>0 1 2 3 4 5 6</a:t>
            </a:r>
          </a:p>
          <a:p>
            <a:r>
              <a:rPr lang="pl-PL" dirty="0">
                <a:solidFill>
                  <a:srgbClr val="0070C0"/>
                </a:solidFill>
              </a:rPr>
              <a:t>0 0 </a:t>
            </a:r>
            <a:r>
              <a:rPr lang="pl-PL" dirty="0"/>
              <a:t>2 </a:t>
            </a:r>
            <a:r>
              <a:rPr lang="pl-PL" dirty="0">
                <a:solidFill>
                  <a:srgbClr val="0070C0"/>
                </a:solidFill>
              </a:rPr>
              <a:t>0</a:t>
            </a:r>
            <a:r>
              <a:rPr lang="pl-PL" dirty="0"/>
              <a:t> 1 </a:t>
            </a:r>
            <a:r>
              <a:rPr lang="pl-PL" dirty="0">
                <a:solidFill>
                  <a:srgbClr val="0070C0"/>
                </a:solidFill>
              </a:rPr>
              <a:t>0 0 </a:t>
            </a:r>
          </a:p>
        </p:txBody>
      </p:sp>
      <p:cxnSp>
        <p:nvCxnSpPr>
          <p:cNvPr id="7" name="Łącznik prostoliniowy 6"/>
          <p:cNvCxnSpPr/>
          <p:nvPr/>
        </p:nvCxnSpPr>
        <p:spPr>
          <a:xfrm flipH="1">
            <a:off x="1259632" y="4797152"/>
            <a:ext cx="288032" cy="3600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oliniowy 38"/>
          <p:cNvCxnSpPr/>
          <p:nvPr/>
        </p:nvCxnSpPr>
        <p:spPr>
          <a:xfrm flipH="1">
            <a:off x="899592" y="4797152"/>
            <a:ext cx="288032" cy="3600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oliniowy 39"/>
          <p:cNvCxnSpPr/>
          <p:nvPr/>
        </p:nvCxnSpPr>
        <p:spPr>
          <a:xfrm flipH="1">
            <a:off x="1547664" y="4797152"/>
            <a:ext cx="288032" cy="3600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oliniowy 40"/>
          <p:cNvCxnSpPr/>
          <p:nvPr/>
        </p:nvCxnSpPr>
        <p:spPr>
          <a:xfrm flipH="1">
            <a:off x="1835696" y="4797152"/>
            <a:ext cx="288032" cy="3600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8281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Sortowanie topologiczne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4797152"/>
            <a:ext cx="8028186" cy="1295673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Q: </a:t>
            </a:r>
            <a:r>
              <a:rPr lang="pl-PL" dirty="0">
                <a:solidFill>
                  <a:srgbClr val="0070C0"/>
                </a:solidFill>
              </a:rPr>
              <a:t>3, 5, 6, 1, 0, 4,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Kolejność: 3, 5, 6, 1, 0, 4, </a:t>
            </a:r>
          </a:p>
        </p:txBody>
      </p:sp>
      <p:sp>
        <p:nvSpPr>
          <p:cNvPr id="8" name="Elipsa 7"/>
          <p:cNvSpPr/>
          <p:nvPr/>
        </p:nvSpPr>
        <p:spPr bwMode="auto">
          <a:xfrm>
            <a:off x="1691680" y="2329757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V="1">
            <a:off x="1771230" y="1393653"/>
            <a:ext cx="1936675" cy="93648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1773962" y="2412039"/>
            <a:ext cx="911320" cy="119891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 flipV="1">
            <a:off x="3790810" y="1465661"/>
            <a:ext cx="152400" cy="252028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2843808" y="3649592"/>
            <a:ext cx="1080120" cy="40835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V="1">
            <a:off x="3995936" y="2401764"/>
            <a:ext cx="1368152" cy="158417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>
            <a:off x="3867010" y="1461457"/>
            <a:ext cx="1497078" cy="86867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 flipV="1">
            <a:off x="2761737" y="1465660"/>
            <a:ext cx="946167" cy="208823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" name="Elipsa 20"/>
          <p:cNvSpPr/>
          <p:nvPr/>
        </p:nvSpPr>
        <p:spPr bwMode="auto">
          <a:xfrm>
            <a:off x="3728452" y="1393653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4" name="Elipsa 23"/>
          <p:cNvSpPr/>
          <p:nvPr/>
        </p:nvSpPr>
        <p:spPr bwMode="auto">
          <a:xfrm>
            <a:off x="5372596" y="2328740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5" name="Elipsa 24"/>
          <p:cNvSpPr/>
          <p:nvPr/>
        </p:nvSpPr>
        <p:spPr bwMode="auto">
          <a:xfrm rot="21360000">
            <a:off x="2705830" y="3622758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b="1" dirty="0"/>
          </a:p>
        </p:txBody>
      </p:sp>
      <p:sp>
        <p:nvSpPr>
          <p:cNvPr id="26" name="Elipsa 25"/>
          <p:cNvSpPr/>
          <p:nvPr/>
        </p:nvSpPr>
        <p:spPr bwMode="auto">
          <a:xfrm>
            <a:off x="3923928" y="4056932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 flipV="1">
            <a:off x="1907705" y="3697909"/>
            <a:ext cx="777578" cy="57606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8" name="Elipsa 27"/>
          <p:cNvSpPr/>
          <p:nvPr/>
        </p:nvSpPr>
        <p:spPr bwMode="auto">
          <a:xfrm>
            <a:off x="1826098" y="4292079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3913501" y="4077072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0</a:t>
            </a: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2771800" y="3395734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1</a:t>
            </a: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5425669" y="2204864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2</a:t>
            </a: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1619672" y="4005064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3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779912" y="1196752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4</a:t>
            </a: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1609245" y="2027582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5</a:t>
            </a:r>
          </a:p>
        </p:txBody>
      </p:sp>
      <p:sp>
        <p:nvSpPr>
          <p:cNvPr id="35" name="Line 14"/>
          <p:cNvSpPr>
            <a:spLocks noChangeShapeType="1"/>
          </p:cNvSpPr>
          <p:nvPr/>
        </p:nvSpPr>
        <p:spPr bwMode="auto">
          <a:xfrm flipV="1">
            <a:off x="5148064" y="2509773"/>
            <a:ext cx="256282" cy="114949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" name="Elipsa 35"/>
          <p:cNvSpPr/>
          <p:nvPr/>
        </p:nvSpPr>
        <p:spPr bwMode="auto">
          <a:xfrm>
            <a:off x="5111723" y="3717032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4860032" y="3573016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6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539552" y="1196752"/>
            <a:ext cx="139333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Dane:</a:t>
            </a:r>
          </a:p>
          <a:p>
            <a:r>
              <a:rPr lang="pl-PL" dirty="0"/>
              <a:t>n=7, m=9</a:t>
            </a:r>
          </a:p>
          <a:p>
            <a:r>
              <a:rPr lang="pl-PL" dirty="0">
                <a:solidFill>
                  <a:srgbClr val="00B050"/>
                </a:solidFill>
              </a:rPr>
              <a:t>0 4</a:t>
            </a:r>
          </a:p>
          <a:p>
            <a:r>
              <a:rPr lang="pl-PL" dirty="0">
                <a:solidFill>
                  <a:srgbClr val="00B050"/>
                </a:solidFill>
              </a:rPr>
              <a:t>0 2</a:t>
            </a:r>
          </a:p>
          <a:p>
            <a:r>
              <a:rPr lang="pl-PL" dirty="0">
                <a:solidFill>
                  <a:srgbClr val="00B050"/>
                </a:solidFill>
              </a:rPr>
              <a:t>1 0 </a:t>
            </a:r>
          </a:p>
          <a:p>
            <a:r>
              <a:rPr lang="pl-PL" dirty="0">
                <a:solidFill>
                  <a:srgbClr val="00B050"/>
                </a:solidFill>
              </a:rPr>
              <a:t>1 4</a:t>
            </a:r>
          </a:p>
          <a:p>
            <a:r>
              <a:rPr lang="pl-PL" dirty="0">
                <a:solidFill>
                  <a:srgbClr val="00B050"/>
                </a:solidFill>
              </a:rPr>
              <a:t>3 1</a:t>
            </a:r>
          </a:p>
          <a:p>
            <a:r>
              <a:rPr lang="pl-PL" dirty="0">
                <a:solidFill>
                  <a:srgbClr val="00B050"/>
                </a:solidFill>
              </a:rPr>
              <a:t>4 2</a:t>
            </a:r>
          </a:p>
          <a:p>
            <a:r>
              <a:rPr lang="pl-PL" dirty="0">
                <a:solidFill>
                  <a:srgbClr val="00B050"/>
                </a:solidFill>
              </a:rPr>
              <a:t>5 4</a:t>
            </a:r>
          </a:p>
          <a:p>
            <a:r>
              <a:rPr lang="pl-PL" dirty="0">
                <a:solidFill>
                  <a:srgbClr val="00B050"/>
                </a:solidFill>
              </a:rPr>
              <a:t>5 1</a:t>
            </a:r>
          </a:p>
          <a:p>
            <a:r>
              <a:rPr lang="pl-PL" dirty="0">
                <a:solidFill>
                  <a:srgbClr val="00B050"/>
                </a:solidFill>
              </a:rPr>
              <a:t>6 2</a:t>
            </a:r>
          </a:p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874823" y="1412776"/>
            <a:ext cx="196560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</a:rPr>
              <a:t>Struktury:</a:t>
            </a:r>
          </a:p>
          <a:p>
            <a:endParaRPr lang="pl-PL" dirty="0"/>
          </a:p>
          <a:p>
            <a:r>
              <a:rPr lang="pl-PL" dirty="0"/>
              <a:t>Lista sąsiadów:</a:t>
            </a:r>
          </a:p>
          <a:p>
            <a:r>
              <a:rPr lang="pl-PL" dirty="0">
                <a:solidFill>
                  <a:srgbClr val="C00000"/>
                </a:solidFill>
              </a:rPr>
              <a:t>0 1 2 3 4 5 6</a:t>
            </a:r>
          </a:p>
          <a:p>
            <a:r>
              <a:rPr lang="pl-PL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r>
              <a:rPr lang="pl-PL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 </a:t>
            </a:r>
            <a:r>
              <a:rPr lang="pl-PL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</a:p>
          <a:p>
            <a:r>
              <a:rPr lang="pl-PL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</a:t>
            </a:r>
            <a:r>
              <a:rPr lang="pl-PL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38" name="pole tekstowe 37"/>
          <p:cNvSpPr txBox="1"/>
          <p:nvPr/>
        </p:nvSpPr>
        <p:spPr>
          <a:xfrm>
            <a:off x="5846757" y="3092767"/>
            <a:ext cx="17892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  <a:p>
            <a:r>
              <a:rPr lang="pl-PL" dirty="0"/>
              <a:t>Stopnie N+:</a:t>
            </a:r>
          </a:p>
          <a:p>
            <a:r>
              <a:rPr lang="pl-PL" dirty="0">
                <a:solidFill>
                  <a:srgbClr val="C00000"/>
                </a:solidFill>
              </a:rPr>
              <a:t>0 1 2 3 4 5 6</a:t>
            </a:r>
          </a:p>
          <a:p>
            <a:r>
              <a:rPr lang="pl-PL" dirty="0">
                <a:solidFill>
                  <a:srgbClr val="0070C0"/>
                </a:solidFill>
              </a:rPr>
              <a:t>0 0 </a:t>
            </a:r>
            <a:r>
              <a:rPr lang="pl-PL" dirty="0"/>
              <a:t>1 </a:t>
            </a:r>
            <a:r>
              <a:rPr lang="pl-PL" dirty="0">
                <a:solidFill>
                  <a:srgbClr val="0070C0"/>
                </a:solidFill>
              </a:rPr>
              <a:t>0 0 0 0 </a:t>
            </a:r>
          </a:p>
        </p:txBody>
      </p:sp>
      <p:cxnSp>
        <p:nvCxnSpPr>
          <p:cNvPr id="7" name="Łącznik prostoliniowy 6"/>
          <p:cNvCxnSpPr/>
          <p:nvPr/>
        </p:nvCxnSpPr>
        <p:spPr>
          <a:xfrm flipH="1">
            <a:off x="1259632" y="4797152"/>
            <a:ext cx="288032" cy="3600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oliniowy 38"/>
          <p:cNvCxnSpPr/>
          <p:nvPr/>
        </p:nvCxnSpPr>
        <p:spPr>
          <a:xfrm flipH="1">
            <a:off x="899592" y="4797152"/>
            <a:ext cx="288032" cy="3600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oliniowy 39"/>
          <p:cNvCxnSpPr/>
          <p:nvPr/>
        </p:nvCxnSpPr>
        <p:spPr>
          <a:xfrm flipH="1">
            <a:off x="1547664" y="4797152"/>
            <a:ext cx="288032" cy="3600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oliniowy 40"/>
          <p:cNvCxnSpPr/>
          <p:nvPr/>
        </p:nvCxnSpPr>
        <p:spPr>
          <a:xfrm flipH="1">
            <a:off x="1835696" y="4797152"/>
            <a:ext cx="288032" cy="3600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oliniowy 41"/>
          <p:cNvCxnSpPr/>
          <p:nvPr/>
        </p:nvCxnSpPr>
        <p:spPr>
          <a:xfrm flipH="1">
            <a:off x="2123728" y="4797152"/>
            <a:ext cx="288032" cy="3600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46356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Sortowanie topologiczne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4797152"/>
            <a:ext cx="8028186" cy="1295673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Q: </a:t>
            </a:r>
            <a:r>
              <a:rPr lang="pl-PL" dirty="0">
                <a:solidFill>
                  <a:srgbClr val="0070C0"/>
                </a:solidFill>
              </a:rPr>
              <a:t>3, 5, 6, 1, 0, 4, 2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Kolejność: 3, 5, 6, 1, 0, 4, </a:t>
            </a:r>
          </a:p>
        </p:txBody>
      </p:sp>
      <p:sp>
        <p:nvSpPr>
          <p:cNvPr id="8" name="Elipsa 7"/>
          <p:cNvSpPr/>
          <p:nvPr/>
        </p:nvSpPr>
        <p:spPr bwMode="auto">
          <a:xfrm>
            <a:off x="1691680" y="2329757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V="1">
            <a:off x="1771230" y="1393653"/>
            <a:ext cx="1936675" cy="93648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1773962" y="2412039"/>
            <a:ext cx="911320" cy="119891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 flipV="1">
            <a:off x="3790810" y="1465661"/>
            <a:ext cx="152400" cy="252028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2843808" y="3649592"/>
            <a:ext cx="1080120" cy="40835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V="1">
            <a:off x="3995936" y="2401764"/>
            <a:ext cx="1368152" cy="158417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>
            <a:off x="3867010" y="1461457"/>
            <a:ext cx="1497078" cy="86867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 flipV="1">
            <a:off x="2761737" y="1465660"/>
            <a:ext cx="946167" cy="208823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" name="Elipsa 20"/>
          <p:cNvSpPr/>
          <p:nvPr/>
        </p:nvSpPr>
        <p:spPr bwMode="auto">
          <a:xfrm>
            <a:off x="3728452" y="1393653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4" name="Elipsa 23"/>
          <p:cNvSpPr/>
          <p:nvPr/>
        </p:nvSpPr>
        <p:spPr bwMode="auto">
          <a:xfrm>
            <a:off x="5372596" y="2328740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5" name="Elipsa 24"/>
          <p:cNvSpPr/>
          <p:nvPr/>
        </p:nvSpPr>
        <p:spPr bwMode="auto">
          <a:xfrm rot="21360000">
            <a:off x="2705830" y="3622758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b="1" dirty="0"/>
          </a:p>
        </p:txBody>
      </p:sp>
      <p:sp>
        <p:nvSpPr>
          <p:cNvPr id="26" name="Elipsa 25"/>
          <p:cNvSpPr/>
          <p:nvPr/>
        </p:nvSpPr>
        <p:spPr bwMode="auto">
          <a:xfrm>
            <a:off x="3923928" y="4056932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 flipV="1">
            <a:off x="1907705" y="3697909"/>
            <a:ext cx="777578" cy="57606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8" name="Elipsa 27"/>
          <p:cNvSpPr/>
          <p:nvPr/>
        </p:nvSpPr>
        <p:spPr bwMode="auto">
          <a:xfrm>
            <a:off x="1826098" y="4292079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3913501" y="4077072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0</a:t>
            </a: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2771800" y="3395734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1</a:t>
            </a: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5425669" y="2204864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2</a:t>
            </a: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1619672" y="4005064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3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779912" y="1196752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4</a:t>
            </a: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1609245" y="2027582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5</a:t>
            </a:r>
          </a:p>
        </p:txBody>
      </p:sp>
      <p:sp>
        <p:nvSpPr>
          <p:cNvPr id="35" name="Line 14"/>
          <p:cNvSpPr>
            <a:spLocks noChangeShapeType="1"/>
          </p:cNvSpPr>
          <p:nvPr/>
        </p:nvSpPr>
        <p:spPr bwMode="auto">
          <a:xfrm flipV="1">
            <a:off x="5148064" y="2509773"/>
            <a:ext cx="256282" cy="114949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" name="Elipsa 35"/>
          <p:cNvSpPr/>
          <p:nvPr/>
        </p:nvSpPr>
        <p:spPr bwMode="auto">
          <a:xfrm>
            <a:off x="5111723" y="3717032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4860032" y="3573016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6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539552" y="1196752"/>
            <a:ext cx="139333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Dane:</a:t>
            </a:r>
          </a:p>
          <a:p>
            <a:r>
              <a:rPr lang="pl-PL" dirty="0"/>
              <a:t>n=7, m=9</a:t>
            </a:r>
          </a:p>
          <a:p>
            <a:r>
              <a:rPr lang="pl-PL" dirty="0">
                <a:solidFill>
                  <a:srgbClr val="00B050"/>
                </a:solidFill>
              </a:rPr>
              <a:t>0 4</a:t>
            </a:r>
          </a:p>
          <a:p>
            <a:r>
              <a:rPr lang="pl-PL" dirty="0">
                <a:solidFill>
                  <a:srgbClr val="00B050"/>
                </a:solidFill>
              </a:rPr>
              <a:t>0 2</a:t>
            </a:r>
          </a:p>
          <a:p>
            <a:r>
              <a:rPr lang="pl-PL" dirty="0">
                <a:solidFill>
                  <a:srgbClr val="00B050"/>
                </a:solidFill>
              </a:rPr>
              <a:t>1 0 </a:t>
            </a:r>
          </a:p>
          <a:p>
            <a:r>
              <a:rPr lang="pl-PL" dirty="0">
                <a:solidFill>
                  <a:srgbClr val="00B050"/>
                </a:solidFill>
              </a:rPr>
              <a:t>1 4</a:t>
            </a:r>
          </a:p>
          <a:p>
            <a:r>
              <a:rPr lang="pl-PL" dirty="0">
                <a:solidFill>
                  <a:srgbClr val="00B050"/>
                </a:solidFill>
              </a:rPr>
              <a:t>3 1</a:t>
            </a:r>
          </a:p>
          <a:p>
            <a:r>
              <a:rPr lang="pl-PL" dirty="0">
                <a:solidFill>
                  <a:srgbClr val="00B050"/>
                </a:solidFill>
              </a:rPr>
              <a:t>4 2</a:t>
            </a:r>
          </a:p>
          <a:p>
            <a:r>
              <a:rPr lang="pl-PL" dirty="0">
                <a:solidFill>
                  <a:srgbClr val="00B050"/>
                </a:solidFill>
              </a:rPr>
              <a:t>5 4</a:t>
            </a:r>
          </a:p>
          <a:p>
            <a:r>
              <a:rPr lang="pl-PL" dirty="0">
                <a:solidFill>
                  <a:srgbClr val="00B050"/>
                </a:solidFill>
              </a:rPr>
              <a:t>5 1</a:t>
            </a:r>
          </a:p>
          <a:p>
            <a:r>
              <a:rPr lang="pl-PL" dirty="0">
                <a:solidFill>
                  <a:srgbClr val="00B050"/>
                </a:solidFill>
              </a:rPr>
              <a:t>6 2</a:t>
            </a:r>
          </a:p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874823" y="1412776"/>
            <a:ext cx="196560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</a:rPr>
              <a:t>Struktury:</a:t>
            </a:r>
          </a:p>
          <a:p>
            <a:endParaRPr lang="pl-PL" dirty="0"/>
          </a:p>
          <a:p>
            <a:r>
              <a:rPr lang="pl-PL" dirty="0"/>
              <a:t>Lista sąsiadów:</a:t>
            </a:r>
          </a:p>
          <a:p>
            <a:r>
              <a:rPr lang="pl-PL" dirty="0">
                <a:solidFill>
                  <a:srgbClr val="C00000"/>
                </a:solidFill>
              </a:rPr>
              <a:t>0 1 2 3 4 5 6</a:t>
            </a:r>
          </a:p>
          <a:p>
            <a:r>
              <a:rPr lang="pl-PL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r>
              <a:rPr lang="pl-PL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</a:p>
          <a:p>
            <a:r>
              <a:rPr lang="pl-PL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</a:t>
            </a:r>
            <a:r>
              <a:rPr lang="pl-PL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38" name="pole tekstowe 37"/>
          <p:cNvSpPr txBox="1"/>
          <p:nvPr/>
        </p:nvSpPr>
        <p:spPr>
          <a:xfrm>
            <a:off x="5846757" y="3092767"/>
            <a:ext cx="17892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  <a:p>
            <a:r>
              <a:rPr lang="pl-PL" dirty="0"/>
              <a:t>Stopnie N+:</a:t>
            </a:r>
          </a:p>
          <a:p>
            <a:r>
              <a:rPr lang="pl-PL" dirty="0">
                <a:solidFill>
                  <a:srgbClr val="C00000"/>
                </a:solidFill>
              </a:rPr>
              <a:t>0 1 2 3 4 5 6</a:t>
            </a:r>
          </a:p>
          <a:p>
            <a:r>
              <a:rPr lang="pl-PL" dirty="0">
                <a:solidFill>
                  <a:srgbClr val="0070C0"/>
                </a:solidFill>
              </a:rPr>
              <a:t>0 0 0 0 0 0 0 </a:t>
            </a:r>
          </a:p>
        </p:txBody>
      </p:sp>
      <p:cxnSp>
        <p:nvCxnSpPr>
          <p:cNvPr id="7" name="Łącznik prostoliniowy 6"/>
          <p:cNvCxnSpPr/>
          <p:nvPr/>
        </p:nvCxnSpPr>
        <p:spPr>
          <a:xfrm flipH="1">
            <a:off x="1259632" y="4797152"/>
            <a:ext cx="288032" cy="3600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oliniowy 38"/>
          <p:cNvCxnSpPr/>
          <p:nvPr/>
        </p:nvCxnSpPr>
        <p:spPr>
          <a:xfrm flipH="1">
            <a:off x="899592" y="4797152"/>
            <a:ext cx="288032" cy="3600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oliniowy 39"/>
          <p:cNvCxnSpPr/>
          <p:nvPr/>
        </p:nvCxnSpPr>
        <p:spPr>
          <a:xfrm flipH="1">
            <a:off x="1547664" y="4797152"/>
            <a:ext cx="288032" cy="3600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oliniowy 40"/>
          <p:cNvCxnSpPr/>
          <p:nvPr/>
        </p:nvCxnSpPr>
        <p:spPr>
          <a:xfrm flipH="1">
            <a:off x="1835696" y="4797152"/>
            <a:ext cx="288032" cy="3600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oliniowy 41"/>
          <p:cNvCxnSpPr/>
          <p:nvPr/>
        </p:nvCxnSpPr>
        <p:spPr>
          <a:xfrm flipH="1">
            <a:off x="2123728" y="4797152"/>
            <a:ext cx="288032" cy="3600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oliniowy 42"/>
          <p:cNvCxnSpPr/>
          <p:nvPr/>
        </p:nvCxnSpPr>
        <p:spPr>
          <a:xfrm flipH="1">
            <a:off x="2411760" y="4797152"/>
            <a:ext cx="288032" cy="3600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00435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Sortowanie topologiczne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4797152"/>
            <a:ext cx="8028186" cy="1295673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Q: </a:t>
            </a:r>
            <a:r>
              <a:rPr lang="pl-PL" dirty="0">
                <a:solidFill>
                  <a:srgbClr val="0070C0"/>
                </a:solidFill>
              </a:rPr>
              <a:t>3, 5, 6, 1, 0, 4, 2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Kolejność: 3, 5, 6, 1, 0, 4, 2 </a:t>
            </a:r>
          </a:p>
        </p:txBody>
      </p:sp>
      <p:sp>
        <p:nvSpPr>
          <p:cNvPr id="8" name="Elipsa 7"/>
          <p:cNvSpPr/>
          <p:nvPr/>
        </p:nvSpPr>
        <p:spPr bwMode="auto">
          <a:xfrm>
            <a:off x="1691680" y="2329757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V="1">
            <a:off x="1771230" y="1393653"/>
            <a:ext cx="1936675" cy="93648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1773962" y="2412039"/>
            <a:ext cx="911320" cy="119891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 flipV="1">
            <a:off x="3790810" y="1465661"/>
            <a:ext cx="152400" cy="252028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2843808" y="3649592"/>
            <a:ext cx="1080120" cy="40835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V="1">
            <a:off x="3995936" y="2401764"/>
            <a:ext cx="1368152" cy="158417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>
            <a:off x="3867010" y="1461457"/>
            <a:ext cx="1497078" cy="86867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 flipV="1">
            <a:off x="2761737" y="1465660"/>
            <a:ext cx="946167" cy="208823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" name="Elipsa 20"/>
          <p:cNvSpPr/>
          <p:nvPr/>
        </p:nvSpPr>
        <p:spPr bwMode="auto">
          <a:xfrm>
            <a:off x="3728452" y="1393653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4" name="Elipsa 23"/>
          <p:cNvSpPr/>
          <p:nvPr/>
        </p:nvSpPr>
        <p:spPr bwMode="auto">
          <a:xfrm>
            <a:off x="5372596" y="2328740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5" name="Elipsa 24"/>
          <p:cNvSpPr/>
          <p:nvPr/>
        </p:nvSpPr>
        <p:spPr bwMode="auto">
          <a:xfrm rot="21360000">
            <a:off x="2705830" y="3622758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b="1" dirty="0"/>
          </a:p>
        </p:txBody>
      </p:sp>
      <p:sp>
        <p:nvSpPr>
          <p:cNvPr id="26" name="Elipsa 25"/>
          <p:cNvSpPr/>
          <p:nvPr/>
        </p:nvSpPr>
        <p:spPr bwMode="auto">
          <a:xfrm>
            <a:off x="3923928" y="4056932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 flipV="1">
            <a:off x="1907705" y="3697909"/>
            <a:ext cx="777578" cy="57606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8" name="Elipsa 27"/>
          <p:cNvSpPr/>
          <p:nvPr/>
        </p:nvSpPr>
        <p:spPr bwMode="auto">
          <a:xfrm>
            <a:off x="1826098" y="4292079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3913501" y="4077072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0</a:t>
            </a: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2771800" y="3395734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1</a:t>
            </a: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5425669" y="2204864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2</a:t>
            </a: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1619672" y="4005064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3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779912" y="1196752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4</a:t>
            </a: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1609245" y="2027582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5</a:t>
            </a:r>
          </a:p>
        </p:txBody>
      </p:sp>
      <p:sp>
        <p:nvSpPr>
          <p:cNvPr id="35" name="Line 14"/>
          <p:cNvSpPr>
            <a:spLocks noChangeShapeType="1"/>
          </p:cNvSpPr>
          <p:nvPr/>
        </p:nvSpPr>
        <p:spPr bwMode="auto">
          <a:xfrm flipV="1">
            <a:off x="5148064" y="2509773"/>
            <a:ext cx="256282" cy="114949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" name="Elipsa 35"/>
          <p:cNvSpPr/>
          <p:nvPr/>
        </p:nvSpPr>
        <p:spPr bwMode="auto">
          <a:xfrm>
            <a:off x="5111723" y="3717032"/>
            <a:ext cx="63500" cy="73025"/>
          </a:xfrm>
          <a:prstGeom prst="ellipse">
            <a:avLst/>
          </a:prstGeom>
          <a:solidFill>
            <a:srgbClr val="2302E8"/>
          </a:solidFill>
          <a:ln>
            <a:solidFill>
              <a:srgbClr val="2302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4860032" y="3573016"/>
            <a:ext cx="298459" cy="3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000">
                <a:solidFill>
                  <a:srgbClr val="002060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rgbClr val="002060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rgbClr val="002060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rgbClr val="002060"/>
                </a:solidFill>
                <a:latin typeface="Verdana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pl-PL" altLang="pl-PL" sz="1600" b="1" dirty="0">
                <a:latin typeface="Arial" charset="0"/>
              </a:rPr>
              <a:t>6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539552" y="1196752"/>
            <a:ext cx="139333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Dane:</a:t>
            </a:r>
          </a:p>
          <a:p>
            <a:r>
              <a:rPr lang="pl-PL" dirty="0"/>
              <a:t>n=7, m=9</a:t>
            </a:r>
          </a:p>
          <a:p>
            <a:r>
              <a:rPr lang="pl-PL" dirty="0">
                <a:solidFill>
                  <a:srgbClr val="00B050"/>
                </a:solidFill>
              </a:rPr>
              <a:t>0 4</a:t>
            </a:r>
          </a:p>
          <a:p>
            <a:r>
              <a:rPr lang="pl-PL" dirty="0">
                <a:solidFill>
                  <a:srgbClr val="00B050"/>
                </a:solidFill>
              </a:rPr>
              <a:t>0 2</a:t>
            </a:r>
          </a:p>
          <a:p>
            <a:r>
              <a:rPr lang="pl-PL" dirty="0">
                <a:solidFill>
                  <a:srgbClr val="00B050"/>
                </a:solidFill>
              </a:rPr>
              <a:t>1 0 </a:t>
            </a:r>
          </a:p>
          <a:p>
            <a:r>
              <a:rPr lang="pl-PL" dirty="0">
                <a:solidFill>
                  <a:srgbClr val="00B050"/>
                </a:solidFill>
              </a:rPr>
              <a:t>1 4</a:t>
            </a:r>
          </a:p>
          <a:p>
            <a:r>
              <a:rPr lang="pl-PL" dirty="0">
                <a:solidFill>
                  <a:srgbClr val="00B050"/>
                </a:solidFill>
              </a:rPr>
              <a:t>3 1</a:t>
            </a:r>
          </a:p>
          <a:p>
            <a:r>
              <a:rPr lang="pl-PL" dirty="0">
                <a:solidFill>
                  <a:srgbClr val="00B050"/>
                </a:solidFill>
              </a:rPr>
              <a:t>4 2</a:t>
            </a:r>
          </a:p>
          <a:p>
            <a:r>
              <a:rPr lang="pl-PL" dirty="0">
                <a:solidFill>
                  <a:srgbClr val="00B050"/>
                </a:solidFill>
              </a:rPr>
              <a:t>5 4</a:t>
            </a:r>
          </a:p>
          <a:p>
            <a:r>
              <a:rPr lang="pl-PL" dirty="0">
                <a:solidFill>
                  <a:srgbClr val="00B050"/>
                </a:solidFill>
              </a:rPr>
              <a:t>5 1</a:t>
            </a:r>
          </a:p>
          <a:p>
            <a:r>
              <a:rPr lang="pl-PL" dirty="0">
                <a:solidFill>
                  <a:srgbClr val="00B050"/>
                </a:solidFill>
              </a:rPr>
              <a:t>6 2</a:t>
            </a:r>
          </a:p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874823" y="1412776"/>
            <a:ext cx="196560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</a:rPr>
              <a:t>Struktury:</a:t>
            </a:r>
          </a:p>
          <a:p>
            <a:endParaRPr lang="pl-PL" dirty="0"/>
          </a:p>
          <a:p>
            <a:r>
              <a:rPr lang="pl-PL" dirty="0"/>
              <a:t>Lista sąsiadów:</a:t>
            </a:r>
          </a:p>
          <a:p>
            <a:r>
              <a:rPr lang="pl-PL" dirty="0">
                <a:solidFill>
                  <a:srgbClr val="C00000"/>
                </a:solidFill>
              </a:rPr>
              <a:t>0 1 2 3 4 5 6</a:t>
            </a:r>
          </a:p>
          <a:p>
            <a:r>
              <a:rPr lang="pl-PL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r>
              <a:rPr lang="pl-PL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</a:p>
          <a:p>
            <a:r>
              <a:rPr lang="pl-PL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</a:t>
            </a:r>
            <a:r>
              <a:rPr lang="pl-PL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38" name="pole tekstowe 37"/>
          <p:cNvSpPr txBox="1"/>
          <p:nvPr/>
        </p:nvSpPr>
        <p:spPr>
          <a:xfrm>
            <a:off x="5846757" y="3092767"/>
            <a:ext cx="17892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  <a:p>
            <a:r>
              <a:rPr lang="pl-PL" dirty="0"/>
              <a:t>Stopnie N+:</a:t>
            </a:r>
          </a:p>
          <a:p>
            <a:r>
              <a:rPr lang="pl-PL" dirty="0">
                <a:solidFill>
                  <a:srgbClr val="C00000"/>
                </a:solidFill>
              </a:rPr>
              <a:t>0 1 2 3 4 5 6</a:t>
            </a:r>
          </a:p>
          <a:p>
            <a:r>
              <a:rPr lang="pl-PL" dirty="0">
                <a:solidFill>
                  <a:srgbClr val="0070C0"/>
                </a:solidFill>
              </a:rPr>
              <a:t>0 0 0 0 0 0 0 </a:t>
            </a:r>
          </a:p>
        </p:txBody>
      </p:sp>
      <p:cxnSp>
        <p:nvCxnSpPr>
          <p:cNvPr id="7" name="Łącznik prostoliniowy 6"/>
          <p:cNvCxnSpPr/>
          <p:nvPr/>
        </p:nvCxnSpPr>
        <p:spPr>
          <a:xfrm flipH="1">
            <a:off x="1259632" y="4797152"/>
            <a:ext cx="288032" cy="3600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oliniowy 38"/>
          <p:cNvCxnSpPr/>
          <p:nvPr/>
        </p:nvCxnSpPr>
        <p:spPr>
          <a:xfrm flipH="1">
            <a:off x="899592" y="4797152"/>
            <a:ext cx="288032" cy="3600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oliniowy 39"/>
          <p:cNvCxnSpPr/>
          <p:nvPr/>
        </p:nvCxnSpPr>
        <p:spPr>
          <a:xfrm flipH="1">
            <a:off x="1547664" y="4797152"/>
            <a:ext cx="288032" cy="3600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oliniowy 40"/>
          <p:cNvCxnSpPr/>
          <p:nvPr/>
        </p:nvCxnSpPr>
        <p:spPr>
          <a:xfrm flipH="1">
            <a:off x="1835696" y="4797152"/>
            <a:ext cx="288032" cy="3600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oliniowy 41"/>
          <p:cNvCxnSpPr/>
          <p:nvPr/>
        </p:nvCxnSpPr>
        <p:spPr>
          <a:xfrm flipH="1">
            <a:off x="2123728" y="4797152"/>
            <a:ext cx="288032" cy="3600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oliniowy 42"/>
          <p:cNvCxnSpPr/>
          <p:nvPr/>
        </p:nvCxnSpPr>
        <p:spPr>
          <a:xfrm flipH="1">
            <a:off x="2411760" y="4797152"/>
            <a:ext cx="288032" cy="3600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oliniowy 43"/>
          <p:cNvCxnSpPr/>
          <p:nvPr/>
        </p:nvCxnSpPr>
        <p:spPr>
          <a:xfrm flipH="1">
            <a:off x="2771800" y="4797152"/>
            <a:ext cx="288032" cy="3600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6572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Grafy – modelowanie i algorytmy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pl-PL" altLang="pl-PL" dirty="0"/>
          </a:p>
          <a:p>
            <a:pPr>
              <a:spcAft>
                <a:spcPts val="600"/>
              </a:spcAft>
            </a:pPr>
            <a:r>
              <a:rPr lang="pl-PL" altLang="pl-PL" dirty="0"/>
              <a:t>Działanie automatów do kawy, biletów – </a:t>
            </a:r>
            <a:r>
              <a:rPr lang="pl-PL" altLang="pl-PL" dirty="0">
                <a:solidFill>
                  <a:srgbClr val="C00000"/>
                </a:solidFill>
              </a:rPr>
              <a:t>drzewa</a:t>
            </a:r>
          </a:p>
          <a:p>
            <a:pPr>
              <a:spcAft>
                <a:spcPts val="600"/>
              </a:spcAft>
            </a:pPr>
            <a:r>
              <a:rPr lang="pl-PL" altLang="pl-PL" dirty="0"/>
              <a:t>Budowa dróg między miastami o jak najmniejszym koszcie całkowitym inwestycji – </a:t>
            </a:r>
            <a:r>
              <a:rPr lang="pl-PL" altLang="pl-PL" dirty="0">
                <a:solidFill>
                  <a:srgbClr val="C00000"/>
                </a:solidFill>
              </a:rPr>
              <a:t>minimalne drzewo rozpinające grafu</a:t>
            </a:r>
          </a:p>
          <a:p>
            <a:pPr>
              <a:spcAft>
                <a:spcPts val="600"/>
              </a:spcAft>
            </a:pPr>
            <a:r>
              <a:rPr lang="pl-PL" altLang="pl-PL" dirty="0"/>
              <a:t>Ustalanie kolejności czynności możliwych do wykonania, np. przy produkcji – </a:t>
            </a:r>
            <a:r>
              <a:rPr lang="pl-PL" altLang="pl-PL" dirty="0">
                <a:solidFill>
                  <a:srgbClr val="C00000"/>
                </a:solidFill>
              </a:rPr>
              <a:t>sortowanie topologiczne</a:t>
            </a:r>
          </a:p>
          <a:p>
            <a:pPr>
              <a:spcAft>
                <a:spcPts val="600"/>
              </a:spcAft>
            </a:pPr>
            <a:r>
              <a:rPr lang="pl-PL" altLang="pl-PL" dirty="0"/>
              <a:t>Przepływnie pakietów informacji w sieci Internet, zagadnienia transportowe – </a:t>
            </a:r>
            <a:r>
              <a:rPr lang="pl-PL" altLang="pl-PL" dirty="0">
                <a:solidFill>
                  <a:srgbClr val="C00000"/>
                </a:solidFill>
              </a:rPr>
              <a:t>przepływy w sieciach</a:t>
            </a:r>
          </a:p>
          <a:p>
            <a:pPr>
              <a:spcAft>
                <a:spcPts val="600"/>
              </a:spcAft>
            </a:pPr>
            <a:r>
              <a:rPr lang="pl-PL" altLang="pl-PL" dirty="0"/>
              <a:t>Przydział czynności w zależności od predyspozycji wykonawców –</a:t>
            </a:r>
            <a:r>
              <a:rPr lang="pl-PL" altLang="pl-PL" dirty="0">
                <a:solidFill>
                  <a:srgbClr val="C00000"/>
                </a:solidFill>
              </a:rPr>
              <a:t> grafy dwudzielne</a:t>
            </a:r>
          </a:p>
          <a:p>
            <a:pPr>
              <a:spcAft>
                <a:spcPts val="600"/>
              </a:spcAft>
            </a:pPr>
            <a:r>
              <a:rPr lang="pl-PL" altLang="pl-PL" dirty="0"/>
              <a:t>Kojarzenie małżeństw –</a:t>
            </a:r>
            <a:r>
              <a:rPr lang="pl-PL" altLang="pl-PL" dirty="0">
                <a:solidFill>
                  <a:srgbClr val="C00000"/>
                </a:solidFill>
              </a:rPr>
              <a:t> pełne skojarzenie grafu dwudzielnego</a:t>
            </a:r>
          </a:p>
          <a:p>
            <a:r>
              <a:rPr lang="pl-PL" dirty="0"/>
              <a:t>itd.</a:t>
            </a:r>
          </a:p>
        </p:txBody>
      </p:sp>
    </p:spTree>
    <p:extLst>
      <p:ext uri="{BB962C8B-B14F-4D97-AF65-F5344CB8AC3E}">
        <p14:creationId xmlns:p14="http://schemas.microsoft.com/office/powerpoint/2010/main" val="187660249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C00000"/>
                </a:solidFill>
              </a:rPr>
              <a:t>Dziękuję za uwagę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>
          <a:xfrm>
            <a:off x="590872" y="1219200"/>
            <a:ext cx="8229600" cy="4298032"/>
          </a:xfrm>
        </p:spPr>
        <p:txBody>
          <a:bodyPr wrap="none">
            <a:normAutofit/>
          </a:bodyPr>
          <a:lstStyle/>
          <a:p>
            <a:pPr marL="0" indent="0">
              <a:buNone/>
            </a:pPr>
            <a:r>
              <a:rPr lang="pl-PL" dirty="0"/>
              <a:t>Anna Beata Kwiatkowska</a:t>
            </a:r>
          </a:p>
          <a:p>
            <a:pPr marL="0" indent="0">
              <a:buNone/>
            </a:pPr>
            <a:r>
              <a:rPr lang="pl-PL" dirty="0">
                <a:hlinkClick r:id="rId2"/>
              </a:rPr>
              <a:t>aba@mat.umk.pl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16"/>
          <a:stretch>
            <a:fillRect/>
          </a:stretch>
        </p:blipFill>
        <p:spPr bwMode="auto">
          <a:xfrm>
            <a:off x="683146" y="1916832"/>
            <a:ext cx="295275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534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Przykładowy problem – model grafu dla problemu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8"/>
          <a:stretch/>
        </p:blipFill>
        <p:spPr bwMode="auto">
          <a:xfrm>
            <a:off x="1650914" y="1180513"/>
            <a:ext cx="5832648" cy="485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a 4"/>
          <p:cNvSpPr/>
          <p:nvPr/>
        </p:nvSpPr>
        <p:spPr>
          <a:xfrm>
            <a:off x="5796136" y="4077072"/>
            <a:ext cx="5040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210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Przykładowy problem – model grafu dla problemu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486" y="1148305"/>
            <a:ext cx="5664321" cy="487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a 4"/>
          <p:cNvSpPr/>
          <p:nvPr/>
        </p:nvSpPr>
        <p:spPr>
          <a:xfrm>
            <a:off x="1012697" y="4561647"/>
            <a:ext cx="5040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843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Przykładowy problem – algorytmy dla grafów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ABK </a:t>
            </a:r>
            <a:fld id="{CC5D492F-CA2C-4909-AEE4-B494BDE23262}" type="datetime1">
              <a:rPr lang="en-US" smtClean="0"/>
              <a:pPr/>
              <a:t>3/2/2020</a:t>
            </a:fld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9</a:t>
            </a:fld>
            <a:endParaRPr kumimoji="0" lang="en-US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5" r="60560" b="20689"/>
          <a:stretch/>
        </p:blipFill>
        <p:spPr bwMode="auto">
          <a:xfrm>
            <a:off x="1979712" y="1125538"/>
            <a:ext cx="5016631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4618148"/>
      </p:ext>
    </p:extLst>
  </p:cSld>
  <p:clrMapOvr>
    <a:masterClrMapping/>
  </p:clrMapOvr>
</p:sld>
</file>

<file path=ppt/theme/theme1.xml><?xml version="1.0" encoding="utf-8"?>
<a:theme xmlns:a="http://schemas.openxmlformats.org/drawingml/2006/main" name="Profil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8383</TotalTime>
  <Words>2881</Words>
  <Application>Microsoft Office PowerPoint</Application>
  <PresentationFormat>Pokaz na ekranie (4:3)</PresentationFormat>
  <Paragraphs>1142</Paragraphs>
  <Slides>65</Slides>
  <Notes>13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65</vt:i4>
      </vt:variant>
    </vt:vector>
  </HeadingPairs>
  <TitlesOfParts>
    <vt:vector size="73" baseType="lpstr">
      <vt:lpstr>Arial</vt:lpstr>
      <vt:lpstr>Calibri</vt:lpstr>
      <vt:lpstr>Symbol</vt:lpstr>
      <vt:lpstr>Times New Roman</vt:lpstr>
      <vt:lpstr>Verdana</vt:lpstr>
      <vt:lpstr>Wingdings</vt:lpstr>
      <vt:lpstr>Wingdings 3</vt:lpstr>
      <vt:lpstr>Profil</vt:lpstr>
      <vt:lpstr>Prezentacja programu PowerPoint</vt:lpstr>
      <vt:lpstr>Prezentacja programu PowerPoint</vt:lpstr>
      <vt:lpstr>Rozwiązywania problemów – podejście informatyczne</vt:lpstr>
      <vt:lpstr>Podejście abstrakcyjne</vt:lpstr>
      <vt:lpstr>Prezentacja programu PowerPoint</vt:lpstr>
      <vt:lpstr>Przykładowy problem – model grafu dla problemu</vt:lpstr>
      <vt:lpstr>Przykładowy problem – model grafu dla problemu</vt:lpstr>
      <vt:lpstr>Przykładowy problem – model grafu dla problemu</vt:lpstr>
      <vt:lpstr>Przykładowy problem – algorytmy dla grafów</vt:lpstr>
      <vt:lpstr>Przykładowy problem – algorytmy dla grafów</vt:lpstr>
      <vt:lpstr>Przykładowy problem – algorytmy dla grafów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Przykładowe problemy z grafami w tle</vt:lpstr>
      <vt:lpstr>Przykładowe problemy z grafami w tle</vt:lpstr>
      <vt:lpstr>Prezentacja programu PowerPoint</vt:lpstr>
      <vt:lpstr>Grafy - historia</vt:lpstr>
      <vt:lpstr>Prezentacja programu PowerPoint</vt:lpstr>
      <vt:lpstr>Graf</vt:lpstr>
      <vt:lpstr>Problem mostów królewieckich</vt:lpstr>
      <vt:lpstr>Model grafu – reprezentacja komputerowa</vt:lpstr>
      <vt:lpstr>Model grafu – reprezentacja komputerowa</vt:lpstr>
      <vt:lpstr>Model grafu – reprezentacja komputerowa</vt:lpstr>
      <vt:lpstr>Model grafu – reprezentacja komputerowa</vt:lpstr>
      <vt:lpstr>Kiedy graf ma cykl, a kiedy drogę Eulera?</vt:lpstr>
      <vt:lpstr>Słownik</vt:lpstr>
      <vt:lpstr>Słownik – przykładowe programy</vt:lpstr>
      <vt:lpstr>Słownik – przykładowe programy</vt:lpstr>
      <vt:lpstr>Słownik – przykładowe programy</vt:lpstr>
      <vt:lpstr>Grafy – macierz sąsiedztwa - przypomnienie</vt:lpstr>
      <vt:lpstr>Grafy – lista sąsiadów - przypomnienie</vt:lpstr>
      <vt:lpstr>Którą reprezentację wybrać dla grafu?</vt:lpstr>
      <vt:lpstr>Prezentacja algorytmu - sortowanie topologiczne</vt:lpstr>
      <vt:lpstr>Sortowanie topologiczne</vt:lpstr>
      <vt:lpstr>Sortowanie topologiczne</vt:lpstr>
      <vt:lpstr>Sortowanie topologiczne</vt:lpstr>
      <vt:lpstr>Sortowanie topologiczne</vt:lpstr>
      <vt:lpstr>Sortowanie topologiczne</vt:lpstr>
      <vt:lpstr>Sortowanie topologiczne</vt:lpstr>
      <vt:lpstr>Sortowanie topologiczne</vt:lpstr>
      <vt:lpstr>Sortowanie topologiczne</vt:lpstr>
      <vt:lpstr>Sortowanie topologiczne</vt:lpstr>
      <vt:lpstr>Sortowanie topologiczne</vt:lpstr>
      <vt:lpstr>Sortowanie topologiczne</vt:lpstr>
      <vt:lpstr>Sortowanie topologiczne</vt:lpstr>
      <vt:lpstr>Sortowanie topologiczne</vt:lpstr>
      <vt:lpstr>Sortowanie topologiczne</vt:lpstr>
      <vt:lpstr>Sortowanie topologiczne</vt:lpstr>
      <vt:lpstr>Sortowanie topologiczne</vt:lpstr>
      <vt:lpstr>Sortowanie topologiczne</vt:lpstr>
      <vt:lpstr>Sortowanie topologiczne</vt:lpstr>
      <vt:lpstr>Sortowanie topologiczne</vt:lpstr>
      <vt:lpstr>Sortowanie topologiczne</vt:lpstr>
      <vt:lpstr>Grafy – modelowanie i algorytmy</vt:lpstr>
      <vt:lpstr>Dziękuję za uwagę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MK</dc:creator>
  <cp:lastModifiedBy>Konto Microsoft</cp:lastModifiedBy>
  <cp:revision>740</cp:revision>
  <dcterms:created xsi:type="dcterms:W3CDTF">2008-03-13T23:28:11Z</dcterms:created>
  <dcterms:modified xsi:type="dcterms:W3CDTF">2020-03-02T08:08:50Z</dcterms:modified>
</cp:coreProperties>
</file>