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g"/>
  <Override PartName="/ppt/media/image8.jpg" ContentType="image/jpg"/>
  <Override PartName="/ppt/media/image10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7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12192000" cy="6858000"/>
  <p:embeddedFontLst>
    <p:embeddedFont>
      <p:font typeface="Myriad Pro" panose="020B0503030403020204" charset="0"/>
      <p:regular r:id="rId35"/>
      <p:bold r:id="rId36"/>
      <p:italic r:id="rId37"/>
      <p:boldItalic r:id="rId38"/>
    </p:embeddedFont>
    <p:embeddedFont>
      <p:font typeface="Myriad Pro Cond" panose="020B0506030403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3FA535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3FA535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3FA535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46" y="12670"/>
            <a:ext cx="12185665" cy="2350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325694"/>
            <a:ext cx="12192012" cy="1532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7300" y="684050"/>
            <a:ext cx="861060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3FA535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59587" y="2618900"/>
            <a:ext cx="6002655" cy="156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ziennikustaw.gov.pl/DU/2017/3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4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702049"/>
            <a:ext cx="6082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Umiejętności kształcone w liceum i</a:t>
            </a:r>
            <a:r>
              <a:rPr spc="-90" dirty="0"/>
              <a:t> </a:t>
            </a:r>
            <a:r>
              <a:rPr spc="-5" dirty="0"/>
              <a:t>technikum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1169849"/>
            <a:ext cx="9804400" cy="366649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000" b="1" spc="-5" dirty="0">
                <a:solidFill>
                  <a:srgbClr val="FBBA34"/>
                </a:solidFill>
                <a:latin typeface="Myriad Pro"/>
                <a:cs typeface="Myriad Pro"/>
              </a:rPr>
              <a:t>Preambuła</a:t>
            </a:r>
            <a:endParaRPr sz="2000">
              <a:latin typeface="Myriad Pro"/>
              <a:cs typeface="Myriad Pro"/>
            </a:endParaRPr>
          </a:p>
          <a:p>
            <a:pPr marL="342900" marR="346710" indent="-330200">
              <a:lnSpc>
                <a:spcPct val="100000"/>
              </a:lnSpc>
              <a:spcBef>
                <a:spcPts val="1135"/>
              </a:spcBef>
              <a:buAutoNum type="arabicPeriod" startAt="4"/>
              <a:tabLst>
                <a:tab pos="342265" algn="l"/>
                <a:tab pos="342900" algn="l"/>
              </a:tabLst>
            </a:pP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kreatywne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rozwiązywanie problemów </a:t>
            </a:r>
            <a:r>
              <a:rPr sz="2000" dirty="0">
                <a:latin typeface="Calibri"/>
                <a:cs typeface="Calibri"/>
              </a:rPr>
              <a:t>z </a:t>
            </a:r>
            <a:r>
              <a:rPr sz="2000" spc="-20" dirty="0">
                <a:latin typeface="Calibri"/>
                <a:cs typeface="Calibri"/>
              </a:rPr>
              <a:t>różnych </a:t>
            </a:r>
            <a:r>
              <a:rPr sz="2000" spc="-5" dirty="0">
                <a:latin typeface="Calibri"/>
                <a:cs typeface="Calibri"/>
              </a:rPr>
              <a:t>dziedzin </a:t>
            </a:r>
            <a:r>
              <a:rPr sz="2000" spc="-25" dirty="0">
                <a:latin typeface="Calibri"/>
                <a:cs typeface="Calibri"/>
              </a:rPr>
              <a:t>ze </a:t>
            </a:r>
            <a:r>
              <a:rPr sz="2000" spc="-10" dirty="0">
                <a:latin typeface="Calibri"/>
                <a:cs typeface="Calibri"/>
              </a:rPr>
              <a:t>świadomym </a:t>
            </a:r>
            <a:r>
              <a:rPr sz="2000" spc="-15" dirty="0">
                <a:latin typeface="Calibri"/>
                <a:cs typeface="Calibri"/>
              </a:rPr>
              <a:t>wykorzystaniem  </a:t>
            </a:r>
            <a:r>
              <a:rPr sz="2000" spc="-10" dirty="0">
                <a:latin typeface="Calibri"/>
                <a:cs typeface="Calibri"/>
              </a:rPr>
              <a:t>metod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narzędzi wywodzących </a:t>
            </a:r>
            <a:r>
              <a:rPr sz="2000" spc="-5" dirty="0">
                <a:latin typeface="Calibri"/>
                <a:cs typeface="Calibri"/>
              </a:rPr>
              <a:t>się </a:t>
            </a:r>
            <a:r>
              <a:rPr sz="2000" dirty="0">
                <a:latin typeface="Calibri"/>
                <a:cs typeface="Calibri"/>
              </a:rPr>
              <a:t>z </a:t>
            </a:r>
            <a:r>
              <a:rPr sz="2000" spc="-10" dirty="0">
                <a:latin typeface="Calibri"/>
                <a:cs typeface="Calibri"/>
              </a:rPr>
              <a:t>informatyki, </a:t>
            </a:r>
            <a:r>
              <a:rPr sz="2000" dirty="0">
                <a:latin typeface="Calibri"/>
                <a:cs typeface="Calibri"/>
              </a:rPr>
              <a:t>w tym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programowanie;</a:t>
            </a:r>
            <a:endParaRPr sz="20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buAutoNum type="arabicPeriod" startAt="4"/>
              <a:tabLst>
                <a:tab pos="342265" algn="l"/>
                <a:tab pos="342900" algn="l"/>
              </a:tabLst>
            </a:pPr>
            <a:r>
              <a:rPr sz="2000" spc="-5" dirty="0">
                <a:latin typeface="Calibri"/>
                <a:cs typeface="Calibri"/>
              </a:rPr>
              <a:t>umiejętność </a:t>
            </a:r>
            <a:r>
              <a:rPr sz="2000" spc="-10" dirty="0">
                <a:latin typeface="Calibri"/>
                <a:cs typeface="Calibri"/>
              </a:rPr>
              <a:t>sprawnego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posługiwania się </a:t>
            </a:r>
            <a:r>
              <a:rPr sz="2000" spc="-15" dirty="0">
                <a:solidFill>
                  <a:srgbClr val="CD1719"/>
                </a:solidFill>
                <a:latin typeface="Calibri"/>
                <a:cs typeface="Calibri"/>
              </a:rPr>
              <a:t>nowoczesnymi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technologiami</a:t>
            </a:r>
            <a:r>
              <a:rPr sz="2000" spc="45" dirty="0">
                <a:solidFill>
                  <a:srgbClr val="CD171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informacyjno-</a:t>
            </a:r>
            <a:endParaRPr sz="2000">
              <a:latin typeface="Calibri"/>
              <a:cs typeface="Calibri"/>
            </a:endParaRPr>
          </a:p>
          <a:p>
            <a:pPr marL="342900" marR="60325">
              <a:lnSpc>
                <a:spcPct val="100000"/>
              </a:lnSpc>
            </a:pPr>
            <a:r>
              <a:rPr sz="2000" spc="-15" dirty="0">
                <a:solidFill>
                  <a:srgbClr val="CD1719"/>
                </a:solidFill>
                <a:latin typeface="Calibri"/>
                <a:cs typeface="Calibri"/>
              </a:rPr>
              <a:t>-komunikacyjnymi</a:t>
            </a:r>
            <a:r>
              <a:rPr sz="2000" spc="-1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w tym </a:t>
            </a:r>
            <a:r>
              <a:rPr sz="2000" spc="-5" dirty="0">
                <a:latin typeface="Calibri"/>
                <a:cs typeface="Calibri"/>
              </a:rPr>
              <a:t>dbałość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10" dirty="0">
                <a:latin typeface="Calibri"/>
                <a:cs typeface="Calibri"/>
              </a:rPr>
              <a:t>poszanowanie </a:t>
            </a:r>
            <a:r>
              <a:rPr sz="2000" spc="-20" dirty="0">
                <a:latin typeface="Calibri"/>
                <a:cs typeface="Calibri"/>
              </a:rPr>
              <a:t>praw </a:t>
            </a:r>
            <a:r>
              <a:rPr sz="2000" spc="-10" dirty="0">
                <a:latin typeface="Calibri"/>
                <a:cs typeface="Calibri"/>
              </a:rPr>
              <a:t>autorskich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bezpieczne poruszanie  </a:t>
            </a:r>
            <a:r>
              <a:rPr sz="2000" spc="-5" dirty="0">
                <a:latin typeface="Calibri"/>
                <a:cs typeface="Calibri"/>
              </a:rPr>
              <a:t>się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cyberprzestrzeni;</a:t>
            </a:r>
            <a:endParaRPr sz="2000">
              <a:latin typeface="Calibri"/>
              <a:cs typeface="Calibri"/>
            </a:endParaRPr>
          </a:p>
          <a:p>
            <a:pPr marL="342900" marR="5080" indent="-330200">
              <a:lnSpc>
                <a:spcPct val="100000"/>
              </a:lnSpc>
              <a:buAutoNum type="arabicPeriod" startAt="6"/>
              <a:tabLst>
                <a:tab pos="342265" algn="l"/>
                <a:tab pos="342900" algn="l"/>
              </a:tabLst>
            </a:pPr>
            <a:r>
              <a:rPr sz="2000" spc="-5" dirty="0">
                <a:latin typeface="Calibri"/>
                <a:cs typeface="Calibri"/>
              </a:rPr>
              <a:t>umiejętność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samodzielnego docierania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do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informacji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spc="-15" dirty="0">
                <a:latin typeface="Calibri"/>
                <a:cs typeface="Calibri"/>
              </a:rPr>
              <a:t>dokonywania </a:t>
            </a:r>
            <a:r>
              <a:rPr sz="2000" spc="-5" dirty="0">
                <a:latin typeface="Calibri"/>
                <a:cs typeface="Calibri"/>
              </a:rPr>
              <a:t>ich </a:t>
            </a:r>
            <a:r>
              <a:rPr sz="2000" spc="-10" dirty="0">
                <a:latin typeface="Calibri"/>
                <a:cs typeface="Calibri"/>
              </a:rPr>
              <a:t>selekcji, </a:t>
            </a:r>
            <a:r>
              <a:rPr sz="2000" spc="-20" dirty="0">
                <a:latin typeface="Calibri"/>
                <a:cs typeface="Calibri"/>
              </a:rPr>
              <a:t>syntezy </a:t>
            </a:r>
            <a:r>
              <a:rPr sz="2000" spc="-15" dirty="0">
                <a:latin typeface="Calibri"/>
                <a:cs typeface="Calibri"/>
              </a:rPr>
              <a:t>oraz  </a:t>
            </a:r>
            <a:r>
              <a:rPr sz="2000" spc="-10" dirty="0">
                <a:latin typeface="Calibri"/>
                <a:cs typeface="Calibri"/>
              </a:rPr>
              <a:t>wartościowania, rzetelnego </a:t>
            </a:r>
            <a:r>
              <a:rPr sz="2000" spc="-20" dirty="0">
                <a:latin typeface="Calibri"/>
                <a:cs typeface="Calibri"/>
              </a:rPr>
              <a:t>korzystania </a:t>
            </a:r>
            <a:r>
              <a:rPr sz="2000" spc="-25" dirty="0">
                <a:latin typeface="Calibri"/>
                <a:cs typeface="Calibri"/>
              </a:rPr>
              <a:t>ze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źródeł;</a:t>
            </a:r>
            <a:endParaRPr sz="2000">
              <a:latin typeface="Calibri"/>
              <a:cs typeface="Calibri"/>
            </a:endParaRPr>
          </a:p>
          <a:p>
            <a:pPr marL="342900" marR="924560" indent="-330200">
              <a:lnSpc>
                <a:spcPct val="100000"/>
              </a:lnSpc>
              <a:buAutoNum type="arabicPeriod" startAt="6"/>
              <a:tabLst>
                <a:tab pos="342265" algn="l"/>
                <a:tab pos="342900" algn="l"/>
              </a:tabLst>
            </a:pPr>
            <a:r>
              <a:rPr sz="2000" spc="-5" dirty="0">
                <a:latin typeface="Calibri"/>
                <a:cs typeface="Calibri"/>
              </a:rPr>
              <a:t>nabywanie </a:t>
            </a:r>
            <a:r>
              <a:rPr sz="2000" spc="-15" dirty="0">
                <a:latin typeface="Calibri"/>
                <a:cs typeface="Calibri"/>
              </a:rPr>
              <a:t>nawyków </a:t>
            </a:r>
            <a:r>
              <a:rPr sz="2000" spc="-15" dirty="0">
                <a:solidFill>
                  <a:srgbClr val="CD1719"/>
                </a:solidFill>
                <a:latin typeface="Calibri"/>
                <a:cs typeface="Calibri"/>
              </a:rPr>
              <a:t>systematycznego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uczenia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się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15" dirty="0">
                <a:latin typeface="Calibri"/>
                <a:cs typeface="Calibri"/>
              </a:rPr>
              <a:t>porządkowania zdobytej </a:t>
            </a:r>
            <a:r>
              <a:rPr sz="2000" spc="-5" dirty="0">
                <a:latin typeface="Calibri"/>
                <a:cs typeface="Calibri"/>
              </a:rPr>
              <a:t>wiedzy 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jej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pogłębiania;</a:t>
            </a:r>
            <a:endParaRPr sz="20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buAutoNum type="arabicPeriod" startAt="6"/>
              <a:tabLst>
                <a:tab pos="342265" algn="l"/>
                <a:tab pos="342900" algn="l"/>
              </a:tabLst>
            </a:pPr>
            <a:r>
              <a:rPr sz="2000" spc="-5" dirty="0">
                <a:latin typeface="Calibri"/>
                <a:cs typeface="Calibri"/>
              </a:rPr>
              <a:t>umiejętność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współpracy </a:t>
            </a:r>
            <a:r>
              <a:rPr sz="2000" dirty="0">
                <a:solidFill>
                  <a:srgbClr val="CD1719"/>
                </a:solidFill>
                <a:latin typeface="Calibri"/>
                <a:cs typeface="Calibri"/>
              </a:rPr>
              <a:t>w grupie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podejmowania działań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indywidualnych.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702049"/>
            <a:ext cx="89611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Najważniejsze założenia </a:t>
            </a:r>
            <a:r>
              <a:rPr dirty="0"/>
              <a:t>podstawy </a:t>
            </a:r>
            <a:r>
              <a:rPr spc="-10" dirty="0"/>
              <a:t>programowej </a:t>
            </a:r>
            <a:r>
              <a:rPr dirty="0"/>
              <a:t>z </a:t>
            </a:r>
            <a:r>
              <a:rPr spc="5" dirty="0"/>
              <a:t>języka </a:t>
            </a:r>
            <a:r>
              <a:rPr spc="-5" dirty="0"/>
              <a:t>polskiego:  </a:t>
            </a:r>
            <a:r>
              <a:rPr spc="-10" dirty="0"/>
              <a:t>szkoła </a:t>
            </a:r>
            <a:r>
              <a:rPr spc="-15" dirty="0"/>
              <a:t>podstawowa </a:t>
            </a:r>
            <a:r>
              <a:rPr dirty="0"/>
              <a:t>oraz</a:t>
            </a:r>
            <a:r>
              <a:rPr spc="20" dirty="0"/>
              <a:t> </a:t>
            </a:r>
            <a:r>
              <a:rPr spc="-10" dirty="0"/>
              <a:t>ponadpodstawowa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9995" y="1924811"/>
            <a:ext cx="8964295" cy="512445"/>
          </a:xfrm>
          <a:prstGeom prst="rect">
            <a:avLst/>
          </a:prstGeom>
          <a:solidFill>
            <a:srgbClr val="90A784"/>
          </a:solidFill>
        </p:spPr>
        <p:txBody>
          <a:bodyPr vert="horz" wrap="square" lIns="0" tIns="12890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015"/>
              </a:spcBef>
            </a:pPr>
            <a:r>
              <a:rPr sz="1600" spc="-15" dirty="0">
                <a:solidFill>
                  <a:srgbClr val="0D672E"/>
                </a:solidFill>
                <a:latin typeface="Calibri"/>
                <a:cs typeface="Calibri"/>
              </a:rPr>
              <a:t>Powrót </a:t>
            </a:r>
            <a:r>
              <a:rPr sz="1600" spc="-5" dirty="0">
                <a:solidFill>
                  <a:srgbClr val="0D672E"/>
                </a:solidFill>
                <a:latin typeface="Calibri"/>
                <a:cs typeface="Calibri"/>
              </a:rPr>
              <a:t>do </a:t>
            </a:r>
            <a:r>
              <a:rPr sz="1600" spc="-10" dirty="0">
                <a:solidFill>
                  <a:srgbClr val="0D672E"/>
                </a:solidFill>
                <a:latin typeface="Calibri"/>
                <a:cs typeface="Calibri"/>
              </a:rPr>
              <a:t>uporządkowanej, systematycznej </a:t>
            </a:r>
            <a:r>
              <a:rPr sz="1600" spc="-5" dirty="0">
                <a:solidFill>
                  <a:srgbClr val="0D672E"/>
                </a:solidFill>
                <a:latin typeface="Calibri"/>
                <a:cs typeface="Calibri"/>
              </a:rPr>
              <a:t>wiedzy </a:t>
            </a:r>
            <a:r>
              <a:rPr sz="1600" spc="-20" dirty="0">
                <a:solidFill>
                  <a:srgbClr val="0D672E"/>
                </a:solidFill>
                <a:latin typeface="Calibri"/>
                <a:cs typeface="Calibri"/>
              </a:rPr>
              <a:t>jako </a:t>
            </a:r>
            <a:r>
              <a:rPr sz="1600" spc="-10" dirty="0">
                <a:solidFill>
                  <a:srgbClr val="0D672E"/>
                </a:solidFill>
                <a:latin typeface="Calibri"/>
                <a:cs typeface="Calibri"/>
              </a:rPr>
              <a:t>podstawy kształtowania</a:t>
            </a:r>
            <a:r>
              <a:rPr sz="1600" spc="60" dirty="0">
                <a:solidFill>
                  <a:srgbClr val="0D672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D672E"/>
                </a:solidFill>
                <a:latin typeface="Calibri"/>
                <a:cs typeface="Calibri"/>
              </a:rPr>
              <a:t>umiejętności.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9995" y="2545207"/>
            <a:ext cx="8964295" cy="756285"/>
          </a:xfrm>
          <a:prstGeom prst="rect">
            <a:avLst/>
          </a:prstGeom>
          <a:solidFill>
            <a:srgbClr val="FDF0E7"/>
          </a:solidFill>
        </p:spPr>
        <p:txBody>
          <a:bodyPr vert="horz" wrap="square" lIns="0" tIns="128905" rIns="0" bIns="0" rtlCol="0">
            <a:spAutoFit/>
          </a:bodyPr>
          <a:lstStyle/>
          <a:p>
            <a:pPr marL="179705" marR="516255">
              <a:lnSpc>
                <a:spcPct val="100000"/>
              </a:lnSpc>
              <a:spcBef>
                <a:spcPts val="1015"/>
              </a:spcBef>
            </a:pPr>
            <a:r>
              <a:rPr sz="1600" spc="-15" dirty="0">
                <a:solidFill>
                  <a:srgbClr val="0D672E"/>
                </a:solidFill>
                <a:latin typeface="Calibri"/>
                <a:cs typeface="Calibri"/>
              </a:rPr>
              <a:t>Wprowadzenie </a:t>
            </a:r>
            <a:r>
              <a:rPr sz="1600" spc="-5" dirty="0">
                <a:solidFill>
                  <a:srgbClr val="0D672E"/>
                </a:solidFill>
                <a:latin typeface="Calibri"/>
                <a:cs typeface="Calibri"/>
              </a:rPr>
              <a:t>po </a:t>
            </a:r>
            <a:r>
              <a:rPr sz="1600" spc="-15" dirty="0">
                <a:solidFill>
                  <a:srgbClr val="0D672E"/>
                </a:solidFill>
                <a:latin typeface="Calibri"/>
                <a:cs typeface="Calibri"/>
              </a:rPr>
              <a:t>raz </a:t>
            </a:r>
            <a:r>
              <a:rPr sz="1600" spc="-10" dirty="0">
                <a:solidFill>
                  <a:srgbClr val="0D672E"/>
                </a:solidFill>
                <a:latin typeface="Calibri"/>
                <a:cs typeface="Calibri"/>
              </a:rPr>
              <a:t>pierwszy </a:t>
            </a:r>
            <a:r>
              <a:rPr sz="1600" dirty="0">
                <a:solidFill>
                  <a:srgbClr val="0D672E"/>
                </a:solidFill>
                <a:latin typeface="Calibri"/>
                <a:cs typeface="Calibri"/>
              </a:rPr>
              <a:t>w </a:t>
            </a:r>
            <a:r>
              <a:rPr sz="1600" spc="-5" dirty="0">
                <a:solidFill>
                  <a:srgbClr val="0D672E"/>
                </a:solidFill>
                <a:latin typeface="Calibri"/>
                <a:cs typeface="Calibri"/>
              </a:rPr>
              <a:t>sposób </a:t>
            </a:r>
            <a:r>
              <a:rPr sz="1600" spc="-10" dirty="0">
                <a:solidFill>
                  <a:srgbClr val="0D672E"/>
                </a:solidFill>
                <a:latin typeface="Calibri"/>
                <a:cs typeface="Calibri"/>
              </a:rPr>
              <a:t>systemowy elementów retoryki </a:t>
            </a:r>
            <a:r>
              <a:rPr sz="1600" spc="-5" dirty="0">
                <a:solidFill>
                  <a:srgbClr val="0D672E"/>
                </a:solidFill>
                <a:latin typeface="Calibri"/>
                <a:cs typeface="Calibri"/>
              </a:rPr>
              <a:t>do </a:t>
            </a:r>
            <a:r>
              <a:rPr sz="1600" spc="-10" dirty="0">
                <a:solidFill>
                  <a:srgbClr val="0D672E"/>
                </a:solidFill>
                <a:latin typeface="Calibri"/>
                <a:cs typeface="Calibri"/>
              </a:rPr>
              <a:t>podstawy programowej  </a:t>
            </a:r>
            <a:r>
              <a:rPr sz="1600" dirty="0">
                <a:solidFill>
                  <a:srgbClr val="0D672E"/>
                </a:solidFill>
                <a:latin typeface="Calibri"/>
                <a:cs typeface="Calibri"/>
              </a:rPr>
              <a:t>z </a:t>
            </a:r>
            <a:r>
              <a:rPr sz="1600" spc="-15" dirty="0">
                <a:solidFill>
                  <a:srgbClr val="0D672E"/>
                </a:solidFill>
                <a:latin typeface="Calibri"/>
                <a:cs typeface="Calibri"/>
              </a:rPr>
              <a:t>języka </a:t>
            </a:r>
            <a:r>
              <a:rPr sz="1600" spc="-10" dirty="0">
                <a:solidFill>
                  <a:srgbClr val="0D672E"/>
                </a:solidFill>
                <a:latin typeface="Calibri"/>
                <a:cs typeface="Calibri"/>
              </a:rPr>
              <a:t>polskiego.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995" y="3409441"/>
            <a:ext cx="8964295" cy="1000125"/>
          </a:xfrm>
          <a:prstGeom prst="rect">
            <a:avLst/>
          </a:prstGeom>
          <a:solidFill>
            <a:srgbClr val="D3D4EC"/>
          </a:solidFill>
        </p:spPr>
        <p:txBody>
          <a:bodyPr vert="horz" wrap="square" lIns="0" tIns="12890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015"/>
              </a:spcBef>
            </a:pPr>
            <a:r>
              <a:rPr sz="1600" spc="-5" dirty="0">
                <a:solidFill>
                  <a:srgbClr val="243F92"/>
                </a:solidFill>
                <a:latin typeface="Calibri"/>
                <a:cs typeface="Calibri"/>
              </a:rPr>
              <a:t>Funkcjonalne podejście do kształcenia </a:t>
            </a:r>
            <a:r>
              <a:rPr sz="1600" spc="-15" dirty="0">
                <a:solidFill>
                  <a:srgbClr val="243F92"/>
                </a:solidFill>
                <a:latin typeface="Calibri"/>
                <a:cs typeface="Calibri"/>
              </a:rPr>
              <a:t>językowego </a:t>
            </a:r>
            <a:r>
              <a:rPr sz="1600" spc="-10" dirty="0">
                <a:solidFill>
                  <a:srgbClr val="243F92"/>
                </a:solidFill>
                <a:latin typeface="Calibri"/>
                <a:cs typeface="Calibri"/>
              </a:rPr>
              <a:t>oraz integralne traktowanie zagadnień</a:t>
            </a:r>
            <a:r>
              <a:rPr sz="1600" spc="30" dirty="0">
                <a:solidFill>
                  <a:srgbClr val="243F92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43F92"/>
                </a:solidFill>
                <a:latin typeface="Calibri"/>
                <a:cs typeface="Calibri"/>
              </a:rPr>
              <a:t>języka</a:t>
            </a:r>
            <a:endParaRPr sz="1600">
              <a:latin typeface="Calibri"/>
              <a:cs typeface="Calibri"/>
            </a:endParaRPr>
          </a:p>
          <a:p>
            <a:pPr marL="179705" marR="325755">
              <a:lnSpc>
                <a:spcPct val="100000"/>
              </a:lnSpc>
            </a:pPr>
            <a:r>
              <a:rPr sz="1600" dirty="0">
                <a:solidFill>
                  <a:srgbClr val="243F92"/>
                </a:solidFill>
                <a:latin typeface="Calibri"/>
                <a:cs typeface="Calibri"/>
              </a:rPr>
              <a:t>i </a:t>
            </a:r>
            <a:r>
              <a:rPr sz="1600" spc="-10" dirty="0">
                <a:solidFill>
                  <a:srgbClr val="243F92"/>
                </a:solidFill>
                <a:latin typeface="Calibri"/>
                <a:cs typeface="Calibri"/>
              </a:rPr>
              <a:t>komunikacji, literatury </a:t>
            </a:r>
            <a:r>
              <a:rPr sz="1600" dirty="0">
                <a:solidFill>
                  <a:srgbClr val="243F92"/>
                </a:solidFill>
                <a:latin typeface="Calibri"/>
                <a:cs typeface="Calibri"/>
              </a:rPr>
              <a:t>i </a:t>
            </a:r>
            <a:r>
              <a:rPr sz="1600" spc="-5" dirty="0">
                <a:solidFill>
                  <a:srgbClr val="243F92"/>
                </a:solidFill>
                <a:latin typeface="Calibri"/>
                <a:cs typeface="Calibri"/>
              </a:rPr>
              <a:t>kultury </a:t>
            </a:r>
            <a:r>
              <a:rPr sz="1600" dirty="0">
                <a:solidFill>
                  <a:srgbClr val="243F92"/>
                </a:solidFill>
                <a:latin typeface="Calibri"/>
                <a:cs typeface="Calibri"/>
              </a:rPr>
              <a:t>w </a:t>
            </a:r>
            <a:r>
              <a:rPr sz="1600" spc="-5" dirty="0">
                <a:solidFill>
                  <a:srgbClr val="243F92"/>
                </a:solidFill>
                <a:latin typeface="Calibri"/>
                <a:cs typeface="Calibri"/>
              </a:rPr>
              <a:t>wyniku </a:t>
            </a:r>
            <a:r>
              <a:rPr sz="1600" spc="-10" dirty="0">
                <a:solidFill>
                  <a:srgbClr val="243F92"/>
                </a:solidFill>
                <a:latin typeface="Calibri"/>
                <a:cs typeface="Calibri"/>
              </a:rPr>
              <a:t>postrzegania </a:t>
            </a:r>
            <a:r>
              <a:rPr sz="1600" spc="-15" dirty="0">
                <a:solidFill>
                  <a:srgbClr val="243F92"/>
                </a:solidFill>
                <a:latin typeface="Calibri"/>
                <a:cs typeface="Calibri"/>
              </a:rPr>
              <a:t>języka </a:t>
            </a:r>
            <a:r>
              <a:rPr sz="1600" spc="-5" dirty="0">
                <a:solidFill>
                  <a:srgbClr val="243F92"/>
                </a:solidFill>
                <a:latin typeface="Calibri"/>
                <a:cs typeface="Calibri"/>
              </a:rPr>
              <a:t>nie </a:t>
            </a:r>
            <a:r>
              <a:rPr sz="1600" spc="-15" dirty="0">
                <a:solidFill>
                  <a:srgbClr val="243F92"/>
                </a:solidFill>
                <a:latin typeface="Calibri"/>
                <a:cs typeface="Calibri"/>
              </a:rPr>
              <a:t>tylko </a:t>
            </a:r>
            <a:r>
              <a:rPr sz="1600" spc="-20" dirty="0">
                <a:solidFill>
                  <a:srgbClr val="243F92"/>
                </a:solidFill>
                <a:latin typeface="Calibri"/>
                <a:cs typeface="Calibri"/>
              </a:rPr>
              <a:t>jako </a:t>
            </a:r>
            <a:r>
              <a:rPr sz="1600" spc="-10" dirty="0">
                <a:solidFill>
                  <a:srgbClr val="243F92"/>
                </a:solidFill>
                <a:latin typeface="Calibri"/>
                <a:cs typeface="Calibri"/>
              </a:rPr>
              <a:t>narzędzia komunikacji, </a:t>
            </a:r>
            <a:r>
              <a:rPr sz="1600" dirty="0">
                <a:solidFill>
                  <a:srgbClr val="243F92"/>
                </a:solidFill>
                <a:latin typeface="Calibri"/>
                <a:cs typeface="Calibri"/>
              </a:rPr>
              <a:t>ale  </a:t>
            </a:r>
            <a:r>
              <a:rPr sz="1600" spc="-10" dirty="0">
                <a:solidFill>
                  <a:srgbClr val="243F92"/>
                </a:solidFill>
                <a:latin typeface="Calibri"/>
                <a:cs typeface="Calibri"/>
              </a:rPr>
              <a:t>najważniejszego składnika</a:t>
            </a:r>
            <a:r>
              <a:rPr sz="1600" spc="-5" dirty="0">
                <a:solidFill>
                  <a:srgbClr val="243F92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43F92"/>
                </a:solidFill>
                <a:latin typeface="Calibri"/>
                <a:cs typeface="Calibri"/>
              </a:rPr>
              <a:t>kultury.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9995" y="4517529"/>
            <a:ext cx="8964295" cy="756285"/>
          </a:xfrm>
          <a:prstGeom prst="rect">
            <a:avLst/>
          </a:prstGeom>
          <a:solidFill>
            <a:srgbClr val="E1D2E8"/>
          </a:solidFill>
        </p:spPr>
        <p:txBody>
          <a:bodyPr vert="horz" wrap="square" lIns="0" tIns="12890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015"/>
              </a:spcBef>
            </a:pPr>
            <a:r>
              <a:rPr sz="1600" spc="-10" dirty="0">
                <a:solidFill>
                  <a:srgbClr val="7B217F"/>
                </a:solidFill>
                <a:latin typeface="Calibri"/>
                <a:cs typeface="Calibri"/>
              </a:rPr>
              <a:t>Wybór </a:t>
            </a:r>
            <a:r>
              <a:rPr sz="1600" spc="-15" dirty="0">
                <a:solidFill>
                  <a:srgbClr val="7B217F"/>
                </a:solidFill>
                <a:latin typeface="Calibri"/>
                <a:cs typeface="Calibri"/>
              </a:rPr>
              <a:t>tekstów </a:t>
            </a:r>
            <a:r>
              <a:rPr sz="1600" spc="-10" dirty="0">
                <a:solidFill>
                  <a:srgbClr val="7B217F"/>
                </a:solidFill>
                <a:latin typeface="Calibri"/>
                <a:cs typeface="Calibri"/>
              </a:rPr>
              <a:t>literackich stanowiących </a:t>
            </a:r>
            <a:r>
              <a:rPr sz="1600" spc="-5" dirty="0">
                <a:solidFill>
                  <a:srgbClr val="7B217F"/>
                </a:solidFill>
                <a:latin typeface="Calibri"/>
                <a:cs typeface="Calibri"/>
              </a:rPr>
              <a:t>punkt </a:t>
            </a:r>
            <a:r>
              <a:rPr sz="1600" dirty="0">
                <a:solidFill>
                  <a:srgbClr val="7B217F"/>
                </a:solidFill>
                <a:latin typeface="Calibri"/>
                <a:cs typeface="Calibri"/>
              </a:rPr>
              <a:t>wyjścia </a:t>
            </a:r>
            <a:r>
              <a:rPr sz="1600" spc="-5" dirty="0">
                <a:solidFill>
                  <a:srgbClr val="7B217F"/>
                </a:solidFill>
                <a:latin typeface="Calibri"/>
                <a:cs typeface="Calibri"/>
              </a:rPr>
              <a:t>do </a:t>
            </a:r>
            <a:r>
              <a:rPr sz="1600" spc="-10" dirty="0">
                <a:solidFill>
                  <a:srgbClr val="7B217F"/>
                </a:solidFill>
                <a:latin typeface="Calibri"/>
                <a:cs typeface="Calibri"/>
              </a:rPr>
              <a:t>refleksji, prowadzących</a:t>
            </a:r>
            <a:r>
              <a:rPr sz="1600" spc="60" dirty="0">
                <a:solidFill>
                  <a:srgbClr val="7B217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7B217F"/>
                </a:solidFill>
                <a:latin typeface="Calibri"/>
                <a:cs typeface="Calibri"/>
              </a:rPr>
              <a:t>ucznia</a:t>
            </a:r>
            <a:endParaRPr sz="1600">
              <a:latin typeface="Calibri"/>
              <a:cs typeface="Calibri"/>
            </a:endParaRPr>
          </a:p>
          <a:p>
            <a:pPr marL="179705">
              <a:lnSpc>
                <a:spcPct val="100000"/>
              </a:lnSpc>
            </a:pPr>
            <a:r>
              <a:rPr sz="1600" spc="-5" dirty="0">
                <a:solidFill>
                  <a:srgbClr val="7B217F"/>
                </a:solidFill>
                <a:latin typeface="Calibri"/>
                <a:cs typeface="Calibri"/>
              </a:rPr>
              <a:t>do </a:t>
            </a:r>
            <a:r>
              <a:rPr sz="1600" spc="-10" dirty="0">
                <a:solidFill>
                  <a:srgbClr val="7B217F"/>
                </a:solidFill>
                <a:latin typeface="Calibri"/>
                <a:cs typeface="Calibri"/>
              </a:rPr>
              <a:t>zintegrowanego </a:t>
            </a:r>
            <a:r>
              <a:rPr sz="1600" spc="-15" dirty="0">
                <a:solidFill>
                  <a:srgbClr val="7B217F"/>
                </a:solidFill>
                <a:latin typeface="Calibri"/>
                <a:cs typeface="Calibri"/>
              </a:rPr>
              <a:t>rozwoju </a:t>
            </a:r>
            <a:r>
              <a:rPr sz="1600" spc="-10" dirty="0">
                <a:solidFill>
                  <a:srgbClr val="7B217F"/>
                </a:solidFill>
                <a:latin typeface="Calibri"/>
                <a:cs typeface="Calibri"/>
              </a:rPr>
              <a:t>oraz </a:t>
            </a:r>
            <a:r>
              <a:rPr sz="1600" spc="-15" dirty="0">
                <a:solidFill>
                  <a:srgbClr val="7B217F"/>
                </a:solidFill>
                <a:latin typeface="Calibri"/>
                <a:cs typeface="Calibri"/>
              </a:rPr>
              <a:t>zakorzenienia </a:t>
            </a:r>
            <a:r>
              <a:rPr sz="1600" dirty="0">
                <a:solidFill>
                  <a:srgbClr val="7B217F"/>
                </a:solidFill>
                <a:latin typeface="Calibri"/>
                <a:cs typeface="Calibri"/>
              </a:rPr>
              <a:t>w </a:t>
            </a:r>
            <a:r>
              <a:rPr sz="1600" spc="-10" dirty="0">
                <a:solidFill>
                  <a:srgbClr val="7B217F"/>
                </a:solidFill>
                <a:latin typeface="Calibri"/>
                <a:cs typeface="Calibri"/>
              </a:rPr>
              <a:t>tradycji </a:t>
            </a:r>
            <a:r>
              <a:rPr sz="1600" dirty="0">
                <a:solidFill>
                  <a:srgbClr val="7B217F"/>
                </a:solidFill>
                <a:latin typeface="Calibri"/>
                <a:cs typeface="Calibri"/>
              </a:rPr>
              <a:t>i </a:t>
            </a:r>
            <a:r>
              <a:rPr sz="1600" spc="-15" dirty="0">
                <a:solidFill>
                  <a:srgbClr val="7B217F"/>
                </a:solidFill>
                <a:latin typeface="Calibri"/>
                <a:cs typeface="Calibri"/>
              </a:rPr>
              <a:t>kulturze </a:t>
            </a:r>
            <a:r>
              <a:rPr sz="1600" spc="-10" dirty="0">
                <a:solidFill>
                  <a:srgbClr val="7B217F"/>
                </a:solidFill>
                <a:latin typeface="Calibri"/>
                <a:cs typeface="Calibri"/>
              </a:rPr>
              <a:t>narodowej, </a:t>
            </a:r>
            <a:r>
              <a:rPr sz="1600" dirty="0">
                <a:solidFill>
                  <a:srgbClr val="7B217F"/>
                </a:solidFill>
                <a:latin typeface="Calibri"/>
                <a:cs typeface="Calibri"/>
              </a:rPr>
              <a:t>a </a:t>
            </a:r>
            <a:r>
              <a:rPr sz="1600" spc="-15" dirty="0">
                <a:solidFill>
                  <a:srgbClr val="7B217F"/>
                </a:solidFill>
                <a:latin typeface="Calibri"/>
                <a:cs typeface="Calibri"/>
              </a:rPr>
              <a:t>także </a:t>
            </a:r>
            <a:r>
              <a:rPr sz="1600" dirty="0">
                <a:solidFill>
                  <a:srgbClr val="7B217F"/>
                </a:solidFill>
                <a:latin typeface="Calibri"/>
                <a:cs typeface="Calibri"/>
              </a:rPr>
              <a:t>w</a:t>
            </a:r>
            <a:r>
              <a:rPr sz="1600" spc="150" dirty="0">
                <a:solidFill>
                  <a:srgbClr val="7B217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B217F"/>
                </a:solidFill>
                <a:latin typeface="Calibri"/>
                <a:cs typeface="Calibri"/>
              </a:rPr>
              <a:t>wartościach.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9995" y="5381764"/>
            <a:ext cx="8964295" cy="756285"/>
          </a:xfrm>
          <a:prstGeom prst="rect">
            <a:avLst/>
          </a:prstGeom>
          <a:solidFill>
            <a:srgbClr val="FFF2DA"/>
          </a:solidFill>
        </p:spPr>
        <p:txBody>
          <a:bodyPr vert="horz" wrap="square" lIns="0" tIns="128905" rIns="0" bIns="0" rtlCol="0">
            <a:spAutoFit/>
          </a:bodyPr>
          <a:lstStyle/>
          <a:p>
            <a:pPr marL="179705" marR="172085">
              <a:lnSpc>
                <a:spcPct val="100000"/>
              </a:lnSpc>
              <a:spcBef>
                <a:spcPts val="1015"/>
              </a:spcBef>
            </a:pPr>
            <a:r>
              <a:rPr sz="1600" spc="-10" dirty="0">
                <a:solidFill>
                  <a:srgbClr val="FCBE0E"/>
                </a:solidFill>
                <a:latin typeface="Calibri"/>
                <a:cs typeface="Calibri"/>
              </a:rPr>
              <a:t>Wyeksponowanie </a:t>
            </a:r>
            <a:r>
              <a:rPr sz="1600" spc="-5" dirty="0">
                <a:solidFill>
                  <a:srgbClr val="FCBE0E"/>
                </a:solidFill>
                <a:latin typeface="Calibri"/>
                <a:cs typeface="Calibri"/>
              </a:rPr>
              <a:t>samokształcenia uczniów </a:t>
            </a:r>
            <a:r>
              <a:rPr sz="1600" spc="-20" dirty="0">
                <a:solidFill>
                  <a:srgbClr val="FCBE0E"/>
                </a:solidFill>
                <a:latin typeface="Calibri"/>
                <a:cs typeface="Calibri"/>
              </a:rPr>
              <a:t>jako </a:t>
            </a:r>
            <a:r>
              <a:rPr sz="1600" spc="-5" dirty="0">
                <a:solidFill>
                  <a:srgbClr val="FCBE0E"/>
                </a:solidFill>
                <a:latin typeface="Calibri"/>
                <a:cs typeface="Calibri"/>
              </a:rPr>
              <a:t>umiejętności </a:t>
            </a:r>
            <a:r>
              <a:rPr sz="1600" dirty="0">
                <a:solidFill>
                  <a:srgbClr val="FCBE0E"/>
                </a:solidFill>
                <a:latin typeface="Calibri"/>
                <a:cs typeface="Calibri"/>
              </a:rPr>
              <a:t>m.in. </a:t>
            </a:r>
            <a:r>
              <a:rPr sz="1600" spc="-5" dirty="0">
                <a:solidFill>
                  <a:srgbClr val="FCBE0E"/>
                </a:solidFill>
                <a:latin typeface="Calibri"/>
                <a:cs typeface="Calibri"/>
              </a:rPr>
              <a:t>samodzielnego </a:t>
            </a:r>
            <a:r>
              <a:rPr sz="1600" spc="-10" dirty="0">
                <a:solidFill>
                  <a:srgbClr val="FCBE0E"/>
                </a:solidFill>
                <a:latin typeface="Calibri"/>
                <a:cs typeface="Calibri"/>
              </a:rPr>
              <a:t>organizowania </a:t>
            </a:r>
            <a:r>
              <a:rPr sz="1600" spc="-5" dirty="0">
                <a:solidFill>
                  <a:srgbClr val="FCBE0E"/>
                </a:solidFill>
                <a:latin typeface="Calibri"/>
                <a:cs typeface="Calibri"/>
              </a:rPr>
              <a:t>sobie  </a:t>
            </a:r>
            <a:r>
              <a:rPr sz="1600" spc="-15" dirty="0">
                <a:solidFill>
                  <a:srgbClr val="FCBE0E"/>
                </a:solidFill>
                <a:latin typeface="Calibri"/>
                <a:cs typeface="Calibri"/>
              </a:rPr>
              <a:t>warsztatu </a:t>
            </a:r>
            <a:r>
              <a:rPr sz="1600" spc="-30" dirty="0">
                <a:solidFill>
                  <a:srgbClr val="FCBE0E"/>
                </a:solidFill>
                <a:latin typeface="Calibri"/>
                <a:cs typeface="Calibri"/>
              </a:rPr>
              <a:t>pracy, </a:t>
            </a:r>
            <a:r>
              <a:rPr sz="1600" spc="-10" dirty="0">
                <a:solidFill>
                  <a:srgbClr val="FCBE0E"/>
                </a:solidFill>
                <a:latin typeface="Calibri"/>
                <a:cs typeface="Calibri"/>
              </a:rPr>
              <a:t>docierania </a:t>
            </a:r>
            <a:r>
              <a:rPr sz="1600" spc="-5" dirty="0">
                <a:solidFill>
                  <a:srgbClr val="FCBE0E"/>
                </a:solidFill>
                <a:latin typeface="Calibri"/>
                <a:cs typeface="Calibri"/>
              </a:rPr>
              <a:t>do </a:t>
            </a:r>
            <a:r>
              <a:rPr sz="1600" spc="-10" dirty="0">
                <a:solidFill>
                  <a:srgbClr val="FCBE0E"/>
                </a:solidFill>
                <a:latin typeface="Calibri"/>
                <a:cs typeface="Calibri"/>
              </a:rPr>
              <a:t>informacji, </a:t>
            </a:r>
            <a:r>
              <a:rPr sz="1600" spc="-15" dirty="0">
                <a:solidFill>
                  <a:srgbClr val="FCBE0E"/>
                </a:solidFill>
                <a:latin typeface="Calibri"/>
                <a:cs typeface="Calibri"/>
              </a:rPr>
              <a:t>dokonywania </a:t>
            </a:r>
            <a:r>
              <a:rPr sz="1600" spc="-5" dirty="0">
                <a:solidFill>
                  <a:srgbClr val="FCBE0E"/>
                </a:solidFill>
                <a:latin typeface="Calibri"/>
                <a:cs typeface="Calibri"/>
              </a:rPr>
              <a:t>ich </a:t>
            </a:r>
            <a:r>
              <a:rPr sz="1600" spc="-10" dirty="0">
                <a:solidFill>
                  <a:srgbClr val="FCBE0E"/>
                </a:solidFill>
                <a:latin typeface="Calibri"/>
                <a:cs typeface="Calibri"/>
              </a:rPr>
              <a:t>selekcji, </a:t>
            </a:r>
            <a:r>
              <a:rPr sz="1600" spc="-15" dirty="0">
                <a:solidFill>
                  <a:srgbClr val="FCBE0E"/>
                </a:solidFill>
                <a:latin typeface="Calibri"/>
                <a:cs typeface="Calibri"/>
              </a:rPr>
              <a:t>syntezy </a:t>
            </a:r>
            <a:r>
              <a:rPr sz="1600" spc="-10" dirty="0">
                <a:solidFill>
                  <a:srgbClr val="FCBE0E"/>
                </a:solidFill>
                <a:latin typeface="Calibri"/>
                <a:cs typeface="Calibri"/>
              </a:rPr>
              <a:t>oraz</a:t>
            </a:r>
            <a:r>
              <a:rPr sz="1600" spc="160" dirty="0">
                <a:solidFill>
                  <a:srgbClr val="FCBE0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CBE0E"/>
                </a:solidFill>
                <a:latin typeface="Calibri"/>
                <a:cs typeface="Calibri"/>
              </a:rPr>
              <a:t>wartościowania.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8" name="object 8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5015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2E64"/>
                </a:solidFill>
              </a:rPr>
              <a:t>Struktura podstawy</a:t>
            </a:r>
            <a:r>
              <a:rPr spc="-30" dirty="0">
                <a:solidFill>
                  <a:srgbClr val="392E64"/>
                </a:solidFill>
              </a:rPr>
              <a:t> </a:t>
            </a:r>
            <a:r>
              <a:rPr spc="-10" dirty="0">
                <a:solidFill>
                  <a:srgbClr val="392E64"/>
                </a:solidFill>
              </a:rPr>
              <a:t>programowej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9995" y="5441403"/>
            <a:ext cx="9324340" cy="588645"/>
          </a:xfrm>
          <a:prstGeom prst="rect">
            <a:avLst/>
          </a:prstGeom>
          <a:solidFill>
            <a:srgbClr val="548235"/>
          </a:solidFill>
        </p:spPr>
        <p:txBody>
          <a:bodyPr vert="horz" wrap="square" lIns="0" tIns="10350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815"/>
              </a:spcBef>
              <a:tabLst>
                <a:tab pos="636905" algn="l"/>
              </a:tabLst>
            </a:pP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IV.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Samokształcenie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9995" y="1446606"/>
            <a:ext cx="3612515" cy="969644"/>
          </a:xfrm>
          <a:prstGeom prst="rect">
            <a:avLst/>
          </a:prstGeom>
          <a:solidFill>
            <a:srgbClr val="0D672E"/>
          </a:solidFill>
        </p:spPr>
        <p:txBody>
          <a:bodyPr vert="horz" wrap="square" lIns="0" tIns="88265" rIns="0" bIns="0" rtlCol="0">
            <a:spAutoFit/>
          </a:bodyPr>
          <a:lstStyle/>
          <a:p>
            <a:pPr marL="408305" marR="626745" indent="-228600">
              <a:lnSpc>
                <a:spcPct val="104200"/>
              </a:lnSpc>
              <a:spcBef>
                <a:spcPts val="69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I.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Kształcenie literackie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kulturowe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2002" y="1446606"/>
            <a:ext cx="5712460" cy="969644"/>
          </a:xfrm>
          <a:prstGeom prst="rect">
            <a:avLst/>
          </a:prstGeom>
          <a:solidFill>
            <a:srgbClr val="D2DACC"/>
          </a:solidFill>
        </p:spPr>
        <p:txBody>
          <a:bodyPr vert="horz" wrap="square" lIns="0" tIns="103505" rIns="0" bIns="0" rtlCol="0">
            <a:spAutoFit/>
          </a:bodyPr>
          <a:lstStyle/>
          <a:p>
            <a:pPr marL="509905" indent="-330835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510540" algn="l"/>
              </a:tabLst>
            </a:pPr>
            <a:r>
              <a:rPr sz="2400" spc="-10" dirty="0">
                <a:solidFill>
                  <a:srgbClr val="0D672E"/>
                </a:solidFill>
                <a:latin typeface="Calibri"/>
                <a:cs typeface="Calibri"/>
              </a:rPr>
              <a:t>Czytanie </a:t>
            </a:r>
            <a:r>
              <a:rPr sz="2400" spc="-15" dirty="0">
                <a:solidFill>
                  <a:srgbClr val="0D672E"/>
                </a:solidFill>
                <a:latin typeface="Calibri"/>
                <a:cs typeface="Calibri"/>
              </a:rPr>
              <a:t>utworów</a:t>
            </a:r>
            <a:r>
              <a:rPr sz="2400" dirty="0">
                <a:solidFill>
                  <a:srgbClr val="0D672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D672E"/>
                </a:solidFill>
                <a:latin typeface="Calibri"/>
                <a:cs typeface="Calibri"/>
              </a:rPr>
              <a:t>literackich.</a:t>
            </a:r>
            <a:endParaRPr sz="2400">
              <a:latin typeface="Calibri"/>
              <a:cs typeface="Calibri"/>
            </a:endParaRPr>
          </a:p>
          <a:p>
            <a:pPr marL="509905" indent="-3308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510540" algn="l"/>
              </a:tabLst>
            </a:pPr>
            <a:r>
              <a:rPr sz="2400" spc="-5" dirty="0">
                <a:solidFill>
                  <a:srgbClr val="0D672E"/>
                </a:solidFill>
                <a:latin typeface="Calibri"/>
                <a:cs typeface="Calibri"/>
              </a:rPr>
              <a:t>Odbiór </a:t>
            </a:r>
            <a:r>
              <a:rPr sz="2400" spc="-20" dirty="0">
                <a:solidFill>
                  <a:srgbClr val="0D672E"/>
                </a:solidFill>
                <a:latin typeface="Calibri"/>
                <a:cs typeface="Calibri"/>
              </a:rPr>
              <a:t>tekstów</a:t>
            </a:r>
            <a:r>
              <a:rPr sz="2400" spc="-5" dirty="0">
                <a:solidFill>
                  <a:srgbClr val="0D672E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D672E"/>
                </a:solidFill>
                <a:latin typeface="Calibri"/>
                <a:cs typeface="Calibri"/>
              </a:rPr>
              <a:t>kultury.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9995" y="2524201"/>
            <a:ext cx="3612515" cy="1731645"/>
          </a:xfrm>
          <a:prstGeom prst="rect">
            <a:avLst/>
          </a:prstGeom>
          <a:solidFill>
            <a:srgbClr val="243F9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17970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II.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Kształcenie</a:t>
            </a:r>
            <a:r>
              <a:rPr sz="2400" spc="-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językowe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2002" y="2524201"/>
            <a:ext cx="5712460" cy="1731645"/>
          </a:xfrm>
          <a:prstGeom prst="rect">
            <a:avLst/>
          </a:prstGeom>
          <a:solidFill>
            <a:srgbClr val="D3D4EC"/>
          </a:solidFill>
        </p:spPr>
        <p:txBody>
          <a:bodyPr vert="horz" wrap="square" lIns="0" tIns="103505" rIns="0" bIns="0" rtlCol="0">
            <a:spAutoFit/>
          </a:bodyPr>
          <a:lstStyle/>
          <a:p>
            <a:pPr marL="509905" indent="-330835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510540" algn="l"/>
              </a:tabLst>
            </a:pPr>
            <a:r>
              <a:rPr sz="2400" spc="-15" dirty="0">
                <a:solidFill>
                  <a:srgbClr val="243F92"/>
                </a:solidFill>
                <a:latin typeface="Calibri"/>
                <a:cs typeface="Calibri"/>
              </a:rPr>
              <a:t>Gramatyka </a:t>
            </a:r>
            <a:r>
              <a:rPr sz="2400" spc="-20" dirty="0">
                <a:solidFill>
                  <a:srgbClr val="243F92"/>
                </a:solidFill>
                <a:latin typeface="Calibri"/>
                <a:cs typeface="Calibri"/>
              </a:rPr>
              <a:t>języka</a:t>
            </a:r>
            <a:r>
              <a:rPr sz="2400" dirty="0">
                <a:solidFill>
                  <a:srgbClr val="243F9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43F92"/>
                </a:solidFill>
                <a:latin typeface="Calibri"/>
                <a:cs typeface="Calibri"/>
              </a:rPr>
              <a:t>polskiego.</a:t>
            </a:r>
            <a:endParaRPr sz="2400">
              <a:latin typeface="Calibri"/>
              <a:cs typeface="Calibri"/>
            </a:endParaRPr>
          </a:p>
          <a:p>
            <a:pPr marL="509905" indent="-3308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510540" algn="l"/>
              </a:tabLst>
            </a:pPr>
            <a:r>
              <a:rPr sz="2400" spc="-15" dirty="0">
                <a:solidFill>
                  <a:srgbClr val="243F92"/>
                </a:solidFill>
                <a:latin typeface="Calibri"/>
                <a:cs typeface="Calibri"/>
              </a:rPr>
              <a:t>Zróżnicowanie</a:t>
            </a:r>
            <a:r>
              <a:rPr sz="2400" spc="-10" dirty="0">
                <a:solidFill>
                  <a:srgbClr val="243F9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43F92"/>
                </a:solidFill>
                <a:latin typeface="Calibri"/>
                <a:cs typeface="Calibri"/>
              </a:rPr>
              <a:t>języka.</a:t>
            </a:r>
            <a:endParaRPr sz="2400">
              <a:latin typeface="Calibri"/>
              <a:cs typeface="Calibri"/>
            </a:endParaRPr>
          </a:p>
          <a:p>
            <a:pPr marL="509905" indent="-3308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510540" algn="l"/>
              </a:tabLst>
            </a:pPr>
            <a:r>
              <a:rPr sz="2400" spc="-10" dirty="0">
                <a:solidFill>
                  <a:srgbClr val="243F92"/>
                </a:solidFill>
                <a:latin typeface="Calibri"/>
                <a:cs typeface="Calibri"/>
              </a:rPr>
              <a:t>Komunikacja </a:t>
            </a:r>
            <a:r>
              <a:rPr sz="2400" spc="-25" dirty="0">
                <a:solidFill>
                  <a:srgbClr val="243F92"/>
                </a:solidFill>
                <a:latin typeface="Calibri"/>
                <a:cs typeface="Calibri"/>
              </a:rPr>
              <a:t>językowa </a:t>
            </a:r>
            <a:r>
              <a:rPr sz="2400" dirty="0">
                <a:solidFill>
                  <a:srgbClr val="243F92"/>
                </a:solidFill>
                <a:latin typeface="Calibri"/>
                <a:cs typeface="Calibri"/>
              </a:rPr>
              <a:t>i </a:t>
            </a:r>
            <a:r>
              <a:rPr sz="2400" spc="-15" dirty="0">
                <a:solidFill>
                  <a:srgbClr val="243F92"/>
                </a:solidFill>
                <a:latin typeface="Calibri"/>
                <a:cs typeface="Calibri"/>
              </a:rPr>
              <a:t>kultura języka.</a:t>
            </a:r>
            <a:endParaRPr sz="2400">
              <a:latin typeface="Calibri"/>
              <a:cs typeface="Calibri"/>
            </a:endParaRPr>
          </a:p>
          <a:p>
            <a:pPr marL="509905" indent="-3308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510540" algn="l"/>
              </a:tabLst>
            </a:pPr>
            <a:r>
              <a:rPr sz="2400" spc="-15" dirty="0">
                <a:solidFill>
                  <a:srgbClr val="243F92"/>
                </a:solidFill>
                <a:latin typeface="Calibri"/>
                <a:cs typeface="Calibri"/>
              </a:rPr>
              <a:t>Ortografia </a:t>
            </a:r>
            <a:r>
              <a:rPr sz="2400" dirty="0">
                <a:solidFill>
                  <a:srgbClr val="243F92"/>
                </a:solidFill>
                <a:latin typeface="Calibri"/>
                <a:cs typeface="Calibri"/>
              </a:rPr>
              <a:t>i </a:t>
            </a:r>
            <a:r>
              <a:rPr sz="2400" spc="-10" dirty="0">
                <a:solidFill>
                  <a:srgbClr val="243F92"/>
                </a:solidFill>
                <a:latin typeface="Calibri"/>
                <a:cs typeface="Calibri"/>
              </a:rPr>
              <a:t>interpunkcja.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9995" y="4363808"/>
            <a:ext cx="3612515" cy="969644"/>
          </a:xfrm>
          <a:prstGeom prst="rect">
            <a:avLst/>
          </a:prstGeom>
          <a:solidFill>
            <a:srgbClr val="7B217F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17970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III.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Tworzenie</a:t>
            </a:r>
            <a:r>
              <a:rPr sz="2400" spc="-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wypowiedzi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92002" y="4363808"/>
            <a:ext cx="5712460" cy="969644"/>
          </a:xfrm>
          <a:prstGeom prst="rect">
            <a:avLst/>
          </a:prstGeom>
          <a:solidFill>
            <a:srgbClr val="E1D2E8"/>
          </a:solidFill>
        </p:spPr>
        <p:txBody>
          <a:bodyPr vert="horz" wrap="square" lIns="0" tIns="103505" rIns="0" bIns="0" rtlCol="0">
            <a:spAutoFit/>
          </a:bodyPr>
          <a:lstStyle/>
          <a:p>
            <a:pPr marL="509905" indent="-330835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510540" algn="l"/>
              </a:tabLst>
            </a:pPr>
            <a:r>
              <a:rPr sz="2400" spc="-10" dirty="0">
                <a:solidFill>
                  <a:srgbClr val="7B217F"/>
                </a:solidFill>
                <a:latin typeface="Calibri"/>
                <a:cs typeface="Calibri"/>
              </a:rPr>
              <a:t>Elementy</a:t>
            </a:r>
            <a:r>
              <a:rPr sz="2400" spc="-5" dirty="0">
                <a:solidFill>
                  <a:srgbClr val="7B217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B217F"/>
                </a:solidFill>
                <a:latin typeface="Calibri"/>
                <a:cs typeface="Calibri"/>
              </a:rPr>
              <a:t>retoryki.</a:t>
            </a:r>
            <a:endParaRPr sz="2400">
              <a:latin typeface="Calibri"/>
              <a:cs typeface="Calibri"/>
            </a:endParaRPr>
          </a:p>
          <a:p>
            <a:pPr marL="509905" indent="-3308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510540" algn="l"/>
              </a:tabLst>
            </a:pPr>
            <a:r>
              <a:rPr sz="2400" spc="-5" dirty="0">
                <a:solidFill>
                  <a:srgbClr val="7B217F"/>
                </a:solidFill>
                <a:latin typeface="Calibri"/>
                <a:cs typeface="Calibri"/>
              </a:rPr>
              <a:t>Mówienie </a:t>
            </a:r>
            <a:r>
              <a:rPr sz="2400" dirty="0">
                <a:solidFill>
                  <a:srgbClr val="7B217F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7B217F"/>
                </a:solidFill>
                <a:latin typeface="Calibri"/>
                <a:cs typeface="Calibri"/>
              </a:rPr>
              <a:t> pisanie.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10" name="object 10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702049"/>
            <a:ext cx="8335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392E64"/>
                </a:solidFill>
              </a:rPr>
              <a:t>Założenia przedmiotu </a:t>
            </a:r>
            <a:r>
              <a:rPr dirty="0">
                <a:solidFill>
                  <a:srgbClr val="392E64"/>
                </a:solidFill>
              </a:rPr>
              <a:t>język </a:t>
            </a:r>
            <a:r>
              <a:rPr spc="-5" dirty="0">
                <a:solidFill>
                  <a:srgbClr val="392E64"/>
                </a:solidFill>
              </a:rPr>
              <a:t>polski </a:t>
            </a:r>
            <a:r>
              <a:rPr dirty="0">
                <a:solidFill>
                  <a:srgbClr val="392E64"/>
                </a:solidFill>
              </a:rPr>
              <a:t>w </a:t>
            </a:r>
            <a:r>
              <a:rPr spc="-10" dirty="0">
                <a:solidFill>
                  <a:srgbClr val="392E64"/>
                </a:solidFill>
              </a:rPr>
              <a:t>szkole</a:t>
            </a:r>
            <a:r>
              <a:rPr spc="85" dirty="0">
                <a:solidFill>
                  <a:srgbClr val="392E64"/>
                </a:solidFill>
              </a:rPr>
              <a:t> </a:t>
            </a:r>
            <a:r>
              <a:rPr spc="-15" dirty="0">
                <a:solidFill>
                  <a:srgbClr val="392E64"/>
                </a:solidFill>
              </a:rPr>
              <a:t>ponadpodstawowej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1313850"/>
            <a:ext cx="9968230" cy="481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30200">
              <a:lnSpc>
                <a:spcPct val="100000"/>
              </a:lnSpc>
              <a:spcBef>
                <a:spcPts val="100"/>
              </a:spcBef>
              <a:buClr>
                <a:srgbClr val="0D672E"/>
              </a:buClr>
              <a:buAutoNum type="arabicPeriod"/>
              <a:tabLst>
                <a:tab pos="342265" algn="l"/>
                <a:tab pos="342900" algn="l"/>
              </a:tabLst>
            </a:pPr>
            <a:r>
              <a:rPr sz="2000" spc="-10" dirty="0">
                <a:latin typeface="Calibri"/>
                <a:cs typeface="Calibri"/>
              </a:rPr>
              <a:t>Nowa </a:t>
            </a:r>
            <a:r>
              <a:rPr sz="2000" spc="-15" dirty="0">
                <a:latin typeface="Calibri"/>
                <a:cs typeface="Calibri"/>
              </a:rPr>
              <a:t>podstawa programowa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20" dirty="0">
                <a:latin typeface="Calibri"/>
                <a:cs typeface="Calibri"/>
              </a:rPr>
              <a:t>szkoły </a:t>
            </a:r>
            <a:r>
              <a:rPr sz="2000" spc="-10" dirty="0">
                <a:latin typeface="Calibri"/>
                <a:cs typeface="Calibri"/>
              </a:rPr>
              <a:t>ponadpodstawowej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10" dirty="0">
                <a:latin typeface="Calibri"/>
                <a:cs typeface="Calibri"/>
              </a:rPr>
              <a:t>swojej strukturze kontynuuje  </a:t>
            </a:r>
            <a:r>
              <a:rPr sz="2000" spc="-15" dirty="0">
                <a:latin typeface="Calibri"/>
                <a:cs typeface="Calibri"/>
              </a:rPr>
              <a:t>założenia </a:t>
            </a:r>
            <a:r>
              <a:rPr sz="2000" spc="-5" dirty="0">
                <a:latin typeface="Calibri"/>
                <a:cs typeface="Calibri"/>
              </a:rPr>
              <a:t>opisane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10" dirty="0">
                <a:latin typeface="Calibri"/>
                <a:cs typeface="Calibri"/>
              </a:rPr>
              <a:t>podstawie </a:t>
            </a:r>
            <a:r>
              <a:rPr sz="2000" spc="-15" dirty="0">
                <a:latin typeface="Calibri"/>
                <a:cs typeface="Calibri"/>
              </a:rPr>
              <a:t>programowej </a:t>
            </a:r>
            <a:r>
              <a:rPr sz="2000" spc="-20" dirty="0">
                <a:latin typeface="Calibri"/>
                <a:cs typeface="Calibri"/>
              </a:rPr>
              <a:t>szkoły </a:t>
            </a:r>
            <a:r>
              <a:rPr sz="2000" spc="-15" dirty="0">
                <a:latin typeface="Calibri"/>
                <a:cs typeface="Calibri"/>
              </a:rPr>
              <a:t>podstawowej. </a:t>
            </a:r>
            <a:r>
              <a:rPr sz="2000" dirty="0">
                <a:latin typeface="Calibri"/>
                <a:cs typeface="Calibri"/>
              </a:rPr>
              <a:t>Wiadomości i </a:t>
            </a:r>
            <a:r>
              <a:rPr sz="2000" spc="-5" dirty="0">
                <a:latin typeface="Calibri"/>
                <a:cs typeface="Calibri"/>
              </a:rPr>
              <a:t>umiejętności  opisane </a:t>
            </a:r>
            <a:r>
              <a:rPr sz="2000" spc="-15" dirty="0">
                <a:latin typeface="Calibri"/>
                <a:cs typeface="Calibri"/>
              </a:rPr>
              <a:t>zostały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10" dirty="0">
                <a:latin typeface="Calibri"/>
                <a:cs typeface="Calibri"/>
              </a:rPr>
              <a:t>czterech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obszarach:</a:t>
            </a:r>
            <a:endParaRPr sz="2000">
              <a:latin typeface="Calibri"/>
              <a:cs typeface="Calibri"/>
            </a:endParaRPr>
          </a:p>
          <a:p>
            <a:pPr marL="876300" lvl="1" indent="-330835">
              <a:lnSpc>
                <a:spcPct val="100000"/>
              </a:lnSpc>
              <a:spcBef>
                <a:spcPts val="850"/>
              </a:spcBef>
              <a:buClr>
                <a:srgbClr val="0D672E"/>
              </a:buClr>
              <a:buAutoNum type="romanUcPeriod"/>
              <a:tabLst>
                <a:tab pos="876300" algn="l"/>
                <a:tab pos="876935" algn="l"/>
              </a:tabLst>
            </a:pPr>
            <a:r>
              <a:rPr sz="2000" spc="-10" dirty="0">
                <a:latin typeface="Calibri"/>
                <a:cs typeface="Calibri"/>
              </a:rPr>
              <a:t>Kształcenie literackie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kulturowe.</a:t>
            </a:r>
            <a:endParaRPr sz="2000">
              <a:latin typeface="Calibri"/>
              <a:cs typeface="Calibri"/>
            </a:endParaRPr>
          </a:p>
          <a:p>
            <a:pPr marL="876300" lvl="1" indent="-330835">
              <a:lnSpc>
                <a:spcPct val="100000"/>
              </a:lnSpc>
              <a:buClr>
                <a:srgbClr val="0D672E"/>
              </a:buClr>
              <a:buAutoNum type="romanUcPeriod"/>
              <a:tabLst>
                <a:tab pos="876300" algn="l"/>
                <a:tab pos="876935" algn="l"/>
              </a:tabLst>
            </a:pPr>
            <a:r>
              <a:rPr sz="2000" spc="-10" dirty="0">
                <a:latin typeface="Calibri"/>
                <a:cs typeface="Calibri"/>
              </a:rPr>
              <a:t>Kształcenie </a:t>
            </a:r>
            <a:r>
              <a:rPr sz="2000" spc="-20" dirty="0">
                <a:latin typeface="Calibri"/>
                <a:cs typeface="Calibri"/>
              </a:rPr>
              <a:t>językowe.</a:t>
            </a:r>
            <a:endParaRPr sz="2000">
              <a:latin typeface="Calibri"/>
              <a:cs typeface="Calibri"/>
            </a:endParaRPr>
          </a:p>
          <a:p>
            <a:pPr marL="876300" lvl="1" indent="-330835">
              <a:lnSpc>
                <a:spcPct val="100000"/>
              </a:lnSpc>
              <a:buClr>
                <a:srgbClr val="0D672E"/>
              </a:buClr>
              <a:buAutoNum type="romanUcPeriod"/>
              <a:tabLst>
                <a:tab pos="876935" algn="l"/>
              </a:tabLst>
            </a:pPr>
            <a:r>
              <a:rPr sz="2000" spc="-20" dirty="0">
                <a:latin typeface="Calibri"/>
                <a:cs typeface="Calibri"/>
              </a:rPr>
              <a:t>Tworzenie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wypowiedzi.</a:t>
            </a:r>
            <a:endParaRPr sz="2000">
              <a:latin typeface="Calibri"/>
              <a:cs typeface="Calibri"/>
            </a:endParaRPr>
          </a:p>
          <a:p>
            <a:pPr marL="876300" lvl="1" indent="-330835">
              <a:lnSpc>
                <a:spcPct val="100000"/>
              </a:lnSpc>
              <a:buClr>
                <a:srgbClr val="0D672E"/>
              </a:buClr>
              <a:buAutoNum type="romanUcPeriod"/>
              <a:tabLst>
                <a:tab pos="876935" algn="l"/>
              </a:tabLst>
            </a:pPr>
            <a:r>
              <a:rPr sz="2000" spc="-10" dirty="0">
                <a:latin typeface="Calibri"/>
                <a:cs typeface="Calibri"/>
              </a:rPr>
              <a:t>Samokształcenie.</a:t>
            </a:r>
            <a:endParaRPr sz="2000">
              <a:latin typeface="Calibri"/>
              <a:cs typeface="Calibri"/>
            </a:endParaRPr>
          </a:p>
          <a:p>
            <a:pPr marL="342900" marR="855980" indent="-330200">
              <a:lnSpc>
                <a:spcPct val="100000"/>
              </a:lnSpc>
              <a:spcBef>
                <a:spcPts val="850"/>
              </a:spcBef>
              <a:buClr>
                <a:srgbClr val="0D672E"/>
              </a:buClr>
              <a:buAutoNum type="arabicPeriod"/>
              <a:tabLst>
                <a:tab pos="342265" algn="l"/>
                <a:tab pos="342900" algn="l"/>
              </a:tabLst>
            </a:pPr>
            <a:r>
              <a:rPr sz="2000" spc="-5" dirty="0">
                <a:latin typeface="Calibri"/>
                <a:cs typeface="Calibri"/>
              </a:rPr>
              <a:t>Najważniejszym zadaniem </a:t>
            </a:r>
            <a:r>
              <a:rPr sz="2000" spc="-15" dirty="0">
                <a:latin typeface="Calibri"/>
                <a:cs typeface="Calibri"/>
              </a:rPr>
              <a:t>szkolnej </a:t>
            </a:r>
            <a:r>
              <a:rPr sz="2000" spc="-5" dirty="0">
                <a:latin typeface="Calibri"/>
                <a:cs typeface="Calibri"/>
              </a:rPr>
              <a:t>polonistyki </a:t>
            </a:r>
            <a:r>
              <a:rPr sz="2000" spc="-10" dirty="0">
                <a:latin typeface="Calibri"/>
                <a:cs typeface="Calibri"/>
              </a:rPr>
              <a:t>jest wprowadzanie </a:t>
            </a:r>
            <a:r>
              <a:rPr sz="2000" spc="-5" dirty="0">
                <a:latin typeface="Calibri"/>
                <a:cs typeface="Calibri"/>
              </a:rPr>
              <a:t>uczniów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10" dirty="0">
                <a:latin typeface="Calibri"/>
                <a:cs typeface="Calibri"/>
              </a:rPr>
              <a:t>tradycję  </a:t>
            </a:r>
            <a:r>
              <a:rPr sz="2000" spc="-15" dirty="0">
                <a:latin typeface="Calibri"/>
                <a:cs typeface="Calibri"/>
              </a:rPr>
              <a:t>kulturowo-literacką, </a:t>
            </a:r>
            <a:r>
              <a:rPr sz="2000" spc="-20" dirty="0">
                <a:latin typeface="Calibri"/>
                <a:cs typeface="Calibri"/>
              </a:rPr>
              <a:t>która </a:t>
            </a:r>
            <a:r>
              <a:rPr sz="2000" dirty="0">
                <a:latin typeface="Calibri"/>
                <a:cs typeface="Calibri"/>
              </a:rPr>
              <a:t>ma </a:t>
            </a:r>
            <a:r>
              <a:rPr sz="2000" spc="-15" dirty="0">
                <a:latin typeface="Calibri"/>
                <a:cs typeface="Calibri"/>
              </a:rPr>
              <a:t>służyć zakorzenieniu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10" dirty="0">
                <a:latin typeface="Calibri"/>
                <a:cs typeface="Calibri"/>
              </a:rPr>
              <a:t>przeszłości, </a:t>
            </a:r>
            <a:r>
              <a:rPr sz="2000" spc="-5" dirty="0">
                <a:latin typeface="Calibri"/>
                <a:cs typeface="Calibri"/>
              </a:rPr>
              <a:t>wykształceniu  poczucia </a:t>
            </a:r>
            <a:r>
              <a:rPr sz="2000" spc="-15" dirty="0">
                <a:latin typeface="Calibri"/>
                <a:cs typeface="Calibri"/>
              </a:rPr>
              <a:t>tożsamości </a:t>
            </a:r>
            <a:r>
              <a:rPr sz="2000" dirty="0">
                <a:latin typeface="Calibri"/>
                <a:cs typeface="Calibri"/>
              </a:rPr>
              <a:t>i ciągłości </a:t>
            </a:r>
            <a:r>
              <a:rPr sz="2000" spc="-25" dirty="0">
                <a:latin typeface="Calibri"/>
                <a:cs typeface="Calibri"/>
              </a:rPr>
              <a:t>kultury, </a:t>
            </a:r>
            <a:r>
              <a:rPr sz="2000" spc="-10" dirty="0">
                <a:latin typeface="Calibri"/>
                <a:cs typeface="Calibri"/>
              </a:rPr>
              <a:t>budzenie szacunku wobec dziedzictwa  intelektualnego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przodków.</a:t>
            </a:r>
            <a:endParaRPr sz="20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buClr>
                <a:srgbClr val="0D672E"/>
              </a:buClr>
              <a:buAutoNum type="arabicPeriod"/>
              <a:tabLst>
                <a:tab pos="342265" algn="l"/>
                <a:tab pos="342900" algn="l"/>
              </a:tabLst>
            </a:pPr>
            <a:r>
              <a:rPr sz="2000" spc="-20" dirty="0">
                <a:latin typeface="Calibri"/>
                <a:cs typeface="Calibri"/>
              </a:rPr>
              <a:t>Podstawa </a:t>
            </a:r>
            <a:r>
              <a:rPr sz="2000" spc="-15" dirty="0">
                <a:latin typeface="Calibri"/>
                <a:cs typeface="Calibri"/>
              </a:rPr>
              <a:t>programowa </a:t>
            </a:r>
            <a:r>
              <a:rPr sz="2000" spc="-10" dirty="0">
                <a:latin typeface="Calibri"/>
                <a:cs typeface="Calibri"/>
              </a:rPr>
              <a:t>przywraca </a:t>
            </a:r>
            <a:r>
              <a:rPr sz="2000" b="1" spc="-10" dirty="0">
                <a:latin typeface="Calibri"/>
                <a:cs typeface="Calibri"/>
              </a:rPr>
              <a:t>chronologiczny </a:t>
            </a:r>
            <a:r>
              <a:rPr sz="2000" b="1" dirty="0">
                <a:latin typeface="Calibri"/>
                <a:cs typeface="Calibri"/>
              </a:rPr>
              <a:t>układ </a:t>
            </a:r>
            <a:r>
              <a:rPr sz="2000" b="1" spc="-10" dirty="0">
                <a:latin typeface="Calibri"/>
                <a:cs typeface="Calibri"/>
              </a:rPr>
              <a:t>treści</a:t>
            </a:r>
            <a:r>
              <a:rPr sz="2000" spc="-10" dirty="0">
                <a:latin typeface="Calibri"/>
                <a:cs typeface="Calibri"/>
              </a:rPr>
              <a:t>, który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pozwala</a:t>
            </a:r>
            <a:endParaRPr sz="2000">
              <a:latin typeface="Calibri"/>
              <a:cs typeface="Calibri"/>
            </a:endParaRPr>
          </a:p>
          <a:p>
            <a:pPr marL="342900" marR="45212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na </a:t>
            </a:r>
            <a:r>
              <a:rPr sz="2000" spc="-10" dirty="0">
                <a:latin typeface="Calibri"/>
                <a:cs typeface="Calibri"/>
              </a:rPr>
              <a:t>uporządkowanie </a:t>
            </a:r>
            <a:r>
              <a:rPr sz="2000" spc="-5" dirty="0">
                <a:latin typeface="Calibri"/>
                <a:cs typeface="Calibri"/>
              </a:rPr>
              <a:t>materiału, </a:t>
            </a:r>
            <a:r>
              <a:rPr sz="2000" spc="-10" dirty="0">
                <a:latin typeface="Calibri"/>
                <a:cs typeface="Calibri"/>
              </a:rPr>
              <a:t>poznawanie </a:t>
            </a:r>
            <a:r>
              <a:rPr sz="2000" spc="-15" dirty="0">
                <a:latin typeface="Calibri"/>
                <a:cs typeface="Calibri"/>
              </a:rPr>
              <a:t>utworów </a:t>
            </a:r>
            <a:r>
              <a:rPr sz="2000" spc="-10" dirty="0">
                <a:latin typeface="Calibri"/>
                <a:cs typeface="Calibri"/>
              </a:rPr>
              <a:t>literackich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15" dirty="0">
                <a:latin typeface="Calibri"/>
                <a:cs typeface="Calibri"/>
              </a:rPr>
              <a:t>naturalnym </a:t>
            </a:r>
            <a:r>
              <a:rPr sz="2000" spc="-10" dirty="0">
                <a:latin typeface="Calibri"/>
                <a:cs typeface="Calibri"/>
              </a:rPr>
              <a:t>porządku,  tak </a:t>
            </a:r>
            <a:r>
              <a:rPr sz="2000" spc="-5" dirty="0">
                <a:latin typeface="Calibri"/>
                <a:cs typeface="Calibri"/>
              </a:rPr>
              <a:t>jak one </a:t>
            </a:r>
            <a:r>
              <a:rPr sz="2000" spc="-15" dirty="0">
                <a:latin typeface="Calibri"/>
                <a:cs typeface="Calibri"/>
              </a:rPr>
              <a:t>powstawały </a:t>
            </a:r>
            <a:r>
              <a:rPr sz="2000" dirty="0">
                <a:latin typeface="Calibri"/>
                <a:cs typeface="Calibri"/>
              </a:rPr>
              <a:t>z </a:t>
            </a:r>
            <a:r>
              <a:rPr sz="2000" spc="-5" dirty="0">
                <a:latin typeface="Calibri"/>
                <a:cs typeface="Calibri"/>
              </a:rPr>
              <a:t>uwzględnieniem </a:t>
            </a:r>
            <a:r>
              <a:rPr sz="2000" spc="-15" dirty="0">
                <a:latin typeface="Calibri"/>
                <a:cs typeface="Calibri"/>
              </a:rPr>
              <a:t>różnorodnych </a:t>
            </a:r>
            <a:r>
              <a:rPr sz="2000" spc="-35" dirty="0">
                <a:latin typeface="Calibri"/>
                <a:cs typeface="Calibri"/>
              </a:rPr>
              <a:t>kontekstów, </a:t>
            </a:r>
            <a:r>
              <a:rPr sz="2000" dirty="0">
                <a:latin typeface="Calibri"/>
                <a:cs typeface="Calibri"/>
              </a:rPr>
              <a:t>w tym </a:t>
            </a:r>
            <a:r>
              <a:rPr sz="2000" spc="-10" dirty="0">
                <a:latin typeface="Calibri"/>
                <a:cs typeface="Calibri"/>
              </a:rPr>
              <a:t>kulturowych,  </a:t>
            </a:r>
            <a:r>
              <a:rPr sz="2000" spc="-15" dirty="0">
                <a:latin typeface="Calibri"/>
                <a:cs typeface="Calibri"/>
              </a:rPr>
              <a:t>historycznych,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filozoficznych.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8335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Założenia przedmiotu </a:t>
            </a:r>
            <a:r>
              <a:rPr dirty="0"/>
              <a:t>język </a:t>
            </a:r>
            <a:r>
              <a:rPr spc="-5" dirty="0"/>
              <a:t>polski </a:t>
            </a:r>
            <a:r>
              <a:rPr dirty="0"/>
              <a:t>w </a:t>
            </a:r>
            <a:r>
              <a:rPr spc="-10" dirty="0"/>
              <a:t>szkole</a:t>
            </a:r>
            <a:r>
              <a:rPr spc="85" dirty="0"/>
              <a:t> </a:t>
            </a:r>
            <a:r>
              <a:rPr spc="-15" dirty="0"/>
              <a:t>ponadpodstawowej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1295849"/>
            <a:ext cx="1003871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41910" indent="-330200">
              <a:lnSpc>
                <a:spcPct val="100000"/>
              </a:lnSpc>
              <a:spcBef>
                <a:spcPts val="100"/>
              </a:spcBef>
              <a:buClr>
                <a:srgbClr val="0D672E"/>
              </a:buClr>
              <a:buAutoNum type="arabicPeriod" startAt="4"/>
              <a:tabLst>
                <a:tab pos="342265" algn="l"/>
                <a:tab pos="342900" algn="l"/>
              </a:tabLst>
            </a:pPr>
            <a:r>
              <a:rPr sz="2000" spc="-10" dirty="0">
                <a:latin typeface="Calibri"/>
                <a:cs typeface="Calibri"/>
              </a:rPr>
              <a:t>Kluczowe jest </a:t>
            </a:r>
            <a:r>
              <a:rPr sz="2000" b="1" spc="-10" dirty="0">
                <a:solidFill>
                  <a:srgbClr val="3FA535"/>
                </a:solidFill>
                <a:latin typeface="Calibri"/>
                <a:cs typeface="Calibri"/>
              </a:rPr>
              <a:t>rozwijanie </a:t>
            </a:r>
            <a:r>
              <a:rPr sz="2000" b="1" spc="-15" dirty="0">
                <a:solidFill>
                  <a:srgbClr val="3FA535"/>
                </a:solidFill>
                <a:latin typeface="Calibri"/>
                <a:cs typeface="Calibri"/>
              </a:rPr>
              <a:t>kompetencji językowej </a:t>
            </a:r>
            <a:r>
              <a:rPr sz="2000" spc="-20" dirty="0">
                <a:latin typeface="Calibri"/>
                <a:cs typeface="Calibri"/>
              </a:rPr>
              <a:t>jako </a:t>
            </a:r>
            <a:r>
              <a:rPr sz="2000" spc="-10" dirty="0">
                <a:latin typeface="Calibri"/>
                <a:cs typeface="Calibri"/>
              </a:rPr>
              <a:t>podstawy </a:t>
            </a:r>
            <a:r>
              <a:rPr sz="2000" spc="-15" dirty="0">
                <a:latin typeface="Calibri"/>
                <a:cs typeface="Calibri"/>
              </a:rPr>
              <a:t>rozumienia </a:t>
            </a:r>
            <a:r>
              <a:rPr sz="2000" spc="-35" dirty="0">
                <a:latin typeface="Calibri"/>
                <a:cs typeface="Calibri"/>
              </a:rPr>
              <a:t>tekstów,  </a:t>
            </a:r>
            <a:r>
              <a:rPr sz="2000" dirty="0">
                <a:latin typeface="Calibri"/>
                <a:cs typeface="Calibri"/>
              </a:rPr>
              <a:t>wypowiadania </a:t>
            </a:r>
            <a:r>
              <a:rPr sz="2000" spc="-5" dirty="0">
                <a:latin typeface="Calibri"/>
                <a:cs typeface="Calibri"/>
              </a:rPr>
              <a:t>się ustnie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pisemnie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20" dirty="0">
                <a:latin typeface="Calibri"/>
                <a:cs typeface="Calibri"/>
              </a:rPr>
              <a:t>różnych </a:t>
            </a:r>
            <a:r>
              <a:rPr sz="2000" spc="-10" dirty="0">
                <a:latin typeface="Calibri"/>
                <a:cs typeface="Calibri"/>
              </a:rPr>
              <a:t>formach, </a:t>
            </a:r>
            <a:r>
              <a:rPr sz="2000" spc="-5" dirty="0">
                <a:latin typeface="Calibri"/>
                <a:cs typeface="Calibri"/>
              </a:rPr>
              <a:t>umiejętnego </a:t>
            </a:r>
            <a:r>
              <a:rPr sz="2000" spc="-10" dirty="0">
                <a:latin typeface="Calibri"/>
                <a:cs typeface="Calibri"/>
              </a:rPr>
              <a:t>argumentowania swoich  </a:t>
            </a:r>
            <a:r>
              <a:rPr sz="2000" spc="-5" dirty="0">
                <a:latin typeface="Calibri"/>
                <a:cs typeface="Calibri"/>
              </a:rPr>
              <a:t>sądów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przekonań.</a:t>
            </a:r>
            <a:endParaRPr sz="20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buClr>
                <a:srgbClr val="0D672E"/>
              </a:buClr>
              <a:buAutoNum type="arabicPeriod" startAt="4"/>
              <a:tabLst>
                <a:tab pos="342265" algn="l"/>
                <a:tab pos="342900" algn="l"/>
              </a:tabLst>
            </a:pPr>
            <a:r>
              <a:rPr sz="2000" spc="-10" dirty="0">
                <a:latin typeface="Calibri"/>
                <a:cs typeface="Calibri"/>
              </a:rPr>
              <a:t>Konieczne jest </a:t>
            </a:r>
            <a:r>
              <a:rPr sz="2000" spc="-15" dirty="0">
                <a:latin typeface="Calibri"/>
                <a:cs typeface="Calibri"/>
              </a:rPr>
              <a:t>prowadzenie </a:t>
            </a:r>
            <a:r>
              <a:rPr sz="2000" b="1" spc="-10" dirty="0">
                <a:solidFill>
                  <a:srgbClr val="3FA535"/>
                </a:solidFill>
                <a:latin typeface="Calibri"/>
                <a:cs typeface="Calibri"/>
              </a:rPr>
              <a:t>integracji wewnątrzprzedmiotowej</a:t>
            </a:r>
            <a:r>
              <a:rPr sz="2000" b="1" spc="45" dirty="0">
                <a:solidFill>
                  <a:srgbClr val="3FA53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polegającej</a:t>
            </a:r>
            <a:endParaRPr sz="2000">
              <a:latin typeface="Calibri"/>
              <a:cs typeface="Calibri"/>
            </a:endParaRPr>
          </a:p>
          <a:p>
            <a:pPr marL="342900" marR="9067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na </a:t>
            </a:r>
            <a:r>
              <a:rPr sz="2000" spc="-10" dirty="0">
                <a:latin typeface="Calibri"/>
                <a:cs typeface="Calibri"/>
              </a:rPr>
              <a:t>łączeniu kształcenia literackiego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5" dirty="0">
                <a:latin typeface="Calibri"/>
                <a:cs typeface="Calibri"/>
              </a:rPr>
              <a:t>kulturowego, </a:t>
            </a:r>
            <a:r>
              <a:rPr sz="2000" spc="-20" dirty="0">
                <a:latin typeface="Calibri"/>
                <a:cs typeface="Calibri"/>
              </a:rPr>
              <a:t>językowego, </a:t>
            </a:r>
            <a:r>
              <a:rPr sz="2000" spc="-10" dirty="0">
                <a:latin typeface="Calibri"/>
                <a:cs typeface="Calibri"/>
              </a:rPr>
              <a:t>tworzenia </a:t>
            </a:r>
            <a:r>
              <a:rPr sz="2000" dirty="0">
                <a:latin typeface="Calibri"/>
                <a:cs typeface="Calibri"/>
              </a:rPr>
              <a:t>wypowiedzi  </a:t>
            </a:r>
            <a:r>
              <a:rPr sz="2000" spc="-15" dirty="0">
                <a:latin typeface="Calibri"/>
                <a:cs typeface="Calibri"/>
              </a:rPr>
              <a:t>oraz</a:t>
            </a:r>
            <a:r>
              <a:rPr sz="2000" spc="-10" dirty="0">
                <a:latin typeface="Calibri"/>
                <a:cs typeface="Calibri"/>
              </a:rPr>
              <a:t> samokształcenia.</a:t>
            </a:r>
            <a:endParaRPr sz="2000">
              <a:latin typeface="Calibri"/>
              <a:cs typeface="Calibri"/>
            </a:endParaRPr>
          </a:p>
          <a:p>
            <a:pPr marL="342900" marR="5080" indent="-330200">
              <a:lnSpc>
                <a:spcPct val="100000"/>
              </a:lnSpc>
              <a:buClr>
                <a:srgbClr val="0D672E"/>
              </a:buClr>
              <a:buAutoNum type="arabicPeriod" startAt="6"/>
              <a:tabLst>
                <a:tab pos="342265" algn="l"/>
                <a:tab pos="342900" algn="l"/>
              </a:tabLst>
            </a:pPr>
            <a:r>
              <a:rPr sz="2000" spc="-20" dirty="0">
                <a:latin typeface="Calibri"/>
                <a:cs typeface="Calibri"/>
              </a:rPr>
              <a:t>Podstawa </a:t>
            </a:r>
            <a:r>
              <a:rPr sz="2000" spc="-15" dirty="0">
                <a:latin typeface="Calibri"/>
                <a:cs typeface="Calibri"/>
              </a:rPr>
              <a:t>programowa </a:t>
            </a:r>
            <a:r>
              <a:rPr sz="2000" dirty="0">
                <a:latin typeface="Calibri"/>
                <a:cs typeface="Calibri"/>
              </a:rPr>
              <a:t>kładzie </a:t>
            </a:r>
            <a:r>
              <a:rPr sz="2000" spc="-10" dirty="0">
                <a:latin typeface="Calibri"/>
                <a:cs typeface="Calibri"/>
              </a:rPr>
              <a:t>duży </a:t>
            </a:r>
            <a:r>
              <a:rPr sz="2000" spc="-5" dirty="0">
                <a:latin typeface="Calibri"/>
                <a:cs typeface="Calibri"/>
              </a:rPr>
              <a:t>nacisk na </a:t>
            </a:r>
            <a:r>
              <a:rPr sz="2000" spc="-10" dirty="0">
                <a:latin typeface="Calibri"/>
                <a:cs typeface="Calibri"/>
              </a:rPr>
              <a:t>zapoznawanie </a:t>
            </a:r>
            <a:r>
              <a:rPr sz="2000" spc="-5" dirty="0">
                <a:latin typeface="Calibri"/>
                <a:cs typeface="Calibri"/>
              </a:rPr>
              <a:t>uczniów </a:t>
            </a:r>
            <a:r>
              <a:rPr sz="2000" dirty="0">
                <a:latin typeface="Calibri"/>
                <a:cs typeface="Calibri"/>
              </a:rPr>
              <a:t>z </a:t>
            </a:r>
            <a:r>
              <a:rPr sz="2000" spc="-10" dirty="0">
                <a:latin typeface="Calibri"/>
                <a:cs typeface="Calibri"/>
              </a:rPr>
              <a:t>literaturą współczesną,  dlatego </a:t>
            </a:r>
            <a:r>
              <a:rPr sz="2000" spc="-15" dirty="0">
                <a:latin typeface="Calibri"/>
                <a:cs typeface="Calibri"/>
              </a:rPr>
              <a:t>też </a:t>
            </a:r>
            <a:r>
              <a:rPr sz="2000" spc="-10" dirty="0">
                <a:latin typeface="Calibri"/>
                <a:cs typeface="Calibri"/>
              </a:rPr>
              <a:t>materiał literacki, </a:t>
            </a:r>
            <a:r>
              <a:rPr sz="2000" spc="-5" dirty="0">
                <a:latin typeface="Calibri"/>
                <a:cs typeface="Calibri"/>
              </a:rPr>
              <a:t>poczynając od dzieł </a:t>
            </a:r>
            <a:r>
              <a:rPr sz="2000" spc="-10" dirty="0">
                <a:latin typeface="Calibri"/>
                <a:cs typeface="Calibri"/>
              </a:rPr>
              <a:t>literatury </a:t>
            </a:r>
            <a:r>
              <a:rPr sz="2000" spc="-15" dirty="0">
                <a:latin typeface="Calibri"/>
                <a:cs typeface="Calibri"/>
              </a:rPr>
              <a:t>starożytnej </a:t>
            </a:r>
            <a:r>
              <a:rPr sz="2000" dirty="0">
                <a:latin typeface="Calibri"/>
                <a:cs typeface="Calibri"/>
              </a:rPr>
              <a:t>aż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10" dirty="0">
                <a:latin typeface="Calibri"/>
                <a:cs typeface="Calibri"/>
              </a:rPr>
              <a:t>literatury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wojny</a:t>
            </a:r>
            <a:endParaRPr sz="2000">
              <a:latin typeface="Calibri"/>
              <a:cs typeface="Calibri"/>
            </a:endParaRPr>
          </a:p>
          <a:p>
            <a:pPr marL="342900" marR="27559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okupacji </a:t>
            </a:r>
            <a:r>
              <a:rPr sz="2000" spc="-15" dirty="0">
                <a:latin typeface="Calibri"/>
                <a:cs typeface="Calibri"/>
              </a:rPr>
              <a:t>oraz utworów </a:t>
            </a:r>
            <a:r>
              <a:rPr sz="2000" spc="-10" dirty="0">
                <a:latin typeface="Calibri"/>
                <a:cs typeface="Calibri"/>
              </a:rPr>
              <a:t>tematycznie </a:t>
            </a:r>
            <a:r>
              <a:rPr sz="2000" dirty="0">
                <a:latin typeface="Calibri"/>
                <a:cs typeface="Calibri"/>
              </a:rPr>
              <a:t>z </a:t>
            </a:r>
            <a:r>
              <a:rPr sz="2000" spc="-5" dirty="0">
                <a:latin typeface="Calibri"/>
                <a:cs typeface="Calibri"/>
              </a:rPr>
              <a:t>nią </a:t>
            </a:r>
            <a:r>
              <a:rPr sz="2000" spc="-15" dirty="0">
                <a:latin typeface="Calibri"/>
                <a:cs typeface="Calibri"/>
              </a:rPr>
              <a:t>związanych, </a:t>
            </a:r>
            <a:r>
              <a:rPr sz="2000" dirty="0">
                <a:latin typeface="Calibri"/>
                <a:cs typeface="Calibri"/>
              </a:rPr>
              <a:t>musi </a:t>
            </a:r>
            <a:r>
              <a:rPr sz="2000" spc="-20" dirty="0">
                <a:latin typeface="Calibri"/>
                <a:cs typeface="Calibri"/>
              </a:rPr>
              <a:t>zostać </a:t>
            </a:r>
            <a:r>
              <a:rPr sz="2000" spc="-15" dirty="0">
                <a:latin typeface="Calibri"/>
                <a:cs typeface="Calibri"/>
              </a:rPr>
              <a:t>zrealizowany </a:t>
            </a:r>
            <a:r>
              <a:rPr sz="2000" dirty="0">
                <a:latin typeface="Calibri"/>
                <a:cs typeface="Calibri"/>
              </a:rPr>
              <a:t>w klasach  I–III. Klasa IV </a:t>
            </a:r>
            <a:r>
              <a:rPr sz="2000" spc="-5" dirty="0">
                <a:latin typeface="Calibri"/>
                <a:cs typeface="Calibri"/>
              </a:rPr>
              <a:t>liceum </a:t>
            </a:r>
            <a:r>
              <a:rPr sz="2000" spc="-15" dirty="0">
                <a:latin typeface="Calibri"/>
                <a:cs typeface="Calibri"/>
              </a:rPr>
              <a:t>oraz </a:t>
            </a:r>
            <a:r>
              <a:rPr sz="2000" dirty="0">
                <a:latin typeface="Calibri"/>
                <a:cs typeface="Calibri"/>
              </a:rPr>
              <a:t>IV i V </a:t>
            </a:r>
            <a:r>
              <a:rPr sz="2000" spc="-10" dirty="0">
                <a:latin typeface="Calibri"/>
                <a:cs typeface="Calibri"/>
              </a:rPr>
              <a:t>technikum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5" dirty="0">
                <a:latin typeface="Calibri"/>
                <a:cs typeface="Calibri"/>
              </a:rPr>
              <a:t>całości </a:t>
            </a:r>
            <a:r>
              <a:rPr sz="2000" spc="-15" dirty="0">
                <a:latin typeface="Calibri"/>
                <a:cs typeface="Calibri"/>
              </a:rPr>
              <a:t>przeznaczone </a:t>
            </a:r>
            <a:r>
              <a:rPr sz="2000" spc="-5" dirty="0">
                <a:latin typeface="Calibri"/>
                <a:cs typeface="Calibri"/>
              </a:rPr>
              <a:t>są na czytanie </a:t>
            </a:r>
            <a:r>
              <a:rPr sz="2000" spc="-15" dirty="0">
                <a:latin typeface="Calibri"/>
                <a:cs typeface="Calibri"/>
              </a:rPr>
              <a:t>utworów  </a:t>
            </a:r>
            <a:r>
              <a:rPr sz="2000" spc="-10" dirty="0">
                <a:latin typeface="Calibri"/>
                <a:cs typeface="Calibri"/>
              </a:rPr>
              <a:t>literatury </a:t>
            </a:r>
            <a:r>
              <a:rPr sz="2000" spc="-5" dirty="0">
                <a:latin typeface="Calibri"/>
                <a:cs typeface="Calibri"/>
              </a:rPr>
              <a:t>po </a:t>
            </a:r>
            <a:r>
              <a:rPr sz="2000" dirty="0">
                <a:latin typeface="Calibri"/>
                <a:cs typeface="Calibri"/>
              </a:rPr>
              <a:t>1945 </a:t>
            </a:r>
            <a:r>
              <a:rPr sz="2000" spc="-105" dirty="0">
                <a:latin typeface="Calibri"/>
                <a:cs typeface="Calibri"/>
              </a:rPr>
              <a:t>r. </a:t>
            </a:r>
            <a:r>
              <a:rPr sz="2000" spc="-15" dirty="0">
                <a:latin typeface="Calibri"/>
                <a:cs typeface="Calibri"/>
              </a:rPr>
              <a:t>oraz </a:t>
            </a:r>
            <a:r>
              <a:rPr sz="2000" spc="-10" dirty="0">
                <a:latin typeface="Calibri"/>
                <a:cs typeface="Calibri"/>
              </a:rPr>
              <a:t>kształcenie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rozwijanie </a:t>
            </a:r>
            <a:r>
              <a:rPr sz="2000" spc="-15" dirty="0">
                <a:latin typeface="Calibri"/>
                <a:cs typeface="Calibri"/>
              </a:rPr>
              <a:t>refleksji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ich </a:t>
            </a:r>
            <a:r>
              <a:rPr sz="2000" spc="-10" dirty="0">
                <a:latin typeface="Calibri"/>
                <a:cs typeface="Calibri"/>
              </a:rPr>
              <a:t>związkach </a:t>
            </a:r>
            <a:r>
              <a:rPr sz="2000" dirty="0">
                <a:latin typeface="Calibri"/>
                <a:cs typeface="Calibri"/>
              </a:rPr>
              <a:t>z </a:t>
            </a:r>
            <a:r>
              <a:rPr sz="2000" spc="-10" dirty="0">
                <a:latin typeface="Calibri"/>
                <a:cs typeface="Calibri"/>
              </a:rPr>
              <a:t>tradycją literacką 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 kulturową.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59315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Podstawa </a:t>
            </a:r>
            <a:r>
              <a:rPr spc="-10" dirty="0"/>
              <a:t>programowa </a:t>
            </a:r>
            <a:r>
              <a:rPr dirty="0"/>
              <a:t>– </a:t>
            </a:r>
            <a:r>
              <a:rPr spc="5" dirty="0"/>
              <a:t>wymagania</a:t>
            </a:r>
            <a:r>
              <a:rPr spc="10" dirty="0"/>
              <a:t> </a:t>
            </a:r>
            <a:r>
              <a:rPr dirty="0"/>
              <a:t>ogólne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80000" y="1308549"/>
          <a:ext cx="10019030" cy="5023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9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9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65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Wymagania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ogólne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szkoły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podstawowej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b="1" spc="-30" dirty="0">
                          <a:latin typeface="Calibri"/>
                          <a:cs typeface="Calibri"/>
                        </a:rPr>
                        <a:t>Wymagania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ogólne 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szkoły</a:t>
                      </a:r>
                      <a:r>
                        <a:rPr sz="20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ponadpodstawowej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6549">
                <a:tc>
                  <a:txBody>
                    <a:bodyPr/>
                    <a:lstStyle/>
                    <a:p>
                      <a:pPr marL="336550" marR="745490" indent="-228600">
                        <a:lnSpc>
                          <a:spcPct val="100000"/>
                        </a:lnSpc>
                        <a:spcBef>
                          <a:spcPts val="500"/>
                        </a:spcBef>
                        <a:buAutoNum type="arabicPeriod"/>
                        <a:tabLst>
                          <a:tab pos="337185" algn="l"/>
                        </a:tabLst>
                      </a:pPr>
                      <a:r>
                        <a:rPr sz="1400" spc="-1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Wyrabianie </a:t>
                      </a:r>
                      <a:r>
                        <a:rPr sz="140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spc="-1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rozwijanie zdolności rozumienia utworów  </a:t>
                      </a:r>
                      <a:r>
                        <a:rPr sz="1400" spc="-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literackich </a:t>
                      </a:r>
                      <a:r>
                        <a:rPr sz="1400" spc="-1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oraz innych </a:t>
                      </a:r>
                      <a:r>
                        <a:rPr sz="1400" spc="-1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tekstów</a:t>
                      </a:r>
                      <a:r>
                        <a:rPr sz="1400" spc="1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kultury.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6550" marR="117475" indent="-228600">
                        <a:lnSpc>
                          <a:spcPct val="100000"/>
                        </a:lnSpc>
                        <a:buAutoNum type="arabicPeriod"/>
                        <a:tabLst>
                          <a:tab pos="337185" algn="l"/>
                        </a:tabLst>
                      </a:pPr>
                      <a:r>
                        <a:rPr sz="1400" spc="-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Znajomość </a:t>
                      </a:r>
                      <a:r>
                        <a:rPr sz="1400" spc="-1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wybranych utworów </a:t>
                      </a:r>
                      <a:r>
                        <a:rPr sz="140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z </a:t>
                      </a:r>
                      <a:r>
                        <a:rPr sz="1400" spc="-1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literatury </a:t>
                      </a:r>
                      <a:r>
                        <a:rPr sz="1400" spc="-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polskiej </a:t>
                      </a:r>
                      <a:r>
                        <a:rPr sz="140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spc="-1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światowej  oraz </a:t>
                      </a:r>
                      <a:r>
                        <a:rPr sz="1400" spc="-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umiejętność mówienia </a:t>
                      </a:r>
                      <a:r>
                        <a:rPr sz="140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nich </a:t>
                      </a:r>
                      <a:r>
                        <a:rPr sz="140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z </a:t>
                      </a:r>
                      <a:r>
                        <a:rPr sz="1400" spc="-1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wykorzystaniem  potrzebnej</a:t>
                      </a:r>
                      <a:r>
                        <a:rPr sz="1400" spc="-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 terminologii.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6550" marR="244475" indent="-228600">
                        <a:lnSpc>
                          <a:spcPct val="100000"/>
                        </a:lnSpc>
                        <a:buAutoNum type="arabicPeriod"/>
                        <a:tabLst>
                          <a:tab pos="337185" algn="l"/>
                        </a:tabLst>
                      </a:pPr>
                      <a:r>
                        <a:rPr sz="1400" spc="-10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Kształtowanie </a:t>
                      </a:r>
                      <a:r>
                        <a:rPr sz="1400" spc="-5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umiejętności </a:t>
                      </a:r>
                      <a:r>
                        <a:rPr sz="1400" spc="-10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uczestniczenia </a:t>
                      </a:r>
                      <a:r>
                        <a:rPr sz="1400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w </a:t>
                      </a:r>
                      <a:r>
                        <a:rPr sz="1400" spc="-10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kulturze </a:t>
                      </a:r>
                      <a:r>
                        <a:rPr sz="1400" spc="-5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polskiej  </a:t>
                      </a:r>
                      <a:r>
                        <a:rPr sz="1400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spc="-10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europejskiej, </a:t>
                      </a:r>
                      <a:r>
                        <a:rPr sz="1400" spc="-15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szczególnie </a:t>
                      </a:r>
                      <a:r>
                        <a:rPr sz="1400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w </a:t>
                      </a:r>
                      <a:r>
                        <a:rPr sz="1400" spc="-5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jej wymiarze</a:t>
                      </a:r>
                      <a:r>
                        <a:rPr sz="1400" spc="20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symbolicznym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 aksjologicznym.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6550" marR="782955" indent="-228600">
                        <a:lnSpc>
                          <a:spcPct val="100000"/>
                        </a:lnSpc>
                        <a:buAutoNum type="arabicPeriod" startAt="4"/>
                        <a:tabLst>
                          <a:tab pos="33718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Rozwijanie zdolności dostrzegania wartości: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prawdy,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dobra,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piękna,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szacunku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dla człowieka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kierowania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się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tymi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wartościami.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6550" marR="798195" indent="-228600">
                        <a:lnSpc>
                          <a:spcPct val="100000"/>
                        </a:lnSpc>
                        <a:buAutoNum type="arabicPeriod" startAt="4"/>
                        <a:tabLst>
                          <a:tab pos="33718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Kształcenie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postawy szacunku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dla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przeszłości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tradycji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literackiej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jako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podstawy tożsamości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narodowej.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6550" indent="-229235">
                        <a:lnSpc>
                          <a:spcPct val="100000"/>
                        </a:lnSpc>
                        <a:buAutoNum type="arabicPeriod" startAt="4"/>
                        <a:tabLst>
                          <a:tab pos="337185" algn="l"/>
                        </a:tabLst>
                      </a:pPr>
                      <a:r>
                        <a:rPr sz="1400" spc="-1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Poznawanie wybranych </a:t>
                      </a:r>
                      <a:r>
                        <a:rPr sz="1400" spc="-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dzieł </a:t>
                      </a:r>
                      <a:r>
                        <a:rPr sz="140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wielkich </a:t>
                      </a:r>
                      <a:r>
                        <a:rPr sz="1400" spc="-1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pisarzy</a:t>
                      </a:r>
                      <a:r>
                        <a:rPr sz="1400" spc="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polskich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6550" marR="27559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w </a:t>
                      </a:r>
                      <a:r>
                        <a:rPr sz="1400" spc="-1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kontekście </a:t>
                      </a:r>
                      <a:r>
                        <a:rPr sz="1400" spc="-1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podstawowych informacji </a:t>
                      </a:r>
                      <a:r>
                        <a:rPr sz="140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epokach, </a:t>
                      </a:r>
                      <a:r>
                        <a:rPr sz="140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w </a:t>
                      </a:r>
                      <a:r>
                        <a:rPr sz="1400" spc="-1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których  </a:t>
                      </a:r>
                      <a:r>
                        <a:rPr sz="1400" spc="-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tworzyli </a:t>
                      </a:r>
                      <a:r>
                        <a:rPr sz="1400" spc="-1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(zwłaszcza </a:t>
                      </a:r>
                      <a:r>
                        <a:rPr sz="140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w klasach </a:t>
                      </a:r>
                      <a:r>
                        <a:rPr sz="1400" spc="-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VII </a:t>
                      </a:r>
                      <a:r>
                        <a:rPr sz="140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VIII).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6550" marR="411480" indent="-228600">
                        <a:lnSpc>
                          <a:spcPct val="100000"/>
                        </a:lnSpc>
                        <a:buAutoNum type="arabicPeriod" startAt="7"/>
                        <a:tabLst>
                          <a:tab pos="33718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Rozwijanie zainteresowania kulturą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środowisku lokalnym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potrzeby uczestnictwa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wydarzeniach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kulturalnych.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0" marR="760730" indent="-228600">
                        <a:lnSpc>
                          <a:spcPct val="100000"/>
                        </a:lnSpc>
                        <a:spcBef>
                          <a:spcPts val="500"/>
                        </a:spcBef>
                        <a:buAutoNum type="arabicPeriod"/>
                        <a:tabLst>
                          <a:tab pos="33718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Kształtowanie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dojrzałości intelektualnej,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emocjonalnej  i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moralnej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uczniów.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6550" marR="287020" indent="-228600">
                        <a:lnSpc>
                          <a:spcPct val="100000"/>
                        </a:lnSpc>
                        <a:buAutoNum type="arabicPeriod"/>
                        <a:tabLst>
                          <a:tab pos="337185" algn="l"/>
                        </a:tabLst>
                      </a:pPr>
                      <a:r>
                        <a:rPr sz="1400" b="1" spc="-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Rozumienie historii </a:t>
                      </a:r>
                      <a:r>
                        <a:rPr sz="1400" b="1" spc="-1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literatury </a:t>
                      </a:r>
                      <a:r>
                        <a:rPr sz="1400" b="1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b="1" spc="-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dziejów kultury </a:t>
                      </a:r>
                      <a:r>
                        <a:rPr sz="1400" b="1" spc="-1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jako  </a:t>
                      </a:r>
                      <a:r>
                        <a:rPr sz="1400" b="1" spc="-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procesu, </a:t>
                      </a:r>
                      <a:r>
                        <a:rPr sz="1400" b="1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b="1" spc="-1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także dostrzeganie </a:t>
                      </a:r>
                      <a:r>
                        <a:rPr sz="1400" b="1" spc="-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roli </a:t>
                      </a:r>
                      <a:r>
                        <a:rPr sz="1400" b="1" spc="-1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czynników wewnętrznych  </a:t>
                      </a:r>
                      <a:r>
                        <a:rPr sz="1400" b="1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b="1" spc="-1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zewnętrznych </a:t>
                      </a:r>
                      <a:r>
                        <a:rPr sz="1400" b="1" spc="-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wpływających </a:t>
                      </a:r>
                      <a:r>
                        <a:rPr sz="1400" b="1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na </a:t>
                      </a:r>
                      <a:r>
                        <a:rPr sz="1400" b="1" spc="-1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ten </a:t>
                      </a:r>
                      <a:r>
                        <a:rPr sz="1400" b="1" spc="-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proces.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6550" marR="591185" indent="-228600">
                        <a:lnSpc>
                          <a:spcPct val="100000"/>
                        </a:lnSpc>
                        <a:buAutoNum type="arabicPeriod"/>
                        <a:tabLst>
                          <a:tab pos="33718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Rozumienie konieczności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zachowania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rozwoju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literatury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kultury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życiu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jednostki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oraz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społeczeństwa.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6550" marR="368935" indent="-228600">
                        <a:lnSpc>
                          <a:spcPct val="100000"/>
                        </a:lnSpc>
                        <a:buAutoNum type="arabicPeriod"/>
                        <a:tabLst>
                          <a:tab pos="337185" algn="l"/>
                        </a:tabLst>
                      </a:pPr>
                      <a:r>
                        <a:rPr sz="1400" spc="-15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Rozróżnianie </a:t>
                      </a:r>
                      <a:r>
                        <a:rPr sz="1400" spc="-5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kultury wysokiej </a:t>
                      </a:r>
                      <a:r>
                        <a:rPr sz="1400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spc="-5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niskiej, elitarnej </a:t>
                      </a:r>
                      <a:r>
                        <a:rPr sz="1400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spc="-5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popularnej  </a:t>
                      </a:r>
                      <a:r>
                        <a:rPr sz="1400" spc="-10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oraz dostrzeganie związków </a:t>
                      </a:r>
                      <a:r>
                        <a:rPr sz="1400" spc="-5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między</a:t>
                      </a:r>
                      <a:r>
                        <a:rPr sz="1400" spc="15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9FE3"/>
                          </a:solidFill>
                          <a:latin typeface="Calibri"/>
                          <a:cs typeface="Calibri"/>
                        </a:rPr>
                        <a:t>nimi.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6550" marR="117475" indent="-228600">
                        <a:lnSpc>
                          <a:spcPct val="100000"/>
                        </a:lnSpc>
                        <a:buAutoNum type="arabicPeriod"/>
                        <a:tabLst>
                          <a:tab pos="337185" algn="l"/>
                        </a:tabLst>
                      </a:pPr>
                      <a:r>
                        <a:rPr sz="1400" spc="-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Znajomość </a:t>
                      </a:r>
                      <a:r>
                        <a:rPr sz="1400" spc="-1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wybranych utworów </a:t>
                      </a:r>
                      <a:r>
                        <a:rPr sz="140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z </a:t>
                      </a:r>
                      <a:r>
                        <a:rPr sz="1400" spc="-1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literatury </a:t>
                      </a:r>
                      <a:r>
                        <a:rPr sz="1400" spc="-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polskiej </a:t>
                      </a:r>
                      <a:r>
                        <a:rPr sz="140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spc="-1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światowej  oraz </a:t>
                      </a:r>
                      <a:r>
                        <a:rPr sz="1400" spc="-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umiejętność mówienia </a:t>
                      </a:r>
                      <a:r>
                        <a:rPr sz="140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nich </a:t>
                      </a:r>
                      <a:r>
                        <a:rPr sz="140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z </a:t>
                      </a:r>
                      <a:r>
                        <a:rPr sz="1400" spc="-10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wykorzystaniem  potrzebnej</a:t>
                      </a:r>
                      <a:r>
                        <a:rPr sz="1400" spc="-5" dirty="0">
                          <a:solidFill>
                            <a:srgbClr val="CD1719"/>
                          </a:solidFill>
                          <a:latin typeface="Calibri"/>
                          <a:cs typeface="Calibri"/>
                        </a:rPr>
                        <a:t> terminologii.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6550" marR="1045210" indent="-228600">
                        <a:lnSpc>
                          <a:spcPct val="100000"/>
                        </a:lnSpc>
                        <a:buAutoNum type="arabicPeriod"/>
                        <a:tabLst>
                          <a:tab pos="337185" algn="l"/>
                        </a:tabLst>
                      </a:pPr>
                      <a:r>
                        <a:rPr sz="1400" spc="-10" dirty="0">
                          <a:solidFill>
                            <a:srgbClr val="18A48C"/>
                          </a:solidFill>
                          <a:latin typeface="Calibri"/>
                          <a:cs typeface="Calibri"/>
                        </a:rPr>
                        <a:t>Kształtowanie </a:t>
                      </a:r>
                      <a:r>
                        <a:rPr sz="1400" spc="-15" dirty="0">
                          <a:solidFill>
                            <a:srgbClr val="18A48C"/>
                          </a:solidFill>
                          <a:latin typeface="Calibri"/>
                          <a:cs typeface="Calibri"/>
                        </a:rPr>
                        <a:t>różnorodnych </a:t>
                      </a:r>
                      <a:r>
                        <a:rPr sz="1400" spc="-10" dirty="0">
                          <a:solidFill>
                            <a:srgbClr val="18A48C"/>
                          </a:solidFill>
                          <a:latin typeface="Calibri"/>
                          <a:cs typeface="Calibri"/>
                        </a:rPr>
                        <a:t>postaw </a:t>
                      </a:r>
                      <a:r>
                        <a:rPr sz="1400" spc="-5" dirty="0">
                          <a:solidFill>
                            <a:srgbClr val="18A48C"/>
                          </a:solidFill>
                          <a:latin typeface="Calibri"/>
                          <a:cs typeface="Calibri"/>
                        </a:rPr>
                        <a:t>czytelniczych:  od spontanicznego czytania do odbioru opartego  na </a:t>
                      </a:r>
                      <a:r>
                        <a:rPr sz="1400" spc="-10" dirty="0">
                          <a:solidFill>
                            <a:srgbClr val="18A48C"/>
                          </a:solidFill>
                          <a:latin typeface="Calibri"/>
                          <a:cs typeface="Calibri"/>
                        </a:rPr>
                        <a:t>podstawach naukowych.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6550" indent="-229235">
                        <a:lnSpc>
                          <a:spcPct val="100000"/>
                        </a:lnSpc>
                        <a:buAutoNum type="arabicPeriod"/>
                        <a:tabLst>
                          <a:tab pos="337185" algn="l"/>
                        </a:tabLst>
                      </a:pPr>
                      <a:r>
                        <a:rPr sz="1400" spc="-5" dirty="0">
                          <a:solidFill>
                            <a:srgbClr val="18A48C"/>
                          </a:solidFill>
                          <a:latin typeface="Calibri"/>
                          <a:cs typeface="Calibri"/>
                        </a:rPr>
                        <a:t>Kształcenie umiejętności czytania, analizowania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6550" marR="10985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8A48C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spc="-10" dirty="0">
                          <a:solidFill>
                            <a:srgbClr val="18A48C"/>
                          </a:solidFill>
                          <a:latin typeface="Calibri"/>
                          <a:cs typeface="Calibri"/>
                        </a:rPr>
                        <a:t>interpretowania literatury oraz innych </a:t>
                      </a:r>
                      <a:r>
                        <a:rPr sz="1400" spc="-15" dirty="0">
                          <a:solidFill>
                            <a:srgbClr val="18A48C"/>
                          </a:solidFill>
                          <a:latin typeface="Calibri"/>
                          <a:cs typeface="Calibri"/>
                        </a:rPr>
                        <a:t>tekstów </a:t>
                      </a:r>
                      <a:r>
                        <a:rPr sz="1400" spc="-20" dirty="0">
                          <a:solidFill>
                            <a:srgbClr val="18A48C"/>
                          </a:solidFill>
                          <a:latin typeface="Calibri"/>
                          <a:cs typeface="Calibri"/>
                        </a:rPr>
                        <a:t>kultury, </a:t>
                      </a:r>
                      <a:r>
                        <a:rPr sz="1400" dirty="0">
                          <a:solidFill>
                            <a:srgbClr val="18A48C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b="1" spc="-10" dirty="0">
                          <a:solidFill>
                            <a:srgbClr val="18A48C"/>
                          </a:solidFill>
                          <a:latin typeface="Calibri"/>
                          <a:cs typeface="Calibri"/>
                        </a:rPr>
                        <a:t>także  </a:t>
                      </a:r>
                      <a:r>
                        <a:rPr sz="1400" b="1" dirty="0">
                          <a:solidFill>
                            <a:srgbClr val="18A48C"/>
                          </a:solidFill>
                          <a:latin typeface="Calibri"/>
                          <a:cs typeface="Calibri"/>
                        </a:rPr>
                        <a:t>ich </a:t>
                      </a:r>
                      <a:r>
                        <a:rPr sz="1400" b="1" spc="-5" dirty="0">
                          <a:solidFill>
                            <a:srgbClr val="18A48C"/>
                          </a:solidFill>
                          <a:latin typeface="Calibri"/>
                          <a:cs typeface="Calibri"/>
                        </a:rPr>
                        <a:t>wzajemnej </a:t>
                      </a:r>
                      <a:r>
                        <a:rPr sz="1400" b="1" spc="-10" dirty="0">
                          <a:solidFill>
                            <a:srgbClr val="18A48C"/>
                          </a:solidFill>
                          <a:latin typeface="Calibri"/>
                          <a:cs typeface="Calibri"/>
                        </a:rPr>
                        <a:t>korespondencji</a:t>
                      </a:r>
                      <a:r>
                        <a:rPr sz="1400" spc="-10" dirty="0">
                          <a:solidFill>
                            <a:srgbClr val="18A48C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6550" marR="358775" indent="-228600">
                        <a:lnSpc>
                          <a:spcPct val="100000"/>
                        </a:lnSpc>
                        <a:buAutoNum type="arabicPeriod" startAt="8"/>
                        <a:tabLst>
                          <a:tab pos="337185" algn="l"/>
                        </a:tabLst>
                      </a:pPr>
                      <a:r>
                        <a:rPr sz="1400" spc="-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Kształcenie umiejętności świadomego odbioru </a:t>
                      </a:r>
                      <a:r>
                        <a:rPr sz="1400" spc="-1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utworów  </a:t>
                      </a:r>
                      <a:r>
                        <a:rPr sz="1400" spc="-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literackich </a:t>
                      </a:r>
                      <a:r>
                        <a:rPr sz="140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spc="-1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tekstów </a:t>
                      </a:r>
                      <a:r>
                        <a:rPr sz="1400" spc="-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kultury na </a:t>
                      </a:r>
                      <a:r>
                        <a:rPr sz="1400" spc="-1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różnych </a:t>
                      </a:r>
                      <a:r>
                        <a:rPr sz="1400" spc="-1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poziomach:  dosłownym, metaforycznym, </a:t>
                      </a:r>
                      <a:r>
                        <a:rPr sz="1400" spc="-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symbolicznym,</a:t>
                      </a:r>
                      <a:r>
                        <a:rPr sz="1400" spc="45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3FA535"/>
                          </a:solidFill>
                          <a:latin typeface="Calibri"/>
                          <a:cs typeface="Calibri"/>
                        </a:rPr>
                        <a:t>aksjologicznym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7446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Wymagania </a:t>
            </a:r>
            <a:r>
              <a:rPr spc="-15" dirty="0"/>
              <a:t>szczegółowe </a:t>
            </a:r>
            <a:r>
              <a:rPr dirty="0"/>
              <a:t>– </a:t>
            </a:r>
            <a:r>
              <a:rPr spc="10" dirty="0"/>
              <a:t>Czytanie </a:t>
            </a:r>
            <a:r>
              <a:rPr spc="-15" dirty="0"/>
              <a:t>utworów</a:t>
            </a:r>
            <a:r>
              <a:rPr spc="-5" dirty="0"/>
              <a:t> literackich</a:t>
            </a:r>
          </a:p>
        </p:txBody>
      </p:sp>
      <p:sp>
        <p:nvSpPr>
          <p:cNvPr id="3" name="object 3"/>
          <p:cNvSpPr/>
          <p:nvPr/>
        </p:nvSpPr>
        <p:spPr>
          <a:xfrm>
            <a:off x="2695867" y="1499400"/>
            <a:ext cx="6793893" cy="460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702049"/>
            <a:ext cx="7446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Wymagania </a:t>
            </a:r>
            <a:r>
              <a:rPr spc="-15" dirty="0"/>
              <a:t>szczegółowe </a:t>
            </a:r>
            <a:r>
              <a:rPr dirty="0"/>
              <a:t>– </a:t>
            </a:r>
            <a:r>
              <a:rPr spc="10" dirty="0"/>
              <a:t>Czytanie </a:t>
            </a:r>
            <a:r>
              <a:rPr spc="-15" dirty="0"/>
              <a:t>utworów</a:t>
            </a:r>
            <a:r>
              <a:rPr spc="-5" dirty="0"/>
              <a:t> literackich</a:t>
            </a:r>
          </a:p>
        </p:txBody>
      </p:sp>
      <p:sp>
        <p:nvSpPr>
          <p:cNvPr id="3" name="object 3"/>
          <p:cNvSpPr/>
          <p:nvPr/>
        </p:nvSpPr>
        <p:spPr>
          <a:xfrm>
            <a:off x="2551883" y="1557542"/>
            <a:ext cx="7053252" cy="4030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702049"/>
            <a:ext cx="7446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Wymagania </a:t>
            </a:r>
            <a:r>
              <a:rPr spc="-15" dirty="0"/>
              <a:t>szczegółowe </a:t>
            </a:r>
            <a:r>
              <a:rPr dirty="0"/>
              <a:t>– </a:t>
            </a:r>
            <a:r>
              <a:rPr spc="10" dirty="0"/>
              <a:t>Czytanie </a:t>
            </a:r>
            <a:r>
              <a:rPr spc="-15" dirty="0"/>
              <a:t>utworów</a:t>
            </a:r>
            <a:r>
              <a:rPr spc="-5" dirty="0"/>
              <a:t> literackich</a:t>
            </a:r>
          </a:p>
        </p:txBody>
      </p:sp>
      <p:sp>
        <p:nvSpPr>
          <p:cNvPr id="3" name="object 3"/>
          <p:cNvSpPr/>
          <p:nvPr/>
        </p:nvSpPr>
        <p:spPr>
          <a:xfrm>
            <a:off x="2694005" y="1542123"/>
            <a:ext cx="6759529" cy="454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7446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Wymagania </a:t>
            </a:r>
            <a:r>
              <a:rPr spc="-15" dirty="0"/>
              <a:t>szczegółowe </a:t>
            </a:r>
            <a:r>
              <a:rPr dirty="0"/>
              <a:t>– </a:t>
            </a:r>
            <a:r>
              <a:rPr spc="10" dirty="0"/>
              <a:t>Czytanie </a:t>
            </a:r>
            <a:r>
              <a:rPr spc="-15" dirty="0"/>
              <a:t>utworów</a:t>
            </a:r>
            <a:r>
              <a:rPr spc="-5" dirty="0"/>
              <a:t> literackich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1198010"/>
            <a:ext cx="9946640" cy="2635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12840">
              <a:lnSpc>
                <a:spcPct val="1337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Znajomość </a:t>
            </a:r>
            <a:r>
              <a:rPr sz="2400" spc="-20" dirty="0">
                <a:latin typeface="Calibri"/>
                <a:cs typeface="Calibri"/>
              </a:rPr>
              <a:t>tekstów </a:t>
            </a:r>
            <a:r>
              <a:rPr sz="2400" spc="-10" dirty="0">
                <a:latin typeface="Calibri"/>
                <a:cs typeface="Calibri"/>
              </a:rPr>
              <a:t>literackich  </a:t>
            </a:r>
            <a:r>
              <a:rPr sz="2400" spc="-5" dirty="0">
                <a:latin typeface="Calibri"/>
                <a:cs typeface="Calibri"/>
              </a:rPr>
              <a:t>(PP)</a:t>
            </a:r>
            <a:r>
              <a:rPr sz="2400" spc="-10" dirty="0">
                <a:latin typeface="Calibri"/>
                <a:cs typeface="Calibri"/>
              </a:rPr>
              <a:t> Uczeń:</a:t>
            </a:r>
            <a:endParaRPr sz="2400">
              <a:latin typeface="Calibri"/>
              <a:cs typeface="Calibri"/>
            </a:endParaRPr>
          </a:p>
          <a:p>
            <a:pPr marL="482600" marR="904240" indent="-339090">
              <a:lnSpc>
                <a:spcPct val="104200"/>
              </a:lnSpc>
              <a:buAutoNum type="arabicPeriod"/>
              <a:tabLst>
                <a:tab pos="482600" algn="l"/>
              </a:tabLst>
            </a:pPr>
            <a:r>
              <a:rPr sz="2400" spc="-10" dirty="0">
                <a:latin typeface="Calibri"/>
                <a:cs typeface="Calibri"/>
              </a:rPr>
              <a:t>wykazuje </a:t>
            </a:r>
            <a:r>
              <a:rPr sz="2400" spc="-5" dirty="0">
                <a:latin typeface="Calibri"/>
                <a:cs typeface="Calibri"/>
              </a:rPr>
              <a:t>się znajomością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zrozumieniem treści </a:t>
            </a:r>
            <a:r>
              <a:rPr sz="2400" spc="-15" dirty="0">
                <a:latin typeface="Calibri"/>
                <a:cs typeface="Calibri"/>
              </a:rPr>
              <a:t>utworów </a:t>
            </a:r>
            <a:r>
              <a:rPr sz="2400" spc="-20" dirty="0">
                <a:latin typeface="Calibri"/>
                <a:cs typeface="Calibri"/>
              </a:rPr>
              <a:t>wskazanych 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15" dirty="0">
                <a:latin typeface="Calibri"/>
                <a:cs typeface="Calibri"/>
              </a:rPr>
              <a:t>podstawie programowej </a:t>
            </a:r>
            <a:r>
              <a:rPr sz="2400" spc="-25" dirty="0">
                <a:latin typeface="Calibri"/>
                <a:cs typeface="Calibri"/>
              </a:rPr>
              <a:t>jako </a:t>
            </a:r>
            <a:r>
              <a:rPr sz="2400" spc="-5" dirty="0">
                <a:latin typeface="Calibri"/>
                <a:cs typeface="Calibri"/>
              </a:rPr>
              <a:t>lektury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obowiązkowe;</a:t>
            </a:r>
            <a:endParaRPr sz="2400">
              <a:latin typeface="Calibri"/>
              <a:cs typeface="Calibri"/>
            </a:endParaRPr>
          </a:p>
          <a:p>
            <a:pPr marL="482600" indent="-339090">
              <a:lnSpc>
                <a:spcPct val="100000"/>
              </a:lnSpc>
              <a:spcBef>
                <a:spcPts val="970"/>
              </a:spcBef>
              <a:buAutoNum type="arabicPeriod"/>
              <a:tabLst>
                <a:tab pos="482600" algn="l"/>
              </a:tabLst>
            </a:pPr>
            <a:r>
              <a:rPr sz="2400" dirty="0">
                <a:latin typeface="Calibri"/>
                <a:cs typeface="Calibri"/>
              </a:rPr>
              <a:t>w </a:t>
            </a:r>
            <a:r>
              <a:rPr sz="2400" spc="-15" dirty="0">
                <a:latin typeface="Calibri"/>
                <a:cs typeface="Calibri"/>
              </a:rPr>
              <a:t>interpretacji utworów </a:t>
            </a:r>
            <a:r>
              <a:rPr sz="2400" spc="-10" dirty="0">
                <a:latin typeface="Calibri"/>
                <a:cs typeface="Calibri"/>
              </a:rPr>
              <a:t>literackich odwołuje </a:t>
            </a:r>
            <a:r>
              <a:rPr sz="2400" spc="-5" dirty="0">
                <a:latin typeface="Calibri"/>
                <a:cs typeface="Calibri"/>
              </a:rPr>
              <a:t>się do </a:t>
            </a:r>
            <a:r>
              <a:rPr sz="2400" spc="-20" dirty="0">
                <a:latin typeface="Calibri"/>
                <a:cs typeface="Calibri"/>
              </a:rPr>
              <a:t>tekstów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poznanych</a:t>
            </a:r>
            <a:endParaRPr sz="2400">
              <a:latin typeface="Calibri"/>
              <a:cs typeface="Calibri"/>
            </a:endParaRPr>
          </a:p>
          <a:p>
            <a:pPr marL="482600">
              <a:lnSpc>
                <a:spcPct val="100000"/>
              </a:lnSpc>
              <a:spcBef>
                <a:spcPts val="120"/>
              </a:spcBef>
            </a:pPr>
            <a:r>
              <a:rPr sz="2400" dirty="0">
                <a:latin typeface="Calibri"/>
                <a:cs typeface="Calibri"/>
              </a:rPr>
              <a:t>w </a:t>
            </a:r>
            <a:r>
              <a:rPr sz="2400" spc="-20" dirty="0">
                <a:latin typeface="Calibri"/>
                <a:cs typeface="Calibri"/>
              </a:rPr>
              <a:t>szkole </a:t>
            </a:r>
            <a:r>
              <a:rPr sz="2400" spc="-15" dirty="0">
                <a:latin typeface="Calibri"/>
                <a:cs typeface="Calibri"/>
              </a:rPr>
              <a:t>podstawowej, </a:t>
            </a:r>
            <a:r>
              <a:rPr sz="2400" dirty="0">
                <a:latin typeface="Calibri"/>
                <a:cs typeface="Calibri"/>
              </a:rPr>
              <a:t>w tym: </a:t>
            </a:r>
            <a:r>
              <a:rPr sz="2400" spc="-10" dirty="0">
                <a:latin typeface="Calibri"/>
                <a:cs typeface="Calibri"/>
              </a:rPr>
              <a:t>trenów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5" dirty="0">
                <a:latin typeface="Calibri"/>
                <a:cs typeface="Calibri"/>
              </a:rPr>
              <a:t>pieśni </a:t>
            </a:r>
            <a:r>
              <a:rPr sz="2400" dirty="0">
                <a:latin typeface="Calibri"/>
                <a:cs typeface="Calibri"/>
              </a:rPr>
              <a:t>Jana </a:t>
            </a:r>
            <a:r>
              <a:rPr sz="2400" spc="-15" dirty="0">
                <a:latin typeface="Calibri"/>
                <a:cs typeface="Calibri"/>
              </a:rPr>
              <a:t>Kochanowskiego,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bajek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3009" y="3871798"/>
            <a:ext cx="9490710" cy="381635"/>
          </a:xfrm>
          <a:prstGeom prst="rect">
            <a:avLst/>
          </a:prstGeom>
          <a:solidFill>
            <a:srgbClr val="FFED00">
              <a:alpha val="50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2600"/>
              </a:lnSpc>
            </a:pPr>
            <a:r>
              <a:rPr sz="2400" spc="-5" dirty="0">
                <a:latin typeface="Calibri"/>
                <a:cs typeface="Calibri"/>
              </a:rPr>
              <a:t>Ignacego </a:t>
            </a:r>
            <a:r>
              <a:rPr sz="2400" spc="-15" dirty="0">
                <a:latin typeface="Calibri"/>
                <a:cs typeface="Calibri"/>
              </a:rPr>
              <a:t>Krasickiego, </a:t>
            </a:r>
            <a:r>
              <a:rPr sz="2400" spc="-5" dirty="0">
                <a:latin typeface="Calibri"/>
                <a:cs typeface="Calibri"/>
              </a:rPr>
              <a:t>Dziadów </a:t>
            </a:r>
            <a:r>
              <a:rPr sz="2400" dirty="0">
                <a:latin typeface="Calibri"/>
                <a:cs typeface="Calibri"/>
              </a:rPr>
              <a:t>cz. II </a:t>
            </a:r>
            <a:r>
              <a:rPr sz="2400" spc="-15" dirty="0">
                <a:latin typeface="Calibri"/>
                <a:cs typeface="Calibri"/>
              </a:rPr>
              <a:t>oraz Pana </a:t>
            </a:r>
            <a:r>
              <a:rPr sz="2400" spc="-35" dirty="0">
                <a:latin typeface="Calibri"/>
                <a:cs typeface="Calibri"/>
              </a:rPr>
              <a:t>Tadeusza </a:t>
            </a:r>
            <a:r>
              <a:rPr sz="2400" dirty="0">
                <a:latin typeface="Calibri"/>
                <a:cs typeface="Calibri"/>
              </a:rPr>
              <a:t>Adama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Mickiewicza,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3009" y="4253395"/>
            <a:ext cx="7294880" cy="363855"/>
          </a:xfrm>
          <a:prstGeom prst="rect">
            <a:avLst/>
          </a:prstGeom>
          <a:solidFill>
            <a:srgbClr val="FFED00">
              <a:alpha val="50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2595"/>
              </a:lnSpc>
            </a:pPr>
            <a:r>
              <a:rPr sz="2400" spc="-15" dirty="0">
                <a:latin typeface="Calibri"/>
                <a:cs typeface="Calibri"/>
              </a:rPr>
              <a:t>Zemsty </a:t>
            </a:r>
            <a:r>
              <a:rPr sz="2400" spc="-10" dirty="0">
                <a:latin typeface="Calibri"/>
                <a:cs typeface="Calibri"/>
              </a:rPr>
              <a:t>Aleksandra </a:t>
            </a:r>
            <a:r>
              <a:rPr sz="2400" spc="-30" dirty="0">
                <a:latin typeface="Calibri"/>
                <a:cs typeface="Calibri"/>
              </a:rPr>
              <a:t>Fredry, </a:t>
            </a:r>
            <a:r>
              <a:rPr sz="2400" spc="-5" dirty="0">
                <a:latin typeface="Calibri"/>
                <a:cs typeface="Calibri"/>
              </a:rPr>
              <a:t>Balladyny </a:t>
            </a:r>
            <a:r>
              <a:rPr sz="2400" spc="-10" dirty="0">
                <a:latin typeface="Calibri"/>
                <a:cs typeface="Calibri"/>
              </a:rPr>
              <a:t>Juliusza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Słowackiego.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300" y="4801248"/>
            <a:ext cx="754062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D1719"/>
                </a:solidFill>
                <a:latin typeface="Calibri"/>
                <a:cs typeface="Calibri"/>
              </a:rPr>
              <a:t>Obowiązuje znajomość </a:t>
            </a:r>
            <a:r>
              <a:rPr sz="2400" b="1" spc="-20" dirty="0">
                <a:solidFill>
                  <a:srgbClr val="CD1719"/>
                </a:solidFill>
                <a:latin typeface="Calibri"/>
                <a:cs typeface="Calibri"/>
              </a:rPr>
              <a:t>tekstów </a:t>
            </a:r>
            <a:r>
              <a:rPr sz="2400" b="1" spc="-10" dirty="0">
                <a:solidFill>
                  <a:srgbClr val="CD1719"/>
                </a:solidFill>
                <a:latin typeface="Calibri"/>
                <a:cs typeface="Calibri"/>
              </a:rPr>
              <a:t>literackich </a:t>
            </a:r>
            <a:r>
              <a:rPr sz="2400" b="1" spc="-20" dirty="0">
                <a:solidFill>
                  <a:srgbClr val="CD1719"/>
                </a:solidFill>
                <a:latin typeface="Calibri"/>
                <a:cs typeface="Calibri"/>
              </a:rPr>
              <a:t>wskazanych jako  </a:t>
            </a:r>
            <a:r>
              <a:rPr sz="2400" b="1" spc="-10" dirty="0">
                <a:solidFill>
                  <a:srgbClr val="CD1719"/>
                </a:solidFill>
                <a:latin typeface="Calibri"/>
                <a:cs typeface="Calibri"/>
              </a:rPr>
              <a:t>lektura</a:t>
            </a:r>
            <a:r>
              <a:rPr sz="2400" b="1" spc="-5" dirty="0">
                <a:solidFill>
                  <a:srgbClr val="CD1719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D1719"/>
                </a:solidFill>
                <a:latin typeface="Calibri"/>
                <a:cs typeface="Calibri"/>
              </a:rPr>
              <a:t>obowiązkowa.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7" name="object 7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299" y="1175899"/>
            <a:ext cx="99910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0000"/>
                </a:solidFill>
              </a:rPr>
              <a:t>Założenia </a:t>
            </a:r>
            <a:r>
              <a:rPr sz="4800" spc="-25" dirty="0">
                <a:solidFill>
                  <a:srgbClr val="000000"/>
                </a:solidFill>
              </a:rPr>
              <a:t>nowej </a:t>
            </a:r>
            <a:r>
              <a:rPr sz="4800" spc="5" dirty="0">
                <a:solidFill>
                  <a:srgbClr val="000000"/>
                </a:solidFill>
              </a:rPr>
              <a:t>podstawy</a:t>
            </a:r>
            <a:r>
              <a:rPr sz="4800" spc="20" dirty="0">
                <a:solidFill>
                  <a:srgbClr val="000000"/>
                </a:solidFill>
              </a:rPr>
              <a:t> </a:t>
            </a:r>
            <a:r>
              <a:rPr sz="4800" spc="-15" dirty="0">
                <a:solidFill>
                  <a:srgbClr val="000000"/>
                </a:solidFill>
              </a:rPr>
              <a:t>programowej</a:t>
            </a:r>
            <a:endParaRPr sz="4800"/>
          </a:p>
          <a:p>
            <a:pPr marL="12700">
              <a:lnSpc>
                <a:spcPct val="100000"/>
              </a:lnSpc>
            </a:pPr>
            <a:r>
              <a:rPr sz="4800" dirty="0">
                <a:solidFill>
                  <a:srgbClr val="000000"/>
                </a:solidFill>
              </a:rPr>
              <a:t>z </a:t>
            </a:r>
            <a:r>
              <a:rPr sz="4800" spc="10" dirty="0">
                <a:solidFill>
                  <a:srgbClr val="000000"/>
                </a:solidFill>
              </a:rPr>
              <a:t>języka </a:t>
            </a:r>
            <a:r>
              <a:rPr sz="4800" spc="-5" dirty="0">
                <a:solidFill>
                  <a:srgbClr val="000000"/>
                </a:solidFill>
              </a:rPr>
              <a:t>polskiego </a:t>
            </a:r>
            <a:r>
              <a:rPr sz="4800" dirty="0">
                <a:solidFill>
                  <a:srgbClr val="000000"/>
                </a:solidFill>
              </a:rPr>
              <a:t>w </a:t>
            </a:r>
            <a:r>
              <a:rPr sz="4800" spc="-10" dirty="0">
                <a:solidFill>
                  <a:srgbClr val="000000"/>
                </a:solidFill>
              </a:rPr>
              <a:t>szkole</a:t>
            </a:r>
            <a:r>
              <a:rPr sz="4800" spc="-5" dirty="0">
                <a:solidFill>
                  <a:srgbClr val="000000"/>
                </a:solidFill>
              </a:rPr>
              <a:t> </a:t>
            </a:r>
            <a:r>
              <a:rPr sz="4800" spc="-20" dirty="0">
                <a:solidFill>
                  <a:srgbClr val="000000"/>
                </a:solidFill>
              </a:rPr>
              <a:t>ponadpodstawowej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067299" y="2699899"/>
            <a:ext cx="9725025" cy="165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Myriad Pro Cond"/>
                <a:cs typeface="Myriad Pro Cond"/>
              </a:rPr>
              <a:t>(liceum i</a:t>
            </a:r>
            <a:r>
              <a:rPr sz="4800" b="1" spc="-5" dirty="0">
                <a:latin typeface="Myriad Pro Cond"/>
                <a:cs typeface="Myriad Pro Cond"/>
              </a:rPr>
              <a:t> </a:t>
            </a:r>
            <a:r>
              <a:rPr sz="4800" b="1" spc="-10" dirty="0">
                <a:latin typeface="Myriad Pro Cond"/>
                <a:cs typeface="Myriad Pro Cond"/>
              </a:rPr>
              <a:t>technikum)</a:t>
            </a:r>
            <a:endParaRPr sz="4800">
              <a:latin typeface="Myriad Pro Cond"/>
              <a:cs typeface="Myriad Pro Cond"/>
            </a:endParaRPr>
          </a:p>
          <a:p>
            <a:pPr marL="5448300">
              <a:lnSpc>
                <a:spcPct val="100000"/>
              </a:lnSpc>
              <a:spcBef>
                <a:spcPts val="3829"/>
              </a:spcBef>
            </a:pPr>
            <a:r>
              <a:rPr sz="2700" b="1" dirty="0">
                <a:latin typeface="Myriad Pro Cond"/>
                <a:cs typeface="Myriad Pro Cond"/>
              </a:rPr>
              <a:t>dr </a:t>
            </a:r>
            <a:r>
              <a:rPr sz="2700" b="1" spc="-10" dirty="0">
                <a:latin typeface="Myriad Pro Cond"/>
                <a:cs typeface="Myriad Pro Cond"/>
              </a:rPr>
              <a:t>Renata </a:t>
            </a:r>
            <a:r>
              <a:rPr sz="2700" b="1" spc="5" dirty="0">
                <a:latin typeface="Myriad Pro Cond"/>
                <a:cs typeface="Myriad Pro Cond"/>
              </a:rPr>
              <a:t>Bryzek, </a:t>
            </a:r>
            <a:r>
              <a:rPr sz="2700" b="1" dirty="0">
                <a:latin typeface="Myriad Pro Cond"/>
                <a:cs typeface="Myriad Pro Cond"/>
              </a:rPr>
              <a:t>dr </a:t>
            </a:r>
            <a:r>
              <a:rPr sz="2700" b="1" spc="-5" dirty="0">
                <a:latin typeface="Myriad Pro Cond"/>
                <a:cs typeface="Myriad Pro Cond"/>
              </a:rPr>
              <a:t>Wioletta</a:t>
            </a:r>
            <a:r>
              <a:rPr sz="2700" b="1" spc="-70" dirty="0">
                <a:latin typeface="Myriad Pro Cond"/>
                <a:cs typeface="Myriad Pro Cond"/>
              </a:rPr>
              <a:t> </a:t>
            </a:r>
            <a:r>
              <a:rPr sz="2700" b="1" spc="-10" dirty="0">
                <a:latin typeface="Myriad Pro Cond"/>
                <a:cs typeface="Myriad Pro Cond"/>
              </a:rPr>
              <a:t>Kozak</a:t>
            </a:r>
            <a:endParaRPr sz="2700">
              <a:latin typeface="Myriad Pro Cond"/>
              <a:cs typeface="Myriad Pro Cond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 dirty="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66592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Wymagania </a:t>
            </a:r>
            <a:r>
              <a:rPr spc="-15" dirty="0"/>
              <a:t>szczegółowe </a:t>
            </a:r>
            <a:r>
              <a:rPr dirty="0"/>
              <a:t>– Odbiór </a:t>
            </a:r>
            <a:r>
              <a:rPr spc="-10" dirty="0"/>
              <a:t>tekstów</a:t>
            </a:r>
            <a:r>
              <a:rPr spc="-20" dirty="0"/>
              <a:t> </a:t>
            </a:r>
            <a:r>
              <a:rPr spc="5" dirty="0"/>
              <a:t>kultury</a:t>
            </a:r>
          </a:p>
        </p:txBody>
      </p:sp>
      <p:sp>
        <p:nvSpPr>
          <p:cNvPr id="3" name="object 3"/>
          <p:cNvSpPr/>
          <p:nvPr/>
        </p:nvSpPr>
        <p:spPr>
          <a:xfrm>
            <a:off x="1115253" y="1551783"/>
            <a:ext cx="9921909" cy="4217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66592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Wymagania </a:t>
            </a:r>
            <a:r>
              <a:rPr spc="-15" dirty="0"/>
              <a:t>szczegółowe </a:t>
            </a:r>
            <a:r>
              <a:rPr dirty="0"/>
              <a:t>– Odbiór </a:t>
            </a:r>
            <a:r>
              <a:rPr spc="-10" dirty="0"/>
              <a:t>tekstów</a:t>
            </a:r>
            <a:r>
              <a:rPr spc="-20" dirty="0"/>
              <a:t> </a:t>
            </a:r>
            <a:r>
              <a:rPr spc="5" dirty="0"/>
              <a:t>kultury</a:t>
            </a:r>
          </a:p>
        </p:txBody>
      </p:sp>
      <p:sp>
        <p:nvSpPr>
          <p:cNvPr id="3" name="object 3"/>
          <p:cNvSpPr/>
          <p:nvPr/>
        </p:nvSpPr>
        <p:spPr>
          <a:xfrm>
            <a:off x="1163470" y="1504567"/>
            <a:ext cx="9894687" cy="339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80137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Postulaty </a:t>
            </a:r>
            <a:r>
              <a:rPr spc="-15" dirty="0"/>
              <a:t>językoznawców </a:t>
            </a:r>
            <a:r>
              <a:rPr dirty="0"/>
              <a:t>w </a:t>
            </a:r>
            <a:r>
              <a:rPr spc="-5" dirty="0"/>
              <a:t>zakresie </a:t>
            </a:r>
            <a:r>
              <a:rPr dirty="0"/>
              <a:t>kształcenia</a:t>
            </a:r>
            <a:r>
              <a:rPr spc="-30" dirty="0"/>
              <a:t> </a:t>
            </a:r>
            <a:r>
              <a:rPr spc="-10" dirty="0"/>
              <a:t>językowego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0260" y="1467260"/>
            <a:ext cx="1160780" cy="73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7795">
              <a:lnSpc>
                <a:spcPct val="114700"/>
              </a:lnSpc>
              <a:spcBef>
                <a:spcPts val="95"/>
              </a:spcBef>
            </a:pPr>
            <a:r>
              <a:rPr sz="1350" spc="-5" dirty="0">
                <a:solidFill>
                  <a:srgbClr val="C00000"/>
                </a:solidFill>
                <a:latin typeface="Calibri"/>
                <a:cs typeface="Calibri"/>
              </a:rPr>
              <a:t>JADWIGA  </a:t>
            </a:r>
            <a:r>
              <a:rPr sz="1350" spc="-65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1350" spc="2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350" spc="-65" dirty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1350" dirty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1350" spc="8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350" spc="-65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1350" spc="-4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350" spc="-65" dirty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13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50" i="1" dirty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1350" i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C00000"/>
                </a:solidFill>
                <a:latin typeface="Calibri"/>
                <a:cs typeface="Calibri"/>
              </a:rPr>
              <a:t>poszukiwaniu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0260" y="2402041"/>
            <a:ext cx="1467485" cy="166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5"/>
              </a:spcBef>
            </a:pPr>
            <a:r>
              <a:rPr sz="1350" i="1" dirty="0">
                <a:solidFill>
                  <a:srgbClr val="C00000"/>
                </a:solidFill>
                <a:latin typeface="Calibri"/>
                <a:cs typeface="Calibri"/>
              </a:rPr>
              <a:t>językowego</a:t>
            </a:r>
            <a:r>
              <a:rPr sz="1350" i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1350" i="1" spc="-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i="1" spc="5" dirty="0">
                <a:solidFill>
                  <a:srgbClr val="C00000"/>
                </a:solidFill>
                <a:latin typeface="Calibri"/>
                <a:cs typeface="Calibri"/>
              </a:rPr>
              <a:t>czyli</a:t>
            </a:r>
            <a:r>
              <a:rPr sz="1350" i="1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C00000"/>
                </a:solidFill>
                <a:latin typeface="Calibri"/>
                <a:cs typeface="Calibri"/>
              </a:rPr>
              <a:t>co  </a:t>
            </a:r>
            <a:r>
              <a:rPr sz="1350" i="1" spc="5" dirty="0">
                <a:solidFill>
                  <a:srgbClr val="C00000"/>
                </a:solidFill>
                <a:latin typeface="Calibri"/>
                <a:cs typeface="Calibri"/>
              </a:rPr>
              <a:t>trzeba</a:t>
            </a:r>
            <a:r>
              <a:rPr sz="1350" i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i="1" spc="-10" dirty="0">
                <a:solidFill>
                  <a:srgbClr val="C00000"/>
                </a:solidFill>
                <a:latin typeface="Calibri"/>
                <a:cs typeface="Calibri"/>
              </a:rPr>
              <a:t>zmienić</a:t>
            </a:r>
            <a:endParaRPr sz="1350">
              <a:latin typeface="Calibri"/>
              <a:cs typeface="Calibri"/>
            </a:endParaRPr>
          </a:p>
          <a:p>
            <a:pPr marL="12700" marR="67310">
              <a:lnSpc>
                <a:spcPct val="113599"/>
              </a:lnSpc>
              <a:spcBef>
                <a:spcPts val="20"/>
              </a:spcBef>
            </a:pPr>
            <a:r>
              <a:rPr sz="1350" i="1" dirty="0">
                <a:solidFill>
                  <a:srgbClr val="C00000"/>
                </a:solidFill>
                <a:latin typeface="Calibri"/>
                <a:cs typeface="Calibri"/>
              </a:rPr>
              <a:t>w </a:t>
            </a:r>
            <a:r>
              <a:rPr sz="1350" i="1" spc="-5" dirty="0">
                <a:solidFill>
                  <a:srgbClr val="C00000"/>
                </a:solidFill>
                <a:latin typeface="Calibri"/>
                <a:cs typeface="Calibri"/>
              </a:rPr>
              <a:t>szkolnym  </a:t>
            </a:r>
            <a:r>
              <a:rPr sz="1350" i="1" dirty="0">
                <a:solidFill>
                  <a:srgbClr val="C00000"/>
                </a:solidFill>
                <a:latin typeface="Calibri"/>
                <a:cs typeface="Calibri"/>
              </a:rPr>
              <a:t>kształceniu  językowym,</a:t>
            </a:r>
            <a:r>
              <a:rPr sz="1350" i="1" spc="-2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i="1" spc="5" dirty="0">
                <a:solidFill>
                  <a:srgbClr val="C00000"/>
                </a:solidFill>
                <a:latin typeface="Calibri"/>
                <a:cs typeface="Calibri"/>
              </a:rPr>
              <a:t>by </a:t>
            </a:r>
            <a:r>
              <a:rPr sz="1350" i="1" spc="-5" dirty="0">
                <a:solidFill>
                  <a:srgbClr val="C00000"/>
                </a:solidFill>
                <a:latin typeface="Calibri"/>
                <a:cs typeface="Calibri"/>
              </a:rPr>
              <a:t>stało  </a:t>
            </a:r>
            <a:r>
              <a:rPr sz="1350" i="1" spc="-20" dirty="0">
                <a:solidFill>
                  <a:srgbClr val="C00000"/>
                </a:solidFill>
                <a:latin typeface="Calibri"/>
                <a:cs typeface="Calibri"/>
              </a:rPr>
              <a:t>się </a:t>
            </a:r>
            <a:r>
              <a:rPr sz="1350" i="1" spc="10" dirty="0">
                <a:solidFill>
                  <a:srgbClr val="C00000"/>
                </a:solidFill>
                <a:latin typeface="Calibri"/>
                <a:cs typeface="Calibri"/>
              </a:rPr>
              <a:t>ono </a:t>
            </a:r>
            <a:r>
              <a:rPr sz="1350" i="1" dirty="0">
                <a:solidFill>
                  <a:srgbClr val="C00000"/>
                </a:solidFill>
                <a:latin typeface="Calibri"/>
                <a:cs typeface="Calibri"/>
              </a:rPr>
              <a:t>skuteczne  </a:t>
            </a:r>
            <a:r>
              <a:rPr sz="1350" spc="-10" dirty="0">
                <a:latin typeface="Calibri"/>
                <a:cs typeface="Calibri"/>
              </a:rPr>
              <a:t>[t. </a:t>
            </a:r>
            <a:r>
              <a:rPr sz="1350" spc="10" dirty="0">
                <a:latin typeface="Calibri"/>
                <a:cs typeface="Calibri"/>
              </a:rPr>
              <a:t>3, </a:t>
            </a:r>
            <a:r>
              <a:rPr sz="1350" spc="20" dirty="0">
                <a:latin typeface="Calibri"/>
                <a:cs typeface="Calibri"/>
              </a:rPr>
              <a:t>s.</a:t>
            </a:r>
            <a:r>
              <a:rPr sz="1350" spc="-18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26–31]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1436" y="1463632"/>
            <a:ext cx="5782310" cy="7696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8500"/>
              </a:lnSpc>
              <a:spcBef>
                <a:spcPts val="90"/>
              </a:spcBef>
            </a:pPr>
            <a:r>
              <a:rPr sz="225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Kompetencja</a:t>
            </a:r>
            <a:r>
              <a:rPr sz="2250" u="heavy" spc="-1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5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tekstowa</a:t>
            </a:r>
            <a:r>
              <a:rPr sz="2250" u="heavy" spc="-1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uczniów,</a:t>
            </a:r>
            <a:r>
              <a:rPr sz="2250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5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której</a:t>
            </a:r>
            <a:r>
              <a:rPr sz="2250" u="heavy" spc="-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rozwijanie </a:t>
            </a:r>
            <a:r>
              <a:rPr sz="2250" dirty="0">
                <a:latin typeface="Calibri"/>
                <a:cs typeface="Calibri"/>
              </a:rPr>
              <a:t> </a:t>
            </a:r>
            <a:r>
              <a:rPr sz="225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 doskonalenie </a:t>
            </a:r>
            <a:r>
              <a:rPr sz="225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stanowi jeden </a:t>
            </a:r>
            <a:r>
              <a:rPr sz="225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 </a:t>
            </a:r>
            <a:r>
              <a:rPr sz="22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głównych</a:t>
            </a:r>
            <a:r>
              <a:rPr sz="2250" u="heavy" spc="-3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5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celów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4860" y="2231423"/>
            <a:ext cx="7399655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025" i="1" baseline="47325" dirty="0">
                <a:solidFill>
                  <a:srgbClr val="C00000"/>
                </a:solidFill>
                <a:latin typeface="Calibri"/>
                <a:cs typeface="Calibri"/>
              </a:rPr>
              <a:t>koncepcji</a:t>
            </a:r>
            <a:r>
              <a:rPr sz="2025" i="1" spc="-172" baseline="473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25" i="1" baseline="47325" dirty="0">
                <a:solidFill>
                  <a:srgbClr val="C00000"/>
                </a:solidFill>
                <a:latin typeface="Calibri"/>
                <a:cs typeface="Calibri"/>
              </a:rPr>
              <a:t>kształcenia</a:t>
            </a:r>
            <a:r>
              <a:rPr sz="2025" i="1" spc="157" baseline="473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5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współczesnego</a:t>
            </a:r>
            <a:r>
              <a:rPr sz="2250" u="heavy" spc="-20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5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szkolnego</a:t>
            </a:r>
            <a:r>
              <a:rPr sz="2250" u="heavy" spc="-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5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kształcenia</a:t>
            </a:r>
            <a:r>
              <a:rPr sz="2250" u="heavy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językowego,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1436" y="2579921"/>
            <a:ext cx="6130290" cy="22675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80"/>
              </a:spcBef>
            </a:pPr>
            <a:r>
              <a:rPr sz="225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stanowi podstawę </a:t>
            </a:r>
            <a:r>
              <a:rPr sz="225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edukacji </a:t>
            </a:r>
            <a:r>
              <a:rPr sz="225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językowej </a:t>
            </a:r>
            <a:r>
              <a:rPr sz="22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uczniów. </a:t>
            </a:r>
            <a:r>
              <a:rPr sz="2250" dirty="0">
                <a:latin typeface="Calibri"/>
                <a:cs typeface="Calibri"/>
              </a:rPr>
              <a:t> </a:t>
            </a:r>
            <a:r>
              <a:rPr sz="2250" spc="5" dirty="0">
                <a:latin typeface="Calibri"/>
                <a:cs typeface="Calibri"/>
              </a:rPr>
              <a:t>Zredukowanie</a:t>
            </a:r>
            <a:r>
              <a:rPr sz="2250" spc="-80" dirty="0">
                <a:latin typeface="Calibri"/>
                <a:cs typeface="Calibri"/>
              </a:rPr>
              <a:t> </a:t>
            </a:r>
            <a:r>
              <a:rPr sz="2250" spc="15" dirty="0">
                <a:latin typeface="Calibri"/>
                <a:cs typeface="Calibri"/>
              </a:rPr>
              <a:t>do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spc="15" dirty="0">
                <a:latin typeface="Calibri"/>
                <a:cs typeface="Calibri"/>
              </a:rPr>
              <a:t>minimum</a:t>
            </a:r>
            <a:r>
              <a:rPr sz="2250" spc="-60" dirty="0">
                <a:latin typeface="Calibri"/>
                <a:cs typeface="Calibri"/>
              </a:rPr>
              <a:t> </a:t>
            </a:r>
            <a:r>
              <a:rPr sz="2250" spc="-15" dirty="0">
                <a:latin typeface="Calibri"/>
                <a:cs typeface="Calibri"/>
              </a:rPr>
              <a:t>tzw.</a:t>
            </a:r>
            <a:r>
              <a:rPr sz="2250" spc="-160" dirty="0">
                <a:latin typeface="Calibri"/>
                <a:cs typeface="Calibri"/>
              </a:rPr>
              <a:t> </a:t>
            </a:r>
            <a:r>
              <a:rPr sz="2250" spc="15" dirty="0">
                <a:latin typeface="Calibri"/>
                <a:cs typeface="Calibri"/>
              </a:rPr>
              <a:t>nauki</a:t>
            </a:r>
            <a:r>
              <a:rPr sz="2250" spc="-40" dirty="0">
                <a:latin typeface="Calibri"/>
                <a:cs typeface="Calibri"/>
              </a:rPr>
              <a:t> </a:t>
            </a:r>
            <a:r>
              <a:rPr sz="2250" spc="10" dirty="0">
                <a:latin typeface="Calibri"/>
                <a:cs typeface="Calibri"/>
              </a:rPr>
              <a:t>o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spc="15" dirty="0">
                <a:latin typeface="Calibri"/>
                <a:cs typeface="Calibri"/>
              </a:rPr>
              <a:t>języku,</a:t>
            </a:r>
            <a:r>
              <a:rPr sz="2250" spc="-75" dirty="0">
                <a:latin typeface="Calibri"/>
                <a:cs typeface="Calibri"/>
              </a:rPr>
              <a:t> </a:t>
            </a:r>
            <a:r>
              <a:rPr sz="2250" spc="5" dirty="0">
                <a:latin typeface="Calibri"/>
                <a:cs typeface="Calibri"/>
              </a:rPr>
              <a:t>czyli  </a:t>
            </a:r>
            <a:r>
              <a:rPr sz="2250" spc="15" dirty="0">
                <a:latin typeface="Calibri"/>
                <a:cs typeface="Calibri"/>
              </a:rPr>
              <a:t>wiedzy </a:t>
            </a:r>
            <a:r>
              <a:rPr sz="2250" spc="10" dirty="0">
                <a:latin typeface="Calibri"/>
                <a:cs typeface="Calibri"/>
              </a:rPr>
              <a:t>o </a:t>
            </a:r>
            <a:r>
              <a:rPr sz="2250" spc="20" dirty="0">
                <a:latin typeface="Calibri"/>
                <a:cs typeface="Calibri"/>
              </a:rPr>
              <a:t>cechach </a:t>
            </a:r>
            <a:r>
              <a:rPr sz="2250" dirty="0">
                <a:latin typeface="Calibri"/>
                <a:cs typeface="Calibri"/>
              </a:rPr>
              <a:t>języka, zastąpienie </a:t>
            </a:r>
            <a:r>
              <a:rPr sz="2250" spc="15" dirty="0">
                <a:latin typeface="Calibri"/>
                <a:cs typeface="Calibri"/>
              </a:rPr>
              <a:t>jej </a:t>
            </a:r>
            <a:r>
              <a:rPr sz="2250" spc="10" dirty="0">
                <a:latin typeface="Calibri"/>
                <a:cs typeface="Calibri"/>
              </a:rPr>
              <a:t>nieostrym  </a:t>
            </a:r>
            <a:r>
              <a:rPr sz="2250" spc="15" dirty="0">
                <a:latin typeface="Calibri"/>
                <a:cs typeface="Calibri"/>
              </a:rPr>
              <a:t>terminem świadomości </a:t>
            </a:r>
            <a:r>
              <a:rPr sz="2250" spc="10" dirty="0">
                <a:latin typeface="Calibri"/>
                <a:cs typeface="Calibri"/>
              </a:rPr>
              <a:t>językowej, </a:t>
            </a:r>
            <a:r>
              <a:rPr sz="2250" b="1" dirty="0">
                <a:latin typeface="Calibri"/>
                <a:cs typeface="Calibri"/>
              </a:rPr>
              <a:t>przyniosło  </a:t>
            </a:r>
            <a:r>
              <a:rPr sz="2250" b="1" spc="-5" dirty="0">
                <a:latin typeface="Calibri"/>
                <a:cs typeface="Calibri"/>
              </a:rPr>
              <a:t>negatywne skutki </a:t>
            </a:r>
            <a:r>
              <a:rPr sz="2250" b="1" spc="20" dirty="0">
                <a:latin typeface="Calibri"/>
                <a:cs typeface="Calibri"/>
              </a:rPr>
              <a:t>we </a:t>
            </a:r>
            <a:r>
              <a:rPr sz="2250" b="1" spc="5" dirty="0">
                <a:latin typeface="Calibri"/>
                <a:cs typeface="Calibri"/>
              </a:rPr>
              <a:t>wszystkich </a:t>
            </a:r>
            <a:r>
              <a:rPr sz="2250" b="1" spc="-5" dirty="0">
                <a:latin typeface="Calibri"/>
                <a:cs typeface="Calibri"/>
              </a:rPr>
              <a:t>obszarach </a:t>
            </a:r>
            <a:r>
              <a:rPr sz="2250" b="1" dirty="0">
                <a:latin typeface="Calibri"/>
                <a:cs typeface="Calibri"/>
              </a:rPr>
              <a:t>użyć  języka.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9169" y="4376877"/>
            <a:ext cx="1236494" cy="1914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upa 14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9" name="object 9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80137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Postulaty </a:t>
            </a:r>
            <a:r>
              <a:rPr spc="-15" dirty="0"/>
              <a:t>językoznawców </a:t>
            </a:r>
            <a:r>
              <a:rPr dirty="0"/>
              <a:t>w </a:t>
            </a:r>
            <a:r>
              <a:rPr spc="-5" dirty="0"/>
              <a:t>zakresie </a:t>
            </a:r>
            <a:r>
              <a:rPr dirty="0"/>
              <a:t>kształcenia</a:t>
            </a:r>
            <a:r>
              <a:rPr spc="-30" dirty="0"/>
              <a:t> </a:t>
            </a:r>
            <a:r>
              <a:rPr spc="-10" dirty="0"/>
              <a:t>językowego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3458" y="1486341"/>
            <a:ext cx="1203960" cy="73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5"/>
              </a:spcBef>
            </a:pPr>
            <a:r>
              <a:rPr sz="1350" spc="-20" dirty="0">
                <a:solidFill>
                  <a:srgbClr val="C00000"/>
                </a:solidFill>
                <a:latin typeface="Times New Roman"/>
                <a:cs typeface="Times New Roman"/>
              </a:rPr>
              <a:t>JADWIGA  </a:t>
            </a:r>
            <a:r>
              <a:rPr sz="1350" spc="-50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1350" spc="2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1350" spc="-135" dirty="0">
                <a:solidFill>
                  <a:srgbClr val="C00000"/>
                </a:solidFill>
                <a:latin typeface="Times New Roman"/>
                <a:cs typeface="Times New Roman"/>
              </a:rPr>
              <a:t>W</a:t>
            </a:r>
            <a:r>
              <a:rPr sz="1350" spc="-5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350" spc="-40" dirty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1350" spc="-25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1350" spc="-50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1350" spc="2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1350" spc="-135" dirty="0">
                <a:solidFill>
                  <a:srgbClr val="C00000"/>
                </a:solidFill>
                <a:latin typeface="Times New Roman"/>
                <a:cs typeface="Times New Roman"/>
              </a:rPr>
              <a:t>W</a:t>
            </a:r>
            <a:r>
              <a:rPr sz="1350" spc="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50" i="1" spc="5" dirty="0">
                <a:solidFill>
                  <a:srgbClr val="C00000"/>
                </a:solidFill>
                <a:latin typeface="Times New Roman"/>
                <a:cs typeface="Times New Roman"/>
              </a:rPr>
              <a:t>W</a:t>
            </a:r>
            <a:r>
              <a:rPr sz="1350" i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50" i="1" dirty="0">
                <a:solidFill>
                  <a:srgbClr val="C00000"/>
                </a:solidFill>
                <a:latin typeface="Times New Roman"/>
                <a:cs typeface="Times New Roman"/>
              </a:rPr>
              <a:t>poszukiwaniu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3458" y="2421123"/>
            <a:ext cx="1488440" cy="166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5"/>
              </a:spcBef>
            </a:pPr>
            <a:r>
              <a:rPr sz="135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językowego </a:t>
            </a:r>
            <a:r>
              <a:rPr sz="1350" i="1" dirty="0">
                <a:solidFill>
                  <a:srgbClr val="C00000"/>
                </a:solidFill>
                <a:latin typeface="Times New Roman"/>
                <a:cs typeface="Times New Roman"/>
              </a:rPr>
              <a:t>– </a:t>
            </a:r>
            <a:r>
              <a:rPr sz="135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czyli </a:t>
            </a:r>
            <a:r>
              <a:rPr sz="1350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co  </a:t>
            </a:r>
            <a:r>
              <a:rPr sz="135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trzeba</a:t>
            </a:r>
            <a:r>
              <a:rPr sz="135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5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zmienić</a:t>
            </a:r>
            <a:endParaRPr sz="1350">
              <a:latin typeface="Times New Roman"/>
              <a:cs typeface="Times New Roman"/>
            </a:endParaRPr>
          </a:p>
          <a:p>
            <a:pPr marL="12700" marR="109855">
              <a:lnSpc>
                <a:spcPct val="113599"/>
              </a:lnSpc>
              <a:spcBef>
                <a:spcPts val="20"/>
              </a:spcBef>
            </a:pPr>
            <a:r>
              <a:rPr sz="1350" i="1" spc="5" dirty="0">
                <a:solidFill>
                  <a:srgbClr val="C00000"/>
                </a:solidFill>
                <a:latin typeface="Times New Roman"/>
                <a:cs typeface="Times New Roman"/>
              </a:rPr>
              <a:t>w </a:t>
            </a:r>
            <a:r>
              <a:rPr sz="135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szkolnym  </a:t>
            </a:r>
            <a:r>
              <a:rPr sz="135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kształceniu  językowym, </a:t>
            </a:r>
            <a:r>
              <a:rPr sz="1350" i="1" spc="20" dirty="0">
                <a:solidFill>
                  <a:srgbClr val="C00000"/>
                </a:solidFill>
                <a:latin typeface="Times New Roman"/>
                <a:cs typeface="Times New Roman"/>
              </a:rPr>
              <a:t>by</a:t>
            </a:r>
            <a:r>
              <a:rPr sz="1350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50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stało  </a:t>
            </a:r>
            <a:r>
              <a:rPr sz="135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się </a:t>
            </a:r>
            <a:r>
              <a:rPr sz="1350" i="1" dirty="0">
                <a:solidFill>
                  <a:srgbClr val="C00000"/>
                </a:solidFill>
                <a:latin typeface="Times New Roman"/>
                <a:cs typeface="Times New Roman"/>
              </a:rPr>
              <a:t>ono </a:t>
            </a:r>
            <a:r>
              <a:rPr sz="135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skuteczne </a:t>
            </a:r>
            <a:r>
              <a:rPr sz="1350" i="1" spc="-10" dirty="0">
                <a:latin typeface="Times New Roman"/>
                <a:cs typeface="Times New Roman"/>
              </a:rPr>
              <a:t> </a:t>
            </a:r>
            <a:r>
              <a:rPr sz="1350" spc="-15" dirty="0">
                <a:latin typeface="Times New Roman"/>
                <a:cs typeface="Times New Roman"/>
              </a:rPr>
              <a:t>[t. </a:t>
            </a:r>
            <a:r>
              <a:rPr sz="1350" spc="-20" dirty="0">
                <a:latin typeface="Times New Roman"/>
                <a:cs typeface="Times New Roman"/>
              </a:rPr>
              <a:t>3, </a:t>
            </a:r>
            <a:r>
              <a:rPr sz="1350" spc="20" dirty="0">
                <a:latin typeface="Times New Roman"/>
                <a:cs typeface="Times New Roman"/>
              </a:rPr>
              <a:t>s.</a:t>
            </a:r>
            <a:r>
              <a:rPr sz="1350" spc="-20" dirty="0">
                <a:latin typeface="Times New Roman"/>
                <a:cs typeface="Times New Roman"/>
              </a:rPr>
              <a:t> </a:t>
            </a:r>
            <a:r>
              <a:rPr sz="1350" spc="-25" dirty="0">
                <a:latin typeface="Times New Roman"/>
                <a:cs typeface="Times New Roman"/>
              </a:rPr>
              <a:t>26–31]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5977" y="1482713"/>
            <a:ext cx="5521960" cy="7696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8500"/>
              </a:lnSpc>
              <a:spcBef>
                <a:spcPts val="90"/>
              </a:spcBef>
            </a:pPr>
            <a:r>
              <a:rPr sz="2250" b="1" spc="5" dirty="0">
                <a:latin typeface="Calibri"/>
                <a:cs typeface="Calibri"/>
              </a:rPr>
              <a:t>Pomijanie </a:t>
            </a:r>
            <a:r>
              <a:rPr sz="2250" b="1" spc="-5" dirty="0">
                <a:latin typeface="Calibri"/>
                <a:cs typeface="Calibri"/>
              </a:rPr>
              <a:t>kompetencji </a:t>
            </a:r>
            <a:r>
              <a:rPr sz="2250" b="1" dirty="0">
                <a:latin typeface="Calibri"/>
                <a:cs typeface="Calibri"/>
              </a:rPr>
              <a:t>językowej </a:t>
            </a:r>
            <a:r>
              <a:rPr sz="2250" b="1" spc="5" dirty="0">
                <a:latin typeface="Calibri"/>
                <a:cs typeface="Calibri"/>
              </a:rPr>
              <a:t>i </a:t>
            </a:r>
            <a:r>
              <a:rPr sz="2250" b="1" dirty="0">
                <a:latin typeface="Calibri"/>
                <a:cs typeface="Calibri"/>
              </a:rPr>
              <a:t>przejście  </a:t>
            </a:r>
            <a:r>
              <a:rPr sz="2250" b="1" spc="10" dirty="0">
                <a:latin typeface="Calibri"/>
                <a:cs typeface="Calibri"/>
              </a:rPr>
              <a:t>bezpośrednie do </a:t>
            </a:r>
            <a:r>
              <a:rPr sz="2250" b="1" spc="-5" dirty="0">
                <a:latin typeface="Calibri"/>
                <a:cs typeface="Calibri"/>
              </a:rPr>
              <a:t>kompetencji</a:t>
            </a:r>
            <a:r>
              <a:rPr sz="2250" b="1" spc="35" dirty="0">
                <a:latin typeface="Calibri"/>
                <a:cs typeface="Calibri"/>
              </a:rPr>
              <a:t> </a:t>
            </a:r>
            <a:r>
              <a:rPr sz="2250" b="1" dirty="0">
                <a:latin typeface="Calibri"/>
                <a:cs typeface="Calibri"/>
              </a:rPr>
              <a:t>komunikacyjnej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058" y="2250502"/>
            <a:ext cx="7713345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025" i="1" spc="-22" baseline="47325" dirty="0">
                <a:solidFill>
                  <a:srgbClr val="C00000"/>
                </a:solidFill>
                <a:latin typeface="Times New Roman"/>
                <a:cs typeface="Times New Roman"/>
              </a:rPr>
              <a:t>koncepcji kształcenia </a:t>
            </a:r>
            <a:r>
              <a:rPr sz="2250" b="1" spc="10" dirty="0">
                <a:latin typeface="Calibri"/>
                <a:cs typeface="Calibri"/>
              </a:rPr>
              <a:t>stało </a:t>
            </a:r>
            <a:r>
              <a:rPr sz="2250" b="1" spc="20" dirty="0">
                <a:latin typeface="Calibri"/>
                <a:cs typeface="Calibri"/>
              </a:rPr>
              <a:t>się </a:t>
            </a:r>
            <a:r>
              <a:rPr sz="2250" b="1" spc="-5" dirty="0">
                <a:latin typeface="Calibri"/>
                <a:cs typeface="Calibri"/>
              </a:rPr>
              <a:t>głównym </a:t>
            </a:r>
            <a:r>
              <a:rPr sz="2250" b="1" spc="5" dirty="0">
                <a:latin typeface="Calibri"/>
                <a:cs typeface="Calibri"/>
              </a:rPr>
              <a:t>źródłem </a:t>
            </a:r>
            <a:r>
              <a:rPr sz="2250" b="1" spc="10" dirty="0">
                <a:latin typeface="Calibri"/>
                <a:cs typeface="Calibri"/>
              </a:rPr>
              <a:t>problemów</a:t>
            </a:r>
            <a:r>
              <a:rPr sz="2250" b="1" spc="195" dirty="0">
                <a:latin typeface="Calibri"/>
                <a:cs typeface="Calibri"/>
              </a:rPr>
              <a:t> </a:t>
            </a:r>
            <a:r>
              <a:rPr sz="2250" b="1" spc="10" dirty="0">
                <a:latin typeface="Calibri"/>
                <a:cs typeface="Calibri"/>
              </a:rPr>
              <a:t>związanych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5977" y="2599002"/>
            <a:ext cx="6651625" cy="7696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8500"/>
              </a:lnSpc>
              <a:spcBef>
                <a:spcPts val="90"/>
              </a:spcBef>
            </a:pPr>
            <a:r>
              <a:rPr sz="2250" b="1" spc="15" dirty="0">
                <a:latin typeface="Calibri"/>
                <a:cs typeface="Calibri"/>
              </a:rPr>
              <a:t>z </a:t>
            </a:r>
            <a:r>
              <a:rPr sz="2250" b="1" spc="5" dirty="0">
                <a:latin typeface="Calibri"/>
                <a:cs typeface="Calibri"/>
              </a:rPr>
              <a:t>obniżeniem sprawności </a:t>
            </a:r>
            <a:r>
              <a:rPr sz="2250" b="1" dirty="0">
                <a:latin typeface="Calibri"/>
                <a:cs typeface="Calibri"/>
              </a:rPr>
              <a:t>językowej </a:t>
            </a:r>
            <a:r>
              <a:rPr sz="2250" b="1" spc="-5" dirty="0">
                <a:latin typeface="Calibri"/>
                <a:cs typeface="Calibri"/>
              </a:rPr>
              <a:t>uczniów, </a:t>
            </a:r>
            <a:r>
              <a:rPr sz="2250" b="1" spc="15" dirty="0">
                <a:latin typeface="Calibri"/>
                <a:cs typeface="Calibri"/>
              </a:rPr>
              <a:t>a </a:t>
            </a:r>
            <a:r>
              <a:rPr sz="2250" b="1" dirty="0">
                <a:latin typeface="Calibri"/>
                <a:cs typeface="Calibri"/>
              </a:rPr>
              <a:t>co </a:t>
            </a:r>
            <a:r>
              <a:rPr sz="2250" b="1" spc="25" dirty="0">
                <a:latin typeface="Calibri"/>
                <a:cs typeface="Calibri"/>
              </a:rPr>
              <a:t>za  </a:t>
            </a:r>
            <a:r>
              <a:rPr sz="2250" b="1" spc="10" dirty="0">
                <a:latin typeface="Calibri"/>
                <a:cs typeface="Calibri"/>
              </a:rPr>
              <a:t>tym </a:t>
            </a:r>
            <a:r>
              <a:rPr sz="2250" b="1" spc="15" dirty="0">
                <a:latin typeface="Calibri"/>
                <a:cs typeface="Calibri"/>
              </a:rPr>
              <a:t>idzie </a:t>
            </a:r>
            <a:r>
              <a:rPr sz="2250" b="1" spc="10" dirty="0">
                <a:latin typeface="Calibri"/>
                <a:cs typeface="Calibri"/>
              </a:rPr>
              <a:t>rozumieniem </a:t>
            </a:r>
            <a:r>
              <a:rPr sz="2250" b="1" spc="5" dirty="0">
                <a:latin typeface="Calibri"/>
                <a:cs typeface="Calibri"/>
              </a:rPr>
              <a:t>tekstów i </a:t>
            </a:r>
            <a:r>
              <a:rPr sz="2250" b="1" dirty="0">
                <a:latin typeface="Calibri"/>
                <a:cs typeface="Calibri"/>
              </a:rPr>
              <a:t>komunikowaniem</a:t>
            </a:r>
            <a:r>
              <a:rPr sz="2250" b="1" spc="20" dirty="0">
                <a:latin typeface="Calibri"/>
                <a:cs typeface="Calibri"/>
              </a:rPr>
              <a:t> </a:t>
            </a:r>
            <a:r>
              <a:rPr sz="2250" b="1" spc="15" dirty="0">
                <a:latin typeface="Calibri"/>
                <a:cs typeface="Calibri"/>
              </a:rPr>
              <a:t>się.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2664" y="4395954"/>
            <a:ext cx="1244269" cy="1914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upa 14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9" name="object 9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702049"/>
            <a:ext cx="80137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Postulaty </a:t>
            </a:r>
            <a:r>
              <a:rPr spc="-15" dirty="0"/>
              <a:t>językoznawców </a:t>
            </a:r>
            <a:r>
              <a:rPr dirty="0"/>
              <a:t>w </a:t>
            </a:r>
            <a:r>
              <a:rPr spc="-5" dirty="0"/>
              <a:t>zakresie </a:t>
            </a:r>
            <a:r>
              <a:rPr dirty="0"/>
              <a:t>kształcenia</a:t>
            </a:r>
            <a:r>
              <a:rPr spc="-30" dirty="0"/>
              <a:t> </a:t>
            </a:r>
            <a:r>
              <a:rPr spc="-10" dirty="0"/>
              <a:t>językowego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4403" y="1465490"/>
            <a:ext cx="1246505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400" spc="-20" dirty="0">
                <a:solidFill>
                  <a:srgbClr val="C00000"/>
                </a:solidFill>
                <a:latin typeface="Times New Roman"/>
                <a:cs typeface="Times New Roman"/>
              </a:rPr>
              <a:t>JADWIGA  </a:t>
            </a:r>
            <a:r>
              <a:rPr sz="1400" spc="-50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1400" spc="25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1400" spc="-140" dirty="0">
                <a:solidFill>
                  <a:srgbClr val="C00000"/>
                </a:solidFill>
                <a:latin typeface="Times New Roman"/>
                <a:cs typeface="Times New Roman"/>
              </a:rPr>
              <a:t>W</a:t>
            </a:r>
            <a:r>
              <a:rPr sz="1400" spc="-50" dirty="0">
                <a:solidFill>
                  <a:srgbClr val="C00000"/>
                </a:solidFill>
                <a:latin typeface="Times New Roman"/>
                <a:cs typeface="Times New Roman"/>
              </a:rPr>
              <a:t>AL</a:t>
            </a:r>
            <a:r>
              <a:rPr sz="1400" spc="-25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1400" spc="-50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1400" spc="25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1400" spc="-140" dirty="0">
                <a:solidFill>
                  <a:srgbClr val="C00000"/>
                </a:solidFill>
                <a:latin typeface="Times New Roman"/>
                <a:cs typeface="Times New Roman"/>
              </a:rPr>
              <a:t>W</a:t>
            </a:r>
            <a:r>
              <a:rPr sz="1400" spc="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400" i="1" spc="5" dirty="0">
                <a:solidFill>
                  <a:srgbClr val="C00000"/>
                </a:solidFill>
                <a:latin typeface="Times New Roman"/>
                <a:cs typeface="Times New Roman"/>
              </a:rPr>
              <a:t>W</a:t>
            </a:r>
            <a:r>
              <a:rPr sz="1400" i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C00000"/>
                </a:solidFill>
                <a:latin typeface="Times New Roman"/>
                <a:cs typeface="Times New Roman"/>
              </a:rPr>
              <a:t>poszukiwaniu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4403" y="2434502"/>
            <a:ext cx="1432560" cy="172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0489">
              <a:lnSpc>
                <a:spcPct val="114599"/>
              </a:lnSpc>
              <a:spcBef>
                <a:spcPts val="100"/>
              </a:spcBef>
            </a:pPr>
            <a:r>
              <a:rPr sz="14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językowego </a:t>
            </a:r>
            <a:r>
              <a:rPr sz="1400" i="1" dirty="0">
                <a:solidFill>
                  <a:srgbClr val="C00000"/>
                </a:solidFill>
                <a:latin typeface="Times New Roman"/>
                <a:cs typeface="Times New Roman"/>
              </a:rPr>
              <a:t>– </a:t>
            </a:r>
            <a:r>
              <a:rPr sz="14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czyli  </a:t>
            </a:r>
            <a:r>
              <a:rPr sz="14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co trzeba </a:t>
            </a: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zmienić  </a:t>
            </a:r>
            <a:r>
              <a:rPr sz="1400" i="1" spc="5" dirty="0">
                <a:solidFill>
                  <a:srgbClr val="C00000"/>
                </a:solidFill>
                <a:latin typeface="Times New Roman"/>
                <a:cs typeface="Times New Roman"/>
              </a:rPr>
              <a:t>w </a:t>
            </a:r>
            <a:r>
              <a:rPr sz="14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szkolnym  </a:t>
            </a:r>
            <a:r>
              <a:rPr sz="14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kształceniu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930"/>
              </a:lnSpc>
              <a:spcBef>
                <a:spcPts val="25"/>
              </a:spcBef>
            </a:pPr>
            <a:r>
              <a:rPr sz="14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językowym, </a:t>
            </a:r>
            <a:r>
              <a:rPr sz="1400" i="1" spc="20" dirty="0">
                <a:solidFill>
                  <a:srgbClr val="C00000"/>
                </a:solidFill>
                <a:latin typeface="Times New Roman"/>
                <a:cs typeface="Times New Roman"/>
              </a:rPr>
              <a:t>by </a:t>
            </a: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stało  </a:t>
            </a:r>
            <a:r>
              <a:rPr sz="14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się </a:t>
            </a:r>
            <a:r>
              <a:rPr sz="1400" i="1" dirty="0">
                <a:solidFill>
                  <a:srgbClr val="C00000"/>
                </a:solidFill>
                <a:latin typeface="Times New Roman"/>
                <a:cs typeface="Times New Roman"/>
              </a:rPr>
              <a:t>ono </a:t>
            </a:r>
            <a:r>
              <a:rPr sz="14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skuteczne 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[t. </a:t>
            </a:r>
            <a:r>
              <a:rPr sz="1400" spc="-20" dirty="0">
                <a:latin typeface="Times New Roman"/>
                <a:cs typeface="Times New Roman"/>
              </a:rPr>
              <a:t>3, </a:t>
            </a:r>
            <a:r>
              <a:rPr sz="1400" spc="25" dirty="0">
                <a:latin typeface="Times New Roman"/>
                <a:cs typeface="Times New Roman"/>
              </a:rPr>
              <a:t>s.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26–31]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9587" y="1461728"/>
            <a:ext cx="6633845" cy="796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95"/>
              </a:spcBef>
            </a:pPr>
            <a:r>
              <a:rPr sz="2350" b="1" spc="5" dirty="0">
                <a:latin typeface="Calibri"/>
                <a:cs typeface="Calibri"/>
              </a:rPr>
              <a:t>Nie </a:t>
            </a:r>
            <a:r>
              <a:rPr sz="2350" b="1" dirty="0">
                <a:latin typeface="Calibri"/>
                <a:cs typeface="Calibri"/>
              </a:rPr>
              <a:t>da </a:t>
            </a:r>
            <a:r>
              <a:rPr sz="2350" b="1" spc="15" dirty="0">
                <a:latin typeface="Calibri"/>
                <a:cs typeface="Calibri"/>
              </a:rPr>
              <a:t>się </a:t>
            </a:r>
            <a:r>
              <a:rPr sz="2350" b="1" dirty="0">
                <a:latin typeface="Calibri"/>
                <a:cs typeface="Calibri"/>
              </a:rPr>
              <a:t>bez </a:t>
            </a:r>
            <a:r>
              <a:rPr sz="2350" b="1" spc="10" dirty="0">
                <a:latin typeface="Calibri"/>
                <a:cs typeface="Calibri"/>
              </a:rPr>
              <a:t>wiedzy o </a:t>
            </a:r>
            <a:r>
              <a:rPr sz="2350" b="1" dirty="0">
                <a:latin typeface="Calibri"/>
                <a:cs typeface="Calibri"/>
              </a:rPr>
              <a:t>tym, </a:t>
            </a:r>
            <a:r>
              <a:rPr sz="2350" b="1" spc="-5" dirty="0">
                <a:latin typeface="Calibri"/>
                <a:cs typeface="Calibri"/>
              </a:rPr>
              <a:t>jaki </a:t>
            </a:r>
            <a:r>
              <a:rPr sz="2350" b="1" spc="5" dirty="0">
                <a:latin typeface="Calibri"/>
                <a:cs typeface="Calibri"/>
              </a:rPr>
              <a:t>jest </a:t>
            </a:r>
            <a:r>
              <a:rPr sz="2350" b="1" dirty="0">
                <a:latin typeface="Calibri"/>
                <a:cs typeface="Calibri"/>
              </a:rPr>
              <a:t>język,  </a:t>
            </a:r>
            <a:r>
              <a:rPr sz="2350" b="1" spc="5" dirty="0">
                <a:latin typeface="Calibri"/>
                <a:cs typeface="Calibri"/>
              </a:rPr>
              <a:t>odpowiedzieć </a:t>
            </a:r>
            <a:r>
              <a:rPr sz="2350" b="1" dirty="0">
                <a:latin typeface="Calibri"/>
                <a:cs typeface="Calibri"/>
              </a:rPr>
              <a:t>na </a:t>
            </a:r>
            <a:r>
              <a:rPr sz="2350" b="1" spc="5" dirty="0">
                <a:latin typeface="Calibri"/>
                <a:cs typeface="Calibri"/>
              </a:rPr>
              <a:t>pytanie </a:t>
            </a:r>
            <a:r>
              <a:rPr sz="2350" b="1" spc="-5" dirty="0">
                <a:latin typeface="Calibri"/>
                <a:cs typeface="Calibri"/>
              </a:rPr>
              <a:t>co </a:t>
            </a:r>
            <a:r>
              <a:rPr sz="2350" b="1" spc="5" dirty="0">
                <a:latin typeface="Calibri"/>
                <a:cs typeface="Calibri"/>
              </a:rPr>
              <a:t>można </a:t>
            </a:r>
            <a:r>
              <a:rPr sz="2350" b="1" dirty="0">
                <a:latin typeface="Calibri"/>
                <a:cs typeface="Calibri"/>
              </a:rPr>
              <a:t>dzięki </a:t>
            </a:r>
            <a:r>
              <a:rPr sz="2350" b="1" spc="5" dirty="0">
                <a:latin typeface="Calibri"/>
                <a:cs typeface="Calibri"/>
              </a:rPr>
              <a:t>niemu</a:t>
            </a:r>
            <a:r>
              <a:rPr sz="2350" b="1" spc="-20" dirty="0">
                <a:latin typeface="Calibri"/>
                <a:cs typeface="Calibri"/>
              </a:rPr>
              <a:t> jako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9003" y="2257635"/>
            <a:ext cx="824420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100" i="1" spc="-22" baseline="47619" dirty="0">
                <a:solidFill>
                  <a:srgbClr val="C00000"/>
                </a:solidFill>
                <a:latin typeface="Times New Roman"/>
                <a:cs typeface="Times New Roman"/>
              </a:rPr>
              <a:t>koncepcji kształcenia </a:t>
            </a:r>
            <a:r>
              <a:rPr sz="2350" b="1" spc="5" dirty="0">
                <a:latin typeface="Calibri"/>
                <a:cs typeface="Calibri"/>
              </a:rPr>
              <a:t>tworzywu i </a:t>
            </a:r>
            <a:r>
              <a:rPr sz="2350" b="1" dirty="0">
                <a:latin typeface="Calibri"/>
                <a:cs typeface="Calibri"/>
              </a:rPr>
              <a:t>narzędziu </a:t>
            </a:r>
            <a:r>
              <a:rPr sz="2350" b="1" spc="5" dirty="0">
                <a:latin typeface="Calibri"/>
                <a:cs typeface="Calibri"/>
              </a:rPr>
              <a:t>osiągnąć: </a:t>
            </a:r>
            <a:r>
              <a:rPr sz="2350" b="1" dirty="0">
                <a:latin typeface="Calibri"/>
                <a:cs typeface="Calibri"/>
              </a:rPr>
              <a:t>wyrazić </a:t>
            </a:r>
            <a:r>
              <a:rPr sz="2350" b="1" spc="-20" dirty="0">
                <a:latin typeface="Calibri"/>
                <a:cs typeface="Calibri"/>
              </a:rPr>
              <a:t>oraz</a:t>
            </a:r>
            <a:r>
              <a:rPr sz="2350" b="1" spc="-5" dirty="0">
                <a:latin typeface="Calibri"/>
                <a:cs typeface="Calibri"/>
              </a:rPr>
              <a:t> zdziałać.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/>
              <a:t>Analitycznego,</a:t>
            </a:r>
            <a:r>
              <a:rPr spc="-40" dirty="0"/>
              <a:t> </a:t>
            </a:r>
            <a:r>
              <a:rPr spc="-5" dirty="0"/>
              <a:t>sfunkcjonalizowanego</a:t>
            </a:r>
          </a:p>
          <a:p>
            <a:pPr marL="12700" marR="5080">
              <a:lnSpc>
                <a:spcPct val="107700"/>
              </a:lnSpc>
            </a:pPr>
            <a:r>
              <a:rPr spc="10" dirty="0"/>
              <a:t>„materiałoznawstwa” </a:t>
            </a:r>
            <a:r>
              <a:rPr spc="5" dirty="0"/>
              <a:t>nie </a:t>
            </a:r>
            <a:r>
              <a:rPr spc="10" dirty="0"/>
              <a:t>zastąpi</a:t>
            </a:r>
            <a:r>
              <a:rPr spc="-315" dirty="0"/>
              <a:t> </a:t>
            </a:r>
            <a:r>
              <a:rPr dirty="0"/>
              <a:t>wnioskowanie  pośrednie </a:t>
            </a:r>
            <a:r>
              <a:rPr spc="-5" dirty="0"/>
              <a:t>wyprowadzone </a:t>
            </a:r>
            <a:r>
              <a:rPr spc="5" dirty="0"/>
              <a:t>z </a:t>
            </a:r>
            <a:r>
              <a:rPr dirty="0"/>
              <a:t>doświadczeń  </a:t>
            </a:r>
            <a:r>
              <a:rPr spc="-5" dirty="0"/>
              <a:t>użytkowniczych.</a:t>
            </a:r>
          </a:p>
        </p:txBody>
      </p:sp>
      <p:sp>
        <p:nvSpPr>
          <p:cNvPr id="8" name="object 8"/>
          <p:cNvSpPr/>
          <p:nvPr/>
        </p:nvSpPr>
        <p:spPr>
          <a:xfrm>
            <a:off x="1155283" y="4285195"/>
            <a:ext cx="1289223" cy="1985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upa 14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9" name="object 9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64039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Wymagania </a:t>
            </a:r>
            <a:r>
              <a:rPr spc="-15" dirty="0"/>
              <a:t>szczegółowe </a:t>
            </a:r>
            <a:r>
              <a:rPr dirty="0"/>
              <a:t>– Kształcenie</a:t>
            </a:r>
            <a:r>
              <a:rPr spc="-15" dirty="0"/>
              <a:t> językowe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1295849"/>
            <a:ext cx="9667240" cy="348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Założenia:</a:t>
            </a:r>
            <a:endParaRPr sz="200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000" spc="-10" dirty="0">
                <a:latin typeface="Calibri"/>
                <a:cs typeface="Calibri"/>
              </a:rPr>
              <a:t>Hermeneutyczna zasada </a:t>
            </a:r>
            <a:r>
              <a:rPr sz="2000" spc="-5" dirty="0">
                <a:latin typeface="Calibri"/>
                <a:cs typeface="Calibri"/>
              </a:rPr>
              <a:t>od </a:t>
            </a:r>
            <a:r>
              <a:rPr sz="2000" spc="-15" dirty="0">
                <a:latin typeface="Calibri"/>
                <a:cs typeface="Calibri"/>
              </a:rPr>
              <a:t>szczegółu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10" dirty="0">
                <a:latin typeface="Calibri"/>
                <a:cs typeface="Calibri"/>
              </a:rPr>
              <a:t>ogółu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od </a:t>
            </a:r>
            <a:r>
              <a:rPr sz="2000" spc="-10" dirty="0">
                <a:latin typeface="Calibri"/>
                <a:cs typeface="Calibri"/>
              </a:rPr>
              <a:t>ogółu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15" dirty="0">
                <a:latin typeface="Calibri"/>
                <a:cs typeface="Calibri"/>
              </a:rPr>
              <a:t>szczegółu </a:t>
            </a:r>
            <a:r>
              <a:rPr sz="2000" spc="-5" dirty="0">
                <a:latin typeface="Calibri"/>
                <a:cs typeface="Calibri"/>
              </a:rPr>
              <a:t>zbieżna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jest</a:t>
            </a:r>
            <a:endParaRPr sz="2000">
              <a:latin typeface="Calibri"/>
              <a:cs typeface="Calibri"/>
            </a:endParaRPr>
          </a:p>
          <a:p>
            <a:pPr marL="372110" marR="5778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z </a:t>
            </a:r>
            <a:r>
              <a:rPr sz="2000" spc="-15" dirty="0">
                <a:latin typeface="Calibri"/>
                <a:cs typeface="Calibri"/>
              </a:rPr>
              <a:t>teoretycznymi </a:t>
            </a:r>
            <a:r>
              <a:rPr sz="2000" spc="-10" dirty="0">
                <a:latin typeface="Calibri"/>
                <a:cs typeface="Calibri"/>
              </a:rPr>
              <a:t>założeniami </a:t>
            </a:r>
            <a:r>
              <a:rPr sz="2000" spc="-5" dirty="0">
                <a:latin typeface="Calibri"/>
                <a:cs typeface="Calibri"/>
              </a:rPr>
              <a:t>Zenona Klemensiewicza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od </a:t>
            </a:r>
            <a:r>
              <a:rPr sz="2000" spc="-10" dirty="0">
                <a:latin typeface="Calibri"/>
                <a:cs typeface="Calibri"/>
              </a:rPr>
              <a:t>słowa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10" dirty="0">
                <a:latin typeface="Calibri"/>
                <a:cs typeface="Calibri"/>
              </a:rPr>
              <a:t>zdania, </a:t>
            </a:r>
            <a:r>
              <a:rPr sz="2000" spc="-5" dirty="0">
                <a:latin typeface="Calibri"/>
                <a:cs typeface="Calibri"/>
              </a:rPr>
              <a:t>od </a:t>
            </a:r>
            <a:r>
              <a:rPr sz="2000" spc="-15" dirty="0">
                <a:latin typeface="Calibri"/>
                <a:cs typeface="Calibri"/>
              </a:rPr>
              <a:t>zdania 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10" dirty="0">
                <a:latin typeface="Calibri"/>
                <a:cs typeface="Calibri"/>
              </a:rPr>
              <a:t>tekstu, </a:t>
            </a:r>
            <a:r>
              <a:rPr sz="2000" spc="-5" dirty="0">
                <a:latin typeface="Calibri"/>
                <a:cs typeface="Calibri"/>
              </a:rPr>
              <a:t>od </a:t>
            </a:r>
            <a:r>
              <a:rPr sz="2000" spc="-15" dirty="0">
                <a:latin typeface="Calibri"/>
                <a:cs typeface="Calibri"/>
              </a:rPr>
              <a:t>tekstu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słowa.</a:t>
            </a:r>
            <a:endParaRPr sz="2000">
              <a:latin typeface="Calibri"/>
              <a:cs typeface="Calibri"/>
            </a:endParaRPr>
          </a:p>
          <a:p>
            <a:pPr marL="372110" marR="854710" indent="-228600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000" spc="-10" dirty="0">
                <a:latin typeface="Calibri"/>
                <a:cs typeface="Calibri"/>
              </a:rPr>
              <a:t>Kompetencje </a:t>
            </a:r>
            <a:r>
              <a:rPr sz="2000" spc="-20" dirty="0">
                <a:latin typeface="Calibri"/>
                <a:cs typeface="Calibri"/>
              </a:rPr>
              <a:t>językowe </a:t>
            </a:r>
            <a:r>
              <a:rPr sz="2000" spc="-5" dirty="0">
                <a:latin typeface="Calibri"/>
                <a:cs typeface="Calibri"/>
              </a:rPr>
              <a:t>ucznia </a:t>
            </a:r>
            <a:r>
              <a:rPr sz="2000" spc="-10" dirty="0">
                <a:latin typeface="Calibri"/>
                <a:cs typeface="Calibri"/>
              </a:rPr>
              <a:t>stanowią </a:t>
            </a:r>
            <a:r>
              <a:rPr sz="2000" spc="-15" dirty="0">
                <a:latin typeface="Calibri"/>
                <a:cs typeface="Calibri"/>
              </a:rPr>
              <a:t>podstawową </a:t>
            </a:r>
            <a:r>
              <a:rPr sz="2000" spc="-10" dirty="0">
                <a:latin typeface="Calibri"/>
                <a:cs typeface="Calibri"/>
              </a:rPr>
              <a:t>wartość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5" dirty="0">
                <a:latin typeface="Calibri"/>
                <a:cs typeface="Calibri"/>
              </a:rPr>
              <a:t>budowaniu relacji  </a:t>
            </a:r>
            <a:r>
              <a:rPr sz="2000" spc="-10" dirty="0">
                <a:latin typeface="Calibri"/>
                <a:cs typeface="Calibri"/>
              </a:rPr>
              <a:t>nadawczo-odbiorczych.</a:t>
            </a:r>
            <a:endParaRPr sz="200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000" spc="-10" dirty="0">
                <a:latin typeface="Calibri"/>
                <a:cs typeface="Calibri"/>
              </a:rPr>
              <a:t>Język </a:t>
            </a:r>
            <a:r>
              <a:rPr sz="2000" spc="-20" dirty="0">
                <a:latin typeface="Calibri"/>
                <a:cs typeface="Calibri"/>
              </a:rPr>
              <a:t>jako </a:t>
            </a:r>
            <a:r>
              <a:rPr sz="2000" spc="-10" dirty="0">
                <a:latin typeface="Calibri"/>
                <a:cs typeface="Calibri"/>
              </a:rPr>
              <a:t>narzędzie poznania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język </a:t>
            </a:r>
            <a:r>
              <a:rPr sz="2000" spc="-20" dirty="0">
                <a:latin typeface="Calibri"/>
                <a:cs typeface="Calibri"/>
              </a:rPr>
              <a:t>jako </a:t>
            </a:r>
            <a:r>
              <a:rPr sz="2000" spc="-10" dirty="0">
                <a:latin typeface="Calibri"/>
                <a:cs typeface="Calibri"/>
              </a:rPr>
              <a:t>narzędzie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tworzenia.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sz="2000" b="1" spc="-10" dirty="0">
                <a:latin typeface="Calibri"/>
                <a:cs typeface="Calibri"/>
              </a:rPr>
              <a:t>Nowa </a:t>
            </a:r>
            <a:r>
              <a:rPr sz="2000" b="1" spc="-15" dirty="0">
                <a:latin typeface="Calibri"/>
                <a:cs typeface="Calibri"/>
              </a:rPr>
              <a:t>podstawa </a:t>
            </a:r>
            <a:r>
              <a:rPr sz="2000" b="1" spc="-10" dirty="0">
                <a:latin typeface="Calibri"/>
                <a:cs typeface="Calibri"/>
              </a:rPr>
              <a:t>programowa </a:t>
            </a:r>
            <a:r>
              <a:rPr sz="2000" b="1" spc="-5" dirty="0">
                <a:latin typeface="Calibri"/>
                <a:cs typeface="Calibri"/>
              </a:rPr>
              <a:t>nakazuje </a:t>
            </a:r>
            <a:r>
              <a:rPr sz="2000" b="1" spc="-10" dirty="0">
                <a:latin typeface="Calibri"/>
                <a:cs typeface="Calibri"/>
              </a:rPr>
              <a:t>funkcjonalne łączenie teorii </a:t>
            </a:r>
            <a:r>
              <a:rPr sz="2000" b="1" dirty="0">
                <a:latin typeface="Calibri"/>
                <a:cs typeface="Calibri"/>
              </a:rPr>
              <a:t>i </a:t>
            </a:r>
            <a:r>
              <a:rPr sz="2000" b="1" spc="-10" dirty="0">
                <a:latin typeface="Calibri"/>
                <a:cs typeface="Calibri"/>
              </a:rPr>
              <a:t>praktyki </a:t>
            </a:r>
            <a:r>
              <a:rPr sz="2000" b="1" spc="-15" dirty="0">
                <a:latin typeface="Calibri"/>
                <a:cs typeface="Calibri"/>
              </a:rPr>
              <a:t>językowej.  </a:t>
            </a:r>
            <a:r>
              <a:rPr sz="2000" b="1" spc="-5" dirty="0">
                <a:latin typeface="Calibri"/>
                <a:cs typeface="Calibri"/>
              </a:rPr>
              <a:t>Łączy </a:t>
            </a:r>
            <a:r>
              <a:rPr sz="2000" b="1" dirty="0">
                <a:latin typeface="Calibri"/>
                <a:cs typeface="Calibri"/>
              </a:rPr>
              <a:t>ona </a:t>
            </a:r>
            <a:r>
              <a:rPr sz="2000" b="1" spc="-10" dirty="0">
                <a:latin typeface="Calibri"/>
                <a:cs typeface="Calibri"/>
              </a:rPr>
              <a:t>wiedzę </a:t>
            </a:r>
            <a:r>
              <a:rPr sz="2000" b="1" dirty="0">
                <a:latin typeface="Calibri"/>
                <a:cs typeface="Calibri"/>
              </a:rPr>
              <a:t>o </a:t>
            </a:r>
            <a:r>
              <a:rPr sz="2000" b="1" spc="-15" dirty="0">
                <a:latin typeface="Calibri"/>
                <a:cs typeface="Calibri"/>
              </a:rPr>
              <a:t>systemie </a:t>
            </a:r>
            <a:r>
              <a:rPr sz="2000" b="1" spc="-10" dirty="0">
                <a:latin typeface="Calibri"/>
                <a:cs typeface="Calibri"/>
              </a:rPr>
              <a:t>języka, akcentując </a:t>
            </a:r>
            <a:r>
              <a:rPr sz="2000" b="1" dirty="0">
                <a:latin typeface="Calibri"/>
                <a:cs typeface="Calibri"/>
              </a:rPr>
              <a:t>w </a:t>
            </a:r>
            <a:r>
              <a:rPr sz="2000" b="1" spc="-10" dirty="0">
                <a:latin typeface="Calibri"/>
                <a:cs typeface="Calibri"/>
              </a:rPr>
              <a:t>ten </a:t>
            </a:r>
            <a:r>
              <a:rPr sz="2000" b="1" dirty="0">
                <a:latin typeface="Calibri"/>
                <a:cs typeface="Calibri"/>
              </a:rPr>
              <a:t>sposób </a:t>
            </a:r>
            <a:r>
              <a:rPr sz="2000" b="1" spc="-5" dirty="0">
                <a:latin typeface="Calibri"/>
                <a:cs typeface="Calibri"/>
              </a:rPr>
              <a:t>cel </a:t>
            </a:r>
            <a:r>
              <a:rPr sz="2000" b="1" spc="-15" dirty="0">
                <a:latin typeface="Calibri"/>
                <a:cs typeface="Calibri"/>
              </a:rPr>
              <a:t>poznawczy </a:t>
            </a:r>
            <a:r>
              <a:rPr sz="2000" b="1" dirty="0">
                <a:latin typeface="Calibri"/>
                <a:cs typeface="Calibri"/>
              </a:rPr>
              <a:t>i </a:t>
            </a:r>
            <a:r>
              <a:rPr sz="2000" b="1" spc="-10" dirty="0">
                <a:latin typeface="Calibri"/>
                <a:cs typeface="Calibri"/>
              </a:rPr>
              <a:t>autonomiczny  </a:t>
            </a:r>
            <a:r>
              <a:rPr sz="2000" b="1" dirty="0">
                <a:latin typeface="Calibri"/>
                <a:cs typeface="Calibri"/>
              </a:rPr>
              <a:t>w </a:t>
            </a:r>
            <a:r>
              <a:rPr sz="2000" b="1" spc="-10" dirty="0">
                <a:latin typeface="Calibri"/>
                <a:cs typeface="Calibri"/>
              </a:rPr>
              <a:t>kształceniu </a:t>
            </a:r>
            <a:r>
              <a:rPr sz="2000" b="1" spc="-15" dirty="0">
                <a:latin typeface="Calibri"/>
                <a:cs typeface="Calibri"/>
              </a:rPr>
              <a:t>językowym oraz </a:t>
            </a:r>
            <a:r>
              <a:rPr sz="2000" b="1" spc="-25" dirty="0">
                <a:latin typeface="Calibri"/>
                <a:cs typeface="Calibri"/>
              </a:rPr>
              <a:t>pragmatyczny, </a:t>
            </a:r>
            <a:r>
              <a:rPr sz="2000" b="1" spc="-15" dirty="0">
                <a:latin typeface="Calibri"/>
                <a:cs typeface="Calibri"/>
              </a:rPr>
              <a:t>skoncentrowany </a:t>
            </a:r>
            <a:r>
              <a:rPr sz="2000" b="1" dirty="0">
                <a:latin typeface="Calibri"/>
                <a:cs typeface="Calibri"/>
              </a:rPr>
              <a:t>na </a:t>
            </a:r>
            <a:r>
              <a:rPr sz="2000" b="1" spc="-10" dirty="0">
                <a:latin typeface="Calibri"/>
                <a:cs typeface="Calibri"/>
              </a:rPr>
              <a:t>wykorzystaniu </a:t>
            </a:r>
            <a:r>
              <a:rPr sz="2000" b="1" spc="-5" dirty="0">
                <a:latin typeface="Calibri"/>
                <a:cs typeface="Calibri"/>
              </a:rPr>
              <a:t>znajomości  </a:t>
            </a:r>
            <a:r>
              <a:rPr sz="2000" b="1" spc="-20" dirty="0">
                <a:latin typeface="Calibri"/>
                <a:cs typeface="Calibri"/>
              </a:rPr>
              <a:t>systemu </a:t>
            </a:r>
            <a:r>
              <a:rPr sz="2000" b="1" spc="-15" dirty="0">
                <a:latin typeface="Calibri"/>
                <a:cs typeface="Calibri"/>
              </a:rPr>
              <a:t>językowego </a:t>
            </a:r>
            <a:r>
              <a:rPr sz="2000" b="1" dirty="0">
                <a:latin typeface="Calibri"/>
                <a:cs typeface="Calibri"/>
              </a:rPr>
              <a:t>w </a:t>
            </a:r>
            <a:r>
              <a:rPr sz="2000" b="1" spc="-15" dirty="0">
                <a:latin typeface="Calibri"/>
                <a:cs typeface="Calibri"/>
              </a:rPr>
              <a:t>praktyce </a:t>
            </a:r>
            <a:r>
              <a:rPr sz="2000" b="1" dirty="0">
                <a:latin typeface="Calibri"/>
                <a:cs typeface="Calibri"/>
              </a:rPr>
              <a:t>odbioru </a:t>
            </a:r>
            <a:r>
              <a:rPr sz="2000" b="1" spc="-15" dirty="0">
                <a:latin typeface="Calibri"/>
                <a:cs typeface="Calibri"/>
              </a:rPr>
              <a:t>oraz </a:t>
            </a:r>
            <a:r>
              <a:rPr sz="2000" b="1" spc="-10" dirty="0">
                <a:latin typeface="Calibri"/>
                <a:cs typeface="Calibri"/>
              </a:rPr>
              <a:t>tworzeniu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wypowiedzi.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83616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Konstrukcja zapisów </a:t>
            </a:r>
            <a:r>
              <a:rPr dirty="0"/>
              <a:t>podstawy </a:t>
            </a:r>
            <a:r>
              <a:rPr spc="-10" dirty="0"/>
              <a:t>programowej </a:t>
            </a:r>
            <a:r>
              <a:rPr dirty="0"/>
              <a:t>z </a:t>
            </a:r>
            <a:r>
              <a:rPr spc="5" dirty="0"/>
              <a:t>języka </a:t>
            </a:r>
            <a:r>
              <a:rPr spc="-5" dirty="0"/>
              <a:t>polskiego  </a:t>
            </a:r>
            <a:r>
              <a:rPr dirty="0"/>
              <a:t>w </a:t>
            </a:r>
            <a:r>
              <a:rPr spc="-5" dirty="0"/>
              <a:t>zakresie </a:t>
            </a:r>
            <a:r>
              <a:rPr dirty="0"/>
              <a:t>kształcenia </a:t>
            </a:r>
            <a:r>
              <a:rPr spc="-10" dirty="0"/>
              <a:t>językowego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6853" y="1954687"/>
            <a:ext cx="6981825" cy="569595"/>
          </a:xfrm>
          <a:prstGeom prst="rect">
            <a:avLst/>
          </a:prstGeom>
          <a:solidFill>
            <a:srgbClr val="006600">
              <a:alpha val="19999"/>
            </a:srgbClr>
          </a:solidFill>
          <a:ln w="8383">
            <a:solidFill>
              <a:srgbClr val="0066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76200" marR="721360">
              <a:lnSpc>
                <a:spcPct val="100499"/>
              </a:lnSpc>
              <a:spcBef>
                <a:spcPts val="160"/>
              </a:spcBef>
            </a:pPr>
            <a:r>
              <a:rPr sz="1750" b="1" spc="20" dirty="0">
                <a:solidFill>
                  <a:srgbClr val="006600"/>
                </a:solidFill>
                <a:latin typeface="Calibri"/>
                <a:cs typeface="Calibri"/>
              </a:rPr>
              <a:t>Powrót</a:t>
            </a:r>
            <a:r>
              <a:rPr sz="1750" b="1" spc="-16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006600"/>
                </a:solidFill>
                <a:latin typeface="Calibri"/>
                <a:cs typeface="Calibri"/>
              </a:rPr>
              <a:t>do</a:t>
            </a:r>
            <a:r>
              <a:rPr sz="1750" b="1" spc="-2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750" b="1" spc="5" dirty="0">
                <a:solidFill>
                  <a:srgbClr val="006600"/>
                </a:solidFill>
                <a:latin typeface="Calibri"/>
                <a:cs typeface="Calibri"/>
              </a:rPr>
              <a:t>uporządkowanej,</a:t>
            </a:r>
            <a:r>
              <a:rPr sz="1750" b="1" spc="-12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750" b="1" spc="10" dirty="0">
                <a:solidFill>
                  <a:srgbClr val="006600"/>
                </a:solidFill>
                <a:latin typeface="Calibri"/>
                <a:cs typeface="Calibri"/>
              </a:rPr>
              <a:t>systematycznej</a:t>
            </a:r>
            <a:r>
              <a:rPr sz="1750" b="1" spc="-19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750" b="1" spc="15" dirty="0">
                <a:solidFill>
                  <a:srgbClr val="006600"/>
                </a:solidFill>
                <a:latin typeface="Calibri"/>
                <a:cs typeface="Calibri"/>
              </a:rPr>
              <a:t>wiedzy</a:t>
            </a:r>
            <a:r>
              <a:rPr sz="1750" b="1" spc="-114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006600"/>
                </a:solidFill>
                <a:latin typeface="Calibri"/>
                <a:cs typeface="Calibri"/>
              </a:rPr>
              <a:t>jako</a:t>
            </a:r>
            <a:r>
              <a:rPr sz="1750" b="1" spc="-3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750" b="1" spc="5" dirty="0">
                <a:solidFill>
                  <a:srgbClr val="006600"/>
                </a:solidFill>
                <a:latin typeface="Calibri"/>
                <a:cs typeface="Calibri"/>
              </a:rPr>
              <a:t>podstawy  kształtowania</a:t>
            </a:r>
            <a:r>
              <a:rPr sz="1750" b="1" spc="-16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750" b="1" spc="15" dirty="0">
                <a:solidFill>
                  <a:srgbClr val="006600"/>
                </a:solidFill>
                <a:latin typeface="Calibri"/>
                <a:cs typeface="Calibri"/>
              </a:rPr>
              <a:t>umiejętności.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8003" y="2659188"/>
            <a:ext cx="6990080" cy="561340"/>
          </a:xfrm>
          <a:prstGeom prst="rect">
            <a:avLst/>
          </a:prstGeom>
          <a:solidFill>
            <a:srgbClr val="F4B183">
              <a:alpha val="19999"/>
            </a:srgbClr>
          </a:solidFill>
          <a:ln w="8383">
            <a:solidFill>
              <a:srgbClr val="548235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775"/>
              </a:spcBef>
            </a:pPr>
            <a:r>
              <a:rPr sz="2100" b="1" spc="-10" dirty="0">
                <a:solidFill>
                  <a:srgbClr val="385723"/>
                </a:solidFill>
                <a:latin typeface="Calibri"/>
                <a:cs typeface="Calibri"/>
              </a:rPr>
              <a:t>Przesłanki: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6853" y="3351487"/>
            <a:ext cx="6981825" cy="1013460"/>
          </a:xfrm>
          <a:prstGeom prst="rect">
            <a:avLst/>
          </a:prstGeom>
          <a:solidFill>
            <a:srgbClr val="0000CC">
              <a:alpha val="19999"/>
            </a:srgbClr>
          </a:solidFill>
          <a:ln w="8383">
            <a:solidFill>
              <a:srgbClr val="0000CC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73025" marR="367030">
              <a:lnSpc>
                <a:spcPct val="100499"/>
              </a:lnSpc>
              <a:spcBef>
                <a:spcPts val="150"/>
              </a:spcBef>
            </a:pPr>
            <a:r>
              <a:rPr sz="1750" b="1" spc="10" dirty="0">
                <a:solidFill>
                  <a:srgbClr val="BF9000"/>
                </a:solidFill>
                <a:latin typeface="Calibri"/>
                <a:cs typeface="Calibri"/>
              </a:rPr>
              <a:t>Hermeneutyczna</a:t>
            </a:r>
            <a:r>
              <a:rPr sz="1750" b="1" spc="-15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5" dirty="0">
                <a:solidFill>
                  <a:srgbClr val="BF9000"/>
                </a:solidFill>
                <a:latin typeface="Calibri"/>
                <a:cs typeface="Calibri"/>
              </a:rPr>
              <a:t>zasada</a:t>
            </a:r>
            <a:r>
              <a:rPr sz="1750" b="1" spc="-1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30" dirty="0">
                <a:solidFill>
                  <a:srgbClr val="BF9000"/>
                </a:solidFill>
                <a:latin typeface="Calibri"/>
                <a:cs typeface="Calibri"/>
              </a:rPr>
              <a:t>od</a:t>
            </a:r>
            <a:r>
              <a:rPr sz="1750" b="1" spc="-9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20" dirty="0">
                <a:solidFill>
                  <a:srgbClr val="BF9000"/>
                </a:solidFill>
                <a:latin typeface="Calibri"/>
                <a:cs typeface="Calibri"/>
              </a:rPr>
              <a:t>szczegółu</a:t>
            </a:r>
            <a:r>
              <a:rPr sz="1750" b="1" spc="-160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BF9000"/>
                </a:solidFill>
                <a:latin typeface="Calibri"/>
                <a:cs typeface="Calibri"/>
              </a:rPr>
              <a:t>do</a:t>
            </a:r>
            <a:r>
              <a:rPr sz="1750" b="1" spc="-30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25" dirty="0">
                <a:solidFill>
                  <a:srgbClr val="BF9000"/>
                </a:solidFill>
                <a:latin typeface="Calibri"/>
                <a:cs typeface="Calibri"/>
              </a:rPr>
              <a:t>ogółu</a:t>
            </a:r>
            <a:r>
              <a:rPr sz="1750" b="1" spc="-160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5" dirty="0">
                <a:solidFill>
                  <a:srgbClr val="BF9000"/>
                </a:solidFill>
                <a:latin typeface="Calibri"/>
                <a:cs typeface="Calibri"/>
              </a:rPr>
              <a:t>i</a:t>
            </a:r>
            <a:r>
              <a:rPr sz="1750" b="1" spc="2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30" dirty="0">
                <a:solidFill>
                  <a:srgbClr val="BF9000"/>
                </a:solidFill>
                <a:latin typeface="Calibri"/>
                <a:cs typeface="Calibri"/>
              </a:rPr>
              <a:t>od</a:t>
            </a:r>
            <a:r>
              <a:rPr sz="1750" b="1" spc="-9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25" dirty="0">
                <a:solidFill>
                  <a:srgbClr val="BF9000"/>
                </a:solidFill>
                <a:latin typeface="Calibri"/>
                <a:cs typeface="Calibri"/>
              </a:rPr>
              <a:t>ogółu</a:t>
            </a:r>
            <a:r>
              <a:rPr sz="1750" b="1" spc="-9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BF9000"/>
                </a:solidFill>
                <a:latin typeface="Calibri"/>
                <a:cs typeface="Calibri"/>
              </a:rPr>
              <a:t>do</a:t>
            </a:r>
            <a:r>
              <a:rPr sz="1750" b="1" spc="-2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20" dirty="0">
                <a:solidFill>
                  <a:srgbClr val="BF9000"/>
                </a:solidFill>
                <a:latin typeface="Calibri"/>
                <a:cs typeface="Calibri"/>
              </a:rPr>
              <a:t>szczegółu  </a:t>
            </a:r>
            <a:r>
              <a:rPr sz="1750" b="1" spc="10" dirty="0">
                <a:solidFill>
                  <a:srgbClr val="BF9000"/>
                </a:solidFill>
                <a:latin typeface="Calibri"/>
                <a:cs typeface="Calibri"/>
              </a:rPr>
              <a:t>zbieżna</a:t>
            </a:r>
            <a:r>
              <a:rPr sz="1750" b="1" spc="-80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20" dirty="0">
                <a:solidFill>
                  <a:srgbClr val="BF9000"/>
                </a:solidFill>
                <a:latin typeface="Calibri"/>
                <a:cs typeface="Calibri"/>
              </a:rPr>
              <a:t>jest</a:t>
            </a:r>
            <a:r>
              <a:rPr sz="1750" b="1" spc="-80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10" dirty="0">
                <a:solidFill>
                  <a:srgbClr val="BF9000"/>
                </a:solidFill>
                <a:latin typeface="Calibri"/>
                <a:cs typeface="Calibri"/>
              </a:rPr>
              <a:t>z</a:t>
            </a:r>
            <a:r>
              <a:rPr sz="1750" b="1" spc="-40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10" dirty="0">
                <a:solidFill>
                  <a:srgbClr val="BF9000"/>
                </a:solidFill>
                <a:latin typeface="Calibri"/>
                <a:cs typeface="Calibri"/>
              </a:rPr>
              <a:t>teoretycznymi</a:t>
            </a:r>
            <a:r>
              <a:rPr sz="1750" b="1" spc="-100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5" dirty="0">
                <a:solidFill>
                  <a:srgbClr val="BF9000"/>
                </a:solidFill>
                <a:latin typeface="Calibri"/>
                <a:cs typeface="Calibri"/>
              </a:rPr>
              <a:t>założeniami</a:t>
            </a:r>
            <a:r>
              <a:rPr sz="1750" b="1" spc="-170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10" dirty="0">
                <a:solidFill>
                  <a:srgbClr val="BF9000"/>
                </a:solidFill>
                <a:latin typeface="Calibri"/>
                <a:cs typeface="Calibri"/>
              </a:rPr>
              <a:t>Zenona</a:t>
            </a:r>
            <a:r>
              <a:rPr sz="1750" b="1" spc="-14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10" dirty="0">
                <a:solidFill>
                  <a:srgbClr val="BF9000"/>
                </a:solidFill>
                <a:latin typeface="Calibri"/>
                <a:cs typeface="Calibri"/>
              </a:rPr>
              <a:t>Klemensiewicza</a:t>
            </a:r>
            <a:r>
              <a:rPr sz="1750" b="1" spc="-13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15" dirty="0">
                <a:solidFill>
                  <a:srgbClr val="BF9000"/>
                </a:solidFill>
                <a:latin typeface="Calibri"/>
                <a:cs typeface="Calibri"/>
              </a:rPr>
              <a:t>–</a:t>
            </a:r>
            <a:r>
              <a:rPr sz="1750" b="1" spc="-20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30" dirty="0">
                <a:solidFill>
                  <a:srgbClr val="BF9000"/>
                </a:solidFill>
                <a:latin typeface="Calibri"/>
                <a:cs typeface="Calibri"/>
              </a:rPr>
              <a:t>od  </a:t>
            </a:r>
            <a:r>
              <a:rPr sz="1750" b="1" spc="20" dirty="0">
                <a:solidFill>
                  <a:srgbClr val="BF9000"/>
                </a:solidFill>
                <a:latin typeface="Calibri"/>
                <a:cs typeface="Calibri"/>
              </a:rPr>
              <a:t>słowa</a:t>
            </a:r>
            <a:r>
              <a:rPr sz="1750" b="1" spc="-90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BF9000"/>
                </a:solidFill>
                <a:latin typeface="Calibri"/>
                <a:cs typeface="Calibri"/>
              </a:rPr>
              <a:t>do</a:t>
            </a:r>
            <a:r>
              <a:rPr sz="1750" b="1" spc="-3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BF9000"/>
                </a:solidFill>
                <a:latin typeface="Calibri"/>
                <a:cs typeface="Calibri"/>
              </a:rPr>
              <a:t>zdania</a:t>
            </a:r>
            <a:r>
              <a:rPr sz="1750" b="1" spc="-2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30" dirty="0">
                <a:solidFill>
                  <a:srgbClr val="BF9000"/>
                </a:solidFill>
                <a:latin typeface="Calibri"/>
                <a:cs typeface="Calibri"/>
              </a:rPr>
              <a:t>od</a:t>
            </a:r>
            <a:r>
              <a:rPr sz="1750" b="1" spc="-3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BF9000"/>
                </a:solidFill>
                <a:latin typeface="Calibri"/>
                <a:cs typeface="Calibri"/>
              </a:rPr>
              <a:t>zdania</a:t>
            </a:r>
            <a:r>
              <a:rPr sz="1750" b="1" spc="-8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BF9000"/>
                </a:solidFill>
                <a:latin typeface="Calibri"/>
                <a:cs typeface="Calibri"/>
              </a:rPr>
              <a:t>do</a:t>
            </a:r>
            <a:r>
              <a:rPr sz="1750" b="1" spc="30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5" dirty="0">
                <a:solidFill>
                  <a:srgbClr val="BF9000"/>
                </a:solidFill>
                <a:latin typeface="Calibri"/>
                <a:cs typeface="Calibri"/>
              </a:rPr>
              <a:t>tekstu,</a:t>
            </a:r>
            <a:r>
              <a:rPr sz="1750" b="1" spc="-6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30" dirty="0">
                <a:solidFill>
                  <a:srgbClr val="BF9000"/>
                </a:solidFill>
                <a:latin typeface="Calibri"/>
                <a:cs typeface="Calibri"/>
              </a:rPr>
              <a:t>od</a:t>
            </a:r>
            <a:r>
              <a:rPr sz="1750" b="1" spc="-100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10" dirty="0">
                <a:solidFill>
                  <a:srgbClr val="BF9000"/>
                </a:solidFill>
                <a:latin typeface="Calibri"/>
                <a:cs typeface="Calibri"/>
              </a:rPr>
              <a:t>tekstu</a:t>
            </a:r>
            <a:r>
              <a:rPr sz="1750" b="1" spc="-100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BF9000"/>
                </a:solidFill>
                <a:latin typeface="Calibri"/>
                <a:cs typeface="Calibri"/>
              </a:rPr>
              <a:t>do</a:t>
            </a:r>
            <a:r>
              <a:rPr sz="1750" b="1" spc="3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10" dirty="0">
                <a:solidFill>
                  <a:srgbClr val="BF9000"/>
                </a:solidFill>
                <a:latin typeface="Calibri"/>
                <a:cs typeface="Calibri"/>
              </a:rPr>
              <a:t>słowa.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6853" y="4494487"/>
            <a:ext cx="6973570" cy="561692"/>
          </a:xfrm>
          <a:prstGeom prst="rect">
            <a:avLst/>
          </a:prstGeom>
          <a:solidFill>
            <a:srgbClr val="800080">
              <a:alpha val="19999"/>
            </a:srgbClr>
          </a:solidFill>
          <a:ln w="8383">
            <a:solidFill>
              <a:srgbClr val="80008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76200" marR="1012825">
              <a:lnSpc>
                <a:spcPct val="100499"/>
              </a:lnSpc>
              <a:spcBef>
                <a:spcPts val="180"/>
              </a:spcBef>
            </a:pPr>
            <a:r>
              <a:rPr sz="1750" b="1" spc="10" dirty="0">
                <a:solidFill>
                  <a:srgbClr val="BF9000"/>
                </a:solidFill>
                <a:latin typeface="Calibri"/>
                <a:cs typeface="Calibri"/>
              </a:rPr>
              <a:t>Kompetencje</a:t>
            </a:r>
            <a:r>
              <a:rPr sz="1750" b="1" spc="-10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5" dirty="0">
                <a:solidFill>
                  <a:srgbClr val="BF9000"/>
                </a:solidFill>
                <a:latin typeface="Calibri"/>
                <a:cs typeface="Calibri"/>
              </a:rPr>
              <a:t>językowe</a:t>
            </a:r>
            <a:r>
              <a:rPr sz="1750" b="1" spc="-9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BF9000"/>
                </a:solidFill>
                <a:latin typeface="Calibri"/>
                <a:cs typeface="Calibri"/>
              </a:rPr>
              <a:t>ucznia</a:t>
            </a:r>
            <a:r>
              <a:rPr sz="1750" spc="-5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BF9000"/>
                </a:solidFill>
                <a:latin typeface="Calibri"/>
                <a:cs typeface="Calibri"/>
              </a:rPr>
              <a:t>stanowią</a:t>
            </a:r>
            <a:r>
              <a:rPr sz="1750" spc="-120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10" dirty="0">
                <a:solidFill>
                  <a:srgbClr val="BF9000"/>
                </a:solidFill>
                <a:latin typeface="Calibri"/>
                <a:cs typeface="Calibri"/>
              </a:rPr>
              <a:t>podstawową</a:t>
            </a:r>
            <a:r>
              <a:rPr sz="1750" b="1" spc="-14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15" dirty="0" err="1">
                <a:solidFill>
                  <a:srgbClr val="BF9000"/>
                </a:solidFill>
                <a:latin typeface="Calibri"/>
                <a:cs typeface="Calibri"/>
              </a:rPr>
              <a:t>wartość</a:t>
            </a:r>
            <a:r>
              <a:rPr sz="1750" b="1" spc="-85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lang="pl-PL" sz="1750" b="1" spc="-85" dirty="0" smtClean="0">
                <a:solidFill>
                  <a:srgbClr val="BF9000"/>
                </a:solidFill>
                <a:latin typeface="Calibri"/>
                <a:cs typeface="Calibri"/>
              </a:rPr>
              <a:t/>
            </a:r>
            <a:br>
              <a:rPr lang="pl-PL" sz="1750" b="1" spc="-85" dirty="0" smtClean="0">
                <a:solidFill>
                  <a:srgbClr val="BF9000"/>
                </a:solidFill>
                <a:latin typeface="Calibri"/>
                <a:cs typeface="Calibri"/>
              </a:rPr>
            </a:br>
            <a:r>
              <a:rPr sz="1750" b="1" spc="20" dirty="0" smtClean="0">
                <a:solidFill>
                  <a:srgbClr val="BF9000"/>
                </a:solidFill>
                <a:latin typeface="Calibri"/>
                <a:cs typeface="Calibri"/>
              </a:rPr>
              <a:t>w  </a:t>
            </a:r>
            <a:r>
              <a:rPr sz="1750" b="1" dirty="0">
                <a:solidFill>
                  <a:srgbClr val="BF9000"/>
                </a:solidFill>
                <a:latin typeface="Calibri"/>
                <a:cs typeface="Calibri"/>
              </a:rPr>
              <a:t>budowaniu </a:t>
            </a:r>
            <a:r>
              <a:rPr sz="1750" b="1" spc="15" dirty="0">
                <a:solidFill>
                  <a:srgbClr val="BF9000"/>
                </a:solidFill>
                <a:latin typeface="Calibri"/>
                <a:cs typeface="Calibri"/>
              </a:rPr>
              <a:t>relacji</a:t>
            </a:r>
            <a:r>
              <a:rPr sz="1750" b="1" spc="-150" dirty="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sz="1750" b="1" spc="5" dirty="0">
                <a:solidFill>
                  <a:srgbClr val="BF9000"/>
                </a:solidFill>
                <a:latin typeface="Calibri"/>
                <a:cs typeface="Calibri"/>
              </a:rPr>
              <a:t>nadawczo-odbiorczych.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6853" y="5189220"/>
            <a:ext cx="6990080" cy="754380"/>
          </a:xfrm>
          <a:prstGeom prst="rect">
            <a:avLst/>
          </a:prstGeom>
          <a:solidFill>
            <a:srgbClr val="FFC000">
              <a:alpha val="19999"/>
            </a:srgbClr>
          </a:solidFill>
          <a:ln w="8383">
            <a:solidFill>
              <a:srgbClr val="FFC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1750" b="1" spc="20" dirty="0">
                <a:solidFill>
                  <a:srgbClr val="A88000"/>
                </a:solidFill>
                <a:latin typeface="Calibri"/>
                <a:cs typeface="Calibri"/>
              </a:rPr>
              <a:t>Język</a:t>
            </a:r>
            <a:r>
              <a:rPr sz="1750" b="1" spc="-130" dirty="0">
                <a:solidFill>
                  <a:srgbClr val="A88000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A88000"/>
                </a:solidFill>
                <a:latin typeface="Calibri"/>
                <a:cs typeface="Calibri"/>
              </a:rPr>
              <a:t>jako</a:t>
            </a:r>
            <a:r>
              <a:rPr sz="1750" b="1" spc="-30" dirty="0">
                <a:solidFill>
                  <a:srgbClr val="A88000"/>
                </a:solidFill>
                <a:latin typeface="Calibri"/>
                <a:cs typeface="Calibri"/>
              </a:rPr>
              <a:t> </a:t>
            </a:r>
            <a:r>
              <a:rPr sz="1750" b="1" spc="10" dirty="0">
                <a:solidFill>
                  <a:srgbClr val="A88000"/>
                </a:solidFill>
                <a:latin typeface="Calibri"/>
                <a:cs typeface="Calibri"/>
              </a:rPr>
              <a:t>narzędzie</a:t>
            </a:r>
            <a:r>
              <a:rPr sz="1750" b="1" spc="-110" dirty="0">
                <a:solidFill>
                  <a:srgbClr val="A88000"/>
                </a:solidFill>
                <a:latin typeface="Calibri"/>
                <a:cs typeface="Calibri"/>
              </a:rPr>
              <a:t> </a:t>
            </a:r>
            <a:r>
              <a:rPr sz="1750" b="1" spc="5" dirty="0">
                <a:solidFill>
                  <a:srgbClr val="A88000"/>
                </a:solidFill>
                <a:latin typeface="Calibri"/>
                <a:cs typeface="Calibri"/>
              </a:rPr>
              <a:t>poznania</a:t>
            </a:r>
            <a:r>
              <a:rPr sz="1750" b="1" spc="-20" dirty="0">
                <a:solidFill>
                  <a:srgbClr val="A88000"/>
                </a:solidFill>
                <a:latin typeface="Calibri"/>
                <a:cs typeface="Calibri"/>
              </a:rPr>
              <a:t> </a:t>
            </a:r>
            <a:r>
              <a:rPr sz="1750" b="1" spc="5" dirty="0">
                <a:solidFill>
                  <a:srgbClr val="A88000"/>
                </a:solidFill>
                <a:latin typeface="Calibri"/>
                <a:cs typeface="Calibri"/>
              </a:rPr>
              <a:t>i</a:t>
            </a:r>
            <a:r>
              <a:rPr sz="1750" b="1" spc="-40" dirty="0">
                <a:solidFill>
                  <a:srgbClr val="A88000"/>
                </a:solidFill>
                <a:latin typeface="Calibri"/>
                <a:cs typeface="Calibri"/>
              </a:rPr>
              <a:t> </a:t>
            </a:r>
            <a:r>
              <a:rPr sz="1750" b="1" spc="20" dirty="0">
                <a:solidFill>
                  <a:srgbClr val="A88000"/>
                </a:solidFill>
                <a:latin typeface="Calibri"/>
                <a:cs typeface="Calibri"/>
              </a:rPr>
              <a:t>język</a:t>
            </a:r>
            <a:r>
              <a:rPr sz="1750" b="1" spc="-130" dirty="0">
                <a:solidFill>
                  <a:srgbClr val="A88000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A88000"/>
                </a:solidFill>
                <a:latin typeface="Calibri"/>
                <a:cs typeface="Calibri"/>
              </a:rPr>
              <a:t>jako</a:t>
            </a:r>
            <a:r>
              <a:rPr sz="1750" b="1" spc="35" dirty="0">
                <a:solidFill>
                  <a:srgbClr val="A88000"/>
                </a:solidFill>
                <a:latin typeface="Calibri"/>
                <a:cs typeface="Calibri"/>
              </a:rPr>
              <a:t> </a:t>
            </a:r>
            <a:r>
              <a:rPr sz="1750" b="1" spc="10" dirty="0">
                <a:solidFill>
                  <a:srgbClr val="A88000"/>
                </a:solidFill>
                <a:latin typeface="Calibri"/>
                <a:cs typeface="Calibri"/>
              </a:rPr>
              <a:t>narzędzie</a:t>
            </a:r>
            <a:r>
              <a:rPr sz="1750" b="1" spc="-105" dirty="0">
                <a:solidFill>
                  <a:srgbClr val="A88000"/>
                </a:solidFill>
                <a:latin typeface="Calibri"/>
                <a:cs typeface="Calibri"/>
              </a:rPr>
              <a:t> </a:t>
            </a:r>
            <a:r>
              <a:rPr sz="1750" b="1" spc="5" dirty="0">
                <a:solidFill>
                  <a:srgbClr val="A88000"/>
                </a:solidFill>
                <a:latin typeface="Calibri"/>
                <a:cs typeface="Calibri"/>
              </a:rPr>
              <a:t>tworzenia.</a:t>
            </a:r>
            <a:endParaRPr sz="1750">
              <a:latin typeface="Calibri"/>
              <a:cs typeface="Calibri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8" name="object 8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Kompetencje </a:t>
            </a:r>
            <a:r>
              <a:rPr spc="-15" dirty="0"/>
              <a:t>językowe </a:t>
            </a:r>
            <a:r>
              <a:rPr dirty="0"/>
              <a:t>i </a:t>
            </a:r>
            <a:r>
              <a:rPr spc="5" dirty="0"/>
              <a:t>komunikacyjne </a:t>
            </a:r>
            <a:r>
              <a:rPr dirty="0"/>
              <a:t>– </a:t>
            </a:r>
            <a:r>
              <a:rPr spc="-20" dirty="0"/>
              <a:t>podstawowe</a:t>
            </a:r>
            <a:r>
              <a:rPr spc="10" dirty="0"/>
              <a:t> </a:t>
            </a:r>
            <a:r>
              <a:rPr spc="-5" dirty="0"/>
              <a:t>założenia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1180010"/>
            <a:ext cx="6214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latin typeface="Myriad Pro Cond"/>
                <a:cs typeface="Myriad Pro Cond"/>
              </a:rPr>
              <a:t>Cztery </a:t>
            </a:r>
            <a:r>
              <a:rPr sz="2400" b="1" dirty="0">
                <a:latin typeface="Myriad Pro Cond"/>
                <a:cs typeface="Myriad Pro Cond"/>
              </a:rPr>
              <a:t>elementy </a:t>
            </a:r>
            <a:r>
              <a:rPr sz="2400" b="1" spc="-5" dirty="0">
                <a:latin typeface="Myriad Pro Cond"/>
                <a:cs typeface="Myriad Pro Cond"/>
              </a:rPr>
              <a:t>kompetencji </a:t>
            </a:r>
            <a:r>
              <a:rPr sz="2400" b="1" dirty="0">
                <a:latin typeface="Myriad Pro Cond"/>
                <a:cs typeface="Myriad Pro Cond"/>
              </a:rPr>
              <a:t>w </a:t>
            </a:r>
            <a:r>
              <a:rPr sz="2400" b="1" spc="-5" dirty="0">
                <a:latin typeface="Myriad Pro Cond"/>
                <a:cs typeface="Myriad Pro Cond"/>
              </a:rPr>
              <a:t>teorii Noama</a:t>
            </a:r>
            <a:r>
              <a:rPr sz="2400" b="1" spc="-20" dirty="0">
                <a:latin typeface="Myriad Pro Cond"/>
                <a:cs typeface="Myriad Pro Cond"/>
              </a:rPr>
              <a:t> </a:t>
            </a:r>
            <a:r>
              <a:rPr sz="2400" b="1" spc="-15" dirty="0">
                <a:latin typeface="Myriad Pro Cond"/>
                <a:cs typeface="Myriad Pro Cond"/>
              </a:rPr>
              <a:t>Chomsky’ego</a:t>
            </a:r>
            <a:endParaRPr sz="2400">
              <a:latin typeface="Myriad Pro Cond"/>
              <a:cs typeface="Myriad Pro C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7825" y="1844844"/>
            <a:ext cx="7040880" cy="382270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889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70"/>
              </a:spcBef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Interioryzacja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7825" y="2222867"/>
            <a:ext cx="7040880" cy="527685"/>
          </a:xfrm>
          <a:custGeom>
            <a:avLst/>
            <a:gdLst/>
            <a:ahLst/>
            <a:cxnLst/>
            <a:rect l="l" t="t" r="r" b="b"/>
            <a:pathLst>
              <a:path w="7040880" h="527685">
                <a:moveTo>
                  <a:pt x="0" y="0"/>
                </a:moveTo>
                <a:lnTo>
                  <a:pt x="7040267" y="0"/>
                </a:lnTo>
                <a:lnTo>
                  <a:pt x="7040267" y="527625"/>
                </a:lnTo>
                <a:lnTo>
                  <a:pt x="0" y="527625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7825" y="2222867"/>
            <a:ext cx="7040880" cy="527685"/>
          </a:xfrm>
          <a:custGeom>
            <a:avLst/>
            <a:gdLst/>
            <a:ahLst/>
            <a:cxnLst/>
            <a:rect l="l" t="t" r="r" b="b"/>
            <a:pathLst>
              <a:path w="7040880" h="527685">
                <a:moveTo>
                  <a:pt x="0" y="0"/>
                </a:moveTo>
                <a:lnTo>
                  <a:pt x="7040267" y="0"/>
                </a:lnTo>
                <a:lnTo>
                  <a:pt x="7040267" y="527625"/>
                </a:lnTo>
                <a:lnTo>
                  <a:pt x="0" y="527625"/>
                </a:lnTo>
                <a:lnTo>
                  <a:pt x="0" y="0"/>
                </a:lnTo>
                <a:close/>
              </a:path>
            </a:pathLst>
          </a:custGeom>
          <a:ln w="8383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7825" y="2227060"/>
            <a:ext cx="7040880" cy="523875"/>
          </a:xfrm>
          <a:prstGeom prst="rect">
            <a:avLst/>
          </a:prstGeom>
          <a:solidFill>
            <a:srgbClr val="7030A0">
              <a:alpha val="25097"/>
            </a:srgbClr>
          </a:solidFill>
        </p:spPr>
        <p:txBody>
          <a:bodyPr vert="horz" wrap="square" lIns="0" tIns="10858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855"/>
              </a:spcBef>
            </a:pPr>
            <a:r>
              <a:rPr sz="1750" dirty="0">
                <a:solidFill>
                  <a:srgbClr val="7030A0"/>
                </a:solidFill>
                <a:latin typeface="Calibri"/>
                <a:cs typeface="Calibri"/>
              </a:rPr>
              <a:t>Nieuświadomione </a:t>
            </a:r>
            <a:r>
              <a:rPr sz="1750" spc="-5" dirty="0">
                <a:solidFill>
                  <a:srgbClr val="7030A0"/>
                </a:solidFill>
                <a:latin typeface="Calibri"/>
                <a:cs typeface="Calibri"/>
              </a:rPr>
              <a:t>użytkowanie </a:t>
            </a:r>
            <a:r>
              <a:rPr sz="1750" dirty="0">
                <a:solidFill>
                  <a:srgbClr val="7030A0"/>
                </a:solidFill>
                <a:latin typeface="Calibri"/>
                <a:cs typeface="Calibri"/>
              </a:rPr>
              <a:t>języka</a:t>
            </a:r>
            <a:r>
              <a:rPr sz="1750" spc="-1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7030A0"/>
                </a:solidFill>
                <a:latin typeface="Calibri"/>
                <a:cs typeface="Calibri"/>
              </a:rPr>
              <a:t>ojczystego.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7322" y="2877708"/>
            <a:ext cx="7024370" cy="57023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9969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785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Gramatyczność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7322" y="3443447"/>
            <a:ext cx="7024370" cy="527685"/>
          </a:xfrm>
          <a:custGeom>
            <a:avLst/>
            <a:gdLst/>
            <a:ahLst/>
            <a:cxnLst/>
            <a:rect l="l" t="t" r="r" b="b"/>
            <a:pathLst>
              <a:path w="7024370" h="527685">
                <a:moveTo>
                  <a:pt x="0" y="0"/>
                </a:moveTo>
                <a:lnTo>
                  <a:pt x="7024216" y="0"/>
                </a:lnTo>
                <a:lnTo>
                  <a:pt x="7024216" y="527625"/>
                </a:lnTo>
                <a:lnTo>
                  <a:pt x="0" y="5276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7322" y="3443447"/>
            <a:ext cx="7024370" cy="527685"/>
          </a:xfrm>
          <a:custGeom>
            <a:avLst/>
            <a:gdLst/>
            <a:ahLst/>
            <a:cxnLst/>
            <a:rect l="l" t="t" r="r" b="b"/>
            <a:pathLst>
              <a:path w="7024370" h="527685">
                <a:moveTo>
                  <a:pt x="0" y="0"/>
                </a:moveTo>
                <a:lnTo>
                  <a:pt x="7024216" y="0"/>
                </a:lnTo>
                <a:lnTo>
                  <a:pt x="7024216" y="527625"/>
                </a:lnTo>
                <a:lnTo>
                  <a:pt x="0" y="527625"/>
                </a:lnTo>
                <a:lnTo>
                  <a:pt x="0" y="0"/>
                </a:lnTo>
                <a:close/>
              </a:path>
            </a:pathLst>
          </a:custGeom>
          <a:ln w="838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67322" y="3447636"/>
            <a:ext cx="7024370" cy="523875"/>
          </a:xfrm>
          <a:prstGeom prst="rect">
            <a:avLst/>
          </a:prstGeom>
          <a:solidFill>
            <a:srgbClr val="C00000">
              <a:alpha val="25097"/>
            </a:srgbClr>
          </a:solidFill>
        </p:spPr>
        <p:txBody>
          <a:bodyPr vert="horz" wrap="square" lIns="0" tIns="10795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850"/>
              </a:spcBef>
            </a:pPr>
            <a:r>
              <a:rPr sz="1750" spc="10" dirty="0">
                <a:solidFill>
                  <a:srgbClr val="C00000"/>
                </a:solidFill>
                <a:latin typeface="Calibri"/>
                <a:cs typeface="Calibri"/>
              </a:rPr>
              <a:t>Znajomość </a:t>
            </a:r>
            <a:r>
              <a:rPr sz="1750" spc="-5" dirty="0">
                <a:solidFill>
                  <a:srgbClr val="C00000"/>
                </a:solidFill>
                <a:latin typeface="Calibri"/>
                <a:cs typeface="Calibri"/>
              </a:rPr>
              <a:t>leksyki, </a:t>
            </a:r>
            <a:r>
              <a:rPr sz="1750" spc="20" dirty="0">
                <a:solidFill>
                  <a:srgbClr val="C00000"/>
                </a:solidFill>
                <a:latin typeface="Calibri"/>
                <a:cs typeface="Calibri"/>
              </a:rPr>
              <a:t>zasad</a:t>
            </a:r>
            <a:r>
              <a:rPr sz="1750" spc="-2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C00000"/>
                </a:solidFill>
                <a:latin typeface="Calibri"/>
                <a:cs typeface="Calibri"/>
              </a:rPr>
              <a:t>łączenia </a:t>
            </a:r>
            <a:r>
              <a:rPr sz="1750" spc="-15" dirty="0">
                <a:solidFill>
                  <a:srgbClr val="C00000"/>
                </a:solidFill>
                <a:latin typeface="Calibri"/>
                <a:cs typeface="Calibri"/>
              </a:rPr>
              <a:t>wyrazów </a:t>
            </a:r>
            <a:r>
              <a:rPr sz="1750" spc="15" dirty="0">
                <a:solidFill>
                  <a:srgbClr val="C00000"/>
                </a:solidFill>
                <a:latin typeface="Calibri"/>
                <a:cs typeface="Calibri"/>
              </a:rPr>
              <a:t>w </a:t>
            </a:r>
            <a:r>
              <a:rPr sz="1750" spc="5" dirty="0">
                <a:solidFill>
                  <a:srgbClr val="C00000"/>
                </a:solidFill>
                <a:latin typeface="Calibri"/>
                <a:cs typeface="Calibri"/>
              </a:rPr>
              <a:t>całości </a:t>
            </a:r>
            <a:r>
              <a:rPr sz="1750" dirty="0">
                <a:solidFill>
                  <a:srgbClr val="C00000"/>
                </a:solidFill>
                <a:latin typeface="Calibri"/>
                <a:cs typeface="Calibri"/>
              </a:rPr>
              <a:t>składniowe.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7825" y="4099969"/>
            <a:ext cx="7040245" cy="399415"/>
          </a:xfrm>
          <a:prstGeom prst="rect">
            <a:avLst/>
          </a:prstGeom>
          <a:solidFill>
            <a:srgbClr val="006600"/>
          </a:solidFill>
        </p:spPr>
        <p:txBody>
          <a:bodyPr vert="horz" wrap="square" lIns="0" tIns="1651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3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Akceptabilność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67825" y="4495188"/>
            <a:ext cx="7040245" cy="720725"/>
          </a:xfrm>
          <a:custGeom>
            <a:avLst/>
            <a:gdLst/>
            <a:ahLst/>
            <a:cxnLst/>
            <a:rect l="l" t="t" r="r" b="b"/>
            <a:pathLst>
              <a:path w="7040245" h="720725">
                <a:moveTo>
                  <a:pt x="0" y="0"/>
                </a:moveTo>
                <a:lnTo>
                  <a:pt x="7040232" y="0"/>
                </a:lnTo>
                <a:lnTo>
                  <a:pt x="7040232" y="720248"/>
                </a:lnTo>
                <a:lnTo>
                  <a:pt x="0" y="720248"/>
                </a:lnTo>
                <a:lnTo>
                  <a:pt x="0" y="0"/>
                </a:lnTo>
                <a:close/>
              </a:path>
            </a:pathLst>
          </a:custGeom>
          <a:solidFill>
            <a:srgbClr val="00660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7825" y="4495188"/>
            <a:ext cx="7040245" cy="720725"/>
          </a:xfrm>
          <a:custGeom>
            <a:avLst/>
            <a:gdLst/>
            <a:ahLst/>
            <a:cxnLst/>
            <a:rect l="l" t="t" r="r" b="b"/>
            <a:pathLst>
              <a:path w="7040245" h="720725">
                <a:moveTo>
                  <a:pt x="0" y="0"/>
                </a:moveTo>
                <a:lnTo>
                  <a:pt x="7040232" y="0"/>
                </a:lnTo>
                <a:lnTo>
                  <a:pt x="7040232" y="720248"/>
                </a:lnTo>
                <a:lnTo>
                  <a:pt x="0" y="720248"/>
                </a:lnTo>
                <a:lnTo>
                  <a:pt x="0" y="0"/>
                </a:lnTo>
                <a:close/>
              </a:path>
            </a:pathLst>
          </a:custGeom>
          <a:ln w="8383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67825" y="4499381"/>
            <a:ext cx="7040245" cy="716280"/>
          </a:xfrm>
          <a:prstGeom prst="rect">
            <a:avLst/>
          </a:prstGeom>
          <a:solidFill>
            <a:srgbClr val="006600">
              <a:alpha val="25097"/>
            </a:srgbClr>
          </a:solidFill>
        </p:spPr>
        <p:txBody>
          <a:bodyPr vert="horz" wrap="square" lIns="0" tIns="20193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590"/>
              </a:spcBef>
            </a:pPr>
            <a:r>
              <a:rPr sz="1750" spc="10" dirty="0">
                <a:solidFill>
                  <a:srgbClr val="006600"/>
                </a:solidFill>
                <a:latin typeface="Calibri"/>
                <a:cs typeface="Calibri"/>
              </a:rPr>
              <a:t>Zgodność </a:t>
            </a:r>
            <a:r>
              <a:rPr sz="1750" dirty="0">
                <a:solidFill>
                  <a:srgbClr val="006600"/>
                </a:solidFill>
                <a:latin typeface="Calibri"/>
                <a:cs typeface="Calibri"/>
              </a:rPr>
              <a:t>budowanej wypowiedzi </a:t>
            </a:r>
            <a:r>
              <a:rPr sz="1750" spc="10" dirty="0">
                <a:solidFill>
                  <a:srgbClr val="006600"/>
                </a:solidFill>
                <a:latin typeface="Calibri"/>
                <a:cs typeface="Calibri"/>
              </a:rPr>
              <a:t>z rodzimą</a:t>
            </a:r>
            <a:r>
              <a:rPr sz="1750" spc="-28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006600"/>
                </a:solidFill>
                <a:latin typeface="Calibri"/>
                <a:cs typeface="Calibri"/>
              </a:rPr>
              <a:t>normą </a:t>
            </a:r>
            <a:r>
              <a:rPr sz="1750" spc="-10" dirty="0">
                <a:solidFill>
                  <a:srgbClr val="006600"/>
                </a:solidFill>
                <a:latin typeface="Calibri"/>
                <a:cs typeface="Calibri"/>
              </a:rPr>
              <a:t>językową.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8109" y="5333584"/>
            <a:ext cx="7031990" cy="457834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699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37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Kreatywność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68109" y="5786982"/>
            <a:ext cx="7031990" cy="594995"/>
          </a:xfrm>
          <a:custGeom>
            <a:avLst/>
            <a:gdLst/>
            <a:ahLst/>
            <a:cxnLst/>
            <a:rect l="l" t="t" r="r" b="b"/>
            <a:pathLst>
              <a:path w="7031990" h="594995">
                <a:moveTo>
                  <a:pt x="0" y="0"/>
                </a:moveTo>
                <a:lnTo>
                  <a:pt x="7031681" y="0"/>
                </a:lnTo>
                <a:lnTo>
                  <a:pt x="7031681" y="594623"/>
                </a:lnTo>
                <a:lnTo>
                  <a:pt x="0" y="594623"/>
                </a:lnTo>
                <a:lnTo>
                  <a:pt x="0" y="0"/>
                </a:lnTo>
                <a:close/>
              </a:path>
            </a:pathLst>
          </a:custGeom>
          <a:solidFill>
            <a:srgbClr val="2E75B6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8109" y="5786982"/>
            <a:ext cx="7031990" cy="594995"/>
          </a:xfrm>
          <a:custGeom>
            <a:avLst/>
            <a:gdLst/>
            <a:ahLst/>
            <a:cxnLst/>
            <a:rect l="l" t="t" r="r" b="b"/>
            <a:pathLst>
              <a:path w="7031990" h="594995">
                <a:moveTo>
                  <a:pt x="0" y="0"/>
                </a:moveTo>
                <a:lnTo>
                  <a:pt x="7031681" y="0"/>
                </a:lnTo>
                <a:lnTo>
                  <a:pt x="7031681" y="594623"/>
                </a:lnTo>
                <a:lnTo>
                  <a:pt x="0" y="594623"/>
                </a:lnTo>
                <a:lnTo>
                  <a:pt x="0" y="0"/>
                </a:lnTo>
                <a:close/>
              </a:path>
            </a:pathLst>
          </a:custGeom>
          <a:ln w="8383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68109" y="5791173"/>
            <a:ext cx="7031990" cy="590550"/>
          </a:xfrm>
          <a:prstGeom prst="rect">
            <a:avLst/>
          </a:prstGeom>
          <a:solidFill>
            <a:srgbClr val="2E75B6">
              <a:alpha val="25097"/>
            </a:srgbClr>
          </a:solidFill>
        </p:spPr>
        <p:txBody>
          <a:bodyPr vert="horz" wrap="square" lIns="0" tIns="6985" rIns="0" bIns="0" rtlCol="0">
            <a:spAutoFit/>
          </a:bodyPr>
          <a:lstStyle/>
          <a:p>
            <a:pPr marL="71755" marR="1150620">
              <a:lnSpc>
                <a:spcPct val="100499"/>
              </a:lnSpc>
              <a:spcBef>
                <a:spcPts val="55"/>
              </a:spcBef>
            </a:pPr>
            <a:r>
              <a:rPr sz="1750" spc="-20" dirty="0">
                <a:solidFill>
                  <a:srgbClr val="002060"/>
                </a:solidFill>
                <a:latin typeface="Calibri"/>
                <a:cs typeface="Calibri"/>
              </a:rPr>
              <a:t>Twórcze </a:t>
            </a:r>
            <a:r>
              <a:rPr sz="1750" spc="-5" dirty="0">
                <a:solidFill>
                  <a:srgbClr val="002060"/>
                </a:solidFill>
                <a:latin typeface="Calibri"/>
                <a:cs typeface="Calibri"/>
              </a:rPr>
              <a:t>wykorzystanie języka </a:t>
            </a:r>
            <a:r>
              <a:rPr sz="1750" spc="20" dirty="0">
                <a:solidFill>
                  <a:srgbClr val="002060"/>
                </a:solidFill>
                <a:latin typeface="Calibri"/>
                <a:cs typeface="Calibri"/>
              </a:rPr>
              <a:t>w </a:t>
            </a:r>
            <a:r>
              <a:rPr sz="1750" dirty="0">
                <a:solidFill>
                  <a:srgbClr val="002060"/>
                </a:solidFill>
                <a:latin typeface="Calibri"/>
                <a:cs typeface="Calibri"/>
              </a:rPr>
              <a:t>wypowiedzi </a:t>
            </a:r>
            <a:r>
              <a:rPr sz="1750" spc="5" dirty="0">
                <a:solidFill>
                  <a:srgbClr val="002060"/>
                </a:solidFill>
                <a:latin typeface="Calibri"/>
                <a:cs typeface="Calibri"/>
              </a:rPr>
              <a:t>zależnie od</a:t>
            </a:r>
            <a:r>
              <a:rPr sz="1750" spc="-2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002060"/>
                </a:solidFill>
                <a:latin typeface="Calibri"/>
                <a:cs typeface="Calibri"/>
              </a:rPr>
              <a:t>sytuacji  </a:t>
            </a:r>
            <a:r>
              <a:rPr sz="1750" spc="-10" dirty="0">
                <a:solidFill>
                  <a:srgbClr val="002060"/>
                </a:solidFill>
                <a:latin typeface="Calibri"/>
                <a:cs typeface="Calibri"/>
              </a:rPr>
              <a:t>komunikacyjnej.</a:t>
            </a:r>
            <a:endParaRPr sz="1750">
              <a:latin typeface="Calibri"/>
              <a:cs typeface="Calibri"/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20" name="object 20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Kompetencje </a:t>
            </a:r>
            <a:r>
              <a:rPr spc="-15" dirty="0"/>
              <a:t>językowe </a:t>
            </a:r>
            <a:r>
              <a:rPr dirty="0"/>
              <a:t>i </a:t>
            </a:r>
            <a:r>
              <a:rPr spc="5" dirty="0"/>
              <a:t>komunikacyjne </a:t>
            </a:r>
            <a:r>
              <a:rPr dirty="0"/>
              <a:t>– </a:t>
            </a:r>
            <a:r>
              <a:rPr spc="-20" dirty="0"/>
              <a:t>podstawowe</a:t>
            </a:r>
            <a:r>
              <a:rPr spc="10" dirty="0"/>
              <a:t> </a:t>
            </a:r>
            <a:r>
              <a:rPr spc="-5" dirty="0"/>
              <a:t>założenia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1009176"/>
            <a:ext cx="8673465" cy="30048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400" b="1" spc="10" dirty="0">
                <a:latin typeface="Myriad Pro Cond"/>
                <a:cs typeface="Myriad Pro Cond"/>
              </a:rPr>
              <a:t>Cztery </a:t>
            </a:r>
            <a:r>
              <a:rPr sz="2400" b="1" dirty="0">
                <a:latin typeface="Myriad Pro Cond"/>
                <a:cs typeface="Myriad Pro Cond"/>
              </a:rPr>
              <a:t>elementy </a:t>
            </a:r>
            <a:r>
              <a:rPr sz="2400" b="1" spc="-5" dirty="0">
                <a:latin typeface="Myriad Pro Cond"/>
                <a:cs typeface="Myriad Pro Cond"/>
              </a:rPr>
              <a:t>kompetencji </a:t>
            </a:r>
            <a:r>
              <a:rPr sz="2400" b="1" dirty="0">
                <a:latin typeface="Myriad Pro Cond"/>
                <a:cs typeface="Myriad Pro Cond"/>
              </a:rPr>
              <a:t>w </a:t>
            </a:r>
            <a:r>
              <a:rPr sz="2400" b="1" spc="-5" dirty="0">
                <a:latin typeface="Myriad Pro Cond"/>
                <a:cs typeface="Myriad Pro Cond"/>
              </a:rPr>
              <a:t>teorii Noama </a:t>
            </a:r>
            <a:r>
              <a:rPr sz="2400" b="1" spc="-15" dirty="0">
                <a:latin typeface="Myriad Pro Cond"/>
                <a:cs typeface="Myriad Pro Cond"/>
              </a:rPr>
              <a:t>Chomsky’ego</a:t>
            </a:r>
            <a:endParaRPr sz="2400">
              <a:latin typeface="Myriad Pro Cond"/>
              <a:cs typeface="Myriad Pro Cond"/>
            </a:endParaRPr>
          </a:p>
          <a:p>
            <a:pPr marL="12700" marR="5080" algn="just">
              <a:lnSpc>
                <a:spcPts val="3000"/>
              </a:lnSpc>
              <a:spcBef>
                <a:spcPts val="2105"/>
              </a:spcBef>
            </a:pPr>
            <a:r>
              <a:rPr sz="3000" dirty="0">
                <a:latin typeface="Calibri"/>
                <a:cs typeface="Calibri"/>
              </a:rPr>
              <a:t>W </a:t>
            </a:r>
            <a:r>
              <a:rPr sz="3000" spc="-5" dirty="0">
                <a:latin typeface="Calibri"/>
                <a:cs typeface="Calibri"/>
              </a:rPr>
              <a:t>ujęciu </a:t>
            </a:r>
            <a:r>
              <a:rPr sz="3000" spc="-20" dirty="0">
                <a:latin typeface="Calibri"/>
                <a:cs typeface="Calibri"/>
              </a:rPr>
              <a:t>Chomsky’ego kompetencja </a:t>
            </a:r>
            <a:r>
              <a:rPr sz="3000" spc="-30" dirty="0">
                <a:latin typeface="Calibri"/>
                <a:cs typeface="Calibri"/>
              </a:rPr>
              <a:t>językowa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10" dirty="0">
                <a:latin typeface="Calibri"/>
                <a:cs typeface="Calibri"/>
              </a:rPr>
              <a:t>wiedza  </a:t>
            </a:r>
            <a:r>
              <a:rPr sz="3000" dirty="0">
                <a:latin typeface="Calibri"/>
                <a:cs typeface="Calibri"/>
              </a:rPr>
              <a:t>o </a:t>
            </a:r>
            <a:r>
              <a:rPr sz="3000" spc="-25" dirty="0">
                <a:latin typeface="Calibri"/>
                <a:cs typeface="Calibri"/>
              </a:rPr>
              <a:t>abstrakcyjnych </a:t>
            </a:r>
            <a:r>
              <a:rPr sz="3000" spc="-5" dirty="0">
                <a:latin typeface="Calibri"/>
                <a:cs typeface="Calibri"/>
              </a:rPr>
              <a:t>regułach </a:t>
            </a:r>
            <a:r>
              <a:rPr sz="3000" spc="-20" dirty="0">
                <a:latin typeface="Calibri"/>
                <a:cs typeface="Calibri"/>
              </a:rPr>
              <a:t>językowych, które </a:t>
            </a:r>
            <a:r>
              <a:rPr sz="3000" spc="-10" dirty="0">
                <a:latin typeface="Calibri"/>
                <a:cs typeface="Calibri"/>
              </a:rPr>
              <a:t>wyznaczają  </a:t>
            </a:r>
            <a:r>
              <a:rPr sz="3000" spc="-20" dirty="0">
                <a:latin typeface="Calibri"/>
                <a:cs typeface="Calibri"/>
              </a:rPr>
              <a:t>zarówno </a:t>
            </a:r>
            <a:r>
              <a:rPr sz="3000" spc="-40" dirty="0">
                <a:latin typeface="Calibri"/>
                <a:cs typeface="Calibri"/>
              </a:rPr>
              <a:t>odbiór, </a:t>
            </a:r>
            <a:r>
              <a:rPr sz="3000" spc="-5" dirty="0">
                <a:latin typeface="Calibri"/>
                <a:cs typeface="Calibri"/>
              </a:rPr>
              <a:t>jak </a:t>
            </a:r>
            <a:r>
              <a:rPr sz="3000" dirty="0">
                <a:latin typeface="Calibri"/>
                <a:cs typeface="Calibri"/>
              </a:rPr>
              <a:t>i </a:t>
            </a:r>
            <a:r>
              <a:rPr sz="3000" spc="-15" dirty="0">
                <a:latin typeface="Calibri"/>
                <a:cs typeface="Calibri"/>
              </a:rPr>
              <a:t>tworzenie</a:t>
            </a:r>
            <a:r>
              <a:rPr sz="3000" spc="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wypowiedzi.</a:t>
            </a:r>
            <a:endParaRPr sz="3000">
              <a:latin typeface="Calibri"/>
              <a:cs typeface="Calibri"/>
            </a:endParaRPr>
          </a:p>
          <a:p>
            <a:pPr marL="12700" marR="1340485">
              <a:lnSpc>
                <a:spcPts val="3000"/>
              </a:lnSpc>
              <a:spcBef>
                <a:spcPts val="2270"/>
              </a:spcBef>
            </a:pPr>
            <a:r>
              <a:rPr sz="3000" spc="-95" dirty="0">
                <a:latin typeface="Calibri"/>
                <a:cs typeface="Calibri"/>
              </a:rPr>
              <a:t>Por. </a:t>
            </a:r>
            <a:r>
              <a:rPr sz="3000" dirty="0">
                <a:latin typeface="Calibri"/>
                <a:cs typeface="Calibri"/>
              </a:rPr>
              <a:t>Noam </a:t>
            </a:r>
            <a:r>
              <a:rPr sz="3000" spc="-35" dirty="0">
                <a:latin typeface="Calibri"/>
                <a:cs typeface="Calibri"/>
              </a:rPr>
              <a:t>Chomsky, </a:t>
            </a:r>
            <a:r>
              <a:rPr sz="3000" i="1" spc="-10" dirty="0">
                <a:latin typeface="Calibri"/>
                <a:cs typeface="Calibri"/>
              </a:rPr>
              <a:t>Zagadnienia </a:t>
            </a:r>
            <a:r>
              <a:rPr sz="3000" i="1" spc="-5" dirty="0">
                <a:latin typeface="Calibri"/>
                <a:cs typeface="Calibri"/>
              </a:rPr>
              <a:t>teorii składni</a:t>
            </a:r>
            <a:r>
              <a:rPr sz="3000" spc="-5" dirty="0">
                <a:latin typeface="Calibri"/>
                <a:cs typeface="Calibri"/>
              </a:rPr>
              <a:t>,  </a:t>
            </a:r>
            <a:r>
              <a:rPr sz="3000" spc="-15" dirty="0">
                <a:latin typeface="Calibri"/>
                <a:cs typeface="Calibri"/>
              </a:rPr>
              <a:t>przeł. </a:t>
            </a:r>
            <a:r>
              <a:rPr sz="3000" spc="-10" dirty="0">
                <a:latin typeface="Calibri"/>
                <a:cs typeface="Calibri"/>
              </a:rPr>
              <a:t>Ireneusz </a:t>
            </a:r>
            <a:r>
              <a:rPr sz="3000" spc="-15" dirty="0">
                <a:latin typeface="Calibri"/>
                <a:cs typeface="Calibri"/>
              </a:rPr>
              <a:t>Jakubczak, </a:t>
            </a:r>
            <a:r>
              <a:rPr sz="3000" spc="-30" dirty="0">
                <a:latin typeface="Calibri"/>
                <a:cs typeface="Calibri"/>
              </a:rPr>
              <a:t>Wrocław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1982.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760250"/>
            <a:ext cx="307530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Kompetencje </a:t>
            </a:r>
            <a:r>
              <a:rPr sz="2400" spc="-10" dirty="0">
                <a:solidFill>
                  <a:srgbClr val="000000"/>
                </a:solidFill>
              </a:rPr>
              <a:t>językowe</a:t>
            </a:r>
            <a:endParaRPr sz="2400"/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0" dirty="0"/>
              <a:t>Podstawa</a:t>
            </a:r>
            <a:r>
              <a:rPr spc="-45" dirty="0"/>
              <a:t> </a:t>
            </a:r>
            <a:r>
              <a:rPr spc="-10" dirty="0"/>
              <a:t>programowa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96598" y="1950495"/>
          <a:ext cx="6889115" cy="1591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2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66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9498">
                <a:tc>
                  <a:txBody>
                    <a:bodyPr/>
                    <a:lstStyle/>
                    <a:p>
                      <a:pPr marL="554355" marR="229235" indent="-327025">
                        <a:lnSpc>
                          <a:spcPct val="102800"/>
                        </a:lnSpc>
                        <a:spcBef>
                          <a:spcPts val="120"/>
                        </a:spcBef>
                      </a:pPr>
                      <a:r>
                        <a:rPr sz="15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Gramatyka</a:t>
                      </a:r>
                      <a:r>
                        <a:rPr sz="1550" spc="-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języka  </a:t>
                      </a: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polskiego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6600"/>
                      </a:solidFill>
                      <a:prstDash val="solid"/>
                    </a:lnL>
                    <a:lnR w="9525">
                      <a:solidFill>
                        <a:srgbClr val="006600"/>
                      </a:solidFill>
                      <a:prstDash val="solid"/>
                    </a:lnR>
                    <a:lnT w="9525">
                      <a:solidFill>
                        <a:srgbClr val="006600"/>
                      </a:solidFill>
                      <a:prstDash val="solid"/>
                    </a:lnT>
                    <a:lnB w="9525">
                      <a:solidFill>
                        <a:srgbClr val="006600"/>
                      </a:solidFill>
                      <a:prstDash val="solid"/>
                    </a:lnB>
                    <a:solidFill>
                      <a:srgbClr val="52525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7660" indent="-252095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Wingdings"/>
                        <a:buChar char=""/>
                        <a:tabLst>
                          <a:tab pos="328295" algn="l"/>
                        </a:tabLst>
                      </a:pPr>
                      <a:r>
                        <a:rPr sz="1350" spc="10" dirty="0">
                          <a:latin typeface="Calibri"/>
                          <a:cs typeface="Calibri"/>
                        </a:rPr>
                        <a:t>zagadnienia z fonetyki,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fleksji,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składni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50" spc="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słowotwórstwa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327660" marR="188595" indent="-251460">
                        <a:lnSpc>
                          <a:spcPct val="103800"/>
                        </a:lnSpc>
                        <a:spcBef>
                          <a:spcPts val="35"/>
                        </a:spcBef>
                        <a:buFont typeface="Wingdings"/>
                        <a:buChar char=""/>
                        <a:tabLst>
                          <a:tab pos="328295" algn="l"/>
                        </a:tabLst>
                      </a:pPr>
                      <a:r>
                        <a:rPr sz="1350" spc="10" dirty="0">
                          <a:latin typeface="Calibri"/>
                          <a:cs typeface="Calibri"/>
                        </a:rPr>
                        <a:t>rozwijanie świadomości,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że język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polski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jest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językiem 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fleksyjnym, a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jego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fleksyjny charakter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ma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swoje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konsekwencje 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dla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składni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327660" marR="196850" indent="-251460">
                        <a:lnSpc>
                          <a:spcPts val="1710"/>
                        </a:lnSpc>
                        <a:spcBef>
                          <a:spcPts val="10"/>
                        </a:spcBef>
                        <a:buFont typeface="Wingdings"/>
                        <a:buChar char=""/>
                        <a:tabLst>
                          <a:tab pos="328295" algn="l"/>
                        </a:tabLst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wiedza i umiejętności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z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zakresu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gramatyki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stanowią podstawę 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do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kształcenia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kolejnych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umiejętności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uczniów.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16516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50" b="1" dirty="0">
                          <a:solidFill>
                            <a:srgbClr val="7030A0"/>
                          </a:solidFill>
                          <a:latin typeface="Calibri"/>
                          <a:cs typeface="Calibri"/>
                        </a:rPr>
                        <a:t>Kategoria</a:t>
                      </a:r>
                      <a:r>
                        <a:rPr sz="1350" b="1" spc="125" dirty="0">
                          <a:solidFill>
                            <a:srgbClr val="7030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dirty="0">
                          <a:solidFill>
                            <a:srgbClr val="7030A0"/>
                          </a:solidFill>
                          <a:latin typeface="Calibri"/>
                          <a:cs typeface="Calibri"/>
                        </a:rPr>
                        <a:t>normatywna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6600"/>
                      </a:solidFill>
                      <a:prstDash val="solid"/>
                    </a:lnL>
                    <a:lnR w="9525">
                      <a:solidFill>
                        <a:srgbClr val="006600"/>
                      </a:solidFill>
                      <a:prstDash val="solid"/>
                    </a:lnR>
                    <a:lnT w="9525">
                      <a:solidFill>
                        <a:srgbClr val="006600"/>
                      </a:solidFill>
                      <a:prstDash val="solid"/>
                    </a:lnT>
                    <a:lnB w="9525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1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6600"/>
                      </a:solidFill>
                      <a:prstDash val="solid"/>
                    </a:lnR>
                    <a:lnT w="9525">
                      <a:solidFill>
                        <a:srgbClr val="0066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9525">
                      <a:solidFill>
                        <a:srgbClr val="006600"/>
                      </a:solidFill>
                      <a:prstDash val="solid"/>
                    </a:lnL>
                    <a:lnR w="9525">
                      <a:solidFill>
                        <a:srgbClr val="006600"/>
                      </a:solidFill>
                      <a:prstDash val="solid"/>
                    </a:lnR>
                    <a:lnT w="9525">
                      <a:solidFill>
                        <a:srgbClr val="006600"/>
                      </a:solidFill>
                      <a:prstDash val="solid"/>
                    </a:lnT>
                    <a:lnB w="9525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30122" y="3782047"/>
          <a:ext cx="6910068" cy="24622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3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6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2695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5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Zróżnicowanie</a:t>
                      </a:r>
                      <a:r>
                        <a:rPr sz="1550" spc="-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języka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C55A1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3850" marR="680720" indent="-251460">
                        <a:lnSpc>
                          <a:spcPct val="105800"/>
                        </a:lnSpc>
                        <a:spcBef>
                          <a:spcPts val="165"/>
                        </a:spcBef>
                        <a:buFont typeface="Wingdings"/>
                        <a:buChar char=""/>
                        <a:tabLst>
                          <a:tab pos="324485" algn="l"/>
                        </a:tabLst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zasób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leksykalny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ucznia -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dalsze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bogacenie słownictwa, 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rozwoju jego zasobu</a:t>
                      </a:r>
                      <a:r>
                        <a:rPr sz="135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leksykalnego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323850" indent="-25209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Wingdings"/>
                        <a:buChar char=""/>
                        <a:tabLst>
                          <a:tab pos="324485" algn="l"/>
                        </a:tabLst>
                      </a:pPr>
                      <a:r>
                        <a:rPr sz="1350" spc="10" dirty="0">
                          <a:latin typeface="Calibri"/>
                          <a:cs typeface="Calibri"/>
                        </a:rPr>
                        <a:t>rozumienie dosłowne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przenośne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znaczeń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na</a:t>
                      </a:r>
                      <a:r>
                        <a:rPr sz="135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poziomie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323850" marR="78105" algn="just">
                        <a:lnSpc>
                          <a:spcPct val="103800"/>
                        </a:lnSpc>
                        <a:spcBef>
                          <a:spcPts val="35"/>
                        </a:spcBef>
                      </a:pPr>
                      <a:r>
                        <a:rPr sz="1350" spc="20" dirty="0">
                          <a:latin typeface="Calibri"/>
                          <a:cs typeface="Calibri"/>
                        </a:rPr>
                        <a:t>leksykalnym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stylistycznym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wypowiedzi, określanie istoty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ich 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wieloznaczności, </a:t>
                      </a:r>
                      <a:r>
                        <a:rPr sz="1350" spc="20" dirty="0">
                          <a:latin typeface="Calibri"/>
                          <a:cs typeface="Calibri"/>
                        </a:rPr>
                        <a:t>synonimika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leksykalna, homonimia, antonimia 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wyrazowa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323850" marR="254635" indent="-251460">
                        <a:lnSpc>
                          <a:spcPct val="101800"/>
                        </a:lnSpc>
                        <a:spcBef>
                          <a:spcPts val="65"/>
                        </a:spcBef>
                        <a:buFont typeface="Wingdings"/>
                        <a:buChar char=""/>
                        <a:tabLst>
                          <a:tab pos="324485" algn="l"/>
                        </a:tabLst>
                      </a:pPr>
                      <a:r>
                        <a:rPr sz="1350" spc="15" dirty="0">
                          <a:latin typeface="Calibri"/>
                          <a:cs typeface="Calibri"/>
                        </a:rPr>
                        <a:t>odmiany stylistyczne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współczesnej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polszczyzny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oraz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stylizacja 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350" spc="-5" dirty="0">
                          <a:latin typeface="Calibri"/>
                          <a:cs typeface="Calibri"/>
                        </a:rPr>
                        <a:t>jej</a:t>
                      </a:r>
                      <a:r>
                        <a:rPr sz="13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funkcje;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323850" marR="849630" indent="-251460">
                        <a:lnSpc>
                          <a:spcPct val="101800"/>
                        </a:lnSpc>
                        <a:spcBef>
                          <a:spcPts val="65"/>
                        </a:spcBef>
                        <a:buFont typeface="Wingdings"/>
                        <a:buChar char=""/>
                        <a:tabLst>
                          <a:tab pos="324485" algn="l"/>
                        </a:tabLst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język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potoczny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jako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podstawa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współczesnego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języka 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polskiego.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11957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350" b="1" dirty="0">
                          <a:solidFill>
                            <a:srgbClr val="7030A0"/>
                          </a:solidFill>
                          <a:latin typeface="Calibri"/>
                          <a:cs typeface="Calibri"/>
                        </a:rPr>
                        <a:t>Kategoria </a:t>
                      </a:r>
                      <a:r>
                        <a:rPr sz="1350" b="1" spc="5" dirty="0">
                          <a:solidFill>
                            <a:srgbClr val="7030A0"/>
                          </a:solidFill>
                          <a:latin typeface="Calibri"/>
                          <a:cs typeface="Calibri"/>
                        </a:rPr>
                        <a:t>semantyczna </a:t>
                      </a:r>
                      <a:r>
                        <a:rPr sz="1350" b="1" spc="15" dirty="0">
                          <a:solidFill>
                            <a:srgbClr val="7030A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350" b="1" spc="-10" dirty="0">
                          <a:solidFill>
                            <a:srgbClr val="7030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spc="5" dirty="0">
                          <a:solidFill>
                            <a:srgbClr val="7030A0"/>
                          </a:solidFill>
                          <a:latin typeface="Calibri"/>
                          <a:cs typeface="Calibri"/>
                        </a:rPr>
                        <a:t>znaczenie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095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95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03901" y="2871429"/>
            <a:ext cx="393700" cy="24561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7B217F"/>
                </a:solidFill>
                <a:latin typeface="Myriad Pro Cond"/>
                <a:cs typeface="Myriad Pro Cond"/>
              </a:rPr>
              <a:t>Kompetencje</a:t>
            </a:r>
            <a:r>
              <a:rPr sz="2400" b="1" spc="-55" dirty="0">
                <a:solidFill>
                  <a:srgbClr val="7B217F"/>
                </a:solidFill>
                <a:latin typeface="Myriad Pro Cond"/>
                <a:cs typeface="Myriad Pro Cond"/>
              </a:rPr>
              <a:t> </a:t>
            </a:r>
            <a:r>
              <a:rPr sz="2400" b="1" spc="-10" dirty="0">
                <a:solidFill>
                  <a:srgbClr val="7B217F"/>
                </a:solidFill>
                <a:latin typeface="Myriad Pro Cond"/>
                <a:cs typeface="Myriad Pro Cond"/>
              </a:rPr>
              <a:t>językowe</a:t>
            </a:r>
            <a:endParaRPr sz="2400">
              <a:latin typeface="Myriad Pro Cond"/>
              <a:cs typeface="Myriad Pro Cond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6" name="object 6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92299"/>
            <a:ext cx="26504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solidFill>
                  <a:srgbClr val="392E64"/>
                </a:solidFill>
              </a:rPr>
              <a:t>Nowy </a:t>
            </a:r>
            <a:r>
              <a:rPr spc="-5" dirty="0">
                <a:solidFill>
                  <a:srgbClr val="392E64"/>
                </a:solidFill>
              </a:rPr>
              <a:t>ustrój</a:t>
            </a:r>
            <a:r>
              <a:rPr spc="-65" dirty="0">
                <a:solidFill>
                  <a:srgbClr val="392E64"/>
                </a:solidFill>
              </a:rPr>
              <a:t> </a:t>
            </a:r>
            <a:r>
              <a:rPr spc="-10" dirty="0">
                <a:solidFill>
                  <a:srgbClr val="392E64"/>
                </a:solidFill>
              </a:rPr>
              <a:t>szkolny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1329499"/>
            <a:ext cx="9571355" cy="458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1615">
              <a:lnSpc>
                <a:spcPts val="3000"/>
              </a:lnSpc>
              <a:spcBef>
                <a:spcPts val="100"/>
              </a:spcBef>
            </a:pPr>
            <a:r>
              <a:rPr sz="2400" spc="-35" dirty="0">
                <a:latin typeface="Calibri"/>
                <a:cs typeface="Calibri"/>
              </a:rPr>
              <a:t>Typy </a:t>
            </a:r>
            <a:r>
              <a:rPr sz="2400" spc="-25" dirty="0">
                <a:latin typeface="Calibri"/>
                <a:cs typeface="Calibri"/>
              </a:rPr>
              <a:t>szkół </a:t>
            </a:r>
            <a:r>
              <a:rPr sz="2400" spc="-10" dirty="0">
                <a:latin typeface="Calibri"/>
                <a:cs typeface="Calibri"/>
              </a:rPr>
              <a:t>określa </a:t>
            </a:r>
            <a:r>
              <a:rPr sz="2400" dirty="0">
                <a:latin typeface="Calibri"/>
                <a:cs typeface="Calibri"/>
              </a:rPr>
              <a:t>art. 18 </a:t>
            </a:r>
            <a:r>
              <a:rPr sz="2400" spc="-15" dirty="0">
                <a:latin typeface="Calibri"/>
                <a:cs typeface="Calibri"/>
              </a:rPr>
              <a:t>ustawy </a:t>
            </a:r>
            <a:r>
              <a:rPr sz="2400" spc="-20" dirty="0">
                <a:latin typeface="Calibri"/>
                <a:cs typeface="Calibri"/>
              </a:rPr>
              <a:t>Prawo </a:t>
            </a:r>
            <a:r>
              <a:rPr sz="2400" spc="-15" dirty="0">
                <a:latin typeface="Calibri"/>
                <a:cs typeface="Calibri"/>
              </a:rPr>
              <a:t>oświatowe, </a:t>
            </a:r>
            <a:r>
              <a:rPr sz="2400" spc="-10" dirty="0">
                <a:latin typeface="Calibri"/>
                <a:cs typeface="Calibri"/>
              </a:rPr>
              <a:t>zgodnie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5" dirty="0">
                <a:latin typeface="Calibri"/>
                <a:cs typeface="Calibri"/>
              </a:rPr>
              <a:t>którym </a:t>
            </a:r>
            <a:r>
              <a:rPr sz="2400" spc="-25" dirty="0">
                <a:latin typeface="Calibri"/>
                <a:cs typeface="Calibri"/>
              </a:rPr>
              <a:t>szkoły  </a:t>
            </a:r>
            <a:r>
              <a:rPr sz="2400" spc="-5" dirty="0">
                <a:latin typeface="Calibri"/>
                <a:cs typeface="Calibri"/>
              </a:rPr>
              <a:t>publiczne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5" dirty="0">
                <a:latin typeface="Calibri"/>
                <a:cs typeface="Calibri"/>
              </a:rPr>
              <a:t>niepubliczne dzielą się na następujące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typy:</a:t>
            </a:r>
            <a:endParaRPr sz="2400">
              <a:latin typeface="Calibri"/>
              <a:cs typeface="Calibri"/>
            </a:endParaRPr>
          </a:p>
          <a:p>
            <a:pPr marL="469900" indent="-326390">
              <a:lnSpc>
                <a:spcPct val="100000"/>
              </a:lnSpc>
              <a:buAutoNum type="arabicParenR"/>
              <a:tabLst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ośmioletnią </a:t>
            </a:r>
            <a:r>
              <a:rPr sz="2400" spc="-20" dirty="0">
                <a:latin typeface="Calibri"/>
                <a:cs typeface="Calibri"/>
              </a:rPr>
              <a:t>szkołę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podstawową;</a:t>
            </a:r>
            <a:endParaRPr sz="2400">
              <a:latin typeface="Calibri"/>
              <a:cs typeface="Calibri"/>
            </a:endParaRPr>
          </a:p>
          <a:p>
            <a:pPr marL="469900" indent="-326390">
              <a:lnSpc>
                <a:spcPct val="100000"/>
              </a:lnSpc>
              <a:spcBef>
                <a:spcPts val="120"/>
              </a:spcBef>
              <a:buAutoNum type="arabicParenR"/>
              <a:tabLst>
                <a:tab pos="469900" algn="l"/>
              </a:tabLst>
            </a:pPr>
            <a:r>
              <a:rPr sz="2400" spc="-20" dirty="0">
                <a:latin typeface="Calibri"/>
                <a:cs typeface="Calibri"/>
              </a:rPr>
              <a:t>szkoły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ponadpodstawowe:</a:t>
            </a:r>
            <a:endParaRPr sz="2400">
              <a:latin typeface="Calibri"/>
              <a:cs typeface="Calibri"/>
            </a:endParaRPr>
          </a:p>
          <a:p>
            <a:pPr marL="948690" lvl="1" indent="-360680">
              <a:lnSpc>
                <a:spcPct val="100000"/>
              </a:lnSpc>
              <a:spcBef>
                <a:spcPts val="120"/>
              </a:spcBef>
              <a:buAutoNum type="alphaLcParenR"/>
              <a:tabLst>
                <a:tab pos="949325" algn="l"/>
              </a:tabLst>
            </a:pPr>
            <a:r>
              <a:rPr sz="2400" spc="-10" dirty="0">
                <a:latin typeface="Calibri"/>
                <a:cs typeface="Calibri"/>
              </a:rPr>
              <a:t>czteroletnie </a:t>
            </a:r>
            <a:r>
              <a:rPr sz="2400" spc="-5" dirty="0">
                <a:latin typeface="Calibri"/>
                <a:cs typeface="Calibri"/>
              </a:rPr>
              <a:t>liceum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ogólnokształcące,</a:t>
            </a:r>
            <a:endParaRPr sz="2400">
              <a:latin typeface="Calibri"/>
              <a:cs typeface="Calibri"/>
            </a:endParaRPr>
          </a:p>
          <a:p>
            <a:pPr marL="948690" lvl="1" indent="-360680">
              <a:lnSpc>
                <a:spcPct val="100000"/>
              </a:lnSpc>
              <a:spcBef>
                <a:spcPts val="120"/>
              </a:spcBef>
              <a:buAutoNum type="alphaLcParenR"/>
              <a:tabLst>
                <a:tab pos="949325" algn="l"/>
              </a:tabLst>
            </a:pPr>
            <a:r>
              <a:rPr sz="2400" spc="-5" dirty="0">
                <a:latin typeface="Calibri"/>
                <a:cs typeface="Calibri"/>
              </a:rPr>
              <a:t>pięcioletnie </a:t>
            </a:r>
            <a:r>
              <a:rPr sz="2400" spc="-10" dirty="0">
                <a:latin typeface="Calibri"/>
                <a:cs typeface="Calibri"/>
              </a:rPr>
              <a:t>technikum,</a:t>
            </a:r>
            <a:endParaRPr sz="2400">
              <a:latin typeface="Calibri"/>
              <a:cs typeface="Calibri"/>
            </a:endParaRPr>
          </a:p>
          <a:p>
            <a:pPr marL="948690" lvl="1" indent="-360680">
              <a:lnSpc>
                <a:spcPct val="100000"/>
              </a:lnSpc>
              <a:spcBef>
                <a:spcPts val="120"/>
              </a:spcBef>
              <a:buAutoNum type="alphaLcParenR"/>
              <a:tabLst>
                <a:tab pos="948055" algn="l"/>
                <a:tab pos="949325" algn="l"/>
              </a:tabLst>
            </a:pPr>
            <a:r>
              <a:rPr sz="2400" spc="-5" dirty="0">
                <a:latin typeface="Calibri"/>
                <a:cs typeface="Calibri"/>
              </a:rPr>
              <a:t>trzyletnią </a:t>
            </a:r>
            <a:r>
              <a:rPr sz="2400" spc="-15" dirty="0">
                <a:latin typeface="Calibri"/>
                <a:cs typeface="Calibri"/>
              </a:rPr>
              <a:t>branżową </a:t>
            </a:r>
            <a:r>
              <a:rPr sz="2400" spc="-20" dirty="0">
                <a:latin typeface="Calibri"/>
                <a:cs typeface="Calibri"/>
              </a:rPr>
              <a:t>szkołę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stopnia,</a:t>
            </a:r>
            <a:endParaRPr sz="2400">
              <a:latin typeface="Calibri"/>
              <a:cs typeface="Calibri"/>
            </a:endParaRPr>
          </a:p>
          <a:p>
            <a:pPr marL="948690" lvl="1" indent="-360680">
              <a:lnSpc>
                <a:spcPct val="100000"/>
              </a:lnSpc>
              <a:spcBef>
                <a:spcPts val="120"/>
              </a:spcBef>
              <a:buAutoNum type="alphaLcParenR"/>
              <a:tabLst>
                <a:tab pos="949325" algn="l"/>
              </a:tabLst>
            </a:pPr>
            <a:r>
              <a:rPr sz="2400" spc="-5" dirty="0">
                <a:latin typeface="Calibri"/>
                <a:cs typeface="Calibri"/>
              </a:rPr>
              <a:t>trzyletnią </a:t>
            </a:r>
            <a:r>
              <a:rPr sz="2400" spc="-20" dirty="0">
                <a:latin typeface="Calibri"/>
                <a:cs typeface="Calibri"/>
              </a:rPr>
              <a:t>szkołę </a:t>
            </a:r>
            <a:r>
              <a:rPr sz="2400" spc="-5" dirty="0">
                <a:latin typeface="Calibri"/>
                <a:cs typeface="Calibri"/>
              </a:rPr>
              <a:t>specjalną </a:t>
            </a:r>
            <a:r>
              <a:rPr sz="2400" spc="-10" dirty="0">
                <a:latin typeface="Calibri"/>
                <a:cs typeface="Calibri"/>
              </a:rPr>
              <a:t>przysposabiającą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pracy,</a:t>
            </a:r>
            <a:endParaRPr sz="2400">
              <a:latin typeface="Calibri"/>
              <a:cs typeface="Calibri"/>
            </a:endParaRPr>
          </a:p>
          <a:p>
            <a:pPr marL="948690" lvl="1" indent="-360680">
              <a:lnSpc>
                <a:spcPct val="100000"/>
              </a:lnSpc>
              <a:spcBef>
                <a:spcPts val="120"/>
              </a:spcBef>
              <a:buAutoNum type="alphaLcParenR"/>
              <a:tabLst>
                <a:tab pos="949325" algn="l"/>
              </a:tabLst>
            </a:pPr>
            <a:r>
              <a:rPr sz="2400" spc="-5" dirty="0">
                <a:latin typeface="Calibri"/>
                <a:cs typeface="Calibri"/>
              </a:rPr>
              <a:t>dwuletnią </a:t>
            </a:r>
            <a:r>
              <a:rPr sz="2400" spc="-15" dirty="0">
                <a:latin typeface="Calibri"/>
                <a:cs typeface="Calibri"/>
              </a:rPr>
              <a:t>branżową </a:t>
            </a:r>
            <a:r>
              <a:rPr sz="2400" spc="-20" dirty="0">
                <a:latin typeface="Calibri"/>
                <a:cs typeface="Calibri"/>
              </a:rPr>
              <a:t>szkołę </a:t>
            </a:r>
            <a:r>
              <a:rPr sz="2400" dirty="0">
                <a:latin typeface="Calibri"/>
                <a:cs typeface="Calibri"/>
              </a:rPr>
              <a:t>II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stopnia,</a:t>
            </a:r>
            <a:endParaRPr sz="2400">
              <a:latin typeface="Calibri"/>
              <a:cs typeface="Calibri"/>
            </a:endParaRPr>
          </a:p>
          <a:p>
            <a:pPr marL="948690" marR="5080" lvl="1" indent="-360045">
              <a:lnSpc>
                <a:spcPct val="104200"/>
              </a:lnSpc>
              <a:buAutoNum type="alphaLcParenR"/>
              <a:tabLst>
                <a:tab pos="948055" algn="l"/>
                <a:tab pos="949325" algn="l"/>
              </a:tabLst>
            </a:pPr>
            <a:r>
              <a:rPr sz="2400" spc="-20" dirty="0">
                <a:latin typeface="Calibri"/>
                <a:cs typeface="Calibri"/>
              </a:rPr>
              <a:t>szkołę </a:t>
            </a:r>
            <a:r>
              <a:rPr sz="2400" spc="-5" dirty="0">
                <a:latin typeface="Calibri"/>
                <a:cs typeface="Calibri"/>
              </a:rPr>
              <a:t>policealną dla osób </a:t>
            </a:r>
            <a:r>
              <a:rPr sz="2400" spc="-10" dirty="0">
                <a:latin typeface="Calibri"/>
                <a:cs typeface="Calibri"/>
              </a:rPr>
              <a:t>posiadających wykształcenie średnie </a:t>
            </a:r>
            <a:r>
              <a:rPr sz="2400" spc="-5" dirty="0">
                <a:latin typeface="Calibri"/>
                <a:cs typeface="Calibri"/>
              </a:rPr>
              <a:t>lub  </a:t>
            </a:r>
            <a:r>
              <a:rPr sz="2400" spc="-10" dirty="0">
                <a:latin typeface="Calibri"/>
                <a:cs typeface="Calibri"/>
              </a:rPr>
              <a:t>wykształcenie średnie </a:t>
            </a:r>
            <a:r>
              <a:rPr sz="2400" spc="-20" dirty="0">
                <a:latin typeface="Calibri"/>
                <a:cs typeface="Calibri"/>
              </a:rPr>
              <a:t>branżowe,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10" dirty="0">
                <a:latin typeface="Calibri"/>
                <a:cs typeface="Calibri"/>
              </a:rPr>
              <a:t>okresie nauczania </a:t>
            </a:r>
            <a:r>
              <a:rPr sz="2400" spc="-5" dirty="0">
                <a:latin typeface="Calibri"/>
                <a:cs typeface="Calibri"/>
              </a:rPr>
              <a:t>nie </a:t>
            </a:r>
            <a:r>
              <a:rPr sz="2400" spc="-15" dirty="0">
                <a:latin typeface="Calibri"/>
                <a:cs typeface="Calibri"/>
              </a:rPr>
              <a:t>dłuższym </a:t>
            </a:r>
            <a:r>
              <a:rPr sz="2400" spc="-5" dirty="0">
                <a:latin typeface="Calibri"/>
                <a:cs typeface="Calibri"/>
              </a:rPr>
              <a:t>niż  </a:t>
            </a:r>
            <a:r>
              <a:rPr sz="2400" dirty="0">
                <a:latin typeface="Calibri"/>
                <a:cs typeface="Calibri"/>
              </a:rPr>
              <a:t>2,5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roku.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760250"/>
            <a:ext cx="307530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Kompetencje </a:t>
            </a:r>
            <a:r>
              <a:rPr sz="2400" spc="-10" dirty="0">
                <a:solidFill>
                  <a:srgbClr val="000000"/>
                </a:solidFill>
              </a:rPr>
              <a:t>językowe</a:t>
            </a:r>
            <a:endParaRPr sz="2400"/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0" dirty="0"/>
              <a:t>Podstawa</a:t>
            </a:r>
            <a:r>
              <a:rPr spc="-45" dirty="0"/>
              <a:t> </a:t>
            </a:r>
            <a:r>
              <a:rPr spc="-10" dirty="0"/>
              <a:t>programowa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96598" y="1887571"/>
          <a:ext cx="6957059" cy="1164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9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7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0877">
                <a:tc>
                  <a:txBody>
                    <a:bodyPr/>
                    <a:lstStyle/>
                    <a:p>
                      <a:pPr marL="437515" marR="173990" indent="-268605">
                        <a:lnSpc>
                          <a:spcPct val="105800"/>
                        </a:lnSpc>
                        <a:spcBef>
                          <a:spcPts val="160"/>
                        </a:spcBef>
                      </a:pPr>
                      <a:r>
                        <a:rPr sz="13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Komunikacja 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językowa  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3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kultura</a:t>
                      </a:r>
                      <a:r>
                        <a:rPr sz="135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języka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9525">
                      <a:solidFill>
                        <a:srgbClr val="ED7D31"/>
                      </a:solidFill>
                      <a:prstDash val="solid"/>
                    </a:lnL>
                    <a:lnR w="9525">
                      <a:solidFill>
                        <a:srgbClr val="ED7D31"/>
                      </a:solidFill>
                      <a:prstDash val="solid"/>
                    </a:lnR>
                    <a:lnT w="9525">
                      <a:solidFill>
                        <a:srgbClr val="ED7D31"/>
                      </a:solidFill>
                      <a:prstDash val="solid"/>
                    </a:lnT>
                    <a:lnB w="9525">
                      <a:solidFill>
                        <a:srgbClr val="ED7D31"/>
                      </a:solidFill>
                      <a:prstDash val="solid"/>
                    </a:lnB>
                    <a:solidFill>
                      <a:srgbClr val="54823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5120" marR="536575" indent="-251460">
                        <a:lnSpc>
                          <a:spcPct val="105800"/>
                        </a:lnSpc>
                        <a:spcBef>
                          <a:spcPts val="160"/>
                        </a:spcBef>
                        <a:buFont typeface="Wingdings"/>
                        <a:buChar char=""/>
                        <a:tabLst>
                          <a:tab pos="325755" algn="l"/>
                        </a:tabLst>
                      </a:pPr>
                      <a:r>
                        <a:rPr sz="1350" spc="10" dirty="0">
                          <a:latin typeface="Calibri"/>
                          <a:cs typeface="Calibri"/>
                        </a:rPr>
                        <a:t>kształtowanie zachowań językowych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grupie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społecznej, 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różnych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sytuacjach</a:t>
                      </a:r>
                      <a:r>
                        <a:rPr sz="135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komunikacyjnych;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325120" indent="-25209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Wingdings"/>
                        <a:buChar char=""/>
                        <a:tabLst>
                          <a:tab pos="325755" algn="l"/>
                        </a:tabLst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kształcenie i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rozwijanie kolejnych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kompetencji</a:t>
                      </a:r>
                      <a:r>
                        <a:rPr sz="135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ucznia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325120" marR="664210">
                        <a:lnSpc>
                          <a:spcPct val="101800"/>
                        </a:lnSpc>
                        <a:spcBef>
                          <a:spcPts val="65"/>
                        </a:spcBef>
                      </a:pPr>
                      <a:r>
                        <a:rPr sz="1350" spc="10" dirty="0">
                          <a:latin typeface="Calibri"/>
                          <a:cs typeface="Calibri"/>
                        </a:rPr>
                        <a:t>zapisanych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zarówno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obszarze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kształcenia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literackiego 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kulturowego, jak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1350" spc="25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obszarze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tworzenia</a:t>
                      </a:r>
                      <a:r>
                        <a:rPr sz="135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wypowiedzi.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9525">
                      <a:solidFill>
                        <a:srgbClr val="ED7D31"/>
                      </a:solidFill>
                      <a:prstDash val="solid"/>
                    </a:lnL>
                    <a:lnR w="9525">
                      <a:solidFill>
                        <a:srgbClr val="ED7D31"/>
                      </a:solidFill>
                      <a:prstDash val="solid"/>
                    </a:lnR>
                    <a:lnT w="9525">
                      <a:solidFill>
                        <a:srgbClr val="ED7D31"/>
                      </a:solidFill>
                      <a:prstDash val="solid"/>
                    </a:lnT>
                    <a:lnB w="9525">
                      <a:solidFill>
                        <a:srgbClr val="ED7D3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2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D7D31"/>
                      </a:solidFill>
                      <a:prstDash val="solid"/>
                    </a:lnR>
                    <a:lnT w="9525">
                      <a:solidFill>
                        <a:srgbClr val="ED7D31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9525">
                      <a:solidFill>
                        <a:srgbClr val="ED7D31"/>
                      </a:solidFill>
                      <a:prstDash val="solid"/>
                    </a:lnL>
                    <a:lnR w="9525">
                      <a:solidFill>
                        <a:srgbClr val="ED7D31"/>
                      </a:solidFill>
                      <a:prstDash val="solid"/>
                    </a:lnR>
                    <a:lnT w="9525">
                      <a:solidFill>
                        <a:srgbClr val="ED7D31"/>
                      </a:solidFill>
                      <a:prstDash val="solid"/>
                    </a:lnT>
                    <a:lnB w="9525">
                      <a:solidFill>
                        <a:srgbClr val="ED7D3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600790" y="3293888"/>
            <a:ext cx="1978025" cy="569595"/>
          </a:xfrm>
          <a:prstGeom prst="rect">
            <a:avLst/>
          </a:prstGeom>
          <a:solidFill>
            <a:srgbClr val="2E75B6"/>
          </a:solidFill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Ortografia</a:t>
            </a:r>
            <a:endParaRPr sz="15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interpunkcja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8765" y="3293888"/>
            <a:ext cx="4995545" cy="3107690"/>
          </a:xfrm>
          <a:prstGeom prst="rect">
            <a:avLst/>
          </a:prstGeom>
          <a:ln w="8385">
            <a:solidFill>
              <a:srgbClr val="2E75B6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329565" marR="147955" indent="-251460">
              <a:lnSpc>
                <a:spcPct val="105800"/>
              </a:lnSpc>
              <a:spcBef>
                <a:spcPts val="140"/>
              </a:spcBef>
              <a:buFont typeface="Wingdings"/>
              <a:buChar char=""/>
              <a:tabLst>
                <a:tab pos="330200" algn="l"/>
              </a:tabLst>
            </a:pPr>
            <a:r>
              <a:rPr sz="1350" spc="10" dirty="0">
                <a:latin typeface="Calibri"/>
                <a:cs typeface="Calibri"/>
              </a:rPr>
              <a:t>nieznajomość </a:t>
            </a:r>
            <a:r>
              <a:rPr sz="1350" dirty="0">
                <a:latin typeface="Calibri"/>
                <a:cs typeface="Calibri"/>
              </a:rPr>
              <a:t>reguł </a:t>
            </a:r>
            <a:r>
              <a:rPr sz="1350" spc="10" dirty="0">
                <a:latin typeface="Calibri"/>
                <a:cs typeface="Calibri"/>
              </a:rPr>
              <a:t>ortograficznych </a:t>
            </a:r>
            <a:r>
              <a:rPr sz="1350" spc="5" dirty="0">
                <a:latin typeface="Calibri"/>
                <a:cs typeface="Calibri"/>
              </a:rPr>
              <a:t>i </a:t>
            </a:r>
            <a:r>
              <a:rPr sz="1350" spc="15" dirty="0">
                <a:latin typeface="Calibri"/>
                <a:cs typeface="Calibri"/>
              </a:rPr>
              <a:t>interpunkcyjnych </a:t>
            </a:r>
            <a:r>
              <a:rPr sz="1350" dirty="0">
                <a:latin typeface="Calibri"/>
                <a:cs typeface="Calibri"/>
              </a:rPr>
              <a:t>zaburza  </a:t>
            </a:r>
            <a:r>
              <a:rPr sz="1350" spc="15" dirty="0">
                <a:latin typeface="Calibri"/>
                <a:cs typeface="Calibri"/>
              </a:rPr>
              <a:t>komunikację</a:t>
            </a:r>
            <a:endParaRPr sz="1350">
              <a:latin typeface="Calibri"/>
              <a:cs typeface="Calibri"/>
            </a:endParaRPr>
          </a:p>
          <a:p>
            <a:pPr marL="329565" indent="-252095">
              <a:lnSpc>
                <a:spcPct val="100000"/>
              </a:lnSpc>
              <a:spcBef>
                <a:spcPts val="25"/>
              </a:spcBef>
              <a:buFont typeface="Wingdings"/>
              <a:buChar char=""/>
              <a:tabLst>
                <a:tab pos="330200" algn="l"/>
              </a:tabLst>
            </a:pPr>
            <a:r>
              <a:rPr sz="1350" spc="10" dirty="0">
                <a:latin typeface="Calibri"/>
                <a:cs typeface="Calibri"/>
              </a:rPr>
              <a:t>kształtowanie </a:t>
            </a:r>
            <a:r>
              <a:rPr sz="1350" spc="5" dirty="0">
                <a:latin typeface="Calibri"/>
                <a:cs typeface="Calibri"/>
              </a:rPr>
              <a:t>sprawności ortograficzno–praktycznej,</a:t>
            </a:r>
            <a:r>
              <a:rPr sz="1350" spc="185" dirty="0">
                <a:latin typeface="Calibri"/>
                <a:cs typeface="Calibri"/>
              </a:rPr>
              <a:t> </a:t>
            </a:r>
            <a:r>
              <a:rPr sz="1350" spc="15" dirty="0">
                <a:latin typeface="Calibri"/>
                <a:cs typeface="Calibri"/>
              </a:rPr>
              <a:t>czyli</a:t>
            </a:r>
            <a:endParaRPr sz="1350">
              <a:latin typeface="Calibri"/>
              <a:cs typeface="Calibri"/>
            </a:endParaRPr>
          </a:p>
          <a:p>
            <a:pPr marL="329565" marR="220979">
              <a:lnSpc>
                <a:spcPct val="101800"/>
              </a:lnSpc>
              <a:spcBef>
                <a:spcPts val="70"/>
              </a:spcBef>
            </a:pPr>
            <a:r>
              <a:rPr sz="1350" spc="5" dirty="0">
                <a:latin typeface="Calibri"/>
                <a:cs typeface="Calibri"/>
              </a:rPr>
              <a:t>umiejętności </a:t>
            </a:r>
            <a:r>
              <a:rPr sz="1350" spc="10" dirty="0">
                <a:latin typeface="Calibri"/>
                <a:cs typeface="Calibri"/>
              </a:rPr>
              <a:t>poprawnego pisania, </a:t>
            </a:r>
            <a:r>
              <a:rPr sz="1350" spc="5" dirty="0">
                <a:latin typeface="Calibri"/>
                <a:cs typeface="Calibri"/>
              </a:rPr>
              <a:t>popartej </a:t>
            </a:r>
            <a:r>
              <a:rPr sz="1350" spc="10" dirty="0">
                <a:latin typeface="Calibri"/>
                <a:cs typeface="Calibri"/>
              </a:rPr>
              <a:t>znajomością  odpowiednich </a:t>
            </a:r>
            <a:r>
              <a:rPr sz="1350" dirty="0">
                <a:latin typeface="Calibri"/>
                <a:cs typeface="Calibri"/>
              </a:rPr>
              <a:t>reguł </a:t>
            </a:r>
            <a:r>
              <a:rPr sz="1350" spc="10" dirty="0">
                <a:latin typeface="Calibri"/>
                <a:cs typeface="Calibri"/>
              </a:rPr>
              <a:t>ortograficznych </a:t>
            </a:r>
            <a:r>
              <a:rPr sz="1350" spc="5" dirty="0">
                <a:latin typeface="Calibri"/>
                <a:cs typeface="Calibri"/>
              </a:rPr>
              <a:t>(D. </a:t>
            </a:r>
            <a:r>
              <a:rPr sz="1350" spc="15" dirty="0">
                <a:latin typeface="Calibri"/>
                <a:cs typeface="Calibri"/>
              </a:rPr>
              <a:t>Krzyżyk, </a:t>
            </a:r>
            <a:r>
              <a:rPr sz="1350" spc="10" dirty="0">
                <a:latin typeface="Calibri"/>
                <a:cs typeface="Calibri"/>
              </a:rPr>
              <a:t>H.</a:t>
            </a:r>
            <a:r>
              <a:rPr sz="1350" spc="65" dirty="0">
                <a:latin typeface="Calibri"/>
                <a:cs typeface="Calibri"/>
              </a:rPr>
              <a:t> </a:t>
            </a:r>
            <a:r>
              <a:rPr sz="1350" spc="15" dirty="0">
                <a:latin typeface="Calibri"/>
                <a:cs typeface="Calibri"/>
              </a:rPr>
              <a:t>Synowiec)</a:t>
            </a:r>
            <a:endParaRPr sz="1350">
              <a:latin typeface="Calibri"/>
              <a:cs typeface="Calibri"/>
            </a:endParaRPr>
          </a:p>
          <a:p>
            <a:pPr marL="329565" marR="258445" indent="-251460">
              <a:lnSpc>
                <a:spcPct val="104299"/>
              </a:lnSpc>
              <a:spcBef>
                <a:spcPts val="25"/>
              </a:spcBef>
              <a:buFont typeface="Wingdings"/>
              <a:buChar char=""/>
              <a:tabLst>
                <a:tab pos="330200" algn="l"/>
              </a:tabLst>
            </a:pPr>
            <a:r>
              <a:rPr sz="1350" spc="10" dirty="0">
                <a:latin typeface="Calibri"/>
                <a:cs typeface="Calibri"/>
              </a:rPr>
              <a:t>kryterium </a:t>
            </a:r>
            <a:r>
              <a:rPr sz="1350" b="1" spc="10" dirty="0">
                <a:solidFill>
                  <a:srgbClr val="7030A0"/>
                </a:solidFill>
                <a:latin typeface="Calibri"/>
                <a:cs typeface="Calibri"/>
              </a:rPr>
              <a:t>fonetyczne, </a:t>
            </a:r>
            <a:r>
              <a:rPr sz="1350" b="1" spc="5" dirty="0">
                <a:solidFill>
                  <a:srgbClr val="7030A0"/>
                </a:solidFill>
                <a:latin typeface="Calibri"/>
                <a:cs typeface="Calibri"/>
              </a:rPr>
              <a:t>morfologiczne</a:t>
            </a:r>
            <a:r>
              <a:rPr sz="1350" spc="5" dirty="0">
                <a:latin typeface="Calibri"/>
                <a:cs typeface="Calibri"/>
              </a:rPr>
              <a:t>, </a:t>
            </a:r>
            <a:r>
              <a:rPr sz="1350" spc="15" dirty="0">
                <a:latin typeface="Calibri"/>
                <a:cs typeface="Calibri"/>
              </a:rPr>
              <a:t>mające </a:t>
            </a:r>
            <a:r>
              <a:rPr sz="1350" dirty="0">
                <a:latin typeface="Calibri"/>
                <a:cs typeface="Calibri"/>
              </a:rPr>
              <a:t>najszersze  </a:t>
            </a:r>
            <a:r>
              <a:rPr sz="1350" spc="10" dirty="0">
                <a:latin typeface="Calibri"/>
                <a:cs typeface="Calibri"/>
              </a:rPr>
              <a:t>zastosowanie </a:t>
            </a:r>
            <a:r>
              <a:rPr sz="1350" spc="25" dirty="0">
                <a:latin typeface="Calibri"/>
                <a:cs typeface="Calibri"/>
              </a:rPr>
              <a:t>w </a:t>
            </a:r>
            <a:r>
              <a:rPr sz="1350" spc="15" dirty="0">
                <a:latin typeface="Calibri"/>
                <a:cs typeface="Calibri"/>
              </a:rPr>
              <a:t>praktyce </a:t>
            </a:r>
            <a:r>
              <a:rPr sz="1350" dirty="0">
                <a:latin typeface="Calibri"/>
                <a:cs typeface="Calibri"/>
              </a:rPr>
              <a:t>szkolnej, </a:t>
            </a:r>
            <a:r>
              <a:rPr sz="1350" spc="15" dirty="0">
                <a:latin typeface="Calibri"/>
                <a:cs typeface="Calibri"/>
              </a:rPr>
              <a:t>powinny </a:t>
            </a:r>
            <a:r>
              <a:rPr sz="1350" spc="5" dirty="0">
                <a:latin typeface="Calibri"/>
                <a:cs typeface="Calibri"/>
              </a:rPr>
              <a:t>zostać  </a:t>
            </a:r>
            <a:r>
              <a:rPr sz="1350" spc="10" dirty="0">
                <a:latin typeface="Calibri"/>
                <a:cs typeface="Calibri"/>
              </a:rPr>
              <a:t>wprowadzone </a:t>
            </a:r>
            <a:r>
              <a:rPr sz="1350" dirty="0">
                <a:latin typeface="Calibri"/>
                <a:cs typeface="Calibri"/>
              </a:rPr>
              <a:t>przed </a:t>
            </a:r>
            <a:r>
              <a:rPr sz="1350" spc="5" dirty="0">
                <a:latin typeface="Calibri"/>
                <a:cs typeface="Calibri"/>
              </a:rPr>
              <a:t>regułami </a:t>
            </a:r>
            <a:r>
              <a:rPr sz="1350" spc="20" dirty="0">
                <a:latin typeface="Calibri"/>
                <a:cs typeface="Calibri"/>
              </a:rPr>
              <a:t>motywowanymi </a:t>
            </a:r>
            <a:r>
              <a:rPr sz="1350" spc="5" dirty="0">
                <a:latin typeface="Calibri"/>
                <a:cs typeface="Calibri"/>
              </a:rPr>
              <a:t>zasadą </a:t>
            </a:r>
            <a:r>
              <a:rPr sz="1350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7030A0"/>
                </a:solidFill>
                <a:latin typeface="Calibri"/>
                <a:cs typeface="Calibri"/>
              </a:rPr>
              <a:t>historyczną</a:t>
            </a:r>
            <a:r>
              <a:rPr sz="1350" spc="-5" dirty="0">
                <a:latin typeface="Calibri"/>
                <a:cs typeface="Calibri"/>
              </a:rPr>
              <a:t>. </a:t>
            </a:r>
            <a:r>
              <a:rPr sz="1350" spc="5" dirty="0">
                <a:latin typeface="Calibri"/>
                <a:cs typeface="Calibri"/>
              </a:rPr>
              <a:t>Jej </a:t>
            </a:r>
            <a:r>
              <a:rPr sz="1350" spc="10" dirty="0">
                <a:latin typeface="Calibri"/>
                <a:cs typeface="Calibri"/>
              </a:rPr>
              <a:t>znajomość </a:t>
            </a:r>
            <a:r>
              <a:rPr sz="1350" dirty="0">
                <a:latin typeface="Calibri"/>
                <a:cs typeface="Calibri"/>
              </a:rPr>
              <a:t>jest </a:t>
            </a:r>
            <a:r>
              <a:rPr sz="1350" spc="5" dirty="0">
                <a:latin typeface="Calibri"/>
                <a:cs typeface="Calibri"/>
              </a:rPr>
              <a:t>potrzebna dopiero </a:t>
            </a:r>
            <a:r>
              <a:rPr sz="1350" spc="10" dirty="0">
                <a:latin typeface="Calibri"/>
                <a:cs typeface="Calibri"/>
              </a:rPr>
              <a:t>wówczas,  </a:t>
            </a:r>
            <a:r>
              <a:rPr sz="1350" spc="15" dirty="0">
                <a:latin typeface="Calibri"/>
                <a:cs typeface="Calibri"/>
              </a:rPr>
              <a:t>gdy </a:t>
            </a:r>
            <a:r>
              <a:rPr sz="1350" spc="25" dirty="0">
                <a:latin typeface="Calibri"/>
                <a:cs typeface="Calibri"/>
              </a:rPr>
              <a:t>w wyniku </a:t>
            </a:r>
            <a:r>
              <a:rPr sz="1350" spc="10" dirty="0">
                <a:latin typeface="Calibri"/>
                <a:cs typeface="Calibri"/>
              </a:rPr>
              <a:t>analizy </a:t>
            </a:r>
            <a:r>
              <a:rPr sz="1350" spc="5" dirty="0">
                <a:latin typeface="Calibri"/>
                <a:cs typeface="Calibri"/>
              </a:rPr>
              <a:t>morfologicznej </a:t>
            </a:r>
            <a:r>
              <a:rPr sz="1350" spc="15" dirty="0">
                <a:latin typeface="Calibri"/>
                <a:cs typeface="Calibri"/>
              </a:rPr>
              <a:t>nie </a:t>
            </a:r>
            <a:r>
              <a:rPr sz="1350" spc="5" dirty="0">
                <a:latin typeface="Calibri"/>
                <a:cs typeface="Calibri"/>
              </a:rPr>
              <a:t>znajdziemy  uzasadnienia </a:t>
            </a:r>
            <a:r>
              <a:rPr sz="1350" spc="10" dirty="0">
                <a:latin typeface="Calibri"/>
                <a:cs typeface="Calibri"/>
              </a:rPr>
              <a:t>pisowni poszczególnych </a:t>
            </a:r>
            <a:r>
              <a:rPr sz="1350" dirty="0">
                <a:latin typeface="Calibri"/>
                <a:cs typeface="Calibri"/>
              </a:rPr>
              <a:t>wyrazów. </a:t>
            </a:r>
            <a:r>
              <a:rPr sz="1350" spc="15" dirty="0">
                <a:latin typeface="Calibri"/>
                <a:cs typeface="Calibri"/>
              </a:rPr>
              <a:t>Natomiast  </a:t>
            </a:r>
            <a:r>
              <a:rPr sz="1350" dirty="0">
                <a:latin typeface="Calibri"/>
                <a:cs typeface="Calibri"/>
              </a:rPr>
              <a:t>reguły </a:t>
            </a:r>
            <a:r>
              <a:rPr sz="1350" spc="5" dirty="0">
                <a:latin typeface="Calibri"/>
                <a:cs typeface="Calibri"/>
              </a:rPr>
              <a:t>oparte </a:t>
            </a:r>
            <a:r>
              <a:rPr sz="1350" spc="15" dirty="0">
                <a:latin typeface="Calibri"/>
                <a:cs typeface="Calibri"/>
              </a:rPr>
              <a:t>na </a:t>
            </a:r>
            <a:r>
              <a:rPr sz="1350" spc="5" dirty="0">
                <a:latin typeface="Calibri"/>
                <a:cs typeface="Calibri"/>
              </a:rPr>
              <a:t>zasadzie </a:t>
            </a:r>
            <a:r>
              <a:rPr sz="1350" b="1" spc="5" dirty="0">
                <a:solidFill>
                  <a:srgbClr val="7030A0"/>
                </a:solidFill>
                <a:latin typeface="Calibri"/>
                <a:cs typeface="Calibri"/>
              </a:rPr>
              <a:t>konwencjonalnej</a:t>
            </a:r>
            <a:r>
              <a:rPr sz="1350" b="1" spc="3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latin typeface="Calibri"/>
                <a:cs typeface="Calibri"/>
              </a:rPr>
              <a:t>powinny </a:t>
            </a:r>
            <a:r>
              <a:rPr sz="1350" spc="25" dirty="0">
                <a:latin typeface="Calibri"/>
                <a:cs typeface="Calibri"/>
              </a:rPr>
              <a:t>być  </a:t>
            </a:r>
            <a:r>
              <a:rPr sz="1350" spc="10" dirty="0">
                <a:latin typeface="Calibri"/>
                <a:cs typeface="Calibri"/>
              </a:rPr>
              <a:t>uwzględnione </a:t>
            </a:r>
            <a:r>
              <a:rPr sz="1350" spc="15" dirty="0">
                <a:latin typeface="Calibri"/>
                <a:cs typeface="Calibri"/>
              </a:rPr>
              <a:t>na </a:t>
            </a:r>
            <a:r>
              <a:rPr sz="1350" spc="25" dirty="0">
                <a:latin typeface="Calibri"/>
                <a:cs typeface="Calibri"/>
              </a:rPr>
              <a:t>samym </a:t>
            </a:r>
            <a:r>
              <a:rPr sz="1350" spc="5" dirty="0">
                <a:latin typeface="Calibri"/>
                <a:cs typeface="Calibri"/>
              </a:rPr>
              <a:t>końcu, </a:t>
            </a:r>
            <a:r>
              <a:rPr sz="1350" spc="15" dirty="0">
                <a:latin typeface="Calibri"/>
                <a:cs typeface="Calibri"/>
              </a:rPr>
              <a:t>gdy nie </a:t>
            </a:r>
            <a:r>
              <a:rPr sz="1350" spc="10" dirty="0">
                <a:latin typeface="Calibri"/>
                <a:cs typeface="Calibri"/>
              </a:rPr>
              <a:t>możemy się odwołać  </a:t>
            </a:r>
            <a:r>
              <a:rPr sz="1350" spc="15" dirty="0">
                <a:latin typeface="Calibri"/>
                <a:cs typeface="Calibri"/>
              </a:rPr>
              <a:t>do </a:t>
            </a:r>
            <a:r>
              <a:rPr sz="1350" spc="10" dirty="0">
                <a:latin typeface="Calibri"/>
                <a:cs typeface="Calibri"/>
              </a:rPr>
              <a:t>wprowadzonych </a:t>
            </a:r>
            <a:r>
              <a:rPr sz="1350" spc="5" dirty="0">
                <a:latin typeface="Calibri"/>
                <a:cs typeface="Calibri"/>
              </a:rPr>
              <a:t>wcześniej zasad (D.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Krzyżyk).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3901" y="2930829"/>
            <a:ext cx="393700" cy="24561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7B217F"/>
                </a:solidFill>
                <a:latin typeface="Myriad Pro Cond"/>
                <a:cs typeface="Myriad Pro Cond"/>
              </a:rPr>
              <a:t>Kompetencje</a:t>
            </a:r>
            <a:r>
              <a:rPr sz="2400" b="1" spc="-55" dirty="0">
                <a:solidFill>
                  <a:srgbClr val="7B217F"/>
                </a:solidFill>
                <a:latin typeface="Myriad Pro Cond"/>
                <a:cs typeface="Myriad Pro Cond"/>
              </a:rPr>
              <a:t> </a:t>
            </a:r>
            <a:r>
              <a:rPr sz="2400" b="1" spc="-10" dirty="0">
                <a:solidFill>
                  <a:srgbClr val="7B217F"/>
                </a:solidFill>
                <a:latin typeface="Myriad Pro Cond"/>
                <a:cs typeface="Myriad Pro Cond"/>
              </a:rPr>
              <a:t>językowe</a:t>
            </a:r>
            <a:endParaRPr sz="2400">
              <a:latin typeface="Myriad Pro Cond"/>
              <a:cs typeface="Myriad Pro Cond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7" name="object 7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84562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Kompetencje </a:t>
            </a:r>
            <a:r>
              <a:rPr spc="-15" dirty="0"/>
              <a:t>językowe </a:t>
            </a:r>
            <a:r>
              <a:rPr dirty="0"/>
              <a:t>w świetle </a:t>
            </a:r>
            <a:r>
              <a:rPr spc="-15" dirty="0"/>
              <a:t>nowej </a:t>
            </a:r>
            <a:r>
              <a:rPr dirty="0"/>
              <a:t>podstawy</a:t>
            </a:r>
            <a:r>
              <a:rPr spc="35" dirty="0"/>
              <a:t> </a:t>
            </a:r>
            <a:r>
              <a:rPr spc="-10" dirty="0"/>
              <a:t>programowej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1321249"/>
            <a:ext cx="9690735" cy="305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5490">
              <a:lnSpc>
                <a:spcPts val="3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7B217F"/>
                </a:solidFill>
                <a:latin typeface="Calibri"/>
                <a:cs typeface="Calibri"/>
              </a:rPr>
              <a:t>Nowa </a:t>
            </a:r>
            <a:r>
              <a:rPr sz="2400" b="1" spc="-15" dirty="0">
                <a:solidFill>
                  <a:srgbClr val="7B217F"/>
                </a:solidFill>
                <a:latin typeface="Calibri"/>
                <a:cs typeface="Calibri"/>
              </a:rPr>
              <a:t>podstawa programowa </a:t>
            </a:r>
            <a:r>
              <a:rPr sz="2400" b="1" dirty="0">
                <a:solidFill>
                  <a:srgbClr val="7B217F"/>
                </a:solidFill>
                <a:latin typeface="Calibri"/>
                <a:cs typeface="Calibri"/>
              </a:rPr>
              <a:t>kładzie </a:t>
            </a:r>
            <a:r>
              <a:rPr sz="2400" b="1" spc="-20" dirty="0">
                <a:solidFill>
                  <a:srgbClr val="7B217F"/>
                </a:solidFill>
                <a:latin typeface="Calibri"/>
                <a:cs typeface="Calibri"/>
              </a:rPr>
              <a:t>szczególny </a:t>
            </a:r>
            <a:r>
              <a:rPr sz="2400" b="1" dirty="0">
                <a:solidFill>
                  <a:srgbClr val="7B217F"/>
                </a:solidFill>
                <a:latin typeface="Calibri"/>
                <a:cs typeface="Calibri"/>
              </a:rPr>
              <a:t>nacisk na </a:t>
            </a:r>
            <a:r>
              <a:rPr sz="2400" b="1" spc="-10" dirty="0">
                <a:solidFill>
                  <a:srgbClr val="7B217F"/>
                </a:solidFill>
                <a:latin typeface="Calibri"/>
                <a:cs typeface="Calibri"/>
              </a:rPr>
              <a:t>kształcenie  </a:t>
            </a:r>
            <a:r>
              <a:rPr sz="2400" b="1" spc="-20" dirty="0">
                <a:solidFill>
                  <a:srgbClr val="7B217F"/>
                </a:solidFill>
                <a:latin typeface="Calibri"/>
                <a:cs typeface="Calibri"/>
              </a:rPr>
              <a:t>językowe, </a:t>
            </a:r>
            <a:r>
              <a:rPr sz="2400" b="1" spc="-5" dirty="0">
                <a:solidFill>
                  <a:srgbClr val="7B217F"/>
                </a:solidFill>
                <a:latin typeface="Calibri"/>
                <a:cs typeface="Calibri"/>
              </a:rPr>
              <a:t>podkreślając </a:t>
            </a:r>
            <a:r>
              <a:rPr sz="2400" b="1" dirty="0">
                <a:solidFill>
                  <a:srgbClr val="7B217F"/>
                </a:solidFill>
                <a:latin typeface="Calibri"/>
                <a:cs typeface="Calibri"/>
              </a:rPr>
              <a:t>tym </a:t>
            </a:r>
            <a:r>
              <a:rPr sz="2400" b="1" spc="-10" dirty="0">
                <a:solidFill>
                  <a:srgbClr val="7B217F"/>
                </a:solidFill>
                <a:latin typeface="Calibri"/>
                <a:cs typeface="Calibri"/>
              </a:rPr>
              <a:t>samym centralną rolę </a:t>
            </a:r>
            <a:r>
              <a:rPr sz="2400" b="1" spc="-15" dirty="0">
                <a:solidFill>
                  <a:srgbClr val="7B217F"/>
                </a:solidFill>
                <a:latin typeface="Calibri"/>
                <a:cs typeface="Calibri"/>
              </a:rPr>
              <a:t>języka </a:t>
            </a:r>
            <a:r>
              <a:rPr sz="2400" b="1" dirty="0">
                <a:solidFill>
                  <a:srgbClr val="7B217F"/>
                </a:solidFill>
                <a:latin typeface="Calibri"/>
                <a:cs typeface="Calibri"/>
              </a:rPr>
              <a:t>w działaniach  </a:t>
            </a:r>
            <a:r>
              <a:rPr sz="2400" b="1" spc="-10" dirty="0">
                <a:solidFill>
                  <a:srgbClr val="7B217F"/>
                </a:solidFill>
                <a:latin typeface="Calibri"/>
                <a:cs typeface="Calibri"/>
              </a:rPr>
              <a:t>podejmowanych </a:t>
            </a:r>
            <a:r>
              <a:rPr sz="2400" b="1" dirty="0">
                <a:solidFill>
                  <a:srgbClr val="7B217F"/>
                </a:solidFill>
                <a:latin typeface="Calibri"/>
                <a:cs typeface="Calibri"/>
              </a:rPr>
              <a:t>w </a:t>
            </a:r>
            <a:r>
              <a:rPr sz="2400" b="1" spc="-15" dirty="0">
                <a:solidFill>
                  <a:srgbClr val="7B217F"/>
                </a:solidFill>
                <a:latin typeface="Calibri"/>
                <a:cs typeface="Calibri"/>
              </a:rPr>
              <a:t>szkolnej</a:t>
            </a:r>
            <a:r>
              <a:rPr sz="2400" b="1" spc="-5" dirty="0">
                <a:solidFill>
                  <a:srgbClr val="7B217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B217F"/>
                </a:solidFill>
                <a:latin typeface="Calibri"/>
                <a:cs typeface="Calibri"/>
              </a:rPr>
              <a:t>dydaktyce:</a:t>
            </a:r>
            <a:endParaRPr sz="2400" dirty="0">
              <a:latin typeface="Calibri"/>
              <a:cs typeface="Calibri"/>
            </a:endParaRPr>
          </a:p>
          <a:p>
            <a:pPr marL="372110" marR="5080" indent="-228600">
              <a:lnSpc>
                <a:spcPts val="3000"/>
              </a:lnSpc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Kompetencje </a:t>
            </a:r>
            <a:r>
              <a:rPr sz="2400" spc="-25" dirty="0">
                <a:latin typeface="Calibri"/>
                <a:cs typeface="Calibri"/>
              </a:rPr>
              <a:t>językowe </a:t>
            </a:r>
            <a:r>
              <a:rPr sz="2400" spc="-5" dirty="0">
                <a:latin typeface="Calibri"/>
                <a:cs typeface="Calibri"/>
              </a:rPr>
              <a:t>ucznia </a:t>
            </a:r>
            <a:r>
              <a:rPr sz="2400" spc="-10" dirty="0">
                <a:latin typeface="Calibri"/>
                <a:cs typeface="Calibri"/>
              </a:rPr>
              <a:t>stanowią </a:t>
            </a:r>
            <a:r>
              <a:rPr sz="2400" spc="-15" dirty="0">
                <a:latin typeface="Calibri"/>
                <a:cs typeface="Calibri"/>
              </a:rPr>
              <a:t>podstawową </a:t>
            </a:r>
            <a:r>
              <a:rPr sz="2400" spc="-10" dirty="0">
                <a:latin typeface="Calibri"/>
                <a:cs typeface="Calibri"/>
              </a:rPr>
              <a:t>wartość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10" dirty="0">
                <a:latin typeface="Calibri"/>
                <a:cs typeface="Calibri"/>
              </a:rPr>
              <a:t>budowaniu  </a:t>
            </a:r>
            <a:r>
              <a:rPr sz="2400" spc="-5" dirty="0">
                <a:latin typeface="Calibri"/>
                <a:cs typeface="Calibri"/>
              </a:rPr>
              <a:t>relacji </a:t>
            </a:r>
            <a:r>
              <a:rPr sz="2400" spc="-15" dirty="0">
                <a:latin typeface="Calibri"/>
                <a:cs typeface="Calibri"/>
              </a:rPr>
              <a:t>nadawczo-odbiorczych.</a:t>
            </a:r>
            <a:endParaRPr sz="2400" dirty="0">
              <a:latin typeface="Calibri"/>
              <a:cs typeface="Calibri"/>
            </a:endParaRPr>
          </a:p>
          <a:p>
            <a:pPr marL="372110" marR="844550" indent="-228600">
              <a:lnSpc>
                <a:spcPts val="3000"/>
              </a:lnSpc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Język jest narzędziem </a:t>
            </a:r>
            <a:r>
              <a:rPr sz="2400" spc="-15" dirty="0">
                <a:latin typeface="Calibri"/>
                <a:cs typeface="Calibri"/>
              </a:rPr>
              <a:t>rozumienia tekstu, </a:t>
            </a:r>
            <a:r>
              <a:rPr sz="2400" spc="-10" dirty="0">
                <a:latin typeface="Calibri"/>
                <a:cs typeface="Calibri"/>
              </a:rPr>
              <a:t>stanowi </a:t>
            </a:r>
            <a:r>
              <a:rPr sz="2400" spc="-15" dirty="0">
                <a:latin typeface="Calibri"/>
                <a:cs typeface="Calibri"/>
              </a:rPr>
              <a:t>podstawę </a:t>
            </a:r>
            <a:r>
              <a:rPr sz="2400" spc="-25" dirty="0">
                <a:latin typeface="Calibri"/>
                <a:cs typeface="Calibri"/>
              </a:rPr>
              <a:t>lektury,  </a:t>
            </a:r>
            <a:r>
              <a:rPr lang="pl-PL" sz="2400" spc="-25" dirty="0" smtClean="0">
                <a:latin typeface="Calibri"/>
                <a:cs typeface="Calibri"/>
              </a:rPr>
              <a:t/>
            </a:r>
            <a:br>
              <a:rPr lang="pl-PL" sz="2400" spc="-25" dirty="0" smtClean="0">
                <a:latin typeface="Calibri"/>
                <a:cs typeface="Calibri"/>
              </a:rPr>
            </a:br>
            <a:r>
              <a:rPr sz="2400" dirty="0" smtClean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umiejętność czytania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5" dirty="0">
                <a:latin typeface="Calibri"/>
                <a:cs typeface="Calibri"/>
              </a:rPr>
              <a:t>rozumienia staje </a:t>
            </a:r>
            <a:r>
              <a:rPr sz="2400" spc="-5" dirty="0">
                <a:latin typeface="Calibri"/>
                <a:cs typeface="Calibri"/>
              </a:rPr>
              <a:t>się </a:t>
            </a:r>
            <a:r>
              <a:rPr sz="2400" spc="-10" dirty="0">
                <a:latin typeface="Calibri"/>
                <a:cs typeface="Calibri"/>
              </a:rPr>
              <a:t>kluczową </a:t>
            </a:r>
            <a:r>
              <a:rPr sz="2400" spc="-5" dirty="0">
                <a:latin typeface="Calibri"/>
                <a:cs typeface="Calibri"/>
              </a:rPr>
              <a:t>umiejętnością  zapewniającą poznanie.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84562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Kompetencje </a:t>
            </a:r>
            <a:r>
              <a:rPr spc="-15" dirty="0"/>
              <a:t>językowe </a:t>
            </a:r>
            <a:r>
              <a:rPr dirty="0"/>
              <a:t>w świetle </a:t>
            </a:r>
            <a:r>
              <a:rPr spc="-15" dirty="0"/>
              <a:t>nowej </a:t>
            </a:r>
            <a:r>
              <a:rPr dirty="0"/>
              <a:t>podstawy</a:t>
            </a:r>
            <a:r>
              <a:rPr spc="35" dirty="0"/>
              <a:t> </a:t>
            </a:r>
            <a:r>
              <a:rPr spc="-10" dirty="0"/>
              <a:t>programowej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1321249"/>
            <a:ext cx="9213850" cy="305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8605">
              <a:lnSpc>
                <a:spcPts val="3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7B217F"/>
                </a:solidFill>
                <a:latin typeface="Calibri"/>
                <a:cs typeface="Calibri"/>
              </a:rPr>
              <a:t>Nowa </a:t>
            </a:r>
            <a:r>
              <a:rPr sz="2400" b="1" spc="-15" dirty="0">
                <a:solidFill>
                  <a:srgbClr val="7B217F"/>
                </a:solidFill>
                <a:latin typeface="Calibri"/>
                <a:cs typeface="Calibri"/>
              </a:rPr>
              <a:t>podstawa programowa </a:t>
            </a:r>
            <a:r>
              <a:rPr sz="2400" b="1" dirty="0">
                <a:solidFill>
                  <a:srgbClr val="7B217F"/>
                </a:solidFill>
                <a:latin typeface="Calibri"/>
                <a:cs typeface="Calibri"/>
              </a:rPr>
              <a:t>kładzie </a:t>
            </a:r>
            <a:r>
              <a:rPr sz="2400" b="1" spc="-20" dirty="0">
                <a:solidFill>
                  <a:srgbClr val="7B217F"/>
                </a:solidFill>
                <a:latin typeface="Calibri"/>
                <a:cs typeface="Calibri"/>
              </a:rPr>
              <a:t>szczególny </a:t>
            </a:r>
            <a:r>
              <a:rPr sz="2400" b="1" dirty="0">
                <a:solidFill>
                  <a:srgbClr val="7B217F"/>
                </a:solidFill>
                <a:latin typeface="Calibri"/>
                <a:cs typeface="Calibri"/>
              </a:rPr>
              <a:t>nacisk na </a:t>
            </a:r>
            <a:r>
              <a:rPr sz="2400" b="1" spc="-10" dirty="0">
                <a:solidFill>
                  <a:srgbClr val="7B217F"/>
                </a:solidFill>
                <a:latin typeface="Calibri"/>
                <a:cs typeface="Calibri"/>
              </a:rPr>
              <a:t>kształcenie  </a:t>
            </a:r>
            <a:r>
              <a:rPr sz="2400" b="1" spc="-20" dirty="0">
                <a:solidFill>
                  <a:srgbClr val="7B217F"/>
                </a:solidFill>
                <a:latin typeface="Calibri"/>
                <a:cs typeface="Calibri"/>
              </a:rPr>
              <a:t>językowe, </a:t>
            </a:r>
            <a:r>
              <a:rPr sz="2400" b="1" spc="-5" dirty="0">
                <a:solidFill>
                  <a:srgbClr val="7B217F"/>
                </a:solidFill>
                <a:latin typeface="Calibri"/>
                <a:cs typeface="Calibri"/>
              </a:rPr>
              <a:t>podkreślając </a:t>
            </a:r>
            <a:r>
              <a:rPr sz="2400" b="1" dirty="0">
                <a:solidFill>
                  <a:srgbClr val="7B217F"/>
                </a:solidFill>
                <a:latin typeface="Calibri"/>
                <a:cs typeface="Calibri"/>
              </a:rPr>
              <a:t>tym </a:t>
            </a:r>
            <a:r>
              <a:rPr sz="2400" b="1" spc="-10" dirty="0">
                <a:solidFill>
                  <a:srgbClr val="7B217F"/>
                </a:solidFill>
                <a:latin typeface="Calibri"/>
                <a:cs typeface="Calibri"/>
              </a:rPr>
              <a:t>samym centralną rolę </a:t>
            </a:r>
            <a:r>
              <a:rPr sz="2400" b="1" spc="-15" dirty="0">
                <a:solidFill>
                  <a:srgbClr val="7B217F"/>
                </a:solidFill>
                <a:latin typeface="Calibri"/>
                <a:cs typeface="Calibri"/>
              </a:rPr>
              <a:t>języka </a:t>
            </a:r>
            <a:r>
              <a:rPr sz="2400" b="1" dirty="0">
                <a:solidFill>
                  <a:srgbClr val="7B217F"/>
                </a:solidFill>
                <a:latin typeface="Calibri"/>
                <a:cs typeface="Calibri"/>
              </a:rPr>
              <a:t>w działaniach  </a:t>
            </a:r>
            <a:r>
              <a:rPr sz="2400" b="1" spc="-10" dirty="0">
                <a:solidFill>
                  <a:srgbClr val="7B217F"/>
                </a:solidFill>
                <a:latin typeface="Calibri"/>
                <a:cs typeface="Calibri"/>
              </a:rPr>
              <a:t>podejmowanych </a:t>
            </a:r>
            <a:r>
              <a:rPr sz="2400" b="1" dirty="0">
                <a:solidFill>
                  <a:srgbClr val="7B217F"/>
                </a:solidFill>
                <a:latin typeface="Calibri"/>
                <a:cs typeface="Calibri"/>
              </a:rPr>
              <a:t>w </a:t>
            </a:r>
            <a:r>
              <a:rPr sz="2400" b="1" spc="-15" dirty="0">
                <a:solidFill>
                  <a:srgbClr val="7B217F"/>
                </a:solidFill>
                <a:latin typeface="Calibri"/>
                <a:cs typeface="Calibri"/>
              </a:rPr>
              <a:t>szkolnej</a:t>
            </a:r>
            <a:r>
              <a:rPr sz="2400" b="1" spc="-5" dirty="0">
                <a:solidFill>
                  <a:srgbClr val="7B217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B217F"/>
                </a:solidFill>
                <a:latin typeface="Calibri"/>
                <a:cs typeface="Calibri"/>
              </a:rPr>
              <a:t>dydaktyce:</a:t>
            </a:r>
            <a:endParaRPr sz="2400">
              <a:latin typeface="Calibri"/>
              <a:cs typeface="Calibri"/>
            </a:endParaRPr>
          </a:p>
          <a:p>
            <a:pPr marL="372110" marR="5080" indent="-228600">
              <a:lnSpc>
                <a:spcPts val="3000"/>
              </a:lnSpc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Język jest narzędziem tworzenia </a:t>
            </a:r>
            <a:r>
              <a:rPr sz="2400" dirty="0">
                <a:latin typeface="Calibri"/>
                <a:cs typeface="Calibri"/>
              </a:rPr>
              <a:t>wypowiedzi, a </a:t>
            </a:r>
            <a:r>
              <a:rPr sz="2400" spc="-5" dirty="0">
                <a:latin typeface="Calibri"/>
                <a:cs typeface="Calibri"/>
              </a:rPr>
              <a:t>uświadomienie uczniom  </a:t>
            </a:r>
            <a:r>
              <a:rPr sz="2400" spc="-15" dirty="0">
                <a:latin typeface="Calibri"/>
                <a:cs typeface="Calibri"/>
              </a:rPr>
              <a:t>potrzeby </a:t>
            </a:r>
            <a:r>
              <a:rPr sz="2400" spc="-10" dirty="0">
                <a:latin typeface="Calibri"/>
                <a:cs typeface="Calibri"/>
              </a:rPr>
              <a:t>zharmonizowania </a:t>
            </a:r>
            <a:r>
              <a:rPr sz="2400" spc="-20" dirty="0">
                <a:latin typeface="Calibri"/>
                <a:cs typeface="Calibri"/>
              </a:rPr>
              <a:t>języka </a:t>
            </a:r>
            <a:r>
              <a:rPr sz="2400" dirty="0">
                <a:latin typeface="Calibri"/>
                <a:cs typeface="Calibri"/>
              </a:rPr>
              <a:t>wypowiedzi z </a:t>
            </a:r>
            <a:r>
              <a:rPr sz="2400" spc="-10" dirty="0">
                <a:latin typeface="Calibri"/>
                <a:cs typeface="Calibri"/>
              </a:rPr>
              <a:t>przedmiotem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tejże,</a:t>
            </a:r>
            <a:endParaRPr sz="2400">
              <a:latin typeface="Calibri"/>
              <a:cs typeface="Calibri"/>
            </a:endParaRPr>
          </a:p>
          <a:p>
            <a:pPr marL="37211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jej </a:t>
            </a:r>
            <a:r>
              <a:rPr sz="2400" spc="-15" dirty="0">
                <a:latin typeface="Calibri"/>
                <a:cs typeface="Calibri"/>
              </a:rPr>
              <a:t>tematem </a:t>
            </a:r>
            <a:r>
              <a:rPr sz="2400" dirty="0">
                <a:latin typeface="Calibri"/>
                <a:cs typeface="Calibri"/>
              </a:rPr>
              <a:t>i celem, </a:t>
            </a:r>
            <a:r>
              <a:rPr sz="2400" spc="-15" dirty="0">
                <a:latin typeface="Calibri"/>
                <a:cs typeface="Calibri"/>
              </a:rPr>
              <a:t>któremu należy podporządkować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semantyczne</a:t>
            </a:r>
            <a:endParaRPr sz="2400">
              <a:latin typeface="Calibri"/>
              <a:cs typeface="Calibri"/>
            </a:endParaRPr>
          </a:p>
          <a:p>
            <a:pPr marL="372110" marR="56515">
              <a:lnSpc>
                <a:spcPct val="104200"/>
              </a:lnSpc>
            </a:pP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gramatyczne </a:t>
            </a:r>
            <a:r>
              <a:rPr sz="2400" dirty="0">
                <a:latin typeface="Calibri"/>
                <a:cs typeface="Calibri"/>
              </a:rPr>
              <a:t>wykładniki </a:t>
            </a:r>
            <a:r>
              <a:rPr sz="2400" spc="-5" dirty="0">
                <a:latin typeface="Calibri"/>
                <a:cs typeface="Calibri"/>
              </a:rPr>
              <a:t>spójności </a:t>
            </a:r>
            <a:r>
              <a:rPr sz="2400" spc="-15" dirty="0">
                <a:latin typeface="Calibri"/>
                <a:cs typeface="Calibri"/>
              </a:rPr>
              <a:t>tekstu, </a:t>
            </a:r>
            <a:r>
              <a:rPr sz="2400" spc="-10" dirty="0">
                <a:latin typeface="Calibri"/>
                <a:cs typeface="Calibri"/>
              </a:rPr>
              <a:t>stanowi </a:t>
            </a:r>
            <a:r>
              <a:rPr sz="2400" dirty="0">
                <a:latin typeface="Calibri"/>
                <a:cs typeface="Calibri"/>
              </a:rPr>
              <a:t>klucz </a:t>
            </a:r>
            <a:r>
              <a:rPr sz="2400" spc="-5" dirty="0">
                <a:latin typeface="Calibri"/>
                <a:cs typeface="Calibri"/>
              </a:rPr>
              <a:t>do osiągnięcia  </a:t>
            </a:r>
            <a:r>
              <a:rPr sz="2400" spc="-10" dirty="0">
                <a:latin typeface="Calibri"/>
                <a:cs typeface="Calibri"/>
              </a:rPr>
              <a:t>edukacyjnego sukcesu.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84562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Kompetencje </a:t>
            </a:r>
            <a:r>
              <a:rPr spc="-15" dirty="0"/>
              <a:t>językowe </a:t>
            </a:r>
            <a:r>
              <a:rPr dirty="0"/>
              <a:t>w świetle </a:t>
            </a:r>
            <a:r>
              <a:rPr spc="-15" dirty="0"/>
              <a:t>nowej </a:t>
            </a:r>
            <a:r>
              <a:rPr dirty="0"/>
              <a:t>podstawy</a:t>
            </a:r>
            <a:r>
              <a:rPr spc="35" dirty="0"/>
              <a:t> </a:t>
            </a:r>
            <a:r>
              <a:rPr spc="-10" dirty="0"/>
              <a:t>programowej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1653" y="1317049"/>
            <a:ext cx="9907905" cy="2387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algn="ctr">
              <a:lnSpc>
                <a:spcPts val="3000"/>
              </a:lnSpc>
              <a:spcBef>
                <a:spcPts val="700"/>
              </a:spcBef>
            </a:pPr>
            <a:r>
              <a:rPr sz="3000" b="1" spc="-15" dirty="0">
                <a:latin typeface="Calibri"/>
                <a:cs typeface="Calibri"/>
              </a:rPr>
              <a:t>Nowa </a:t>
            </a:r>
            <a:r>
              <a:rPr sz="3000" b="1" spc="-20" dirty="0">
                <a:latin typeface="Calibri"/>
                <a:cs typeface="Calibri"/>
              </a:rPr>
              <a:t>podstawa </a:t>
            </a:r>
            <a:r>
              <a:rPr sz="3000" b="1" spc="-15" dirty="0">
                <a:latin typeface="Calibri"/>
                <a:cs typeface="Calibri"/>
              </a:rPr>
              <a:t>programowa </a:t>
            </a:r>
            <a:r>
              <a:rPr sz="3000" b="1" spc="-5" dirty="0">
                <a:latin typeface="Calibri"/>
                <a:cs typeface="Calibri"/>
              </a:rPr>
              <a:t>proponuje </a:t>
            </a:r>
            <a:r>
              <a:rPr sz="3000" b="1" spc="-15" dirty="0">
                <a:latin typeface="Calibri"/>
                <a:cs typeface="Calibri"/>
              </a:rPr>
              <a:t>funkcjonalne </a:t>
            </a:r>
            <a:r>
              <a:rPr sz="3000" b="1" spc="-10" dirty="0">
                <a:latin typeface="Calibri"/>
                <a:cs typeface="Calibri"/>
              </a:rPr>
              <a:t>łączenie  teorii </a:t>
            </a:r>
            <a:r>
              <a:rPr sz="3000" b="1" dirty="0">
                <a:latin typeface="Calibri"/>
                <a:cs typeface="Calibri"/>
              </a:rPr>
              <a:t>i </a:t>
            </a:r>
            <a:r>
              <a:rPr sz="3000" b="1" spc="-15" dirty="0">
                <a:latin typeface="Calibri"/>
                <a:cs typeface="Calibri"/>
              </a:rPr>
              <a:t>praktyki </a:t>
            </a:r>
            <a:r>
              <a:rPr sz="3000" b="1" spc="-20" dirty="0">
                <a:latin typeface="Calibri"/>
                <a:cs typeface="Calibri"/>
              </a:rPr>
              <a:t>językowej. </a:t>
            </a:r>
            <a:r>
              <a:rPr sz="3000" b="1" spc="-5" dirty="0">
                <a:latin typeface="Calibri"/>
                <a:cs typeface="Calibri"/>
              </a:rPr>
              <a:t>Łączy </a:t>
            </a:r>
            <a:r>
              <a:rPr sz="3000" b="1" dirty="0">
                <a:latin typeface="Calibri"/>
                <a:cs typeface="Calibri"/>
              </a:rPr>
              <a:t>ona </a:t>
            </a:r>
            <a:r>
              <a:rPr sz="3000" b="1" spc="-15" dirty="0">
                <a:latin typeface="Calibri"/>
                <a:cs typeface="Calibri"/>
              </a:rPr>
              <a:t>wiedzę </a:t>
            </a:r>
            <a:r>
              <a:rPr sz="3000" b="1" dirty="0">
                <a:latin typeface="Calibri"/>
                <a:cs typeface="Calibri"/>
              </a:rPr>
              <a:t>o </a:t>
            </a:r>
            <a:r>
              <a:rPr sz="3000" b="1" spc="-25" dirty="0">
                <a:latin typeface="Calibri"/>
                <a:cs typeface="Calibri"/>
              </a:rPr>
              <a:t>systemie  </a:t>
            </a:r>
            <a:r>
              <a:rPr sz="3000" b="1" spc="-15" dirty="0">
                <a:latin typeface="Calibri"/>
                <a:cs typeface="Calibri"/>
              </a:rPr>
              <a:t>języka, akcentując </a:t>
            </a:r>
            <a:r>
              <a:rPr sz="3000" b="1" dirty="0">
                <a:latin typeface="Calibri"/>
                <a:cs typeface="Calibri"/>
              </a:rPr>
              <a:t>w </a:t>
            </a:r>
            <a:r>
              <a:rPr sz="3000" b="1" spc="-15" dirty="0">
                <a:latin typeface="Calibri"/>
                <a:cs typeface="Calibri"/>
              </a:rPr>
              <a:t>ten </a:t>
            </a:r>
            <a:r>
              <a:rPr sz="3000" b="1" dirty="0">
                <a:latin typeface="Calibri"/>
                <a:cs typeface="Calibri"/>
              </a:rPr>
              <a:t>sposób </a:t>
            </a:r>
            <a:r>
              <a:rPr sz="3000" b="1" spc="-5" dirty="0">
                <a:latin typeface="Calibri"/>
                <a:cs typeface="Calibri"/>
              </a:rPr>
              <a:t>cel </a:t>
            </a:r>
            <a:r>
              <a:rPr sz="3000" b="1" spc="-15" dirty="0">
                <a:latin typeface="Calibri"/>
                <a:cs typeface="Calibri"/>
              </a:rPr>
              <a:t>poznawczy </a:t>
            </a:r>
            <a:r>
              <a:rPr sz="3000" b="1" dirty="0">
                <a:latin typeface="Calibri"/>
                <a:cs typeface="Calibri"/>
              </a:rPr>
              <a:t>i </a:t>
            </a:r>
            <a:r>
              <a:rPr sz="3000" b="1" spc="-10" dirty="0" err="1">
                <a:latin typeface="Calibri"/>
                <a:cs typeface="Calibri"/>
              </a:rPr>
              <a:t>autonomiczny</a:t>
            </a:r>
            <a:r>
              <a:rPr sz="3000" b="1" spc="-10" dirty="0">
                <a:latin typeface="Calibri"/>
                <a:cs typeface="Calibri"/>
              </a:rPr>
              <a:t>  </a:t>
            </a:r>
            <a:r>
              <a:rPr lang="pl-PL" sz="3000" b="1" spc="-10" dirty="0" smtClean="0">
                <a:latin typeface="Calibri"/>
                <a:cs typeface="Calibri"/>
              </a:rPr>
              <a:t/>
            </a:r>
            <a:br>
              <a:rPr lang="pl-PL" sz="3000" b="1" spc="-10" dirty="0" smtClean="0">
                <a:latin typeface="Calibri"/>
                <a:cs typeface="Calibri"/>
              </a:rPr>
            </a:br>
            <a:r>
              <a:rPr sz="3000" b="1" dirty="0" smtClean="0">
                <a:latin typeface="Calibri"/>
                <a:cs typeface="Calibri"/>
              </a:rPr>
              <a:t>w </a:t>
            </a:r>
            <a:r>
              <a:rPr sz="3000" b="1" spc="-10" dirty="0">
                <a:latin typeface="Calibri"/>
                <a:cs typeface="Calibri"/>
              </a:rPr>
              <a:t>kształceniu </a:t>
            </a:r>
            <a:r>
              <a:rPr sz="3000" b="1" spc="-20" dirty="0">
                <a:latin typeface="Calibri"/>
                <a:cs typeface="Calibri"/>
              </a:rPr>
              <a:t>językowym oraz </a:t>
            </a:r>
            <a:r>
              <a:rPr sz="3000" b="1" spc="-30" dirty="0">
                <a:latin typeface="Calibri"/>
                <a:cs typeface="Calibri"/>
              </a:rPr>
              <a:t>pragmatyczny, </a:t>
            </a:r>
            <a:r>
              <a:rPr sz="3000" b="1" spc="-20" dirty="0">
                <a:latin typeface="Calibri"/>
                <a:cs typeface="Calibri"/>
              </a:rPr>
              <a:t>skoncentrowany  </a:t>
            </a:r>
            <a:r>
              <a:rPr sz="3000" b="1" dirty="0">
                <a:latin typeface="Calibri"/>
                <a:cs typeface="Calibri"/>
              </a:rPr>
              <a:t>na </a:t>
            </a:r>
            <a:r>
              <a:rPr sz="3000" b="1" spc="-15" dirty="0">
                <a:latin typeface="Calibri"/>
                <a:cs typeface="Calibri"/>
              </a:rPr>
              <a:t>wykorzystaniu </a:t>
            </a:r>
            <a:r>
              <a:rPr sz="3000" b="1" spc="-5" dirty="0">
                <a:latin typeface="Calibri"/>
                <a:cs typeface="Calibri"/>
              </a:rPr>
              <a:t>znajomości </a:t>
            </a:r>
            <a:r>
              <a:rPr sz="3000" b="1" spc="-25" dirty="0">
                <a:latin typeface="Calibri"/>
                <a:cs typeface="Calibri"/>
              </a:rPr>
              <a:t>systemu językowego </a:t>
            </a:r>
            <a:r>
              <a:rPr sz="3000" b="1" dirty="0">
                <a:latin typeface="Calibri"/>
                <a:cs typeface="Calibri"/>
              </a:rPr>
              <a:t>w </a:t>
            </a:r>
            <a:r>
              <a:rPr sz="3000" b="1" spc="-20" dirty="0">
                <a:latin typeface="Calibri"/>
                <a:cs typeface="Calibri"/>
              </a:rPr>
              <a:t>praktyce  </a:t>
            </a:r>
            <a:r>
              <a:rPr sz="3000" b="1" dirty="0">
                <a:latin typeface="Calibri"/>
                <a:cs typeface="Calibri"/>
              </a:rPr>
              <a:t>odbioru </a:t>
            </a:r>
            <a:r>
              <a:rPr sz="3000" b="1" spc="-20" dirty="0">
                <a:latin typeface="Calibri"/>
                <a:cs typeface="Calibri"/>
              </a:rPr>
              <a:t>oraz </a:t>
            </a:r>
            <a:r>
              <a:rPr sz="3000" b="1" spc="-15" dirty="0">
                <a:latin typeface="Calibri"/>
                <a:cs typeface="Calibri"/>
              </a:rPr>
              <a:t>tworzeniu</a:t>
            </a:r>
            <a:r>
              <a:rPr sz="3000" b="1" spc="1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wypowiedzi.</a:t>
            </a:r>
            <a:endParaRPr sz="3000" dirty="0">
              <a:latin typeface="Calibri"/>
              <a:cs typeface="Calibri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702049"/>
            <a:ext cx="23837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392E64"/>
                </a:solidFill>
              </a:rPr>
              <a:t>Podstawa</a:t>
            </a:r>
            <a:r>
              <a:rPr spc="-55" dirty="0">
                <a:solidFill>
                  <a:srgbClr val="392E64"/>
                </a:solidFill>
              </a:rPr>
              <a:t> </a:t>
            </a:r>
            <a:r>
              <a:rPr spc="-10" dirty="0">
                <a:solidFill>
                  <a:srgbClr val="392E64"/>
                </a:solidFill>
              </a:rPr>
              <a:t>prawna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1339250"/>
            <a:ext cx="5363845" cy="288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26185">
              <a:lnSpc>
                <a:spcPts val="3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Rozporządzenie Ministra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Edukacji  </a:t>
            </a:r>
            <a:r>
              <a:rPr sz="2400" spc="-10" dirty="0">
                <a:latin typeface="Calibri"/>
                <a:cs typeface="Calibri"/>
              </a:rPr>
              <a:t>Narodowej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5" dirty="0">
                <a:latin typeface="Calibri"/>
                <a:cs typeface="Calibri"/>
              </a:rPr>
              <a:t>dnia </a:t>
            </a:r>
            <a:r>
              <a:rPr sz="2400" dirty="0">
                <a:latin typeface="Calibri"/>
                <a:cs typeface="Calibri"/>
              </a:rPr>
              <a:t>30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stycznia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</a:pPr>
            <a:r>
              <a:rPr sz="2400" dirty="0">
                <a:latin typeface="Calibri"/>
                <a:cs typeface="Calibri"/>
              </a:rPr>
              <a:t>2018 </a:t>
            </a:r>
            <a:r>
              <a:rPr sz="2400" spc="-125" dirty="0">
                <a:latin typeface="Calibri"/>
                <a:cs typeface="Calibri"/>
              </a:rPr>
              <a:t>r.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15" dirty="0" err="1">
                <a:latin typeface="Calibri"/>
                <a:cs typeface="Calibri"/>
              </a:rPr>
              <a:t>sprawie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podstawy</a:t>
            </a:r>
            <a:r>
              <a:rPr sz="2400" spc="-10" dirty="0" smtClean="0">
                <a:latin typeface="Calibri"/>
                <a:cs typeface="Calibri"/>
              </a:rPr>
              <a:t>  </a:t>
            </a:r>
            <a:r>
              <a:rPr sz="2400" spc="-15" dirty="0">
                <a:latin typeface="Calibri"/>
                <a:cs typeface="Calibri"/>
              </a:rPr>
              <a:t>programowej </a:t>
            </a:r>
            <a:r>
              <a:rPr sz="2400" spc="-10" dirty="0">
                <a:latin typeface="Calibri"/>
                <a:cs typeface="Calibri"/>
              </a:rPr>
              <a:t>kształcenia ogólnego </a:t>
            </a:r>
            <a:r>
              <a:rPr sz="2400" spc="-5" dirty="0">
                <a:latin typeface="Calibri"/>
                <a:cs typeface="Calibri"/>
              </a:rPr>
              <a:t>dla  liceum </a:t>
            </a:r>
            <a:r>
              <a:rPr sz="2400" spc="-10" dirty="0">
                <a:latin typeface="Calibri"/>
                <a:cs typeface="Calibri"/>
              </a:rPr>
              <a:t>ogólnokształcącego, technikum </a:t>
            </a:r>
            <a:r>
              <a:rPr sz="2400" spc="-15" dirty="0">
                <a:latin typeface="Calibri"/>
                <a:cs typeface="Calibri"/>
              </a:rPr>
              <a:t>oraz  </a:t>
            </a:r>
            <a:r>
              <a:rPr sz="2400" spc="-20" dirty="0">
                <a:latin typeface="Calibri"/>
                <a:cs typeface="Calibri"/>
              </a:rPr>
              <a:t>branżowej szkoły </a:t>
            </a:r>
            <a:r>
              <a:rPr sz="2400" dirty="0">
                <a:latin typeface="Calibri"/>
                <a:cs typeface="Calibri"/>
              </a:rPr>
              <a:t>II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stopnia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000" spc="-20" dirty="0">
                <a:solidFill>
                  <a:srgbClr val="CD1719"/>
                </a:solidFill>
                <a:latin typeface="Calibri"/>
                <a:cs typeface="Calibri"/>
              </a:rPr>
              <a:t>Weszło </a:t>
            </a:r>
            <a:r>
              <a:rPr sz="2000" dirty="0">
                <a:solidFill>
                  <a:srgbClr val="CD1719"/>
                </a:solidFill>
                <a:latin typeface="Calibri"/>
                <a:cs typeface="Calibri"/>
              </a:rPr>
              <a:t>w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życie </a:t>
            </a:r>
            <a:r>
              <a:rPr sz="2000" dirty="0">
                <a:solidFill>
                  <a:srgbClr val="CD1719"/>
                </a:solidFill>
                <a:latin typeface="Calibri"/>
                <a:cs typeface="Calibri"/>
              </a:rPr>
              <a:t>1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września </a:t>
            </a:r>
            <a:r>
              <a:rPr sz="2000" dirty="0">
                <a:solidFill>
                  <a:srgbClr val="CD1719"/>
                </a:solidFill>
                <a:latin typeface="Calibri"/>
                <a:cs typeface="Calibri"/>
              </a:rPr>
              <a:t>2018</a:t>
            </a:r>
            <a:r>
              <a:rPr sz="2000" spc="25" dirty="0">
                <a:solidFill>
                  <a:srgbClr val="CD1719"/>
                </a:solidFill>
                <a:latin typeface="Calibri"/>
                <a:cs typeface="Calibri"/>
              </a:rPr>
              <a:t> </a:t>
            </a:r>
            <a:r>
              <a:rPr sz="2000" spc="-105" dirty="0">
                <a:solidFill>
                  <a:srgbClr val="CD1719"/>
                </a:solidFill>
                <a:latin typeface="Calibri"/>
                <a:cs typeface="Calibri"/>
              </a:rPr>
              <a:t>r.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9000" y="5738850"/>
            <a:ext cx="34677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Calibri"/>
                <a:cs typeface="Calibri"/>
                <a:hlinkClick r:id="rId2"/>
              </a:rPr>
              <a:t>http://</a:t>
            </a:r>
            <a:r>
              <a:rPr sz="1400" spc="-15" dirty="0" smtClean="0">
                <a:latin typeface="Calibri"/>
                <a:cs typeface="Calibri"/>
                <a:hlinkClick r:id="rId2"/>
              </a:rPr>
              <a:t>www.dziennikustaw.gov.pl/DU/2017/356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7" name="object 7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Symbol zastępczy zawartości 4">
            <a:extLst>
              <a:ext uri="{FF2B5EF4-FFF2-40B4-BE49-F238E27FC236}">
                <a16:creationId xmlns:a16="http://schemas.microsoft.com/office/drawing/2014/main" xmlns="" id="{B5255E86-5313-4A72-A1B8-2FE6D78A9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167" y="1011649"/>
            <a:ext cx="3543361" cy="4600801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57842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392E64"/>
                </a:solidFill>
              </a:rPr>
              <a:t>Podstawa </a:t>
            </a:r>
            <a:r>
              <a:rPr spc="-10" dirty="0">
                <a:solidFill>
                  <a:srgbClr val="392E64"/>
                </a:solidFill>
              </a:rPr>
              <a:t>programowa </a:t>
            </a:r>
            <a:r>
              <a:rPr dirty="0">
                <a:solidFill>
                  <a:srgbClr val="392E64"/>
                </a:solidFill>
              </a:rPr>
              <a:t>w </a:t>
            </a:r>
            <a:r>
              <a:rPr spc="-5" dirty="0">
                <a:solidFill>
                  <a:srgbClr val="392E64"/>
                </a:solidFill>
              </a:rPr>
              <a:t>systemie</a:t>
            </a:r>
            <a:r>
              <a:rPr spc="15" dirty="0">
                <a:solidFill>
                  <a:srgbClr val="392E64"/>
                </a:solidFill>
              </a:rPr>
              <a:t> </a:t>
            </a:r>
            <a:r>
              <a:rPr dirty="0">
                <a:solidFill>
                  <a:srgbClr val="392E64"/>
                </a:solidFill>
              </a:rPr>
              <a:t>edukacji</a:t>
            </a:r>
          </a:p>
        </p:txBody>
      </p:sp>
      <p:grpSp>
        <p:nvGrpSpPr>
          <p:cNvPr id="50" name="Grupa 49"/>
          <p:cNvGrpSpPr/>
          <p:nvPr/>
        </p:nvGrpSpPr>
        <p:grpSpPr>
          <a:xfrm>
            <a:off x="1304550" y="1600200"/>
            <a:ext cx="9562945" cy="3641217"/>
            <a:chOff x="1304550" y="1765094"/>
            <a:chExt cx="9562945" cy="3641217"/>
          </a:xfrm>
        </p:grpSpPr>
        <p:sp>
          <p:nvSpPr>
            <p:cNvPr id="3" name="object 3"/>
            <p:cNvSpPr/>
            <p:nvPr/>
          </p:nvSpPr>
          <p:spPr>
            <a:xfrm>
              <a:off x="2020675" y="3359957"/>
              <a:ext cx="8846820" cy="147955"/>
            </a:xfrm>
            <a:custGeom>
              <a:avLst/>
              <a:gdLst/>
              <a:ahLst/>
              <a:cxnLst/>
              <a:rect l="l" t="t" r="r" b="b"/>
              <a:pathLst>
                <a:path w="8846820" h="147954">
                  <a:moveTo>
                    <a:pt x="8732418" y="33655"/>
                  </a:moveTo>
                  <a:lnTo>
                    <a:pt x="8732078" y="71851"/>
                  </a:lnTo>
                  <a:lnTo>
                    <a:pt x="8751214" y="72009"/>
                  </a:lnTo>
                  <a:lnTo>
                    <a:pt x="8750846" y="110109"/>
                  </a:lnTo>
                  <a:lnTo>
                    <a:pt x="8731738" y="110109"/>
                  </a:lnTo>
                  <a:lnTo>
                    <a:pt x="8731402" y="147955"/>
                  </a:lnTo>
                  <a:lnTo>
                    <a:pt x="8808806" y="110109"/>
                  </a:lnTo>
                  <a:lnTo>
                    <a:pt x="8750846" y="110109"/>
                  </a:lnTo>
                  <a:lnTo>
                    <a:pt x="8809128" y="109951"/>
                  </a:lnTo>
                  <a:lnTo>
                    <a:pt x="8846210" y="91821"/>
                  </a:lnTo>
                  <a:lnTo>
                    <a:pt x="8732418" y="33655"/>
                  </a:lnTo>
                  <a:close/>
                </a:path>
                <a:path w="8846820" h="147954">
                  <a:moveTo>
                    <a:pt x="8732078" y="71851"/>
                  </a:moveTo>
                  <a:lnTo>
                    <a:pt x="8731740" y="109951"/>
                  </a:lnTo>
                  <a:lnTo>
                    <a:pt x="8750846" y="110109"/>
                  </a:lnTo>
                  <a:lnTo>
                    <a:pt x="8751214" y="72009"/>
                  </a:lnTo>
                  <a:lnTo>
                    <a:pt x="8732078" y="71851"/>
                  </a:lnTo>
                  <a:close/>
                </a:path>
                <a:path w="8846820" h="147954">
                  <a:moveTo>
                    <a:pt x="304" y="0"/>
                  </a:moveTo>
                  <a:lnTo>
                    <a:pt x="0" y="38100"/>
                  </a:lnTo>
                  <a:lnTo>
                    <a:pt x="8731740" y="109951"/>
                  </a:lnTo>
                  <a:lnTo>
                    <a:pt x="8732078" y="7185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646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2559" y="3254042"/>
              <a:ext cx="0" cy="293370"/>
            </a:xfrm>
            <a:custGeom>
              <a:avLst/>
              <a:gdLst/>
              <a:ahLst/>
              <a:cxnLst/>
              <a:rect l="l" t="t" r="r" b="b"/>
              <a:pathLst>
                <a:path h="293370">
                  <a:moveTo>
                    <a:pt x="0" y="0"/>
                  </a:moveTo>
                  <a:lnTo>
                    <a:pt x="0" y="292989"/>
                  </a:lnTo>
                </a:path>
              </a:pathLst>
            </a:custGeom>
            <a:ln w="38100">
              <a:solidFill>
                <a:srgbClr val="64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82702" y="3273854"/>
              <a:ext cx="0" cy="293370"/>
            </a:xfrm>
            <a:custGeom>
              <a:avLst/>
              <a:gdLst/>
              <a:ahLst/>
              <a:cxnLst/>
              <a:rect l="l" t="t" r="r" b="b"/>
              <a:pathLst>
                <a:path h="293370">
                  <a:moveTo>
                    <a:pt x="0" y="0"/>
                  </a:moveTo>
                  <a:lnTo>
                    <a:pt x="0" y="292989"/>
                  </a:lnTo>
                </a:path>
              </a:pathLst>
            </a:custGeom>
            <a:ln w="38100">
              <a:solidFill>
                <a:srgbClr val="64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30271" y="3295192"/>
              <a:ext cx="0" cy="293370"/>
            </a:xfrm>
            <a:custGeom>
              <a:avLst/>
              <a:gdLst/>
              <a:ahLst/>
              <a:cxnLst/>
              <a:rect l="l" t="t" r="r" b="b"/>
              <a:pathLst>
                <a:path h="293370">
                  <a:moveTo>
                    <a:pt x="0" y="0"/>
                  </a:moveTo>
                  <a:lnTo>
                    <a:pt x="0" y="292976"/>
                  </a:lnTo>
                </a:path>
              </a:pathLst>
            </a:custGeom>
            <a:ln w="38100">
              <a:solidFill>
                <a:srgbClr val="64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77849" y="3290615"/>
              <a:ext cx="0" cy="293370"/>
            </a:xfrm>
            <a:custGeom>
              <a:avLst/>
              <a:gdLst/>
              <a:ahLst/>
              <a:cxnLst/>
              <a:rect l="l" t="t" r="r" b="b"/>
              <a:pathLst>
                <a:path h="293370">
                  <a:moveTo>
                    <a:pt x="0" y="0"/>
                  </a:moveTo>
                  <a:lnTo>
                    <a:pt x="0" y="292989"/>
                  </a:lnTo>
                </a:path>
              </a:pathLst>
            </a:custGeom>
            <a:ln w="38100">
              <a:solidFill>
                <a:srgbClr val="64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28463" y="3305858"/>
              <a:ext cx="0" cy="293370"/>
            </a:xfrm>
            <a:custGeom>
              <a:avLst/>
              <a:gdLst/>
              <a:ahLst/>
              <a:cxnLst/>
              <a:rect l="l" t="t" r="r" b="b"/>
              <a:pathLst>
                <a:path h="293370">
                  <a:moveTo>
                    <a:pt x="0" y="0"/>
                  </a:moveTo>
                  <a:lnTo>
                    <a:pt x="0" y="292989"/>
                  </a:lnTo>
                </a:path>
              </a:pathLst>
            </a:custGeom>
            <a:ln w="38100">
              <a:solidFill>
                <a:srgbClr val="64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72989" y="3305858"/>
              <a:ext cx="0" cy="293370"/>
            </a:xfrm>
            <a:custGeom>
              <a:avLst/>
              <a:gdLst/>
              <a:ahLst/>
              <a:cxnLst/>
              <a:rect l="l" t="t" r="r" b="b"/>
              <a:pathLst>
                <a:path h="293370">
                  <a:moveTo>
                    <a:pt x="0" y="0"/>
                  </a:moveTo>
                  <a:lnTo>
                    <a:pt x="0" y="292989"/>
                  </a:lnTo>
                </a:path>
              </a:pathLst>
            </a:custGeom>
            <a:ln w="38100">
              <a:solidFill>
                <a:srgbClr val="64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1899672" y="3597691"/>
              <a:ext cx="498475" cy="277495"/>
            </a:xfrm>
            <a:prstGeom prst="rect">
              <a:avLst/>
            </a:prstGeom>
            <a:ln w="12191">
              <a:solidFill>
                <a:srgbClr val="FF9900"/>
              </a:solidFill>
            </a:ln>
          </p:spPr>
          <p:txBody>
            <a:bodyPr vert="horz" wrap="square" lIns="0" tIns="37465" rIns="0" bIns="0" rtlCol="0">
              <a:spAutoFit/>
            </a:bodyPr>
            <a:lstStyle/>
            <a:p>
              <a:pPr marL="90805">
                <a:lnSpc>
                  <a:spcPct val="100000"/>
                </a:lnSpc>
                <a:spcBef>
                  <a:spcPts val="295"/>
                </a:spcBef>
              </a:pPr>
              <a:r>
                <a:rPr sz="1200" b="1" spc="5" dirty="0">
                  <a:solidFill>
                    <a:srgbClr val="646363"/>
                  </a:solidFill>
                  <a:latin typeface="Calibri"/>
                  <a:cs typeface="Calibri"/>
                </a:rPr>
                <a:t>2017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3030480" y="3576368"/>
              <a:ext cx="500380" cy="277495"/>
            </a:xfrm>
            <a:prstGeom prst="rect">
              <a:avLst/>
            </a:prstGeom>
            <a:ln w="12192">
              <a:solidFill>
                <a:srgbClr val="FF9900"/>
              </a:solidFill>
            </a:ln>
          </p:spPr>
          <p:txBody>
            <a:bodyPr vert="horz" wrap="square" lIns="0" tIns="37465" rIns="0" bIns="0" rtlCol="0">
              <a:spAutoFit/>
            </a:bodyPr>
            <a:lstStyle/>
            <a:p>
              <a:pPr marL="92075">
                <a:lnSpc>
                  <a:spcPct val="100000"/>
                </a:lnSpc>
                <a:spcBef>
                  <a:spcPts val="295"/>
                </a:spcBef>
              </a:pPr>
              <a:r>
                <a:rPr sz="1200" b="1" spc="5" dirty="0">
                  <a:solidFill>
                    <a:srgbClr val="646363"/>
                  </a:solidFill>
                  <a:latin typeface="Calibri"/>
                  <a:cs typeface="Calibri"/>
                </a:rPr>
                <a:t>2018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4203958" y="3576368"/>
              <a:ext cx="498475" cy="277495"/>
            </a:xfrm>
            <a:prstGeom prst="rect">
              <a:avLst/>
            </a:prstGeom>
            <a:ln w="12192">
              <a:solidFill>
                <a:srgbClr val="FF9900"/>
              </a:solidFill>
            </a:ln>
          </p:spPr>
          <p:txBody>
            <a:bodyPr vert="horz" wrap="square" lIns="0" tIns="37465" rIns="0" bIns="0" rtlCol="0">
              <a:spAutoFit/>
            </a:bodyPr>
            <a:lstStyle/>
            <a:p>
              <a:pPr marL="90805">
                <a:lnSpc>
                  <a:spcPct val="100000"/>
                </a:lnSpc>
                <a:spcBef>
                  <a:spcPts val="295"/>
                </a:spcBef>
              </a:pPr>
              <a:r>
                <a:rPr sz="1200" b="1" spc="5" dirty="0">
                  <a:solidFill>
                    <a:srgbClr val="646363"/>
                  </a:solidFill>
                  <a:latin typeface="Calibri"/>
                  <a:cs typeface="Calibri"/>
                </a:rPr>
                <a:t>2019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5334768" y="3571796"/>
              <a:ext cx="498475" cy="277495"/>
            </a:xfrm>
            <a:prstGeom prst="rect">
              <a:avLst/>
            </a:prstGeom>
            <a:ln w="12192">
              <a:solidFill>
                <a:srgbClr val="FF9900"/>
              </a:solidFill>
            </a:ln>
          </p:spPr>
          <p:txBody>
            <a:bodyPr vert="horz" wrap="square" lIns="0" tIns="36830" rIns="0" bIns="0" rtlCol="0">
              <a:spAutoFit/>
            </a:bodyPr>
            <a:lstStyle/>
            <a:p>
              <a:pPr marL="90805">
                <a:lnSpc>
                  <a:spcPct val="100000"/>
                </a:lnSpc>
                <a:spcBef>
                  <a:spcPts val="290"/>
                </a:spcBef>
              </a:pPr>
              <a:r>
                <a:rPr sz="1200" b="1" spc="5" dirty="0">
                  <a:solidFill>
                    <a:srgbClr val="646363"/>
                  </a:solidFill>
                  <a:latin typeface="Calibri"/>
                  <a:cs typeface="Calibri"/>
                </a:rPr>
                <a:t>2020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6479292" y="3587023"/>
              <a:ext cx="498475" cy="276225"/>
            </a:xfrm>
            <a:prstGeom prst="rect">
              <a:avLst/>
            </a:prstGeom>
            <a:ln w="12192">
              <a:solidFill>
                <a:srgbClr val="FF9900"/>
              </a:solidFill>
            </a:ln>
          </p:spPr>
          <p:txBody>
            <a:bodyPr vert="horz" wrap="square" lIns="0" tIns="36830" rIns="0" bIns="0" rtlCol="0">
              <a:spAutoFit/>
            </a:bodyPr>
            <a:lstStyle/>
            <a:p>
              <a:pPr marL="92075">
                <a:lnSpc>
                  <a:spcPct val="100000"/>
                </a:lnSpc>
                <a:spcBef>
                  <a:spcPts val="290"/>
                </a:spcBef>
              </a:pPr>
              <a:r>
                <a:rPr sz="1200" b="1" spc="5" dirty="0">
                  <a:solidFill>
                    <a:srgbClr val="646363"/>
                  </a:solidFill>
                  <a:latin typeface="Calibri"/>
                  <a:cs typeface="Calibri"/>
                </a:rPr>
                <a:t>2021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7654294" y="3587036"/>
              <a:ext cx="498475" cy="277495"/>
            </a:xfrm>
            <a:prstGeom prst="rect">
              <a:avLst/>
            </a:prstGeom>
            <a:ln w="12192">
              <a:solidFill>
                <a:srgbClr val="FF9900"/>
              </a:solidFill>
            </a:ln>
          </p:spPr>
          <p:txBody>
            <a:bodyPr vert="horz" wrap="square" lIns="0" tIns="37465" rIns="0" bIns="0" rtlCol="0">
              <a:spAutoFit/>
            </a:bodyPr>
            <a:lstStyle/>
            <a:p>
              <a:pPr marL="92710">
                <a:lnSpc>
                  <a:spcPct val="100000"/>
                </a:lnSpc>
                <a:spcBef>
                  <a:spcPts val="295"/>
                </a:spcBef>
              </a:pPr>
              <a:r>
                <a:rPr sz="1200" b="1" spc="5" dirty="0">
                  <a:solidFill>
                    <a:srgbClr val="646363"/>
                  </a:solidFill>
                  <a:latin typeface="Calibri"/>
                  <a:cs typeface="Calibri"/>
                </a:rPr>
                <a:t>2022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020566" y="3305858"/>
              <a:ext cx="0" cy="293370"/>
            </a:xfrm>
            <a:custGeom>
              <a:avLst/>
              <a:gdLst/>
              <a:ahLst/>
              <a:cxnLst/>
              <a:rect l="l" t="t" r="r" b="b"/>
              <a:pathLst>
                <a:path h="293370">
                  <a:moveTo>
                    <a:pt x="0" y="0"/>
                  </a:moveTo>
                  <a:lnTo>
                    <a:pt x="0" y="292989"/>
                  </a:lnTo>
                </a:path>
              </a:pathLst>
            </a:custGeom>
            <a:ln w="38100">
              <a:solidFill>
                <a:srgbClr val="64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8779008" y="3597691"/>
              <a:ext cx="500380" cy="277495"/>
            </a:xfrm>
            <a:prstGeom prst="rect">
              <a:avLst/>
            </a:prstGeom>
            <a:ln w="12192">
              <a:solidFill>
                <a:srgbClr val="FF9900"/>
              </a:solidFill>
            </a:ln>
          </p:spPr>
          <p:txBody>
            <a:bodyPr vert="horz" wrap="square" lIns="0" tIns="37465" rIns="0" bIns="0" rtlCol="0">
              <a:spAutoFit/>
            </a:bodyPr>
            <a:lstStyle/>
            <a:p>
              <a:pPr marL="92710">
                <a:lnSpc>
                  <a:spcPct val="100000"/>
                </a:lnSpc>
                <a:spcBef>
                  <a:spcPts val="295"/>
                </a:spcBef>
              </a:pPr>
              <a:r>
                <a:rPr sz="1200" b="1" spc="5" dirty="0">
                  <a:solidFill>
                    <a:srgbClr val="646363"/>
                  </a:solidFill>
                  <a:latin typeface="Calibri"/>
                  <a:cs typeface="Calibri"/>
                </a:rPr>
                <a:t>2023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168128" y="3305858"/>
              <a:ext cx="0" cy="293370"/>
            </a:xfrm>
            <a:custGeom>
              <a:avLst/>
              <a:gdLst/>
              <a:ahLst/>
              <a:cxnLst/>
              <a:rect l="l" t="t" r="r" b="b"/>
              <a:pathLst>
                <a:path h="293370">
                  <a:moveTo>
                    <a:pt x="0" y="0"/>
                  </a:moveTo>
                  <a:lnTo>
                    <a:pt x="0" y="292989"/>
                  </a:lnTo>
                </a:path>
              </a:pathLst>
            </a:custGeom>
            <a:ln w="38100">
              <a:solidFill>
                <a:srgbClr val="64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9873239" y="3582464"/>
              <a:ext cx="498475" cy="277495"/>
            </a:xfrm>
            <a:prstGeom prst="rect">
              <a:avLst/>
            </a:prstGeom>
            <a:ln w="12192">
              <a:solidFill>
                <a:srgbClr val="FF9900"/>
              </a:solidFill>
            </a:ln>
          </p:spPr>
          <p:txBody>
            <a:bodyPr vert="horz" wrap="square" lIns="0" tIns="37465" rIns="0" bIns="0" rtlCol="0">
              <a:spAutoFit/>
            </a:bodyPr>
            <a:lstStyle/>
            <a:p>
              <a:pPr marL="92075">
                <a:lnSpc>
                  <a:spcPct val="100000"/>
                </a:lnSpc>
                <a:spcBef>
                  <a:spcPts val="295"/>
                </a:spcBef>
              </a:pPr>
              <a:r>
                <a:rPr sz="1200" b="1" spc="5" dirty="0">
                  <a:solidFill>
                    <a:srgbClr val="646363"/>
                  </a:solidFill>
                  <a:latin typeface="Calibri"/>
                  <a:cs typeface="Calibri"/>
                </a:rPr>
                <a:t>2024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14455" y="1775006"/>
              <a:ext cx="1167474" cy="7513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04550" y="1765094"/>
              <a:ext cx="1190625" cy="771525"/>
            </a:xfrm>
            <a:custGeom>
              <a:avLst/>
              <a:gdLst/>
              <a:ahLst/>
              <a:cxnLst/>
              <a:rect l="l" t="t" r="r" b="b"/>
              <a:pathLst>
                <a:path w="1190625" h="771525">
                  <a:moveTo>
                    <a:pt x="0" y="771144"/>
                  </a:moveTo>
                  <a:lnTo>
                    <a:pt x="1190244" y="771144"/>
                  </a:lnTo>
                  <a:lnTo>
                    <a:pt x="1190244" y="0"/>
                  </a:lnTo>
                  <a:lnTo>
                    <a:pt x="0" y="0"/>
                  </a:lnTo>
                  <a:lnTo>
                    <a:pt x="0" y="771144"/>
                  </a:lnTo>
                  <a:close/>
                </a:path>
              </a:pathLst>
            </a:custGeom>
            <a:ln w="19812">
              <a:solidFill>
                <a:srgbClr val="4D7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82074" y="4700703"/>
              <a:ext cx="1141288" cy="6707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72162" y="4659170"/>
              <a:ext cx="1181100" cy="728980"/>
            </a:xfrm>
            <a:custGeom>
              <a:avLst/>
              <a:gdLst/>
              <a:ahLst/>
              <a:cxnLst/>
              <a:rect l="l" t="t" r="r" b="b"/>
              <a:pathLst>
                <a:path w="1181100" h="728979">
                  <a:moveTo>
                    <a:pt x="0" y="728472"/>
                  </a:moveTo>
                  <a:lnTo>
                    <a:pt x="1181100" y="728472"/>
                  </a:lnTo>
                  <a:lnTo>
                    <a:pt x="1181100" y="0"/>
                  </a:lnTo>
                  <a:lnTo>
                    <a:pt x="0" y="0"/>
                  </a:lnTo>
                  <a:lnTo>
                    <a:pt x="0" y="728472"/>
                  </a:lnTo>
                  <a:close/>
                </a:path>
              </a:pathLst>
            </a:custGeom>
            <a:ln w="19812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35186" y="1775002"/>
              <a:ext cx="456168" cy="7513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25274" y="1765094"/>
              <a:ext cx="515620" cy="771525"/>
            </a:xfrm>
            <a:custGeom>
              <a:avLst/>
              <a:gdLst/>
              <a:ahLst/>
              <a:cxnLst/>
              <a:rect l="l" t="t" r="r" b="b"/>
              <a:pathLst>
                <a:path w="515619" h="771525">
                  <a:moveTo>
                    <a:pt x="0" y="771144"/>
                  </a:moveTo>
                  <a:lnTo>
                    <a:pt x="515112" y="771144"/>
                  </a:lnTo>
                  <a:lnTo>
                    <a:pt x="515112" y="0"/>
                  </a:lnTo>
                  <a:lnTo>
                    <a:pt x="0" y="0"/>
                  </a:lnTo>
                  <a:lnTo>
                    <a:pt x="0" y="771144"/>
                  </a:lnTo>
                  <a:close/>
                </a:path>
              </a:pathLst>
            </a:custGeom>
            <a:ln w="19812">
              <a:solidFill>
                <a:srgbClr val="4D7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2501781" y="2486866"/>
              <a:ext cx="2009775" cy="693420"/>
            </a:xfrm>
            <a:prstGeom prst="rect">
              <a:avLst/>
            </a:prstGeom>
          </p:spPr>
          <p:txBody>
            <a:bodyPr vert="horz" wrap="square" lIns="0" tIns="1028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10"/>
                </a:spcBef>
              </a:pPr>
              <a:r>
                <a:rPr sz="1600" b="1" spc="-5" dirty="0">
                  <a:solidFill>
                    <a:srgbClr val="4D7830"/>
                  </a:solidFill>
                  <a:latin typeface="Arial"/>
                  <a:cs typeface="Arial"/>
                </a:rPr>
                <a:t>Programy</a:t>
              </a:r>
              <a:r>
                <a:rPr sz="1600" b="1" spc="-35" dirty="0">
                  <a:solidFill>
                    <a:srgbClr val="4D7830"/>
                  </a:solidFill>
                  <a:latin typeface="Arial"/>
                  <a:cs typeface="Arial"/>
                </a:rPr>
                <a:t> </a:t>
              </a:r>
              <a:r>
                <a:rPr sz="1600" b="1" spc="-10" dirty="0">
                  <a:solidFill>
                    <a:srgbClr val="4D7830"/>
                  </a:solidFill>
                  <a:latin typeface="Arial"/>
                  <a:cs typeface="Arial"/>
                </a:rPr>
                <a:t>nauczania</a:t>
              </a:r>
              <a:endParaRPr sz="16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710"/>
                </a:spcBef>
              </a:pPr>
              <a:r>
                <a:rPr sz="1600" b="1" spc="-114" dirty="0">
                  <a:solidFill>
                    <a:srgbClr val="4D7830"/>
                  </a:solidFill>
                  <a:latin typeface="Arial"/>
                  <a:cs typeface="Arial"/>
                </a:rPr>
                <a:t>Podręczniki, </a:t>
              </a:r>
              <a:r>
                <a:rPr sz="1600" b="1" spc="-90" dirty="0">
                  <a:solidFill>
                    <a:srgbClr val="4D7830"/>
                  </a:solidFill>
                  <a:latin typeface="Arial"/>
                  <a:cs typeface="Arial"/>
                </a:rPr>
                <a:t>materiały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613156" y="2705403"/>
              <a:ext cx="5631180" cy="76200"/>
            </a:xfrm>
            <a:custGeom>
              <a:avLst/>
              <a:gdLst/>
              <a:ahLst/>
              <a:cxnLst/>
              <a:rect l="l" t="t" r="r" b="b"/>
              <a:pathLst>
                <a:path w="5631180" h="76200">
                  <a:moveTo>
                    <a:pt x="0" y="3810"/>
                  </a:moveTo>
                  <a:lnTo>
                    <a:pt x="0" y="23622"/>
                  </a:lnTo>
                  <a:lnTo>
                    <a:pt x="59436" y="23876"/>
                  </a:lnTo>
                  <a:lnTo>
                    <a:pt x="59436" y="4064"/>
                  </a:lnTo>
                  <a:lnTo>
                    <a:pt x="0" y="3810"/>
                  </a:lnTo>
                  <a:close/>
                </a:path>
                <a:path w="5631180" h="76200">
                  <a:moveTo>
                    <a:pt x="79248" y="4191"/>
                  </a:moveTo>
                  <a:lnTo>
                    <a:pt x="79248" y="24003"/>
                  </a:lnTo>
                  <a:lnTo>
                    <a:pt x="138684" y="24257"/>
                  </a:lnTo>
                  <a:lnTo>
                    <a:pt x="138684" y="4445"/>
                  </a:lnTo>
                  <a:lnTo>
                    <a:pt x="79248" y="4191"/>
                  </a:lnTo>
                  <a:close/>
                </a:path>
                <a:path w="5631180" h="76200">
                  <a:moveTo>
                    <a:pt x="158496" y="4445"/>
                  </a:moveTo>
                  <a:lnTo>
                    <a:pt x="158496" y="24257"/>
                  </a:lnTo>
                  <a:lnTo>
                    <a:pt x="217932" y="24638"/>
                  </a:lnTo>
                  <a:lnTo>
                    <a:pt x="217932" y="4826"/>
                  </a:lnTo>
                  <a:lnTo>
                    <a:pt x="158496" y="4445"/>
                  </a:lnTo>
                  <a:close/>
                </a:path>
                <a:path w="5631180" h="76200">
                  <a:moveTo>
                    <a:pt x="237744" y="4826"/>
                  </a:moveTo>
                  <a:lnTo>
                    <a:pt x="237744" y="24638"/>
                  </a:lnTo>
                  <a:lnTo>
                    <a:pt x="297180" y="24892"/>
                  </a:lnTo>
                  <a:lnTo>
                    <a:pt x="297180" y="5080"/>
                  </a:lnTo>
                  <a:lnTo>
                    <a:pt x="237744" y="4826"/>
                  </a:lnTo>
                  <a:close/>
                </a:path>
                <a:path w="5631180" h="76200">
                  <a:moveTo>
                    <a:pt x="316992" y="5207"/>
                  </a:moveTo>
                  <a:lnTo>
                    <a:pt x="316992" y="25019"/>
                  </a:lnTo>
                  <a:lnTo>
                    <a:pt x="376428" y="25273"/>
                  </a:lnTo>
                  <a:lnTo>
                    <a:pt x="376428" y="5461"/>
                  </a:lnTo>
                  <a:lnTo>
                    <a:pt x="316992" y="5207"/>
                  </a:lnTo>
                  <a:close/>
                </a:path>
                <a:path w="5631180" h="76200">
                  <a:moveTo>
                    <a:pt x="396240" y="5588"/>
                  </a:moveTo>
                  <a:lnTo>
                    <a:pt x="396240" y="25400"/>
                  </a:lnTo>
                  <a:lnTo>
                    <a:pt x="455676" y="25654"/>
                  </a:lnTo>
                  <a:lnTo>
                    <a:pt x="455676" y="5842"/>
                  </a:lnTo>
                  <a:lnTo>
                    <a:pt x="396240" y="5588"/>
                  </a:lnTo>
                  <a:close/>
                </a:path>
                <a:path w="5631180" h="76200">
                  <a:moveTo>
                    <a:pt x="475488" y="5842"/>
                  </a:moveTo>
                  <a:lnTo>
                    <a:pt x="475488" y="25654"/>
                  </a:lnTo>
                  <a:lnTo>
                    <a:pt x="534924" y="25908"/>
                  </a:lnTo>
                  <a:lnTo>
                    <a:pt x="534924" y="6096"/>
                  </a:lnTo>
                  <a:lnTo>
                    <a:pt x="475488" y="5842"/>
                  </a:lnTo>
                  <a:close/>
                </a:path>
                <a:path w="5631180" h="76200">
                  <a:moveTo>
                    <a:pt x="554736" y="6223"/>
                  </a:moveTo>
                  <a:lnTo>
                    <a:pt x="554736" y="26035"/>
                  </a:lnTo>
                  <a:lnTo>
                    <a:pt x="614172" y="26289"/>
                  </a:lnTo>
                  <a:lnTo>
                    <a:pt x="614172" y="6477"/>
                  </a:lnTo>
                  <a:lnTo>
                    <a:pt x="554736" y="6223"/>
                  </a:lnTo>
                  <a:close/>
                </a:path>
                <a:path w="5631180" h="76200">
                  <a:moveTo>
                    <a:pt x="633984" y="6604"/>
                  </a:moveTo>
                  <a:lnTo>
                    <a:pt x="633984" y="26416"/>
                  </a:lnTo>
                  <a:lnTo>
                    <a:pt x="693420" y="26670"/>
                  </a:lnTo>
                  <a:lnTo>
                    <a:pt x="693420" y="6858"/>
                  </a:lnTo>
                  <a:lnTo>
                    <a:pt x="633984" y="6604"/>
                  </a:lnTo>
                  <a:close/>
                </a:path>
                <a:path w="5631180" h="76200">
                  <a:moveTo>
                    <a:pt x="713232" y="6985"/>
                  </a:moveTo>
                  <a:lnTo>
                    <a:pt x="713232" y="26797"/>
                  </a:lnTo>
                  <a:lnTo>
                    <a:pt x="772668" y="27051"/>
                  </a:lnTo>
                  <a:lnTo>
                    <a:pt x="772668" y="7239"/>
                  </a:lnTo>
                  <a:lnTo>
                    <a:pt x="713232" y="6985"/>
                  </a:lnTo>
                  <a:close/>
                </a:path>
                <a:path w="5631180" h="76200">
                  <a:moveTo>
                    <a:pt x="792480" y="7239"/>
                  </a:moveTo>
                  <a:lnTo>
                    <a:pt x="792480" y="27051"/>
                  </a:lnTo>
                  <a:lnTo>
                    <a:pt x="851916" y="27305"/>
                  </a:lnTo>
                  <a:lnTo>
                    <a:pt x="851916" y="7493"/>
                  </a:lnTo>
                  <a:lnTo>
                    <a:pt x="792480" y="7239"/>
                  </a:lnTo>
                  <a:close/>
                </a:path>
                <a:path w="5631180" h="76200">
                  <a:moveTo>
                    <a:pt x="871728" y="7620"/>
                  </a:moveTo>
                  <a:lnTo>
                    <a:pt x="871728" y="27432"/>
                  </a:lnTo>
                  <a:lnTo>
                    <a:pt x="931163" y="27686"/>
                  </a:lnTo>
                  <a:lnTo>
                    <a:pt x="931163" y="7874"/>
                  </a:lnTo>
                  <a:lnTo>
                    <a:pt x="871728" y="7620"/>
                  </a:lnTo>
                  <a:close/>
                </a:path>
                <a:path w="5631180" h="76200">
                  <a:moveTo>
                    <a:pt x="950976" y="8001"/>
                  </a:moveTo>
                  <a:lnTo>
                    <a:pt x="950976" y="27813"/>
                  </a:lnTo>
                  <a:lnTo>
                    <a:pt x="1010412" y="28067"/>
                  </a:lnTo>
                  <a:lnTo>
                    <a:pt x="1010412" y="8255"/>
                  </a:lnTo>
                  <a:lnTo>
                    <a:pt x="950976" y="8001"/>
                  </a:lnTo>
                  <a:close/>
                </a:path>
                <a:path w="5631180" h="76200">
                  <a:moveTo>
                    <a:pt x="1030224" y="8382"/>
                  </a:moveTo>
                  <a:lnTo>
                    <a:pt x="1030224" y="28194"/>
                  </a:lnTo>
                  <a:lnTo>
                    <a:pt x="1089660" y="28448"/>
                  </a:lnTo>
                  <a:lnTo>
                    <a:pt x="1089660" y="8636"/>
                  </a:lnTo>
                  <a:lnTo>
                    <a:pt x="1030224" y="8382"/>
                  </a:lnTo>
                  <a:close/>
                </a:path>
                <a:path w="5631180" h="76200">
                  <a:moveTo>
                    <a:pt x="1109472" y="8636"/>
                  </a:moveTo>
                  <a:lnTo>
                    <a:pt x="1109472" y="28448"/>
                  </a:lnTo>
                  <a:lnTo>
                    <a:pt x="1168908" y="28702"/>
                  </a:lnTo>
                  <a:lnTo>
                    <a:pt x="1168908" y="8890"/>
                  </a:lnTo>
                  <a:lnTo>
                    <a:pt x="1109472" y="8636"/>
                  </a:lnTo>
                  <a:close/>
                </a:path>
                <a:path w="5631180" h="76200">
                  <a:moveTo>
                    <a:pt x="1188720" y="9017"/>
                  </a:moveTo>
                  <a:lnTo>
                    <a:pt x="1188720" y="28829"/>
                  </a:lnTo>
                  <a:lnTo>
                    <a:pt x="1248156" y="29083"/>
                  </a:lnTo>
                  <a:lnTo>
                    <a:pt x="1248156" y="9271"/>
                  </a:lnTo>
                  <a:lnTo>
                    <a:pt x="1188720" y="9017"/>
                  </a:lnTo>
                  <a:close/>
                </a:path>
                <a:path w="5631180" h="76200">
                  <a:moveTo>
                    <a:pt x="1267968" y="9398"/>
                  </a:moveTo>
                  <a:lnTo>
                    <a:pt x="1267968" y="29210"/>
                  </a:lnTo>
                  <a:lnTo>
                    <a:pt x="1327404" y="29464"/>
                  </a:lnTo>
                  <a:lnTo>
                    <a:pt x="1327404" y="9652"/>
                  </a:lnTo>
                  <a:lnTo>
                    <a:pt x="1267968" y="9398"/>
                  </a:lnTo>
                  <a:close/>
                </a:path>
                <a:path w="5631180" h="76200">
                  <a:moveTo>
                    <a:pt x="1347216" y="9779"/>
                  </a:moveTo>
                  <a:lnTo>
                    <a:pt x="1347216" y="29591"/>
                  </a:lnTo>
                  <a:lnTo>
                    <a:pt x="1406652" y="29845"/>
                  </a:lnTo>
                  <a:lnTo>
                    <a:pt x="1406652" y="10033"/>
                  </a:lnTo>
                  <a:lnTo>
                    <a:pt x="1347216" y="9779"/>
                  </a:lnTo>
                  <a:close/>
                </a:path>
                <a:path w="5631180" h="76200">
                  <a:moveTo>
                    <a:pt x="1426464" y="10033"/>
                  </a:moveTo>
                  <a:lnTo>
                    <a:pt x="1426464" y="29845"/>
                  </a:lnTo>
                  <a:lnTo>
                    <a:pt x="1485900" y="30099"/>
                  </a:lnTo>
                  <a:lnTo>
                    <a:pt x="1485900" y="10287"/>
                  </a:lnTo>
                  <a:lnTo>
                    <a:pt x="1426464" y="10033"/>
                  </a:lnTo>
                  <a:close/>
                </a:path>
                <a:path w="5631180" h="76200">
                  <a:moveTo>
                    <a:pt x="1505712" y="10414"/>
                  </a:moveTo>
                  <a:lnTo>
                    <a:pt x="1505712" y="30226"/>
                  </a:lnTo>
                  <a:lnTo>
                    <a:pt x="1565148" y="30480"/>
                  </a:lnTo>
                  <a:lnTo>
                    <a:pt x="1565148" y="10668"/>
                  </a:lnTo>
                  <a:lnTo>
                    <a:pt x="1505712" y="10414"/>
                  </a:lnTo>
                  <a:close/>
                </a:path>
                <a:path w="5631180" h="76200">
                  <a:moveTo>
                    <a:pt x="1584960" y="10795"/>
                  </a:moveTo>
                  <a:lnTo>
                    <a:pt x="1584960" y="30607"/>
                  </a:lnTo>
                  <a:lnTo>
                    <a:pt x="1644395" y="30861"/>
                  </a:lnTo>
                  <a:lnTo>
                    <a:pt x="1644395" y="11049"/>
                  </a:lnTo>
                  <a:lnTo>
                    <a:pt x="1584960" y="10795"/>
                  </a:lnTo>
                  <a:close/>
                </a:path>
                <a:path w="5631180" h="76200">
                  <a:moveTo>
                    <a:pt x="1664208" y="11176"/>
                  </a:moveTo>
                  <a:lnTo>
                    <a:pt x="1664208" y="30988"/>
                  </a:lnTo>
                  <a:lnTo>
                    <a:pt x="1723644" y="31242"/>
                  </a:lnTo>
                  <a:lnTo>
                    <a:pt x="1723644" y="11430"/>
                  </a:lnTo>
                  <a:lnTo>
                    <a:pt x="1664208" y="11176"/>
                  </a:lnTo>
                  <a:close/>
                </a:path>
                <a:path w="5631180" h="76200">
                  <a:moveTo>
                    <a:pt x="1743456" y="11430"/>
                  </a:moveTo>
                  <a:lnTo>
                    <a:pt x="1743329" y="31242"/>
                  </a:lnTo>
                  <a:lnTo>
                    <a:pt x="1802764" y="31496"/>
                  </a:lnTo>
                  <a:lnTo>
                    <a:pt x="1802892" y="11684"/>
                  </a:lnTo>
                  <a:lnTo>
                    <a:pt x="1743456" y="11430"/>
                  </a:lnTo>
                  <a:close/>
                </a:path>
                <a:path w="5631180" h="76200">
                  <a:moveTo>
                    <a:pt x="1822704" y="11811"/>
                  </a:moveTo>
                  <a:lnTo>
                    <a:pt x="1822577" y="31623"/>
                  </a:lnTo>
                  <a:lnTo>
                    <a:pt x="1882013" y="31877"/>
                  </a:lnTo>
                  <a:lnTo>
                    <a:pt x="1882139" y="12065"/>
                  </a:lnTo>
                  <a:lnTo>
                    <a:pt x="1822704" y="11811"/>
                  </a:lnTo>
                  <a:close/>
                </a:path>
                <a:path w="5631180" h="76200">
                  <a:moveTo>
                    <a:pt x="1901952" y="12192"/>
                  </a:moveTo>
                  <a:lnTo>
                    <a:pt x="1901825" y="32004"/>
                  </a:lnTo>
                  <a:lnTo>
                    <a:pt x="1961261" y="32258"/>
                  </a:lnTo>
                  <a:lnTo>
                    <a:pt x="1961388" y="12446"/>
                  </a:lnTo>
                  <a:lnTo>
                    <a:pt x="1901952" y="12192"/>
                  </a:lnTo>
                  <a:close/>
                </a:path>
                <a:path w="5631180" h="76200">
                  <a:moveTo>
                    <a:pt x="1981200" y="12573"/>
                  </a:moveTo>
                  <a:lnTo>
                    <a:pt x="1981073" y="32385"/>
                  </a:lnTo>
                  <a:lnTo>
                    <a:pt x="2040508" y="32639"/>
                  </a:lnTo>
                  <a:lnTo>
                    <a:pt x="2040636" y="12827"/>
                  </a:lnTo>
                  <a:lnTo>
                    <a:pt x="1981200" y="12573"/>
                  </a:lnTo>
                  <a:close/>
                </a:path>
                <a:path w="5631180" h="76200">
                  <a:moveTo>
                    <a:pt x="2060448" y="12827"/>
                  </a:moveTo>
                  <a:lnTo>
                    <a:pt x="2060320" y="32639"/>
                  </a:lnTo>
                  <a:lnTo>
                    <a:pt x="2119757" y="32893"/>
                  </a:lnTo>
                  <a:lnTo>
                    <a:pt x="2119884" y="13081"/>
                  </a:lnTo>
                  <a:lnTo>
                    <a:pt x="2060448" y="12827"/>
                  </a:lnTo>
                  <a:close/>
                </a:path>
                <a:path w="5631180" h="76200">
                  <a:moveTo>
                    <a:pt x="2139696" y="13208"/>
                  </a:moveTo>
                  <a:lnTo>
                    <a:pt x="2139569" y="33020"/>
                  </a:lnTo>
                  <a:lnTo>
                    <a:pt x="2199005" y="33274"/>
                  </a:lnTo>
                  <a:lnTo>
                    <a:pt x="2199132" y="13462"/>
                  </a:lnTo>
                  <a:lnTo>
                    <a:pt x="2139696" y="13208"/>
                  </a:lnTo>
                  <a:close/>
                </a:path>
                <a:path w="5631180" h="76200">
                  <a:moveTo>
                    <a:pt x="2218944" y="13589"/>
                  </a:moveTo>
                  <a:lnTo>
                    <a:pt x="2218817" y="33401"/>
                  </a:lnTo>
                  <a:lnTo>
                    <a:pt x="2278253" y="33655"/>
                  </a:lnTo>
                  <a:lnTo>
                    <a:pt x="2278380" y="13843"/>
                  </a:lnTo>
                  <a:lnTo>
                    <a:pt x="2218944" y="13589"/>
                  </a:lnTo>
                  <a:close/>
                </a:path>
                <a:path w="5631180" h="76200">
                  <a:moveTo>
                    <a:pt x="2298192" y="13843"/>
                  </a:moveTo>
                  <a:lnTo>
                    <a:pt x="2298065" y="33655"/>
                  </a:lnTo>
                  <a:lnTo>
                    <a:pt x="2357501" y="34036"/>
                  </a:lnTo>
                  <a:lnTo>
                    <a:pt x="2357628" y="14224"/>
                  </a:lnTo>
                  <a:lnTo>
                    <a:pt x="2298192" y="13843"/>
                  </a:lnTo>
                  <a:close/>
                </a:path>
                <a:path w="5631180" h="76200">
                  <a:moveTo>
                    <a:pt x="2377440" y="14224"/>
                  </a:moveTo>
                  <a:lnTo>
                    <a:pt x="2377300" y="34036"/>
                  </a:lnTo>
                  <a:lnTo>
                    <a:pt x="2436749" y="34290"/>
                  </a:lnTo>
                  <a:lnTo>
                    <a:pt x="2436876" y="14478"/>
                  </a:lnTo>
                  <a:lnTo>
                    <a:pt x="2377440" y="14224"/>
                  </a:lnTo>
                  <a:close/>
                </a:path>
                <a:path w="5631180" h="76200">
                  <a:moveTo>
                    <a:pt x="2456675" y="14605"/>
                  </a:moveTo>
                  <a:lnTo>
                    <a:pt x="2456561" y="34417"/>
                  </a:lnTo>
                  <a:lnTo>
                    <a:pt x="2515984" y="34671"/>
                  </a:lnTo>
                  <a:lnTo>
                    <a:pt x="2516124" y="14859"/>
                  </a:lnTo>
                  <a:lnTo>
                    <a:pt x="2456675" y="14605"/>
                  </a:lnTo>
                  <a:close/>
                </a:path>
                <a:path w="5631180" h="76200">
                  <a:moveTo>
                    <a:pt x="2535936" y="14986"/>
                  </a:moveTo>
                  <a:lnTo>
                    <a:pt x="2535809" y="34798"/>
                  </a:lnTo>
                  <a:lnTo>
                    <a:pt x="2595245" y="35052"/>
                  </a:lnTo>
                  <a:lnTo>
                    <a:pt x="2595359" y="15240"/>
                  </a:lnTo>
                  <a:lnTo>
                    <a:pt x="2535936" y="14986"/>
                  </a:lnTo>
                  <a:close/>
                </a:path>
                <a:path w="5631180" h="76200">
                  <a:moveTo>
                    <a:pt x="2615184" y="15240"/>
                  </a:moveTo>
                  <a:lnTo>
                    <a:pt x="2615057" y="35052"/>
                  </a:lnTo>
                  <a:lnTo>
                    <a:pt x="2674493" y="35433"/>
                  </a:lnTo>
                  <a:lnTo>
                    <a:pt x="2674620" y="15621"/>
                  </a:lnTo>
                  <a:lnTo>
                    <a:pt x="2615184" y="15240"/>
                  </a:lnTo>
                  <a:close/>
                </a:path>
                <a:path w="5631180" h="76200">
                  <a:moveTo>
                    <a:pt x="2694432" y="15621"/>
                  </a:moveTo>
                  <a:lnTo>
                    <a:pt x="2694292" y="35433"/>
                  </a:lnTo>
                  <a:lnTo>
                    <a:pt x="2753741" y="35687"/>
                  </a:lnTo>
                  <a:lnTo>
                    <a:pt x="2753868" y="15875"/>
                  </a:lnTo>
                  <a:lnTo>
                    <a:pt x="2694432" y="15621"/>
                  </a:lnTo>
                  <a:close/>
                </a:path>
                <a:path w="5631180" h="76200">
                  <a:moveTo>
                    <a:pt x="2773667" y="16002"/>
                  </a:moveTo>
                  <a:lnTo>
                    <a:pt x="2773553" y="35814"/>
                  </a:lnTo>
                  <a:lnTo>
                    <a:pt x="2832976" y="36068"/>
                  </a:lnTo>
                  <a:lnTo>
                    <a:pt x="2833116" y="16256"/>
                  </a:lnTo>
                  <a:lnTo>
                    <a:pt x="2773667" y="16002"/>
                  </a:lnTo>
                  <a:close/>
                </a:path>
                <a:path w="5631180" h="76200">
                  <a:moveTo>
                    <a:pt x="2852928" y="16383"/>
                  </a:moveTo>
                  <a:lnTo>
                    <a:pt x="2852801" y="36195"/>
                  </a:lnTo>
                  <a:lnTo>
                    <a:pt x="2912237" y="36449"/>
                  </a:lnTo>
                  <a:lnTo>
                    <a:pt x="2912351" y="16637"/>
                  </a:lnTo>
                  <a:lnTo>
                    <a:pt x="2852928" y="16383"/>
                  </a:lnTo>
                  <a:close/>
                </a:path>
                <a:path w="5631180" h="76200">
                  <a:moveTo>
                    <a:pt x="2932176" y="16637"/>
                  </a:moveTo>
                  <a:lnTo>
                    <a:pt x="2932049" y="36449"/>
                  </a:lnTo>
                  <a:lnTo>
                    <a:pt x="2991485" y="36703"/>
                  </a:lnTo>
                  <a:lnTo>
                    <a:pt x="2991612" y="16891"/>
                  </a:lnTo>
                  <a:lnTo>
                    <a:pt x="2932176" y="16637"/>
                  </a:lnTo>
                  <a:close/>
                </a:path>
                <a:path w="5631180" h="76200">
                  <a:moveTo>
                    <a:pt x="3011424" y="17018"/>
                  </a:moveTo>
                  <a:lnTo>
                    <a:pt x="3011284" y="36830"/>
                  </a:lnTo>
                  <a:lnTo>
                    <a:pt x="3070733" y="37084"/>
                  </a:lnTo>
                  <a:lnTo>
                    <a:pt x="3070860" y="17272"/>
                  </a:lnTo>
                  <a:lnTo>
                    <a:pt x="3011424" y="17018"/>
                  </a:lnTo>
                  <a:close/>
                </a:path>
                <a:path w="5631180" h="76200">
                  <a:moveTo>
                    <a:pt x="3090659" y="17399"/>
                  </a:moveTo>
                  <a:lnTo>
                    <a:pt x="3090545" y="37211"/>
                  </a:lnTo>
                  <a:lnTo>
                    <a:pt x="3149968" y="37465"/>
                  </a:lnTo>
                  <a:lnTo>
                    <a:pt x="3150108" y="17653"/>
                  </a:lnTo>
                  <a:lnTo>
                    <a:pt x="3090659" y="17399"/>
                  </a:lnTo>
                  <a:close/>
                </a:path>
                <a:path w="5631180" h="76200">
                  <a:moveTo>
                    <a:pt x="3169920" y="17780"/>
                  </a:moveTo>
                  <a:lnTo>
                    <a:pt x="3169793" y="37592"/>
                  </a:lnTo>
                  <a:lnTo>
                    <a:pt x="3229229" y="37846"/>
                  </a:lnTo>
                  <a:lnTo>
                    <a:pt x="3229343" y="18034"/>
                  </a:lnTo>
                  <a:lnTo>
                    <a:pt x="3169920" y="17780"/>
                  </a:lnTo>
                  <a:close/>
                </a:path>
                <a:path w="5631180" h="76200">
                  <a:moveTo>
                    <a:pt x="3249168" y="18034"/>
                  </a:moveTo>
                  <a:lnTo>
                    <a:pt x="3249041" y="37846"/>
                  </a:lnTo>
                  <a:lnTo>
                    <a:pt x="3308477" y="38100"/>
                  </a:lnTo>
                  <a:lnTo>
                    <a:pt x="3308604" y="18288"/>
                  </a:lnTo>
                  <a:lnTo>
                    <a:pt x="3249168" y="18034"/>
                  </a:lnTo>
                  <a:close/>
                </a:path>
                <a:path w="5631180" h="76200">
                  <a:moveTo>
                    <a:pt x="3328416" y="18415"/>
                  </a:moveTo>
                  <a:lnTo>
                    <a:pt x="3328276" y="38227"/>
                  </a:lnTo>
                  <a:lnTo>
                    <a:pt x="3387725" y="38481"/>
                  </a:lnTo>
                  <a:lnTo>
                    <a:pt x="3387852" y="18669"/>
                  </a:lnTo>
                  <a:lnTo>
                    <a:pt x="3328416" y="18415"/>
                  </a:lnTo>
                  <a:close/>
                </a:path>
                <a:path w="5631180" h="76200">
                  <a:moveTo>
                    <a:pt x="3407651" y="18796"/>
                  </a:moveTo>
                  <a:lnTo>
                    <a:pt x="3407537" y="38608"/>
                  </a:lnTo>
                  <a:lnTo>
                    <a:pt x="3466973" y="38862"/>
                  </a:lnTo>
                  <a:lnTo>
                    <a:pt x="3467100" y="19050"/>
                  </a:lnTo>
                  <a:lnTo>
                    <a:pt x="3407651" y="18796"/>
                  </a:lnTo>
                  <a:close/>
                </a:path>
                <a:path w="5631180" h="76200">
                  <a:moveTo>
                    <a:pt x="3486912" y="19177"/>
                  </a:moveTo>
                  <a:lnTo>
                    <a:pt x="3486785" y="38989"/>
                  </a:lnTo>
                  <a:lnTo>
                    <a:pt x="3546208" y="39243"/>
                  </a:lnTo>
                  <a:lnTo>
                    <a:pt x="3546348" y="19431"/>
                  </a:lnTo>
                  <a:lnTo>
                    <a:pt x="3486912" y="19177"/>
                  </a:lnTo>
                  <a:close/>
                </a:path>
                <a:path w="5631180" h="76200">
                  <a:moveTo>
                    <a:pt x="3566160" y="19431"/>
                  </a:moveTo>
                  <a:lnTo>
                    <a:pt x="3566033" y="39243"/>
                  </a:lnTo>
                  <a:lnTo>
                    <a:pt x="3625469" y="39497"/>
                  </a:lnTo>
                  <a:lnTo>
                    <a:pt x="3625583" y="19685"/>
                  </a:lnTo>
                  <a:lnTo>
                    <a:pt x="3566160" y="19431"/>
                  </a:lnTo>
                  <a:close/>
                </a:path>
                <a:path w="5631180" h="76200">
                  <a:moveTo>
                    <a:pt x="3645408" y="19812"/>
                  </a:moveTo>
                  <a:lnTo>
                    <a:pt x="3645268" y="39624"/>
                  </a:lnTo>
                  <a:lnTo>
                    <a:pt x="3704716" y="39878"/>
                  </a:lnTo>
                  <a:lnTo>
                    <a:pt x="3704844" y="20066"/>
                  </a:lnTo>
                  <a:lnTo>
                    <a:pt x="3645408" y="19812"/>
                  </a:lnTo>
                  <a:close/>
                </a:path>
                <a:path w="5631180" h="76200">
                  <a:moveTo>
                    <a:pt x="3724643" y="20193"/>
                  </a:moveTo>
                  <a:lnTo>
                    <a:pt x="3724529" y="40005"/>
                  </a:lnTo>
                  <a:lnTo>
                    <a:pt x="3783965" y="40259"/>
                  </a:lnTo>
                  <a:lnTo>
                    <a:pt x="3784091" y="20447"/>
                  </a:lnTo>
                  <a:lnTo>
                    <a:pt x="3724643" y="20193"/>
                  </a:lnTo>
                  <a:close/>
                </a:path>
                <a:path w="5631180" h="76200">
                  <a:moveTo>
                    <a:pt x="3803904" y="20574"/>
                  </a:moveTo>
                  <a:lnTo>
                    <a:pt x="3803777" y="40386"/>
                  </a:lnTo>
                  <a:lnTo>
                    <a:pt x="3863200" y="40640"/>
                  </a:lnTo>
                  <a:lnTo>
                    <a:pt x="3863340" y="20828"/>
                  </a:lnTo>
                  <a:lnTo>
                    <a:pt x="3803904" y="20574"/>
                  </a:lnTo>
                  <a:close/>
                </a:path>
                <a:path w="5631180" h="76200">
                  <a:moveTo>
                    <a:pt x="3883152" y="20828"/>
                  </a:moveTo>
                  <a:lnTo>
                    <a:pt x="3883025" y="40640"/>
                  </a:lnTo>
                  <a:lnTo>
                    <a:pt x="3942461" y="40894"/>
                  </a:lnTo>
                  <a:lnTo>
                    <a:pt x="3942575" y="21082"/>
                  </a:lnTo>
                  <a:lnTo>
                    <a:pt x="3883152" y="20828"/>
                  </a:lnTo>
                  <a:close/>
                </a:path>
                <a:path w="5631180" h="76200">
                  <a:moveTo>
                    <a:pt x="3962400" y="21209"/>
                  </a:moveTo>
                  <a:lnTo>
                    <a:pt x="3962273" y="41021"/>
                  </a:lnTo>
                  <a:lnTo>
                    <a:pt x="4021709" y="41275"/>
                  </a:lnTo>
                  <a:lnTo>
                    <a:pt x="4021836" y="21463"/>
                  </a:lnTo>
                  <a:lnTo>
                    <a:pt x="3962400" y="21209"/>
                  </a:lnTo>
                  <a:close/>
                </a:path>
                <a:path w="5631180" h="76200">
                  <a:moveTo>
                    <a:pt x="4041648" y="21590"/>
                  </a:moveTo>
                  <a:lnTo>
                    <a:pt x="4041508" y="41402"/>
                  </a:lnTo>
                  <a:lnTo>
                    <a:pt x="4100957" y="41656"/>
                  </a:lnTo>
                  <a:lnTo>
                    <a:pt x="4101084" y="21844"/>
                  </a:lnTo>
                  <a:lnTo>
                    <a:pt x="4041648" y="21590"/>
                  </a:lnTo>
                  <a:close/>
                </a:path>
                <a:path w="5631180" h="76200">
                  <a:moveTo>
                    <a:pt x="4120883" y="21971"/>
                  </a:moveTo>
                  <a:lnTo>
                    <a:pt x="4120769" y="41783"/>
                  </a:lnTo>
                  <a:lnTo>
                    <a:pt x="4180192" y="42037"/>
                  </a:lnTo>
                  <a:lnTo>
                    <a:pt x="4180332" y="22225"/>
                  </a:lnTo>
                  <a:lnTo>
                    <a:pt x="4120883" y="21971"/>
                  </a:lnTo>
                  <a:close/>
                </a:path>
                <a:path w="5631180" h="76200">
                  <a:moveTo>
                    <a:pt x="4200144" y="22225"/>
                  </a:moveTo>
                  <a:lnTo>
                    <a:pt x="4200017" y="42037"/>
                  </a:lnTo>
                  <a:lnTo>
                    <a:pt x="4259453" y="42291"/>
                  </a:lnTo>
                  <a:lnTo>
                    <a:pt x="4259567" y="22479"/>
                  </a:lnTo>
                  <a:lnTo>
                    <a:pt x="4200144" y="22225"/>
                  </a:lnTo>
                  <a:close/>
                </a:path>
                <a:path w="5631180" h="76200">
                  <a:moveTo>
                    <a:pt x="4279392" y="22606"/>
                  </a:moveTo>
                  <a:lnTo>
                    <a:pt x="4279265" y="42418"/>
                  </a:lnTo>
                  <a:lnTo>
                    <a:pt x="4338701" y="42672"/>
                  </a:lnTo>
                  <a:lnTo>
                    <a:pt x="4338828" y="22860"/>
                  </a:lnTo>
                  <a:lnTo>
                    <a:pt x="4279392" y="22606"/>
                  </a:lnTo>
                  <a:close/>
                </a:path>
                <a:path w="5631180" h="76200">
                  <a:moveTo>
                    <a:pt x="4358640" y="22987"/>
                  </a:moveTo>
                  <a:lnTo>
                    <a:pt x="4358500" y="42799"/>
                  </a:lnTo>
                  <a:lnTo>
                    <a:pt x="4417949" y="43053"/>
                  </a:lnTo>
                  <a:lnTo>
                    <a:pt x="4418076" y="23241"/>
                  </a:lnTo>
                  <a:lnTo>
                    <a:pt x="4358640" y="22987"/>
                  </a:lnTo>
                  <a:close/>
                </a:path>
                <a:path w="5631180" h="76200">
                  <a:moveTo>
                    <a:pt x="4437875" y="23368"/>
                  </a:moveTo>
                  <a:lnTo>
                    <a:pt x="4437761" y="43180"/>
                  </a:lnTo>
                  <a:lnTo>
                    <a:pt x="4497184" y="43434"/>
                  </a:lnTo>
                  <a:lnTo>
                    <a:pt x="4497324" y="23622"/>
                  </a:lnTo>
                  <a:lnTo>
                    <a:pt x="4437875" y="23368"/>
                  </a:lnTo>
                  <a:close/>
                </a:path>
                <a:path w="5631180" h="76200">
                  <a:moveTo>
                    <a:pt x="4517136" y="23622"/>
                  </a:moveTo>
                  <a:lnTo>
                    <a:pt x="4517009" y="43434"/>
                  </a:lnTo>
                  <a:lnTo>
                    <a:pt x="4576445" y="43688"/>
                  </a:lnTo>
                  <a:lnTo>
                    <a:pt x="4576559" y="23876"/>
                  </a:lnTo>
                  <a:lnTo>
                    <a:pt x="4517136" y="23622"/>
                  </a:lnTo>
                  <a:close/>
                </a:path>
                <a:path w="5631180" h="76200">
                  <a:moveTo>
                    <a:pt x="4596384" y="24003"/>
                  </a:moveTo>
                  <a:lnTo>
                    <a:pt x="4596257" y="43815"/>
                  </a:lnTo>
                  <a:lnTo>
                    <a:pt x="4655693" y="44069"/>
                  </a:lnTo>
                  <a:lnTo>
                    <a:pt x="4655820" y="24257"/>
                  </a:lnTo>
                  <a:lnTo>
                    <a:pt x="4596384" y="24003"/>
                  </a:lnTo>
                  <a:close/>
                </a:path>
                <a:path w="5631180" h="76200">
                  <a:moveTo>
                    <a:pt x="4675632" y="24384"/>
                  </a:moveTo>
                  <a:lnTo>
                    <a:pt x="4675492" y="44196"/>
                  </a:lnTo>
                  <a:lnTo>
                    <a:pt x="4734941" y="44450"/>
                  </a:lnTo>
                  <a:lnTo>
                    <a:pt x="4735068" y="24638"/>
                  </a:lnTo>
                  <a:lnTo>
                    <a:pt x="4675632" y="24384"/>
                  </a:lnTo>
                  <a:close/>
                </a:path>
                <a:path w="5631180" h="76200">
                  <a:moveTo>
                    <a:pt x="4754867" y="24638"/>
                  </a:moveTo>
                  <a:lnTo>
                    <a:pt x="4754753" y="44450"/>
                  </a:lnTo>
                  <a:lnTo>
                    <a:pt x="4814176" y="44831"/>
                  </a:lnTo>
                  <a:lnTo>
                    <a:pt x="4814316" y="25019"/>
                  </a:lnTo>
                  <a:lnTo>
                    <a:pt x="4754867" y="24638"/>
                  </a:lnTo>
                  <a:close/>
                </a:path>
                <a:path w="5631180" h="76200">
                  <a:moveTo>
                    <a:pt x="4834128" y="25019"/>
                  </a:moveTo>
                  <a:lnTo>
                    <a:pt x="4834001" y="44831"/>
                  </a:lnTo>
                  <a:lnTo>
                    <a:pt x="4893437" y="45085"/>
                  </a:lnTo>
                  <a:lnTo>
                    <a:pt x="4893551" y="25273"/>
                  </a:lnTo>
                  <a:lnTo>
                    <a:pt x="4834128" y="25019"/>
                  </a:lnTo>
                  <a:close/>
                </a:path>
                <a:path w="5631180" h="76200">
                  <a:moveTo>
                    <a:pt x="4913376" y="25400"/>
                  </a:moveTo>
                  <a:lnTo>
                    <a:pt x="4913249" y="45212"/>
                  </a:lnTo>
                  <a:lnTo>
                    <a:pt x="4972685" y="45466"/>
                  </a:lnTo>
                  <a:lnTo>
                    <a:pt x="4972812" y="25654"/>
                  </a:lnTo>
                  <a:lnTo>
                    <a:pt x="4913376" y="25400"/>
                  </a:lnTo>
                  <a:close/>
                </a:path>
                <a:path w="5631180" h="76200">
                  <a:moveTo>
                    <a:pt x="4992624" y="25781"/>
                  </a:moveTo>
                  <a:lnTo>
                    <a:pt x="4992484" y="45593"/>
                  </a:lnTo>
                  <a:lnTo>
                    <a:pt x="5051933" y="45847"/>
                  </a:lnTo>
                  <a:lnTo>
                    <a:pt x="5052060" y="26035"/>
                  </a:lnTo>
                  <a:lnTo>
                    <a:pt x="4992624" y="25781"/>
                  </a:lnTo>
                  <a:close/>
                </a:path>
                <a:path w="5631180" h="76200">
                  <a:moveTo>
                    <a:pt x="5071859" y="26035"/>
                  </a:moveTo>
                  <a:lnTo>
                    <a:pt x="5071745" y="45847"/>
                  </a:lnTo>
                  <a:lnTo>
                    <a:pt x="5131168" y="46101"/>
                  </a:lnTo>
                  <a:lnTo>
                    <a:pt x="5131308" y="26289"/>
                  </a:lnTo>
                  <a:lnTo>
                    <a:pt x="5071859" y="26035"/>
                  </a:lnTo>
                  <a:close/>
                </a:path>
                <a:path w="5631180" h="76200">
                  <a:moveTo>
                    <a:pt x="5151120" y="26416"/>
                  </a:moveTo>
                  <a:lnTo>
                    <a:pt x="5150993" y="46228"/>
                  </a:lnTo>
                  <a:lnTo>
                    <a:pt x="5210429" y="46482"/>
                  </a:lnTo>
                  <a:lnTo>
                    <a:pt x="5210543" y="26670"/>
                  </a:lnTo>
                  <a:lnTo>
                    <a:pt x="5151120" y="26416"/>
                  </a:lnTo>
                  <a:close/>
                </a:path>
                <a:path w="5631180" h="76200">
                  <a:moveTo>
                    <a:pt x="5230368" y="26797"/>
                  </a:moveTo>
                  <a:lnTo>
                    <a:pt x="5230241" y="46609"/>
                  </a:lnTo>
                  <a:lnTo>
                    <a:pt x="5289677" y="46863"/>
                  </a:lnTo>
                  <a:lnTo>
                    <a:pt x="5289804" y="27051"/>
                  </a:lnTo>
                  <a:lnTo>
                    <a:pt x="5230368" y="26797"/>
                  </a:lnTo>
                  <a:close/>
                </a:path>
                <a:path w="5631180" h="76200">
                  <a:moveTo>
                    <a:pt x="5309616" y="27178"/>
                  </a:moveTo>
                  <a:lnTo>
                    <a:pt x="5309476" y="46990"/>
                  </a:lnTo>
                  <a:lnTo>
                    <a:pt x="5368925" y="47244"/>
                  </a:lnTo>
                  <a:lnTo>
                    <a:pt x="5369052" y="27432"/>
                  </a:lnTo>
                  <a:lnTo>
                    <a:pt x="5309616" y="27178"/>
                  </a:lnTo>
                  <a:close/>
                </a:path>
                <a:path w="5631180" h="76200">
                  <a:moveTo>
                    <a:pt x="5388851" y="27432"/>
                  </a:moveTo>
                  <a:lnTo>
                    <a:pt x="5388737" y="47244"/>
                  </a:lnTo>
                  <a:lnTo>
                    <a:pt x="5448173" y="47498"/>
                  </a:lnTo>
                  <a:lnTo>
                    <a:pt x="5448300" y="27686"/>
                  </a:lnTo>
                  <a:lnTo>
                    <a:pt x="5388851" y="27432"/>
                  </a:lnTo>
                  <a:close/>
                </a:path>
                <a:path w="5631180" h="76200">
                  <a:moveTo>
                    <a:pt x="5468112" y="27813"/>
                  </a:moveTo>
                  <a:lnTo>
                    <a:pt x="5467985" y="47625"/>
                  </a:lnTo>
                  <a:lnTo>
                    <a:pt x="5527408" y="47879"/>
                  </a:lnTo>
                  <a:lnTo>
                    <a:pt x="5527548" y="28067"/>
                  </a:lnTo>
                  <a:lnTo>
                    <a:pt x="5468112" y="27813"/>
                  </a:lnTo>
                  <a:close/>
                </a:path>
                <a:path w="5631180" h="76200">
                  <a:moveTo>
                    <a:pt x="5554726" y="0"/>
                  </a:moveTo>
                  <a:lnTo>
                    <a:pt x="5554584" y="28240"/>
                  </a:lnTo>
                  <a:lnTo>
                    <a:pt x="5567299" y="28321"/>
                  </a:lnTo>
                  <a:lnTo>
                    <a:pt x="5567159" y="48133"/>
                  </a:lnTo>
                  <a:lnTo>
                    <a:pt x="5554485" y="48133"/>
                  </a:lnTo>
                  <a:lnTo>
                    <a:pt x="5554345" y="76200"/>
                  </a:lnTo>
                  <a:lnTo>
                    <a:pt x="5611235" y="48133"/>
                  </a:lnTo>
                  <a:lnTo>
                    <a:pt x="5567159" y="48133"/>
                  </a:lnTo>
                  <a:lnTo>
                    <a:pt x="5611398" y="48052"/>
                  </a:lnTo>
                  <a:lnTo>
                    <a:pt x="5630799" y="38481"/>
                  </a:lnTo>
                  <a:lnTo>
                    <a:pt x="5554726" y="0"/>
                  </a:lnTo>
                  <a:close/>
                </a:path>
                <a:path w="5631180" h="76200">
                  <a:moveTo>
                    <a:pt x="5554584" y="28240"/>
                  </a:moveTo>
                  <a:lnTo>
                    <a:pt x="5554485" y="48052"/>
                  </a:lnTo>
                  <a:lnTo>
                    <a:pt x="5567159" y="48133"/>
                  </a:lnTo>
                  <a:lnTo>
                    <a:pt x="5567299" y="28321"/>
                  </a:lnTo>
                  <a:lnTo>
                    <a:pt x="5554584" y="28240"/>
                  </a:lnTo>
                  <a:close/>
                </a:path>
                <a:path w="5631180" h="76200">
                  <a:moveTo>
                    <a:pt x="5547360" y="28194"/>
                  </a:moveTo>
                  <a:lnTo>
                    <a:pt x="5547233" y="48006"/>
                  </a:lnTo>
                  <a:lnTo>
                    <a:pt x="5554485" y="48052"/>
                  </a:lnTo>
                  <a:lnTo>
                    <a:pt x="5554584" y="28240"/>
                  </a:lnTo>
                  <a:lnTo>
                    <a:pt x="5547360" y="28194"/>
                  </a:lnTo>
                  <a:close/>
                </a:path>
              </a:pathLst>
            </a:custGeom>
            <a:solidFill>
              <a:srgbClr val="4D7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68011" y="3058972"/>
              <a:ext cx="5607685" cy="76200"/>
            </a:xfrm>
            <a:custGeom>
              <a:avLst/>
              <a:gdLst/>
              <a:ahLst/>
              <a:cxnLst/>
              <a:rect l="l" t="t" r="r" b="b"/>
              <a:pathLst>
                <a:path w="5607684" h="76200">
                  <a:moveTo>
                    <a:pt x="59436" y="28194"/>
                  </a:moveTo>
                  <a:lnTo>
                    <a:pt x="0" y="28194"/>
                  </a:lnTo>
                  <a:lnTo>
                    <a:pt x="0" y="48006"/>
                  </a:lnTo>
                  <a:lnTo>
                    <a:pt x="59436" y="48006"/>
                  </a:lnTo>
                  <a:lnTo>
                    <a:pt x="59436" y="28194"/>
                  </a:lnTo>
                  <a:close/>
                </a:path>
                <a:path w="5607684" h="76200">
                  <a:moveTo>
                    <a:pt x="138684" y="28194"/>
                  </a:moveTo>
                  <a:lnTo>
                    <a:pt x="79248" y="28194"/>
                  </a:lnTo>
                  <a:lnTo>
                    <a:pt x="79248" y="48006"/>
                  </a:lnTo>
                  <a:lnTo>
                    <a:pt x="138684" y="48006"/>
                  </a:lnTo>
                  <a:lnTo>
                    <a:pt x="138684" y="28194"/>
                  </a:lnTo>
                  <a:close/>
                </a:path>
                <a:path w="5607684" h="76200">
                  <a:moveTo>
                    <a:pt x="217932" y="28194"/>
                  </a:moveTo>
                  <a:lnTo>
                    <a:pt x="158496" y="28194"/>
                  </a:lnTo>
                  <a:lnTo>
                    <a:pt x="158496" y="48006"/>
                  </a:lnTo>
                  <a:lnTo>
                    <a:pt x="217932" y="48006"/>
                  </a:lnTo>
                  <a:lnTo>
                    <a:pt x="217932" y="28194"/>
                  </a:lnTo>
                  <a:close/>
                </a:path>
                <a:path w="5607684" h="76200">
                  <a:moveTo>
                    <a:pt x="297179" y="28194"/>
                  </a:moveTo>
                  <a:lnTo>
                    <a:pt x="237743" y="28194"/>
                  </a:lnTo>
                  <a:lnTo>
                    <a:pt x="237743" y="48006"/>
                  </a:lnTo>
                  <a:lnTo>
                    <a:pt x="297179" y="48006"/>
                  </a:lnTo>
                  <a:lnTo>
                    <a:pt x="297179" y="28194"/>
                  </a:lnTo>
                  <a:close/>
                </a:path>
                <a:path w="5607684" h="76200">
                  <a:moveTo>
                    <a:pt x="376427" y="28194"/>
                  </a:moveTo>
                  <a:lnTo>
                    <a:pt x="316991" y="28194"/>
                  </a:lnTo>
                  <a:lnTo>
                    <a:pt x="316991" y="48006"/>
                  </a:lnTo>
                  <a:lnTo>
                    <a:pt x="376427" y="48006"/>
                  </a:lnTo>
                  <a:lnTo>
                    <a:pt x="376427" y="28194"/>
                  </a:lnTo>
                  <a:close/>
                </a:path>
                <a:path w="5607684" h="76200">
                  <a:moveTo>
                    <a:pt x="455675" y="28194"/>
                  </a:moveTo>
                  <a:lnTo>
                    <a:pt x="396239" y="28194"/>
                  </a:lnTo>
                  <a:lnTo>
                    <a:pt x="396239" y="48006"/>
                  </a:lnTo>
                  <a:lnTo>
                    <a:pt x="455675" y="48006"/>
                  </a:lnTo>
                  <a:lnTo>
                    <a:pt x="455675" y="28194"/>
                  </a:lnTo>
                  <a:close/>
                </a:path>
                <a:path w="5607684" h="76200">
                  <a:moveTo>
                    <a:pt x="534924" y="28194"/>
                  </a:moveTo>
                  <a:lnTo>
                    <a:pt x="475488" y="28194"/>
                  </a:lnTo>
                  <a:lnTo>
                    <a:pt x="475488" y="48006"/>
                  </a:lnTo>
                  <a:lnTo>
                    <a:pt x="534924" y="48006"/>
                  </a:lnTo>
                  <a:lnTo>
                    <a:pt x="534924" y="28194"/>
                  </a:lnTo>
                  <a:close/>
                </a:path>
                <a:path w="5607684" h="76200">
                  <a:moveTo>
                    <a:pt x="614172" y="28194"/>
                  </a:moveTo>
                  <a:lnTo>
                    <a:pt x="554736" y="28194"/>
                  </a:lnTo>
                  <a:lnTo>
                    <a:pt x="554736" y="48006"/>
                  </a:lnTo>
                  <a:lnTo>
                    <a:pt x="614172" y="48006"/>
                  </a:lnTo>
                  <a:lnTo>
                    <a:pt x="614172" y="28194"/>
                  </a:lnTo>
                  <a:close/>
                </a:path>
                <a:path w="5607684" h="76200">
                  <a:moveTo>
                    <a:pt x="693420" y="28194"/>
                  </a:moveTo>
                  <a:lnTo>
                    <a:pt x="633984" y="28194"/>
                  </a:lnTo>
                  <a:lnTo>
                    <a:pt x="633984" y="48006"/>
                  </a:lnTo>
                  <a:lnTo>
                    <a:pt x="693420" y="48006"/>
                  </a:lnTo>
                  <a:lnTo>
                    <a:pt x="693420" y="28194"/>
                  </a:lnTo>
                  <a:close/>
                </a:path>
                <a:path w="5607684" h="76200">
                  <a:moveTo>
                    <a:pt x="772668" y="28194"/>
                  </a:moveTo>
                  <a:lnTo>
                    <a:pt x="713232" y="28194"/>
                  </a:lnTo>
                  <a:lnTo>
                    <a:pt x="713232" y="48006"/>
                  </a:lnTo>
                  <a:lnTo>
                    <a:pt x="772668" y="48006"/>
                  </a:lnTo>
                  <a:lnTo>
                    <a:pt x="772668" y="28194"/>
                  </a:lnTo>
                  <a:close/>
                </a:path>
                <a:path w="5607684" h="76200">
                  <a:moveTo>
                    <a:pt x="851915" y="28194"/>
                  </a:moveTo>
                  <a:lnTo>
                    <a:pt x="792479" y="28194"/>
                  </a:lnTo>
                  <a:lnTo>
                    <a:pt x="792479" y="48006"/>
                  </a:lnTo>
                  <a:lnTo>
                    <a:pt x="851915" y="48006"/>
                  </a:lnTo>
                  <a:lnTo>
                    <a:pt x="851915" y="28194"/>
                  </a:lnTo>
                  <a:close/>
                </a:path>
                <a:path w="5607684" h="76200">
                  <a:moveTo>
                    <a:pt x="931163" y="28194"/>
                  </a:moveTo>
                  <a:lnTo>
                    <a:pt x="871727" y="28194"/>
                  </a:lnTo>
                  <a:lnTo>
                    <a:pt x="871727" y="48006"/>
                  </a:lnTo>
                  <a:lnTo>
                    <a:pt x="931163" y="48006"/>
                  </a:lnTo>
                  <a:lnTo>
                    <a:pt x="931163" y="28194"/>
                  </a:lnTo>
                  <a:close/>
                </a:path>
                <a:path w="5607684" h="76200">
                  <a:moveTo>
                    <a:pt x="1010412" y="28194"/>
                  </a:moveTo>
                  <a:lnTo>
                    <a:pt x="950976" y="28194"/>
                  </a:lnTo>
                  <a:lnTo>
                    <a:pt x="950976" y="48006"/>
                  </a:lnTo>
                  <a:lnTo>
                    <a:pt x="1010412" y="48006"/>
                  </a:lnTo>
                  <a:lnTo>
                    <a:pt x="1010412" y="28194"/>
                  </a:lnTo>
                  <a:close/>
                </a:path>
                <a:path w="5607684" h="76200">
                  <a:moveTo>
                    <a:pt x="1089660" y="28194"/>
                  </a:moveTo>
                  <a:lnTo>
                    <a:pt x="1030224" y="28194"/>
                  </a:lnTo>
                  <a:lnTo>
                    <a:pt x="1030224" y="48006"/>
                  </a:lnTo>
                  <a:lnTo>
                    <a:pt x="1089660" y="48006"/>
                  </a:lnTo>
                  <a:lnTo>
                    <a:pt x="1089660" y="28194"/>
                  </a:lnTo>
                  <a:close/>
                </a:path>
                <a:path w="5607684" h="76200">
                  <a:moveTo>
                    <a:pt x="1168908" y="28194"/>
                  </a:moveTo>
                  <a:lnTo>
                    <a:pt x="1109472" y="28194"/>
                  </a:lnTo>
                  <a:lnTo>
                    <a:pt x="1109472" y="48006"/>
                  </a:lnTo>
                  <a:lnTo>
                    <a:pt x="1168908" y="48006"/>
                  </a:lnTo>
                  <a:lnTo>
                    <a:pt x="1168908" y="28194"/>
                  </a:lnTo>
                  <a:close/>
                </a:path>
                <a:path w="5607684" h="76200">
                  <a:moveTo>
                    <a:pt x="1248156" y="28194"/>
                  </a:moveTo>
                  <a:lnTo>
                    <a:pt x="1188720" y="28194"/>
                  </a:lnTo>
                  <a:lnTo>
                    <a:pt x="1188720" y="48006"/>
                  </a:lnTo>
                  <a:lnTo>
                    <a:pt x="1248156" y="48006"/>
                  </a:lnTo>
                  <a:lnTo>
                    <a:pt x="1248156" y="28194"/>
                  </a:lnTo>
                  <a:close/>
                </a:path>
                <a:path w="5607684" h="76200">
                  <a:moveTo>
                    <a:pt x="1327403" y="28194"/>
                  </a:moveTo>
                  <a:lnTo>
                    <a:pt x="1267967" y="28194"/>
                  </a:lnTo>
                  <a:lnTo>
                    <a:pt x="1267967" y="48006"/>
                  </a:lnTo>
                  <a:lnTo>
                    <a:pt x="1327403" y="48006"/>
                  </a:lnTo>
                  <a:lnTo>
                    <a:pt x="1327403" y="28194"/>
                  </a:lnTo>
                  <a:close/>
                </a:path>
                <a:path w="5607684" h="76200">
                  <a:moveTo>
                    <a:pt x="1406652" y="28194"/>
                  </a:moveTo>
                  <a:lnTo>
                    <a:pt x="1347215" y="28194"/>
                  </a:lnTo>
                  <a:lnTo>
                    <a:pt x="1347215" y="48006"/>
                  </a:lnTo>
                  <a:lnTo>
                    <a:pt x="1406652" y="48006"/>
                  </a:lnTo>
                  <a:lnTo>
                    <a:pt x="1406652" y="28194"/>
                  </a:lnTo>
                  <a:close/>
                </a:path>
                <a:path w="5607684" h="76200">
                  <a:moveTo>
                    <a:pt x="1485900" y="28194"/>
                  </a:moveTo>
                  <a:lnTo>
                    <a:pt x="1426464" y="28194"/>
                  </a:lnTo>
                  <a:lnTo>
                    <a:pt x="1426464" y="48006"/>
                  </a:lnTo>
                  <a:lnTo>
                    <a:pt x="1485900" y="48006"/>
                  </a:lnTo>
                  <a:lnTo>
                    <a:pt x="1485900" y="28194"/>
                  </a:lnTo>
                  <a:close/>
                </a:path>
                <a:path w="5607684" h="76200">
                  <a:moveTo>
                    <a:pt x="1565148" y="28194"/>
                  </a:moveTo>
                  <a:lnTo>
                    <a:pt x="1505712" y="28194"/>
                  </a:lnTo>
                  <a:lnTo>
                    <a:pt x="1505712" y="48006"/>
                  </a:lnTo>
                  <a:lnTo>
                    <a:pt x="1565148" y="48006"/>
                  </a:lnTo>
                  <a:lnTo>
                    <a:pt x="1565148" y="28194"/>
                  </a:lnTo>
                  <a:close/>
                </a:path>
                <a:path w="5607684" h="76200">
                  <a:moveTo>
                    <a:pt x="1644396" y="28194"/>
                  </a:moveTo>
                  <a:lnTo>
                    <a:pt x="1584960" y="28194"/>
                  </a:lnTo>
                  <a:lnTo>
                    <a:pt x="1584960" y="48006"/>
                  </a:lnTo>
                  <a:lnTo>
                    <a:pt x="1644396" y="48006"/>
                  </a:lnTo>
                  <a:lnTo>
                    <a:pt x="1644396" y="28194"/>
                  </a:lnTo>
                  <a:close/>
                </a:path>
                <a:path w="5607684" h="76200">
                  <a:moveTo>
                    <a:pt x="1723644" y="28194"/>
                  </a:moveTo>
                  <a:lnTo>
                    <a:pt x="1664208" y="28194"/>
                  </a:lnTo>
                  <a:lnTo>
                    <a:pt x="1664208" y="48006"/>
                  </a:lnTo>
                  <a:lnTo>
                    <a:pt x="1723644" y="48006"/>
                  </a:lnTo>
                  <a:lnTo>
                    <a:pt x="1723644" y="28194"/>
                  </a:lnTo>
                  <a:close/>
                </a:path>
                <a:path w="5607684" h="76200">
                  <a:moveTo>
                    <a:pt x="1802891" y="28194"/>
                  </a:moveTo>
                  <a:lnTo>
                    <a:pt x="1743455" y="28194"/>
                  </a:lnTo>
                  <a:lnTo>
                    <a:pt x="1743455" y="48006"/>
                  </a:lnTo>
                  <a:lnTo>
                    <a:pt x="1802891" y="48006"/>
                  </a:lnTo>
                  <a:lnTo>
                    <a:pt x="1802891" y="28194"/>
                  </a:lnTo>
                  <a:close/>
                </a:path>
                <a:path w="5607684" h="76200">
                  <a:moveTo>
                    <a:pt x="1882139" y="28194"/>
                  </a:moveTo>
                  <a:lnTo>
                    <a:pt x="1822703" y="28194"/>
                  </a:lnTo>
                  <a:lnTo>
                    <a:pt x="1822703" y="48006"/>
                  </a:lnTo>
                  <a:lnTo>
                    <a:pt x="1882139" y="48006"/>
                  </a:lnTo>
                  <a:lnTo>
                    <a:pt x="1882139" y="28194"/>
                  </a:lnTo>
                  <a:close/>
                </a:path>
                <a:path w="5607684" h="76200">
                  <a:moveTo>
                    <a:pt x="1961388" y="28194"/>
                  </a:moveTo>
                  <a:lnTo>
                    <a:pt x="1901952" y="28194"/>
                  </a:lnTo>
                  <a:lnTo>
                    <a:pt x="1901952" y="48006"/>
                  </a:lnTo>
                  <a:lnTo>
                    <a:pt x="1961388" y="48006"/>
                  </a:lnTo>
                  <a:lnTo>
                    <a:pt x="1961388" y="28194"/>
                  </a:lnTo>
                  <a:close/>
                </a:path>
                <a:path w="5607684" h="76200">
                  <a:moveTo>
                    <a:pt x="2040635" y="28194"/>
                  </a:moveTo>
                  <a:lnTo>
                    <a:pt x="1981199" y="28194"/>
                  </a:lnTo>
                  <a:lnTo>
                    <a:pt x="1981199" y="48006"/>
                  </a:lnTo>
                  <a:lnTo>
                    <a:pt x="2040635" y="48006"/>
                  </a:lnTo>
                  <a:lnTo>
                    <a:pt x="2040635" y="28194"/>
                  </a:lnTo>
                  <a:close/>
                </a:path>
                <a:path w="5607684" h="76200">
                  <a:moveTo>
                    <a:pt x="2119883" y="28194"/>
                  </a:moveTo>
                  <a:lnTo>
                    <a:pt x="2060447" y="28194"/>
                  </a:lnTo>
                  <a:lnTo>
                    <a:pt x="2060447" y="48006"/>
                  </a:lnTo>
                  <a:lnTo>
                    <a:pt x="2119883" y="48006"/>
                  </a:lnTo>
                  <a:lnTo>
                    <a:pt x="2119883" y="28194"/>
                  </a:lnTo>
                  <a:close/>
                </a:path>
                <a:path w="5607684" h="76200">
                  <a:moveTo>
                    <a:pt x="2199131" y="28194"/>
                  </a:moveTo>
                  <a:lnTo>
                    <a:pt x="2139695" y="28194"/>
                  </a:lnTo>
                  <a:lnTo>
                    <a:pt x="2139695" y="48006"/>
                  </a:lnTo>
                  <a:lnTo>
                    <a:pt x="2199131" y="48006"/>
                  </a:lnTo>
                  <a:lnTo>
                    <a:pt x="2199131" y="28194"/>
                  </a:lnTo>
                  <a:close/>
                </a:path>
                <a:path w="5607684" h="76200">
                  <a:moveTo>
                    <a:pt x="2278379" y="28194"/>
                  </a:moveTo>
                  <a:lnTo>
                    <a:pt x="2218943" y="28194"/>
                  </a:lnTo>
                  <a:lnTo>
                    <a:pt x="2218943" y="48006"/>
                  </a:lnTo>
                  <a:lnTo>
                    <a:pt x="2278379" y="48006"/>
                  </a:lnTo>
                  <a:lnTo>
                    <a:pt x="2278379" y="28194"/>
                  </a:lnTo>
                  <a:close/>
                </a:path>
                <a:path w="5607684" h="76200">
                  <a:moveTo>
                    <a:pt x="2357640" y="28194"/>
                  </a:moveTo>
                  <a:lnTo>
                    <a:pt x="2298191" y="28194"/>
                  </a:lnTo>
                  <a:lnTo>
                    <a:pt x="2298191" y="48006"/>
                  </a:lnTo>
                  <a:lnTo>
                    <a:pt x="2357640" y="48006"/>
                  </a:lnTo>
                  <a:lnTo>
                    <a:pt x="2357640" y="28194"/>
                  </a:lnTo>
                  <a:close/>
                </a:path>
                <a:path w="5607684" h="76200">
                  <a:moveTo>
                    <a:pt x="2436888" y="28194"/>
                  </a:moveTo>
                  <a:lnTo>
                    <a:pt x="2377440" y="28194"/>
                  </a:lnTo>
                  <a:lnTo>
                    <a:pt x="2377440" y="48006"/>
                  </a:lnTo>
                  <a:lnTo>
                    <a:pt x="2436888" y="48006"/>
                  </a:lnTo>
                  <a:lnTo>
                    <a:pt x="2436888" y="28194"/>
                  </a:lnTo>
                  <a:close/>
                </a:path>
                <a:path w="5607684" h="76200">
                  <a:moveTo>
                    <a:pt x="2516123" y="28194"/>
                  </a:moveTo>
                  <a:lnTo>
                    <a:pt x="2456688" y="28194"/>
                  </a:lnTo>
                  <a:lnTo>
                    <a:pt x="2456688" y="48006"/>
                  </a:lnTo>
                  <a:lnTo>
                    <a:pt x="2516123" y="48006"/>
                  </a:lnTo>
                  <a:lnTo>
                    <a:pt x="2516123" y="28194"/>
                  </a:lnTo>
                  <a:close/>
                </a:path>
                <a:path w="5607684" h="76200">
                  <a:moveTo>
                    <a:pt x="2595371" y="28194"/>
                  </a:moveTo>
                  <a:lnTo>
                    <a:pt x="2535936" y="28194"/>
                  </a:lnTo>
                  <a:lnTo>
                    <a:pt x="2535936" y="48006"/>
                  </a:lnTo>
                  <a:lnTo>
                    <a:pt x="2595371" y="48006"/>
                  </a:lnTo>
                  <a:lnTo>
                    <a:pt x="2595371" y="28194"/>
                  </a:lnTo>
                  <a:close/>
                </a:path>
                <a:path w="5607684" h="76200">
                  <a:moveTo>
                    <a:pt x="2674619" y="28194"/>
                  </a:moveTo>
                  <a:lnTo>
                    <a:pt x="2615184" y="28194"/>
                  </a:lnTo>
                  <a:lnTo>
                    <a:pt x="2615184" y="48006"/>
                  </a:lnTo>
                  <a:lnTo>
                    <a:pt x="2674619" y="48006"/>
                  </a:lnTo>
                  <a:lnTo>
                    <a:pt x="2674619" y="28194"/>
                  </a:lnTo>
                  <a:close/>
                </a:path>
                <a:path w="5607684" h="76200">
                  <a:moveTo>
                    <a:pt x="2753880" y="28194"/>
                  </a:moveTo>
                  <a:lnTo>
                    <a:pt x="2694432" y="28194"/>
                  </a:lnTo>
                  <a:lnTo>
                    <a:pt x="2694432" y="48006"/>
                  </a:lnTo>
                  <a:lnTo>
                    <a:pt x="2753880" y="48006"/>
                  </a:lnTo>
                  <a:lnTo>
                    <a:pt x="2753880" y="28194"/>
                  </a:lnTo>
                  <a:close/>
                </a:path>
                <a:path w="5607684" h="76200">
                  <a:moveTo>
                    <a:pt x="2833116" y="28194"/>
                  </a:moveTo>
                  <a:lnTo>
                    <a:pt x="2773680" y="28194"/>
                  </a:lnTo>
                  <a:lnTo>
                    <a:pt x="2773680" y="48006"/>
                  </a:lnTo>
                  <a:lnTo>
                    <a:pt x="2833116" y="48006"/>
                  </a:lnTo>
                  <a:lnTo>
                    <a:pt x="2833116" y="28194"/>
                  </a:lnTo>
                  <a:close/>
                </a:path>
                <a:path w="5607684" h="76200">
                  <a:moveTo>
                    <a:pt x="2912364" y="28194"/>
                  </a:moveTo>
                  <a:lnTo>
                    <a:pt x="2852928" y="28194"/>
                  </a:lnTo>
                  <a:lnTo>
                    <a:pt x="2852928" y="48006"/>
                  </a:lnTo>
                  <a:lnTo>
                    <a:pt x="2912364" y="48006"/>
                  </a:lnTo>
                  <a:lnTo>
                    <a:pt x="2912364" y="28194"/>
                  </a:lnTo>
                  <a:close/>
                </a:path>
                <a:path w="5607684" h="76200">
                  <a:moveTo>
                    <a:pt x="2991612" y="28194"/>
                  </a:moveTo>
                  <a:lnTo>
                    <a:pt x="2932176" y="28194"/>
                  </a:lnTo>
                  <a:lnTo>
                    <a:pt x="2932176" y="48006"/>
                  </a:lnTo>
                  <a:lnTo>
                    <a:pt x="2991612" y="48006"/>
                  </a:lnTo>
                  <a:lnTo>
                    <a:pt x="2991612" y="28194"/>
                  </a:lnTo>
                  <a:close/>
                </a:path>
                <a:path w="5607684" h="76200">
                  <a:moveTo>
                    <a:pt x="3070872" y="28194"/>
                  </a:moveTo>
                  <a:lnTo>
                    <a:pt x="3011423" y="28194"/>
                  </a:lnTo>
                  <a:lnTo>
                    <a:pt x="3011423" y="48006"/>
                  </a:lnTo>
                  <a:lnTo>
                    <a:pt x="3070872" y="48006"/>
                  </a:lnTo>
                  <a:lnTo>
                    <a:pt x="3070872" y="28194"/>
                  </a:lnTo>
                  <a:close/>
                </a:path>
                <a:path w="5607684" h="76200">
                  <a:moveTo>
                    <a:pt x="3150107" y="28194"/>
                  </a:moveTo>
                  <a:lnTo>
                    <a:pt x="3090671" y="28194"/>
                  </a:lnTo>
                  <a:lnTo>
                    <a:pt x="3090671" y="48006"/>
                  </a:lnTo>
                  <a:lnTo>
                    <a:pt x="3150107" y="48006"/>
                  </a:lnTo>
                  <a:lnTo>
                    <a:pt x="3150107" y="28194"/>
                  </a:lnTo>
                  <a:close/>
                </a:path>
                <a:path w="5607684" h="76200">
                  <a:moveTo>
                    <a:pt x="3229355" y="28194"/>
                  </a:moveTo>
                  <a:lnTo>
                    <a:pt x="3169919" y="28194"/>
                  </a:lnTo>
                  <a:lnTo>
                    <a:pt x="3169919" y="48006"/>
                  </a:lnTo>
                  <a:lnTo>
                    <a:pt x="3229355" y="48006"/>
                  </a:lnTo>
                  <a:lnTo>
                    <a:pt x="3229355" y="28194"/>
                  </a:lnTo>
                  <a:close/>
                </a:path>
                <a:path w="5607684" h="76200">
                  <a:moveTo>
                    <a:pt x="3308616" y="28194"/>
                  </a:moveTo>
                  <a:lnTo>
                    <a:pt x="3249180" y="28194"/>
                  </a:lnTo>
                  <a:lnTo>
                    <a:pt x="3249180" y="48006"/>
                  </a:lnTo>
                  <a:lnTo>
                    <a:pt x="3308616" y="48006"/>
                  </a:lnTo>
                  <a:lnTo>
                    <a:pt x="3308616" y="28194"/>
                  </a:lnTo>
                  <a:close/>
                </a:path>
                <a:path w="5607684" h="76200">
                  <a:moveTo>
                    <a:pt x="3387877" y="28194"/>
                  </a:moveTo>
                  <a:lnTo>
                    <a:pt x="3328428" y="28194"/>
                  </a:lnTo>
                  <a:lnTo>
                    <a:pt x="3328428" y="48006"/>
                  </a:lnTo>
                  <a:lnTo>
                    <a:pt x="3387877" y="48006"/>
                  </a:lnTo>
                  <a:lnTo>
                    <a:pt x="3387877" y="28194"/>
                  </a:lnTo>
                  <a:close/>
                </a:path>
                <a:path w="5607684" h="76200">
                  <a:moveTo>
                    <a:pt x="3467099" y="28194"/>
                  </a:moveTo>
                  <a:lnTo>
                    <a:pt x="3407664" y="28194"/>
                  </a:lnTo>
                  <a:lnTo>
                    <a:pt x="3407664" y="48006"/>
                  </a:lnTo>
                  <a:lnTo>
                    <a:pt x="3467099" y="48006"/>
                  </a:lnTo>
                  <a:lnTo>
                    <a:pt x="3467099" y="28194"/>
                  </a:lnTo>
                  <a:close/>
                </a:path>
                <a:path w="5607684" h="76200">
                  <a:moveTo>
                    <a:pt x="3546347" y="28194"/>
                  </a:moveTo>
                  <a:lnTo>
                    <a:pt x="3486912" y="28194"/>
                  </a:lnTo>
                  <a:lnTo>
                    <a:pt x="3486912" y="48006"/>
                  </a:lnTo>
                  <a:lnTo>
                    <a:pt x="3546347" y="48006"/>
                  </a:lnTo>
                  <a:lnTo>
                    <a:pt x="3546347" y="28194"/>
                  </a:lnTo>
                  <a:close/>
                </a:path>
                <a:path w="5607684" h="76200">
                  <a:moveTo>
                    <a:pt x="3625595" y="28194"/>
                  </a:moveTo>
                  <a:lnTo>
                    <a:pt x="3566160" y="28194"/>
                  </a:lnTo>
                  <a:lnTo>
                    <a:pt x="3566160" y="48006"/>
                  </a:lnTo>
                  <a:lnTo>
                    <a:pt x="3625595" y="48006"/>
                  </a:lnTo>
                  <a:lnTo>
                    <a:pt x="3625595" y="28194"/>
                  </a:lnTo>
                  <a:close/>
                </a:path>
                <a:path w="5607684" h="76200">
                  <a:moveTo>
                    <a:pt x="3704856" y="28194"/>
                  </a:moveTo>
                  <a:lnTo>
                    <a:pt x="3645408" y="28194"/>
                  </a:lnTo>
                  <a:lnTo>
                    <a:pt x="3645408" y="48006"/>
                  </a:lnTo>
                  <a:lnTo>
                    <a:pt x="3704856" y="48006"/>
                  </a:lnTo>
                  <a:lnTo>
                    <a:pt x="3704856" y="28194"/>
                  </a:lnTo>
                  <a:close/>
                </a:path>
                <a:path w="5607684" h="76200">
                  <a:moveTo>
                    <a:pt x="3784091" y="28194"/>
                  </a:moveTo>
                  <a:lnTo>
                    <a:pt x="3724656" y="28194"/>
                  </a:lnTo>
                  <a:lnTo>
                    <a:pt x="3724656" y="48006"/>
                  </a:lnTo>
                  <a:lnTo>
                    <a:pt x="3784091" y="48006"/>
                  </a:lnTo>
                  <a:lnTo>
                    <a:pt x="3784091" y="28194"/>
                  </a:lnTo>
                  <a:close/>
                </a:path>
                <a:path w="5607684" h="76200">
                  <a:moveTo>
                    <a:pt x="3863340" y="28194"/>
                  </a:moveTo>
                  <a:lnTo>
                    <a:pt x="3803904" y="28194"/>
                  </a:lnTo>
                  <a:lnTo>
                    <a:pt x="3803904" y="48006"/>
                  </a:lnTo>
                  <a:lnTo>
                    <a:pt x="3863340" y="48006"/>
                  </a:lnTo>
                  <a:lnTo>
                    <a:pt x="3863340" y="28194"/>
                  </a:lnTo>
                  <a:close/>
                </a:path>
                <a:path w="5607684" h="76200">
                  <a:moveTo>
                    <a:pt x="3942588" y="28194"/>
                  </a:moveTo>
                  <a:lnTo>
                    <a:pt x="3883152" y="28194"/>
                  </a:lnTo>
                  <a:lnTo>
                    <a:pt x="3883152" y="48006"/>
                  </a:lnTo>
                  <a:lnTo>
                    <a:pt x="3942588" y="48006"/>
                  </a:lnTo>
                  <a:lnTo>
                    <a:pt x="3942588" y="28194"/>
                  </a:lnTo>
                  <a:close/>
                </a:path>
                <a:path w="5607684" h="76200">
                  <a:moveTo>
                    <a:pt x="4021848" y="28194"/>
                  </a:moveTo>
                  <a:lnTo>
                    <a:pt x="3962399" y="28194"/>
                  </a:lnTo>
                  <a:lnTo>
                    <a:pt x="3962399" y="48006"/>
                  </a:lnTo>
                  <a:lnTo>
                    <a:pt x="4021848" y="48006"/>
                  </a:lnTo>
                  <a:lnTo>
                    <a:pt x="4021848" y="28194"/>
                  </a:lnTo>
                  <a:close/>
                </a:path>
                <a:path w="5607684" h="76200">
                  <a:moveTo>
                    <a:pt x="4101096" y="28194"/>
                  </a:moveTo>
                  <a:lnTo>
                    <a:pt x="4041647" y="28194"/>
                  </a:lnTo>
                  <a:lnTo>
                    <a:pt x="4041647" y="48006"/>
                  </a:lnTo>
                  <a:lnTo>
                    <a:pt x="4101096" y="48006"/>
                  </a:lnTo>
                  <a:lnTo>
                    <a:pt x="4101096" y="28194"/>
                  </a:lnTo>
                  <a:close/>
                </a:path>
                <a:path w="5607684" h="76200">
                  <a:moveTo>
                    <a:pt x="4180331" y="28194"/>
                  </a:moveTo>
                  <a:lnTo>
                    <a:pt x="4120895" y="28194"/>
                  </a:lnTo>
                  <a:lnTo>
                    <a:pt x="4120895" y="48006"/>
                  </a:lnTo>
                  <a:lnTo>
                    <a:pt x="4180331" y="48006"/>
                  </a:lnTo>
                  <a:lnTo>
                    <a:pt x="4180331" y="28194"/>
                  </a:lnTo>
                  <a:close/>
                </a:path>
                <a:path w="5607684" h="76200">
                  <a:moveTo>
                    <a:pt x="4259592" y="28194"/>
                  </a:moveTo>
                  <a:lnTo>
                    <a:pt x="4200156" y="28194"/>
                  </a:lnTo>
                  <a:lnTo>
                    <a:pt x="4200156" y="48006"/>
                  </a:lnTo>
                  <a:lnTo>
                    <a:pt x="4259592" y="48006"/>
                  </a:lnTo>
                  <a:lnTo>
                    <a:pt x="4259592" y="28194"/>
                  </a:lnTo>
                  <a:close/>
                </a:path>
                <a:path w="5607684" h="76200">
                  <a:moveTo>
                    <a:pt x="4338853" y="28194"/>
                  </a:moveTo>
                  <a:lnTo>
                    <a:pt x="4279404" y="28194"/>
                  </a:lnTo>
                  <a:lnTo>
                    <a:pt x="4279404" y="48006"/>
                  </a:lnTo>
                  <a:lnTo>
                    <a:pt x="4338853" y="48006"/>
                  </a:lnTo>
                  <a:lnTo>
                    <a:pt x="4338853" y="28194"/>
                  </a:lnTo>
                  <a:close/>
                </a:path>
                <a:path w="5607684" h="76200">
                  <a:moveTo>
                    <a:pt x="4418088" y="28194"/>
                  </a:moveTo>
                  <a:lnTo>
                    <a:pt x="4358640" y="28194"/>
                  </a:lnTo>
                  <a:lnTo>
                    <a:pt x="4358640" y="48006"/>
                  </a:lnTo>
                  <a:lnTo>
                    <a:pt x="4418088" y="48006"/>
                  </a:lnTo>
                  <a:lnTo>
                    <a:pt x="4418088" y="28194"/>
                  </a:lnTo>
                  <a:close/>
                </a:path>
                <a:path w="5607684" h="76200">
                  <a:moveTo>
                    <a:pt x="4497323" y="28194"/>
                  </a:moveTo>
                  <a:lnTo>
                    <a:pt x="4437888" y="28194"/>
                  </a:lnTo>
                  <a:lnTo>
                    <a:pt x="4437888" y="48006"/>
                  </a:lnTo>
                  <a:lnTo>
                    <a:pt x="4497323" y="48006"/>
                  </a:lnTo>
                  <a:lnTo>
                    <a:pt x="4497323" y="28194"/>
                  </a:lnTo>
                  <a:close/>
                </a:path>
                <a:path w="5607684" h="76200">
                  <a:moveTo>
                    <a:pt x="4576571" y="28194"/>
                  </a:moveTo>
                  <a:lnTo>
                    <a:pt x="4517136" y="28194"/>
                  </a:lnTo>
                  <a:lnTo>
                    <a:pt x="4517136" y="48006"/>
                  </a:lnTo>
                  <a:lnTo>
                    <a:pt x="4576571" y="48006"/>
                  </a:lnTo>
                  <a:lnTo>
                    <a:pt x="4576571" y="28194"/>
                  </a:lnTo>
                  <a:close/>
                </a:path>
                <a:path w="5607684" h="76200">
                  <a:moveTo>
                    <a:pt x="4655820" y="28194"/>
                  </a:moveTo>
                  <a:lnTo>
                    <a:pt x="4596384" y="28194"/>
                  </a:lnTo>
                  <a:lnTo>
                    <a:pt x="4596384" y="48006"/>
                  </a:lnTo>
                  <a:lnTo>
                    <a:pt x="4655820" y="48006"/>
                  </a:lnTo>
                  <a:lnTo>
                    <a:pt x="4655820" y="28194"/>
                  </a:lnTo>
                  <a:close/>
                </a:path>
                <a:path w="5607684" h="76200">
                  <a:moveTo>
                    <a:pt x="4735080" y="28194"/>
                  </a:moveTo>
                  <a:lnTo>
                    <a:pt x="4675632" y="28194"/>
                  </a:lnTo>
                  <a:lnTo>
                    <a:pt x="4675632" y="48006"/>
                  </a:lnTo>
                  <a:lnTo>
                    <a:pt x="4735080" y="48006"/>
                  </a:lnTo>
                  <a:lnTo>
                    <a:pt x="4735080" y="28194"/>
                  </a:lnTo>
                  <a:close/>
                </a:path>
                <a:path w="5607684" h="76200">
                  <a:moveTo>
                    <a:pt x="4814316" y="28194"/>
                  </a:moveTo>
                  <a:lnTo>
                    <a:pt x="4754880" y="28194"/>
                  </a:lnTo>
                  <a:lnTo>
                    <a:pt x="4754880" y="48006"/>
                  </a:lnTo>
                  <a:lnTo>
                    <a:pt x="4814316" y="48006"/>
                  </a:lnTo>
                  <a:lnTo>
                    <a:pt x="4814316" y="28194"/>
                  </a:lnTo>
                  <a:close/>
                </a:path>
                <a:path w="5607684" h="76200">
                  <a:moveTo>
                    <a:pt x="4893564" y="28194"/>
                  </a:moveTo>
                  <a:lnTo>
                    <a:pt x="4834128" y="28194"/>
                  </a:lnTo>
                  <a:lnTo>
                    <a:pt x="4834128" y="48006"/>
                  </a:lnTo>
                  <a:lnTo>
                    <a:pt x="4893564" y="48006"/>
                  </a:lnTo>
                  <a:lnTo>
                    <a:pt x="4893564" y="28194"/>
                  </a:lnTo>
                  <a:close/>
                </a:path>
                <a:path w="5607684" h="76200">
                  <a:moveTo>
                    <a:pt x="4972812" y="28194"/>
                  </a:moveTo>
                  <a:lnTo>
                    <a:pt x="4913376" y="28194"/>
                  </a:lnTo>
                  <a:lnTo>
                    <a:pt x="4913376" y="48006"/>
                  </a:lnTo>
                  <a:lnTo>
                    <a:pt x="4972812" y="48006"/>
                  </a:lnTo>
                  <a:lnTo>
                    <a:pt x="4972812" y="28194"/>
                  </a:lnTo>
                  <a:close/>
                </a:path>
                <a:path w="5607684" h="76200">
                  <a:moveTo>
                    <a:pt x="5052072" y="28194"/>
                  </a:moveTo>
                  <a:lnTo>
                    <a:pt x="4992623" y="28194"/>
                  </a:lnTo>
                  <a:lnTo>
                    <a:pt x="4992623" y="48006"/>
                  </a:lnTo>
                  <a:lnTo>
                    <a:pt x="5052072" y="48006"/>
                  </a:lnTo>
                  <a:lnTo>
                    <a:pt x="5052072" y="28194"/>
                  </a:lnTo>
                  <a:close/>
                </a:path>
                <a:path w="5607684" h="76200">
                  <a:moveTo>
                    <a:pt x="5131307" y="28194"/>
                  </a:moveTo>
                  <a:lnTo>
                    <a:pt x="5071871" y="28194"/>
                  </a:lnTo>
                  <a:lnTo>
                    <a:pt x="5071871" y="48006"/>
                  </a:lnTo>
                  <a:lnTo>
                    <a:pt x="5131307" y="48006"/>
                  </a:lnTo>
                  <a:lnTo>
                    <a:pt x="5131307" y="28194"/>
                  </a:lnTo>
                  <a:close/>
                </a:path>
                <a:path w="5607684" h="76200">
                  <a:moveTo>
                    <a:pt x="5210555" y="28194"/>
                  </a:moveTo>
                  <a:lnTo>
                    <a:pt x="5151120" y="28194"/>
                  </a:lnTo>
                  <a:lnTo>
                    <a:pt x="5151120" y="48006"/>
                  </a:lnTo>
                  <a:lnTo>
                    <a:pt x="5210555" y="48006"/>
                  </a:lnTo>
                  <a:lnTo>
                    <a:pt x="5210555" y="28194"/>
                  </a:lnTo>
                  <a:close/>
                </a:path>
                <a:path w="5607684" h="76200">
                  <a:moveTo>
                    <a:pt x="5289816" y="28194"/>
                  </a:moveTo>
                  <a:lnTo>
                    <a:pt x="5230380" y="28194"/>
                  </a:lnTo>
                  <a:lnTo>
                    <a:pt x="5230380" y="48006"/>
                  </a:lnTo>
                  <a:lnTo>
                    <a:pt x="5289816" y="48006"/>
                  </a:lnTo>
                  <a:lnTo>
                    <a:pt x="5289816" y="28194"/>
                  </a:lnTo>
                  <a:close/>
                </a:path>
                <a:path w="5607684" h="76200">
                  <a:moveTo>
                    <a:pt x="5369077" y="28194"/>
                  </a:moveTo>
                  <a:lnTo>
                    <a:pt x="5309628" y="28194"/>
                  </a:lnTo>
                  <a:lnTo>
                    <a:pt x="5309628" y="48006"/>
                  </a:lnTo>
                  <a:lnTo>
                    <a:pt x="5369077" y="48006"/>
                  </a:lnTo>
                  <a:lnTo>
                    <a:pt x="5369077" y="28194"/>
                  </a:lnTo>
                  <a:close/>
                </a:path>
                <a:path w="5607684" h="76200">
                  <a:moveTo>
                    <a:pt x="5448299" y="28194"/>
                  </a:moveTo>
                  <a:lnTo>
                    <a:pt x="5388864" y="28194"/>
                  </a:lnTo>
                  <a:lnTo>
                    <a:pt x="5388864" y="48006"/>
                  </a:lnTo>
                  <a:lnTo>
                    <a:pt x="5448299" y="48006"/>
                  </a:lnTo>
                  <a:lnTo>
                    <a:pt x="5448299" y="28194"/>
                  </a:lnTo>
                  <a:close/>
                </a:path>
                <a:path w="5607684" h="76200">
                  <a:moveTo>
                    <a:pt x="5527547" y="28194"/>
                  </a:moveTo>
                  <a:lnTo>
                    <a:pt x="5468112" y="28194"/>
                  </a:lnTo>
                  <a:lnTo>
                    <a:pt x="5468112" y="48006"/>
                  </a:lnTo>
                  <a:lnTo>
                    <a:pt x="5527547" y="48006"/>
                  </a:lnTo>
                  <a:lnTo>
                    <a:pt x="5527547" y="28194"/>
                  </a:lnTo>
                  <a:close/>
                </a:path>
                <a:path w="5607684" h="76200">
                  <a:moveTo>
                    <a:pt x="5531104" y="0"/>
                  </a:moveTo>
                  <a:lnTo>
                    <a:pt x="5531104" y="76200"/>
                  </a:lnTo>
                  <a:lnTo>
                    <a:pt x="5607304" y="38100"/>
                  </a:lnTo>
                  <a:lnTo>
                    <a:pt x="5531104" y="0"/>
                  </a:lnTo>
                  <a:close/>
                </a:path>
              </a:pathLst>
            </a:custGeom>
            <a:solidFill>
              <a:srgbClr val="4D7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89447" y="4041952"/>
              <a:ext cx="4678045" cy="76200"/>
            </a:xfrm>
            <a:custGeom>
              <a:avLst/>
              <a:gdLst/>
              <a:ahLst/>
              <a:cxnLst/>
              <a:rect l="l" t="t" r="r" b="b"/>
              <a:pathLst>
                <a:path w="4678045" h="76200">
                  <a:moveTo>
                    <a:pt x="59436" y="28193"/>
                  </a:moveTo>
                  <a:lnTo>
                    <a:pt x="0" y="28193"/>
                  </a:lnTo>
                  <a:lnTo>
                    <a:pt x="0" y="48018"/>
                  </a:lnTo>
                  <a:lnTo>
                    <a:pt x="59436" y="48018"/>
                  </a:lnTo>
                  <a:lnTo>
                    <a:pt x="59436" y="28193"/>
                  </a:lnTo>
                  <a:close/>
                </a:path>
                <a:path w="4678045" h="76200">
                  <a:moveTo>
                    <a:pt x="138684" y="28193"/>
                  </a:moveTo>
                  <a:lnTo>
                    <a:pt x="79248" y="28193"/>
                  </a:lnTo>
                  <a:lnTo>
                    <a:pt x="79248" y="48018"/>
                  </a:lnTo>
                  <a:lnTo>
                    <a:pt x="138684" y="48018"/>
                  </a:lnTo>
                  <a:lnTo>
                    <a:pt x="138684" y="28193"/>
                  </a:lnTo>
                  <a:close/>
                </a:path>
                <a:path w="4678045" h="76200">
                  <a:moveTo>
                    <a:pt x="217932" y="28193"/>
                  </a:moveTo>
                  <a:lnTo>
                    <a:pt x="158496" y="28193"/>
                  </a:lnTo>
                  <a:lnTo>
                    <a:pt x="158496" y="48018"/>
                  </a:lnTo>
                  <a:lnTo>
                    <a:pt x="217932" y="48018"/>
                  </a:lnTo>
                  <a:lnTo>
                    <a:pt x="217932" y="28193"/>
                  </a:lnTo>
                  <a:close/>
                </a:path>
                <a:path w="4678045" h="76200">
                  <a:moveTo>
                    <a:pt x="297179" y="28193"/>
                  </a:moveTo>
                  <a:lnTo>
                    <a:pt x="237743" y="28193"/>
                  </a:lnTo>
                  <a:lnTo>
                    <a:pt x="237743" y="48018"/>
                  </a:lnTo>
                  <a:lnTo>
                    <a:pt x="297179" y="48018"/>
                  </a:lnTo>
                  <a:lnTo>
                    <a:pt x="297179" y="28193"/>
                  </a:lnTo>
                  <a:close/>
                </a:path>
                <a:path w="4678045" h="76200">
                  <a:moveTo>
                    <a:pt x="376427" y="28193"/>
                  </a:moveTo>
                  <a:lnTo>
                    <a:pt x="316991" y="28193"/>
                  </a:lnTo>
                  <a:lnTo>
                    <a:pt x="316991" y="48018"/>
                  </a:lnTo>
                  <a:lnTo>
                    <a:pt x="376427" y="48018"/>
                  </a:lnTo>
                  <a:lnTo>
                    <a:pt x="376427" y="28193"/>
                  </a:lnTo>
                  <a:close/>
                </a:path>
                <a:path w="4678045" h="76200">
                  <a:moveTo>
                    <a:pt x="455675" y="28193"/>
                  </a:moveTo>
                  <a:lnTo>
                    <a:pt x="396239" y="28193"/>
                  </a:lnTo>
                  <a:lnTo>
                    <a:pt x="396239" y="48018"/>
                  </a:lnTo>
                  <a:lnTo>
                    <a:pt x="455675" y="48018"/>
                  </a:lnTo>
                  <a:lnTo>
                    <a:pt x="455675" y="28193"/>
                  </a:lnTo>
                  <a:close/>
                </a:path>
                <a:path w="4678045" h="76200">
                  <a:moveTo>
                    <a:pt x="534924" y="28193"/>
                  </a:moveTo>
                  <a:lnTo>
                    <a:pt x="475488" y="28193"/>
                  </a:lnTo>
                  <a:lnTo>
                    <a:pt x="475488" y="48018"/>
                  </a:lnTo>
                  <a:lnTo>
                    <a:pt x="534924" y="48018"/>
                  </a:lnTo>
                  <a:lnTo>
                    <a:pt x="534924" y="28193"/>
                  </a:lnTo>
                  <a:close/>
                </a:path>
                <a:path w="4678045" h="76200">
                  <a:moveTo>
                    <a:pt x="614172" y="28193"/>
                  </a:moveTo>
                  <a:lnTo>
                    <a:pt x="554736" y="28193"/>
                  </a:lnTo>
                  <a:lnTo>
                    <a:pt x="554736" y="48018"/>
                  </a:lnTo>
                  <a:lnTo>
                    <a:pt x="614172" y="48018"/>
                  </a:lnTo>
                  <a:lnTo>
                    <a:pt x="614172" y="28193"/>
                  </a:lnTo>
                  <a:close/>
                </a:path>
                <a:path w="4678045" h="76200">
                  <a:moveTo>
                    <a:pt x="693420" y="28193"/>
                  </a:moveTo>
                  <a:lnTo>
                    <a:pt x="633984" y="28193"/>
                  </a:lnTo>
                  <a:lnTo>
                    <a:pt x="633984" y="48018"/>
                  </a:lnTo>
                  <a:lnTo>
                    <a:pt x="693420" y="48018"/>
                  </a:lnTo>
                  <a:lnTo>
                    <a:pt x="693420" y="28193"/>
                  </a:lnTo>
                  <a:close/>
                </a:path>
                <a:path w="4678045" h="76200">
                  <a:moveTo>
                    <a:pt x="772667" y="28193"/>
                  </a:moveTo>
                  <a:lnTo>
                    <a:pt x="713231" y="28193"/>
                  </a:lnTo>
                  <a:lnTo>
                    <a:pt x="713231" y="48018"/>
                  </a:lnTo>
                  <a:lnTo>
                    <a:pt x="772667" y="48018"/>
                  </a:lnTo>
                  <a:lnTo>
                    <a:pt x="772667" y="28193"/>
                  </a:lnTo>
                  <a:close/>
                </a:path>
                <a:path w="4678045" h="76200">
                  <a:moveTo>
                    <a:pt x="851915" y="28193"/>
                  </a:moveTo>
                  <a:lnTo>
                    <a:pt x="792479" y="28193"/>
                  </a:lnTo>
                  <a:lnTo>
                    <a:pt x="792479" y="48018"/>
                  </a:lnTo>
                  <a:lnTo>
                    <a:pt x="851915" y="48018"/>
                  </a:lnTo>
                  <a:lnTo>
                    <a:pt x="851915" y="28193"/>
                  </a:lnTo>
                  <a:close/>
                </a:path>
                <a:path w="4678045" h="76200">
                  <a:moveTo>
                    <a:pt x="931163" y="28193"/>
                  </a:moveTo>
                  <a:lnTo>
                    <a:pt x="871727" y="28193"/>
                  </a:lnTo>
                  <a:lnTo>
                    <a:pt x="871727" y="48018"/>
                  </a:lnTo>
                  <a:lnTo>
                    <a:pt x="931163" y="48018"/>
                  </a:lnTo>
                  <a:lnTo>
                    <a:pt x="931163" y="28193"/>
                  </a:lnTo>
                  <a:close/>
                </a:path>
                <a:path w="4678045" h="76200">
                  <a:moveTo>
                    <a:pt x="1010412" y="28193"/>
                  </a:moveTo>
                  <a:lnTo>
                    <a:pt x="950976" y="28193"/>
                  </a:lnTo>
                  <a:lnTo>
                    <a:pt x="950976" y="48018"/>
                  </a:lnTo>
                  <a:lnTo>
                    <a:pt x="1010412" y="48018"/>
                  </a:lnTo>
                  <a:lnTo>
                    <a:pt x="1010412" y="28193"/>
                  </a:lnTo>
                  <a:close/>
                </a:path>
                <a:path w="4678045" h="76200">
                  <a:moveTo>
                    <a:pt x="1089659" y="28193"/>
                  </a:moveTo>
                  <a:lnTo>
                    <a:pt x="1030224" y="28193"/>
                  </a:lnTo>
                  <a:lnTo>
                    <a:pt x="1030224" y="48018"/>
                  </a:lnTo>
                  <a:lnTo>
                    <a:pt x="1089659" y="48018"/>
                  </a:lnTo>
                  <a:lnTo>
                    <a:pt x="1089659" y="28193"/>
                  </a:lnTo>
                  <a:close/>
                </a:path>
                <a:path w="4678045" h="76200">
                  <a:moveTo>
                    <a:pt x="1168907" y="28193"/>
                  </a:moveTo>
                  <a:lnTo>
                    <a:pt x="1109472" y="28193"/>
                  </a:lnTo>
                  <a:lnTo>
                    <a:pt x="1109472" y="48018"/>
                  </a:lnTo>
                  <a:lnTo>
                    <a:pt x="1168907" y="48018"/>
                  </a:lnTo>
                  <a:lnTo>
                    <a:pt x="1168907" y="28193"/>
                  </a:lnTo>
                  <a:close/>
                </a:path>
                <a:path w="4678045" h="76200">
                  <a:moveTo>
                    <a:pt x="1248155" y="28193"/>
                  </a:moveTo>
                  <a:lnTo>
                    <a:pt x="1188720" y="28193"/>
                  </a:lnTo>
                  <a:lnTo>
                    <a:pt x="1188720" y="48018"/>
                  </a:lnTo>
                  <a:lnTo>
                    <a:pt x="1248155" y="48018"/>
                  </a:lnTo>
                  <a:lnTo>
                    <a:pt x="1248155" y="28193"/>
                  </a:lnTo>
                  <a:close/>
                </a:path>
                <a:path w="4678045" h="76200">
                  <a:moveTo>
                    <a:pt x="1327403" y="28193"/>
                  </a:moveTo>
                  <a:lnTo>
                    <a:pt x="1267968" y="28193"/>
                  </a:lnTo>
                  <a:lnTo>
                    <a:pt x="1267968" y="48018"/>
                  </a:lnTo>
                  <a:lnTo>
                    <a:pt x="1327403" y="48018"/>
                  </a:lnTo>
                  <a:lnTo>
                    <a:pt x="1327403" y="28193"/>
                  </a:lnTo>
                  <a:close/>
                </a:path>
                <a:path w="4678045" h="76200">
                  <a:moveTo>
                    <a:pt x="1406652" y="28193"/>
                  </a:moveTo>
                  <a:lnTo>
                    <a:pt x="1347216" y="28193"/>
                  </a:lnTo>
                  <a:lnTo>
                    <a:pt x="1347216" y="48018"/>
                  </a:lnTo>
                  <a:lnTo>
                    <a:pt x="1406652" y="48018"/>
                  </a:lnTo>
                  <a:lnTo>
                    <a:pt x="1406652" y="28193"/>
                  </a:lnTo>
                  <a:close/>
                </a:path>
                <a:path w="4678045" h="76200">
                  <a:moveTo>
                    <a:pt x="1485899" y="28193"/>
                  </a:moveTo>
                  <a:lnTo>
                    <a:pt x="1426463" y="28193"/>
                  </a:lnTo>
                  <a:lnTo>
                    <a:pt x="1426463" y="48018"/>
                  </a:lnTo>
                  <a:lnTo>
                    <a:pt x="1485899" y="48018"/>
                  </a:lnTo>
                  <a:lnTo>
                    <a:pt x="1485899" y="28193"/>
                  </a:lnTo>
                  <a:close/>
                </a:path>
                <a:path w="4678045" h="76200">
                  <a:moveTo>
                    <a:pt x="1565160" y="28193"/>
                  </a:moveTo>
                  <a:lnTo>
                    <a:pt x="1505711" y="28193"/>
                  </a:lnTo>
                  <a:lnTo>
                    <a:pt x="1505711" y="48018"/>
                  </a:lnTo>
                  <a:lnTo>
                    <a:pt x="1565160" y="48018"/>
                  </a:lnTo>
                  <a:lnTo>
                    <a:pt x="1565160" y="28193"/>
                  </a:lnTo>
                  <a:close/>
                </a:path>
                <a:path w="4678045" h="76200">
                  <a:moveTo>
                    <a:pt x="1644395" y="28193"/>
                  </a:moveTo>
                  <a:lnTo>
                    <a:pt x="1584959" y="28193"/>
                  </a:lnTo>
                  <a:lnTo>
                    <a:pt x="1584959" y="48018"/>
                  </a:lnTo>
                  <a:lnTo>
                    <a:pt x="1644395" y="48018"/>
                  </a:lnTo>
                  <a:lnTo>
                    <a:pt x="1644395" y="28193"/>
                  </a:lnTo>
                  <a:close/>
                </a:path>
                <a:path w="4678045" h="76200">
                  <a:moveTo>
                    <a:pt x="1723643" y="28193"/>
                  </a:moveTo>
                  <a:lnTo>
                    <a:pt x="1664207" y="28193"/>
                  </a:lnTo>
                  <a:lnTo>
                    <a:pt x="1664207" y="48018"/>
                  </a:lnTo>
                  <a:lnTo>
                    <a:pt x="1723643" y="48018"/>
                  </a:lnTo>
                  <a:lnTo>
                    <a:pt x="1723643" y="28193"/>
                  </a:lnTo>
                  <a:close/>
                </a:path>
                <a:path w="4678045" h="76200">
                  <a:moveTo>
                    <a:pt x="1802904" y="28193"/>
                  </a:moveTo>
                  <a:lnTo>
                    <a:pt x="1743455" y="28193"/>
                  </a:lnTo>
                  <a:lnTo>
                    <a:pt x="1743455" y="48018"/>
                  </a:lnTo>
                  <a:lnTo>
                    <a:pt x="1802904" y="48018"/>
                  </a:lnTo>
                  <a:lnTo>
                    <a:pt x="1802904" y="28193"/>
                  </a:lnTo>
                  <a:close/>
                </a:path>
                <a:path w="4678045" h="76200">
                  <a:moveTo>
                    <a:pt x="1882152" y="28193"/>
                  </a:moveTo>
                  <a:lnTo>
                    <a:pt x="1822703" y="28193"/>
                  </a:lnTo>
                  <a:lnTo>
                    <a:pt x="1822703" y="48018"/>
                  </a:lnTo>
                  <a:lnTo>
                    <a:pt x="1882152" y="48018"/>
                  </a:lnTo>
                  <a:lnTo>
                    <a:pt x="1882152" y="28193"/>
                  </a:lnTo>
                  <a:close/>
                </a:path>
                <a:path w="4678045" h="76200">
                  <a:moveTo>
                    <a:pt x="1961387" y="28193"/>
                  </a:moveTo>
                  <a:lnTo>
                    <a:pt x="1901952" y="28193"/>
                  </a:lnTo>
                  <a:lnTo>
                    <a:pt x="1901952" y="48018"/>
                  </a:lnTo>
                  <a:lnTo>
                    <a:pt x="1961387" y="48018"/>
                  </a:lnTo>
                  <a:lnTo>
                    <a:pt x="1961387" y="28193"/>
                  </a:lnTo>
                  <a:close/>
                </a:path>
                <a:path w="4678045" h="76200">
                  <a:moveTo>
                    <a:pt x="2040635" y="28193"/>
                  </a:moveTo>
                  <a:lnTo>
                    <a:pt x="1981200" y="28193"/>
                  </a:lnTo>
                  <a:lnTo>
                    <a:pt x="1981200" y="48018"/>
                  </a:lnTo>
                  <a:lnTo>
                    <a:pt x="2040635" y="48018"/>
                  </a:lnTo>
                  <a:lnTo>
                    <a:pt x="2040635" y="28193"/>
                  </a:lnTo>
                  <a:close/>
                </a:path>
                <a:path w="4678045" h="76200">
                  <a:moveTo>
                    <a:pt x="2119883" y="28193"/>
                  </a:moveTo>
                  <a:lnTo>
                    <a:pt x="2060448" y="28193"/>
                  </a:lnTo>
                  <a:lnTo>
                    <a:pt x="2060448" y="48018"/>
                  </a:lnTo>
                  <a:lnTo>
                    <a:pt x="2119883" y="48018"/>
                  </a:lnTo>
                  <a:lnTo>
                    <a:pt x="2119883" y="28193"/>
                  </a:lnTo>
                  <a:close/>
                </a:path>
                <a:path w="4678045" h="76200">
                  <a:moveTo>
                    <a:pt x="2199144" y="28193"/>
                  </a:moveTo>
                  <a:lnTo>
                    <a:pt x="2139696" y="28193"/>
                  </a:lnTo>
                  <a:lnTo>
                    <a:pt x="2139696" y="48018"/>
                  </a:lnTo>
                  <a:lnTo>
                    <a:pt x="2199144" y="48018"/>
                  </a:lnTo>
                  <a:lnTo>
                    <a:pt x="2199144" y="28193"/>
                  </a:lnTo>
                  <a:close/>
                </a:path>
                <a:path w="4678045" h="76200">
                  <a:moveTo>
                    <a:pt x="2278379" y="28193"/>
                  </a:moveTo>
                  <a:lnTo>
                    <a:pt x="2218944" y="28193"/>
                  </a:lnTo>
                  <a:lnTo>
                    <a:pt x="2218944" y="48018"/>
                  </a:lnTo>
                  <a:lnTo>
                    <a:pt x="2278379" y="48018"/>
                  </a:lnTo>
                  <a:lnTo>
                    <a:pt x="2278379" y="28193"/>
                  </a:lnTo>
                  <a:close/>
                </a:path>
                <a:path w="4678045" h="76200">
                  <a:moveTo>
                    <a:pt x="2357628" y="28193"/>
                  </a:moveTo>
                  <a:lnTo>
                    <a:pt x="2298192" y="28193"/>
                  </a:lnTo>
                  <a:lnTo>
                    <a:pt x="2298192" y="48018"/>
                  </a:lnTo>
                  <a:lnTo>
                    <a:pt x="2357628" y="48018"/>
                  </a:lnTo>
                  <a:lnTo>
                    <a:pt x="2357628" y="28193"/>
                  </a:lnTo>
                  <a:close/>
                </a:path>
                <a:path w="4678045" h="76200">
                  <a:moveTo>
                    <a:pt x="2436876" y="28193"/>
                  </a:moveTo>
                  <a:lnTo>
                    <a:pt x="2377440" y="28193"/>
                  </a:lnTo>
                  <a:lnTo>
                    <a:pt x="2377440" y="48018"/>
                  </a:lnTo>
                  <a:lnTo>
                    <a:pt x="2436876" y="48018"/>
                  </a:lnTo>
                  <a:lnTo>
                    <a:pt x="2436876" y="28193"/>
                  </a:lnTo>
                  <a:close/>
                </a:path>
                <a:path w="4678045" h="76200">
                  <a:moveTo>
                    <a:pt x="2516136" y="28193"/>
                  </a:moveTo>
                  <a:lnTo>
                    <a:pt x="2456687" y="28193"/>
                  </a:lnTo>
                  <a:lnTo>
                    <a:pt x="2456687" y="48018"/>
                  </a:lnTo>
                  <a:lnTo>
                    <a:pt x="2516136" y="48018"/>
                  </a:lnTo>
                  <a:lnTo>
                    <a:pt x="2516136" y="28193"/>
                  </a:lnTo>
                  <a:close/>
                </a:path>
                <a:path w="4678045" h="76200">
                  <a:moveTo>
                    <a:pt x="2595371" y="28193"/>
                  </a:moveTo>
                  <a:lnTo>
                    <a:pt x="2535935" y="28193"/>
                  </a:lnTo>
                  <a:lnTo>
                    <a:pt x="2535935" y="48018"/>
                  </a:lnTo>
                  <a:lnTo>
                    <a:pt x="2595371" y="48018"/>
                  </a:lnTo>
                  <a:lnTo>
                    <a:pt x="2595371" y="28193"/>
                  </a:lnTo>
                  <a:close/>
                </a:path>
                <a:path w="4678045" h="76200">
                  <a:moveTo>
                    <a:pt x="2674619" y="28193"/>
                  </a:moveTo>
                  <a:lnTo>
                    <a:pt x="2615183" y="28193"/>
                  </a:lnTo>
                  <a:lnTo>
                    <a:pt x="2615183" y="48018"/>
                  </a:lnTo>
                  <a:lnTo>
                    <a:pt x="2674619" y="48018"/>
                  </a:lnTo>
                  <a:lnTo>
                    <a:pt x="2674619" y="28193"/>
                  </a:lnTo>
                  <a:close/>
                </a:path>
                <a:path w="4678045" h="76200">
                  <a:moveTo>
                    <a:pt x="2753880" y="28193"/>
                  </a:moveTo>
                  <a:lnTo>
                    <a:pt x="2694444" y="28193"/>
                  </a:lnTo>
                  <a:lnTo>
                    <a:pt x="2694444" y="48018"/>
                  </a:lnTo>
                  <a:lnTo>
                    <a:pt x="2753880" y="48018"/>
                  </a:lnTo>
                  <a:lnTo>
                    <a:pt x="2753880" y="28193"/>
                  </a:lnTo>
                  <a:close/>
                </a:path>
                <a:path w="4678045" h="76200">
                  <a:moveTo>
                    <a:pt x="2833141" y="28193"/>
                  </a:moveTo>
                  <a:lnTo>
                    <a:pt x="2773692" y="28193"/>
                  </a:lnTo>
                  <a:lnTo>
                    <a:pt x="2773692" y="48018"/>
                  </a:lnTo>
                  <a:lnTo>
                    <a:pt x="2833141" y="48018"/>
                  </a:lnTo>
                  <a:lnTo>
                    <a:pt x="2833141" y="28193"/>
                  </a:lnTo>
                  <a:close/>
                </a:path>
                <a:path w="4678045" h="76200">
                  <a:moveTo>
                    <a:pt x="2912363" y="28193"/>
                  </a:moveTo>
                  <a:lnTo>
                    <a:pt x="2852928" y="28193"/>
                  </a:lnTo>
                  <a:lnTo>
                    <a:pt x="2852928" y="48018"/>
                  </a:lnTo>
                  <a:lnTo>
                    <a:pt x="2912363" y="48018"/>
                  </a:lnTo>
                  <a:lnTo>
                    <a:pt x="2912363" y="28193"/>
                  </a:lnTo>
                  <a:close/>
                </a:path>
                <a:path w="4678045" h="76200">
                  <a:moveTo>
                    <a:pt x="2991611" y="28193"/>
                  </a:moveTo>
                  <a:lnTo>
                    <a:pt x="2932176" y="28193"/>
                  </a:lnTo>
                  <a:lnTo>
                    <a:pt x="2932176" y="48018"/>
                  </a:lnTo>
                  <a:lnTo>
                    <a:pt x="2991611" y="48018"/>
                  </a:lnTo>
                  <a:lnTo>
                    <a:pt x="2991611" y="28193"/>
                  </a:lnTo>
                  <a:close/>
                </a:path>
                <a:path w="4678045" h="76200">
                  <a:moveTo>
                    <a:pt x="3070859" y="28193"/>
                  </a:moveTo>
                  <a:lnTo>
                    <a:pt x="3011424" y="28193"/>
                  </a:lnTo>
                  <a:lnTo>
                    <a:pt x="3011424" y="48018"/>
                  </a:lnTo>
                  <a:lnTo>
                    <a:pt x="3070859" y="48018"/>
                  </a:lnTo>
                  <a:lnTo>
                    <a:pt x="3070859" y="28193"/>
                  </a:lnTo>
                  <a:close/>
                </a:path>
                <a:path w="4678045" h="76200">
                  <a:moveTo>
                    <a:pt x="3150120" y="28193"/>
                  </a:moveTo>
                  <a:lnTo>
                    <a:pt x="3090672" y="28193"/>
                  </a:lnTo>
                  <a:lnTo>
                    <a:pt x="3090672" y="48018"/>
                  </a:lnTo>
                  <a:lnTo>
                    <a:pt x="3150120" y="48018"/>
                  </a:lnTo>
                  <a:lnTo>
                    <a:pt x="3150120" y="28193"/>
                  </a:lnTo>
                  <a:close/>
                </a:path>
                <a:path w="4678045" h="76200">
                  <a:moveTo>
                    <a:pt x="3229355" y="28193"/>
                  </a:moveTo>
                  <a:lnTo>
                    <a:pt x="3169920" y="28193"/>
                  </a:lnTo>
                  <a:lnTo>
                    <a:pt x="3169920" y="48018"/>
                  </a:lnTo>
                  <a:lnTo>
                    <a:pt x="3229355" y="48018"/>
                  </a:lnTo>
                  <a:lnTo>
                    <a:pt x="3229355" y="28193"/>
                  </a:lnTo>
                  <a:close/>
                </a:path>
                <a:path w="4678045" h="76200">
                  <a:moveTo>
                    <a:pt x="3308604" y="28193"/>
                  </a:moveTo>
                  <a:lnTo>
                    <a:pt x="3249168" y="28193"/>
                  </a:lnTo>
                  <a:lnTo>
                    <a:pt x="3249168" y="48018"/>
                  </a:lnTo>
                  <a:lnTo>
                    <a:pt x="3308604" y="48018"/>
                  </a:lnTo>
                  <a:lnTo>
                    <a:pt x="3308604" y="28193"/>
                  </a:lnTo>
                  <a:close/>
                </a:path>
                <a:path w="4678045" h="76200">
                  <a:moveTo>
                    <a:pt x="3387852" y="28193"/>
                  </a:moveTo>
                  <a:lnTo>
                    <a:pt x="3328416" y="28193"/>
                  </a:lnTo>
                  <a:lnTo>
                    <a:pt x="3328416" y="48018"/>
                  </a:lnTo>
                  <a:lnTo>
                    <a:pt x="3387852" y="48018"/>
                  </a:lnTo>
                  <a:lnTo>
                    <a:pt x="3387852" y="28193"/>
                  </a:lnTo>
                  <a:close/>
                </a:path>
                <a:path w="4678045" h="76200">
                  <a:moveTo>
                    <a:pt x="3467112" y="28193"/>
                  </a:moveTo>
                  <a:lnTo>
                    <a:pt x="3407663" y="28193"/>
                  </a:lnTo>
                  <a:lnTo>
                    <a:pt x="3407663" y="48018"/>
                  </a:lnTo>
                  <a:lnTo>
                    <a:pt x="3467112" y="48018"/>
                  </a:lnTo>
                  <a:lnTo>
                    <a:pt x="3467112" y="28193"/>
                  </a:lnTo>
                  <a:close/>
                </a:path>
                <a:path w="4678045" h="76200">
                  <a:moveTo>
                    <a:pt x="3546360" y="28193"/>
                  </a:moveTo>
                  <a:lnTo>
                    <a:pt x="3486911" y="28193"/>
                  </a:lnTo>
                  <a:lnTo>
                    <a:pt x="3486911" y="48018"/>
                  </a:lnTo>
                  <a:lnTo>
                    <a:pt x="3546360" y="48018"/>
                  </a:lnTo>
                  <a:lnTo>
                    <a:pt x="3546360" y="28193"/>
                  </a:lnTo>
                  <a:close/>
                </a:path>
                <a:path w="4678045" h="76200">
                  <a:moveTo>
                    <a:pt x="3625595" y="28193"/>
                  </a:moveTo>
                  <a:lnTo>
                    <a:pt x="3566159" y="28193"/>
                  </a:lnTo>
                  <a:lnTo>
                    <a:pt x="3566159" y="48018"/>
                  </a:lnTo>
                  <a:lnTo>
                    <a:pt x="3625595" y="48018"/>
                  </a:lnTo>
                  <a:lnTo>
                    <a:pt x="3625595" y="28193"/>
                  </a:lnTo>
                  <a:close/>
                </a:path>
                <a:path w="4678045" h="76200">
                  <a:moveTo>
                    <a:pt x="3704856" y="28193"/>
                  </a:moveTo>
                  <a:lnTo>
                    <a:pt x="3645420" y="28193"/>
                  </a:lnTo>
                  <a:lnTo>
                    <a:pt x="3645420" y="48018"/>
                  </a:lnTo>
                  <a:lnTo>
                    <a:pt x="3704856" y="48018"/>
                  </a:lnTo>
                  <a:lnTo>
                    <a:pt x="3704856" y="28193"/>
                  </a:lnTo>
                  <a:close/>
                </a:path>
                <a:path w="4678045" h="76200">
                  <a:moveTo>
                    <a:pt x="3784117" y="28193"/>
                  </a:moveTo>
                  <a:lnTo>
                    <a:pt x="3724668" y="28193"/>
                  </a:lnTo>
                  <a:lnTo>
                    <a:pt x="3724668" y="48018"/>
                  </a:lnTo>
                  <a:lnTo>
                    <a:pt x="3784117" y="48018"/>
                  </a:lnTo>
                  <a:lnTo>
                    <a:pt x="3784117" y="28193"/>
                  </a:lnTo>
                  <a:close/>
                </a:path>
                <a:path w="4678045" h="76200">
                  <a:moveTo>
                    <a:pt x="3863352" y="28193"/>
                  </a:moveTo>
                  <a:lnTo>
                    <a:pt x="3803904" y="28193"/>
                  </a:lnTo>
                  <a:lnTo>
                    <a:pt x="3803904" y="48018"/>
                  </a:lnTo>
                  <a:lnTo>
                    <a:pt x="3863352" y="48018"/>
                  </a:lnTo>
                  <a:lnTo>
                    <a:pt x="3863352" y="28193"/>
                  </a:lnTo>
                  <a:close/>
                </a:path>
                <a:path w="4678045" h="76200">
                  <a:moveTo>
                    <a:pt x="3942587" y="28193"/>
                  </a:moveTo>
                  <a:lnTo>
                    <a:pt x="3883152" y="28193"/>
                  </a:lnTo>
                  <a:lnTo>
                    <a:pt x="3883152" y="48018"/>
                  </a:lnTo>
                  <a:lnTo>
                    <a:pt x="3942587" y="48018"/>
                  </a:lnTo>
                  <a:lnTo>
                    <a:pt x="3942587" y="28193"/>
                  </a:lnTo>
                  <a:close/>
                </a:path>
                <a:path w="4678045" h="76200">
                  <a:moveTo>
                    <a:pt x="4021835" y="28193"/>
                  </a:moveTo>
                  <a:lnTo>
                    <a:pt x="3962400" y="28193"/>
                  </a:lnTo>
                  <a:lnTo>
                    <a:pt x="3962400" y="48018"/>
                  </a:lnTo>
                  <a:lnTo>
                    <a:pt x="4021835" y="48018"/>
                  </a:lnTo>
                  <a:lnTo>
                    <a:pt x="4021835" y="28193"/>
                  </a:lnTo>
                  <a:close/>
                </a:path>
                <a:path w="4678045" h="76200">
                  <a:moveTo>
                    <a:pt x="4101083" y="28193"/>
                  </a:moveTo>
                  <a:lnTo>
                    <a:pt x="4041648" y="28193"/>
                  </a:lnTo>
                  <a:lnTo>
                    <a:pt x="4041648" y="48018"/>
                  </a:lnTo>
                  <a:lnTo>
                    <a:pt x="4101083" y="48018"/>
                  </a:lnTo>
                  <a:lnTo>
                    <a:pt x="4101083" y="28193"/>
                  </a:lnTo>
                  <a:close/>
                </a:path>
                <a:path w="4678045" h="76200">
                  <a:moveTo>
                    <a:pt x="4180344" y="28193"/>
                  </a:moveTo>
                  <a:lnTo>
                    <a:pt x="4120896" y="28193"/>
                  </a:lnTo>
                  <a:lnTo>
                    <a:pt x="4120896" y="48018"/>
                  </a:lnTo>
                  <a:lnTo>
                    <a:pt x="4180344" y="48018"/>
                  </a:lnTo>
                  <a:lnTo>
                    <a:pt x="4180344" y="28193"/>
                  </a:lnTo>
                  <a:close/>
                </a:path>
                <a:path w="4678045" h="76200">
                  <a:moveTo>
                    <a:pt x="4259580" y="28193"/>
                  </a:moveTo>
                  <a:lnTo>
                    <a:pt x="4200144" y="28193"/>
                  </a:lnTo>
                  <a:lnTo>
                    <a:pt x="4200144" y="48018"/>
                  </a:lnTo>
                  <a:lnTo>
                    <a:pt x="4259580" y="48018"/>
                  </a:lnTo>
                  <a:lnTo>
                    <a:pt x="4259580" y="28193"/>
                  </a:lnTo>
                  <a:close/>
                </a:path>
                <a:path w="4678045" h="76200">
                  <a:moveTo>
                    <a:pt x="4338828" y="28193"/>
                  </a:moveTo>
                  <a:lnTo>
                    <a:pt x="4279392" y="28193"/>
                  </a:lnTo>
                  <a:lnTo>
                    <a:pt x="4279392" y="48018"/>
                  </a:lnTo>
                  <a:lnTo>
                    <a:pt x="4338828" y="48018"/>
                  </a:lnTo>
                  <a:lnTo>
                    <a:pt x="4338828" y="28193"/>
                  </a:lnTo>
                  <a:close/>
                </a:path>
                <a:path w="4678045" h="76200">
                  <a:moveTo>
                    <a:pt x="4418076" y="28193"/>
                  </a:moveTo>
                  <a:lnTo>
                    <a:pt x="4358640" y="28193"/>
                  </a:lnTo>
                  <a:lnTo>
                    <a:pt x="4358640" y="48018"/>
                  </a:lnTo>
                  <a:lnTo>
                    <a:pt x="4418076" y="48018"/>
                  </a:lnTo>
                  <a:lnTo>
                    <a:pt x="4418076" y="28193"/>
                  </a:lnTo>
                  <a:close/>
                </a:path>
                <a:path w="4678045" h="76200">
                  <a:moveTo>
                    <a:pt x="4497336" y="28193"/>
                  </a:moveTo>
                  <a:lnTo>
                    <a:pt x="4437887" y="28193"/>
                  </a:lnTo>
                  <a:lnTo>
                    <a:pt x="4437887" y="48018"/>
                  </a:lnTo>
                  <a:lnTo>
                    <a:pt x="4497336" y="48018"/>
                  </a:lnTo>
                  <a:lnTo>
                    <a:pt x="4497336" y="28193"/>
                  </a:lnTo>
                  <a:close/>
                </a:path>
                <a:path w="4678045" h="76200">
                  <a:moveTo>
                    <a:pt x="4576571" y="28193"/>
                  </a:moveTo>
                  <a:lnTo>
                    <a:pt x="4517135" y="28193"/>
                  </a:lnTo>
                  <a:lnTo>
                    <a:pt x="4517135" y="48018"/>
                  </a:lnTo>
                  <a:lnTo>
                    <a:pt x="4576571" y="48018"/>
                  </a:lnTo>
                  <a:lnTo>
                    <a:pt x="4576571" y="28193"/>
                  </a:lnTo>
                  <a:close/>
                </a:path>
                <a:path w="4678045" h="76200">
                  <a:moveTo>
                    <a:pt x="4601336" y="0"/>
                  </a:moveTo>
                  <a:lnTo>
                    <a:pt x="4601336" y="76200"/>
                  </a:lnTo>
                  <a:lnTo>
                    <a:pt x="4657699" y="48018"/>
                  </a:lnTo>
                  <a:lnTo>
                    <a:pt x="4614036" y="48018"/>
                  </a:lnTo>
                  <a:lnTo>
                    <a:pt x="4614036" y="28193"/>
                  </a:lnTo>
                  <a:lnTo>
                    <a:pt x="4657725" y="28193"/>
                  </a:lnTo>
                  <a:lnTo>
                    <a:pt x="4601336" y="0"/>
                  </a:lnTo>
                  <a:close/>
                </a:path>
                <a:path w="4678045" h="76200">
                  <a:moveTo>
                    <a:pt x="4601336" y="28193"/>
                  </a:moveTo>
                  <a:lnTo>
                    <a:pt x="4596383" y="28193"/>
                  </a:lnTo>
                  <a:lnTo>
                    <a:pt x="4596383" y="48018"/>
                  </a:lnTo>
                  <a:lnTo>
                    <a:pt x="4601336" y="48018"/>
                  </a:lnTo>
                  <a:lnTo>
                    <a:pt x="4601336" y="28193"/>
                  </a:lnTo>
                  <a:close/>
                </a:path>
                <a:path w="4678045" h="76200">
                  <a:moveTo>
                    <a:pt x="4657725" y="28193"/>
                  </a:moveTo>
                  <a:lnTo>
                    <a:pt x="4614036" y="28193"/>
                  </a:lnTo>
                  <a:lnTo>
                    <a:pt x="4614036" y="48018"/>
                  </a:lnTo>
                  <a:lnTo>
                    <a:pt x="4657699" y="48018"/>
                  </a:lnTo>
                  <a:lnTo>
                    <a:pt x="4677536" y="38100"/>
                  </a:lnTo>
                  <a:lnTo>
                    <a:pt x="4657725" y="28193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3326896" y="3849832"/>
              <a:ext cx="2763520" cy="626110"/>
            </a:xfrm>
            <a:prstGeom prst="rect">
              <a:avLst/>
            </a:prstGeom>
          </p:spPr>
          <p:txBody>
            <a:bodyPr vert="horz" wrap="square" lIns="0" tIns="6921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545"/>
                </a:spcBef>
              </a:pPr>
              <a:r>
                <a:rPr sz="1600" b="1" spc="-5" dirty="0">
                  <a:solidFill>
                    <a:srgbClr val="000099"/>
                  </a:solidFill>
                  <a:latin typeface="Calibri"/>
                  <a:cs typeface="Calibri"/>
                </a:rPr>
                <a:t>Podręczniki,</a:t>
              </a:r>
              <a:r>
                <a:rPr sz="1600" b="1" spc="-25" dirty="0">
                  <a:solidFill>
                    <a:srgbClr val="000099"/>
                  </a:solidFill>
                  <a:latin typeface="Calibri"/>
                  <a:cs typeface="Calibri"/>
                </a:rPr>
                <a:t> </a:t>
              </a:r>
              <a:r>
                <a:rPr sz="1600" b="1" spc="-20" dirty="0">
                  <a:solidFill>
                    <a:srgbClr val="000099"/>
                  </a:solidFill>
                  <a:latin typeface="Calibri"/>
                  <a:cs typeface="Calibri"/>
                </a:rPr>
                <a:t>materiały</a:t>
              </a:r>
              <a:endParaRPr sz="1600">
                <a:latin typeface="Calibri"/>
                <a:cs typeface="Calibri"/>
              </a:endParaRPr>
            </a:p>
            <a:p>
              <a:pPr marL="1020444">
                <a:lnSpc>
                  <a:spcPct val="100000"/>
                </a:lnSpc>
                <a:spcBef>
                  <a:spcPts val="440"/>
                </a:spcBef>
              </a:pPr>
              <a:r>
                <a:rPr sz="1600" b="1" spc="5" dirty="0">
                  <a:solidFill>
                    <a:srgbClr val="000099"/>
                  </a:solidFill>
                  <a:latin typeface="Calibri"/>
                  <a:cs typeface="Calibri"/>
                </a:rPr>
                <a:t>Programy</a:t>
              </a:r>
              <a:r>
                <a:rPr sz="1600" b="1" spc="-35" dirty="0">
                  <a:solidFill>
                    <a:srgbClr val="000099"/>
                  </a:solidFill>
                  <a:latin typeface="Calibri"/>
                  <a:cs typeface="Calibri"/>
                </a:rPr>
                <a:t> </a:t>
              </a:r>
              <a:r>
                <a:rPr sz="1600" b="1" spc="5" dirty="0">
                  <a:solidFill>
                    <a:srgbClr val="000099"/>
                  </a:solidFill>
                  <a:latin typeface="Calibri"/>
                  <a:cs typeface="Calibri"/>
                </a:rPr>
                <a:t>nauczania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335267" y="4371136"/>
              <a:ext cx="3832225" cy="76200"/>
            </a:xfrm>
            <a:custGeom>
              <a:avLst/>
              <a:gdLst/>
              <a:ahLst/>
              <a:cxnLst/>
              <a:rect l="l" t="t" r="r" b="b"/>
              <a:pathLst>
                <a:path w="3832225" h="76200">
                  <a:moveTo>
                    <a:pt x="59436" y="28194"/>
                  </a:moveTo>
                  <a:lnTo>
                    <a:pt x="0" y="28194"/>
                  </a:lnTo>
                  <a:lnTo>
                    <a:pt x="0" y="48018"/>
                  </a:lnTo>
                  <a:lnTo>
                    <a:pt x="59436" y="48018"/>
                  </a:lnTo>
                  <a:lnTo>
                    <a:pt x="59436" y="28194"/>
                  </a:lnTo>
                  <a:close/>
                </a:path>
                <a:path w="3832225" h="76200">
                  <a:moveTo>
                    <a:pt x="138684" y="28194"/>
                  </a:moveTo>
                  <a:lnTo>
                    <a:pt x="79248" y="28194"/>
                  </a:lnTo>
                  <a:lnTo>
                    <a:pt x="79248" y="48018"/>
                  </a:lnTo>
                  <a:lnTo>
                    <a:pt x="138684" y="48018"/>
                  </a:lnTo>
                  <a:lnTo>
                    <a:pt x="138684" y="28194"/>
                  </a:lnTo>
                  <a:close/>
                </a:path>
                <a:path w="3832225" h="76200">
                  <a:moveTo>
                    <a:pt x="217932" y="28194"/>
                  </a:moveTo>
                  <a:lnTo>
                    <a:pt x="158496" y="28194"/>
                  </a:lnTo>
                  <a:lnTo>
                    <a:pt x="158496" y="48018"/>
                  </a:lnTo>
                  <a:lnTo>
                    <a:pt x="217932" y="48018"/>
                  </a:lnTo>
                  <a:lnTo>
                    <a:pt x="217932" y="28194"/>
                  </a:lnTo>
                  <a:close/>
                </a:path>
                <a:path w="3832225" h="76200">
                  <a:moveTo>
                    <a:pt x="297179" y="28194"/>
                  </a:moveTo>
                  <a:lnTo>
                    <a:pt x="237743" y="28194"/>
                  </a:lnTo>
                  <a:lnTo>
                    <a:pt x="237743" y="48018"/>
                  </a:lnTo>
                  <a:lnTo>
                    <a:pt x="297179" y="48018"/>
                  </a:lnTo>
                  <a:lnTo>
                    <a:pt x="297179" y="28194"/>
                  </a:lnTo>
                  <a:close/>
                </a:path>
                <a:path w="3832225" h="76200">
                  <a:moveTo>
                    <a:pt x="376427" y="28194"/>
                  </a:moveTo>
                  <a:lnTo>
                    <a:pt x="316991" y="28194"/>
                  </a:lnTo>
                  <a:lnTo>
                    <a:pt x="316991" y="48018"/>
                  </a:lnTo>
                  <a:lnTo>
                    <a:pt x="376427" y="48018"/>
                  </a:lnTo>
                  <a:lnTo>
                    <a:pt x="376427" y="28194"/>
                  </a:lnTo>
                  <a:close/>
                </a:path>
                <a:path w="3832225" h="76200">
                  <a:moveTo>
                    <a:pt x="455675" y="28194"/>
                  </a:moveTo>
                  <a:lnTo>
                    <a:pt x="396239" y="28194"/>
                  </a:lnTo>
                  <a:lnTo>
                    <a:pt x="396239" y="48018"/>
                  </a:lnTo>
                  <a:lnTo>
                    <a:pt x="455675" y="48018"/>
                  </a:lnTo>
                  <a:lnTo>
                    <a:pt x="455675" y="28194"/>
                  </a:lnTo>
                  <a:close/>
                </a:path>
                <a:path w="3832225" h="76200">
                  <a:moveTo>
                    <a:pt x="534923" y="28194"/>
                  </a:moveTo>
                  <a:lnTo>
                    <a:pt x="475488" y="28194"/>
                  </a:lnTo>
                  <a:lnTo>
                    <a:pt x="475488" y="48018"/>
                  </a:lnTo>
                  <a:lnTo>
                    <a:pt x="534923" y="48018"/>
                  </a:lnTo>
                  <a:lnTo>
                    <a:pt x="534923" y="28194"/>
                  </a:lnTo>
                  <a:close/>
                </a:path>
                <a:path w="3832225" h="76200">
                  <a:moveTo>
                    <a:pt x="614171" y="28194"/>
                  </a:moveTo>
                  <a:lnTo>
                    <a:pt x="554736" y="28194"/>
                  </a:lnTo>
                  <a:lnTo>
                    <a:pt x="554736" y="48018"/>
                  </a:lnTo>
                  <a:lnTo>
                    <a:pt x="614171" y="48018"/>
                  </a:lnTo>
                  <a:lnTo>
                    <a:pt x="614171" y="28194"/>
                  </a:lnTo>
                  <a:close/>
                </a:path>
                <a:path w="3832225" h="76200">
                  <a:moveTo>
                    <a:pt x="693432" y="28194"/>
                  </a:moveTo>
                  <a:lnTo>
                    <a:pt x="633984" y="28194"/>
                  </a:lnTo>
                  <a:lnTo>
                    <a:pt x="633984" y="48018"/>
                  </a:lnTo>
                  <a:lnTo>
                    <a:pt x="693432" y="48018"/>
                  </a:lnTo>
                  <a:lnTo>
                    <a:pt x="693432" y="28194"/>
                  </a:lnTo>
                  <a:close/>
                </a:path>
                <a:path w="3832225" h="76200">
                  <a:moveTo>
                    <a:pt x="772667" y="28194"/>
                  </a:moveTo>
                  <a:lnTo>
                    <a:pt x="713232" y="28194"/>
                  </a:lnTo>
                  <a:lnTo>
                    <a:pt x="713232" y="48018"/>
                  </a:lnTo>
                  <a:lnTo>
                    <a:pt x="772667" y="48018"/>
                  </a:lnTo>
                  <a:lnTo>
                    <a:pt x="772667" y="28194"/>
                  </a:lnTo>
                  <a:close/>
                </a:path>
                <a:path w="3832225" h="76200">
                  <a:moveTo>
                    <a:pt x="851915" y="28194"/>
                  </a:moveTo>
                  <a:lnTo>
                    <a:pt x="792480" y="28194"/>
                  </a:lnTo>
                  <a:lnTo>
                    <a:pt x="792480" y="48018"/>
                  </a:lnTo>
                  <a:lnTo>
                    <a:pt x="851915" y="48018"/>
                  </a:lnTo>
                  <a:lnTo>
                    <a:pt x="851915" y="28194"/>
                  </a:lnTo>
                  <a:close/>
                </a:path>
                <a:path w="3832225" h="76200">
                  <a:moveTo>
                    <a:pt x="931163" y="28194"/>
                  </a:moveTo>
                  <a:lnTo>
                    <a:pt x="871728" y="28194"/>
                  </a:lnTo>
                  <a:lnTo>
                    <a:pt x="871728" y="48018"/>
                  </a:lnTo>
                  <a:lnTo>
                    <a:pt x="931163" y="48018"/>
                  </a:lnTo>
                  <a:lnTo>
                    <a:pt x="931163" y="28194"/>
                  </a:lnTo>
                  <a:close/>
                </a:path>
                <a:path w="3832225" h="76200">
                  <a:moveTo>
                    <a:pt x="1010424" y="28194"/>
                  </a:moveTo>
                  <a:lnTo>
                    <a:pt x="950976" y="28194"/>
                  </a:lnTo>
                  <a:lnTo>
                    <a:pt x="950976" y="48018"/>
                  </a:lnTo>
                  <a:lnTo>
                    <a:pt x="1010424" y="48018"/>
                  </a:lnTo>
                  <a:lnTo>
                    <a:pt x="1010424" y="28194"/>
                  </a:lnTo>
                  <a:close/>
                </a:path>
                <a:path w="3832225" h="76200">
                  <a:moveTo>
                    <a:pt x="1089660" y="28194"/>
                  </a:moveTo>
                  <a:lnTo>
                    <a:pt x="1030224" y="28194"/>
                  </a:lnTo>
                  <a:lnTo>
                    <a:pt x="1030224" y="48018"/>
                  </a:lnTo>
                  <a:lnTo>
                    <a:pt x="1089660" y="48018"/>
                  </a:lnTo>
                  <a:lnTo>
                    <a:pt x="1089660" y="28194"/>
                  </a:lnTo>
                  <a:close/>
                </a:path>
                <a:path w="3832225" h="76200">
                  <a:moveTo>
                    <a:pt x="1168908" y="28194"/>
                  </a:moveTo>
                  <a:lnTo>
                    <a:pt x="1109472" y="28194"/>
                  </a:lnTo>
                  <a:lnTo>
                    <a:pt x="1109472" y="48018"/>
                  </a:lnTo>
                  <a:lnTo>
                    <a:pt x="1168908" y="48018"/>
                  </a:lnTo>
                  <a:lnTo>
                    <a:pt x="1168908" y="28194"/>
                  </a:lnTo>
                  <a:close/>
                </a:path>
                <a:path w="3832225" h="76200">
                  <a:moveTo>
                    <a:pt x="1248156" y="28194"/>
                  </a:moveTo>
                  <a:lnTo>
                    <a:pt x="1188720" y="28194"/>
                  </a:lnTo>
                  <a:lnTo>
                    <a:pt x="1188720" y="48018"/>
                  </a:lnTo>
                  <a:lnTo>
                    <a:pt x="1248156" y="48018"/>
                  </a:lnTo>
                  <a:lnTo>
                    <a:pt x="1248156" y="28194"/>
                  </a:lnTo>
                  <a:close/>
                </a:path>
                <a:path w="3832225" h="76200">
                  <a:moveTo>
                    <a:pt x="1327416" y="28194"/>
                  </a:moveTo>
                  <a:lnTo>
                    <a:pt x="1267967" y="28194"/>
                  </a:lnTo>
                  <a:lnTo>
                    <a:pt x="1267967" y="48018"/>
                  </a:lnTo>
                  <a:lnTo>
                    <a:pt x="1327416" y="48018"/>
                  </a:lnTo>
                  <a:lnTo>
                    <a:pt x="1327416" y="28194"/>
                  </a:lnTo>
                  <a:close/>
                </a:path>
                <a:path w="3832225" h="76200">
                  <a:moveTo>
                    <a:pt x="1406651" y="28194"/>
                  </a:moveTo>
                  <a:lnTo>
                    <a:pt x="1347215" y="28194"/>
                  </a:lnTo>
                  <a:lnTo>
                    <a:pt x="1347215" y="48018"/>
                  </a:lnTo>
                  <a:lnTo>
                    <a:pt x="1406651" y="48018"/>
                  </a:lnTo>
                  <a:lnTo>
                    <a:pt x="1406651" y="28194"/>
                  </a:lnTo>
                  <a:close/>
                </a:path>
                <a:path w="3832225" h="76200">
                  <a:moveTo>
                    <a:pt x="1485899" y="28194"/>
                  </a:moveTo>
                  <a:lnTo>
                    <a:pt x="1426464" y="28194"/>
                  </a:lnTo>
                  <a:lnTo>
                    <a:pt x="1426464" y="48018"/>
                  </a:lnTo>
                  <a:lnTo>
                    <a:pt x="1485899" y="48018"/>
                  </a:lnTo>
                  <a:lnTo>
                    <a:pt x="1485899" y="28194"/>
                  </a:lnTo>
                  <a:close/>
                </a:path>
                <a:path w="3832225" h="76200">
                  <a:moveTo>
                    <a:pt x="1565160" y="28194"/>
                  </a:moveTo>
                  <a:lnTo>
                    <a:pt x="1505724" y="28194"/>
                  </a:lnTo>
                  <a:lnTo>
                    <a:pt x="1505724" y="48018"/>
                  </a:lnTo>
                  <a:lnTo>
                    <a:pt x="1565160" y="48018"/>
                  </a:lnTo>
                  <a:lnTo>
                    <a:pt x="1565160" y="28194"/>
                  </a:lnTo>
                  <a:close/>
                </a:path>
                <a:path w="3832225" h="76200">
                  <a:moveTo>
                    <a:pt x="1644421" y="28194"/>
                  </a:moveTo>
                  <a:lnTo>
                    <a:pt x="1584972" y="28194"/>
                  </a:lnTo>
                  <a:lnTo>
                    <a:pt x="1584972" y="48018"/>
                  </a:lnTo>
                  <a:lnTo>
                    <a:pt x="1644421" y="48018"/>
                  </a:lnTo>
                  <a:lnTo>
                    <a:pt x="1644421" y="28194"/>
                  </a:lnTo>
                  <a:close/>
                </a:path>
                <a:path w="3832225" h="76200">
                  <a:moveTo>
                    <a:pt x="1723643" y="28194"/>
                  </a:moveTo>
                  <a:lnTo>
                    <a:pt x="1664208" y="28194"/>
                  </a:lnTo>
                  <a:lnTo>
                    <a:pt x="1664208" y="48018"/>
                  </a:lnTo>
                  <a:lnTo>
                    <a:pt x="1723643" y="48018"/>
                  </a:lnTo>
                  <a:lnTo>
                    <a:pt x="1723643" y="28194"/>
                  </a:lnTo>
                  <a:close/>
                </a:path>
                <a:path w="3832225" h="76200">
                  <a:moveTo>
                    <a:pt x="1802891" y="28194"/>
                  </a:moveTo>
                  <a:lnTo>
                    <a:pt x="1743456" y="28194"/>
                  </a:lnTo>
                  <a:lnTo>
                    <a:pt x="1743456" y="48018"/>
                  </a:lnTo>
                  <a:lnTo>
                    <a:pt x="1802891" y="48018"/>
                  </a:lnTo>
                  <a:lnTo>
                    <a:pt x="1802891" y="28194"/>
                  </a:lnTo>
                  <a:close/>
                </a:path>
                <a:path w="3832225" h="76200">
                  <a:moveTo>
                    <a:pt x="1882139" y="28194"/>
                  </a:moveTo>
                  <a:lnTo>
                    <a:pt x="1822704" y="28194"/>
                  </a:lnTo>
                  <a:lnTo>
                    <a:pt x="1822704" y="48018"/>
                  </a:lnTo>
                  <a:lnTo>
                    <a:pt x="1882139" y="48018"/>
                  </a:lnTo>
                  <a:lnTo>
                    <a:pt x="1882139" y="28194"/>
                  </a:lnTo>
                  <a:close/>
                </a:path>
                <a:path w="3832225" h="76200">
                  <a:moveTo>
                    <a:pt x="1961400" y="28194"/>
                  </a:moveTo>
                  <a:lnTo>
                    <a:pt x="1901952" y="28194"/>
                  </a:lnTo>
                  <a:lnTo>
                    <a:pt x="1901952" y="48018"/>
                  </a:lnTo>
                  <a:lnTo>
                    <a:pt x="1961400" y="48018"/>
                  </a:lnTo>
                  <a:lnTo>
                    <a:pt x="1961400" y="28194"/>
                  </a:lnTo>
                  <a:close/>
                </a:path>
                <a:path w="3832225" h="76200">
                  <a:moveTo>
                    <a:pt x="2040636" y="28194"/>
                  </a:moveTo>
                  <a:lnTo>
                    <a:pt x="1981200" y="28194"/>
                  </a:lnTo>
                  <a:lnTo>
                    <a:pt x="1981200" y="48018"/>
                  </a:lnTo>
                  <a:lnTo>
                    <a:pt x="2040636" y="48018"/>
                  </a:lnTo>
                  <a:lnTo>
                    <a:pt x="2040636" y="28194"/>
                  </a:lnTo>
                  <a:close/>
                </a:path>
                <a:path w="3832225" h="76200">
                  <a:moveTo>
                    <a:pt x="2119884" y="28194"/>
                  </a:moveTo>
                  <a:lnTo>
                    <a:pt x="2060448" y="28194"/>
                  </a:lnTo>
                  <a:lnTo>
                    <a:pt x="2060448" y="48018"/>
                  </a:lnTo>
                  <a:lnTo>
                    <a:pt x="2119884" y="48018"/>
                  </a:lnTo>
                  <a:lnTo>
                    <a:pt x="2119884" y="28194"/>
                  </a:lnTo>
                  <a:close/>
                </a:path>
                <a:path w="3832225" h="76200">
                  <a:moveTo>
                    <a:pt x="2199132" y="28194"/>
                  </a:moveTo>
                  <a:lnTo>
                    <a:pt x="2139696" y="28194"/>
                  </a:lnTo>
                  <a:lnTo>
                    <a:pt x="2139696" y="48018"/>
                  </a:lnTo>
                  <a:lnTo>
                    <a:pt x="2199132" y="48018"/>
                  </a:lnTo>
                  <a:lnTo>
                    <a:pt x="2199132" y="28194"/>
                  </a:lnTo>
                  <a:close/>
                </a:path>
                <a:path w="3832225" h="76200">
                  <a:moveTo>
                    <a:pt x="2278392" y="28194"/>
                  </a:moveTo>
                  <a:lnTo>
                    <a:pt x="2218943" y="28194"/>
                  </a:lnTo>
                  <a:lnTo>
                    <a:pt x="2218943" y="48018"/>
                  </a:lnTo>
                  <a:lnTo>
                    <a:pt x="2278392" y="48018"/>
                  </a:lnTo>
                  <a:lnTo>
                    <a:pt x="2278392" y="28194"/>
                  </a:lnTo>
                  <a:close/>
                </a:path>
                <a:path w="3832225" h="76200">
                  <a:moveTo>
                    <a:pt x="2357640" y="28194"/>
                  </a:moveTo>
                  <a:lnTo>
                    <a:pt x="2298191" y="28194"/>
                  </a:lnTo>
                  <a:lnTo>
                    <a:pt x="2298191" y="48018"/>
                  </a:lnTo>
                  <a:lnTo>
                    <a:pt x="2357640" y="48018"/>
                  </a:lnTo>
                  <a:lnTo>
                    <a:pt x="2357640" y="28194"/>
                  </a:lnTo>
                  <a:close/>
                </a:path>
                <a:path w="3832225" h="76200">
                  <a:moveTo>
                    <a:pt x="2436875" y="28194"/>
                  </a:moveTo>
                  <a:lnTo>
                    <a:pt x="2377440" y="28194"/>
                  </a:lnTo>
                  <a:lnTo>
                    <a:pt x="2377440" y="48018"/>
                  </a:lnTo>
                  <a:lnTo>
                    <a:pt x="2436875" y="48018"/>
                  </a:lnTo>
                  <a:lnTo>
                    <a:pt x="2436875" y="28194"/>
                  </a:lnTo>
                  <a:close/>
                </a:path>
                <a:path w="3832225" h="76200">
                  <a:moveTo>
                    <a:pt x="2516136" y="28194"/>
                  </a:moveTo>
                  <a:lnTo>
                    <a:pt x="2456700" y="28194"/>
                  </a:lnTo>
                  <a:lnTo>
                    <a:pt x="2456700" y="48018"/>
                  </a:lnTo>
                  <a:lnTo>
                    <a:pt x="2516136" y="48018"/>
                  </a:lnTo>
                  <a:lnTo>
                    <a:pt x="2516136" y="28194"/>
                  </a:lnTo>
                  <a:close/>
                </a:path>
                <a:path w="3832225" h="76200">
                  <a:moveTo>
                    <a:pt x="2595397" y="28194"/>
                  </a:moveTo>
                  <a:lnTo>
                    <a:pt x="2535948" y="28194"/>
                  </a:lnTo>
                  <a:lnTo>
                    <a:pt x="2535948" y="48018"/>
                  </a:lnTo>
                  <a:lnTo>
                    <a:pt x="2595397" y="48018"/>
                  </a:lnTo>
                  <a:lnTo>
                    <a:pt x="2595397" y="28194"/>
                  </a:lnTo>
                  <a:close/>
                </a:path>
                <a:path w="3832225" h="76200">
                  <a:moveTo>
                    <a:pt x="2674632" y="28194"/>
                  </a:moveTo>
                  <a:lnTo>
                    <a:pt x="2615184" y="28194"/>
                  </a:lnTo>
                  <a:lnTo>
                    <a:pt x="2615184" y="48018"/>
                  </a:lnTo>
                  <a:lnTo>
                    <a:pt x="2674632" y="48018"/>
                  </a:lnTo>
                  <a:lnTo>
                    <a:pt x="2674632" y="28194"/>
                  </a:lnTo>
                  <a:close/>
                </a:path>
                <a:path w="3832225" h="76200">
                  <a:moveTo>
                    <a:pt x="2753867" y="28194"/>
                  </a:moveTo>
                  <a:lnTo>
                    <a:pt x="2694432" y="28194"/>
                  </a:lnTo>
                  <a:lnTo>
                    <a:pt x="2694432" y="48018"/>
                  </a:lnTo>
                  <a:lnTo>
                    <a:pt x="2753867" y="48018"/>
                  </a:lnTo>
                  <a:lnTo>
                    <a:pt x="2753867" y="28194"/>
                  </a:lnTo>
                  <a:close/>
                </a:path>
                <a:path w="3832225" h="76200">
                  <a:moveTo>
                    <a:pt x="2833116" y="28194"/>
                  </a:moveTo>
                  <a:lnTo>
                    <a:pt x="2773680" y="28194"/>
                  </a:lnTo>
                  <a:lnTo>
                    <a:pt x="2773680" y="48018"/>
                  </a:lnTo>
                  <a:lnTo>
                    <a:pt x="2833116" y="48018"/>
                  </a:lnTo>
                  <a:lnTo>
                    <a:pt x="2833116" y="28194"/>
                  </a:lnTo>
                  <a:close/>
                </a:path>
                <a:path w="3832225" h="76200">
                  <a:moveTo>
                    <a:pt x="2912364" y="28194"/>
                  </a:moveTo>
                  <a:lnTo>
                    <a:pt x="2852928" y="28194"/>
                  </a:lnTo>
                  <a:lnTo>
                    <a:pt x="2852928" y="48018"/>
                  </a:lnTo>
                  <a:lnTo>
                    <a:pt x="2912364" y="48018"/>
                  </a:lnTo>
                  <a:lnTo>
                    <a:pt x="2912364" y="28194"/>
                  </a:lnTo>
                  <a:close/>
                </a:path>
                <a:path w="3832225" h="76200">
                  <a:moveTo>
                    <a:pt x="2991624" y="28194"/>
                  </a:moveTo>
                  <a:lnTo>
                    <a:pt x="2932176" y="28194"/>
                  </a:lnTo>
                  <a:lnTo>
                    <a:pt x="2932176" y="48018"/>
                  </a:lnTo>
                  <a:lnTo>
                    <a:pt x="2991624" y="48018"/>
                  </a:lnTo>
                  <a:lnTo>
                    <a:pt x="2991624" y="28194"/>
                  </a:lnTo>
                  <a:close/>
                </a:path>
                <a:path w="3832225" h="76200">
                  <a:moveTo>
                    <a:pt x="3070860" y="28194"/>
                  </a:moveTo>
                  <a:lnTo>
                    <a:pt x="3011424" y="28194"/>
                  </a:lnTo>
                  <a:lnTo>
                    <a:pt x="3011424" y="48018"/>
                  </a:lnTo>
                  <a:lnTo>
                    <a:pt x="3070860" y="48018"/>
                  </a:lnTo>
                  <a:lnTo>
                    <a:pt x="3070860" y="28194"/>
                  </a:lnTo>
                  <a:close/>
                </a:path>
                <a:path w="3832225" h="76200">
                  <a:moveTo>
                    <a:pt x="3150108" y="28194"/>
                  </a:moveTo>
                  <a:lnTo>
                    <a:pt x="3090672" y="28194"/>
                  </a:lnTo>
                  <a:lnTo>
                    <a:pt x="3090672" y="48018"/>
                  </a:lnTo>
                  <a:lnTo>
                    <a:pt x="3150108" y="48018"/>
                  </a:lnTo>
                  <a:lnTo>
                    <a:pt x="3150108" y="28194"/>
                  </a:lnTo>
                  <a:close/>
                </a:path>
                <a:path w="3832225" h="76200">
                  <a:moveTo>
                    <a:pt x="3229356" y="28194"/>
                  </a:moveTo>
                  <a:lnTo>
                    <a:pt x="3169920" y="28194"/>
                  </a:lnTo>
                  <a:lnTo>
                    <a:pt x="3169920" y="48018"/>
                  </a:lnTo>
                  <a:lnTo>
                    <a:pt x="3229356" y="48018"/>
                  </a:lnTo>
                  <a:lnTo>
                    <a:pt x="3229356" y="28194"/>
                  </a:lnTo>
                  <a:close/>
                </a:path>
                <a:path w="3832225" h="76200">
                  <a:moveTo>
                    <a:pt x="3308616" y="28194"/>
                  </a:moveTo>
                  <a:lnTo>
                    <a:pt x="3249167" y="28194"/>
                  </a:lnTo>
                  <a:lnTo>
                    <a:pt x="3249167" y="48018"/>
                  </a:lnTo>
                  <a:lnTo>
                    <a:pt x="3308616" y="48018"/>
                  </a:lnTo>
                  <a:lnTo>
                    <a:pt x="3308616" y="28194"/>
                  </a:lnTo>
                  <a:close/>
                </a:path>
                <a:path w="3832225" h="76200">
                  <a:moveTo>
                    <a:pt x="3387851" y="28194"/>
                  </a:moveTo>
                  <a:lnTo>
                    <a:pt x="3328416" y="28194"/>
                  </a:lnTo>
                  <a:lnTo>
                    <a:pt x="3328416" y="48018"/>
                  </a:lnTo>
                  <a:lnTo>
                    <a:pt x="3387851" y="48018"/>
                  </a:lnTo>
                  <a:lnTo>
                    <a:pt x="3387851" y="28194"/>
                  </a:lnTo>
                  <a:close/>
                </a:path>
                <a:path w="3832225" h="76200">
                  <a:moveTo>
                    <a:pt x="3467099" y="28194"/>
                  </a:moveTo>
                  <a:lnTo>
                    <a:pt x="3407664" y="28194"/>
                  </a:lnTo>
                  <a:lnTo>
                    <a:pt x="3407664" y="48018"/>
                  </a:lnTo>
                  <a:lnTo>
                    <a:pt x="3467099" y="48018"/>
                  </a:lnTo>
                  <a:lnTo>
                    <a:pt x="3467099" y="28194"/>
                  </a:lnTo>
                  <a:close/>
                </a:path>
                <a:path w="3832225" h="76200">
                  <a:moveTo>
                    <a:pt x="3546360" y="28194"/>
                  </a:moveTo>
                  <a:lnTo>
                    <a:pt x="3486924" y="28194"/>
                  </a:lnTo>
                  <a:lnTo>
                    <a:pt x="3486924" y="48018"/>
                  </a:lnTo>
                  <a:lnTo>
                    <a:pt x="3546360" y="48018"/>
                  </a:lnTo>
                  <a:lnTo>
                    <a:pt x="3546360" y="28194"/>
                  </a:lnTo>
                  <a:close/>
                </a:path>
                <a:path w="3832225" h="76200">
                  <a:moveTo>
                    <a:pt x="3625621" y="28194"/>
                  </a:moveTo>
                  <a:lnTo>
                    <a:pt x="3566172" y="28194"/>
                  </a:lnTo>
                  <a:lnTo>
                    <a:pt x="3566172" y="48018"/>
                  </a:lnTo>
                  <a:lnTo>
                    <a:pt x="3625621" y="48018"/>
                  </a:lnTo>
                  <a:lnTo>
                    <a:pt x="3625621" y="28194"/>
                  </a:lnTo>
                  <a:close/>
                </a:path>
                <a:path w="3832225" h="76200">
                  <a:moveTo>
                    <a:pt x="3704843" y="28194"/>
                  </a:moveTo>
                  <a:lnTo>
                    <a:pt x="3645408" y="28194"/>
                  </a:lnTo>
                  <a:lnTo>
                    <a:pt x="3645408" y="48018"/>
                  </a:lnTo>
                  <a:lnTo>
                    <a:pt x="3704843" y="48018"/>
                  </a:lnTo>
                  <a:lnTo>
                    <a:pt x="3704843" y="28194"/>
                  </a:lnTo>
                  <a:close/>
                </a:path>
                <a:path w="3832225" h="76200">
                  <a:moveTo>
                    <a:pt x="3755898" y="0"/>
                  </a:moveTo>
                  <a:lnTo>
                    <a:pt x="3755898" y="76200"/>
                  </a:lnTo>
                  <a:lnTo>
                    <a:pt x="3812260" y="48018"/>
                  </a:lnTo>
                  <a:lnTo>
                    <a:pt x="3768598" y="48018"/>
                  </a:lnTo>
                  <a:lnTo>
                    <a:pt x="3768598" y="28194"/>
                  </a:lnTo>
                  <a:lnTo>
                    <a:pt x="3812286" y="28194"/>
                  </a:lnTo>
                  <a:lnTo>
                    <a:pt x="3755898" y="0"/>
                  </a:lnTo>
                  <a:close/>
                </a:path>
                <a:path w="3832225" h="76200">
                  <a:moveTo>
                    <a:pt x="3755898" y="28194"/>
                  </a:moveTo>
                  <a:lnTo>
                    <a:pt x="3724656" y="28194"/>
                  </a:lnTo>
                  <a:lnTo>
                    <a:pt x="3724656" y="48018"/>
                  </a:lnTo>
                  <a:lnTo>
                    <a:pt x="3755898" y="48018"/>
                  </a:lnTo>
                  <a:lnTo>
                    <a:pt x="3755898" y="28194"/>
                  </a:lnTo>
                  <a:close/>
                </a:path>
                <a:path w="3832225" h="76200">
                  <a:moveTo>
                    <a:pt x="3812286" y="28194"/>
                  </a:moveTo>
                  <a:lnTo>
                    <a:pt x="3768598" y="28194"/>
                  </a:lnTo>
                  <a:lnTo>
                    <a:pt x="3768598" y="48018"/>
                  </a:lnTo>
                  <a:lnTo>
                    <a:pt x="3812260" y="48018"/>
                  </a:lnTo>
                  <a:lnTo>
                    <a:pt x="3832098" y="38100"/>
                  </a:lnTo>
                  <a:lnTo>
                    <a:pt x="3812286" y="28194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5353818" y="4665266"/>
              <a:ext cx="463550" cy="741045"/>
            </a:xfrm>
            <a:prstGeom prst="rect">
              <a:avLst/>
            </a:prstGeom>
            <a:ln w="19811">
              <a:solidFill>
                <a:srgbClr val="000099"/>
              </a:solidFill>
            </a:ln>
          </p:spPr>
          <p:txBody>
            <a:bodyPr vert="horz" wrap="square" lIns="0" tIns="317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1700">
                <a:latin typeface="Times New Roman"/>
                <a:cs typeface="Times New Roman"/>
              </a:endParaRPr>
            </a:p>
            <a:p>
              <a:pPr marL="130810">
                <a:lnSpc>
                  <a:spcPct val="100000"/>
                </a:lnSpc>
              </a:pPr>
              <a:r>
                <a:rPr sz="1400" b="1" spc="-15" dirty="0">
                  <a:solidFill>
                    <a:srgbClr val="000099"/>
                  </a:solidFill>
                  <a:latin typeface="Calibri"/>
                  <a:cs typeface="Calibri"/>
                </a:rPr>
                <a:t>Inf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255782" y="1942642"/>
              <a:ext cx="525773" cy="4053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14955" y="1941116"/>
              <a:ext cx="525780" cy="4053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79291" y="1942642"/>
              <a:ext cx="525774" cy="4053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10099" y="1957895"/>
              <a:ext cx="525780" cy="4053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02814" y="1939607"/>
              <a:ext cx="525773" cy="4053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871714" y="1970074"/>
              <a:ext cx="525775" cy="4053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29647" y="4771647"/>
              <a:ext cx="690005" cy="5557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15685" y="4765554"/>
              <a:ext cx="690008" cy="5557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74926" y="2549194"/>
              <a:ext cx="173990" cy="704215"/>
            </a:xfrm>
            <a:custGeom>
              <a:avLst/>
              <a:gdLst/>
              <a:ahLst/>
              <a:cxnLst/>
              <a:rect l="l" t="t" r="r" b="b"/>
              <a:pathLst>
                <a:path w="173989" h="704214">
                  <a:moveTo>
                    <a:pt x="57912" y="530479"/>
                  </a:moveTo>
                  <a:lnTo>
                    <a:pt x="0" y="530479"/>
                  </a:lnTo>
                  <a:lnTo>
                    <a:pt x="86868" y="704214"/>
                  </a:lnTo>
                  <a:lnTo>
                    <a:pt x="159258" y="559435"/>
                  </a:lnTo>
                  <a:lnTo>
                    <a:pt x="57912" y="559435"/>
                  </a:lnTo>
                  <a:lnTo>
                    <a:pt x="57912" y="530479"/>
                  </a:lnTo>
                  <a:close/>
                </a:path>
                <a:path w="173989" h="704214">
                  <a:moveTo>
                    <a:pt x="115824" y="0"/>
                  </a:moveTo>
                  <a:lnTo>
                    <a:pt x="57912" y="0"/>
                  </a:lnTo>
                  <a:lnTo>
                    <a:pt x="57912" y="559435"/>
                  </a:lnTo>
                  <a:lnTo>
                    <a:pt x="115824" y="559435"/>
                  </a:lnTo>
                  <a:lnTo>
                    <a:pt x="115824" y="0"/>
                  </a:lnTo>
                  <a:close/>
                </a:path>
                <a:path w="173989" h="704214">
                  <a:moveTo>
                    <a:pt x="173736" y="530479"/>
                  </a:moveTo>
                  <a:lnTo>
                    <a:pt x="115824" y="530479"/>
                  </a:lnTo>
                  <a:lnTo>
                    <a:pt x="115824" y="559435"/>
                  </a:lnTo>
                  <a:lnTo>
                    <a:pt x="159258" y="559435"/>
                  </a:lnTo>
                  <a:lnTo>
                    <a:pt x="173736" y="530479"/>
                  </a:lnTo>
                  <a:close/>
                </a:path>
              </a:pathLst>
            </a:custGeom>
            <a:solidFill>
              <a:srgbClr val="4D7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68783" y="3904021"/>
              <a:ext cx="173990" cy="709930"/>
            </a:xfrm>
            <a:custGeom>
              <a:avLst/>
              <a:gdLst/>
              <a:ahLst/>
              <a:cxnLst/>
              <a:rect l="l" t="t" r="r" b="b"/>
              <a:pathLst>
                <a:path w="173989" h="709929">
                  <a:moveTo>
                    <a:pt x="57901" y="173367"/>
                  </a:moveTo>
                  <a:lnTo>
                    <a:pt x="50673" y="708913"/>
                  </a:lnTo>
                  <a:lnTo>
                    <a:pt x="108585" y="709676"/>
                  </a:lnTo>
                  <a:lnTo>
                    <a:pt x="115814" y="174129"/>
                  </a:lnTo>
                  <a:lnTo>
                    <a:pt x="57901" y="173367"/>
                  </a:lnTo>
                  <a:close/>
                </a:path>
                <a:path w="173989" h="709929">
                  <a:moveTo>
                    <a:pt x="159011" y="144398"/>
                  </a:moveTo>
                  <a:lnTo>
                    <a:pt x="58293" y="144398"/>
                  </a:lnTo>
                  <a:lnTo>
                    <a:pt x="116205" y="145173"/>
                  </a:lnTo>
                  <a:lnTo>
                    <a:pt x="115814" y="174129"/>
                  </a:lnTo>
                  <a:lnTo>
                    <a:pt x="173736" y="174891"/>
                  </a:lnTo>
                  <a:lnTo>
                    <a:pt x="159011" y="144398"/>
                  </a:lnTo>
                  <a:close/>
                </a:path>
                <a:path w="173989" h="709929">
                  <a:moveTo>
                    <a:pt x="58293" y="144398"/>
                  </a:moveTo>
                  <a:lnTo>
                    <a:pt x="57901" y="173367"/>
                  </a:lnTo>
                  <a:lnTo>
                    <a:pt x="115814" y="174129"/>
                  </a:lnTo>
                  <a:lnTo>
                    <a:pt x="116205" y="145173"/>
                  </a:lnTo>
                  <a:lnTo>
                    <a:pt x="58293" y="144398"/>
                  </a:lnTo>
                  <a:close/>
                </a:path>
                <a:path w="173989" h="709929">
                  <a:moveTo>
                    <a:pt x="89281" y="0"/>
                  </a:moveTo>
                  <a:lnTo>
                    <a:pt x="0" y="172605"/>
                  </a:lnTo>
                  <a:lnTo>
                    <a:pt x="57901" y="173367"/>
                  </a:lnTo>
                  <a:lnTo>
                    <a:pt x="58293" y="144398"/>
                  </a:lnTo>
                  <a:lnTo>
                    <a:pt x="159011" y="144398"/>
                  </a:lnTo>
                  <a:lnTo>
                    <a:pt x="89281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261305" y="5637373"/>
            <a:ext cx="2426970" cy="52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Marcin Smolik, </a:t>
            </a:r>
            <a:r>
              <a:rPr sz="1400" spc="-10" dirty="0">
                <a:latin typeface="Calibri"/>
                <a:cs typeface="Calibri"/>
              </a:rPr>
              <a:t>Wioletta </a:t>
            </a:r>
            <a:r>
              <a:rPr sz="1400" spc="-15" dirty="0">
                <a:latin typeface="Calibri"/>
                <a:cs typeface="Calibri"/>
              </a:rPr>
              <a:t>Kozak,  </a:t>
            </a:r>
            <a:r>
              <a:rPr sz="1400" spc="-10" dirty="0">
                <a:latin typeface="Calibri"/>
                <a:cs typeface="Calibri"/>
              </a:rPr>
              <a:t>Centralna Komisja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Egzaminacyjna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812287" y="319538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79" h="297180">
                <a:moveTo>
                  <a:pt x="148475" y="0"/>
                </a:moveTo>
                <a:lnTo>
                  <a:pt x="101544" y="7568"/>
                </a:lnTo>
                <a:lnTo>
                  <a:pt x="60786" y="28645"/>
                </a:lnTo>
                <a:lnTo>
                  <a:pt x="28646" y="60783"/>
                </a:lnTo>
                <a:lnTo>
                  <a:pt x="7569" y="101538"/>
                </a:lnTo>
                <a:lnTo>
                  <a:pt x="0" y="148463"/>
                </a:lnTo>
                <a:lnTo>
                  <a:pt x="7569" y="195387"/>
                </a:lnTo>
                <a:lnTo>
                  <a:pt x="28646" y="236142"/>
                </a:lnTo>
                <a:lnTo>
                  <a:pt x="60786" y="268280"/>
                </a:lnTo>
                <a:lnTo>
                  <a:pt x="101544" y="289357"/>
                </a:lnTo>
                <a:lnTo>
                  <a:pt x="148475" y="296926"/>
                </a:lnTo>
                <a:lnTo>
                  <a:pt x="195400" y="289357"/>
                </a:lnTo>
                <a:lnTo>
                  <a:pt x="236154" y="268280"/>
                </a:lnTo>
                <a:lnTo>
                  <a:pt x="268293" y="236142"/>
                </a:lnTo>
                <a:lnTo>
                  <a:pt x="289369" y="195387"/>
                </a:lnTo>
                <a:lnTo>
                  <a:pt x="296938" y="148463"/>
                </a:lnTo>
                <a:lnTo>
                  <a:pt x="289369" y="101538"/>
                </a:lnTo>
                <a:lnTo>
                  <a:pt x="268293" y="60783"/>
                </a:lnTo>
                <a:lnTo>
                  <a:pt x="236154" y="28645"/>
                </a:lnTo>
                <a:lnTo>
                  <a:pt x="195400" y="7568"/>
                </a:lnTo>
                <a:lnTo>
                  <a:pt x="148475" y="0"/>
                </a:lnTo>
                <a:close/>
              </a:path>
            </a:pathLst>
          </a:custGeom>
          <a:solidFill>
            <a:srgbClr val="EFE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824392" y="331628"/>
            <a:ext cx="273050" cy="273050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136372" y="0"/>
                </a:moveTo>
                <a:lnTo>
                  <a:pt x="93265" y="6952"/>
                </a:lnTo>
                <a:lnTo>
                  <a:pt x="55829" y="26313"/>
                </a:lnTo>
                <a:lnTo>
                  <a:pt x="26309" y="55835"/>
                </a:lnTo>
                <a:lnTo>
                  <a:pt x="6951" y="93270"/>
                </a:lnTo>
                <a:lnTo>
                  <a:pt x="0" y="136372"/>
                </a:lnTo>
                <a:lnTo>
                  <a:pt x="6951" y="179473"/>
                </a:lnTo>
                <a:lnTo>
                  <a:pt x="26309" y="216905"/>
                </a:lnTo>
                <a:lnTo>
                  <a:pt x="55829" y="246423"/>
                </a:lnTo>
                <a:lnTo>
                  <a:pt x="93265" y="265780"/>
                </a:lnTo>
                <a:lnTo>
                  <a:pt x="136372" y="272732"/>
                </a:lnTo>
                <a:lnTo>
                  <a:pt x="179473" y="265780"/>
                </a:lnTo>
                <a:lnTo>
                  <a:pt x="216905" y="246423"/>
                </a:lnTo>
                <a:lnTo>
                  <a:pt x="246423" y="216905"/>
                </a:lnTo>
                <a:lnTo>
                  <a:pt x="265780" y="179473"/>
                </a:lnTo>
                <a:lnTo>
                  <a:pt x="272732" y="136372"/>
                </a:lnTo>
                <a:lnTo>
                  <a:pt x="265780" y="93270"/>
                </a:lnTo>
                <a:lnTo>
                  <a:pt x="246423" y="55835"/>
                </a:lnTo>
                <a:lnTo>
                  <a:pt x="216905" y="26313"/>
                </a:lnTo>
                <a:lnTo>
                  <a:pt x="179473" y="6952"/>
                </a:lnTo>
                <a:lnTo>
                  <a:pt x="136372" y="0"/>
                </a:lnTo>
                <a:close/>
              </a:path>
            </a:pathLst>
          </a:custGeom>
          <a:solidFill>
            <a:srgbClr val="A14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882043" y="386245"/>
            <a:ext cx="156159" cy="164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54978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2E64"/>
                </a:solidFill>
              </a:rPr>
              <a:t>Harmonogram prac </a:t>
            </a:r>
            <a:r>
              <a:rPr spc="-5" dirty="0">
                <a:solidFill>
                  <a:srgbClr val="392E64"/>
                </a:solidFill>
              </a:rPr>
              <a:t>związanych </a:t>
            </a:r>
            <a:r>
              <a:rPr dirty="0">
                <a:solidFill>
                  <a:srgbClr val="392E64"/>
                </a:solidFill>
              </a:rPr>
              <a:t>z</a:t>
            </a:r>
            <a:r>
              <a:rPr spc="-60" dirty="0">
                <a:solidFill>
                  <a:srgbClr val="392E64"/>
                </a:solidFill>
              </a:rPr>
              <a:t> </a:t>
            </a:r>
            <a:r>
              <a:rPr spc="-10" dirty="0">
                <a:solidFill>
                  <a:srgbClr val="392E64"/>
                </a:solidFill>
              </a:rPr>
              <a:t>reformą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3947149"/>
            <a:ext cx="922718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"/>
                <a:cs typeface="Calibri"/>
              </a:rPr>
              <a:t>Egzamin maturalny </a:t>
            </a:r>
            <a:r>
              <a:rPr sz="1500" spc="-5" dirty="0">
                <a:latin typeface="Calibri"/>
                <a:cs typeface="Calibri"/>
              </a:rPr>
              <a:t>od </a:t>
            </a:r>
            <a:r>
              <a:rPr sz="1500" dirty="0">
                <a:latin typeface="Calibri"/>
                <a:cs typeface="Calibri"/>
              </a:rPr>
              <a:t>2023 </a:t>
            </a:r>
            <a:r>
              <a:rPr sz="1500" spc="-5" dirty="0">
                <a:latin typeface="Calibri"/>
                <a:cs typeface="Calibri"/>
              </a:rPr>
              <a:t>(2024)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5" dirty="0">
                <a:latin typeface="Calibri"/>
                <a:cs typeface="Calibri"/>
              </a:rPr>
              <a:t>r.:</a:t>
            </a:r>
            <a:endParaRPr sz="1500" dirty="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buChar char="•"/>
              <a:tabLst>
                <a:tab pos="372110" algn="l"/>
                <a:tab pos="372745" algn="l"/>
              </a:tabLst>
            </a:pPr>
            <a:r>
              <a:rPr sz="1500" spc="-5" dirty="0">
                <a:latin typeface="Calibri"/>
                <a:cs typeface="Calibri"/>
              </a:rPr>
              <a:t>zachowuje </a:t>
            </a:r>
            <a:r>
              <a:rPr sz="1500" spc="-10" dirty="0">
                <a:latin typeface="Calibri"/>
                <a:cs typeface="Calibri"/>
              </a:rPr>
              <a:t>swoje dotychczasowe funkcje,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tj.:</a:t>
            </a:r>
          </a:p>
          <a:p>
            <a:pPr marL="732155" lvl="1" indent="-229235">
              <a:lnSpc>
                <a:spcPct val="100000"/>
              </a:lnSpc>
              <a:buFont typeface="Myriad Pro"/>
              <a:buChar char="–"/>
              <a:tabLst>
                <a:tab pos="732155" algn="l"/>
                <a:tab pos="732790" algn="l"/>
              </a:tabLst>
            </a:pPr>
            <a:r>
              <a:rPr sz="1500" spc="-5" dirty="0">
                <a:latin typeface="Calibri"/>
                <a:cs typeface="Calibri"/>
              </a:rPr>
              <a:t>określa </a:t>
            </a:r>
            <a:r>
              <a:rPr sz="1500" spc="-10" dirty="0">
                <a:latin typeface="Calibri"/>
                <a:cs typeface="Calibri"/>
              </a:rPr>
              <a:t>poziom </a:t>
            </a:r>
            <a:r>
              <a:rPr sz="1500" spc="-5" dirty="0">
                <a:latin typeface="Calibri"/>
                <a:cs typeface="Calibri"/>
              </a:rPr>
              <a:t>wykształcenia </a:t>
            </a:r>
            <a:r>
              <a:rPr sz="1500" spc="-10" dirty="0">
                <a:latin typeface="Calibri"/>
                <a:cs typeface="Calibri"/>
              </a:rPr>
              <a:t>ogólnego absolwentów </a:t>
            </a:r>
            <a:r>
              <a:rPr sz="1500" dirty="0">
                <a:latin typeface="Calibri"/>
                <a:cs typeface="Calibri"/>
              </a:rPr>
              <a:t>w </a:t>
            </a:r>
            <a:r>
              <a:rPr sz="1500" spc="-10" dirty="0" err="1">
                <a:latin typeface="Calibri"/>
                <a:cs typeface="Calibri"/>
              </a:rPr>
              <a:t>zakresie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20" dirty="0" err="1" smtClean="0">
                <a:latin typeface="Calibri"/>
                <a:cs typeface="Calibri"/>
              </a:rPr>
              <a:t>przedmiotów</a:t>
            </a:r>
            <a:r>
              <a:rPr sz="1500" spc="-20" dirty="0" smtClean="0">
                <a:latin typeface="Calibri"/>
                <a:cs typeface="Calibri"/>
              </a:rPr>
              <a:t>,</a:t>
            </a:r>
            <a:r>
              <a:rPr lang="pl-PL" sz="1500" dirty="0">
                <a:latin typeface="Calibri"/>
                <a:cs typeface="Calibri"/>
              </a:rPr>
              <a:t> </a:t>
            </a:r>
            <a:r>
              <a:rPr sz="1500" dirty="0" smtClean="0">
                <a:latin typeface="Calibri"/>
                <a:cs typeface="Calibri"/>
              </a:rPr>
              <a:t>z </a:t>
            </a:r>
            <a:r>
              <a:rPr sz="1500" spc="-10" dirty="0">
                <a:latin typeface="Calibri"/>
                <a:cs typeface="Calibri"/>
              </a:rPr>
              <a:t>których przystępowali </a:t>
            </a:r>
            <a:r>
              <a:rPr sz="1500" spc="-5" dirty="0">
                <a:latin typeface="Calibri"/>
                <a:cs typeface="Calibri"/>
              </a:rPr>
              <a:t>do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egzaminów</a:t>
            </a:r>
            <a:endParaRPr sz="1500" dirty="0">
              <a:latin typeface="Calibri"/>
              <a:cs typeface="Calibri"/>
            </a:endParaRPr>
          </a:p>
          <a:p>
            <a:pPr marL="732155" lvl="1" indent="-229235">
              <a:lnSpc>
                <a:spcPct val="100000"/>
              </a:lnSpc>
              <a:buFont typeface="Myriad Pro"/>
              <a:buChar char="–"/>
              <a:tabLst>
                <a:tab pos="732155" algn="l"/>
                <a:tab pos="732790" algn="l"/>
              </a:tabLst>
            </a:pPr>
            <a:r>
              <a:rPr sz="1500" spc="-10" dirty="0">
                <a:latin typeface="Calibri"/>
                <a:cs typeface="Calibri"/>
              </a:rPr>
              <a:t>zastępuje </a:t>
            </a:r>
            <a:r>
              <a:rPr sz="1500" spc="-5" dirty="0">
                <a:latin typeface="Calibri"/>
                <a:cs typeface="Calibri"/>
              </a:rPr>
              <a:t>egzamin </a:t>
            </a:r>
            <a:r>
              <a:rPr sz="1500" spc="-15" dirty="0">
                <a:latin typeface="Calibri"/>
                <a:cs typeface="Calibri"/>
              </a:rPr>
              <a:t>wstępny </a:t>
            </a:r>
            <a:r>
              <a:rPr sz="1500" spc="-5" dirty="0">
                <a:latin typeface="Calibri"/>
                <a:cs typeface="Calibri"/>
              </a:rPr>
              <a:t>do </a:t>
            </a:r>
            <a:r>
              <a:rPr sz="1500" spc="-15" dirty="0">
                <a:latin typeface="Calibri"/>
                <a:cs typeface="Calibri"/>
              </a:rPr>
              <a:t>szkół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wyższych</a:t>
            </a:r>
            <a:endParaRPr sz="1500" dirty="0">
              <a:latin typeface="Calibri"/>
              <a:cs typeface="Calibri"/>
            </a:endParaRPr>
          </a:p>
          <a:p>
            <a:pPr marL="372110" marR="5080" indent="-228600">
              <a:lnSpc>
                <a:spcPct val="100000"/>
              </a:lnSpc>
              <a:buChar char="•"/>
              <a:tabLst>
                <a:tab pos="372110" algn="l"/>
                <a:tab pos="372745" algn="l"/>
              </a:tabLst>
            </a:pPr>
            <a:r>
              <a:rPr sz="1500" spc="-5" dirty="0">
                <a:latin typeface="Calibri"/>
                <a:cs typeface="Calibri"/>
              </a:rPr>
              <a:t>zachowuje </a:t>
            </a:r>
            <a:r>
              <a:rPr sz="1500" spc="-10" dirty="0">
                <a:latin typeface="Calibri"/>
                <a:cs typeface="Calibri"/>
              </a:rPr>
              <a:t>próg zdania </a:t>
            </a:r>
            <a:r>
              <a:rPr sz="1500" spc="-5" dirty="0">
                <a:latin typeface="Calibri"/>
                <a:cs typeface="Calibri"/>
              </a:rPr>
              <a:t>egzaminów </a:t>
            </a:r>
            <a:r>
              <a:rPr sz="1500" dirty="0">
                <a:latin typeface="Calibri"/>
                <a:cs typeface="Calibri"/>
              </a:rPr>
              <a:t>w </a:t>
            </a:r>
            <a:r>
              <a:rPr sz="1500" spc="-10" dirty="0">
                <a:latin typeface="Calibri"/>
                <a:cs typeface="Calibri"/>
              </a:rPr>
              <a:t>części obowiązkowej oraz </a:t>
            </a:r>
            <a:r>
              <a:rPr sz="1500" b="1" spc="-10" dirty="0">
                <a:solidFill>
                  <a:srgbClr val="283583"/>
                </a:solidFill>
                <a:latin typeface="Calibri"/>
                <a:cs typeface="Calibri"/>
              </a:rPr>
              <a:t>wprowadza obowiązek </a:t>
            </a:r>
            <a:r>
              <a:rPr sz="1500" b="1" spc="-5" dirty="0">
                <a:solidFill>
                  <a:srgbClr val="283583"/>
                </a:solidFill>
                <a:latin typeface="Calibri"/>
                <a:cs typeface="Calibri"/>
              </a:rPr>
              <a:t>zdania </a:t>
            </a:r>
            <a:r>
              <a:rPr sz="1500" spc="-5" dirty="0">
                <a:latin typeface="Calibri"/>
                <a:cs typeface="Calibri"/>
              </a:rPr>
              <a:t>egzaminu </a:t>
            </a:r>
            <a:r>
              <a:rPr sz="1500" dirty="0">
                <a:latin typeface="Calibri"/>
                <a:cs typeface="Calibri"/>
              </a:rPr>
              <a:t>z </a:t>
            </a:r>
            <a:r>
              <a:rPr sz="1500" spc="-5" dirty="0">
                <a:latin typeface="Calibri"/>
                <a:cs typeface="Calibri"/>
              </a:rPr>
              <a:t>jednego  przedmiotu </a:t>
            </a:r>
            <a:r>
              <a:rPr sz="1500" spc="-15" dirty="0">
                <a:latin typeface="Calibri"/>
                <a:cs typeface="Calibri"/>
              </a:rPr>
              <a:t>dodatkowego </a:t>
            </a:r>
            <a:r>
              <a:rPr sz="1500" spc="-5" dirty="0">
                <a:latin typeface="Calibri"/>
                <a:cs typeface="Calibri"/>
              </a:rPr>
              <a:t>na </a:t>
            </a:r>
            <a:r>
              <a:rPr sz="1500" spc="-10" dirty="0">
                <a:latin typeface="Calibri"/>
                <a:cs typeface="Calibri"/>
              </a:rPr>
              <a:t>poziomie </a:t>
            </a:r>
            <a:r>
              <a:rPr sz="1500" spc="-20" dirty="0">
                <a:latin typeface="Calibri"/>
                <a:cs typeface="Calibri"/>
              </a:rPr>
              <a:t>rozszerzonym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(30%)</a:t>
            </a:r>
            <a:endParaRPr sz="1500" dirty="0">
              <a:latin typeface="Calibri"/>
              <a:cs typeface="Calibri"/>
            </a:endParaRPr>
          </a:p>
          <a:p>
            <a:pPr marL="372110" marR="563880" indent="-228600">
              <a:lnSpc>
                <a:spcPct val="100000"/>
              </a:lnSpc>
              <a:buChar char="•"/>
              <a:tabLst>
                <a:tab pos="372110" algn="l"/>
                <a:tab pos="372745" algn="l"/>
              </a:tabLst>
            </a:pPr>
            <a:r>
              <a:rPr sz="1500" spc="-10" dirty="0">
                <a:latin typeface="Calibri"/>
                <a:cs typeface="Calibri"/>
              </a:rPr>
              <a:t>wprowadza </a:t>
            </a:r>
            <a:r>
              <a:rPr sz="1500" spc="-5" dirty="0">
                <a:latin typeface="Calibri"/>
                <a:cs typeface="Calibri"/>
              </a:rPr>
              <a:t>możliwość </a:t>
            </a:r>
            <a:r>
              <a:rPr sz="1500" spc="-10" dirty="0">
                <a:latin typeface="Calibri"/>
                <a:cs typeface="Calibri"/>
              </a:rPr>
              <a:t>wykorzystania </a:t>
            </a:r>
            <a:r>
              <a:rPr sz="1500" dirty="0">
                <a:latin typeface="Calibri"/>
                <a:cs typeface="Calibri"/>
              </a:rPr>
              <a:t>w </a:t>
            </a:r>
            <a:r>
              <a:rPr sz="1500" spc="-10" dirty="0">
                <a:latin typeface="Calibri"/>
                <a:cs typeface="Calibri"/>
              </a:rPr>
              <a:t>postępowaniu rekrutacyjnym </a:t>
            </a:r>
            <a:r>
              <a:rPr sz="1500" spc="-5" dirty="0">
                <a:latin typeface="Calibri"/>
                <a:cs typeface="Calibri"/>
              </a:rPr>
              <a:t>do </a:t>
            </a:r>
            <a:r>
              <a:rPr sz="1500" spc="-15" dirty="0">
                <a:latin typeface="Calibri"/>
                <a:cs typeface="Calibri"/>
              </a:rPr>
              <a:t>szkół </a:t>
            </a:r>
            <a:r>
              <a:rPr sz="1500" spc="-10" dirty="0">
                <a:latin typeface="Calibri"/>
                <a:cs typeface="Calibri"/>
              </a:rPr>
              <a:t>wyższych wyników </a:t>
            </a:r>
            <a:r>
              <a:rPr sz="1500" b="1" spc="-5" dirty="0">
                <a:solidFill>
                  <a:srgbClr val="283583"/>
                </a:solidFill>
                <a:latin typeface="Calibri"/>
                <a:cs typeface="Calibri"/>
              </a:rPr>
              <a:t>egzaminu  potwierdzającego kwalifikacje </a:t>
            </a:r>
            <a:r>
              <a:rPr sz="1500" b="1" dirty="0">
                <a:solidFill>
                  <a:srgbClr val="283583"/>
                </a:solidFill>
                <a:latin typeface="Calibri"/>
                <a:cs typeface="Calibri"/>
              </a:rPr>
              <a:t>w </a:t>
            </a:r>
            <a:r>
              <a:rPr sz="1500" b="1" spc="-10" dirty="0">
                <a:solidFill>
                  <a:srgbClr val="283583"/>
                </a:solidFill>
                <a:latin typeface="Calibri"/>
                <a:cs typeface="Calibri"/>
              </a:rPr>
              <a:t>zawodzie</a:t>
            </a:r>
            <a:r>
              <a:rPr sz="1500" spc="-10" dirty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15" name="object 15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 dirty="0">
                <a:latin typeface="Myriad Pro Cond"/>
                <a:cs typeface="Myriad Pro Cond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raz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71600"/>
            <a:ext cx="9169179" cy="25971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63030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Cele </a:t>
            </a:r>
            <a:r>
              <a:rPr dirty="0"/>
              <a:t>kształcenia ogólnego w liceum i</a:t>
            </a:r>
            <a:r>
              <a:rPr spc="-85" dirty="0"/>
              <a:t> </a:t>
            </a:r>
            <a:r>
              <a:rPr spc="-5" dirty="0"/>
              <a:t>technikum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1228049"/>
            <a:ext cx="10056495" cy="519049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000" b="1" spc="-10" dirty="0">
                <a:solidFill>
                  <a:srgbClr val="FBBA34"/>
                </a:solidFill>
                <a:latin typeface="Calibri"/>
                <a:cs typeface="Calibri"/>
              </a:rPr>
              <a:t>Preambuła</a:t>
            </a:r>
            <a:endParaRPr sz="2000">
              <a:latin typeface="Calibri"/>
              <a:cs typeface="Calibri"/>
            </a:endParaRPr>
          </a:p>
          <a:p>
            <a:pPr marL="342900" marR="2694940" indent="-330200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2000" spc="-25" dirty="0">
                <a:latin typeface="Calibri"/>
                <a:cs typeface="Calibri"/>
              </a:rPr>
              <a:t>Traktowanie </a:t>
            </a:r>
            <a:r>
              <a:rPr sz="2000" spc="-10" dirty="0">
                <a:latin typeface="Calibri"/>
                <a:cs typeface="Calibri"/>
              </a:rPr>
              <a:t>uporządkowanej, </a:t>
            </a:r>
            <a:r>
              <a:rPr sz="2000" spc="-15" dirty="0">
                <a:latin typeface="Calibri"/>
                <a:cs typeface="Calibri"/>
              </a:rPr>
              <a:t>systematycznej </a:t>
            </a:r>
            <a:r>
              <a:rPr sz="2000" spc="-5" dirty="0">
                <a:latin typeface="Calibri"/>
                <a:cs typeface="Calibri"/>
              </a:rPr>
              <a:t>wiedzy </a:t>
            </a:r>
            <a:r>
              <a:rPr sz="2000" spc="-20" dirty="0">
                <a:latin typeface="Calibri"/>
                <a:cs typeface="Calibri"/>
              </a:rPr>
              <a:t>jako </a:t>
            </a:r>
            <a:r>
              <a:rPr sz="2000" spc="-10" dirty="0">
                <a:latin typeface="Calibri"/>
                <a:cs typeface="Calibri"/>
              </a:rPr>
              <a:t>podstawy  kształtowania </a:t>
            </a:r>
            <a:r>
              <a:rPr sz="2000" spc="-5" dirty="0">
                <a:latin typeface="Calibri"/>
                <a:cs typeface="Calibri"/>
              </a:rPr>
              <a:t>umiejętności.</a:t>
            </a:r>
            <a:endParaRPr sz="2000">
              <a:latin typeface="Calibri"/>
              <a:cs typeface="Calibri"/>
            </a:endParaRPr>
          </a:p>
          <a:p>
            <a:pPr marL="342900" marR="98425" indent="-330200">
              <a:lnSpc>
                <a:spcPct val="100000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2000" spc="-10" dirty="0">
                <a:latin typeface="Calibri"/>
                <a:cs typeface="Calibri"/>
              </a:rPr>
              <a:t>Doskonalenie </a:t>
            </a:r>
            <a:r>
              <a:rPr sz="2000" spc="-5" dirty="0">
                <a:latin typeface="Calibri"/>
                <a:cs typeface="Calibri"/>
              </a:rPr>
              <a:t>umiejętności </a:t>
            </a:r>
            <a:r>
              <a:rPr sz="2000" spc="-15" dirty="0">
                <a:latin typeface="Calibri"/>
                <a:cs typeface="Calibri"/>
              </a:rPr>
              <a:t>myślowo-językowych, </a:t>
            </a:r>
            <a:r>
              <a:rPr sz="2000" spc="-5" dirty="0">
                <a:latin typeface="Calibri"/>
                <a:cs typeface="Calibri"/>
              </a:rPr>
              <a:t>takich jak: czytanie </a:t>
            </a:r>
            <a:r>
              <a:rPr sz="2000" spc="-25" dirty="0">
                <a:latin typeface="Calibri"/>
                <a:cs typeface="Calibri"/>
              </a:rPr>
              <a:t>ze </a:t>
            </a:r>
            <a:r>
              <a:rPr sz="2000" spc="-10" dirty="0">
                <a:latin typeface="Calibri"/>
                <a:cs typeface="Calibri"/>
              </a:rPr>
              <a:t>zrozumieniem,  </a:t>
            </a:r>
            <a:r>
              <a:rPr sz="2000" spc="-5" dirty="0">
                <a:latin typeface="Calibri"/>
                <a:cs typeface="Calibri"/>
              </a:rPr>
              <a:t>pisanie </a:t>
            </a:r>
            <a:r>
              <a:rPr sz="2000" spc="-15" dirty="0">
                <a:latin typeface="Calibri"/>
                <a:cs typeface="Calibri"/>
              </a:rPr>
              <a:t>twórcze, </a:t>
            </a:r>
            <a:r>
              <a:rPr sz="2000" spc="-10" dirty="0">
                <a:latin typeface="Calibri"/>
                <a:cs typeface="Calibri"/>
              </a:rPr>
              <a:t>formułowanie pytań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25" dirty="0">
                <a:latin typeface="Calibri"/>
                <a:cs typeface="Calibri"/>
              </a:rPr>
              <a:t>problemów, </a:t>
            </a:r>
            <a:r>
              <a:rPr sz="2000" spc="-5" dirty="0">
                <a:latin typeface="Calibri"/>
                <a:cs typeface="Calibri"/>
              </a:rPr>
              <a:t>posługiwanie się kryteriami, uzasadnianie,  </a:t>
            </a:r>
            <a:r>
              <a:rPr sz="2000" dirty="0">
                <a:latin typeface="Calibri"/>
                <a:cs typeface="Calibri"/>
              </a:rPr>
              <a:t>wyjaśnianie, </a:t>
            </a:r>
            <a:r>
              <a:rPr sz="2000" spc="-15" dirty="0">
                <a:latin typeface="Calibri"/>
                <a:cs typeface="Calibri"/>
              </a:rPr>
              <a:t>klasyfikowanie, </a:t>
            </a:r>
            <a:r>
              <a:rPr sz="2000" spc="-10" dirty="0">
                <a:latin typeface="Calibri"/>
                <a:cs typeface="Calibri"/>
              </a:rPr>
              <a:t>wnioskowanie, definiowanie, </a:t>
            </a:r>
            <a:r>
              <a:rPr sz="2000" spc="-5" dirty="0">
                <a:latin typeface="Calibri"/>
                <a:cs typeface="Calibri"/>
              </a:rPr>
              <a:t>posługiwanie się przykładami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itp.</a:t>
            </a:r>
            <a:endParaRPr sz="2000">
              <a:latin typeface="Calibri"/>
              <a:cs typeface="Calibri"/>
            </a:endParaRPr>
          </a:p>
          <a:p>
            <a:pPr marL="342900" marR="1280795" indent="-330200">
              <a:lnSpc>
                <a:spcPct val="100000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2000" spc="-10" dirty="0">
                <a:latin typeface="Calibri"/>
                <a:cs typeface="Calibri"/>
              </a:rPr>
              <a:t>Rozwijanie osobistych </a:t>
            </a:r>
            <a:r>
              <a:rPr sz="2000" spc="-15" dirty="0">
                <a:latin typeface="Calibri"/>
                <a:cs typeface="Calibri"/>
              </a:rPr>
              <a:t>zainteresowań </a:t>
            </a:r>
            <a:r>
              <a:rPr sz="2000" spc="-5" dirty="0">
                <a:latin typeface="Calibri"/>
                <a:cs typeface="Calibri"/>
              </a:rPr>
              <a:t>ucznia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integrowanie </a:t>
            </a:r>
            <a:r>
              <a:rPr sz="2000" spc="-5" dirty="0">
                <a:latin typeface="Calibri"/>
                <a:cs typeface="Calibri"/>
              </a:rPr>
              <a:t>wiedzy </a:t>
            </a:r>
            <a:r>
              <a:rPr sz="2000" spc="-10" dirty="0">
                <a:latin typeface="Calibri"/>
                <a:cs typeface="Calibri"/>
              </a:rPr>
              <a:t>przedmiotowej  </a:t>
            </a:r>
            <a:r>
              <a:rPr sz="2000" dirty="0">
                <a:latin typeface="Calibri"/>
                <a:cs typeface="Calibri"/>
              </a:rPr>
              <a:t>z </a:t>
            </a:r>
            <a:r>
              <a:rPr sz="2000" spc="-20" dirty="0">
                <a:latin typeface="Calibri"/>
                <a:cs typeface="Calibri"/>
              </a:rPr>
              <a:t>różnych</a:t>
            </a:r>
            <a:r>
              <a:rPr sz="2000" spc="-10" dirty="0">
                <a:latin typeface="Calibri"/>
                <a:cs typeface="Calibri"/>
              </a:rPr>
              <a:t> dyscyplin.</a:t>
            </a:r>
            <a:endParaRPr sz="2000">
              <a:latin typeface="Calibri"/>
              <a:cs typeface="Calibri"/>
            </a:endParaRPr>
          </a:p>
          <a:p>
            <a:pPr marL="342900" marR="156210" indent="-330200">
              <a:lnSpc>
                <a:spcPct val="100000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2000" spc="-10" dirty="0">
                <a:latin typeface="Calibri"/>
                <a:cs typeface="Calibri"/>
              </a:rPr>
              <a:t>Zdobywanie </a:t>
            </a:r>
            <a:r>
              <a:rPr sz="2000" spc="-5" dirty="0">
                <a:latin typeface="Calibri"/>
                <a:cs typeface="Calibri"/>
              </a:rPr>
              <a:t>umiejętności </a:t>
            </a:r>
            <a:r>
              <a:rPr sz="2000" spc="-10" dirty="0">
                <a:latin typeface="Calibri"/>
                <a:cs typeface="Calibri"/>
              </a:rPr>
              <a:t>formułowania samodzielnych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20" dirty="0">
                <a:latin typeface="Calibri"/>
                <a:cs typeface="Calibri"/>
              </a:rPr>
              <a:t>przemyślanych </a:t>
            </a:r>
            <a:r>
              <a:rPr sz="2000" spc="-35" dirty="0">
                <a:latin typeface="Calibri"/>
                <a:cs typeface="Calibri"/>
              </a:rPr>
              <a:t>sądów, </a:t>
            </a:r>
            <a:r>
              <a:rPr sz="2000" spc="-5" dirty="0">
                <a:latin typeface="Calibri"/>
                <a:cs typeface="Calibri"/>
              </a:rPr>
              <a:t>uzasadniania  </a:t>
            </a:r>
            <a:r>
              <a:rPr sz="2000" spc="-10" dirty="0">
                <a:latin typeface="Calibri"/>
                <a:cs typeface="Calibri"/>
              </a:rPr>
              <a:t>własnych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cudzych </a:t>
            </a:r>
            <a:r>
              <a:rPr sz="2000" spc="-5" dirty="0">
                <a:latin typeface="Calibri"/>
                <a:cs typeface="Calibri"/>
              </a:rPr>
              <a:t>sądów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10" dirty="0">
                <a:latin typeface="Calibri"/>
                <a:cs typeface="Calibri"/>
              </a:rPr>
              <a:t>procesie </a:t>
            </a:r>
            <a:r>
              <a:rPr sz="2000" spc="-5" dirty="0">
                <a:latin typeface="Calibri"/>
                <a:cs typeface="Calibri"/>
              </a:rPr>
              <a:t>dialogu </a:t>
            </a:r>
            <a:r>
              <a:rPr sz="2000" spc="-10" dirty="0">
                <a:latin typeface="Calibri"/>
                <a:cs typeface="Calibri"/>
              </a:rPr>
              <a:t>we wspólnocie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dociekającej.</a:t>
            </a:r>
            <a:endParaRPr sz="2000">
              <a:latin typeface="Calibri"/>
              <a:cs typeface="Calibri"/>
            </a:endParaRPr>
          </a:p>
          <a:p>
            <a:pPr marL="342900" marR="2374265" indent="-330200">
              <a:lnSpc>
                <a:spcPct val="100000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2000" spc="-10" dirty="0">
                <a:latin typeface="Calibri"/>
                <a:cs typeface="Calibri"/>
              </a:rPr>
              <a:t>Łączenie zdolności </a:t>
            </a:r>
            <a:r>
              <a:rPr sz="2000" spc="-5" dirty="0">
                <a:latin typeface="Calibri"/>
                <a:cs typeface="Calibri"/>
              </a:rPr>
              <a:t>krytycznego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logicznego </a:t>
            </a:r>
            <a:r>
              <a:rPr sz="2000" spc="-15" dirty="0">
                <a:latin typeface="Calibri"/>
                <a:cs typeface="Calibri"/>
              </a:rPr>
              <a:t>myślenia </a:t>
            </a:r>
            <a:r>
              <a:rPr sz="2000" dirty="0">
                <a:latin typeface="Calibri"/>
                <a:cs typeface="Calibri"/>
              </a:rPr>
              <a:t>z </a:t>
            </a:r>
            <a:r>
              <a:rPr sz="2000" spc="-5" dirty="0">
                <a:latin typeface="Calibri"/>
                <a:cs typeface="Calibri"/>
              </a:rPr>
              <a:t>umiejętnościami  </a:t>
            </a:r>
            <a:r>
              <a:rPr sz="2000" spc="-10" dirty="0">
                <a:latin typeface="Calibri"/>
                <a:cs typeface="Calibri"/>
              </a:rPr>
              <a:t>wyobrażeniowo-twórczymi.</a:t>
            </a:r>
            <a:endParaRPr sz="20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2000" spc="-10" dirty="0">
                <a:latin typeface="Calibri"/>
                <a:cs typeface="Calibri"/>
              </a:rPr>
              <a:t>Rozwijanie wrażliwości </a:t>
            </a:r>
            <a:r>
              <a:rPr sz="2000" spc="-5" dirty="0">
                <a:latin typeface="Calibri"/>
                <a:cs typeface="Calibri"/>
              </a:rPr>
              <a:t>społecznej, </a:t>
            </a:r>
            <a:r>
              <a:rPr sz="2000" spc="-10" dirty="0">
                <a:latin typeface="Calibri"/>
                <a:cs typeface="Calibri"/>
              </a:rPr>
              <a:t>moralnej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estetycznej.</a:t>
            </a:r>
            <a:endParaRPr sz="20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2000" spc="-10" dirty="0">
                <a:latin typeface="Calibri"/>
                <a:cs typeface="Calibri"/>
              </a:rPr>
              <a:t>Rozwijanie narzędzi </a:t>
            </a:r>
            <a:r>
              <a:rPr sz="2000" spc="-15" dirty="0">
                <a:latin typeface="Calibri"/>
                <a:cs typeface="Calibri"/>
              </a:rPr>
              <a:t>myślowych </a:t>
            </a:r>
            <a:r>
              <a:rPr sz="2000" spc="-5" dirty="0">
                <a:latin typeface="Calibri"/>
                <a:cs typeface="Calibri"/>
              </a:rPr>
              <a:t>umożliwiających uczniom </a:t>
            </a:r>
            <a:r>
              <a:rPr sz="2000" spc="-10" dirty="0">
                <a:latin typeface="Calibri"/>
                <a:cs typeface="Calibri"/>
              </a:rPr>
              <a:t>obcowanie </a:t>
            </a:r>
            <a:r>
              <a:rPr sz="2000" dirty="0">
                <a:latin typeface="Calibri"/>
                <a:cs typeface="Calibri"/>
              </a:rPr>
              <a:t>z </a:t>
            </a:r>
            <a:r>
              <a:rPr sz="2000" spc="-10" dirty="0">
                <a:latin typeface="Calibri"/>
                <a:cs typeface="Calibri"/>
              </a:rPr>
              <a:t>kulturą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jej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rozumienie.</a:t>
            </a:r>
            <a:endParaRPr sz="2000">
              <a:latin typeface="Calibri"/>
              <a:cs typeface="Calibri"/>
            </a:endParaRPr>
          </a:p>
          <a:p>
            <a:pPr marL="342900" marR="295910" indent="-330200">
              <a:lnSpc>
                <a:spcPct val="100000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2000" spc="-10" dirty="0">
                <a:latin typeface="Calibri"/>
                <a:cs typeface="Calibri"/>
              </a:rPr>
              <a:t>Rozwijanie </a:t>
            </a:r>
            <a:r>
              <a:rPr sz="2000" dirty="0">
                <a:latin typeface="Calibri"/>
                <a:cs typeface="Calibri"/>
              </a:rPr>
              <a:t>u </a:t>
            </a:r>
            <a:r>
              <a:rPr sz="2000" spc="-5" dirty="0">
                <a:latin typeface="Calibri"/>
                <a:cs typeface="Calibri"/>
              </a:rPr>
              <a:t>uczniów </a:t>
            </a:r>
            <a:r>
              <a:rPr sz="2000" spc="-10" dirty="0">
                <a:latin typeface="Calibri"/>
                <a:cs typeface="Calibri"/>
              </a:rPr>
              <a:t>szacunku </a:t>
            </a:r>
            <a:r>
              <a:rPr sz="2000" spc="-5" dirty="0">
                <a:latin typeface="Calibri"/>
                <a:cs typeface="Calibri"/>
              </a:rPr>
              <a:t>dla </a:t>
            </a:r>
            <a:r>
              <a:rPr sz="2000" spc="-25" dirty="0">
                <a:latin typeface="Calibri"/>
                <a:cs typeface="Calibri"/>
              </a:rPr>
              <a:t>wiedzy, </a:t>
            </a:r>
            <a:r>
              <a:rPr sz="2000" spc="-5" dirty="0">
                <a:latin typeface="Calibri"/>
                <a:cs typeface="Calibri"/>
              </a:rPr>
              <a:t>wyrabianie pasji </a:t>
            </a:r>
            <a:r>
              <a:rPr sz="2000" spc="-10" dirty="0">
                <a:latin typeface="Calibri"/>
                <a:cs typeface="Calibri"/>
              </a:rPr>
              <a:t>poznawania świata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zachęcanie 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10" dirty="0">
                <a:latin typeface="Calibri"/>
                <a:cs typeface="Calibri"/>
              </a:rPr>
              <a:t>praktycznego </a:t>
            </a:r>
            <a:r>
              <a:rPr sz="2000" spc="-15" dirty="0">
                <a:latin typeface="Calibri"/>
                <a:cs typeface="Calibri"/>
              </a:rPr>
              <a:t>zastosowania </a:t>
            </a:r>
            <a:r>
              <a:rPr sz="2000" spc="-10" dirty="0">
                <a:latin typeface="Calibri"/>
                <a:cs typeface="Calibri"/>
              </a:rPr>
              <a:t>zdobytych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wiadomości.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63030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Cele </a:t>
            </a:r>
            <a:r>
              <a:rPr dirty="0"/>
              <a:t>kształcenia ogólnego w liceum i</a:t>
            </a:r>
            <a:r>
              <a:rPr spc="-85" dirty="0"/>
              <a:t> </a:t>
            </a:r>
            <a:r>
              <a:rPr spc="-5" dirty="0"/>
              <a:t>technikum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1228049"/>
            <a:ext cx="10062210" cy="519049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000" b="1" spc="-10" dirty="0">
                <a:solidFill>
                  <a:srgbClr val="FBBA34"/>
                </a:solidFill>
                <a:latin typeface="Calibri"/>
                <a:cs typeface="Calibri"/>
              </a:rPr>
              <a:t>Preambuła</a:t>
            </a:r>
            <a:endParaRPr sz="2000">
              <a:latin typeface="Calibri"/>
              <a:cs typeface="Calibri"/>
            </a:endParaRPr>
          </a:p>
          <a:p>
            <a:pPr marL="342900" marR="2700655" indent="-330200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2000" spc="-25" dirty="0">
                <a:solidFill>
                  <a:srgbClr val="7B568C"/>
                </a:solidFill>
                <a:latin typeface="Calibri"/>
                <a:cs typeface="Calibri"/>
              </a:rPr>
              <a:t>Traktowanie </a:t>
            </a:r>
            <a:r>
              <a:rPr sz="2000" spc="-10" dirty="0">
                <a:solidFill>
                  <a:srgbClr val="7B568C"/>
                </a:solidFill>
                <a:latin typeface="Calibri"/>
                <a:cs typeface="Calibri"/>
              </a:rPr>
              <a:t>uporządkowanej, </a:t>
            </a:r>
            <a:r>
              <a:rPr sz="2000" spc="-15" dirty="0">
                <a:solidFill>
                  <a:srgbClr val="7B568C"/>
                </a:solidFill>
                <a:latin typeface="Calibri"/>
                <a:cs typeface="Calibri"/>
              </a:rPr>
              <a:t>systematycznej </a:t>
            </a:r>
            <a:r>
              <a:rPr sz="2000" spc="-5" dirty="0">
                <a:solidFill>
                  <a:srgbClr val="7B568C"/>
                </a:solidFill>
                <a:latin typeface="Calibri"/>
                <a:cs typeface="Calibri"/>
              </a:rPr>
              <a:t>wiedzy </a:t>
            </a:r>
            <a:r>
              <a:rPr sz="2000" spc="-20" dirty="0">
                <a:solidFill>
                  <a:srgbClr val="7B568C"/>
                </a:solidFill>
                <a:latin typeface="Calibri"/>
                <a:cs typeface="Calibri"/>
              </a:rPr>
              <a:t>jako </a:t>
            </a:r>
            <a:r>
              <a:rPr sz="2000" spc="-10" dirty="0">
                <a:solidFill>
                  <a:srgbClr val="7B568C"/>
                </a:solidFill>
                <a:latin typeface="Calibri"/>
                <a:cs typeface="Calibri"/>
              </a:rPr>
              <a:t>podstawy  kształtowania </a:t>
            </a:r>
            <a:r>
              <a:rPr sz="2000" spc="-5" dirty="0">
                <a:solidFill>
                  <a:srgbClr val="7B568C"/>
                </a:solidFill>
                <a:latin typeface="Calibri"/>
                <a:cs typeface="Calibri"/>
              </a:rPr>
              <a:t>umiejętności.</a:t>
            </a:r>
            <a:endParaRPr sz="2000">
              <a:latin typeface="Calibri"/>
              <a:cs typeface="Calibri"/>
            </a:endParaRPr>
          </a:p>
          <a:p>
            <a:pPr marL="342900" marR="104139" indent="-330200">
              <a:lnSpc>
                <a:spcPct val="100000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Doskonalenie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umiejętności </a:t>
            </a:r>
            <a:r>
              <a:rPr sz="2000" spc="-15" dirty="0">
                <a:solidFill>
                  <a:srgbClr val="CD1719"/>
                </a:solidFill>
                <a:latin typeface="Calibri"/>
                <a:cs typeface="Calibri"/>
              </a:rPr>
              <a:t>myślowo-językowych,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takich jak: czytanie </a:t>
            </a:r>
            <a:r>
              <a:rPr sz="2000" spc="-25" dirty="0">
                <a:solidFill>
                  <a:srgbClr val="CD1719"/>
                </a:solidFill>
                <a:latin typeface="Calibri"/>
                <a:cs typeface="Calibri"/>
              </a:rPr>
              <a:t>ze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zrozumieniem, 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pisanie </a:t>
            </a:r>
            <a:r>
              <a:rPr sz="2000" spc="-15" dirty="0">
                <a:solidFill>
                  <a:srgbClr val="CD1719"/>
                </a:solidFill>
                <a:latin typeface="Calibri"/>
                <a:cs typeface="Calibri"/>
              </a:rPr>
              <a:t>twórcze,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formułowanie pytań </a:t>
            </a:r>
            <a:r>
              <a:rPr sz="2000" dirty="0">
                <a:solidFill>
                  <a:srgbClr val="CD1719"/>
                </a:solidFill>
                <a:latin typeface="Calibri"/>
                <a:cs typeface="Calibri"/>
              </a:rPr>
              <a:t>i </a:t>
            </a:r>
            <a:r>
              <a:rPr sz="2000" spc="-25" dirty="0">
                <a:solidFill>
                  <a:srgbClr val="CD1719"/>
                </a:solidFill>
                <a:latin typeface="Calibri"/>
                <a:cs typeface="Calibri"/>
              </a:rPr>
              <a:t>problemów,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posługiwanie się kryteriami, uzasadnianie,  </a:t>
            </a:r>
            <a:r>
              <a:rPr sz="2000" dirty="0">
                <a:solidFill>
                  <a:srgbClr val="CD1719"/>
                </a:solidFill>
                <a:latin typeface="Calibri"/>
                <a:cs typeface="Calibri"/>
              </a:rPr>
              <a:t>wyjaśnianie, </a:t>
            </a:r>
            <a:r>
              <a:rPr sz="2000" spc="-15" dirty="0">
                <a:solidFill>
                  <a:srgbClr val="CD1719"/>
                </a:solidFill>
                <a:latin typeface="Calibri"/>
                <a:cs typeface="Calibri"/>
              </a:rPr>
              <a:t>klasyfikowanie,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wnioskowanie, definiowanie,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posługiwanie się przykładami</a:t>
            </a:r>
            <a:r>
              <a:rPr sz="2000" spc="65" dirty="0">
                <a:solidFill>
                  <a:srgbClr val="CD171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itp.</a:t>
            </a:r>
            <a:endParaRPr sz="2000">
              <a:latin typeface="Calibri"/>
              <a:cs typeface="Calibri"/>
            </a:endParaRPr>
          </a:p>
          <a:p>
            <a:pPr marL="342900" marR="1287145" indent="-330200">
              <a:lnSpc>
                <a:spcPct val="100000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2000" spc="-10" dirty="0">
                <a:solidFill>
                  <a:srgbClr val="3FA535"/>
                </a:solidFill>
                <a:latin typeface="Calibri"/>
                <a:cs typeface="Calibri"/>
              </a:rPr>
              <a:t>Rozwijanie osobistych </a:t>
            </a:r>
            <a:r>
              <a:rPr sz="2000" spc="-15" dirty="0">
                <a:solidFill>
                  <a:srgbClr val="3FA535"/>
                </a:solidFill>
                <a:latin typeface="Calibri"/>
                <a:cs typeface="Calibri"/>
              </a:rPr>
              <a:t>zainteresowań </a:t>
            </a:r>
            <a:r>
              <a:rPr sz="2000" spc="-5" dirty="0">
                <a:solidFill>
                  <a:srgbClr val="3FA535"/>
                </a:solidFill>
                <a:latin typeface="Calibri"/>
                <a:cs typeface="Calibri"/>
              </a:rPr>
              <a:t>ucznia </a:t>
            </a:r>
            <a:r>
              <a:rPr sz="2000" dirty="0">
                <a:solidFill>
                  <a:srgbClr val="7B568C"/>
                </a:solidFill>
                <a:latin typeface="Calibri"/>
                <a:cs typeface="Calibri"/>
              </a:rPr>
              <a:t>i </a:t>
            </a:r>
            <a:r>
              <a:rPr sz="2000" spc="-10" dirty="0">
                <a:solidFill>
                  <a:srgbClr val="7B568C"/>
                </a:solidFill>
                <a:latin typeface="Calibri"/>
                <a:cs typeface="Calibri"/>
              </a:rPr>
              <a:t>integrowanie </a:t>
            </a:r>
            <a:r>
              <a:rPr sz="2000" spc="-5" dirty="0">
                <a:solidFill>
                  <a:srgbClr val="7B568C"/>
                </a:solidFill>
                <a:latin typeface="Calibri"/>
                <a:cs typeface="Calibri"/>
              </a:rPr>
              <a:t>wiedzy </a:t>
            </a:r>
            <a:r>
              <a:rPr sz="2000" spc="-10" dirty="0">
                <a:solidFill>
                  <a:srgbClr val="7B568C"/>
                </a:solidFill>
                <a:latin typeface="Calibri"/>
                <a:cs typeface="Calibri"/>
              </a:rPr>
              <a:t>przedmiotowej  </a:t>
            </a:r>
            <a:r>
              <a:rPr sz="2000" dirty="0">
                <a:solidFill>
                  <a:srgbClr val="7B568C"/>
                </a:solidFill>
                <a:latin typeface="Calibri"/>
                <a:cs typeface="Calibri"/>
              </a:rPr>
              <a:t>z </a:t>
            </a:r>
            <a:r>
              <a:rPr sz="2000" spc="-20" dirty="0">
                <a:solidFill>
                  <a:srgbClr val="7B568C"/>
                </a:solidFill>
                <a:latin typeface="Calibri"/>
                <a:cs typeface="Calibri"/>
              </a:rPr>
              <a:t>różnych</a:t>
            </a:r>
            <a:r>
              <a:rPr sz="2000" spc="-10" dirty="0">
                <a:solidFill>
                  <a:srgbClr val="7B568C"/>
                </a:solidFill>
                <a:latin typeface="Calibri"/>
                <a:cs typeface="Calibri"/>
              </a:rPr>
              <a:t> dyscyplin.</a:t>
            </a:r>
            <a:endParaRPr sz="2000">
              <a:latin typeface="Calibri"/>
              <a:cs typeface="Calibri"/>
            </a:endParaRPr>
          </a:p>
          <a:p>
            <a:pPr marL="342900" marR="161925" indent="-330200">
              <a:lnSpc>
                <a:spcPct val="100000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Zdobywanie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umiejętności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formułowania samodzielnych </a:t>
            </a:r>
            <a:r>
              <a:rPr sz="2000" dirty="0">
                <a:solidFill>
                  <a:srgbClr val="CD1719"/>
                </a:solidFill>
                <a:latin typeface="Calibri"/>
                <a:cs typeface="Calibri"/>
              </a:rPr>
              <a:t>i </a:t>
            </a:r>
            <a:r>
              <a:rPr sz="2000" spc="-20" dirty="0">
                <a:solidFill>
                  <a:srgbClr val="CD1719"/>
                </a:solidFill>
                <a:latin typeface="Calibri"/>
                <a:cs typeface="Calibri"/>
              </a:rPr>
              <a:t>przemyślanych </a:t>
            </a:r>
            <a:r>
              <a:rPr sz="2000" spc="-35" dirty="0">
                <a:solidFill>
                  <a:srgbClr val="CD1719"/>
                </a:solidFill>
                <a:latin typeface="Calibri"/>
                <a:cs typeface="Calibri"/>
              </a:rPr>
              <a:t>sądów,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uzasadniania 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własnych </a:t>
            </a:r>
            <a:r>
              <a:rPr sz="2000" dirty="0">
                <a:solidFill>
                  <a:srgbClr val="CD1719"/>
                </a:solidFill>
                <a:latin typeface="Calibri"/>
                <a:cs typeface="Calibri"/>
              </a:rPr>
              <a:t>i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cudzych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sądów </a:t>
            </a:r>
            <a:r>
              <a:rPr sz="2000" dirty="0">
                <a:solidFill>
                  <a:srgbClr val="CD1719"/>
                </a:solidFill>
                <a:latin typeface="Calibri"/>
                <a:cs typeface="Calibri"/>
              </a:rPr>
              <a:t>w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procesie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dialogu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we wspólnocie</a:t>
            </a:r>
            <a:r>
              <a:rPr sz="2000" spc="30" dirty="0">
                <a:solidFill>
                  <a:srgbClr val="CD171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dociekającej.</a:t>
            </a:r>
            <a:endParaRPr sz="2000">
              <a:latin typeface="Calibri"/>
              <a:cs typeface="Calibri"/>
            </a:endParaRPr>
          </a:p>
          <a:p>
            <a:pPr marL="342900" marR="2379980" indent="-330200">
              <a:lnSpc>
                <a:spcPct val="100000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Łączenie zdolności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krytycznego </a:t>
            </a:r>
            <a:r>
              <a:rPr sz="2000" dirty="0">
                <a:solidFill>
                  <a:srgbClr val="CD1719"/>
                </a:solidFill>
                <a:latin typeface="Calibri"/>
                <a:cs typeface="Calibri"/>
              </a:rPr>
              <a:t>i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logicznego </a:t>
            </a:r>
            <a:r>
              <a:rPr sz="2000" spc="-15" dirty="0">
                <a:solidFill>
                  <a:srgbClr val="CD1719"/>
                </a:solidFill>
                <a:latin typeface="Calibri"/>
                <a:cs typeface="Calibri"/>
              </a:rPr>
              <a:t>myślenia </a:t>
            </a:r>
            <a:r>
              <a:rPr sz="2000" dirty="0">
                <a:solidFill>
                  <a:srgbClr val="CD1719"/>
                </a:solidFill>
                <a:latin typeface="Calibri"/>
                <a:cs typeface="Calibri"/>
              </a:rPr>
              <a:t>z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umiejętnościami 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wyobrażeniowo-twórczymi.</a:t>
            </a:r>
            <a:endParaRPr sz="20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2000" spc="-10" dirty="0">
                <a:solidFill>
                  <a:srgbClr val="3FA535"/>
                </a:solidFill>
                <a:latin typeface="Calibri"/>
                <a:cs typeface="Calibri"/>
              </a:rPr>
              <a:t>Rozwijanie wrażliwości </a:t>
            </a:r>
            <a:r>
              <a:rPr sz="2000" spc="-5" dirty="0">
                <a:solidFill>
                  <a:srgbClr val="3FA535"/>
                </a:solidFill>
                <a:latin typeface="Calibri"/>
                <a:cs typeface="Calibri"/>
              </a:rPr>
              <a:t>społecznej, </a:t>
            </a:r>
            <a:r>
              <a:rPr sz="2000" spc="-10" dirty="0">
                <a:solidFill>
                  <a:srgbClr val="3FA535"/>
                </a:solidFill>
                <a:latin typeface="Calibri"/>
                <a:cs typeface="Calibri"/>
              </a:rPr>
              <a:t>moralnej </a:t>
            </a:r>
            <a:r>
              <a:rPr sz="2000" dirty="0">
                <a:solidFill>
                  <a:srgbClr val="3FA535"/>
                </a:solidFill>
                <a:latin typeface="Calibri"/>
                <a:cs typeface="Calibri"/>
              </a:rPr>
              <a:t>i</a:t>
            </a:r>
            <a:r>
              <a:rPr sz="2000" spc="15" dirty="0">
                <a:solidFill>
                  <a:srgbClr val="3FA53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FA535"/>
                </a:solidFill>
                <a:latin typeface="Calibri"/>
                <a:cs typeface="Calibri"/>
              </a:rPr>
              <a:t>estetycznej.</a:t>
            </a:r>
            <a:endParaRPr sz="20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Rozwijanie narzędzi </a:t>
            </a:r>
            <a:r>
              <a:rPr sz="2000" spc="-15" dirty="0">
                <a:solidFill>
                  <a:srgbClr val="CD1719"/>
                </a:solidFill>
                <a:latin typeface="Calibri"/>
                <a:cs typeface="Calibri"/>
              </a:rPr>
              <a:t>myślowych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umożliwiających uczniom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obcowanie </a:t>
            </a:r>
            <a:r>
              <a:rPr sz="2000" dirty="0">
                <a:solidFill>
                  <a:srgbClr val="CD1719"/>
                </a:solidFill>
                <a:latin typeface="Calibri"/>
                <a:cs typeface="Calibri"/>
              </a:rPr>
              <a:t>z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kulturą </a:t>
            </a:r>
            <a:r>
              <a:rPr sz="2000" dirty="0">
                <a:solidFill>
                  <a:srgbClr val="CD1719"/>
                </a:solidFill>
                <a:latin typeface="Calibri"/>
                <a:cs typeface="Calibri"/>
              </a:rPr>
              <a:t>i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jej</a:t>
            </a:r>
            <a:r>
              <a:rPr sz="2000" spc="55" dirty="0">
                <a:solidFill>
                  <a:srgbClr val="CD171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rozumienie.</a:t>
            </a:r>
            <a:endParaRPr sz="2000">
              <a:latin typeface="Calibri"/>
              <a:cs typeface="Calibri"/>
            </a:endParaRPr>
          </a:p>
          <a:p>
            <a:pPr marL="342900" marR="301625" indent="-330200">
              <a:lnSpc>
                <a:spcPct val="100000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2000" spc="-10" dirty="0">
                <a:solidFill>
                  <a:srgbClr val="7B568C"/>
                </a:solidFill>
                <a:latin typeface="Calibri"/>
                <a:cs typeface="Calibri"/>
              </a:rPr>
              <a:t>Rozwijanie </a:t>
            </a:r>
            <a:r>
              <a:rPr sz="2000" dirty="0">
                <a:solidFill>
                  <a:srgbClr val="7B568C"/>
                </a:solidFill>
                <a:latin typeface="Calibri"/>
                <a:cs typeface="Calibri"/>
              </a:rPr>
              <a:t>u </a:t>
            </a:r>
            <a:r>
              <a:rPr sz="2000" spc="-5" dirty="0">
                <a:solidFill>
                  <a:srgbClr val="7B568C"/>
                </a:solidFill>
                <a:latin typeface="Calibri"/>
                <a:cs typeface="Calibri"/>
              </a:rPr>
              <a:t>uczniów </a:t>
            </a:r>
            <a:r>
              <a:rPr sz="2000" spc="-10" dirty="0">
                <a:solidFill>
                  <a:srgbClr val="7B568C"/>
                </a:solidFill>
                <a:latin typeface="Calibri"/>
                <a:cs typeface="Calibri"/>
              </a:rPr>
              <a:t>szacunku </a:t>
            </a:r>
            <a:r>
              <a:rPr sz="2000" spc="-5" dirty="0">
                <a:solidFill>
                  <a:srgbClr val="7B568C"/>
                </a:solidFill>
                <a:latin typeface="Calibri"/>
                <a:cs typeface="Calibri"/>
              </a:rPr>
              <a:t>dla </a:t>
            </a:r>
            <a:r>
              <a:rPr sz="2000" spc="-25" dirty="0">
                <a:solidFill>
                  <a:srgbClr val="7B568C"/>
                </a:solidFill>
                <a:latin typeface="Calibri"/>
                <a:cs typeface="Calibri"/>
              </a:rPr>
              <a:t>wiedzy, </a:t>
            </a:r>
            <a:r>
              <a:rPr sz="2000" spc="-5" dirty="0">
                <a:solidFill>
                  <a:srgbClr val="7B568C"/>
                </a:solidFill>
                <a:latin typeface="Calibri"/>
                <a:cs typeface="Calibri"/>
              </a:rPr>
              <a:t>wyrabianie pasji </a:t>
            </a:r>
            <a:r>
              <a:rPr sz="2000" spc="-10" dirty="0">
                <a:solidFill>
                  <a:srgbClr val="7B568C"/>
                </a:solidFill>
                <a:latin typeface="Calibri"/>
                <a:cs typeface="Calibri"/>
              </a:rPr>
              <a:t>poznawania świata </a:t>
            </a:r>
            <a:r>
              <a:rPr sz="2000" dirty="0">
                <a:solidFill>
                  <a:srgbClr val="7B568C"/>
                </a:solidFill>
                <a:latin typeface="Calibri"/>
                <a:cs typeface="Calibri"/>
              </a:rPr>
              <a:t>i </a:t>
            </a:r>
            <a:r>
              <a:rPr sz="2000" spc="-10" dirty="0">
                <a:solidFill>
                  <a:srgbClr val="7B568C"/>
                </a:solidFill>
                <a:latin typeface="Calibri"/>
                <a:cs typeface="Calibri"/>
              </a:rPr>
              <a:t>zachęcanie  </a:t>
            </a:r>
            <a:r>
              <a:rPr sz="2000" spc="-5" dirty="0">
                <a:solidFill>
                  <a:srgbClr val="7B568C"/>
                </a:solidFill>
                <a:latin typeface="Calibri"/>
                <a:cs typeface="Calibri"/>
              </a:rPr>
              <a:t>do </a:t>
            </a:r>
            <a:r>
              <a:rPr sz="2000" spc="-10" dirty="0">
                <a:solidFill>
                  <a:srgbClr val="7B568C"/>
                </a:solidFill>
                <a:latin typeface="Calibri"/>
                <a:cs typeface="Calibri"/>
              </a:rPr>
              <a:t>praktycznego </a:t>
            </a:r>
            <a:r>
              <a:rPr sz="2000" spc="-15" dirty="0">
                <a:solidFill>
                  <a:srgbClr val="7B568C"/>
                </a:solidFill>
                <a:latin typeface="Calibri"/>
                <a:cs typeface="Calibri"/>
              </a:rPr>
              <a:t>zastosowania </a:t>
            </a:r>
            <a:r>
              <a:rPr sz="2000" spc="-10" dirty="0">
                <a:solidFill>
                  <a:srgbClr val="7B568C"/>
                </a:solidFill>
                <a:latin typeface="Calibri"/>
                <a:cs typeface="Calibri"/>
              </a:rPr>
              <a:t>zdobytych</a:t>
            </a:r>
            <a:r>
              <a:rPr sz="2000" spc="10" dirty="0">
                <a:solidFill>
                  <a:srgbClr val="7B568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B568C"/>
                </a:solidFill>
                <a:latin typeface="Calibri"/>
                <a:cs typeface="Calibri"/>
              </a:rPr>
              <a:t>wiadomości.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6082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Umiejętności kształcone w liceum i</a:t>
            </a:r>
            <a:r>
              <a:rPr spc="-90" dirty="0"/>
              <a:t> </a:t>
            </a:r>
            <a:r>
              <a:rPr spc="-5" dirty="0"/>
              <a:t>technikum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1151849"/>
            <a:ext cx="10042525" cy="519049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000" b="1" spc="-5" dirty="0">
                <a:solidFill>
                  <a:srgbClr val="FBBA34"/>
                </a:solidFill>
                <a:latin typeface="Myriad Pro"/>
                <a:cs typeface="Myriad Pro"/>
              </a:rPr>
              <a:t>Preambuła</a:t>
            </a:r>
            <a:endParaRPr sz="2000">
              <a:latin typeface="Myriad Pro"/>
              <a:cs typeface="Myriad Pro"/>
            </a:endParaRPr>
          </a:p>
          <a:p>
            <a:pPr marL="342900" marR="551180" indent="-330200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2000" spc="-15" dirty="0">
                <a:solidFill>
                  <a:srgbClr val="CD1719"/>
                </a:solidFill>
                <a:latin typeface="Calibri"/>
                <a:cs typeface="Calibri"/>
              </a:rPr>
              <a:t>myślenie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5" dirty="0">
                <a:latin typeface="Calibri"/>
                <a:cs typeface="Calibri"/>
              </a:rPr>
              <a:t>rozumiane </a:t>
            </a:r>
            <a:r>
              <a:rPr sz="2000" spc="-20" dirty="0">
                <a:latin typeface="Calibri"/>
                <a:cs typeface="Calibri"/>
              </a:rPr>
              <a:t>jako złożony </a:t>
            </a:r>
            <a:r>
              <a:rPr sz="2000" spc="-10" dirty="0">
                <a:latin typeface="Calibri"/>
                <a:cs typeface="Calibri"/>
              </a:rPr>
              <a:t>proces </a:t>
            </a:r>
            <a:r>
              <a:rPr sz="2000" spc="-25" dirty="0">
                <a:latin typeface="Calibri"/>
                <a:cs typeface="Calibri"/>
              </a:rPr>
              <a:t>umysłowy, </a:t>
            </a:r>
            <a:r>
              <a:rPr sz="2000" spc="-10" dirty="0">
                <a:latin typeface="Calibri"/>
                <a:cs typeface="Calibri"/>
              </a:rPr>
              <a:t>polegający </a:t>
            </a:r>
            <a:r>
              <a:rPr sz="2000" spc="-5" dirty="0">
                <a:latin typeface="Calibri"/>
                <a:cs typeface="Calibri"/>
              </a:rPr>
              <a:t>na </a:t>
            </a:r>
            <a:r>
              <a:rPr sz="2000" spc="-10" dirty="0">
                <a:latin typeface="Calibri"/>
                <a:cs typeface="Calibri"/>
              </a:rPr>
              <a:t>tworzeniu nowych  </a:t>
            </a:r>
            <a:r>
              <a:rPr sz="2000" spc="-15" dirty="0">
                <a:latin typeface="Calibri"/>
                <a:cs typeface="Calibri"/>
              </a:rPr>
              <a:t>reprezentacji </a:t>
            </a:r>
            <a:r>
              <a:rPr sz="2000" spc="-20" dirty="0">
                <a:latin typeface="Calibri"/>
                <a:cs typeface="Calibri"/>
              </a:rPr>
              <a:t>za </a:t>
            </a:r>
            <a:r>
              <a:rPr sz="2000" spc="-5" dirty="0">
                <a:latin typeface="Calibri"/>
                <a:cs typeface="Calibri"/>
              </a:rPr>
              <a:t>pomocą </a:t>
            </a:r>
            <a:r>
              <a:rPr sz="2000" spc="-15" dirty="0">
                <a:latin typeface="Calibri"/>
                <a:cs typeface="Calibri"/>
              </a:rPr>
              <a:t>transformacji dostępnych </a:t>
            </a:r>
            <a:r>
              <a:rPr sz="2000" spc="-10" dirty="0">
                <a:latin typeface="Calibri"/>
                <a:cs typeface="Calibri"/>
              </a:rPr>
              <a:t>informacji, </a:t>
            </a:r>
            <a:r>
              <a:rPr sz="2000" spc="-5" dirty="0">
                <a:latin typeface="Calibri"/>
                <a:cs typeface="Calibri"/>
              </a:rPr>
              <a:t>obejmującej </a:t>
            </a:r>
            <a:r>
              <a:rPr sz="2000" spc="-15" dirty="0">
                <a:latin typeface="Calibri"/>
                <a:cs typeface="Calibri"/>
              </a:rPr>
              <a:t>interakcję  </a:t>
            </a:r>
            <a:r>
              <a:rPr sz="2000" dirty="0">
                <a:latin typeface="Calibri"/>
                <a:cs typeface="Calibri"/>
              </a:rPr>
              <a:t>wielu </a:t>
            </a:r>
            <a:r>
              <a:rPr sz="2000" spc="-10" dirty="0">
                <a:latin typeface="Calibri"/>
                <a:cs typeface="Calibri"/>
              </a:rPr>
              <a:t>operacji umysłowych: wnioskowanie, abstrahowanie, rozumowanie, wyobrażanie  </a:t>
            </a:r>
            <a:r>
              <a:rPr sz="2000" spc="-5" dirty="0">
                <a:latin typeface="Calibri"/>
                <a:cs typeface="Calibri"/>
              </a:rPr>
              <a:t>sobie, </a:t>
            </a:r>
            <a:r>
              <a:rPr sz="2000" spc="-10" dirty="0">
                <a:latin typeface="Calibri"/>
                <a:cs typeface="Calibri"/>
              </a:rPr>
              <a:t>sądzenie, rozwiązywanie </a:t>
            </a:r>
            <a:r>
              <a:rPr sz="2000" spc="-25" dirty="0">
                <a:latin typeface="Calibri"/>
                <a:cs typeface="Calibri"/>
              </a:rPr>
              <a:t>problemów, </a:t>
            </a:r>
            <a:r>
              <a:rPr sz="2000" spc="-15" dirty="0">
                <a:latin typeface="Calibri"/>
                <a:cs typeface="Calibri"/>
              </a:rPr>
              <a:t>twórczość. </a:t>
            </a:r>
            <a:r>
              <a:rPr sz="2000" spc="-5" dirty="0">
                <a:latin typeface="Calibri"/>
                <a:cs typeface="Calibri"/>
              </a:rPr>
              <a:t>Dzięki temu, </a:t>
            </a:r>
            <a:r>
              <a:rPr sz="2000" spc="-25" dirty="0">
                <a:latin typeface="Calibri"/>
                <a:cs typeface="Calibri"/>
              </a:rPr>
              <a:t>że </a:t>
            </a:r>
            <a:r>
              <a:rPr sz="2000" spc="-5" dirty="0">
                <a:latin typeface="Calibri"/>
                <a:cs typeface="Calibri"/>
              </a:rPr>
              <a:t>uczniowie </a:t>
            </a:r>
            <a:r>
              <a:rPr sz="2000" spc="-20" dirty="0">
                <a:latin typeface="Calibri"/>
                <a:cs typeface="Calibri"/>
              </a:rPr>
              <a:t>szkoły  </a:t>
            </a:r>
            <a:r>
              <a:rPr sz="2000" spc="-10" dirty="0">
                <a:latin typeface="Calibri"/>
                <a:cs typeface="Calibri"/>
              </a:rPr>
              <a:t>ponadpodstawowej </a:t>
            </a:r>
            <a:r>
              <a:rPr sz="2000" spc="-5" dirty="0">
                <a:latin typeface="Calibri"/>
                <a:cs typeface="Calibri"/>
              </a:rPr>
              <a:t>uczą się </a:t>
            </a:r>
            <a:r>
              <a:rPr sz="2000" spc="-10" dirty="0">
                <a:latin typeface="Calibri"/>
                <a:cs typeface="Calibri"/>
              </a:rPr>
              <a:t>równocześnie </a:t>
            </a:r>
            <a:r>
              <a:rPr sz="2000" spc="-20" dirty="0">
                <a:latin typeface="Calibri"/>
                <a:cs typeface="Calibri"/>
              </a:rPr>
              <a:t>różnych </a:t>
            </a:r>
            <a:r>
              <a:rPr sz="2000" spc="-25" dirty="0">
                <a:latin typeface="Calibri"/>
                <a:cs typeface="Calibri"/>
              </a:rPr>
              <a:t>przedmiotów, </a:t>
            </a:r>
            <a:r>
              <a:rPr sz="2000" spc="-10" dirty="0">
                <a:latin typeface="Calibri"/>
                <a:cs typeface="Calibri"/>
              </a:rPr>
              <a:t>możliwe jest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rozwijanie</a:t>
            </a:r>
            <a:endParaRPr sz="2000">
              <a:latin typeface="Calibri"/>
              <a:cs typeface="Calibri"/>
            </a:endParaRPr>
          </a:p>
          <a:p>
            <a:pPr marL="342900" marR="2984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następujących </a:t>
            </a:r>
            <a:r>
              <a:rPr sz="2000" spc="-5" dirty="0">
                <a:latin typeface="Calibri"/>
                <a:cs typeface="Calibri"/>
              </a:rPr>
              <a:t>typów </a:t>
            </a:r>
            <a:r>
              <a:rPr sz="2000" spc="-10" dirty="0">
                <a:latin typeface="Calibri"/>
                <a:cs typeface="Calibri"/>
              </a:rPr>
              <a:t>myślenia: analitycznego, </a:t>
            </a:r>
            <a:r>
              <a:rPr sz="2000" spc="-15" dirty="0">
                <a:latin typeface="Calibri"/>
                <a:cs typeface="Calibri"/>
              </a:rPr>
              <a:t>syntetycznego, </a:t>
            </a:r>
            <a:r>
              <a:rPr sz="2000" spc="-10" dirty="0">
                <a:latin typeface="Calibri"/>
                <a:cs typeface="Calibri"/>
              </a:rPr>
              <a:t>logicznego, </a:t>
            </a:r>
            <a:r>
              <a:rPr sz="2000" spc="-15" dirty="0">
                <a:latin typeface="Calibri"/>
                <a:cs typeface="Calibri"/>
              </a:rPr>
              <a:t>komputacyjnego,  przyczynowo-skutkowego, </a:t>
            </a:r>
            <a:r>
              <a:rPr sz="2000" spc="-10" dirty="0">
                <a:latin typeface="Calibri"/>
                <a:cs typeface="Calibri"/>
              </a:rPr>
              <a:t>kreatywnego, abstrakcyjnego; zachowanie </a:t>
            </a:r>
            <a:r>
              <a:rPr sz="2000" dirty="0">
                <a:latin typeface="Calibri"/>
                <a:cs typeface="Calibri"/>
              </a:rPr>
              <a:t>ciągłości </a:t>
            </a:r>
            <a:r>
              <a:rPr sz="2000" spc="-10" dirty="0">
                <a:latin typeface="Calibri"/>
                <a:cs typeface="Calibri"/>
              </a:rPr>
              <a:t>kształcenia  ogólnego </a:t>
            </a:r>
            <a:r>
              <a:rPr sz="2000" spc="-15" dirty="0">
                <a:latin typeface="Calibri"/>
                <a:cs typeface="Calibri"/>
              </a:rPr>
              <a:t>rozwija zarówno myślenie </a:t>
            </a:r>
            <a:r>
              <a:rPr sz="2000" spc="-5" dirty="0">
                <a:latin typeface="Calibri"/>
                <a:cs typeface="Calibri"/>
              </a:rPr>
              <a:t>percepcyjne, jak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5" dirty="0">
                <a:latin typeface="Calibri"/>
                <a:cs typeface="Calibri"/>
              </a:rPr>
              <a:t>myślenie </a:t>
            </a:r>
            <a:r>
              <a:rPr sz="2000" spc="-10" dirty="0">
                <a:latin typeface="Calibri"/>
                <a:cs typeface="Calibri"/>
              </a:rPr>
              <a:t>pojęciowe. </a:t>
            </a:r>
            <a:r>
              <a:rPr sz="2000" spc="-20" dirty="0">
                <a:latin typeface="Calibri"/>
                <a:cs typeface="Calibri"/>
              </a:rPr>
              <a:t>Synteza </a:t>
            </a:r>
            <a:r>
              <a:rPr sz="2000" spc="-5" dirty="0">
                <a:latin typeface="Calibri"/>
                <a:cs typeface="Calibri"/>
              </a:rPr>
              <a:t>obu typów  </a:t>
            </a:r>
            <a:r>
              <a:rPr sz="2000" spc="-15" dirty="0">
                <a:latin typeface="Calibri"/>
                <a:cs typeface="Calibri"/>
              </a:rPr>
              <a:t>myślenia </a:t>
            </a:r>
            <a:r>
              <a:rPr sz="2000" spc="-10" dirty="0">
                <a:latin typeface="Calibri"/>
                <a:cs typeface="Calibri"/>
              </a:rPr>
              <a:t>stanowi </a:t>
            </a:r>
            <a:r>
              <a:rPr sz="2000" spc="-15" dirty="0">
                <a:latin typeface="Calibri"/>
                <a:cs typeface="Calibri"/>
              </a:rPr>
              <a:t>podstawę wszechstronnego </a:t>
            </a:r>
            <a:r>
              <a:rPr sz="2000" spc="-20" dirty="0">
                <a:latin typeface="Calibri"/>
                <a:cs typeface="Calibri"/>
              </a:rPr>
              <a:t>rozwoju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ucznia;</a:t>
            </a:r>
            <a:endParaRPr sz="2000">
              <a:latin typeface="Calibri"/>
              <a:cs typeface="Calibri"/>
            </a:endParaRPr>
          </a:p>
          <a:p>
            <a:pPr marL="342900" marR="5080" indent="-330200" algn="just">
              <a:lnSpc>
                <a:spcPct val="100000"/>
              </a:lnSpc>
              <a:buAutoNum type="arabicPeriod" startAt="2"/>
              <a:tabLst>
                <a:tab pos="342900" algn="l"/>
              </a:tabLst>
            </a:pPr>
            <a:r>
              <a:rPr sz="2000" spc="-60" dirty="0">
                <a:solidFill>
                  <a:srgbClr val="CD1719"/>
                </a:solidFill>
                <a:latin typeface="Calibri"/>
                <a:cs typeface="Calibri"/>
              </a:rPr>
              <a:t>czytanie</a:t>
            </a:r>
            <a:r>
              <a:rPr sz="2000" spc="-125" dirty="0">
                <a:solidFill>
                  <a:srgbClr val="CD1719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umiejętność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55" dirty="0">
                <a:latin typeface="Calibri"/>
                <a:cs typeface="Calibri"/>
              </a:rPr>
              <a:t>łącząca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zarówno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rozumienie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sensów,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jak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znaczeń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symbolicznych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wypowiedzi;  </a:t>
            </a:r>
            <a:r>
              <a:rPr sz="2000" spc="-65" dirty="0">
                <a:latin typeface="Calibri"/>
                <a:cs typeface="Calibri"/>
              </a:rPr>
              <a:t>kluczowa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umiejętność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lingwistyczna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psychologiczna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prowadząca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do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70" dirty="0">
                <a:latin typeface="Calibri"/>
                <a:cs typeface="Calibri"/>
              </a:rPr>
              <a:t>rozwoju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osobowego,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aktywnego  </a:t>
            </a:r>
            <a:r>
              <a:rPr sz="2000" spc="-65" dirty="0">
                <a:latin typeface="Calibri"/>
                <a:cs typeface="Calibri"/>
              </a:rPr>
              <a:t>uczestnictwa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we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wspólnocie,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70" dirty="0">
                <a:latin typeface="Calibri"/>
                <a:cs typeface="Calibri"/>
              </a:rPr>
              <a:t>przekazywania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doświadczeń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55" dirty="0">
                <a:latin typeface="Calibri"/>
                <a:cs typeface="Calibri"/>
              </a:rPr>
              <a:t>między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75" dirty="0">
                <a:latin typeface="Calibri"/>
                <a:cs typeface="Calibri"/>
              </a:rPr>
              <a:t>pokoleniami;</a:t>
            </a:r>
            <a:endParaRPr sz="2000">
              <a:latin typeface="Calibri"/>
              <a:cs typeface="Calibri"/>
            </a:endParaRPr>
          </a:p>
          <a:p>
            <a:pPr marL="342900" marR="61594" indent="-330200">
              <a:lnSpc>
                <a:spcPct val="100000"/>
              </a:lnSpc>
              <a:buAutoNum type="arabicPeriod" startAt="2"/>
              <a:tabLst>
                <a:tab pos="342265" algn="l"/>
                <a:tab pos="342900" algn="l"/>
              </a:tabLst>
            </a:pPr>
            <a:r>
              <a:rPr sz="2000" spc="-5" dirty="0">
                <a:latin typeface="Calibri"/>
                <a:cs typeface="Calibri"/>
              </a:rPr>
              <a:t>umiejętność </a:t>
            </a:r>
            <a:r>
              <a:rPr sz="2000" spc="-20" dirty="0">
                <a:solidFill>
                  <a:srgbClr val="CD1719"/>
                </a:solidFill>
                <a:latin typeface="Calibri"/>
                <a:cs typeface="Calibri"/>
              </a:rPr>
              <a:t>komunikowania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się </a:t>
            </a:r>
            <a:r>
              <a:rPr sz="2000" dirty="0">
                <a:solidFill>
                  <a:srgbClr val="CD1719"/>
                </a:solidFill>
                <a:latin typeface="Calibri"/>
                <a:cs typeface="Calibri"/>
              </a:rPr>
              <a:t>w </a:t>
            </a:r>
            <a:r>
              <a:rPr sz="2000" spc="-15" dirty="0">
                <a:solidFill>
                  <a:srgbClr val="CD1719"/>
                </a:solidFill>
                <a:latin typeface="Calibri"/>
                <a:cs typeface="Calibri"/>
              </a:rPr>
              <a:t>języku </a:t>
            </a:r>
            <a:r>
              <a:rPr sz="2000" spc="-10" dirty="0">
                <a:solidFill>
                  <a:srgbClr val="CD1719"/>
                </a:solidFill>
                <a:latin typeface="Calibri"/>
                <a:cs typeface="Calibri"/>
              </a:rPr>
              <a:t>ojczystym </a:t>
            </a:r>
            <a:r>
              <a:rPr sz="2000" dirty="0">
                <a:solidFill>
                  <a:srgbClr val="CD1719"/>
                </a:solidFill>
                <a:latin typeface="Calibri"/>
                <a:cs typeface="Calibri"/>
              </a:rPr>
              <a:t>i w </a:t>
            </a:r>
            <a:r>
              <a:rPr sz="2000" spc="-15" dirty="0">
                <a:solidFill>
                  <a:srgbClr val="CD1719"/>
                </a:solidFill>
                <a:latin typeface="Calibri"/>
                <a:cs typeface="Calibri"/>
              </a:rPr>
              <a:t>językach </a:t>
            </a:r>
            <a:r>
              <a:rPr sz="2000" spc="-5" dirty="0">
                <a:solidFill>
                  <a:srgbClr val="CD1719"/>
                </a:solidFill>
                <a:latin typeface="Calibri"/>
                <a:cs typeface="Calibri"/>
              </a:rPr>
              <a:t>obcych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15" dirty="0">
                <a:latin typeface="Calibri"/>
                <a:cs typeface="Calibri"/>
              </a:rPr>
              <a:t>zarówno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5" dirty="0">
                <a:latin typeface="Calibri"/>
                <a:cs typeface="Calibri"/>
              </a:rPr>
              <a:t>mowie,  jak </a:t>
            </a:r>
            <a:r>
              <a:rPr sz="2000" dirty="0">
                <a:latin typeface="Calibri"/>
                <a:cs typeface="Calibri"/>
              </a:rPr>
              <a:t>i w </a:t>
            </a:r>
            <a:r>
              <a:rPr sz="2000" spc="-5" dirty="0">
                <a:latin typeface="Calibri"/>
                <a:cs typeface="Calibri"/>
              </a:rPr>
              <a:t>piśmie,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podstawowa </a:t>
            </a:r>
            <a:r>
              <a:rPr sz="2000" spc="-5" dirty="0">
                <a:latin typeface="Calibri"/>
                <a:cs typeface="Calibri"/>
              </a:rPr>
              <a:t>umiejętność społeczna, </a:t>
            </a:r>
            <a:r>
              <a:rPr sz="2000" spc="-15" dirty="0">
                <a:latin typeface="Calibri"/>
                <a:cs typeface="Calibri"/>
              </a:rPr>
              <a:t>której </a:t>
            </a:r>
            <a:r>
              <a:rPr sz="2000" spc="-10" dirty="0">
                <a:latin typeface="Calibri"/>
                <a:cs typeface="Calibri"/>
              </a:rPr>
              <a:t>podstawą jest </a:t>
            </a:r>
            <a:r>
              <a:rPr sz="2000" spc="-5" dirty="0">
                <a:latin typeface="Calibri"/>
                <a:cs typeface="Calibri"/>
              </a:rPr>
              <a:t>znajomość norm  </a:t>
            </a:r>
            <a:r>
              <a:rPr sz="2000" spc="-15" dirty="0">
                <a:latin typeface="Calibri"/>
                <a:cs typeface="Calibri"/>
              </a:rPr>
              <a:t>językowych oraz </a:t>
            </a:r>
            <a:r>
              <a:rPr sz="2000" spc="-10" dirty="0">
                <a:latin typeface="Calibri"/>
                <a:cs typeface="Calibri"/>
              </a:rPr>
              <a:t>tworzenie </a:t>
            </a:r>
            <a:r>
              <a:rPr sz="2000" spc="-15" dirty="0">
                <a:latin typeface="Calibri"/>
                <a:cs typeface="Calibri"/>
              </a:rPr>
              <a:t>podstaw </a:t>
            </a:r>
            <a:r>
              <a:rPr sz="2000" spc="-10" dirty="0">
                <a:latin typeface="Calibri"/>
                <a:cs typeface="Calibri"/>
              </a:rPr>
              <a:t>porozumienia </a:t>
            </a:r>
            <a:r>
              <a:rPr sz="2000" spc="-5" dirty="0">
                <a:latin typeface="Calibri"/>
                <a:cs typeface="Calibri"/>
              </a:rPr>
              <a:t>się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20" dirty="0">
                <a:latin typeface="Calibri"/>
                <a:cs typeface="Calibri"/>
              </a:rPr>
              <a:t>różnych </a:t>
            </a:r>
            <a:r>
              <a:rPr sz="2000" spc="-5" dirty="0">
                <a:latin typeface="Calibri"/>
                <a:cs typeface="Calibri"/>
              </a:rPr>
              <a:t>sytuacjach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komunikacyjnych;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080000" y="319538"/>
            <a:ext cx="10029467" cy="297180"/>
            <a:chOff x="1080000" y="319538"/>
            <a:chExt cx="10029467" cy="297180"/>
          </a:xfrm>
        </p:grpSpPr>
        <p:sp>
          <p:nvSpPr>
            <p:cNvPr id="4" name="object 4"/>
            <p:cNvSpPr/>
            <p:nvPr/>
          </p:nvSpPr>
          <p:spPr>
            <a:xfrm>
              <a:off x="10812287" y="319538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475" y="0"/>
                  </a:moveTo>
                  <a:lnTo>
                    <a:pt x="101544" y="7568"/>
                  </a:lnTo>
                  <a:lnTo>
                    <a:pt x="60786" y="28645"/>
                  </a:lnTo>
                  <a:lnTo>
                    <a:pt x="28646" y="60783"/>
                  </a:lnTo>
                  <a:lnTo>
                    <a:pt x="7569" y="101538"/>
                  </a:lnTo>
                  <a:lnTo>
                    <a:pt x="0" y="148463"/>
                  </a:lnTo>
                  <a:lnTo>
                    <a:pt x="7569" y="195387"/>
                  </a:lnTo>
                  <a:lnTo>
                    <a:pt x="28646" y="236142"/>
                  </a:lnTo>
                  <a:lnTo>
                    <a:pt x="60786" y="268280"/>
                  </a:lnTo>
                  <a:lnTo>
                    <a:pt x="101544" y="289357"/>
                  </a:lnTo>
                  <a:lnTo>
                    <a:pt x="148475" y="296926"/>
                  </a:lnTo>
                  <a:lnTo>
                    <a:pt x="195400" y="289357"/>
                  </a:lnTo>
                  <a:lnTo>
                    <a:pt x="236154" y="268280"/>
                  </a:lnTo>
                  <a:lnTo>
                    <a:pt x="268293" y="236142"/>
                  </a:lnTo>
                  <a:lnTo>
                    <a:pt x="289369" y="195387"/>
                  </a:lnTo>
                  <a:lnTo>
                    <a:pt x="296938" y="148463"/>
                  </a:lnTo>
                  <a:lnTo>
                    <a:pt x="289369" y="101538"/>
                  </a:lnTo>
                  <a:lnTo>
                    <a:pt x="268293" y="60783"/>
                  </a:lnTo>
                  <a:lnTo>
                    <a:pt x="236154" y="28645"/>
                  </a:lnTo>
                  <a:lnTo>
                    <a:pt x="195400" y="7568"/>
                  </a:lnTo>
                  <a:lnTo>
                    <a:pt x="148475" y="0"/>
                  </a:lnTo>
                  <a:close/>
                </a:path>
              </a:pathLst>
            </a:custGeom>
            <a:solidFill>
              <a:srgbClr val="EFE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24392" y="331628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136372" y="0"/>
                  </a:moveTo>
                  <a:lnTo>
                    <a:pt x="93265" y="6952"/>
                  </a:lnTo>
                  <a:lnTo>
                    <a:pt x="55829" y="26313"/>
                  </a:lnTo>
                  <a:lnTo>
                    <a:pt x="26309" y="55835"/>
                  </a:lnTo>
                  <a:lnTo>
                    <a:pt x="6951" y="93270"/>
                  </a:lnTo>
                  <a:lnTo>
                    <a:pt x="0" y="136372"/>
                  </a:lnTo>
                  <a:lnTo>
                    <a:pt x="6951" y="179473"/>
                  </a:lnTo>
                  <a:lnTo>
                    <a:pt x="26309" y="216905"/>
                  </a:lnTo>
                  <a:lnTo>
                    <a:pt x="55829" y="246423"/>
                  </a:lnTo>
                  <a:lnTo>
                    <a:pt x="93265" y="265780"/>
                  </a:lnTo>
                  <a:lnTo>
                    <a:pt x="136372" y="272732"/>
                  </a:lnTo>
                  <a:lnTo>
                    <a:pt x="179473" y="265780"/>
                  </a:lnTo>
                  <a:lnTo>
                    <a:pt x="216905" y="246423"/>
                  </a:lnTo>
                  <a:lnTo>
                    <a:pt x="246423" y="216905"/>
                  </a:lnTo>
                  <a:lnTo>
                    <a:pt x="265780" y="179473"/>
                  </a:lnTo>
                  <a:lnTo>
                    <a:pt x="272732" y="136372"/>
                  </a:lnTo>
                  <a:lnTo>
                    <a:pt x="265780" y="93270"/>
                  </a:lnTo>
                  <a:lnTo>
                    <a:pt x="246423" y="55835"/>
                  </a:lnTo>
                  <a:lnTo>
                    <a:pt x="216905" y="26313"/>
                  </a:lnTo>
                  <a:lnTo>
                    <a:pt x="179473" y="6952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A14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2043" y="386245"/>
              <a:ext cx="156159" cy="164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2820</Words>
  <Application>Microsoft Office PowerPoint</Application>
  <PresentationFormat>Niestandardowy</PresentationFormat>
  <Paragraphs>273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0" baseType="lpstr">
      <vt:lpstr>Arial</vt:lpstr>
      <vt:lpstr>Myriad Pro</vt:lpstr>
      <vt:lpstr>Wingdings</vt:lpstr>
      <vt:lpstr>Times New Roman</vt:lpstr>
      <vt:lpstr>Myriad Pro Cond</vt:lpstr>
      <vt:lpstr>Calibri</vt:lpstr>
      <vt:lpstr>Office Theme</vt:lpstr>
      <vt:lpstr>Prezentacja programu PowerPoint</vt:lpstr>
      <vt:lpstr>Założenia nowej podstawy programowej z języka polskiego w szkole ponadpodstawowej</vt:lpstr>
      <vt:lpstr>Nowy ustrój szkolny</vt:lpstr>
      <vt:lpstr>Podstawa prawna</vt:lpstr>
      <vt:lpstr>Podstawa programowa w systemie edukacji</vt:lpstr>
      <vt:lpstr>Harmonogram prac związanych z reformą</vt:lpstr>
      <vt:lpstr>Cele kształcenia ogólnego w liceum i technikum</vt:lpstr>
      <vt:lpstr>Cele kształcenia ogólnego w liceum i technikum</vt:lpstr>
      <vt:lpstr>Umiejętności kształcone w liceum i technikum</vt:lpstr>
      <vt:lpstr>Umiejętności kształcone w liceum i technikum</vt:lpstr>
      <vt:lpstr>Najważniejsze założenia podstawy programowej z języka polskiego:  szkoła podstawowa oraz ponadpodstawowa</vt:lpstr>
      <vt:lpstr>Struktura podstawy programowej</vt:lpstr>
      <vt:lpstr>Założenia przedmiotu język polski w szkole ponadpodstawowej</vt:lpstr>
      <vt:lpstr>Założenia przedmiotu język polski w szkole ponadpodstawowej</vt:lpstr>
      <vt:lpstr>Podstawa programowa – wymagania ogólne</vt:lpstr>
      <vt:lpstr>Wymagania szczegółowe – Czytanie utworów literackich</vt:lpstr>
      <vt:lpstr>Wymagania szczegółowe – Czytanie utworów literackich</vt:lpstr>
      <vt:lpstr>Wymagania szczegółowe – Czytanie utworów literackich</vt:lpstr>
      <vt:lpstr>Wymagania szczegółowe – Czytanie utworów literackich</vt:lpstr>
      <vt:lpstr>Wymagania szczegółowe – Odbiór tekstów kultury</vt:lpstr>
      <vt:lpstr>Wymagania szczegółowe – Odbiór tekstów kultury</vt:lpstr>
      <vt:lpstr>Postulaty językoznawców w zakresie kształcenia językowego</vt:lpstr>
      <vt:lpstr>Postulaty językoznawców w zakresie kształcenia językowego</vt:lpstr>
      <vt:lpstr>Postulaty językoznawców w zakresie kształcenia językowego</vt:lpstr>
      <vt:lpstr>Wymagania szczegółowe – Kształcenie językowe</vt:lpstr>
      <vt:lpstr>Konstrukcja zapisów podstawy programowej z języka polskiego  w zakresie kształcenia językowego</vt:lpstr>
      <vt:lpstr>Kompetencje językowe i komunikacyjne – podstawowe założenia</vt:lpstr>
      <vt:lpstr>Kompetencje językowe i komunikacyjne – podstawowe założenia</vt:lpstr>
      <vt:lpstr>Kompetencje językowe Podstawa programowa</vt:lpstr>
      <vt:lpstr>Kompetencje językowe Podstawa programowa</vt:lpstr>
      <vt:lpstr>Kompetencje językowe w świetle nowej podstawy programowej</vt:lpstr>
      <vt:lpstr>Kompetencje językowe w świetle nowej podstawy programowej</vt:lpstr>
      <vt:lpstr>Kompetencje językowe w świetle nowej podstawy programowej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Strugińska Karolina</dc:creator>
  <cp:lastModifiedBy>Karolina Strugińska</cp:lastModifiedBy>
  <cp:revision>17</cp:revision>
  <dcterms:created xsi:type="dcterms:W3CDTF">2019-11-11T19:00:41Z</dcterms:created>
  <dcterms:modified xsi:type="dcterms:W3CDTF">2019-11-29T09:11:26Z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2019-11-11T00:00:00Z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2019-11-11T00:00:00Z</vt:filetime>
  </property>
</Properties>
</file>