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12192000" cy="6858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inion Pro" panose="02040503050306020203" charset="0"/>
      <p:regular r:id="rId36"/>
      <p:bold r:id="rId37"/>
      <p:italic r:id="rId38"/>
      <p:boldItalic r:id="rId39"/>
    </p:embeddedFont>
    <p:embeddedFont>
      <p:font typeface="Myriad Pro Cond" panose="020B0506030403020204" charset="0"/>
      <p:regular r:id="rId40"/>
      <p:bold r:id="rId41"/>
      <p:italic r:id="rId42"/>
      <p:boldItalic r:id="rId43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Myriad Pro Cond"/>
                <a:cs typeface="Myriad Pro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Myriad Pro Cond"/>
                <a:cs typeface="Myriad Pro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55789" y="1475841"/>
            <a:ext cx="3451860" cy="4161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Myriad Pro Cond"/>
                <a:cs typeface="Myriad Pro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812287" y="319538"/>
            <a:ext cx="297180" cy="297180"/>
          </a:xfrm>
          <a:custGeom>
            <a:avLst/>
            <a:gdLst/>
            <a:ahLst/>
            <a:cxnLst/>
            <a:rect l="l" t="t" r="r" b="b"/>
            <a:pathLst>
              <a:path w="297179" h="297180">
                <a:moveTo>
                  <a:pt x="148475" y="0"/>
                </a:moveTo>
                <a:lnTo>
                  <a:pt x="101544" y="7568"/>
                </a:lnTo>
                <a:lnTo>
                  <a:pt x="60786" y="28645"/>
                </a:lnTo>
                <a:lnTo>
                  <a:pt x="28646" y="60783"/>
                </a:lnTo>
                <a:lnTo>
                  <a:pt x="7569" y="101538"/>
                </a:lnTo>
                <a:lnTo>
                  <a:pt x="0" y="148463"/>
                </a:lnTo>
                <a:lnTo>
                  <a:pt x="7569" y="195387"/>
                </a:lnTo>
                <a:lnTo>
                  <a:pt x="28646" y="236142"/>
                </a:lnTo>
                <a:lnTo>
                  <a:pt x="60786" y="268280"/>
                </a:lnTo>
                <a:lnTo>
                  <a:pt x="101544" y="289357"/>
                </a:lnTo>
                <a:lnTo>
                  <a:pt x="148475" y="296926"/>
                </a:lnTo>
                <a:lnTo>
                  <a:pt x="195400" y="289357"/>
                </a:lnTo>
                <a:lnTo>
                  <a:pt x="236154" y="268280"/>
                </a:lnTo>
                <a:lnTo>
                  <a:pt x="268293" y="236142"/>
                </a:lnTo>
                <a:lnTo>
                  <a:pt x="289369" y="195387"/>
                </a:lnTo>
                <a:lnTo>
                  <a:pt x="296938" y="148463"/>
                </a:lnTo>
                <a:lnTo>
                  <a:pt x="289369" y="101538"/>
                </a:lnTo>
                <a:lnTo>
                  <a:pt x="268293" y="60783"/>
                </a:lnTo>
                <a:lnTo>
                  <a:pt x="236154" y="28645"/>
                </a:lnTo>
                <a:lnTo>
                  <a:pt x="195400" y="7568"/>
                </a:lnTo>
                <a:lnTo>
                  <a:pt x="148475" y="0"/>
                </a:lnTo>
                <a:close/>
              </a:path>
            </a:pathLst>
          </a:custGeom>
          <a:solidFill>
            <a:srgbClr val="EFE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824392" y="331628"/>
            <a:ext cx="273050" cy="273050"/>
          </a:xfrm>
          <a:custGeom>
            <a:avLst/>
            <a:gdLst/>
            <a:ahLst/>
            <a:cxnLst/>
            <a:rect l="l" t="t" r="r" b="b"/>
            <a:pathLst>
              <a:path w="273050" h="273050">
                <a:moveTo>
                  <a:pt x="136372" y="0"/>
                </a:moveTo>
                <a:lnTo>
                  <a:pt x="93265" y="6952"/>
                </a:lnTo>
                <a:lnTo>
                  <a:pt x="55829" y="26313"/>
                </a:lnTo>
                <a:lnTo>
                  <a:pt x="26309" y="55835"/>
                </a:lnTo>
                <a:lnTo>
                  <a:pt x="6951" y="93270"/>
                </a:lnTo>
                <a:lnTo>
                  <a:pt x="0" y="136372"/>
                </a:lnTo>
                <a:lnTo>
                  <a:pt x="6951" y="179473"/>
                </a:lnTo>
                <a:lnTo>
                  <a:pt x="26309" y="216905"/>
                </a:lnTo>
                <a:lnTo>
                  <a:pt x="55829" y="246423"/>
                </a:lnTo>
                <a:lnTo>
                  <a:pt x="93265" y="265780"/>
                </a:lnTo>
                <a:lnTo>
                  <a:pt x="136372" y="272732"/>
                </a:lnTo>
                <a:lnTo>
                  <a:pt x="179473" y="265780"/>
                </a:lnTo>
                <a:lnTo>
                  <a:pt x="216905" y="246423"/>
                </a:lnTo>
                <a:lnTo>
                  <a:pt x="246423" y="216905"/>
                </a:lnTo>
                <a:lnTo>
                  <a:pt x="265780" y="179473"/>
                </a:lnTo>
                <a:lnTo>
                  <a:pt x="272732" y="136372"/>
                </a:lnTo>
                <a:lnTo>
                  <a:pt x="265780" y="93270"/>
                </a:lnTo>
                <a:lnTo>
                  <a:pt x="246423" y="55835"/>
                </a:lnTo>
                <a:lnTo>
                  <a:pt x="216905" y="26313"/>
                </a:lnTo>
                <a:lnTo>
                  <a:pt x="179473" y="6952"/>
                </a:lnTo>
                <a:lnTo>
                  <a:pt x="136372" y="0"/>
                </a:lnTo>
                <a:close/>
              </a:path>
            </a:pathLst>
          </a:custGeom>
          <a:solidFill>
            <a:srgbClr val="A14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882043" y="386245"/>
            <a:ext cx="156159" cy="164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7300" y="684050"/>
            <a:ext cx="196405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Myriad Pro Cond"/>
                <a:cs typeface="Myriad Pro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2400" y="1600649"/>
            <a:ext cx="6632575" cy="337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58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6142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392E64"/>
                </a:solidFill>
              </a:rPr>
              <a:t>Integracja </a:t>
            </a:r>
            <a:r>
              <a:rPr spc="-10" dirty="0">
                <a:solidFill>
                  <a:srgbClr val="392E64"/>
                </a:solidFill>
              </a:rPr>
              <a:t>wewnątrzprzedmiotowa </a:t>
            </a:r>
            <a:r>
              <a:rPr dirty="0">
                <a:solidFill>
                  <a:srgbClr val="392E64"/>
                </a:solidFill>
              </a:rPr>
              <a:t>–</a:t>
            </a:r>
            <a:r>
              <a:rPr spc="-25" dirty="0">
                <a:solidFill>
                  <a:srgbClr val="392E64"/>
                </a:solidFill>
              </a:rPr>
              <a:t> </a:t>
            </a:r>
            <a:r>
              <a:rPr spc="5" dirty="0">
                <a:solidFill>
                  <a:srgbClr val="392E64"/>
                </a:solidFill>
              </a:rPr>
              <a:t>przykład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19299" y="1360229"/>
            <a:ext cx="5250180" cy="387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sz="1700" spc="-10" dirty="0">
                <a:latin typeface="Calibri"/>
                <a:cs typeface="Calibri"/>
              </a:rPr>
              <a:t>Przeczytaj </a:t>
            </a:r>
            <a:r>
              <a:rPr sz="1700" spc="-5" dirty="0">
                <a:latin typeface="Calibri"/>
                <a:cs typeface="Calibri"/>
              </a:rPr>
              <a:t>uważnie </a:t>
            </a:r>
            <a:r>
              <a:rPr sz="1700" spc="-15" dirty="0">
                <a:latin typeface="Calibri"/>
                <a:cs typeface="Calibri"/>
              </a:rPr>
              <a:t>tekst </a:t>
            </a:r>
            <a:r>
              <a:rPr sz="1700" dirty="0">
                <a:latin typeface="Calibri"/>
                <a:cs typeface="Calibri"/>
              </a:rPr>
              <a:t>i </a:t>
            </a:r>
            <a:r>
              <a:rPr sz="1700" spc="-15" dirty="0">
                <a:latin typeface="Calibri"/>
                <a:cs typeface="Calibri"/>
              </a:rPr>
              <a:t>zwróć </a:t>
            </a:r>
            <a:r>
              <a:rPr sz="1700" spc="-10" dirty="0">
                <a:latin typeface="Calibri"/>
                <a:cs typeface="Calibri"/>
              </a:rPr>
              <a:t>uwagę </a:t>
            </a:r>
            <a:r>
              <a:rPr sz="1700" spc="-5" dirty="0">
                <a:latin typeface="Calibri"/>
                <a:cs typeface="Calibri"/>
              </a:rPr>
              <a:t>na sposób zapisu.  </a:t>
            </a:r>
            <a:r>
              <a:rPr sz="1700" dirty="0">
                <a:latin typeface="Calibri"/>
                <a:cs typeface="Calibri"/>
              </a:rPr>
              <a:t>Jakie </a:t>
            </a:r>
            <a:r>
              <a:rPr sz="1700" spc="-5" dirty="0">
                <a:latin typeface="Calibri"/>
                <a:cs typeface="Calibri"/>
              </a:rPr>
              <a:t>znaczenie </a:t>
            </a:r>
            <a:r>
              <a:rPr sz="1700" dirty="0">
                <a:latin typeface="Calibri"/>
                <a:cs typeface="Calibri"/>
              </a:rPr>
              <a:t>ma </a:t>
            </a:r>
            <a:r>
              <a:rPr sz="1700" spc="-10" dirty="0">
                <a:latin typeface="Calibri"/>
                <a:cs typeface="Calibri"/>
              </a:rPr>
              <a:t>rozbicie tradycyjnego </a:t>
            </a:r>
            <a:r>
              <a:rPr sz="1700" spc="-5" dirty="0">
                <a:latin typeface="Calibri"/>
                <a:cs typeface="Calibri"/>
              </a:rPr>
              <a:t>zapisu </a:t>
            </a:r>
            <a:r>
              <a:rPr sz="1700" spc="-10" dirty="0">
                <a:latin typeface="Calibri"/>
                <a:cs typeface="Calibri"/>
              </a:rPr>
              <a:t>wersów  </a:t>
            </a:r>
            <a:r>
              <a:rPr sz="1700" spc="-5" dirty="0">
                <a:latin typeface="Calibri"/>
                <a:cs typeface="Calibri"/>
              </a:rPr>
              <a:t>dla odbioru</a:t>
            </a:r>
            <a:r>
              <a:rPr sz="1700" spc="-10" dirty="0">
                <a:latin typeface="Calibri"/>
                <a:cs typeface="Calibri"/>
              </a:rPr>
              <a:t> wiersza?</a:t>
            </a:r>
            <a:endParaRPr sz="1700" dirty="0">
              <a:latin typeface="Calibri"/>
              <a:cs typeface="Calibri"/>
            </a:endParaRPr>
          </a:p>
          <a:p>
            <a:pPr marL="241300" marR="26670" indent="-22860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241300" algn="l"/>
              </a:tabLst>
            </a:pPr>
            <a:r>
              <a:rPr sz="1700" spc="-5" dirty="0">
                <a:latin typeface="Calibri"/>
                <a:cs typeface="Calibri"/>
              </a:rPr>
              <a:t>Przeanalizuj sposób zapisu </a:t>
            </a:r>
            <a:r>
              <a:rPr sz="1700" spc="-15" dirty="0">
                <a:latin typeface="Calibri"/>
                <a:cs typeface="Calibri"/>
              </a:rPr>
              <a:t>zdań </a:t>
            </a:r>
            <a:r>
              <a:rPr sz="1700" dirty="0">
                <a:latin typeface="Calibri"/>
                <a:cs typeface="Calibri"/>
              </a:rPr>
              <a:t>i </a:t>
            </a:r>
            <a:r>
              <a:rPr sz="1700" spc="-5" dirty="0">
                <a:latin typeface="Calibri"/>
                <a:cs typeface="Calibri"/>
              </a:rPr>
              <a:t>ich </a:t>
            </a:r>
            <a:r>
              <a:rPr sz="1700" spc="-10" dirty="0">
                <a:latin typeface="Calibri"/>
                <a:cs typeface="Calibri"/>
              </a:rPr>
              <a:t>rozbicie </a:t>
            </a:r>
            <a:r>
              <a:rPr sz="1700" dirty="0">
                <a:latin typeface="Calibri"/>
                <a:cs typeface="Calibri"/>
              </a:rPr>
              <a:t>w </a:t>
            </a:r>
            <a:r>
              <a:rPr sz="1700" spc="-20" dirty="0">
                <a:latin typeface="Calibri"/>
                <a:cs typeface="Calibri"/>
              </a:rPr>
              <a:t>kolejnych  </a:t>
            </a:r>
            <a:r>
              <a:rPr sz="1700" spc="-10" dirty="0">
                <a:latin typeface="Calibri"/>
                <a:cs typeface="Calibri"/>
              </a:rPr>
              <a:t>wersach. </a:t>
            </a:r>
            <a:r>
              <a:rPr sz="1700" spc="-5" dirty="0">
                <a:latin typeface="Calibri"/>
                <a:cs typeface="Calibri"/>
              </a:rPr>
              <a:t>Wyjaśnij, jakie znaczenie dla sensu </a:t>
            </a:r>
            <a:r>
              <a:rPr sz="1700" spc="-10" dirty="0">
                <a:latin typeface="Calibri"/>
                <a:cs typeface="Calibri"/>
              </a:rPr>
              <a:t>tekstu </a:t>
            </a:r>
            <a:r>
              <a:rPr sz="1700" dirty="0">
                <a:latin typeface="Calibri"/>
                <a:cs typeface="Calibri"/>
              </a:rPr>
              <a:t>ma  </a:t>
            </a:r>
            <a:r>
              <a:rPr sz="1700" spc="-10" dirty="0">
                <a:latin typeface="Calibri"/>
                <a:cs typeface="Calibri"/>
              </a:rPr>
              <a:t>ten </a:t>
            </a:r>
            <a:r>
              <a:rPr sz="1700" spc="-5" dirty="0">
                <a:latin typeface="Calibri"/>
                <a:cs typeface="Calibri"/>
              </a:rPr>
              <a:t>zabieg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składniowo­wersyfikacyjny.</a:t>
            </a:r>
            <a:endParaRPr sz="1700" dirty="0">
              <a:latin typeface="Calibri"/>
              <a:cs typeface="Calibri"/>
            </a:endParaRPr>
          </a:p>
          <a:p>
            <a:pPr marL="241300" marR="157480" indent="-22860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241300" algn="l"/>
              </a:tabLst>
            </a:pPr>
            <a:r>
              <a:rPr sz="1700" spc="-10" dirty="0">
                <a:latin typeface="Calibri"/>
                <a:cs typeface="Calibri"/>
              </a:rPr>
              <a:t>Wyjaśnij użycie </a:t>
            </a:r>
            <a:r>
              <a:rPr sz="1700" dirty="0">
                <a:latin typeface="Calibri"/>
                <a:cs typeface="Calibri"/>
              </a:rPr>
              <a:t>wielkiej </a:t>
            </a:r>
            <a:r>
              <a:rPr sz="1700" spc="-5" dirty="0">
                <a:latin typeface="Calibri"/>
                <a:cs typeface="Calibri"/>
              </a:rPr>
              <a:t>litery </a:t>
            </a:r>
            <a:r>
              <a:rPr sz="1700" dirty="0">
                <a:latin typeface="Calibri"/>
                <a:cs typeface="Calibri"/>
              </a:rPr>
              <a:t>w </a:t>
            </a:r>
            <a:r>
              <a:rPr sz="1700" spc="-10" dirty="0">
                <a:latin typeface="Calibri"/>
                <a:cs typeface="Calibri"/>
              </a:rPr>
              <a:t>tekście </a:t>
            </a:r>
            <a:r>
              <a:rPr sz="1700" dirty="0">
                <a:latin typeface="Calibri"/>
                <a:cs typeface="Calibri"/>
              </a:rPr>
              <a:t>i </a:t>
            </a:r>
            <a:r>
              <a:rPr sz="1700" spc="-5" dirty="0">
                <a:latin typeface="Calibri"/>
                <a:cs typeface="Calibri"/>
              </a:rPr>
              <a:t>znaczenie </a:t>
            </a:r>
            <a:r>
              <a:rPr sz="1700" spc="-10" dirty="0">
                <a:latin typeface="Calibri"/>
                <a:cs typeface="Calibri"/>
              </a:rPr>
              <a:t>tego  </a:t>
            </a:r>
            <a:r>
              <a:rPr sz="1700" spc="-5" dirty="0">
                <a:latin typeface="Calibri"/>
                <a:cs typeface="Calibri"/>
              </a:rPr>
              <a:t>zabiegu dla sensu</a:t>
            </a:r>
            <a:r>
              <a:rPr sz="1700" spc="-10" dirty="0">
                <a:latin typeface="Calibri"/>
                <a:cs typeface="Calibri"/>
              </a:rPr>
              <a:t> wiersza.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241300" algn="l"/>
              </a:tabLst>
            </a:pPr>
            <a:r>
              <a:rPr sz="1700" spc="-5" dirty="0" err="1">
                <a:latin typeface="Calibri"/>
                <a:cs typeface="Calibri"/>
              </a:rPr>
              <a:t>Przypomnij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5" dirty="0" err="1" smtClean="0">
                <a:latin typeface="Calibri"/>
                <a:cs typeface="Calibri"/>
              </a:rPr>
              <a:t>sobie</a:t>
            </a:r>
            <a:r>
              <a:rPr sz="1700" spc="-5" dirty="0" smtClean="0">
                <a:latin typeface="Calibri"/>
                <a:cs typeface="Calibri"/>
              </a:rPr>
              <a:t>/</a:t>
            </a:r>
            <a:r>
              <a:rPr sz="1700" spc="-10" dirty="0" err="1" smtClean="0">
                <a:latin typeface="Calibri"/>
                <a:cs typeface="Calibri"/>
              </a:rPr>
              <a:t>przeczytaj</a:t>
            </a:r>
            <a:r>
              <a:rPr sz="1700" spc="-10" dirty="0" smtClean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definicję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klasycyzmu</a:t>
            </a:r>
            <a:endParaRPr sz="17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i </a:t>
            </a:r>
            <a:r>
              <a:rPr sz="1700" spc="-15" dirty="0">
                <a:latin typeface="Calibri"/>
                <a:cs typeface="Calibri"/>
              </a:rPr>
              <a:t>zastanów </a:t>
            </a:r>
            <a:r>
              <a:rPr sz="1700" spc="-5" dirty="0">
                <a:latin typeface="Calibri"/>
                <a:cs typeface="Calibri"/>
              </a:rPr>
              <a:t>się, jak odnieść ją do </a:t>
            </a:r>
            <a:r>
              <a:rPr sz="1700" spc="-15" dirty="0">
                <a:latin typeface="Calibri"/>
                <a:cs typeface="Calibri"/>
              </a:rPr>
              <a:t>wiersza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Rymkiewicza.</a:t>
            </a:r>
            <a:endParaRPr sz="1700" dirty="0">
              <a:latin typeface="Calibri"/>
              <a:cs typeface="Calibri"/>
            </a:endParaRPr>
          </a:p>
          <a:p>
            <a:pPr marL="241300" marR="958850" indent="-228600" algn="just">
              <a:lnSpc>
                <a:spcPct val="100000"/>
              </a:lnSpc>
              <a:spcBef>
                <a:spcPts val="850"/>
              </a:spcBef>
              <a:buAutoNum type="arabicPeriod" startAt="5"/>
              <a:tabLst>
                <a:tab pos="241300" algn="l"/>
              </a:tabLst>
            </a:pPr>
            <a:r>
              <a:rPr sz="1700" spc="-5" dirty="0">
                <a:latin typeface="Calibri"/>
                <a:cs typeface="Calibri"/>
              </a:rPr>
              <a:t>Wyjaśnij, jakiej odpowiedzi autor </a:t>
            </a:r>
            <a:r>
              <a:rPr sz="1700" spc="-10" dirty="0">
                <a:latin typeface="Calibri"/>
                <a:cs typeface="Calibri"/>
              </a:rPr>
              <a:t>tekstu </a:t>
            </a:r>
            <a:r>
              <a:rPr sz="1700" spc="-5" dirty="0">
                <a:latin typeface="Calibri"/>
                <a:cs typeface="Calibri"/>
              </a:rPr>
              <a:t>Czym  </a:t>
            </a:r>
            <a:r>
              <a:rPr sz="1700" spc="-10" dirty="0">
                <a:latin typeface="Calibri"/>
                <a:cs typeface="Calibri"/>
              </a:rPr>
              <a:t>jest klasycyzm? </a:t>
            </a:r>
            <a:r>
              <a:rPr sz="1700" spc="-5" dirty="0">
                <a:latin typeface="Calibri"/>
                <a:cs typeface="Calibri"/>
              </a:rPr>
              <a:t>udziela na pytanie </a:t>
            </a:r>
            <a:r>
              <a:rPr sz="1700" spc="-10" dirty="0">
                <a:latin typeface="Calibri"/>
                <a:cs typeface="Calibri"/>
              </a:rPr>
              <a:t>postawione  </a:t>
            </a:r>
            <a:r>
              <a:rPr sz="1700" dirty="0">
                <a:latin typeface="Calibri"/>
                <a:cs typeface="Calibri"/>
              </a:rPr>
              <a:t>w tytule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wiersza.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89959" y="1479820"/>
            <a:ext cx="2518654" cy="4945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6142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392E64"/>
                </a:solidFill>
              </a:rPr>
              <a:t>Integracja </a:t>
            </a:r>
            <a:r>
              <a:rPr spc="-10" dirty="0">
                <a:solidFill>
                  <a:srgbClr val="392E64"/>
                </a:solidFill>
              </a:rPr>
              <a:t>wewnątrzprzedmiotowa </a:t>
            </a:r>
            <a:r>
              <a:rPr dirty="0">
                <a:solidFill>
                  <a:srgbClr val="392E64"/>
                </a:solidFill>
              </a:rPr>
              <a:t>–</a:t>
            </a:r>
            <a:r>
              <a:rPr spc="-25" dirty="0">
                <a:solidFill>
                  <a:srgbClr val="392E64"/>
                </a:solidFill>
              </a:rPr>
              <a:t> </a:t>
            </a:r>
            <a:r>
              <a:rPr spc="5" dirty="0">
                <a:solidFill>
                  <a:srgbClr val="392E64"/>
                </a:solidFill>
              </a:rPr>
              <a:t>przykład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235769"/>
              </p:ext>
            </p:extLst>
          </p:nvPr>
        </p:nvGraphicFramePr>
        <p:xfrm>
          <a:off x="2409613" y="1471698"/>
          <a:ext cx="7359015" cy="38081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3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5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17845">
                <a:tc>
                  <a:txBody>
                    <a:bodyPr/>
                    <a:lstStyle/>
                    <a:p>
                      <a:pPr marL="89344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100" b="1" spc="-15" dirty="0">
                          <a:latin typeface="Calibri"/>
                          <a:cs typeface="Calibri"/>
                        </a:rPr>
                        <a:t>Polecenie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172085" marR="149225" indent="-17145">
                        <a:lnSpc>
                          <a:spcPts val="2510"/>
                        </a:lnSpc>
                        <a:spcBef>
                          <a:spcPts val="285"/>
                        </a:spcBef>
                      </a:pPr>
                      <a:r>
                        <a:rPr sz="2100" b="1" spc="-5" dirty="0">
                          <a:latin typeface="Calibri"/>
                          <a:cs typeface="Calibri"/>
                        </a:rPr>
                        <a:t>Przykładowe umiejętności do </a:t>
                      </a:r>
                      <a:r>
                        <a:rPr sz="2100" b="1" spc="-10" dirty="0">
                          <a:latin typeface="Calibri"/>
                          <a:cs typeface="Calibri"/>
                        </a:rPr>
                        <a:t>poleceń  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uwzględniające </a:t>
                      </a:r>
                      <a:r>
                        <a:rPr sz="2100" b="1" spc="-15" dirty="0">
                          <a:latin typeface="Calibri"/>
                          <a:cs typeface="Calibri"/>
                        </a:rPr>
                        <a:t>integrację</a:t>
                      </a:r>
                      <a:r>
                        <a:rPr sz="2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kształcenia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0312">
                <a:tc>
                  <a:txBody>
                    <a:bodyPr/>
                    <a:lstStyle/>
                    <a:p>
                      <a:pPr marL="80010" marR="171450">
                        <a:lnSpc>
                          <a:spcPct val="102800"/>
                        </a:lnSpc>
                        <a:spcBef>
                          <a:spcPts val="165"/>
                        </a:spcBef>
                      </a:pPr>
                      <a:r>
                        <a:rPr sz="1550" spc="5" dirty="0">
                          <a:latin typeface="Calibri"/>
                          <a:cs typeface="Calibri"/>
                        </a:rPr>
                        <a:t>1. </a:t>
                      </a:r>
                      <a:r>
                        <a:rPr sz="1550" spc="-5" dirty="0">
                          <a:latin typeface="Calibri"/>
                          <a:cs typeface="Calibri"/>
                        </a:rPr>
                        <a:t>Przeczytaj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uważnie </a:t>
                      </a:r>
                      <a:r>
                        <a:rPr sz="1550" spc="5" dirty="0" err="1">
                          <a:latin typeface="Calibri"/>
                          <a:cs typeface="Calibri"/>
                        </a:rPr>
                        <a:t>tekst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pl-PL" sz="1550" spc="5" dirty="0" smtClean="0">
                          <a:latin typeface="Calibri"/>
                          <a:cs typeface="Calibri"/>
                        </a:rPr>
                        <a:t/>
                      </a:r>
                      <a:br>
                        <a:rPr lang="pl-PL" sz="1550" spc="5" dirty="0" smtClean="0">
                          <a:latin typeface="Calibri"/>
                          <a:cs typeface="Calibri"/>
                        </a:rPr>
                      </a:br>
                      <a:r>
                        <a:rPr sz="1550" spc="5" dirty="0" err="1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550" spc="5" dirty="0" smtClean="0">
                          <a:latin typeface="Calibri"/>
                          <a:cs typeface="Calibri"/>
                        </a:rPr>
                        <a:t> 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zwróć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uwagę </a:t>
                      </a:r>
                      <a:r>
                        <a:rPr sz="1550" spc="25" dirty="0">
                          <a:latin typeface="Calibri"/>
                          <a:cs typeface="Calibri"/>
                        </a:rPr>
                        <a:t>na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sposób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zapisu.  </a:t>
                      </a:r>
                      <a:r>
                        <a:rPr sz="1550" spc="30" dirty="0">
                          <a:latin typeface="Calibri"/>
                          <a:cs typeface="Calibri"/>
                        </a:rPr>
                        <a:t>Jakie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znaczenie ma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rozbicie 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tradycyjnego zapisu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wersów</a:t>
                      </a:r>
                      <a:r>
                        <a:rPr sz="1550" spc="-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30" dirty="0">
                          <a:latin typeface="Calibri"/>
                          <a:cs typeface="Calibri"/>
                        </a:rPr>
                        <a:t>dla  </a:t>
                      </a:r>
                      <a:r>
                        <a:rPr sz="1550" spc="25" dirty="0">
                          <a:latin typeface="Calibri"/>
                          <a:cs typeface="Calibri"/>
                        </a:rPr>
                        <a:t>odbioru</a:t>
                      </a:r>
                      <a:r>
                        <a:rPr sz="155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wiersza?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100965">
                        <a:lnSpc>
                          <a:spcPct val="102800"/>
                        </a:lnSpc>
                        <a:spcBef>
                          <a:spcPts val="165"/>
                        </a:spcBef>
                      </a:pPr>
                      <a:r>
                        <a:rPr sz="155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5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.1.4)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rozpoznaje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tekście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literackim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środki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wyrazu  artystycznego </a:t>
                      </a:r>
                      <a:r>
                        <a:rPr sz="1550" spc="25" dirty="0">
                          <a:latin typeface="Calibri"/>
                          <a:cs typeface="Calibri"/>
                        </a:rPr>
                        <a:t>poznane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szkole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podstawowej oraz </a:t>
                      </a:r>
                      <a:r>
                        <a:rPr sz="1550" spc="2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środki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[…]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wersyfikacyjne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550" spc="2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w </a:t>
                      </a:r>
                      <a:r>
                        <a:rPr sz="1550" spc="1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tym </a:t>
                      </a:r>
                      <a:r>
                        <a:rPr sz="1550" spc="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przerzutnię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55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określa 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ich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funkcje;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  <a:p>
                      <a:pPr marL="80010" marR="138430">
                        <a:lnSpc>
                          <a:spcPts val="1850"/>
                        </a:lnSpc>
                        <a:spcBef>
                          <a:spcPts val="120"/>
                        </a:spcBef>
                      </a:pPr>
                      <a:r>
                        <a:rPr sz="155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II</a:t>
                      </a:r>
                      <a:r>
                        <a:rPr sz="155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.3.1)</a:t>
                      </a:r>
                      <a:r>
                        <a:rPr sz="1550" spc="8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rozumie</a:t>
                      </a:r>
                      <a:r>
                        <a:rPr sz="155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25" dirty="0">
                          <a:latin typeface="Calibri"/>
                          <a:cs typeface="Calibri"/>
                        </a:rPr>
                        <a:t>pojęcie</a:t>
                      </a:r>
                      <a:r>
                        <a:rPr sz="15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2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znaku</a:t>
                      </a:r>
                      <a:r>
                        <a:rPr sz="1550" spc="-7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językowego</a:t>
                      </a:r>
                      <a:r>
                        <a:rPr sz="1550" spc="-7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oraz</a:t>
                      </a:r>
                      <a:r>
                        <a:rPr sz="15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języka  jako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systemu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znaków; rozróżnia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typy</a:t>
                      </a:r>
                      <a:r>
                        <a:rPr sz="1550" spc="-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znaków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  <a:p>
                      <a:pPr marL="80010">
                        <a:lnSpc>
                          <a:spcPts val="1850"/>
                        </a:lnSpc>
                      </a:pPr>
                      <a:r>
                        <a:rPr sz="1550" spc="5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określa </a:t>
                      </a:r>
                      <a:r>
                        <a:rPr sz="1550" spc="2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ich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funkcje </a:t>
                      </a:r>
                      <a:r>
                        <a:rPr sz="1550" spc="2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550" spc="-8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tekście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;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  <a:p>
                      <a:pPr marL="80010" marR="201295">
                        <a:lnSpc>
                          <a:spcPct val="102800"/>
                        </a:lnSpc>
                      </a:pPr>
                      <a:r>
                        <a:rPr sz="155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II</a:t>
                      </a:r>
                      <a:r>
                        <a:rPr sz="155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.3.2)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zna </a:t>
                      </a:r>
                      <a:r>
                        <a:rPr sz="1550" spc="25" dirty="0">
                          <a:latin typeface="Calibri"/>
                          <a:cs typeface="Calibri"/>
                        </a:rPr>
                        <a:t>pojęcie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aktu komunikacji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językowej </a:t>
                      </a:r>
                      <a:r>
                        <a:rPr sz="1550" spc="25" dirty="0">
                          <a:latin typeface="Calibri"/>
                          <a:cs typeface="Calibri"/>
                        </a:rPr>
                        <a:t>oraz 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jego</a:t>
                      </a:r>
                      <a:r>
                        <a:rPr sz="15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składowe</a:t>
                      </a:r>
                      <a:r>
                        <a:rPr sz="155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550" spc="1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komunikat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5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3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nadawca</a:t>
                      </a:r>
                      <a:r>
                        <a:rPr sz="1550" spc="3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50" spc="-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2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odbiorca</a:t>
                      </a:r>
                      <a:r>
                        <a:rPr sz="1550" spc="2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50" spc="-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kod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,  kontekst,</a:t>
                      </a:r>
                      <a:r>
                        <a:rPr sz="155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kontakt).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6142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392E64"/>
                </a:solidFill>
              </a:rPr>
              <a:t>Integracja </a:t>
            </a:r>
            <a:r>
              <a:rPr spc="-10" dirty="0">
                <a:solidFill>
                  <a:srgbClr val="392E64"/>
                </a:solidFill>
              </a:rPr>
              <a:t>wewnątrzprzedmiotowa </a:t>
            </a:r>
            <a:r>
              <a:rPr dirty="0">
                <a:solidFill>
                  <a:srgbClr val="392E64"/>
                </a:solidFill>
              </a:rPr>
              <a:t>–</a:t>
            </a:r>
            <a:r>
              <a:rPr spc="-25" dirty="0">
                <a:solidFill>
                  <a:srgbClr val="392E64"/>
                </a:solidFill>
              </a:rPr>
              <a:t> </a:t>
            </a:r>
            <a:r>
              <a:rPr spc="5" dirty="0">
                <a:solidFill>
                  <a:srgbClr val="392E64"/>
                </a:solidFill>
              </a:rPr>
              <a:t>przykład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409613" y="1471697"/>
          <a:ext cx="7359015" cy="4528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3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5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17845">
                <a:tc>
                  <a:txBody>
                    <a:bodyPr/>
                    <a:lstStyle/>
                    <a:p>
                      <a:pPr marL="89344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100" b="1" spc="-15" dirty="0">
                          <a:latin typeface="Calibri"/>
                          <a:cs typeface="Calibri"/>
                        </a:rPr>
                        <a:t>Polecenie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172085" marR="149225" indent="-17145">
                        <a:lnSpc>
                          <a:spcPts val="2510"/>
                        </a:lnSpc>
                        <a:spcBef>
                          <a:spcPts val="285"/>
                        </a:spcBef>
                      </a:pPr>
                      <a:r>
                        <a:rPr sz="2100" b="1" spc="-5" dirty="0">
                          <a:latin typeface="Calibri"/>
                          <a:cs typeface="Calibri"/>
                        </a:rPr>
                        <a:t>Przykładowe umiejętności do </a:t>
                      </a:r>
                      <a:r>
                        <a:rPr sz="2100" b="1" spc="-10" dirty="0">
                          <a:latin typeface="Calibri"/>
                          <a:cs typeface="Calibri"/>
                        </a:rPr>
                        <a:t>poleceń  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uwzględniające </a:t>
                      </a:r>
                      <a:r>
                        <a:rPr sz="2100" b="1" spc="-15" dirty="0">
                          <a:latin typeface="Calibri"/>
                          <a:cs typeface="Calibri"/>
                        </a:rPr>
                        <a:t>integrację</a:t>
                      </a:r>
                      <a:r>
                        <a:rPr sz="2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kształcenia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0803">
                <a:tc>
                  <a:txBody>
                    <a:bodyPr/>
                    <a:lstStyle/>
                    <a:p>
                      <a:pPr marL="80010" marR="304165">
                        <a:lnSpc>
                          <a:spcPct val="102099"/>
                        </a:lnSpc>
                        <a:spcBef>
                          <a:spcPts val="175"/>
                        </a:spcBef>
                      </a:pPr>
                      <a:r>
                        <a:rPr sz="1550" spc="5" dirty="0">
                          <a:latin typeface="Calibri"/>
                          <a:cs typeface="Calibri"/>
                        </a:rPr>
                        <a:t>2.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Przeanalizuj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sposób zapisu 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zdań i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ich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rozbicie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55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kolejnych 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wersach. Wyjaśnij, </a:t>
                      </a:r>
                      <a:r>
                        <a:rPr sz="1550" spc="30" dirty="0">
                          <a:latin typeface="Calibri"/>
                          <a:cs typeface="Calibri"/>
                        </a:rPr>
                        <a:t>jakie 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znaczenie </a:t>
                      </a:r>
                      <a:r>
                        <a:rPr sz="1550" spc="30" dirty="0">
                          <a:latin typeface="Calibri"/>
                          <a:cs typeface="Calibri"/>
                        </a:rPr>
                        <a:t>dla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sensu tekstu</a:t>
                      </a:r>
                      <a:r>
                        <a:rPr sz="155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ma  ten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zabieg </a:t>
                      </a:r>
                      <a:r>
                        <a:rPr sz="1550" spc="25" dirty="0">
                          <a:latin typeface="Calibri"/>
                          <a:cs typeface="Calibri"/>
                        </a:rPr>
                        <a:t>składniowo- 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wersyfikacyjny.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356235">
                        <a:lnSpc>
                          <a:spcPct val="102800"/>
                        </a:lnSpc>
                        <a:spcBef>
                          <a:spcPts val="165"/>
                        </a:spcBef>
                      </a:pPr>
                      <a:r>
                        <a:rPr sz="155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5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.1.9)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rozpoznaje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tematykę i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problematykę  </a:t>
                      </a:r>
                      <a:r>
                        <a:rPr sz="1550" spc="25" dirty="0">
                          <a:latin typeface="Calibri"/>
                          <a:cs typeface="Calibri"/>
                        </a:rPr>
                        <a:t>poznanych</a:t>
                      </a:r>
                      <a:r>
                        <a:rPr sz="155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tekstów</a:t>
                      </a:r>
                      <a:r>
                        <a:rPr sz="155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oraz</a:t>
                      </a:r>
                      <a:r>
                        <a:rPr sz="15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jej</a:t>
                      </a:r>
                      <a:r>
                        <a:rPr sz="15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związek</a:t>
                      </a:r>
                      <a:r>
                        <a:rPr sz="155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z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programami  </a:t>
                      </a:r>
                      <a:r>
                        <a:rPr sz="1550" spc="25" dirty="0">
                          <a:latin typeface="Calibri"/>
                          <a:cs typeface="Calibri"/>
                        </a:rPr>
                        <a:t>epoki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literackiej,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zjawiskami społecznymi,  historycznymi, </a:t>
                      </a:r>
                      <a:r>
                        <a:rPr sz="1550" spc="1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egzystencjalnymi </a:t>
                      </a:r>
                      <a:r>
                        <a:rPr sz="1550" spc="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i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estetycznymi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;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3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poddaje </a:t>
                      </a:r>
                      <a:r>
                        <a:rPr sz="1550" spc="1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ją</a:t>
                      </a:r>
                      <a:r>
                        <a:rPr sz="1550" spc="-18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refleksji;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80010" marR="574040">
                        <a:lnSpc>
                          <a:spcPts val="1910"/>
                        </a:lnSpc>
                        <a:spcBef>
                          <a:spcPts val="5"/>
                        </a:spcBef>
                      </a:pPr>
                      <a:r>
                        <a:rPr sz="155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II</a:t>
                      </a:r>
                      <a:r>
                        <a:rPr sz="155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.1.1)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wykorzystuje </a:t>
                      </a:r>
                      <a:r>
                        <a:rPr sz="1550" spc="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wiedzę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z </a:t>
                      </a:r>
                      <a:r>
                        <a:rPr sz="1550" spc="2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dziedziny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fleksji, 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słowotwórstwa,</a:t>
                      </a:r>
                      <a:r>
                        <a:rPr sz="155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frazeologii</a:t>
                      </a:r>
                      <a:r>
                        <a:rPr sz="15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2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składni</a:t>
                      </a:r>
                      <a:r>
                        <a:rPr sz="1550" spc="-5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2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550" spc="3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3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analizie</a:t>
                      </a:r>
                      <a:r>
                        <a:rPr sz="1550" spc="-15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i  </a:t>
                      </a:r>
                      <a:r>
                        <a:rPr sz="1550" spc="1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interpretacji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tekstów</a:t>
                      </a:r>
                      <a:r>
                        <a:rPr sz="1550" spc="-23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[…];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80010">
                        <a:lnSpc>
                          <a:spcPts val="1845"/>
                        </a:lnSpc>
                      </a:pPr>
                      <a:r>
                        <a:rPr sz="155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II</a:t>
                      </a:r>
                      <a:r>
                        <a:rPr sz="155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.4.2)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wykorzystuje</a:t>
                      </a:r>
                      <a:r>
                        <a:rPr sz="155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składniowo-znaczeniowy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80010" marR="315595">
                        <a:lnSpc>
                          <a:spcPts val="1850"/>
                        </a:lnSpc>
                        <a:spcBef>
                          <a:spcPts val="125"/>
                        </a:spcBef>
                      </a:pPr>
                      <a:r>
                        <a:rPr sz="1550" spc="2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charakter</a:t>
                      </a:r>
                      <a:r>
                        <a:rPr sz="1550" spc="-12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interpunkcji</a:t>
                      </a:r>
                      <a:r>
                        <a:rPr sz="1550" spc="-12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30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30" dirty="0">
                          <a:latin typeface="Calibri"/>
                          <a:cs typeface="Calibri"/>
                        </a:rPr>
                        <a:t>uwypuklenia</a:t>
                      </a:r>
                      <a:r>
                        <a:rPr sz="155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sensów</a:t>
                      </a:r>
                      <a:r>
                        <a:rPr sz="15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[…]  tekstu.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6142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392E64"/>
                </a:solidFill>
              </a:rPr>
              <a:t>Integracja </a:t>
            </a:r>
            <a:r>
              <a:rPr spc="-10" dirty="0">
                <a:solidFill>
                  <a:srgbClr val="392E64"/>
                </a:solidFill>
              </a:rPr>
              <a:t>wewnątrzprzedmiotowa </a:t>
            </a:r>
            <a:r>
              <a:rPr dirty="0">
                <a:solidFill>
                  <a:srgbClr val="392E64"/>
                </a:solidFill>
              </a:rPr>
              <a:t>–</a:t>
            </a:r>
            <a:r>
              <a:rPr spc="-25" dirty="0">
                <a:solidFill>
                  <a:srgbClr val="392E64"/>
                </a:solidFill>
              </a:rPr>
              <a:t> </a:t>
            </a:r>
            <a:r>
              <a:rPr spc="5" dirty="0">
                <a:solidFill>
                  <a:srgbClr val="392E64"/>
                </a:solidFill>
              </a:rPr>
              <a:t>przykład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409613" y="1471698"/>
          <a:ext cx="7359015" cy="38081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3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5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17845">
                <a:tc>
                  <a:txBody>
                    <a:bodyPr/>
                    <a:lstStyle/>
                    <a:p>
                      <a:pPr marL="89344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100" b="1" spc="-15" dirty="0">
                          <a:latin typeface="Calibri"/>
                          <a:cs typeface="Calibri"/>
                        </a:rPr>
                        <a:t>Polecenie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172085" marR="149225" indent="-17145">
                        <a:lnSpc>
                          <a:spcPts val="2510"/>
                        </a:lnSpc>
                        <a:spcBef>
                          <a:spcPts val="285"/>
                        </a:spcBef>
                      </a:pPr>
                      <a:r>
                        <a:rPr sz="2100" b="1" spc="-5" dirty="0">
                          <a:latin typeface="Calibri"/>
                          <a:cs typeface="Calibri"/>
                        </a:rPr>
                        <a:t>Przykładowe umiejętności do </a:t>
                      </a:r>
                      <a:r>
                        <a:rPr sz="2100" b="1" spc="-10" dirty="0">
                          <a:latin typeface="Calibri"/>
                          <a:cs typeface="Calibri"/>
                        </a:rPr>
                        <a:t>poleceń  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uwzględniające </a:t>
                      </a:r>
                      <a:r>
                        <a:rPr sz="2100" b="1" spc="-15" dirty="0">
                          <a:latin typeface="Calibri"/>
                          <a:cs typeface="Calibri"/>
                        </a:rPr>
                        <a:t>integrację</a:t>
                      </a:r>
                      <a:r>
                        <a:rPr sz="2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kształcenia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0312">
                <a:tc>
                  <a:txBody>
                    <a:bodyPr/>
                    <a:lstStyle/>
                    <a:p>
                      <a:pPr marL="80010" marR="194310">
                        <a:lnSpc>
                          <a:spcPct val="102800"/>
                        </a:lnSpc>
                        <a:spcBef>
                          <a:spcPts val="165"/>
                        </a:spcBef>
                      </a:pPr>
                      <a:r>
                        <a:rPr sz="1550" spc="5" dirty="0">
                          <a:latin typeface="Calibri"/>
                          <a:cs typeface="Calibri"/>
                        </a:rPr>
                        <a:t>3.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Wyjaśnij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użycie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wielkiej</a:t>
                      </a:r>
                      <a:r>
                        <a:rPr sz="155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litery 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tekście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znaczenie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tego 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zabiegu </a:t>
                      </a:r>
                      <a:r>
                        <a:rPr sz="1550" spc="30" dirty="0">
                          <a:latin typeface="Calibri"/>
                          <a:cs typeface="Calibri"/>
                        </a:rPr>
                        <a:t>dla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sensu</a:t>
                      </a:r>
                      <a:r>
                        <a:rPr sz="155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wiersza.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356235">
                        <a:lnSpc>
                          <a:spcPct val="102800"/>
                        </a:lnSpc>
                        <a:spcBef>
                          <a:spcPts val="165"/>
                        </a:spcBef>
                      </a:pPr>
                      <a:r>
                        <a:rPr sz="155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5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.1.9)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rozpoznaje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tematykę i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problematykę  </a:t>
                      </a:r>
                      <a:r>
                        <a:rPr sz="1550" spc="25" dirty="0">
                          <a:latin typeface="Calibri"/>
                          <a:cs typeface="Calibri"/>
                        </a:rPr>
                        <a:t>poznanych</a:t>
                      </a:r>
                      <a:r>
                        <a:rPr sz="155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tekstów</a:t>
                      </a:r>
                      <a:r>
                        <a:rPr sz="155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oraz</a:t>
                      </a:r>
                      <a:r>
                        <a:rPr sz="15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jej</a:t>
                      </a:r>
                      <a:r>
                        <a:rPr sz="15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związek</a:t>
                      </a:r>
                      <a:r>
                        <a:rPr sz="155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z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programami  </a:t>
                      </a:r>
                      <a:r>
                        <a:rPr sz="1550" spc="25" dirty="0">
                          <a:latin typeface="Calibri"/>
                          <a:cs typeface="Calibri"/>
                        </a:rPr>
                        <a:t>epoki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literackiej,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zjawiskami społecznymi,  historycznymi, </a:t>
                      </a:r>
                      <a:r>
                        <a:rPr sz="1550" spc="1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egzystencjalnymi </a:t>
                      </a:r>
                      <a:r>
                        <a:rPr sz="1550" spc="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i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estetycznymi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;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3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poddaje </a:t>
                      </a:r>
                      <a:r>
                        <a:rPr sz="1550" spc="1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ją</a:t>
                      </a:r>
                      <a:r>
                        <a:rPr sz="1550" spc="-18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refleksji;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80010" marR="315595" lvl="2">
                        <a:lnSpc>
                          <a:spcPts val="1910"/>
                        </a:lnSpc>
                        <a:spcBef>
                          <a:spcPts val="5"/>
                        </a:spcBef>
                        <a:buClr>
                          <a:srgbClr val="C00000"/>
                        </a:buClr>
                        <a:buFont typeface="Calibri"/>
                        <a:buAutoNum type="arabicParenR" startAt="2"/>
                        <a:tabLst>
                          <a:tab pos="600710" algn="l"/>
                        </a:tabLst>
                      </a:pPr>
                      <a:r>
                        <a:rPr sz="1550" spc="5" dirty="0">
                          <a:latin typeface="Calibri"/>
                          <a:cs typeface="Calibri"/>
                        </a:rPr>
                        <a:t>wykorzystuje </a:t>
                      </a:r>
                      <a:r>
                        <a:rPr sz="1550" spc="1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składniowo-znaczeniowy  </a:t>
                      </a:r>
                      <a:r>
                        <a:rPr sz="1550" spc="2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charakter</a:t>
                      </a:r>
                      <a:r>
                        <a:rPr sz="1550" spc="-12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interpunkcji</a:t>
                      </a:r>
                      <a:r>
                        <a:rPr sz="1550" spc="-12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30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30" dirty="0">
                          <a:latin typeface="Calibri"/>
                          <a:cs typeface="Calibri"/>
                        </a:rPr>
                        <a:t>uwypuklenia</a:t>
                      </a:r>
                      <a:r>
                        <a:rPr sz="155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sensów</a:t>
                      </a:r>
                      <a:r>
                        <a:rPr sz="15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[…]  tekstu;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80010" marR="447040" lvl="2">
                        <a:lnSpc>
                          <a:spcPts val="1910"/>
                        </a:lnSpc>
                        <a:spcBef>
                          <a:spcPts val="10"/>
                        </a:spcBef>
                        <a:buClr>
                          <a:srgbClr val="C00000"/>
                        </a:buClr>
                        <a:buFont typeface="Calibri"/>
                        <a:buAutoNum type="arabicParenR" startAt="2"/>
                        <a:tabLst>
                          <a:tab pos="600710" algn="l"/>
                        </a:tabLst>
                      </a:pPr>
                      <a:r>
                        <a:rPr sz="1550" spc="15" dirty="0">
                          <a:latin typeface="Calibri"/>
                          <a:cs typeface="Calibri"/>
                        </a:rPr>
                        <a:t>rozumie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stylistyczną funkcję</a:t>
                      </a:r>
                      <a:r>
                        <a:rPr sz="1550" spc="-21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zamierzonego  </a:t>
                      </a:r>
                      <a:r>
                        <a:rPr sz="1550" spc="2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błędu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ortograficznego </a:t>
                      </a:r>
                      <a:r>
                        <a:rPr sz="1550" spc="2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w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tekście</a:t>
                      </a:r>
                      <a:r>
                        <a:rPr sz="1550" spc="-19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artystycznym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.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6142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392E64"/>
                </a:solidFill>
              </a:rPr>
              <a:t>Integracja </a:t>
            </a:r>
            <a:r>
              <a:rPr spc="-10" dirty="0">
                <a:solidFill>
                  <a:srgbClr val="392E64"/>
                </a:solidFill>
              </a:rPr>
              <a:t>wewnątrzprzedmiotowa </a:t>
            </a:r>
            <a:r>
              <a:rPr dirty="0">
                <a:solidFill>
                  <a:srgbClr val="392E64"/>
                </a:solidFill>
              </a:rPr>
              <a:t>–</a:t>
            </a:r>
            <a:r>
              <a:rPr spc="-25" dirty="0">
                <a:solidFill>
                  <a:srgbClr val="392E64"/>
                </a:solidFill>
              </a:rPr>
              <a:t> </a:t>
            </a:r>
            <a:r>
              <a:rPr spc="5" dirty="0">
                <a:solidFill>
                  <a:srgbClr val="392E64"/>
                </a:solidFill>
              </a:rPr>
              <a:t>przykład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409613" y="1471698"/>
          <a:ext cx="7359015" cy="4233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3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5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17845">
                <a:tc>
                  <a:txBody>
                    <a:bodyPr/>
                    <a:lstStyle/>
                    <a:p>
                      <a:pPr marL="89344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100" b="1" spc="-15" dirty="0">
                          <a:latin typeface="Calibri"/>
                          <a:cs typeface="Calibri"/>
                        </a:rPr>
                        <a:t>Polecenie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172085" marR="149225" indent="-17145">
                        <a:lnSpc>
                          <a:spcPts val="2510"/>
                        </a:lnSpc>
                        <a:spcBef>
                          <a:spcPts val="285"/>
                        </a:spcBef>
                      </a:pPr>
                      <a:r>
                        <a:rPr sz="2100" b="1" spc="-5" dirty="0">
                          <a:latin typeface="Calibri"/>
                          <a:cs typeface="Calibri"/>
                        </a:rPr>
                        <a:t>Przykładowe umiejętności do </a:t>
                      </a:r>
                      <a:r>
                        <a:rPr sz="2100" b="1" spc="-10" dirty="0">
                          <a:latin typeface="Calibri"/>
                          <a:cs typeface="Calibri"/>
                        </a:rPr>
                        <a:t>poleceń  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uwzględniające </a:t>
                      </a:r>
                      <a:r>
                        <a:rPr sz="2100" b="1" spc="-15" dirty="0">
                          <a:latin typeface="Calibri"/>
                          <a:cs typeface="Calibri"/>
                        </a:rPr>
                        <a:t>integrację</a:t>
                      </a:r>
                      <a:r>
                        <a:rPr sz="2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kształcenia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6003">
                <a:tc>
                  <a:txBody>
                    <a:bodyPr/>
                    <a:lstStyle/>
                    <a:p>
                      <a:pPr marL="80010" marR="331470">
                        <a:lnSpc>
                          <a:spcPct val="102800"/>
                        </a:lnSpc>
                        <a:spcBef>
                          <a:spcPts val="165"/>
                        </a:spcBef>
                      </a:pPr>
                      <a:r>
                        <a:rPr sz="1550" spc="5" dirty="0">
                          <a:latin typeface="Calibri"/>
                          <a:cs typeface="Calibri"/>
                        </a:rPr>
                        <a:t>4. </a:t>
                      </a:r>
                      <a:r>
                        <a:rPr sz="1550" spc="-5" dirty="0">
                          <a:latin typeface="Calibri"/>
                          <a:cs typeface="Calibri"/>
                        </a:rPr>
                        <a:t>Przeczytaj </a:t>
                      </a:r>
                      <a:r>
                        <a:rPr sz="1550" spc="35" dirty="0">
                          <a:latin typeface="Calibri"/>
                          <a:cs typeface="Calibri"/>
                        </a:rPr>
                        <a:t>podaną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definicję 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klasycyzmu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zastanów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się,</a:t>
                      </a:r>
                      <a:r>
                        <a:rPr sz="1550" spc="-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35" dirty="0">
                          <a:latin typeface="Calibri"/>
                          <a:cs typeface="Calibri"/>
                        </a:rPr>
                        <a:t>jak  </a:t>
                      </a:r>
                      <a:r>
                        <a:rPr sz="1550" spc="25" dirty="0">
                          <a:latin typeface="Calibri"/>
                          <a:cs typeface="Calibri"/>
                        </a:rPr>
                        <a:t>odnieść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ją </a:t>
                      </a:r>
                      <a:r>
                        <a:rPr sz="1550" spc="30" dirty="0">
                          <a:latin typeface="Calibri"/>
                          <a:cs typeface="Calibri"/>
                        </a:rPr>
                        <a:t>do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wiersza 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Rymkiewicza.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356235">
                        <a:lnSpc>
                          <a:spcPct val="102800"/>
                        </a:lnSpc>
                        <a:spcBef>
                          <a:spcPts val="165"/>
                        </a:spcBef>
                      </a:pPr>
                      <a:r>
                        <a:rPr sz="155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5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.1.9)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rozpoznaje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tematykę i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problematykę  </a:t>
                      </a:r>
                      <a:r>
                        <a:rPr sz="1550" spc="25" dirty="0">
                          <a:latin typeface="Calibri"/>
                          <a:cs typeface="Calibri"/>
                        </a:rPr>
                        <a:t>poznanych</a:t>
                      </a:r>
                      <a:r>
                        <a:rPr sz="155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tekstów</a:t>
                      </a:r>
                      <a:r>
                        <a:rPr sz="155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oraz</a:t>
                      </a:r>
                      <a:r>
                        <a:rPr sz="15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jej</a:t>
                      </a:r>
                      <a:r>
                        <a:rPr sz="15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związek</a:t>
                      </a:r>
                      <a:r>
                        <a:rPr sz="155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z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programami  </a:t>
                      </a:r>
                      <a:r>
                        <a:rPr sz="1550" spc="25" dirty="0">
                          <a:latin typeface="Calibri"/>
                          <a:cs typeface="Calibri"/>
                        </a:rPr>
                        <a:t>epoki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literackiej,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zjawiskami społecznymi,  historycznymi, </a:t>
                      </a:r>
                      <a:r>
                        <a:rPr sz="1550" spc="1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egzystencjalnymi </a:t>
                      </a:r>
                      <a:r>
                        <a:rPr sz="1550" spc="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i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estetycznymi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;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3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poddaje </a:t>
                      </a:r>
                      <a:r>
                        <a:rPr sz="1550" spc="1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ją</a:t>
                      </a:r>
                      <a:r>
                        <a:rPr sz="1550" spc="-18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refleksji;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80010" marR="125095">
                        <a:lnSpc>
                          <a:spcPts val="1910"/>
                        </a:lnSpc>
                        <a:spcBef>
                          <a:spcPts val="5"/>
                        </a:spcBef>
                      </a:pPr>
                      <a:r>
                        <a:rPr sz="155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5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.1.15)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wykorzystuje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interpretacji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utworów 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literackich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potrzebne </a:t>
                      </a:r>
                      <a:r>
                        <a:rPr sz="1550" spc="-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konteksty</a:t>
                      </a:r>
                      <a:r>
                        <a:rPr sz="1550" spc="-5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szczególnie</a:t>
                      </a:r>
                      <a:r>
                        <a:rPr sz="155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kontekst </a:t>
                      </a:r>
                      <a:r>
                        <a:rPr sz="1550" spc="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historycznoliteracki</a:t>
                      </a:r>
                      <a:r>
                        <a:rPr sz="1550" spc="-6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[…];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80010" marR="1252220">
                        <a:lnSpc>
                          <a:spcPts val="1910"/>
                        </a:lnSpc>
                        <a:spcBef>
                          <a:spcPts val="10"/>
                        </a:spcBef>
                      </a:pPr>
                      <a:r>
                        <a:rPr sz="155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15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.3) </a:t>
                      </a:r>
                      <a:r>
                        <a:rPr sz="1550" spc="-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korzysta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z </a:t>
                      </a:r>
                      <a:r>
                        <a:rPr sz="1550" spc="1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literatury naukowej</a:t>
                      </a:r>
                      <a:r>
                        <a:rPr sz="1550" spc="-19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30" dirty="0">
                          <a:latin typeface="Calibri"/>
                          <a:cs typeface="Calibri"/>
                        </a:rPr>
                        <a:t>lub 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popularnonaukowej;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80010">
                        <a:lnSpc>
                          <a:spcPts val="1775"/>
                        </a:lnSpc>
                      </a:pPr>
                      <a:r>
                        <a:rPr sz="155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15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.8)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posługuje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się </a:t>
                      </a:r>
                      <a:r>
                        <a:rPr sz="1550" spc="2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słownikami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[…]</a:t>
                      </a:r>
                      <a:r>
                        <a:rPr sz="1550" spc="-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specjalistycznymi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550" spc="5" dirty="0">
                          <a:latin typeface="Calibri"/>
                          <a:cs typeface="Calibri"/>
                        </a:rPr>
                        <a:t>[…].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 dirty="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6142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392E64"/>
                </a:solidFill>
              </a:rPr>
              <a:t>Integracja </a:t>
            </a:r>
            <a:r>
              <a:rPr spc="-10" dirty="0">
                <a:solidFill>
                  <a:srgbClr val="392E64"/>
                </a:solidFill>
              </a:rPr>
              <a:t>wewnątrzprzedmiotowa </a:t>
            </a:r>
            <a:r>
              <a:rPr dirty="0">
                <a:solidFill>
                  <a:srgbClr val="392E64"/>
                </a:solidFill>
              </a:rPr>
              <a:t>–</a:t>
            </a:r>
            <a:r>
              <a:rPr spc="-25" dirty="0">
                <a:solidFill>
                  <a:srgbClr val="392E64"/>
                </a:solidFill>
              </a:rPr>
              <a:t> </a:t>
            </a:r>
            <a:r>
              <a:rPr spc="5" dirty="0">
                <a:solidFill>
                  <a:srgbClr val="392E64"/>
                </a:solidFill>
              </a:rPr>
              <a:t>przykład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409613" y="1471698"/>
          <a:ext cx="7359015" cy="38081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3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5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17845">
                <a:tc>
                  <a:txBody>
                    <a:bodyPr/>
                    <a:lstStyle/>
                    <a:p>
                      <a:pPr marL="89344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100" b="1" spc="-15" dirty="0">
                          <a:latin typeface="Calibri"/>
                          <a:cs typeface="Calibri"/>
                        </a:rPr>
                        <a:t>Polecenie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172085" marR="149225" indent="-17145">
                        <a:lnSpc>
                          <a:spcPts val="2510"/>
                        </a:lnSpc>
                        <a:spcBef>
                          <a:spcPts val="285"/>
                        </a:spcBef>
                      </a:pPr>
                      <a:r>
                        <a:rPr sz="2100" b="1" spc="-5" dirty="0">
                          <a:latin typeface="Calibri"/>
                          <a:cs typeface="Calibri"/>
                        </a:rPr>
                        <a:t>Przykładowe umiejętności do </a:t>
                      </a:r>
                      <a:r>
                        <a:rPr sz="2100" b="1" spc="-10" dirty="0">
                          <a:latin typeface="Calibri"/>
                          <a:cs typeface="Calibri"/>
                        </a:rPr>
                        <a:t>poleceń  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uwzględniające </a:t>
                      </a:r>
                      <a:r>
                        <a:rPr sz="2100" b="1" spc="-15" dirty="0">
                          <a:latin typeface="Calibri"/>
                          <a:cs typeface="Calibri"/>
                        </a:rPr>
                        <a:t>integrację</a:t>
                      </a:r>
                      <a:r>
                        <a:rPr sz="2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kształcenia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0312">
                <a:tc>
                  <a:txBody>
                    <a:bodyPr/>
                    <a:lstStyle/>
                    <a:p>
                      <a:pPr marL="80010" marR="297815">
                        <a:lnSpc>
                          <a:spcPct val="102800"/>
                        </a:lnSpc>
                        <a:spcBef>
                          <a:spcPts val="165"/>
                        </a:spcBef>
                      </a:pPr>
                      <a:r>
                        <a:rPr sz="1550" spc="5" dirty="0">
                          <a:latin typeface="Calibri"/>
                          <a:cs typeface="Calibri"/>
                        </a:rPr>
                        <a:t>5.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Wyjaśnij, </a:t>
                      </a:r>
                      <a:r>
                        <a:rPr sz="1550" spc="25" dirty="0">
                          <a:latin typeface="Calibri"/>
                          <a:cs typeface="Calibri"/>
                        </a:rPr>
                        <a:t>jakiej odpowiedzi  autor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tekstu </a:t>
                      </a:r>
                      <a:r>
                        <a:rPr sz="1550" i="1" spc="20" dirty="0">
                          <a:latin typeface="Calibri"/>
                          <a:cs typeface="Calibri"/>
                        </a:rPr>
                        <a:t>Czym </a:t>
                      </a:r>
                      <a:r>
                        <a:rPr sz="1550" i="1" dirty="0">
                          <a:latin typeface="Calibri"/>
                          <a:cs typeface="Calibri"/>
                        </a:rPr>
                        <a:t>jest  </a:t>
                      </a:r>
                      <a:r>
                        <a:rPr sz="1550" i="1" spc="10" dirty="0">
                          <a:latin typeface="Calibri"/>
                          <a:cs typeface="Calibri"/>
                        </a:rPr>
                        <a:t>klasycyzm?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udziela </a:t>
                      </a:r>
                      <a:r>
                        <a:rPr sz="1550" spc="25" dirty="0">
                          <a:latin typeface="Calibri"/>
                          <a:cs typeface="Calibri"/>
                        </a:rPr>
                        <a:t>na</a:t>
                      </a:r>
                      <a:r>
                        <a:rPr sz="155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30" dirty="0">
                          <a:latin typeface="Calibri"/>
                          <a:cs typeface="Calibri"/>
                        </a:rPr>
                        <a:t>pytanie  </a:t>
                      </a:r>
                      <a:r>
                        <a:rPr sz="1550" spc="25" dirty="0">
                          <a:latin typeface="Calibri"/>
                          <a:cs typeface="Calibri"/>
                        </a:rPr>
                        <a:t>postawione</a:t>
                      </a:r>
                      <a:r>
                        <a:rPr sz="1550" spc="-2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w tytule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wiersza.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321945">
                        <a:lnSpc>
                          <a:spcPct val="102800"/>
                        </a:lnSpc>
                        <a:spcBef>
                          <a:spcPts val="165"/>
                        </a:spcBef>
                      </a:pPr>
                      <a:r>
                        <a:rPr sz="155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5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.1.5) </a:t>
                      </a:r>
                      <a:r>
                        <a:rPr sz="1550" spc="25" dirty="0">
                          <a:latin typeface="Calibri"/>
                          <a:cs typeface="Calibri"/>
                        </a:rPr>
                        <a:t>omawia </a:t>
                      </a:r>
                      <a:r>
                        <a:rPr sz="1550" spc="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funkcje </a:t>
                      </a:r>
                      <a:r>
                        <a:rPr sz="1550" spc="2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elementów </a:t>
                      </a:r>
                      <a:r>
                        <a:rPr sz="1550" spc="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konstrukcyjnych  </a:t>
                      </a:r>
                      <a:r>
                        <a:rPr sz="1550" spc="1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utworu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tym </a:t>
                      </a:r>
                      <a:r>
                        <a:rPr sz="1550" spc="1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tytułu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550" spc="25" dirty="0">
                          <a:latin typeface="Calibri"/>
                          <a:cs typeface="Calibri"/>
                        </a:rPr>
                        <a:t>podtytułu,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motta,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puenty,  </a:t>
                      </a:r>
                      <a:r>
                        <a:rPr sz="1550" spc="25" dirty="0">
                          <a:latin typeface="Calibri"/>
                          <a:cs typeface="Calibri"/>
                        </a:rPr>
                        <a:t>punktu kulminacyjnego;</a:t>
                      </a:r>
                      <a:r>
                        <a:rPr sz="155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(kl.IV-VI);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80010" marR="356235">
                        <a:lnSpc>
                          <a:spcPct val="101899"/>
                        </a:lnSpc>
                        <a:spcBef>
                          <a:spcPts val="15"/>
                        </a:spcBef>
                      </a:pPr>
                      <a:r>
                        <a:rPr sz="155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5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.1.9)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rozpoznaje </a:t>
                      </a:r>
                      <a:r>
                        <a:rPr sz="1550" spc="5" dirty="0">
                          <a:latin typeface="Calibri"/>
                          <a:cs typeface="Calibri"/>
                        </a:rPr>
                        <a:t>tematykę i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problematykę  </a:t>
                      </a:r>
                      <a:r>
                        <a:rPr sz="1550" spc="25" dirty="0">
                          <a:latin typeface="Calibri"/>
                          <a:cs typeface="Calibri"/>
                        </a:rPr>
                        <a:t>poznanych</a:t>
                      </a:r>
                      <a:r>
                        <a:rPr sz="155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tekstów</a:t>
                      </a:r>
                      <a:r>
                        <a:rPr sz="155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oraz</a:t>
                      </a:r>
                      <a:r>
                        <a:rPr sz="15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jej</a:t>
                      </a:r>
                      <a:r>
                        <a:rPr sz="15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związek</a:t>
                      </a:r>
                      <a:r>
                        <a:rPr sz="1550" spc="4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z </a:t>
                      </a:r>
                      <a:r>
                        <a:rPr sz="1550" spc="1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programami  </a:t>
                      </a:r>
                      <a:r>
                        <a:rPr sz="1550" spc="2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epoki </a:t>
                      </a:r>
                      <a:r>
                        <a:rPr sz="1550" spc="2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literackiej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zjawiskami społecznymi,  historycznymi, </a:t>
                      </a:r>
                      <a:r>
                        <a:rPr sz="1550" spc="1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egzystencjalnymi </a:t>
                      </a:r>
                      <a:r>
                        <a:rPr sz="1550" spc="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i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estetycznymi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;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3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poddaje </a:t>
                      </a:r>
                      <a:r>
                        <a:rPr sz="1550" spc="1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ją</a:t>
                      </a:r>
                      <a:r>
                        <a:rPr sz="1550" spc="-18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refleksji</a:t>
                      </a:r>
                      <a:r>
                        <a:rPr sz="1550" spc="10" dirty="0">
                          <a:latin typeface="Calibri"/>
                          <a:cs typeface="Calibri"/>
                        </a:rPr>
                        <a:t>.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67300" y="3097119"/>
            <a:ext cx="7893050" cy="2230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700" b="1" spc="-5" dirty="0">
                <a:solidFill>
                  <a:srgbClr val="392E64"/>
                </a:solidFill>
                <a:latin typeface="Myriad Pro Cond"/>
                <a:cs typeface="Myriad Pro Cond"/>
              </a:rPr>
              <a:t>Rola </a:t>
            </a:r>
            <a:r>
              <a:rPr sz="3700" b="1" spc="-15" dirty="0">
                <a:solidFill>
                  <a:srgbClr val="392E64"/>
                </a:solidFill>
                <a:latin typeface="Myriad Pro Cond"/>
                <a:cs typeface="Myriad Pro Cond"/>
              </a:rPr>
              <a:t>kontekstów </a:t>
            </a:r>
            <a:r>
              <a:rPr sz="3700" b="1" dirty="0">
                <a:solidFill>
                  <a:srgbClr val="392E64"/>
                </a:solidFill>
                <a:latin typeface="Myriad Pro Cond"/>
                <a:cs typeface="Myriad Pro Cond"/>
              </a:rPr>
              <a:t>w </a:t>
            </a:r>
            <a:r>
              <a:rPr sz="3700" b="1" spc="5" dirty="0">
                <a:solidFill>
                  <a:srgbClr val="392E64"/>
                </a:solidFill>
                <a:latin typeface="Myriad Pro Cond"/>
                <a:cs typeface="Myriad Pro Cond"/>
              </a:rPr>
              <a:t>czytaniu </a:t>
            </a:r>
            <a:r>
              <a:rPr sz="3700" b="1" spc="-15" dirty="0">
                <a:solidFill>
                  <a:srgbClr val="392E64"/>
                </a:solidFill>
                <a:latin typeface="Myriad Pro Cond"/>
                <a:cs typeface="Myriad Pro Cond"/>
              </a:rPr>
              <a:t>utworów </a:t>
            </a:r>
            <a:r>
              <a:rPr sz="3700" b="1" spc="-5" dirty="0">
                <a:solidFill>
                  <a:srgbClr val="392E64"/>
                </a:solidFill>
                <a:latin typeface="Myriad Pro Cond"/>
                <a:cs typeface="Myriad Pro Cond"/>
              </a:rPr>
              <a:t>literackich  </a:t>
            </a:r>
            <a:r>
              <a:rPr sz="3700" b="1" dirty="0">
                <a:solidFill>
                  <a:srgbClr val="392E64"/>
                </a:solidFill>
                <a:latin typeface="Myriad Pro Cond"/>
                <a:cs typeface="Myriad Pro Cond"/>
              </a:rPr>
              <a:t>i </a:t>
            </a:r>
            <a:r>
              <a:rPr sz="3700" b="1" spc="-5" dirty="0">
                <a:solidFill>
                  <a:srgbClr val="392E64"/>
                </a:solidFill>
                <a:latin typeface="Myriad Pro Cond"/>
                <a:cs typeface="Myriad Pro Cond"/>
              </a:rPr>
              <a:t>odbiorze </a:t>
            </a:r>
            <a:r>
              <a:rPr sz="3700" b="1" spc="-15" dirty="0">
                <a:solidFill>
                  <a:srgbClr val="392E64"/>
                </a:solidFill>
                <a:latin typeface="Myriad Pro Cond"/>
                <a:cs typeface="Myriad Pro Cond"/>
              </a:rPr>
              <a:t>tekstów</a:t>
            </a:r>
            <a:r>
              <a:rPr sz="3700" b="1" dirty="0">
                <a:solidFill>
                  <a:srgbClr val="392E64"/>
                </a:solidFill>
                <a:latin typeface="Myriad Pro Cond"/>
                <a:cs typeface="Myriad Pro Cond"/>
              </a:rPr>
              <a:t> </a:t>
            </a:r>
            <a:r>
              <a:rPr sz="3700" b="1" spc="5" dirty="0">
                <a:solidFill>
                  <a:srgbClr val="392E64"/>
                </a:solidFill>
                <a:latin typeface="Myriad Pro Cond"/>
                <a:cs typeface="Myriad Pro Cond"/>
              </a:rPr>
              <a:t>kultury</a:t>
            </a:r>
            <a:endParaRPr sz="3700">
              <a:latin typeface="Myriad Pro Cond"/>
              <a:cs typeface="Myriad Pro Cond"/>
            </a:endParaRPr>
          </a:p>
          <a:p>
            <a:pPr marL="12700" marR="316230">
              <a:lnSpc>
                <a:spcPct val="100000"/>
              </a:lnSpc>
              <a:spcBef>
                <a:spcPts val="1275"/>
              </a:spcBef>
            </a:pPr>
            <a:r>
              <a:rPr sz="3000" b="1" dirty="0">
                <a:solidFill>
                  <a:srgbClr val="706F6F"/>
                </a:solidFill>
                <a:latin typeface="Myriad Pro Cond"/>
                <a:cs typeface="Myriad Pro Cond"/>
              </a:rPr>
              <a:t>na </a:t>
            </a:r>
            <a:r>
              <a:rPr sz="3000" b="1" spc="-5" dirty="0">
                <a:solidFill>
                  <a:srgbClr val="706F6F"/>
                </a:solidFill>
                <a:latin typeface="Myriad Pro Cond"/>
                <a:cs typeface="Myriad Pro Cond"/>
              </a:rPr>
              <a:t>lekcjach </a:t>
            </a:r>
            <a:r>
              <a:rPr sz="3000" b="1" spc="5" dirty="0">
                <a:solidFill>
                  <a:srgbClr val="706F6F"/>
                </a:solidFill>
                <a:latin typeface="Myriad Pro Cond"/>
                <a:cs typeface="Myriad Pro Cond"/>
              </a:rPr>
              <a:t>języka </a:t>
            </a:r>
            <a:r>
              <a:rPr sz="3000" b="1" spc="-5" dirty="0">
                <a:solidFill>
                  <a:srgbClr val="706F6F"/>
                </a:solidFill>
                <a:latin typeface="Myriad Pro Cond"/>
                <a:cs typeface="Myriad Pro Cond"/>
              </a:rPr>
              <a:t>polskiego </a:t>
            </a:r>
            <a:r>
              <a:rPr sz="3000" b="1" dirty="0">
                <a:solidFill>
                  <a:srgbClr val="706F6F"/>
                </a:solidFill>
                <a:latin typeface="Myriad Pro Cond"/>
                <a:cs typeface="Myriad Pro Cond"/>
              </a:rPr>
              <a:t>w </a:t>
            </a:r>
            <a:r>
              <a:rPr sz="3000" b="1" spc="-10" dirty="0">
                <a:solidFill>
                  <a:srgbClr val="706F6F"/>
                </a:solidFill>
                <a:latin typeface="Myriad Pro Cond"/>
                <a:cs typeface="Myriad Pro Cond"/>
              </a:rPr>
              <a:t>szkole </a:t>
            </a:r>
            <a:r>
              <a:rPr sz="3000" b="1" spc="-15" dirty="0">
                <a:solidFill>
                  <a:srgbClr val="706F6F"/>
                </a:solidFill>
                <a:latin typeface="Myriad Pro Cond"/>
                <a:cs typeface="Myriad Pro Cond"/>
              </a:rPr>
              <a:t>ponadpodstawowej  </a:t>
            </a:r>
            <a:r>
              <a:rPr sz="3000" b="1" spc="10" dirty="0">
                <a:solidFill>
                  <a:srgbClr val="706F6F"/>
                </a:solidFill>
                <a:latin typeface="Myriad Pro Cond"/>
                <a:cs typeface="Myriad Pro Cond"/>
              </a:rPr>
              <a:t>Cz.2.</a:t>
            </a:r>
            <a:endParaRPr sz="3000">
              <a:latin typeface="Myriad Pro Cond"/>
              <a:cs typeface="Myriad Pro C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707135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>
                <a:solidFill>
                  <a:srgbClr val="392E64"/>
                </a:solidFill>
              </a:rPr>
              <a:t>Cztery </a:t>
            </a:r>
            <a:r>
              <a:rPr dirty="0">
                <a:solidFill>
                  <a:srgbClr val="392E64"/>
                </a:solidFill>
              </a:rPr>
              <a:t>porządki </a:t>
            </a:r>
            <a:r>
              <a:rPr spc="-10" dirty="0">
                <a:solidFill>
                  <a:srgbClr val="392E64"/>
                </a:solidFill>
              </a:rPr>
              <a:t>lekturowe </a:t>
            </a:r>
            <a:r>
              <a:rPr dirty="0">
                <a:solidFill>
                  <a:srgbClr val="392E64"/>
                </a:solidFill>
              </a:rPr>
              <a:t>w </a:t>
            </a:r>
            <a:r>
              <a:rPr spc="-5" dirty="0">
                <a:solidFill>
                  <a:srgbClr val="392E64"/>
                </a:solidFill>
              </a:rPr>
              <a:t>podstawie</a:t>
            </a:r>
            <a:r>
              <a:rPr spc="-80" dirty="0">
                <a:solidFill>
                  <a:srgbClr val="392E64"/>
                </a:solidFill>
              </a:rPr>
              <a:t> </a:t>
            </a:r>
            <a:r>
              <a:rPr spc="-10" dirty="0">
                <a:solidFill>
                  <a:srgbClr val="392E64"/>
                </a:solidFill>
              </a:rPr>
              <a:t>programowej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21249"/>
            <a:ext cx="8289290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Reprezentatywność historycznoliteracka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kulturowa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Reprezentatywność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gatunkowa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Czytelność </a:t>
            </a:r>
            <a:r>
              <a:rPr sz="2400" spc="-10" dirty="0">
                <a:latin typeface="Calibri"/>
                <a:cs typeface="Calibri"/>
              </a:rPr>
              <a:t>problemu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Nośność </a:t>
            </a:r>
            <a:r>
              <a:rPr sz="2400" spc="-30" dirty="0">
                <a:latin typeface="Calibri"/>
                <a:cs typeface="Calibri"/>
              </a:rPr>
              <a:t>ze </a:t>
            </a:r>
            <a:r>
              <a:rPr sz="2400" spc="-10" dirty="0">
                <a:latin typeface="Calibri"/>
                <a:cs typeface="Calibri"/>
              </a:rPr>
              <a:t>względu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spc="-10" dirty="0">
                <a:latin typeface="Calibri"/>
                <a:cs typeface="Calibri"/>
              </a:rPr>
              <a:t>doświadczenie egzystencjalne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społeczne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49434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Konteksty </a:t>
            </a:r>
            <a:r>
              <a:rPr dirty="0"/>
              <a:t>w </a:t>
            </a:r>
            <a:r>
              <a:rPr spc="-5" dirty="0"/>
              <a:t>podstawie</a:t>
            </a:r>
            <a:r>
              <a:rPr spc="-55" dirty="0"/>
              <a:t> </a:t>
            </a:r>
            <a:r>
              <a:rPr spc="-10" dirty="0"/>
              <a:t>programowej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21249"/>
            <a:ext cx="4045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1.	</a:t>
            </a:r>
            <a:r>
              <a:rPr sz="2400" spc="-10" dirty="0">
                <a:latin typeface="Calibri"/>
                <a:cs typeface="Calibri"/>
              </a:rPr>
              <a:t>Czytanie </a:t>
            </a:r>
            <a:r>
              <a:rPr sz="2400" spc="-15" dirty="0">
                <a:latin typeface="Calibri"/>
                <a:cs typeface="Calibri"/>
              </a:rPr>
              <a:t>utworów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literackich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320360" y="1915633"/>
          <a:ext cx="7539990" cy="42120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6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3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6066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50" b="1" spc="25" dirty="0">
                          <a:latin typeface="Calibri"/>
                          <a:cs typeface="Calibri"/>
                        </a:rPr>
                        <a:t>Poziom</a:t>
                      </a:r>
                      <a:r>
                        <a:rPr sz="155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20" dirty="0">
                          <a:latin typeface="Calibri"/>
                          <a:cs typeface="Calibri"/>
                        </a:rPr>
                        <a:t>podstawowy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50" b="1" spc="25" dirty="0">
                          <a:latin typeface="Calibri"/>
                          <a:cs typeface="Calibri"/>
                        </a:rPr>
                        <a:t>Poziom</a:t>
                      </a:r>
                      <a:r>
                        <a:rPr sz="155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10" dirty="0">
                          <a:latin typeface="Calibri"/>
                          <a:cs typeface="Calibri"/>
                        </a:rPr>
                        <a:t>rozszerzony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2397">
                <a:tc>
                  <a:txBody>
                    <a:bodyPr/>
                    <a:lstStyle/>
                    <a:p>
                      <a:pPr marL="80010" marR="212090">
                        <a:lnSpc>
                          <a:spcPct val="104500"/>
                        </a:lnSpc>
                        <a:spcBef>
                          <a:spcPts val="210"/>
                        </a:spcBef>
                      </a:pPr>
                      <a:r>
                        <a:rPr sz="1350" spc="20" dirty="0">
                          <a:latin typeface="Calibri"/>
                          <a:cs typeface="Calibri"/>
                        </a:rPr>
                        <a:t>9)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Rozpoznaje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tematykę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problematykę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poznanych 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tekstów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oraz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jej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związek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z programem epoki 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literackiej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z programami epoki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literackiej,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zjawiskami  społecznymi,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historycznymi,</a:t>
                      </a:r>
                      <a:r>
                        <a:rPr sz="135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egzystencjalnymi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350" spc="5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estetycznymi; poddaje ją</a:t>
                      </a:r>
                      <a:r>
                        <a:rPr sz="1350" spc="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refleksji;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179705">
                        <a:lnSpc>
                          <a:spcPct val="103800"/>
                        </a:lnSpc>
                        <a:spcBef>
                          <a:spcPts val="220"/>
                        </a:spcBef>
                      </a:pPr>
                      <a:r>
                        <a:rPr sz="1350" spc="20" dirty="0">
                          <a:latin typeface="Calibri"/>
                          <a:cs typeface="Calibri"/>
                        </a:rPr>
                        <a:t>3)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rozpoznaje </a:t>
                      </a:r>
                      <a:r>
                        <a:rPr sz="1350" spc="25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utworach cechy prądów  literackich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artystycznych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oraz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odczytuje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ich 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funkcje;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2402">
                <a:tc>
                  <a:txBody>
                    <a:bodyPr/>
                    <a:lstStyle/>
                    <a:p>
                      <a:pPr marL="80010" marR="384175">
                        <a:lnSpc>
                          <a:spcPct val="103800"/>
                        </a:lnSpc>
                        <a:spcBef>
                          <a:spcPts val="220"/>
                        </a:spcBef>
                      </a:pPr>
                      <a:r>
                        <a:rPr sz="1350" spc="25" dirty="0">
                          <a:latin typeface="Calibri"/>
                          <a:cs typeface="Calibri"/>
                        </a:rPr>
                        <a:t>11)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rozumie pojęcie </a:t>
                      </a:r>
                      <a:r>
                        <a:rPr sz="1350" spc="20" dirty="0">
                          <a:latin typeface="Calibri"/>
                          <a:cs typeface="Calibri"/>
                        </a:rPr>
                        <a:t>motywu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literackiego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toposu, 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rozpoznaje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podstawowe </a:t>
                      </a:r>
                      <a:r>
                        <a:rPr sz="1350" spc="20" dirty="0">
                          <a:latin typeface="Calibri"/>
                          <a:cs typeface="Calibri"/>
                        </a:rPr>
                        <a:t>motywy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toposy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oraz 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dostrzega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żywotność </a:t>
                      </a:r>
                      <a:r>
                        <a:rPr sz="1350" spc="20" dirty="0">
                          <a:latin typeface="Calibri"/>
                          <a:cs typeface="Calibri"/>
                        </a:rPr>
                        <a:t>motywów</a:t>
                      </a:r>
                      <a:r>
                        <a:rPr sz="13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biblijnych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80010" marR="257175">
                        <a:lnSpc>
                          <a:spcPct val="101800"/>
                        </a:lnSpc>
                        <a:spcBef>
                          <a:spcPts val="70"/>
                        </a:spcBef>
                      </a:pPr>
                      <a:r>
                        <a:rPr sz="1350" spc="5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antycznych </a:t>
                      </a:r>
                      <a:r>
                        <a:rPr sz="1350" spc="25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utworach literackich;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określa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ich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rolę  </a:t>
                      </a:r>
                      <a:r>
                        <a:rPr sz="1350" spc="25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tworzeniu znaczeń</a:t>
                      </a:r>
                      <a:r>
                        <a:rPr sz="13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uniwersalnych;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160020">
                        <a:lnSpc>
                          <a:spcPct val="103800"/>
                        </a:lnSpc>
                        <a:spcBef>
                          <a:spcPts val="220"/>
                        </a:spcBef>
                      </a:pPr>
                      <a:r>
                        <a:rPr sz="1350" spc="20" dirty="0">
                          <a:latin typeface="Calibri"/>
                          <a:cs typeface="Calibri"/>
                        </a:rPr>
                        <a:t>4)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rozróżnia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grupę literacką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i pokolenie  literackie; rozpoznaje założenia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programowe  </a:t>
                      </a:r>
                      <a:r>
                        <a:rPr sz="1350" spc="25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utworach literackich różnych</a:t>
                      </a:r>
                      <a:r>
                        <a:rPr sz="135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epok;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1192">
                <a:tc>
                  <a:txBody>
                    <a:bodyPr/>
                    <a:lstStyle/>
                    <a:p>
                      <a:pPr marL="80010" marR="231775">
                        <a:lnSpc>
                          <a:spcPct val="105800"/>
                        </a:lnSpc>
                        <a:spcBef>
                          <a:spcPts val="190"/>
                        </a:spcBef>
                      </a:pPr>
                      <a:r>
                        <a:rPr sz="1350" spc="25" dirty="0">
                          <a:latin typeface="Calibri"/>
                          <a:cs typeface="Calibri"/>
                        </a:rPr>
                        <a:t>12) w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interpretacji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utworów literackich odwołuje się 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do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tekstów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poznanych </a:t>
                      </a:r>
                      <a:r>
                        <a:rPr sz="1350" spc="2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35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szkole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80010" marR="736600">
                        <a:lnSpc>
                          <a:spcPts val="1710"/>
                        </a:lnSpc>
                        <a:spcBef>
                          <a:spcPts val="10"/>
                        </a:spcBef>
                      </a:pPr>
                      <a:r>
                        <a:rPr sz="1350" spc="5" dirty="0">
                          <a:latin typeface="Calibri"/>
                          <a:cs typeface="Calibri"/>
                        </a:rPr>
                        <a:t>podstawowej, </a:t>
                      </a:r>
                      <a:r>
                        <a:rPr sz="1350" spc="25" dirty="0">
                          <a:latin typeface="Calibri"/>
                          <a:cs typeface="Calibri"/>
                        </a:rPr>
                        <a:t>w tym: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trenów i pieśni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Jana 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Kochanowskiego,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bajek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Ignacego</a:t>
                      </a:r>
                      <a:r>
                        <a:rPr sz="13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Krasickiego,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80010">
                        <a:lnSpc>
                          <a:spcPts val="1580"/>
                        </a:lnSpc>
                      </a:pPr>
                      <a:r>
                        <a:rPr sz="1350" i="1" spc="20" dirty="0">
                          <a:latin typeface="Calibri"/>
                          <a:cs typeface="Calibri"/>
                        </a:rPr>
                        <a:t>Dziadów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cz. </a:t>
                      </a:r>
                      <a:r>
                        <a:rPr sz="1350" spc="-5" dirty="0">
                          <a:latin typeface="Calibri"/>
                          <a:cs typeface="Calibri"/>
                        </a:rPr>
                        <a:t>II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oraz </a:t>
                      </a:r>
                      <a:r>
                        <a:rPr sz="1350" i="1" spc="25" dirty="0">
                          <a:latin typeface="Calibri"/>
                          <a:cs typeface="Calibri"/>
                        </a:rPr>
                        <a:t>Pana </a:t>
                      </a:r>
                      <a:r>
                        <a:rPr sz="1350" i="1" spc="-5" dirty="0">
                          <a:latin typeface="Calibri"/>
                          <a:cs typeface="Calibri"/>
                        </a:rPr>
                        <a:t>Tadeusza</a:t>
                      </a:r>
                      <a:r>
                        <a:rPr sz="1350" i="1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Adama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350" spc="15" dirty="0">
                          <a:latin typeface="Calibri"/>
                          <a:cs typeface="Calibri"/>
                        </a:rPr>
                        <a:t>Mickiewicza, </a:t>
                      </a:r>
                      <a:r>
                        <a:rPr sz="1350" i="1" spc="15" dirty="0">
                          <a:latin typeface="Calibri"/>
                          <a:cs typeface="Calibri"/>
                        </a:rPr>
                        <a:t>Zemsty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Aleksandra 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Fredry,</a:t>
                      </a:r>
                      <a:r>
                        <a:rPr sz="135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i="1" spc="15" dirty="0">
                          <a:latin typeface="Calibri"/>
                          <a:cs typeface="Calibri"/>
                        </a:rPr>
                        <a:t>Balladyny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350" spc="10" dirty="0">
                          <a:latin typeface="Calibri"/>
                          <a:cs typeface="Calibri"/>
                        </a:rPr>
                        <a:t>Juliusza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 Słowackiego;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142875">
                        <a:lnSpc>
                          <a:spcPct val="103800"/>
                        </a:lnSpc>
                        <a:spcBef>
                          <a:spcPts val="220"/>
                        </a:spcBef>
                      </a:pPr>
                      <a:r>
                        <a:rPr sz="1350" spc="20" dirty="0">
                          <a:latin typeface="Calibri"/>
                          <a:cs typeface="Calibri"/>
                        </a:rPr>
                        <a:t>5)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rozpoznaje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mitologizację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demitologizację  </a:t>
                      </a:r>
                      <a:r>
                        <a:rPr sz="1350" spc="25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utworach literackich, rozumie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ich 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uniwersalny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charakter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oraz</a:t>
                      </a:r>
                      <a:r>
                        <a:rPr sz="135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rolę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350" spc="2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interpretacji;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49434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Konteksty </a:t>
            </a:r>
            <a:r>
              <a:rPr dirty="0"/>
              <a:t>w </a:t>
            </a:r>
            <a:r>
              <a:rPr spc="-5" dirty="0"/>
              <a:t>podstawie</a:t>
            </a:r>
            <a:r>
              <a:rPr spc="-55" dirty="0"/>
              <a:t> </a:t>
            </a:r>
            <a:r>
              <a:rPr spc="-10" dirty="0"/>
              <a:t>programowej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21249"/>
            <a:ext cx="4045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1.	</a:t>
            </a:r>
            <a:r>
              <a:rPr sz="2400" spc="-10" dirty="0">
                <a:latin typeface="Calibri"/>
                <a:cs typeface="Calibri"/>
              </a:rPr>
              <a:t>Czytanie </a:t>
            </a:r>
            <a:r>
              <a:rPr sz="2400" spc="-15" dirty="0">
                <a:latin typeface="Calibri"/>
                <a:cs typeface="Calibri"/>
              </a:rPr>
              <a:t>utworów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literackich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50246"/>
              </p:ext>
            </p:extLst>
          </p:nvPr>
        </p:nvGraphicFramePr>
        <p:xfrm>
          <a:off x="2304542" y="1927284"/>
          <a:ext cx="7571740" cy="41936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7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4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6066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50" b="1" spc="25" dirty="0">
                          <a:latin typeface="Calibri"/>
                          <a:cs typeface="Calibri"/>
                        </a:rPr>
                        <a:t>Poziom</a:t>
                      </a:r>
                      <a:r>
                        <a:rPr sz="155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20" dirty="0">
                          <a:latin typeface="Calibri"/>
                          <a:cs typeface="Calibri"/>
                        </a:rPr>
                        <a:t>podstawowy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50" b="1" spc="25" dirty="0">
                          <a:latin typeface="Calibri"/>
                          <a:cs typeface="Calibri"/>
                        </a:rPr>
                        <a:t>Poziom</a:t>
                      </a:r>
                      <a:r>
                        <a:rPr sz="155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10" dirty="0">
                          <a:latin typeface="Calibri"/>
                          <a:cs typeface="Calibri"/>
                        </a:rPr>
                        <a:t>rozszerzony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7998">
                <a:tc>
                  <a:txBody>
                    <a:bodyPr/>
                    <a:lstStyle/>
                    <a:p>
                      <a:pPr marL="80010" marR="288290">
                        <a:lnSpc>
                          <a:spcPct val="104500"/>
                        </a:lnSpc>
                        <a:spcBef>
                          <a:spcPts val="210"/>
                        </a:spcBef>
                      </a:pPr>
                      <a:r>
                        <a:rPr sz="1500" spc="25" dirty="0">
                          <a:latin typeface="Calibri"/>
                          <a:cs typeface="Calibri"/>
                        </a:rPr>
                        <a:t>13)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porównuje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utwory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literackie </a:t>
                      </a:r>
                      <a:r>
                        <a:rPr sz="1500" spc="15" dirty="0">
                          <a:latin typeface="Calibri"/>
                          <a:cs typeface="Calibri"/>
                        </a:rPr>
                        <a:t>lub ich 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fragmenty,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dostrzega </a:t>
                      </a:r>
                      <a:r>
                        <a:rPr sz="1500" spc="10" dirty="0" err="1">
                          <a:latin typeface="Calibri"/>
                          <a:cs typeface="Calibri"/>
                        </a:rPr>
                        <a:t>kontynuacje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pl-PL" sz="1500" spc="10" dirty="0" smtClean="0">
                          <a:latin typeface="Calibri"/>
                          <a:cs typeface="Calibri"/>
                        </a:rPr>
                        <a:t/>
                      </a:r>
                      <a:br>
                        <a:rPr lang="pl-PL" sz="1500" spc="10" dirty="0" smtClean="0">
                          <a:latin typeface="Calibri"/>
                          <a:cs typeface="Calibri"/>
                        </a:rPr>
                      </a:br>
                      <a:r>
                        <a:rPr sz="1500" spc="5" dirty="0" err="1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5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nawiązania  </a:t>
                      </a:r>
                      <a:r>
                        <a:rPr sz="1500" spc="25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500" spc="15" dirty="0">
                          <a:latin typeface="Calibri"/>
                          <a:cs typeface="Calibri"/>
                        </a:rPr>
                        <a:t>porównywanych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utworach,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określa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cechy  wspólne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5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różne;</a:t>
                      </a: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183515">
                        <a:lnSpc>
                          <a:spcPct val="103800"/>
                        </a:lnSpc>
                        <a:spcBef>
                          <a:spcPts val="220"/>
                        </a:spcBef>
                      </a:pPr>
                      <a:r>
                        <a:rPr sz="1500" spc="20" dirty="0">
                          <a:latin typeface="Calibri"/>
                          <a:cs typeface="Calibri"/>
                        </a:rPr>
                        <a:t>9)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rozumie pojęcie archetypu,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rozpoznaje 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archetypy </a:t>
                      </a:r>
                      <a:r>
                        <a:rPr sz="1500" spc="25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utworach literackich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oraz określa </a:t>
                      </a:r>
                      <a:r>
                        <a:rPr sz="1500" spc="15" dirty="0">
                          <a:latin typeface="Calibri"/>
                          <a:cs typeface="Calibri"/>
                        </a:rPr>
                        <a:t>ich 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rolę </a:t>
                      </a:r>
                      <a:r>
                        <a:rPr sz="1500" spc="25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tworzeniu znaczeń</a:t>
                      </a:r>
                      <a:r>
                        <a:rPr sz="15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uniwersalnych;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2406">
                <a:tc>
                  <a:txBody>
                    <a:bodyPr/>
                    <a:lstStyle/>
                    <a:p>
                      <a:pPr marL="80010" marR="278130">
                        <a:lnSpc>
                          <a:spcPct val="103800"/>
                        </a:lnSpc>
                        <a:spcBef>
                          <a:spcPts val="220"/>
                        </a:spcBef>
                      </a:pPr>
                      <a:r>
                        <a:rPr sz="1500" spc="25" dirty="0">
                          <a:latin typeface="Calibri"/>
                          <a:cs typeface="Calibri"/>
                        </a:rPr>
                        <a:t>15)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wykorzystuje </a:t>
                      </a:r>
                      <a:r>
                        <a:rPr sz="1500" spc="25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interpretacji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utworów  literackich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potrzebne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konteksty,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szczególnie  kontekst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historycznoliteracki,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historyczny, 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polityczny,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kulturowy,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filozoficzny,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biograficzny, 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mitologiczny,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biblijny,</a:t>
                      </a:r>
                      <a:r>
                        <a:rPr sz="15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egzystencjalny;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313055">
                        <a:lnSpc>
                          <a:spcPct val="102800"/>
                        </a:lnSpc>
                        <a:spcBef>
                          <a:spcPts val="16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12) </a:t>
                      </a:r>
                      <a:r>
                        <a:rPr sz="1500" spc="15" dirty="0">
                          <a:latin typeface="Calibri"/>
                          <a:cs typeface="Calibri"/>
                        </a:rPr>
                        <a:t>rozumie </a:t>
                      </a:r>
                      <a:r>
                        <a:rPr sz="1500" spc="25" dirty="0">
                          <a:latin typeface="Calibri"/>
                          <a:cs typeface="Calibri"/>
                        </a:rPr>
                        <a:t>pojęcie 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aluzji literackiej,  </a:t>
                      </a:r>
                      <a:r>
                        <a:rPr sz="1500" spc="15" dirty="0">
                          <a:latin typeface="Calibri"/>
                          <a:cs typeface="Calibri"/>
                        </a:rPr>
                        <a:t>rozpoznaje</a:t>
                      </a:r>
                      <a:r>
                        <a:rPr sz="15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aluzje</a:t>
                      </a:r>
                      <a:r>
                        <a:rPr sz="15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5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5" dirty="0">
                          <a:latin typeface="Calibri"/>
                          <a:cs typeface="Calibri"/>
                        </a:rPr>
                        <a:t>utworach</a:t>
                      </a:r>
                      <a:r>
                        <a:rPr sz="15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określa</a:t>
                      </a:r>
                      <a:r>
                        <a:rPr sz="15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5" dirty="0">
                          <a:latin typeface="Calibri"/>
                          <a:cs typeface="Calibri"/>
                        </a:rPr>
                        <a:t>ich 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znaczenie 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500" spc="15" dirty="0">
                          <a:latin typeface="Calibri"/>
                          <a:cs typeface="Calibri"/>
                        </a:rPr>
                        <a:t>interpretacji</a:t>
                      </a:r>
                      <a:r>
                        <a:rPr sz="1500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5" dirty="0">
                          <a:latin typeface="Calibri"/>
                          <a:cs typeface="Calibri"/>
                        </a:rPr>
                        <a:t>utworów;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86394">
                <a:tc>
                  <a:txBody>
                    <a:bodyPr/>
                    <a:lstStyle/>
                    <a:p>
                      <a:pPr marL="80010" marR="330200">
                        <a:lnSpc>
                          <a:spcPct val="103800"/>
                        </a:lnSpc>
                        <a:spcBef>
                          <a:spcPts val="220"/>
                        </a:spcBef>
                      </a:pPr>
                      <a:r>
                        <a:rPr sz="1500" spc="25" dirty="0">
                          <a:latin typeface="Calibri"/>
                          <a:cs typeface="Calibri"/>
                        </a:rPr>
                        <a:t>16)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rozpoznaje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obecne </a:t>
                      </a:r>
                      <a:r>
                        <a:rPr sz="1500" spc="25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utworach literackich 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wartości </a:t>
                      </a:r>
                      <a:r>
                        <a:rPr sz="1500" spc="5" dirty="0" err="1">
                          <a:latin typeface="Calibri"/>
                          <a:cs typeface="Calibri"/>
                        </a:rPr>
                        <a:t>uniwersalne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pl-PL" sz="1500" spc="5" dirty="0" smtClean="0">
                          <a:latin typeface="Calibri"/>
                          <a:cs typeface="Calibri"/>
                        </a:rPr>
                        <a:t/>
                      </a:r>
                      <a:br>
                        <a:rPr lang="pl-PL" sz="1500" spc="5" dirty="0" smtClean="0">
                          <a:latin typeface="Calibri"/>
                          <a:cs typeface="Calibri"/>
                        </a:rPr>
                      </a:br>
                      <a:r>
                        <a:rPr sz="1500" spc="5" dirty="0" err="1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5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narodowe; określa </a:t>
                      </a:r>
                      <a:r>
                        <a:rPr sz="1500" spc="15" dirty="0">
                          <a:latin typeface="Calibri"/>
                          <a:cs typeface="Calibri"/>
                        </a:rPr>
                        <a:t>ich 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rolę i </a:t>
                      </a:r>
                      <a:r>
                        <a:rPr sz="1500" spc="5" dirty="0" err="1">
                          <a:latin typeface="Calibri"/>
                          <a:cs typeface="Calibri"/>
                        </a:rPr>
                        <a:t>związek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pl-PL" sz="1500" spc="5" dirty="0" smtClean="0">
                          <a:latin typeface="Calibri"/>
                          <a:cs typeface="Calibri"/>
                        </a:rPr>
                        <a:t/>
                      </a:r>
                      <a:br>
                        <a:rPr lang="pl-PL" sz="1500" spc="5" dirty="0" smtClean="0">
                          <a:latin typeface="Calibri"/>
                          <a:cs typeface="Calibri"/>
                        </a:rPr>
                      </a:br>
                      <a:r>
                        <a:rPr sz="1500" spc="10" dirty="0" smtClean="0">
                          <a:latin typeface="Calibri"/>
                          <a:cs typeface="Calibri"/>
                        </a:rPr>
                        <a:t>z </a:t>
                      </a:r>
                      <a:r>
                        <a:rPr sz="1500" spc="15" dirty="0">
                          <a:latin typeface="Calibri"/>
                          <a:cs typeface="Calibri"/>
                        </a:rPr>
                        <a:t>problematyką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utworu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oraz  znaczenie </a:t>
                      </a:r>
                      <a:r>
                        <a:rPr sz="1500" spc="15" dirty="0">
                          <a:latin typeface="Calibri"/>
                          <a:cs typeface="Calibri"/>
                        </a:rPr>
                        <a:t>dla budowania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własnego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systemu 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wartości.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581660" algn="just">
                        <a:lnSpc>
                          <a:spcPct val="102800"/>
                        </a:lnSpc>
                      </a:pPr>
                      <a:r>
                        <a:rPr sz="1500" dirty="0" smtClean="0">
                          <a:latin typeface="Calibri"/>
                          <a:cs typeface="Calibri"/>
                        </a:rPr>
                        <a:t>13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) </a:t>
                      </a:r>
                      <a:r>
                        <a:rPr sz="1500" spc="15" dirty="0">
                          <a:latin typeface="Calibri"/>
                          <a:cs typeface="Calibri"/>
                        </a:rPr>
                        <a:t>rozumie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określa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związek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wartości  </a:t>
                      </a:r>
                      <a:r>
                        <a:rPr sz="1500" spc="15" dirty="0">
                          <a:latin typeface="Calibri"/>
                          <a:cs typeface="Calibri"/>
                        </a:rPr>
                        <a:t>poznawczych, 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etycznych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500" spc="-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estetycznych  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500" spc="15" dirty="0">
                          <a:latin typeface="Calibri"/>
                          <a:cs typeface="Calibri"/>
                        </a:rPr>
                        <a:t>utworach</a:t>
                      </a:r>
                      <a:r>
                        <a:rPr sz="15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literackich.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67300" y="3431754"/>
            <a:ext cx="9092565" cy="1866264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sz="3700" b="1" spc="-5" dirty="0">
                <a:solidFill>
                  <a:srgbClr val="392E64"/>
                </a:solidFill>
                <a:latin typeface="Myriad Pro Cond"/>
                <a:cs typeface="Myriad Pro Cond"/>
              </a:rPr>
              <a:t>Integracja </a:t>
            </a:r>
            <a:r>
              <a:rPr sz="3700" b="1" dirty="0">
                <a:solidFill>
                  <a:srgbClr val="392E64"/>
                </a:solidFill>
                <a:latin typeface="Myriad Pro Cond"/>
                <a:cs typeface="Myriad Pro Cond"/>
              </a:rPr>
              <a:t>kształcenia w </a:t>
            </a:r>
            <a:r>
              <a:rPr sz="3700" b="1" spc="-20" dirty="0">
                <a:solidFill>
                  <a:srgbClr val="392E64"/>
                </a:solidFill>
                <a:latin typeface="Myriad Pro Cond"/>
                <a:cs typeface="Myriad Pro Cond"/>
              </a:rPr>
              <a:t>nowej </a:t>
            </a:r>
            <a:r>
              <a:rPr sz="3700" b="1" spc="-10" dirty="0">
                <a:solidFill>
                  <a:srgbClr val="392E64"/>
                </a:solidFill>
                <a:latin typeface="Myriad Pro Cond"/>
                <a:cs typeface="Myriad Pro Cond"/>
              </a:rPr>
              <a:t>podstawie</a:t>
            </a:r>
            <a:r>
              <a:rPr sz="3700" b="1" dirty="0">
                <a:solidFill>
                  <a:srgbClr val="392E64"/>
                </a:solidFill>
                <a:latin typeface="Myriad Pro Cond"/>
                <a:cs typeface="Myriad Pro Cond"/>
              </a:rPr>
              <a:t> </a:t>
            </a:r>
            <a:r>
              <a:rPr sz="3700" b="1" spc="-10" dirty="0">
                <a:solidFill>
                  <a:srgbClr val="392E64"/>
                </a:solidFill>
                <a:latin typeface="Myriad Pro Cond"/>
                <a:cs typeface="Myriad Pro Cond"/>
              </a:rPr>
              <a:t>programowej</a:t>
            </a:r>
            <a:endParaRPr sz="3700">
              <a:latin typeface="Myriad Pro Cond"/>
              <a:cs typeface="Myriad Pro Cond"/>
            </a:endParaRPr>
          </a:p>
          <a:p>
            <a:pPr marL="12700" marR="1515745">
              <a:lnSpc>
                <a:spcPct val="100000"/>
              </a:lnSpc>
              <a:spcBef>
                <a:spcPts val="1275"/>
              </a:spcBef>
            </a:pPr>
            <a:r>
              <a:rPr sz="3000" b="1" dirty="0">
                <a:solidFill>
                  <a:srgbClr val="706F6F"/>
                </a:solidFill>
                <a:latin typeface="Myriad Pro Cond"/>
                <a:cs typeface="Myriad Pro Cond"/>
              </a:rPr>
              <a:t>na </a:t>
            </a:r>
            <a:r>
              <a:rPr sz="3000" b="1" spc="-5" dirty="0">
                <a:solidFill>
                  <a:srgbClr val="706F6F"/>
                </a:solidFill>
                <a:latin typeface="Myriad Pro Cond"/>
                <a:cs typeface="Myriad Pro Cond"/>
              </a:rPr>
              <a:t>lekcjach </a:t>
            </a:r>
            <a:r>
              <a:rPr sz="3000" b="1" spc="5" dirty="0">
                <a:solidFill>
                  <a:srgbClr val="706F6F"/>
                </a:solidFill>
                <a:latin typeface="Myriad Pro Cond"/>
                <a:cs typeface="Myriad Pro Cond"/>
              </a:rPr>
              <a:t>języka </a:t>
            </a:r>
            <a:r>
              <a:rPr sz="3000" b="1" spc="-5" dirty="0">
                <a:solidFill>
                  <a:srgbClr val="706F6F"/>
                </a:solidFill>
                <a:latin typeface="Myriad Pro Cond"/>
                <a:cs typeface="Myriad Pro Cond"/>
              </a:rPr>
              <a:t>polskiego </a:t>
            </a:r>
            <a:r>
              <a:rPr sz="3000" b="1" dirty="0">
                <a:solidFill>
                  <a:srgbClr val="706F6F"/>
                </a:solidFill>
                <a:latin typeface="Myriad Pro Cond"/>
                <a:cs typeface="Myriad Pro Cond"/>
              </a:rPr>
              <a:t>w </a:t>
            </a:r>
            <a:r>
              <a:rPr sz="3000" b="1" spc="-10" dirty="0">
                <a:solidFill>
                  <a:srgbClr val="706F6F"/>
                </a:solidFill>
                <a:latin typeface="Myriad Pro Cond"/>
                <a:cs typeface="Myriad Pro Cond"/>
              </a:rPr>
              <a:t>szkole </a:t>
            </a:r>
            <a:r>
              <a:rPr sz="3000" b="1" spc="-15" dirty="0">
                <a:solidFill>
                  <a:srgbClr val="706F6F"/>
                </a:solidFill>
                <a:latin typeface="Myriad Pro Cond"/>
                <a:cs typeface="Myriad Pro Cond"/>
              </a:rPr>
              <a:t>ponadpodstawowej  </a:t>
            </a:r>
            <a:r>
              <a:rPr sz="3000" b="1" spc="10" dirty="0">
                <a:solidFill>
                  <a:srgbClr val="706F6F"/>
                </a:solidFill>
                <a:latin typeface="Myriad Pro Cond"/>
                <a:cs typeface="Myriad Pro Cond"/>
              </a:rPr>
              <a:t>Cz.1</a:t>
            </a:r>
            <a:endParaRPr sz="3000">
              <a:latin typeface="Myriad Pro Cond"/>
              <a:cs typeface="Myriad Pro Co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49434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Konteksty </a:t>
            </a:r>
            <a:r>
              <a:rPr dirty="0"/>
              <a:t>w </a:t>
            </a:r>
            <a:r>
              <a:rPr spc="-5" dirty="0"/>
              <a:t>podstawie</a:t>
            </a:r>
            <a:r>
              <a:rPr spc="-55" dirty="0"/>
              <a:t> </a:t>
            </a:r>
            <a:r>
              <a:rPr spc="-10" dirty="0"/>
              <a:t>programowej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21249"/>
            <a:ext cx="3330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2.	</a:t>
            </a:r>
            <a:r>
              <a:rPr sz="2400" spc="-5" dirty="0">
                <a:latin typeface="Calibri"/>
                <a:cs typeface="Calibri"/>
              </a:rPr>
              <a:t>Odbiór </a:t>
            </a:r>
            <a:r>
              <a:rPr sz="2400" spc="-20" dirty="0">
                <a:latin typeface="Calibri"/>
                <a:cs typeface="Calibri"/>
              </a:rPr>
              <a:t>tekstów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kultury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297184" y="1930238"/>
          <a:ext cx="7587615" cy="2791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3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4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6066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50" b="1" spc="25" dirty="0">
                          <a:latin typeface="Calibri"/>
                          <a:cs typeface="Calibri"/>
                        </a:rPr>
                        <a:t>Poziom</a:t>
                      </a:r>
                      <a:r>
                        <a:rPr sz="155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20" dirty="0">
                          <a:latin typeface="Calibri"/>
                          <a:cs typeface="Calibri"/>
                        </a:rPr>
                        <a:t>podstawowy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50" b="1" spc="25" dirty="0">
                          <a:latin typeface="Calibri"/>
                          <a:cs typeface="Calibri"/>
                        </a:rPr>
                        <a:t>Poziom</a:t>
                      </a:r>
                      <a:r>
                        <a:rPr sz="155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10" dirty="0">
                          <a:latin typeface="Calibri"/>
                          <a:cs typeface="Calibri"/>
                        </a:rPr>
                        <a:t>rozszerzony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200">
                <a:tc>
                  <a:txBody>
                    <a:bodyPr/>
                    <a:lstStyle/>
                    <a:p>
                      <a:pPr marL="80010" marR="185420">
                        <a:lnSpc>
                          <a:spcPct val="105800"/>
                        </a:lnSpc>
                        <a:spcBef>
                          <a:spcPts val="190"/>
                        </a:spcBef>
                      </a:pPr>
                      <a:r>
                        <a:rPr sz="1350" spc="20" dirty="0">
                          <a:latin typeface="Calibri"/>
                          <a:cs typeface="Calibri"/>
                        </a:rPr>
                        <a:t>5)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charakteryzuje główne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prądy filozoficzne oraz  określa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ich </a:t>
                      </a:r>
                      <a:r>
                        <a:rPr sz="1350" spc="20" dirty="0">
                          <a:latin typeface="Calibri"/>
                          <a:cs typeface="Calibri"/>
                        </a:rPr>
                        <a:t>wpływ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na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kulturę</a:t>
                      </a:r>
                      <a:r>
                        <a:rPr sz="135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epoki;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1445895">
                        <a:lnSpc>
                          <a:spcPct val="105800"/>
                        </a:lnSpc>
                        <a:spcBef>
                          <a:spcPts val="190"/>
                        </a:spcBef>
                      </a:pPr>
                      <a:r>
                        <a:rPr sz="1350" spc="20" dirty="0">
                          <a:latin typeface="Calibri"/>
                          <a:cs typeface="Calibri"/>
                        </a:rPr>
                        <a:t>2)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wykorzystuje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teksty naukowe  </a:t>
                      </a:r>
                      <a:r>
                        <a:rPr sz="1350" spc="25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interpretacji dzieła</a:t>
                      </a:r>
                      <a:r>
                        <a:rPr sz="135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sztuki;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3597">
                <a:tc>
                  <a:txBody>
                    <a:bodyPr/>
                    <a:lstStyle/>
                    <a:p>
                      <a:pPr marL="80010" marR="679450" algn="just">
                        <a:lnSpc>
                          <a:spcPct val="103800"/>
                        </a:lnSpc>
                        <a:spcBef>
                          <a:spcPts val="220"/>
                        </a:spcBef>
                      </a:pPr>
                      <a:r>
                        <a:rPr sz="1350" spc="20" dirty="0">
                          <a:latin typeface="Calibri"/>
                          <a:cs typeface="Calibri"/>
                        </a:rPr>
                        <a:t>6)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odczytuje pozaliterackie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teksty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kultury, 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stosując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kod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właściwy </a:t>
                      </a:r>
                      <a:r>
                        <a:rPr sz="1350" spc="25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danej dziedzinie 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sztuki;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547370">
                        <a:lnSpc>
                          <a:spcPct val="105800"/>
                        </a:lnSpc>
                        <a:spcBef>
                          <a:spcPts val="190"/>
                        </a:spcBef>
                      </a:pPr>
                      <a:r>
                        <a:rPr sz="1350" spc="20" dirty="0">
                          <a:latin typeface="Calibri"/>
                          <a:cs typeface="Calibri"/>
                        </a:rPr>
                        <a:t>3)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rozpoznaje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nawiązania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do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tradycji  biblijnej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antycznej </a:t>
                      </a:r>
                      <a:r>
                        <a:rPr sz="1350" spc="25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kulturze</a:t>
                      </a:r>
                      <a:r>
                        <a:rPr sz="1350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współczesnej;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3598">
                <a:tc>
                  <a:txBody>
                    <a:bodyPr/>
                    <a:lstStyle/>
                    <a:p>
                      <a:pPr marL="80010" marR="100965">
                        <a:lnSpc>
                          <a:spcPct val="103800"/>
                        </a:lnSpc>
                        <a:spcBef>
                          <a:spcPts val="220"/>
                        </a:spcBef>
                      </a:pPr>
                      <a:r>
                        <a:rPr sz="1350" spc="20" dirty="0">
                          <a:latin typeface="Calibri"/>
                          <a:cs typeface="Calibri"/>
                        </a:rPr>
                        <a:t>2)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analizuje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strukturę tekstu: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odczytuje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jego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sens, 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główną </a:t>
                      </a:r>
                      <a:r>
                        <a:rPr sz="1350" spc="20" dirty="0">
                          <a:latin typeface="Calibri"/>
                          <a:cs typeface="Calibri"/>
                        </a:rPr>
                        <a:t>myśl,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sposób prowadzenia </a:t>
                      </a:r>
                      <a:r>
                        <a:rPr sz="1350" spc="20" dirty="0">
                          <a:latin typeface="Calibri"/>
                          <a:cs typeface="Calibri"/>
                        </a:rPr>
                        <a:t>wywodu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oraz  argumentację;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662940">
                        <a:lnSpc>
                          <a:spcPct val="105800"/>
                        </a:lnSpc>
                        <a:spcBef>
                          <a:spcPts val="190"/>
                        </a:spcBef>
                      </a:pPr>
                      <a:r>
                        <a:rPr sz="1350" spc="20" dirty="0">
                          <a:latin typeface="Calibri"/>
                          <a:cs typeface="Calibri"/>
                        </a:rPr>
                        <a:t>4)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porównuje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teksty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kultury,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uwzględniając 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różnorodne</a:t>
                      </a:r>
                      <a:r>
                        <a:rPr sz="1350" spc="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konteksty;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92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1293495">
                        <a:lnSpc>
                          <a:spcPct val="105800"/>
                        </a:lnSpc>
                        <a:spcBef>
                          <a:spcPts val="190"/>
                        </a:spcBef>
                      </a:pPr>
                      <a:r>
                        <a:rPr sz="1350" spc="20" dirty="0">
                          <a:latin typeface="Calibri"/>
                          <a:cs typeface="Calibri"/>
                        </a:rPr>
                        <a:t>6)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odczytuje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poglądy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filozoficzne  zawarte </a:t>
                      </a:r>
                      <a:r>
                        <a:rPr sz="1350" spc="25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różnorodnych</a:t>
                      </a:r>
                      <a:r>
                        <a:rPr sz="1350" spc="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dziełach;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44583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 </a:t>
            </a:r>
            <a:r>
              <a:rPr spc="-5" dirty="0"/>
              <a:t>czego potrzebne </a:t>
            </a:r>
            <a:r>
              <a:rPr dirty="0"/>
              <a:t>są</a:t>
            </a:r>
            <a:r>
              <a:rPr spc="-55" dirty="0"/>
              <a:t> </a:t>
            </a:r>
            <a:r>
              <a:rPr spc="-5" dirty="0"/>
              <a:t>konteksty?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21249"/>
            <a:ext cx="9373870" cy="191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Rozpoznanie </a:t>
            </a:r>
            <a:r>
              <a:rPr sz="2400" spc="-5" dirty="0">
                <a:latin typeface="Calibri"/>
                <a:cs typeface="Calibri"/>
              </a:rPr>
              <a:t>sensów </a:t>
            </a:r>
            <a:r>
              <a:rPr sz="2400" spc="-15" dirty="0">
                <a:latin typeface="Calibri"/>
                <a:cs typeface="Calibri"/>
              </a:rPr>
              <a:t>cząstkowych </a:t>
            </a:r>
            <a:r>
              <a:rPr sz="2400" spc="-10" dirty="0">
                <a:latin typeface="Calibri"/>
                <a:cs typeface="Calibri"/>
              </a:rPr>
              <a:t>prowadzące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15" dirty="0">
                <a:latin typeface="Calibri"/>
                <a:cs typeface="Calibri"/>
              </a:rPr>
              <a:t>rozumienia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całości.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04200"/>
              </a:lnSpc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Interpretacja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0" dirty="0">
                <a:latin typeface="Calibri"/>
                <a:cs typeface="Calibri"/>
              </a:rPr>
              <a:t>metoda współczesnego </a:t>
            </a:r>
            <a:r>
              <a:rPr sz="2400" spc="-20" dirty="0">
                <a:latin typeface="Calibri"/>
                <a:cs typeface="Calibri"/>
              </a:rPr>
              <a:t>literaturoznawstwa, która </a:t>
            </a:r>
            <a:r>
              <a:rPr sz="2400" spc="-15" dirty="0">
                <a:latin typeface="Calibri"/>
                <a:cs typeface="Calibri"/>
              </a:rPr>
              <a:t>poprzez  </a:t>
            </a:r>
            <a:r>
              <a:rPr sz="2400" spc="-5" dirty="0">
                <a:latin typeface="Calibri"/>
                <a:cs typeface="Calibri"/>
              </a:rPr>
              <a:t>jak </a:t>
            </a:r>
            <a:r>
              <a:rPr sz="2400" spc="-10" dirty="0">
                <a:latin typeface="Calibri"/>
                <a:cs typeface="Calibri"/>
              </a:rPr>
              <a:t>najbardziej </a:t>
            </a:r>
            <a:r>
              <a:rPr sz="2400" spc="-5" dirty="0">
                <a:latin typeface="Calibri"/>
                <a:cs typeface="Calibri"/>
              </a:rPr>
              <a:t>wnikliwe </a:t>
            </a:r>
            <a:r>
              <a:rPr sz="2400" dirty="0">
                <a:latin typeface="Calibri"/>
                <a:cs typeface="Calibri"/>
              </a:rPr>
              <a:t>i głębokie </a:t>
            </a:r>
            <a:r>
              <a:rPr sz="2400" spc="-5" dirty="0">
                <a:latin typeface="Calibri"/>
                <a:cs typeface="Calibri"/>
              </a:rPr>
              <a:t>ujęcie </a:t>
            </a:r>
            <a:r>
              <a:rPr sz="2400" spc="-15" dirty="0">
                <a:latin typeface="Calibri"/>
                <a:cs typeface="Calibri"/>
              </a:rPr>
              <a:t>tekstu </a:t>
            </a:r>
            <a:r>
              <a:rPr sz="2400" spc="-10" dirty="0">
                <a:latin typeface="Calibri"/>
                <a:cs typeface="Calibri"/>
              </a:rPr>
              <a:t>literackiego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10" dirty="0">
                <a:latin typeface="Calibri"/>
                <a:cs typeface="Calibri"/>
              </a:rPr>
              <a:t>jego </a:t>
            </a:r>
            <a:r>
              <a:rPr sz="2400" spc="-5" dirty="0">
                <a:latin typeface="Calibri"/>
                <a:cs typeface="Calibri"/>
              </a:rPr>
              <a:t>całości  </a:t>
            </a:r>
            <a:r>
              <a:rPr sz="2400" spc="-15" dirty="0">
                <a:latin typeface="Calibri"/>
                <a:cs typeface="Calibri"/>
              </a:rPr>
              <a:t>prowadzi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10" dirty="0">
                <a:latin typeface="Calibri"/>
                <a:cs typeface="Calibri"/>
              </a:rPr>
              <a:t>pogłębionego </a:t>
            </a:r>
            <a:r>
              <a:rPr sz="2400" spc="-15" dirty="0">
                <a:latin typeface="Calibri"/>
                <a:cs typeface="Calibri"/>
              </a:rPr>
              <a:t>zrozumienia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0" dirty="0">
                <a:latin typeface="Calibri"/>
                <a:cs typeface="Calibri"/>
              </a:rPr>
              <a:t>pełnego wczucia </a:t>
            </a:r>
            <a:r>
              <a:rPr sz="2400" spc="-5" dirty="0">
                <a:latin typeface="Calibri"/>
                <a:cs typeface="Calibri"/>
              </a:rPr>
              <a:t>się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15" dirty="0">
                <a:latin typeface="Calibri"/>
                <a:cs typeface="Calibri"/>
              </a:rPr>
              <a:t>swoiste,  </a:t>
            </a:r>
            <a:r>
              <a:rPr sz="2400" spc="-20" dirty="0">
                <a:latin typeface="Calibri"/>
                <a:cs typeface="Calibri"/>
              </a:rPr>
              <a:t>twórcze </a:t>
            </a:r>
            <a:r>
              <a:rPr sz="2400" spc="-5" dirty="0">
                <a:latin typeface="Calibri"/>
                <a:cs typeface="Calibri"/>
              </a:rPr>
              <a:t>siły </a:t>
            </a:r>
            <a:r>
              <a:rPr sz="2400" spc="-20" dirty="0">
                <a:latin typeface="Calibri"/>
                <a:cs typeface="Calibri"/>
              </a:rPr>
              <a:t>językowego </a:t>
            </a:r>
            <a:r>
              <a:rPr sz="2400" spc="-5" dirty="0">
                <a:latin typeface="Calibri"/>
                <a:cs typeface="Calibri"/>
              </a:rPr>
              <a:t>dzieła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sztuki.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44583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 </a:t>
            </a:r>
            <a:r>
              <a:rPr spc="-5" dirty="0"/>
              <a:t>czego potrzebne </a:t>
            </a:r>
            <a:r>
              <a:rPr dirty="0"/>
              <a:t>są</a:t>
            </a:r>
            <a:r>
              <a:rPr spc="-55" dirty="0"/>
              <a:t> </a:t>
            </a:r>
            <a:r>
              <a:rPr spc="-5" dirty="0"/>
              <a:t>konteksty?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244608"/>
            <a:ext cx="6091555" cy="412115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400" spc="-5" dirty="0">
                <a:latin typeface="Calibri"/>
                <a:cs typeface="Calibri"/>
              </a:rPr>
              <a:t>Stanisław </a:t>
            </a:r>
            <a:r>
              <a:rPr sz="1400" dirty="0">
                <a:latin typeface="Calibri"/>
                <a:cs typeface="Calibri"/>
              </a:rPr>
              <a:t>Baliński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10" dirty="0">
                <a:latin typeface="Calibri"/>
                <a:cs typeface="Calibri"/>
              </a:rPr>
              <a:t> tamtej</a:t>
            </a:r>
            <a:endParaRPr sz="1400">
              <a:latin typeface="Calibri"/>
              <a:cs typeface="Calibri"/>
            </a:endParaRPr>
          </a:p>
          <a:p>
            <a:pPr marL="12700" marR="2946400">
              <a:lnSpc>
                <a:spcPct val="100000"/>
              </a:lnSpc>
              <a:spcBef>
                <a:spcPts val="850"/>
              </a:spcBef>
            </a:pPr>
            <a:r>
              <a:rPr sz="1400" dirty="0">
                <a:latin typeface="Calibri"/>
                <a:cs typeface="Calibri"/>
              </a:rPr>
              <a:t>Z </a:t>
            </a:r>
            <a:r>
              <a:rPr sz="1400" spc="-10" dirty="0">
                <a:latin typeface="Calibri"/>
                <a:cs typeface="Calibri"/>
              </a:rPr>
              <a:t>tamtą </a:t>
            </a:r>
            <a:r>
              <a:rPr sz="1400" spc="-5" dirty="0">
                <a:latin typeface="Calibri"/>
                <a:cs typeface="Calibri"/>
              </a:rPr>
              <a:t>było </a:t>
            </a:r>
            <a:r>
              <a:rPr sz="1400" spc="-10" dirty="0">
                <a:latin typeface="Calibri"/>
                <a:cs typeface="Calibri"/>
              </a:rPr>
              <a:t>kapryśnie </a:t>
            </a:r>
            <a:r>
              <a:rPr sz="1400" dirty="0">
                <a:latin typeface="Calibri"/>
                <a:cs typeface="Calibri"/>
              </a:rPr>
              <a:t>i </a:t>
            </a:r>
            <a:r>
              <a:rPr sz="1400" spc="-5" dirty="0">
                <a:latin typeface="Calibri"/>
                <a:cs typeface="Calibri"/>
              </a:rPr>
              <a:t>było niepewnie,  </a:t>
            </a:r>
            <a:r>
              <a:rPr sz="1400" dirty="0">
                <a:latin typeface="Calibri"/>
                <a:cs typeface="Calibri"/>
              </a:rPr>
              <a:t>Gdy </a:t>
            </a:r>
            <a:r>
              <a:rPr sz="1400" spc="-10" dirty="0">
                <a:latin typeface="Calibri"/>
                <a:cs typeface="Calibri"/>
              </a:rPr>
              <a:t>prosiłeś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10" dirty="0">
                <a:latin typeface="Calibri"/>
                <a:cs typeface="Calibri"/>
              </a:rPr>
              <a:t>serce, </a:t>
            </a:r>
            <a:r>
              <a:rPr sz="1400" dirty="0">
                <a:latin typeface="Calibri"/>
                <a:cs typeface="Calibri"/>
              </a:rPr>
              <a:t>drwiła z ciebie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płocha,</a:t>
            </a:r>
            <a:endParaRPr sz="1400">
              <a:latin typeface="Calibri"/>
              <a:cs typeface="Calibri"/>
            </a:endParaRPr>
          </a:p>
          <a:p>
            <a:pPr marL="12700" marR="282257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gdy </a:t>
            </a:r>
            <a:r>
              <a:rPr sz="1400" dirty="0">
                <a:latin typeface="Calibri"/>
                <a:cs typeface="Calibri"/>
              </a:rPr>
              <a:t>chciałeś </a:t>
            </a:r>
            <a:r>
              <a:rPr sz="1400" spc="-5" dirty="0">
                <a:latin typeface="Calibri"/>
                <a:cs typeface="Calibri"/>
              </a:rPr>
              <a:t>porzucić, </a:t>
            </a:r>
            <a:r>
              <a:rPr sz="1400" spc="-10" dirty="0">
                <a:latin typeface="Calibri"/>
                <a:cs typeface="Calibri"/>
              </a:rPr>
              <a:t>wzywała </a:t>
            </a:r>
            <a:r>
              <a:rPr sz="1400" dirty="0">
                <a:latin typeface="Calibri"/>
                <a:cs typeface="Calibri"/>
              </a:rPr>
              <a:t>cię </a:t>
            </a:r>
            <a:r>
              <a:rPr sz="1400" spc="-10" dirty="0">
                <a:latin typeface="Calibri"/>
                <a:cs typeface="Calibri"/>
              </a:rPr>
              <a:t>rzewnie,  </a:t>
            </a:r>
            <a:r>
              <a:rPr sz="1400" spc="-15" dirty="0">
                <a:latin typeface="Calibri"/>
                <a:cs typeface="Calibri"/>
              </a:rPr>
              <a:t>Trudno </a:t>
            </a:r>
            <a:r>
              <a:rPr sz="1400" spc="-5" dirty="0">
                <a:latin typeface="Calibri"/>
                <a:cs typeface="Calibri"/>
              </a:rPr>
              <a:t>ją było lubić, </a:t>
            </a:r>
            <a:r>
              <a:rPr sz="1400" spc="-10" dirty="0">
                <a:latin typeface="Calibri"/>
                <a:cs typeface="Calibri"/>
              </a:rPr>
              <a:t>trzeba </a:t>
            </a:r>
            <a:r>
              <a:rPr sz="1400" spc="-5" dirty="0">
                <a:latin typeface="Calibri"/>
                <a:cs typeface="Calibri"/>
              </a:rPr>
              <a:t>było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kochać.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12700" marR="2794635">
              <a:lnSpc>
                <a:spcPct val="100000"/>
              </a:lnSpc>
              <a:spcBef>
                <a:spcPts val="5"/>
              </a:spcBef>
            </a:pPr>
            <a:r>
              <a:rPr sz="1400" spc="-55" dirty="0">
                <a:latin typeface="Calibri"/>
                <a:cs typeface="Calibri"/>
              </a:rPr>
              <a:t>Ta </a:t>
            </a:r>
            <a:r>
              <a:rPr sz="1400" spc="-10" dirty="0">
                <a:latin typeface="Calibri"/>
                <a:cs typeface="Calibri"/>
              </a:rPr>
              <a:t>nigdy </a:t>
            </a:r>
            <a:r>
              <a:rPr sz="1400" spc="-5" dirty="0">
                <a:latin typeface="Calibri"/>
                <a:cs typeface="Calibri"/>
              </a:rPr>
              <a:t>nie </a:t>
            </a:r>
            <a:r>
              <a:rPr sz="1400" spc="-10" dirty="0">
                <a:latin typeface="Calibri"/>
                <a:cs typeface="Calibri"/>
              </a:rPr>
              <a:t>jest </a:t>
            </a:r>
            <a:r>
              <a:rPr sz="1400" spc="-5" dirty="0">
                <a:latin typeface="Calibri"/>
                <a:cs typeface="Calibri"/>
              </a:rPr>
              <a:t>zmienna </a:t>
            </a:r>
            <a:r>
              <a:rPr sz="1400" dirty="0">
                <a:latin typeface="Calibri"/>
                <a:cs typeface="Calibri"/>
              </a:rPr>
              <a:t>i </a:t>
            </a:r>
            <a:r>
              <a:rPr sz="1400" spc="-5" dirty="0">
                <a:latin typeface="Calibri"/>
                <a:cs typeface="Calibri"/>
              </a:rPr>
              <a:t>nie </a:t>
            </a:r>
            <a:r>
              <a:rPr sz="1400" spc="-10" dirty="0">
                <a:latin typeface="Calibri"/>
                <a:cs typeface="Calibri"/>
              </a:rPr>
              <a:t>jest </a:t>
            </a:r>
            <a:r>
              <a:rPr sz="1400" spc="-5" dirty="0">
                <a:latin typeface="Calibri"/>
                <a:cs typeface="Calibri"/>
              </a:rPr>
              <a:t>powiewna,  </a:t>
            </a:r>
            <a:r>
              <a:rPr sz="1400" dirty="0">
                <a:latin typeface="Calibri"/>
                <a:cs typeface="Calibri"/>
              </a:rPr>
              <a:t>Ma </a:t>
            </a:r>
            <a:r>
              <a:rPr sz="1400" spc="-5" dirty="0">
                <a:latin typeface="Calibri"/>
                <a:cs typeface="Calibri"/>
              </a:rPr>
              <a:t>uśmiech </a:t>
            </a:r>
            <a:r>
              <a:rPr sz="1400" spc="-10" dirty="0">
                <a:latin typeface="Calibri"/>
                <a:cs typeface="Calibri"/>
              </a:rPr>
              <a:t>pogodniejszy </a:t>
            </a:r>
            <a:r>
              <a:rPr sz="1400" dirty="0">
                <a:latin typeface="Calibri"/>
                <a:cs typeface="Calibri"/>
              </a:rPr>
              <a:t>i </a:t>
            </a:r>
            <a:r>
              <a:rPr sz="1400" spc="-10" dirty="0">
                <a:latin typeface="Calibri"/>
                <a:cs typeface="Calibri"/>
              </a:rPr>
              <a:t>słowa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łaskawsze,</a:t>
            </a:r>
            <a:endParaRPr sz="1400">
              <a:latin typeface="Calibri"/>
              <a:cs typeface="Calibri"/>
            </a:endParaRPr>
          </a:p>
          <a:p>
            <a:pPr marL="12700" marR="2437130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Możesz </a:t>
            </a:r>
            <a:r>
              <a:rPr sz="1400" spc="-5" dirty="0">
                <a:latin typeface="Calibri"/>
                <a:cs typeface="Calibri"/>
              </a:rPr>
              <a:t>jej </a:t>
            </a:r>
            <a:r>
              <a:rPr sz="1400" spc="-10" dirty="0">
                <a:latin typeface="Calibri"/>
                <a:cs typeface="Calibri"/>
              </a:rPr>
              <a:t>ufać </a:t>
            </a:r>
            <a:r>
              <a:rPr sz="1400" dirty="0">
                <a:latin typeface="Calibri"/>
                <a:cs typeface="Calibri"/>
              </a:rPr>
              <a:t>wiernie, </a:t>
            </a:r>
            <a:r>
              <a:rPr sz="1400" spc="-5" dirty="0">
                <a:latin typeface="Calibri"/>
                <a:cs typeface="Calibri"/>
              </a:rPr>
              <a:t>nie </a:t>
            </a:r>
            <a:r>
              <a:rPr sz="1400" spc="-10" dirty="0">
                <a:latin typeface="Calibri"/>
                <a:cs typeface="Calibri"/>
              </a:rPr>
              <a:t>zdradzi </a:t>
            </a:r>
            <a:r>
              <a:rPr sz="1400" dirty="0">
                <a:latin typeface="Calibri"/>
                <a:cs typeface="Calibri"/>
              </a:rPr>
              <a:t>– </a:t>
            </a:r>
            <a:r>
              <a:rPr sz="1400" spc="-10" dirty="0">
                <a:latin typeface="Calibri"/>
                <a:cs typeface="Calibri"/>
              </a:rPr>
              <a:t>rzecz </a:t>
            </a:r>
            <a:r>
              <a:rPr sz="1400" spc="-5" dirty="0">
                <a:latin typeface="Calibri"/>
                <a:cs typeface="Calibri"/>
              </a:rPr>
              <a:t>pewna,  </a:t>
            </a:r>
            <a:r>
              <a:rPr sz="1400" dirty="0">
                <a:latin typeface="Calibri"/>
                <a:cs typeface="Calibri"/>
              </a:rPr>
              <a:t>A kiedy </a:t>
            </a:r>
            <a:r>
              <a:rPr sz="1400" spc="-5" dirty="0">
                <a:latin typeface="Calibri"/>
                <a:cs typeface="Calibri"/>
              </a:rPr>
              <a:t>powie </a:t>
            </a:r>
            <a:r>
              <a:rPr sz="1400" spc="-15" dirty="0">
                <a:latin typeface="Calibri"/>
                <a:cs typeface="Calibri"/>
              </a:rPr>
              <a:t>słowo, </a:t>
            </a:r>
            <a:r>
              <a:rPr sz="1400" spc="-5" dirty="0">
                <a:latin typeface="Calibri"/>
                <a:cs typeface="Calibri"/>
              </a:rPr>
              <a:t>dotrzymuje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zawsze.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12700" marR="2903220">
              <a:lnSpc>
                <a:spcPct val="100000"/>
              </a:lnSpc>
            </a:pPr>
            <a:r>
              <a:rPr sz="1400" spc="-30" dirty="0">
                <a:latin typeface="Calibri"/>
                <a:cs typeface="Calibri"/>
              </a:rPr>
              <a:t>Tamta </a:t>
            </a:r>
            <a:r>
              <a:rPr sz="1400" dirty="0">
                <a:latin typeface="Calibri"/>
                <a:cs typeface="Calibri"/>
              </a:rPr>
              <a:t>mnie </a:t>
            </a:r>
            <a:r>
              <a:rPr sz="1400" spc="-5" dirty="0">
                <a:latin typeface="Calibri"/>
                <a:cs typeface="Calibri"/>
              </a:rPr>
              <a:t>opuściła, </a:t>
            </a:r>
            <a:r>
              <a:rPr sz="1400" spc="-10" dirty="0">
                <a:latin typeface="Calibri"/>
                <a:cs typeface="Calibri"/>
              </a:rPr>
              <a:t>tamtej </a:t>
            </a:r>
            <a:r>
              <a:rPr sz="1400" spc="-5" dirty="0">
                <a:latin typeface="Calibri"/>
                <a:cs typeface="Calibri"/>
              </a:rPr>
              <a:t>nie </a:t>
            </a:r>
            <a:r>
              <a:rPr sz="1400" dirty="0">
                <a:latin typeface="Calibri"/>
                <a:cs typeface="Calibri"/>
              </a:rPr>
              <a:t>ma </a:t>
            </a:r>
            <a:r>
              <a:rPr sz="1400" spc="-20" dirty="0">
                <a:latin typeface="Calibri"/>
                <a:cs typeface="Calibri"/>
              </a:rPr>
              <a:t>ze </a:t>
            </a:r>
            <a:r>
              <a:rPr sz="1400" dirty="0">
                <a:latin typeface="Calibri"/>
                <a:cs typeface="Calibri"/>
              </a:rPr>
              <a:t>mną,  </a:t>
            </a:r>
            <a:r>
              <a:rPr sz="1400" spc="-55" dirty="0">
                <a:latin typeface="Calibri"/>
                <a:cs typeface="Calibri"/>
              </a:rPr>
              <a:t>Ta </a:t>
            </a:r>
            <a:r>
              <a:rPr sz="1400" spc="-10" dirty="0">
                <a:latin typeface="Calibri"/>
                <a:cs typeface="Calibri"/>
              </a:rPr>
              <a:t>przyszła </a:t>
            </a:r>
            <a:r>
              <a:rPr sz="1400" dirty="0">
                <a:latin typeface="Calibri"/>
                <a:cs typeface="Calibri"/>
              </a:rPr>
              <a:t>i </a:t>
            </a:r>
            <a:r>
              <a:rPr sz="1400" spc="-5" dirty="0">
                <a:latin typeface="Calibri"/>
                <a:cs typeface="Calibri"/>
              </a:rPr>
              <a:t>uściskiem objęła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serdecznie,</a:t>
            </a:r>
            <a:endParaRPr sz="1400">
              <a:latin typeface="Calibri"/>
              <a:cs typeface="Calibri"/>
            </a:endParaRPr>
          </a:p>
          <a:p>
            <a:pPr marL="12700" marR="268859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I chociaż mi z </a:t>
            </a:r>
            <a:r>
              <a:rPr sz="1400" spc="-5" dirty="0">
                <a:latin typeface="Calibri"/>
                <a:cs typeface="Calibri"/>
              </a:rPr>
              <a:t>nią </a:t>
            </a:r>
            <a:r>
              <a:rPr sz="1400" spc="-10" dirty="0">
                <a:latin typeface="Calibri"/>
                <a:cs typeface="Calibri"/>
              </a:rPr>
              <a:t>dobrze </a:t>
            </a:r>
            <a:r>
              <a:rPr sz="1400" dirty="0">
                <a:latin typeface="Calibri"/>
                <a:cs typeface="Calibri"/>
              </a:rPr>
              <a:t>i chociaż </a:t>
            </a:r>
            <a:r>
              <a:rPr sz="1400" spc="-5" dirty="0">
                <a:latin typeface="Calibri"/>
                <a:cs typeface="Calibri"/>
              </a:rPr>
              <a:t>bezpiecznie,  Za </a:t>
            </a:r>
            <a:r>
              <a:rPr sz="1400" spc="-10" dirty="0">
                <a:latin typeface="Calibri"/>
                <a:cs typeface="Calibri"/>
              </a:rPr>
              <a:t>tamtą </a:t>
            </a:r>
            <a:r>
              <a:rPr sz="1400" dirty="0">
                <a:latin typeface="Calibri"/>
                <a:cs typeface="Calibri"/>
              </a:rPr>
              <a:t>mi </a:t>
            </a:r>
            <a:r>
              <a:rPr sz="1400" spc="-10" dirty="0">
                <a:latin typeface="Calibri"/>
                <a:cs typeface="Calibri"/>
              </a:rPr>
              <a:t>jest smutno, </a:t>
            </a:r>
            <a:r>
              <a:rPr sz="1400" spc="-15" dirty="0">
                <a:latin typeface="Calibri"/>
                <a:cs typeface="Calibri"/>
              </a:rPr>
              <a:t>za </a:t>
            </a:r>
            <a:r>
              <a:rPr sz="1400" spc="-10" dirty="0">
                <a:latin typeface="Calibri"/>
                <a:cs typeface="Calibri"/>
              </a:rPr>
              <a:t>tamtą </a:t>
            </a:r>
            <a:r>
              <a:rPr sz="1400" dirty="0">
                <a:latin typeface="Calibri"/>
                <a:cs typeface="Calibri"/>
              </a:rPr>
              <a:t>mi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ciemno...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Calibri"/>
              <a:cs typeface="Calibri"/>
            </a:endParaRPr>
          </a:p>
          <a:p>
            <a:pPr marL="13081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Stanisław </a:t>
            </a:r>
            <a:r>
              <a:rPr sz="1200" dirty="0">
                <a:latin typeface="Calibri"/>
                <a:cs typeface="Calibri"/>
              </a:rPr>
              <a:t>Baliński, </a:t>
            </a:r>
            <a:r>
              <a:rPr sz="1200" i="1" spc="-5" dirty="0">
                <a:latin typeface="Calibri"/>
                <a:cs typeface="Calibri"/>
              </a:rPr>
              <a:t>Peregrynacje. </a:t>
            </a:r>
            <a:r>
              <a:rPr sz="1200" i="1" spc="-10" dirty="0">
                <a:latin typeface="Calibri"/>
                <a:cs typeface="Calibri"/>
              </a:rPr>
              <a:t>Poezje </a:t>
            </a:r>
            <a:r>
              <a:rPr sz="1200" i="1" spc="-5" dirty="0">
                <a:latin typeface="Calibri"/>
                <a:cs typeface="Calibri"/>
              </a:rPr>
              <a:t>wybrane </a:t>
            </a:r>
            <a:r>
              <a:rPr sz="1200" i="1" dirty="0">
                <a:latin typeface="Calibri"/>
                <a:cs typeface="Calibri"/>
              </a:rPr>
              <a:t>1928–1981</a:t>
            </a:r>
            <a:r>
              <a:rPr sz="1200" dirty="0">
                <a:latin typeface="Calibri"/>
                <a:cs typeface="Calibri"/>
              </a:rPr>
              <a:t>, </a:t>
            </a:r>
            <a:r>
              <a:rPr sz="1200" spc="-20" dirty="0">
                <a:latin typeface="Calibri"/>
                <a:cs typeface="Calibri"/>
              </a:rPr>
              <a:t>Warszawa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1982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42485" y="1544399"/>
            <a:ext cx="2866320" cy="3081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44583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 </a:t>
            </a:r>
            <a:r>
              <a:rPr spc="-5" dirty="0"/>
              <a:t>czego potrzebne </a:t>
            </a:r>
            <a:r>
              <a:rPr dirty="0"/>
              <a:t>są</a:t>
            </a:r>
            <a:r>
              <a:rPr spc="-55" dirty="0"/>
              <a:t> </a:t>
            </a:r>
            <a:r>
              <a:rPr spc="-5" dirty="0"/>
              <a:t>konteksty?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208609"/>
            <a:ext cx="3659504" cy="419354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400" spc="-5" dirty="0">
                <a:latin typeface="Calibri"/>
                <a:cs typeface="Calibri"/>
              </a:rPr>
              <a:t>Stanisław </a:t>
            </a:r>
            <a:r>
              <a:rPr sz="1400" dirty="0">
                <a:latin typeface="Calibri"/>
                <a:cs typeface="Calibri"/>
              </a:rPr>
              <a:t>Baliński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10" dirty="0">
                <a:latin typeface="Calibri"/>
                <a:cs typeface="Calibri"/>
              </a:rPr>
              <a:t> tamtej</a:t>
            </a:r>
            <a:endParaRPr sz="1400">
              <a:latin typeface="Calibri"/>
              <a:cs typeface="Calibri"/>
            </a:endParaRPr>
          </a:p>
          <a:p>
            <a:pPr marL="12700" marR="514350">
              <a:lnSpc>
                <a:spcPct val="100000"/>
              </a:lnSpc>
              <a:spcBef>
                <a:spcPts val="855"/>
              </a:spcBef>
            </a:pPr>
            <a:r>
              <a:rPr sz="1400" dirty="0">
                <a:latin typeface="Calibri"/>
                <a:cs typeface="Calibri"/>
              </a:rPr>
              <a:t>Z </a:t>
            </a:r>
            <a:r>
              <a:rPr sz="1400" spc="-10" dirty="0">
                <a:latin typeface="Calibri"/>
                <a:cs typeface="Calibri"/>
              </a:rPr>
              <a:t>tamtą </a:t>
            </a:r>
            <a:r>
              <a:rPr sz="1400" spc="-5" dirty="0">
                <a:latin typeface="Calibri"/>
                <a:cs typeface="Calibri"/>
              </a:rPr>
              <a:t>było </a:t>
            </a:r>
            <a:r>
              <a:rPr sz="1400" spc="-10" dirty="0">
                <a:latin typeface="Calibri"/>
                <a:cs typeface="Calibri"/>
              </a:rPr>
              <a:t>kapryśnie </a:t>
            </a:r>
            <a:r>
              <a:rPr sz="1400" dirty="0">
                <a:latin typeface="Calibri"/>
                <a:cs typeface="Calibri"/>
              </a:rPr>
              <a:t>i </a:t>
            </a:r>
            <a:r>
              <a:rPr sz="1400" spc="-5" dirty="0">
                <a:latin typeface="Calibri"/>
                <a:cs typeface="Calibri"/>
              </a:rPr>
              <a:t>było niepewnie,  </a:t>
            </a:r>
            <a:r>
              <a:rPr sz="1400" dirty="0">
                <a:latin typeface="Calibri"/>
                <a:cs typeface="Calibri"/>
              </a:rPr>
              <a:t>Gdy </a:t>
            </a:r>
            <a:r>
              <a:rPr sz="1400" spc="-10" dirty="0">
                <a:latin typeface="Calibri"/>
                <a:cs typeface="Calibri"/>
              </a:rPr>
              <a:t>prosiłeś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10" dirty="0">
                <a:latin typeface="Calibri"/>
                <a:cs typeface="Calibri"/>
              </a:rPr>
              <a:t>serce, </a:t>
            </a:r>
            <a:r>
              <a:rPr sz="1400" dirty="0">
                <a:latin typeface="Calibri"/>
                <a:cs typeface="Calibri"/>
              </a:rPr>
              <a:t>drwiła z ciebie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płocha,</a:t>
            </a:r>
            <a:endParaRPr sz="1400">
              <a:latin typeface="Calibri"/>
              <a:cs typeface="Calibri"/>
            </a:endParaRPr>
          </a:p>
          <a:p>
            <a:pPr marL="12700" marR="39052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gdy </a:t>
            </a:r>
            <a:r>
              <a:rPr sz="1400" dirty="0">
                <a:latin typeface="Calibri"/>
                <a:cs typeface="Calibri"/>
              </a:rPr>
              <a:t>chciałeś </a:t>
            </a:r>
            <a:r>
              <a:rPr sz="1400" spc="-5" dirty="0">
                <a:latin typeface="Calibri"/>
                <a:cs typeface="Calibri"/>
              </a:rPr>
              <a:t>porzucić, </a:t>
            </a:r>
            <a:r>
              <a:rPr sz="1400" spc="-10" dirty="0">
                <a:latin typeface="Calibri"/>
                <a:cs typeface="Calibri"/>
              </a:rPr>
              <a:t>wzywała </a:t>
            </a:r>
            <a:r>
              <a:rPr sz="1400" dirty="0">
                <a:latin typeface="Calibri"/>
                <a:cs typeface="Calibri"/>
              </a:rPr>
              <a:t>cię </a:t>
            </a:r>
            <a:r>
              <a:rPr sz="1400" spc="-10" dirty="0">
                <a:latin typeface="Calibri"/>
                <a:cs typeface="Calibri"/>
              </a:rPr>
              <a:t>rzewnie,  </a:t>
            </a:r>
            <a:r>
              <a:rPr sz="1400" spc="-15" dirty="0">
                <a:latin typeface="Calibri"/>
                <a:cs typeface="Calibri"/>
              </a:rPr>
              <a:t>Trudno </a:t>
            </a:r>
            <a:r>
              <a:rPr sz="1400" spc="-5" dirty="0">
                <a:latin typeface="Calibri"/>
                <a:cs typeface="Calibri"/>
              </a:rPr>
              <a:t>ją było lubić, </a:t>
            </a:r>
            <a:r>
              <a:rPr sz="1400" spc="-10" dirty="0">
                <a:latin typeface="Calibri"/>
                <a:cs typeface="Calibri"/>
              </a:rPr>
              <a:t>trzeba </a:t>
            </a:r>
            <a:r>
              <a:rPr sz="1400" spc="-5" dirty="0">
                <a:latin typeface="Calibri"/>
                <a:cs typeface="Calibri"/>
              </a:rPr>
              <a:t>było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kochać.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12700" marR="361950">
              <a:lnSpc>
                <a:spcPct val="100000"/>
              </a:lnSpc>
            </a:pPr>
            <a:r>
              <a:rPr sz="1400" spc="-55" dirty="0">
                <a:latin typeface="Calibri"/>
                <a:cs typeface="Calibri"/>
              </a:rPr>
              <a:t>Ta </a:t>
            </a:r>
            <a:r>
              <a:rPr sz="1400" spc="-10" dirty="0">
                <a:latin typeface="Calibri"/>
                <a:cs typeface="Calibri"/>
              </a:rPr>
              <a:t>nigdy </a:t>
            </a:r>
            <a:r>
              <a:rPr sz="1400" spc="-5" dirty="0">
                <a:latin typeface="Calibri"/>
                <a:cs typeface="Calibri"/>
              </a:rPr>
              <a:t>nie </a:t>
            </a:r>
            <a:r>
              <a:rPr sz="1400" spc="-10" dirty="0">
                <a:latin typeface="Calibri"/>
                <a:cs typeface="Calibri"/>
              </a:rPr>
              <a:t>jest </a:t>
            </a:r>
            <a:r>
              <a:rPr sz="1400" spc="-5" dirty="0">
                <a:latin typeface="Calibri"/>
                <a:cs typeface="Calibri"/>
              </a:rPr>
              <a:t>zmienna </a:t>
            </a:r>
            <a:r>
              <a:rPr sz="1400" dirty="0">
                <a:latin typeface="Calibri"/>
                <a:cs typeface="Calibri"/>
              </a:rPr>
              <a:t>i </a:t>
            </a:r>
            <a:r>
              <a:rPr sz="1400" spc="-5" dirty="0">
                <a:latin typeface="Calibri"/>
                <a:cs typeface="Calibri"/>
              </a:rPr>
              <a:t>nie </a:t>
            </a:r>
            <a:r>
              <a:rPr sz="1400" spc="-10" dirty="0">
                <a:latin typeface="Calibri"/>
                <a:cs typeface="Calibri"/>
              </a:rPr>
              <a:t>jest </a:t>
            </a:r>
            <a:r>
              <a:rPr sz="1400" spc="-5" dirty="0">
                <a:latin typeface="Calibri"/>
                <a:cs typeface="Calibri"/>
              </a:rPr>
              <a:t>powiewna,  </a:t>
            </a:r>
            <a:r>
              <a:rPr sz="1400" dirty="0">
                <a:latin typeface="Calibri"/>
                <a:cs typeface="Calibri"/>
              </a:rPr>
              <a:t>Ma </a:t>
            </a:r>
            <a:r>
              <a:rPr sz="1400" spc="-5" dirty="0">
                <a:latin typeface="Calibri"/>
                <a:cs typeface="Calibri"/>
              </a:rPr>
              <a:t>uśmiech </a:t>
            </a:r>
            <a:r>
              <a:rPr sz="1400" spc="-10" dirty="0">
                <a:latin typeface="Calibri"/>
                <a:cs typeface="Calibri"/>
              </a:rPr>
              <a:t>pogodniejszy </a:t>
            </a:r>
            <a:r>
              <a:rPr sz="1400" dirty="0">
                <a:latin typeface="Calibri"/>
                <a:cs typeface="Calibri"/>
              </a:rPr>
              <a:t>i </a:t>
            </a:r>
            <a:r>
              <a:rPr sz="1400" spc="-10" dirty="0">
                <a:latin typeface="Calibri"/>
                <a:cs typeface="Calibri"/>
              </a:rPr>
              <a:t>słowa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łaskawsze,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Możesz </a:t>
            </a:r>
            <a:r>
              <a:rPr sz="1400" spc="-5" dirty="0">
                <a:latin typeface="Calibri"/>
                <a:cs typeface="Calibri"/>
              </a:rPr>
              <a:t>jej </a:t>
            </a:r>
            <a:r>
              <a:rPr sz="1400" spc="-10" dirty="0">
                <a:latin typeface="Calibri"/>
                <a:cs typeface="Calibri"/>
              </a:rPr>
              <a:t>ufać </a:t>
            </a:r>
            <a:r>
              <a:rPr sz="1400" dirty="0">
                <a:latin typeface="Calibri"/>
                <a:cs typeface="Calibri"/>
              </a:rPr>
              <a:t>wiernie, </a:t>
            </a:r>
            <a:r>
              <a:rPr sz="1400" spc="-5" dirty="0">
                <a:latin typeface="Calibri"/>
                <a:cs typeface="Calibri"/>
              </a:rPr>
              <a:t>nie </a:t>
            </a:r>
            <a:r>
              <a:rPr sz="1400" spc="-10" dirty="0">
                <a:latin typeface="Calibri"/>
                <a:cs typeface="Calibri"/>
              </a:rPr>
              <a:t>zdradzi </a:t>
            </a:r>
            <a:r>
              <a:rPr sz="1400" dirty="0">
                <a:latin typeface="Calibri"/>
                <a:cs typeface="Calibri"/>
              </a:rPr>
              <a:t>– </a:t>
            </a:r>
            <a:r>
              <a:rPr sz="1400" spc="-10" dirty="0">
                <a:latin typeface="Calibri"/>
                <a:cs typeface="Calibri"/>
              </a:rPr>
              <a:t>rzecz </a:t>
            </a:r>
            <a:r>
              <a:rPr sz="1400" spc="-5" dirty="0">
                <a:latin typeface="Calibri"/>
                <a:cs typeface="Calibri"/>
              </a:rPr>
              <a:t>pewna,  </a:t>
            </a:r>
            <a:r>
              <a:rPr sz="1400" dirty="0">
                <a:latin typeface="Calibri"/>
                <a:cs typeface="Calibri"/>
              </a:rPr>
              <a:t>A kiedy </a:t>
            </a:r>
            <a:r>
              <a:rPr sz="1400" spc="-5" dirty="0">
                <a:latin typeface="Calibri"/>
                <a:cs typeface="Calibri"/>
              </a:rPr>
              <a:t>powie </a:t>
            </a:r>
            <a:r>
              <a:rPr sz="1400" spc="-15" dirty="0">
                <a:latin typeface="Calibri"/>
                <a:cs typeface="Calibri"/>
              </a:rPr>
              <a:t>słowo, </a:t>
            </a:r>
            <a:r>
              <a:rPr sz="1400" spc="-5" dirty="0">
                <a:latin typeface="Calibri"/>
                <a:cs typeface="Calibri"/>
              </a:rPr>
              <a:t>dotrzymuje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zawsze.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12700" marR="471170">
              <a:lnSpc>
                <a:spcPct val="100000"/>
              </a:lnSpc>
            </a:pPr>
            <a:r>
              <a:rPr sz="1400" spc="-30" dirty="0">
                <a:latin typeface="Calibri"/>
                <a:cs typeface="Calibri"/>
              </a:rPr>
              <a:t>Tamta </a:t>
            </a:r>
            <a:r>
              <a:rPr sz="1400" dirty="0">
                <a:latin typeface="Calibri"/>
                <a:cs typeface="Calibri"/>
              </a:rPr>
              <a:t>mnie </a:t>
            </a:r>
            <a:r>
              <a:rPr sz="1400" spc="-5" dirty="0">
                <a:latin typeface="Calibri"/>
                <a:cs typeface="Calibri"/>
              </a:rPr>
              <a:t>opuściła, </a:t>
            </a:r>
            <a:r>
              <a:rPr sz="1400" spc="-10" dirty="0">
                <a:latin typeface="Calibri"/>
                <a:cs typeface="Calibri"/>
              </a:rPr>
              <a:t>tamtej </a:t>
            </a:r>
            <a:r>
              <a:rPr sz="1400" spc="-5" dirty="0">
                <a:latin typeface="Calibri"/>
                <a:cs typeface="Calibri"/>
              </a:rPr>
              <a:t>nie </a:t>
            </a:r>
            <a:r>
              <a:rPr sz="1400" dirty="0">
                <a:latin typeface="Calibri"/>
                <a:cs typeface="Calibri"/>
              </a:rPr>
              <a:t>ma </a:t>
            </a:r>
            <a:r>
              <a:rPr sz="1400" spc="-20" dirty="0">
                <a:latin typeface="Calibri"/>
                <a:cs typeface="Calibri"/>
              </a:rPr>
              <a:t>ze </a:t>
            </a:r>
            <a:r>
              <a:rPr sz="1400" dirty="0">
                <a:latin typeface="Calibri"/>
                <a:cs typeface="Calibri"/>
              </a:rPr>
              <a:t>mną,  </a:t>
            </a:r>
            <a:r>
              <a:rPr sz="1400" spc="-55" dirty="0">
                <a:latin typeface="Calibri"/>
                <a:cs typeface="Calibri"/>
              </a:rPr>
              <a:t>Ta </a:t>
            </a:r>
            <a:r>
              <a:rPr sz="1400" spc="-10" dirty="0">
                <a:latin typeface="Calibri"/>
                <a:cs typeface="Calibri"/>
              </a:rPr>
              <a:t>przyszła </a:t>
            </a:r>
            <a:r>
              <a:rPr sz="1400" dirty="0">
                <a:latin typeface="Calibri"/>
                <a:cs typeface="Calibri"/>
              </a:rPr>
              <a:t>i </a:t>
            </a:r>
            <a:r>
              <a:rPr sz="1400" spc="-5" dirty="0">
                <a:latin typeface="Calibri"/>
                <a:cs typeface="Calibri"/>
              </a:rPr>
              <a:t>uściskiem objęła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serdecznie,</a:t>
            </a:r>
            <a:endParaRPr sz="1400">
              <a:latin typeface="Calibri"/>
              <a:cs typeface="Calibri"/>
            </a:endParaRPr>
          </a:p>
          <a:p>
            <a:pPr marL="12700" marR="255904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I chociaż mi z </a:t>
            </a:r>
            <a:r>
              <a:rPr sz="1400" spc="-5" dirty="0">
                <a:latin typeface="Calibri"/>
                <a:cs typeface="Calibri"/>
              </a:rPr>
              <a:t>nią </a:t>
            </a:r>
            <a:r>
              <a:rPr sz="1400" spc="-10" dirty="0">
                <a:latin typeface="Calibri"/>
                <a:cs typeface="Calibri"/>
              </a:rPr>
              <a:t>dobrze </a:t>
            </a:r>
            <a:r>
              <a:rPr sz="1400" dirty="0">
                <a:latin typeface="Calibri"/>
                <a:cs typeface="Calibri"/>
              </a:rPr>
              <a:t>i chociaż </a:t>
            </a:r>
            <a:r>
              <a:rPr sz="1400" spc="-5" dirty="0">
                <a:latin typeface="Calibri"/>
                <a:cs typeface="Calibri"/>
              </a:rPr>
              <a:t>bezpiecznie,  Za </a:t>
            </a:r>
            <a:r>
              <a:rPr sz="1400" spc="-10" dirty="0">
                <a:latin typeface="Calibri"/>
                <a:cs typeface="Calibri"/>
              </a:rPr>
              <a:t>tamtą </a:t>
            </a:r>
            <a:r>
              <a:rPr sz="1400" dirty="0">
                <a:latin typeface="Calibri"/>
                <a:cs typeface="Calibri"/>
              </a:rPr>
              <a:t>mi </a:t>
            </a:r>
            <a:r>
              <a:rPr sz="1400" spc="-10" dirty="0">
                <a:latin typeface="Calibri"/>
                <a:cs typeface="Calibri"/>
              </a:rPr>
              <a:t>jest smutno, </a:t>
            </a:r>
            <a:r>
              <a:rPr sz="1400" spc="-15" dirty="0">
                <a:latin typeface="Calibri"/>
                <a:cs typeface="Calibri"/>
              </a:rPr>
              <a:t>za </a:t>
            </a:r>
            <a:r>
              <a:rPr sz="1400" spc="-10" dirty="0">
                <a:latin typeface="Calibri"/>
                <a:cs typeface="Calibri"/>
              </a:rPr>
              <a:t>tamtą </a:t>
            </a:r>
            <a:r>
              <a:rPr sz="1400" dirty="0">
                <a:latin typeface="Calibri"/>
                <a:cs typeface="Calibri"/>
              </a:rPr>
              <a:t>mi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ciemno...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Calibri"/>
              <a:cs typeface="Calibri"/>
            </a:endParaRPr>
          </a:p>
          <a:p>
            <a:pPr marL="1308100">
              <a:lnSpc>
                <a:spcPct val="100000"/>
              </a:lnSpc>
            </a:pP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Z 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tomiku </a:t>
            </a:r>
            <a:r>
              <a:rPr sz="1200" i="1" spc="-10" dirty="0">
                <a:solidFill>
                  <a:srgbClr val="C00000"/>
                </a:solidFill>
                <a:latin typeface="Calibri"/>
                <a:cs typeface="Calibri"/>
              </a:rPr>
              <a:t>Wielka podróż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,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1941</a:t>
            </a:r>
            <a:r>
              <a:rPr sz="12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Londyn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13306" y="1231579"/>
            <a:ext cx="3913504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100"/>
              </a:spcBef>
              <a:tabLst>
                <a:tab pos="2131060" algn="l"/>
              </a:tabLst>
            </a:pPr>
            <a:r>
              <a:rPr sz="2400" spc="-20" dirty="0">
                <a:solidFill>
                  <a:srgbClr val="7030A0"/>
                </a:solidFill>
                <a:latin typeface="Calibri"/>
                <a:cs typeface="Calibri"/>
              </a:rPr>
              <a:t>Został zamieszczony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w </a:t>
            </a:r>
            <a:r>
              <a:rPr sz="2400" spc="-10" dirty="0">
                <a:solidFill>
                  <a:srgbClr val="7030A0"/>
                </a:solidFill>
                <a:latin typeface="Calibri"/>
                <a:cs typeface="Calibri"/>
              </a:rPr>
              <a:t>antologii  poezji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miłosnej </a:t>
            </a:r>
            <a:r>
              <a:rPr sz="2400" spc="-120" dirty="0">
                <a:solidFill>
                  <a:srgbClr val="7030A0"/>
                </a:solidFill>
                <a:latin typeface="Calibri"/>
                <a:cs typeface="Calibri"/>
              </a:rPr>
              <a:t>W. </a:t>
            </a: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Boleckiego  </a:t>
            </a:r>
            <a:r>
              <a:rPr sz="2400" i="1" spc="-5" dirty="0">
                <a:solidFill>
                  <a:srgbClr val="7030A0"/>
                </a:solidFill>
                <a:latin typeface="Calibri"/>
                <a:cs typeface="Calibri"/>
              </a:rPr>
              <a:t>Snuć miłość… </a:t>
            </a:r>
            <a:r>
              <a:rPr sz="2400" i="1" spc="-25" dirty="0">
                <a:solidFill>
                  <a:srgbClr val="7030A0"/>
                </a:solidFill>
                <a:latin typeface="Calibri"/>
                <a:cs typeface="Calibri"/>
              </a:rPr>
              <a:t>Polska </a:t>
            </a:r>
            <a:r>
              <a:rPr sz="2400" i="1" spc="-10" dirty="0">
                <a:solidFill>
                  <a:srgbClr val="7030A0"/>
                </a:solidFill>
                <a:latin typeface="Calibri"/>
                <a:cs typeface="Calibri"/>
              </a:rPr>
              <a:t>poezja  </a:t>
            </a:r>
            <a:r>
              <a:rPr sz="2400" i="1" spc="-5" dirty="0">
                <a:solidFill>
                  <a:srgbClr val="7030A0"/>
                </a:solidFill>
                <a:latin typeface="Calibri"/>
                <a:cs typeface="Calibri"/>
              </a:rPr>
              <a:t>miłosna XV</a:t>
            </a:r>
            <a:r>
              <a:rPr sz="2400" i="1" dirty="0">
                <a:solidFill>
                  <a:srgbClr val="7030A0"/>
                </a:solidFill>
                <a:latin typeface="Calibri"/>
                <a:cs typeface="Calibri"/>
              </a:rPr>
              <a:t> –</a:t>
            </a:r>
            <a:r>
              <a:rPr sz="2400" i="1" spc="-5" dirty="0">
                <a:solidFill>
                  <a:srgbClr val="7030A0"/>
                </a:solidFill>
                <a:latin typeface="Calibri"/>
                <a:cs typeface="Calibri"/>
              </a:rPr>
              <a:t> XX	</a:t>
            </a:r>
            <a:r>
              <a:rPr sz="2400" i="1" spc="-10" dirty="0">
                <a:solidFill>
                  <a:srgbClr val="7030A0"/>
                </a:solidFill>
                <a:latin typeface="Calibri"/>
                <a:cs typeface="Calibri"/>
              </a:rPr>
              <a:t>wieku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44583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 </a:t>
            </a:r>
            <a:r>
              <a:rPr spc="-5" dirty="0"/>
              <a:t>czego potrzebne </a:t>
            </a:r>
            <a:r>
              <a:rPr dirty="0"/>
              <a:t>są</a:t>
            </a:r>
            <a:r>
              <a:rPr spc="-55" dirty="0"/>
              <a:t> </a:t>
            </a:r>
            <a:r>
              <a:rPr spc="-5" dirty="0"/>
              <a:t>konteksty?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295849"/>
            <a:ext cx="55606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65" dirty="0">
                <a:latin typeface="Calibri"/>
                <a:cs typeface="Calibri"/>
              </a:rPr>
              <a:t>Tom </a:t>
            </a:r>
            <a:r>
              <a:rPr sz="2000" i="1" spc="-15" dirty="0">
                <a:latin typeface="Calibri"/>
                <a:cs typeface="Calibri"/>
              </a:rPr>
              <a:t>Wielka </a:t>
            </a:r>
            <a:r>
              <a:rPr sz="2000" i="1" spc="-10" dirty="0">
                <a:latin typeface="Calibri"/>
                <a:cs typeface="Calibri"/>
              </a:rPr>
              <a:t>podróż </a:t>
            </a:r>
            <a:r>
              <a:rPr sz="2000" spc="-10" dirty="0">
                <a:latin typeface="Calibri"/>
                <a:cs typeface="Calibri"/>
              </a:rPr>
              <a:t>stanowi </a:t>
            </a:r>
            <a:r>
              <a:rPr sz="2000" spc="-5" dirty="0">
                <a:latin typeface="Calibri"/>
                <a:cs typeface="Calibri"/>
              </a:rPr>
              <a:t>znaczący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dorobek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w </a:t>
            </a:r>
            <a:r>
              <a:rPr sz="2000" spc="-15" dirty="0">
                <a:latin typeface="Calibri"/>
                <a:cs typeface="Calibri"/>
              </a:rPr>
              <a:t>twórczości </a:t>
            </a:r>
            <a:r>
              <a:rPr sz="2000" spc="-5" dirty="0">
                <a:latin typeface="Calibri"/>
                <a:cs typeface="Calibri"/>
              </a:rPr>
              <a:t>S. Balińskiego. Składa się </a:t>
            </a:r>
            <a:r>
              <a:rPr sz="2000" dirty="0">
                <a:latin typeface="Calibri"/>
                <a:cs typeface="Calibri"/>
              </a:rPr>
              <a:t>z </a:t>
            </a:r>
            <a:r>
              <a:rPr sz="2000" spc="-10" dirty="0">
                <a:latin typeface="Calibri"/>
                <a:cs typeface="Calibri"/>
              </a:rPr>
              <a:t>dwóch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części: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2000" i="1" spc="-5" dirty="0">
                <a:latin typeface="Calibri"/>
                <a:cs typeface="Calibri"/>
              </a:rPr>
              <a:t>Do przyjaciół </a:t>
            </a:r>
            <a:r>
              <a:rPr sz="2000" i="1" dirty="0">
                <a:latin typeface="Calibri"/>
                <a:cs typeface="Calibri"/>
              </a:rPr>
              <a:t>w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podróży.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2000" i="1" spc="-20" dirty="0">
                <a:latin typeface="Calibri"/>
                <a:cs typeface="Calibri"/>
              </a:rPr>
              <a:t>Postój </a:t>
            </a:r>
            <a:r>
              <a:rPr sz="2000" i="1" dirty="0">
                <a:latin typeface="Calibri"/>
                <a:cs typeface="Calibri"/>
              </a:rPr>
              <a:t>w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Paryżu.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7300" y="3631049"/>
            <a:ext cx="987107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Część pierwszą otwiera wiersz </a:t>
            </a:r>
            <a:r>
              <a:rPr sz="2000" spc="-15" dirty="0">
                <a:latin typeface="Calibri"/>
                <a:cs typeface="Calibri"/>
              </a:rPr>
              <a:t>Pożegnanie </a:t>
            </a:r>
            <a:r>
              <a:rPr sz="2000" spc="-10" dirty="0">
                <a:latin typeface="Calibri"/>
                <a:cs typeface="Calibri"/>
              </a:rPr>
              <a:t>Krzemieńca </a:t>
            </a:r>
            <a:r>
              <a:rPr sz="2000" dirty="0">
                <a:latin typeface="Calibri"/>
                <a:cs typeface="Calibri"/>
              </a:rPr>
              <a:t>1939, </a:t>
            </a:r>
            <a:r>
              <a:rPr sz="2000" spc="-15" dirty="0">
                <a:latin typeface="Calibri"/>
                <a:cs typeface="Calibri"/>
              </a:rPr>
              <a:t>którego </a:t>
            </a:r>
            <a:r>
              <a:rPr sz="2000" dirty="0">
                <a:latin typeface="Calibri"/>
                <a:cs typeface="Calibri"/>
              </a:rPr>
              <a:t>tytuł </a:t>
            </a:r>
            <a:r>
              <a:rPr sz="2000" spc="-10" dirty="0">
                <a:latin typeface="Calibri"/>
                <a:cs typeface="Calibri"/>
              </a:rPr>
              <a:t>stanowi </a:t>
            </a:r>
            <a:r>
              <a:rPr sz="2000" spc="-5" dirty="0">
                <a:latin typeface="Calibri"/>
                <a:cs typeface="Calibri"/>
              </a:rPr>
              <a:t>wyraźne  </a:t>
            </a:r>
            <a:r>
              <a:rPr sz="2000" spc="-15" dirty="0">
                <a:latin typeface="Calibri"/>
                <a:cs typeface="Calibri"/>
              </a:rPr>
              <a:t>wskazanie </a:t>
            </a:r>
            <a:r>
              <a:rPr sz="2000" spc="-10" dirty="0">
                <a:latin typeface="Calibri"/>
                <a:cs typeface="Calibri"/>
              </a:rPr>
              <a:t>tradycji, </a:t>
            </a:r>
            <a:r>
              <a:rPr sz="2000" spc="-5" dirty="0">
                <a:latin typeface="Calibri"/>
                <a:cs typeface="Calibri"/>
              </a:rPr>
              <a:t>do jakiej nawiązuje </a:t>
            </a:r>
            <a:r>
              <a:rPr sz="2000" spc="-10" dirty="0">
                <a:latin typeface="Calibri"/>
                <a:cs typeface="Calibri"/>
              </a:rPr>
              <a:t>poeta. </a:t>
            </a:r>
            <a:r>
              <a:rPr sz="2000" spc="-15" dirty="0">
                <a:latin typeface="Calibri"/>
                <a:cs typeface="Calibri"/>
              </a:rPr>
              <a:t>Gra romantycznymi </a:t>
            </a:r>
            <a:r>
              <a:rPr sz="2000" spc="-5" dirty="0">
                <a:latin typeface="Calibri"/>
                <a:cs typeface="Calibri"/>
              </a:rPr>
              <a:t>motywami, </a:t>
            </a:r>
            <a:r>
              <a:rPr sz="2000" spc="-10" dirty="0">
                <a:latin typeface="Calibri"/>
                <a:cs typeface="Calibri"/>
              </a:rPr>
              <a:t>cytatami, </a:t>
            </a:r>
            <a:r>
              <a:rPr sz="2000" spc="-5" dirty="0">
                <a:latin typeface="Calibri"/>
                <a:cs typeface="Calibri"/>
              </a:rPr>
              <a:t>poetyką 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5" dirty="0">
                <a:latin typeface="Calibri"/>
                <a:cs typeface="Calibri"/>
              </a:rPr>
              <a:t>formą wiersza </a:t>
            </a:r>
            <a:r>
              <a:rPr sz="2000" spc="-10" dirty="0">
                <a:latin typeface="Calibri"/>
                <a:cs typeface="Calibri"/>
              </a:rPr>
              <a:t>stanowi wyraz </a:t>
            </a:r>
            <a:r>
              <a:rPr sz="2000" spc="-5" dirty="0">
                <a:latin typeface="Calibri"/>
                <a:cs typeface="Calibri"/>
              </a:rPr>
              <a:t>świadomości </a:t>
            </a:r>
            <a:r>
              <a:rPr sz="2000" spc="-10" dirty="0">
                <a:latin typeface="Calibri"/>
                <a:cs typeface="Calibri"/>
              </a:rPr>
              <a:t>dwudziestowiecznego </a:t>
            </a:r>
            <a:r>
              <a:rPr sz="2000" spc="-15" dirty="0">
                <a:latin typeface="Calibri"/>
                <a:cs typeface="Calibri"/>
              </a:rPr>
              <a:t>poety­emigranta, którego  </a:t>
            </a:r>
            <a:r>
              <a:rPr sz="2000" spc="-10" dirty="0">
                <a:latin typeface="Calibri"/>
                <a:cs typeface="Calibri"/>
              </a:rPr>
              <a:t>świat </a:t>
            </a:r>
            <a:r>
              <a:rPr sz="2000" spc="-5" dirty="0">
                <a:latin typeface="Calibri"/>
                <a:cs typeface="Calibri"/>
              </a:rPr>
              <a:t>znów </a:t>
            </a:r>
            <a:r>
              <a:rPr sz="2000" spc="-20" dirty="0">
                <a:latin typeface="Calibri"/>
                <a:cs typeface="Calibri"/>
              </a:rPr>
              <a:t>zamyka </a:t>
            </a:r>
            <a:r>
              <a:rPr sz="2000" spc="-5" dirty="0">
                <a:latin typeface="Calibri"/>
                <a:cs typeface="Calibri"/>
              </a:rPr>
              <a:t>się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10" dirty="0">
                <a:latin typeface="Calibri"/>
                <a:cs typeface="Calibri"/>
              </a:rPr>
              <a:t>romantycznej poezji. Zburzenie tego świata </a:t>
            </a:r>
            <a:r>
              <a:rPr sz="2000" spc="-20" dirty="0">
                <a:latin typeface="Calibri"/>
                <a:cs typeface="Calibri"/>
              </a:rPr>
              <a:t>przez </a:t>
            </a:r>
            <a:r>
              <a:rPr sz="2000" spc="-10" dirty="0">
                <a:latin typeface="Calibri"/>
                <a:cs typeface="Calibri"/>
              </a:rPr>
              <a:t>wojnę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prowadzi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do </a:t>
            </a:r>
            <a:r>
              <a:rPr sz="2000" spc="-25" dirty="0">
                <a:latin typeface="Calibri"/>
                <a:cs typeface="Calibri"/>
              </a:rPr>
              <a:t>literatury, </a:t>
            </a:r>
            <a:r>
              <a:rPr sz="2000" spc="-20" dirty="0">
                <a:latin typeface="Calibri"/>
                <a:cs typeface="Calibri"/>
              </a:rPr>
              <a:t>która </a:t>
            </a:r>
            <a:r>
              <a:rPr sz="2000" spc="-15" dirty="0">
                <a:latin typeface="Calibri"/>
                <a:cs typeface="Calibri"/>
              </a:rPr>
              <a:t>zdolna </a:t>
            </a:r>
            <a:r>
              <a:rPr sz="2000" spc="-10" dirty="0">
                <a:latin typeface="Calibri"/>
                <a:cs typeface="Calibri"/>
              </a:rPr>
              <a:t>jest </a:t>
            </a:r>
            <a:r>
              <a:rPr sz="2000" spc="-5" dirty="0">
                <a:latin typeface="Calibri"/>
                <a:cs typeface="Calibri"/>
              </a:rPr>
              <a:t>jedynie </a:t>
            </a:r>
            <a:r>
              <a:rPr sz="2000" spc="-10" dirty="0">
                <a:latin typeface="Calibri"/>
                <a:cs typeface="Calibri"/>
              </a:rPr>
              <a:t>przechować </a:t>
            </a:r>
            <a:r>
              <a:rPr sz="2000" spc="-5" dirty="0">
                <a:latin typeface="Calibri"/>
                <a:cs typeface="Calibri"/>
              </a:rPr>
              <a:t>pamięć </a:t>
            </a:r>
            <a:r>
              <a:rPr sz="2000" dirty="0">
                <a:latin typeface="Calibri"/>
                <a:cs typeface="Calibri"/>
              </a:rPr>
              <a:t>o tym </a:t>
            </a:r>
            <a:r>
              <a:rPr sz="2000" spc="-5" dirty="0">
                <a:latin typeface="Calibri"/>
                <a:cs typeface="Calibri"/>
              </a:rPr>
              <a:t>świecie, </a:t>
            </a:r>
            <a:r>
              <a:rPr sz="2000" spc="-15" dirty="0">
                <a:latin typeface="Calibri"/>
                <a:cs typeface="Calibri"/>
              </a:rPr>
              <a:t>którego </a:t>
            </a:r>
            <a:r>
              <a:rPr sz="2000" spc="-5" dirty="0">
                <a:latin typeface="Calibri"/>
                <a:cs typeface="Calibri"/>
              </a:rPr>
              <a:t>już nie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1299" y="5494729"/>
            <a:ext cx="4531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libri"/>
                <a:cs typeface="Calibri"/>
              </a:rPr>
              <a:t>Ewa </a:t>
            </a:r>
            <a:r>
              <a:rPr sz="1200" spc="-10" dirty="0">
                <a:latin typeface="Calibri"/>
                <a:cs typeface="Calibri"/>
              </a:rPr>
              <a:t>Jaskółowa, </a:t>
            </a:r>
            <a:r>
              <a:rPr sz="1200" i="1" spc="-10" dirty="0">
                <a:latin typeface="Calibri"/>
                <a:cs typeface="Calibri"/>
              </a:rPr>
              <a:t>Konsekwencje interpretacyjne </a:t>
            </a:r>
            <a:r>
              <a:rPr sz="1200" i="1" spc="-15" dirty="0">
                <a:latin typeface="Calibri"/>
                <a:cs typeface="Calibri"/>
              </a:rPr>
              <a:t>kontekstowego </a:t>
            </a:r>
            <a:r>
              <a:rPr sz="1200" i="1" spc="-5" dirty="0">
                <a:latin typeface="Calibri"/>
                <a:cs typeface="Calibri"/>
              </a:rPr>
              <a:t>czytania</a:t>
            </a:r>
            <a:r>
              <a:rPr sz="1200" spc="-5" dirty="0">
                <a:latin typeface="Calibri"/>
                <a:cs typeface="Calibri"/>
              </a:rPr>
              <a:t>,  </a:t>
            </a:r>
            <a:r>
              <a:rPr sz="1200" dirty="0">
                <a:latin typeface="Calibri"/>
                <a:cs typeface="Calibri"/>
              </a:rPr>
              <a:t>[w:] </a:t>
            </a:r>
            <a:r>
              <a:rPr sz="1200" i="1" spc="-5" dirty="0">
                <a:latin typeface="Calibri"/>
                <a:cs typeface="Calibri"/>
              </a:rPr>
              <a:t>Czytanie </a:t>
            </a:r>
            <a:r>
              <a:rPr sz="1200" i="1" spc="-10" dirty="0">
                <a:latin typeface="Calibri"/>
                <a:cs typeface="Calibri"/>
              </a:rPr>
              <a:t>tekstów </a:t>
            </a:r>
            <a:r>
              <a:rPr sz="1200" i="1" spc="-15" dirty="0">
                <a:latin typeface="Calibri"/>
                <a:cs typeface="Calibri"/>
              </a:rPr>
              <a:t>kultury. </a:t>
            </a:r>
            <a:r>
              <a:rPr sz="1200" i="1" spc="-10" dirty="0">
                <a:latin typeface="Calibri"/>
                <a:cs typeface="Calibri"/>
              </a:rPr>
              <a:t>Metodologia. </a:t>
            </a:r>
            <a:r>
              <a:rPr sz="1200" i="1" dirty="0">
                <a:latin typeface="Calibri"/>
                <a:cs typeface="Calibri"/>
              </a:rPr>
              <a:t>Badania. </a:t>
            </a:r>
            <a:r>
              <a:rPr sz="1200" i="1" spc="-10" dirty="0">
                <a:latin typeface="Calibri"/>
                <a:cs typeface="Calibri"/>
              </a:rPr>
              <a:t>Metodyka, </a:t>
            </a:r>
            <a:r>
              <a:rPr sz="1200" spc="-5" dirty="0">
                <a:latin typeface="Calibri"/>
                <a:cs typeface="Calibri"/>
              </a:rPr>
              <a:t>pod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red.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B. </a:t>
            </a:r>
            <a:r>
              <a:rPr sz="1200" spc="-5" dirty="0">
                <a:latin typeface="Calibri"/>
                <a:cs typeface="Calibri"/>
              </a:rPr>
              <a:t>Myrdzik, </a:t>
            </a:r>
            <a:r>
              <a:rPr sz="1200" dirty="0">
                <a:latin typeface="Calibri"/>
                <a:cs typeface="Calibri"/>
              </a:rPr>
              <a:t>I. </a:t>
            </a:r>
            <a:r>
              <a:rPr sz="1200" spc="-10" dirty="0">
                <a:latin typeface="Calibri"/>
                <a:cs typeface="Calibri"/>
              </a:rPr>
              <a:t>Morawiecka, </a:t>
            </a:r>
            <a:r>
              <a:rPr sz="1200" spc="-5" dirty="0">
                <a:latin typeface="Calibri"/>
                <a:cs typeface="Calibri"/>
              </a:rPr>
              <a:t>Lublin </a:t>
            </a:r>
            <a:r>
              <a:rPr sz="1200" dirty="0">
                <a:latin typeface="Calibri"/>
                <a:cs typeface="Calibri"/>
              </a:rPr>
              <a:t>2007.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86005" y="791999"/>
            <a:ext cx="2515306" cy="2699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44583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 </a:t>
            </a:r>
            <a:r>
              <a:rPr spc="-5" dirty="0"/>
              <a:t>czego potrzebne </a:t>
            </a:r>
            <a:r>
              <a:rPr dirty="0"/>
              <a:t>są</a:t>
            </a:r>
            <a:r>
              <a:rPr spc="-55" dirty="0"/>
              <a:t> </a:t>
            </a:r>
            <a:r>
              <a:rPr spc="-5" dirty="0"/>
              <a:t>konteksty?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190390"/>
            <a:ext cx="6292215" cy="88201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100" dirty="0">
                <a:latin typeface="Calibri"/>
                <a:cs typeface="Calibri"/>
              </a:rPr>
              <a:t>Aluzje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literackie: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100" i="1" dirty="0">
                <a:latin typeface="Calibri"/>
                <a:cs typeface="Calibri"/>
              </a:rPr>
              <a:t>1. </a:t>
            </a:r>
            <a:r>
              <a:rPr sz="2100" i="1" spc="-5" dirty="0">
                <a:latin typeface="Calibri"/>
                <a:cs typeface="Calibri"/>
              </a:rPr>
              <a:t>mi </a:t>
            </a:r>
            <a:r>
              <a:rPr sz="2100" i="1" spc="-10" dirty="0">
                <a:latin typeface="Calibri"/>
                <a:cs typeface="Calibri"/>
              </a:rPr>
              <a:t>jest </a:t>
            </a:r>
            <a:r>
              <a:rPr sz="2100" i="1" spc="-5" dirty="0">
                <a:latin typeface="Calibri"/>
                <a:cs typeface="Calibri"/>
              </a:rPr>
              <a:t>smutno… </a:t>
            </a:r>
            <a:r>
              <a:rPr sz="2100" dirty="0">
                <a:latin typeface="Calibri"/>
                <a:cs typeface="Calibri"/>
              </a:rPr>
              <a:t>­ </a:t>
            </a:r>
            <a:r>
              <a:rPr sz="2100" spc="-10" dirty="0">
                <a:latin typeface="Calibri"/>
                <a:cs typeface="Calibri"/>
              </a:rPr>
              <a:t>nawiązanie </a:t>
            </a:r>
            <a:r>
              <a:rPr sz="2100" spc="-5" dirty="0">
                <a:latin typeface="Calibri"/>
                <a:cs typeface="Calibri"/>
              </a:rPr>
              <a:t>do </a:t>
            </a:r>
            <a:r>
              <a:rPr sz="2100" i="1" spc="-5" dirty="0">
                <a:latin typeface="Calibri"/>
                <a:cs typeface="Calibri"/>
              </a:rPr>
              <a:t>Hymnu </a:t>
            </a:r>
            <a:r>
              <a:rPr sz="2100" spc="-10" dirty="0">
                <a:latin typeface="Calibri"/>
                <a:cs typeface="Calibri"/>
              </a:rPr>
              <a:t>J.</a:t>
            </a:r>
            <a:r>
              <a:rPr sz="2100" spc="-114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Słowackiego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7300" y="3450470"/>
            <a:ext cx="5223510" cy="2162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35685">
              <a:lnSpc>
                <a:spcPct val="1337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2. </a:t>
            </a:r>
            <a:r>
              <a:rPr sz="2100" spc="-10" dirty="0">
                <a:latin typeface="Calibri"/>
                <a:cs typeface="Calibri"/>
              </a:rPr>
              <a:t>Antoni </a:t>
            </a:r>
            <a:r>
              <a:rPr sz="2100" spc="-5" dirty="0">
                <a:latin typeface="Calibri"/>
                <a:cs typeface="Calibri"/>
              </a:rPr>
              <a:t>Słonimski </a:t>
            </a:r>
            <a:r>
              <a:rPr sz="2100" i="1" spc="-5" dirty="0">
                <a:latin typeface="Calibri"/>
                <a:cs typeface="Calibri"/>
              </a:rPr>
              <a:t>Smutno mi </a:t>
            </a:r>
            <a:r>
              <a:rPr sz="2100" i="1" spc="-15" dirty="0">
                <a:latin typeface="Calibri"/>
                <a:cs typeface="Calibri"/>
              </a:rPr>
              <a:t>Boże  Że </a:t>
            </a:r>
            <a:r>
              <a:rPr sz="2100" i="1" dirty="0">
                <a:latin typeface="Calibri"/>
                <a:cs typeface="Calibri"/>
              </a:rPr>
              <a:t>z </a:t>
            </a:r>
            <a:r>
              <a:rPr sz="2100" i="1" spc="-10" dirty="0">
                <a:latin typeface="Calibri"/>
                <a:cs typeface="Calibri"/>
              </a:rPr>
              <a:t>podróży </a:t>
            </a:r>
            <a:r>
              <a:rPr sz="2100" i="1" spc="-5" dirty="0">
                <a:latin typeface="Calibri"/>
                <a:cs typeface="Calibri"/>
              </a:rPr>
              <a:t>dalekiej do </a:t>
            </a:r>
            <a:r>
              <a:rPr sz="2100" i="1" spc="-10" dirty="0">
                <a:latin typeface="Calibri"/>
                <a:cs typeface="Calibri"/>
              </a:rPr>
              <a:t>ojczyzny</a:t>
            </a:r>
            <a:r>
              <a:rPr sz="2100" i="1" spc="-45" dirty="0">
                <a:latin typeface="Calibri"/>
                <a:cs typeface="Calibri"/>
              </a:rPr>
              <a:t> </a:t>
            </a:r>
            <a:r>
              <a:rPr sz="2100" i="1" spc="-5" dirty="0">
                <a:latin typeface="Calibri"/>
                <a:cs typeface="Calibri"/>
              </a:rPr>
              <a:t>płynę</a:t>
            </a:r>
            <a:endParaRPr sz="2100">
              <a:latin typeface="Calibri"/>
              <a:cs typeface="Calibri"/>
            </a:endParaRPr>
          </a:p>
          <a:p>
            <a:pPr marL="12700" marR="967105">
              <a:lnSpc>
                <a:spcPct val="100000"/>
              </a:lnSpc>
            </a:pPr>
            <a:r>
              <a:rPr sz="2100" i="1" dirty="0">
                <a:latin typeface="Calibri"/>
                <a:cs typeface="Calibri"/>
              </a:rPr>
              <a:t>I </a:t>
            </a:r>
            <a:r>
              <a:rPr sz="2100" i="1" spc="-15" dirty="0">
                <a:latin typeface="Calibri"/>
                <a:cs typeface="Calibri"/>
              </a:rPr>
              <a:t>że </a:t>
            </a:r>
            <a:r>
              <a:rPr sz="2100" i="1" spc="-5" dirty="0">
                <a:latin typeface="Calibri"/>
                <a:cs typeface="Calibri"/>
              </a:rPr>
              <a:t>się </a:t>
            </a:r>
            <a:r>
              <a:rPr sz="2100" i="1" spc="-10" dirty="0">
                <a:latin typeface="Calibri"/>
                <a:cs typeface="Calibri"/>
              </a:rPr>
              <a:t>serce </a:t>
            </a:r>
            <a:r>
              <a:rPr sz="2100" i="1" dirty="0">
                <a:latin typeface="Calibri"/>
                <a:cs typeface="Calibri"/>
              </a:rPr>
              <a:t>z </a:t>
            </a:r>
            <a:r>
              <a:rPr sz="2100" i="1" spc="-5" dirty="0">
                <a:latin typeface="Calibri"/>
                <a:cs typeface="Calibri"/>
              </a:rPr>
              <a:t>piersi </a:t>
            </a:r>
            <a:r>
              <a:rPr sz="2100" i="1" dirty="0">
                <a:latin typeface="Calibri"/>
                <a:cs typeface="Calibri"/>
              </a:rPr>
              <a:t>wyrywa </a:t>
            </a:r>
            <a:r>
              <a:rPr sz="2100" i="1" spc="-5" dirty="0">
                <a:latin typeface="Calibri"/>
                <a:cs typeface="Calibri"/>
              </a:rPr>
              <a:t>bezradnie,  </a:t>
            </a:r>
            <a:r>
              <a:rPr sz="2100" i="1" dirty="0">
                <a:latin typeface="Calibri"/>
                <a:cs typeface="Calibri"/>
              </a:rPr>
              <a:t>I </a:t>
            </a:r>
            <a:r>
              <a:rPr sz="2100" i="1" spc="-15" dirty="0">
                <a:latin typeface="Calibri"/>
                <a:cs typeface="Calibri"/>
              </a:rPr>
              <a:t>że </a:t>
            </a:r>
            <a:r>
              <a:rPr sz="2100" i="1" spc="-5" dirty="0">
                <a:latin typeface="Calibri"/>
                <a:cs typeface="Calibri"/>
              </a:rPr>
              <a:t>mnie </a:t>
            </a:r>
            <a:r>
              <a:rPr sz="2100" i="1" spc="-20" dirty="0">
                <a:latin typeface="Calibri"/>
                <a:cs typeface="Calibri"/>
              </a:rPr>
              <a:t>czeka </a:t>
            </a:r>
            <a:r>
              <a:rPr sz="2100" i="1" spc="-5" dirty="0">
                <a:latin typeface="Calibri"/>
                <a:cs typeface="Calibri"/>
              </a:rPr>
              <a:t>niebo </a:t>
            </a:r>
            <a:r>
              <a:rPr sz="2100" i="1" spc="-10" dirty="0">
                <a:latin typeface="Calibri"/>
                <a:cs typeface="Calibri"/>
              </a:rPr>
              <a:t>ojczyzny </a:t>
            </a:r>
            <a:r>
              <a:rPr sz="2100" i="1" spc="-5" dirty="0">
                <a:latin typeface="Calibri"/>
                <a:cs typeface="Calibri"/>
              </a:rPr>
              <a:t>mej</a:t>
            </a:r>
            <a:r>
              <a:rPr sz="2100" i="1" spc="-40" dirty="0">
                <a:latin typeface="Calibri"/>
                <a:cs typeface="Calibri"/>
              </a:rPr>
              <a:t> </a:t>
            </a:r>
            <a:r>
              <a:rPr sz="2100" i="1" spc="-5" dirty="0">
                <a:latin typeface="Calibri"/>
                <a:cs typeface="Calibri"/>
              </a:rPr>
              <a:t>sine,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100" i="1" spc="-15" dirty="0">
                <a:latin typeface="Calibri"/>
                <a:cs typeface="Calibri"/>
              </a:rPr>
              <a:t>Że </a:t>
            </a:r>
            <a:r>
              <a:rPr sz="2100" i="1" spc="-5" dirty="0">
                <a:latin typeface="Calibri"/>
                <a:cs typeface="Calibri"/>
              </a:rPr>
              <a:t>już </a:t>
            </a:r>
            <a:r>
              <a:rPr sz="2100" i="1" spc="-10" dirty="0">
                <a:latin typeface="Calibri"/>
                <a:cs typeface="Calibri"/>
              </a:rPr>
              <a:t>gwiazd </a:t>
            </a:r>
            <a:r>
              <a:rPr sz="2100" i="1" spc="-5" dirty="0">
                <a:latin typeface="Calibri"/>
                <a:cs typeface="Calibri"/>
              </a:rPr>
              <a:t>nie </a:t>
            </a:r>
            <a:r>
              <a:rPr sz="2100" i="1" spc="-15" dirty="0">
                <a:latin typeface="Calibri"/>
                <a:cs typeface="Calibri"/>
              </a:rPr>
              <a:t>zobaczę, </a:t>
            </a:r>
            <a:r>
              <a:rPr sz="2100" i="1" spc="-10" dirty="0">
                <a:latin typeface="Calibri"/>
                <a:cs typeface="Calibri"/>
              </a:rPr>
              <a:t>co błyszczą </a:t>
            </a:r>
            <a:r>
              <a:rPr sz="2100" i="1" spc="-5" dirty="0">
                <a:latin typeface="Calibri"/>
                <a:cs typeface="Calibri"/>
              </a:rPr>
              <a:t>jak </a:t>
            </a:r>
            <a:r>
              <a:rPr sz="2100" i="1" spc="-15" dirty="0">
                <a:latin typeface="Calibri"/>
                <a:cs typeface="Calibri"/>
              </a:rPr>
              <a:t>żadne,  </a:t>
            </a:r>
            <a:r>
              <a:rPr sz="2100" i="1" spc="-5" dirty="0">
                <a:latin typeface="Calibri"/>
                <a:cs typeface="Calibri"/>
              </a:rPr>
              <a:t>Smutno mi,</a:t>
            </a:r>
            <a:r>
              <a:rPr sz="2100" i="1" spc="-10" dirty="0">
                <a:latin typeface="Calibri"/>
                <a:cs typeface="Calibri"/>
              </a:rPr>
              <a:t> </a:t>
            </a:r>
            <a:r>
              <a:rPr sz="2100" i="1" spc="-15" dirty="0">
                <a:latin typeface="Calibri"/>
                <a:cs typeface="Calibri"/>
              </a:rPr>
              <a:t>Boże!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13006" y="791999"/>
            <a:ext cx="2738521" cy="2939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4605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Na </a:t>
            </a:r>
            <a:r>
              <a:rPr spc="5" dirty="0"/>
              <a:t>czym </a:t>
            </a:r>
            <a:r>
              <a:rPr dirty="0"/>
              <a:t>polega</a:t>
            </a:r>
            <a:r>
              <a:rPr spc="-80" dirty="0"/>
              <a:t> </a:t>
            </a:r>
            <a:r>
              <a:rPr dirty="0"/>
              <a:t>intertekstualność?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21249"/>
            <a:ext cx="6380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Aneta </a:t>
            </a:r>
            <a:r>
              <a:rPr sz="2400" spc="-15" dirty="0">
                <a:latin typeface="Calibri"/>
                <a:cs typeface="Calibri"/>
              </a:rPr>
              <a:t>Grodecka, </a:t>
            </a:r>
            <a:r>
              <a:rPr sz="2400" i="1" spc="-10" dirty="0">
                <a:latin typeface="Calibri"/>
                <a:cs typeface="Calibri"/>
              </a:rPr>
              <a:t>Uczeń </a:t>
            </a:r>
            <a:r>
              <a:rPr sz="2400" i="1" dirty="0">
                <a:latin typeface="Calibri"/>
                <a:cs typeface="Calibri"/>
              </a:rPr>
              <a:t>z </a:t>
            </a:r>
            <a:r>
              <a:rPr sz="2400" i="1" spc="-5" dirty="0">
                <a:latin typeface="Calibri"/>
                <a:cs typeface="Calibri"/>
              </a:rPr>
              <a:t>wyobraźnią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spc="-20" dirty="0">
                <a:latin typeface="Calibri"/>
                <a:cs typeface="Calibri"/>
              </a:rPr>
              <a:t>Poznań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2003.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50825" y="2003412"/>
            <a:ext cx="3562194" cy="3835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38126" y="5934800"/>
            <a:ext cx="20275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Calibri"/>
                <a:cs typeface="Calibri"/>
              </a:rPr>
              <a:t>J. </a:t>
            </a:r>
            <a:r>
              <a:rPr sz="1500" spc="-25" dirty="0">
                <a:latin typeface="Calibri"/>
                <a:cs typeface="Calibri"/>
              </a:rPr>
              <a:t>Mehoffer, </a:t>
            </a:r>
            <a:r>
              <a:rPr sz="1500" i="1" spc="-10" dirty="0">
                <a:latin typeface="Calibri"/>
                <a:cs typeface="Calibri"/>
              </a:rPr>
              <a:t>Dziwny</a:t>
            </a:r>
            <a:r>
              <a:rPr sz="1500" i="1" spc="-4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ogród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3803" y="5934800"/>
            <a:ext cx="4121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1903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46025" y="2003400"/>
            <a:ext cx="4295152" cy="3835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33326" y="5934800"/>
            <a:ext cx="2378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libri"/>
                <a:cs typeface="Calibri"/>
              </a:rPr>
              <a:t>H. </a:t>
            </a:r>
            <a:r>
              <a:rPr sz="1500" spc="-10" dirty="0">
                <a:latin typeface="Calibri"/>
                <a:cs typeface="Calibri"/>
              </a:rPr>
              <a:t>Rousseau, </a:t>
            </a:r>
            <a:r>
              <a:rPr sz="1500" i="1" spc="-10" dirty="0">
                <a:latin typeface="Calibri"/>
                <a:cs typeface="Calibri"/>
              </a:rPr>
              <a:t>Zaklinaczka</a:t>
            </a:r>
            <a:r>
              <a:rPr sz="1500" i="1" spc="-40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węży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19307" y="5934800"/>
            <a:ext cx="4121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1907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4605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Na </a:t>
            </a:r>
            <a:r>
              <a:rPr spc="5" dirty="0"/>
              <a:t>czym </a:t>
            </a:r>
            <a:r>
              <a:rPr dirty="0"/>
              <a:t>polega</a:t>
            </a:r>
            <a:r>
              <a:rPr spc="-80" dirty="0"/>
              <a:t> </a:t>
            </a:r>
            <a:r>
              <a:rPr dirty="0"/>
              <a:t>intertekstualność?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06009"/>
            <a:ext cx="999553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Kryteria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porównania:</a:t>
            </a:r>
            <a:endParaRPr sz="2400">
              <a:latin typeface="Calibri"/>
              <a:cs typeface="Calibri"/>
            </a:endParaRPr>
          </a:p>
          <a:p>
            <a:pPr marL="419100" marR="4022725" indent="-275590">
              <a:lnSpc>
                <a:spcPct val="100000"/>
              </a:lnSpc>
              <a:buAutoNum type="arabicPeriod"/>
              <a:tabLst>
                <a:tab pos="419100" algn="l"/>
                <a:tab pos="1950720" algn="l"/>
              </a:tabLst>
            </a:pPr>
            <a:r>
              <a:rPr sz="2400" spc="-10" dirty="0">
                <a:latin typeface="Calibri"/>
                <a:cs typeface="Calibri"/>
              </a:rPr>
              <a:t>Opisz </a:t>
            </a:r>
            <a:r>
              <a:rPr sz="2400" spc="-5" dirty="0">
                <a:latin typeface="Calibri"/>
                <a:cs typeface="Calibri"/>
              </a:rPr>
              <a:t>scenę, </a:t>
            </a:r>
            <a:r>
              <a:rPr sz="2400" spc="-15" dirty="0">
                <a:latin typeface="Calibri"/>
                <a:cs typeface="Calibri"/>
              </a:rPr>
              <a:t>zwracając uwagę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spc="-10" dirty="0">
                <a:latin typeface="Calibri"/>
                <a:cs typeface="Calibri"/>
              </a:rPr>
              <a:t>postaci, </a:t>
            </a:r>
            <a:r>
              <a:rPr sz="2400" dirty="0">
                <a:latin typeface="Calibri"/>
                <a:cs typeface="Calibri"/>
              </a:rPr>
              <a:t>typ  </a:t>
            </a:r>
            <a:r>
              <a:rPr sz="2400" spc="-10" dirty="0">
                <a:latin typeface="Calibri"/>
                <a:cs typeface="Calibri"/>
              </a:rPr>
              <a:t>roślinności,	</a:t>
            </a:r>
            <a:r>
              <a:rPr sz="2400" spc="-15" dirty="0">
                <a:latin typeface="Calibri"/>
                <a:cs typeface="Calibri"/>
              </a:rPr>
              <a:t>zwierzęta</a:t>
            </a:r>
            <a:r>
              <a:rPr sz="2400" spc="-10" dirty="0">
                <a:latin typeface="Calibri"/>
                <a:cs typeface="Calibri"/>
              </a:rPr>
              <a:t> (owady)</a:t>
            </a:r>
            <a:endParaRPr sz="2400">
              <a:latin typeface="Calibri"/>
              <a:cs typeface="Calibri"/>
            </a:endParaRPr>
          </a:p>
          <a:p>
            <a:pPr marL="419100" indent="-275590">
              <a:lnSpc>
                <a:spcPct val="100000"/>
              </a:lnSpc>
              <a:buAutoNum type="arabicPeriod"/>
              <a:tabLst>
                <a:tab pos="419100" algn="l"/>
              </a:tabLst>
            </a:pPr>
            <a:r>
              <a:rPr sz="2400" spc="-10" dirty="0">
                <a:latin typeface="Calibri"/>
                <a:cs typeface="Calibri"/>
              </a:rPr>
              <a:t>Przyjrzyj </a:t>
            </a:r>
            <a:r>
              <a:rPr sz="2400" spc="-5" dirty="0">
                <a:latin typeface="Calibri"/>
                <a:cs typeface="Calibri"/>
              </a:rPr>
              <a:t>się </a:t>
            </a:r>
            <a:r>
              <a:rPr sz="2400" spc="-20" dirty="0">
                <a:latin typeface="Calibri"/>
                <a:cs typeface="Calibri"/>
              </a:rPr>
              <a:t>kolorystyce </a:t>
            </a:r>
            <a:r>
              <a:rPr sz="2400" spc="-15" dirty="0">
                <a:latin typeface="Calibri"/>
                <a:cs typeface="Calibri"/>
              </a:rPr>
              <a:t>obrazu, </a:t>
            </a:r>
            <a:r>
              <a:rPr sz="2400" spc="-10" dirty="0">
                <a:latin typeface="Calibri"/>
                <a:cs typeface="Calibri"/>
              </a:rPr>
              <a:t>określ </a:t>
            </a:r>
            <a:r>
              <a:rPr sz="2400" spc="-15" dirty="0">
                <a:latin typeface="Calibri"/>
                <a:cs typeface="Calibri"/>
              </a:rPr>
              <a:t>rodzaj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0" dirty="0">
                <a:latin typeface="Calibri"/>
                <a:cs typeface="Calibri"/>
              </a:rPr>
              <a:t>znaczenie </a:t>
            </a:r>
            <a:r>
              <a:rPr sz="2400" spc="-20" dirty="0">
                <a:latin typeface="Calibri"/>
                <a:cs typeface="Calibri"/>
              </a:rPr>
              <a:t>zastosowanych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barw</a:t>
            </a:r>
            <a:endParaRPr sz="2400">
              <a:latin typeface="Calibri"/>
              <a:cs typeface="Calibri"/>
            </a:endParaRPr>
          </a:p>
          <a:p>
            <a:pPr marL="419100" indent="-275590">
              <a:lnSpc>
                <a:spcPct val="100000"/>
              </a:lnSpc>
              <a:buAutoNum type="arabicPeriod"/>
              <a:tabLst>
                <a:tab pos="419100" algn="l"/>
              </a:tabLst>
            </a:pPr>
            <a:r>
              <a:rPr sz="2400" spc="-5" dirty="0">
                <a:latin typeface="Calibri"/>
                <a:cs typeface="Calibri"/>
              </a:rPr>
              <a:t>Omów </a:t>
            </a:r>
            <a:r>
              <a:rPr sz="2400" spc="-15" dirty="0">
                <a:latin typeface="Calibri"/>
                <a:cs typeface="Calibri"/>
              </a:rPr>
              <a:t>rolę </a:t>
            </a:r>
            <a:r>
              <a:rPr sz="2400" spc="-10" dirty="0">
                <a:latin typeface="Calibri"/>
                <a:cs typeface="Calibri"/>
              </a:rPr>
              <a:t>światła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10" dirty="0">
                <a:latin typeface="Calibri"/>
                <a:cs typeface="Calibri"/>
              </a:rPr>
              <a:t>obrazie </a:t>
            </a:r>
            <a:r>
              <a:rPr sz="2400" spc="-15" dirty="0">
                <a:latin typeface="Calibri"/>
                <a:cs typeface="Calibri"/>
              </a:rPr>
              <a:t>(obraz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10" dirty="0">
                <a:latin typeface="Calibri"/>
                <a:cs typeface="Calibri"/>
              </a:rPr>
              <a:t>walorach ciemnych czy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rozświetlonych)</a:t>
            </a:r>
            <a:endParaRPr sz="2400">
              <a:latin typeface="Calibri"/>
              <a:cs typeface="Calibri"/>
            </a:endParaRPr>
          </a:p>
          <a:p>
            <a:pPr marL="419100" indent="-275590">
              <a:lnSpc>
                <a:spcPct val="100000"/>
              </a:lnSpc>
              <a:buAutoNum type="arabicPeriod"/>
              <a:tabLst>
                <a:tab pos="419100" algn="l"/>
              </a:tabLst>
            </a:pPr>
            <a:r>
              <a:rPr sz="2400" dirty="0">
                <a:latin typeface="Calibri"/>
                <a:cs typeface="Calibri"/>
              </a:rPr>
              <a:t>Jaki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ogród?</a:t>
            </a:r>
            <a:endParaRPr sz="2400">
              <a:latin typeface="Calibri"/>
              <a:cs typeface="Calibri"/>
            </a:endParaRPr>
          </a:p>
          <a:p>
            <a:pPr marL="419100" indent="-275590">
              <a:lnSpc>
                <a:spcPct val="100000"/>
              </a:lnSpc>
              <a:buAutoNum type="arabicPeriod"/>
              <a:tabLst>
                <a:tab pos="419100" algn="l"/>
              </a:tabLst>
            </a:pPr>
            <a:r>
              <a:rPr sz="2400" dirty="0">
                <a:latin typeface="Calibri"/>
                <a:cs typeface="Calibri"/>
              </a:rPr>
              <a:t>Jaki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typ </a:t>
            </a:r>
            <a:r>
              <a:rPr sz="2400" spc="-15" dirty="0">
                <a:latin typeface="Calibri"/>
                <a:cs typeface="Calibri"/>
              </a:rPr>
              <a:t>obrazu </a:t>
            </a:r>
            <a:r>
              <a:rPr sz="2400" spc="-25" dirty="0">
                <a:latin typeface="Calibri"/>
                <a:cs typeface="Calibri"/>
              </a:rPr>
              <a:t>(realistyczny, symboliczny,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baśniowy?</a:t>
            </a:r>
            <a:endParaRPr sz="2400">
              <a:latin typeface="Calibri"/>
              <a:cs typeface="Calibri"/>
            </a:endParaRPr>
          </a:p>
          <a:p>
            <a:pPr marL="419100" indent="-275590">
              <a:lnSpc>
                <a:spcPct val="100000"/>
              </a:lnSpc>
              <a:buAutoNum type="arabicPeriod"/>
              <a:tabLst>
                <a:tab pos="419100" algn="l"/>
              </a:tabLst>
            </a:pPr>
            <a:r>
              <a:rPr sz="2400" dirty="0">
                <a:latin typeface="Calibri"/>
                <a:cs typeface="Calibri"/>
              </a:rPr>
              <a:t>Na </a:t>
            </a:r>
            <a:r>
              <a:rPr sz="2400" spc="-10" dirty="0">
                <a:latin typeface="Calibri"/>
                <a:cs typeface="Calibri"/>
              </a:rPr>
              <a:t>czym </a:t>
            </a:r>
            <a:r>
              <a:rPr sz="2400" spc="-15" dirty="0">
                <a:latin typeface="Calibri"/>
                <a:cs typeface="Calibri"/>
              </a:rPr>
              <a:t>polega </a:t>
            </a:r>
            <a:r>
              <a:rPr sz="2400" dirty="0">
                <a:latin typeface="Calibri"/>
                <a:cs typeface="Calibri"/>
              </a:rPr>
              <a:t>wymiar </a:t>
            </a:r>
            <a:r>
              <a:rPr sz="2400" spc="-10" dirty="0">
                <a:latin typeface="Calibri"/>
                <a:cs typeface="Calibri"/>
              </a:rPr>
              <a:t>symboliczny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obrazu?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20805" y="791999"/>
            <a:ext cx="1402201" cy="150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11017" y="791999"/>
            <a:ext cx="1700987" cy="150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4605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Na </a:t>
            </a:r>
            <a:r>
              <a:rPr spc="5" dirty="0"/>
              <a:t>czym </a:t>
            </a:r>
            <a:r>
              <a:rPr dirty="0"/>
              <a:t>polega</a:t>
            </a:r>
            <a:r>
              <a:rPr spc="-80" dirty="0"/>
              <a:t> </a:t>
            </a:r>
            <a:r>
              <a:rPr dirty="0"/>
              <a:t>intertekstualność?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256155">
              <a:lnSpc>
                <a:spcPct val="101099"/>
              </a:lnSpc>
              <a:spcBef>
                <a:spcPts val="85"/>
              </a:spcBef>
            </a:pPr>
            <a:r>
              <a:rPr spc="5" dirty="0"/>
              <a:t>Bolesław</a:t>
            </a:r>
            <a:r>
              <a:rPr spc="-145" dirty="0"/>
              <a:t> </a:t>
            </a:r>
            <a:r>
              <a:rPr dirty="0"/>
              <a:t>Leśmian  </a:t>
            </a:r>
            <a:r>
              <a:rPr spc="-5" dirty="0"/>
              <a:t>Metafizyka</a:t>
            </a:r>
          </a:p>
          <a:p>
            <a:pPr>
              <a:lnSpc>
                <a:spcPct val="100000"/>
              </a:lnSpc>
            </a:pPr>
            <a:endParaRPr sz="1200"/>
          </a:p>
          <a:p>
            <a:pPr marL="12700">
              <a:lnSpc>
                <a:spcPts val="1475"/>
              </a:lnSpc>
              <a:spcBef>
                <a:spcPts val="5"/>
              </a:spcBef>
            </a:pPr>
            <a:r>
              <a:rPr b="0" spc="-5" dirty="0">
                <a:latin typeface="Calibri"/>
                <a:cs typeface="Calibri"/>
              </a:rPr>
              <a:t>Kraina,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gdzie</a:t>
            </a:r>
            <a:r>
              <a:rPr b="0" spc="-120" dirty="0">
                <a:latin typeface="Calibri"/>
                <a:cs typeface="Calibri"/>
              </a:rPr>
              <a:t> </a:t>
            </a:r>
            <a:r>
              <a:rPr b="0" spc="20" dirty="0">
                <a:latin typeface="Calibri"/>
                <a:cs typeface="Calibri"/>
              </a:rPr>
              <a:t>żyć</a:t>
            </a:r>
            <a:r>
              <a:rPr b="0" spc="-9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łatwiej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konać</a:t>
            </a:r>
            <a:r>
              <a:rPr b="0" spc="-9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mniej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trudno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-</a:t>
            </a:r>
          </a:p>
          <a:p>
            <a:pPr marL="12700" marR="5080">
              <a:lnSpc>
                <a:spcPts val="1450"/>
              </a:lnSpc>
              <a:spcBef>
                <a:spcPts val="65"/>
              </a:spcBef>
            </a:pPr>
            <a:r>
              <a:rPr b="0" dirty="0">
                <a:latin typeface="Calibri"/>
                <a:cs typeface="Calibri"/>
              </a:rPr>
              <a:t>Gdzie wieczność </a:t>
            </a:r>
            <a:r>
              <a:rPr b="0" spc="10" dirty="0">
                <a:latin typeface="Calibri"/>
                <a:cs typeface="Calibri"/>
              </a:rPr>
              <a:t>już </a:t>
            </a:r>
            <a:r>
              <a:rPr b="0" spc="-10" dirty="0">
                <a:latin typeface="Calibri"/>
                <a:cs typeface="Calibri"/>
              </a:rPr>
              <a:t>nie </a:t>
            </a:r>
            <a:r>
              <a:rPr b="0" spc="-5" dirty="0">
                <a:latin typeface="Calibri"/>
                <a:cs typeface="Calibri"/>
              </a:rPr>
              <a:t>tajnie </a:t>
            </a:r>
            <a:r>
              <a:rPr b="0" spc="10" dirty="0">
                <a:latin typeface="Calibri"/>
                <a:cs typeface="Calibri"/>
              </a:rPr>
              <a:t>wystawa </a:t>
            </a:r>
            <a:r>
              <a:rPr b="0" dirty="0">
                <a:latin typeface="Calibri"/>
                <a:cs typeface="Calibri"/>
              </a:rPr>
              <a:t>na </a:t>
            </a:r>
            <a:r>
              <a:rPr b="0" spc="5" dirty="0">
                <a:latin typeface="Calibri"/>
                <a:cs typeface="Calibri"/>
              </a:rPr>
              <a:t>straży  </a:t>
            </a:r>
            <a:r>
              <a:rPr b="0" spc="-10" dirty="0">
                <a:latin typeface="Calibri"/>
                <a:cs typeface="Calibri"/>
              </a:rPr>
              <a:t>Trosk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doczesnych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-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gdzie</a:t>
            </a:r>
            <a:r>
              <a:rPr b="0" spc="-1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bardziej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jest</a:t>
            </a:r>
            <a:r>
              <a:rPr b="0" spc="-10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bosko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niż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ludno-</a:t>
            </a:r>
          </a:p>
          <a:p>
            <a:pPr marL="12700">
              <a:lnSpc>
                <a:spcPts val="1480"/>
              </a:lnSpc>
            </a:pPr>
            <a:r>
              <a:rPr b="0" dirty="0">
                <a:latin typeface="Calibri"/>
                <a:cs typeface="Calibri"/>
              </a:rPr>
              <a:t>I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gdzie</a:t>
            </a:r>
            <a:r>
              <a:rPr b="0" spc="-114" dirty="0">
                <a:latin typeface="Calibri"/>
                <a:cs typeface="Calibri"/>
              </a:rPr>
              <a:t> </a:t>
            </a:r>
            <a:r>
              <a:rPr b="0" spc="5" dirty="0">
                <a:latin typeface="Calibri"/>
                <a:cs typeface="Calibri"/>
              </a:rPr>
              <a:t>każdy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spc="15" dirty="0">
                <a:latin typeface="Calibri"/>
                <a:cs typeface="Calibri"/>
              </a:rPr>
              <a:t>za</a:t>
            </a:r>
            <a:r>
              <a:rPr b="0" spc="-9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wszystkich</a:t>
            </a:r>
            <a:r>
              <a:rPr b="0" spc="-8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nie</a:t>
            </a:r>
            <a:r>
              <a:rPr b="0" spc="-114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cierpi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-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lecz</a:t>
            </a:r>
            <a:r>
              <a:rPr b="0" spc="10" dirty="0">
                <a:latin typeface="Calibri"/>
                <a:cs typeface="Calibri"/>
              </a:rPr>
              <a:t> marzy!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Calibri"/>
              <a:cs typeface="Calibri"/>
            </a:endParaRPr>
          </a:p>
          <a:p>
            <a:pPr marL="12700" marR="725805">
              <a:lnSpc>
                <a:spcPct val="98200"/>
              </a:lnSpc>
              <a:spcBef>
                <a:spcPts val="5"/>
              </a:spcBef>
            </a:pPr>
            <a:r>
              <a:rPr b="0" spc="5" dirty="0">
                <a:latin typeface="Calibri"/>
                <a:cs typeface="Calibri"/>
              </a:rPr>
              <a:t>Są </a:t>
            </a:r>
            <a:r>
              <a:rPr b="0" spc="-15" dirty="0">
                <a:latin typeface="Calibri"/>
                <a:cs typeface="Calibri"/>
              </a:rPr>
              <a:t>tu </a:t>
            </a:r>
            <a:r>
              <a:rPr b="0" spc="5" dirty="0">
                <a:latin typeface="Calibri"/>
                <a:cs typeface="Calibri"/>
              </a:rPr>
              <a:t>sady </a:t>
            </a:r>
            <a:r>
              <a:rPr b="0" spc="-10" dirty="0">
                <a:latin typeface="Calibri"/>
                <a:cs typeface="Calibri"/>
              </a:rPr>
              <a:t>bez </a:t>
            </a:r>
            <a:r>
              <a:rPr b="0" spc="10" dirty="0">
                <a:latin typeface="Calibri"/>
                <a:cs typeface="Calibri"/>
              </a:rPr>
              <a:t>wyjścia </a:t>
            </a:r>
            <a:r>
              <a:rPr b="0" dirty="0">
                <a:latin typeface="Calibri"/>
                <a:cs typeface="Calibri"/>
              </a:rPr>
              <a:t>i </a:t>
            </a:r>
            <a:r>
              <a:rPr b="0" spc="-5" dirty="0">
                <a:latin typeface="Calibri"/>
                <a:cs typeface="Calibri"/>
              </a:rPr>
              <a:t>groble, nad </a:t>
            </a:r>
            <a:r>
              <a:rPr b="0" spc="15" dirty="0">
                <a:latin typeface="Calibri"/>
                <a:cs typeface="Calibri"/>
              </a:rPr>
              <a:t>szybą  </a:t>
            </a:r>
            <a:r>
              <a:rPr b="0" spc="5" dirty="0">
                <a:latin typeface="Calibri"/>
                <a:cs typeface="Calibri"/>
              </a:rPr>
              <a:t>Owej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spc="5" dirty="0">
                <a:latin typeface="Calibri"/>
                <a:cs typeface="Calibri"/>
              </a:rPr>
              <a:t>rzeki</a:t>
            </a:r>
            <a:r>
              <a:rPr b="0" spc="-1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wyśnione,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co</a:t>
            </a:r>
            <a:r>
              <a:rPr b="0" spc="-9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kiedyś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wytryśnie</a:t>
            </a:r>
            <a:r>
              <a:rPr b="0" spc="-1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-  I </a:t>
            </a:r>
            <a:r>
              <a:rPr b="0" spc="-15" dirty="0">
                <a:latin typeface="Calibri"/>
                <a:cs typeface="Calibri"/>
              </a:rPr>
              <a:t>niejeden tu </a:t>
            </a:r>
            <a:r>
              <a:rPr b="0" dirty="0">
                <a:latin typeface="Calibri"/>
                <a:cs typeface="Calibri"/>
              </a:rPr>
              <a:t>pałac w </a:t>
            </a:r>
            <a:r>
              <a:rPr b="0" spc="5" dirty="0">
                <a:latin typeface="Calibri"/>
                <a:cs typeface="Calibri"/>
              </a:rPr>
              <a:t>zagąszczu </a:t>
            </a:r>
            <a:r>
              <a:rPr b="0" spc="-5" dirty="0">
                <a:latin typeface="Calibri"/>
                <a:cs typeface="Calibri"/>
              </a:rPr>
              <a:t>ci </a:t>
            </a:r>
            <a:r>
              <a:rPr b="0" dirty="0">
                <a:latin typeface="Calibri"/>
                <a:cs typeface="Calibri"/>
              </a:rPr>
              <a:t>błyśnie,  Godny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tego,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by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nie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5" dirty="0">
                <a:latin typeface="Calibri"/>
                <a:cs typeface="Calibri"/>
              </a:rPr>
              <a:t>był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spc="5" dirty="0">
                <a:latin typeface="Calibri"/>
                <a:cs typeface="Calibri"/>
              </a:rPr>
              <a:t>niczyją</a:t>
            </a:r>
            <a:r>
              <a:rPr b="0" spc="-9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siedzibą!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b="0" spc="-5" dirty="0">
              <a:latin typeface="Calibri"/>
              <a:cs typeface="Calibri"/>
            </a:endParaRPr>
          </a:p>
          <a:p>
            <a:pPr marL="12700" marR="97155">
              <a:lnSpc>
                <a:spcPts val="1450"/>
              </a:lnSpc>
            </a:pPr>
            <a:r>
              <a:rPr b="0" spc="5" dirty="0">
                <a:latin typeface="Calibri"/>
                <a:cs typeface="Calibri"/>
              </a:rPr>
              <a:t>Są </a:t>
            </a:r>
            <a:r>
              <a:rPr b="0" spc="-15" dirty="0">
                <a:latin typeface="Calibri"/>
                <a:cs typeface="Calibri"/>
              </a:rPr>
              <a:t>tu </a:t>
            </a:r>
            <a:r>
              <a:rPr b="0" dirty="0">
                <a:latin typeface="Calibri"/>
                <a:cs typeface="Calibri"/>
              </a:rPr>
              <a:t>w </a:t>
            </a:r>
            <a:r>
              <a:rPr b="0" spc="-5" dirty="0">
                <a:latin typeface="Calibri"/>
                <a:cs typeface="Calibri"/>
              </a:rPr>
              <a:t>lasach </a:t>
            </a:r>
            <a:r>
              <a:rPr b="0" spc="5" dirty="0">
                <a:latin typeface="Calibri"/>
                <a:cs typeface="Calibri"/>
              </a:rPr>
              <a:t>mrowiska </a:t>
            </a:r>
            <a:r>
              <a:rPr b="0" spc="-5" dirty="0">
                <a:latin typeface="Calibri"/>
                <a:cs typeface="Calibri"/>
              </a:rPr>
              <a:t>wzniesione nad </a:t>
            </a:r>
            <a:r>
              <a:rPr b="0" dirty="0">
                <a:latin typeface="Calibri"/>
                <a:cs typeface="Calibri"/>
              </a:rPr>
              <a:t>drogą,  Gdzie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spc="15" dirty="0">
                <a:latin typeface="Calibri"/>
                <a:cs typeface="Calibri"/>
              </a:rPr>
              <a:t>wre</a:t>
            </a:r>
            <a:r>
              <a:rPr b="0" spc="-1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praca</a:t>
            </a:r>
            <a:r>
              <a:rPr b="0" spc="-100" dirty="0">
                <a:latin typeface="Calibri"/>
                <a:cs typeface="Calibri"/>
              </a:rPr>
              <a:t> </a:t>
            </a:r>
            <a:r>
              <a:rPr b="0" spc="5" dirty="0">
                <a:latin typeface="Calibri"/>
                <a:cs typeface="Calibri"/>
              </a:rPr>
              <a:t>snów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rojnych</a:t>
            </a:r>
            <a:r>
              <a:rPr b="0" spc="-9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-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odwieczna</a:t>
            </a:r>
            <a:r>
              <a:rPr b="0" spc="-9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14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bratnia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-  I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5" dirty="0">
                <a:latin typeface="Calibri"/>
                <a:cs typeface="Calibri"/>
              </a:rPr>
              <a:t>jest</a:t>
            </a:r>
            <a:r>
              <a:rPr b="0" spc="-11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tu</a:t>
            </a:r>
            <a:r>
              <a:rPr b="0" spc="45" dirty="0">
                <a:latin typeface="Calibri"/>
                <a:cs typeface="Calibri"/>
              </a:rPr>
              <a:t> </a:t>
            </a:r>
            <a:r>
              <a:rPr b="0" spc="5" dirty="0">
                <a:latin typeface="Calibri"/>
                <a:cs typeface="Calibri"/>
              </a:rPr>
              <a:t>owa</a:t>
            </a:r>
            <a:r>
              <a:rPr b="0" spc="-95" dirty="0">
                <a:latin typeface="Calibri"/>
                <a:cs typeface="Calibri"/>
              </a:rPr>
              <a:t> </a:t>
            </a:r>
            <a:r>
              <a:rPr b="0" spc="5" dirty="0">
                <a:latin typeface="Calibri"/>
                <a:cs typeface="Calibri"/>
              </a:rPr>
              <a:t>cisza</a:t>
            </a:r>
            <a:r>
              <a:rPr b="0" spc="-9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błękitna,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ostatnia</a:t>
            </a:r>
          </a:p>
          <a:p>
            <a:pPr marL="12700">
              <a:lnSpc>
                <a:spcPts val="1480"/>
              </a:lnSpc>
            </a:pPr>
            <a:r>
              <a:rPr b="0" dirty="0">
                <a:latin typeface="Calibri"/>
                <a:cs typeface="Calibri"/>
              </a:rPr>
              <a:t>Z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tych,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co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spc="5" dirty="0">
                <a:latin typeface="Calibri"/>
                <a:cs typeface="Calibri"/>
              </a:rPr>
              <a:t>jeszcze</a:t>
            </a:r>
            <a:r>
              <a:rPr b="0" spc="-1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na</a:t>
            </a:r>
            <a:r>
              <a:rPr b="0" spc="-9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uśmiech</a:t>
            </a:r>
            <a:r>
              <a:rPr b="0" spc="-90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zdobywać</a:t>
            </a:r>
            <a:r>
              <a:rPr b="0" spc="-9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się</a:t>
            </a:r>
            <a:r>
              <a:rPr b="0" spc="-1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mogą.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Calibri"/>
              <a:cs typeface="Calibri"/>
            </a:endParaRPr>
          </a:p>
          <a:p>
            <a:pPr marL="12700" marR="534035">
              <a:lnSpc>
                <a:spcPct val="98200"/>
              </a:lnSpc>
            </a:pPr>
            <a:r>
              <a:rPr b="0" spc="-25" dirty="0">
                <a:latin typeface="Calibri"/>
                <a:cs typeface="Calibri"/>
              </a:rPr>
              <a:t>Tylko </a:t>
            </a:r>
            <a:r>
              <a:rPr b="0" spc="5" dirty="0">
                <a:latin typeface="Calibri"/>
                <a:cs typeface="Calibri"/>
              </a:rPr>
              <a:t>czasem </a:t>
            </a:r>
            <a:r>
              <a:rPr b="0" dirty="0">
                <a:latin typeface="Calibri"/>
                <a:cs typeface="Calibri"/>
              </a:rPr>
              <a:t>na </a:t>
            </a:r>
            <a:r>
              <a:rPr b="0" spc="-10" dirty="0">
                <a:latin typeface="Calibri"/>
                <a:cs typeface="Calibri"/>
              </a:rPr>
              <a:t>polu </a:t>
            </a:r>
            <a:r>
              <a:rPr b="0" dirty="0">
                <a:latin typeface="Calibri"/>
                <a:cs typeface="Calibri"/>
              </a:rPr>
              <a:t>jakiś </a:t>
            </a:r>
            <a:r>
              <a:rPr b="0" spc="20" dirty="0">
                <a:latin typeface="Calibri"/>
                <a:cs typeface="Calibri"/>
              </a:rPr>
              <a:t>krzyż </a:t>
            </a:r>
            <a:r>
              <a:rPr b="0" spc="-10" dirty="0">
                <a:latin typeface="Calibri"/>
                <a:cs typeface="Calibri"/>
              </a:rPr>
              <a:t>skrzydlaty  </a:t>
            </a:r>
            <a:r>
              <a:rPr b="0" spc="-5" dirty="0">
                <a:latin typeface="Calibri"/>
                <a:cs typeface="Calibri"/>
              </a:rPr>
              <a:t>Wiatraka </a:t>
            </a:r>
            <a:r>
              <a:rPr b="0" spc="-15" dirty="0">
                <a:latin typeface="Calibri"/>
                <a:cs typeface="Calibri"/>
              </a:rPr>
              <a:t>mielącego </a:t>
            </a:r>
            <a:r>
              <a:rPr b="0" dirty="0">
                <a:latin typeface="Calibri"/>
                <a:cs typeface="Calibri"/>
              </a:rPr>
              <a:t>mgły marzeń i </a:t>
            </a:r>
            <a:r>
              <a:rPr b="0" spc="-15" dirty="0">
                <a:latin typeface="Calibri"/>
                <a:cs typeface="Calibri"/>
              </a:rPr>
              <a:t>ciernie,  </a:t>
            </a:r>
            <a:r>
              <a:rPr b="0" spc="-10" dirty="0">
                <a:latin typeface="Calibri"/>
                <a:cs typeface="Calibri"/>
              </a:rPr>
              <a:t>Brakiem</a:t>
            </a:r>
            <a:r>
              <a:rPr b="0" spc="-10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Boga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na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sobie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zlękniony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niezmiernie,  </a:t>
            </a:r>
            <a:r>
              <a:rPr b="0" dirty="0">
                <a:latin typeface="Calibri"/>
                <a:cs typeface="Calibri"/>
              </a:rPr>
              <a:t>Szaleje</a:t>
            </a:r>
            <a:r>
              <a:rPr b="0" spc="-1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5" dirty="0">
                <a:latin typeface="Calibri"/>
                <a:cs typeface="Calibri"/>
              </a:rPr>
              <a:t>skrzydłami</a:t>
            </a:r>
            <a:r>
              <a:rPr b="0" spc="-110" dirty="0">
                <a:latin typeface="Calibri"/>
                <a:cs typeface="Calibri"/>
              </a:rPr>
              <a:t> </a:t>
            </a:r>
            <a:r>
              <a:rPr b="0" spc="5" dirty="0">
                <a:latin typeface="Calibri"/>
                <a:cs typeface="Calibri"/>
              </a:rPr>
              <a:t>uderza</a:t>
            </a:r>
            <a:r>
              <a:rPr b="0" spc="-9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w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zaświaty!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94976" y="1475841"/>
            <a:ext cx="3420110" cy="3600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5095">
              <a:lnSpc>
                <a:spcPct val="99600"/>
              </a:lnSpc>
              <a:spcBef>
                <a:spcPts val="105"/>
              </a:spcBef>
            </a:pPr>
            <a:r>
              <a:rPr sz="1250" spc="-5" dirty="0">
                <a:latin typeface="Calibri"/>
                <a:cs typeface="Calibri"/>
              </a:rPr>
              <a:t>Bywalec </a:t>
            </a:r>
            <a:r>
              <a:rPr sz="1250" dirty="0">
                <a:latin typeface="Calibri"/>
                <a:cs typeface="Calibri"/>
              </a:rPr>
              <a:t>tych </a:t>
            </a:r>
            <a:r>
              <a:rPr sz="1250" spc="5" dirty="0">
                <a:latin typeface="Calibri"/>
                <a:cs typeface="Calibri"/>
              </a:rPr>
              <a:t>uroczysk, </a:t>
            </a:r>
            <a:r>
              <a:rPr sz="1250" spc="-10" dirty="0">
                <a:latin typeface="Calibri"/>
                <a:cs typeface="Calibri"/>
              </a:rPr>
              <a:t>powabnych </a:t>
            </a:r>
            <a:r>
              <a:rPr sz="1250" spc="5" dirty="0">
                <a:latin typeface="Calibri"/>
                <a:cs typeface="Calibri"/>
              </a:rPr>
              <a:t>swym </a:t>
            </a:r>
            <a:r>
              <a:rPr sz="1250" spc="-10" dirty="0">
                <a:latin typeface="Calibri"/>
                <a:cs typeface="Calibri"/>
              </a:rPr>
              <a:t>tronem,  </a:t>
            </a:r>
            <a:r>
              <a:rPr sz="1250" spc="-15" dirty="0">
                <a:latin typeface="Calibri"/>
                <a:cs typeface="Calibri"/>
              </a:rPr>
              <a:t>Umie </a:t>
            </a:r>
            <a:r>
              <a:rPr sz="1250" spc="5" dirty="0">
                <a:latin typeface="Calibri"/>
                <a:cs typeface="Calibri"/>
              </a:rPr>
              <a:t>błysków </a:t>
            </a:r>
            <a:r>
              <a:rPr sz="1250" spc="-5" dirty="0">
                <a:latin typeface="Calibri"/>
                <a:cs typeface="Calibri"/>
              </a:rPr>
              <a:t>najmniejszą wyśledzić nieznaczność  </a:t>
            </a:r>
            <a:r>
              <a:rPr sz="1250" dirty="0">
                <a:latin typeface="Calibri"/>
                <a:cs typeface="Calibri"/>
              </a:rPr>
              <a:t>I w szczelinie </a:t>
            </a:r>
            <a:r>
              <a:rPr sz="1250" spc="-5" dirty="0">
                <a:latin typeface="Calibri"/>
                <a:cs typeface="Calibri"/>
              </a:rPr>
              <a:t>pomiędzy </a:t>
            </a:r>
            <a:r>
              <a:rPr sz="1250" spc="-15" dirty="0">
                <a:latin typeface="Calibri"/>
                <a:cs typeface="Calibri"/>
              </a:rPr>
              <a:t>istnieniem </a:t>
            </a:r>
            <a:r>
              <a:rPr sz="1250" dirty="0">
                <a:latin typeface="Calibri"/>
                <a:cs typeface="Calibri"/>
              </a:rPr>
              <a:t>a zgonem  </a:t>
            </a:r>
            <a:r>
              <a:rPr sz="1250" spc="10" dirty="0">
                <a:latin typeface="Calibri"/>
                <a:cs typeface="Calibri"/>
              </a:rPr>
              <a:t>Dojrzeć</a:t>
            </a:r>
            <a:r>
              <a:rPr sz="1250" spc="-9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gwiazdę</a:t>
            </a:r>
            <a:r>
              <a:rPr sz="1250" spc="-114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niezgorszą,</a:t>
            </a:r>
            <a:r>
              <a:rPr sz="1250" spc="-6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lub</a:t>
            </a:r>
            <a:r>
              <a:rPr sz="1250" spc="-80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niezłą</a:t>
            </a:r>
            <a:r>
              <a:rPr sz="1250" spc="-9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opatrzność...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Calibri"/>
              <a:cs typeface="Calibri"/>
            </a:endParaRPr>
          </a:p>
          <a:p>
            <a:pPr marL="12700" marR="5080">
              <a:lnSpc>
                <a:spcPct val="99600"/>
              </a:lnSpc>
            </a:pPr>
            <a:r>
              <a:rPr sz="1250" spc="-10" dirty="0">
                <a:latin typeface="Calibri"/>
                <a:cs typeface="Calibri"/>
              </a:rPr>
              <a:t>Lecz </a:t>
            </a:r>
            <a:r>
              <a:rPr sz="1250" dirty="0">
                <a:latin typeface="Calibri"/>
                <a:cs typeface="Calibri"/>
              </a:rPr>
              <a:t>się </a:t>
            </a:r>
            <a:r>
              <a:rPr sz="1250" spc="-5" dirty="0">
                <a:latin typeface="Calibri"/>
                <a:cs typeface="Calibri"/>
              </a:rPr>
              <a:t>nigdy </a:t>
            </a:r>
            <a:r>
              <a:rPr sz="1250" spc="-10" dirty="0">
                <a:latin typeface="Calibri"/>
                <a:cs typeface="Calibri"/>
              </a:rPr>
              <a:t>nie </a:t>
            </a:r>
            <a:r>
              <a:rPr sz="1250" spc="-5" dirty="0">
                <a:latin typeface="Calibri"/>
                <a:cs typeface="Calibri"/>
              </a:rPr>
              <a:t>strwoży, </a:t>
            </a:r>
            <a:r>
              <a:rPr sz="1250" spc="-15" dirty="0">
                <a:latin typeface="Calibri"/>
                <a:cs typeface="Calibri"/>
              </a:rPr>
              <a:t>rozumnie </a:t>
            </a:r>
            <a:r>
              <a:rPr sz="1250" spc="-5" dirty="0">
                <a:latin typeface="Calibri"/>
                <a:cs typeface="Calibri"/>
              </a:rPr>
              <a:t>zbłąkany,  </a:t>
            </a:r>
            <a:r>
              <a:rPr sz="1250" spc="-10" dirty="0">
                <a:latin typeface="Calibri"/>
                <a:cs typeface="Calibri"/>
              </a:rPr>
              <a:t>Bezkrólewiem </a:t>
            </a:r>
            <a:r>
              <a:rPr sz="1250" dirty="0">
                <a:latin typeface="Calibri"/>
                <a:cs typeface="Calibri"/>
              </a:rPr>
              <a:t>w </a:t>
            </a:r>
            <a:r>
              <a:rPr sz="1250" spc="-10" dirty="0">
                <a:latin typeface="Calibri"/>
                <a:cs typeface="Calibri"/>
              </a:rPr>
              <a:t>niebiosach lub </a:t>
            </a:r>
            <a:r>
              <a:rPr sz="1250" spc="5" dirty="0">
                <a:latin typeface="Calibri"/>
                <a:cs typeface="Calibri"/>
              </a:rPr>
              <a:t>własnego </a:t>
            </a:r>
            <a:r>
              <a:rPr sz="1250" spc="-15" dirty="0">
                <a:latin typeface="Calibri"/>
                <a:cs typeface="Calibri"/>
              </a:rPr>
              <a:t>cienia  </a:t>
            </a:r>
            <a:r>
              <a:rPr sz="1250" dirty="0">
                <a:latin typeface="Calibri"/>
                <a:cs typeface="Calibri"/>
              </a:rPr>
              <a:t>Zgubą w jarach - </a:t>
            </a:r>
            <a:r>
              <a:rPr sz="1250" spc="-10" dirty="0">
                <a:latin typeface="Calibri"/>
                <a:cs typeface="Calibri"/>
              </a:rPr>
              <a:t>lub </a:t>
            </a:r>
            <a:r>
              <a:rPr sz="1250" dirty="0">
                <a:latin typeface="Calibri"/>
                <a:cs typeface="Calibri"/>
              </a:rPr>
              <a:t>zbytnią łatwością </a:t>
            </a:r>
            <a:r>
              <a:rPr sz="1250" spc="-5" dirty="0">
                <a:latin typeface="Calibri"/>
                <a:cs typeface="Calibri"/>
              </a:rPr>
              <a:t>zamiany  Jednych</a:t>
            </a:r>
            <a:r>
              <a:rPr sz="1250" spc="-8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cudów</a:t>
            </a:r>
            <a:r>
              <a:rPr sz="1250" spc="-5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na</a:t>
            </a:r>
            <a:r>
              <a:rPr sz="1250" spc="-30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drugie...</a:t>
            </a:r>
            <a:r>
              <a:rPr sz="1250" spc="-70" dirty="0">
                <a:latin typeface="Calibri"/>
                <a:cs typeface="Calibri"/>
              </a:rPr>
              <a:t> </a:t>
            </a:r>
            <a:r>
              <a:rPr sz="1250" spc="-15" dirty="0">
                <a:latin typeface="Calibri"/>
                <a:cs typeface="Calibri"/>
              </a:rPr>
              <a:t>Niech </a:t>
            </a:r>
            <a:r>
              <a:rPr sz="1250" dirty="0">
                <a:latin typeface="Calibri"/>
                <a:cs typeface="Calibri"/>
              </a:rPr>
              <a:t>cud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się</a:t>
            </a:r>
            <a:r>
              <a:rPr sz="1250" spc="-45" dirty="0">
                <a:latin typeface="Calibri"/>
                <a:cs typeface="Calibri"/>
              </a:rPr>
              <a:t> </a:t>
            </a:r>
            <a:r>
              <a:rPr sz="1250" spc="-20" dirty="0">
                <a:latin typeface="Calibri"/>
                <a:cs typeface="Calibri"/>
              </a:rPr>
              <a:t>też</a:t>
            </a:r>
            <a:r>
              <a:rPr sz="1250" spc="-5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zmienia!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50" spc="-10" dirty="0">
                <a:latin typeface="Calibri"/>
                <a:cs typeface="Calibri"/>
              </a:rPr>
              <a:t>Jego </a:t>
            </a:r>
            <a:r>
              <a:rPr sz="1250" spc="-15" dirty="0">
                <a:latin typeface="Calibri"/>
                <a:cs typeface="Calibri"/>
              </a:rPr>
              <a:t>tylko tu </a:t>
            </a:r>
            <a:r>
              <a:rPr sz="1250" spc="-10" dirty="0">
                <a:latin typeface="Calibri"/>
                <a:cs typeface="Calibri"/>
              </a:rPr>
              <a:t>nęci nie </a:t>
            </a:r>
            <a:r>
              <a:rPr sz="1250" dirty="0">
                <a:latin typeface="Calibri"/>
                <a:cs typeface="Calibri"/>
              </a:rPr>
              <a:t>zwiedzona</a:t>
            </a:r>
            <a:r>
              <a:rPr sz="1250" spc="-6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grota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ts val="1475"/>
              </a:lnSpc>
              <a:spcBef>
                <a:spcPts val="15"/>
              </a:spcBef>
            </a:pPr>
            <a:r>
              <a:rPr sz="1250" dirty="0">
                <a:latin typeface="Calibri"/>
                <a:cs typeface="Calibri"/>
              </a:rPr>
              <a:t>Lub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kwiat</a:t>
            </a:r>
            <a:r>
              <a:rPr sz="1250" spc="-11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jeszcze</a:t>
            </a:r>
            <a:r>
              <a:rPr sz="1250" spc="-114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nie</a:t>
            </a:r>
            <a:r>
              <a:rPr sz="1250" spc="-114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znany,</a:t>
            </a:r>
            <a:r>
              <a:rPr sz="1250" spc="-7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lub</a:t>
            </a:r>
            <a:r>
              <a:rPr sz="1250" spc="-8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muszla</a:t>
            </a:r>
            <a:r>
              <a:rPr sz="1250" spc="-90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co</a:t>
            </a:r>
            <a:r>
              <a:rPr sz="1250" spc="-90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rzadsza</a:t>
            </a:r>
            <a:r>
              <a:rPr sz="1250" spc="-8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-</a:t>
            </a:r>
            <a:endParaRPr sz="1250">
              <a:latin typeface="Calibri"/>
              <a:cs typeface="Calibri"/>
            </a:endParaRPr>
          </a:p>
          <a:p>
            <a:pPr marL="12700" marR="610235">
              <a:lnSpc>
                <a:spcPts val="1520"/>
              </a:lnSpc>
              <a:spcBef>
                <a:spcPts val="10"/>
              </a:spcBef>
            </a:pPr>
            <a:r>
              <a:rPr sz="1250" dirty="0">
                <a:latin typeface="Calibri"/>
                <a:cs typeface="Calibri"/>
              </a:rPr>
              <a:t>I na </a:t>
            </a:r>
            <a:r>
              <a:rPr sz="1250" spc="5" dirty="0">
                <a:latin typeface="Calibri"/>
                <a:cs typeface="Calibri"/>
              </a:rPr>
              <a:t>wszelki </a:t>
            </a:r>
            <a:r>
              <a:rPr sz="1250" spc="-5" dirty="0">
                <a:latin typeface="Calibri"/>
                <a:cs typeface="Calibri"/>
              </a:rPr>
              <a:t>przypadek wtórego żywota  </a:t>
            </a:r>
            <a:r>
              <a:rPr sz="1250" spc="15" dirty="0">
                <a:latin typeface="Calibri"/>
                <a:cs typeface="Calibri"/>
              </a:rPr>
              <a:t>Duszę</a:t>
            </a:r>
            <a:r>
              <a:rPr sz="1250" spc="-110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swoją</a:t>
            </a:r>
            <a:r>
              <a:rPr sz="1250" spc="-9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w</a:t>
            </a:r>
            <a:r>
              <a:rPr sz="1250" spc="-50" dirty="0">
                <a:latin typeface="Calibri"/>
                <a:cs typeface="Calibri"/>
              </a:rPr>
              <a:t> </a:t>
            </a:r>
            <a:r>
              <a:rPr sz="1250" spc="-15" dirty="0">
                <a:latin typeface="Calibri"/>
                <a:cs typeface="Calibri"/>
              </a:rPr>
              <a:t>te</a:t>
            </a:r>
            <a:r>
              <a:rPr sz="1250" spc="-10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dziwy</a:t>
            </a:r>
            <a:r>
              <a:rPr sz="1250" spc="-50" dirty="0">
                <a:latin typeface="Calibri"/>
                <a:cs typeface="Calibri"/>
              </a:rPr>
              <a:t> </a:t>
            </a:r>
            <a:r>
              <a:rPr sz="1250" spc="-15" dirty="0">
                <a:latin typeface="Calibri"/>
                <a:cs typeface="Calibri"/>
              </a:rPr>
              <a:t>chętnie</a:t>
            </a:r>
            <a:r>
              <a:rPr sz="1250" spc="-4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zaopatrzą...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Calibri"/>
              <a:cs typeface="Calibri"/>
            </a:endParaRPr>
          </a:p>
          <a:p>
            <a:pPr marL="12700" marR="81280">
              <a:lnSpc>
                <a:spcPct val="101099"/>
              </a:lnSpc>
            </a:pPr>
            <a:r>
              <a:rPr sz="1250" spc="10" dirty="0">
                <a:latin typeface="Calibri"/>
                <a:cs typeface="Calibri"/>
              </a:rPr>
              <a:t>On</a:t>
            </a:r>
            <a:r>
              <a:rPr sz="1250" spc="-85" dirty="0">
                <a:latin typeface="Calibri"/>
                <a:cs typeface="Calibri"/>
              </a:rPr>
              <a:t> </a:t>
            </a:r>
            <a:r>
              <a:rPr sz="1250" spc="-15" dirty="0">
                <a:latin typeface="Calibri"/>
                <a:cs typeface="Calibri"/>
              </a:rPr>
              <a:t>tu</a:t>
            </a:r>
            <a:r>
              <a:rPr sz="1250" spc="4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przyszedł</a:t>
            </a:r>
            <a:r>
              <a:rPr sz="1250" spc="-7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sam</a:t>
            </a:r>
            <a:r>
              <a:rPr sz="1250" spc="-9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przez</a:t>
            </a:r>
            <a:r>
              <a:rPr sz="1250" spc="-55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się,</a:t>
            </a:r>
            <a:r>
              <a:rPr sz="1250" spc="-7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by</a:t>
            </a:r>
            <a:r>
              <a:rPr sz="1250" spc="-6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własne</a:t>
            </a:r>
            <a:r>
              <a:rPr sz="1250" spc="-120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szaleństwo  Karmić</a:t>
            </a:r>
            <a:r>
              <a:rPr sz="1250" spc="-9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strawą</a:t>
            </a:r>
            <a:r>
              <a:rPr sz="1250" spc="-9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najlepszą</a:t>
            </a:r>
            <a:r>
              <a:rPr sz="1250" spc="-9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na</a:t>
            </a:r>
            <a:r>
              <a:rPr sz="1250" spc="-9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ziemi</a:t>
            </a:r>
            <a:r>
              <a:rPr sz="1250" spc="-4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i</a:t>
            </a:r>
            <a:r>
              <a:rPr sz="1250" spc="-45" dirty="0">
                <a:latin typeface="Calibri"/>
                <a:cs typeface="Calibri"/>
              </a:rPr>
              <a:t> </a:t>
            </a:r>
            <a:r>
              <a:rPr sz="1250" spc="-15" dirty="0">
                <a:latin typeface="Calibri"/>
                <a:cs typeface="Calibri"/>
              </a:rPr>
              <a:t>niebie</a:t>
            </a:r>
            <a:r>
              <a:rPr sz="1250" spc="2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-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ts val="1450"/>
              </a:lnSpc>
            </a:pPr>
            <a:r>
              <a:rPr sz="1250" dirty="0">
                <a:latin typeface="Calibri"/>
                <a:cs typeface="Calibri"/>
              </a:rPr>
              <a:t>I</a:t>
            </a:r>
            <a:r>
              <a:rPr sz="1250" spc="-10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nad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brzegiem</a:t>
            </a:r>
            <a:r>
              <a:rPr sz="1250" spc="-10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przepaści</a:t>
            </a:r>
            <a:r>
              <a:rPr sz="1250" spc="-11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wytańczyć</a:t>
            </a:r>
            <a:r>
              <a:rPr sz="1250" spc="-9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dla</a:t>
            </a:r>
            <a:r>
              <a:rPr sz="1250" spc="-9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siebie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50" spc="-15" dirty="0">
                <a:latin typeface="Calibri"/>
                <a:cs typeface="Calibri"/>
              </a:rPr>
              <a:t>Jeden </a:t>
            </a:r>
            <a:r>
              <a:rPr sz="1250" spc="-20" dirty="0">
                <a:latin typeface="Calibri"/>
                <a:cs typeface="Calibri"/>
              </a:rPr>
              <a:t>lęk </a:t>
            </a:r>
            <a:r>
              <a:rPr sz="1250" spc="-5" dirty="0">
                <a:latin typeface="Calibri"/>
                <a:cs typeface="Calibri"/>
              </a:rPr>
              <a:t>drogocenny </a:t>
            </a:r>
            <a:r>
              <a:rPr sz="1250" spc="-10" dirty="0">
                <a:latin typeface="Calibri"/>
                <a:cs typeface="Calibri"/>
              </a:rPr>
              <a:t>lub</a:t>
            </a:r>
            <a:r>
              <a:rPr sz="1250" spc="-50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niebezpieczeństwo!...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4605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Na </a:t>
            </a:r>
            <a:r>
              <a:rPr spc="5" dirty="0"/>
              <a:t>czym </a:t>
            </a:r>
            <a:r>
              <a:rPr dirty="0"/>
              <a:t>polega</a:t>
            </a:r>
            <a:r>
              <a:rPr spc="-80" dirty="0"/>
              <a:t> </a:t>
            </a:r>
            <a:r>
              <a:rPr dirty="0"/>
              <a:t>intertekstualność?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295849"/>
            <a:ext cx="901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adania: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pc="-10" dirty="0"/>
              <a:t>Opisz, </a:t>
            </a:r>
            <a:r>
              <a:rPr spc="-5" dirty="0"/>
              <a:t>jak wygląda </a:t>
            </a:r>
            <a:r>
              <a:rPr spc="-10" dirty="0"/>
              <a:t>baśniowa kraina </a:t>
            </a:r>
            <a:r>
              <a:rPr dirty="0"/>
              <a:t>w </a:t>
            </a:r>
            <a:r>
              <a:rPr spc="-10" dirty="0"/>
              <a:t>wierszu</a:t>
            </a:r>
            <a:r>
              <a:rPr spc="5" dirty="0"/>
              <a:t> </a:t>
            </a:r>
            <a:r>
              <a:rPr spc="-5" dirty="0"/>
              <a:t>Leśmiana.</a:t>
            </a:r>
          </a:p>
          <a:p>
            <a:pPr marL="355600" marR="50292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pc="-5" dirty="0"/>
              <a:t>Znajdź </a:t>
            </a:r>
            <a:r>
              <a:rPr dirty="0"/>
              <a:t>w </a:t>
            </a:r>
            <a:r>
              <a:rPr i="1" spc="-10" dirty="0">
                <a:latin typeface="Calibri"/>
                <a:cs typeface="Calibri"/>
              </a:rPr>
              <a:t>Słowniku symboli </a:t>
            </a:r>
            <a:r>
              <a:rPr dirty="0"/>
              <a:t>wyjaśnienie </a:t>
            </a:r>
            <a:r>
              <a:rPr spc="-5" dirty="0"/>
              <a:t>znaczenia </a:t>
            </a:r>
            <a:r>
              <a:rPr spc="-10" dirty="0"/>
              <a:t>muszli  </a:t>
            </a:r>
            <a:r>
              <a:rPr dirty="0"/>
              <a:t>i </a:t>
            </a:r>
            <a:r>
              <a:rPr spc="-15" dirty="0"/>
              <a:t>wiatraka. </a:t>
            </a:r>
            <a:r>
              <a:rPr dirty="0"/>
              <a:t>Jaką </a:t>
            </a:r>
            <a:r>
              <a:rPr spc="-10" dirty="0"/>
              <a:t>funkcję </a:t>
            </a:r>
            <a:r>
              <a:rPr spc="-5" dirty="0"/>
              <a:t>pełnią </a:t>
            </a:r>
            <a:r>
              <a:rPr dirty="0"/>
              <a:t>w </a:t>
            </a:r>
            <a:r>
              <a:rPr spc="-10" dirty="0"/>
              <a:t>wierszu</a:t>
            </a:r>
            <a:r>
              <a:rPr spc="-15" dirty="0"/>
              <a:t> </a:t>
            </a:r>
            <a:r>
              <a:rPr spc="-5" dirty="0"/>
              <a:t>Leśmiana?</a:t>
            </a:r>
          </a:p>
          <a:p>
            <a:pPr marL="355600" marR="40957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pc="-5" dirty="0"/>
              <a:t>Do </a:t>
            </a:r>
            <a:r>
              <a:rPr spc="-10" dirty="0"/>
              <a:t>jakiego utworu odsyła </a:t>
            </a:r>
            <a:r>
              <a:rPr spc="-5" dirty="0"/>
              <a:t>Cię </a:t>
            </a:r>
            <a:r>
              <a:rPr dirty="0"/>
              <a:t>wizja </a:t>
            </a:r>
            <a:r>
              <a:rPr spc="-10" dirty="0"/>
              <a:t>ożywionego </a:t>
            </a:r>
            <a:r>
              <a:rPr spc="-15" dirty="0"/>
              <a:t>wiatraka,  </a:t>
            </a:r>
            <a:r>
              <a:rPr spc="-10" dirty="0"/>
              <a:t>który </a:t>
            </a:r>
            <a:r>
              <a:rPr i="1" spc="-15" dirty="0">
                <a:latin typeface="Calibri"/>
                <a:cs typeface="Calibri"/>
              </a:rPr>
              <a:t>szaleje </a:t>
            </a:r>
            <a:r>
              <a:rPr i="1" dirty="0">
                <a:latin typeface="Calibri"/>
                <a:cs typeface="Calibri"/>
              </a:rPr>
              <a:t>i </a:t>
            </a:r>
            <a:r>
              <a:rPr i="1" spc="-5" dirty="0">
                <a:latin typeface="Calibri"/>
                <a:cs typeface="Calibri"/>
              </a:rPr>
              <a:t>skrzydłami </a:t>
            </a:r>
            <a:r>
              <a:rPr i="1" spc="-10" dirty="0">
                <a:latin typeface="Calibri"/>
                <a:cs typeface="Calibri"/>
              </a:rPr>
              <a:t>uderza </a:t>
            </a:r>
            <a:r>
              <a:rPr i="1" dirty="0">
                <a:latin typeface="Calibri"/>
                <a:cs typeface="Calibri"/>
              </a:rPr>
              <a:t>w</a:t>
            </a:r>
            <a:r>
              <a:rPr i="1" spc="1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zaświaty</a:t>
            </a:r>
            <a:r>
              <a:rPr spc="-10" dirty="0"/>
              <a:t>?</a:t>
            </a: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pc="-5" dirty="0"/>
              <a:t>Co </a:t>
            </a:r>
            <a:r>
              <a:rPr spc="-10" dirty="0"/>
              <a:t>decyduje </a:t>
            </a:r>
            <a:r>
              <a:rPr dirty="0"/>
              <a:t>o rytmie</a:t>
            </a:r>
            <a:r>
              <a:rPr spc="-5" dirty="0"/>
              <a:t> </a:t>
            </a:r>
            <a:r>
              <a:rPr spc="-15" dirty="0"/>
              <a:t>wiersza?</a:t>
            </a:r>
          </a:p>
          <a:p>
            <a:pPr marL="355600" marR="149669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pc="-5" dirty="0"/>
              <a:t>Co </a:t>
            </a:r>
            <a:r>
              <a:rPr spc="-10" dirty="0"/>
              <a:t>to </a:t>
            </a:r>
            <a:r>
              <a:rPr spc="-5" dirty="0"/>
              <a:t>znaczy </a:t>
            </a:r>
            <a:r>
              <a:rPr spc="-15" dirty="0"/>
              <a:t>metafizyka? </a:t>
            </a:r>
            <a:r>
              <a:rPr dirty="0"/>
              <a:t>Jaki </a:t>
            </a:r>
            <a:r>
              <a:rPr spc="-10" dirty="0"/>
              <a:t>związek </a:t>
            </a:r>
            <a:r>
              <a:rPr dirty="0"/>
              <a:t>ma tytuł  z </a:t>
            </a:r>
            <a:r>
              <a:rPr spc="-5" dirty="0"/>
              <a:t>treścią</a:t>
            </a:r>
            <a:r>
              <a:rPr spc="-10" dirty="0"/>
              <a:t> utworu?</a:t>
            </a:r>
          </a:p>
          <a:p>
            <a:pPr marL="355600" marR="91376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pc="-15" dirty="0"/>
              <a:t>Wypisz </a:t>
            </a:r>
            <a:r>
              <a:rPr dirty="0"/>
              <a:t>z </a:t>
            </a:r>
            <a:r>
              <a:rPr spc="-15" dirty="0"/>
              <a:t>wiersza </a:t>
            </a:r>
            <a:r>
              <a:rPr spc="-10" dirty="0"/>
              <a:t>wyrażenia zawierające słowo </a:t>
            </a:r>
            <a:r>
              <a:rPr spc="-5" dirty="0"/>
              <a:t>„sen”  lub </a:t>
            </a:r>
            <a:r>
              <a:rPr spc="-25" dirty="0"/>
              <a:t>„marzenie”. </a:t>
            </a:r>
            <a:r>
              <a:rPr dirty="0"/>
              <a:t>Jakie mają</a:t>
            </a:r>
            <a:r>
              <a:rPr spc="10" dirty="0"/>
              <a:t> </a:t>
            </a:r>
            <a:r>
              <a:rPr spc="-5" dirty="0"/>
              <a:t>znaczenie?</a:t>
            </a: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/>
              <a:t>Jakie </a:t>
            </a:r>
            <a:r>
              <a:rPr spc="-10" dirty="0"/>
              <a:t>jest </a:t>
            </a:r>
            <a:r>
              <a:rPr dirty="0"/>
              <a:t>miejsce </a:t>
            </a:r>
            <a:r>
              <a:rPr spc="-5" dirty="0"/>
              <a:t>człowieka </a:t>
            </a:r>
            <a:r>
              <a:rPr dirty="0"/>
              <a:t>w </a:t>
            </a:r>
            <a:r>
              <a:rPr spc="-5" dirty="0"/>
              <a:t>baśniowym świecie</a:t>
            </a:r>
            <a:r>
              <a:rPr spc="-40" dirty="0"/>
              <a:t> </a:t>
            </a:r>
            <a:r>
              <a:rPr spc="-5" dirty="0"/>
              <a:t>Leśmiana?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92855" y="833236"/>
            <a:ext cx="751840" cy="2667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6300"/>
              </a:lnSpc>
              <a:spcBef>
                <a:spcPts val="75"/>
              </a:spcBef>
            </a:pPr>
            <a:r>
              <a:rPr sz="750" spc="5" dirty="0">
                <a:latin typeface="Calibri"/>
                <a:cs typeface="Calibri"/>
              </a:rPr>
              <a:t>Bolesław Leśmian  </a:t>
            </a:r>
            <a:r>
              <a:rPr sz="750" spc="10" dirty="0">
                <a:latin typeface="Calibri"/>
                <a:cs typeface="Calibri"/>
              </a:rPr>
              <a:t>Metafizyka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92855" y="1184473"/>
            <a:ext cx="2331720" cy="53403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750" spc="5" dirty="0">
                <a:latin typeface="Calibri"/>
                <a:cs typeface="Calibri"/>
              </a:rPr>
              <a:t>Kraina, </a:t>
            </a:r>
            <a:r>
              <a:rPr sz="750" spc="15" dirty="0">
                <a:latin typeface="Calibri"/>
                <a:cs typeface="Calibri"/>
              </a:rPr>
              <a:t>gdzie </a:t>
            </a:r>
            <a:r>
              <a:rPr sz="750" spc="20" dirty="0">
                <a:latin typeface="Calibri"/>
                <a:cs typeface="Calibri"/>
              </a:rPr>
              <a:t>żyć </a:t>
            </a:r>
            <a:r>
              <a:rPr sz="750" spc="-10" dirty="0">
                <a:latin typeface="Calibri"/>
                <a:cs typeface="Calibri"/>
              </a:rPr>
              <a:t>łatwiej</a:t>
            </a:r>
            <a:r>
              <a:rPr sz="750" spc="145" dirty="0">
                <a:latin typeface="Calibri"/>
                <a:cs typeface="Calibri"/>
              </a:rPr>
              <a:t> </a:t>
            </a:r>
            <a:r>
              <a:rPr sz="750" spc="5" dirty="0">
                <a:latin typeface="Calibri"/>
                <a:cs typeface="Calibri"/>
              </a:rPr>
              <a:t>i </a:t>
            </a:r>
            <a:r>
              <a:rPr sz="750" spc="15" dirty="0">
                <a:latin typeface="Calibri"/>
                <a:cs typeface="Calibri"/>
              </a:rPr>
              <a:t>konać </a:t>
            </a:r>
            <a:r>
              <a:rPr sz="750" dirty="0">
                <a:latin typeface="Calibri"/>
                <a:cs typeface="Calibri"/>
              </a:rPr>
              <a:t>mniej </a:t>
            </a:r>
            <a:r>
              <a:rPr sz="750" spc="20" dirty="0">
                <a:latin typeface="Calibri"/>
                <a:cs typeface="Calibri"/>
              </a:rPr>
              <a:t>trudno</a:t>
            </a:r>
            <a:r>
              <a:rPr sz="750" spc="-40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-</a:t>
            </a: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750" spc="25" dirty="0">
                <a:latin typeface="Calibri"/>
                <a:cs typeface="Calibri"/>
              </a:rPr>
              <a:t>Gdzie </a:t>
            </a:r>
            <a:r>
              <a:rPr sz="750" spc="15" dirty="0">
                <a:latin typeface="Calibri"/>
                <a:cs typeface="Calibri"/>
              </a:rPr>
              <a:t>wieczność </a:t>
            </a:r>
            <a:r>
              <a:rPr sz="750" spc="10" dirty="0">
                <a:latin typeface="Calibri"/>
                <a:cs typeface="Calibri"/>
              </a:rPr>
              <a:t>już </a:t>
            </a:r>
            <a:r>
              <a:rPr sz="750" spc="15" dirty="0">
                <a:latin typeface="Calibri"/>
                <a:cs typeface="Calibri"/>
              </a:rPr>
              <a:t>nie </a:t>
            </a:r>
            <a:r>
              <a:rPr sz="750" spc="5" dirty="0">
                <a:latin typeface="Calibri"/>
                <a:cs typeface="Calibri"/>
              </a:rPr>
              <a:t>tajnie </a:t>
            </a:r>
            <a:r>
              <a:rPr sz="750" dirty="0">
                <a:latin typeface="Calibri"/>
                <a:cs typeface="Calibri"/>
              </a:rPr>
              <a:t>wystawa </a:t>
            </a:r>
            <a:r>
              <a:rPr sz="750" spc="25" dirty="0">
                <a:latin typeface="Calibri"/>
                <a:cs typeface="Calibri"/>
              </a:rPr>
              <a:t>na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15" dirty="0">
                <a:latin typeface="Calibri"/>
                <a:cs typeface="Calibri"/>
              </a:rPr>
              <a:t>straży</a:t>
            </a: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spc="15" dirty="0">
                <a:latin typeface="Calibri"/>
                <a:cs typeface="Calibri"/>
              </a:rPr>
              <a:t>Trosk </a:t>
            </a:r>
            <a:r>
              <a:rPr sz="750" spc="25" dirty="0">
                <a:latin typeface="Calibri"/>
                <a:cs typeface="Calibri"/>
              </a:rPr>
              <a:t>doczesnych </a:t>
            </a:r>
            <a:r>
              <a:rPr sz="750" spc="10" dirty="0">
                <a:latin typeface="Calibri"/>
                <a:cs typeface="Calibri"/>
              </a:rPr>
              <a:t>- </a:t>
            </a:r>
            <a:r>
              <a:rPr sz="750" spc="15" dirty="0">
                <a:latin typeface="Calibri"/>
                <a:cs typeface="Calibri"/>
              </a:rPr>
              <a:t>gdzie </a:t>
            </a:r>
            <a:r>
              <a:rPr sz="750" spc="10" dirty="0">
                <a:latin typeface="Calibri"/>
                <a:cs typeface="Calibri"/>
              </a:rPr>
              <a:t>bardziej </a:t>
            </a:r>
            <a:r>
              <a:rPr sz="750" spc="5" dirty="0">
                <a:latin typeface="Calibri"/>
                <a:cs typeface="Calibri"/>
              </a:rPr>
              <a:t>jest </a:t>
            </a:r>
            <a:r>
              <a:rPr sz="750" spc="25" dirty="0">
                <a:latin typeface="Calibri"/>
                <a:cs typeface="Calibri"/>
              </a:rPr>
              <a:t>bosko </a:t>
            </a:r>
            <a:r>
              <a:rPr sz="750" spc="15" dirty="0">
                <a:latin typeface="Calibri"/>
                <a:cs typeface="Calibri"/>
              </a:rPr>
              <a:t>niż </a:t>
            </a:r>
            <a:r>
              <a:rPr sz="750" spc="25" dirty="0">
                <a:latin typeface="Calibri"/>
                <a:cs typeface="Calibri"/>
              </a:rPr>
              <a:t>ludno</a:t>
            </a:r>
            <a:r>
              <a:rPr sz="750" spc="-65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-</a:t>
            </a: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spc="5" dirty="0">
                <a:latin typeface="Calibri"/>
                <a:cs typeface="Calibri"/>
              </a:rPr>
              <a:t>I </a:t>
            </a:r>
            <a:r>
              <a:rPr sz="750" spc="15" dirty="0">
                <a:latin typeface="Calibri"/>
                <a:cs typeface="Calibri"/>
              </a:rPr>
              <a:t>gdzie każdy </a:t>
            </a:r>
            <a:r>
              <a:rPr sz="750" spc="30" dirty="0">
                <a:latin typeface="Calibri"/>
                <a:cs typeface="Calibri"/>
              </a:rPr>
              <a:t>za </a:t>
            </a:r>
            <a:r>
              <a:rPr sz="750" spc="15" dirty="0">
                <a:latin typeface="Calibri"/>
                <a:cs typeface="Calibri"/>
              </a:rPr>
              <a:t>wszystkich nie </a:t>
            </a:r>
            <a:r>
              <a:rPr sz="750" spc="5" dirty="0">
                <a:latin typeface="Calibri"/>
                <a:cs typeface="Calibri"/>
              </a:rPr>
              <a:t>cierpi </a:t>
            </a:r>
            <a:r>
              <a:rPr sz="750" spc="10" dirty="0">
                <a:latin typeface="Calibri"/>
                <a:cs typeface="Calibri"/>
              </a:rPr>
              <a:t>- </a:t>
            </a:r>
            <a:r>
              <a:rPr sz="750" dirty="0">
                <a:latin typeface="Calibri"/>
                <a:cs typeface="Calibri"/>
              </a:rPr>
              <a:t>lecz</a:t>
            </a:r>
            <a:r>
              <a:rPr sz="750" spc="-65" dirty="0">
                <a:latin typeface="Calibri"/>
                <a:cs typeface="Calibri"/>
              </a:rPr>
              <a:t> </a:t>
            </a:r>
            <a:r>
              <a:rPr sz="750" spc="5" dirty="0">
                <a:latin typeface="Calibri"/>
                <a:cs typeface="Calibri"/>
              </a:rPr>
              <a:t>marzy!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92855" y="1803004"/>
            <a:ext cx="1801495" cy="5340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109500"/>
              </a:lnSpc>
              <a:spcBef>
                <a:spcPts val="150"/>
              </a:spcBef>
            </a:pPr>
            <a:r>
              <a:rPr sz="750" spc="5" dirty="0">
                <a:latin typeface="Calibri"/>
                <a:cs typeface="Calibri"/>
              </a:rPr>
              <a:t>Są </a:t>
            </a:r>
            <a:r>
              <a:rPr sz="750" spc="10" dirty="0">
                <a:latin typeface="Calibri"/>
                <a:cs typeface="Calibri"/>
              </a:rPr>
              <a:t>tu </a:t>
            </a:r>
            <a:r>
              <a:rPr sz="750" spc="20" dirty="0">
                <a:latin typeface="Calibri"/>
                <a:cs typeface="Calibri"/>
              </a:rPr>
              <a:t>sady </a:t>
            </a:r>
            <a:r>
              <a:rPr sz="750" spc="5" dirty="0">
                <a:latin typeface="Calibri"/>
                <a:cs typeface="Calibri"/>
              </a:rPr>
              <a:t>bez </a:t>
            </a:r>
            <a:r>
              <a:rPr sz="750" spc="10" dirty="0">
                <a:latin typeface="Calibri"/>
                <a:cs typeface="Calibri"/>
              </a:rPr>
              <a:t>wyjścia </a:t>
            </a:r>
            <a:r>
              <a:rPr sz="750" spc="5" dirty="0">
                <a:latin typeface="Calibri"/>
                <a:cs typeface="Calibri"/>
              </a:rPr>
              <a:t>i groble, </a:t>
            </a:r>
            <a:r>
              <a:rPr sz="750" spc="10" dirty="0">
                <a:latin typeface="Calibri"/>
                <a:cs typeface="Calibri"/>
              </a:rPr>
              <a:t>nad </a:t>
            </a:r>
            <a:r>
              <a:rPr sz="750" spc="35" dirty="0">
                <a:latin typeface="Calibri"/>
                <a:cs typeface="Calibri"/>
              </a:rPr>
              <a:t>szybą  </a:t>
            </a:r>
            <a:r>
              <a:rPr sz="750" spc="-5" dirty="0">
                <a:latin typeface="Calibri"/>
                <a:cs typeface="Calibri"/>
              </a:rPr>
              <a:t>Owej </a:t>
            </a:r>
            <a:r>
              <a:rPr sz="750" spc="5" dirty="0">
                <a:latin typeface="Calibri"/>
                <a:cs typeface="Calibri"/>
              </a:rPr>
              <a:t>rzeki </a:t>
            </a:r>
            <a:r>
              <a:rPr sz="750" spc="10" dirty="0">
                <a:latin typeface="Calibri"/>
                <a:cs typeface="Calibri"/>
              </a:rPr>
              <a:t>wyśnione, </a:t>
            </a:r>
            <a:r>
              <a:rPr sz="750" spc="20" dirty="0">
                <a:latin typeface="Calibri"/>
                <a:cs typeface="Calibri"/>
              </a:rPr>
              <a:t>co </a:t>
            </a:r>
            <a:r>
              <a:rPr sz="750" dirty="0">
                <a:latin typeface="Calibri"/>
                <a:cs typeface="Calibri"/>
              </a:rPr>
              <a:t>kiedyś </a:t>
            </a:r>
            <a:r>
              <a:rPr sz="750" spc="10" dirty="0">
                <a:latin typeface="Calibri"/>
                <a:cs typeface="Calibri"/>
              </a:rPr>
              <a:t>wytryśnie -  </a:t>
            </a:r>
            <a:r>
              <a:rPr sz="750" spc="5" dirty="0">
                <a:latin typeface="Calibri"/>
                <a:cs typeface="Calibri"/>
              </a:rPr>
              <a:t>I </a:t>
            </a:r>
            <a:r>
              <a:rPr sz="750" spc="-5" dirty="0">
                <a:latin typeface="Calibri"/>
                <a:cs typeface="Calibri"/>
              </a:rPr>
              <a:t>niejeden </a:t>
            </a:r>
            <a:r>
              <a:rPr sz="750" spc="10" dirty="0">
                <a:latin typeface="Calibri"/>
                <a:cs typeface="Calibri"/>
              </a:rPr>
              <a:t>tu </a:t>
            </a:r>
            <a:r>
              <a:rPr sz="750" dirty="0">
                <a:latin typeface="Calibri"/>
                <a:cs typeface="Calibri"/>
              </a:rPr>
              <a:t>pałac </a:t>
            </a:r>
            <a:r>
              <a:rPr sz="750" spc="20" dirty="0">
                <a:latin typeface="Calibri"/>
                <a:cs typeface="Calibri"/>
              </a:rPr>
              <a:t>w zagąszczu </a:t>
            </a:r>
            <a:r>
              <a:rPr sz="750" spc="15" dirty="0">
                <a:latin typeface="Calibri"/>
                <a:cs typeface="Calibri"/>
              </a:rPr>
              <a:t>ci </a:t>
            </a:r>
            <a:r>
              <a:rPr sz="750" spc="10" dirty="0">
                <a:latin typeface="Calibri"/>
                <a:cs typeface="Calibri"/>
              </a:rPr>
              <a:t>błyśnie,  </a:t>
            </a:r>
            <a:r>
              <a:rPr sz="750" spc="30" dirty="0">
                <a:latin typeface="Calibri"/>
                <a:cs typeface="Calibri"/>
              </a:rPr>
              <a:t>Godny </a:t>
            </a:r>
            <a:r>
              <a:rPr sz="750" dirty="0">
                <a:latin typeface="Calibri"/>
                <a:cs typeface="Calibri"/>
              </a:rPr>
              <a:t>tego, </a:t>
            </a:r>
            <a:r>
              <a:rPr sz="750" spc="25" dirty="0">
                <a:latin typeface="Calibri"/>
                <a:cs typeface="Calibri"/>
              </a:rPr>
              <a:t>by </a:t>
            </a:r>
            <a:r>
              <a:rPr sz="750" spc="15" dirty="0">
                <a:latin typeface="Calibri"/>
                <a:cs typeface="Calibri"/>
              </a:rPr>
              <a:t>nie był niczyją</a:t>
            </a:r>
            <a:r>
              <a:rPr sz="750" spc="-30" dirty="0">
                <a:latin typeface="Calibri"/>
                <a:cs typeface="Calibri"/>
              </a:rPr>
              <a:t> </a:t>
            </a:r>
            <a:r>
              <a:rPr sz="750" spc="15" dirty="0">
                <a:latin typeface="Calibri"/>
                <a:cs typeface="Calibri"/>
              </a:rPr>
              <a:t>siedzibą!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92855" y="2421533"/>
            <a:ext cx="224345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35"/>
              </a:spcBef>
            </a:pPr>
            <a:r>
              <a:rPr sz="750" spc="5" dirty="0">
                <a:latin typeface="Calibri"/>
                <a:cs typeface="Calibri"/>
              </a:rPr>
              <a:t>Są </a:t>
            </a:r>
            <a:r>
              <a:rPr sz="750" spc="10" dirty="0">
                <a:latin typeface="Calibri"/>
                <a:cs typeface="Calibri"/>
              </a:rPr>
              <a:t>tu </a:t>
            </a:r>
            <a:r>
              <a:rPr sz="750" spc="20" dirty="0">
                <a:latin typeface="Calibri"/>
                <a:cs typeface="Calibri"/>
              </a:rPr>
              <a:t>w </a:t>
            </a:r>
            <a:r>
              <a:rPr sz="750" spc="10" dirty="0">
                <a:latin typeface="Calibri"/>
                <a:cs typeface="Calibri"/>
              </a:rPr>
              <a:t>lasach mrowiska </a:t>
            </a:r>
            <a:r>
              <a:rPr sz="750" spc="15" dirty="0">
                <a:latin typeface="Calibri"/>
                <a:cs typeface="Calibri"/>
              </a:rPr>
              <a:t>wzniesione </a:t>
            </a:r>
            <a:r>
              <a:rPr sz="750" spc="10" dirty="0">
                <a:latin typeface="Calibri"/>
                <a:cs typeface="Calibri"/>
              </a:rPr>
              <a:t>nad </a:t>
            </a:r>
            <a:r>
              <a:rPr sz="750" spc="5" dirty="0">
                <a:latin typeface="Calibri"/>
                <a:cs typeface="Calibri"/>
              </a:rPr>
              <a:t>drogą,  </a:t>
            </a:r>
            <a:r>
              <a:rPr sz="750" spc="25" dirty="0">
                <a:latin typeface="Calibri"/>
                <a:cs typeface="Calibri"/>
              </a:rPr>
              <a:t>Gdzie </a:t>
            </a:r>
            <a:r>
              <a:rPr sz="750" spc="-5" dirty="0">
                <a:latin typeface="Calibri"/>
                <a:cs typeface="Calibri"/>
              </a:rPr>
              <a:t>wre </a:t>
            </a:r>
            <a:r>
              <a:rPr sz="750" spc="10" dirty="0">
                <a:latin typeface="Calibri"/>
                <a:cs typeface="Calibri"/>
              </a:rPr>
              <a:t>praca </a:t>
            </a:r>
            <a:r>
              <a:rPr sz="750" spc="35" dirty="0">
                <a:latin typeface="Calibri"/>
                <a:cs typeface="Calibri"/>
              </a:rPr>
              <a:t>snów </a:t>
            </a:r>
            <a:r>
              <a:rPr sz="750" spc="15" dirty="0">
                <a:latin typeface="Calibri"/>
                <a:cs typeface="Calibri"/>
              </a:rPr>
              <a:t>rojnych </a:t>
            </a:r>
            <a:r>
              <a:rPr sz="750" spc="10" dirty="0">
                <a:latin typeface="Calibri"/>
                <a:cs typeface="Calibri"/>
              </a:rPr>
              <a:t>- </a:t>
            </a:r>
            <a:r>
              <a:rPr sz="750" spc="15" dirty="0">
                <a:latin typeface="Calibri"/>
                <a:cs typeface="Calibri"/>
              </a:rPr>
              <a:t>odwieczna </a:t>
            </a:r>
            <a:r>
              <a:rPr sz="750" spc="5" dirty="0">
                <a:latin typeface="Calibri"/>
                <a:cs typeface="Calibri"/>
              </a:rPr>
              <a:t>i </a:t>
            </a:r>
            <a:r>
              <a:rPr sz="750" spc="10" dirty="0">
                <a:latin typeface="Calibri"/>
                <a:cs typeface="Calibri"/>
              </a:rPr>
              <a:t>bratnia -  </a:t>
            </a:r>
            <a:r>
              <a:rPr sz="750" spc="5" dirty="0">
                <a:latin typeface="Calibri"/>
                <a:cs typeface="Calibri"/>
              </a:rPr>
              <a:t>I jest </a:t>
            </a:r>
            <a:r>
              <a:rPr sz="750" spc="10" dirty="0">
                <a:latin typeface="Calibri"/>
                <a:cs typeface="Calibri"/>
              </a:rPr>
              <a:t>tu owa </a:t>
            </a:r>
            <a:r>
              <a:rPr sz="750" spc="25" dirty="0">
                <a:latin typeface="Calibri"/>
                <a:cs typeface="Calibri"/>
              </a:rPr>
              <a:t>cisza </a:t>
            </a:r>
            <a:r>
              <a:rPr sz="750" dirty="0">
                <a:latin typeface="Calibri"/>
                <a:cs typeface="Calibri"/>
              </a:rPr>
              <a:t>błękitna,</a:t>
            </a:r>
            <a:r>
              <a:rPr sz="750" spc="-40" dirty="0">
                <a:latin typeface="Calibri"/>
                <a:cs typeface="Calibri"/>
              </a:rPr>
              <a:t> </a:t>
            </a:r>
            <a:r>
              <a:rPr sz="750" spc="15" dirty="0">
                <a:latin typeface="Calibri"/>
                <a:cs typeface="Calibri"/>
              </a:rPr>
              <a:t>ostatnia</a:t>
            </a: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spc="15" dirty="0">
                <a:latin typeface="Calibri"/>
                <a:cs typeface="Calibri"/>
              </a:rPr>
              <a:t>Z tych, </a:t>
            </a:r>
            <a:r>
              <a:rPr sz="750" spc="20" dirty="0">
                <a:latin typeface="Calibri"/>
                <a:cs typeface="Calibri"/>
              </a:rPr>
              <a:t>co jeszcze </a:t>
            </a:r>
            <a:r>
              <a:rPr sz="750" spc="25" dirty="0">
                <a:latin typeface="Calibri"/>
                <a:cs typeface="Calibri"/>
              </a:rPr>
              <a:t>na </a:t>
            </a:r>
            <a:r>
              <a:rPr sz="750" spc="15" dirty="0">
                <a:latin typeface="Calibri"/>
                <a:cs typeface="Calibri"/>
              </a:rPr>
              <a:t>uśmiech zdobywać </a:t>
            </a:r>
            <a:r>
              <a:rPr sz="750" spc="20" dirty="0">
                <a:latin typeface="Calibri"/>
                <a:cs typeface="Calibri"/>
              </a:rPr>
              <a:t>się</a:t>
            </a:r>
            <a:r>
              <a:rPr sz="750" spc="40" dirty="0">
                <a:latin typeface="Calibri"/>
                <a:cs typeface="Calibri"/>
              </a:rPr>
              <a:t> </a:t>
            </a:r>
            <a:r>
              <a:rPr sz="750" spc="5" dirty="0">
                <a:latin typeface="Calibri"/>
                <a:cs typeface="Calibri"/>
              </a:rPr>
              <a:t>mogą.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92855" y="3040064"/>
            <a:ext cx="1905635" cy="5340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109500"/>
              </a:lnSpc>
              <a:spcBef>
                <a:spcPts val="150"/>
              </a:spcBef>
            </a:pPr>
            <a:r>
              <a:rPr sz="750" dirty="0">
                <a:latin typeface="Calibri"/>
                <a:cs typeface="Calibri"/>
              </a:rPr>
              <a:t>Tylko </a:t>
            </a:r>
            <a:r>
              <a:rPr sz="750" spc="15" dirty="0">
                <a:latin typeface="Calibri"/>
                <a:cs typeface="Calibri"/>
              </a:rPr>
              <a:t>czasem </a:t>
            </a:r>
            <a:r>
              <a:rPr sz="750" spc="25" dirty="0">
                <a:latin typeface="Calibri"/>
                <a:cs typeface="Calibri"/>
              </a:rPr>
              <a:t>na </a:t>
            </a:r>
            <a:r>
              <a:rPr sz="750" spc="20" dirty="0">
                <a:latin typeface="Calibri"/>
                <a:cs typeface="Calibri"/>
              </a:rPr>
              <a:t>polu </a:t>
            </a:r>
            <a:r>
              <a:rPr sz="750" spc="-5" dirty="0">
                <a:latin typeface="Calibri"/>
                <a:cs typeface="Calibri"/>
              </a:rPr>
              <a:t>jakiś </a:t>
            </a:r>
            <a:r>
              <a:rPr sz="750" spc="10" dirty="0">
                <a:latin typeface="Calibri"/>
                <a:cs typeface="Calibri"/>
              </a:rPr>
              <a:t>krzyż skrzydlaty  </a:t>
            </a:r>
            <a:r>
              <a:rPr sz="750" dirty="0">
                <a:latin typeface="Calibri"/>
                <a:cs typeface="Calibri"/>
              </a:rPr>
              <a:t>Wiatraka </a:t>
            </a:r>
            <a:r>
              <a:rPr sz="750" spc="-5" dirty="0">
                <a:latin typeface="Calibri"/>
                <a:cs typeface="Calibri"/>
              </a:rPr>
              <a:t>mielącego mgły </a:t>
            </a:r>
            <a:r>
              <a:rPr sz="750" dirty="0">
                <a:latin typeface="Calibri"/>
                <a:cs typeface="Calibri"/>
              </a:rPr>
              <a:t>marzeń </a:t>
            </a:r>
            <a:r>
              <a:rPr sz="750" spc="5" dirty="0">
                <a:latin typeface="Calibri"/>
                <a:cs typeface="Calibri"/>
              </a:rPr>
              <a:t>i </a:t>
            </a:r>
            <a:r>
              <a:rPr sz="750" dirty="0">
                <a:latin typeface="Calibri"/>
                <a:cs typeface="Calibri"/>
              </a:rPr>
              <a:t>ciernie,  Brakiem </a:t>
            </a:r>
            <a:r>
              <a:rPr sz="750" spc="15" dirty="0">
                <a:latin typeface="Calibri"/>
                <a:cs typeface="Calibri"/>
              </a:rPr>
              <a:t>Boga </a:t>
            </a:r>
            <a:r>
              <a:rPr sz="750" spc="25" dirty="0">
                <a:latin typeface="Calibri"/>
                <a:cs typeface="Calibri"/>
              </a:rPr>
              <a:t>na sobie </a:t>
            </a:r>
            <a:r>
              <a:rPr sz="750" spc="15" dirty="0">
                <a:latin typeface="Calibri"/>
                <a:cs typeface="Calibri"/>
              </a:rPr>
              <a:t>zlękniony </a:t>
            </a:r>
            <a:r>
              <a:rPr sz="750" dirty="0">
                <a:latin typeface="Calibri"/>
                <a:cs typeface="Calibri"/>
              </a:rPr>
              <a:t>niezmiernie,  Szaleje </a:t>
            </a:r>
            <a:r>
              <a:rPr sz="750" spc="5" dirty="0">
                <a:latin typeface="Calibri"/>
                <a:cs typeface="Calibri"/>
              </a:rPr>
              <a:t>i </a:t>
            </a:r>
            <a:r>
              <a:rPr sz="750" spc="10" dirty="0">
                <a:latin typeface="Calibri"/>
                <a:cs typeface="Calibri"/>
              </a:rPr>
              <a:t>skrzydłami </a:t>
            </a:r>
            <a:r>
              <a:rPr sz="750" spc="15" dirty="0">
                <a:latin typeface="Calibri"/>
                <a:cs typeface="Calibri"/>
              </a:rPr>
              <a:t>uderza </a:t>
            </a:r>
            <a:r>
              <a:rPr sz="750" spc="20" dirty="0">
                <a:latin typeface="Calibri"/>
                <a:cs typeface="Calibri"/>
              </a:rPr>
              <a:t>w</a:t>
            </a:r>
            <a:r>
              <a:rPr sz="750" spc="35" dirty="0">
                <a:latin typeface="Calibri"/>
                <a:cs typeface="Calibri"/>
              </a:rPr>
              <a:t> </a:t>
            </a:r>
            <a:r>
              <a:rPr sz="750" spc="5" dirty="0">
                <a:latin typeface="Calibri"/>
                <a:cs typeface="Calibri"/>
              </a:rPr>
              <a:t>zaświaty!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92855" y="3658594"/>
            <a:ext cx="2171700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3975" algn="just">
              <a:lnSpc>
                <a:spcPct val="111100"/>
              </a:lnSpc>
              <a:spcBef>
                <a:spcPts val="135"/>
              </a:spcBef>
            </a:pPr>
            <a:r>
              <a:rPr sz="750" spc="-5" dirty="0">
                <a:latin typeface="Calibri"/>
                <a:cs typeface="Calibri"/>
              </a:rPr>
              <a:t>Bywalec </a:t>
            </a:r>
            <a:r>
              <a:rPr sz="750" spc="10" dirty="0">
                <a:latin typeface="Calibri"/>
                <a:cs typeface="Calibri"/>
              </a:rPr>
              <a:t>tych </a:t>
            </a:r>
            <a:r>
              <a:rPr sz="750" spc="20" dirty="0">
                <a:latin typeface="Calibri"/>
                <a:cs typeface="Calibri"/>
              </a:rPr>
              <a:t>uroczysk, </a:t>
            </a:r>
            <a:r>
              <a:rPr sz="750" spc="15" dirty="0">
                <a:latin typeface="Calibri"/>
                <a:cs typeface="Calibri"/>
              </a:rPr>
              <a:t>powabnych swym </a:t>
            </a:r>
            <a:r>
              <a:rPr sz="750" spc="5" dirty="0">
                <a:latin typeface="Calibri"/>
                <a:cs typeface="Calibri"/>
              </a:rPr>
              <a:t>tronem,  </a:t>
            </a:r>
            <a:r>
              <a:rPr sz="750" spc="10" dirty="0">
                <a:latin typeface="Calibri"/>
                <a:cs typeface="Calibri"/>
              </a:rPr>
              <a:t>Umie </a:t>
            </a:r>
            <a:r>
              <a:rPr sz="750" spc="20" dirty="0">
                <a:latin typeface="Calibri"/>
                <a:cs typeface="Calibri"/>
              </a:rPr>
              <a:t>błysków </a:t>
            </a:r>
            <a:r>
              <a:rPr sz="750" spc="10" dirty="0">
                <a:latin typeface="Calibri"/>
                <a:cs typeface="Calibri"/>
              </a:rPr>
              <a:t>najmniejszą wyśledzić </a:t>
            </a:r>
            <a:r>
              <a:rPr sz="750" spc="20" dirty="0">
                <a:latin typeface="Calibri"/>
                <a:cs typeface="Calibri"/>
              </a:rPr>
              <a:t>nieznaczność  </a:t>
            </a:r>
            <a:r>
              <a:rPr sz="750" spc="5" dirty="0">
                <a:latin typeface="Calibri"/>
                <a:cs typeface="Calibri"/>
              </a:rPr>
              <a:t>I </a:t>
            </a:r>
            <a:r>
              <a:rPr sz="750" spc="20" dirty="0">
                <a:latin typeface="Calibri"/>
                <a:cs typeface="Calibri"/>
              </a:rPr>
              <a:t>w </a:t>
            </a:r>
            <a:r>
              <a:rPr sz="750" spc="15" dirty="0">
                <a:latin typeface="Calibri"/>
                <a:cs typeface="Calibri"/>
              </a:rPr>
              <a:t>szczelinie pomiędzy </a:t>
            </a:r>
            <a:r>
              <a:rPr sz="750" spc="5" dirty="0">
                <a:latin typeface="Calibri"/>
                <a:cs typeface="Calibri"/>
              </a:rPr>
              <a:t>istnieniem </a:t>
            </a:r>
            <a:r>
              <a:rPr sz="750" spc="15" dirty="0">
                <a:latin typeface="Calibri"/>
                <a:cs typeface="Calibri"/>
              </a:rPr>
              <a:t>a</a:t>
            </a:r>
            <a:r>
              <a:rPr sz="750" spc="-25" dirty="0">
                <a:latin typeface="Calibri"/>
                <a:cs typeface="Calibri"/>
              </a:rPr>
              <a:t> </a:t>
            </a:r>
            <a:r>
              <a:rPr sz="750" spc="15" dirty="0">
                <a:latin typeface="Calibri"/>
                <a:cs typeface="Calibri"/>
              </a:rPr>
              <a:t>zgonem</a:t>
            </a:r>
            <a:endParaRPr sz="7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5"/>
              </a:spcBef>
            </a:pPr>
            <a:r>
              <a:rPr sz="750" spc="15" dirty="0">
                <a:latin typeface="Calibri"/>
                <a:cs typeface="Calibri"/>
              </a:rPr>
              <a:t>Dojrzeć </a:t>
            </a:r>
            <a:r>
              <a:rPr sz="750" spc="5" dirty="0">
                <a:latin typeface="Calibri"/>
                <a:cs typeface="Calibri"/>
              </a:rPr>
              <a:t>gwiazdę </a:t>
            </a:r>
            <a:r>
              <a:rPr sz="750" spc="15" dirty="0">
                <a:latin typeface="Calibri"/>
                <a:cs typeface="Calibri"/>
              </a:rPr>
              <a:t>niezgorszą, lub </a:t>
            </a:r>
            <a:r>
              <a:rPr sz="750" spc="5" dirty="0">
                <a:latin typeface="Calibri"/>
                <a:cs typeface="Calibri"/>
              </a:rPr>
              <a:t>niezłą </a:t>
            </a:r>
            <a:r>
              <a:rPr sz="750" spc="15" dirty="0">
                <a:latin typeface="Calibri"/>
                <a:cs typeface="Calibri"/>
              </a:rPr>
              <a:t>opatrzność...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92855" y="4277125"/>
            <a:ext cx="2255520" cy="5340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109500"/>
              </a:lnSpc>
              <a:spcBef>
                <a:spcPts val="150"/>
              </a:spcBef>
            </a:pPr>
            <a:r>
              <a:rPr sz="750" spc="10" dirty="0">
                <a:latin typeface="Calibri"/>
                <a:cs typeface="Calibri"/>
              </a:rPr>
              <a:t>Lecz </a:t>
            </a:r>
            <a:r>
              <a:rPr sz="750" spc="20" dirty="0">
                <a:latin typeface="Calibri"/>
                <a:cs typeface="Calibri"/>
              </a:rPr>
              <a:t>się </a:t>
            </a:r>
            <a:r>
              <a:rPr sz="750" spc="15" dirty="0">
                <a:latin typeface="Calibri"/>
                <a:cs typeface="Calibri"/>
              </a:rPr>
              <a:t>nigdy nie strwoży, </a:t>
            </a:r>
            <a:r>
              <a:rPr sz="750" spc="20" dirty="0">
                <a:latin typeface="Calibri"/>
                <a:cs typeface="Calibri"/>
              </a:rPr>
              <a:t>rozumnie </a:t>
            </a:r>
            <a:r>
              <a:rPr sz="750" spc="10" dirty="0">
                <a:latin typeface="Calibri"/>
                <a:cs typeface="Calibri"/>
              </a:rPr>
              <a:t>zbłąkany,  </a:t>
            </a:r>
            <a:r>
              <a:rPr sz="750" dirty="0">
                <a:latin typeface="Calibri"/>
                <a:cs typeface="Calibri"/>
              </a:rPr>
              <a:t>Bezkrólewiem </a:t>
            </a:r>
            <a:r>
              <a:rPr sz="750" spc="20" dirty="0">
                <a:latin typeface="Calibri"/>
                <a:cs typeface="Calibri"/>
              </a:rPr>
              <a:t>w </a:t>
            </a:r>
            <a:r>
              <a:rPr sz="750" spc="15" dirty="0">
                <a:latin typeface="Calibri"/>
                <a:cs typeface="Calibri"/>
              </a:rPr>
              <a:t>niebiosach lub </a:t>
            </a:r>
            <a:r>
              <a:rPr sz="750" dirty="0">
                <a:latin typeface="Calibri"/>
                <a:cs typeface="Calibri"/>
              </a:rPr>
              <a:t>własnego </a:t>
            </a:r>
            <a:r>
              <a:rPr sz="750" spc="5" dirty="0">
                <a:latin typeface="Calibri"/>
                <a:cs typeface="Calibri"/>
              </a:rPr>
              <a:t>cienia  </a:t>
            </a:r>
            <a:r>
              <a:rPr sz="750" spc="15" dirty="0">
                <a:latin typeface="Calibri"/>
                <a:cs typeface="Calibri"/>
              </a:rPr>
              <a:t>Zgubą </a:t>
            </a:r>
            <a:r>
              <a:rPr sz="750" spc="20" dirty="0">
                <a:latin typeface="Calibri"/>
                <a:cs typeface="Calibri"/>
              </a:rPr>
              <a:t>w </a:t>
            </a:r>
            <a:r>
              <a:rPr sz="750" dirty="0">
                <a:latin typeface="Calibri"/>
                <a:cs typeface="Calibri"/>
              </a:rPr>
              <a:t>jarach </a:t>
            </a:r>
            <a:r>
              <a:rPr sz="750" spc="10" dirty="0">
                <a:latin typeface="Calibri"/>
                <a:cs typeface="Calibri"/>
              </a:rPr>
              <a:t>- </a:t>
            </a:r>
            <a:r>
              <a:rPr sz="750" spc="15" dirty="0">
                <a:latin typeface="Calibri"/>
                <a:cs typeface="Calibri"/>
              </a:rPr>
              <a:t>lub </a:t>
            </a:r>
            <a:r>
              <a:rPr sz="750" spc="20" dirty="0">
                <a:latin typeface="Calibri"/>
                <a:cs typeface="Calibri"/>
              </a:rPr>
              <a:t>zbytnią </a:t>
            </a:r>
            <a:r>
              <a:rPr sz="750" spc="10" dirty="0">
                <a:latin typeface="Calibri"/>
                <a:cs typeface="Calibri"/>
              </a:rPr>
              <a:t>łatwością zamiany  </a:t>
            </a:r>
            <a:r>
              <a:rPr sz="750" spc="15" dirty="0">
                <a:latin typeface="Calibri"/>
                <a:cs typeface="Calibri"/>
              </a:rPr>
              <a:t>Jednych </a:t>
            </a:r>
            <a:r>
              <a:rPr sz="750" spc="30" dirty="0">
                <a:latin typeface="Calibri"/>
                <a:cs typeface="Calibri"/>
              </a:rPr>
              <a:t>cudów </a:t>
            </a:r>
            <a:r>
              <a:rPr sz="750" spc="25" dirty="0">
                <a:latin typeface="Calibri"/>
                <a:cs typeface="Calibri"/>
              </a:rPr>
              <a:t>na </a:t>
            </a:r>
            <a:r>
              <a:rPr sz="750" dirty="0">
                <a:latin typeface="Calibri"/>
                <a:cs typeface="Calibri"/>
              </a:rPr>
              <a:t>drugie... </a:t>
            </a:r>
            <a:r>
              <a:rPr sz="750" spc="10" dirty="0">
                <a:latin typeface="Calibri"/>
                <a:cs typeface="Calibri"/>
              </a:rPr>
              <a:t>Niech </a:t>
            </a:r>
            <a:r>
              <a:rPr sz="750" spc="25" dirty="0">
                <a:latin typeface="Calibri"/>
                <a:cs typeface="Calibri"/>
              </a:rPr>
              <a:t>cud </a:t>
            </a:r>
            <a:r>
              <a:rPr sz="750" spc="20" dirty="0">
                <a:latin typeface="Calibri"/>
                <a:cs typeface="Calibri"/>
              </a:rPr>
              <a:t>się </a:t>
            </a:r>
            <a:r>
              <a:rPr sz="750" spc="-5" dirty="0">
                <a:latin typeface="Calibri"/>
                <a:cs typeface="Calibri"/>
              </a:rPr>
              <a:t>też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spc="5" dirty="0">
                <a:latin typeface="Calibri"/>
                <a:cs typeface="Calibri"/>
              </a:rPr>
              <a:t>zmienia!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92855" y="4895656"/>
            <a:ext cx="2176780" cy="53403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750" spc="-5" dirty="0">
                <a:latin typeface="Calibri"/>
                <a:cs typeface="Calibri"/>
              </a:rPr>
              <a:t>Jego </a:t>
            </a:r>
            <a:r>
              <a:rPr sz="750" spc="5" dirty="0">
                <a:latin typeface="Calibri"/>
                <a:cs typeface="Calibri"/>
              </a:rPr>
              <a:t>tylko </a:t>
            </a:r>
            <a:r>
              <a:rPr sz="750" spc="10" dirty="0">
                <a:latin typeface="Calibri"/>
                <a:cs typeface="Calibri"/>
              </a:rPr>
              <a:t>tu nęci </a:t>
            </a:r>
            <a:r>
              <a:rPr sz="750" spc="15" dirty="0">
                <a:latin typeface="Calibri"/>
                <a:cs typeface="Calibri"/>
              </a:rPr>
              <a:t>nie zwiedzona</a:t>
            </a:r>
            <a:r>
              <a:rPr sz="750" spc="55" dirty="0">
                <a:latin typeface="Calibri"/>
                <a:cs typeface="Calibri"/>
              </a:rPr>
              <a:t> </a:t>
            </a:r>
            <a:r>
              <a:rPr sz="750" spc="5" dirty="0">
                <a:latin typeface="Calibri"/>
                <a:cs typeface="Calibri"/>
              </a:rPr>
              <a:t>grota</a:t>
            </a: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750" spc="25" dirty="0">
                <a:latin typeface="Calibri"/>
                <a:cs typeface="Calibri"/>
              </a:rPr>
              <a:t>Lub </a:t>
            </a:r>
            <a:r>
              <a:rPr sz="750" spc="-5" dirty="0">
                <a:latin typeface="Calibri"/>
                <a:cs typeface="Calibri"/>
              </a:rPr>
              <a:t>kwiat </a:t>
            </a:r>
            <a:r>
              <a:rPr sz="750" spc="20" dirty="0">
                <a:latin typeface="Calibri"/>
                <a:cs typeface="Calibri"/>
              </a:rPr>
              <a:t>jeszcze </a:t>
            </a:r>
            <a:r>
              <a:rPr sz="750" spc="15" dirty="0">
                <a:latin typeface="Calibri"/>
                <a:cs typeface="Calibri"/>
              </a:rPr>
              <a:t>nie </a:t>
            </a:r>
            <a:r>
              <a:rPr sz="750" spc="20" dirty="0">
                <a:latin typeface="Calibri"/>
                <a:cs typeface="Calibri"/>
              </a:rPr>
              <a:t>znany, </a:t>
            </a:r>
            <a:r>
              <a:rPr sz="750" spc="15" dirty="0">
                <a:latin typeface="Calibri"/>
                <a:cs typeface="Calibri"/>
              </a:rPr>
              <a:t>lub </a:t>
            </a:r>
            <a:r>
              <a:rPr sz="750" spc="25" dirty="0">
                <a:latin typeface="Calibri"/>
                <a:cs typeface="Calibri"/>
              </a:rPr>
              <a:t>muszla </a:t>
            </a:r>
            <a:r>
              <a:rPr sz="750" spc="20" dirty="0">
                <a:latin typeface="Calibri"/>
                <a:cs typeface="Calibri"/>
              </a:rPr>
              <a:t>co </a:t>
            </a:r>
            <a:r>
              <a:rPr sz="750" spc="25" dirty="0">
                <a:latin typeface="Calibri"/>
                <a:cs typeface="Calibri"/>
              </a:rPr>
              <a:t>rzadsza</a:t>
            </a:r>
            <a:r>
              <a:rPr sz="750" spc="35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-</a:t>
            </a:r>
            <a:endParaRPr sz="750">
              <a:latin typeface="Calibri"/>
              <a:cs typeface="Calibri"/>
            </a:endParaRPr>
          </a:p>
          <a:p>
            <a:pPr marL="12700" marR="341630">
              <a:lnSpc>
                <a:spcPct val="106300"/>
              </a:lnSpc>
            </a:pPr>
            <a:r>
              <a:rPr sz="750" spc="5" dirty="0">
                <a:latin typeface="Calibri"/>
                <a:cs typeface="Calibri"/>
              </a:rPr>
              <a:t>I </a:t>
            </a:r>
            <a:r>
              <a:rPr sz="750" spc="25" dirty="0">
                <a:latin typeface="Calibri"/>
                <a:cs typeface="Calibri"/>
              </a:rPr>
              <a:t>na </a:t>
            </a:r>
            <a:r>
              <a:rPr sz="750" spc="5" dirty="0">
                <a:latin typeface="Calibri"/>
                <a:cs typeface="Calibri"/>
              </a:rPr>
              <a:t>wszelki </a:t>
            </a:r>
            <a:r>
              <a:rPr sz="750" spc="10" dirty="0">
                <a:latin typeface="Calibri"/>
                <a:cs typeface="Calibri"/>
              </a:rPr>
              <a:t>przypadek </a:t>
            </a:r>
            <a:r>
              <a:rPr sz="750" dirty="0">
                <a:latin typeface="Calibri"/>
                <a:cs typeface="Calibri"/>
              </a:rPr>
              <a:t>wtórego </a:t>
            </a:r>
            <a:r>
              <a:rPr sz="750" spc="15" dirty="0">
                <a:latin typeface="Calibri"/>
                <a:cs typeface="Calibri"/>
              </a:rPr>
              <a:t>żywota  </a:t>
            </a:r>
            <a:r>
              <a:rPr sz="750" spc="40" dirty="0">
                <a:latin typeface="Calibri"/>
                <a:cs typeface="Calibri"/>
              </a:rPr>
              <a:t>Duszę </a:t>
            </a:r>
            <a:r>
              <a:rPr sz="750" spc="15" dirty="0">
                <a:latin typeface="Calibri"/>
                <a:cs typeface="Calibri"/>
              </a:rPr>
              <a:t>swoją </a:t>
            </a:r>
            <a:r>
              <a:rPr sz="750" spc="20" dirty="0">
                <a:latin typeface="Calibri"/>
                <a:cs typeface="Calibri"/>
              </a:rPr>
              <a:t>w </a:t>
            </a:r>
            <a:r>
              <a:rPr sz="750" spc="10" dirty="0">
                <a:latin typeface="Calibri"/>
                <a:cs typeface="Calibri"/>
              </a:rPr>
              <a:t>te </a:t>
            </a:r>
            <a:r>
              <a:rPr sz="750" spc="15" dirty="0">
                <a:latin typeface="Calibri"/>
                <a:cs typeface="Calibri"/>
              </a:rPr>
              <a:t>dziwy </a:t>
            </a:r>
            <a:r>
              <a:rPr sz="750" spc="10" dirty="0">
                <a:latin typeface="Calibri"/>
                <a:cs typeface="Calibri"/>
              </a:rPr>
              <a:t>chętnie</a:t>
            </a:r>
            <a:r>
              <a:rPr sz="750" spc="145" dirty="0">
                <a:latin typeface="Calibri"/>
                <a:cs typeface="Calibri"/>
              </a:rPr>
              <a:t> </a:t>
            </a:r>
            <a:r>
              <a:rPr sz="750" spc="5" dirty="0">
                <a:latin typeface="Calibri"/>
                <a:cs typeface="Calibri"/>
              </a:rPr>
              <a:t>zaopatrzą...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92855" y="5514184"/>
            <a:ext cx="2198370" cy="5340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5999"/>
              </a:lnSpc>
              <a:spcBef>
                <a:spcPts val="90"/>
              </a:spcBef>
            </a:pPr>
            <a:r>
              <a:rPr sz="750" spc="15" dirty="0">
                <a:latin typeface="Calibri"/>
                <a:cs typeface="Calibri"/>
              </a:rPr>
              <a:t>On </a:t>
            </a:r>
            <a:r>
              <a:rPr sz="750" spc="10" dirty="0">
                <a:latin typeface="Calibri"/>
                <a:cs typeface="Calibri"/>
              </a:rPr>
              <a:t>tu </a:t>
            </a:r>
            <a:r>
              <a:rPr sz="750" spc="20" dirty="0">
                <a:latin typeface="Calibri"/>
                <a:cs typeface="Calibri"/>
              </a:rPr>
              <a:t>przyszedł sam </a:t>
            </a:r>
            <a:r>
              <a:rPr sz="750" spc="10" dirty="0">
                <a:latin typeface="Calibri"/>
                <a:cs typeface="Calibri"/>
              </a:rPr>
              <a:t>przez </a:t>
            </a:r>
            <a:r>
              <a:rPr sz="750" spc="5" dirty="0">
                <a:latin typeface="Calibri"/>
                <a:cs typeface="Calibri"/>
              </a:rPr>
              <a:t>się, </a:t>
            </a:r>
            <a:r>
              <a:rPr sz="750" spc="25" dirty="0">
                <a:latin typeface="Calibri"/>
                <a:cs typeface="Calibri"/>
              </a:rPr>
              <a:t>by </a:t>
            </a:r>
            <a:r>
              <a:rPr sz="750" spc="10" dirty="0">
                <a:latin typeface="Calibri"/>
                <a:cs typeface="Calibri"/>
              </a:rPr>
              <a:t>własne </a:t>
            </a:r>
            <a:r>
              <a:rPr sz="750" spc="15" dirty="0">
                <a:latin typeface="Calibri"/>
                <a:cs typeface="Calibri"/>
              </a:rPr>
              <a:t>szaleństwo  </a:t>
            </a:r>
            <a:r>
              <a:rPr sz="750" spc="5" dirty="0">
                <a:latin typeface="Calibri"/>
                <a:cs typeface="Calibri"/>
              </a:rPr>
              <a:t>Karmić strawą </a:t>
            </a:r>
            <a:r>
              <a:rPr sz="750" spc="15" dirty="0">
                <a:latin typeface="Calibri"/>
                <a:cs typeface="Calibri"/>
              </a:rPr>
              <a:t>najlepszą </a:t>
            </a:r>
            <a:r>
              <a:rPr sz="750" spc="25" dirty="0">
                <a:latin typeface="Calibri"/>
                <a:cs typeface="Calibri"/>
              </a:rPr>
              <a:t>na </a:t>
            </a:r>
            <a:r>
              <a:rPr sz="750" spc="5" dirty="0">
                <a:latin typeface="Calibri"/>
                <a:cs typeface="Calibri"/>
              </a:rPr>
              <a:t>ziemi i niebie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-</a:t>
            </a:r>
            <a:endParaRPr sz="750">
              <a:latin typeface="Calibri"/>
              <a:cs typeface="Calibri"/>
            </a:endParaRPr>
          </a:p>
          <a:p>
            <a:pPr marL="12700" marR="219710">
              <a:lnSpc>
                <a:spcPct val="106300"/>
              </a:lnSpc>
            </a:pPr>
            <a:r>
              <a:rPr sz="750" spc="5" dirty="0">
                <a:latin typeface="Calibri"/>
                <a:cs typeface="Calibri"/>
              </a:rPr>
              <a:t>I </a:t>
            </a:r>
            <a:r>
              <a:rPr sz="750" spc="10" dirty="0">
                <a:latin typeface="Calibri"/>
                <a:cs typeface="Calibri"/>
              </a:rPr>
              <a:t>nad </a:t>
            </a:r>
            <a:r>
              <a:rPr sz="750" dirty="0">
                <a:latin typeface="Calibri"/>
                <a:cs typeface="Calibri"/>
              </a:rPr>
              <a:t>brzegiem </a:t>
            </a:r>
            <a:r>
              <a:rPr sz="750" spc="15" dirty="0">
                <a:latin typeface="Calibri"/>
                <a:cs typeface="Calibri"/>
              </a:rPr>
              <a:t>przepaści </a:t>
            </a:r>
            <a:r>
              <a:rPr sz="750" spc="10" dirty="0">
                <a:latin typeface="Calibri"/>
                <a:cs typeface="Calibri"/>
              </a:rPr>
              <a:t>wytańczyć </a:t>
            </a:r>
            <a:r>
              <a:rPr sz="750" spc="15" dirty="0">
                <a:latin typeface="Calibri"/>
                <a:cs typeface="Calibri"/>
              </a:rPr>
              <a:t>dla </a:t>
            </a:r>
            <a:r>
              <a:rPr sz="750" spc="10" dirty="0">
                <a:latin typeface="Calibri"/>
                <a:cs typeface="Calibri"/>
              </a:rPr>
              <a:t>siebie  </a:t>
            </a:r>
            <a:r>
              <a:rPr sz="750" dirty="0">
                <a:latin typeface="Calibri"/>
                <a:cs typeface="Calibri"/>
              </a:rPr>
              <a:t>Jeden </a:t>
            </a:r>
            <a:r>
              <a:rPr sz="750" spc="-10" dirty="0">
                <a:latin typeface="Calibri"/>
                <a:cs typeface="Calibri"/>
              </a:rPr>
              <a:t>lęk </a:t>
            </a:r>
            <a:r>
              <a:rPr sz="750" spc="15" dirty="0">
                <a:latin typeface="Calibri"/>
                <a:cs typeface="Calibri"/>
              </a:rPr>
              <a:t>drogocenny lub</a:t>
            </a:r>
            <a:r>
              <a:rPr sz="750" spc="-45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niebezpieczeństwo!...</a:t>
            </a:r>
            <a:endParaRPr sz="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61080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Podstawa </a:t>
            </a:r>
            <a:r>
              <a:rPr spc="-10" dirty="0"/>
              <a:t>programowa </a:t>
            </a:r>
            <a:r>
              <a:rPr dirty="0"/>
              <a:t>– </a:t>
            </a:r>
            <a:r>
              <a:rPr spc="-5" dirty="0"/>
              <a:t>poziom podstawowy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299" y="1321249"/>
            <a:ext cx="9905365" cy="343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B050"/>
                </a:solidFill>
                <a:latin typeface="Calibri"/>
                <a:cs typeface="Calibri"/>
              </a:rPr>
              <a:t>Szkoła</a:t>
            </a:r>
            <a:r>
              <a:rPr sz="2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B050"/>
                </a:solidFill>
                <a:latin typeface="Calibri"/>
                <a:cs typeface="Calibri"/>
              </a:rPr>
              <a:t>podstawowa:</a:t>
            </a:r>
            <a:endParaRPr sz="2400">
              <a:latin typeface="Calibri"/>
              <a:cs typeface="Calibri"/>
            </a:endParaRPr>
          </a:p>
          <a:p>
            <a:pPr marL="372110" marR="945515" indent="-228600">
              <a:lnSpc>
                <a:spcPct val="104200"/>
              </a:lnSpc>
              <a:buChar char="•"/>
              <a:tabLst>
                <a:tab pos="372745" algn="l"/>
              </a:tabLst>
            </a:pPr>
            <a:r>
              <a:rPr sz="2400" spc="-10" dirty="0">
                <a:latin typeface="Calibri"/>
                <a:cs typeface="Calibri"/>
              </a:rPr>
              <a:t>Nauczyciel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15" dirty="0">
                <a:latin typeface="Calibri"/>
                <a:cs typeface="Calibri"/>
              </a:rPr>
              <a:t>organizowaniu </a:t>
            </a:r>
            <a:r>
              <a:rPr sz="2400" spc="-10" dirty="0">
                <a:latin typeface="Calibri"/>
                <a:cs typeface="Calibri"/>
              </a:rPr>
              <a:t>procesu dydaktycznego jest </a:t>
            </a:r>
            <a:r>
              <a:rPr sz="2400" spc="-15" dirty="0">
                <a:latin typeface="Calibri"/>
                <a:cs typeface="Calibri"/>
              </a:rPr>
              <a:t>zobowiązany 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10" dirty="0">
                <a:latin typeface="Calibri"/>
                <a:cs typeface="Calibri"/>
              </a:rPr>
              <a:t>stosowania </a:t>
            </a:r>
            <a:r>
              <a:rPr sz="2400" spc="-20" dirty="0">
                <a:latin typeface="Calibri"/>
                <a:cs typeface="Calibri"/>
              </a:rPr>
              <a:t>rozwiązań </a:t>
            </a:r>
            <a:r>
              <a:rPr sz="2400" spc="-15" dirty="0">
                <a:latin typeface="Calibri"/>
                <a:cs typeface="Calibri"/>
              </a:rPr>
              <a:t>metodycznych, </a:t>
            </a:r>
            <a:r>
              <a:rPr sz="2400" spc="-20" dirty="0">
                <a:latin typeface="Calibri"/>
                <a:cs typeface="Calibri"/>
              </a:rPr>
              <a:t>które </a:t>
            </a:r>
            <a:r>
              <a:rPr sz="2400" spc="-10" dirty="0">
                <a:latin typeface="Calibri"/>
                <a:cs typeface="Calibri"/>
              </a:rPr>
              <a:t>zapewnią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integrację</a:t>
            </a:r>
            <a:endParaRPr sz="2400">
              <a:latin typeface="Calibri"/>
              <a:cs typeface="Calibri"/>
            </a:endParaRPr>
          </a:p>
          <a:p>
            <a:pPr marL="372110" marR="5080">
              <a:lnSpc>
                <a:spcPct val="104200"/>
              </a:lnSpc>
            </a:pPr>
            <a:r>
              <a:rPr sz="2400" b="1" spc="-10" dirty="0">
                <a:latin typeface="Calibri"/>
                <a:cs typeface="Calibri"/>
              </a:rPr>
              <a:t>kształcenia </a:t>
            </a:r>
            <a:r>
              <a:rPr sz="2400" b="1" spc="-15" dirty="0">
                <a:latin typeface="Calibri"/>
                <a:cs typeface="Calibri"/>
              </a:rPr>
              <a:t>literackiego, </a:t>
            </a:r>
            <a:r>
              <a:rPr sz="2400" b="1" spc="-20" dirty="0">
                <a:latin typeface="Calibri"/>
                <a:cs typeface="Calibri"/>
              </a:rPr>
              <a:t>językowego </a:t>
            </a:r>
            <a:r>
              <a:rPr sz="2400" b="1" dirty="0">
                <a:latin typeface="Calibri"/>
                <a:cs typeface="Calibri"/>
              </a:rPr>
              <a:t>i </a:t>
            </a:r>
            <a:r>
              <a:rPr sz="2400" b="1" spc="-15" dirty="0">
                <a:latin typeface="Calibri"/>
                <a:cs typeface="Calibri"/>
              </a:rPr>
              <a:t>kulturowego </a:t>
            </a:r>
            <a:r>
              <a:rPr sz="2400" spc="-15" dirty="0">
                <a:latin typeface="Calibri"/>
                <a:cs typeface="Calibri"/>
              </a:rPr>
              <a:t>oraz </a:t>
            </a:r>
            <a:r>
              <a:rPr sz="2400" spc="-25" dirty="0">
                <a:latin typeface="Calibri"/>
                <a:cs typeface="Calibri"/>
              </a:rPr>
              <a:t>rozwój </a:t>
            </a:r>
            <a:r>
              <a:rPr sz="2400" spc="-10" dirty="0">
                <a:latin typeface="Calibri"/>
                <a:cs typeface="Calibri"/>
              </a:rPr>
              <a:t>intelektualny 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5" dirty="0">
                <a:latin typeface="Calibri"/>
                <a:cs typeface="Calibri"/>
              </a:rPr>
              <a:t>emocjonalny uczniom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20" dirty="0">
                <a:latin typeface="Calibri"/>
                <a:cs typeface="Calibri"/>
              </a:rPr>
              <a:t>różnym </a:t>
            </a:r>
            <a:r>
              <a:rPr sz="2400" dirty="0">
                <a:latin typeface="Calibri"/>
                <a:cs typeface="Calibri"/>
              </a:rPr>
              <a:t>typie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inteligencji.</a:t>
            </a:r>
            <a:endParaRPr sz="2400">
              <a:latin typeface="Calibri"/>
              <a:cs typeface="Calibri"/>
            </a:endParaRPr>
          </a:p>
          <a:p>
            <a:pPr marL="372110" indent="-229235">
              <a:lnSpc>
                <a:spcPct val="100000"/>
              </a:lnSpc>
              <a:spcBef>
                <a:spcPts val="114"/>
              </a:spcBef>
              <a:buChar char="•"/>
              <a:tabLst>
                <a:tab pos="372745" algn="l"/>
              </a:tabLst>
            </a:pPr>
            <a:r>
              <a:rPr sz="2400" b="1" spc="-15" dirty="0">
                <a:solidFill>
                  <a:srgbClr val="0000CC"/>
                </a:solidFill>
                <a:latin typeface="Calibri"/>
                <a:cs typeface="Calibri"/>
              </a:rPr>
              <a:t>Szkoła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/>
                <a:cs typeface="Calibri"/>
              </a:rPr>
              <a:t>ponadpodstawowa:</a:t>
            </a:r>
            <a:endParaRPr sz="2400">
              <a:latin typeface="Calibri"/>
              <a:cs typeface="Calibri"/>
            </a:endParaRPr>
          </a:p>
          <a:p>
            <a:pPr marL="372110" marR="100330" indent="-228600">
              <a:lnSpc>
                <a:spcPct val="104200"/>
              </a:lnSpc>
              <a:buChar char="•"/>
              <a:tabLst>
                <a:tab pos="372745" algn="l"/>
              </a:tabLst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Integracja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kształcenia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językowego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i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literackiego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u="heavy" spc="-10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Calibri"/>
                <a:cs typeface="Calibri"/>
              </a:rPr>
              <a:t>jest </a:t>
            </a:r>
            <a:r>
              <a:rPr sz="2400" u="heavy" spc="-5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Calibri"/>
                <a:cs typeface="Calibri"/>
              </a:rPr>
              <a:t>warunkiem </a:t>
            </a:r>
            <a:r>
              <a:rPr sz="2400" u="heavy" spc="-20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Calibri"/>
                <a:cs typeface="Calibri"/>
              </a:rPr>
              <a:t>koniecznym  </a:t>
            </a:r>
            <a:r>
              <a:rPr sz="2400" u="heavy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Calibri"/>
                <a:cs typeface="Calibri"/>
              </a:rPr>
              <a:t>w </a:t>
            </a:r>
            <a:r>
              <a:rPr sz="2400" u="heavy" spc="-10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Calibri"/>
                <a:cs typeface="Calibri"/>
              </a:rPr>
              <a:t>realizacji podstawy </a:t>
            </a:r>
            <a:r>
              <a:rPr sz="2400" u="heavy" spc="-15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Calibri"/>
                <a:cs typeface="Calibri"/>
              </a:rPr>
              <a:t>programowej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0" dirty="0">
                <a:latin typeface="Calibri"/>
                <a:cs typeface="Calibri"/>
              </a:rPr>
              <a:t>stanowi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15" dirty="0">
                <a:latin typeface="Calibri"/>
                <a:cs typeface="Calibri"/>
              </a:rPr>
              <a:t>dydaktyce </a:t>
            </a:r>
            <a:r>
              <a:rPr sz="2400" spc="-20" dirty="0">
                <a:latin typeface="Calibri"/>
                <a:cs typeface="Calibri"/>
              </a:rPr>
              <a:t>istotny </a:t>
            </a:r>
            <a:r>
              <a:rPr sz="2400" spc="-5" dirty="0">
                <a:latin typeface="Calibri"/>
                <a:cs typeface="Calibri"/>
              </a:rPr>
              <a:t>element  </a:t>
            </a:r>
            <a:r>
              <a:rPr sz="2400" spc="-10" dirty="0">
                <a:latin typeface="Calibri"/>
                <a:cs typeface="Calibri"/>
              </a:rPr>
              <a:t>procesu </a:t>
            </a:r>
            <a:r>
              <a:rPr sz="2400" spc="-5" dirty="0">
                <a:latin typeface="Calibri"/>
                <a:cs typeface="Calibri"/>
              </a:rPr>
              <a:t>edukacyjnego ucznia.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4605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Na </a:t>
            </a:r>
            <a:r>
              <a:rPr spc="5" dirty="0"/>
              <a:t>czym </a:t>
            </a:r>
            <a:r>
              <a:rPr dirty="0"/>
              <a:t>polega</a:t>
            </a:r>
            <a:r>
              <a:rPr spc="-80" dirty="0"/>
              <a:t> </a:t>
            </a:r>
            <a:r>
              <a:rPr dirty="0"/>
              <a:t>intertekstualność?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295849"/>
            <a:ext cx="901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adania: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0343" y="1600649"/>
            <a:ext cx="681863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9410" indent="-347345">
              <a:lnSpc>
                <a:spcPct val="100000"/>
              </a:lnSpc>
              <a:spcBef>
                <a:spcPts val="100"/>
              </a:spcBef>
              <a:buAutoNum type="arabicPeriod" startAt="8"/>
              <a:tabLst>
                <a:tab pos="359410" algn="l"/>
                <a:tab pos="360045" algn="l"/>
              </a:tabLst>
            </a:pPr>
            <a:r>
              <a:rPr sz="2000" dirty="0">
                <a:latin typeface="Calibri"/>
                <a:cs typeface="Calibri"/>
              </a:rPr>
              <a:t>Jaki </a:t>
            </a:r>
            <a:r>
              <a:rPr sz="2000" spc="-10" dirty="0">
                <a:latin typeface="Calibri"/>
                <a:cs typeface="Calibri"/>
              </a:rPr>
              <a:t>jest ogród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Leśmiana?</a:t>
            </a:r>
            <a:endParaRPr sz="2000">
              <a:latin typeface="Calibri"/>
              <a:cs typeface="Calibri"/>
            </a:endParaRPr>
          </a:p>
          <a:p>
            <a:pPr marL="359410" marR="5080" indent="-347345">
              <a:lnSpc>
                <a:spcPct val="100000"/>
              </a:lnSpc>
              <a:buAutoNum type="arabicPeriod" startAt="8"/>
              <a:tabLst>
                <a:tab pos="359410" algn="l"/>
                <a:tab pos="360045" algn="l"/>
              </a:tabLst>
            </a:pPr>
            <a:r>
              <a:rPr sz="2000" spc="-10" dirty="0">
                <a:latin typeface="Calibri"/>
                <a:cs typeface="Calibri"/>
              </a:rPr>
              <a:t>Czy wiersz </a:t>
            </a:r>
            <a:r>
              <a:rPr sz="2000" spc="-5" dirty="0">
                <a:latin typeface="Calibri"/>
                <a:cs typeface="Calibri"/>
              </a:rPr>
              <a:t>Leśmiana nawiązuje do baśniowych </a:t>
            </a:r>
            <a:r>
              <a:rPr sz="2000" spc="-10" dirty="0">
                <a:latin typeface="Calibri"/>
                <a:cs typeface="Calibri"/>
              </a:rPr>
              <a:t>światów  utrwalonych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10" dirty="0">
                <a:latin typeface="Calibri"/>
                <a:cs typeface="Calibri"/>
              </a:rPr>
              <a:t>malarstwie? </a:t>
            </a:r>
            <a:r>
              <a:rPr sz="2000" spc="-5" dirty="0">
                <a:latin typeface="Calibri"/>
                <a:cs typeface="Calibri"/>
              </a:rPr>
              <a:t>Znajdź </a:t>
            </a:r>
            <a:r>
              <a:rPr sz="2000" dirty="0">
                <a:latin typeface="Calibri"/>
                <a:cs typeface="Calibri"/>
              </a:rPr>
              <a:t>analogie, </a:t>
            </a:r>
            <a:r>
              <a:rPr sz="2000" spc="-5" dirty="0">
                <a:latin typeface="Calibri"/>
                <a:cs typeface="Calibri"/>
              </a:rPr>
              <a:t>biorąc pod </a:t>
            </a:r>
            <a:r>
              <a:rPr sz="2000" spc="-10" dirty="0">
                <a:latin typeface="Calibri"/>
                <a:cs typeface="Calibri"/>
              </a:rPr>
              <a:t>uwagę  detale, światło,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nastrój.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7300" y="2819849"/>
            <a:ext cx="57308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1965" algn="l"/>
              </a:tabLst>
            </a:pPr>
            <a:r>
              <a:rPr sz="2000" dirty="0">
                <a:latin typeface="Calibri"/>
                <a:cs typeface="Calibri"/>
              </a:rPr>
              <a:t>10.	O </a:t>
            </a:r>
            <a:r>
              <a:rPr sz="2000" spc="-5" dirty="0">
                <a:latin typeface="Calibri"/>
                <a:cs typeface="Calibri"/>
              </a:rPr>
              <a:t>jakie </a:t>
            </a:r>
            <a:r>
              <a:rPr sz="2000" spc="-10" dirty="0">
                <a:latin typeface="Calibri"/>
                <a:cs typeface="Calibri"/>
              </a:rPr>
              <a:t>nowe </a:t>
            </a:r>
            <a:r>
              <a:rPr sz="2000" spc="-5" dirty="0">
                <a:latin typeface="Calibri"/>
                <a:cs typeface="Calibri"/>
              </a:rPr>
              <a:t>treści uzupełnia </a:t>
            </a:r>
            <a:r>
              <a:rPr sz="2000" spc="-10" dirty="0">
                <a:latin typeface="Calibri"/>
                <a:cs typeface="Calibri"/>
              </a:rPr>
              <a:t>poeta </a:t>
            </a:r>
            <a:r>
              <a:rPr sz="2000" dirty="0">
                <a:latin typeface="Calibri"/>
                <a:cs typeface="Calibri"/>
              </a:rPr>
              <a:t>wizję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malarzy?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92855" y="833236"/>
            <a:ext cx="751840" cy="2667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6300"/>
              </a:lnSpc>
              <a:spcBef>
                <a:spcPts val="75"/>
              </a:spcBef>
            </a:pPr>
            <a:r>
              <a:rPr sz="750" spc="5" dirty="0">
                <a:latin typeface="Calibri"/>
                <a:cs typeface="Calibri"/>
              </a:rPr>
              <a:t>Bolesław Leśmian  </a:t>
            </a:r>
            <a:r>
              <a:rPr sz="750" spc="10" dirty="0">
                <a:latin typeface="Calibri"/>
                <a:cs typeface="Calibri"/>
              </a:rPr>
              <a:t>Metafizyka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92855" y="1184473"/>
            <a:ext cx="2331720" cy="53403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750" spc="5" dirty="0">
                <a:latin typeface="Calibri"/>
                <a:cs typeface="Calibri"/>
              </a:rPr>
              <a:t>Kraina, </a:t>
            </a:r>
            <a:r>
              <a:rPr sz="750" spc="15" dirty="0">
                <a:latin typeface="Calibri"/>
                <a:cs typeface="Calibri"/>
              </a:rPr>
              <a:t>gdzie </a:t>
            </a:r>
            <a:r>
              <a:rPr sz="750" spc="20" dirty="0">
                <a:latin typeface="Calibri"/>
                <a:cs typeface="Calibri"/>
              </a:rPr>
              <a:t>żyć </a:t>
            </a:r>
            <a:r>
              <a:rPr sz="750" spc="-10" dirty="0">
                <a:latin typeface="Calibri"/>
                <a:cs typeface="Calibri"/>
              </a:rPr>
              <a:t>łatwiej</a:t>
            </a:r>
            <a:r>
              <a:rPr sz="750" spc="145" dirty="0">
                <a:latin typeface="Calibri"/>
                <a:cs typeface="Calibri"/>
              </a:rPr>
              <a:t> </a:t>
            </a:r>
            <a:r>
              <a:rPr sz="750" spc="5" dirty="0">
                <a:latin typeface="Calibri"/>
                <a:cs typeface="Calibri"/>
              </a:rPr>
              <a:t>i </a:t>
            </a:r>
            <a:r>
              <a:rPr sz="750" spc="15" dirty="0">
                <a:latin typeface="Calibri"/>
                <a:cs typeface="Calibri"/>
              </a:rPr>
              <a:t>konać </a:t>
            </a:r>
            <a:r>
              <a:rPr sz="750" dirty="0">
                <a:latin typeface="Calibri"/>
                <a:cs typeface="Calibri"/>
              </a:rPr>
              <a:t>mniej </a:t>
            </a:r>
            <a:r>
              <a:rPr sz="750" spc="20" dirty="0">
                <a:latin typeface="Calibri"/>
                <a:cs typeface="Calibri"/>
              </a:rPr>
              <a:t>trudno</a:t>
            </a:r>
            <a:r>
              <a:rPr sz="750" spc="-40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-</a:t>
            </a: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750" spc="25" dirty="0">
                <a:latin typeface="Calibri"/>
                <a:cs typeface="Calibri"/>
              </a:rPr>
              <a:t>Gdzie </a:t>
            </a:r>
            <a:r>
              <a:rPr sz="750" spc="15" dirty="0">
                <a:latin typeface="Calibri"/>
                <a:cs typeface="Calibri"/>
              </a:rPr>
              <a:t>wieczność </a:t>
            </a:r>
            <a:r>
              <a:rPr sz="750" spc="10" dirty="0">
                <a:latin typeface="Calibri"/>
                <a:cs typeface="Calibri"/>
              </a:rPr>
              <a:t>już </a:t>
            </a:r>
            <a:r>
              <a:rPr sz="750" spc="15" dirty="0">
                <a:latin typeface="Calibri"/>
                <a:cs typeface="Calibri"/>
              </a:rPr>
              <a:t>nie </a:t>
            </a:r>
            <a:r>
              <a:rPr sz="750" spc="5" dirty="0">
                <a:latin typeface="Calibri"/>
                <a:cs typeface="Calibri"/>
              </a:rPr>
              <a:t>tajnie </a:t>
            </a:r>
            <a:r>
              <a:rPr sz="750" dirty="0">
                <a:latin typeface="Calibri"/>
                <a:cs typeface="Calibri"/>
              </a:rPr>
              <a:t>wystawa </a:t>
            </a:r>
            <a:r>
              <a:rPr sz="750" spc="25" dirty="0">
                <a:latin typeface="Calibri"/>
                <a:cs typeface="Calibri"/>
              </a:rPr>
              <a:t>na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15" dirty="0">
                <a:latin typeface="Calibri"/>
                <a:cs typeface="Calibri"/>
              </a:rPr>
              <a:t>straży</a:t>
            </a: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spc="15" dirty="0">
                <a:latin typeface="Calibri"/>
                <a:cs typeface="Calibri"/>
              </a:rPr>
              <a:t>Trosk </a:t>
            </a:r>
            <a:r>
              <a:rPr sz="750" spc="25" dirty="0">
                <a:latin typeface="Calibri"/>
                <a:cs typeface="Calibri"/>
              </a:rPr>
              <a:t>doczesnych </a:t>
            </a:r>
            <a:r>
              <a:rPr sz="750" spc="10" dirty="0">
                <a:latin typeface="Calibri"/>
                <a:cs typeface="Calibri"/>
              </a:rPr>
              <a:t>- </a:t>
            </a:r>
            <a:r>
              <a:rPr sz="750" spc="15" dirty="0">
                <a:latin typeface="Calibri"/>
                <a:cs typeface="Calibri"/>
              </a:rPr>
              <a:t>gdzie </a:t>
            </a:r>
            <a:r>
              <a:rPr sz="750" spc="10" dirty="0">
                <a:latin typeface="Calibri"/>
                <a:cs typeface="Calibri"/>
              </a:rPr>
              <a:t>bardziej </a:t>
            </a:r>
            <a:r>
              <a:rPr sz="750" spc="5" dirty="0">
                <a:latin typeface="Calibri"/>
                <a:cs typeface="Calibri"/>
              </a:rPr>
              <a:t>jest </a:t>
            </a:r>
            <a:r>
              <a:rPr sz="750" spc="25" dirty="0">
                <a:latin typeface="Calibri"/>
                <a:cs typeface="Calibri"/>
              </a:rPr>
              <a:t>bosko </a:t>
            </a:r>
            <a:r>
              <a:rPr sz="750" spc="15" dirty="0">
                <a:latin typeface="Calibri"/>
                <a:cs typeface="Calibri"/>
              </a:rPr>
              <a:t>niż </a:t>
            </a:r>
            <a:r>
              <a:rPr sz="750" spc="25" dirty="0">
                <a:latin typeface="Calibri"/>
                <a:cs typeface="Calibri"/>
              </a:rPr>
              <a:t>ludno</a:t>
            </a:r>
            <a:r>
              <a:rPr sz="750" spc="-65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-</a:t>
            </a: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spc="5" dirty="0">
                <a:latin typeface="Calibri"/>
                <a:cs typeface="Calibri"/>
              </a:rPr>
              <a:t>I </a:t>
            </a:r>
            <a:r>
              <a:rPr sz="750" spc="15" dirty="0">
                <a:latin typeface="Calibri"/>
                <a:cs typeface="Calibri"/>
              </a:rPr>
              <a:t>gdzie każdy </a:t>
            </a:r>
            <a:r>
              <a:rPr sz="750" spc="30" dirty="0">
                <a:latin typeface="Calibri"/>
                <a:cs typeface="Calibri"/>
              </a:rPr>
              <a:t>za </a:t>
            </a:r>
            <a:r>
              <a:rPr sz="750" spc="15" dirty="0">
                <a:latin typeface="Calibri"/>
                <a:cs typeface="Calibri"/>
              </a:rPr>
              <a:t>wszystkich nie </a:t>
            </a:r>
            <a:r>
              <a:rPr sz="750" spc="5" dirty="0">
                <a:latin typeface="Calibri"/>
                <a:cs typeface="Calibri"/>
              </a:rPr>
              <a:t>cierpi </a:t>
            </a:r>
            <a:r>
              <a:rPr sz="750" spc="10" dirty="0">
                <a:latin typeface="Calibri"/>
                <a:cs typeface="Calibri"/>
              </a:rPr>
              <a:t>- </a:t>
            </a:r>
            <a:r>
              <a:rPr sz="750" dirty="0">
                <a:latin typeface="Calibri"/>
                <a:cs typeface="Calibri"/>
              </a:rPr>
              <a:t>lecz</a:t>
            </a:r>
            <a:r>
              <a:rPr sz="750" spc="-65" dirty="0">
                <a:latin typeface="Calibri"/>
                <a:cs typeface="Calibri"/>
              </a:rPr>
              <a:t> </a:t>
            </a:r>
            <a:r>
              <a:rPr sz="750" spc="5" dirty="0">
                <a:latin typeface="Calibri"/>
                <a:cs typeface="Calibri"/>
              </a:rPr>
              <a:t>marzy!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92855" y="1803004"/>
            <a:ext cx="1801495" cy="5340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109500"/>
              </a:lnSpc>
              <a:spcBef>
                <a:spcPts val="150"/>
              </a:spcBef>
            </a:pPr>
            <a:r>
              <a:rPr sz="750" spc="5" dirty="0">
                <a:latin typeface="Calibri"/>
                <a:cs typeface="Calibri"/>
              </a:rPr>
              <a:t>Są </a:t>
            </a:r>
            <a:r>
              <a:rPr sz="750" spc="10" dirty="0">
                <a:latin typeface="Calibri"/>
                <a:cs typeface="Calibri"/>
              </a:rPr>
              <a:t>tu </a:t>
            </a:r>
            <a:r>
              <a:rPr sz="750" spc="20" dirty="0">
                <a:latin typeface="Calibri"/>
                <a:cs typeface="Calibri"/>
              </a:rPr>
              <a:t>sady </a:t>
            </a:r>
            <a:r>
              <a:rPr sz="750" spc="5" dirty="0">
                <a:latin typeface="Calibri"/>
                <a:cs typeface="Calibri"/>
              </a:rPr>
              <a:t>bez </a:t>
            </a:r>
            <a:r>
              <a:rPr sz="750" spc="10" dirty="0">
                <a:latin typeface="Calibri"/>
                <a:cs typeface="Calibri"/>
              </a:rPr>
              <a:t>wyjścia </a:t>
            </a:r>
            <a:r>
              <a:rPr sz="750" spc="5" dirty="0">
                <a:latin typeface="Calibri"/>
                <a:cs typeface="Calibri"/>
              </a:rPr>
              <a:t>i groble, </a:t>
            </a:r>
            <a:r>
              <a:rPr sz="750" spc="10" dirty="0">
                <a:latin typeface="Calibri"/>
                <a:cs typeface="Calibri"/>
              </a:rPr>
              <a:t>nad </a:t>
            </a:r>
            <a:r>
              <a:rPr sz="750" spc="35" dirty="0">
                <a:latin typeface="Calibri"/>
                <a:cs typeface="Calibri"/>
              </a:rPr>
              <a:t>szybą  </a:t>
            </a:r>
            <a:r>
              <a:rPr sz="750" spc="-5" dirty="0">
                <a:latin typeface="Calibri"/>
                <a:cs typeface="Calibri"/>
              </a:rPr>
              <a:t>Owej </a:t>
            </a:r>
            <a:r>
              <a:rPr sz="750" spc="5" dirty="0">
                <a:latin typeface="Calibri"/>
                <a:cs typeface="Calibri"/>
              </a:rPr>
              <a:t>rzeki </a:t>
            </a:r>
            <a:r>
              <a:rPr sz="750" spc="10" dirty="0">
                <a:latin typeface="Calibri"/>
                <a:cs typeface="Calibri"/>
              </a:rPr>
              <a:t>wyśnione, </a:t>
            </a:r>
            <a:r>
              <a:rPr sz="750" spc="20" dirty="0">
                <a:latin typeface="Calibri"/>
                <a:cs typeface="Calibri"/>
              </a:rPr>
              <a:t>co </a:t>
            </a:r>
            <a:r>
              <a:rPr sz="750" dirty="0">
                <a:latin typeface="Calibri"/>
                <a:cs typeface="Calibri"/>
              </a:rPr>
              <a:t>kiedyś </a:t>
            </a:r>
            <a:r>
              <a:rPr sz="750" spc="10" dirty="0">
                <a:latin typeface="Calibri"/>
                <a:cs typeface="Calibri"/>
              </a:rPr>
              <a:t>wytryśnie -  </a:t>
            </a:r>
            <a:r>
              <a:rPr sz="750" spc="5" dirty="0">
                <a:latin typeface="Calibri"/>
                <a:cs typeface="Calibri"/>
              </a:rPr>
              <a:t>I </a:t>
            </a:r>
            <a:r>
              <a:rPr sz="750" spc="-5" dirty="0">
                <a:latin typeface="Calibri"/>
                <a:cs typeface="Calibri"/>
              </a:rPr>
              <a:t>niejeden </a:t>
            </a:r>
            <a:r>
              <a:rPr sz="750" spc="10" dirty="0">
                <a:latin typeface="Calibri"/>
                <a:cs typeface="Calibri"/>
              </a:rPr>
              <a:t>tu </a:t>
            </a:r>
            <a:r>
              <a:rPr sz="750" dirty="0">
                <a:latin typeface="Calibri"/>
                <a:cs typeface="Calibri"/>
              </a:rPr>
              <a:t>pałac </a:t>
            </a:r>
            <a:r>
              <a:rPr sz="750" spc="20" dirty="0">
                <a:latin typeface="Calibri"/>
                <a:cs typeface="Calibri"/>
              </a:rPr>
              <a:t>w zagąszczu </a:t>
            </a:r>
            <a:r>
              <a:rPr sz="750" spc="15" dirty="0">
                <a:latin typeface="Calibri"/>
                <a:cs typeface="Calibri"/>
              </a:rPr>
              <a:t>ci </a:t>
            </a:r>
            <a:r>
              <a:rPr sz="750" spc="10" dirty="0">
                <a:latin typeface="Calibri"/>
                <a:cs typeface="Calibri"/>
              </a:rPr>
              <a:t>błyśnie,  </a:t>
            </a:r>
            <a:r>
              <a:rPr sz="750" spc="30" dirty="0">
                <a:latin typeface="Calibri"/>
                <a:cs typeface="Calibri"/>
              </a:rPr>
              <a:t>Godny </a:t>
            </a:r>
            <a:r>
              <a:rPr sz="750" dirty="0">
                <a:latin typeface="Calibri"/>
                <a:cs typeface="Calibri"/>
              </a:rPr>
              <a:t>tego, </a:t>
            </a:r>
            <a:r>
              <a:rPr sz="750" spc="25" dirty="0">
                <a:latin typeface="Calibri"/>
                <a:cs typeface="Calibri"/>
              </a:rPr>
              <a:t>by </a:t>
            </a:r>
            <a:r>
              <a:rPr sz="750" spc="15" dirty="0">
                <a:latin typeface="Calibri"/>
                <a:cs typeface="Calibri"/>
              </a:rPr>
              <a:t>nie był niczyją</a:t>
            </a:r>
            <a:r>
              <a:rPr sz="750" spc="-30" dirty="0">
                <a:latin typeface="Calibri"/>
                <a:cs typeface="Calibri"/>
              </a:rPr>
              <a:t> </a:t>
            </a:r>
            <a:r>
              <a:rPr sz="750" spc="15" dirty="0">
                <a:latin typeface="Calibri"/>
                <a:cs typeface="Calibri"/>
              </a:rPr>
              <a:t>siedzibą!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92855" y="2421533"/>
            <a:ext cx="224345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35"/>
              </a:spcBef>
            </a:pPr>
            <a:r>
              <a:rPr sz="750" spc="5" dirty="0">
                <a:latin typeface="Calibri"/>
                <a:cs typeface="Calibri"/>
              </a:rPr>
              <a:t>Są </a:t>
            </a:r>
            <a:r>
              <a:rPr sz="750" spc="10" dirty="0">
                <a:latin typeface="Calibri"/>
                <a:cs typeface="Calibri"/>
              </a:rPr>
              <a:t>tu </a:t>
            </a:r>
            <a:r>
              <a:rPr sz="750" spc="20" dirty="0">
                <a:latin typeface="Calibri"/>
                <a:cs typeface="Calibri"/>
              </a:rPr>
              <a:t>w </a:t>
            </a:r>
            <a:r>
              <a:rPr sz="750" spc="10" dirty="0">
                <a:latin typeface="Calibri"/>
                <a:cs typeface="Calibri"/>
              </a:rPr>
              <a:t>lasach mrowiska </a:t>
            </a:r>
            <a:r>
              <a:rPr sz="750" spc="15" dirty="0">
                <a:latin typeface="Calibri"/>
                <a:cs typeface="Calibri"/>
              </a:rPr>
              <a:t>wzniesione </a:t>
            </a:r>
            <a:r>
              <a:rPr sz="750" spc="10" dirty="0">
                <a:latin typeface="Calibri"/>
                <a:cs typeface="Calibri"/>
              </a:rPr>
              <a:t>nad </a:t>
            </a:r>
            <a:r>
              <a:rPr sz="750" spc="5" dirty="0">
                <a:latin typeface="Calibri"/>
                <a:cs typeface="Calibri"/>
              </a:rPr>
              <a:t>drogą,  </a:t>
            </a:r>
            <a:r>
              <a:rPr sz="750" spc="25" dirty="0">
                <a:latin typeface="Calibri"/>
                <a:cs typeface="Calibri"/>
              </a:rPr>
              <a:t>Gdzie </a:t>
            </a:r>
            <a:r>
              <a:rPr sz="750" spc="-5" dirty="0">
                <a:latin typeface="Calibri"/>
                <a:cs typeface="Calibri"/>
              </a:rPr>
              <a:t>wre </a:t>
            </a:r>
            <a:r>
              <a:rPr sz="750" spc="10" dirty="0">
                <a:latin typeface="Calibri"/>
                <a:cs typeface="Calibri"/>
              </a:rPr>
              <a:t>praca </a:t>
            </a:r>
            <a:r>
              <a:rPr sz="750" spc="35" dirty="0">
                <a:latin typeface="Calibri"/>
                <a:cs typeface="Calibri"/>
              </a:rPr>
              <a:t>snów </a:t>
            </a:r>
            <a:r>
              <a:rPr sz="750" spc="15" dirty="0">
                <a:latin typeface="Calibri"/>
                <a:cs typeface="Calibri"/>
              </a:rPr>
              <a:t>rojnych </a:t>
            </a:r>
            <a:r>
              <a:rPr sz="750" spc="10" dirty="0">
                <a:latin typeface="Calibri"/>
                <a:cs typeface="Calibri"/>
              </a:rPr>
              <a:t>- </a:t>
            </a:r>
            <a:r>
              <a:rPr sz="750" spc="15" dirty="0">
                <a:latin typeface="Calibri"/>
                <a:cs typeface="Calibri"/>
              </a:rPr>
              <a:t>odwieczna </a:t>
            </a:r>
            <a:r>
              <a:rPr sz="750" spc="5" dirty="0">
                <a:latin typeface="Calibri"/>
                <a:cs typeface="Calibri"/>
              </a:rPr>
              <a:t>i </a:t>
            </a:r>
            <a:r>
              <a:rPr sz="750" spc="10" dirty="0">
                <a:latin typeface="Calibri"/>
                <a:cs typeface="Calibri"/>
              </a:rPr>
              <a:t>bratnia -  </a:t>
            </a:r>
            <a:r>
              <a:rPr sz="750" spc="5" dirty="0">
                <a:latin typeface="Calibri"/>
                <a:cs typeface="Calibri"/>
              </a:rPr>
              <a:t>I jest </a:t>
            </a:r>
            <a:r>
              <a:rPr sz="750" spc="10" dirty="0">
                <a:latin typeface="Calibri"/>
                <a:cs typeface="Calibri"/>
              </a:rPr>
              <a:t>tu owa </a:t>
            </a:r>
            <a:r>
              <a:rPr sz="750" spc="25" dirty="0">
                <a:latin typeface="Calibri"/>
                <a:cs typeface="Calibri"/>
              </a:rPr>
              <a:t>cisza </a:t>
            </a:r>
            <a:r>
              <a:rPr sz="750" dirty="0">
                <a:latin typeface="Calibri"/>
                <a:cs typeface="Calibri"/>
              </a:rPr>
              <a:t>błękitna,</a:t>
            </a:r>
            <a:r>
              <a:rPr sz="750" spc="-40" dirty="0">
                <a:latin typeface="Calibri"/>
                <a:cs typeface="Calibri"/>
              </a:rPr>
              <a:t> </a:t>
            </a:r>
            <a:r>
              <a:rPr sz="750" spc="15" dirty="0">
                <a:latin typeface="Calibri"/>
                <a:cs typeface="Calibri"/>
              </a:rPr>
              <a:t>ostatnia</a:t>
            </a: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spc="15" dirty="0">
                <a:latin typeface="Calibri"/>
                <a:cs typeface="Calibri"/>
              </a:rPr>
              <a:t>Z tych, </a:t>
            </a:r>
            <a:r>
              <a:rPr sz="750" spc="20" dirty="0">
                <a:latin typeface="Calibri"/>
                <a:cs typeface="Calibri"/>
              </a:rPr>
              <a:t>co jeszcze </a:t>
            </a:r>
            <a:r>
              <a:rPr sz="750" spc="25" dirty="0">
                <a:latin typeface="Calibri"/>
                <a:cs typeface="Calibri"/>
              </a:rPr>
              <a:t>na </a:t>
            </a:r>
            <a:r>
              <a:rPr sz="750" spc="15" dirty="0">
                <a:latin typeface="Calibri"/>
                <a:cs typeface="Calibri"/>
              </a:rPr>
              <a:t>uśmiech zdobywać </a:t>
            </a:r>
            <a:r>
              <a:rPr sz="750" spc="20" dirty="0">
                <a:latin typeface="Calibri"/>
                <a:cs typeface="Calibri"/>
              </a:rPr>
              <a:t>się</a:t>
            </a:r>
            <a:r>
              <a:rPr sz="750" spc="40" dirty="0">
                <a:latin typeface="Calibri"/>
                <a:cs typeface="Calibri"/>
              </a:rPr>
              <a:t> </a:t>
            </a:r>
            <a:r>
              <a:rPr sz="750" spc="5" dirty="0">
                <a:latin typeface="Calibri"/>
                <a:cs typeface="Calibri"/>
              </a:rPr>
              <a:t>mogą.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92855" y="3040064"/>
            <a:ext cx="1905635" cy="5340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109500"/>
              </a:lnSpc>
              <a:spcBef>
                <a:spcPts val="150"/>
              </a:spcBef>
            </a:pPr>
            <a:r>
              <a:rPr sz="750" dirty="0">
                <a:latin typeface="Calibri"/>
                <a:cs typeface="Calibri"/>
              </a:rPr>
              <a:t>Tylko </a:t>
            </a:r>
            <a:r>
              <a:rPr sz="750" spc="15" dirty="0">
                <a:latin typeface="Calibri"/>
                <a:cs typeface="Calibri"/>
              </a:rPr>
              <a:t>czasem </a:t>
            </a:r>
            <a:r>
              <a:rPr sz="750" spc="25" dirty="0">
                <a:latin typeface="Calibri"/>
                <a:cs typeface="Calibri"/>
              </a:rPr>
              <a:t>na </a:t>
            </a:r>
            <a:r>
              <a:rPr sz="750" spc="20" dirty="0">
                <a:latin typeface="Calibri"/>
                <a:cs typeface="Calibri"/>
              </a:rPr>
              <a:t>polu </a:t>
            </a:r>
            <a:r>
              <a:rPr sz="750" spc="-5" dirty="0">
                <a:latin typeface="Calibri"/>
                <a:cs typeface="Calibri"/>
              </a:rPr>
              <a:t>jakiś </a:t>
            </a:r>
            <a:r>
              <a:rPr sz="750" spc="10" dirty="0">
                <a:latin typeface="Calibri"/>
                <a:cs typeface="Calibri"/>
              </a:rPr>
              <a:t>krzyż skrzydlaty  </a:t>
            </a:r>
            <a:r>
              <a:rPr sz="750" dirty="0">
                <a:latin typeface="Calibri"/>
                <a:cs typeface="Calibri"/>
              </a:rPr>
              <a:t>Wiatraka </a:t>
            </a:r>
            <a:r>
              <a:rPr sz="750" spc="-5" dirty="0">
                <a:latin typeface="Calibri"/>
                <a:cs typeface="Calibri"/>
              </a:rPr>
              <a:t>mielącego mgły </a:t>
            </a:r>
            <a:r>
              <a:rPr sz="750" dirty="0">
                <a:latin typeface="Calibri"/>
                <a:cs typeface="Calibri"/>
              </a:rPr>
              <a:t>marzeń </a:t>
            </a:r>
            <a:r>
              <a:rPr sz="750" spc="5" dirty="0">
                <a:latin typeface="Calibri"/>
                <a:cs typeface="Calibri"/>
              </a:rPr>
              <a:t>i </a:t>
            </a:r>
            <a:r>
              <a:rPr sz="750" dirty="0">
                <a:latin typeface="Calibri"/>
                <a:cs typeface="Calibri"/>
              </a:rPr>
              <a:t>ciernie,  Brakiem </a:t>
            </a:r>
            <a:r>
              <a:rPr sz="750" spc="15" dirty="0">
                <a:latin typeface="Calibri"/>
                <a:cs typeface="Calibri"/>
              </a:rPr>
              <a:t>Boga </a:t>
            </a:r>
            <a:r>
              <a:rPr sz="750" spc="25" dirty="0">
                <a:latin typeface="Calibri"/>
                <a:cs typeface="Calibri"/>
              </a:rPr>
              <a:t>na sobie </a:t>
            </a:r>
            <a:r>
              <a:rPr sz="750" spc="15" dirty="0">
                <a:latin typeface="Calibri"/>
                <a:cs typeface="Calibri"/>
              </a:rPr>
              <a:t>zlękniony </a:t>
            </a:r>
            <a:r>
              <a:rPr sz="750" dirty="0">
                <a:latin typeface="Calibri"/>
                <a:cs typeface="Calibri"/>
              </a:rPr>
              <a:t>niezmiernie,  Szaleje </a:t>
            </a:r>
            <a:r>
              <a:rPr sz="750" spc="5" dirty="0">
                <a:latin typeface="Calibri"/>
                <a:cs typeface="Calibri"/>
              </a:rPr>
              <a:t>i </a:t>
            </a:r>
            <a:r>
              <a:rPr sz="750" spc="10" dirty="0">
                <a:latin typeface="Calibri"/>
                <a:cs typeface="Calibri"/>
              </a:rPr>
              <a:t>skrzydłami </a:t>
            </a:r>
            <a:r>
              <a:rPr sz="750" spc="15" dirty="0">
                <a:latin typeface="Calibri"/>
                <a:cs typeface="Calibri"/>
              </a:rPr>
              <a:t>uderza </a:t>
            </a:r>
            <a:r>
              <a:rPr sz="750" spc="20" dirty="0">
                <a:latin typeface="Calibri"/>
                <a:cs typeface="Calibri"/>
              </a:rPr>
              <a:t>w</a:t>
            </a:r>
            <a:r>
              <a:rPr sz="750" spc="35" dirty="0">
                <a:latin typeface="Calibri"/>
                <a:cs typeface="Calibri"/>
              </a:rPr>
              <a:t> </a:t>
            </a:r>
            <a:r>
              <a:rPr sz="750" spc="5" dirty="0">
                <a:latin typeface="Calibri"/>
                <a:cs typeface="Calibri"/>
              </a:rPr>
              <a:t>zaświaty!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92855" y="3658594"/>
            <a:ext cx="2255520" cy="23895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138430" algn="just">
              <a:lnSpc>
                <a:spcPct val="111100"/>
              </a:lnSpc>
              <a:spcBef>
                <a:spcPts val="135"/>
              </a:spcBef>
            </a:pPr>
            <a:r>
              <a:rPr sz="750" spc="-5" dirty="0">
                <a:latin typeface="Calibri"/>
                <a:cs typeface="Calibri"/>
              </a:rPr>
              <a:t>Bywalec </a:t>
            </a:r>
            <a:r>
              <a:rPr sz="750" spc="10" dirty="0">
                <a:latin typeface="Calibri"/>
                <a:cs typeface="Calibri"/>
              </a:rPr>
              <a:t>tych </a:t>
            </a:r>
            <a:r>
              <a:rPr sz="750" spc="20" dirty="0">
                <a:latin typeface="Calibri"/>
                <a:cs typeface="Calibri"/>
              </a:rPr>
              <a:t>uroczysk, </a:t>
            </a:r>
            <a:r>
              <a:rPr sz="750" spc="15" dirty="0">
                <a:latin typeface="Calibri"/>
                <a:cs typeface="Calibri"/>
              </a:rPr>
              <a:t>powabnych swym </a:t>
            </a:r>
            <a:r>
              <a:rPr sz="750" spc="5" dirty="0">
                <a:latin typeface="Calibri"/>
                <a:cs typeface="Calibri"/>
              </a:rPr>
              <a:t>tronem,  </a:t>
            </a:r>
            <a:r>
              <a:rPr sz="750" spc="10" dirty="0">
                <a:latin typeface="Calibri"/>
                <a:cs typeface="Calibri"/>
              </a:rPr>
              <a:t>Umie </a:t>
            </a:r>
            <a:r>
              <a:rPr sz="750" spc="20" dirty="0">
                <a:latin typeface="Calibri"/>
                <a:cs typeface="Calibri"/>
              </a:rPr>
              <a:t>błysków </a:t>
            </a:r>
            <a:r>
              <a:rPr sz="750" spc="10" dirty="0">
                <a:latin typeface="Calibri"/>
                <a:cs typeface="Calibri"/>
              </a:rPr>
              <a:t>najmniejszą wyśledzić </a:t>
            </a:r>
            <a:r>
              <a:rPr sz="750" spc="20" dirty="0">
                <a:latin typeface="Calibri"/>
                <a:cs typeface="Calibri"/>
              </a:rPr>
              <a:t>nieznaczność  </a:t>
            </a:r>
            <a:r>
              <a:rPr sz="750" spc="5" dirty="0">
                <a:latin typeface="Calibri"/>
                <a:cs typeface="Calibri"/>
              </a:rPr>
              <a:t>I </a:t>
            </a:r>
            <a:r>
              <a:rPr sz="750" spc="20" dirty="0">
                <a:latin typeface="Calibri"/>
                <a:cs typeface="Calibri"/>
              </a:rPr>
              <a:t>w </a:t>
            </a:r>
            <a:r>
              <a:rPr sz="750" spc="15" dirty="0">
                <a:latin typeface="Calibri"/>
                <a:cs typeface="Calibri"/>
              </a:rPr>
              <a:t>szczelinie pomiędzy </a:t>
            </a:r>
            <a:r>
              <a:rPr sz="750" spc="5" dirty="0">
                <a:latin typeface="Calibri"/>
                <a:cs typeface="Calibri"/>
              </a:rPr>
              <a:t>istnieniem </a:t>
            </a:r>
            <a:r>
              <a:rPr sz="750" spc="15" dirty="0">
                <a:latin typeface="Calibri"/>
                <a:cs typeface="Calibri"/>
              </a:rPr>
              <a:t>a</a:t>
            </a:r>
            <a:r>
              <a:rPr sz="750" spc="-25" dirty="0">
                <a:latin typeface="Calibri"/>
                <a:cs typeface="Calibri"/>
              </a:rPr>
              <a:t> </a:t>
            </a:r>
            <a:r>
              <a:rPr sz="750" spc="15" dirty="0">
                <a:latin typeface="Calibri"/>
                <a:cs typeface="Calibri"/>
              </a:rPr>
              <a:t>zgonem</a:t>
            </a:r>
            <a:endParaRPr sz="7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5"/>
              </a:spcBef>
            </a:pPr>
            <a:r>
              <a:rPr sz="750" spc="15" dirty="0">
                <a:latin typeface="Calibri"/>
                <a:cs typeface="Calibri"/>
              </a:rPr>
              <a:t>Dojrzeć </a:t>
            </a:r>
            <a:r>
              <a:rPr sz="750" spc="5" dirty="0">
                <a:latin typeface="Calibri"/>
                <a:cs typeface="Calibri"/>
              </a:rPr>
              <a:t>gwiazdę </a:t>
            </a:r>
            <a:r>
              <a:rPr sz="750" spc="15" dirty="0">
                <a:latin typeface="Calibri"/>
                <a:cs typeface="Calibri"/>
              </a:rPr>
              <a:t>niezgorszą, lub </a:t>
            </a:r>
            <a:r>
              <a:rPr sz="750" spc="5" dirty="0">
                <a:latin typeface="Calibri"/>
                <a:cs typeface="Calibri"/>
              </a:rPr>
              <a:t>niezłą</a:t>
            </a:r>
            <a:r>
              <a:rPr sz="750" dirty="0">
                <a:latin typeface="Calibri"/>
                <a:cs typeface="Calibri"/>
              </a:rPr>
              <a:t> </a:t>
            </a:r>
            <a:r>
              <a:rPr sz="750" spc="15" dirty="0">
                <a:latin typeface="Calibri"/>
                <a:cs typeface="Calibri"/>
              </a:rPr>
              <a:t>opatrzność...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50">
              <a:latin typeface="Calibri"/>
              <a:cs typeface="Calibri"/>
            </a:endParaRPr>
          </a:p>
          <a:p>
            <a:pPr marL="12700" marR="5080">
              <a:lnSpc>
                <a:spcPct val="109500"/>
              </a:lnSpc>
            </a:pPr>
            <a:r>
              <a:rPr sz="750" spc="10" dirty="0">
                <a:latin typeface="Calibri"/>
                <a:cs typeface="Calibri"/>
              </a:rPr>
              <a:t>Lecz </a:t>
            </a:r>
            <a:r>
              <a:rPr sz="750" spc="20" dirty="0">
                <a:latin typeface="Calibri"/>
                <a:cs typeface="Calibri"/>
              </a:rPr>
              <a:t>się </a:t>
            </a:r>
            <a:r>
              <a:rPr sz="750" spc="15" dirty="0">
                <a:latin typeface="Calibri"/>
                <a:cs typeface="Calibri"/>
              </a:rPr>
              <a:t>nigdy nie strwoży, </a:t>
            </a:r>
            <a:r>
              <a:rPr sz="750" spc="20" dirty="0">
                <a:latin typeface="Calibri"/>
                <a:cs typeface="Calibri"/>
              </a:rPr>
              <a:t>rozumnie </a:t>
            </a:r>
            <a:r>
              <a:rPr sz="750" spc="10" dirty="0">
                <a:latin typeface="Calibri"/>
                <a:cs typeface="Calibri"/>
              </a:rPr>
              <a:t>zbłąkany,  </a:t>
            </a:r>
            <a:r>
              <a:rPr sz="750" dirty="0">
                <a:latin typeface="Calibri"/>
                <a:cs typeface="Calibri"/>
              </a:rPr>
              <a:t>Bezkrólewiem </a:t>
            </a:r>
            <a:r>
              <a:rPr sz="750" spc="20" dirty="0">
                <a:latin typeface="Calibri"/>
                <a:cs typeface="Calibri"/>
              </a:rPr>
              <a:t>w </a:t>
            </a:r>
            <a:r>
              <a:rPr sz="750" spc="15" dirty="0">
                <a:latin typeface="Calibri"/>
                <a:cs typeface="Calibri"/>
              </a:rPr>
              <a:t>niebiosach lub </a:t>
            </a:r>
            <a:r>
              <a:rPr sz="750" dirty="0">
                <a:latin typeface="Calibri"/>
                <a:cs typeface="Calibri"/>
              </a:rPr>
              <a:t>własnego </a:t>
            </a:r>
            <a:r>
              <a:rPr sz="750" spc="5" dirty="0">
                <a:latin typeface="Calibri"/>
                <a:cs typeface="Calibri"/>
              </a:rPr>
              <a:t>cienia  </a:t>
            </a:r>
            <a:r>
              <a:rPr sz="750" spc="15" dirty="0">
                <a:latin typeface="Calibri"/>
                <a:cs typeface="Calibri"/>
              </a:rPr>
              <a:t>Zgubą </a:t>
            </a:r>
            <a:r>
              <a:rPr sz="750" spc="20" dirty="0">
                <a:latin typeface="Calibri"/>
                <a:cs typeface="Calibri"/>
              </a:rPr>
              <a:t>w </a:t>
            </a:r>
            <a:r>
              <a:rPr sz="750" dirty="0">
                <a:latin typeface="Calibri"/>
                <a:cs typeface="Calibri"/>
              </a:rPr>
              <a:t>jarach </a:t>
            </a:r>
            <a:r>
              <a:rPr sz="750" spc="10" dirty="0">
                <a:latin typeface="Calibri"/>
                <a:cs typeface="Calibri"/>
              </a:rPr>
              <a:t>- </a:t>
            </a:r>
            <a:r>
              <a:rPr sz="750" spc="15" dirty="0">
                <a:latin typeface="Calibri"/>
                <a:cs typeface="Calibri"/>
              </a:rPr>
              <a:t>lub </a:t>
            </a:r>
            <a:r>
              <a:rPr sz="750" spc="20" dirty="0">
                <a:latin typeface="Calibri"/>
                <a:cs typeface="Calibri"/>
              </a:rPr>
              <a:t>zbytnią </a:t>
            </a:r>
            <a:r>
              <a:rPr sz="750" spc="10" dirty="0">
                <a:latin typeface="Calibri"/>
                <a:cs typeface="Calibri"/>
              </a:rPr>
              <a:t>łatwością zamiany  </a:t>
            </a:r>
            <a:r>
              <a:rPr sz="750" spc="15" dirty="0">
                <a:latin typeface="Calibri"/>
                <a:cs typeface="Calibri"/>
              </a:rPr>
              <a:t>Jednych </a:t>
            </a:r>
            <a:r>
              <a:rPr sz="750" spc="30" dirty="0">
                <a:latin typeface="Calibri"/>
                <a:cs typeface="Calibri"/>
              </a:rPr>
              <a:t>cudów </a:t>
            </a:r>
            <a:r>
              <a:rPr sz="750" spc="25" dirty="0">
                <a:latin typeface="Calibri"/>
                <a:cs typeface="Calibri"/>
              </a:rPr>
              <a:t>na </a:t>
            </a:r>
            <a:r>
              <a:rPr sz="750" dirty="0">
                <a:latin typeface="Calibri"/>
                <a:cs typeface="Calibri"/>
              </a:rPr>
              <a:t>drugie... </a:t>
            </a:r>
            <a:r>
              <a:rPr sz="750" spc="10" dirty="0">
                <a:latin typeface="Calibri"/>
                <a:cs typeface="Calibri"/>
              </a:rPr>
              <a:t>Niech </a:t>
            </a:r>
            <a:r>
              <a:rPr sz="750" spc="25" dirty="0">
                <a:latin typeface="Calibri"/>
                <a:cs typeface="Calibri"/>
              </a:rPr>
              <a:t>cud </a:t>
            </a:r>
            <a:r>
              <a:rPr sz="750" spc="20" dirty="0">
                <a:latin typeface="Calibri"/>
                <a:cs typeface="Calibri"/>
              </a:rPr>
              <a:t>się </a:t>
            </a:r>
            <a:r>
              <a:rPr sz="750" spc="-5" dirty="0">
                <a:latin typeface="Calibri"/>
                <a:cs typeface="Calibri"/>
              </a:rPr>
              <a:t>też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spc="5" dirty="0">
                <a:latin typeface="Calibri"/>
                <a:cs typeface="Calibri"/>
              </a:rPr>
              <a:t>zmienia!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750" spc="-5" dirty="0">
                <a:latin typeface="Calibri"/>
                <a:cs typeface="Calibri"/>
              </a:rPr>
              <a:t>Jego </a:t>
            </a:r>
            <a:r>
              <a:rPr sz="750" spc="5" dirty="0">
                <a:latin typeface="Calibri"/>
                <a:cs typeface="Calibri"/>
              </a:rPr>
              <a:t>tylko </a:t>
            </a:r>
            <a:r>
              <a:rPr sz="750" spc="10" dirty="0">
                <a:latin typeface="Calibri"/>
                <a:cs typeface="Calibri"/>
              </a:rPr>
              <a:t>tu nęci </a:t>
            </a:r>
            <a:r>
              <a:rPr sz="750" spc="15" dirty="0">
                <a:latin typeface="Calibri"/>
                <a:cs typeface="Calibri"/>
              </a:rPr>
              <a:t>nie zwiedzona</a:t>
            </a:r>
            <a:r>
              <a:rPr sz="750" spc="55" dirty="0">
                <a:latin typeface="Calibri"/>
                <a:cs typeface="Calibri"/>
              </a:rPr>
              <a:t> </a:t>
            </a:r>
            <a:r>
              <a:rPr sz="750" spc="5" dirty="0">
                <a:latin typeface="Calibri"/>
                <a:cs typeface="Calibri"/>
              </a:rPr>
              <a:t>grota</a:t>
            </a: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750" spc="25" dirty="0">
                <a:latin typeface="Calibri"/>
                <a:cs typeface="Calibri"/>
              </a:rPr>
              <a:t>Lub </a:t>
            </a:r>
            <a:r>
              <a:rPr sz="750" spc="-5" dirty="0">
                <a:latin typeface="Calibri"/>
                <a:cs typeface="Calibri"/>
              </a:rPr>
              <a:t>kwiat </a:t>
            </a:r>
            <a:r>
              <a:rPr sz="750" spc="20" dirty="0">
                <a:latin typeface="Calibri"/>
                <a:cs typeface="Calibri"/>
              </a:rPr>
              <a:t>jeszcze </a:t>
            </a:r>
            <a:r>
              <a:rPr sz="750" spc="15" dirty="0">
                <a:latin typeface="Calibri"/>
                <a:cs typeface="Calibri"/>
              </a:rPr>
              <a:t>nie </a:t>
            </a:r>
            <a:r>
              <a:rPr sz="750" spc="20" dirty="0">
                <a:latin typeface="Calibri"/>
                <a:cs typeface="Calibri"/>
              </a:rPr>
              <a:t>znany, </a:t>
            </a:r>
            <a:r>
              <a:rPr sz="750" spc="15" dirty="0">
                <a:latin typeface="Calibri"/>
                <a:cs typeface="Calibri"/>
              </a:rPr>
              <a:t>lub </a:t>
            </a:r>
            <a:r>
              <a:rPr sz="750" spc="25" dirty="0">
                <a:latin typeface="Calibri"/>
                <a:cs typeface="Calibri"/>
              </a:rPr>
              <a:t>muszla </a:t>
            </a:r>
            <a:r>
              <a:rPr sz="750" spc="20" dirty="0">
                <a:latin typeface="Calibri"/>
                <a:cs typeface="Calibri"/>
              </a:rPr>
              <a:t>co </a:t>
            </a:r>
            <a:r>
              <a:rPr sz="750" spc="25" dirty="0">
                <a:latin typeface="Calibri"/>
                <a:cs typeface="Calibri"/>
              </a:rPr>
              <a:t>rzadsza</a:t>
            </a:r>
            <a:r>
              <a:rPr sz="750" spc="40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-</a:t>
            </a:r>
            <a:endParaRPr sz="750">
              <a:latin typeface="Calibri"/>
              <a:cs typeface="Calibri"/>
            </a:endParaRPr>
          </a:p>
          <a:p>
            <a:pPr marL="12700" marR="420370">
              <a:lnSpc>
                <a:spcPct val="106300"/>
              </a:lnSpc>
            </a:pPr>
            <a:r>
              <a:rPr sz="750" spc="5" dirty="0">
                <a:latin typeface="Calibri"/>
                <a:cs typeface="Calibri"/>
              </a:rPr>
              <a:t>I </a:t>
            </a:r>
            <a:r>
              <a:rPr sz="750" spc="25" dirty="0">
                <a:latin typeface="Calibri"/>
                <a:cs typeface="Calibri"/>
              </a:rPr>
              <a:t>na </a:t>
            </a:r>
            <a:r>
              <a:rPr sz="750" spc="5" dirty="0">
                <a:latin typeface="Calibri"/>
                <a:cs typeface="Calibri"/>
              </a:rPr>
              <a:t>wszelki </a:t>
            </a:r>
            <a:r>
              <a:rPr sz="750" spc="10" dirty="0">
                <a:latin typeface="Calibri"/>
                <a:cs typeface="Calibri"/>
              </a:rPr>
              <a:t>przypadek </a:t>
            </a:r>
            <a:r>
              <a:rPr sz="750" dirty="0">
                <a:latin typeface="Calibri"/>
                <a:cs typeface="Calibri"/>
              </a:rPr>
              <a:t>wtórego </a:t>
            </a:r>
            <a:r>
              <a:rPr sz="750" spc="15" dirty="0">
                <a:latin typeface="Calibri"/>
                <a:cs typeface="Calibri"/>
              </a:rPr>
              <a:t>żywota  </a:t>
            </a:r>
            <a:r>
              <a:rPr sz="750" spc="40" dirty="0">
                <a:latin typeface="Calibri"/>
                <a:cs typeface="Calibri"/>
              </a:rPr>
              <a:t>Duszę </a:t>
            </a:r>
            <a:r>
              <a:rPr sz="750" spc="15" dirty="0">
                <a:latin typeface="Calibri"/>
                <a:cs typeface="Calibri"/>
              </a:rPr>
              <a:t>swoją </a:t>
            </a:r>
            <a:r>
              <a:rPr sz="750" spc="20" dirty="0">
                <a:latin typeface="Calibri"/>
                <a:cs typeface="Calibri"/>
              </a:rPr>
              <a:t>w </a:t>
            </a:r>
            <a:r>
              <a:rPr sz="750" spc="10" dirty="0">
                <a:latin typeface="Calibri"/>
                <a:cs typeface="Calibri"/>
              </a:rPr>
              <a:t>te </a:t>
            </a:r>
            <a:r>
              <a:rPr sz="750" spc="15" dirty="0">
                <a:latin typeface="Calibri"/>
                <a:cs typeface="Calibri"/>
              </a:rPr>
              <a:t>dziwy </a:t>
            </a:r>
            <a:r>
              <a:rPr sz="750" spc="10" dirty="0">
                <a:latin typeface="Calibri"/>
                <a:cs typeface="Calibri"/>
              </a:rPr>
              <a:t>chętnie</a:t>
            </a:r>
            <a:r>
              <a:rPr sz="750" spc="145" dirty="0">
                <a:latin typeface="Calibri"/>
                <a:cs typeface="Calibri"/>
              </a:rPr>
              <a:t> </a:t>
            </a:r>
            <a:r>
              <a:rPr sz="750" spc="5" dirty="0">
                <a:latin typeface="Calibri"/>
                <a:cs typeface="Calibri"/>
              </a:rPr>
              <a:t>zaopatrzą...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">
              <a:latin typeface="Calibri"/>
              <a:cs typeface="Calibri"/>
            </a:endParaRPr>
          </a:p>
          <a:p>
            <a:pPr marL="12700" marR="62230">
              <a:lnSpc>
                <a:spcPct val="115999"/>
              </a:lnSpc>
            </a:pPr>
            <a:r>
              <a:rPr sz="750" spc="15" dirty="0">
                <a:latin typeface="Calibri"/>
                <a:cs typeface="Calibri"/>
              </a:rPr>
              <a:t>On </a:t>
            </a:r>
            <a:r>
              <a:rPr sz="750" spc="10" dirty="0">
                <a:latin typeface="Calibri"/>
                <a:cs typeface="Calibri"/>
              </a:rPr>
              <a:t>tu </a:t>
            </a:r>
            <a:r>
              <a:rPr sz="750" spc="20" dirty="0">
                <a:latin typeface="Calibri"/>
                <a:cs typeface="Calibri"/>
              </a:rPr>
              <a:t>przyszedł sam </a:t>
            </a:r>
            <a:r>
              <a:rPr sz="750" spc="10" dirty="0">
                <a:latin typeface="Calibri"/>
                <a:cs typeface="Calibri"/>
              </a:rPr>
              <a:t>przez </a:t>
            </a:r>
            <a:r>
              <a:rPr sz="750" spc="5" dirty="0">
                <a:latin typeface="Calibri"/>
                <a:cs typeface="Calibri"/>
              </a:rPr>
              <a:t>się, </a:t>
            </a:r>
            <a:r>
              <a:rPr sz="750" spc="25" dirty="0">
                <a:latin typeface="Calibri"/>
                <a:cs typeface="Calibri"/>
              </a:rPr>
              <a:t>by </a:t>
            </a:r>
            <a:r>
              <a:rPr sz="750" spc="10" dirty="0">
                <a:latin typeface="Calibri"/>
                <a:cs typeface="Calibri"/>
              </a:rPr>
              <a:t>własne </a:t>
            </a:r>
            <a:r>
              <a:rPr sz="750" spc="15" dirty="0">
                <a:latin typeface="Calibri"/>
                <a:cs typeface="Calibri"/>
              </a:rPr>
              <a:t>szaleństwo  </a:t>
            </a:r>
            <a:r>
              <a:rPr sz="750" spc="5" dirty="0">
                <a:latin typeface="Calibri"/>
                <a:cs typeface="Calibri"/>
              </a:rPr>
              <a:t>Karmić strawą </a:t>
            </a:r>
            <a:r>
              <a:rPr sz="750" spc="15" dirty="0">
                <a:latin typeface="Calibri"/>
                <a:cs typeface="Calibri"/>
              </a:rPr>
              <a:t>najlepszą </a:t>
            </a:r>
            <a:r>
              <a:rPr sz="750" spc="25" dirty="0">
                <a:latin typeface="Calibri"/>
                <a:cs typeface="Calibri"/>
              </a:rPr>
              <a:t>na </a:t>
            </a:r>
            <a:r>
              <a:rPr sz="750" spc="5" dirty="0">
                <a:latin typeface="Calibri"/>
                <a:cs typeface="Calibri"/>
              </a:rPr>
              <a:t>ziemi i niebie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-</a:t>
            </a:r>
            <a:endParaRPr sz="750">
              <a:latin typeface="Calibri"/>
              <a:cs typeface="Calibri"/>
            </a:endParaRPr>
          </a:p>
          <a:p>
            <a:pPr marL="12700" marR="276860">
              <a:lnSpc>
                <a:spcPct val="106300"/>
              </a:lnSpc>
            </a:pPr>
            <a:r>
              <a:rPr sz="750" spc="5" dirty="0">
                <a:latin typeface="Calibri"/>
                <a:cs typeface="Calibri"/>
              </a:rPr>
              <a:t>I </a:t>
            </a:r>
            <a:r>
              <a:rPr sz="750" spc="10" dirty="0">
                <a:latin typeface="Calibri"/>
                <a:cs typeface="Calibri"/>
              </a:rPr>
              <a:t>nad </a:t>
            </a:r>
            <a:r>
              <a:rPr sz="750" dirty="0">
                <a:latin typeface="Calibri"/>
                <a:cs typeface="Calibri"/>
              </a:rPr>
              <a:t>brzegiem </a:t>
            </a:r>
            <a:r>
              <a:rPr sz="750" spc="15" dirty="0">
                <a:latin typeface="Calibri"/>
                <a:cs typeface="Calibri"/>
              </a:rPr>
              <a:t>przepaści </a:t>
            </a:r>
            <a:r>
              <a:rPr sz="750" spc="10" dirty="0">
                <a:latin typeface="Calibri"/>
                <a:cs typeface="Calibri"/>
              </a:rPr>
              <a:t>wytańczyć </a:t>
            </a:r>
            <a:r>
              <a:rPr sz="750" spc="15" dirty="0">
                <a:latin typeface="Calibri"/>
                <a:cs typeface="Calibri"/>
              </a:rPr>
              <a:t>dla </a:t>
            </a:r>
            <a:r>
              <a:rPr sz="750" spc="10" dirty="0">
                <a:latin typeface="Calibri"/>
                <a:cs typeface="Calibri"/>
              </a:rPr>
              <a:t>siebie  </a:t>
            </a:r>
            <a:r>
              <a:rPr sz="750" dirty="0">
                <a:latin typeface="Calibri"/>
                <a:cs typeface="Calibri"/>
              </a:rPr>
              <a:t>Jeden </a:t>
            </a:r>
            <a:r>
              <a:rPr sz="750" spc="-10" dirty="0">
                <a:latin typeface="Calibri"/>
                <a:cs typeface="Calibri"/>
              </a:rPr>
              <a:t>lęk </a:t>
            </a:r>
            <a:r>
              <a:rPr sz="750" spc="15" dirty="0">
                <a:latin typeface="Calibri"/>
                <a:cs typeface="Calibri"/>
              </a:rPr>
              <a:t>drogocenny lub</a:t>
            </a:r>
            <a:r>
              <a:rPr sz="750" spc="-45" dirty="0">
                <a:latin typeface="Calibri"/>
                <a:cs typeface="Calibri"/>
              </a:rPr>
              <a:t> </a:t>
            </a:r>
            <a:r>
              <a:rPr sz="750" spc="10" dirty="0">
                <a:latin typeface="Calibri"/>
                <a:cs typeface="Calibri"/>
              </a:rPr>
              <a:t>niebezpieczeństwo!...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82812" y="3416401"/>
            <a:ext cx="1797416" cy="2621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96030" y="3416414"/>
            <a:ext cx="2179203" cy="2621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61080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Podstawa </a:t>
            </a:r>
            <a:r>
              <a:rPr spc="-10" dirty="0"/>
              <a:t>programowa </a:t>
            </a:r>
            <a:r>
              <a:rPr dirty="0"/>
              <a:t>– </a:t>
            </a:r>
            <a:r>
              <a:rPr spc="-5" dirty="0"/>
              <a:t>poziom podstawowy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299" y="1321249"/>
            <a:ext cx="9954260" cy="3820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84480" indent="-228600">
              <a:lnSpc>
                <a:spcPts val="3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Przełamanie </a:t>
            </a:r>
            <a:r>
              <a:rPr sz="2400" spc="-15" dirty="0">
                <a:latin typeface="Calibri"/>
                <a:cs typeface="Calibri"/>
              </a:rPr>
              <a:t>tradycji </a:t>
            </a:r>
            <a:r>
              <a:rPr sz="2400" spc="-10" dirty="0">
                <a:latin typeface="Calibri"/>
                <a:cs typeface="Calibri"/>
              </a:rPr>
              <a:t>nauczania gramatyki </a:t>
            </a:r>
            <a:r>
              <a:rPr sz="2400" spc="-5" dirty="0">
                <a:latin typeface="Calibri"/>
                <a:cs typeface="Calibri"/>
              </a:rPr>
              <a:t>dla samej </a:t>
            </a:r>
            <a:r>
              <a:rPr sz="2400" spc="-10" dirty="0">
                <a:latin typeface="Calibri"/>
                <a:cs typeface="Calibri"/>
              </a:rPr>
              <a:t>gramatyki. Kompetencje  </a:t>
            </a:r>
            <a:r>
              <a:rPr sz="2400" spc="-25" dirty="0">
                <a:latin typeface="Calibri"/>
                <a:cs typeface="Calibri"/>
              </a:rPr>
              <a:t>językowe </a:t>
            </a:r>
            <a:r>
              <a:rPr sz="2400" spc="-5" dirty="0">
                <a:latin typeface="Calibri"/>
                <a:cs typeface="Calibri"/>
              </a:rPr>
              <a:t>ucznia służą </a:t>
            </a:r>
            <a:r>
              <a:rPr sz="2400" spc="-15" dirty="0">
                <a:latin typeface="Calibri"/>
                <a:cs typeface="Calibri"/>
              </a:rPr>
              <a:t>doskonaleniu </a:t>
            </a:r>
            <a:r>
              <a:rPr sz="2400" spc="-10" dirty="0">
                <a:latin typeface="Calibri"/>
                <a:cs typeface="Calibri"/>
              </a:rPr>
              <a:t>jego </a:t>
            </a:r>
            <a:r>
              <a:rPr sz="2400" spc="-15" dirty="0">
                <a:latin typeface="Calibri"/>
                <a:cs typeface="Calibri"/>
              </a:rPr>
              <a:t>kompetencji komunikacyjnych,  rozumienia </a:t>
            </a:r>
            <a:r>
              <a:rPr sz="2400" spc="-45" dirty="0">
                <a:latin typeface="Calibri"/>
                <a:cs typeface="Calibri"/>
              </a:rPr>
              <a:t>tekstów, </a:t>
            </a:r>
            <a:r>
              <a:rPr sz="2400" spc="-15" dirty="0">
                <a:latin typeface="Calibri"/>
                <a:cs typeface="Calibri"/>
              </a:rPr>
              <a:t>porozumiewania </a:t>
            </a:r>
            <a:r>
              <a:rPr sz="2400" spc="-5" dirty="0">
                <a:latin typeface="Calibri"/>
                <a:cs typeface="Calibri"/>
              </a:rPr>
              <a:t>się, </a:t>
            </a:r>
            <a:r>
              <a:rPr sz="2400" spc="-10" dirty="0">
                <a:latin typeface="Calibri"/>
                <a:cs typeface="Calibri"/>
              </a:rPr>
              <a:t>tworzenia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wypowiedzi.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400" spc="-25" dirty="0">
                <a:latin typeface="Calibri"/>
                <a:cs typeface="Calibri"/>
              </a:rPr>
              <a:t>Tworzenie </a:t>
            </a:r>
            <a:r>
              <a:rPr sz="2400" spc="-5" dirty="0">
                <a:latin typeface="Calibri"/>
                <a:cs typeface="Calibri"/>
              </a:rPr>
              <a:t>takich </a:t>
            </a:r>
            <a:r>
              <a:rPr sz="2400" spc="-15" dirty="0">
                <a:latin typeface="Calibri"/>
                <a:cs typeface="Calibri"/>
              </a:rPr>
              <a:t>programów </a:t>
            </a:r>
            <a:r>
              <a:rPr sz="2400" spc="-10" dirty="0">
                <a:latin typeface="Calibri"/>
                <a:cs typeface="Calibri"/>
              </a:rPr>
              <a:t>nauczania,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10" dirty="0">
                <a:latin typeface="Calibri"/>
                <a:cs typeface="Calibri"/>
              </a:rPr>
              <a:t>których punktem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wyjścia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ct val="104200"/>
              </a:lnSpc>
            </a:pPr>
            <a:r>
              <a:rPr sz="2400" spc="-5" dirty="0">
                <a:latin typeface="Calibri"/>
                <a:cs typeface="Calibri"/>
              </a:rPr>
              <a:t>do działań </a:t>
            </a:r>
            <a:r>
              <a:rPr sz="2400" spc="-15" dirty="0">
                <a:latin typeface="Calibri"/>
                <a:cs typeface="Calibri"/>
              </a:rPr>
              <a:t>poznawczych </a:t>
            </a:r>
            <a:r>
              <a:rPr sz="2400" spc="-10" dirty="0">
                <a:latin typeface="Calibri"/>
                <a:cs typeface="Calibri"/>
              </a:rPr>
              <a:t>stanie </a:t>
            </a:r>
            <a:r>
              <a:rPr sz="2400" spc="-5" dirty="0">
                <a:latin typeface="Calibri"/>
                <a:cs typeface="Calibri"/>
              </a:rPr>
              <a:t>się </a:t>
            </a:r>
            <a:r>
              <a:rPr sz="2400" spc="-15" dirty="0">
                <a:latin typeface="Calibri"/>
                <a:cs typeface="Calibri"/>
              </a:rPr>
              <a:t>język </a:t>
            </a:r>
            <a:r>
              <a:rPr sz="2400" spc="-20" dirty="0">
                <a:latin typeface="Calibri"/>
                <a:cs typeface="Calibri"/>
              </a:rPr>
              <a:t>rozumiany </a:t>
            </a:r>
            <a:r>
              <a:rPr sz="2400" spc="-25" dirty="0">
                <a:latin typeface="Calibri"/>
                <a:cs typeface="Calibri"/>
              </a:rPr>
              <a:t>jako </a:t>
            </a:r>
            <a:r>
              <a:rPr sz="2400" spc="-15" dirty="0">
                <a:latin typeface="Calibri"/>
                <a:cs typeface="Calibri"/>
              </a:rPr>
              <a:t>podstawowe </a:t>
            </a:r>
            <a:r>
              <a:rPr sz="2400" spc="-10" dirty="0">
                <a:latin typeface="Calibri"/>
                <a:cs typeface="Calibri"/>
              </a:rPr>
              <a:t>narzędzie  poznania świata.</a:t>
            </a:r>
            <a:endParaRPr sz="2400">
              <a:latin typeface="Calibri"/>
              <a:cs typeface="Calibri"/>
            </a:endParaRPr>
          </a:p>
          <a:p>
            <a:pPr marL="241300" marR="514984" indent="-228600">
              <a:lnSpc>
                <a:spcPct val="104200"/>
              </a:lnSpc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Poszukiwanie </a:t>
            </a:r>
            <a:r>
              <a:rPr sz="2400" spc="-5" dirty="0">
                <a:latin typeface="Calibri"/>
                <a:cs typeface="Calibri"/>
              </a:rPr>
              <a:t>takiej </a:t>
            </a:r>
            <a:r>
              <a:rPr sz="2400" spc="-15" dirty="0">
                <a:latin typeface="Calibri"/>
                <a:cs typeface="Calibri"/>
              </a:rPr>
              <a:t>formuły </a:t>
            </a:r>
            <a:r>
              <a:rPr sz="2400" spc="-30" dirty="0">
                <a:latin typeface="Calibri"/>
                <a:cs typeface="Calibri"/>
              </a:rPr>
              <a:t>podręczników,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10" dirty="0">
                <a:latin typeface="Calibri"/>
                <a:cs typeface="Calibri"/>
              </a:rPr>
              <a:t>których kształcenie </a:t>
            </a:r>
            <a:r>
              <a:rPr sz="2400" spc="-25" dirty="0">
                <a:latin typeface="Calibri"/>
                <a:cs typeface="Calibri"/>
              </a:rPr>
              <a:t>językowe  </a:t>
            </a:r>
            <a:r>
              <a:rPr sz="2400" spc="-15" dirty="0">
                <a:latin typeface="Calibri"/>
                <a:cs typeface="Calibri"/>
              </a:rPr>
              <a:t>zostanie </a:t>
            </a:r>
            <a:r>
              <a:rPr sz="2400" spc="-5" dirty="0">
                <a:latin typeface="Calibri"/>
                <a:cs typeface="Calibri"/>
              </a:rPr>
              <a:t>podane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5" dirty="0">
                <a:latin typeface="Calibri"/>
                <a:cs typeface="Calibri"/>
              </a:rPr>
              <a:t>sposób </a:t>
            </a:r>
            <a:r>
              <a:rPr sz="2400" spc="-25" dirty="0">
                <a:latin typeface="Calibri"/>
                <a:cs typeface="Calibri"/>
              </a:rPr>
              <a:t>funkcjonalny,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nie </a:t>
            </a:r>
            <a:r>
              <a:rPr sz="2400" spc="-10" dirty="0">
                <a:latin typeface="Calibri"/>
                <a:cs typeface="Calibri"/>
              </a:rPr>
              <a:t>zamknięte 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teoretyczno­</a:t>
            </a:r>
            <a:endParaRPr sz="2400">
              <a:latin typeface="Calibri"/>
              <a:cs typeface="Calibri"/>
            </a:endParaRPr>
          </a:p>
          <a:p>
            <a:pPr marL="241300" marR="478155">
              <a:lnSpc>
                <a:spcPct val="104200"/>
              </a:lnSpc>
            </a:pPr>
            <a:r>
              <a:rPr sz="2400" spc="-15" dirty="0">
                <a:latin typeface="Calibri"/>
                <a:cs typeface="Calibri"/>
              </a:rPr>
              <a:t>­poznawczych </a:t>
            </a:r>
            <a:r>
              <a:rPr sz="2400" spc="-10" dirty="0">
                <a:latin typeface="Calibri"/>
                <a:cs typeface="Calibri"/>
              </a:rPr>
              <a:t>ramach,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0" dirty="0">
                <a:latin typeface="Calibri"/>
                <a:cs typeface="Calibri"/>
              </a:rPr>
              <a:t>stanie </a:t>
            </a:r>
            <a:r>
              <a:rPr sz="2400" spc="-5" dirty="0">
                <a:latin typeface="Calibri"/>
                <a:cs typeface="Calibri"/>
              </a:rPr>
              <a:t>się </a:t>
            </a:r>
            <a:r>
              <a:rPr sz="2400" spc="-10" dirty="0">
                <a:latin typeface="Calibri"/>
                <a:cs typeface="Calibri"/>
              </a:rPr>
              <a:t>punktem </a:t>
            </a:r>
            <a:r>
              <a:rPr sz="2400" dirty="0">
                <a:latin typeface="Calibri"/>
                <a:cs typeface="Calibri"/>
              </a:rPr>
              <a:t>wyjścia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15" dirty="0">
                <a:latin typeface="Calibri"/>
                <a:cs typeface="Calibri"/>
              </a:rPr>
              <a:t>rozumienia </a:t>
            </a:r>
            <a:r>
              <a:rPr sz="2400" spc="-45" dirty="0">
                <a:latin typeface="Calibri"/>
                <a:cs typeface="Calibri"/>
              </a:rPr>
              <a:t>tekstów,  </a:t>
            </a:r>
            <a:r>
              <a:rPr sz="2400" spc="-15" dirty="0">
                <a:latin typeface="Calibri"/>
                <a:cs typeface="Calibri"/>
              </a:rPr>
              <a:t>wreszcie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15" dirty="0">
                <a:latin typeface="Calibri"/>
                <a:cs typeface="Calibri"/>
              </a:rPr>
              <a:t>rozumienia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świata.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63792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Aspekty </a:t>
            </a:r>
            <a:r>
              <a:rPr spc="-5" dirty="0"/>
              <a:t>integracji </a:t>
            </a:r>
            <a:r>
              <a:rPr dirty="0"/>
              <a:t>w nauczaniu </a:t>
            </a:r>
            <a:r>
              <a:rPr spc="5" dirty="0"/>
              <a:t>języka</a:t>
            </a:r>
            <a:r>
              <a:rPr dirty="0"/>
              <a:t> </a:t>
            </a:r>
            <a:r>
              <a:rPr spc="-5" dirty="0"/>
              <a:t>polskiego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21249"/>
            <a:ext cx="9635490" cy="2023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Integracja to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proces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ciągłego łączenia </a:t>
            </a:r>
            <a:r>
              <a:rPr sz="2400" spc="-10" dirty="0">
                <a:latin typeface="Calibri"/>
                <a:cs typeface="Calibri"/>
              </a:rPr>
              <a:t>nowych </a:t>
            </a:r>
            <a:r>
              <a:rPr sz="2400" spc="-20" dirty="0">
                <a:latin typeface="Calibri"/>
                <a:cs typeface="Calibri"/>
              </a:rPr>
              <a:t>reprezentacji </a:t>
            </a:r>
            <a:r>
              <a:rPr sz="2400" spc="-15" dirty="0">
                <a:latin typeface="Calibri"/>
                <a:cs typeface="Calibri"/>
              </a:rPr>
              <a:t>świata </a:t>
            </a:r>
            <a:r>
              <a:rPr sz="2400" spc="-20" dirty="0">
                <a:latin typeface="Calibri"/>
                <a:cs typeface="Calibri"/>
              </a:rPr>
              <a:t>za </a:t>
            </a:r>
            <a:r>
              <a:rPr sz="2400" spc="-5" dirty="0">
                <a:latin typeface="Calibri"/>
                <a:cs typeface="Calibri"/>
              </a:rPr>
              <a:t>pomocą  </a:t>
            </a:r>
            <a:r>
              <a:rPr sz="2400" spc="-20" dirty="0">
                <a:latin typeface="Calibri"/>
                <a:cs typeface="Calibri"/>
              </a:rPr>
              <a:t>języka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symboli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400" spc="-10" dirty="0">
                <a:solidFill>
                  <a:srgbClr val="0000CC"/>
                </a:solidFill>
                <a:latin typeface="Calibri"/>
                <a:cs typeface="Calibri"/>
              </a:rPr>
              <a:t>proces zmagania</a:t>
            </a:r>
            <a:r>
              <a:rPr sz="2400" spc="-5" dirty="0">
                <a:solidFill>
                  <a:srgbClr val="0000CC"/>
                </a:solidFill>
                <a:latin typeface="Calibri"/>
                <a:cs typeface="Calibri"/>
              </a:rPr>
              <a:t> się:</a:t>
            </a:r>
            <a:endParaRPr sz="2400">
              <a:latin typeface="Calibri"/>
              <a:cs typeface="Calibri"/>
            </a:endParaRPr>
          </a:p>
          <a:p>
            <a:pPr marL="372110" indent="-229235">
              <a:lnSpc>
                <a:spcPct val="100000"/>
              </a:lnSpc>
              <a:spcBef>
                <a:spcPts val="120"/>
              </a:spcBef>
              <a:buChar char="•"/>
              <a:tabLst>
                <a:tab pos="372745" algn="l"/>
              </a:tabLst>
            </a:pPr>
            <a:r>
              <a:rPr sz="2400" spc="-5" dirty="0">
                <a:latin typeface="Calibri"/>
                <a:cs typeface="Calibri"/>
              </a:rPr>
              <a:t>wiedzy </a:t>
            </a:r>
            <a:r>
              <a:rPr sz="2400" spc="-10" dirty="0">
                <a:latin typeface="Calibri"/>
                <a:cs typeface="Calibri"/>
              </a:rPr>
              <a:t>osobistej </a:t>
            </a:r>
            <a:r>
              <a:rPr sz="2400" dirty="0">
                <a:latin typeface="Calibri"/>
                <a:cs typeface="Calibri"/>
              </a:rPr>
              <a:t>z </a:t>
            </a:r>
            <a:r>
              <a:rPr sz="2400" spc="-20" dirty="0">
                <a:latin typeface="Calibri"/>
                <a:cs typeface="Calibri"/>
              </a:rPr>
              <a:t>przekazem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kulturowym,</a:t>
            </a:r>
            <a:endParaRPr sz="2400">
              <a:latin typeface="Calibri"/>
              <a:cs typeface="Calibri"/>
            </a:endParaRPr>
          </a:p>
          <a:p>
            <a:pPr marL="372110" indent="-229235">
              <a:lnSpc>
                <a:spcPct val="100000"/>
              </a:lnSpc>
              <a:spcBef>
                <a:spcPts val="120"/>
              </a:spcBef>
              <a:buChar char="•"/>
              <a:tabLst>
                <a:tab pos="372745" algn="l"/>
              </a:tabLst>
            </a:pPr>
            <a:r>
              <a:rPr sz="2400" spc="-5" dirty="0">
                <a:latin typeface="Calibri"/>
                <a:cs typeface="Calibri"/>
              </a:rPr>
              <a:t>wiedzy </a:t>
            </a:r>
            <a:r>
              <a:rPr sz="2400" spc="-10" dirty="0">
                <a:latin typeface="Calibri"/>
                <a:cs typeface="Calibri"/>
              </a:rPr>
              <a:t>proceduralnej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0" dirty="0">
                <a:latin typeface="Calibri"/>
                <a:cs typeface="Calibri"/>
              </a:rPr>
              <a:t>deklaratywnej.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Typy</a:t>
            </a:r>
            <a:r>
              <a:rPr spc="-60" dirty="0"/>
              <a:t> </a:t>
            </a:r>
            <a:r>
              <a:rPr spc="-5" dirty="0"/>
              <a:t>integracji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223" y="1162010"/>
            <a:ext cx="9914890" cy="4380045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342900" lvl="3" indent="-342900" algn="ctr">
              <a:buFont typeface="Arial" charset="0"/>
              <a:buAutoNum type="arabicPeriod"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Integracja </a:t>
            </a:r>
            <a:r>
              <a:rPr lang="pl-PL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według materiału</a:t>
            </a: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>
                <a:latin typeface="Arial" pitchFamily="34" charset="0"/>
                <a:cs typeface="Arial" pitchFamily="34" charset="0"/>
              </a:rPr>
              <a:t>(np. wg przedmiotów szkolnych):</a:t>
            </a:r>
          </a:p>
          <a:p>
            <a:pPr marL="342900" lvl="3" indent="-342900" algn="ctr">
              <a:buFont typeface="Arial" charset="0"/>
              <a:buAutoNum type="arabicPeriod"/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lvl="3" indent="-342900" algn="ctr">
              <a:buNone/>
              <a:defRPr/>
            </a:pPr>
            <a:r>
              <a:rPr lang="pl-PL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CO?</a:t>
            </a:r>
          </a:p>
          <a:p>
            <a:pPr marL="342900" lvl="3" indent="-342900" algn="ctr">
              <a:buNone/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lvl="3" indent="-342900" algn="ctr">
              <a:buNone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2. Integracja </a:t>
            </a:r>
            <a:r>
              <a:rPr lang="pl-PL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wokół postaw </a:t>
            </a:r>
            <a:r>
              <a:rPr lang="pl-PL" dirty="0">
                <a:latin typeface="Arial" pitchFamily="34" charset="0"/>
                <a:cs typeface="Arial" pitchFamily="34" charset="0"/>
              </a:rPr>
              <a:t>(wartości, osiągnięć).</a:t>
            </a:r>
          </a:p>
          <a:p>
            <a:pPr marL="342900" lvl="3" indent="-342900" algn="ctr">
              <a:buNone/>
              <a:defRPr/>
            </a:pPr>
            <a:endParaRPr lang="pl-P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lvl="3" indent="-342900" algn="ctr">
              <a:buNone/>
              <a:defRPr/>
            </a:pPr>
            <a:r>
              <a:rPr lang="pl-PL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 JAKIM CELU?</a:t>
            </a:r>
          </a:p>
          <a:p>
            <a:pPr marL="342900" lvl="3" indent="-342900" algn="ctr">
              <a:buNone/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lvl="3" indent="-342900" algn="ctr">
              <a:buNone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3. Integracja </a:t>
            </a:r>
            <a:r>
              <a:rPr lang="pl-PL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poprzez metody </a:t>
            </a:r>
            <a:r>
              <a:rPr lang="pl-PL" dirty="0">
                <a:latin typeface="Arial" pitchFamily="34" charset="0"/>
                <a:cs typeface="Arial" pitchFamily="34" charset="0"/>
              </a:rPr>
              <a:t>(nauczania i uczenia się).</a:t>
            </a:r>
          </a:p>
          <a:p>
            <a:pPr marL="342900" lvl="3" indent="-342900" algn="ctr">
              <a:buNone/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lvl="3" indent="-342900" algn="ctr">
              <a:buNone/>
              <a:defRPr/>
            </a:pPr>
            <a:r>
              <a:rPr lang="pl-PL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JAK?</a:t>
            </a:r>
          </a:p>
          <a:p>
            <a:pPr algn="ctr">
              <a:lnSpc>
                <a:spcPct val="100000"/>
              </a:lnSpc>
              <a:spcBef>
                <a:spcPts val="1535"/>
              </a:spcBef>
            </a:pPr>
            <a:endParaRPr lang="pl-PL" sz="2400" spc="-30" dirty="0" smtClean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35"/>
              </a:spcBef>
            </a:pPr>
            <a:r>
              <a:rPr sz="2400" spc="-30" dirty="0" err="1" smtClean="0">
                <a:latin typeface="Calibri"/>
                <a:cs typeface="Calibri"/>
              </a:rPr>
              <a:t>Wiesława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Wantuch, </a:t>
            </a:r>
            <a:r>
              <a:rPr sz="2400" i="1" spc="-25" dirty="0">
                <a:latin typeface="Calibri"/>
                <a:cs typeface="Calibri"/>
              </a:rPr>
              <a:t>Aspekty </a:t>
            </a:r>
            <a:r>
              <a:rPr sz="2400" i="1" spc="-30" dirty="0">
                <a:latin typeface="Calibri"/>
                <a:cs typeface="Calibri"/>
              </a:rPr>
              <a:t>integracji </a:t>
            </a:r>
            <a:r>
              <a:rPr sz="2400" i="1" dirty="0">
                <a:latin typeface="Calibri"/>
                <a:cs typeface="Calibri"/>
              </a:rPr>
              <a:t>w </a:t>
            </a:r>
            <a:r>
              <a:rPr sz="2400" i="1" spc="-30" dirty="0">
                <a:latin typeface="Calibri"/>
                <a:cs typeface="Calibri"/>
              </a:rPr>
              <a:t>nauczaniu </a:t>
            </a:r>
            <a:r>
              <a:rPr sz="2400" i="1" spc="-40" dirty="0">
                <a:latin typeface="Calibri"/>
                <a:cs typeface="Calibri"/>
              </a:rPr>
              <a:t>języka </a:t>
            </a:r>
            <a:r>
              <a:rPr sz="2400" i="1" spc="-25" dirty="0">
                <a:latin typeface="Calibri"/>
                <a:cs typeface="Calibri"/>
              </a:rPr>
              <a:t>polskiego</a:t>
            </a:r>
            <a:r>
              <a:rPr sz="2400" spc="-25" dirty="0">
                <a:latin typeface="Calibri"/>
                <a:cs typeface="Calibri"/>
              </a:rPr>
              <a:t>, </a:t>
            </a:r>
            <a:r>
              <a:rPr sz="2400" spc="-55" dirty="0">
                <a:latin typeface="Calibri"/>
                <a:cs typeface="Calibri"/>
              </a:rPr>
              <a:t>Kraków</a:t>
            </a:r>
            <a:r>
              <a:rPr sz="2400" spc="-19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2005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18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58101"/>
            <a:ext cx="7568565" cy="8953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-15" dirty="0"/>
              <a:t>Trójkąt</a:t>
            </a:r>
            <a:r>
              <a:rPr spc="-5" dirty="0"/>
              <a:t> </a:t>
            </a:r>
            <a:r>
              <a:rPr dirty="0"/>
              <a:t>integracyjny</a:t>
            </a: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2400" b="0" spc="-15" dirty="0">
                <a:latin typeface="Myriad Pro Cond"/>
                <a:cs typeface="Myriad Pro Cond"/>
              </a:rPr>
              <a:t>Wiesława Wantuch, </a:t>
            </a:r>
            <a:r>
              <a:rPr sz="2400" b="0" i="1" spc="5" dirty="0">
                <a:latin typeface="Myriad Pro Cond"/>
                <a:cs typeface="Myriad Pro Cond"/>
              </a:rPr>
              <a:t>Aspekty </a:t>
            </a:r>
            <a:r>
              <a:rPr sz="2400" b="0" i="1" spc="-10" dirty="0">
                <a:latin typeface="Myriad Pro Cond"/>
                <a:cs typeface="Myriad Pro Cond"/>
              </a:rPr>
              <a:t>integracji </a:t>
            </a:r>
            <a:r>
              <a:rPr sz="2400" b="0" i="1" dirty="0">
                <a:latin typeface="Myriad Pro Cond"/>
                <a:cs typeface="Myriad Pro Cond"/>
              </a:rPr>
              <a:t>w </a:t>
            </a:r>
            <a:r>
              <a:rPr sz="2400" b="0" i="1" spc="-5" dirty="0">
                <a:latin typeface="Myriad Pro Cond"/>
                <a:cs typeface="Myriad Pro Cond"/>
              </a:rPr>
              <a:t>nauczaniu języka </a:t>
            </a:r>
            <a:r>
              <a:rPr sz="2400" b="0" i="1" dirty="0">
                <a:latin typeface="Myriad Pro Cond"/>
                <a:cs typeface="Myriad Pro Cond"/>
              </a:rPr>
              <a:t>polskiego</a:t>
            </a:r>
            <a:r>
              <a:rPr sz="2400" dirty="0"/>
              <a:t>, </a:t>
            </a:r>
            <a:r>
              <a:rPr sz="2400" b="0" spc="-15" dirty="0">
                <a:latin typeface="Myriad Pro Cond"/>
                <a:cs typeface="Myriad Pro Cond"/>
              </a:rPr>
              <a:t>Kraków</a:t>
            </a:r>
            <a:r>
              <a:rPr sz="2400" b="0" spc="-40" dirty="0">
                <a:latin typeface="Myriad Pro Cond"/>
                <a:cs typeface="Myriad Pro Cond"/>
              </a:rPr>
              <a:t> </a:t>
            </a:r>
            <a:r>
              <a:rPr sz="2400" b="0" dirty="0">
                <a:latin typeface="Myriad Pro Cond"/>
                <a:cs typeface="Myriad Pro Cond"/>
              </a:rPr>
              <a:t>2005</a:t>
            </a:r>
            <a:endParaRPr sz="2400">
              <a:latin typeface="Myriad Pro Cond"/>
              <a:cs typeface="Myriad Pro Cond"/>
            </a:endParaRPr>
          </a:p>
        </p:txBody>
      </p:sp>
      <p:sp>
        <p:nvSpPr>
          <p:cNvPr id="14" name="Symbol zastępczy zawartości 1"/>
          <p:cNvSpPr txBox="1">
            <a:spLocks/>
          </p:cNvSpPr>
          <p:nvPr/>
        </p:nvSpPr>
        <p:spPr>
          <a:xfrm>
            <a:off x="1992313" y="1878012"/>
            <a:ext cx="8229600" cy="4525962"/>
          </a:xfrm>
          <a:prstGeom prst="rect">
            <a:avLst/>
          </a:prstGeom>
        </p:spPr>
        <p:txBody>
          <a:bodyPr wrap="square" lIns="0" tIns="0" rIns="0" bIns="0" rtlCol="0">
            <a:normAutofit/>
          </a:bodyPr>
          <a:lstStyle>
            <a:lvl1pPr marL="0">
              <a:defRPr sz="20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65760" indent="-256032" algn="ctr">
              <a:defRPr/>
            </a:pPr>
            <a:endParaRPr lang="pl-PL" kern="0" smtClean="0"/>
          </a:p>
          <a:p>
            <a:pPr marL="342900" lvl="3" indent="-342900" algn="ctr">
              <a:defRPr/>
            </a:pPr>
            <a:endParaRPr lang="pl-PL" sz="1050" kern="0" smtClean="0">
              <a:solidFill>
                <a:srgbClr val="FF0000"/>
              </a:solidFill>
            </a:endParaRPr>
          </a:p>
          <a:p>
            <a:pPr marL="365760" indent="-256032" algn="ctr">
              <a:defRPr/>
            </a:pPr>
            <a:endParaRPr lang="pl-PL" sz="1050" kern="0" smtClean="0">
              <a:solidFill>
                <a:srgbClr val="FF0000"/>
              </a:solidFill>
            </a:endParaRPr>
          </a:p>
          <a:p>
            <a:pPr marL="342900" lvl="3" indent="-342900" algn="ctr">
              <a:defRPr/>
            </a:pPr>
            <a:endParaRPr lang="pl-PL" kern="0" smtClean="0">
              <a:solidFill>
                <a:sysClr val="windowText" lastClr="000000"/>
              </a:solidFill>
            </a:endParaRPr>
          </a:p>
          <a:p>
            <a:pPr marL="365760" indent="-256032" algn="ctr">
              <a:defRPr/>
            </a:pPr>
            <a:endParaRPr lang="pl-PL" sz="1800" kern="0" dirty="0"/>
          </a:p>
        </p:txBody>
      </p:sp>
      <p:sp>
        <p:nvSpPr>
          <p:cNvPr id="15" name="Trójkąt równoramienny 14"/>
          <p:cNvSpPr/>
          <p:nvPr/>
        </p:nvSpPr>
        <p:spPr>
          <a:xfrm>
            <a:off x="3216275" y="1733549"/>
            <a:ext cx="5543550" cy="3455988"/>
          </a:xfrm>
          <a:prstGeom prst="triangle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3" algn="ctr">
              <a:defRPr/>
            </a:pPr>
            <a:endParaRPr lang="pl-PL" dirty="0"/>
          </a:p>
        </p:txBody>
      </p:sp>
      <p:sp>
        <p:nvSpPr>
          <p:cNvPr id="16" name="Schemat blokowy: proces 15"/>
          <p:cNvSpPr/>
          <p:nvPr/>
        </p:nvSpPr>
        <p:spPr>
          <a:xfrm>
            <a:off x="2208214" y="1949449"/>
            <a:ext cx="2447925" cy="252095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/>
              <a:t>Integracja poprzez metody</a:t>
            </a:r>
          </a:p>
          <a:p>
            <a:pPr algn="ctr">
              <a:defRPr/>
            </a:pPr>
            <a:endParaRPr lang="pl-PL" sz="1200" dirty="0"/>
          </a:p>
          <a:p>
            <a:pPr algn="ctr">
              <a:buFont typeface="Arial" pitchFamily="34" charset="0"/>
              <a:buChar char="•"/>
              <a:defRPr/>
            </a:pPr>
            <a:r>
              <a:rPr lang="pl-PL" sz="1200" dirty="0"/>
              <a:t>Wykład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l-PL" sz="1200" dirty="0"/>
              <a:t>Dyskusja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l-PL" sz="1200" dirty="0"/>
              <a:t>Przekład intersemiotyczny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l-PL" sz="1200" dirty="0"/>
              <a:t>Analiza dokumentacyjna </a:t>
            </a:r>
          </a:p>
          <a:p>
            <a:pPr algn="ctr">
              <a:defRPr/>
            </a:pPr>
            <a:r>
              <a:rPr lang="pl-PL" sz="1200" dirty="0"/>
              <a:t>(analiza problemowa,  praca pod kierunkiem, rozmowa nauczająca)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l-PL" sz="1200" dirty="0"/>
              <a:t>Projekt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l-PL" sz="1200" dirty="0"/>
              <a:t>Czytanie ze zrozumieniem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l-PL" sz="1200" dirty="0"/>
              <a:t>Analiza wykonawcza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l-PL" sz="1200" dirty="0"/>
              <a:t>Twórcze naśladowanie wzorów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l-PL" sz="1200" dirty="0"/>
              <a:t>Praktyka pisarska itd..</a:t>
            </a:r>
          </a:p>
          <a:p>
            <a:pPr algn="ctr">
              <a:defRPr/>
            </a:pPr>
            <a:endParaRPr lang="pl-PL" sz="1200" dirty="0"/>
          </a:p>
        </p:txBody>
      </p:sp>
      <p:sp>
        <p:nvSpPr>
          <p:cNvPr id="17" name="Schemat blokowy: proces 16"/>
          <p:cNvSpPr/>
          <p:nvPr/>
        </p:nvSpPr>
        <p:spPr>
          <a:xfrm>
            <a:off x="4656139" y="4181475"/>
            <a:ext cx="2447925" cy="2447925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Integracja wg materiału</a:t>
            </a:r>
          </a:p>
          <a:p>
            <a:pPr algn="ctr">
              <a:defRPr/>
            </a:pPr>
            <a:endParaRPr lang="pl-PL" sz="1200" b="1" dirty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pl-PL" sz="1200" b="1" dirty="0">
                <a:solidFill>
                  <a:schemeClr val="tx1"/>
                </a:solidFill>
              </a:rPr>
              <a:t>Język polski  (kształcenie literacko-kulturowe i kształcenie językowe)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l-PL" sz="1200" b="1" dirty="0">
                <a:solidFill>
                  <a:schemeClr val="tx1"/>
                </a:solidFill>
              </a:rPr>
              <a:t>Historia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l-PL" sz="1200" b="1" dirty="0">
                <a:solidFill>
                  <a:schemeClr val="tx1"/>
                </a:solidFill>
              </a:rPr>
              <a:t>Religia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l-PL" sz="1200" b="1" dirty="0">
                <a:solidFill>
                  <a:schemeClr val="tx1"/>
                </a:solidFill>
              </a:rPr>
              <a:t>Plastyka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l-PL" sz="1200" b="1" dirty="0">
                <a:solidFill>
                  <a:schemeClr val="tx1"/>
                </a:solidFill>
              </a:rPr>
              <a:t>Języki obce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l-PL" sz="1200" b="1" dirty="0">
                <a:solidFill>
                  <a:schemeClr val="tx1"/>
                </a:solidFill>
              </a:rPr>
              <a:t>Matematyka itp.</a:t>
            </a:r>
          </a:p>
        </p:txBody>
      </p:sp>
      <p:sp>
        <p:nvSpPr>
          <p:cNvPr id="18" name="Schemat blokowy: proces 17"/>
          <p:cNvSpPr/>
          <p:nvPr/>
        </p:nvSpPr>
        <p:spPr>
          <a:xfrm>
            <a:off x="6888164" y="1949449"/>
            <a:ext cx="2447925" cy="2592388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/>
              <a:t>Integracja wokół postaw</a:t>
            </a:r>
          </a:p>
          <a:p>
            <a:pPr algn="ctr">
              <a:defRPr/>
            </a:pPr>
            <a:endParaRPr lang="pl-PL" sz="1200" dirty="0"/>
          </a:p>
          <a:p>
            <a:pPr algn="ctr">
              <a:buFont typeface="Arial" pitchFamily="34" charset="0"/>
              <a:buChar char="•"/>
              <a:defRPr/>
            </a:pPr>
            <a:r>
              <a:rPr lang="pl-PL" sz="1200" dirty="0"/>
              <a:t>Samokształcenie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l-PL" sz="1200" dirty="0"/>
              <a:t>Kreatywność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l-PL" sz="1200" dirty="0"/>
              <a:t>Komunikowanie się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l-PL" sz="1200" dirty="0"/>
              <a:t>Twórcze rozwiązywanie problemów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l-PL" sz="1200" dirty="0"/>
              <a:t>Funkcjonalne posługiwanie się technologiami informacyjnymi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l-PL" sz="1200" dirty="0"/>
              <a:t>Kompetencje estetyczne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l-PL" sz="1200" dirty="0"/>
              <a:t>Rozumienie tradycji i jej wpływu na współczesność itp..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46850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392E64"/>
                </a:solidFill>
              </a:rPr>
              <a:t>Integracja</a:t>
            </a:r>
            <a:r>
              <a:rPr spc="-40" dirty="0">
                <a:solidFill>
                  <a:srgbClr val="392E64"/>
                </a:solidFill>
              </a:rPr>
              <a:t> </a:t>
            </a:r>
            <a:r>
              <a:rPr spc="-10" dirty="0">
                <a:solidFill>
                  <a:srgbClr val="392E64"/>
                </a:solidFill>
              </a:rPr>
              <a:t>wewnątrzprzedmiotowa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21249"/>
            <a:ext cx="10026650" cy="3166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2240">
              <a:lnSpc>
                <a:spcPts val="3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Interpretacja </a:t>
            </a:r>
            <a:r>
              <a:rPr sz="2400" spc="-5" dirty="0">
                <a:latin typeface="Calibri"/>
                <a:cs typeface="Calibri"/>
              </a:rPr>
              <a:t>uwzględniająca </a:t>
            </a:r>
            <a:r>
              <a:rPr sz="2400" spc="-15" dirty="0">
                <a:latin typeface="Calibri"/>
                <a:cs typeface="Calibri"/>
              </a:rPr>
              <a:t>zarówno </a:t>
            </a:r>
            <a:r>
              <a:rPr sz="2400" spc="-5" dirty="0">
                <a:latin typeface="Calibri"/>
                <a:cs typeface="Calibri"/>
              </a:rPr>
              <a:t>ogląd </a:t>
            </a:r>
            <a:r>
              <a:rPr sz="2400" spc="-10" dirty="0">
                <a:latin typeface="Calibri"/>
                <a:cs typeface="Calibri"/>
              </a:rPr>
              <a:t>historycznoliteracki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30" dirty="0">
                <a:latin typeface="Calibri"/>
                <a:cs typeface="Calibri"/>
              </a:rPr>
              <a:t>kulturowy, </a:t>
            </a:r>
            <a:r>
              <a:rPr sz="2400" spc="-5" dirty="0">
                <a:latin typeface="Calibri"/>
                <a:cs typeface="Calibri"/>
              </a:rPr>
              <a:t>jak 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0" dirty="0">
                <a:latin typeface="Calibri"/>
                <a:cs typeface="Calibri"/>
              </a:rPr>
              <a:t>wartościowanie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5" dirty="0">
                <a:latin typeface="Calibri"/>
                <a:cs typeface="Calibri"/>
              </a:rPr>
              <a:t>odniesieniu do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postaw.</a:t>
            </a:r>
            <a:endParaRPr sz="2400">
              <a:latin typeface="Calibri"/>
              <a:cs typeface="Calibri"/>
            </a:endParaRPr>
          </a:p>
          <a:p>
            <a:pPr marL="419100" marR="5080" indent="-275590">
              <a:lnSpc>
                <a:spcPct val="104200"/>
              </a:lnSpc>
              <a:spcBef>
                <a:spcPts val="730"/>
              </a:spcBef>
              <a:buFont typeface="Minion Pro"/>
              <a:buChar char="✓"/>
              <a:tabLst>
                <a:tab pos="419100" algn="l"/>
              </a:tabLst>
            </a:pPr>
            <a:r>
              <a:rPr sz="2400" spc="-15" dirty="0">
                <a:latin typeface="Calibri"/>
                <a:cs typeface="Calibri"/>
              </a:rPr>
              <a:t>Różnorodność </a:t>
            </a:r>
            <a:r>
              <a:rPr sz="2400" spc="-10" dirty="0">
                <a:latin typeface="Calibri"/>
                <a:cs typeface="Calibri"/>
              </a:rPr>
              <a:t>odczytań danego </a:t>
            </a:r>
            <a:r>
              <a:rPr sz="2400" spc="-5" dirty="0">
                <a:latin typeface="Calibri"/>
                <a:cs typeface="Calibri"/>
              </a:rPr>
              <a:t>dzieła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25" dirty="0">
                <a:latin typeface="Calibri"/>
                <a:cs typeface="Calibri"/>
              </a:rPr>
              <a:t>różnych kontekstach </a:t>
            </a:r>
            <a:r>
              <a:rPr sz="2400" spc="-10" dirty="0">
                <a:latin typeface="Calibri"/>
                <a:cs typeface="Calibri"/>
              </a:rPr>
              <a:t>wymaga </a:t>
            </a:r>
            <a:r>
              <a:rPr sz="2400" spc="-5" dirty="0">
                <a:latin typeface="Calibri"/>
                <a:cs typeface="Calibri"/>
              </a:rPr>
              <a:t>wiedzy  </a:t>
            </a:r>
            <a:r>
              <a:rPr sz="2400" spc="-30" dirty="0">
                <a:latin typeface="Calibri"/>
                <a:cs typeface="Calibri"/>
              </a:rPr>
              <a:t>ze </a:t>
            </a:r>
            <a:r>
              <a:rPr sz="2400" spc="-15" dirty="0">
                <a:latin typeface="Calibri"/>
                <a:cs typeface="Calibri"/>
              </a:rPr>
              <a:t>wszystkich </a:t>
            </a:r>
            <a:r>
              <a:rPr sz="2400" spc="-20" dirty="0">
                <a:latin typeface="Calibri"/>
                <a:cs typeface="Calibri"/>
              </a:rPr>
              <a:t>obszarów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kształcenia:</a:t>
            </a:r>
            <a:endParaRPr sz="2400">
              <a:latin typeface="Calibri"/>
              <a:cs typeface="Calibri"/>
            </a:endParaRPr>
          </a:p>
          <a:p>
            <a:pPr marL="768350" lvl="1" indent="-229235">
              <a:lnSpc>
                <a:spcPct val="100000"/>
              </a:lnSpc>
              <a:spcBef>
                <a:spcPts val="120"/>
              </a:spcBef>
              <a:buChar char="•"/>
              <a:tabLst>
                <a:tab pos="768985" algn="l"/>
              </a:tabLst>
            </a:pPr>
            <a:r>
              <a:rPr sz="2400" spc="-10" dirty="0">
                <a:latin typeface="Calibri"/>
                <a:cs typeface="Calibri"/>
              </a:rPr>
              <a:t>literackiej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kulturowej,</a:t>
            </a:r>
            <a:endParaRPr sz="2400">
              <a:latin typeface="Calibri"/>
              <a:cs typeface="Calibri"/>
            </a:endParaRPr>
          </a:p>
          <a:p>
            <a:pPr marL="768350" lvl="1" indent="-229235">
              <a:lnSpc>
                <a:spcPct val="100000"/>
              </a:lnSpc>
              <a:spcBef>
                <a:spcPts val="120"/>
              </a:spcBef>
              <a:buChar char="•"/>
              <a:tabLst>
                <a:tab pos="768985" algn="l"/>
              </a:tabLst>
            </a:pPr>
            <a:r>
              <a:rPr sz="2400" spc="-20" dirty="0">
                <a:latin typeface="Calibri"/>
                <a:cs typeface="Calibri"/>
              </a:rPr>
              <a:t>językowej,</a:t>
            </a:r>
            <a:endParaRPr sz="2400">
              <a:latin typeface="Calibri"/>
              <a:cs typeface="Calibri"/>
            </a:endParaRPr>
          </a:p>
          <a:p>
            <a:pPr marL="768350" lvl="1" indent="-229235">
              <a:lnSpc>
                <a:spcPct val="100000"/>
              </a:lnSpc>
              <a:spcBef>
                <a:spcPts val="120"/>
              </a:spcBef>
              <a:buChar char="•"/>
              <a:tabLst>
                <a:tab pos="768985" algn="l"/>
              </a:tabLst>
            </a:pPr>
            <a:r>
              <a:rPr sz="2400" spc="-10" dirty="0">
                <a:latin typeface="Calibri"/>
                <a:cs typeface="Calibri"/>
              </a:rPr>
              <a:t>retorycznej.</a:t>
            </a:r>
            <a:endParaRPr sz="2400">
              <a:latin typeface="Calibri"/>
              <a:cs typeface="Calibri"/>
            </a:endParaRPr>
          </a:p>
          <a:p>
            <a:pPr marL="419100" indent="-275590">
              <a:lnSpc>
                <a:spcPct val="100000"/>
              </a:lnSpc>
              <a:spcBef>
                <a:spcPts val="120"/>
              </a:spcBef>
              <a:buFont typeface="Minion Pro"/>
              <a:buChar char="✓"/>
              <a:tabLst>
                <a:tab pos="419100" algn="l"/>
              </a:tabLst>
            </a:pPr>
            <a:r>
              <a:rPr sz="2400" spc="-10" dirty="0">
                <a:latin typeface="Calibri"/>
                <a:cs typeface="Calibri"/>
              </a:rPr>
              <a:t>Polecenia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20" dirty="0">
                <a:latin typeface="Calibri"/>
                <a:cs typeface="Calibri"/>
              </a:rPr>
              <a:t>tekstów </a:t>
            </a:r>
            <a:r>
              <a:rPr sz="2400" spc="-10" dirty="0">
                <a:latin typeface="Calibri"/>
                <a:cs typeface="Calibri"/>
              </a:rPr>
              <a:t>powinny </a:t>
            </a:r>
            <a:r>
              <a:rPr sz="2400" spc="-15" dirty="0">
                <a:latin typeface="Calibri"/>
                <a:cs typeface="Calibri"/>
              </a:rPr>
              <a:t>również ukierunkować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samokształcenie.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87763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392E64"/>
                </a:solidFill>
              </a:rPr>
              <a:t>Integracja </a:t>
            </a:r>
            <a:r>
              <a:rPr spc="-10" dirty="0">
                <a:solidFill>
                  <a:srgbClr val="392E64"/>
                </a:solidFill>
              </a:rPr>
              <a:t>wewnątrzprzedmiotowa jako </a:t>
            </a:r>
            <a:r>
              <a:rPr spc="10" dirty="0">
                <a:solidFill>
                  <a:srgbClr val="392E64"/>
                </a:solidFill>
              </a:rPr>
              <a:t>wyzwanie </a:t>
            </a:r>
            <a:r>
              <a:rPr dirty="0">
                <a:solidFill>
                  <a:srgbClr val="392E64"/>
                </a:solidFill>
              </a:rPr>
              <a:t>dla</a:t>
            </a:r>
            <a:r>
              <a:rPr spc="15" dirty="0">
                <a:solidFill>
                  <a:srgbClr val="392E64"/>
                </a:solidFill>
              </a:rPr>
              <a:t> </a:t>
            </a:r>
            <a:r>
              <a:rPr spc="-5" dirty="0">
                <a:solidFill>
                  <a:srgbClr val="392E64"/>
                </a:solidFill>
              </a:rPr>
              <a:t>nauczyciela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21249"/>
            <a:ext cx="9869170" cy="3547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Pozwala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na:</a:t>
            </a:r>
            <a:endParaRPr sz="2400">
              <a:latin typeface="Calibri"/>
              <a:cs typeface="Calibri"/>
            </a:endParaRPr>
          </a:p>
          <a:p>
            <a:pPr marL="372110" marR="5080" indent="-228600">
              <a:lnSpc>
                <a:spcPct val="104200"/>
              </a:lnSpc>
              <a:buChar char="•"/>
              <a:tabLst>
                <a:tab pos="372745" algn="l"/>
              </a:tabLst>
            </a:pPr>
            <a:r>
              <a:rPr sz="2400" spc="-10" dirty="0">
                <a:latin typeface="Calibri"/>
                <a:cs typeface="Calibri"/>
              </a:rPr>
              <a:t>pobudzenie </a:t>
            </a:r>
            <a:r>
              <a:rPr sz="2400" spc="-20" dirty="0">
                <a:latin typeface="Calibri"/>
                <a:cs typeface="Calibri"/>
              </a:rPr>
              <a:t>rozwoju </a:t>
            </a:r>
            <a:r>
              <a:rPr sz="2400" spc="-5" dirty="0">
                <a:latin typeface="Calibri"/>
                <a:cs typeface="Calibri"/>
              </a:rPr>
              <a:t>emocjonalnego, </a:t>
            </a:r>
            <a:r>
              <a:rPr sz="2400" spc="-15" dirty="0">
                <a:latin typeface="Calibri"/>
                <a:cs typeface="Calibri"/>
              </a:rPr>
              <a:t>poznawczego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także </a:t>
            </a:r>
            <a:r>
              <a:rPr sz="2400" spc="-10" dirty="0">
                <a:latin typeface="Calibri"/>
                <a:cs typeface="Calibri"/>
              </a:rPr>
              <a:t>sprawnościowego  </a:t>
            </a:r>
            <a:r>
              <a:rPr sz="2400" spc="-5" dirty="0">
                <a:latin typeface="Calibri"/>
                <a:cs typeface="Calibri"/>
              </a:rPr>
              <a:t>ucznia,</a:t>
            </a:r>
            <a:endParaRPr sz="2400">
              <a:latin typeface="Calibri"/>
              <a:cs typeface="Calibri"/>
            </a:endParaRPr>
          </a:p>
          <a:p>
            <a:pPr marL="372110" marR="1757680" indent="-228600">
              <a:lnSpc>
                <a:spcPct val="104200"/>
              </a:lnSpc>
              <a:buChar char="•"/>
              <a:tabLst>
                <a:tab pos="372745" algn="l"/>
              </a:tabLst>
            </a:pPr>
            <a:r>
              <a:rPr sz="2400" spc="-10" dirty="0">
                <a:latin typeface="Calibri"/>
                <a:cs typeface="Calibri"/>
              </a:rPr>
              <a:t>łączenie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5" dirty="0">
                <a:latin typeface="Calibri"/>
                <a:cs typeface="Calibri"/>
              </a:rPr>
              <a:t>spójną całość </a:t>
            </a:r>
            <a:r>
              <a:rPr sz="2400" spc="-20" dirty="0">
                <a:latin typeface="Calibri"/>
                <a:cs typeface="Calibri"/>
              </a:rPr>
              <a:t>różnorodnych </a:t>
            </a:r>
            <a:r>
              <a:rPr sz="2400" spc="-10" dirty="0">
                <a:latin typeface="Calibri"/>
                <a:cs typeface="Calibri"/>
              </a:rPr>
              <a:t>procesów </a:t>
            </a:r>
            <a:r>
              <a:rPr sz="2400" spc="-20" dirty="0">
                <a:latin typeface="Calibri"/>
                <a:cs typeface="Calibri"/>
              </a:rPr>
              <a:t>rozwojowych  </a:t>
            </a:r>
            <a:r>
              <a:rPr sz="2400" spc="-15" dirty="0">
                <a:latin typeface="Calibri"/>
                <a:cs typeface="Calibri"/>
              </a:rPr>
              <a:t>(spostrzegawczości, </a:t>
            </a:r>
            <a:r>
              <a:rPr sz="2400" spc="-10" dirty="0">
                <a:latin typeface="Calibri"/>
                <a:cs typeface="Calibri"/>
              </a:rPr>
              <a:t>wyobraźni, </a:t>
            </a:r>
            <a:r>
              <a:rPr sz="2400" dirty="0">
                <a:latin typeface="Calibri"/>
                <a:cs typeface="Calibri"/>
              </a:rPr>
              <a:t>emocji, </a:t>
            </a:r>
            <a:r>
              <a:rPr sz="2400" spc="-15" dirty="0">
                <a:latin typeface="Calibri"/>
                <a:cs typeface="Calibri"/>
              </a:rPr>
              <a:t>myślenia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tworzenia),</a:t>
            </a:r>
            <a:endParaRPr sz="2400">
              <a:latin typeface="Calibri"/>
              <a:cs typeface="Calibri"/>
            </a:endParaRPr>
          </a:p>
          <a:p>
            <a:pPr marL="372110" indent="-229235">
              <a:lnSpc>
                <a:spcPct val="100000"/>
              </a:lnSpc>
              <a:spcBef>
                <a:spcPts val="114"/>
              </a:spcBef>
              <a:buChar char="•"/>
              <a:tabLst>
                <a:tab pos="372745" algn="l"/>
              </a:tabLst>
            </a:pPr>
            <a:r>
              <a:rPr sz="2400" spc="-15" dirty="0">
                <a:latin typeface="Calibri"/>
                <a:cs typeface="Calibri"/>
              </a:rPr>
              <a:t>rozwijanie </a:t>
            </a:r>
            <a:r>
              <a:rPr sz="2400" spc="-10" dirty="0">
                <a:latin typeface="Calibri"/>
                <a:cs typeface="Calibri"/>
              </a:rPr>
              <a:t>procesów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poznawczych,</a:t>
            </a:r>
            <a:endParaRPr sz="2400">
              <a:latin typeface="Calibri"/>
              <a:cs typeface="Calibri"/>
            </a:endParaRPr>
          </a:p>
          <a:p>
            <a:pPr marL="372110" indent="-229235">
              <a:lnSpc>
                <a:spcPct val="100000"/>
              </a:lnSpc>
              <a:spcBef>
                <a:spcPts val="120"/>
              </a:spcBef>
              <a:buChar char="•"/>
              <a:tabLst>
                <a:tab pos="372745" algn="l"/>
              </a:tabLst>
            </a:pPr>
            <a:r>
              <a:rPr sz="2400" spc="-15" dirty="0">
                <a:latin typeface="Calibri"/>
                <a:cs typeface="Calibri"/>
              </a:rPr>
              <a:t>kształtowanie </a:t>
            </a:r>
            <a:r>
              <a:rPr sz="2400" spc="-45" dirty="0">
                <a:latin typeface="Calibri"/>
                <a:cs typeface="Calibri"/>
              </a:rPr>
              <a:t>postaw, </a:t>
            </a:r>
            <a:r>
              <a:rPr sz="2400" spc="-15" dirty="0">
                <a:latin typeface="Calibri"/>
                <a:cs typeface="Calibri"/>
              </a:rPr>
              <a:t>rozbudzanie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wrażliwości.</a:t>
            </a:r>
            <a:endParaRPr sz="2400">
              <a:latin typeface="Calibri"/>
              <a:cs typeface="Calibri"/>
            </a:endParaRPr>
          </a:p>
          <a:p>
            <a:pPr marL="12700" marR="244475">
              <a:lnSpc>
                <a:spcPct val="104200"/>
              </a:lnSpc>
              <a:spcBef>
                <a:spcPts val="850"/>
              </a:spcBef>
            </a:pPr>
            <a:r>
              <a:rPr sz="2400" spc="-25" dirty="0">
                <a:latin typeface="Calibri"/>
                <a:cs typeface="Calibri"/>
              </a:rPr>
              <a:t>Poprzez </a:t>
            </a:r>
            <a:r>
              <a:rPr sz="2400" spc="-15" dirty="0">
                <a:latin typeface="Calibri"/>
                <a:cs typeface="Calibri"/>
              </a:rPr>
              <a:t>integrację </a:t>
            </a:r>
            <a:r>
              <a:rPr sz="2400" spc="-10" dirty="0">
                <a:latin typeface="Calibri"/>
                <a:cs typeface="Calibri"/>
              </a:rPr>
              <a:t>treści kształcenia sprzyja integralnemu </a:t>
            </a:r>
            <a:r>
              <a:rPr sz="2400" spc="-20" dirty="0">
                <a:latin typeface="Calibri"/>
                <a:cs typeface="Calibri"/>
              </a:rPr>
              <a:t>rozwojowi </a:t>
            </a:r>
            <a:r>
              <a:rPr sz="2400" spc="-10" dirty="0">
                <a:latin typeface="Calibri"/>
                <a:cs typeface="Calibri"/>
              </a:rPr>
              <a:t>dziecka </a:t>
            </a:r>
            <a:r>
              <a:rPr sz="2400" dirty="0">
                <a:latin typeface="Calibri"/>
                <a:cs typeface="Calibri"/>
              </a:rPr>
              <a:t>–  </a:t>
            </a:r>
            <a:r>
              <a:rPr sz="2400" spc="-10" dirty="0">
                <a:latin typeface="Calibri"/>
                <a:cs typeface="Calibri"/>
              </a:rPr>
              <a:t>odbiorcy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5" dirty="0">
                <a:latin typeface="Calibri"/>
                <a:cs typeface="Calibri"/>
              </a:rPr>
              <a:t>użytkownika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języka.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3209</Words>
  <Application>Microsoft Office PowerPoint</Application>
  <PresentationFormat>Niestandardowy</PresentationFormat>
  <Paragraphs>334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6" baseType="lpstr">
      <vt:lpstr>Arial</vt:lpstr>
      <vt:lpstr>Times New Roman</vt:lpstr>
      <vt:lpstr>Calibri</vt:lpstr>
      <vt:lpstr>Minion Pro</vt:lpstr>
      <vt:lpstr>Myriad Pro Cond</vt:lpstr>
      <vt:lpstr>Office Theme</vt:lpstr>
      <vt:lpstr>Prezentacja programu PowerPoint</vt:lpstr>
      <vt:lpstr>Prezentacja programu PowerPoint</vt:lpstr>
      <vt:lpstr>Podstawa programowa – poziom podstawowy</vt:lpstr>
      <vt:lpstr>Podstawa programowa – poziom podstawowy</vt:lpstr>
      <vt:lpstr>Aspekty integracji w nauczaniu języka polskiego</vt:lpstr>
      <vt:lpstr>Typy integracji</vt:lpstr>
      <vt:lpstr>Trójkąt integracyjny Wiesława Wantuch, Aspekty integracji w nauczaniu języka polskiego, Kraków 2005</vt:lpstr>
      <vt:lpstr>Integracja wewnątrzprzedmiotowa</vt:lpstr>
      <vt:lpstr>Integracja wewnątrzprzedmiotowa jako wyzwanie dla nauczyciela</vt:lpstr>
      <vt:lpstr>Integracja wewnątrzprzedmiotowa – przykład</vt:lpstr>
      <vt:lpstr>Integracja wewnątrzprzedmiotowa – przykład</vt:lpstr>
      <vt:lpstr>Integracja wewnątrzprzedmiotowa – przykład</vt:lpstr>
      <vt:lpstr>Integracja wewnątrzprzedmiotowa – przykład</vt:lpstr>
      <vt:lpstr>Integracja wewnątrzprzedmiotowa – przykład</vt:lpstr>
      <vt:lpstr>Integracja wewnątrzprzedmiotowa – przykład</vt:lpstr>
      <vt:lpstr>Prezentacja programu PowerPoint</vt:lpstr>
      <vt:lpstr>Cztery porządki lekturowe w podstawie programowej</vt:lpstr>
      <vt:lpstr>Konteksty w podstawie programowej</vt:lpstr>
      <vt:lpstr>Konteksty w podstawie programowej</vt:lpstr>
      <vt:lpstr>Konteksty w podstawie programowej</vt:lpstr>
      <vt:lpstr>Do czego potrzebne są konteksty?</vt:lpstr>
      <vt:lpstr>Do czego potrzebne są konteksty?</vt:lpstr>
      <vt:lpstr>Do czego potrzebne są konteksty?</vt:lpstr>
      <vt:lpstr>Do czego potrzebne są konteksty?</vt:lpstr>
      <vt:lpstr>Do czego potrzebne są konteksty?</vt:lpstr>
      <vt:lpstr>Na czym polega intertekstualność?</vt:lpstr>
      <vt:lpstr>Na czym polega intertekstualność?</vt:lpstr>
      <vt:lpstr>Na czym polega intertekstualność?</vt:lpstr>
      <vt:lpstr>Na czym polega intertekstualność?</vt:lpstr>
      <vt:lpstr>Na czym polega intertekstualność?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Strugińska Karolina</dc:creator>
  <cp:lastModifiedBy>Karolina Strugińska</cp:lastModifiedBy>
  <cp:revision>8</cp:revision>
  <dcterms:created xsi:type="dcterms:W3CDTF">2019-11-11T19:04:15Z</dcterms:created>
  <dcterms:modified xsi:type="dcterms:W3CDTF">2019-11-29T09:11:58Z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2019-11-11T00:00:00Z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2019-11-11T00:00:00Z</vt:filetime>
  </property>
</Properties>
</file>