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72"/>
  </p:notesMasterIdLst>
  <p:sldIdLst>
    <p:sldId id="295" r:id="rId2"/>
    <p:sldId id="256" r:id="rId3"/>
    <p:sldId id="257" r:id="rId4"/>
    <p:sldId id="269" r:id="rId5"/>
    <p:sldId id="259" r:id="rId6"/>
    <p:sldId id="280" r:id="rId7"/>
    <p:sldId id="281" r:id="rId8"/>
    <p:sldId id="341" r:id="rId9"/>
    <p:sldId id="345" r:id="rId10"/>
    <p:sldId id="353" r:id="rId11"/>
    <p:sldId id="270" r:id="rId12"/>
    <p:sldId id="268" r:id="rId13"/>
    <p:sldId id="282" r:id="rId14"/>
    <p:sldId id="293" r:id="rId15"/>
    <p:sldId id="294" r:id="rId16"/>
    <p:sldId id="286" r:id="rId17"/>
    <p:sldId id="285" r:id="rId18"/>
    <p:sldId id="283" r:id="rId19"/>
    <p:sldId id="271" r:id="rId20"/>
    <p:sldId id="260" r:id="rId21"/>
    <p:sldId id="258" r:id="rId22"/>
    <p:sldId id="346" r:id="rId23"/>
    <p:sldId id="349" r:id="rId24"/>
    <p:sldId id="350" r:id="rId25"/>
    <p:sldId id="264" r:id="rId26"/>
    <p:sldId id="288" r:id="rId27"/>
    <p:sldId id="287" r:id="rId28"/>
    <p:sldId id="266" r:id="rId29"/>
    <p:sldId id="267" r:id="rId30"/>
    <p:sldId id="273" r:id="rId31"/>
    <p:sldId id="272" r:id="rId32"/>
    <p:sldId id="297" r:id="rId33"/>
    <p:sldId id="342" r:id="rId34"/>
    <p:sldId id="343" r:id="rId35"/>
    <p:sldId id="354" r:id="rId36"/>
    <p:sldId id="355" r:id="rId37"/>
    <p:sldId id="356" r:id="rId38"/>
    <p:sldId id="358" r:id="rId39"/>
    <p:sldId id="357" r:id="rId40"/>
    <p:sldId id="296" r:id="rId41"/>
    <p:sldId id="361" r:id="rId42"/>
    <p:sldId id="362" r:id="rId43"/>
    <p:sldId id="364" r:id="rId44"/>
    <p:sldId id="365" r:id="rId45"/>
    <p:sldId id="381" r:id="rId46"/>
    <p:sldId id="298" r:id="rId47"/>
    <p:sldId id="372" r:id="rId48"/>
    <p:sldId id="373" r:id="rId49"/>
    <p:sldId id="374" r:id="rId50"/>
    <p:sldId id="375" r:id="rId51"/>
    <p:sldId id="376" r:id="rId52"/>
    <p:sldId id="377" r:id="rId53"/>
    <p:sldId id="378" r:id="rId54"/>
    <p:sldId id="379" r:id="rId55"/>
    <p:sldId id="363" r:id="rId56"/>
    <p:sldId id="380" r:id="rId57"/>
    <p:sldId id="359" r:id="rId58"/>
    <p:sldId id="368" r:id="rId59"/>
    <p:sldId id="299" r:id="rId60"/>
    <p:sldId id="382" r:id="rId61"/>
    <p:sldId id="300" r:id="rId62"/>
    <p:sldId id="370" r:id="rId63"/>
    <p:sldId id="301" r:id="rId64"/>
    <p:sldId id="371" r:id="rId65"/>
    <p:sldId id="302" r:id="rId66"/>
    <p:sldId id="274" r:id="rId67"/>
    <p:sldId id="279" r:id="rId68"/>
    <p:sldId id="263" r:id="rId69"/>
    <p:sldId id="360" r:id="rId70"/>
    <p:sldId id="344" r:id="rId71"/>
  </p:sldIdLst>
  <p:sldSz cx="12192000" cy="6858000"/>
  <p:notesSz cx="6858000" cy="9144000"/>
  <p:embeddedFontLst>
    <p:embeddedFont>
      <p:font typeface="Myriad Pro Cond" panose="020B0506030403020204" charset="0"/>
      <p:regular r:id="rId73"/>
      <p:bold r:id="rId74"/>
      <p:italic r:id="rId75"/>
      <p:boldItalic r:id="rId76"/>
    </p:embeddedFont>
    <p:embeddedFont>
      <p:font typeface="Calibri Light" panose="020F0302020204030204" pitchFamily="34" charset="0"/>
      <p:regular r:id="rId77"/>
      <p:italic r:id="rId78"/>
    </p:embeddedFont>
    <p:embeddedFont>
      <p:font typeface="Calibri" panose="020F0502020204030204" pitchFamily="34" charset="0"/>
      <p:regular r:id="rId79"/>
      <p:bold r:id="rId80"/>
      <p:italic r:id="rId81"/>
      <p:boldItalic r:id="rId82"/>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90" userDrawn="1">
          <p15:clr>
            <a:srgbClr val="A4A3A4"/>
          </p15:clr>
        </p15:guide>
        <p15:guide id="2" pos="59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1" autoAdjust="0"/>
    <p:restoredTop sz="94660"/>
  </p:normalViewPr>
  <p:slideViewPr>
    <p:cSldViewPr snapToGrid="0">
      <p:cViewPr>
        <p:scale>
          <a:sx n="118" d="100"/>
          <a:sy n="118" d="100"/>
        </p:scale>
        <p:origin x="-510" y="-24"/>
      </p:cViewPr>
      <p:guideLst>
        <p:guide orient="horz" pos="890"/>
        <p:guide pos="597"/>
      </p:guideLst>
    </p:cSldViewPr>
  </p:slideViewPr>
  <p:notesTextViewPr>
    <p:cViewPr>
      <p:scale>
        <a:sx n="1" d="1"/>
        <a:sy n="1" d="1"/>
      </p:scale>
      <p:origin x="0" y="0"/>
    </p:cViewPr>
  </p:notesTextViewPr>
  <p:sorterViewPr>
    <p:cViewPr>
      <p:scale>
        <a:sx n="50" d="100"/>
        <a:sy n="50" d="100"/>
      </p:scale>
      <p:origin x="0" y="-1406"/>
    </p:cViewPr>
  </p:sorterViewPr>
  <p:notesViewPr>
    <p:cSldViewPr snapToGrid="0">
      <p:cViewPr varScale="1">
        <p:scale>
          <a:sx n="65" d="100"/>
          <a:sy n="65" d="100"/>
        </p:scale>
        <p:origin x="31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4.fntdata"/><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E2C99-4A6D-4257-ADB1-3FFE0CA07BDD}" type="datetimeFigureOut">
              <a:rPr lang="pl-PL" smtClean="0"/>
              <a:t>2019-11-29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4FA23-FA4A-4206-BB51-5DFF826B0CB4}" type="slidenum">
              <a:rPr lang="pl-PL" smtClean="0"/>
              <a:t>‹#›</a:t>
            </a:fld>
            <a:endParaRPr lang="pl-PL"/>
          </a:p>
        </p:txBody>
      </p:sp>
    </p:spTree>
    <p:extLst>
      <p:ext uri="{BB962C8B-B14F-4D97-AF65-F5344CB8AC3E}">
        <p14:creationId xmlns:p14="http://schemas.microsoft.com/office/powerpoint/2010/main" val="209854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8784FA23-FA4A-4206-BB51-5DFF826B0CB4}" type="slidenum">
              <a:rPr lang="pl-PL" smtClean="0"/>
              <a:t>1</a:t>
            </a:fld>
            <a:endParaRPr lang="pl-PL"/>
          </a:p>
        </p:txBody>
      </p:sp>
    </p:spTree>
    <p:extLst>
      <p:ext uri="{BB962C8B-B14F-4D97-AF65-F5344CB8AC3E}">
        <p14:creationId xmlns:p14="http://schemas.microsoft.com/office/powerpoint/2010/main" val="148435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8784FA23-FA4A-4206-BB51-5DFF826B0CB4}" type="slidenum">
              <a:rPr lang="pl-PL" smtClean="0"/>
              <a:t>3</a:t>
            </a:fld>
            <a:endParaRPr lang="pl-PL"/>
          </a:p>
        </p:txBody>
      </p:sp>
    </p:spTree>
    <p:extLst>
      <p:ext uri="{BB962C8B-B14F-4D97-AF65-F5344CB8AC3E}">
        <p14:creationId xmlns:p14="http://schemas.microsoft.com/office/powerpoint/2010/main" val="1911867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E3684F9F-6563-4A5D-A945-DC8A9AE61222}" type="datetimeFigureOut">
              <a:rPr lang="pl-PL" smtClean="0"/>
              <a:t>2019-11-29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71453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3684F9F-6563-4A5D-A945-DC8A9AE61222}" type="datetimeFigureOut">
              <a:rPr lang="pl-PL" smtClean="0"/>
              <a:t>2019-11-29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2857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E3684F9F-6563-4A5D-A945-DC8A9AE61222}" type="datetimeFigureOut">
              <a:rPr lang="pl-PL" smtClean="0"/>
              <a:t>2019-11-29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396825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a:stretch>
            <a:fillRect/>
          </a:stretch>
        </p:blipFill>
        <p:spPr>
          <a:xfrm>
            <a:off x="934110" y="237847"/>
            <a:ext cx="10435296" cy="323163"/>
          </a:xfrm>
          <a:prstGeom prst="rect">
            <a:avLst/>
          </a:prstGeom>
        </p:spPr>
      </p:pic>
    </p:spTree>
    <p:extLst>
      <p:ext uri="{BB962C8B-B14F-4D97-AF65-F5344CB8AC3E}">
        <p14:creationId xmlns:p14="http://schemas.microsoft.com/office/powerpoint/2010/main" val="13979002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Date Placeholder 3"/>
          <p:cNvSpPr>
            <a:spLocks noGrp="1"/>
          </p:cNvSpPr>
          <p:nvPr>
            <p:ph type="dt" sz="half" idx="10"/>
          </p:nvPr>
        </p:nvSpPr>
        <p:spPr/>
        <p:txBody>
          <a:bodyPr/>
          <a:lstStyle/>
          <a:p>
            <a:fld id="{E3684F9F-6563-4A5D-A945-DC8A9AE61222}" type="datetimeFigureOut">
              <a:rPr lang="pl-PL" smtClean="0"/>
              <a:t>2019-11-29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8238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E3684F9F-6563-4A5D-A945-DC8A9AE61222}" type="datetimeFigureOut">
              <a:rPr lang="pl-PL" smtClean="0"/>
              <a:t>2019-11-29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264399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E3684F9F-6563-4A5D-A945-DC8A9AE61222}" type="datetimeFigureOut">
              <a:rPr lang="pl-PL" smtClean="0"/>
              <a:t>2019-11-29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2923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E3684F9F-6563-4A5D-A945-DC8A9AE61222}" type="datetimeFigureOut">
              <a:rPr lang="pl-PL" smtClean="0"/>
              <a:t>2019-11-29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356086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84F9F-6563-4A5D-A945-DC8A9AE61222}" type="datetimeFigureOut">
              <a:rPr lang="pl-PL" smtClean="0"/>
              <a:t>2019-11-29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1935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E3684F9F-6563-4A5D-A945-DC8A9AE61222}" type="datetimeFigureOut">
              <a:rPr lang="pl-PL" smtClean="0"/>
              <a:t>2019-11-29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1219785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Date Placeholder 4"/>
          <p:cNvSpPr>
            <a:spLocks noGrp="1"/>
          </p:cNvSpPr>
          <p:nvPr>
            <p:ph type="dt" sz="half" idx="10"/>
          </p:nvPr>
        </p:nvSpPr>
        <p:spPr/>
        <p:txBody>
          <a:bodyPr/>
          <a:lstStyle/>
          <a:p>
            <a:fld id="{E3684F9F-6563-4A5D-A945-DC8A9AE61222}" type="datetimeFigureOut">
              <a:rPr lang="pl-PL" smtClean="0"/>
              <a:t>2019-11-29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C1D1CB77-581D-4B19-A39E-1355C37BFB3F}" type="slidenum">
              <a:rPr lang="pl-PL" smtClean="0"/>
              <a:t>‹#›</a:t>
            </a:fld>
            <a:endParaRPr lang="pl-PL"/>
          </a:p>
        </p:txBody>
      </p:sp>
    </p:spTree>
    <p:extLst>
      <p:ext uri="{BB962C8B-B14F-4D97-AF65-F5344CB8AC3E}">
        <p14:creationId xmlns:p14="http://schemas.microsoft.com/office/powerpoint/2010/main" val="190222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41EF-7687-4C62-A1E6-93E711906A84}" type="datetimeFigureOut">
              <a:rPr lang="pl-PL" smtClean="0"/>
              <a:t>2019-11-29</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8B80C-D55C-4FDE-944B-A296B9850471}" type="slidenum">
              <a:rPr lang="pl-PL" smtClean="0"/>
              <a:t>‹#›</a:t>
            </a:fld>
            <a:endParaRPr lang="pl-PL"/>
          </a:p>
        </p:txBody>
      </p:sp>
    </p:spTree>
    <p:extLst>
      <p:ext uri="{BB962C8B-B14F-4D97-AF65-F5344CB8AC3E}">
        <p14:creationId xmlns:p14="http://schemas.microsoft.com/office/powerpoint/2010/main" val="2706866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polskieradio.pl/39/156/Artykul/1803753,Joseph-Conrad-czlowiek-trzech-kultur" TargetMode="External"/><Relationship Id="rId2" Type="http://schemas.openxmlformats.org/officeDocument/2006/relationships/hyperlink" Target="https://culture.pl/pl/tworca/jozef-teodor-konrad-korzeniowski-joseph-conrad"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84"/>
            <a:ext cx="12195177" cy="6856216"/>
          </a:xfrm>
          <a:prstGeom prst="rect">
            <a:avLst/>
          </a:prstGeom>
        </p:spPr>
      </p:pic>
    </p:spTree>
    <p:extLst>
      <p:ext uri="{BB962C8B-B14F-4D97-AF65-F5344CB8AC3E}">
        <p14:creationId xmlns:p14="http://schemas.microsoft.com/office/powerpoint/2010/main" val="1293166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955778" y="908720"/>
            <a:ext cx="8832033" cy="1143000"/>
          </a:xfrm>
        </p:spPr>
        <p:txBody>
          <a:bodyPr>
            <a:normAutofit/>
          </a:bodyPr>
          <a:lstStyle/>
          <a:p>
            <a:r>
              <a:rPr lang="pl-PL" b="1" dirty="0">
                <a:latin typeface="Myriad Pro Cond" panose="020B0506030403020204" pitchFamily="34" charset="0"/>
              </a:rPr>
              <a:t>Struktura argumentacji</a:t>
            </a:r>
          </a:p>
        </p:txBody>
      </p:sp>
      <p:grpSp>
        <p:nvGrpSpPr>
          <p:cNvPr id="3" name="Group 4"/>
          <p:cNvGrpSpPr>
            <a:grpSpLocks noChangeAspect="1"/>
          </p:cNvGrpSpPr>
          <p:nvPr/>
        </p:nvGrpSpPr>
        <p:grpSpPr bwMode="auto">
          <a:xfrm>
            <a:off x="1171575" y="2505075"/>
            <a:ext cx="10431463" cy="3255963"/>
            <a:chOff x="738" y="1578"/>
            <a:chExt cx="6571" cy="2051"/>
          </a:xfrm>
        </p:grpSpPr>
        <p:sp>
          <p:nvSpPr>
            <p:cNvPr id="4" name="AutoShape 3"/>
            <p:cNvSpPr>
              <a:spLocks noChangeAspect="1" noChangeArrowheads="1" noTextEdit="1"/>
            </p:cNvSpPr>
            <p:nvPr/>
          </p:nvSpPr>
          <p:spPr bwMode="auto">
            <a:xfrm>
              <a:off x="738" y="1578"/>
              <a:ext cx="6353" cy="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5" name="Rectangle 5"/>
            <p:cNvSpPr>
              <a:spLocks noChangeArrowheads="1"/>
            </p:cNvSpPr>
            <p:nvPr/>
          </p:nvSpPr>
          <p:spPr bwMode="auto">
            <a:xfrm>
              <a:off x="738" y="1578"/>
              <a:ext cx="58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TEZA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1225" y="1578"/>
              <a:ext cx="12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740" y="1578"/>
              <a:ext cx="1178"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8" name="Rectangle 8"/>
            <p:cNvSpPr>
              <a:spLocks noChangeArrowheads="1"/>
            </p:cNvSpPr>
            <p:nvPr/>
          </p:nvSpPr>
          <p:spPr bwMode="auto">
            <a:xfrm>
              <a:off x="2810" y="1578"/>
              <a:ext cx="25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9" name="Rectangle 9"/>
            <p:cNvSpPr>
              <a:spLocks noChangeArrowheads="1"/>
            </p:cNvSpPr>
            <p:nvPr/>
          </p:nvSpPr>
          <p:spPr bwMode="auto">
            <a:xfrm>
              <a:off x="2982" y="1578"/>
              <a:ext cx="913"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0" name="Rectangle 10"/>
            <p:cNvSpPr>
              <a:spLocks noChangeArrowheads="1"/>
            </p:cNvSpPr>
            <p:nvPr/>
          </p:nvSpPr>
          <p:spPr bwMode="auto">
            <a:xfrm>
              <a:off x="3795" y="1578"/>
              <a:ext cx="12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1" name="Rectangle 11"/>
            <p:cNvSpPr>
              <a:spLocks noChangeArrowheads="1"/>
            </p:cNvSpPr>
            <p:nvPr/>
          </p:nvSpPr>
          <p:spPr bwMode="auto">
            <a:xfrm>
              <a:off x="3839" y="1578"/>
              <a:ext cx="16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3926" y="1578"/>
              <a:ext cx="99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dirty="0" smtClean="0">
                  <a:ln>
                    <a:noFill/>
                  </a:ln>
                  <a:solidFill>
                    <a:srgbClr val="000000"/>
                  </a:solidFill>
                  <a:effectLst/>
                  <a:latin typeface="Arial" panose="020B0604020202020204" pitchFamily="34" charset="0"/>
                </a:rPr>
                <a:t>ARGUMENTY</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3"/>
            <p:cNvSpPr>
              <a:spLocks noChangeArrowheads="1"/>
            </p:cNvSpPr>
            <p:nvPr/>
          </p:nvSpPr>
          <p:spPr bwMode="auto">
            <a:xfrm>
              <a:off x="4899" y="1578"/>
              <a:ext cx="12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dirty="0" smtClean="0">
                  <a:ln>
                    <a:noFill/>
                  </a:ln>
                  <a:solidFill>
                    <a:srgbClr val="000000"/>
                  </a:solidFill>
                  <a:effectLst/>
                  <a:latin typeface="Arial" panose="020B0604020202020204" pitchFamily="34" charset="0"/>
                </a:rPr>
                <a:t>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738" y="1783"/>
              <a:ext cx="121"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5" name="Rectangle 15"/>
            <p:cNvSpPr>
              <a:spLocks noChangeArrowheads="1"/>
            </p:cNvSpPr>
            <p:nvPr/>
          </p:nvSpPr>
          <p:spPr bwMode="auto">
            <a:xfrm>
              <a:off x="738" y="1991"/>
              <a:ext cx="9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rgbClr val="000000"/>
                  </a:solidFill>
                  <a:effectLst/>
                  <a:latin typeface="Arial" panose="020B0604020202020204" pitchFamily="34" charset="0"/>
                </a:rPr>
                <a:t>Uważam, że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6" name="Rectangle 16"/>
            <p:cNvSpPr>
              <a:spLocks noChangeArrowheads="1"/>
            </p:cNvSpPr>
            <p:nvPr/>
          </p:nvSpPr>
          <p:spPr bwMode="auto">
            <a:xfrm>
              <a:off x="1629" y="1988"/>
              <a:ext cx="160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1" i="1" u="none" strike="noStrike" cap="none" normalizeH="0" baseline="0" smtClean="0">
                  <a:ln>
                    <a:noFill/>
                  </a:ln>
                  <a:solidFill>
                    <a:srgbClr val="000000"/>
                  </a:solidFill>
                  <a:effectLst/>
                  <a:latin typeface="Arial" panose="020B0604020202020204" pitchFamily="34" charset="0"/>
                </a:rPr>
                <a:t>warto czytać książki</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7" name="Rectangle 17"/>
            <p:cNvSpPr>
              <a:spLocks noChangeArrowheads="1"/>
            </p:cNvSpPr>
            <p:nvPr/>
          </p:nvSpPr>
          <p:spPr bwMode="auto">
            <a:xfrm>
              <a:off x="3103" y="1991"/>
              <a:ext cx="92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rgbClr val="000000"/>
                  </a:solidFill>
                  <a:effectLst/>
                  <a:latin typeface="Arial" panose="020B0604020202020204" pitchFamily="34" charset="0"/>
                </a:rPr>
                <a:t>, ponieważ: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8" name="Rectangle 18"/>
            <p:cNvSpPr>
              <a:spLocks noChangeArrowheads="1"/>
            </p:cNvSpPr>
            <p:nvPr/>
          </p:nvSpPr>
          <p:spPr bwMode="auto">
            <a:xfrm>
              <a:off x="3923" y="1991"/>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0"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19" name="Rectangle 19"/>
            <p:cNvSpPr>
              <a:spLocks noChangeArrowheads="1"/>
            </p:cNvSpPr>
            <p:nvPr/>
          </p:nvSpPr>
          <p:spPr bwMode="auto">
            <a:xfrm>
              <a:off x="1629" y="2148"/>
              <a:ext cx="1474"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20" name="Rectangle 20"/>
            <p:cNvSpPr>
              <a:spLocks noChangeArrowheads="1"/>
            </p:cNvSpPr>
            <p:nvPr/>
          </p:nvSpPr>
          <p:spPr bwMode="auto">
            <a:xfrm>
              <a:off x="3945" y="2194"/>
              <a:ext cx="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1)</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1" name="Rectangle 21"/>
            <p:cNvSpPr>
              <a:spLocks noChangeArrowheads="1"/>
            </p:cNvSpPr>
            <p:nvPr/>
          </p:nvSpPr>
          <p:spPr bwMode="auto">
            <a:xfrm>
              <a:off x="4082" y="2194"/>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4197" y="2194"/>
              <a:ext cx="308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mogą nas poruszać przedstawione w nich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4197" y="2398"/>
              <a:ext cx="6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historie,</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4736" y="2398"/>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3945" y="2603"/>
              <a:ext cx="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2)</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4082" y="2603"/>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4197" y="2603"/>
              <a:ext cx="280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możemy się wiele nauczyć, analizując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4197" y="2806"/>
              <a:ext cx="31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przedstawione wydarzenia i postępowanie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197" y="3010"/>
              <a:ext cx="86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bohaterów,</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4960" y="3010"/>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3945" y="3213"/>
              <a:ext cx="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3)</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4082" y="3213"/>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4197" y="3213"/>
              <a:ext cx="82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smtClean="0">
                  <a:ln>
                    <a:noFill/>
                  </a:ln>
                  <a:solidFill>
                    <a:srgbClr val="000000"/>
                  </a:solidFill>
                  <a:effectLst/>
                  <a:latin typeface="Arial" panose="020B0604020202020204" pitchFamily="34" charset="0"/>
                </a:rPr>
                <a:t>mogą one </a:t>
              </a:r>
              <a:endParaRPr kumimoji="0" lang="pl-PL" altLang="pl-PL"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4927" y="3213"/>
              <a:ext cx="18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dirty="0" smtClean="0">
                  <a:ln>
                    <a:noFill/>
                  </a:ln>
                  <a:solidFill>
                    <a:srgbClr val="000000"/>
                  </a:solidFill>
                  <a:effectLst/>
                  <a:latin typeface="Arial" panose="020B0604020202020204" pitchFamily="34" charset="0"/>
                </a:rPr>
                <a:t>dostarczać nam wrażeń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4197" y="3417"/>
              <a:ext cx="103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dirty="0" smtClean="0">
                  <a:ln>
                    <a:noFill/>
                  </a:ln>
                  <a:solidFill>
                    <a:srgbClr val="000000"/>
                  </a:solidFill>
                  <a:effectLst/>
                  <a:latin typeface="Arial" panose="020B0604020202020204" pitchFamily="34" charset="0"/>
                </a:rPr>
                <a:t>estetycznych.</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5129" y="3417"/>
              <a:ext cx="11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900" b="0" i="1" u="none" strike="noStrike" cap="none" normalizeH="0" baseline="0" dirty="0" smtClean="0">
                  <a:ln>
                    <a:noFill/>
                  </a:ln>
                  <a:solidFill>
                    <a:srgbClr val="000000"/>
                  </a:solidFill>
                  <a:effectLst/>
                  <a:latin typeface="Arial" panose="020B0604020202020204" pitchFamily="34" charset="0"/>
                </a:rPr>
                <a:t> </a:t>
              </a:r>
              <a:endParaRPr kumimoji="0" lang="pl-PL" altLang="pl-PL" sz="1800" b="0" i="0" u="none" strike="noStrike" cap="none" normalizeH="0" baseline="0" dirty="0" smtClean="0">
                <a:ln>
                  <a:noFill/>
                </a:ln>
                <a:solidFill>
                  <a:schemeClr val="tx1"/>
                </a:solidFill>
                <a:effectLst/>
                <a:latin typeface="Arial" panose="020B0604020202020204" pitchFamily="34" charset="0"/>
              </a:endParaRPr>
            </a:p>
          </p:txBody>
        </p:sp>
        <p:sp>
          <p:nvSpPr>
            <p:cNvPr id="38" name="Freeform 37"/>
            <p:cNvSpPr>
              <a:spLocks/>
            </p:cNvSpPr>
            <p:nvPr/>
          </p:nvSpPr>
          <p:spPr bwMode="auto">
            <a:xfrm>
              <a:off x="5376" y="1786"/>
              <a:ext cx="48" cy="127"/>
            </a:xfrm>
            <a:custGeom>
              <a:avLst/>
              <a:gdLst>
                <a:gd name="T0" fmla="*/ 48 w 48"/>
                <a:gd name="T1" fmla="*/ 103 h 127"/>
                <a:gd name="T2" fmla="*/ 36 w 48"/>
                <a:gd name="T3" fmla="*/ 103 h 127"/>
                <a:gd name="T4" fmla="*/ 36 w 48"/>
                <a:gd name="T5" fmla="*/ 0 h 127"/>
                <a:gd name="T6" fmla="*/ 12 w 48"/>
                <a:gd name="T7" fmla="*/ 0 h 127"/>
                <a:gd name="T8" fmla="*/ 12 w 48"/>
                <a:gd name="T9" fmla="*/ 103 h 127"/>
                <a:gd name="T10" fmla="*/ 0 w 48"/>
                <a:gd name="T11" fmla="*/ 103 h 127"/>
                <a:gd name="T12" fmla="*/ 24 w 48"/>
                <a:gd name="T13" fmla="*/ 127 h 127"/>
                <a:gd name="T14" fmla="*/ 48 w 48"/>
                <a:gd name="T15" fmla="*/ 10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27">
                  <a:moveTo>
                    <a:pt x="48" y="103"/>
                  </a:moveTo>
                  <a:lnTo>
                    <a:pt x="36" y="103"/>
                  </a:lnTo>
                  <a:lnTo>
                    <a:pt x="36" y="0"/>
                  </a:lnTo>
                  <a:lnTo>
                    <a:pt x="12" y="0"/>
                  </a:lnTo>
                  <a:lnTo>
                    <a:pt x="12" y="103"/>
                  </a:lnTo>
                  <a:lnTo>
                    <a:pt x="0" y="103"/>
                  </a:lnTo>
                  <a:lnTo>
                    <a:pt x="24" y="127"/>
                  </a:lnTo>
                  <a:lnTo>
                    <a:pt x="48" y="103"/>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l-PL"/>
            </a:p>
          </p:txBody>
        </p:sp>
        <p:sp>
          <p:nvSpPr>
            <p:cNvPr id="39" name="Freeform 38"/>
            <p:cNvSpPr>
              <a:spLocks/>
            </p:cNvSpPr>
            <p:nvPr/>
          </p:nvSpPr>
          <p:spPr bwMode="auto">
            <a:xfrm>
              <a:off x="5376" y="1786"/>
              <a:ext cx="48" cy="127"/>
            </a:xfrm>
            <a:custGeom>
              <a:avLst/>
              <a:gdLst>
                <a:gd name="T0" fmla="*/ 48 w 48"/>
                <a:gd name="T1" fmla="*/ 103 h 127"/>
                <a:gd name="T2" fmla="*/ 36 w 48"/>
                <a:gd name="T3" fmla="*/ 103 h 127"/>
                <a:gd name="T4" fmla="*/ 36 w 48"/>
                <a:gd name="T5" fmla="*/ 0 h 127"/>
                <a:gd name="T6" fmla="*/ 12 w 48"/>
                <a:gd name="T7" fmla="*/ 0 h 127"/>
                <a:gd name="T8" fmla="*/ 12 w 48"/>
                <a:gd name="T9" fmla="*/ 103 h 127"/>
                <a:gd name="T10" fmla="*/ 0 w 48"/>
                <a:gd name="T11" fmla="*/ 103 h 127"/>
                <a:gd name="T12" fmla="*/ 24 w 48"/>
                <a:gd name="T13" fmla="*/ 127 h 127"/>
                <a:gd name="T14" fmla="*/ 48 w 48"/>
                <a:gd name="T15" fmla="*/ 10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27">
                  <a:moveTo>
                    <a:pt x="48" y="103"/>
                  </a:moveTo>
                  <a:lnTo>
                    <a:pt x="36" y="103"/>
                  </a:lnTo>
                  <a:lnTo>
                    <a:pt x="36" y="0"/>
                  </a:lnTo>
                  <a:lnTo>
                    <a:pt x="12" y="0"/>
                  </a:lnTo>
                  <a:lnTo>
                    <a:pt x="12" y="103"/>
                  </a:lnTo>
                  <a:lnTo>
                    <a:pt x="0" y="103"/>
                  </a:lnTo>
                  <a:lnTo>
                    <a:pt x="24" y="127"/>
                  </a:lnTo>
                  <a:lnTo>
                    <a:pt x="48" y="103"/>
                  </a:lnTo>
                  <a:close/>
                </a:path>
              </a:pathLst>
            </a:custGeom>
            <a:noFill/>
            <a:ln w="20638"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grpSp>
    </p:spTree>
    <p:extLst>
      <p:ext uri="{BB962C8B-B14F-4D97-AF65-F5344CB8AC3E}">
        <p14:creationId xmlns:p14="http://schemas.microsoft.com/office/powerpoint/2010/main" val="1263721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C7687BB-8B4E-409D-9C8F-9E1A506643E5}"/>
              </a:ext>
            </a:extLst>
          </p:cNvPr>
          <p:cNvSpPr>
            <a:spLocks noGrp="1"/>
          </p:cNvSpPr>
          <p:nvPr>
            <p:ph type="title"/>
          </p:nvPr>
        </p:nvSpPr>
        <p:spPr/>
        <p:txBody>
          <a:bodyPr/>
          <a:lstStyle/>
          <a:p>
            <a:r>
              <a:rPr lang="pl-PL" b="1" dirty="0">
                <a:latin typeface="Myriad Pro Cond" panose="020B0506030403020204" pitchFamily="34" charset="0"/>
              </a:rPr>
              <a:t>Rozprawka</a:t>
            </a:r>
          </a:p>
        </p:txBody>
      </p:sp>
      <p:sp>
        <p:nvSpPr>
          <p:cNvPr id="3" name="Symbol zastępczy tekstu 2">
            <a:extLst>
              <a:ext uri="{FF2B5EF4-FFF2-40B4-BE49-F238E27FC236}">
                <a16:creationId xmlns:a16="http://schemas.microsoft.com/office/drawing/2014/main" xmlns="" id="{92BA53AD-92EB-4BC4-8A58-80C02EB41AD9}"/>
              </a:ext>
            </a:extLst>
          </p:cNvPr>
          <p:cNvSpPr>
            <a:spLocks noGrp="1"/>
          </p:cNvSpPr>
          <p:nvPr>
            <p:ph type="body" idx="1"/>
          </p:nvPr>
        </p:nvSpPr>
        <p:spPr/>
        <p:txBody>
          <a:bodyPr/>
          <a:lstStyle/>
          <a:p>
            <a:r>
              <a:rPr lang="pl-PL" dirty="0">
                <a:latin typeface="Myriad Pro Cond" panose="020B0506030403020204" pitchFamily="34" charset="0"/>
              </a:rPr>
              <a:t>w szkolnej praktyce polonistycznej</a:t>
            </a:r>
          </a:p>
        </p:txBody>
      </p:sp>
    </p:spTree>
    <p:extLst>
      <p:ext uri="{BB962C8B-B14F-4D97-AF65-F5344CB8AC3E}">
        <p14:creationId xmlns:p14="http://schemas.microsoft.com/office/powerpoint/2010/main" val="1034898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Rozprawka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330325"/>
            <a:ext cx="10515600" cy="4351338"/>
          </a:xfrm>
        </p:spPr>
        <p:txBody>
          <a:bodyPr/>
          <a:lstStyle/>
          <a:p>
            <a:endParaRPr lang="pl-PL" dirty="0"/>
          </a:p>
          <a:p>
            <a:pPr>
              <a:lnSpc>
                <a:spcPct val="100000"/>
              </a:lnSpc>
            </a:pPr>
            <a:r>
              <a:rPr lang="pl-PL" dirty="0"/>
              <a:t>Proszę przypomnieć wyróżniki gatunkowe rozprawki jako gatunku szkolnej wypowiedzi pisemnej, rodzaje rozprawek, odmiany kompozycyjne rozprawki</a:t>
            </a:r>
          </a:p>
        </p:txBody>
      </p:sp>
    </p:spTree>
    <p:extLst>
      <p:ext uri="{BB962C8B-B14F-4D97-AF65-F5344CB8AC3E}">
        <p14:creationId xmlns:p14="http://schemas.microsoft.com/office/powerpoint/2010/main" val="17653007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Rozprawka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825625"/>
            <a:ext cx="10515600" cy="4351338"/>
          </a:xfrm>
        </p:spPr>
        <p:txBody>
          <a:bodyPr/>
          <a:lstStyle/>
          <a:p>
            <a:pPr marL="0" indent="0">
              <a:lnSpc>
                <a:spcPct val="100000"/>
              </a:lnSpc>
              <a:buNone/>
            </a:pPr>
            <a:r>
              <a:rPr lang="pl-PL" altLang="pl-PL" dirty="0"/>
              <a:t>Maria </a:t>
            </a:r>
            <a:r>
              <a:rPr lang="pl-PL" altLang="pl-PL" dirty="0" err="1"/>
              <a:t>Nagajowa</a:t>
            </a:r>
            <a:r>
              <a:rPr lang="pl-PL" altLang="pl-PL" dirty="0"/>
              <a:t> -</a:t>
            </a:r>
          </a:p>
          <a:p>
            <a:pPr marL="0" indent="0">
              <a:lnSpc>
                <a:spcPct val="100000"/>
              </a:lnSpc>
              <a:buNone/>
            </a:pPr>
            <a:r>
              <a:rPr lang="pl-PL" altLang="pl-PL" dirty="0"/>
              <a:t>„Rozprawka stanowi zadanie o charakterze problemowym, stawia przed uczniem dwa problemy – orientacyjny i wykonawczy. Pierwszy wymaga zdobycia i sformułowania nowej wiedzy (oraz właściwego wykorzystania wiadomości już posiadanych), a drugi wiąże się </a:t>
            </a:r>
            <a:r>
              <a:rPr lang="pl-PL" altLang="pl-PL" dirty="0" smtClean="0"/>
              <a:t/>
            </a:r>
            <a:br>
              <a:rPr lang="pl-PL" altLang="pl-PL" dirty="0" smtClean="0"/>
            </a:br>
            <a:r>
              <a:rPr lang="pl-PL" altLang="pl-PL" dirty="0" smtClean="0"/>
              <a:t>z </a:t>
            </a:r>
            <a:r>
              <a:rPr lang="pl-PL" altLang="pl-PL" dirty="0"/>
              <a:t>odpowiednim dobraniem środków językowych i ukształtowaniem kompozycyjnym rozprawki. Forma ta wymaga od ucznia zajęcia postawy badawczej, polegającej na wnioskowaniu, uzasadnianiu i ustalaniu związków między różnymi składnikami informacji”.</a:t>
            </a:r>
          </a:p>
        </p:txBody>
      </p:sp>
    </p:spTree>
    <p:extLst>
      <p:ext uri="{BB962C8B-B14F-4D97-AF65-F5344CB8AC3E}">
        <p14:creationId xmlns:p14="http://schemas.microsoft.com/office/powerpoint/2010/main" val="372607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Rozprawka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851025"/>
            <a:ext cx="10515600" cy="4351338"/>
          </a:xfrm>
        </p:spPr>
        <p:txBody>
          <a:bodyPr/>
          <a:lstStyle/>
          <a:p>
            <a:pPr marL="0" indent="0">
              <a:lnSpc>
                <a:spcPct val="100000"/>
              </a:lnSpc>
              <a:buNone/>
            </a:pPr>
            <a:r>
              <a:rPr lang="pl-PL" dirty="0"/>
              <a:t>Janusz Kowal -</a:t>
            </a:r>
          </a:p>
          <a:p>
            <a:pPr marL="0" indent="0">
              <a:lnSpc>
                <a:spcPct val="100000"/>
              </a:lnSpc>
              <a:buNone/>
            </a:pPr>
            <a:r>
              <a:rPr lang="pl-PL" dirty="0"/>
              <a:t>Rozprawka to wypowiedź, której „istotę stanowi pisemny wynik rozważań ucznia nad określonym problemem lub problemami rozpatrywanymi z różnych punktów widzenia; prezentuje stanowisko piszącego wobec jakiejś sprawy”. </a:t>
            </a:r>
            <a:endParaRPr lang="pl-PL" altLang="pl-PL" dirty="0"/>
          </a:p>
        </p:txBody>
      </p:sp>
    </p:spTree>
    <p:extLst>
      <p:ext uri="{BB962C8B-B14F-4D97-AF65-F5344CB8AC3E}">
        <p14:creationId xmlns:p14="http://schemas.microsoft.com/office/powerpoint/2010/main" val="130743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Rozprawka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857374"/>
            <a:ext cx="10515600" cy="4632326"/>
          </a:xfrm>
        </p:spPr>
        <p:txBody>
          <a:bodyPr>
            <a:normAutofit fontScale="85000" lnSpcReduction="20000"/>
          </a:bodyPr>
          <a:lstStyle/>
          <a:p>
            <a:pPr marL="0" indent="0">
              <a:lnSpc>
                <a:spcPct val="120000"/>
              </a:lnSpc>
              <a:buNone/>
            </a:pPr>
            <a:r>
              <a:rPr lang="pl-PL" dirty="0"/>
              <a:t>Anna </a:t>
            </a:r>
            <a:r>
              <a:rPr lang="pl-PL" dirty="0" err="1"/>
              <a:t>Tabisz</a:t>
            </a:r>
            <a:r>
              <a:rPr lang="pl-PL" dirty="0"/>
              <a:t>: </a:t>
            </a:r>
          </a:p>
          <a:p>
            <a:pPr marL="0" indent="0">
              <a:lnSpc>
                <a:spcPct val="120000"/>
              </a:lnSpc>
              <a:buNone/>
            </a:pPr>
            <a:r>
              <a:rPr lang="pl-PL" dirty="0"/>
              <a:t>Uczeń pisząc rozprawkę, „powinien najpierw przeprowadzić rozumowanie, czyli zebrać argumenty, uzasadnić je, przyjąć  pewną ich gradację, rozpatrzyć ewentualne kontrargumenty, ustalić związki między różnymi składnikami informacji, a następnie cały tok swojego myślenia uporządkować </a:t>
            </a:r>
            <a:r>
              <a:rPr lang="pl-PL" dirty="0" smtClean="0"/>
              <a:t/>
            </a:r>
            <a:br>
              <a:rPr lang="pl-PL" dirty="0" smtClean="0"/>
            </a:br>
            <a:r>
              <a:rPr lang="pl-PL" dirty="0" smtClean="0"/>
              <a:t>i </a:t>
            </a:r>
            <a:r>
              <a:rPr lang="pl-PL" dirty="0"/>
              <a:t>przedstawić w postaci skończonego tekstu”. </a:t>
            </a:r>
          </a:p>
          <a:p>
            <a:pPr marL="0" indent="0">
              <a:lnSpc>
                <a:spcPct val="120000"/>
              </a:lnSpc>
              <a:buNone/>
            </a:pPr>
            <a:r>
              <a:rPr lang="pl-PL" dirty="0"/>
              <a:t>Forma podawcza stosowana w rozprawce – „rozumowanie  wyróżnia </a:t>
            </a:r>
            <a:r>
              <a:rPr lang="pl-PL" dirty="0" smtClean="0"/>
              <a:t/>
            </a:r>
            <a:br>
              <a:rPr lang="pl-PL" dirty="0" smtClean="0"/>
            </a:br>
            <a:r>
              <a:rPr lang="pl-PL" dirty="0" smtClean="0"/>
              <a:t>z </a:t>
            </a:r>
            <a:r>
              <a:rPr lang="pl-PL" dirty="0"/>
              <a:t>wszystkich typów zamkniętość i złożoność struktury (…) charakteryzuje się najwyższym stopniem spójności myślowej, stąd jej najbardziej znamienną cechą jest duże nasycenie środkami więzi, które łączą zarówno poszczególne wypowiedzenia w obrębie racji i następstwa, jak i rację z następstwem”.</a:t>
            </a:r>
            <a:endParaRPr lang="pl-PL" altLang="pl-PL" dirty="0"/>
          </a:p>
        </p:txBody>
      </p:sp>
    </p:spTree>
    <p:extLst>
      <p:ext uri="{BB962C8B-B14F-4D97-AF65-F5344CB8AC3E}">
        <p14:creationId xmlns:p14="http://schemas.microsoft.com/office/powerpoint/2010/main" val="399734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838200" y="593725"/>
            <a:ext cx="10515600" cy="1325563"/>
          </a:xfrm>
        </p:spPr>
        <p:txBody>
          <a:bodyPr/>
          <a:lstStyle/>
          <a:p>
            <a:pPr eaLnBrk="1" hangingPunct="1"/>
            <a:r>
              <a:rPr lang="pl-PL" altLang="pl-PL" b="1" dirty="0">
                <a:latin typeface="Myriad Pro Cond" panose="020B0506030403020204" pitchFamily="34" charset="0"/>
              </a:rPr>
              <a:t>Typy rozprawek wg Marii </a:t>
            </a:r>
            <a:r>
              <a:rPr lang="pl-PL" altLang="pl-PL" b="1" dirty="0" err="1">
                <a:latin typeface="Myriad Pro Cond" panose="020B0506030403020204" pitchFamily="34" charset="0"/>
              </a:rPr>
              <a:t>Nagajowej</a:t>
            </a:r>
            <a:endParaRPr lang="pl-PL" altLang="pl-PL" b="1" dirty="0">
              <a:latin typeface="Myriad Pro Cond" panose="020B0506030403020204" pitchFamily="34" charset="0"/>
            </a:endParaRPr>
          </a:p>
        </p:txBody>
      </p:sp>
      <p:sp>
        <p:nvSpPr>
          <p:cNvPr id="34819" name="Rectangle 3"/>
          <p:cNvSpPr>
            <a:spLocks noGrp="1" noChangeArrowheads="1"/>
          </p:cNvSpPr>
          <p:nvPr>
            <p:ph idx="4294967295"/>
          </p:nvPr>
        </p:nvSpPr>
        <p:spPr>
          <a:xfrm>
            <a:off x="838200" y="1882775"/>
            <a:ext cx="10515600" cy="4351338"/>
          </a:xfrm>
        </p:spPr>
        <p:txBody>
          <a:bodyPr>
            <a:normAutofit/>
          </a:bodyPr>
          <a:lstStyle/>
          <a:p>
            <a:pPr eaLnBrk="1" hangingPunct="1">
              <a:lnSpc>
                <a:spcPct val="100000"/>
              </a:lnSpc>
            </a:pPr>
            <a:r>
              <a:rPr lang="pl-PL" altLang="pl-PL" sz="2400" b="1" dirty="0"/>
              <a:t>informacyjna </a:t>
            </a:r>
          </a:p>
          <a:p>
            <a:pPr eaLnBrk="1" hangingPunct="1">
              <a:lnSpc>
                <a:spcPct val="100000"/>
              </a:lnSpc>
              <a:buFontTx/>
              <a:buNone/>
            </a:pPr>
            <a:r>
              <a:rPr lang="pl-PL" altLang="pl-PL" sz="2400" dirty="0"/>
              <a:t>	(pytania zwierające informacje, do których należy się ustosunkować </a:t>
            </a:r>
            <a:r>
              <a:rPr lang="pl-PL" altLang="pl-PL" sz="2400" dirty="0" smtClean="0"/>
              <a:t/>
            </a:r>
            <a:br>
              <a:rPr lang="pl-PL" altLang="pl-PL" sz="2400" dirty="0" smtClean="0"/>
            </a:br>
            <a:r>
              <a:rPr lang="pl-PL" altLang="pl-PL" sz="2400" dirty="0" smtClean="0"/>
              <a:t>w </a:t>
            </a:r>
            <a:r>
              <a:rPr lang="pl-PL" altLang="pl-PL" sz="2400" dirty="0"/>
              <a:t>wypowiedzi; zmuszają do uzasadnienia tez i faktów, szukania zależności między informacjami (pytania polecenia: co?, jak?, jaki? dlaczego?, wskaż, skomentuj, uzasadnij, udowodnij, wyjaśnij) – pytania narzucają kierunek myślenia, </a:t>
            </a:r>
          </a:p>
          <a:p>
            <a:pPr eaLnBrk="1" hangingPunct="1">
              <a:lnSpc>
                <a:spcPct val="100000"/>
              </a:lnSpc>
            </a:pPr>
            <a:r>
              <a:rPr lang="pl-PL" altLang="pl-PL" sz="2400" b="1" dirty="0"/>
              <a:t>oceniająca </a:t>
            </a:r>
          </a:p>
          <a:p>
            <a:pPr eaLnBrk="1" hangingPunct="1">
              <a:lnSpc>
                <a:spcPct val="100000"/>
              </a:lnSpc>
              <a:buFontTx/>
              <a:buNone/>
            </a:pPr>
            <a:r>
              <a:rPr lang="pl-PL" altLang="pl-PL" sz="2400" dirty="0"/>
              <a:t>	(nie zawierająca tezy, lecz wskazanie przeprowadzenia rozumowania, które pozwala na sformułowanie wniosku na podstawie samodzielnie przez ucznia zgromadzonych danych (temat może rozpoczynać się od: czy?, czym?) </a:t>
            </a:r>
          </a:p>
          <a:p>
            <a:pPr eaLnBrk="1" hangingPunct="1">
              <a:lnSpc>
                <a:spcPct val="80000"/>
              </a:lnSpc>
              <a:buFontTx/>
              <a:buNone/>
            </a:pPr>
            <a:endParaRPr lang="pl-PL" altLang="pl-PL" sz="2400" dirty="0"/>
          </a:p>
        </p:txBody>
      </p:sp>
    </p:spTree>
    <p:extLst>
      <p:ext uri="{BB962C8B-B14F-4D97-AF65-F5344CB8AC3E}">
        <p14:creationId xmlns:p14="http://schemas.microsoft.com/office/powerpoint/2010/main" val="876723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838200" y="593725"/>
            <a:ext cx="10515600" cy="1325563"/>
          </a:xfrm>
        </p:spPr>
        <p:txBody>
          <a:bodyPr/>
          <a:lstStyle/>
          <a:p>
            <a:pPr eaLnBrk="1" hangingPunct="1"/>
            <a:r>
              <a:rPr lang="pl-PL" altLang="pl-PL" b="1" dirty="0">
                <a:latin typeface="Myriad Pro Cond" panose="020B0506030403020204" pitchFamily="34" charset="0"/>
              </a:rPr>
              <a:t>Kompozycja rozprawki</a:t>
            </a:r>
          </a:p>
        </p:txBody>
      </p:sp>
      <p:sp>
        <p:nvSpPr>
          <p:cNvPr id="33795" name="Rectangle 3"/>
          <p:cNvSpPr>
            <a:spLocks noGrp="1" noChangeArrowheads="1"/>
          </p:cNvSpPr>
          <p:nvPr>
            <p:ph idx="4294967295"/>
          </p:nvPr>
        </p:nvSpPr>
        <p:spPr>
          <a:xfrm>
            <a:off x="2971801" y="1898650"/>
            <a:ext cx="7313613" cy="4191000"/>
          </a:xfrm>
        </p:spPr>
        <p:txBody>
          <a:bodyPr>
            <a:normAutofit lnSpcReduction="10000"/>
          </a:bodyPr>
          <a:lstStyle/>
          <a:p>
            <a:pPr marL="342900" indent="-342900">
              <a:lnSpc>
                <a:spcPct val="80000"/>
              </a:lnSpc>
            </a:pPr>
            <a:r>
              <a:rPr lang="pl-PL" altLang="pl-PL" sz="2000" dirty="0"/>
              <a:t>teza (zdanie, twierdzenie, opinia), </a:t>
            </a:r>
          </a:p>
          <a:p>
            <a:pPr marL="342900" indent="-342900">
              <a:lnSpc>
                <a:spcPct val="80000"/>
              </a:lnSpc>
            </a:pPr>
            <a:r>
              <a:rPr lang="pl-PL" altLang="pl-PL" sz="2000" dirty="0"/>
              <a:t>argumenty (uzasadnienie), </a:t>
            </a:r>
          </a:p>
          <a:p>
            <a:pPr marL="342900" indent="-342900">
              <a:lnSpc>
                <a:spcPct val="80000"/>
              </a:lnSpc>
            </a:pPr>
            <a:r>
              <a:rPr lang="pl-PL" altLang="pl-PL" sz="2000" dirty="0"/>
              <a:t>potwierdzenie tezy (podsumowanie, zakończenie) - łatwiejsza</a:t>
            </a:r>
          </a:p>
          <a:p>
            <a:pPr marL="457200" indent="-457200">
              <a:lnSpc>
                <a:spcPct val="80000"/>
              </a:lnSpc>
            </a:pPr>
            <a:endParaRPr lang="pl-PL" altLang="pl-PL" sz="2000" dirty="0"/>
          </a:p>
          <a:p>
            <a:pPr marL="342900" indent="-342900">
              <a:lnSpc>
                <a:spcPct val="80000"/>
              </a:lnSpc>
            </a:pPr>
            <a:r>
              <a:rPr lang="pl-PL" altLang="pl-PL" sz="2000" dirty="0"/>
              <a:t>postawienie zagadnienia (wątpliwość, pytanie),</a:t>
            </a:r>
          </a:p>
          <a:p>
            <a:pPr marL="342900" indent="-342900">
              <a:lnSpc>
                <a:spcPct val="80000"/>
              </a:lnSpc>
            </a:pPr>
            <a:r>
              <a:rPr lang="pl-PL" altLang="pl-PL" sz="2000" dirty="0"/>
              <a:t>wyjaśnienie (argumenty, uzasadnianie), </a:t>
            </a:r>
          </a:p>
          <a:p>
            <a:pPr marL="342900" indent="-342900">
              <a:lnSpc>
                <a:spcPct val="80000"/>
              </a:lnSpc>
            </a:pPr>
            <a:r>
              <a:rPr lang="pl-PL" altLang="pl-PL" sz="2000" dirty="0"/>
              <a:t>teza (uogólnienie, stwierdzenie) </a:t>
            </a:r>
          </a:p>
          <a:p>
            <a:pPr marL="457200" indent="-457200">
              <a:lnSpc>
                <a:spcPct val="80000"/>
              </a:lnSpc>
            </a:pPr>
            <a:endParaRPr lang="pl-PL" altLang="pl-PL" sz="2000" dirty="0"/>
          </a:p>
          <a:p>
            <a:pPr marL="342900" indent="-342900">
              <a:lnSpc>
                <a:spcPct val="80000"/>
              </a:lnSpc>
            </a:pPr>
            <a:r>
              <a:rPr lang="pl-PL" altLang="pl-PL" sz="2000" dirty="0"/>
              <a:t>hipoteza (zdanie na temat stanu rzeczy jeszcze niedokładnie znanego),</a:t>
            </a:r>
          </a:p>
          <a:p>
            <a:pPr marL="342900" indent="-342900">
              <a:lnSpc>
                <a:spcPct val="80000"/>
              </a:lnSpc>
            </a:pPr>
            <a:r>
              <a:rPr lang="pl-PL" altLang="pl-PL" sz="2000" dirty="0"/>
              <a:t>argumenty (za i przeciw),</a:t>
            </a:r>
          </a:p>
          <a:p>
            <a:pPr marL="342900" indent="-342900">
              <a:lnSpc>
                <a:spcPct val="80000"/>
              </a:lnSpc>
            </a:pPr>
            <a:r>
              <a:rPr lang="pl-PL" altLang="pl-PL" sz="2000" dirty="0"/>
              <a:t>teza</a:t>
            </a:r>
          </a:p>
        </p:txBody>
      </p:sp>
      <p:sp>
        <p:nvSpPr>
          <p:cNvPr id="33796" name="AutoShape 4"/>
          <p:cNvSpPr>
            <a:spLocks noChangeArrowheads="1"/>
          </p:cNvSpPr>
          <p:nvPr/>
        </p:nvSpPr>
        <p:spPr bwMode="auto">
          <a:xfrm rot="-5400000">
            <a:off x="1905000" y="1974850"/>
            <a:ext cx="381000" cy="533400"/>
          </a:xfrm>
          <a:prstGeom prst="down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p>
        </p:txBody>
      </p:sp>
      <p:sp>
        <p:nvSpPr>
          <p:cNvPr id="33797" name="AutoShape 5"/>
          <p:cNvSpPr>
            <a:spLocks noChangeArrowheads="1"/>
          </p:cNvSpPr>
          <p:nvPr/>
        </p:nvSpPr>
        <p:spPr bwMode="auto">
          <a:xfrm rot="-5400000">
            <a:off x="1905000" y="3422650"/>
            <a:ext cx="381000" cy="533400"/>
          </a:xfrm>
          <a:prstGeom prst="down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p>
        </p:txBody>
      </p:sp>
      <p:sp>
        <p:nvSpPr>
          <p:cNvPr id="33798" name="AutoShape 6"/>
          <p:cNvSpPr>
            <a:spLocks noChangeArrowheads="1"/>
          </p:cNvSpPr>
          <p:nvPr/>
        </p:nvSpPr>
        <p:spPr bwMode="auto">
          <a:xfrm rot="-5400000">
            <a:off x="1905000" y="4641850"/>
            <a:ext cx="381000" cy="533400"/>
          </a:xfrm>
          <a:prstGeom prst="downArrow">
            <a:avLst>
              <a:gd name="adj1" fmla="val 50000"/>
              <a:gd name="adj2" fmla="val 3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pl-PL" altLang="pl-PL"/>
          </a:p>
        </p:txBody>
      </p:sp>
    </p:spTree>
    <p:extLst>
      <p:ext uri="{BB962C8B-B14F-4D97-AF65-F5344CB8AC3E}">
        <p14:creationId xmlns:p14="http://schemas.microsoft.com/office/powerpoint/2010/main" val="3355428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93725"/>
            <a:ext cx="10515600" cy="1325563"/>
          </a:xfrm>
        </p:spPr>
        <p:txBody>
          <a:bodyPr/>
          <a:lstStyle/>
          <a:p>
            <a:r>
              <a:rPr lang="pl-PL" dirty="0">
                <a:latin typeface="Myriad Pro Cond" panose="020B0506030403020204" pitchFamily="34" charset="0"/>
              </a:rPr>
              <a:t>Rozprawka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861457"/>
            <a:ext cx="10515600" cy="4315506"/>
          </a:xfrm>
        </p:spPr>
        <p:txBody>
          <a:bodyPr>
            <a:normAutofit/>
          </a:bodyPr>
          <a:lstStyle/>
          <a:p>
            <a:pPr marL="0" indent="0" algn="ctr">
              <a:buNone/>
            </a:pPr>
            <a:endParaRPr lang="pl-PL" altLang="pl-PL" sz="4000" dirty="0"/>
          </a:p>
          <a:p>
            <a:pPr marL="0" indent="0" algn="ctr">
              <a:buNone/>
            </a:pPr>
            <a:r>
              <a:rPr lang="pl-PL" altLang="pl-PL" sz="4000" b="1" dirty="0">
                <a:latin typeface="Myriad Pro Cond" panose="020B0506030403020204" pitchFamily="34" charset="0"/>
              </a:rPr>
              <a:t>W praktyce szkolnej rozprawka to pisemny wynik rozważań na dany temat</a:t>
            </a:r>
          </a:p>
        </p:txBody>
      </p:sp>
    </p:spTree>
    <p:extLst>
      <p:ext uri="{BB962C8B-B14F-4D97-AF65-F5344CB8AC3E}">
        <p14:creationId xmlns:p14="http://schemas.microsoft.com/office/powerpoint/2010/main" val="456325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C8AE013-A2B9-4F75-8A66-909C5217800D}"/>
              </a:ext>
            </a:extLst>
          </p:cNvPr>
          <p:cNvSpPr>
            <a:spLocks noGrp="1"/>
          </p:cNvSpPr>
          <p:nvPr>
            <p:ph type="title"/>
          </p:nvPr>
        </p:nvSpPr>
        <p:spPr/>
        <p:txBody>
          <a:bodyPr/>
          <a:lstStyle/>
          <a:p>
            <a:r>
              <a:rPr lang="pl-PL" b="1" dirty="0">
                <a:latin typeface="Myriad Pro Cond" panose="020B0506030403020204" pitchFamily="34" charset="0"/>
              </a:rPr>
              <a:t>Szkic krytyczny – </a:t>
            </a:r>
          </a:p>
        </p:txBody>
      </p:sp>
      <p:sp>
        <p:nvSpPr>
          <p:cNvPr id="3" name="Symbol zastępczy tekstu 2">
            <a:extLst>
              <a:ext uri="{FF2B5EF4-FFF2-40B4-BE49-F238E27FC236}">
                <a16:creationId xmlns:a16="http://schemas.microsoft.com/office/drawing/2014/main" xmlns="" id="{99C84CE3-2E8C-492F-9FF9-F8C5E77FE61E}"/>
              </a:ext>
            </a:extLst>
          </p:cNvPr>
          <p:cNvSpPr>
            <a:spLocks noGrp="1"/>
          </p:cNvSpPr>
          <p:nvPr>
            <p:ph type="body" idx="1"/>
          </p:nvPr>
        </p:nvSpPr>
        <p:spPr/>
        <p:txBody>
          <a:bodyPr/>
          <a:lstStyle/>
          <a:p>
            <a:r>
              <a:rPr lang="pl-PL" dirty="0">
                <a:latin typeface="Myriad Pro Cond" panose="020B0506030403020204" pitchFamily="34" charset="0"/>
              </a:rPr>
              <a:t>między rozprawką a esejem</a:t>
            </a:r>
          </a:p>
        </p:txBody>
      </p:sp>
    </p:spTree>
    <p:extLst>
      <p:ext uri="{BB962C8B-B14F-4D97-AF65-F5344CB8AC3E}">
        <p14:creationId xmlns:p14="http://schemas.microsoft.com/office/powerpoint/2010/main" val="3496237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EEFEED-E622-4667-88EF-F2D2AD476B97}"/>
              </a:ext>
            </a:extLst>
          </p:cNvPr>
          <p:cNvSpPr>
            <a:spLocks noGrp="1"/>
          </p:cNvSpPr>
          <p:nvPr>
            <p:ph type="title"/>
          </p:nvPr>
        </p:nvSpPr>
        <p:spPr/>
        <p:txBody>
          <a:bodyPr>
            <a:normAutofit/>
          </a:bodyPr>
          <a:lstStyle/>
          <a:p>
            <a:r>
              <a:rPr lang="pl-PL" b="1" dirty="0">
                <a:latin typeface="Myriad Pro Cond" panose="020B0506030403020204" pitchFamily="34" charset="0"/>
              </a:rPr>
              <a:t>Między rozprawką a esejem… </a:t>
            </a:r>
            <a:r>
              <a:rPr lang="pl-PL" b="1" dirty="0" smtClean="0">
                <a:latin typeface="Myriad Pro Cond" panose="020B0506030403020204" pitchFamily="34" charset="0"/>
              </a:rPr>
              <a:t/>
            </a:r>
            <a:br>
              <a:rPr lang="pl-PL" b="1" dirty="0" smtClean="0">
                <a:latin typeface="Myriad Pro Cond" panose="020B0506030403020204" pitchFamily="34" charset="0"/>
              </a:rPr>
            </a:br>
            <a:r>
              <a:rPr lang="pl-PL" b="1" dirty="0" smtClean="0">
                <a:latin typeface="Myriad Pro Cond" panose="020B0506030403020204" pitchFamily="34" charset="0"/>
              </a:rPr>
              <a:t>Szkic </a:t>
            </a:r>
            <a:r>
              <a:rPr lang="pl-PL" b="1" dirty="0">
                <a:latin typeface="Myriad Pro Cond" panose="020B0506030403020204" pitchFamily="34" charset="0"/>
              </a:rPr>
              <a:t>krytyczny</a:t>
            </a:r>
          </a:p>
        </p:txBody>
      </p:sp>
      <p:sp>
        <p:nvSpPr>
          <p:cNvPr id="3" name="Podtytuł 2">
            <a:extLst>
              <a:ext uri="{FF2B5EF4-FFF2-40B4-BE49-F238E27FC236}">
                <a16:creationId xmlns:a16="http://schemas.microsoft.com/office/drawing/2014/main" xmlns="" id="{E59AC802-0D95-4490-A8C3-DDB42E16EDFD}"/>
              </a:ext>
            </a:extLst>
          </p:cNvPr>
          <p:cNvSpPr>
            <a:spLocks noGrp="1"/>
          </p:cNvSpPr>
          <p:nvPr>
            <p:ph type="body" idx="1"/>
          </p:nvPr>
        </p:nvSpPr>
        <p:spPr/>
        <p:txBody>
          <a:bodyPr/>
          <a:lstStyle/>
          <a:p>
            <a:r>
              <a:rPr lang="pl-PL" dirty="0">
                <a:latin typeface="Myriad Pro Cond" panose="020B0506030403020204" pitchFamily="34" charset="0"/>
              </a:rPr>
              <a:t>na lekcjach języka polskiego w szkole ponadpodstawowej</a:t>
            </a:r>
          </a:p>
        </p:txBody>
      </p:sp>
    </p:spTree>
    <p:extLst>
      <p:ext uri="{BB962C8B-B14F-4D97-AF65-F5344CB8AC3E}">
        <p14:creationId xmlns:p14="http://schemas.microsoft.com/office/powerpoint/2010/main" val="4017041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7643729-550E-404B-AB73-BE34769857F6}"/>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Esej</a:t>
            </a:r>
          </a:p>
        </p:txBody>
      </p:sp>
      <p:sp>
        <p:nvSpPr>
          <p:cNvPr id="3" name="Symbol zastępczy zawartości 2">
            <a:extLst>
              <a:ext uri="{FF2B5EF4-FFF2-40B4-BE49-F238E27FC236}">
                <a16:creationId xmlns:a16="http://schemas.microsoft.com/office/drawing/2014/main" xmlns="" id="{8CCC6A38-E448-4477-9739-E2E8E3E3F7C1}"/>
              </a:ext>
            </a:extLst>
          </p:cNvPr>
          <p:cNvSpPr>
            <a:spLocks noGrp="1"/>
          </p:cNvSpPr>
          <p:nvPr>
            <p:ph idx="4294967295"/>
          </p:nvPr>
        </p:nvSpPr>
        <p:spPr>
          <a:xfrm>
            <a:off x="838200" y="1755774"/>
            <a:ext cx="10515600" cy="4962526"/>
          </a:xfrm>
        </p:spPr>
        <p:txBody>
          <a:bodyPr>
            <a:normAutofit fontScale="70000" lnSpcReduction="20000"/>
          </a:bodyPr>
          <a:lstStyle/>
          <a:p>
            <a:pPr marL="0" indent="0">
              <a:buNone/>
            </a:pPr>
            <a:r>
              <a:rPr lang="pl-PL" sz="2600" b="1" i="1" dirty="0"/>
              <a:t>„Nadal lepiej wiadomo, czym to nie jest, niż czym jest”</a:t>
            </a:r>
            <a:r>
              <a:rPr lang="pl-PL" sz="2600" i="1" dirty="0"/>
              <a:t> </a:t>
            </a:r>
          </a:p>
          <a:p>
            <a:pPr marL="0" indent="0" algn="r">
              <a:buNone/>
            </a:pPr>
            <a:r>
              <a:rPr lang="pl-PL" sz="1400" dirty="0"/>
              <a:t>Cz. Miłosz, </a:t>
            </a:r>
            <a:r>
              <a:rPr lang="pl-PL" sz="1400" i="1" dirty="0"/>
              <a:t>Ogród nauk, </a:t>
            </a:r>
            <a:r>
              <a:rPr lang="pl-PL" sz="1400" dirty="0"/>
              <a:t>Lublin </a:t>
            </a:r>
            <a:r>
              <a:rPr lang="pl-PL" sz="1400" dirty="0" smtClean="0"/>
              <a:t>1986</a:t>
            </a:r>
          </a:p>
          <a:p>
            <a:pPr marL="0" indent="0" algn="r">
              <a:buNone/>
            </a:pPr>
            <a:endParaRPr lang="pl-PL" sz="1400" dirty="0"/>
          </a:p>
          <a:p>
            <a:pPr marL="0" indent="0">
              <a:lnSpc>
                <a:spcPct val="120000"/>
              </a:lnSpc>
              <a:buNone/>
            </a:pPr>
            <a:r>
              <a:rPr lang="pl-PL" sz="2600" dirty="0"/>
              <a:t>„Esej jest chyba mniej formą, bardziej pewną postawą filozoficzną, sprzyjającą luźnej kompozycji. Jest to postawa zadumy nad sprawami ludzkimi, spoglądania na aktualność z dystansu, przy czym melancholia, sceptycyzm, humor, pobłażliwość należą do stałych ingredientów.” </a:t>
            </a:r>
          </a:p>
          <a:p>
            <a:pPr marL="0" indent="0" algn="r">
              <a:lnSpc>
                <a:spcPct val="120000"/>
              </a:lnSpc>
              <a:buNone/>
            </a:pPr>
            <a:r>
              <a:rPr lang="pl-PL" sz="1400" dirty="0"/>
              <a:t>Czesław Miłosz, </a:t>
            </a:r>
            <a:r>
              <a:rPr lang="pl-PL" sz="1400" i="1" dirty="0"/>
              <a:t>Proza</a:t>
            </a:r>
            <a:r>
              <a:rPr lang="pl-PL" sz="1400" dirty="0"/>
              <a:t>, „Kultura”, 1961 nr 11</a:t>
            </a:r>
          </a:p>
          <a:p>
            <a:pPr marL="0" indent="0">
              <a:lnSpc>
                <a:spcPct val="120000"/>
              </a:lnSpc>
              <a:buNone/>
            </a:pPr>
            <a:r>
              <a:rPr lang="pl-PL" dirty="0"/>
              <a:t>„Esej nie powołuje do życia fikcyjnych światów [...] Składnikami dyskursu eseistycznego są bardzo rozmaite i różnorodne elementy: anegdoty autobiograficzne i historyczne, reminiscencje z lektur, cytaty, streszczenia, interpretacje dzieł literackich, obrazów itp., refleksje, komentarze, głosy</a:t>
            </a:r>
            <a:r>
              <a:rPr lang="pl-PL" dirty="0" smtClean="0"/>
              <a:t>.„</a:t>
            </a:r>
          </a:p>
          <a:p>
            <a:pPr marL="0" indent="0">
              <a:buNone/>
            </a:pPr>
            <a:r>
              <a:rPr lang="pl-PL" dirty="0" smtClean="0"/>
              <a:t> </a:t>
            </a:r>
            <a:endParaRPr lang="pl-PL" dirty="0"/>
          </a:p>
          <a:p>
            <a:pPr marL="0" indent="0" algn="r">
              <a:buNone/>
            </a:pPr>
            <a:r>
              <a:rPr lang="pl-PL" sz="1400" dirty="0"/>
              <a:t>Kazimierz Wyka, </a:t>
            </a:r>
            <a:r>
              <a:rPr lang="pl-PL" sz="1400" i="1" dirty="0"/>
              <a:t>Życie na niby</a:t>
            </a:r>
            <a:endParaRPr lang="pl-PL" sz="1400" dirty="0"/>
          </a:p>
          <a:p>
            <a:pPr marL="0" indent="0" algn="just">
              <a:buNone/>
            </a:pPr>
            <a:endParaRPr lang="pl-PL" sz="1800" dirty="0"/>
          </a:p>
          <a:p>
            <a:pPr marL="0" indent="0">
              <a:buNone/>
            </a:pPr>
            <a:r>
              <a:rPr lang="pl-PL" dirty="0"/>
              <a:t>„Esej to literackie przygody uniwersalnego rozumu</a:t>
            </a:r>
            <a:r>
              <a:rPr lang="pl-PL" dirty="0" smtClean="0"/>
              <a:t>.”</a:t>
            </a:r>
          </a:p>
          <a:p>
            <a:pPr marL="0" indent="0">
              <a:buNone/>
            </a:pPr>
            <a:r>
              <a:rPr lang="pl-PL" dirty="0" smtClean="0"/>
              <a:t> </a:t>
            </a:r>
            <a:endParaRPr lang="pl-PL" dirty="0"/>
          </a:p>
          <a:p>
            <a:pPr marL="0" indent="0" algn="r">
              <a:buNone/>
            </a:pPr>
            <a:r>
              <a:rPr lang="pl-PL" sz="1400" dirty="0"/>
              <a:t>S. Jastrzębski, </a:t>
            </a:r>
            <a:r>
              <a:rPr lang="pl-PL" sz="1400" i="1" dirty="0"/>
              <a:t>O eseistyce Stanisława Lema, </a:t>
            </a:r>
            <a:r>
              <a:rPr lang="pl-PL" sz="1400" dirty="0"/>
              <a:t>[w:] </a:t>
            </a:r>
            <a:r>
              <a:rPr lang="pl-PL" sz="1400" i="1" dirty="0"/>
              <a:t>Polski esej. Studia, </a:t>
            </a:r>
            <a:r>
              <a:rPr lang="pl-PL" sz="1400" dirty="0"/>
              <a:t>M. Wyka (red.), Kraków 1991</a:t>
            </a:r>
          </a:p>
          <a:p>
            <a:endParaRPr lang="pl-PL" dirty="0"/>
          </a:p>
        </p:txBody>
      </p:sp>
    </p:spTree>
    <p:extLst>
      <p:ext uri="{BB962C8B-B14F-4D97-AF65-F5344CB8AC3E}">
        <p14:creationId xmlns:p14="http://schemas.microsoft.com/office/powerpoint/2010/main" val="387641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Esej</a:t>
            </a:r>
          </a:p>
        </p:txBody>
      </p:sp>
      <p:sp>
        <p:nvSpPr>
          <p:cNvPr id="3" name="Symbol zastępczy zawartości 2">
            <a:extLst>
              <a:ext uri="{FF2B5EF4-FFF2-40B4-BE49-F238E27FC236}">
                <a16:creationId xmlns:a16="http://schemas.microsoft.com/office/drawing/2014/main" xmlns="" id="{A430488E-582B-40A9-94F2-38C2D5D3E69C}"/>
              </a:ext>
            </a:extLst>
          </p:cNvPr>
          <p:cNvSpPr>
            <a:spLocks noGrp="1"/>
          </p:cNvSpPr>
          <p:nvPr>
            <p:ph idx="4294967295"/>
          </p:nvPr>
        </p:nvSpPr>
        <p:spPr>
          <a:xfrm>
            <a:off x="838200" y="1882775"/>
            <a:ext cx="10515600" cy="4351338"/>
          </a:xfrm>
        </p:spPr>
        <p:txBody>
          <a:bodyPr>
            <a:normAutofit fontScale="70000" lnSpcReduction="20000"/>
          </a:bodyPr>
          <a:lstStyle/>
          <a:p>
            <a:pPr marL="0" indent="0">
              <a:lnSpc>
                <a:spcPct val="120000"/>
              </a:lnSpc>
              <a:buNone/>
            </a:pPr>
            <a:r>
              <a:rPr lang="pl-PL" b="1" dirty="0"/>
              <a:t>Esej </a:t>
            </a:r>
            <a:r>
              <a:rPr lang="pl-PL" dirty="0"/>
              <a:t>– (ang. </a:t>
            </a:r>
            <a:r>
              <a:rPr lang="pl-PL" dirty="0" err="1"/>
              <a:t>essay</a:t>
            </a:r>
            <a:r>
              <a:rPr lang="pl-PL" dirty="0"/>
              <a:t>, fr. </a:t>
            </a:r>
            <a:r>
              <a:rPr lang="pl-PL" dirty="0" err="1"/>
              <a:t>essai</a:t>
            </a:r>
            <a:r>
              <a:rPr lang="pl-PL" dirty="0"/>
              <a:t>, czyli „próba”) </a:t>
            </a:r>
            <a:r>
              <a:rPr lang="pl-PL" b="1" dirty="0"/>
              <a:t>szkic</a:t>
            </a:r>
            <a:r>
              <a:rPr lang="pl-PL" dirty="0"/>
              <a:t> filozoficzny, naukowy, publicystyczny lub </a:t>
            </a:r>
            <a:r>
              <a:rPr lang="pl-PL" b="1" dirty="0"/>
              <a:t>krytyczny</a:t>
            </a:r>
            <a:r>
              <a:rPr lang="pl-PL" dirty="0"/>
              <a:t>, zazwyczaj pisany prozą, swobodnie rozwijający interpretację jakiegoś zjawiska lub dociekanie problemu, eksponujący podmiotowy punkt widzenia oraz dbałość o piękny oryginalny sposób przekazu. </a:t>
            </a:r>
          </a:p>
          <a:p>
            <a:pPr marL="0" indent="0">
              <a:lnSpc>
                <a:spcPct val="120000"/>
              </a:lnSpc>
              <a:buNone/>
            </a:pPr>
            <a:r>
              <a:rPr lang="pl-PL" dirty="0"/>
              <a:t>Wywód myślowy zawarty w eseju w małym na ogół stopniu respektuje standardowe metody rozumowań. Obok związków logicznych występują </a:t>
            </a:r>
            <a:r>
              <a:rPr lang="pl-PL" dirty="0" smtClean="0"/>
              <a:t>w </a:t>
            </a:r>
            <a:r>
              <a:rPr lang="pl-PL" dirty="0"/>
              <a:t>nim nie skrępowane rygorami naukowymi skojarzenia pomysłów, a obok zdań weryfikowalnych – poetyckie obrazy, paradoksalne sformułowania, błyskotliwe aforyzmy, nierzadko elementy narracyjne lub liryczno-refleksyjne.</a:t>
            </a:r>
          </a:p>
          <a:p>
            <a:pPr marL="0" indent="0">
              <a:lnSpc>
                <a:spcPct val="120000"/>
              </a:lnSpc>
              <a:buNone/>
            </a:pPr>
            <a:r>
              <a:rPr lang="pl-PL" dirty="0"/>
              <a:t>Skrajne formy eseju to z jednej strony wypowiedź na pograniczu prozy poetyckiej, z drugiej zaś naukowa rozprawa lub traktat filozoficzny.</a:t>
            </a:r>
          </a:p>
          <a:p>
            <a:pPr marL="0" indent="0" algn="r">
              <a:buNone/>
            </a:pPr>
            <a:endParaRPr lang="pl-PL" sz="1600" dirty="0"/>
          </a:p>
          <a:p>
            <a:pPr marL="0" indent="0" algn="r">
              <a:buNone/>
            </a:pPr>
            <a:r>
              <a:rPr lang="pl-PL" sz="1600" dirty="0"/>
              <a:t>Na podst. </a:t>
            </a:r>
            <a:r>
              <a:rPr lang="pl-PL" sz="1600" i="1" dirty="0"/>
              <a:t>Słownika terminów literackich</a:t>
            </a:r>
            <a:r>
              <a:rPr lang="pl-PL" sz="1600" dirty="0"/>
              <a:t> pod red. J. Sławińskiego</a:t>
            </a:r>
            <a:endParaRPr lang="pl-PL" dirty="0"/>
          </a:p>
        </p:txBody>
      </p:sp>
    </p:spTree>
    <p:extLst>
      <p:ext uri="{BB962C8B-B14F-4D97-AF65-F5344CB8AC3E}">
        <p14:creationId xmlns:p14="http://schemas.microsoft.com/office/powerpoint/2010/main" val="2413038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4AC43A-7199-4D4E-9F3B-5A17637119F0}"/>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Esej - temat</a:t>
            </a:r>
          </a:p>
        </p:txBody>
      </p:sp>
      <p:sp>
        <p:nvSpPr>
          <p:cNvPr id="5" name="Symbol zastępczy zawartości 4">
            <a:extLst>
              <a:ext uri="{FF2B5EF4-FFF2-40B4-BE49-F238E27FC236}">
                <a16:creationId xmlns:a16="http://schemas.microsoft.com/office/drawing/2014/main" xmlns="" id="{FE9FDACE-5776-41A1-A677-258AEBF37995}"/>
              </a:ext>
            </a:extLst>
          </p:cNvPr>
          <p:cNvSpPr>
            <a:spLocks noGrp="1"/>
          </p:cNvSpPr>
          <p:nvPr>
            <p:ph idx="4294967295"/>
          </p:nvPr>
        </p:nvSpPr>
        <p:spPr>
          <a:xfrm>
            <a:off x="838200" y="1381125"/>
            <a:ext cx="10515600" cy="4351338"/>
          </a:xfrm>
        </p:spPr>
        <p:txBody>
          <a:bodyPr>
            <a:normAutofit/>
          </a:bodyPr>
          <a:lstStyle/>
          <a:p>
            <a:pPr marL="0" indent="0">
              <a:buNone/>
            </a:pPr>
            <a:endParaRPr lang="pl-PL" dirty="0"/>
          </a:p>
          <a:p>
            <a:pPr marL="0" indent="0">
              <a:buNone/>
            </a:pPr>
            <a:r>
              <a:rPr lang="pl-PL" dirty="0"/>
              <a:t>Porusza różnorodne, ale doniosłe problemy egzystencjalne, akcentuje osobisty charakter rozważań i wykorzystuje różne sposoby uprawiania refleksji, posługując się niemal wszystkimi środkami języka poetyckiego.</a:t>
            </a:r>
          </a:p>
          <a:p>
            <a:pPr marL="0" indent="0">
              <a:buNone/>
            </a:pPr>
            <a:endParaRPr lang="pl-PL" dirty="0"/>
          </a:p>
          <a:p>
            <a:pPr marL="0" indent="0" algn="r">
              <a:spcBef>
                <a:spcPts val="0"/>
              </a:spcBef>
              <a:buNone/>
            </a:pPr>
            <a:r>
              <a:rPr lang="pl-PL" sz="1600" dirty="0" smtClean="0"/>
              <a:t>Dybciak </a:t>
            </a:r>
            <a:r>
              <a:rPr lang="pl-PL" sz="1600" dirty="0"/>
              <a:t>K., </a:t>
            </a:r>
            <a:r>
              <a:rPr lang="pl-PL" sz="1600" i="1" dirty="0"/>
              <a:t>Wokół czy w centrum literatury?</a:t>
            </a:r>
            <a:r>
              <a:rPr lang="pl-PL" sz="1600" dirty="0"/>
              <a:t>, Warszawa 2016.</a:t>
            </a:r>
            <a:endParaRPr lang="pl-PL" sz="1600" i="1" dirty="0"/>
          </a:p>
          <a:p>
            <a:pPr marL="354013" indent="-354013" algn="r">
              <a:buFont typeface="Wingdings" panose="05000000000000000000" pitchFamily="2" charset="2"/>
              <a:buChar char="Ø"/>
            </a:pPr>
            <a:endParaRPr lang="pl-PL" dirty="0"/>
          </a:p>
        </p:txBody>
      </p:sp>
    </p:spTree>
    <p:extLst>
      <p:ext uri="{BB962C8B-B14F-4D97-AF65-F5344CB8AC3E}">
        <p14:creationId xmlns:p14="http://schemas.microsoft.com/office/powerpoint/2010/main" val="2529758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Tekst krytyczny </a:t>
            </a:r>
          </a:p>
        </p:txBody>
      </p:sp>
      <p:sp>
        <p:nvSpPr>
          <p:cNvPr id="3" name="Symbol zastępczy zawartości 2">
            <a:extLst>
              <a:ext uri="{FF2B5EF4-FFF2-40B4-BE49-F238E27FC236}">
                <a16:creationId xmlns:a16="http://schemas.microsoft.com/office/drawing/2014/main" xmlns="" id="{A430488E-582B-40A9-94F2-38C2D5D3E69C}"/>
              </a:ext>
            </a:extLst>
          </p:cNvPr>
          <p:cNvSpPr>
            <a:spLocks noGrp="1"/>
          </p:cNvSpPr>
          <p:nvPr>
            <p:ph idx="4294967295"/>
          </p:nvPr>
        </p:nvSpPr>
        <p:spPr>
          <a:xfrm>
            <a:off x="838200" y="1260475"/>
            <a:ext cx="10515600" cy="4351338"/>
          </a:xfrm>
        </p:spPr>
        <p:txBody>
          <a:bodyPr>
            <a:normAutofit/>
          </a:bodyPr>
          <a:lstStyle/>
          <a:p>
            <a:pPr marL="0" indent="0">
              <a:buNone/>
            </a:pPr>
            <a:endParaRPr lang="pl-PL" sz="3600" dirty="0"/>
          </a:p>
          <a:p>
            <a:pPr marL="0" indent="0">
              <a:spcAft>
                <a:spcPts val="1000"/>
              </a:spcAft>
              <a:buNone/>
            </a:pPr>
            <a:r>
              <a:rPr lang="pl-PL" sz="3200" dirty="0"/>
              <a:t>„tekst krytyczny podkreśla dynamiczną i &lt;&lt;wspólnotową&gt;&gt; istotę literatury, akcentuje więc </a:t>
            </a:r>
            <a:r>
              <a:rPr lang="pl-PL" sz="3200" b="1" dirty="0"/>
              <a:t>dialogowe relacje  </a:t>
            </a:r>
            <a:r>
              <a:rPr lang="pl-PL" sz="3200" b="1" dirty="0" err="1"/>
              <a:t>międzytekstowe</a:t>
            </a:r>
            <a:r>
              <a:rPr lang="pl-PL" sz="3200" dirty="0"/>
              <a:t>. Metaforycznie mówiąc, krytyka jest rozmową literatury. </a:t>
            </a:r>
          </a:p>
          <a:p>
            <a:pPr marL="0" indent="0" algn="r">
              <a:spcBef>
                <a:spcPts val="0"/>
              </a:spcBef>
              <a:buNone/>
            </a:pPr>
            <a:r>
              <a:rPr lang="pl-PL" sz="1600" dirty="0" smtClean="0"/>
              <a:t>Dybciak </a:t>
            </a:r>
            <a:r>
              <a:rPr lang="pl-PL" sz="1600" dirty="0"/>
              <a:t>K., </a:t>
            </a:r>
            <a:r>
              <a:rPr lang="pl-PL" sz="1600" i="1" dirty="0"/>
              <a:t>Wokół czy w centrum literatury?</a:t>
            </a:r>
            <a:r>
              <a:rPr lang="pl-PL" sz="1600" dirty="0"/>
              <a:t>, Warszawa 2016.</a:t>
            </a:r>
            <a:endParaRPr lang="pl-PL" sz="1600" i="1" dirty="0"/>
          </a:p>
          <a:p>
            <a:pPr algn="r"/>
            <a:endParaRPr lang="pl-PL" dirty="0"/>
          </a:p>
        </p:txBody>
      </p:sp>
    </p:spTree>
    <p:extLst>
      <p:ext uri="{BB962C8B-B14F-4D97-AF65-F5344CB8AC3E}">
        <p14:creationId xmlns:p14="http://schemas.microsoft.com/office/powerpoint/2010/main" val="3251529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49660" y="593725"/>
            <a:ext cx="10515600" cy="1325563"/>
          </a:xfrm>
        </p:spPr>
        <p:txBody>
          <a:bodyPr/>
          <a:lstStyle/>
          <a:p>
            <a:r>
              <a:rPr lang="pl-PL" b="1" dirty="0">
                <a:latin typeface="Myriad Pro Cond" panose="020B0506030403020204" pitchFamily="34" charset="0"/>
              </a:rPr>
              <a:t>Sytuacja krytycznoliteracka</a:t>
            </a:r>
          </a:p>
        </p:txBody>
      </p:sp>
      <p:sp>
        <p:nvSpPr>
          <p:cNvPr id="5" name="Symbol zastępczy zawartości 4">
            <a:extLst>
              <a:ext uri="{FF2B5EF4-FFF2-40B4-BE49-F238E27FC236}">
                <a16:creationId xmlns:a16="http://schemas.microsoft.com/office/drawing/2014/main" xmlns="" id="{369216D2-E323-4527-A936-BA287CD3C8AE}"/>
              </a:ext>
            </a:extLst>
          </p:cNvPr>
          <p:cNvSpPr>
            <a:spLocks noGrp="1"/>
          </p:cNvSpPr>
          <p:nvPr>
            <p:ph sz="half" idx="4294967295"/>
          </p:nvPr>
        </p:nvSpPr>
        <p:spPr>
          <a:xfrm>
            <a:off x="7445545" y="1893888"/>
            <a:ext cx="4422775" cy="4518025"/>
          </a:xfrm>
        </p:spPr>
        <p:txBody>
          <a:bodyPr/>
          <a:lstStyle/>
          <a:p>
            <a:pPr marL="0" indent="0">
              <a:buNone/>
            </a:pPr>
            <a:r>
              <a:rPr lang="pl-PL" dirty="0"/>
              <a:t>to układ, w którym dochodzi do bezpośredniego dialogu tekstów z zaangażowaniem możliwie największej przestrzeni bezpośrednich zależności </a:t>
            </a:r>
            <a:r>
              <a:rPr lang="pl-PL" dirty="0" err="1"/>
              <a:t>międzytekstowych</a:t>
            </a:r>
            <a:r>
              <a:rPr lang="pl-PL" dirty="0"/>
              <a:t> i ujawnieniem dialogu języków</a:t>
            </a:r>
          </a:p>
          <a:p>
            <a:pPr marL="0" indent="0">
              <a:buNone/>
            </a:pPr>
            <a:endParaRPr lang="pl-PL" dirty="0"/>
          </a:p>
          <a:p>
            <a:pPr marL="0" indent="0" algn="r">
              <a:spcBef>
                <a:spcPts val="0"/>
              </a:spcBef>
              <a:buNone/>
            </a:pPr>
            <a:r>
              <a:rPr lang="pl-PL" sz="1600" dirty="0"/>
              <a:t>Dybciak K., </a:t>
            </a:r>
            <a:r>
              <a:rPr lang="pl-PL" sz="1600" i="1" dirty="0"/>
              <a:t>Wokół czy w centrum literatury?</a:t>
            </a:r>
            <a:r>
              <a:rPr lang="pl-PL" sz="1600" dirty="0"/>
              <a:t>, Warszawa 2016.</a:t>
            </a:r>
            <a:endParaRPr lang="pl-PL" sz="1600" i="1" dirty="0"/>
          </a:p>
        </p:txBody>
      </p:sp>
      <p:pic>
        <p:nvPicPr>
          <p:cNvPr id="4" name="Obraz 3">
            <a:extLst>
              <a:ext uri="{FF2B5EF4-FFF2-40B4-BE49-F238E27FC236}">
                <a16:creationId xmlns:a16="http://schemas.microsoft.com/office/drawing/2014/main" xmlns="" id="{80CE9C7C-5063-4E72-A468-258C87FD4A69}"/>
              </a:ext>
            </a:extLst>
          </p:cNvPr>
          <p:cNvPicPr>
            <a:picLocks noChangeAspect="1"/>
          </p:cNvPicPr>
          <p:nvPr/>
        </p:nvPicPr>
        <p:blipFill rotWithShape="1">
          <a:blip r:embed="rId2"/>
          <a:srcRect l="15706" t="5984" r="16882" b="2588"/>
          <a:stretch/>
        </p:blipFill>
        <p:spPr>
          <a:xfrm>
            <a:off x="947697" y="1996111"/>
            <a:ext cx="5921378" cy="4517402"/>
          </a:xfrm>
          <a:prstGeom prst="rect">
            <a:avLst/>
          </a:prstGeom>
        </p:spPr>
      </p:pic>
    </p:spTree>
    <p:extLst>
      <p:ext uri="{BB962C8B-B14F-4D97-AF65-F5344CB8AC3E}">
        <p14:creationId xmlns:p14="http://schemas.microsoft.com/office/powerpoint/2010/main" val="1479176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a:t>
            </a:r>
            <a:r>
              <a:rPr lang="pl-PL" dirty="0"/>
              <a:t> </a:t>
            </a:r>
          </a:p>
        </p:txBody>
      </p:sp>
      <p:sp>
        <p:nvSpPr>
          <p:cNvPr id="3" name="Symbol zastępczy zawartości 2">
            <a:extLst>
              <a:ext uri="{FF2B5EF4-FFF2-40B4-BE49-F238E27FC236}">
                <a16:creationId xmlns:a16="http://schemas.microsoft.com/office/drawing/2014/main" xmlns="" id="{A430488E-582B-40A9-94F2-38C2D5D3E69C}"/>
              </a:ext>
            </a:extLst>
          </p:cNvPr>
          <p:cNvSpPr>
            <a:spLocks noGrp="1"/>
          </p:cNvSpPr>
          <p:nvPr>
            <p:ph idx="4294967295"/>
          </p:nvPr>
        </p:nvSpPr>
        <p:spPr>
          <a:xfrm>
            <a:off x="838200" y="1825625"/>
            <a:ext cx="10515600" cy="4351338"/>
          </a:xfrm>
        </p:spPr>
        <p:txBody>
          <a:bodyPr/>
          <a:lstStyle/>
          <a:p>
            <a:pPr marL="0" indent="0">
              <a:lnSpc>
                <a:spcPct val="100000"/>
              </a:lnSpc>
              <a:buNone/>
            </a:pPr>
            <a:r>
              <a:rPr lang="pl-PL" dirty="0"/>
              <a:t>Rozpowszechniająca się ostatnio nazwa </a:t>
            </a:r>
            <a:r>
              <a:rPr lang="pl-PL" b="1" dirty="0"/>
              <a:t>eseju</a:t>
            </a:r>
            <a:r>
              <a:rPr lang="pl-PL" dirty="0"/>
              <a:t> bądź </a:t>
            </a:r>
            <a:r>
              <a:rPr lang="pl-PL" b="1" dirty="0"/>
              <a:t>artykułu krytycznoliterackiego</a:t>
            </a:r>
            <a:r>
              <a:rPr lang="pl-PL" dirty="0"/>
              <a:t>.</a:t>
            </a:r>
          </a:p>
          <a:p>
            <a:pPr marL="0" indent="0">
              <a:lnSpc>
                <a:spcPct val="100000"/>
              </a:lnSpc>
              <a:buNone/>
            </a:pPr>
            <a:r>
              <a:rPr lang="pl-PL" dirty="0"/>
              <a:t>Szkic dotyczyć może wybranego problemu, twórczości jednego pisarza bądź poszczególnego utworu (w tym wypadku różni się od recenzji nie tylko rozmiarami, lecz także szerszą perspektywą w ujęciu tematu).</a:t>
            </a:r>
          </a:p>
          <a:p>
            <a:pPr marL="0" indent="0">
              <a:lnSpc>
                <a:spcPct val="100000"/>
              </a:lnSpc>
              <a:buNone/>
            </a:pPr>
            <a:r>
              <a:rPr lang="pl-PL" dirty="0"/>
              <a:t>W pewnych wypadkach szkic zbliża się do rozprawy naukowej, w innych stosuje literackie środki wyrazu; może mieć charakter zarówno opisowy, jak i polemiczny.</a:t>
            </a:r>
          </a:p>
          <a:p>
            <a:pPr marL="0" indent="0" algn="r">
              <a:buNone/>
            </a:pPr>
            <a:r>
              <a:rPr lang="pl-PL" sz="1600" i="1" dirty="0"/>
              <a:t>Słownik terminów literackich</a:t>
            </a:r>
            <a:r>
              <a:rPr lang="pl-PL" sz="1600" dirty="0"/>
              <a:t> pod red. J. Sławińskiego</a:t>
            </a:r>
          </a:p>
          <a:p>
            <a:pPr algn="r"/>
            <a:endParaRPr lang="pl-PL" dirty="0"/>
          </a:p>
        </p:txBody>
      </p:sp>
    </p:spTree>
    <p:extLst>
      <p:ext uri="{BB962C8B-B14F-4D97-AF65-F5344CB8AC3E}">
        <p14:creationId xmlns:p14="http://schemas.microsoft.com/office/powerpoint/2010/main" val="1999558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Artykuł</a:t>
            </a:r>
            <a:r>
              <a:rPr lang="pl-PL" dirty="0"/>
              <a:t> </a:t>
            </a:r>
          </a:p>
        </p:txBody>
      </p:sp>
      <p:sp>
        <p:nvSpPr>
          <p:cNvPr id="3" name="Symbol zastępczy zawartości 2">
            <a:extLst>
              <a:ext uri="{FF2B5EF4-FFF2-40B4-BE49-F238E27FC236}">
                <a16:creationId xmlns:a16="http://schemas.microsoft.com/office/drawing/2014/main" xmlns="" id="{A430488E-582B-40A9-94F2-38C2D5D3E69C}"/>
              </a:ext>
            </a:extLst>
          </p:cNvPr>
          <p:cNvSpPr>
            <a:spLocks noGrp="1"/>
          </p:cNvSpPr>
          <p:nvPr>
            <p:ph idx="4294967295"/>
          </p:nvPr>
        </p:nvSpPr>
        <p:spPr>
          <a:xfrm>
            <a:off x="838200" y="1825625"/>
            <a:ext cx="10515600" cy="4351338"/>
          </a:xfrm>
        </p:spPr>
        <p:txBody>
          <a:bodyPr/>
          <a:lstStyle/>
          <a:p>
            <a:pPr marL="0" indent="0">
              <a:lnSpc>
                <a:spcPct val="100000"/>
              </a:lnSpc>
              <a:buNone/>
            </a:pPr>
            <a:r>
              <a:rPr lang="pl-PL" dirty="0"/>
              <a:t>Wypowiedź publicystyczna na aktualne w danym momencie tematy polityczne, społeczne, kulturalne itp., w której wywód podporządkowany jest wyraźnie sformułowanym tezom.</a:t>
            </a:r>
          </a:p>
          <a:p>
            <a:pPr marL="0" indent="0">
              <a:lnSpc>
                <a:spcPct val="100000"/>
              </a:lnSpc>
              <a:buNone/>
            </a:pPr>
            <a:r>
              <a:rPr lang="pl-PL" dirty="0"/>
              <a:t>Cechy gatunkowe artykułu nie są ściśle sprecyzowane, tak że w ten sposób określa się różnego typu wypowiedzi, w tym także </a:t>
            </a:r>
            <a:r>
              <a:rPr lang="pl-PL" b="1" dirty="0"/>
              <a:t>eseje</a:t>
            </a:r>
            <a:r>
              <a:rPr lang="pl-PL" dirty="0"/>
              <a:t> </a:t>
            </a:r>
            <a:r>
              <a:rPr lang="pl-PL" dirty="0" smtClean="0"/>
              <a:t/>
            </a:r>
            <a:br>
              <a:rPr lang="pl-PL" dirty="0" smtClean="0"/>
            </a:br>
            <a:r>
              <a:rPr lang="pl-PL" dirty="0" smtClean="0"/>
              <a:t>i </a:t>
            </a:r>
            <a:r>
              <a:rPr lang="pl-PL" dirty="0"/>
              <a:t>rozprawy </a:t>
            </a:r>
            <a:r>
              <a:rPr lang="pl-PL" b="1" dirty="0"/>
              <a:t>krytyczne</a:t>
            </a:r>
            <a:r>
              <a:rPr lang="pl-PL" dirty="0"/>
              <a:t> lub naukowe.</a:t>
            </a:r>
          </a:p>
          <a:p>
            <a:pPr marL="0" indent="0" algn="r">
              <a:buNone/>
            </a:pPr>
            <a:r>
              <a:rPr lang="pl-PL" sz="1600" i="1" dirty="0"/>
              <a:t>Słownik terminów literackich</a:t>
            </a:r>
            <a:r>
              <a:rPr lang="pl-PL" sz="1600" dirty="0"/>
              <a:t> pod red. J. Sławińskiego</a:t>
            </a:r>
          </a:p>
          <a:p>
            <a:pPr algn="r"/>
            <a:endParaRPr lang="pl-PL" dirty="0"/>
          </a:p>
        </p:txBody>
      </p:sp>
    </p:spTree>
    <p:extLst>
      <p:ext uri="{BB962C8B-B14F-4D97-AF65-F5344CB8AC3E}">
        <p14:creationId xmlns:p14="http://schemas.microsoft.com/office/powerpoint/2010/main" val="3806387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3E26B4-D11E-428E-A64D-E4CAE7E49CDE}"/>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a:t>
            </a:r>
          </a:p>
        </p:txBody>
      </p:sp>
      <p:sp>
        <p:nvSpPr>
          <p:cNvPr id="3" name="Symbol zastępczy zawartości 2">
            <a:extLst>
              <a:ext uri="{FF2B5EF4-FFF2-40B4-BE49-F238E27FC236}">
                <a16:creationId xmlns:a16="http://schemas.microsoft.com/office/drawing/2014/main" xmlns="" id="{A430488E-582B-40A9-94F2-38C2D5D3E69C}"/>
              </a:ext>
            </a:extLst>
          </p:cNvPr>
          <p:cNvSpPr>
            <a:spLocks noGrp="1"/>
          </p:cNvSpPr>
          <p:nvPr>
            <p:ph idx="4294967295"/>
          </p:nvPr>
        </p:nvSpPr>
        <p:spPr>
          <a:xfrm>
            <a:off x="838200" y="1889125"/>
            <a:ext cx="10515600" cy="4351338"/>
          </a:xfrm>
        </p:spPr>
        <p:txBody>
          <a:bodyPr/>
          <a:lstStyle/>
          <a:p>
            <a:r>
              <a:rPr lang="pl-PL" dirty="0"/>
              <a:t>tekst zazwyczaj pisany prozą</a:t>
            </a:r>
          </a:p>
          <a:p>
            <a:r>
              <a:rPr lang="pl-PL" dirty="0"/>
              <a:t>rozwijający interpretację jakiegoś zjawiska lub zawierający rozważania na temat określonego problemu</a:t>
            </a:r>
          </a:p>
          <a:p>
            <a:r>
              <a:rPr lang="pl-PL" dirty="0"/>
              <a:t>eksponujący podmiotowy punkt widzenia</a:t>
            </a:r>
          </a:p>
          <a:p>
            <a:r>
              <a:rPr lang="pl-PL" dirty="0"/>
              <a:t>o logiczno-dyskursywnej lub logiczno-asocjacyjnej kompozycji wypowiedzi</a:t>
            </a:r>
          </a:p>
          <a:p>
            <a:r>
              <a:rPr lang="pl-PL" dirty="0"/>
              <a:t>napisany z dbałością o jasny, precyzyjny język</a:t>
            </a:r>
          </a:p>
          <a:p>
            <a:pPr>
              <a:spcAft>
                <a:spcPts val="1000"/>
              </a:spcAft>
            </a:pPr>
            <a:r>
              <a:rPr lang="pl-PL" dirty="0"/>
              <a:t>ujawniający indywidualny styl językowy autora </a:t>
            </a:r>
          </a:p>
          <a:p>
            <a:pPr marL="0" indent="0" algn="r">
              <a:buNone/>
            </a:pPr>
            <a:r>
              <a:rPr lang="pl-PL" sz="1600" dirty="0"/>
              <a:t>R. Jedliński, </a:t>
            </a:r>
            <a:r>
              <a:rPr lang="pl-PL" sz="1600" i="1" dirty="0"/>
              <a:t>Gatunki publicystyczne w szkole średniej</a:t>
            </a:r>
            <a:r>
              <a:rPr lang="pl-PL" sz="1600" dirty="0"/>
              <a:t>, Warszawa 1984</a:t>
            </a:r>
          </a:p>
          <a:p>
            <a:endParaRPr lang="pl-PL" dirty="0"/>
          </a:p>
        </p:txBody>
      </p:sp>
    </p:spTree>
    <p:extLst>
      <p:ext uri="{BB962C8B-B14F-4D97-AF65-F5344CB8AC3E}">
        <p14:creationId xmlns:p14="http://schemas.microsoft.com/office/powerpoint/2010/main" val="207969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4AC43A-7199-4D4E-9F3B-5A17637119F0}"/>
              </a:ext>
            </a:extLst>
          </p:cNvPr>
          <p:cNvSpPr>
            <a:spLocks noGrp="1"/>
          </p:cNvSpPr>
          <p:nvPr>
            <p:ph type="title" idx="4294967295"/>
          </p:nvPr>
        </p:nvSpPr>
        <p:spPr>
          <a:xfrm>
            <a:off x="838200" y="587375"/>
            <a:ext cx="10515600" cy="1325563"/>
          </a:xfrm>
        </p:spPr>
        <p:txBody>
          <a:bodyPr/>
          <a:lstStyle/>
          <a:p>
            <a:r>
              <a:rPr lang="pl-PL" b="1" dirty="0">
                <a:latin typeface="Myriad Pro Cond" panose="020B0506030403020204" pitchFamily="34" charset="0"/>
              </a:rPr>
              <a:t>Esej – szkic krytyczny - podobieństwa</a:t>
            </a:r>
          </a:p>
        </p:txBody>
      </p:sp>
      <p:sp>
        <p:nvSpPr>
          <p:cNvPr id="5" name="Symbol zastępczy zawartości 4">
            <a:extLst>
              <a:ext uri="{FF2B5EF4-FFF2-40B4-BE49-F238E27FC236}">
                <a16:creationId xmlns:a16="http://schemas.microsoft.com/office/drawing/2014/main" xmlns="" id="{D49767C0-07F5-40D6-ADB3-9201350E966D}"/>
              </a:ext>
            </a:extLst>
          </p:cNvPr>
          <p:cNvSpPr>
            <a:spLocks noGrp="1"/>
          </p:cNvSpPr>
          <p:nvPr>
            <p:ph idx="4294967295"/>
          </p:nvPr>
        </p:nvSpPr>
        <p:spPr>
          <a:xfrm>
            <a:off x="838200" y="1825625"/>
            <a:ext cx="10515600" cy="4351338"/>
          </a:xfrm>
        </p:spPr>
        <p:txBody>
          <a:bodyPr/>
          <a:lstStyle/>
          <a:p>
            <a:pPr>
              <a:lnSpc>
                <a:spcPct val="100000"/>
              </a:lnSpc>
            </a:pPr>
            <a:r>
              <a:rPr lang="pl-PL" dirty="0"/>
              <a:t>tematem jest określone zjawisko, problem</a:t>
            </a:r>
          </a:p>
          <a:p>
            <a:pPr>
              <a:lnSpc>
                <a:spcPct val="100000"/>
              </a:lnSpc>
            </a:pPr>
            <a:r>
              <a:rPr lang="pl-PL" dirty="0"/>
              <a:t>prezentacja materiału ma charakter szkicowy</a:t>
            </a:r>
          </a:p>
          <a:p>
            <a:pPr>
              <a:lnSpc>
                <a:spcPct val="100000"/>
              </a:lnSpc>
              <a:spcAft>
                <a:spcPts val="1000"/>
              </a:spcAft>
            </a:pPr>
            <a:r>
              <a:rPr lang="pl-PL" dirty="0"/>
              <a:t>na ogół nie rozstrzyga się problemów, ale się je rozważa, </a:t>
            </a:r>
            <a:r>
              <a:rPr lang="pl-PL" dirty="0" smtClean="0"/>
              <a:t/>
            </a:r>
            <a:br>
              <a:rPr lang="pl-PL" dirty="0" smtClean="0"/>
            </a:br>
            <a:r>
              <a:rPr lang="pl-PL" dirty="0" smtClean="0"/>
              <a:t>formułując </a:t>
            </a:r>
            <a:r>
              <a:rPr lang="pl-PL" dirty="0"/>
              <a:t>niekiedy cały szereg pytań otwartych </a:t>
            </a:r>
          </a:p>
          <a:p>
            <a:pPr marL="0" indent="0" algn="r">
              <a:buNone/>
            </a:pPr>
            <a:r>
              <a:rPr lang="pl-PL" sz="1600" dirty="0" smtClean="0">
                <a:solidFill>
                  <a:prstClr val="black"/>
                </a:solidFill>
              </a:rPr>
              <a:t>R</a:t>
            </a:r>
            <a:r>
              <a:rPr lang="pl-PL" sz="1600" dirty="0">
                <a:solidFill>
                  <a:prstClr val="black"/>
                </a:solidFill>
              </a:rPr>
              <a:t>. Jedliński, </a:t>
            </a:r>
            <a:r>
              <a:rPr lang="pl-PL" sz="1600" i="1" dirty="0">
                <a:solidFill>
                  <a:prstClr val="black"/>
                </a:solidFill>
              </a:rPr>
              <a:t>Gatunki publicystyczne w szkole średniej</a:t>
            </a:r>
            <a:r>
              <a:rPr lang="pl-PL" sz="1600" dirty="0">
                <a:solidFill>
                  <a:prstClr val="black"/>
                </a:solidFill>
              </a:rPr>
              <a:t>, Warszawa 1984</a:t>
            </a:r>
            <a:endParaRPr lang="pl-PL" dirty="0"/>
          </a:p>
        </p:txBody>
      </p:sp>
    </p:spTree>
    <p:extLst>
      <p:ext uri="{BB962C8B-B14F-4D97-AF65-F5344CB8AC3E}">
        <p14:creationId xmlns:p14="http://schemas.microsoft.com/office/powerpoint/2010/main" val="1421426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C4AC43A-7199-4D4E-9F3B-5A17637119F0}"/>
              </a:ext>
            </a:extLst>
          </p:cNvPr>
          <p:cNvSpPr>
            <a:spLocks noGrp="1"/>
          </p:cNvSpPr>
          <p:nvPr>
            <p:ph type="title" idx="4294967295"/>
          </p:nvPr>
        </p:nvSpPr>
        <p:spPr>
          <a:xfrm>
            <a:off x="825384" y="595467"/>
            <a:ext cx="9115425" cy="1325563"/>
          </a:xfrm>
        </p:spPr>
        <p:txBody>
          <a:bodyPr/>
          <a:lstStyle/>
          <a:p>
            <a:r>
              <a:rPr lang="pl-PL" b="1" dirty="0">
                <a:latin typeface="Myriad Pro Cond" panose="020B0506030403020204" pitchFamily="34" charset="0"/>
              </a:rPr>
              <a:t>Esej – szkic krytyczny - różnice</a:t>
            </a:r>
          </a:p>
        </p:txBody>
      </p:sp>
      <p:sp>
        <p:nvSpPr>
          <p:cNvPr id="11" name="Symbol zastępczy tekstu 10">
            <a:extLst>
              <a:ext uri="{FF2B5EF4-FFF2-40B4-BE49-F238E27FC236}">
                <a16:creationId xmlns:a16="http://schemas.microsoft.com/office/drawing/2014/main" xmlns="" id="{8E908D00-1264-4C70-8F5C-C85A599E62D9}"/>
              </a:ext>
            </a:extLst>
          </p:cNvPr>
          <p:cNvSpPr>
            <a:spLocks noGrp="1"/>
          </p:cNvSpPr>
          <p:nvPr>
            <p:ph type="body" idx="4294967295"/>
          </p:nvPr>
        </p:nvSpPr>
        <p:spPr>
          <a:xfrm>
            <a:off x="153748" y="1891555"/>
            <a:ext cx="5157788" cy="823912"/>
          </a:xfrm>
        </p:spPr>
        <p:txBody>
          <a:bodyPr/>
          <a:lstStyle/>
          <a:p>
            <a:pPr algn="ctr"/>
            <a:r>
              <a:rPr lang="pl-PL" dirty="0"/>
              <a:t>Esej </a:t>
            </a:r>
          </a:p>
        </p:txBody>
      </p:sp>
      <p:sp>
        <p:nvSpPr>
          <p:cNvPr id="12" name="Symbol zastępczy zawartości 11">
            <a:extLst>
              <a:ext uri="{FF2B5EF4-FFF2-40B4-BE49-F238E27FC236}">
                <a16:creationId xmlns:a16="http://schemas.microsoft.com/office/drawing/2014/main" xmlns="" id="{04B63F2F-F543-4046-B9A3-B548A7FD95F2}"/>
              </a:ext>
            </a:extLst>
          </p:cNvPr>
          <p:cNvSpPr>
            <a:spLocks noGrp="1"/>
          </p:cNvSpPr>
          <p:nvPr>
            <p:ph sz="half" idx="4294967295"/>
          </p:nvPr>
        </p:nvSpPr>
        <p:spPr>
          <a:xfrm>
            <a:off x="841568" y="2505075"/>
            <a:ext cx="5157788" cy="3684588"/>
          </a:xfrm>
        </p:spPr>
        <p:txBody>
          <a:bodyPr>
            <a:normAutofit/>
          </a:bodyPr>
          <a:lstStyle/>
          <a:p>
            <a:r>
              <a:rPr lang="pl-PL" dirty="0"/>
              <a:t>tekst z pogranicza literatury, publicystyki, nauki</a:t>
            </a:r>
          </a:p>
          <a:p>
            <a:r>
              <a:rPr lang="pl-PL" dirty="0"/>
              <a:t>bardziej kunsztowny komunikat lepiej ustrukturowany pod względem artystycznym</a:t>
            </a:r>
          </a:p>
        </p:txBody>
      </p:sp>
      <p:sp>
        <p:nvSpPr>
          <p:cNvPr id="13" name="Symbol zastępczy tekstu 12">
            <a:extLst>
              <a:ext uri="{FF2B5EF4-FFF2-40B4-BE49-F238E27FC236}">
                <a16:creationId xmlns:a16="http://schemas.microsoft.com/office/drawing/2014/main" xmlns="" id="{ECC66387-10D0-48D0-9DD9-3868F47AD15F}"/>
              </a:ext>
            </a:extLst>
          </p:cNvPr>
          <p:cNvSpPr>
            <a:spLocks noGrp="1"/>
          </p:cNvSpPr>
          <p:nvPr>
            <p:ph type="body" sz="quarter" idx="4294967295"/>
          </p:nvPr>
        </p:nvSpPr>
        <p:spPr>
          <a:xfrm>
            <a:off x="6579937" y="1915831"/>
            <a:ext cx="5183187" cy="823912"/>
          </a:xfrm>
        </p:spPr>
        <p:txBody>
          <a:bodyPr/>
          <a:lstStyle/>
          <a:p>
            <a:pPr algn="ctr"/>
            <a:r>
              <a:rPr lang="pl-PL" dirty="0"/>
              <a:t>Szkic krytyczny</a:t>
            </a:r>
          </a:p>
        </p:txBody>
      </p:sp>
      <p:sp>
        <p:nvSpPr>
          <p:cNvPr id="14" name="Symbol zastępczy zawartości 13">
            <a:extLst>
              <a:ext uri="{FF2B5EF4-FFF2-40B4-BE49-F238E27FC236}">
                <a16:creationId xmlns:a16="http://schemas.microsoft.com/office/drawing/2014/main" xmlns="" id="{C7A61FA9-20AC-43E6-ADE6-4FF02C47CFA8}"/>
              </a:ext>
            </a:extLst>
          </p:cNvPr>
          <p:cNvSpPr>
            <a:spLocks noGrp="1"/>
          </p:cNvSpPr>
          <p:nvPr>
            <p:ph sz="quarter" idx="4294967295"/>
          </p:nvPr>
        </p:nvSpPr>
        <p:spPr>
          <a:xfrm>
            <a:off x="7008813" y="2505075"/>
            <a:ext cx="5183187" cy="3276600"/>
          </a:xfrm>
        </p:spPr>
        <p:txBody>
          <a:bodyPr>
            <a:normAutofit/>
          </a:bodyPr>
          <a:lstStyle/>
          <a:p>
            <a:r>
              <a:rPr lang="pl-PL" dirty="0"/>
              <a:t>może zbliżać się do artykułu krytycznoliterackiego lub rozprawy naukowej</a:t>
            </a:r>
          </a:p>
          <a:p>
            <a:r>
              <a:rPr lang="pl-PL" dirty="0"/>
              <a:t>szersza perspektywa w ujęciu tematu</a:t>
            </a:r>
          </a:p>
          <a:p>
            <a:r>
              <a:rPr lang="pl-PL" dirty="0"/>
              <a:t>większa precyzja i logika wywodów</a:t>
            </a:r>
          </a:p>
        </p:txBody>
      </p:sp>
      <p:sp>
        <p:nvSpPr>
          <p:cNvPr id="3" name="Prostokąt 2">
            <a:extLst>
              <a:ext uri="{FF2B5EF4-FFF2-40B4-BE49-F238E27FC236}">
                <a16:creationId xmlns:a16="http://schemas.microsoft.com/office/drawing/2014/main" xmlns="" id="{248B8147-406C-4E34-9CB8-57859B0E204B}"/>
              </a:ext>
            </a:extLst>
          </p:cNvPr>
          <p:cNvSpPr/>
          <p:nvPr/>
        </p:nvSpPr>
        <p:spPr>
          <a:xfrm>
            <a:off x="5522276" y="5781040"/>
            <a:ext cx="5922647" cy="338554"/>
          </a:xfrm>
          <a:prstGeom prst="rect">
            <a:avLst/>
          </a:prstGeom>
        </p:spPr>
        <p:txBody>
          <a:bodyPr wrap="none">
            <a:spAutoFit/>
          </a:bodyPr>
          <a:lstStyle/>
          <a:p>
            <a:r>
              <a:rPr lang="pl-PL" sz="1600" dirty="0">
                <a:solidFill>
                  <a:prstClr val="black"/>
                </a:solidFill>
              </a:rPr>
              <a:t>R. Jedliński, </a:t>
            </a:r>
            <a:r>
              <a:rPr lang="pl-PL" sz="1600" i="1" dirty="0">
                <a:solidFill>
                  <a:prstClr val="black"/>
                </a:solidFill>
              </a:rPr>
              <a:t>Gatunki publicystyczne w szkole średniej</a:t>
            </a:r>
            <a:r>
              <a:rPr lang="pl-PL" sz="1600" dirty="0">
                <a:solidFill>
                  <a:prstClr val="black"/>
                </a:solidFill>
              </a:rPr>
              <a:t>, Warszawa 1984</a:t>
            </a:r>
            <a:endParaRPr lang="pl-PL" dirty="0"/>
          </a:p>
        </p:txBody>
      </p:sp>
    </p:spTree>
    <p:extLst>
      <p:ext uri="{BB962C8B-B14F-4D97-AF65-F5344CB8AC3E}">
        <p14:creationId xmlns:p14="http://schemas.microsoft.com/office/powerpoint/2010/main" val="3325851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C72466F-92AB-461B-B998-679C1A14D114}"/>
              </a:ext>
            </a:extLst>
          </p:cNvPr>
          <p:cNvSpPr>
            <a:spLocks noGrp="1"/>
          </p:cNvSpPr>
          <p:nvPr>
            <p:ph type="title" idx="4294967295"/>
          </p:nvPr>
        </p:nvSpPr>
        <p:spPr>
          <a:xfrm>
            <a:off x="838200" y="593725"/>
            <a:ext cx="8978462" cy="1325563"/>
          </a:xfrm>
        </p:spPr>
        <p:txBody>
          <a:bodyPr/>
          <a:lstStyle/>
          <a:p>
            <a:r>
              <a:rPr lang="pl-PL" b="1" dirty="0">
                <a:latin typeface="Myriad Pro Cond" panose="020B0506030403020204" pitchFamily="34" charset="0"/>
              </a:rPr>
              <a:t>Uczestnik po </a:t>
            </a:r>
            <a:r>
              <a:rPr lang="pl-PL" b="1" dirty="0" smtClean="0">
                <a:latin typeface="Myriad Pro Cond" panose="020B0506030403020204" pitchFamily="34" charset="0"/>
              </a:rPr>
              <a:t>zajęciach:</a:t>
            </a:r>
            <a:endParaRPr lang="pl-PL" b="1" dirty="0">
              <a:latin typeface="Myriad Pro Cond" panose="020B0506030403020204" pitchFamily="34" charset="0"/>
            </a:endParaRPr>
          </a:p>
        </p:txBody>
      </p:sp>
      <p:sp>
        <p:nvSpPr>
          <p:cNvPr id="3" name="Symbol zastępczy zawartości 2">
            <a:extLst>
              <a:ext uri="{FF2B5EF4-FFF2-40B4-BE49-F238E27FC236}">
                <a16:creationId xmlns:a16="http://schemas.microsoft.com/office/drawing/2014/main" xmlns="" id="{9D502F35-BC0A-41A2-B65C-88AA98035CDF}"/>
              </a:ext>
            </a:extLst>
          </p:cNvPr>
          <p:cNvSpPr>
            <a:spLocks noGrp="1"/>
          </p:cNvSpPr>
          <p:nvPr>
            <p:ph idx="4294967295"/>
          </p:nvPr>
        </p:nvSpPr>
        <p:spPr>
          <a:xfrm>
            <a:off x="838200" y="1895475"/>
            <a:ext cx="10515600" cy="4351338"/>
          </a:xfrm>
        </p:spPr>
        <p:txBody>
          <a:bodyPr>
            <a:normAutofit/>
          </a:bodyPr>
          <a:lstStyle/>
          <a:p>
            <a:r>
              <a:rPr lang="pl-PL" dirty="0"/>
              <a:t>definiuje szkic krytyczny jako gatunek wypowiedzi pisemnej</a:t>
            </a:r>
          </a:p>
          <a:p>
            <a:r>
              <a:rPr lang="pl-PL" dirty="0"/>
              <a:t>odróżnia szkic krytyczny od rozprawki, eseju</a:t>
            </a:r>
          </a:p>
          <a:p>
            <a:r>
              <a:rPr lang="pl-PL" dirty="0"/>
              <a:t>rozpoznaje szkic krytyczny, wskazuje jego wyróżniki</a:t>
            </a:r>
          </a:p>
          <a:p>
            <a:r>
              <a:rPr lang="pl-PL" dirty="0"/>
              <a:t>określa temat i główne myśli wybranego szkicu krytycznego</a:t>
            </a:r>
          </a:p>
          <a:p>
            <a:r>
              <a:rPr lang="pl-PL" dirty="0"/>
              <a:t>sporządza plan dekompozycyjny wybranego szkicu krytycznego</a:t>
            </a:r>
          </a:p>
          <a:p>
            <a:r>
              <a:rPr lang="pl-PL" dirty="0"/>
              <a:t>charakteryzuje język i styl wybranego szkicu krytycznego</a:t>
            </a:r>
          </a:p>
          <a:p>
            <a:r>
              <a:rPr lang="pl-PL" dirty="0"/>
              <a:t>określa cechy szkicu krytycznego</a:t>
            </a:r>
            <a:endParaRPr lang="pl-PL" dirty="0">
              <a:highlight>
                <a:srgbClr val="FFFF00"/>
              </a:highlight>
            </a:endParaRPr>
          </a:p>
        </p:txBody>
      </p:sp>
    </p:spTree>
    <p:extLst>
      <p:ext uri="{BB962C8B-B14F-4D97-AF65-F5344CB8AC3E}">
        <p14:creationId xmlns:p14="http://schemas.microsoft.com/office/powerpoint/2010/main" val="26409670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54E5DE3-63DB-4078-A3F0-A245270F6654}"/>
              </a:ext>
            </a:extLst>
          </p:cNvPr>
          <p:cNvSpPr>
            <a:spLocks noGrp="1"/>
          </p:cNvSpPr>
          <p:nvPr>
            <p:ph type="title"/>
          </p:nvPr>
        </p:nvSpPr>
        <p:spPr/>
        <p:txBody>
          <a:bodyPr/>
          <a:lstStyle/>
          <a:p>
            <a:r>
              <a:rPr lang="pl-PL" b="1" dirty="0">
                <a:latin typeface="Myriad Pro Cond" panose="020B0506030403020204" pitchFamily="34" charset="0"/>
              </a:rPr>
              <a:t>Szkic krytyczny – analiza tekstu</a:t>
            </a:r>
          </a:p>
        </p:txBody>
      </p:sp>
    </p:spTree>
    <p:extLst>
      <p:ext uri="{BB962C8B-B14F-4D97-AF65-F5344CB8AC3E}">
        <p14:creationId xmlns:p14="http://schemas.microsoft.com/office/powerpoint/2010/main" val="17473257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 – karta pracy</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82775"/>
            <a:ext cx="10515600" cy="4351338"/>
          </a:xfrm>
        </p:spPr>
        <p:txBody>
          <a:bodyPr>
            <a:normAutofit fontScale="70000" lnSpcReduction="20000"/>
          </a:bodyPr>
          <a:lstStyle/>
          <a:p>
            <a:pPr marL="0" lvl="0" indent="0">
              <a:lnSpc>
                <a:spcPct val="120000"/>
              </a:lnSpc>
              <a:buNone/>
            </a:pPr>
            <a:r>
              <a:rPr lang="pl-PL" dirty="0">
                <a:solidFill>
                  <a:prstClr val="black"/>
                </a:solidFill>
              </a:rPr>
              <a:t>Działania:</a:t>
            </a:r>
          </a:p>
          <a:p>
            <a:pPr lvl="1">
              <a:lnSpc>
                <a:spcPct val="120000"/>
              </a:lnSpc>
            </a:pPr>
            <a:r>
              <a:rPr lang="pl-PL" dirty="0">
                <a:solidFill>
                  <a:prstClr val="black"/>
                </a:solidFill>
              </a:rPr>
              <a:t>krótkie przypomnienie biografii twórczej Conrada oraz tematyki jego twórczości </a:t>
            </a:r>
            <a:r>
              <a:rPr lang="pl-PL" dirty="0" smtClean="0">
                <a:solidFill>
                  <a:prstClr val="black"/>
                </a:solidFill>
              </a:rPr>
              <a:t/>
            </a:r>
            <a:br>
              <a:rPr lang="pl-PL" dirty="0" smtClean="0">
                <a:solidFill>
                  <a:prstClr val="black"/>
                </a:solidFill>
              </a:rPr>
            </a:br>
            <a:r>
              <a:rPr lang="pl-PL" dirty="0" smtClean="0">
                <a:solidFill>
                  <a:prstClr val="black"/>
                </a:solidFill>
              </a:rPr>
              <a:t>(</a:t>
            </a:r>
            <a:r>
              <a:rPr lang="pl-PL" dirty="0">
                <a:solidFill>
                  <a:prstClr val="black"/>
                </a:solidFill>
              </a:rPr>
              <a:t>w tym: „Nostromo”);</a:t>
            </a:r>
          </a:p>
          <a:p>
            <a:pPr lvl="1">
              <a:lnSpc>
                <a:spcPct val="120000"/>
              </a:lnSpc>
            </a:pPr>
            <a:r>
              <a:rPr lang="pl-PL" dirty="0">
                <a:solidFill>
                  <a:prstClr val="black"/>
                </a:solidFill>
              </a:rPr>
              <a:t>uważna lektura tekstu;</a:t>
            </a:r>
          </a:p>
          <a:p>
            <a:pPr lvl="1">
              <a:lnSpc>
                <a:spcPct val="120000"/>
              </a:lnSpc>
            </a:pPr>
            <a:r>
              <a:rPr lang="pl-PL" dirty="0">
                <a:solidFill>
                  <a:prstClr val="black"/>
                </a:solidFill>
              </a:rPr>
              <a:t>analiza tytułu, określenie tematu i głównych zagadnień prezentowanych w tekście;</a:t>
            </a:r>
            <a:endParaRPr lang="pl-PL" sz="2000" dirty="0">
              <a:solidFill>
                <a:prstClr val="black"/>
              </a:solidFill>
            </a:endParaRPr>
          </a:p>
          <a:p>
            <a:pPr lvl="1">
              <a:lnSpc>
                <a:spcPct val="120000"/>
              </a:lnSpc>
            </a:pPr>
            <a:r>
              <a:rPr lang="pl-PL" dirty="0">
                <a:solidFill>
                  <a:prstClr val="black"/>
                </a:solidFill>
              </a:rPr>
              <a:t>przeanalizowanie akapitów jako całości treściowych;</a:t>
            </a:r>
          </a:p>
          <a:p>
            <a:pPr lvl="1">
              <a:lnSpc>
                <a:spcPct val="120000"/>
              </a:lnSpc>
            </a:pPr>
            <a:r>
              <a:rPr lang="pl-PL" dirty="0">
                <a:solidFill>
                  <a:prstClr val="black"/>
                </a:solidFill>
              </a:rPr>
              <a:t>sporządzenie planu dekompozycyjnego</a:t>
            </a:r>
          </a:p>
          <a:p>
            <a:pPr lvl="1">
              <a:lnSpc>
                <a:spcPct val="120000"/>
              </a:lnSpc>
            </a:pPr>
            <a:r>
              <a:rPr lang="pl-PL" dirty="0">
                <a:solidFill>
                  <a:prstClr val="black"/>
                </a:solidFill>
              </a:rPr>
              <a:t>wyróżnienie głównych części kompozycyjnych i określenie sposobu ich powiązania, budowania wywodu myślowego</a:t>
            </a:r>
          </a:p>
          <a:p>
            <a:pPr lvl="1">
              <a:lnSpc>
                <a:spcPct val="120000"/>
              </a:lnSpc>
            </a:pPr>
            <a:r>
              <a:rPr lang="pl-PL" dirty="0">
                <a:solidFill>
                  <a:prstClr val="black"/>
                </a:solidFill>
              </a:rPr>
              <a:t>wyróżnienie wskaźników nawiązania, spójności tekstu pomiędzy poszczególnymi akapitami</a:t>
            </a:r>
          </a:p>
          <a:p>
            <a:pPr lvl="1">
              <a:lnSpc>
                <a:spcPct val="120000"/>
              </a:lnSpc>
            </a:pPr>
            <a:r>
              <a:rPr lang="pl-PL" dirty="0">
                <a:solidFill>
                  <a:prstClr val="black"/>
                </a:solidFill>
              </a:rPr>
              <a:t>zbadanie sposobu prowadzenia narracji, określenie relacji nadawczo-odbiorczych</a:t>
            </a:r>
          </a:p>
          <a:p>
            <a:pPr lvl="1">
              <a:lnSpc>
                <a:spcPct val="120000"/>
              </a:lnSpc>
            </a:pPr>
            <a:r>
              <a:rPr lang="pl-PL" dirty="0">
                <a:solidFill>
                  <a:prstClr val="black"/>
                </a:solidFill>
              </a:rPr>
              <a:t>przeanalizowanie warstwy językowej tekstu</a:t>
            </a:r>
          </a:p>
          <a:p>
            <a:pPr lvl="1">
              <a:lnSpc>
                <a:spcPct val="120000"/>
              </a:lnSpc>
            </a:pPr>
            <a:r>
              <a:rPr lang="pl-PL" dirty="0">
                <a:solidFill>
                  <a:prstClr val="black"/>
                </a:solidFill>
              </a:rPr>
              <a:t>określenie wyróżników stylu szkicu krytycznego</a:t>
            </a:r>
          </a:p>
        </p:txBody>
      </p:sp>
    </p:spTree>
    <p:extLst>
      <p:ext uri="{BB962C8B-B14F-4D97-AF65-F5344CB8AC3E}">
        <p14:creationId xmlns:p14="http://schemas.microsoft.com/office/powerpoint/2010/main" val="382806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28221" y="604700"/>
            <a:ext cx="9246637" cy="1319349"/>
          </a:xfrm>
        </p:spPr>
        <p:txBody>
          <a:bodyPr>
            <a:normAutofit/>
          </a:bodyPr>
          <a:lstStyle/>
          <a:p>
            <a:r>
              <a:rPr lang="pl-PL" sz="4000" b="1" dirty="0">
                <a:solidFill>
                  <a:schemeClr val="tx1"/>
                </a:solidFill>
                <a:latin typeface="Myriad Pro Cond" panose="020B0506030403020204" pitchFamily="34" charset="0"/>
              </a:rPr>
              <a:t>Rodzaje akapitów</a:t>
            </a:r>
          </a:p>
        </p:txBody>
      </p:sp>
      <p:sp>
        <p:nvSpPr>
          <p:cNvPr id="3" name="Symbol zastępczy zawartości 2"/>
          <p:cNvSpPr>
            <a:spLocks noGrp="1"/>
          </p:cNvSpPr>
          <p:nvPr>
            <p:ph idx="4294967295"/>
          </p:nvPr>
        </p:nvSpPr>
        <p:spPr>
          <a:xfrm>
            <a:off x="840921" y="1866900"/>
            <a:ext cx="9051109" cy="4793704"/>
          </a:xfrm>
        </p:spPr>
        <p:txBody>
          <a:bodyPr>
            <a:normAutofit/>
          </a:bodyPr>
          <a:lstStyle/>
          <a:p>
            <a:pPr>
              <a:lnSpc>
                <a:spcPct val="100000"/>
              </a:lnSpc>
            </a:pPr>
            <a:r>
              <a:rPr lang="pl-PL" sz="2100" dirty="0">
                <a:solidFill>
                  <a:srgbClr val="C00000"/>
                </a:solidFill>
              </a:rPr>
              <a:t>Akapity analityczne </a:t>
            </a:r>
            <a:r>
              <a:rPr lang="pl-PL" sz="2100" dirty="0"/>
              <a:t>– wprowadzają nową myśl, wypowiedzenie tematowe, zawierające stwierdzenie ogólne, które nadaje porządkujący sens bardziej szczegółowym treściom rozwijanym w kolejnych zdaniach.</a:t>
            </a:r>
          </a:p>
          <a:p>
            <a:pPr>
              <a:lnSpc>
                <a:spcPct val="100000"/>
              </a:lnSpc>
            </a:pPr>
            <a:r>
              <a:rPr lang="pl-PL" sz="2100" dirty="0">
                <a:solidFill>
                  <a:srgbClr val="C00000"/>
                </a:solidFill>
              </a:rPr>
              <a:t>Akapity syntetyczne </a:t>
            </a:r>
            <a:r>
              <a:rPr lang="pl-PL" sz="2100" dirty="0"/>
              <a:t>– wypowiedzenie tematowe zamieszczone jest na końcu,  pełni wówczas rolę wniosku, którego przesłanki zawarte są </a:t>
            </a:r>
            <a:br>
              <a:rPr lang="pl-PL" sz="2100" dirty="0"/>
            </a:br>
            <a:r>
              <a:rPr lang="pl-PL" sz="2100" dirty="0"/>
              <a:t>w rozwinięciu, lub puenty, efektownie zamykającej wywód.</a:t>
            </a:r>
          </a:p>
          <a:p>
            <a:pPr>
              <a:lnSpc>
                <a:spcPct val="100000"/>
              </a:lnSpc>
            </a:pPr>
            <a:r>
              <a:rPr lang="pl-PL" sz="2100" dirty="0"/>
              <a:t> </a:t>
            </a:r>
            <a:r>
              <a:rPr lang="pl-PL" sz="2100" dirty="0">
                <a:solidFill>
                  <a:srgbClr val="C00000"/>
                </a:solidFill>
              </a:rPr>
              <a:t>Akapity łącznikowe </a:t>
            </a:r>
            <a:r>
              <a:rPr lang="pl-PL" sz="2100" dirty="0"/>
              <a:t>- nie zawierają nowych myśli, ponieważ służą do spajania większych części tekstu. Mogą również podsumowywać jakieś fragmenty rozważań bądź stanowić wprowadzenie do fragmentów po nich następujących. Są zazwyczaj krótsze od akapitów, które je otaczają.</a:t>
            </a:r>
          </a:p>
          <a:p>
            <a:pPr>
              <a:lnSpc>
                <a:spcPct val="100000"/>
              </a:lnSpc>
            </a:pPr>
            <a:r>
              <a:rPr lang="pl-PL" sz="2100" dirty="0">
                <a:solidFill>
                  <a:srgbClr val="C00000"/>
                </a:solidFill>
              </a:rPr>
              <a:t>Akapity synonimiczne </a:t>
            </a:r>
            <a:r>
              <a:rPr lang="pl-PL" sz="2100" dirty="0"/>
              <a:t>także nie zawierają nowych myśli, bo mają na celu sparafrazowanie, przekazanie innymi słowami myśli znajdującej się w akapicie poprzedzającym.</a:t>
            </a:r>
          </a:p>
        </p:txBody>
      </p:sp>
    </p:spTree>
    <p:extLst>
      <p:ext uri="{BB962C8B-B14F-4D97-AF65-F5344CB8AC3E}">
        <p14:creationId xmlns:p14="http://schemas.microsoft.com/office/powerpoint/2010/main" val="1582676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idx="4294967295"/>
          </p:nvPr>
        </p:nvSpPr>
        <p:spPr>
          <a:xfrm>
            <a:off x="852845" y="712106"/>
            <a:ext cx="8911778" cy="1082351"/>
          </a:xfrm>
        </p:spPr>
        <p:txBody>
          <a:bodyPr/>
          <a:lstStyle/>
          <a:p>
            <a:r>
              <a:rPr lang="pl-PL" b="1" dirty="0">
                <a:latin typeface="Myriad Pro Cond" panose="020B0506030403020204" pitchFamily="34" charset="0"/>
              </a:rPr>
              <a:t>Zasady budowy akapitu:</a:t>
            </a:r>
          </a:p>
        </p:txBody>
      </p:sp>
      <p:sp>
        <p:nvSpPr>
          <p:cNvPr id="3" name="Symbol zastępczy zawartości 2"/>
          <p:cNvSpPr>
            <a:spLocks noGrp="1"/>
          </p:cNvSpPr>
          <p:nvPr>
            <p:ph idx="4294967295"/>
          </p:nvPr>
        </p:nvSpPr>
        <p:spPr>
          <a:xfrm>
            <a:off x="846494" y="1567412"/>
            <a:ext cx="9739402" cy="4926565"/>
          </a:xfrm>
        </p:spPr>
        <p:txBody>
          <a:bodyPr>
            <a:normAutofit lnSpcReduction="10000"/>
          </a:bodyPr>
          <a:lstStyle/>
          <a:p>
            <a:pPr marL="0" indent="0">
              <a:buNone/>
            </a:pPr>
            <a:endParaRPr lang="pl-PL" sz="2300" b="1" dirty="0"/>
          </a:p>
          <a:p>
            <a:r>
              <a:rPr lang="pl-PL" sz="2300" dirty="0"/>
              <a:t>Wypowiedzenie tematowe powinno być wyrażone eksplicytnie (jasno, wyraźnie) lub przynajmniej implikowane (insynuowane).</a:t>
            </a:r>
          </a:p>
          <a:p>
            <a:r>
              <a:rPr lang="pl-PL" sz="2300" dirty="0"/>
              <a:t>Wypowiedzenie tematowe nie powinno być ogólnikowe.</a:t>
            </a:r>
          </a:p>
          <a:p>
            <a:r>
              <a:rPr lang="pl-PL" sz="2300" dirty="0"/>
              <a:t>Akapit powinien mieć wstęp, rozwinięcie i zakończenie.</a:t>
            </a:r>
          </a:p>
          <a:p>
            <a:r>
              <a:rPr lang="pl-PL" sz="2300" dirty="0"/>
              <a:t>Akapit powinien być:</a:t>
            </a:r>
          </a:p>
          <a:p>
            <a:pPr marL="896938">
              <a:buFont typeface="Wingdings" panose="05000000000000000000" pitchFamily="2" charset="2"/>
              <a:buChar char="ü"/>
            </a:pPr>
            <a:r>
              <a:rPr lang="pl-PL" sz="2300" dirty="0"/>
              <a:t>zbudowany wokół wypowiedzenia tematowego, czyli nie powinien zawierać zdań, które bezpośrednio lub pośrednio z tym wypowiedzeniem się nie wiążą</a:t>
            </a:r>
          </a:p>
          <a:p>
            <a:pPr marL="896938">
              <a:buFont typeface="Wingdings" panose="05000000000000000000" pitchFamily="2" charset="2"/>
              <a:buChar char="ü"/>
            </a:pPr>
            <a:r>
              <a:rPr lang="pl-PL" sz="2300" dirty="0"/>
              <a:t>odpowiednio rozwinięty, odpowiednio dla potrzeb nadawcy </a:t>
            </a:r>
            <a:br>
              <a:rPr lang="pl-PL" sz="2300" dirty="0"/>
            </a:br>
            <a:r>
              <a:rPr lang="pl-PL" sz="2300" dirty="0"/>
              <a:t>i odpowiednio dla potrzeb odbiorcy</a:t>
            </a:r>
          </a:p>
          <a:p>
            <a:pPr marL="896938">
              <a:spcAft>
                <a:spcPts val="1000"/>
              </a:spcAft>
              <a:buFont typeface="Wingdings" panose="05000000000000000000" pitchFamily="2" charset="2"/>
              <a:buChar char="ü"/>
            </a:pPr>
            <a:r>
              <a:rPr lang="pl-PL" sz="2300" dirty="0"/>
              <a:t>spójny wewnętrznie: formalnie i znaczeniowo.</a:t>
            </a:r>
          </a:p>
          <a:p>
            <a:pPr marL="0" indent="0" algn="r">
              <a:buNone/>
            </a:pPr>
            <a:r>
              <a:rPr lang="pl-PL" sz="1400" dirty="0"/>
              <a:t>Jolanta Maćkiewicz, </a:t>
            </a:r>
            <a:r>
              <a:rPr lang="pl-PL" sz="1400" i="1" dirty="0"/>
              <a:t>Jak dobrze pisać. Od myśli do tekstu</a:t>
            </a:r>
            <a:r>
              <a:rPr lang="pl-PL" sz="1400" dirty="0"/>
              <a:t>, Warszawa 2010.</a:t>
            </a:r>
            <a:endParaRPr lang="pl-PL" sz="1200" dirty="0"/>
          </a:p>
        </p:txBody>
      </p:sp>
    </p:spTree>
    <p:extLst>
      <p:ext uri="{BB962C8B-B14F-4D97-AF65-F5344CB8AC3E}">
        <p14:creationId xmlns:p14="http://schemas.microsoft.com/office/powerpoint/2010/main" val="314865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46883" y="724807"/>
            <a:ext cx="9218645" cy="1063690"/>
          </a:xfrm>
        </p:spPr>
        <p:txBody>
          <a:bodyPr/>
          <a:lstStyle/>
          <a:p>
            <a:r>
              <a:rPr lang="pl-PL" b="1" dirty="0">
                <a:latin typeface="Myriad Pro Cond" panose="020B0506030403020204" pitchFamily="34" charset="0"/>
              </a:rPr>
              <a:t>Zasada analizy akapitu:</a:t>
            </a:r>
          </a:p>
        </p:txBody>
      </p:sp>
      <p:sp>
        <p:nvSpPr>
          <p:cNvPr id="3" name="Symbol zastępczy zawartości 2"/>
          <p:cNvSpPr>
            <a:spLocks noGrp="1"/>
          </p:cNvSpPr>
          <p:nvPr>
            <p:ph idx="4294967295"/>
          </p:nvPr>
        </p:nvSpPr>
        <p:spPr>
          <a:xfrm>
            <a:off x="840533" y="1617047"/>
            <a:ext cx="9218645" cy="4758612"/>
          </a:xfrm>
        </p:spPr>
        <p:txBody>
          <a:bodyPr>
            <a:normAutofit fontScale="92500" lnSpcReduction="10000"/>
          </a:bodyPr>
          <a:lstStyle/>
          <a:p>
            <a:pPr marL="0" indent="0">
              <a:buNone/>
            </a:pPr>
            <a:endParaRPr lang="pl-PL" sz="1100" dirty="0"/>
          </a:p>
          <a:p>
            <a:pPr marL="0" indent="0">
              <a:lnSpc>
                <a:spcPct val="110000"/>
              </a:lnSpc>
              <a:buNone/>
            </a:pPr>
            <a:r>
              <a:rPr lang="pl-PL" sz="2400" dirty="0">
                <a:solidFill>
                  <a:schemeClr val="tx2"/>
                </a:solidFill>
              </a:rPr>
              <a:t>Znalezienie </a:t>
            </a:r>
            <a:r>
              <a:rPr lang="pl-PL" sz="2400" b="1" dirty="0">
                <a:solidFill>
                  <a:srgbClr val="C00000"/>
                </a:solidFill>
              </a:rPr>
              <a:t>wypowiedzenia tematowego</a:t>
            </a:r>
            <a:r>
              <a:rPr lang="pl-PL" sz="2400" dirty="0">
                <a:solidFill>
                  <a:srgbClr val="C00000"/>
                </a:solidFill>
              </a:rPr>
              <a:t> </a:t>
            </a:r>
            <a:r>
              <a:rPr lang="pl-PL" sz="2400" dirty="0">
                <a:solidFill>
                  <a:schemeClr val="tx2"/>
                </a:solidFill>
              </a:rPr>
              <a:t>(głównej myśli akapitu)</a:t>
            </a:r>
            <a:r>
              <a:rPr lang="pl-PL" sz="2400" b="1" dirty="0">
                <a:solidFill>
                  <a:schemeClr val="tx2"/>
                </a:solidFill>
              </a:rPr>
              <a:t>, </a:t>
            </a:r>
            <a:r>
              <a:rPr lang="pl-PL" sz="2400" b="1" dirty="0" smtClean="0">
                <a:solidFill>
                  <a:schemeClr val="tx2"/>
                </a:solidFill>
              </a:rPr>
              <a:t/>
            </a:r>
            <a:br>
              <a:rPr lang="pl-PL" sz="2400" b="1" dirty="0" smtClean="0">
                <a:solidFill>
                  <a:schemeClr val="tx2"/>
                </a:solidFill>
              </a:rPr>
            </a:br>
            <a:r>
              <a:rPr lang="pl-PL" sz="2400" dirty="0" smtClean="0">
                <a:solidFill>
                  <a:schemeClr val="tx2"/>
                </a:solidFill>
              </a:rPr>
              <a:t>w </a:t>
            </a:r>
            <a:r>
              <a:rPr lang="pl-PL" sz="2400" dirty="0">
                <a:solidFill>
                  <a:schemeClr val="tx2"/>
                </a:solidFill>
              </a:rPr>
              <a:t>którym zawiera </a:t>
            </a:r>
            <a:r>
              <a:rPr lang="pl-PL" sz="2400" dirty="0"/>
              <a:t>się w postaci uogólnionej główna myśl tej cząstki tekstu - rozwijana, uszczegółowiana i ilustrowana przez obudowujące zdania. </a:t>
            </a:r>
          </a:p>
          <a:p>
            <a:pPr marL="0" indent="0">
              <a:lnSpc>
                <a:spcPct val="110000"/>
              </a:lnSpc>
              <a:buNone/>
            </a:pPr>
            <a:endParaRPr lang="pl-PL" sz="2400" dirty="0"/>
          </a:p>
          <a:p>
            <a:pPr marL="0" indent="0">
              <a:lnSpc>
                <a:spcPct val="110000"/>
              </a:lnSpc>
              <a:buNone/>
            </a:pPr>
            <a:r>
              <a:rPr lang="pl-PL" sz="2400" dirty="0"/>
              <a:t>Wypowiedzenie to może znajdować się: </a:t>
            </a:r>
          </a:p>
          <a:p>
            <a:pPr>
              <a:lnSpc>
                <a:spcPct val="110000"/>
              </a:lnSpc>
            </a:pPr>
            <a:r>
              <a:rPr lang="pl-PL" sz="2400" dirty="0"/>
              <a:t>na początku akapitu, </a:t>
            </a:r>
          </a:p>
          <a:p>
            <a:pPr>
              <a:lnSpc>
                <a:spcPct val="110000"/>
              </a:lnSpc>
            </a:pPr>
            <a:r>
              <a:rPr lang="pl-PL" sz="2400" dirty="0"/>
              <a:t>w środku – po jednym czy kilku zdaniach wprowadzających, </a:t>
            </a:r>
          </a:p>
          <a:p>
            <a:pPr>
              <a:lnSpc>
                <a:spcPct val="110000"/>
              </a:lnSpc>
            </a:pPr>
            <a:r>
              <a:rPr lang="pl-PL" sz="2400" dirty="0"/>
              <a:t>na końcu akapitu – jako podsumowanie całości. </a:t>
            </a:r>
          </a:p>
          <a:p>
            <a:pPr marL="0" indent="0">
              <a:lnSpc>
                <a:spcPct val="110000"/>
              </a:lnSpc>
              <a:buNone/>
            </a:pPr>
            <a:endParaRPr lang="pl-PL" sz="1100" dirty="0"/>
          </a:p>
          <a:p>
            <a:pPr marL="0" indent="0">
              <a:lnSpc>
                <a:spcPct val="110000"/>
              </a:lnSpc>
              <a:buNone/>
            </a:pPr>
            <a:r>
              <a:rPr lang="pl-PL" sz="2400" dirty="0"/>
              <a:t>Może nie pojawić się w ogóle, a tylko być implikowane przez treść całego akapitu. </a:t>
            </a:r>
          </a:p>
        </p:txBody>
      </p:sp>
    </p:spTree>
    <p:extLst>
      <p:ext uri="{BB962C8B-B14F-4D97-AF65-F5344CB8AC3E}">
        <p14:creationId xmlns:p14="http://schemas.microsoft.com/office/powerpoint/2010/main" val="656564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47271" y="604700"/>
            <a:ext cx="9246637" cy="1319349"/>
          </a:xfrm>
        </p:spPr>
        <p:txBody>
          <a:bodyPr>
            <a:normAutofit/>
          </a:bodyPr>
          <a:lstStyle/>
          <a:p>
            <a:r>
              <a:rPr lang="pl-PL" sz="4000" b="1" dirty="0">
                <a:solidFill>
                  <a:schemeClr val="tx1"/>
                </a:solidFill>
                <a:latin typeface="Myriad Pro Cond" panose="020B0506030403020204" pitchFamily="34" charset="0"/>
              </a:rPr>
              <a:t>Akapit analityczny - przykład</a:t>
            </a:r>
          </a:p>
        </p:txBody>
      </p:sp>
      <p:sp>
        <p:nvSpPr>
          <p:cNvPr id="3" name="Symbol zastępczy zawartości 2"/>
          <p:cNvSpPr>
            <a:spLocks noGrp="1"/>
          </p:cNvSpPr>
          <p:nvPr>
            <p:ph idx="4294967295"/>
          </p:nvPr>
        </p:nvSpPr>
        <p:spPr>
          <a:xfrm>
            <a:off x="847271" y="1884680"/>
            <a:ext cx="9071429" cy="4509224"/>
          </a:xfrm>
        </p:spPr>
        <p:txBody>
          <a:bodyPr>
            <a:normAutofit fontScale="92500" lnSpcReduction="10000"/>
          </a:bodyPr>
          <a:lstStyle/>
          <a:p>
            <a:pPr marL="0" indent="0">
              <a:lnSpc>
                <a:spcPct val="110000"/>
              </a:lnSpc>
              <a:buNone/>
            </a:pPr>
            <a:r>
              <a:rPr lang="pl-PL" dirty="0"/>
              <a:t>„Znany angielski pisarz i polityk, </a:t>
            </a:r>
            <a:r>
              <a:rPr lang="pl-PL" dirty="0" err="1"/>
              <a:t>Viscount</a:t>
            </a:r>
            <a:r>
              <a:rPr lang="pl-PL" dirty="0"/>
              <a:t> Grey, </a:t>
            </a:r>
            <a:r>
              <a:rPr lang="pl-PL" b="1" dirty="0">
                <a:solidFill>
                  <a:srgbClr val="C00000"/>
                </a:solidFill>
              </a:rPr>
              <a:t>utyskuje</a:t>
            </a:r>
            <a:r>
              <a:rPr lang="pl-PL" dirty="0"/>
              <a:t> </a:t>
            </a:r>
            <a:r>
              <a:rPr lang="pl-PL" dirty="0" smtClean="0"/>
              <a:t/>
            </a:r>
            <a:br>
              <a:rPr lang="pl-PL" dirty="0" smtClean="0"/>
            </a:br>
            <a:r>
              <a:rPr lang="pl-PL" dirty="0" smtClean="0"/>
              <a:t>w </a:t>
            </a:r>
            <a:r>
              <a:rPr lang="pl-PL" dirty="0"/>
              <a:t>jednym ze swych pięknych </a:t>
            </a:r>
            <a:r>
              <a:rPr lang="pl-PL" dirty="0" err="1"/>
              <a:t>essayów</a:t>
            </a:r>
            <a:r>
              <a:rPr lang="pl-PL" dirty="0"/>
              <a:t> „Przyjemność czytania” </a:t>
            </a:r>
            <a:r>
              <a:rPr lang="pl-PL" dirty="0" smtClean="0"/>
              <a:t/>
            </a:r>
            <a:br>
              <a:rPr lang="pl-PL" dirty="0" smtClean="0"/>
            </a:br>
            <a:r>
              <a:rPr lang="pl-PL" b="1" dirty="0" smtClean="0">
                <a:solidFill>
                  <a:srgbClr val="C00000"/>
                </a:solidFill>
              </a:rPr>
              <a:t>na </a:t>
            </a:r>
            <a:r>
              <a:rPr lang="pl-PL" b="1" dirty="0">
                <a:solidFill>
                  <a:srgbClr val="C00000"/>
                </a:solidFill>
              </a:rPr>
              <a:t>stopniowy zanik czytelnictwa</a:t>
            </a:r>
            <a:r>
              <a:rPr lang="pl-PL" dirty="0"/>
              <a:t>. Nie ma już spokojnych, w zieleni przepysznych ogrodów ukrytych dworków, coraz mniej uroczych angielskich kominków, tak bardzo sprzyjających przyjaźni z książką, coraz trudniej uciec od rozgwaru nowoczesnego życia </a:t>
            </a:r>
            <a:r>
              <a:rPr lang="pl-PL" dirty="0" smtClean="0"/>
              <a:t/>
            </a:r>
            <a:br>
              <a:rPr lang="pl-PL" dirty="0" smtClean="0"/>
            </a:br>
            <a:r>
              <a:rPr lang="pl-PL" dirty="0" smtClean="0"/>
              <a:t>i </a:t>
            </a:r>
            <a:r>
              <a:rPr lang="pl-PL" dirty="0"/>
              <a:t>w obcowaniu z poezją lub filozofią na powrót odnaleźć prawdziwy smak istnienia, nigdy bardziej niż w przeżywanym obecnie okresie zagrożenia samotności, zamiłowanie do wartościowych książek nie było nawiedzone tak ostrym kryzysem.”</a:t>
            </a:r>
          </a:p>
          <a:p>
            <a:pPr marL="0" indent="0" algn="r">
              <a:buNone/>
            </a:pPr>
            <a:r>
              <a:rPr lang="pl-PL" sz="1600" dirty="0"/>
              <a:t>G. Herling-Grudziński, </a:t>
            </a:r>
            <a:r>
              <a:rPr lang="pl-PL" sz="1600" i="1" dirty="0"/>
              <a:t>Sztuka podróżowania. (</a:t>
            </a:r>
            <a:r>
              <a:rPr lang="pl-PL" sz="1600" i="1" dirty="0" err="1"/>
              <a:t>Essay</a:t>
            </a:r>
            <a:r>
              <a:rPr lang="pl-PL" sz="1600" i="1" dirty="0"/>
              <a:t> pisany w polu)</a:t>
            </a:r>
            <a:r>
              <a:rPr lang="pl-PL" dirty="0"/>
              <a:t> </a:t>
            </a:r>
          </a:p>
          <a:p>
            <a:endParaRPr lang="pl-PL" sz="2100" dirty="0"/>
          </a:p>
        </p:txBody>
      </p:sp>
    </p:spTree>
    <p:extLst>
      <p:ext uri="{BB962C8B-B14F-4D97-AF65-F5344CB8AC3E}">
        <p14:creationId xmlns:p14="http://schemas.microsoft.com/office/powerpoint/2010/main" val="917690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53621" y="604700"/>
            <a:ext cx="9246637" cy="1319349"/>
          </a:xfrm>
        </p:spPr>
        <p:txBody>
          <a:bodyPr>
            <a:normAutofit/>
          </a:bodyPr>
          <a:lstStyle/>
          <a:p>
            <a:r>
              <a:rPr lang="pl-PL" sz="4000" b="1" dirty="0">
                <a:solidFill>
                  <a:schemeClr val="tx1"/>
                </a:solidFill>
                <a:latin typeface="Myriad Pro Cond" panose="020B0506030403020204" pitchFamily="34" charset="0"/>
              </a:rPr>
              <a:t>Akapit syntetyczny - przykład</a:t>
            </a:r>
          </a:p>
        </p:txBody>
      </p:sp>
      <p:sp>
        <p:nvSpPr>
          <p:cNvPr id="3" name="Symbol zastępczy zawartości 2"/>
          <p:cNvSpPr>
            <a:spLocks noGrp="1"/>
          </p:cNvSpPr>
          <p:nvPr>
            <p:ph idx="4294967295"/>
          </p:nvPr>
        </p:nvSpPr>
        <p:spPr>
          <a:xfrm>
            <a:off x="834571" y="1929130"/>
            <a:ext cx="9246637" cy="4458424"/>
          </a:xfrm>
        </p:spPr>
        <p:txBody>
          <a:bodyPr>
            <a:normAutofit/>
          </a:bodyPr>
          <a:lstStyle/>
          <a:p>
            <a:pPr marL="0" indent="0">
              <a:buNone/>
            </a:pPr>
            <a:r>
              <a:rPr lang="pl-PL" dirty="0"/>
              <a:t>„Oczywiście wszystko to jest prawdą i nie trzeba być aż przesyconym kulturą Wicehrabią, żeby ze smutkiem zauważyć, że ludzie coraz częściej albo zapominają zupełnie o prawdziwej przyjemności czytania, albo odnajdują w nim zgoła inne i nie zawsze pełnowartościowe uroki. Ale jednocześnie z rozwojem kolejnictwa, automobilistyki, żeglugi morskiej i powietrznej </a:t>
            </a:r>
            <a:r>
              <a:rPr lang="pl-PL" b="1" dirty="0">
                <a:solidFill>
                  <a:srgbClr val="C00000"/>
                </a:solidFill>
              </a:rPr>
              <a:t>powstaje nowe zagadnienie: sztuki podróżowania</a:t>
            </a:r>
            <a:r>
              <a:rPr lang="pl-PL" dirty="0"/>
              <a:t>. Być może - ona chociaż będzie w stanie wypełnić w życiu duchowym człowieka lukę, jaka pogłębia się z każdym dniem lekkomyślnej rozłąki z książką.”</a:t>
            </a:r>
          </a:p>
          <a:p>
            <a:pPr marL="0" indent="0" algn="r">
              <a:buNone/>
            </a:pPr>
            <a:r>
              <a:rPr lang="pl-PL" sz="1600" dirty="0" smtClean="0"/>
              <a:t>G</a:t>
            </a:r>
            <a:r>
              <a:rPr lang="pl-PL" sz="1600" dirty="0"/>
              <a:t>. Herling-Grudziński, </a:t>
            </a:r>
            <a:r>
              <a:rPr lang="pl-PL" sz="1600" i="1" dirty="0"/>
              <a:t>Sztuka podróżowania. (</a:t>
            </a:r>
            <a:r>
              <a:rPr lang="pl-PL" sz="1600" i="1" dirty="0" err="1"/>
              <a:t>Essay</a:t>
            </a:r>
            <a:r>
              <a:rPr lang="pl-PL" sz="1600" i="1" dirty="0"/>
              <a:t> pisany w polu)</a:t>
            </a:r>
            <a:r>
              <a:rPr lang="pl-PL" dirty="0"/>
              <a:t> </a:t>
            </a:r>
          </a:p>
          <a:p>
            <a:endParaRPr lang="pl-PL" sz="2100" dirty="0"/>
          </a:p>
        </p:txBody>
      </p:sp>
    </p:spTree>
    <p:extLst>
      <p:ext uri="{BB962C8B-B14F-4D97-AF65-F5344CB8AC3E}">
        <p14:creationId xmlns:p14="http://schemas.microsoft.com/office/powerpoint/2010/main" val="131499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79021" y="617400"/>
            <a:ext cx="9246637" cy="1319349"/>
          </a:xfrm>
        </p:spPr>
        <p:txBody>
          <a:bodyPr>
            <a:normAutofit/>
          </a:bodyPr>
          <a:lstStyle/>
          <a:p>
            <a:r>
              <a:rPr lang="pl-PL" sz="4000" b="1" dirty="0">
                <a:solidFill>
                  <a:schemeClr val="tx1"/>
                </a:solidFill>
                <a:latin typeface="Myriad Pro Cond" panose="020B0506030403020204" pitchFamily="34" charset="0"/>
              </a:rPr>
              <a:t>Akapit łącznikowy - przykład</a:t>
            </a:r>
          </a:p>
        </p:txBody>
      </p:sp>
      <p:sp>
        <p:nvSpPr>
          <p:cNvPr id="3" name="Symbol zastępczy zawartości 2"/>
          <p:cNvSpPr>
            <a:spLocks noGrp="1"/>
          </p:cNvSpPr>
          <p:nvPr>
            <p:ph idx="4294967295"/>
          </p:nvPr>
        </p:nvSpPr>
        <p:spPr>
          <a:xfrm>
            <a:off x="834571" y="1891030"/>
            <a:ext cx="9246637" cy="4407624"/>
          </a:xfrm>
        </p:spPr>
        <p:txBody>
          <a:bodyPr>
            <a:normAutofit/>
          </a:bodyPr>
          <a:lstStyle/>
          <a:p>
            <a:pPr marL="0" indent="0">
              <a:lnSpc>
                <a:spcPct val="110000"/>
              </a:lnSpc>
              <a:buNone/>
            </a:pPr>
            <a:r>
              <a:rPr lang="pl-PL" dirty="0"/>
              <a:t>„Zanim jednak omówimy </a:t>
            </a:r>
            <a:r>
              <a:rPr lang="pl-PL" b="1" dirty="0">
                <a:solidFill>
                  <a:srgbClr val="C00000"/>
                </a:solidFill>
              </a:rPr>
              <a:t>możliwości rozwoju tej XI Muzy</a:t>
            </a:r>
            <a:r>
              <a:rPr lang="pl-PL" dirty="0"/>
              <a:t>, musimy się pokrótce chociaż umówić, jakich ludzi będziemy nazywali podróżnikami, a jaki rodzaj poruszania się po </a:t>
            </a:r>
            <a:r>
              <a:rPr lang="pl-PL" dirty="0" smtClean="0"/>
              <a:t>świecie podróżowaniem</a:t>
            </a:r>
            <a:r>
              <a:rPr lang="pl-PL" dirty="0"/>
              <a:t>. Jest bowiem zbyt dużo osób, które przenosząc się z miejsca na miejsce - wcale nie podróżują, </a:t>
            </a:r>
            <a:r>
              <a:rPr lang="pl-PL" dirty="0" smtClean="0"/>
              <a:t/>
            </a:r>
            <a:br>
              <a:rPr lang="pl-PL" dirty="0" smtClean="0"/>
            </a:br>
            <a:r>
              <a:rPr lang="pl-PL" dirty="0" smtClean="0"/>
              <a:t>i </a:t>
            </a:r>
            <a:r>
              <a:rPr lang="pl-PL" dirty="0"/>
              <a:t>jest również sporo ludzi, którzy odbywają najbardziej egzotyczne </a:t>
            </a:r>
            <a:r>
              <a:rPr lang="pl-PL" dirty="0" smtClean="0"/>
              <a:t>i </a:t>
            </a:r>
            <a:r>
              <a:rPr lang="pl-PL" dirty="0"/>
              <a:t>zawrotne wędrówki nie wydalając się z czterech ścian swego pokoju.”</a:t>
            </a:r>
          </a:p>
          <a:p>
            <a:pPr marL="0" indent="0" algn="r">
              <a:buNone/>
            </a:pPr>
            <a:r>
              <a:rPr lang="pl-PL" sz="1600" dirty="0" smtClean="0"/>
              <a:t>G</a:t>
            </a:r>
            <a:r>
              <a:rPr lang="pl-PL" sz="1600" dirty="0"/>
              <a:t>. Herling-Grudziński, </a:t>
            </a:r>
            <a:r>
              <a:rPr lang="pl-PL" sz="1600" i="1" dirty="0"/>
              <a:t>Sztuka podróżowania. (</a:t>
            </a:r>
            <a:r>
              <a:rPr lang="pl-PL" sz="1600" i="1" dirty="0" err="1"/>
              <a:t>Essay</a:t>
            </a:r>
            <a:r>
              <a:rPr lang="pl-PL" sz="1600" i="1" dirty="0"/>
              <a:t> pisany w polu)</a:t>
            </a:r>
            <a:r>
              <a:rPr lang="pl-PL" dirty="0"/>
              <a:t> </a:t>
            </a:r>
          </a:p>
          <a:p>
            <a:endParaRPr lang="pl-PL" sz="2100" dirty="0"/>
          </a:p>
        </p:txBody>
      </p:sp>
    </p:spTree>
    <p:extLst>
      <p:ext uri="{BB962C8B-B14F-4D97-AF65-F5344CB8AC3E}">
        <p14:creationId xmlns:p14="http://schemas.microsoft.com/office/powerpoint/2010/main" val="2252158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72671" y="612321"/>
            <a:ext cx="9246637" cy="1319349"/>
          </a:xfrm>
        </p:spPr>
        <p:txBody>
          <a:bodyPr>
            <a:normAutofit/>
          </a:bodyPr>
          <a:lstStyle/>
          <a:p>
            <a:r>
              <a:rPr lang="pl-PL" sz="4000" b="1" dirty="0">
                <a:solidFill>
                  <a:schemeClr val="tx1"/>
                </a:solidFill>
                <a:latin typeface="Myriad Pro Cond" panose="020B0506030403020204" pitchFamily="34" charset="0"/>
              </a:rPr>
              <a:t>Akapit synonimiczny - przykład</a:t>
            </a:r>
          </a:p>
        </p:txBody>
      </p:sp>
      <p:sp>
        <p:nvSpPr>
          <p:cNvPr id="3" name="Symbol zastępczy zawartości 2"/>
          <p:cNvSpPr>
            <a:spLocks noGrp="1"/>
          </p:cNvSpPr>
          <p:nvPr>
            <p:ph idx="4294967295"/>
          </p:nvPr>
        </p:nvSpPr>
        <p:spPr>
          <a:xfrm>
            <a:off x="872671" y="1972130"/>
            <a:ext cx="9246637" cy="4671784"/>
          </a:xfrm>
        </p:spPr>
        <p:txBody>
          <a:bodyPr>
            <a:normAutofit fontScale="55000" lnSpcReduction="20000"/>
          </a:bodyPr>
          <a:lstStyle/>
          <a:p>
            <a:pPr marL="0" indent="0">
              <a:buNone/>
            </a:pPr>
            <a:r>
              <a:rPr lang="pl-PL" sz="3600" dirty="0"/>
              <a:t>Akapit poprzedzający:</a:t>
            </a:r>
          </a:p>
          <a:p>
            <a:pPr marL="0" indent="0">
              <a:lnSpc>
                <a:spcPct val="120000"/>
              </a:lnSpc>
              <a:buNone/>
            </a:pPr>
            <a:r>
              <a:rPr lang="pl-PL" sz="3600" dirty="0"/>
              <a:t>„Najlepszą drogą do umiłowania świata jest nie </a:t>
            </a:r>
            <a:r>
              <a:rPr lang="pl-PL" sz="3600" i="1" dirty="0"/>
              <a:t>rządzić </a:t>
            </a:r>
            <a:r>
              <a:rPr lang="pl-PL" sz="3600" dirty="0"/>
              <a:t>nim lub wykonywać posłusznie jego prawa, </a:t>
            </a:r>
            <a:r>
              <a:rPr lang="pl-PL" sz="3600" dirty="0" smtClean="0"/>
              <a:t>ale </a:t>
            </a:r>
            <a:r>
              <a:rPr lang="pl-PL" sz="3600" dirty="0"/>
              <a:t>kochać go w całej rozmaitości i</a:t>
            </a:r>
            <a:r>
              <a:rPr lang="pl-PL" sz="3600" baseline="-25000" dirty="0"/>
              <a:t>:</a:t>
            </a:r>
            <a:r>
              <a:rPr lang="pl-PL" sz="3600" dirty="0"/>
              <a:t> bajkowym bogactwie przejawów. Zapiszmy więc konkluzję: </a:t>
            </a:r>
            <a:r>
              <a:rPr lang="pl-PL" sz="3600" b="1" dirty="0"/>
              <a:t>sztuka podróżowania jest </a:t>
            </a:r>
            <a:r>
              <a:rPr lang="pl-PL" sz="3600" dirty="0"/>
              <a:t>tak jak poezja, malarstwo lub muzyka radosną próbą zawarcia</a:t>
            </a:r>
            <a:r>
              <a:rPr lang="pl-PL" sz="3600" i="1" dirty="0"/>
              <a:t> </a:t>
            </a:r>
            <a:r>
              <a:rPr lang="pl-PL" sz="3600" dirty="0"/>
              <a:t>nigdy nie wyczerpanej przyjaźni ze światem. </a:t>
            </a:r>
            <a:r>
              <a:rPr lang="pl-PL" sz="3600" b="1" dirty="0">
                <a:solidFill>
                  <a:srgbClr val="C00000"/>
                </a:solidFill>
              </a:rPr>
              <a:t>I każdy prawdziwy podróżnik </a:t>
            </a:r>
            <a:r>
              <a:rPr lang="pl-PL" sz="3600" dirty="0"/>
              <a:t>ukrywa gdzieś w głębi duszy swój własny nie pisany atlas; nie kolorowy atlas lądów, oceanów i mórz, ale arcyludzki atlas woli, serca i rozumu.</a:t>
            </a:r>
          </a:p>
          <a:p>
            <a:pPr marL="0" indent="0">
              <a:lnSpc>
                <a:spcPct val="120000"/>
              </a:lnSpc>
              <a:buNone/>
            </a:pPr>
            <a:r>
              <a:rPr lang="pl-PL" sz="3600" dirty="0"/>
              <a:t>Akapit synonimiczny wobec poprzedzającego:</a:t>
            </a:r>
          </a:p>
          <a:p>
            <a:pPr marL="0" indent="0">
              <a:lnSpc>
                <a:spcPct val="120000"/>
              </a:lnSpc>
              <a:buNone/>
            </a:pPr>
            <a:r>
              <a:rPr lang="pl-PL" sz="3600" b="1" dirty="0">
                <a:solidFill>
                  <a:srgbClr val="C00000"/>
                </a:solidFill>
                <a:effectLst>
                  <a:outerShdw blurRad="38100" dist="38100" dir="2700000" algn="tl">
                    <a:srgbClr val="000000">
                      <a:alpha val="43137"/>
                    </a:srgbClr>
                  </a:outerShdw>
                </a:effectLst>
              </a:rPr>
              <a:t>Innymi słowy, każdy prawdziwy podróżnik </a:t>
            </a:r>
            <a:r>
              <a:rPr lang="pl-PL" sz="3600" dirty="0"/>
              <a:t>musi być choć trochę Conradem. </a:t>
            </a:r>
            <a:r>
              <a:rPr lang="pl-PL" sz="3600" dirty="0" smtClean="0"/>
              <a:t/>
            </a:r>
            <a:br>
              <a:rPr lang="pl-PL" sz="3600" dirty="0" smtClean="0"/>
            </a:br>
            <a:r>
              <a:rPr lang="pl-PL" sz="3600" dirty="0" smtClean="0"/>
              <a:t>Jeśli </a:t>
            </a:r>
            <a:r>
              <a:rPr lang="pl-PL" sz="3600" dirty="0"/>
              <a:t>bowiem da się rozsądnie powiedzieć, że Szekspir był aktorem, który wiele dziwów ujrzał w zwierciadle nieba i </a:t>
            </a:r>
            <a:r>
              <a:rPr lang="pl-PL" sz="3600" dirty="0" err="1"/>
              <a:t>zaświata</a:t>
            </a:r>
            <a:r>
              <a:rPr lang="pl-PL" sz="3600" dirty="0"/>
              <a:t>, to dobrze również jest pamiętać, że Conrad był żeglarzem, który dostrzegł je nawet w zwierciadle </a:t>
            </a:r>
            <a:r>
              <a:rPr lang="pl-PL" sz="3600" i="1" dirty="0"/>
              <a:t>morza </a:t>
            </a:r>
            <a:r>
              <a:rPr lang="pl-PL" sz="3600" dirty="0"/>
              <a:t>i świata.</a:t>
            </a:r>
          </a:p>
          <a:p>
            <a:pPr marL="0" indent="0" algn="r">
              <a:buNone/>
            </a:pPr>
            <a:r>
              <a:rPr lang="pl-PL" sz="1600" dirty="0"/>
              <a:t>G. Herling-Grudziński, </a:t>
            </a:r>
            <a:r>
              <a:rPr lang="pl-PL" sz="1600" i="1" dirty="0"/>
              <a:t>Sztuka podróżowania. (</a:t>
            </a:r>
            <a:r>
              <a:rPr lang="pl-PL" sz="1600" i="1" dirty="0" err="1"/>
              <a:t>Essay</a:t>
            </a:r>
            <a:r>
              <a:rPr lang="pl-PL" sz="1600" i="1" dirty="0"/>
              <a:t> pisany w polu)</a:t>
            </a:r>
            <a:r>
              <a:rPr lang="pl-PL" dirty="0"/>
              <a:t> </a:t>
            </a:r>
          </a:p>
        </p:txBody>
      </p:sp>
    </p:spTree>
    <p:extLst>
      <p:ext uri="{BB962C8B-B14F-4D97-AF65-F5344CB8AC3E}">
        <p14:creationId xmlns:p14="http://schemas.microsoft.com/office/powerpoint/2010/main" val="3061727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853621" y="884100"/>
            <a:ext cx="9246637" cy="1319349"/>
          </a:xfrm>
        </p:spPr>
        <p:txBody>
          <a:bodyPr>
            <a:normAutofit/>
          </a:bodyPr>
          <a:lstStyle/>
          <a:p>
            <a:r>
              <a:rPr lang="pl-PL" sz="4000" b="1" dirty="0">
                <a:solidFill>
                  <a:schemeClr val="tx1"/>
                </a:solidFill>
                <a:latin typeface="Myriad Pro Cond" panose="020B0506030403020204" pitchFamily="34" charset="0"/>
              </a:rPr>
              <a:t>Akapit bez wyraźnie sprecyzowanego wypowiedzenia tematowego</a:t>
            </a:r>
          </a:p>
        </p:txBody>
      </p:sp>
      <p:sp>
        <p:nvSpPr>
          <p:cNvPr id="3" name="Symbol zastępczy zawartości 2"/>
          <p:cNvSpPr>
            <a:spLocks noGrp="1"/>
          </p:cNvSpPr>
          <p:nvPr>
            <p:ph idx="4294967295"/>
          </p:nvPr>
        </p:nvSpPr>
        <p:spPr>
          <a:xfrm>
            <a:off x="853621" y="2372178"/>
            <a:ext cx="9246637" cy="4320722"/>
          </a:xfrm>
        </p:spPr>
        <p:txBody>
          <a:bodyPr>
            <a:normAutofit lnSpcReduction="10000"/>
          </a:bodyPr>
          <a:lstStyle/>
          <a:p>
            <a:pPr marL="0" indent="0">
              <a:lnSpc>
                <a:spcPct val="100000"/>
              </a:lnSpc>
              <a:buNone/>
            </a:pPr>
            <a:r>
              <a:rPr lang="pl-PL" dirty="0"/>
              <a:t>„W zdaniu: &lt;&lt;droga do nowo odkrytych źródeł ropy jest dość trudna&gt;&gt; – </a:t>
            </a:r>
            <a:r>
              <a:rPr lang="pl-PL" dirty="0">
                <a:solidFill>
                  <a:srgbClr val="0070C0"/>
                </a:solidFill>
                <a:effectLst>
                  <a:outerShdw blurRad="38100" dist="38100" dir="2700000" algn="tl">
                    <a:srgbClr val="000000">
                      <a:alpha val="43137"/>
                    </a:srgbClr>
                  </a:outerShdw>
                </a:effectLst>
              </a:rPr>
              <a:t>amerykańskiego nafciarza interesuje przede wszystkim ropa, a później trudna droga, angielskiego podróżnika natomiast intryguje najpierw trudna droga, </a:t>
            </a:r>
            <a:r>
              <a:rPr lang="pl-PL" dirty="0" smtClean="0">
                <a:solidFill>
                  <a:srgbClr val="0070C0"/>
                </a:solidFill>
                <a:effectLst>
                  <a:outerShdw blurRad="38100" dist="38100" dir="2700000" algn="tl">
                    <a:srgbClr val="000000">
                      <a:alpha val="43137"/>
                    </a:srgbClr>
                  </a:outerShdw>
                </a:effectLst>
              </a:rPr>
              <a:t/>
            </a:r>
            <a:br>
              <a:rPr lang="pl-PL" dirty="0" smtClean="0">
                <a:solidFill>
                  <a:srgbClr val="0070C0"/>
                </a:solidFill>
                <a:effectLst>
                  <a:outerShdw blurRad="38100" dist="38100" dir="2700000" algn="tl">
                    <a:srgbClr val="000000">
                      <a:alpha val="43137"/>
                    </a:srgbClr>
                  </a:outerShdw>
                </a:effectLst>
              </a:rPr>
            </a:br>
            <a:r>
              <a:rPr lang="pl-PL" dirty="0" smtClean="0">
                <a:solidFill>
                  <a:srgbClr val="0070C0"/>
                </a:solidFill>
                <a:effectLst>
                  <a:outerShdw blurRad="38100" dist="38100" dir="2700000" algn="tl">
                    <a:srgbClr val="000000">
                      <a:alpha val="43137"/>
                    </a:srgbClr>
                  </a:outerShdw>
                </a:effectLst>
              </a:rPr>
              <a:t>a </a:t>
            </a:r>
            <a:r>
              <a:rPr lang="pl-PL" dirty="0">
                <a:solidFill>
                  <a:srgbClr val="0070C0"/>
                </a:solidFill>
                <a:effectLst>
                  <a:outerShdw blurRad="38100" dist="38100" dir="2700000" algn="tl">
                    <a:srgbClr val="000000">
                      <a:alpha val="43137"/>
                    </a:srgbClr>
                  </a:outerShdw>
                </a:effectLst>
              </a:rPr>
              <a:t>później nafta</a:t>
            </a:r>
            <a:r>
              <a:rPr lang="pl-PL" dirty="0"/>
              <a:t>. Gdy więc pierwszy obejrzy się natychmiast za najbliższym biurem Cooka, drugi rozpyla się niezwłocznie </a:t>
            </a:r>
            <a:r>
              <a:rPr lang="pl-PL" dirty="0" smtClean="0"/>
              <a:t/>
            </a:r>
            <a:br>
              <a:rPr lang="pl-PL" dirty="0" smtClean="0"/>
            </a:br>
            <a:r>
              <a:rPr lang="pl-PL" dirty="0" smtClean="0"/>
              <a:t>o </a:t>
            </a:r>
            <a:r>
              <a:rPr lang="pl-PL" dirty="0"/>
              <a:t>jakiegoś równie awanturniczego </a:t>
            </a:r>
            <a:r>
              <a:rPr lang="pl-PL" dirty="0" err="1"/>
              <a:t>cooka</a:t>
            </a:r>
            <a:r>
              <a:rPr lang="pl-PL" dirty="0"/>
              <a:t>. Każdy angielski podróżnik wie bowiem dobrze, że jak mu ugotują, tak </a:t>
            </a:r>
            <a:r>
              <a:rPr lang="pl-PL" dirty="0" smtClean="0"/>
              <a:t>się naje</a:t>
            </a:r>
            <a:r>
              <a:rPr lang="pl-PL" dirty="0"/>
              <a:t>.”</a:t>
            </a:r>
          </a:p>
          <a:p>
            <a:pPr marL="0" indent="0" algn="r">
              <a:buNone/>
            </a:pPr>
            <a:r>
              <a:rPr lang="pl-PL" sz="1600" dirty="0" smtClean="0"/>
              <a:t>G</a:t>
            </a:r>
            <a:r>
              <a:rPr lang="pl-PL" sz="1600" dirty="0"/>
              <a:t>. Herling-Grudziński, </a:t>
            </a:r>
            <a:r>
              <a:rPr lang="pl-PL" sz="1600" i="1" dirty="0"/>
              <a:t>Sztuka podróżowania. (</a:t>
            </a:r>
            <a:r>
              <a:rPr lang="pl-PL" sz="1600" i="1" dirty="0" err="1"/>
              <a:t>Essay</a:t>
            </a:r>
            <a:r>
              <a:rPr lang="pl-PL" sz="1600" i="1" dirty="0"/>
              <a:t> pisany w polu)</a:t>
            </a:r>
            <a:r>
              <a:rPr lang="pl-PL" dirty="0"/>
              <a:t> </a:t>
            </a:r>
          </a:p>
          <a:p>
            <a:endParaRPr lang="pl-PL" sz="2100" dirty="0"/>
          </a:p>
        </p:txBody>
      </p:sp>
    </p:spTree>
    <p:extLst>
      <p:ext uri="{BB962C8B-B14F-4D97-AF65-F5344CB8AC3E}">
        <p14:creationId xmlns:p14="http://schemas.microsoft.com/office/powerpoint/2010/main" val="2340011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6BAA513-0CCA-42E4-9B72-E40FD47D76F0}"/>
              </a:ext>
            </a:extLst>
          </p:cNvPr>
          <p:cNvSpPr>
            <a:spLocks noGrp="1"/>
          </p:cNvSpPr>
          <p:nvPr>
            <p:ph type="title"/>
          </p:nvPr>
        </p:nvSpPr>
        <p:spPr/>
        <p:txBody>
          <a:bodyPr/>
          <a:lstStyle/>
          <a:p>
            <a:r>
              <a:rPr lang="pl-PL" b="1" dirty="0">
                <a:latin typeface="Myriad Pro Cond" panose="020B0506030403020204" pitchFamily="34" charset="0"/>
              </a:rPr>
              <a:t>Wypowiedź argumentacyjna…</a:t>
            </a:r>
          </a:p>
        </p:txBody>
      </p:sp>
      <p:sp>
        <p:nvSpPr>
          <p:cNvPr id="3" name="Symbol zastępczy tekstu 2">
            <a:extLst>
              <a:ext uri="{FF2B5EF4-FFF2-40B4-BE49-F238E27FC236}">
                <a16:creationId xmlns:a16="http://schemas.microsoft.com/office/drawing/2014/main" xmlns="" id="{6ABE6870-F09A-42A0-8114-7E88CC81F4B2}"/>
              </a:ext>
            </a:extLst>
          </p:cNvPr>
          <p:cNvSpPr>
            <a:spLocks noGrp="1"/>
          </p:cNvSpPr>
          <p:nvPr>
            <p:ph type="body" idx="1"/>
          </p:nvPr>
        </p:nvSpPr>
        <p:spPr/>
        <p:txBody>
          <a:bodyPr/>
          <a:lstStyle/>
          <a:p>
            <a:r>
              <a:rPr lang="pl-PL" dirty="0">
                <a:latin typeface="Myriad Pro Cond" panose="020B0506030403020204" pitchFamily="34" charset="0"/>
              </a:rPr>
              <a:t>w szkolnej praktyce polonistycznej</a:t>
            </a:r>
          </a:p>
        </p:txBody>
      </p:sp>
    </p:spTree>
    <p:extLst>
      <p:ext uri="{BB962C8B-B14F-4D97-AF65-F5344CB8AC3E}">
        <p14:creationId xmlns:p14="http://schemas.microsoft.com/office/powerpoint/2010/main" val="1546911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600075"/>
            <a:ext cx="10515600" cy="1325563"/>
          </a:xfrm>
        </p:spPr>
        <p:txBody>
          <a:bodyPr/>
          <a:lstStyle/>
          <a:p>
            <a:r>
              <a:rPr lang="pl-PL" b="1" dirty="0">
                <a:latin typeface="Myriad Pro Cond" panose="020B0506030403020204" pitchFamily="34" charset="0"/>
              </a:rPr>
              <a:t>Szkic krytyczny – przygotowanie do analizy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1125"/>
            <a:ext cx="10515600" cy="4351338"/>
          </a:xfrm>
        </p:spPr>
        <p:txBody>
          <a:bodyPr>
            <a:normAutofit/>
          </a:bodyPr>
          <a:lstStyle/>
          <a:p>
            <a:pPr marL="0" indent="0">
              <a:buNone/>
            </a:pPr>
            <a:endParaRPr lang="pl-PL" dirty="0"/>
          </a:p>
          <a:p>
            <a:pPr marL="514350" indent="-514350">
              <a:buFont typeface="+mj-lt"/>
              <a:buAutoNum type="arabicPeriod"/>
            </a:pPr>
            <a:r>
              <a:rPr lang="pl-PL" dirty="0"/>
              <a:t>Proszę przypomnieć biografię twórczą Josepha Conrada, </a:t>
            </a:r>
            <a:r>
              <a:rPr lang="pl-PL" dirty="0" smtClean="0"/>
              <a:t/>
            </a:r>
            <a:br>
              <a:rPr lang="pl-PL" dirty="0" smtClean="0"/>
            </a:br>
            <a:r>
              <a:rPr lang="pl-PL" dirty="0" smtClean="0"/>
              <a:t>(</a:t>
            </a:r>
            <a:r>
              <a:rPr lang="pl-PL" dirty="0"/>
              <a:t>ze zwróceniem uwagi na polskie korzenie pisarza, literaturę marynistyczną, podejmowanie w twórczości rozważań nad naturą człowieka i świata, dobra i zła w świecie), można wykorzystać zasoby sieci, np. </a:t>
            </a:r>
          </a:p>
          <a:p>
            <a:pPr marL="0" indent="0">
              <a:buNone/>
            </a:pPr>
            <a:r>
              <a:rPr lang="pl-PL" dirty="0">
                <a:hlinkClick r:id="rId2"/>
              </a:rPr>
              <a:t>https://culture.pl/pl/tworca/jozef-teodor-konrad-korzeniowski-joseph-conrad</a:t>
            </a:r>
            <a:r>
              <a:rPr lang="pl-PL" dirty="0"/>
              <a:t> </a:t>
            </a:r>
          </a:p>
          <a:p>
            <a:pPr marL="0" indent="0">
              <a:buNone/>
            </a:pPr>
            <a:r>
              <a:rPr lang="pl-PL" dirty="0">
                <a:hlinkClick r:id="rId3"/>
              </a:rPr>
              <a:t>https://www.polskieradio.pl/39/156/Artykul/1803753,Joseph-Conrad-czlowiek-trzech-kultur</a:t>
            </a:r>
            <a:r>
              <a:rPr lang="pl-PL" dirty="0"/>
              <a:t> </a:t>
            </a:r>
          </a:p>
        </p:txBody>
      </p:sp>
    </p:spTree>
    <p:extLst>
      <p:ext uri="{BB962C8B-B14F-4D97-AF65-F5344CB8AC3E}">
        <p14:creationId xmlns:p14="http://schemas.microsoft.com/office/powerpoint/2010/main" val="3521317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przygotowanie do analizy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7475"/>
            <a:ext cx="10515600" cy="4351338"/>
          </a:xfrm>
        </p:spPr>
        <p:txBody>
          <a:bodyPr>
            <a:normAutofit/>
          </a:bodyPr>
          <a:lstStyle/>
          <a:p>
            <a:pPr marL="0" indent="0">
              <a:buNone/>
            </a:pPr>
            <a:endParaRPr lang="pl-PL" dirty="0"/>
          </a:p>
          <a:p>
            <a:pPr marL="514350" indent="-514350">
              <a:buFont typeface="+mj-lt"/>
              <a:buAutoNum type="arabicPeriod" startAt="2"/>
            </a:pPr>
            <a:r>
              <a:rPr lang="pl-PL" dirty="0"/>
              <a:t>Proszę krótko przedstawić tematykę powieści Josepha Conrada </a:t>
            </a:r>
            <a:r>
              <a:rPr lang="pl-PL" i="1" dirty="0"/>
              <a:t>Nostromo</a:t>
            </a:r>
            <a:r>
              <a:rPr lang="pl-PL" dirty="0"/>
              <a:t>. </a:t>
            </a:r>
          </a:p>
          <a:p>
            <a:pPr lvl="1">
              <a:buFont typeface="Wingdings" panose="05000000000000000000" pitchFamily="2" charset="2"/>
              <a:buChar char="§"/>
            </a:pPr>
            <a:r>
              <a:rPr lang="pl-PL" dirty="0"/>
              <a:t>Jakie postawy przyjmują bohaterowie powieści Conrada? </a:t>
            </a:r>
          </a:p>
          <a:p>
            <a:pPr lvl="1">
              <a:buFont typeface="Wingdings" panose="05000000000000000000" pitchFamily="2" charset="2"/>
              <a:buChar char="§"/>
            </a:pPr>
            <a:r>
              <a:rPr lang="pl-PL" dirty="0"/>
              <a:t>Jaką wizję świata, człowieka prezentuje Conrad?</a:t>
            </a:r>
          </a:p>
        </p:txBody>
      </p:sp>
    </p:spTree>
    <p:extLst>
      <p:ext uri="{BB962C8B-B14F-4D97-AF65-F5344CB8AC3E}">
        <p14:creationId xmlns:p14="http://schemas.microsoft.com/office/powerpoint/2010/main" val="4017405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1125"/>
            <a:ext cx="10515600" cy="4351338"/>
          </a:xfrm>
        </p:spPr>
        <p:txBody>
          <a:bodyPr>
            <a:normAutofit/>
          </a:bodyPr>
          <a:lstStyle/>
          <a:p>
            <a:pPr marL="0" indent="0">
              <a:buNone/>
            </a:pPr>
            <a:endParaRPr lang="pl-PL" dirty="0"/>
          </a:p>
          <a:p>
            <a:pPr marL="514350" indent="-514350">
              <a:buFont typeface="+mj-lt"/>
              <a:buAutoNum type="arabicPeriod" startAt="3"/>
            </a:pPr>
            <a:r>
              <a:rPr lang="pl-PL" dirty="0"/>
              <a:t>Proszę przeczytać tekst Wita Starnawskiego </a:t>
            </a:r>
            <a:r>
              <a:rPr lang="pl-PL" i="1" dirty="0"/>
              <a:t>Pierwsze spotkanie </a:t>
            </a:r>
            <a:r>
              <a:rPr lang="pl-PL" i="1" dirty="0" smtClean="0"/>
              <a:t/>
            </a:r>
            <a:br>
              <a:rPr lang="pl-PL" i="1" dirty="0" smtClean="0"/>
            </a:br>
            <a:r>
              <a:rPr lang="pl-PL" i="1" dirty="0" smtClean="0"/>
              <a:t>z </a:t>
            </a:r>
            <a:r>
              <a:rPr lang="pl-PL" i="1" dirty="0"/>
              <a:t>Conradem („Nostromo”)</a:t>
            </a:r>
            <a:r>
              <a:rPr lang="pl-PL" dirty="0"/>
              <a:t>, zwrócić uwagę na tytuł tekstu, </a:t>
            </a:r>
            <a:r>
              <a:rPr lang="pl-PL" dirty="0" smtClean="0"/>
              <a:t/>
            </a:r>
            <a:br>
              <a:rPr lang="pl-PL" dirty="0" smtClean="0"/>
            </a:br>
            <a:r>
              <a:rPr lang="pl-PL" dirty="0" smtClean="0"/>
              <a:t>a </a:t>
            </a:r>
            <a:r>
              <a:rPr lang="pl-PL" dirty="0"/>
              <a:t>następnie a) określić temat i główne zagadnienia prezentowane </a:t>
            </a:r>
            <a:r>
              <a:rPr lang="pl-PL" dirty="0" smtClean="0"/>
              <a:t/>
            </a:r>
            <a:br>
              <a:rPr lang="pl-PL" dirty="0" smtClean="0"/>
            </a:br>
            <a:r>
              <a:rPr lang="pl-PL" dirty="0" smtClean="0"/>
              <a:t>w </a:t>
            </a:r>
            <a:r>
              <a:rPr lang="pl-PL" dirty="0"/>
              <a:t>tekście </a:t>
            </a:r>
          </a:p>
        </p:txBody>
      </p:sp>
    </p:spTree>
    <p:extLst>
      <p:ext uri="{BB962C8B-B14F-4D97-AF65-F5344CB8AC3E}">
        <p14:creationId xmlns:p14="http://schemas.microsoft.com/office/powerpoint/2010/main" val="1317835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Analiza szkicu: tytuł</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25625"/>
            <a:ext cx="10515600" cy="4351338"/>
          </a:xfrm>
        </p:spPr>
        <p:txBody>
          <a:bodyPr>
            <a:normAutofit/>
          </a:bodyPr>
          <a:lstStyle/>
          <a:p>
            <a:pPr>
              <a:lnSpc>
                <a:spcPct val="100000"/>
              </a:lnSpc>
              <a:buFont typeface="Wingdings" panose="05000000000000000000" pitchFamily="2" charset="2"/>
              <a:buChar char="§"/>
            </a:pPr>
            <a:r>
              <a:rPr lang="pl-PL" dirty="0"/>
              <a:t>Ważne – wyjaśnienie niezrozumiałych słów, określeń utrudniających właściwe zrozumienie tekstu (np. „artystyczna impresja”, „metafizyczna próżność”, „sfinks wielolicowy”).</a:t>
            </a:r>
          </a:p>
          <a:p>
            <a:pPr>
              <a:lnSpc>
                <a:spcPct val="100000"/>
              </a:lnSpc>
              <a:buFont typeface="Wingdings" panose="05000000000000000000" pitchFamily="2" charset="2"/>
              <a:buChar char="§"/>
            </a:pPr>
            <a:r>
              <a:rPr lang="pl-PL" dirty="0"/>
              <a:t>Wyjaśnienie tytułu, np. określenie „pierwsze spotkanie” sugerować może przeczytanie tej powieści jako pierwszego z utworów Conrada, „spotkanie” – w znaczeniu przenośnym – sugerować może nastawienie autora na dialog z tekstem i pisarzem, pragnienie wniknięcia w powieściowy świat, odkrycia jego tajemnic, sensu dzieła, tajników prozy Conrada.</a:t>
            </a:r>
          </a:p>
        </p:txBody>
      </p:sp>
    </p:spTree>
    <p:extLst>
      <p:ext uri="{BB962C8B-B14F-4D97-AF65-F5344CB8AC3E}">
        <p14:creationId xmlns:p14="http://schemas.microsoft.com/office/powerpoint/2010/main" val="1495605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593725"/>
            <a:ext cx="10515600" cy="1325563"/>
          </a:xfrm>
        </p:spPr>
        <p:txBody>
          <a:bodyPr/>
          <a:lstStyle/>
          <a:p>
            <a:r>
              <a:rPr lang="pl-PL" b="1" dirty="0">
                <a:latin typeface="Myriad Pro Cond" panose="020B0506030403020204" pitchFamily="34" charset="0"/>
              </a:rPr>
              <a:t>Analiza szkicu: temat, zagadnienia</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76425"/>
            <a:ext cx="10515600" cy="4351338"/>
          </a:xfrm>
        </p:spPr>
        <p:txBody>
          <a:bodyPr>
            <a:normAutofit fontScale="77500" lnSpcReduction="20000"/>
          </a:bodyPr>
          <a:lstStyle/>
          <a:p>
            <a:pPr marL="0" indent="0">
              <a:lnSpc>
                <a:spcPct val="120000"/>
              </a:lnSpc>
              <a:buNone/>
            </a:pPr>
            <a:r>
              <a:rPr lang="pl-PL" dirty="0"/>
              <a:t>Przykładowe sformułowanie tematu szkicu: </a:t>
            </a:r>
          </a:p>
          <a:p>
            <a:pPr marL="0" indent="0">
              <a:lnSpc>
                <a:spcPct val="120000"/>
              </a:lnSpc>
              <a:buNone/>
            </a:pPr>
            <a:r>
              <a:rPr lang="pl-PL" b="1" dirty="0"/>
              <a:t>Próba określenia sensu powieści Josepha Conrada </a:t>
            </a:r>
            <a:r>
              <a:rPr lang="pl-PL" b="1" i="1" dirty="0"/>
              <a:t>Nostromo</a:t>
            </a:r>
            <a:r>
              <a:rPr lang="pl-PL" b="1" dirty="0"/>
              <a:t>.</a:t>
            </a:r>
          </a:p>
          <a:p>
            <a:pPr marL="0" indent="0">
              <a:lnSpc>
                <a:spcPct val="120000"/>
              </a:lnSpc>
              <a:buNone/>
            </a:pPr>
            <a:endParaRPr lang="pl-PL" dirty="0"/>
          </a:p>
          <a:p>
            <a:pPr marL="0" indent="0">
              <a:lnSpc>
                <a:spcPct val="120000"/>
              </a:lnSpc>
              <a:buNone/>
            </a:pPr>
            <a:r>
              <a:rPr lang="pl-PL" dirty="0"/>
              <a:t>Zagadnienia przedstawione w tekście dotyczą: </a:t>
            </a:r>
          </a:p>
          <a:p>
            <a:pPr>
              <a:lnSpc>
                <a:spcPct val="120000"/>
              </a:lnSpc>
              <a:buFont typeface="Wingdings" panose="05000000000000000000" pitchFamily="2" charset="2"/>
              <a:buChar char="§"/>
            </a:pPr>
            <a:r>
              <a:rPr lang="pl-PL" dirty="0"/>
              <a:t>wielkości powieści obnażającej bezsens ludzkiej egzystencji,</a:t>
            </a:r>
          </a:p>
          <a:p>
            <a:pPr>
              <a:lnSpc>
                <a:spcPct val="120000"/>
              </a:lnSpc>
              <a:buFont typeface="Wingdings" panose="05000000000000000000" pitchFamily="2" charset="2"/>
              <a:buChar char="§"/>
            </a:pPr>
            <a:r>
              <a:rPr lang="pl-PL" dirty="0"/>
              <a:t>wielości powieściowych wątków bez wątku centralnego jako odzwierciedlenia istoty [chaosu] istnienia człowieka, </a:t>
            </a:r>
          </a:p>
          <a:p>
            <a:pPr>
              <a:lnSpc>
                <a:spcPct val="120000"/>
              </a:lnSpc>
              <a:buFont typeface="Wingdings" panose="05000000000000000000" pitchFamily="2" charset="2"/>
              <a:buChar char="§"/>
            </a:pPr>
            <a:r>
              <a:rPr lang="pl-PL" dirty="0"/>
              <a:t>pesymistycznej wymowy utworu pomimo przedstawionego pozytywnego zakończenia</a:t>
            </a:r>
          </a:p>
          <a:p>
            <a:pPr>
              <a:lnSpc>
                <a:spcPct val="120000"/>
              </a:lnSpc>
              <a:buFont typeface="Wingdings" panose="05000000000000000000" pitchFamily="2" charset="2"/>
              <a:buChar char="§"/>
            </a:pPr>
            <a:r>
              <a:rPr lang="pl-PL" dirty="0"/>
              <a:t>mistrzostwa Conrada w ukazywaniu świata przybliżającego odbiorcę do życia.</a:t>
            </a:r>
          </a:p>
        </p:txBody>
      </p:sp>
    </p:spTree>
    <p:extLst>
      <p:ext uri="{BB962C8B-B14F-4D97-AF65-F5344CB8AC3E}">
        <p14:creationId xmlns:p14="http://schemas.microsoft.com/office/powerpoint/2010/main" val="11842441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1125"/>
            <a:ext cx="10515600" cy="4351338"/>
          </a:xfrm>
        </p:spPr>
        <p:txBody>
          <a:bodyPr>
            <a:normAutofit/>
          </a:bodyPr>
          <a:lstStyle/>
          <a:p>
            <a:pPr marL="0" indent="0">
              <a:buNone/>
            </a:pPr>
            <a:endParaRPr lang="pl-PL" dirty="0"/>
          </a:p>
          <a:p>
            <a:pPr marL="514350" indent="-514350">
              <a:buFont typeface="+mj-lt"/>
              <a:buAutoNum type="arabicPeriod" startAt="3"/>
            </a:pPr>
            <a:r>
              <a:rPr lang="pl-PL" dirty="0"/>
              <a:t>b)	Proszę przeanalizować akapity jako całości treściowe </a:t>
            </a:r>
            <a:r>
              <a:rPr lang="pl-PL" dirty="0" smtClean="0"/>
              <a:t/>
            </a:r>
            <a:br>
              <a:rPr lang="pl-PL" dirty="0" smtClean="0"/>
            </a:br>
            <a:r>
              <a:rPr lang="pl-PL" dirty="0" smtClean="0"/>
              <a:t>(</a:t>
            </a:r>
            <a:r>
              <a:rPr lang="pl-PL" dirty="0"/>
              <a:t>zaznaczyć wypowiedzenie tematowe, określić rodzaj akapitu </a:t>
            </a:r>
            <a:r>
              <a:rPr lang="pl-PL" dirty="0" smtClean="0"/>
              <a:t/>
            </a:r>
            <a:br>
              <a:rPr lang="pl-PL" dirty="0" smtClean="0"/>
            </a:br>
            <a:r>
              <a:rPr lang="pl-PL" dirty="0" smtClean="0"/>
              <a:t>i </a:t>
            </a:r>
            <a:r>
              <a:rPr lang="pl-PL" dirty="0"/>
              <a:t>zapisać na marginesie tekstu)</a:t>
            </a:r>
          </a:p>
          <a:p>
            <a:pPr marL="0" indent="0">
              <a:buNone/>
            </a:pPr>
            <a:r>
              <a:rPr lang="pl-PL" dirty="0"/>
              <a:t>Praca w grupach:</a:t>
            </a:r>
          </a:p>
          <a:p>
            <a:pPr marL="0" indent="0">
              <a:buNone/>
            </a:pPr>
            <a:r>
              <a:rPr lang="pl-PL" dirty="0"/>
              <a:t>Grupa I – akapity 1 i 2</a:t>
            </a:r>
          </a:p>
          <a:p>
            <a:pPr marL="0" indent="0">
              <a:buNone/>
            </a:pPr>
            <a:r>
              <a:rPr lang="pl-PL" dirty="0"/>
              <a:t>Grupa II – akapity 3 i 4</a:t>
            </a:r>
          </a:p>
          <a:p>
            <a:pPr marL="0" indent="0">
              <a:buNone/>
            </a:pPr>
            <a:r>
              <a:rPr lang="pl-PL" dirty="0"/>
              <a:t>Grupa III – akapity 5, 6, 7</a:t>
            </a:r>
          </a:p>
          <a:p>
            <a:pPr marL="0" indent="0">
              <a:buNone/>
            </a:pPr>
            <a:r>
              <a:rPr lang="pl-PL" dirty="0"/>
              <a:t>Grupa IV – akapit 8</a:t>
            </a:r>
          </a:p>
        </p:txBody>
      </p:sp>
    </p:spTree>
    <p:extLst>
      <p:ext uri="{BB962C8B-B14F-4D97-AF65-F5344CB8AC3E}">
        <p14:creationId xmlns:p14="http://schemas.microsoft.com/office/powerpoint/2010/main" val="2952711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593725"/>
            <a:ext cx="10515600" cy="1325563"/>
          </a:xfrm>
        </p:spPr>
        <p:txBody>
          <a:bodyPr/>
          <a:lstStyle/>
          <a:p>
            <a:r>
              <a:rPr lang="pl-PL" b="1" dirty="0">
                <a:latin typeface="Myriad Pro Cond" panose="020B0506030403020204" pitchFamily="34" charset="0"/>
              </a:rPr>
              <a:t>Analiza szkicu: akapit 1</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23975"/>
            <a:ext cx="10515600" cy="4351338"/>
          </a:xfrm>
        </p:spPr>
        <p:txBody>
          <a:bodyPr>
            <a:normAutofit/>
          </a:bodyPr>
          <a:lstStyle/>
          <a:p>
            <a:pPr marL="0" indent="0">
              <a:buNone/>
            </a:pPr>
            <a:endParaRPr lang="pl-PL" dirty="0"/>
          </a:p>
          <a:p>
            <a:pPr marL="0" indent="0">
              <a:lnSpc>
                <a:spcPct val="100000"/>
              </a:lnSpc>
              <a:buNone/>
            </a:pPr>
            <a:r>
              <a:rPr lang="pl-PL" dirty="0"/>
              <a:t>W 1. akapicie Tarnawski nobilituje Conrada jako pisarza moralistę. Wskazuje istotę twórczości </a:t>
            </a:r>
            <a:r>
              <a:rPr lang="pl-PL" b="1" dirty="0"/>
              <a:t>Conrada</a:t>
            </a:r>
            <a:r>
              <a:rPr lang="pl-PL" dirty="0"/>
              <a:t>, określa go jako </a:t>
            </a:r>
            <a:r>
              <a:rPr lang="pl-PL" b="1" dirty="0"/>
              <a:t>jednego </a:t>
            </a:r>
            <a:r>
              <a:rPr lang="pl-PL" b="1" dirty="0" smtClean="0"/>
              <a:t/>
            </a:r>
            <a:br>
              <a:rPr lang="pl-PL" b="1" dirty="0" smtClean="0"/>
            </a:br>
            <a:r>
              <a:rPr lang="pl-PL" b="1" dirty="0" smtClean="0"/>
              <a:t>„</a:t>
            </a:r>
            <a:r>
              <a:rPr lang="pl-PL" b="1" dirty="0"/>
              <a:t>z najbardziej &lt;&lt;obarczonych sensem&gt;&gt; pisarzy świata”</a:t>
            </a:r>
            <a:r>
              <a:rPr lang="pl-PL" dirty="0"/>
              <a:t> i wyjaśnia, </a:t>
            </a:r>
            <a:r>
              <a:rPr lang="pl-PL" dirty="0" smtClean="0"/>
              <a:t/>
            </a:r>
            <a:br>
              <a:rPr lang="pl-PL" dirty="0" smtClean="0"/>
            </a:br>
            <a:r>
              <a:rPr lang="pl-PL" dirty="0" smtClean="0"/>
              <a:t>że </a:t>
            </a:r>
            <a:r>
              <a:rPr lang="pl-PL" dirty="0"/>
              <a:t>źródłem tej twórczości jest głęboka zaduma nad życiem, filozoficzne </a:t>
            </a:r>
            <a:r>
              <a:rPr lang="pl-PL" dirty="0" smtClean="0"/>
              <a:t/>
            </a:r>
            <a:br>
              <a:rPr lang="pl-PL" dirty="0" smtClean="0"/>
            </a:br>
            <a:r>
              <a:rPr lang="pl-PL" dirty="0" smtClean="0"/>
              <a:t>i </a:t>
            </a:r>
            <a:r>
              <a:rPr lang="pl-PL" dirty="0"/>
              <a:t>refleksyjne spojrzenie na rzeczywistość, a celem przekazanie czytelnikowi określonego przesłania.</a:t>
            </a:r>
          </a:p>
        </p:txBody>
      </p:sp>
    </p:spTree>
    <p:extLst>
      <p:ext uri="{BB962C8B-B14F-4D97-AF65-F5344CB8AC3E}">
        <p14:creationId xmlns:p14="http://schemas.microsoft.com/office/powerpoint/2010/main" val="4350131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7250" y="593725"/>
            <a:ext cx="10515600" cy="1325563"/>
          </a:xfrm>
        </p:spPr>
        <p:txBody>
          <a:bodyPr/>
          <a:lstStyle/>
          <a:p>
            <a:r>
              <a:rPr lang="pl-PL" b="1" dirty="0">
                <a:latin typeface="Myriad Pro Cond" panose="020B0506030403020204" pitchFamily="34" charset="0"/>
              </a:rPr>
              <a:t>Analiza szkicu: akapit 2</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44550" y="1895475"/>
            <a:ext cx="10515600" cy="4351338"/>
          </a:xfrm>
        </p:spPr>
        <p:txBody>
          <a:bodyPr>
            <a:normAutofit fontScale="70000" lnSpcReduction="20000"/>
          </a:bodyPr>
          <a:lstStyle/>
          <a:p>
            <a:pPr marL="0" indent="0">
              <a:lnSpc>
                <a:spcPct val="120000"/>
              </a:lnSpc>
              <a:buNone/>
            </a:pPr>
            <a:r>
              <a:rPr lang="pl-PL" dirty="0"/>
              <a:t>2. akapit wprowadza czytelnika w pewne zakłopotanie, ponieważ zdaniem krytyka Nostromo wywoływać może w odbiorcach ambiwalentne odczucia – książki wspaniałej, ale „brzemiennej nieuchwytnym sensem próżni”, wielkiej a bezcelowej, wielowątkowej, bez wyraźnego wątku głównego, z luźno powiązanymi historiami </a:t>
            </a:r>
            <a:r>
              <a:rPr lang="pl-PL" dirty="0" smtClean="0"/>
              <a:t/>
            </a:r>
            <a:br>
              <a:rPr lang="pl-PL" dirty="0" smtClean="0"/>
            </a:br>
            <a:r>
              <a:rPr lang="pl-PL" dirty="0" smtClean="0"/>
              <a:t>i </a:t>
            </a:r>
            <a:r>
              <a:rPr lang="pl-PL" dirty="0"/>
              <a:t>przez to chaotycznej. </a:t>
            </a:r>
          </a:p>
          <a:p>
            <a:pPr marL="0" indent="0">
              <a:lnSpc>
                <a:spcPct val="120000"/>
              </a:lnSpc>
              <a:buNone/>
            </a:pPr>
            <a:r>
              <a:rPr lang="pl-PL" dirty="0"/>
              <a:t>Świat stworzony przez Conrada - „wielki, burzliwy, ciekawy” powstał z próżni </a:t>
            </a:r>
            <a:r>
              <a:rPr lang="pl-PL" dirty="0" smtClean="0"/>
              <a:t/>
            </a:r>
            <a:br>
              <a:rPr lang="pl-PL" dirty="0" smtClean="0"/>
            </a:br>
            <a:r>
              <a:rPr lang="pl-PL" dirty="0" smtClean="0"/>
              <a:t>i </a:t>
            </a:r>
            <a:r>
              <a:rPr lang="pl-PL" dirty="0"/>
              <a:t>pozostawił po sobie pustkę, historie ludzkie pozwoliły na obnażenie jałowości </a:t>
            </a:r>
            <a:r>
              <a:rPr lang="pl-PL" dirty="0" smtClean="0"/>
              <a:t/>
            </a:r>
            <a:br>
              <a:rPr lang="pl-PL" dirty="0" smtClean="0"/>
            </a:br>
            <a:r>
              <a:rPr lang="pl-PL" dirty="0" smtClean="0"/>
              <a:t>i </a:t>
            </a:r>
            <a:r>
              <a:rPr lang="pl-PL" dirty="0"/>
              <a:t>ironii bogactwa, śmieszności i małości  wielkich dzieł, zniechęcającej równości wielkiego i małego.  </a:t>
            </a:r>
          </a:p>
          <a:p>
            <a:pPr marL="0" indent="0">
              <a:lnSpc>
                <a:spcPct val="120000"/>
              </a:lnSpc>
              <a:buNone/>
            </a:pPr>
            <a:r>
              <a:rPr lang="pl-PL" dirty="0"/>
              <a:t>Rozważania te prowadzą do zaskakującego wniosku: </a:t>
            </a:r>
            <a:r>
              <a:rPr lang="pl-PL" b="1" dirty="0"/>
              <a:t>książka</a:t>
            </a:r>
            <a:r>
              <a:rPr lang="pl-PL" dirty="0"/>
              <a:t> „szeroka i mądra jak życie” </a:t>
            </a:r>
            <a:r>
              <a:rPr lang="pl-PL" dirty="0" smtClean="0"/>
              <a:t/>
            </a:r>
            <a:br>
              <a:rPr lang="pl-PL" dirty="0" smtClean="0"/>
            </a:br>
            <a:r>
              <a:rPr lang="pl-PL" b="1" dirty="0" smtClean="0"/>
              <a:t>niczego </a:t>
            </a:r>
            <a:r>
              <a:rPr lang="pl-PL" b="1" dirty="0"/>
              <a:t>„nie chce, niczego nie dowodzi i jest wielka uczuciem bezcelowości i </a:t>
            </a:r>
            <a:r>
              <a:rPr lang="pl-PL" b="1" dirty="0" err="1"/>
              <a:t>bezznaczenia</a:t>
            </a:r>
            <a:r>
              <a:rPr lang="pl-PL" b="1" dirty="0"/>
              <a:t> swej mądrości </a:t>
            </a:r>
            <a:r>
              <a:rPr lang="pl-PL" b="1" dirty="0" smtClean="0"/>
              <a:t>i </a:t>
            </a:r>
            <a:r>
              <a:rPr lang="pl-PL" b="1" dirty="0"/>
              <a:t>swego bogactwa”</a:t>
            </a:r>
            <a:r>
              <a:rPr lang="pl-PL" dirty="0"/>
              <a:t>. </a:t>
            </a:r>
          </a:p>
        </p:txBody>
      </p:sp>
    </p:spTree>
    <p:extLst>
      <p:ext uri="{BB962C8B-B14F-4D97-AF65-F5344CB8AC3E}">
        <p14:creationId xmlns:p14="http://schemas.microsoft.com/office/powerpoint/2010/main" val="212437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593725"/>
            <a:ext cx="10515600" cy="1325563"/>
          </a:xfrm>
        </p:spPr>
        <p:txBody>
          <a:bodyPr/>
          <a:lstStyle/>
          <a:p>
            <a:r>
              <a:rPr lang="pl-PL" b="1" dirty="0">
                <a:latin typeface="Myriad Pro Cond" panose="020B0506030403020204" pitchFamily="34" charset="0"/>
              </a:rPr>
              <a:t>Analiza szkicu: akapit 3</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44550" y="1838325"/>
            <a:ext cx="10515600" cy="4351338"/>
          </a:xfrm>
        </p:spPr>
        <p:txBody>
          <a:bodyPr>
            <a:normAutofit/>
          </a:bodyPr>
          <a:lstStyle/>
          <a:p>
            <a:pPr marL="0" indent="0">
              <a:lnSpc>
                <a:spcPct val="100000"/>
              </a:lnSpc>
              <a:buNone/>
            </a:pPr>
            <a:r>
              <a:rPr lang="pl-PL" dirty="0"/>
              <a:t>W 3. akapicie autor szkicu przechodzi do przedstawienia wielu wątków powieści Conrada: „</a:t>
            </a:r>
            <a:r>
              <a:rPr lang="pl-PL" b="1" i="1" dirty="0"/>
              <a:t>Wielość wątków </a:t>
            </a:r>
            <a:r>
              <a:rPr lang="pl-PL" b="1" i="1" dirty="0" err="1"/>
              <a:t>Nostroma</a:t>
            </a:r>
            <a:r>
              <a:rPr lang="pl-PL" b="1" i="1" dirty="0"/>
              <a:t>, z których każdy starczyłby do napisania całej powieści można by tak rozdzielić…”</a:t>
            </a:r>
            <a:r>
              <a:rPr lang="pl-PL" dirty="0"/>
              <a:t>, następnie ogranicza się do ich wyliczenia w punktach. </a:t>
            </a:r>
          </a:p>
          <a:p>
            <a:pPr marL="0" indent="0">
              <a:buNone/>
            </a:pPr>
            <a:endParaRPr lang="pl-PL" dirty="0"/>
          </a:p>
        </p:txBody>
      </p:sp>
    </p:spTree>
    <p:extLst>
      <p:ext uri="{BB962C8B-B14F-4D97-AF65-F5344CB8AC3E}">
        <p14:creationId xmlns:p14="http://schemas.microsoft.com/office/powerpoint/2010/main" val="574438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7250" y="593725"/>
            <a:ext cx="10515600" cy="1325563"/>
          </a:xfrm>
        </p:spPr>
        <p:txBody>
          <a:bodyPr/>
          <a:lstStyle/>
          <a:p>
            <a:r>
              <a:rPr lang="pl-PL" b="1" dirty="0">
                <a:latin typeface="Myriad Pro Cond" panose="020B0506030403020204" pitchFamily="34" charset="0"/>
              </a:rPr>
              <a:t>Analiza szkicu: akapit 4</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50900" y="1838325"/>
            <a:ext cx="10515600" cy="4351338"/>
          </a:xfrm>
        </p:spPr>
        <p:txBody>
          <a:bodyPr>
            <a:normAutofit/>
          </a:bodyPr>
          <a:lstStyle/>
          <a:p>
            <a:pPr marL="0" indent="0">
              <a:lnSpc>
                <a:spcPct val="100000"/>
              </a:lnSpc>
              <a:buNone/>
            </a:pPr>
            <a:r>
              <a:rPr lang="pl-PL" dirty="0"/>
              <a:t>4. akapit można potraktować jako wniosek z dotychczasowych rozważań, ponieważ autor powtarza, że brakuje w powieści Conrada centralnego wątku; i jednocześnie zasygnalizowanie dalszego kierunku wywodu – </a:t>
            </a:r>
            <a:r>
              <a:rPr lang="pl-PL" i="1" dirty="0"/>
              <a:t>Nostromo</a:t>
            </a:r>
            <a:r>
              <a:rPr lang="pl-PL" dirty="0"/>
              <a:t> to „sfinks wielolicowy, jak samo życie”. </a:t>
            </a:r>
          </a:p>
        </p:txBody>
      </p:sp>
    </p:spTree>
    <p:extLst>
      <p:ext uri="{BB962C8B-B14F-4D97-AF65-F5344CB8AC3E}">
        <p14:creationId xmlns:p14="http://schemas.microsoft.com/office/powerpoint/2010/main" val="105057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892175"/>
            <a:ext cx="10515600" cy="1325563"/>
          </a:xfrm>
        </p:spPr>
        <p:txBody>
          <a:bodyPr/>
          <a:lstStyle/>
          <a:p>
            <a:r>
              <a:rPr lang="pl-PL" b="1" dirty="0">
                <a:latin typeface="Myriad Pro Cond" panose="020B0506030403020204" pitchFamily="34" charset="0"/>
              </a:rPr>
              <a:t>Wypowiedź argumentacyjna w szkolnej praktyce polonistycznej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2035175"/>
            <a:ext cx="10515600" cy="4351338"/>
          </a:xfrm>
        </p:spPr>
        <p:txBody>
          <a:bodyPr/>
          <a:lstStyle/>
          <a:p>
            <a:pPr marL="0" indent="0">
              <a:buNone/>
            </a:pPr>
            <a:endParaRPr lang="pl-PL" dirty="0"/>
          </a:p>
          <a:p>
            <a:pPr>
              <a:lnSpc>
                <a:spcPct val="100000"/>
              </a:lnSpc>
            </a:pPr>
            <a:r>
              <a:rPr lang="pl-PL" dirty="0"/>
              <a:t>Proszę (korzystając z podstawy programowej) wymienić gatunki wypowiedzi argumentacyjnych poznawane przez uczniów w szkole podstawowej i ponadpodstawowej oraz wymienić cechy wypowiedzi argumentacyjnej</a:t>
            </a:r>
          </a:p>
        </p:txBody>
      </p:sp>
    </p:spTree>
    <p:extLst>
      <p:ext uri="{BB962C8B-B14F-4D97-AF65-F5344CB8AC3E}">
        <p14:creationId xmlns:p14="http://schemas.microsoft.com/office/powerpoint/2010/main" val="189670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Analiza szkicu: akapit 5</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44550" y="1851025"/>
            <a:ext cx="10515600" cy="4351338"/>
          </a:xfrm>
        </p:spPr>
        <p:txBody>
          <a:bodyPr>
            <a:normAutofit/>
          </a:bodyPr>
          <a:lstStyle/>
          <a:p>
            <a:pPr marL="0" indent="0">
              <a:lnSpc>
                <a:spcPct val="100000"/>
              </a:lnSpc>
              <a:buNone/>
            </a:pPr>
            <a:r>
              <a:rPr lang="pl-PL" dirty="0"/>
              <a:t>Słowa rozpoczynające 5. akapit: </a:t>
            </a:r>
            <a:r>
              <a:rPr lang="pl-PL" b="1" i="1" dirty="0"/>
              <a:t>„Conrad zdaje się nam mówić: </a:t>
            </a:r>
            <a:r>
              <a:rPr lang="pl-PL" b="1" i="1" dirty="0" smtClean="0"/>
              <a:t/>
            </a:r>
            <a:br>
              <a:rPr lang="pl-PL" b="1" i="1" dirty="0" smtClean="0"/>
            </a:br>
            <a:r>
              <a:rPr lang="pl-PL" b="1" i="1" dirty="0" smtClean="0"/>
              <a:t>Oto </a:t>
            </a:r>
            <a:r>
              <a:rPr lang="pl-PL" b="1" i="1" dirty="0"/>
              <a:t>patrzcie taki jest świat”</a:t>
            </a:r>
            <a:r>
              <a:rPr lang="pl-PL" dirty="0"/>
              <a:t> otwierają pole do określenia celu powieści pisarza moralisty – zaprezentowania pesymistycznej wizji świata – rozpaczliwie smutnego, niesprawiedliwego, świata, w którym triumfują głupcy. </a:t>
            </a:r>
          </a:p>
        </p:txBody>
      </p:sp>
    </p:spTree>
    <p:extLst>
      <p:ext uri="{BB962C8B-B14F-4D97-AF65-F5344CB8AC3E}">
        <p14:creationId xmlns:p14="http://schemas.microsoft.com/office/powerpoint/2010/main" val="25258090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593725"/>
            <a:ext cx="10515600" cy="1325563"/>
          </a:xfrm>
        </p:spPr>
        <p:txBody>
          <a:bodyPr/>
          <a:lstStyle/>
          <a:p>
            <a:r>
              <a:rPr lang="pl-PL" b="1" dirty="0">
                <a:latin typeface="Myriad Pro Cond" panose="020B0506030403020204" pitchFamily="34" charset="0"/>
              </a:rPr>
              <a:t>Analiza szkicu: akapit 6</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63725"/>
            <a:ext cx="10515600" cy="4351338"/>
          </a:xfrm>
        </p:spPr>
        <p:txBody>
          <a:bodyPr>
            <a:normAutofit/>
          </a:bodyPr>
          <a:lstStyle/>
          <a:p>
            <a:pPr marL="0" indent="0">
              <a:lnSpc>
                <a:spcPct val="100000"/>
              </a:lnSpc>
              <a:buNone/>
            </a:pPr>
            <a:r>
              <a:rPr lang="pl-PL" dirty="0"/>
              <a:t>Kolejny akapit można by potraktować jako synonimiczny wobec poprzedniego, ponieważ autor podkreśla w nim istnienie niesprawiedliwości w świecie: </a:t>
            </a:r>
            <a:r>
              <a:rPr lang="pl-PL" b="1" i="1" dirty="0"/>
              <a:t>„Po tylu zmianach nic się między nimi nie zmieniło na lepsze, po tylu wejrzeniach w ich życie nie pojmujemy po co żyli, nadal o życiu nic nie wiemy”</a:t>
            </a:r>
            <a:r>
              <a:rPr lang="pl-PL" dirty="0"/>
              <a:t>.  </a:t>
            </a:r>
          </a:p>
          <a:p>
            <a:pPr marL="0" indent="0">
              <a:lnSpc>
                <a:spcPct val="100000"/>
              </a:lnSpc>
              <a:buNone/>
            </a:pPr>
            <a:r>
              <a:rPr lang="pl-PL" dirty="0"/>
              <a:t>Jednak myśl tę uzupełnia – zwracając uwagę na bezcelowość starań człowieka o zrozumienie bezsensu życia, w którym </a:t>
            </a:r>
            <a:r>
              <a:rPr lang="pl-PL" b="1" i="1" dirty="0"/>
              <a:t>„głupcy zwyciężają”</a:t>
            </a:r>
            <a:r>
              <a:rPr lang="pl-PL" dirty="0"/>
              <a:t> </a:t>
            </a:r>
            <a:r>
              <a:rPr lang="pl-PL" b="1" dirty="0"/>
              <a:t>a sprawiedliwi służą egoistycznym interesom innych lub </a:t>
            </a:r>
            <a:r>
              <a:rPr lang="pl-PL" b="1" i="1" dirty="0"/>
              <a:t>„są przezeń deptani”. </a:t>
            </a:r>
          </a:p>
        </p:txBody>
      </p:sp>
    </p:spTree>
    <p:extLst>
      <p:ext uri="{BB962C8B-B14F-4D97-AF65-F5344CB8AC3E}">
        <p14:creationId xmlns:p14="http://schemas.microsoft.com/office/powerpoint/2010/main" val="3243191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600075"/>
            <a:ext cx="10515600" cy="1325563"/>
          </a:xfrm>
        </p:spPr>
        <p:txBody>
          <a:bodyPr/>
          <a:lstStyle/>
          <a:p>
            <a:r>
              <a:rPr lang="pl-PL" b="1" dirty="0">
                <a:latin typeface="Myriad Pro Cond" panose="020B0506030403020204" pitchFamily="34" charset="0"/>
              </a:rPr>
              <a:t>Analiza szkicu: akapit 7</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44550" y="1863725"/>
            <a:ext cx="10515600" cy="4351338"/>
          </a:xfrm>
        </p:spPr>
        <p:txBody>
          <a:bodyPr>
            <a:normAutofit/>
          </a:bodyPr>
          <a:lstStyle/>
          <a:p>
            <a:pPr marL="0" indent="0">
              <a:lnSpc>
                <a:spcPct val="100000"/>
              </a:lnSpc>
              <a:buNone/>
            </a:pPr>
            <a:r>
              <a:rPr lang="pl-PL" dirty="0"/>
              <a:t>W przedostatnim akapicie krytyk zwraca uwagę na paradoks – powieść budzi odczucie smutku, chociaż jej zakończenie jest pozytywne:</a:t>
            </a:r>
            <a:r>
              <a:rPr lang="pl-PL" b="1" i="1" dirty="0"/>
              <a:t> „Smutek tej książki tym jest głębszy, że koniec niby dobry…”</a:t>
            </a:r>
            <a:r>
              <a:rPr lang="pl-PL" dirty="0"/>
              <a:t>. </a:t>
            </a:r>
          </a:p>
          <a:p>
            <a:pPr marL="0" indent="0">
              <a:lnSpc>
                <a:spcPct val="100000"/>
              </a:lnSpc>
              <a:buNone/>
            </a:pPr>
            <a:r>
              <a:rPr lang="pl-PL" dirty="0"/>
              <a:t>Jednak na zwycięstwie ładu kładzie się cieniem zapowiedź nowych katastrof, wszelkie prawdziwe szczęście jawi się jako jałowe, dobrzy bohaterowie nie mogą być pewni szczęśliwego życia: „Są po to, żeby wytrwać, rozczarować się i zginąć”. </a:t>
            </a:r>
            <a:endParaRPr lang="pl-PL" b="1" i="1" dirty="0"/>
          </a:p>
        </p:txBody>
      </p:sp>
    </p:spTree>
    <p:extLst>
      <p:ext uri="{BB962C8B-B14F-4D97-AF65-F5344CB8AC3E}">
        <p14:creationId xmlns:p14="http://schemas.microsoft.com/office/powerpoint/2010/main" val="37480729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593725"/>
            <a:ext cx="10515600" cy="1325563"/>
          </a:xfrm>
        </p:spPr>
        <p:txBody>
          <a:bodyPr/>
          <a:lstStyle/>
          <a:p>
            <a:r>
              <a:rPr lang="pl-PL" b="1" dirty="0">
                <a:latin typeface="Myriad Pro Cond" panose="020B0506030403020204" pitchFamily="34" charset="0"/>
              </a:rPr>
              <a:t>Analiza szkicu: akapit 8</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50900" y="1838325"/>
            <a:ext cx="10515600" cy="4351338"/>
          </a:xfrm>
        </p:spPr>
        <p:txBody>
          <a:bodyPr>
            <a:normAutofit/>
          </a:bodyPr>
          <a:lstStyle/>
          <a:p>
            <a:pPr marL="0" indent="0">
              <a:lnSpc>
                <a:spcPct val="100000"/>
              </a:lnSpc>
              <a:buNone/>
            </a:pPr>
            <a:r>
              <a:rPr lang="pl-PL" dirty="0"/>
              <a:t>W ostatnim akapicie autor odkrywa sens wrażenia </a:t>
            </a:r>
            <a:r>
              <a:rPr lang="pl-PL" b="1" i="1" dirty="0"/>
              <a:t>„zasadniczej bezcelowości”</a:t>
            </a:r>
            <a:r>
              <a:rPr lang="pl-PL" dirty="0"/>
              <a:t> nasuwającej się uparcie podczas lektury Nostromo, która służy zbliżeniu powieści </a:t>
            </a:r>
            <a:r>
              <a:rPr lang="pl-PL" b="1" i="1" dirty="0"/>
              <a:t>„do niepojętej gry życia”, „odróżnia od książek”</a:t>
            </a:r>
            <a:r>
              <a:rPr lang="pl-PL" dirty="0"/>
              <a:t>. </a:t>
            </a:r>
          </a:p>
          <a:p>
            <a:pPr marL="0" indent="0">
              <a:lnSpc>
                <a:spcPct val="100000"/>
              </a:lnSpc>
              <a:buNone/>
            </a:pPr>
            <a:r>
              <a:rPr lang="pl-PL" dirty="0"/>
              <a:t>Conrad zaś jako pisarz, prezentując świat wielu różnych horyzontów przybliża się do życia, wywołuje wrażenie </a:t>
            </a:r>
            <a:r>
              <a:rPr lang="pl-PL" b="1" dirty="0"/>
              <a:t>„jakiejś wprost metafizycznej próżności wszystkiego”. </a:t>
            </a:r>
            <a:endParaRPr lang="pl-PL" b="1" i="1" dirty="0"/>
          </a:p>
        </p:txBody>
      </p:sp>
    </p:spTree>
    <p:extLst>
      <p:ext uri="{BB962C8B-B14F-4D97-AF65-F5344CB8AC3E}">
        <p14:creationId xmlns:p14="http://schemas.microsoft.com/office/powerpoint/2010/main" val="31721752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593725"/>
            <a:ext cx="10515600" cy="1325563"/>
          </a:xfrm>
        </p:spPr>
        <p:txBody>
          <a:bodyPr/>
          <a:lstStyle/>
          <a:p>
            <a:r>
              <a:rPr lang="pl-PL" b="1" dirty="0">
                <a:latin typeface="Myriad Pro Cond" panose="020B0506030403020204" pitchFamily="34" charset="0"/>
              </a:rPr>
              <a:t>Analiza akapitów: wniosek</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57250" y="1844675"/>
            <a:ext cx="10515600" cy="4351338"/>
          </a:xfrm>
        </p:spPr>
        <p:txBody>
          <a:bodyPr>
            <a:normAutofit/>
          </a:bodyPr>
          <a:lstStyle/>
          <a:p>
            <a:pPr marL="0" indent="0">
              <a:lnSpc>
                <a:spcPct val="100000"/>
              </a:lnSpc>
              <a:buNone/>
            </a:pPr>
            <a:r>
              <a:rPr lang="pl-PL" dirty="0"/>
              <a:t>Wspólnie sformułowany wniosek może przybrać następującą formę:</a:t>
            </a:r>
          </a:p>
          <a:p>
            <a:pPr marL="0" indent="0">
              <a:lnSpc>
                <a:spcPct val="100000"/>
              </a:lnSpc>
              <a:buNone/>
            </a:pPr>
            <a:r>
              <a:rPr lang="pl-PL" i="1" dirty="0"/>
              <a:t>w tekście przeważają akapity analityczne, poza drugim – syntetycznym </a:t>
            </a:r>
            <a:r>
              <a:rPr lang="pl-PL" i="1" dirty="0" smtClean="0"/>
              <a:t/>
            </a:r>
            <a:br>
              <a:rPr lang="pl-PL" i="1" dirty="0" smtClean="0"/>
            </a:br>
            <a:r>
              <a:rPr lang="pl-PL" i="1" dirty="0" smtClean="0"/>
              <a:t>i </a:t>
            </a:r>
            <a:r>
              <a:rPr lang="pl-PL" i="1" dirty="0"/>
              <a:t>czwartym łącznikowym, w ostatnim akapicie można dostrzec kompozycję klamrową – określona została główna myśl – przesłanie powieści Conrada, która pojawia się w pierwszym zdaniu i powtórzona zostaje – innymi słowami – w zdaniach ostatnich.</a:t>
            </a:r>
            <a:endParaRPr lang="pl-PL" b="1" i="1" dirty="0"/>
          </a:p>
        </p:txBody>
      </p:sp>
    </p:spTree>
    <p:extLst>
      <p:ext uri="{BB962C8B-B14F-4D97-AF65-F5344CB8AC3E}">
        <p14:creationId xmlns:p14="http://schemas.microsoft.com/office/powerpoint/2010/main" val="4245173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7475"/>
            <a:ext cx="10515600" cy="4351338"/>
          </a:xfrm>
        </p:spPr>
        <p:txBody>
          <a:bodyPr>
            <a:normAutofit/>
          </a:bodyPr>
          <a:lstStyle/>
          <a:p>
            <a:pPr marL="0" indent="0">
              <a:buNone/>
            </a:pPr>
            <a:endParaRPr lang="pl-PL" dirty="0"/>
          </a:p>
          <a:p>
            <a:pPr marL="0" indent="0">
              <a:buNone/>
            </a:pPr>
            <a:r>
              <a:rPr lang="pl-PL" dirty="0"/>
              <a:t>3. c) Proszę sporządzić plan dekompozycyjny tekstu</a:t>
            </a:r>
          </a:p>
          <a:p>
            <a:pPr marL="0" indent="0">
              <a:buNone/>
            </a:pPr>
            <a:endParaRPr lang="pl-PL" dirty="0"/>
          </a:p>
        </p:txBody>
      </p:sp>
    </p:spTree>
    <p:extLst>
      <p:ext uri="{BB962C8B-B14F-4D97-AF65-F5344CB8AC3E}">
        <p14:creationId xmlns:p14="http://schemas.microsoft.com/office/powerpoint/2010/main" val="7762022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44550" y="593725"/>
            <a:ext cx="10515600" cy="1325563"/>
          </a:xfrm>
        </p:spPr>
        <p:txBody>
          <a:bodyPr/>
          <a:lstStyle/>
          <a:p>
            <a:r>
              <a:rPr lang="pl-PL" b="1" dirty="0">
                <a:latin typeface="Myriad Pro Cond" panose="020B0506030403020204" pitchFamily="34" charset="0"/>
              </a:rPr>
              <a:t>Analiza szkicu: przykładowy plan dekompozycyjny</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546225"/>
            <a:ext cx="10515600" cy="4351338"/>
          </a:xfrm>
        </p:spPr>
        <p:txBody>
          <a:bodyPr>
            <a:normAutofit fontScale="70000" lnSpcReduction="20000"/>
          </a:bodyPr>
          <a:lstStyle/>
          <a:p>
            <a:pPr marL="514350" indent="-514350">
              <a:buFont typeface="+mj-lt"/>
              <a:buAutoNum type="arabicPeriod"/>
            </a:pPr>
            <a:endParaRPr lang="pl-PL" dirty="0"/>
          </a:p>
          <a:p>
            <a:pPr marL="514350" indent="-514350">
              <a:lnSpc>
                <a:spcPct val="120000"/>
              </a:lnSpc>
              <a:buFont typeface="+mj-lt"/>
              <a:buAutoNum type="arabicPeriod"/>
            </a:pPr>
            <a:r>
              <a:rPr lang="pl-PL" dirty="0"/>
              <a:t>Joseph Conrad jako pisarz podejmujący w swoich dziełach refleksję nad ludzką egzystencją („jeden z najbardziej &lt;&lt;obarczonych sensem&gt;&gt; pisarzy świata”.)</a:t>
            </a:r>
          </a:p>
          <a:p>
            <a:pPr marL="514350" indent="-514350">
              <a:lnSpc>
                <a:spcPct val="120000"/>
              </a:lnSpc>
              <a:buFont typeface="+mj-lt"/>
              <a:buAutoNum type="arabicPeriod"/>
            </a:pPr>
            <a:r>
              <a:rPr lang="pl-PL" dirty="0"/>
              <a:t>Nostromo jako powieść paradoksalnie wielka „nieuchwytnym sensem próżni”, „wielka uczuciem bezcelowości i </a:t>
            </a:r>
            <a:r>
              <a:rPr lang="pl-PL" dirty="0" err="1"/>
              <a:t>bezznaczenia</a:t>
            </a:r>
            <a:r>
              <a:rPr lang="pl-PL" dirty="0"/>
              <a:t> swej mądrości i swego bogactwa”: </a:t>
            </a:r>
          </a:p>
          <a:p>
            <a:pPr marL="971550" lvl="1" indent="-514350">
              <a:lnSpc>
                <a:spcPct val="120000"/>
              </a:lnSpc>
              <a:buFont typeface="+mj-lt"/>
              <a:buAutoNum type="alphaLcPeriod"/>
            </a:pPr>
            <a:r>
              <a:rPr lang="pl-PL" dirty="0"/>
              <a:t>kompozycja utworu:</a:t>
            </a:r>
          </a:p>
          <a:p>
            <a:pPr lvl="2">
              <a:lnSpc>
                <a:spcPct val="120000"/>
              </a:lnSpc>
              <a:buFont typeface="Calibri" panose="020F0502020204030204" pitchFamily="34" charset="0"/>
              <a:buChar char="—"/>
            </a:pPr>
            <a:r>
              <a:rPr lang="pl-PL" dirty="0"/>
              <a:t>wielość powieściotwórczych wątków,</a:t>
            </a:r>
          </a:p>
          <a:p>
            <a:pPr lvl="2">
              <a:lnSpc>
                <a:spcPct val="120000"/>
              </a:lnSpc>
              <a:buFont typeface="Calibri" panose="020F0502020204030204" pitchFamily="34" charset="0"/>
              <a:buChar char="—"/>
            </a:pPr>
            <a:r>
              <a:rPr lang="pl-PL" dirty="0"/>
              <a:t>brak wątku centralnego,</a:t>
            </a:r>
          </a:p>
          <a:p>
            <a:pPr marL="971550" lvl="1" indent="-514350">
              <a:lnSpc>
                <a:spcPct val="120000"/>
              </a:lnSpc>
              <a:buFont typeface="+mj-lt"/>
              <a:buAutoNum type="alphaLcPeriod" startAt="2"/>
            </a:pPr>
            <a:r>
              <a:rPr lang="pl-PL" dirty="0"/>
              <a:t>określenie sensu powieści:</a:t>
            </a:r>
          </a:p>
          <a:p>
            <a:pPr lvl="2">
              <a:lnSpc>
                <a:spcPct val="120000"/>
              </a:lnSpc>
              <a:buFont typeface="Symbol" panose="05050102010706020507" pitchFamily="18" charset="2"/>
              <a:buChar char=""/>
            </a:pPr>
            <a:r>
              <a:rPr lang="pl-PL" dirty="0"/>
              <a:t>refleksja nad niepoznawalnością, niemożnością odkrycia tajemnicy życia ludzkiego, w którym ostatecznie triumfuje egoizm </a:t>
            </a:r>
            <a:r>
              <a:rPr lang="pl-PL" dirty="0" smtClean="0"/>
              <a:t/>
            </a:r>
            <a:br>
              <a:rPr lang="pl-PL" dirty="0" smtClean="0"/>
            </a:br>
            <a:r>
              <a:rPr lang="pl-PL" dirty="0" smtClean="0"/>
              <a:t>i </a:t>
            </a:r>
            <a:r>
              <a:rPr lang="pl-PL" dirty="0"/>
              <a:t>materializm </a:t>
            </a:r>
          </a:p>
          <a:p>
            <a:pPr lvl="2">
              <a:lnSpc>
                <a:spcPct val="120000"/>
              </a:lnSpc>
              <a:buFont typeface="Symbol" panose="05050102010706020507" pitchFamily="18" charset="2"/>
              <a:buChar char=""/>
            </a:pPr>
            <a:r>
              <a:rPr lang="pl-PL" dirty="0"/>
              <a:t>pesymistyczna wymowa – sprawiedliwość, ład i porządek wydają się tymczasowe i jednostkowe. </a:t>
            </a:r>
          </a:p>
          <a:p>
            <a:pPr marL="514350" indent="-514350">
              <a:lnSpc>
                <a:spcPct val="120000"/>
              </a:lnSpc>
              <a:buFont typeface="+mj-lt"/>
              <a:buAutoNum type="arabicPeriod"/>
            </a:pPr>
            <a:r>
              <a:rPr lang="pl-PL" dirty="0"/>
              <a:t>Conrad jako pisarz, który zbliża czytelnika „do niepojętej gry życia”. </a:t>
            </a:r>
          </a:p>
          <a:p>
            <a:pPr marL="0" indent="0">
              <a:buNone/>
            </a:pPr>
            <a:endParaRPr lang="pl-PL" dirty="0"/>
          </a:p>
        </p:txBody>
      </p:sp>
    </p:spTree>
    <p:extLst>
      <p:ext uri="{BB962C8B-B14F-4D97-AF65-F5344CB8AC3E}">
        <p14:creationId xmlns:p14="http://schemas.microsoft.com/office/powerpoint/2010/main" val="3696697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81125"/>
            <a:ext cx="10515600" cy="4351338"/>
          </a:xfrm>
        </p:spPr>
        <p:txBody>
          <a:bodyPr>
            <a:normAutofit/>
          </a:bodyPr>
          <a:lstStyle/>
          <a:p>
            <a:pPr marL="0" indent="0">
              <a:buNone/>
            </a:pPr>
            <a:endParaRPr lang="pl-PL" dirty="0"/>
          </a:p>
          <a:p>
            <a:pPr marL="0" indent="0">
              <a:buNone/>
            </a:pPr>
            <a:r>
              <a:rPr lang="pl-PL" dirty="0"/>
              <a:t>3. d) Proszę wyróżnić główne części kompozycyjne i określić sposób ich powiązania, budowania wywodu myślowego</a:t>
            </a:r>
          </a:p>
          <a:p>
            <a:pPr marL="0" indent="0">
              <a:buNone/>
            </a:pPr>
            <a:endParaRPr lang="pl-PL" dirty="0"/>
          </a:p>
        </p:txBody>
      </p:sp>
    </p:spTree>
    <p:extLst>
      <p:ext uri="{BB962C8B-B14F-4D97-AF65-F5344CB8AC3E}">
        <p14:creationId xmlns:p14="http://schemas.microsoft.com/office/powerpoint/2010/main" val="2459184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593725"/>
            <a:ext cx="10515600" cy="1325563"/>
          </a:xfrm>
        </p:spPr>
        <p:txBody>
          <a:bodyPr/>
          <a:lstStyle/>
          <a:p>
            <a:r>
              <a:rPr lang="pl-PL" b="1" dirty="0">
                <a:latin typeface="Myriad Pro Cond" panose="020B0506030403020204" pitchFamily="34" charset="0"/>
              </a:rPr>
              <a:t>Analiza szkicu: części kompozycyjne</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57250" y="1895475"/>
            <a:ext cx="10515600" cy="4351338"/>
          </a:xfrm>
        </p:spPr>
        <p:txBody>
          <a:bodyPr>
            <a:normAutofit lnSpcReduction="10000"/>
          </a:bodyPr>
          <a:lstStyle/>
          <a:p>
            <a:pPr marL="0" indent="0">
              <a:lnSpc>
                <a:spcPct val="100000"/>
              </a:lnSpc>
              <a:buNone/>
            </a:pPr>
            <a:r>
              <a:rPr lang="pl-PL" dirty="0"/>
              <a:t>Tekst składa się z trzech głównych części kompozycyjnych:</a:t>
            </a:r>
          </a:p>
          <a:p>
            <a:pPr>
              <a:lnSpc>
                <a:spcPct val="100000"/>
              </a:lnSpc>
              <a:buFont typeface="Symbol" panose="05050102010706020507" pitchFamily="18" charset="2"/>
              <a:buChar char="-"/>
            </a:pPr>
            <a:r>
              <a:rPr lang="pl-PL" dirty="0"/>
              <a:t> we wstępie pojawia się informacja ogólna o Conradzie, </a:t>
            </a:r>
          </a:p>
          <a:p>
            <a:pPr>
              <a:lnSpc>
                <a:spcPct val="100000"/>
              </a:lnSpc>
              <a:buFont typeface="Symbol" panose="05050102010706020507" pitchFamily="18" charset="2"/>
              <a:buChar char="-"/>
            </a:pPr>
            <a:r>
              <a:rPr lang="pl-PL" dirty="0"/>
              <a:t> w części zasadniczej następuje skupienie się na wymowie powieści, </a:t>
            </a:r>
          </a:p>
          <a:p>
            <a:pPr>
              <a:lnSpc>
                <a:spcPct val="100000"/>
              </a:lnSpc>
              <a:buFont typeface="Symbol" panose="05050102010706020507" pitchFamily="18" charset="2"/>
              <a:buChar char="-"/>
            </a:pPr>
            <a:r>
              <a:rPr lang="pl-PL" dirty="0"/>
              <a:t> w podsumowaniu ukazano Conrada jako pisarza wyjątkowego, </a:t>
            </a:r>
            <a:r>
              <a:rPr lang="pl-PL" dirty="0" smtClean="0"/>
              <a:t/>
            </a:r>
            <a:br>
              <a:rPr lang="pl-PL" dirty="0" smtClean="0"/>
            </a:br>
            <a:r>
              <a:rPr lang="pl-PL" dirty="0" smtClean="0"/>
              <a:t>który </a:t>
            </a:r>
            <a:r>
              <a:rPr lang="pl-PL" dirty="0"/>
              <a:t>przybliża czytelnika do życia. </a:t>
            </a:r>
          </a:p>
          <a:p>
            <a:pPr marL="0" indent="0">
              <a:lnSpc>
                <a:spcPct val="100000"/>
              </a:lnSpc>
              <a:buNone/>
            </a:pPr>
            <a:endParaRPr lang="pl-PL" dirty="0"/>
          </a:p>
          <a:p>
            <a:pPr marL="0" indent="0">
              <a:lnSpc>
                <a:spcPct val="100000"/>
              </a:lnSpc>
              <a:buNone/>
            </a:pPr>
            <a:r>
              <a:rPr lang="pl-PL" dirty="0"/>
              <a:t>Podkreśleniu toku myślenia, porządkowania wypowiedzi służą sformułowania: </a:t>
            </a:r>
            <a:r>
              <a:rPr lang="pl-PL" b="1" i="1" dirty="0"/>
              <a:t>na początku, a jednak, po tylu, to jest chyba to, w tym zdaje się. </a:t>
            </a:r>
          </a:p>
        </p:txBody>
      </p:sp>
    </p:spTree>
    <p:extLst>
      <p:ext uri="{BB962C8B-B14F-4D97-AF65-F5344CB8AC3E}">
        <p14:creationId xmlns:p14="http://schemas.microsoft.com/office/powerpoint/2010/main" val="1373656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36675"/>
            <a:ext cx="10515600" cy="4351338"/>
          </a:xfrm>
        </p:spPr>
        <p:txBody>
          <a:bodyPr>
            <a:normAutofit/>
          </a:bodyPr>
          <a:lstStyle/>
          <a:p>
            <a:pPr marL="0" indent="0">
              <a:buNone/>
            </a:pPr>
            <a:endParaRPr lang="pl-PL" dirty="0"/>
          </a:p>
          <a:p>
            <a:pPr marL="0" indent="0">
              <a:lnSpc>
                <a:spcPct val="100000"/>
              </a:lnSpc>
              <a:buNone/>
            </a:pPr>
            <a:r>
              <a:rPr lang="pl-PL" dirty="0"/>
              <a:t>3. e) Proszę wymienić wskaźniki nawiązania, spójności tekstu pomiędzy poszczególnymi akapitami (semantyczne i strukturalne)</a:t>
            </a:r>
          </a:p>
          <a:p>
            <a:pPr marL="0" indent="0">
              <a:buNone/>
            </a:pPr>
            <a:endParaRPr lang="pl-PL" dirty="0"/>
          </a:p>
        </p:txBody>
      </p:sp>
    </p:spTree>
    <p:extLst>
      <p:ext uri="{BB962C8B-B14F-4D97-AF65-F5344CB8AC3E}">
        <p14:creationId xmlns:p14="http://schemas.microsoft.com/office/powerpoint/2010/main" val="3415679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49660" y="898525"/>
            <a:ext cx="9113838" cy="1325563"/>
          </a:xfrm>
        </p:spPr>
        <p:txBody>
          <a:bodyPr/>
          <a:lstStyle/>
          <a:p>
            <a:r>
              <a:rPr lang="pl-PL" b="1" dirty="0">
                <a:latin typeface="Myriad Pro Cond" panose="020B0506030403020204" pitchFamily="34" charset="0"/>
              </a:rPr>
              <a:t>Wypowiedź argumentacyjna na lekcjach języka polskiego</a:t>
            </a:r>
          </a:p>
        </p:txBody>
      </p:sp>
      <p:sp>
        <p:nvSpPr>
          <p:cNvPr id="4" name="Symbol zastępczy tekstu 3">
            <a:extLst>
              <a:ext uri="{FF2B5EF4-FFF2-40B4-BE49-F238E27FC236}">
                <a16:creationId xmlns:a16="http://schemas.microsoft.com/office/drawing/2014/main" xmlns="" id="{D2038C88-0240-45E8-8E19-6F03DFEA9B6A}"/>
              </a:ext>
            </a:extLst>
          </p:cNvPr>
          <p:cNvSpPr>
            <a:spLocks noGrp="1"/>
          </p:cNvSpPr>
          <p:nvPr>
            <p:ph type="body" idx="4294967295"/>
          </p:nvPr>
        </p:nvSpPr>
        <p:spPr>
          <a:xfrm>
            <a:off x="841568" y="2373761"/>
            <a:ext cx="5157788" cy="823912"/>
          </a:xfrm>
        </p:spPr>
        <p:txBody>
          <a:bodyPr/>
          <a:lstStyle/>
          <a:p>
            <a:r>
              <a:rPr lang="pl-PL" dirty="0"/>
              <a:t>Szkoła podstawowa</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sz="half" idx="4294967295"/>
          </p:nvPr>
        </p:nvSpPr>
        <p:spPr>
          <a:xfrm>
            <a:off x="841568" y="2841625"/>
            <a:ext cx="5157788" cy="3684588"/>
          </a:xfrm>
        </p:spPr>
        <p:txBody>
          <a:bodyPr>
            <a:normAutofit/>
          </a:bodyPr>
          <a:lstStyle/>
          <a:p>
            <a:pPr marL="0" indent="0">
              <a:buNone/>
            </a:pPr>
            <a:r>
              <a:rPr lang="pl-PL" b="1" dirty="0">
                <a:solidFill>
                  <a:srgbClr val="92D050"/>
                </a:solidFill>
              </a:rPr>
              <a:t>Klasy IV-VI</a:t>
            </a:r>
          </a:p>
          <a:p>
            <a:pPr>
              <a:buFont typeface="Wingdings" panose="05000000000000000000" pitchFamily="2" charset="2"/>
              <a:buChar char="§"/>
            </a:pPr>
            <a:r>
              <a:rPr lang="pl-PL" dirty="0"/>
              <a:t>tekst o charakterze argumentacyjnym</a:t>
            </a:r>
          </a:p>
          <a:p>
            <a:pPr marL="0" indent="0">
              <a:buNone/>
            </a:pPr>
            <a:endParaRPr lang="pl-PL" dirty="0"/>
          </a:p>
          <a:p>
            <a:pPr marL="0" indent="0">
              <a:buNone/>
            </a:pPr>
            <a:r>
              <a:rPr lang="pl-PL" b="1" dirty="0">
                <a:solidFill>
                  <a:srgbClr val="00B050"/>
                </a:solidFill>
              </a:rPr>
              <a:t>Klasy VII-VIII</a:t>
            </a:r>
          </a:p>
          <a:p>
            <a:pPr>
              <a:buFont typeface="Wingdings" panose="05000000000000000000" pitchFamily="2" charset="2"/>
              <a:buChar char="§"/>
            </a:pPr>
            <a:r>
              <a:rPr lang="pl-PL" dirty="0"/>
              <a:t>przemówienie</a:t>
            </a:r>
          </a:p>
          <a:p>
            <a:pPr>
              <a:buFont typeface="Wingdings" panose="05000000000000000000" pitchFamily="2" charset="2"/>
              <a:buChar char="§"/>
            </a:pPr>
            <a:r>
              <a:rPr lang="pl-PL" dirty="0"/>
              <a:t>rozprawka</a:t>
            </a:r>
          </a:p>
        </p:txBody>
      </p:sp>
      <p:sp>
        <p:nvSpPr>
          <p:cNvPr id="5" name="Symbol zastępczy tekstu 4">
            <a:extLst>
              <a:ext uri="{FF2B5EF4-FFF2-40B4-BE49-F238E27FC236}">
                <a16:creationId xmlns:a16="http://schemas.microsoft.com/office/drawing/2014/main" xmlns="" id="{D5EEC240-26F0-43FC-ACCD-AA7DC24BAB52}"/>
              </a:ext>
            </a:extLst>
          </p:cNvPr>
          <p:cNvSpPr>
            <a:spLocks noGrp="1"/>
          </p:cNvSpPr>
          <p:nvPr>
            <p:ph type="body" sz="quarter" idx="4294967295"/>
          </p:nvPr>
        </p:nvSpPr>
        <p:spPr>
          <a:xfrm>
            <a:off x="7421505" y="2373761"/>
            <a:ext cx="5183187" cy="823912"/>
          </a:xfrm>
        </p:spPr>
        <p:txBody>
          <a:bodyPr/>
          <a:lstStyle/>
          <a:p>
            <a:r>
              <a:rPr lang="pl-PL" dirty="0"/>
              <a:t>Szkoła ponadpodstawowa</a:t>
            </a:r>
          </a:p>
        </p:txBody>
      </p:sp>
      <p:sp>
        <p:nvSpPr>
          <p:cNvPr id="6" name="Symbol zastępczy zawartości 5">
            <a:extLst>
              <a:ext uri="{FF2B5EF4-FFF2-40B4-BE49-F238E27FC236}">
                <a16:creationId xmlns:a16="http://schemas.microsoft.com/office/drawing/2014/main" xmlns="" id="{A496E55A-D7EE-47E9-A350-7C338DEB864D}"/>
              </a:ext>
            </a:extLst>
          </p:cNvPr>
          <p:cNvSpPr>
            <a:spLocks noGrp="1"/>
          </p:cNvSpPr>
          <p:nvPr>
            <p:ph sz="quarter" idx="4294967295"/>
          </p:nvPr>
        </p:nvSpPr>
        <p:spPr>
          <a:xfrm>
            <a:off x="7437689" y="2841625"/>
            <a:ext cx="5183187" cy="3684588"/>
          </a:xfrm>
        </p:spPr>
        <p:txBody>
          <a:bodyPr>
            <a:normAutofit lnSpcReduction="10000"/>
          </a:bodyPr>
          <a:lstStyle/>
          <a:p>
            <a:pPr marL="0" indent="0">
              <a:buNone/>
            </a:pPr>
            <a:r>
              <a:rPr lang="pl-PL" b="1" dirty="0">
                <a:solidFill>
                  <a:srgbClr val="00B0F0"/>
                </a:solidFill>
              </a:rPr>
              <a:t>Zakres podstawowy</a:t>
            </a:r>
          </a:p>
          <a:p>
            <a:pPr>
              <a:buFont typeface="Wingdings" panose="05000000000000000000" pitchFamily="2" charset="2"/>
              <a:buChar char="§"/>
            </a:pPr>
            <a:r>
              <a:rPr lang="pl-PL" dirty="0"/>
              <a:t>wypowiedź o charakterze argumentacyjnym</a:t>
            </a:r>
          </a:p>
          <a:p>
            <a:pPr>
              <a:buFont typeface="Wingdings" panose="05000000000000000000" pitchFamily="2" charset="2"/>
              <a:buChar char="§"/>
            </a:pPr>
            <a:r>
              <a:rPr lang="pl-PL" dirty="0"/>
              <a:t>szkic interpretacyjny</a:t>
            </a:r>
          </a:p>
          <a:p>
            <a:pPr>
              <a:buFont typeface="Wingdings" panose="05000000000000000000" pitchFamily="2" charset="2"/>
              <a:buChar char="§"/>
            </a:pPr>
            <a:r>
              <a:rPr lang="pl-PL" dirty="0"/>
              <a:t>szkic krytyczny</a:t>
            </a:r>
          </a:p>
          <a:p>
            <a:pPr marL="0" indent="0">
              <a:buNone/>
            </a:pPr>
            <a:r>
              <a:rPr lang="pl-PL" b="1" dirty="0">
                <a:solidFill>
                  <a:srgbClr val="C00000"/>
                </a:solidFill>
              </a:rPr>
              <a:t>Zakres rozszerzony</a:t>
            </a:r>
          </a:p>
          <a:p>
            <a:pPr>
              <a:buFont typeface="Wingdings" panose="05000000000000000000" pitchFamily="2" charset="2"/>
              <a:buChar char="§"/>
            </a:pPr>
            <a:r>
              <a:rPr lang="pl-PL" dirty="0"/>
              <a:t>interpretacja porównawcza</a:t>
            </a:r>
          </a:p>
          <a:p>
            <a:pPr>
              <a:buFont typeface="Wingdings" panose="05000000000000000000" pitchFamily="2" charset="2"/>
              <a:buChar char="§"/>
            </a:pPr>
            <a:r>
              <a:rPr lang="pl-PL" dirty="0"/>
              <a:t>esej</a:t>
            </a:r>
          </a:p>
        </p:txBody>
      </p:sp>
    </p:spTree>
    <p:extLst>
      <p:ext uri="{BB962C8B-B14F-4D97-AF65-F5344CB8AC3E}">
        <p14:creationId xmlns:p14="http://schemas.microsoft.com/office/powerpoint/2010/main" val="3481137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593725"/>
            <a:ext cx="9546125" cy="1325563"/>
          </a:xfrm>
        </p:spPr>
        <p:txBody>
          <a:bodyPr/>
          <a:lstStyle/>
          <a:p>
            <a:r>
              <a:rPr lang="pl-PL" b="1" dirty="0">
                <a:latin typeface="Myriad Pro Cond" panose="020B0506030403020204" pitchFamily="34" charset="0"/>
              </a:rPr>
              <a:t>Analiza szkicu: spójność wywodu myślowego</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44550" y="1876424"/>
            <a:ext cx="10515600" cy="4492625"/>
          </a:xfrm>
        </p:spPr>
        <p:txBody>
          <a:bodyPr>
            <a:normAutofit fontScale="70000" lnSpcReduction="20000"/>
          </a:bodyPr>
          <a:lstStyle/>
          <a:p>
            <a:pPr marL="0" lvl="0" indent="0">
              <a:lnSpc>
                <a:spcPct val="120000"/>
              </a:lnSpc>
              <a:spcAft>
                <a:spcPts val="0"/>
              </a:spcAft>
              <a:buNone/>
            </a:pPr>
            <a:r>
              <a:rPr lang="pl-PL" dirty="0">
                <a:latin typeface="Arial" panose="020B0604020202020204" pitchFamily="34" charset="0"/>
                <a:ea typeface="Calibri" panose="020F0502020204030204" pitchFamily="34" charset="0"/>
              </a:rPr>
              <a:t>Poszczególne akapity zostały powiązane </a:t>
            </a:r>
            <a:r>
              <a:rPr lang="pl-PL" dirty="0">
                <a:solidFill>
                  <a:srgbClr val="0070C0"/>
                </a:solidFill>
                <a:latin typeface="Arial" panose="020B0604020202020204" pitchFamily="34" charset="0"/>
                <a:ea typeface="Calibri" panose="020F0502020204030204" pitchFamily="34" charset="0"/>
              </a:rPr>
              <a:t>semantycznie </a:t>
            </a:r>
            <a:r>
              <a:rPr lang="pl-PL" dirty="0">
                <a:highlight>
                  <a:srgbClr val="FFFF00"/>
                </a:highlight>
                <a:latin typeface="Arial" panose="020B0604020202020204" pitchFamily="34" charset="0"/>
                <a:ea typeface="Calibri" panose="020F0502020204030204" pitchFamily="34" charset="0"/>
              </a:rPr>
              <a:t>i strukturalnie, </a:t>
            </a:r>
            <a:r>
              <a:rPr lang="pl-PL" dirty="0">
                <a:solidFill>
                  <a:srgbClr val="0070C0"/>
                </a:solidFill>
                <a:latin typeface="Arial" panose="020B0604020202020204" pitchFamily="34" charset="0"/>
                <a:ea typeface="Calibri" panose="020F0502020204030204" pitchFamily="34" charset="0"/>
              </a:rPr>
              <a:t>treściowo</a:t>
            </a:r>
            <a:r>
              <a:rPr lang="pl-PL" dirty="0">
                <a:highlight>
                  <a:srgbClr val="FFFF00"/>
                </a:highlight>
                <a:latin typeface="Arial" panose="020B0604020202020204" pitchFamily="34" charset="0"/>
                <a:ea typeface="Calibri" panose="020F0502020204030204" pitchFamily="34" charset="0"/>
              </a:rPr>
              <a:t> </a:t>
            </a:r>
            <a:r>
              <a:rPr lang="pl-PL" dirty="0" smtClean="0">
                <a:highlight>
                  <a:srgbClr val="FFFF00"/>
                </a:highlight>
                <a:latin typeface="Arial" panose="020B0604020202020204" pitchFamily="34" charset="0"/>
                <a:ea typeface="Calibri" panose="020F0502020204030204" pitchFamily="34" charset="0"/>
              </a:rPr>
              <a:t/>
            </a:r>
            <a:br>
              <a:rPr lang="pl-PL" dirty="0" smtClean="0">
                <a:highlight>
                  <a:srgbClr val="FFFF00"/>
                </a:highlight>
                <a:latin typeface="Arial" panose="020B0604020202020204" pitchFamily="34" charset="0"/>
                <a:ea typeface="Calibri" panose="020F0502020204030204" pitchFamily="34" charset="0"/>
              </a:rPr>
            </a:br>
            <a:r>
              <a:rPr lang="pl-PL" dirty="0" smtClean="0">
                <a:highlight>
                  <a:srgbClr val="FFFF00"/>
                </a:highlight>
                <a:latin typeface="Arial" panose="020B0604020202020204" pitchFamily="34" charset="0"/>
                <a:ea typeface="Calibri" panose="020F0502020204030204" pitchFamily="34" charset="0"/>
              </a:rPr>
              <a:t>i </a:t>
            </a:r>
            <a:r>
              <a:rPr lang="pl-PL" dirty="0">
                <a:highlight>
                  <a:srgbClr val="FFFF00"/>
                </a:highlight>
                <a:latin typeface="Arial" panose="020B0604020202020204" pitchFamily="34" charset="0"/>
                <a:ea typeface="Calibri" panose="020F0502020204030204" pitchFamily="34" charset="0"/>
              </a:rPr>
              <a:t>językowo): </a:t>
            </a:r>
          </a:p>
          <a:p>
            <a:pPr marL="0" lvl="0" indent="0">
              <a:lnSpc>
                <a:spcPct val="120000"/>
              </a:lnSpc>
              <a:spcAft>
                <a:spcPts val="0"/>
              </a:spcAft>
              <a:buNone/>
            </a:pPr>
            <a:endParaRPr lang="pl-PL" dirty="0">
              <a:highlight>
                <a:srgbClr val="FFFF00"/>
              </a:highlight>
              <a:latin typeface="Arial" panose="020B0604020202020204" pitchFamily="34" charset="0"/>
              <a:ea typeface="Calibri" panose="020F0502020204030204" pitchFamily="34" charset="0"/>
            </a:endParaRPr>
          </a:p>
          <a:p>
            <a:pPr marL="0" indent="0">
              <a:lnSpc>
                <a:spcPct val="120000"/>
              </a:lnSpc>
              <a:buNone/>
            </a:pPr>
            <a:r>
              <a:rPr lang="pl-PL" b="1" i="1" dirty="0">
                <a:highlight>
                  <a:srgbClr val="FFFF00"/>
                </a:highlight>
                <a:latin typeface="Arial" panose="020B0604020202020204" pitchFamily="34" charset="0"/>
                <a:ea typeface="Calibri" panose="020F0502020204030204" pitchFamily="34" charset="0"/>
              </a:rPr>
              <a:t>Na początku</a:t>
            </a:r>
            <a:r>
              <a:rPr lang="pl-PL" b="1" i="1" dirty="0">
                <a:latin typeface="Arial" panose="020B0604020202020204" pitchFamily="34" charset="0"/>
                <a:ea typeface="Calibri" panose="020F0502020204030204" pitchFamily="34" charset="0"/>
              </a:rPr>
              <a:t> </a:t>
            </a:r>
            <a:r>
              <a:rPr lang="pl-PL" b="1" i="1" dirty="0">
                <a:solidFill>
                  <a:srgbClr val="0070C0"/>
                </a:solidFill>
                <a:latin typeface="Arial" panose="020B0604020202020204" pitchFamily="34" charset="0"/>
                <a:ea typeface="Calibri" panose="020F0502020204030204" pitchFamily="34" charset="0"/>
              </a:rPr>
              <a:t>tej impresji o </a:t>
            </a:r>
            <a:r>
              <a:rPr lang="pl-PL" b="1" i="1" dirty="0" err="1">
                <a:solidFill>
                  <a:srgbClr val="0070C0"/>
                </a:solidFill>
                <a:latin typeface="Arial" panose="020B0604020202020204" pitchFamily="34" charset="0"/>
                <a:ea typeface="Calibri" panose="020F0502020204030204" pitchFamily="34" charset="0"/>
              </a:rPr>
              <a:t>Nostromie</a:t>
            </a:r>
            <a:r>
              <a:rPr lang="pl-PL" b="1" i="1" dirty="0">
                <a:latin typeface="Arial" panose="020B0604020202020204" pitchFamily="34" charset="0"/>
                <a:ea typeface="Calibri" panose="020F0502020204030204" pitchFamily="34" charset="0"/>
              </a:rPr>
              <a:t>, </a:t>
            </a:r>
          </a:p>
          <a:p>
            <a:pPr marL="0" indent="0">
              <a:lnSpc>
                <a:spcPct val="120000"/>
              </a:lnSpc>
              <a:buNone/>
            </a:pPr>
            <a:r>
              <a:rPr lang="pl-PL" b="1" i="1" dirty="0">
                <a:highlight>
                  <a:srgbClr val="FFFF00"/>
                </a:highlight>
                <a:latin typeface="Arial" panose="020B0604020202020204" pitchFamily="34" charset="0"/>
                <a:ea typeface="Calibri" panose="020F0502020204030204" pitchFamily="34" charset="0"/>
              </a:rPr>
              <a:t>a jednak</a:t>
            </a:r>
            <a:r>
              <a:rPr lang="pl-PL" b="1" dirty="0">
                <a:solidFill>
                  <a:srgbClr val="0070C0"/>
                </a:solidFill>
                <a:latin typeface="Arial" panose="020B0604020202020204" pitchFamily="34" charset="0"/>
                <a:ea typeface="Calibri" panose="020F0502020204030204" pitchFamily="34" charset="0"/>
              </a:rPr>
              <a:t> </a:t>
            </a:r>
            <a:r>
              <a:rPr lang="pl-PL" b="1" i="1" dirty="0">
                <a:solidFill>
                  <a:srgbClr val="0070C0"/>
                </a:solidFill>
                <a:latin typeface="Arial" panose="020B0604020202020204" pitchFamily="34" charset="0"/>
                <a:ea typeface="Calibri" panose="020F0502020204030204" pitchFamily="34" charset="0"/>
              </a:rPr>
              <a:t>po przeczytaniu </a:t>
            </a:r>
            <a:r>
              <a:rPr lang="pl-PL" b="1" i="1" dirty="0" err="1">
                <a:solidFill>
                  <a:srgbClr val="0070C0"/>
                </a:solidFill>
                <a:latin typeface="Arial" panose="020B0604020202020204" pitchFamily="34" charset="0"/>
                <a:ea typeface="Calibri" panose="020F0502020204030204" pitchFamily="34" charset="0"/>
              </a:rPr>
              <a:t>Nostroma</a:t>
            </a:r>
            <a:r>
              <a:rPr lang="pl-PL" b="1" i="1" dirty="0">
                <a:latin typeface="Arial" panose="020B0604020202020204" pitchFamily="34" charset="0"/>
                <a:ea typeface="Calibri" panose="020F0502020204030204" pitchFamily="34" charset="0"/>
              </a:rPr>
              <a:t>, </a:t>
            </a:r>
          </a:p>
          <a:p>
            <a:pPr marL="0" indent="0">
              <a:lnSpc>
                <a:spcPct val="120000"/>
              </a:lnSpc>
              <a:buNone/>
            </a:pPr>
            <a:r>
              <a:rPr lang="pl-PL" b="1" i="1" dirty="0">
                <a:highlight>
                  <a:srgbClr val="FFFF00"/>
                </a:highlight>
                <a:latin typeface="Arial" panose="020B0604020202020204" pitchFamily="34" charset="0"/>
                <a:ea typeface="Calibri" panose="020F0502020204030204" pitchFamily="34" charset="0"/>
              </a:rPr>
              <a:t>wielość</a:t>
            </a:r>
            <a:r>
              <a:rPr lang="pl-PL" b="1" i="1" dirty="0">
                <a:solidFill>
                  <a:srgbClr val="0070C0"/>
                </a:solidFill>
                <a:latin typeface="Arial" panose="020B0604020202020204" pitchFamily="34" charset="0"/>
                <a:ea typeface="Calibri" panose="020F0502020204030204" pitchFamily="34" charset="0"/>
              </a:rPr>
              <a:t> wątków </a:t>
            </a:r>
            <a:r>
              <a:rPr lang="pl-PL" b="1" i="1" dirty="0" err="1">
                <a:solidFill>
                  <a:srgbClr val="0070C0"/>
                </a:solidFill>
                <a:latin typeface="Arial" panose="020B0604020202020204" pitchFamily="34" charset="0"/>
                <a:ea typeface="Calibri" panose="020F0502020204030204" pitchFamily="34" charset="0"/>
              </a:rPr>
              <a:t>Nostroma</a:t>
            </a:r>
            <a:r>
              <a:rPr lang="pl-PL" b="1" i="1" dirty="0">
                <a:latin typeface="Arial" panose="020B0604020202020204" pitchFamily="34" charset="0"/>
                <a:ea typeface="Calibri" panose="020F0502020204030204" pitchFamily="34" charset="0"/>
              </a:rPr>
              <a:t>, </a:t>
            </a:r>
            <a:r>
              <a:rPr lang="pl-PL" b="1" i="1" dirty="0">
                <a:highlight>
                  <a:srgbClr val="FFFF00"/>
                </a:highlight>
                <a:latin typeface="Arial" panose="020B0604020202020204" pitchFamily="34" charset="0"/>
                <a:ea typeface="Calibri" panose="020F0502020204030204" pitchFamily="34" charset="0"/>
              </a:rPr>
              <a:t>ale</a:t>
            </a:r>
            <a:r>
              <a:rPr lang="pl-PL" b="1" i="1" dirty="0">
                <a:latin typeface="Arial" panose="020B0604020202020204" pitchFamily="34" charset="0"/>
                <a:ea typeface="Calibri" panose="020F0502020204030204" pitchFamily="34" charset="0"/>
              </a:rPr>
              <a:t> </a:t>
            </a:r>
            <a:r>
              <a:rPr lang="pl-PL" b="1" i="1" dirty="0">
                <a:solidFill>
                  <a:srgbClr val="0070C0"/>
                </a:solidFill>
                <a:latin typeface="Arial" panose="020B0604020202020204" pitchFamily="34" charset="0"/>
                <a:ea typeface="Calibri" panose="020F0502020204030204" pitchFamily="34" charset="0"/>
              </a:rPr>
              <a:t>żaden wątek</a:t>
            </a:r>
            <a:r>
              <a:rPr lang="pl-PL" b="1" i="1" dirty="0">
                <a:latin typeface="Arial" panose="020B0604020202020204" pitchFamily="34" charset="0"/>
                <a:ea typeface="Calibri" panose="020F0502020204030204" pitchFamily="34" charset="0"/>
              </a:rPr>
              <a:t>, </a:t>
            </a:r>
          </a:p>
          <a:p>
            <a:pPr marL="0" indent="0">
              <a:lnSpc>
                <a:spcPct val="120000"/>
              </a:lnSpc>
              <a:buNone/>
            </a:pPr>
            <a:r>
              <a:rPr lang="pl-PL" b="1" i="1" dirty="0">
                <a:solidFill>
                  <a:srgbClr val="0070C0"/>
                </a:solidFill>
                <a:latin typeface="Arial" panose="020B0604020202020204" pitchFamily="34" charset="0"/>
                <a:ea typeface="Calibri" panose="020F0502020204030204" pitchFamily="34" charset="0"/>
              </a:rPr>
              <a:t>Conrad </a:t>
            </a:r>
            <a:r>
              <a:rPr lang="pl-PL" b="1" i="1" dirty="0">
                <a:highlight>
                  <a:srgbClr val="FFFF00"/>
                </a:highlight>
                <a:latin typeface="Arial" panose="020B0604020202020204" pitchFamily="34" charset="0"/>
                <a:ea typeface="Calibri" panose="020F0502020204030204" pitchFamily="34" charset="0"/>
              </a:rPr>
              <a:t>zdaje się</a:t>
            </a:r>
            <a:r>
              <a:rPr lang="pl-PL" b="1" i="1" dirty="0">
                <a:latin typeface="Arial" panose="020B0604020202020204" pitchFamily="34" charset="0"/>
                <a:ea typeface="Calibri" panose="020F0502020204030204" pitchFamily="34" charset="0"/>
              </a:rPr>
              <a:t>,… </a:t>
            </a:r>
            <a:r>
              <a:rPr lang="pl-PL" b="1" i="1" dirty="0">
                <a:highlight>
                  <a:srgbClr val="FFFF00"/>
                </a:highlight>
                <a:latin typeface="Arial" panose="020B0604020202020204" pitchFamily="34" charset="0"/>
                <a:ea typeface="Calibri" panose="020F0502020204030204" pitchFamily="34" charset="0"/>
              </a:rPr>
              <a:t>oto patrzcie</a:t>
            </a:r>
            <a:r>
              <a:rPr lang="pl-PL" b="1" i="1" dirty="0">
                <a:latin typeface="Arial" panose="020B0604020202020204" pitchFamily="34" charset="0"/>
                <a:ea typeface="Calibri" panose="020F0502020204030204" pitchFamily="34" charset="0"/>
              </a:rPr>
              <a:t>, </a:t>
            </a:r>
            <a:r>
              <a:rPr lang="pl-PL" b="1" i="1" dirty="0">
                <a:highlight>
                  <a:srgbClr val="FFFF00"/>
                </a:highlight>
                <a:latin typeface="Arial" panose="020B0604020202020204" pitchFamily="34" charset="0"/>
                <a:ea typeface="Calibri" panose="020F0502020204030204" pitchFamily="34" charset="0"/>
              </a:rPr>
              <a:t>zwyciężają, dążą, po tylu</a:t>
            </a:r>
            <a:r>
              <a:rPr lang="pl-PL" b="1" i="1" dirty="0">
                <a:latin typeface="Arial" panose="020B0604020202020204" pitchFamily="34" charset="0"/>
                <a:ea typeface="Calibri" panose="020F0502020204030204" pitchFamily="34" charset="0"/>
              </a:rPr>
              <a:t>, </a:t>
            </a:r>
          </a:p>
          <a:p>
            <a:pPr marL="0" indent="0">
              <a:lnSpc>
                <a:spcPct val="120000"/>
              </a:lnSpc>
              <a:buNone/>
            </a:pPr>
            <a:r>
              <a:rPr lang="pl-PL" b="1" i="1" dirty="0">
                <a:highlight>
                  <a:srgbClr val="FFFF00"/>
                </a:highlight>
                <a:latin typeface="Arial" panose="020B0604020202020204" pitchFamily="34" charset="0"/>
                <a:ea typeface="Calibri" panose="020F0502020204030204" pitchFamily="34" charset="0"/>
              </a:rPr>
              <a:t>tej</a:t>
            </a:r>
            <a:r>
              <a:rPr lang="pl-PL" b="1" i="1" dirty="0">
                <a:latin typeface="Arial" panose="020B0604020202020204" pitchFamily="34" charset="0"/>
                <a:ea typeface="Calibri" panose="020F0502020204030204" pitchFamily="34" charset="0"/>
              </a:rPr>
              <a:t> </a:t>
            </a:r>
            <a:r>
              <a:rPr lang="pl-PL" b="1" i="1" dirty="0">
                <a:solidFill>
                  <a:srgbClr val="0070C0"/>
                </a:solidFill>
                <a:latin typeface="Arial" panose="020B0604020202020204" pitchFamily="34" charset="0"/>
                <a:ea typeface="Calibri" panose="020F0502020204030204" pitchFamily="34" charset="0"/>
              </a:rPr>
              <a:t>książki</a:t>
            </a:r>
            <a:r>
              <a:rPr lang="pl-PL" b="1" i="1" dirty="0">
                <a:latin typeface="Arial" panose="020B0604020202020204" pitchFamily="34" charset="0"/>
                <a:ea typeface="Calibri" panose="020F0502020204030204" pitchFamily="34" charset="0"/>
              </a:rPr>
              <a:t>, </a:t>
            </a:r>
            <a:r>
              <a:rPr lang="pl-PL" b="1" i="1" dirty="0">
                <a:highlight>
                  <a:srgbClr val="FFFF00"/>
                </a:highlight>
                <a:latin typeface="Arial" panose="020B0604020202020204" pitchFamily="34" charset="0"/>
                <a:ea typeface="Calibri" panose="020F0502020204030204" pitchFamily="34" charset="0"/>
              </a:rPr>
              <a:t>jego,</a:t>
            </a:r>
            <a:r>
              <a:rPr lang="pl-PL" b="1" i="1" dirty="0">
                <a:solidFill>
                  <a:srgbClr val="0070C0"/>
                </a:solidFill>
                <a:latin typeface="Arial" panose="020B0604020202020204" pitchFamily="34" charset="0"/>
                <a:ea typeface="Calibri" panose="020F0502020204030204" pitchFamily="34" charset="0"/>
              </a:rPr>
              <a:t> </a:t>
            </a:r>
            <a:r>
              <a:rPr lang="pl-PL" b="1" i="1" dirty="0" err="1">
                <a:solidFill>
                  <a:srgbClr val="0070C0"/>
                </a:solidFill>
                <a:latin typeface="Arial" panose="020B0604020202020204" pitchFamily="34" charset="0"/>
                <a:ea typeface="Calibri" panose="020F0502020204030204" pitchFamily="34" charset="0"/>
              </a:rPr>
              <a:t>Nostroma</a:t>
            </a:r>
            <a:r>
              <a:rPr lang="pl-PL" dirty="0">
                <a:solidFill>
                  <a:srgbClr val="0070C0"/>
                </a:solidFill>
                <a:latin typeface="Arial" panose="020B0604020202020204" pitchFamily="34" charset="0"/>
                <a:ea typeface="Calibri" panose="020F0502020204030204" pitchFamily="34" charset="0"/>
              </a:rPr>
              <a:t>. </a:t>
            </a:r>
          </a:p>
          <a:p>
            <a:pPr marL="0" indent="0">
              <a:lnSpc>
                <a:spcPct val="120000"/>
              </a:lnSpc>
              <a:buNone/>
            </a:pPr>
            <a:endParaRPr lang="pl-PL" dirty="0">
              <a:solidFill>
                <a:srgbClr val="0070C0"/>
              </a:solidFill>
              <a:latin typeface="Arial" panose="020B0604020202020204" pitchFamily="34" charset="0"/>
              <a:ea typeface="Calibri" panose="020F0502020204030204" pitchFamily="34" charset="0"/>
            </a:endParaRPr>
          </a:p>
          <a:p>
            <a:pPr marL="0" indent="0">
              <a:lnSpc>
                <a:spcPct val="120000"/>
              </a:lnSpc>
              <a:buNone/>
            </a:pPr>
            <a:r>
              <a:rPr lang="pl-PL" dirty="0">
                <a:latin typeface="Arial" panose="020B0604020202020204" pitchFamily="34" charset="0"/>
                <a:ea typeface="Calibri" panose="020F0502020204030204" pitchFamily="34" charset="0"/>
              </a:rPr>
              <a:t>W akapicie 3. występuje wyliczenie, syntetycznie prezentujące wielowątkowość, bogactwo treściowe powieści </a:t>
            </a:r>
            <a:r>
              <a:rPr lang="pl-PL" i="1" dirty="0">
                <a:latin typeface="Arial" panose="020B0604020202020204" pitchFamily="34" charset="0"/>
                <a:ea typeface="Calibri" panose="020F0502020204030204" pitchFamily="34" charset="0"/>
              </a:rPr>
              <a:t>Nostromo</a:t>
            </a:r>
            <a:r>
              <a:rPr lang="pl-PL" dirty="0">
                <a:latin typeface="Arial" panose="020B0604020202020204" pitchFamily="34" charset="0"/>
                <a:ea typeface="Calibri" panose="020F0502020204030204" pitchFamily="34" charset="0"/>
              </a:rPr>
              <a:t>.</a:t>
            </a:r>
            <a:endParaRPr lang="pl-PL" dirty="0"/>
          </a:p>
        </p:txBody>
      </p:sp>
    </p:spTree>
    <p:extLst>
      <p:ext uri="{BB962C8B-B14F-4D97-AF65-F5344CB8AC3E}">
        <p14:creationId xmlns:p14="http://schemas.microsoft.com/office/powerpoint/2010/main" val="111193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400175"/>
            <a:ext cx="10515600" cy="4351338"/>
          </a:xfrm>
        </p:spPr>
        <p:txBody>
          <a:bodyPr>
            <a:normAutofit/>
          </a:bodyPr>
          <a:lstStyle/>
          <a:p>
            <a:pPr marL="0" indent="0">
              <a:buNone/>
            </a:pPr>
            <a:endParaRPr lang="pl-PL" dirty="0"/>
          </a:p>
          <a:p>
            <a:pPr marL="0" indent="0">
              <a:buNone/>
            </a:pPr>
            <a:r>
              <a:rPr lang="pl-PL" dirty="0"/>
              <a:t>3. f) Proszę zbadać sposób prowadzenia narracji, określić relacje nadawczo-odbiorcze</a:t>
            </a:r>
          </a:p>
        </p:txBody>
      </p:sp>
    </p:spTree>
    <p:extLst>
      <p:ext uri="{BB962C8B-B14F-4D97-AF65-F5344CB8AC3E}">
        <p14:creationId xmlns:p14="http://schemas.microsoft.com/office/powerpoint/2010/main" val="1287775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0900" y="593725"/>
            <a:ext cx="9256414" cy="1325563"/>
          </a:xfrm>
        </p:spPr>
        <p:txBody>
          <a:bodyPr/>
          <a:lstStyle/>
          <a:p>
            <a:r>
              <a:rPr lang="pl-PL" b="1" dirty="0">
                <a:latin typeface="Myriad Pro Cond" panose="020B0506030403020204" pitchFamily="34" charset="0"/>
              </a:rPr>
              <a:t>Analiza szkicu: relacje nadawczo-odbiorcze</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57250" y="1876425"/>
            <a:ext cx="10515600" cy="4351338"/>
          </a:xfrm>
        </p:spPr>
        <p:txBody>
          <a:bodyPr>
            <a:normAutofit fontScale="62500" lnSpcReduction="20000"/>
          </a:bodyPr>
          <a:lstStyle/>
          <a:p>
            <a:pPr marL="0" indent="0">
              <a:lnSpc>
                <a:spcPct val="120000"/>
              </a:lnSpc>
              <a:buNone/>
            </a:pPr>
            <a:r>
              <a:rPr lang="pl-PL" dirty="0"/>
              <a:t>Autor szkicu umiejętnie prowadzi grę z czytelnikiem:</a:t>
            </a:r>
          </a:p>
          <a:p>
            <a:pPr>
              <a:lnSpc>
                <a:spcPct val="120000"/>
              </a:lnSpc>
              <a:buFont typeface="Wingdings" panose="05000000000000000000" pitchFamily="2" charset="2"/>
              <a:buChar char="§"/>
            </a:pPr>
            <a:r>
              <a:rPr lang="pl-PL" dirty="0"/>
              <a:t> używa form bezosobowych: </a:t>
            </a:r>
            <a:r>
              <a:rPr lang="pl-PL" b="1" i="1" dirty="0"/>
              <a:t>trzeba podkreślić, doznaje się</a:t>
            </a:r>
            <a:r>
              <a:rPr lang="pl-PL" dirty="0"/>
              <a:t>, </a:t>
            </a:r>
          </a:p>
          <a:p>
            <a:pPr>
              <a:lnSpc>
                <a:spcPct val="120000"/>
              </a:lnSpc>
              <a:buFont typeface="Wingdings" panose="05000000000000000000" pitchFamily="2" charset="2"/>
              <a:buChar char="§"/>
            </a:pPr>
            <a:r>
              <a:rPr lang="pl-PL" dirty="0"/>
              <a:t> i przeplata obiektywizowany wywód użyciem form w liczbie mnogiej: </a:t>
            </a:r>
            <a:r>
              <a:rPr lang="pl-PL" b="1" i="1" dirty="0"/>
              <a:t>nam, patrzcie, płyniemy, nas</a:t>
            </a:r>
            <a:r>
              <a:rPr lang="pl-PL" dirty="0"/>
              <a:t>; </a:t>
            </a:r>
          </a:p>
          <a:p>
            <a:pPr>
              <a:lnSpc>
                <a:spcPct val="120000"/>
              </a:lnSpc>
              <a:buFont typeface="Wingdings" panose="05000000000000000000" pitchFamily="2" charset="2"/>
              <a:buChar char="§"/>
            </a:pPr>
            <a:r>
              <a:rPr lang="pl-PL" dirty="0"/>
              <a:t> dodatkowo przykuwa uwagę formułując pytania: </a:t>
            </a:r>
            <a:r>
              <a:rPr lang="pl-PL" b="1" i="1" dirty="0"/>
              <a:t>Po co ta wspaniała książka?</a:t>
            </a:r>
            <a:r>
              <a:rPr lang="pl-PL" i="1" dirty="0"/>
              <a:t>, </a:t>
            </a:r>
            <a:r>
              <a:rPr lang="pl-PL" b="1" i="1" dirty="0"/>
              <a:t>No i co z tego?</a:t>
            </a:r>
            <a:r>
              <a:rPr lang="pl-PL" i="1" dirty="0"/>
              <a:t>, </a:t>
            </a:r>
            <a:r>
              <a:rPr lang="pl-PL" b="1" i="1" dirty="0"/>
              <a:t>A sprawiedliwi?</a:t>
            </a:r>
            <a:r>
              <a:rPr lang="pl-PL" i="1" dirty="0"/>
              <a:t> </a:t>
            </a:r>
          </a:p>
          <a:p>
            <a:pPr marL="0" indent="0">
              <a:lnSpc>
                <a:spcPct val="120000"/>
              </a:lnSpc>
              <a:buNone/>
            </a:pPr>
            <a:r>
              <a:rPr lang="pl-PL" dirty="0"/>
              <a:t>Warto podkreślić, że użyte wyrazy i wyrażenia wskazują na stosunek autora do prezentowanego tematu: </a:t>
            </a:r>
          </a:p>
          <a:p>
            <a:pPr>
              <a:lnSpc>
                <a:spcPct val="120000"/>
              </a:lnSpc>
              <a:buFont typeface="Wingdings" panose="05000000000000000000" pitchFamily="2" charset="2"/>
              <a:buChar char="§"/>
            </a:pPr>
            <a:r>
              <a:rPr lang="pl-PL" dirty="0"/>
              <a:t>wyrażenia modalne, np. </a:t>
            </a:r>
            <a:r>
              <a:rPr lang="pl-PL" b="1" i="1" dirty="0"/>
              <a:t>trzeba podkreślić</a:t>
            </a:r>
            <a:r>
              <a:rPr lang="pl-PL" i="1" dirty="0"/>
              <a:t>, </a:t>
            </a:r>
            <a:r>
              <a:rPr lang="pl-PL" b="1" i="1" dirty="0"/>
              <a:t>można by rozdzielić</a:t>
            </a:r>
            <a:r>
              <a:rPr lang="pl-PL" i="1" dirty="0"/>
              <a:t>, </a:t>
            </a:r>
            <a:r>
              <a:rPr lang="pl-PL" b="1" i="1" dirty="0"/>
              <a:t>uparcie nasuwa</a:t>
            </a:r>
            <a:r>
              <a:rPr lang="pl-PL" dirty="0"/>
              <a:t>; </a:t>
            </a:r>
          </a:p>
          <a:p>
            <a:pPr>
              <a:lnSpc>
                <a:spcPct val="120000"/>
              </a:lnSpc>
              <a:buFont typeface="Wingdings" panose="05000000000000000000" pitchFamily="2" charset="2"/>
              <a:buChar char="§"/>
            </a:pPr>
            <a:r>
              <a:rPr lang="pl-PL" dirty="0"/>
              <a:t>słownictwo oceniające, wartościujące, np. przymiotniki: </a:t>
            </a:r>
            <a:r>
              <a:rPr lang="pl-PL" b="1" i="1" dirty="0"/>
              <a:t>głębokie, wspaniała, wielki, burzliwy, ciekawy</a:t>
            </a:r>
            <a:r>
              <a:rPr lang="pl-PL" dirty="0"/>
              <a:t>; przysłówki: </a:t>
            </a:r>
            <a:r>
              <a:rPr lang="pl-PL" b="1" dirty="0"/>
              <a:t>najbardziej</a:t>
            </a:r>
            <a:r>
              <a:rPr lang="pl-PL" dirty="0"/>
              <a:t>; rzeczowniki nacechowane emocjonalnie: </a:t>
            </a:r>
            <a:r>
              <a:rPr lang="pl-PL" b="1" dirty="0"/>
              <a:t>błahym</a:t>
            </a:r>
            <a:r>
              <a:rPr lang="pl-PL" dirty="0"/>
              <a:t>, czasowniki: </a:t>
            </a:r>
            <a:r>
              <a:rPr lang="pl-PL" b="1" dirty="0"/>
              <a:t>wzgardził</a:t>
            </a:r>
            <a:r>
              <a:rPr lang="pl-PL" dirty="0"/>
              <a:t>.</a:t>
            </a:r>
          </a:p>
        </p:txBody>
      </p:sp>
    </p:spTree>
    <p:extLst>
      <p:ext uri="{BB962C8B-B14F-4D97-AF65-F5344CB8AC3E}">
        <p14:creationId xmlns:p14="http://schemas.microsoft.com/office/powerpoint/2010/main" val="1787267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400175"/>
            <a:ext cx="10515600" cy="4351338"/>
          </a:xfrm>
        </p:spPr>
        <p:txBody>
          <a:bodyPr>
            <a:normAutofit/>
          </a:bodyPr>
          <a:lstStyle/>
          <a:p>
            <a:pPr marL="0" indent="0">
              <a:buNone/>
            </a:pPr>
            <a:endParaRPr lang="pl-PL" dirty="0"/>
          </a:p>
          <a:p>
            <a:pPr marL="0" indent="0">
              <a:buNone/>
            </a:pPr>
            <a:r>
              <a:rPr lang="pl-PL" dirty="0"/>
              <a:t>3. g) Proszę przeanalizować warstwę językową tekstu (składnię, słownictwo, środki językowe)</a:t>
            </a:r>
          </a:p>
        </p:txBody>
      </p:sp>
    </p:spTree>
    <p:extLst>
      <p:ext uri="{BB962C8B-B14F-4D97-AF65-F5344CB8AC3E}">
        <p14:creationId xmlns:p14="http://schemas.microsoft.com/office/powerpoint/2010/main" val="42450131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57250" y="593725"/>
            <a:ext cx="10515600" cy="1325563"/>
          </a:xfrm>
        </p:spPr>
        <p:txBody>
          <a:bodyPr/>
          <a:lstStyle/>
          <a:p>
            <a:r>
              <a:rPr lang="pl-PL" b="1" dirty="0">
                <a:latin typeface="Myriad Pro Cond" panose="020B0506030403020204" pitchFamily="34" charset="0"/>
              </a:rPr>
              <a:t>Analiza szkicu: styl i język</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57375"/>
            <a:ext cx="10515600" cy="4351338"/>
          </a:xfrm>
        </p:spPr>
        <p:txBody>
          <a:bodyPr>
            <a:normAutofit fontScale="92500" lnSpcReduction="20000"/>
          </a:bodyPr>
          <a:lstStyle/>
          <a:p>
            <a:pPr>
              <a:lnSpc>
                <a:spcPct val="120000"/>
              </a:lnSpc>
              <a:buFont typeface="Wingdings" panose="05000000000000000000" pitchFamily="2" charset="2"/>
              <a:buChar char="§"/>
            </a:pPr>
            <a:r>
              <a:rPr lang="pl-PL" dirty="0"/>
              <a:t>Tekst napisano jasnym, prostym językiem, występują w nim nieliczne sformułowania przenośne, np. </a:t>
            </a:r>
            <a:r>
              <a:rPr lang="pl-PL" i="1" dirty="0"/>
              <a:t>sfinks wielolicowy</a:t>
            </a:r>
            <a:r>
              <a:rPr lang="pl-PL" dirty="0"/>
              <a:t>, </a:t>
            </a:r>
            <a:r>
              <a:rPr lang="pl-PL" i="1" dirty="0"/>
              <a:t>brzemiennej nieuchwytnym sensem próżni</a:t>
            </a:r>
            <a:r>
              <a:rPr lang="pl-PL" dirty="0"/>
              <a:t>, </a:t>
            </a:r>
            <a:r>
              <a:rPr lang="pl-PL" i="1" dirty="0"/>
              <a:t>idą już </a:t>
            </a:r>
            <a:r>
              <a:rPr lang="pl-PL" i="1" dirty="0" smtClean="0"/>
              <a:t>z </a:t>
            </a:r>
            <a:r>
              <a:rPr lang="pl-PL" i="1" dirty="0"/>
              <a:t>dali nowe burze</a:t>
            </a:r>
            <a:r>
              <a:rPr lang="pl-PL" dirty="0"/>
              <a:t>, </a:t>
            </a:r>
            <a:r>
              <a:rPr lang="pl-PL" i="1" dirty="0"/>
              <a:t>Płyniemy tu przez ocean tematu</a:t>
            </a:r>
            <a:r>
              <a:rPr lang="pl-PL" dirty="0"/>
              <a:t>; uosobienie: </a:t>
            </a:r>
            <a:r>
              <a:rPr lang="pl-PL" i="1" dirty="0"/>
              <a:t>Ale w istocie niczego ona [książka] nie chce, niczego nie dowodzi i jest wielka uczuciem bezcelowości </a:t>
            </a:r>
            <a:r>
              <a:rPr lang="pl-PL" i="1" dirty="0" smtClean="0"/>
              <a:t>i </a:t>
            </a:r>
            <a:r>
              <a:rPr lang="pl-PL" i="1" dirty="0" err="1"/>
              <a:t>bezznaczenia</a:t>
            </a:r>
            <a:r>
              <a:rPr lang="pl-PL" i="1" dirty="0"/>
              <a:t> swej mądrości i swego bogactwa</a:t>
            </a:r>
            <a:r>
              <a:rPr lang="pl-PL" dirty="0"/>
              <a:t>, porównanie</a:t>
            </a:r>
            <a:r>
              <a:rPr lang="pl-PL" i="1" dirty="0"/>
              <a:t>: książka jest szeroka </a:t>
            </a:r>
            <a:r>
              <a:rPr lang="pl-PL" i="1" dirty="0" smtClean="0"/>
              <a:t/>
            </a:r>
            <a:br>
              <a:rPr lang="pl-PL" i="1" dirty="0" smtClean="0"/>
            </a:br>
            <a:r>
              <a:rPr lang="pl-PL" i="1" dirty="0" smtClean="0"/>
              <a:t>i </a:t>
            </a:r>
            <a:r>
              <a:rPr lang="pl-PL" i="1" dirty="0"/>
              <a:t>mądra jak życie</a:t>
            </a:r>
            <a:r>
              <a:rPr lang="pl-PL" dirty="0"/>
              <a:t>, neologizm: </a:t>
            </a:r>
            <a:r>
              <a:rPr lang="pl-PL" i="1" dirty="0" err="1"/>
              <a:t>bezznaczenie</a:t>
            </a:r>
            <a:r>
              <a:rPr lang="pl-PL" dirty="0"/>
              <a:t>. </a:t>
            </a:r>
          </a:p>
          <a:p>
            <a:pPr>
              <a:lnSpc>
                <a:spcPct val="120000"/>
              </a:lnSpc>
              <a:buFont typeface="Wingdings" panose="05000000000000000000" pitchFamily="2" charset="2"/>
              <a:buChar char="§"/>
            </a:pPr>
            <a:r>
              <a:rPr lang="pl-PL" dirty="0"/>
              <a:t>W szkicu występują zarówno zdania pojedyncze, złożone, </a:t>
            </a:r>
            <a:br>
              <a:rPr lang="pl-PL" dirty="0"/>
            </a:br>
            <a:r>
              <a:rPr lang="pl-PL" dirty="0" smtClean="0"/>
              <a:t>jak </a:t>
            </a:r>
            <a:r>
              <a:rPr lang="pl-PL" dirty="0"/>
              <a:t>i równoważniki zdań  o różnej długości. W ten sposób ujawnia się indywidualny styl autora. </a:t>
            </a:r>
          </a:p>
        </p:txBody>
      </p:sp>
    </p:spTree>
    <p:extLst>
      <p:ext uri="{BB962C8B-B14F-4D97-AF65-F5344CB8AC3E}">
        <p14:creationId xmlns:p14="http://schemas.microsoft.com/office/powerpoint/2010/main" val="37554540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8737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374775"/>
            <a:ext cx="10515600" cy="4351338"/>
          </a:xfrm>
        </p:spPr>
        <p:txBody>
          <a:bodyPr>
            <a:normAutofit/>
          </a:bodyPr>
          <a:lstStyle/>
          <a:p>
            <a:pPr marL="0" indent="0">
              <a:buNone/>
            </a:pPr>
            <a:endParaRPr lang="pl-PL" dirty="0"/>
          </a:p>
          <a:p>
            <a:pPr marL="0" indent="0">
              <a:lnSpc>
                <a:spcPct val="100000"/>
              </a:lnSpc>
              <a:buNone/>
            </a:pPr>
            <a:r>
              <a:rPr lang="pl-PL" dirty="0"/>
              <a:t>3. h) Proszę sformułować wnioski w odpowiedzi na pytanie: </a:t>
            </a:r>
          </a:p>
          <a:p>
            <a:pPr marL="0" indent="0">
              <a:lnSpc>
                <a:spcPct val="100000"/>
              </a:lnSpc>
              <a:buNone/>
            </a:pPr>
            <a:endParaRPr lang="pl-PL" dirty="0"/>
          </a:p>
          <a:p>
            <a:pPr>
              <a:lnSpc>
                <a:spcPct val="100000"/>
              </a:lnSpc>
              <a:buFont typeface="Wingdings" panose="05000000000000000000" pitchFamily="2" charset="2"/>
              <a:buChar char="§"/>
            </a:pPr>
            <a:r>
              <a:rPr lang="pl-PL" dirty="0"/>
              <a:t>Jaki gatunek reprezentuje analizowany tekst, określany przez samego autora jako „artystyczna impresja”? </a:t>
            </a:r>
          </a:p>
          <a:p>
            <a:pPr>
              <a:lnSpc>
                <a:spcPct val="100000"/>
              </a:lnSpc>
              <a:buFont typeface="Wingdings" panose="05000000000000000000" pitchFamily="2" charset="2"/>
              <a:buChar char="§"/>
            </a:pPr>
            <a:r>
              <a:rPr lang="pl-PL" dirty="0"/>
              <a:t>Jakie są podstawowe wyróżniki tego tekstu?</a:t>
            </a:r>
          </a:p>
        </p:txBody>
      </p:sp>
    </p:spTree>
    <p:extLst>
      <p:ext uri="{BB962C8B-B14F-4D97-AF65-F5344CB8AC3E}">
        <p14:creationId xmlns:p14="http://schemas.microsoft.com/office/powerpoint/2010/main" val="30349278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7B1FC04-F404-4662-BB69-7C843F4FCDF8}"/>
              </a:ext>
            </a:extLst>
          </p:cNvPr>
          <p:cNvSpPr>
            <a:spLocks noGrp="1"/>
          </p:cNvSpPr>
          <p:nvPr>
            <p:ph type="title" idx="4294967295"/>
          </p:nvPr>
        </p:nvSpPr>
        <p:spPr>
          <a:xfrm>
            <a:off x="838200" y="593725"/>
            <a:ext cx="10515600" cy="1325563"/>
          </a:xfrm>
        </p:spPr>
        <p:txBody>
          <a:bodyPr/>
          <a:lstStyle/>
          <a:p>
            <a:r>
              <a:rPr lang="pl-PL" b="1" dirty="0">
                <a:latin typeface="Myriad Pro Cond" panose="020B0506030403020204" pitchFamily="34" charset="0"/>
              </a:rPr>
              <a:t>Szkic krytyczny – analiza tekstu</a:t>
            </a:r>
          </a:p>
        </p:txBody>
      </p:sp>
      <p:sp>
        <p:nvSpPr>
          <p:cNvPr id="3" name="Symbol zastępczy zawartości 2">
            <a:extLst>
              <a:ext uri="{FF2B5EF4-FFF2-40B4-BE49-F238E27FC236}">
                <a16:creationId xmlns:a16="http://schemas.microsoft.com/office/drawing/2014/main" xmlns="" id="{A241002C-934F-4008-9020-43CFBD138150}"/>
              </a:ext>
            </a:extLst>
          </p:cNvPr>
          <p:cNvSpPr>
            <a:spLocks noGrp="1"/>
          </p:cNvSpPr>
          <p:nvPr>
            <p:ph idx="4294967295"/>
          </p:nvPr>
        </p:nvSpPr>
        <p:spPr>
          <a:xfrm>
            <a:off x="838200" y="1889125"/>
            <a:ext cx="10515600" cy="4351338"/>
          </a:xfrm>
        </p:spPr>
        <p:txBody>
          <a:bodyPr>
            <a:normAutofit/>
          </a:bodyPr>
          <a:lstStyle/>
          <a:p>
            <a:pPr marL="0" indent="0">
              <a:buNone/>
            </a:pPr>
            <a:r>
              <a:rPr lang="pl-PL" dirty="0"/>
              <a:t>Proszę określić cechy szkicu krytycznego na podstawie przeanalizowanego tekstu</a:t>
            </a:r>
          </a:p>
          <a:p>
            <a:pPr marL="0" indent="0">
              <a:buNone/>
            </a:pPr>
            <a:endParaRPr lang="pl-PL" dirty="0"/>
          </a:p>
          <a:p>
            <a:pPr marL="571500" indent="-571500">
              <a:buAutoNum type="romanUcPeriod"/>
            </a:pPr>
            <a:r>
              <a:rPr lang="pl-PL" dirty="0"/>
              <a:t>Temat </a:t>
            </a:r>
          </a:p>
          <a:p>
            <a:pPr marL="571500" indent="-571500">
              <a:buFont typeface="Arial" panose="020B0604020202020204" pitchFamily="34" charset="0"/>
              <a:buAutoNum type="romanUcPeriod"/>
            </a:pPr>
            <a:r>
              <a:rPr lang="pl-PL" dirty="0"/>
              <a:t>Struktura i kompozycja </a:t>
            </a:r>
          </a:p>
          <a:p>
            <a:pPr marL="571500" indent="-571500">
              <a:buAutoNum type="romanUcPeriod"/>
            </a:pPr>
            <a:r>
              <a:rPr lang="pl-PL" dirty="0"/>
              <a:t>Narracja </a:t>
            </a:r>
          </a:p>
          <a:p>
            <a:pPr marL="571500" indent="-571500">
              <a:buAutoNum type="romanUcPeriod"/>
            </a:pPr>
            <a:r>
              <a:rPr lang="pl-PL" dirty="0"/>
              <a:t>Styl i język</a:t>
            </a:r>
            <a:endParaRPr lang="pl-PL" sz="2000" dirty="0"/>
          </a:p>
          <a:p>
            <a:endParaRPr lang="pl-PL" dirty="0"/>
          </a:p>
        </p:txBody>
      </p:sp>
    </p:spTree>
    <p:extLst>
      <p:ext uri="{BB962C8B-B14F-4D97-AF65-F5344CB8AC3E}">
        <p14:creationId xmlns:p14="http://schemas.microsoft.com/office/powerpoint/2010/main" val="19445775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5745C2F-7734-4730-8216-F52CA8F0E52A}"/>
              </a:ext>
            </a:extLst>
          </p:cNvPr>
          <p:cNvSpPr>
            <a:spLocks noGrp="1"/>
          </p:cNvSpPr>
          <p:nvPr>
            <p:ph type="title" idx="4294967295"/>
          </p:nvPr>
        </p:nvSpPr>
        <p:spPr>
          <a:xfrm>
            <a:off x="857752" y="593725"/>
            <a:ext cx="9131300" cy="1325563"/>
          </a:xfrm>
        </p:spPr>
        <p:txBody>
          <a:bodyPr/>
          <a:lstStyle/>
          <a:p>
            <a:r>
              <a:rPr lang="pl-PL" b="1" dirty="0">
                <a:latin typeface="Myriad Pro Cond" panose="020B0506030403020204" pitchFamily="34" charset="0"/>
              </a:rPr>
              <a:t>Analiza szkicu krytycznego</a:t>
            </a:r>
          </a:p>
        </p:txBody>
      </p:sp>
      <p:sp>
        <p:nvSpPr>
          <p:cNvPr id="4" name="Symbol zastępczy zawartości 3">
            <a:extLst>
              <a:ext uri="{FF2B5EF4-FFF2-40B4-BE49-F238E27FC236}">
                <a16:creationId xmlns:a16="http://schemas.microsoft.com/office/drawing/2014/main" xmlns="" id="{45C688DE-72BA-4847-A27C-6E6A798C66B2}"/>
              </a:ext>
            </a:extLst>
          </p:cNvPr>
          <p:cNvSpPr>
            <a:spLocks noGrp="1"/>
          </p:cNvSpPr>
          <p:nvPr>
            <p:ph sz="half" idx="4294967295"/>
          </p:nvPr>
        </p:nvSpPr>
        <p:spPr>
          <a:xfrm>
            <a:off x="857752" y="1895475"/>
            <a:ext cx="5181600" cy="4351338"/>
          </a:xfrm>
        </p:spPr>
        <p:txBody>
          <a:bodyPr/>
          <a:lstStyle/>
          <a:p>
            <a:r>
              <a:rPr lang="pl-PL" dirty="0"/>
              <a:t>możliwości</a:t>
            </a:r>
          </a:p>
        </p:txBody>
      </p:sp>
      <p:sp>
        <p:nvSpPr>
          <p:cNvPr id="5" name="Symbol zastępczy zawartości 4">
            <a:extLst>
              <a:ext uri="{FF2B5EF4-FFF2-40B4-BE49-F238E27FC236}">
                <a16:creationId xmlns:a16="http://schemas.microsoft.com/office/drawing/2014/main" xmlns="" id="{5AA5EB4C-E532-4B8F-A975-AE9A6D5CE040}"/>
              </a:ext>
            </a:extLst>
          </p:cNvPr>
          <p:cNvSpPr>
            <a:spLocks noGrp="1"/>
          </p:cNvSpPr>
          <p:nvPr>
            <p:ph sz="half" idx="4294967295"/>
          </p:nvPr>
        </p:nvSpPr>
        <p:spPr>
          <a:xfrm>
            <a:off x="7868152" y="1895475"/>
            <a:ext cx="5181600" cy="4351338"/>
          </a:xfrm>
        </p:spPr>
        <p:txBody>
          <a:bodyPr/>
          <a:lstStyle/>
          <a:p>
            <a:r>
              <a:rPr lang="pl-PL" dirty="0"/>
              <a:t>ograniczenia</a:t>
            </a:r>
          </a:p>
        </p:txBody>
      </p:sp>
    </p:spTree>
    <p:extLst>
      <p:ext uri="{BB962C8B-B14F-4D97-AF65-F5344CB8AC3E}">
        <p14:creationId xmlns:p14="http://schemas.microsoft.com/office/powerpoint/2010/main" val="5254859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0D0702-AF19-4AD2-92E3-F90E52B87353}"/>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Literatura</a:t>
            </a:r>
          </a:p>
        </p:txBody>
      </p:sp>
      <p:sp>
        <p:nvSpPr>
          <p:cNvPr id="3" name="Symbol zastępczy zawartości 2">
            <a:extLst>
              <a:ext uri="{FF2B5EF4-FFF2-40B4-BE49-F238E27FC236}">
                <a16:creationId xmlns:a16="http://schemas.microsoft.com/office/drawing/2014/main" xmlns="" id="{BA8525F2-4F26-40E5-9E19-699D175A1733}"/>
              </a:ext>
            </a:extLst>
          </p:cNvPr>
          <p:cNvSpPr>
            <a:spLocks noGrp="1"/>
          </p:cNvSpPr>
          <p:nvPr>
            <p:ph idx="4294967295"/>
          </p:nvPr>
        </p:nvSpPr>
        <p:spPr>
          <a:xfrm>
            <a:off x="838200" y="1825625"/>
            <a:ext cx="10515600" cy="4351338"/>
          </a:xfrm>
        </p:spPr>
        <p:txBody>
          <a:bodyPr>
            <a:normAutofit/>
          </a:bodyPr>
          <a:lstStyle/>
          <a:p>
            <a:pPr lvl="0">
              <a:lnSpc>
                <a:spcPct val="120000"/>
              </a:lnSpc>
              <a:spcBef>
                <a:spcPts val="0"/>
              </a:spcBef>
            </a:pPr>
            <a:r>
              <a:rPr lang="pl-PL" sz="2000" dirty="0"/>
              <a:t>T. W. Adorno, </a:t>
            </a:r>
            <a:r>
              <a:rPr lang="pl-PL" sz="2000" i="1" dirty="0"/>
              <a:t>Esej jako forma, </a:t>
            </a:r>
            <a:r>
              <a:rPr lang="pl-PL" sz="2000" dirty="0"/>
              <a:t>[w:] </a:t>
            </a:r>
            <a:r>
              <a:rPr lang="pl-PL" sz="2000" i="1" dirty="0"/>
              <a:t>Sztuka i sztuki. </a:t>
            </a:r>
            <a:r>
              <a:rPr lang="pl-PL" sz="2000" dirty="0"/>
              <a:t>Warszawa 1990.</a:t>
            </a:r>
          </a:p>
          <a:p>
            <a:pPr>
              <a:lnSpc>
                <a:spcPct val="120000"/>
              </a:lnSpc>
              <a:spcBef>
                <a:spcPts val="0"/>
              </a:spcBef>
            </a:pPr>
            <a:r>
              <a:rPr lang="pl-PL" sz="2000" dirty="0"/>
              <a:t>E. Bańkowska, </a:t>
            </a:r>
            <a:r>
              <a:rPr lang="pl-PL" sz="2000" i="1" dirty="0"/>
              <a:t>Esej – projekcja świadomości</a:t>
            </a:r>
            <a:r>
              <a:rPr lang="pl-PL" sz="2000" dirty="0"/>
              <a:t>, [w:] </a:t>
            </a:r>
            <a:r>
              <a:rPr lang="pl-PL" sz="2000" i="1" dirty="0"/>
              <a:t>Praktyczna stylistyka nie tylko dla polonistów.</a:t>
            </a:r>
          </a:p>
          <a:p>
            <a:pPr>
              <a:lnSpc>
                <a:spcPct val="120000"/>
              </a:lnSpc>
              <a:spcBef>
                <a:spcPts val="0"/>
              </a:spcBef>
            </a:pPr>
            <a:r>
              <a:rPr lang="pl-PL" sz="2000" dirty="0"/>
              <a:t>E. Bańkowska, </a:t>
            </a:r>
            <a:r>
              <a:rPr lang="pl-PL" sz="2000" i="1" dirty="0"/>
              <a:t>Esej w szkole</a:t>
            </a:r>
            <a:r>
              <a:rPr lang="pl-PL" sz="2000" dirty="0"/>
              <a:t>, [w:] </a:t>
            </a:r>
            <a:r>
              <a:rPr lang="pl-PL" sz="2000" i="1" dirty="0"/>
              <a:t>Praktyczna stylistyka nie tylko dla polonistów.</a:t>
            </a:r>
            <a:endParaRPr lang="pl-PL" sz="2000" dirty="0"/>
          </a:p>
          <a:p>
            <a:pPr>
              <a:lnSpc>
                <a:spcPct val="120000"/>
              </a:lnSpc>
              <a:spcBef>
                <a:spcPts val="0"/>
              </a:spcBef>
            </a:pPr>
            <a:r>
              <a:rPr lang="pl-PL" sz="2000" dirty="0"/>
              <a:t>J. Chałońska, </a:t>
            </a:r>
            <a:r>
              <a:rPr lang="pl-PL" sz="2000" i="1" dirty="0"/>
              <a:t>Praca nad esejem w szkole średniej, </a:t>
            </a:r>
            <a:r>
              <a:rPr lang="pl-PL" sz="2000" dirty="0"/>
              <a:t>[w:] </a:t>
            </a:r>
            <a:r>
              <a:rPr lang="pl-PL" sz="2000" i="1" dirty="0"/>
              <a:t>Ćwiczenia w mówieniu i pisaniu</a:t>
            </a:r>
            <a:br>
              <a:rPr lang="pl-PL" sz="2000" i="1" dirty="0"/>
            </a:br>
            <a:r>
              <a:rPr lang="pl-PL" sz="2000" i="1" dirty="0"/>
              <a:t>w szkole średniej, </a:t>
            </a:r>
            <a:r>
              <a:rPr lang="pl-PL" sz="2000" dirty="0"/>
              <a:t>Kielce 1993.</a:t>
            </a:r>
          </a:p>
          <a:p>
            <a:pPr lvl="0">
              <a:lnSpc>
                <a:spcPct val="120000"/>
              </a:lnSpc>
              <a:spcBef>
                <a:spcPts val="0"/>
              </a:spcBef>
            </a:pPr>
            <a:r>
              <a:rPr lang="pl-PL" sz="2000" dirty="0"/>
              <a:t>K. Dybciak, </a:t>
            </a:r>
            <a:r>
              <a:rPr lang="pl-PL" sz="2000" i="1" dirty="0"/>
              <a:t>Inwazja sensu</a:t>
            </a:r>
            <a:r>
              <a:rPr lang="pl-PL" sz="2000" dirty="0"/>
              <a:t>, „Pamiętnik Literacki” 1977, z. 4.</a:t>
            </a:r>
          </a:p>
          <a:p>
            <a:pPr lvl="0">
              <a:lnSpc>
                <a:spcPct val="120000"/>
              </a:lnSpc>
              <a:spcBef>
                <a:spcPts val="0"/>
              </a:spcBef>
            </a:pPr>
            <a:r>
              <a:rPr lang="pl-PL" sz="2000" dirty="0"/>
              <a:t>K. Dybciak, </a:t>
            </a:r>
            <a:r>
              <a:rPr lang="pl-PL" sz="2000" i="1" dirty="0"/>
              <a:t>Wokół czy w centrum literatury? Szkice o krytyce i eseju</a:t>
            </a:r>
            <a:r>
              <a:rPr lang="pl-PL" sz="2000" dirty="0"/>
              <a:t>, Warszawa 2016.</a:t>
            </a:r>
          </a:p>
          <a:p>
            <a:pPr>
              <a:lnSpc>
                <a:spcPct val="120000"/>
              </a:lnSpc>
              <a:spcBef>
                <a:spcPts val="0"/>
              </a:spcBef>
            </a:pPr>
            <a:r>
              <a:rPr lang="pl-PL" sz="2000" dirty="0"/>
              <a:t>W. </a:t>
            </a:r>
            <a:r>
              <a:rPr lang="pl-PL" sz="2000" dirty="0" err="1"/>
              <a:t>Jamroziak</a:t>
            </a:r>
            <a:r>
              <a:rPr lang="pl-PL" sz="2000" dirty="0"/>
              <a:t>, </a:t>
            </a:r>
            <a:r>
              <a:rPr lang="pl-PL" sz="2000" i="1" dirty="0"/>
              <a:t>Co to jest szkic krytyczny? Uwagi metodologiczne</a:t>
            </a:r>
            <a:r>
              <a:rPr lang="pl-PL" sz="2000" dirty="0"/>
              <a:t>, „Nurt” 1979, nr 3.</a:t>
            </a:r>
          </a:p>
          <a:p>
            <a:pPr>
              <a:lnSpc>
                <a:spcPct val="120000"/>
              </a:lnSpc>
              <a:spcBef>
                <a:spcPts val="0"/>
              </a:spcBef>
            </a:pPr>
            <a:r>
              <a:rPr lang="pl-PL" sz="2000" dirty="0"/>
              <a:t>R. Jedliński, </a:t>
            </a:r>
            <a:r>
              <a:rPr lang="pl-PL" sz="2000" i="1" dirty="0"/>
              <a:t>Gatunki publicystyczne w szkole średniej, </a:t>
            </a:r>
            <a:r>
              <a:rPr lang="pl-PL" sz="2000" dirty="0"/>
              <a:t>Warszawa 1984.</a:t>
            </a:r>
            <a:endParaRPr lang="pl-PL" sz="2000" i="1" dirty="0"/>
          </a:p>
          <a:p>
            <a:pPr>
              <a:lnSpc>
                <a:spcPct val="120000"/>
              </a:lnSpc>
              <a:spcBef>
                <a:spcPts val="0"/>
              </a:spcBef>
            </a:pPr>
            <a:r>
              <a:rPr lang="pl-PL" sz="2000" dirty="0"/>
              <a:t>M. Jędrychowska - </a:t>
            </a:r>
            <a:r>
              <a:rPr lang="pl-PL" sz="2000" i="1" dirty="0"/>
              <a:t>Dorastać do eseju, </a:t>
            </a:r>
            <a:r>
              <a:rPr lang="pl-PL" sz="2000" dirty="0"/>
              <a:t>„Polonistyka" 1994, nr 2.</a:t>
            </a:r>
          </a:p>
          <a:p>
            <a:pPr lvl="0">
              <a:lnSpc>
                <a:spcPct val="120000"/>
              </a:lnSpc>
              <a:spcBef>
                <a:spcPts val="0"/>
              </a:spcBef>
            </a:pPr>
            <a:r>
              <a:rPr lang="pl-PL" sz="2000" dirty="0"/>
              <a:t>P. Kaszubski, </a:t>
            </a:r>
            <a:r>
              <a:rPr lang="pl-PL" sz="2000" i="1" dirty="0"/>
              <a:t>Esej – prostota angielskiej prozy w pigułce</a:t>
            </a:r>
            <a:r>
              <a:rPr lang="pl-PL" sz="2000" dirty="0"/>
              <a:t>, „Polonistyka” 2/1994.</a:t>
            </a:r>
          </a:p>
          <a:p>
            <a:pPr marL="0" indent="0">
              <a:buNone/>
            </a:pPr>
            <a:endParaRPr lang="pl-PL" dirty="0"/>
          </a:p>
        </p:txBody>
      </p:sp>
    </p:spTree>
    <p:extLst>
      <p:ext uri="{BB962C8B-B14F-4D97-AF65-F5344CB8AC3E}">
        <p14:creationId xmlns:p14="http://schemas.microsoft.com/office/powerpoint/2010/main" val="14047912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0D0702-AF19-4AD2-92E3-F90E52B87353}"/>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Literatura</a:t>
            </a:r>
          </a:p>
        </p:txBody>
      </p:sp>
      <p:sp>
        <p:nvSpPr>
          <p:cNvPr id="3" name="Symbol zastępczy zawartości 2">
            <a:extLst>
              <a:ext uri="{FF2B5EF4-FFF2-40B4-BE49-F238E27FC236}">
                <a16:creationId xmlns:a16="http://schemas.microsoft.com/office/drawing/2014/main" xmlns="" id="{BA8525F2-4F26-40E5-9E19-699D175A1733}"/>
              </a:ext>
            </a:extLst>
          </p:cNvPr>
          <p:cNvSpPr>
            <a:spLocks noGrp="1"/>
          </p:cNvSpPr>
          <p:nvPr>
            <p:ph idx="4294967295"/>
          </p:nvPr>
        </p:nvSpPr>
        <p:spPr>
          <a:xfrm>
            <a:off x="838200" y="1863725"/>
            <a:ext cx="10515600" cy="4351338"/>
          </a:xfrm>
        </p:spPr>
        <p:txBody>
          <a:bodyPr>
            <a:normAutofit fontScale="77500" lnSpcReduction="20000"/>
          </a:bodyPr>
          <a:lstStyle/>
          <a:p>
            <a:pPr>
              <a:lnSpc>
                <a:spcPct val="120000"/>
              </a:lnSpc>
              <a:spcBef>
                <a:spcPts val="0"/>
              </a:spcBef>
            </a:pPr>
            <a:r>
              <a:rPr lang="pl-PL" sz="2900" dirty="0"/>
              <a:t>Krakowiak M., </a:t>
            </a:r>
            <a:r>
              <a:rPr lang="pl-PL" sz="2900" i="1" dirty="0"/>
              <a:t>Mierzenie się z esejem. Studia nad polskimi badaniami eseju literackiego</a:t>
            </a:r>
            <a:endParaRPr lang="pl-PL" sz="2900" dirty="0"/>
          </a:p>
          <a:p>
            <a:pPr>
              <a:lnSpc>
                <a:spcPct val="120000"/>
              </a:lnSpc>
              <a:spcBef>
                <a:spcPts val="0"/>
              </a:spcBef>
            </a:pPr>
            <a:r>
              <a:rPr lang="pl-PL" sz="2900" dirty="0"/>
              <a:t>M. Loba, </a:t>
            </a:r>
            <a:r>
              <a:rPr lang="pl-PL" sz="2900" i="1" dirty="0"/>
              <a:t>Francuska szkoła pisania eseju</a:t>
            </a:r>
            <a:r>
              <a:rPr lang="pl-PL" sz="2900" dirty="0"/>
              <a:t>, „Polonistyka” 2/1994.</a:t>
            </a:r>
          </a:p>
          <a:p>
            <a:pPr>
              <a:lnSpc>
                <a:spcPct val="120000"/>
              </a:lnSpc>
              <a:spcBef>
                <a:spcPts val="0"/>
              </a:spcBef>
            </a:pPr>
            <a:r>
              <a:rPr lang="pl-PL" sz="2900" dirty="0"/>
              <a:t>J. Maćkiewicz, </a:t>
            </a:r>
            <a:r>
              <a:rPr lang="pl-PL" sz="2900" i="1" dirty="0"/>
              <a:t>Esej- najtrudniejszy z pozornie łatwych gatunków</a:t>
            </a:r>
            <a:r>
              <a:rPr lang="pl-PL" sz="2900" dirty="0"/>
              <a:t> [w:] </a:t>
            </a:r>
            <a:r>
              <a:rPr lang="pl-PL" sz="2900" i="1" dirty="0"/>
              <a:t>Prawie wszystko </a:t>
            </a:r>
            <a:r>
              <a:rPr lang="pl-PL" sz="2900" i="1" dirty="0" smtClean="0"/>
              <a:t/>
            </a:r>
            <a:br>
              <a:rPr lang="pl-PL" sz="2900" i="1" dirty="0" smtClean="0"/>
            </a:br>
            <a:r>
              <a:rPr lang="pl-PL" sz="2900" i="1" dirty="0" smtClean="0"/>
              <a:t>o </a:t>
            </a:r>
            <a:r>
              <a:rPr lang="pl-PL" sz="2900" i="1" dirty="0"/>
              <a:t>eseju w szkole, Gdańsk 1997.</a:t>
            </a:r>
            <a:endParaRPr lang="pl-PL" sz="2900" dirty="0"/>
          </a:p>
          <a:p>
            <a:pPr>
              <a:lnSpc>
                <a:spcPct val="120000"/>
              </a:lnSpc>
              <a:spcBef>
                <a:spcPts val="0"/>
              </a:spcBef>
            </a:pPr>
            <a:r>
              <a:rPr lang="pl-PL" sz="2900" dirty="0"/>
              <a:t>M. P. Markowski, </a:t>
            </a:r>
            <a:r>
              <a:rPr lang="pl-PL" sz="2900" i="1" dirty="0"/>
              <a:t>Cztery uwagi o eseju, </a:t>
            </a:r>
            <a:r>
              <a:rPr lang="pl-PL" sz="2900" dirty="0"/>
              <a:t>[w:] </a:t>
            </a:r>
            <a:r>
              <a:rPr lang="pl-PL" sz="2900" i="1" dirty="0"/>
              <a:t>Polski esej. Studia </a:t>
            </a:r>
            <a:r>
              <a:rPr lang="pl-PL" sz="2900" dirty="0"/>
              <a:t>pod red. M. Wyki, Kraków</a:t>
            </a:r>
            <a:br>
              <a:rPr lang="pl-PL" sz="2900" dirty="0"/>
            </a:br>
            <a:r>
              <a:rPr lang="pl-PL" sz="2900" dirty="0"/>
              <a:t>1990.</a:t>
            </a:r>
          </a:p>
          <a:p>
            <a:pPr lvl="0">
              <a:lnSpc>
                <a:spcPct val="120000"/>
              </a:lnSpc>
              <a:spcBef>
                <a:spcPts val="0"/>
              </a:spcBef>
            </a:pPr>
            <a:r>
              <a:rPr lang="pl-PL" sz="2900" dirty="0"/>
              <a:t>Cz. Miłosz, </a:t>
            </a:r>
            <a:r>
              <a:rPr lang="pl-PL" sz="2900" i="1" dirty="0"/>
              <a:t>Ogród nauk, </a:t>
            </a:r>
            <a:r>
              <a:rPr lang="pl-PL" sz="2900" dirty="0"/>
              <a:t>Lublin 1986.</a:t>
            </a:r>
          </a:p>
          <a:p>
            <a:pPr>
              <a:lnSpc>
                <a:spcPct val="120000"/>
              </a:lnSpc>
              <a:spcBef>
                <a:spcPts val="0"/>
              </a:spcBef>
            </a:pPr>
            <a:r>
              <a:rPr lang="pl-PL" sz="2900" i="1" dirty="0"/>
              <a:t>Prawie wszystko o eseju w szkole</a:t>
            </a:r>
            <a:r>
              <a:rPr lang="pl-PL" sz="2900" dirty="0"/>
              <a:t>, red. I Majkowska, Gdańsk 1997.</a:t>
            </a:r>
          </a:p>
          <a:p>
            <a:pPr>
              <a:lnSpc>
                <a:spcPct val="120000"/>
              </a:lnSpc>
              <a:spcBef>
                <a:spcPts val="0"/>
              </a:spcBef>
            </a:pPr>
            <a:r>
              <a:rPr lang="pl-PL" sz="2900" dirty="0"/>
              <a:t>P. Śliwiński, </a:t>
            </a:r>
            <a:r>
              <a:rPr lang="pl-PL" sz="2900" i="1" dirty="0"/>
              <a:t>Esej - forma wolności, </a:t>
            </a:r>
            <a:r>
              <a:rPr lang="pl-PL" sz="2900" dirty="0"/>
              <a:t>„Polonistyka" 1994, nr 2.</a:t>
            </a:r>
          </a:p>
          <a:p>
            <a:pPr>
              <a:lnSpc>
                <a:spcPct val="120000"/>
              </a:lnSpc>
              <a:spcBef>
                <a:spcPts val="0"/>
              </a:spcBef>
            </a:pPr>
            <a:r>
              <a:rPr lang="pl-PL" sz="2900" i="1" dirty="0"/>
              <a:t>Słownik terminów literackich </a:t>
            </a:r>
            <a:r>
              <a:rPr lang="pl-PL" sz="2900" dirty="0"/>
              <a:t>pod red. J. Sławińskiego, Wrocław 1976 .</a:t>
            </a:r>
          </a:p>
          <a:p>
            <a:pPr lvl="0">
              <a:lnSpc>
                <a:spcPct val="120000"/>
              </a:lnSpc>
              <a:spcBef>
                <a:spcPts val="0"/>
              </a:spcBef>
            </a:pPr>
            <a:r>
              <a:rPr lang="pl-PL" sz="2900" dirty="0"/>
              <a:t>J. Stempowski, </a:t>
            </a:r>
            <a:r>
              <a:rPr lang="pl-PL" sz="2900" i="1" dirty="0"/>
              <a:t>Zagadnienie plagiatu, </a:t>
            </a:r>
            <a:r>
              <a:rPr lang="pl-PL" sz="2900" dirty="0"/>
              <a:t>„Wiadomości Literackie" 1936, nr 52.</a:t>
            </a:r>
          </a:p>
          <a:p>
            <a:pPr>
              <a:lnSpc>
                <a:spcPct val="120000"/>
              </a:lnSpc>
              <a:spcBef>
                <a:spcPts val="0"/>
              </a:spcBef>
            </a:pPr>
            <a:r>
              <a:rPr lang="pl-PL" sz="2900" i="1" dirty="0"/>
              <a:t>Literatura polska - przewodnik encyklopedyczny. </a:t>
            </a:r>
            <a:r>
              <a:rPr lang="pl-PL" sz="2900" dirty="0"/>
              <a:t>Warszawa 1983.</a:t>
            </a:r>
          </a:p>
          <a:p>
            <a:endParaRPr lang="pl-PL" dirty="0"/>
          </a:p>
        </p:txBody>
      </p:sp>
    </p:spTree>
    <p:extLst>
      <p:ext uri="{BB962C8B-B14F-4D97-AF65-F5344CB8AC3E}">
        <p14:creationId xmlns:p14="http://schemas.microsoft.com/office/powerpoint/2010/main" val="1816439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DBD0A03-0BFD-4A77-A4A0-986F4907E716}"/>
              </a:ext>
            </a:extLst>
          </p:cNvPr>
          <p:cNvSpPr>
            <a:spLocks noGrp="1"/>
          </p:cNvSpPr>
          <p:nvPr>
            <p:ph type="title" idx="4294967295"/>
          </p:nvPr>
        </p:nvSpPr>
        <p:spPr>
          <a:xfrm>
            <a:off x="838200" y="587375"/>
            <a:ext cx="10515600" cy="1325563"/>
          </a:xfrm>
        </p:spPr>
        <p:txBody>
          <a:bodyPr/>
          <a:lstStyle/>
          <a:p>
            <a:r>
              <a:rPr lang="pl-PL" b="1" dirty="0">
                <a:latin typeface="Myriad Pro Cond" panose="020B0506030403020204" pitchFamily="34" charset="0"/>
              </a:rPr>
              <a:t>Cechy wypowiedzi argumentacyjnej</a:t>
            </a:r>
          </a:p>
        </p:txBody>
      </p:sp>
      <p:sp>
        <p:nvSpPr>
          <p:cNvPr id="3" name="Symbol zastępczy zawartości 2">
            <a:extLst>
              <a:ext uri="{FF2B5EF4-FFF2-40B4-BE49-F238E27FC236}">
                <a16:creationId xmlns:a16="http://schemas.microsoft.com/office/drawing/2014/main" xmlns="" id="{AA9A8A38-8C96-4EED-ADBD-2E9CBC316CB2}"/>
              </a:ext>
            </a:extLst>
          </p:cNvPr>
          <p:cNvSpPr>
            <a:spLocks noGrp="1"/>
          </p:cNvSpPr>
          <p:nvPr>
            <p:ph idx="4294967295"/>
          </p:nvPr>
        </p:nvSpPr>
        <p:spPr>
          <a:xfrm>
            <a:off x="838200" y="1927224"/>
            <a:ext cx="10515600" cy="4600576"/>
          </a:xfrm>
        </p:spPr>
        <p:txBody>
          <a:bodyPr>
            <a:normAutofit fontScale="85000" lnSpcReduction="20000"/>
          </a:bodyPr>
          <a:lstStyle/>
          <a:p>
            <a:pPr>
              <a:lnSpc>
                <a:spcPct val="110000"/>
              </a:lnSpc>
              <a:buFont typeface="Wingdings" panose="05000000000000000000" pitchFamily="2" charset="2"/>
              <a:buChar char="§"/>
            </a:pPr>
            <a:r>
              <a:rPr lang="pl-PL" dirty="0"/>
              <a:t>zawiera stanowisko autora pracy wobec problemu określonego w temacie wypowiedzi</a:t>
            </a:r>
          </a:p>
          <a:p>
            <a:pPr>
              <a:lnSpc>
                <a:spcPct val="110000"/>
              </a:lnSpc>
              <a:buFont typeface="Wingdings" panose="05000000000000000000" pitchFamily="2" charset="2"/>
              <a:buChar char="§"/>
            </a:pPr>
            <a:r>
              <a:rPr lang="pl-PL" dirty="0"/>
              <a:t>stanowisko jest poparte logicznymi, merytorycznymi argumentami</a:t>
            </a:r>
          </a:p>
          <a:p>
            <a:pPr>
              <a:lnSpc>
                <a:spcPct val="110000"/>
              </a:lnSpc>
              <a:buFont typeface="Wingdings" panose="05000000000000000000" pitchFamily="2" charset="2"/>
              <a:buChar char="§"/>
            </a:pPr>
            <a:r>
              <a:rPr lang="pl-PL" dirty="0"/>
              <a:t>argumenty są poparte właściwymi przykładami</a:t>
            </a:r>
          </a:p>
          <a:p>
            <a:pPr>
              <a:lnSpc>
                <a:spcPct val="110000"/>
              </a:lnSpc>
              <a:buFont typeface="Wingdings" panose="05000000000000000000" pitchFamily="2" charset="2"/>
              <a:buChar char="§"/>
            </a:pPr>
            <a:r>
              <a:rPr lang="pl-PL" dirty="0"/>
              <a:t>wywód argumentacyjny jest uporządkowany według przyjętego przez autora pracy kryterium (np. argumenty są przedstawione od najbardziej </a:t>
            </a:r>
            <a:r>
              <a:rPr lang="pl-PL" dirty="0" smtClean="0"/>
              <a:t/>
            </a:r>
            <a:br>
              <a:rPr lang="pl-PL" dirty="0" smtClean="0"/>
            </a:br>
            <a:r>
              <a:rPr lang="pl-PL" dirty="0" smtClean="0"/>
              <a:t>do </a:t>
            </a:r>
            <a:r>
              <a:rPr lang="pl-PL" dirty="0"/>
              <a:t>najmniej ważnego albo są zapisane w porządku argument – kontrargument)</a:t>
            </a:r>
          </a:p>
          <a:p>
            <a:pPr>
              <a:lnSpc>
                <a:spcPct val="110000"/>
              </a:lnSpc>
              <a:buFont typeface="Wingdings" panose="05000000000000000000" pitchFamily="2" charset="2"/>
              <a:buChar char="§"/>
            </a:pPr>
            <a:r>
              <a:rPr lang="pl-PL" dirty="0"/>
              <a:t>wypowiedź jest spójna i logicznie uporządkowana</a:t>
            </a:r>
          </a:p>
          <a:p>
            <a:pPr>
              <a:lnSpc>
                <a:spcPct val="110000"/>
              </a:lnSpc>
              <a:buFont typeface="Wingdings" panose="05000000000000000000" pitchFamily="2" charset="2"/>
              <a:buChar char="§"/>
            </a:pPr>
            <a:r>
              <a:rPr lang="pl-PL" dirty="0"/>
              <a:t>styl wypowiedzi jest jednolity, słownictwo stosowne wobec tematu, zróżnicowana składnia (brak słownictwa potocznego, zdania złożone </a:t>
            </a:r>
            <a:r>
              <a:rPr lang="pl-PL" dirty="0" smtClean="0"/>
              <a:t/>
            </a:r>
            <a:br>
              <a:rPr lang="pl-PL" dirty="0" smtClean="0"/>
            </a:br>
            <a:r>
              <a:rPr lang="pl-PL" dirty="0" smtClean="0"/>
              <a:t>i </a:t>
            </a:r>
            <a:r>
              <a:rPr lang="pl-PL" dirty="0"/>
              <a:t>wielokrotnie złożone)</a:t>
            </a:r>
          </a:p>
        </p:txBody>
      </p:sp>
    </p:spTree>
    <p:extLst>
      <p:ext uri="{BB962C8B-B14F-4D97-AF65-F5344CB8AC3E}">
        <p14:creationId xmlns:p14="http://schemas.microsoft.com/office/powerpoint/2010/main" val="38366994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0D0702-AF19-4AD2-92E3-F90E52B87353}"/>
              </a:ext>
            </a:extLst>
          </p:cNvPr>
          <p:cNvSpPr>
            <a:spLocks noGrp="1"/>
          </p:cNvSpPr>
          <p:nvPr>
            <p:ph type="title" idx="4294967295"/>
          </p:nvPr>
        </p:nvSpPr>
        <p:spPr>
          <a:xfrm>
            <a:off x="838200" y="600075"/>
            <a:ext cx="10515600" cy="1325563"/>
          </a:xfrm>
        </p:spPr>
        <p:txBody>
          <a:bodyPr/>
          <a:lstStyle/>
          <a:p>
            <a:r>
              <a:rPr lang="pl-PL" b="1" dirty="0">
                <a:latin typeface="Myriad Pro Cond" panose="020B0506030403020204" pitchFamily="34" charset="0"/>
              </a:rPr>
              <a:t>Literatura</a:t>
            </a:r>
          </a:p>
        </p:txBody>
      </p:sp>
      <p:sp>
        <p:nvSpPr>
          <p:cNvPr id="3" name="Symbol zastępczy zawartości 2">
            <a:extLst>
              <a:ext uri="{FF2B5EF4-FFF2-40B4-BE49-F238E27FC236}">
                <a16:creationId xmlns:a16="http://schemas.microsoft.com/office/drawing/2014/main" xmlns="" id="{BA8525F2-4F26-40E5-9E19-699D175A1733}"/>
              </a:ext>
            </a:extLst>
          </p:cNvPr>
          <p:cNvSpPr>
            <a:spLocks noGrp="1"/>
          </p:cNvSpPr>
          <p:nvPr>
            <p:ph idx="4294967295"/>
          </p:nvPr>
        </p:nvSpPr>
        <p:spPr>
          <a:xfrm>
            <a:off x="844550" y="1882775"/>
            <a:ext cx="10515600" cy="4351338"/>
          </a:xfrm>
        </p:spPr>
        <p:txBody>
          <a:bodyPr>
            <a:normAutofit fontScale="62500" lnSpcReduction="20000"/>
          </a:bodyPr>
          <a:lstStyle/>
          <a:p>
            <a:pPr lvl="0">
              <a:lnSpc>
                <a:spcPct val="120000"/>
              </a:lnSpc>
              <a:spcBef>
                <a:spcPts val="0"/>
              </a:spcBef>
            </a:pPr>
            <a:r>
              <a:rPr lang="pl-PL" dirty="0"/>
              <a:t>J. Bartmiński, S. </a:t>
            </a:r>
            <a:r>
              <a:rPr lang="pl-PL" dirty="0" err="1"/>
              <a:t>Niebrzegowska</a:t>
            </a:r>
            <a:r>
              <a:rPr lang="pl-PL" dirty="0"/>
              <a:t>-Bartmińska, </a:t>
            </a:r>
            <a:r>
              <a:rPr lang="pl-PL" i="1" dirty="0"/>
              <a:t>Tekstologia</a:t>
            </a:r>
            <a:r>
              <a:rPr lang="pl-PL" dirty="0"/>
              <a:t>, Warszawa 2009.</a:t>
            </a:r>
          </a:p>
          <a:p>
            <a:pPr lvl="0">
              <a:lnSpc>
                <a:spcPct val="120000"/>
              </a:lnSpc>
              <a:spcBef>
                <a:spcPts val="0"/>
              </a:spcBef>
            </a:pPr>
            <a:r>
              <a:rPr lang="pl-PL" dirty="0"/>
              <a:t>J. </a:t>
            </a:r>
            <a:r>
              <a:rPr lang="pl-PL" dirty="0" err="1"/>
              <a:t>Billingham</a:t>
            </a:r>
            <a:r>
              <a:rPr lang="pl-PL" dirty="0"/>
              <a:t>, Redagowanie tekstów, Warszawa 2006.</a:t>
            </a:r>
          </a:p>
          <a:p>
            <a:pPr lvl="0">
              <a:lnSpc>
                <a:spcPct val="120000"/>
              </a:lnSpc>
              <a:spcBef>
                <a:spcPts val="0"/>
              </a:spcBef>
            </a:pPr>
            <a:r>
              <a:rPr lang="pl-PL" i="1" dirty="0"/>
              <a:t>Ćwiczenia w mówieniu i pisaniu w szkole średniej</a:t>
            </a:r>
            <a:r>
              <a:rPr lang="pl-PL" dirty="0"/>
              <a:t>, red. Mirosław Skarżyński, Kielce 1993.</a:t>
            </a:r>
          </a:p>
          <a:p>
            <a:pPr lvl="0">
              <a:lnSpc>
                <a:spcPct val="120000"/>
              </a:lnSpc>
              <a:spcBef>
                <a:spcPts val="0"/>
              </a:spcBef>
            </a:pPr>
            <a:r>
              <a:rPr lang="pl-PL" i="1" dirty="0"/>
              <a:t>Formy i normy, czyli poprawna polszczyzna w praktyce</a:t>
            </a:r>
            <a:r>
              <a:rPr lang="pl-PL" dirty="0"/>
              <a:t>, pod red. K. Kłosińskiej, Warszawa 2004.</a:t>
            </a:r>
          </a:p>
          <a:p>
            <a:pPr lvl="0">
              <a:lnSpc>
                <a:spcPct val="120000"/>
              </a:lnSpc>
              <a:spcBef>
                <a:spcPts val="0"/>
              </a:spcBef>
            </a:pPr>
            <a:r>
              <a:rPr lang="pl-PL" dirty="0"/>
              <a:t>R. Jedliński, </a:t>
            </a:r>
            <a:r>
              <a:rPr lang="pl-PL" i="1" dirty="0"/>
              <a:t>Metoda samodzielnego dochodzenia uczniów do wzoru wypowiedzi</a:t>
            </a:r>
            <a:r>
              <a:rPr lang="pl-PL" dirty="0"/>
              <a:t>, [w:] </a:t>
            </a:r>
            <a:r>
              <a:rPr lang="pl-PL" i="1" dirty="0"/>
              <a:t>Kształcenie sprawności językowej i komunikacyjnej. Oraz badań i działań dydaktycznych</a:t>
            </a:r>
            <a:r>
              <a:rPr lang="pl-PL" dirty="0"/>
              <a:t>, red. Z. Uryga, M. </a:t>
            </a:r>
            <a:r>
              <a:rPr lang="pl-PL" dirty="0" err="1"/>
              <a:t>Sienko</a:t>
            </a:r>
            <a:r>
              <a:rPr lang="pl-PL" dirty="0"/>
              <a:t>, Kraków 2005.</a:t>
            </a:r>
          </a:p>
          <a:p>
            <a:pPr lvl="0">
              <a:lnSpc>
                <a:spcPct val="120000"/>
              </a:lnSpc>
              <a:spcBef>
                <a:spcPts val="0"/>
              </a:spcBef>
            </a:pPr>
            <a:r>
              <a:rPr lang="pl-PL" dirty="0"/>
              <a:t>J. Maćkiewicz, </a:t>
            </a:r>
            <a:r>
              <a:rPr lang="pl-PL" i="1" dirty="0"/>
              <a:t>Jak dobrze pisać</a:t>
            </a:r>
            <a:r>
              <a:rPr lang="pl-PL" dirty="0"/>
              <a:t>, Warszawa 2010.</a:t>
            </a:r>
          </a:p>
          <a:p>
            <a:pPr lvl="0">
              <a:lnSpc>
                <a:spcPct val="120000"/>
              </a:lnSpc>
              <a:spcBef>
                <a:spcPts val="0"/>
              </a:spcBef>
            </a:pPr>
            <a:r>
              <a:rPr lang="pl-PL" dirty="0"/>
              <a:t>J. Maćkiewicz, </a:t>
            </a:r>
            <a:r>
              <a:rPr lang="pl-PL" i="1" dirty="0"/>
              <a:t>Jak pisać teksty naukowe?</a:t>
            </a:r>
            <a:r>
              <a:rPr lang="pl-PL" dirty="0"/>
              <a:t>,</a:t>
            </a:r>
            <a:r>
              <a:rPr lang="pl-PL" i="1" dirty="0"/>
              <a:t> </a:t>
            </a:r>
            <a:r>
              <a:rPr lang="pl-PL" dirty="0"/>
              <a:t>Gdańsk 1996.</a:t>
            </a:r>
            <a:endParaRPr lang="pl-PL" i="1" dirty="0"/>
          </a:p>
          <a:p>
            <a:pPr lvl="0">
              <a:lnSpc>
                <a:spcPct val="120000"/>
              </a:lnSpc>
              <a:spcBef>
                <a:spcPts val="0"/>
              </a:spcBef>
            </a:pPr>
            <a:r>
              <a:rPr lang="pl-PL" dirty="0"/>
              <a:t>M. </a:t>
            </a:r>
            <a:r>
              <a:rPr lang="pl-PL" dirty="0" err="1"/>
              <a:t>Nagajowa</a:t>
            </a:r>
            <a:r>
              <a:rPr lang="pl-PL" dirty="0"/>
              <a:t>, </a:t>
            </a:r>
            <a:r>
              <a:rPr lang="pl-PL" i="1" dirty="0"/>
              <a:t>Nauka o języku dla nauki języka</a:t>
            </a:r>
            <a:r>
              <a:rPr lang="pl-PL" dirty="0"/>
              <a:t>, Kielce 1994.</a:t>
            </a:r>
          </a:p>
          <a:p>
            <a:pPr lvl="0">
              <a:lnSpc>
                <a:spcPct val="120000"/>
              </a:lnSpc>
              <a:spcBef>
                <a:spcPts val="0"/>
              </a:spcBef>
            </a:pPr>
            <a:r>
              <a:rPr lang="pl-PL" dirty="0"/>
              <a:t>A. Wiszniewski, </a:t>
            </a:r>
            <a:r>
              <a:rPr lang="pl-PL" i="1" dirty="0"/>
              <a:t>Sztuka pisania</a:t>
            </a:r>
            <a:r>
              <a:rPr lang="pl-PL" dirty="0"/>
              <a:t>, Katowice 2003.</a:t>
            </a:r>
          </a:p>
          <a:p>
            <a:pPr lvl="0">
              <a:lnSpc>
                <a:spcPct val="120000"/>
              </a:lnSpc>
              <a:spcBef>
                <a:spcPts val="0"/>
              </a:spcBef>
            </a:pPr>
            <a:r>
              <a:rPr lang="pl-PL" i="1" dirty="0"/>
              <a:t>Wokół szkoły i nauczyciela</a:t>
            </a:r>
            <a:r>
              <a:rPr lang="pl-PL" dirty="0"/>
              <a:t>, red. H. Wiśniewska, J. </a:t>
            </a:r>
            <a:r>
              <a:rPr lang="pl-PL" dirty="0" err="1"/>
              <a:t>Plisiecki</a:t>
            </a:r>
            <a:r>
              <a:rPr lang="pl-PL" dirty="0"/>
              <a:t>, Lublin 1997.</a:t>
            </a:r>
          </a:p>
          <a:p>
            <a:pPr lvl="0">
              <a:lnSpc>
                <a:spcPct val="120000"/>
              </a:lnSpc>
              <a:spcBef>
                <a:spcPts val="0"/>
              </a:spcBef>
            </a:pPr>
            <a:r>
              <a:rPr lang="pl-PL" dirty="0"/>
              <a:t>D. </a:t>
            </a:r>
            <a:r>
              <a:rPr lang="pl-PL" dirty="0" err="1"/>
              <a:t>Zdunkiewicz</a:t>
            </a:r>
            <a:r>
              <a:rPr lang="pl-PL" dirty="0"/>
              <a:t>-Jedynak, </a:t>
            </a:r>
            <a:r>
              <a:rPr lang="pl-PL" i="1" dirty="0"/>
              <a:t>Wykłady ze stylistyki</a:t>
            </a:r>
            <a:r>
              <a:rPr lang="pl-PL" dirty="0"/>
              <a:t>, Warszawa 2008.</a:t>
            </a:r>
          </a:p>
          <a:p>
            <a:pPr lvl="0">
              <a:lnSpc>
                <a:spcPct val="120000"/>
              </a:lnSpc>
              <a:spcBef>
                <a:spcPts val="0"/>
              </a:spcBef>
            </a:pPr>
            <a:r>
              <a:rPr lang="pl-PL" dirty="0"/>
              <a:t>E. Wierzbicka, A. Wolański, D. </a:t>
            </a:r>
            <a:r>
              <a:rPr lang="pl-PL" dirty="0" err="1"/>
              <a:t>Zdunkiewicz</a:t>
            </a:r>
            <a:r>
              <a:rPr lang="pl-PL" dirty="0"/>
              <a:t>-Jedynak, </a:t>
            </a:r>
            <a:r>
              <a:rPr lang="pl-PL" i="1" dirty="0"/>
              <a:t>Podstawy stylistyki i retoryki</a:t>
            </a:r>
            <a:r>
              <a:rPr lang="pl-PL" dirty="0"/>
              <a:t>, Warszawa 2008.</a:t>
            </a:r>
          </a:p>
        </p:txBody>
      </p:sp>
    </p:spTree>
    <p:extLst>
      <p:ext uri="{BB962C8B-B14F-4D97-AF65-F5344CB8AC3E}">
        <p14:creationId xmlns:p14="http://schemas.microsoft.com/office/powerpoint/2010/main" val="5295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955778" y="908720"/>
            <a:ext cx="9074630" cy="1143000"/>
          </a:xfrm>
        </p:spPr>
        <p:txBody>
          <a:bodyPr>
            <a:normAutofit/>
          </a:bodyPr>
          <a:lstStyle/>
          <a:p>
            <a:r>
              <a:rPr lang="pl-PL" b="1" dirty="0">
                <a:latin typeface="Myriad Pro Cond" panose="020B0506030403020204" pitchFamily="34" charset="0"/>
              </a:rPr>
              <a:t>Teza</a:t>
            </a:r>
          </a:p>
        </p:txBody>
      </p:sp>
      <p:sp>
        <p:nvSpPr>
          <p:cNvPr id="3" name="Symbol zastępczy zawartości 2"/>
          <p:cNvSpPr>
            <a:spLocks noGrp="1"/>
          </p:cNvSpPr>
          <p:nvPr>
            <p:ph idx="4294967295"/>
          </p:nvPr>
        </p:nvSpPr>
        <p:spPr>
          <a:xfrm>
            <a:off x="811763" y="2132856"/>
            <a:ext cx="9337373" cy="4053340"/>
          </a:xfrm>
        </p:spPr>
        <p:txBody>
          <a:bodyPr>
            <a:normAutofit/>
          </a:bodyPr>
          <a:lstStyle/>
          <a:p>
            <a:pPr marL="2774950" indent="-2774950">
              <a:buNone/>
            </a:pPr>
            <a:endParaRPr lang="pl-PL" sz="1400" dirty="0">
              <a:solidFill>
                <a:srgbClr val="FF0000"/>
              </a:solidFill>
            </a:endParaRPr>
          </a:p>
          <a:p>
            <a:pPr marL="2774950" indent="-2774950">
              <a:buNone/>
            </a:pPr>
            <a:endParaRPr lang="pl-PL" sz="1400" dirty="0">
              <a:solidFill>
                <a:srgbClr val="FF0000"/>
              </a:solidFill>
            </a:endParaRPr>
          </a:p>
          <a:p>
            <a:pPr marL="2774950" indent="-2774950" algn="r">
              <a:buNone/>
            </a:pPr>
            <a:endParaRPr lang="pl-PL" sz="1400" dirty="0"/>
          </a:p>
          <a:p>
            <a:pPr marL="2774950" indent="-2774950">
              <a:buNone/>
            </a:pPr>
            <a:endParaRPr lang="pl-PL" sz="3200" dirty="0">
              <a:solidFill>
                <a:srgbClr val="FF0000"/>
              </a:solidFill>
            </a:endParaRPr>
          </a:p>
          <a:p>
            <a:pPr marL="2774950" indent="-2774950">
              <a:buNone/>
            </a:pPr>
            <a:endParaRPr lang="pl-PL" sz="3200" dirty="0">
              <a:solidFill>
                <a:srgbClr val="FF0000"/>
              </a:solidFill>
            </a:endParaRPr>
          </a:p>
          <a:p>
            <a:pPr marL="0" indent="0">
              <a:buNone/>
            </a:pPr>
            <a:endParaRPr lang="pl-PL" sz="3200" dirty="0"/>
          </a:p>
          <a:p>
            <a:pPr marL="0" indent="0">
              <a:buNone/>
            </a:pPr>
            <a:endParaRPr lang="pl-PL" sz="3200" dirty="0"/>
          </a:p>
        </p:txBody>
      </p:sp>
      <p:sp>
        <p:nvSpPr>
          <p:cNvPr id="7" name="Prostokąt zaokrąglony 13"/>
          <p:cNvSpPr/>
          <p:nvPr/>
        </p:nvSpPr>
        <p:spPr>
          <a:xfrm>
            <a:off x="1041005" y="2140848"/>
            <a:ext cx="8756138" cy="3491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74950" indent="-2774950" algn="ctr"/>
            <a:r>
              <a:rPr lang="pl-PL" sz="4000" b="1" dirty="0">
                <a:solidFill>
                  <a:srgbClr val="FF0000"/>
                </a:solidFill>
              </a:rPr>
              <a:t>TEZA</a:t>
            </a:r>
            <a:r>
              <a:rPr lang="pl-PL" sz="3200" b="1" dirty="0">
                <a:solidFill>
                  <a:schemeClr val="bg1"/>
                </a:solidFill>
              </a:rPr>
              <a:t> = TEMAT + STANOWISKO AUTORA</a:t>
            </a:r>
            <a:r>
              <a:rPr lang="pl-PL" sz="3200" b="1" dirty="0">
                <a:solidFill>
                  <a:srgbClr val="FFFF00"/>
                </a:solidFill>
              </a:rPr>
              <a:t>   </a:t>
            </a:r>
          </a:p>
        </p:txBody>
      </p:sp>
      <p:sp>
        <p:nvSpPr>
          <p:cNvPr id="8" name="Nawias klamrowy otwierający 7"/>
          <p:cNvSpPr/>
          <p:nvPr/>
        </p:nvSpPr>
        <p:spPr>
          <a:xfrm rot="19956256">
            <a:off x="4007768" y="450912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2755175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955778" y="908720"/>
            <a:ext cx="8832033" cy="1143000"/>
          </a:xfrm>
        </p:spPr>
        <p:txBody>
          <a:bodyPr>
            <a:normAutofit/>
          </a:bodyPr>
          <a:lstStyle/>
          <a:p>
            <a:r>
              <a:rPr lang="pl-PL" b="1" dirty="0">
                <a:latin typeface="Myriad Pro Cond" panose="020B0506030403020204" pitchFamily="34" charset="0"/>
              </a:rPr>
              <a:t>Struktura argumentacji</a:t>
            </a:r>
          </a:p>
        </p:txBody>
      </p:sp>
      <p:sp>
        <p:nvSpPr>
          <p:cNvPr id="3" name="Symbol zastępczy zawartości 2"/>
          <p:cNvSpPr>
            <a:spLocks noGrp="1"/>
          </p:cNvSpPr>
          <p:nvPr>
            <p:ph idx="4294967295"/>
          </p:nvPr>
        </p:nvSpPr>
        <p:spPr>
          <a:xfrm>
            <a:off x="745720" y="2140848"/>
            <a:ext cx="9337373" cy="4053340"/>
          </a:xfrm>
        </p:spPr>
        <p:txBody>
          <a:bodyPr>
            <a:normAutofit/>
          </a:bodyPr>
          <a:lstStyle/>
          <a:p>
            <a:pPr marL="2774950" indent="-2774950">
              <a:buNone/>
            </a:pPr>
            <a:endParaRPr lang="pl-PL" sz="1400" dirty="0">
              <a:solidFill>
                <a:srgbClr val="FF0000"/>
              </a:solidFill>
            </a:endParaRPr>
          </a:p>
          <a:p>
            <a:pPr marL="2774950" indent="-2774950">
              <a:buNone/>
            </a:pPr>
            <a:endParaRPr lang="pl-PL" sz="1400" dirty="0">
              <a:solidFill>
                <a:srgbClr val="FF0000"/>
              </a:solidFill>
            </a:endParaRPr>
          </a:p>
          <a:p>
            <a:pPr marL="2774950" indent="-2774950" algn="r">
              <a:buNone/>
            </a:pPr>
            <a:endParaRPr lang="pl-PL" sz="1400" dirty="0"/>
          </a:p>
          <a:p>
            <a:pPr marL="2774950" indent="-2774950">
              <a:buNone/>
            </a:pPr>
            <a:endParaRPr lang="pl-PL" sz="3200" dirty="0">
              <a:solidFill>
                <a:srgbClr val="FF0000"/>
              </a:solidFill>
            </a:endParaRPr>
          </a:p>
          <a:p>
            <a:pPr marL="2774950" indent="-2774950">
              <a:buNone/>
            </a:pPr>
            <a:endParaRPr lang="pl-PL" sz="3200" dirty="0">
              <a:solidFill>
                <a:srgbClr val="FF0000"/>
              </a:solidFill>
            </a:endParaRPr>
          </a:p>
          <a:p>
            <a:pPr marL="0" indent="0">
              <a:buNone/>
            </a:pPr>
            <a:endParaRPr lang="pl-PL" sz="3200" dirty="0"/>
          </a:p>
          <a:p>
            <a:pPr marL="0" indent="0">
              <a:buNone/>
            </a:pPr>
            <a:endParaRPr lang="pl-PL" sz="3200" dirty="0"/>
          </a:p>
        </p:txBody>
      </p:sp>
      <p:sp>
        <p:nvSpPr>
          <p:cNvPr id="7" name="Prostokąt zaokrąglony 13"/>
          <p:cNvSpPr/>
          <p:nvPr/>
        </p:nvSpPr>
        <p:spPr>
          <a:xfrm>
            <a:off x="1041004" y="2140848"/>
            <a:ext cx="8746807" cy="3491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74950" indent="-2774950"/>
            <a:r>
              <a:rPr lang="pl-PL" sz="2000" b="1" dirty="0">
                <a:solidFill>
                  <a:schemeClr val="bg1"/>
                </a:solidFill>
              </a:rPr>
              <a:t> W swojej wypowiedzi chcę potwierdzić, że  to jest słuszne,  </a:t>
            </a:r>
            <a:r>
              <a:rPr lang="pl-PL" sz="2000" b="1" dirty="0">
                <a:solidFill>
                  <a:srgbClr val="FFFF00"/>
                </a:solidFill>
              </a:rPr>
              <a:t>ponieważ   </a:t>
            </a:r>
          </a:p>
        </p:txBody>
      </p:sp>
      <p:sp>
        <p:nvSpPr>
          <p:cNvPr id="8" name="Nawias klamrowy otwierający 7"/>
          <p:cNvSpPr/>
          <p:nvPr/>
        </p:nvSpPr>
        <p:spPr>
          <a:xfrm rot="19956256">
            <a:off x="4007768" y="450912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9" name="Nawias klamrowy otwierający 8"/>
          <p:cNvSpPr/>
          <p:nvPr/>
        </p:nvSpPr>
        <p:spPr>
          <a:xfrm rot="5400000">
            <a:off x="6362478" y="2653011"/>
            <a:ext cx="648072" cy="147616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Nawias klamrowy otwierający 10"/>
          <p:cNvSpPr/>
          <p:nvPr/>
        </p:nvSpPr>
        <p:spPr>
          <a:xfrm rot="16200000">
            <a:off x="7778767" y="3924138"/>
            <a:ext cx="648072" cy="113328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Nawias klamrowy otwierający 11"/>
          <p:cNvSpPr/>
          <p:nvPr/>
        </p:nvSpPr>
        <p:spPr>
          <a:xfrm rot="16200000">
            <a:off x="3251684" y="2242394"/>
            <a:ext cx="648072" cy="446449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3" name="pole tekstowe 12"/>
          <p:cNvSpPr txBox="1"/>
          <p:nvPr/>
        </p:nvSpPr>
        <p:spPr>
          <a:xfrm>
            <a:off x="6096000" y="2440134"/>
            <a:ext cx="1152128" cy="461665"/>
          </a:xfrm>
          <a:prstGeom prst="rect">
            <a:avLst/>
          </a:prstGeom>
          <a:noFill/>
        </p:spPr>
        <p:txBody>
          <a:bodyPr wrap="square" rtlCol="0">
            <a:spAutoFit/>
          </a:bodyPr>
          <a:lstStyle/>
          <a:p>
            <a:pPr algn="ctr"/>
            <a:r>
              <a:rPr lang="pl-PL" sz="2400" b="1" dirty="0">
                <a:solidFill>
                  <a:srgbClr val="C00000"/>
                </a:solidFill>
              </a:rPr>
              <a:t>TEZA</a:t>
            </a:r>
          </a:p>
        </p:txBody>
      </p:sp>
      <p:sp>
        <p:nvSpPr>
          <p:cNvPr id="15" name="pole tekstowe 14"/>
          <p:cNvSpPr txBox="1"/>
          <p:nvPr/>
        </p:nvSpPr>
        <p:spPr>
          <a:xfrm>
            <a:off x="2279576" y="4978085"/>
            <a:ext cx="2592288" cy="461665"/>
          </a:xfrm>
          <a:prstGeom prst="rect">
            <a:avLst/>
          </a:prstGeom>
          <a:noFill/>
        </p:spPr>
        <p:txBody>
          <a:bodyPr wrap="square" rtlCol="0">
            <a:spAutoFit/>
          </a:bodyPr>
          <a:lstStyle/>
          <a:p>
            <a:pPr algn="ctr"/>
            <a:r>
              <a:rPr lang="pl-PL" sz="2400" b="1" dirty="0">
                <a:solidFill>
                  <a:srgbClr val="C00000"/>
                </a:solidFill>
              </a:rPr>
              <a:t>ŻĄDANIE</a:t>
            </a:r>
          </a:p>
        </p:txBody>
      </p:sp>
      <p:sp>
        <p:nvSpPr>
          <p:cNvPr id="16" name="pole tekstowe 15"/>
          <p:cNvSpPr txBox="1"/>
          <p:nvPr/>
        </p:nvSpPr>
        <p:spPr>
          <a:xfrm>
            <a:off x="6251448" y="4966320"/>
            <a:ext cx="2607898" cy="400110"/>
          </a:xfrm>
          <a:prstGeom prst="rect">
            <a:avLst/>
          </a:prstGeom>
          <a:solidFill>
            <a:srgbClr val="FFFF00"/>
          </a:solidFill>
        </p:spPr>
        <p:txBody>
          <a:bodyPr wrap="square" rtlCol="0">
            <a:spAutoFit/>
          </a:bodyPr>
          <a:lstStyle/>
          <a:p>
            <a:pPr algn="ctr"/>
            <a:r>
              <a:rPr lang="pl-PL" sz="2000" b="1" dirty="0">
                <a:solidFill>
                  <a:srgbClr val="FF0000"/>
                </a:solidFill>
              </a:rPr>
              <a:t>ARGUMENTY: 1, 2,3…</a:t>
            </a:r>
          </a:p>
        </p:txBody>
      </p:sp>
      <p:sp>
        <p:nvSpPr>
          <p:cNvPr id="17" name="Prostokąt 16"/>
          <p:cNvSpPr/>
          <p:nvPr/>
        </p:nvSpPr>
        <p:spPr>
          <a:xfrm>
            <a:off x="4655840" y="5713161"/>
            <a:ext cx="5297760" cy="307777"/>
          </a:xfrm>
          <a:prstGeom prst="rect">
            <a:avLst/>
          </a:prstGeom>
        </p:spPr>
        <p:txBody>
          <a:bodyPr wrap="square">
            <a:spAutoFit/>
          </a:bodyPr>
          <a:lstStyle/>
          <a:p>
            <a:pPr marL="2774950" indent="-2774950" algn="r"/>
            <a:r>
              <a:rPr lang="pl-PL" sz="1400" dirty="0"/>
              <a:t>T. Pszczołowski, </a:t>
            </a:r>
            <a:r>
              <a:rPr lang="pl-PL" sz="1400" i="1" dirty="0"/>
              <a:t>Umiejętność przekonywania i dyskusji.</a:t>
            </a:r>
            <a:r>
              <a:rPr lang="pl-PL" sz="1400" dirty="0"/>
              <a:t> </a:t>
            </a:r>
          </a:p>
        </p:txBody>
      </p:sp>
    </p:spTree>
    <p:extLst>
      <p:ext uri="{BB962C8B-B14F-4D97-AF65-F5344CB8AC3E}">
        <p14:creationId xmlns:p14="http://schemas.microsoft.com/office/powerpoint/2010/main" val="3292904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2482</TotalTime>
  <Words>3074</Words>
  <Application>Microsoft Office PowerPoint</Application>
  <PresentationFormat>Niestandardowy</PresentationFormat>
  <Paragraphs>409</Paragraphs>
  <Slides>70</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70</vt:i4>
      </vt:variant>
    </vt:vector>
  </HeadingPairs>
  <TitlesOfParts>
    <vt:vector size="77" baseType="lpstr">
      <vt:lpstr>Arial</vt:lpstr>
      <vt:lpstr>Symbol</vt:lpstr>
      <vt:lpstr>Myriad Pro Cond</vt:lpstr>
      <vt:lpstr>Wingdings</vt:lpstr>
      <vt:lpstr>Calibri Light</vt:lpstr>
      <vt:lpstr>Calibri</vt:lpstr>
      <vt:lpstr>Office Theme</vt:lpstr>
      <vt:lpstr>Prezentacja programu PowerPoint</vt:lpstr>
      <vt:lpstr>Między rozprawką a esejem…  Szkic krytyczny</vt:lpstr>
      <vt:lpstr>Uczestnik po zajęciach:</vt:lpstr>
      <vt:lpstr>Wypowiedź argumentacyjna…</vt:lpstr>
      <vt:lpstr>Wypowiedź argumentacyjna w szkolnej praktyce polonistycznej</vt:lpstr>
      <vt:lpstr>Wypowiedź argumentacyjna na lekcjach języka polskiego</vt:lpstr>
      <vt:lpstr>Cechy wypowiedzi argumentacyjnej</vt:lpstr>
      <vt:lpstr>Teza</vt:lpstr>
      <vt:lpstr>Struktura argumentacji</vt:lpstr>
      <vt:lpstr>Struktura argumentacji</vt:lpstr>
      <vt:lpstr>Rozprawka</vt:lpstr>
      <vt:lpstr>Rozprawka w szkolnej praktyce polonistycznej</vt:lpstr>
      <vt:lpstr>Rozprawka w szkolnej praktyce polonistycznej</vt:lpstr>
      <vt:lpstr>Rozprawka w szkolnej praktyce polonistycznej</vt:lpstr>
      <vt:lpstr>Rozprawka w szkolnej praktyce polonistycznej</vt:lpstr>
      <vt:lpstr>Typy rozprawek wg Marii Nagajowej</vt:lpstr>
      <vt:lpstr>Kompozycja rozprawki</vt:lpstr>
      <vt:lpstr>Rozprawka w szkolnej praktyce polonistycznej</vt:lpstr>
      <vt:lpstr>Szkic krytyczny – </vt:lpstr>
      <vt:lpstr>Esej</vt:lpstr>
      <vt:lpstr>Esej</vt:lpstr>
      <vt:lpstr>Esej - temat</vt:lpstr>
      <vt:lpstr>Tekst krytyczny </vt:lpstr>
      <vt:lpstr>Sytuacja krytycznoliteracka</vt:lpstr>
      <vt:lpstr>Szkic </vt:lpstr>
      <vt:lpstr>Artykuł </vt:lpstr>
      <vt:lpstr>Szkic krytyczny</vt:lpstr>
      <vt:lpstr>Esej – szkic krytyczny - podobieństwa</vt:lpstr>
      <vt:lpstr>Esej – szkic krytyczny - różnice</vt:lpstr>
      <vt:lpstr>Szkic krytyczny – analiza tekstu</vt:lpstr>
      <vt:lpstr>Szkic krytyczny – analiza tekstu – karta pracy</vt:lpstr>
      <vt:lpstr>Rodzaje akapitów</vt:lpstr>
      <vt:lpstr>Zasady budowy akapitu:</vt:lpstr>
      <vt:lpstr>Zasada analizy akapitu:</vt:lpstr>
      <vt:lpstr>Akapit analityczny - przykład</vt:lpstr>
      <vt:lpstr>Akapit syntetyczny - przykład</vt:lpstr>
      <vt:lpstr>Akapit łącznikowy - przykład</vt:lpstr>
      <vt:lpstr>Akapit synonimiczny - przykład</vt:lpstr>
      <vt:lpstr>Akapit bez wyraźnie sprecyzowanego wypowiedzenia tematowego</vt:lpstr>
      <vt:lpstr>Szkic krytyczny – przygotowanie do analizy tekstu</vt:lpstr>
      <vt:lpstr>Szkic krytyczny – przygotowanie do analizy tekstu</vt:lpstr>
      <vt:lpstr>Szkic krytyczny – analiza tekstu</vt:lpstr>
      <vt:lpstr>Analiza szkicu: tytuł</vt:lpstr>
      <vt:lpstr>Analiza szkicu: temat, zagadnienia</vt:lpstr>
      <vt:lpstr>Szkic krytyczny – analiza tekstu</vt:lpstr>
      <vt:lpstr>Analiza szkicu: akapit 1</vt:lpstr>
      <vt:lpstr>Analiza szkicu: akapit 2</vt:lpstr>
      <vt:lpstr>Analiza szkicu: akapit 3</vt:lpstr>
      <vt:lpstr>Analiza szkicu: akapit 4</vt:lpstr>
      <vt:lpstr>Analiza szkicu: akapit 5</vt:lpstr>
      <vt:lpstr>Analiza szkicu: akapit 6</vt:lpstr>
      <vt:lpstr>Analiza szkicu: akapit 7</vt:lpstr>
      <vt:lpstr>Analiza szkicu: akapit 8</vt:lpstr>
      <vt:lpstr>Analiza akapitów: wniosek</vt:lpstr>
      <vt:lpstr>Szkic krytyczny – analiza tekstu</vt:lpstr>
      <vt:lpstr>Analiza szkicu: przykładowy plan dekompozycyjny</vt:lpstr>
      <vt:lpstr>Szkic krytyczny – analiza tekstu</vt:lpstr>
      <vt:lpstr>Analiza szkicu: części kompozycyjne</vt:lpstr>
      <vt:lpstr>Szkic krytyczny – analiza tekstu</vt:lpstr>
      <vt:lpstr>Analiza szkicu: spójność wywodu myślowego</vt:lpstr>
      <vt:lpstr>Szkic krytyczny – analiza tekstu</vt:lpstr>
      <vt:lpstr>Analiza szkicu: relacje nadawczo-odbiorcze</vt:lpstr>
      <vt:lpstr>Szkic krytyczny – analiza tekstu</vt:lpstr>
      <vt:lpstr>Analiza szkicu: styl i język</vt:lpstr>
      <vt:lpstr>Szkic krytyczny – analiza tekstu</vt:lpstr>
      <vt:lpstr>Szkic krytyczny – analiza tekstu</vt:lpstr>
      <vt:lpstr>Analiza szkicu krytycznego</vt:lpstr>
      <vt:lpstr>Literatura</vt:lpstr>
      <vt:lpstr>Literatura</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Szkic krytyczny</dc:title>
  <dc:creator>Recenzent</dc:creator>
  <cp:lastModifiedBy>Karolina Strugińska</cp:lastModifiedBy>
  <cp:revision>188</cp:revision>
  <dcterms:created xsi:type="dcterms:W3CDTF">2019-05-10T07:12:06Z</dcterms:created>
  <dcterms:modified xsi:type="dcterms:W3CDTF">2019-11-29T09:09:54Z</dcterms:modified>
</cp:coreProperties>
</file>