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12192000" cy="6858000"/>
  <p:embeddedFontLst>
    <p:embeddedFont>
      <p:font typeface="Myriad Pro" panose="020B050303040302020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Myriad Pro Cond" panose="020B0506030403020204" charset="0"/>
      <p:regular r:id="rId44"/>
      <p:bold r:id="rId45"/>
      <p:italic r:id="rId46"/>
      <p:boldItalic r:id="rId4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7300" y="684050"/>
            <a:ext cx="10063749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Myriad Pro Cond"/>
                <a:cs typeface="Myriad Pro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Myriad Pro Cond"/>
                <a:cs typeface="Myriad Pro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Myriad Pro Cond"/>
                <a:cs typeface="Myriad Pro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46" y="12663"/>
            <a:ext cx="12185665" cy="2260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235854"/>
            <a:ext cx="12192012" cy="16221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812287" y="319538"/>
            <a:ext cx="297180" cy="297180"/>
          </a:xfrm>
          <a:custGeom>
            <a:avLst/>
            <a:gdLst/>
            <a:ahLst/>
            <a:cxnLst/>
            <a:rect l="l" t="t" r="r" b="b"/>
            <a:pathLst>
              <a:path w="297179" h="297180">
                <a:moveTo>
                  <a:pt x="148475" y="0"/>
                </a:moveTo>
                <a:lnTo>
                  <a:pt x="101544" y="7568"/>
                </a:lnTo>
                <a:lnTo>
                  <a:pt x="60786" y="28645"/>
                </a:lnTo>
                <a:lnTo>
                  <a:pt x="28646" y="60783"/>
                </a:lnTo>
                <a:lnTo>
                  <a:pt x="7569" y="101538"/>
                </a:lnTo>
                <a:lnTo>
                  <a:pt x="0" y="148463"/>
                </a:lnTo>
                <a:lnTo>
                  <a:pt x="7569" y="195387"/>
                </a:lnTo>
                <a:lnTo>
                  <a:pt x="28646" y="236142"/>
                </a:lnTo>
                <a:lnTo>
                  <a:pt x="60786" y="268280"/>
                </a:lnTo>
                <a:lnTo>
                  <a:pt x="101544" y="289357"/>
                </a:lnTo>
                <a:lnTo>
                  <a:pt x="148475" y="296926"/>
                </a:lnTo>
                <a:lnTo>
                  <a:pt x="195400" y="289357"/>
                </a:lnTo>
                <a:lnTo>
                  <a:pt x="236154" y="268280"/>
                </a:lnTo>
                <a:lnTo>
                  <a:pt x="268293" y="236142"/>
                </a:lnTo>
                <a:lnTo>
                  <a:pt x="289369" y="195387"/>
                </a:lnTo>
                <a:lnTo>
                  <a:pt x="296938" y="148463"/>
                </a:lnTo>
                <a:lnTo>
                  <a:pt x="289369" y="101538"/>
                </a:lnTo>
                <a:lnTo>
                  <a:pt x="268293" y="60783"/>
                </a:lnTo>
                <a:lnTo>
                  <a:pt x="236154" y="28645"/>
                </a:lnTo>
                <a:lnTo>
                  <a:pt x="195400" y="7568"/>
                </a:lnTo>
                <a:lnTo>
                  <a:pt x="148475" y="0"/>
                </a:lnTo>
                <a:close/>
              </a:path>
            </a:pathLst>
          </a:custGeom>
          <a:solidFill>
            <a:srgbClr val="EFE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824392" y="331628"/>
            <a:ext cx="273050" cy="273050"/>
          </a:xfrm>
          <a:custGeom>
            <a:avLst/>
            <a:gdLst/>
            <a:ahLst/>
            <a:cxnLst/>
            <a:rect l="l" t="t" r="r" b="b"/>
            <a:pathLst>
              <a:path w="273050" h="273050">
                <a:moveTo>
                  <a:pt x="136372" y="0"/>
                </a:moveTo>
                <a:lnTo>
                  <a:pt x="93265" y="6952"/>
                </a:lnTo>
                <a:lnTo>
                  <a:pt x="55829" y="26313"/>
                </a:lnTo>
                <a:lnTo>
                  <a:pt x="26309" y="55835"/>
                </a:lnTo>
                <a:lnTo>
                  <a:pt x="6951" y="93270"/>
                </a:lnTo>
                <a:lnTo>
                  <a:pt x="0" y="136372"/>
                </a:lnTo>
                <a:lnTo>
                  <a:pt x="6951" y="179473"/>
                </a:lnTo>
                <a:lnTo>
                  <a:pt x="26309" y="216905"/>
                </a:lnTo>
                <a:lnTo>
                  <a:pt x="55829" y="246423"/>
                </a:lnTo>
                <a:lnTo>
                  <a:pt x="93265" y="265780"/>
                </a:lnTo>
                <a:lnTo>
                  <a:pt x="136372" y="272732"/>
                </a:lnTo>
                <a:lnTo>
                  <a:pt x="179473" y="265780"/>
                </a:lnTo>
                <a:lnTo>
                  <a:pt x="216905" y="246423"/>
                </a:lnTo>
                <a:lnTo>
                  <a:pt x="246423" y="216905"/>
                </a:lnTo>
                <a:lnTo>
                  <a:pt x="265780" y="179473"/>
                </a:lnTo>
                <a:lnTo>
                  <a:pt x="272732" y="136372"/>
                </a:lnTo>
                <a:lnTo>
                  <a:pt x="265780" y="93270"/>
                </a:lnTo>
                <a:lnTo>
                  <a:pt x="246423" y="55835"/>
                </a:lnTo>
                <a:lnTo>
                  <a:pt x="216905" y="26313"/>
                </a:lnTo>
                <a:lnTo>
                  <a:pt x="179473" y="6952"/>
                </a:lnTo>
                <a:lnTo>
                  <a:pt x="136372" y="0"/>
                </a:lnTo>
                <a:close/>
              </a:path>
            </a:pathLst>
          </a:custGeom>
          <a:solidFill>
            <a:srgbClr val="A14C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882043" y="386245"/>
            <a:ext cx="156159" cy="164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7300" y="684050"/>
            <a:ext cx="10063749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Myriad Pro Cond"/>
                <a:cs typeface="Myriad Pro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300" y="1367849"/>
            <a:ext cx="10063749" cy="459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45548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Szkic krytyczny </a:t>
            </a:r>
            <a:r>
              <a:rPr dirty="0"/>
              <a:t>– </a:t>
            </a:r>
            <a:r>
              <a:rPr spc="-10" dirty="0"/>
              <a:t>tworzenie</a:t>
            </a:r>
            <a:r>
              <a:rPr spc="-5" dirty="0"/>
              <a:t> tekstu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93249"/>
            <a:ext cx="9799320" cy="2023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0695" marR="5080" indent="-467995">
              <a:lnSpc>
                <a:spcPts val="3000"/>
              </a:lnSpc>
              <a:spcBef>
                <a:spcPts val="100"/>
              </a:spcBef>
              <a:tabLst>
                <a:tab pos="488950" algn="l"/>
              </a:tabLst>
            </a:pPr>
            <a:r>
              <a:rPr sz="2400" spc="5" dirty="0">
                <a:latin typeface="Calibri"/>
                <a:cs typeface="Calibri"/>
              </a:rPr>
              <a:t>A.		</a:t>
            </a:r>
            <a:r>
              <a:rPr sz="2400" dirty="0">
                <a:latin typeface="Calibri"/>
                <a:cs typeface="Calibri"/>
              </a:rPr>
              <a:t>a) </a:t>
            </a:r>
            <a:r>
              <a:rPr sz="2400" spc="-45" dirty="0">
                <a:latin typeface="Calibri"/>
                <a:cs typeface="Calibri"/>
              </a:rPr>
              <a:t>Proszę </a:t>
            </a:r>
            <a:r>
              <a:rPr sz="2400" spc="-35" dirty="0">
                <a:latin typeface="Calibri"/>
                <a:cs typeface="Calibri"/>
              </a:rPr>
              <a:t>przeczytać </a:t>
            </a:r>
            <a:r>
              <a:rPr sz="2400" spc="-25" dirty="0">
                <a:latin typeface="Calibri"/>
                <a:cs typeface="Calibri"/>
              </a:rPr>
              <a:t>sonety </a:t>
            </a:r>
            <a:r>
              <a:rPr sz="2400" spc="-20" dirty="0">
                <a:latin typeface="Calibri"/>
                <a:cs typeface="Calibri"/>
              </a:rPr>
              <a:t>Adama </a:t>
            </a:r>
            <a:r>
              <a:rPr sz="2400" spc="-30" dirty="0">
                <a:latin typeface="Calibri"/>
                <a:cs typeface="Calibri"/>
              </a:rPr>
              <a:t>Mickiewicza „Stepy </a:t>
            </a:r>
            <a:r>
              <a:rPr sz="2400" spc="-45" dirty="0">
                <a:latin typeface="Calibri"/>
                <a:cs typeface="Calibri"/>
              </a:rPr>
              <a:t>akermańskie”,„Burza” 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30" dirty="0">
                <a:latin typeface="Calibri"/>
                <a:cs typeface="Calibri"/>
              </a:rPr>
              <a:t>określić </a:t>
            </a:r>
            <a:r>
              <a:rPr sz="2400" spc="-25" dirty="0">
                <a:latin typeface="Calibri"/>
                <a:cs typeface="Calibri"/>
              </a:rPr>
              <a:t>łączące </a:t>
            </a:r>
            <a:r>
              <a:rPr sz="2400" spc="-15" dirty="0">
                <a:latin typeface="Calibri"/>
                <a:cs typeface="Calibri"/>
              </a:rPr>
              <a:t>je </a:t>
            </a:r>
            <a:r>
              <a:rPr sz="2400" spc="-25" dirty="0">
                <a:latin typeface="Calibri"/>
                <a:cs typeface="Calibri"/>
              </a:rPr>
              <a:t>elementy (np. </a:t>
            </a:r>
            <a:r>
              <a:rPr sz="2400" spc="-30" dirty="0">
                <a:latin typeface="Calibri"/>
                <a:cs typeface="Calibri"/>
              </a:rPr>
              <a:t>temat, zagadnienie, </a:t>
            </a:r>
            <a:r>
              <a:rPr sz="2400" spc="-35" dirty="0">
                <a:latin typeface="Calibri"/>
                <a:cs typeface="Calibri"/>
              </a:rPr>
              <a:t>gatunek,</a:t>
            </a:r>
            <a:r>
              <a:rPr sz="2400" spc="-27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rodzaj),</a:t>
            </a:r>
            <a:endParaRPr sz="2400">
              <a:latin typeface="Calibri"/>
              <a:cs typeface="Calibri"/>
            </a:endParaRPr>
          </a:p>
          <a:p>
            <a:pPr marL="48069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następnie </a:t>
            </a:r>
            <a:r>
              <a:rPr sz="2400" spc="-15" dirty="0">
                <a:latin typeface="Calibri"/>
                <a:cs typeface="Calibri"/>
              </a:rPr>
              <a:t>zaproponować temat </a:t>
            </a:r>
            <a:r>
              <a:rPr sz="2400" spc="-10" dirty="0">
                <a:latin typeface="Calibri"/>
                <a:cs typeface="Calibri"/>
              </a:rPr>
              <a:t>szkicu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krytycznego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69"/>
              </a:spcBef>
              <a:buFont typeface="Myriad Pro"/>
              <a:buChar char="–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elementy </a:t>
            </a:r>
            <a:r>
              <a:rPr sz="2400" spc="-10" dirty="0">
                <a:latin typeface="Calibri"/>
                <a:cs typeface="Calibri"/>
              </a:rPr>
              <a:t>wspólne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Myriad Pro"/>
              <a:buChar char="–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temat </a:t>
            </a:r>
            <a:r>
              <a:rPr sz="2400" spc="-10" dirty="0">
                <a:latin typeface="Calibri"/>
                <a:cs typeface="Calibri"/>
              </a:rPr>
              <a:t>szkicu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krytycznego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45548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Szkic krytyczny </a:t>
            </a:r>
            <a:r>
              <a:rPr dirty="0"/>
              <a:t>– </a:t>
            </a:r>
            <a:r>
              <a:rPr spc="-10" dirty="0"/>
              <a:t>tworzenie</a:t>
            </a:r>
            <a:r>
              <a:rPr spc="-5" dirty="0"/>
              <a:t> tekstu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93249"/>
            <a:ext cx="10024745" cy="2404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8315" algn="l"/>
              </a:tabLst>
            </a:pPr>
            <a:r>
              <a:rPr sz="2400" spc="5" dirty="0">
                <a:latin typeface="Calibri"/>
                <a:cs typeface="Calibri"/>
              </a:rPr>
              <a:t>A.	</a:t>
            </a:r>
            <a:r>
              <a:rPr sz="2400" dirty="0">
                <a:latin typeface="Calibri"/>
                <a:cs typeface="Calibri"/>
              </a:rPr>
              <a:t>a) </a:t>
            </a:r>
            <a:r>
              <a:rPr sz="2400" spc="-25" dirty="0">
                <a:latin typeface="Calibri"/>
                <a:cs typeface="Calibri"/>
              </a:rPr>
              <a:t>Proszę </a:t>
            </a:r>
            <a:r>
              <a:rPr sz="2400" spc="-15" dirty="0">
                <a:latin typeface="Calibri"/>
                <a:cs typeface="Calibri"/>
              </a:rPr>
              <a:t>przeczytać </a:t>
            </a:r>
            <a:r>
              <a:rPr sz="2400" spc="-5" dirty="0">
                <a:latin typeface="Calibri"/>
                <a:cs typeface="Calibri"/>
              </a:rPr>
              <a:t>sonety </a:t>
            </a:r>
            <a:r>
              <a:rPr sz="2400" dirty="0">
                <a:latin typeface="Calibri"/>
                <a:cs typeface="Calibri"/>
              </a:rPr>
              <a:t>Adama </a:t>
            </a:r>
            <a:r>
              <a:rPr sz="2400" spc="-5" dirty="0">
                <a:latin typeface="Calibri"/>
                <a:cs typeface="Calibri"/>
              </a:rPr>
              <a:t>Mickiewicza </a:t>
            </a:r>
            <a:r>
              <a:rPr sz="2400" spc="-10" dirty="0">
                <a:latin typeface="Calibri"/>
                <a:cs typeface="Calibri"/>
              </a:rPr>
              <a:t>„Stepy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akermańskie”,</a:t>
            </a:r>
            <a:endParaRPr sz="2400" dirty="0">
              <a:latin typeface="Calibri"/>
              <a:cs typeface="Calibri"/>
            </a:endParaRPr>
          </a:p>
          <a:p>
            <a:pPr marL="480695" marR="5080">
              <a:lnSpc>
                <a:spcPct val="104200"/>
              </a:lnSpc>
            </a:pPr>
            <a:r>
              <a:rPr sz="2400" spc="-30" dirty="0">
                <a:latin typeface="Calibri"/>
                <a:cs typeface="Calibri"/>
              </a:rPr>
              <a:t>„Burza”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30" dirty="0">
                <a:latin typeface="Calibri"/>
                <a:cs typeface="Calibri"/>
              </a:rPr>
              <a:t>określić </a:t>
            </a:r>
            <a:r>
              <a:rPr sz="2400" spc="-25" dirty="0">
                <a:latin typeface="Calibri"/>
                <a:cs typeface="Calibri"/>
              </a:rPr>
              <a:t>łączące </a:t>
            </a:r>
            <a:r>
              <a:rPr sz="2400" spc="-15" dirty="0">
                <a:latin typeface="Calibri"/>
                <a:cs typeface="Calibri"/>
              </a:rPr>
              <a:t>je </a:t>
            </a:r>
            <a:r>
              <a:rPr sz="2400" spc="-30" dirty="0">
                <a:latin typeface="Calibri"/>
                <a:cs typeface="Calibri"/>
              </a:rPr>
              <a:t>elementy </a:t>
            </a:r>
            <a:r>
              <a:rPr sz="2400" spc="-25" dirty="0">
                <a:latin typeface="Calibri"/>
                <a:cs typeface="Calibri"/>
              </a:rPr>
              <a:t>(np. </a:t>
            </a:r>
            <a:r>
              <a:rPr sz="2400" spc="-30" dirty="0">
                <a:latin typeface="Calibri"/>
                <a:cs typeface="Calibri"/>
              </a:rPr>
              <a:t>temat, </a:t>
            </a:r>
            <a:r>
              <a:rPr sz="2400" spc="-35" dirty="0">
                <a:latin typeface="Calibri"/>
                <a:cs typeface="Calibri"/>
              </a:rPr>
              <a:t>zagadnienie, gatunek,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rodzaj), 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następnie </a:t>
            </a:r>
            <a:r>
              <a:rPr sz="2400" spc="-15" dirty="0">
                <a:latin typeface="Calibri"/>
                <a:cs typeface="Calibri"/>
              </a:rPr>
              <a:t>zaproponować temat </a:t>
            </a:r>
            <a:r>
              <a:rPr sz="2400" spc="-10" dirty="0">
                <a:latin typeface="Calibri"/>
                <a:cs typeface="Calibri"/>
              </a:rPr>
              <a:t>szkicu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krytycznego</a:t>
            </a:r>
            <a:endParaRPr sz="2400" dirty="0">
              <a:latin typeface="Calibri"/>
              <a:cs typeface="Calibri"/>
            </a:endParaRPr>
          </a:p>
          <a:p>
            <a:pPr marL="241300" marR="792480" indent="-228600">
              <a:lnSpc>
                <a:spcPct val="104200"/>
              </a:lnSpc>
              <a:spcBef>
                <a:spcPts val="844"/>
              </a:spcBef>
              <a:buFont typeface="Myriad Pro"/>
              <a:buChar char="–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elementy </a:t>
            </a:r>
            <a:r>
              <a:rPr sz="2400" spc="-10" dirty="0">
                <a:latin typeface="Calibri"/>
                <a:cs typeface="Calibri"/>
              </a:rPr>
              <a:t>wspólne, </a:t>
            </a:r>
            <a:r>
              <a:rPr sz="2400" spc="-5" dirty="0">
                <a:latin typeface="Calibri"/>
                <a:cs typeface="Calibri"/>
              </a:rPr>
              <a:t>np. </a:t>
            </a:r>
            <a:r>
              <a:rPr sz="2400" spc="-15" dirty="0">
                <a:latin typeface="Calibri"/>
                <a:cs typeface="Calibri"/>
              </a:rPr>
              <a:t>podróż, romantyczny </a:t>
            </a:r>
            <a:r>
              <a:rPr sz="2400" spc="-10" dirty="0">
                <a:latin typeface="Calibri"/>
                <a:cs typeface="Calibri"/>
              </a:rPr>
              <a:t>pielgrzym, </a:t>
            </a:r>
            <a:r>
              <a:rPr sz="2400" spc="-5" dirty="0">
                <a:latin typeface="Calibri"/>
                <a:cs typeface="Calibri"/>
              </a:rPr>
              <a:t>człowiek, </a:t>
            </a:r>
            <a:r>
              <a:rPr sz="2400" spc="-15" dirty="0">
                <a:latin typeface="Calibri"/>
                <a:cs typeface="Calibri"/>
              </a:rPr>
              <a:t>natura,  </a:t>
            </a:r>
            <a:r>
              <a:rPr sz="2400" spc="-10" dirty="0">
                <a:latin typeface="Calibri"/>
                <a:cs typeface="Calibri"/>
              </a:rPr>
              <a:t>nostalgia </a:t>
            </a:r>
            <a:r>
              <a:rPr sz="2400" spc="-10" dirty="0" err="1">
                <a:latin typeface="Calibri"/>
                <a:cs typeface="Calibri"/>
              </a:rPr>
              <a:t>itd</a:t>
            </a:r>
            <a:r>
              <a:rPr sz="2400" spc="-1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Font typeface="Myriad Pro"/>
              <a:buChar char="–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temat </a:t>
            </a:r>
            <a:r>
              <a:rPr sz="2400" spc="-10" dirty="0" err="1">
                <a:latin typeface="Calibri"/>
                <a:cs typeface="Calibri"/>
              </a:rPr>
              <a:t>szkicu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krytycznego</a:t>
            </a:r>
            <a:r>
              <a:rPr lang="pl-PL"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7300" y="684050"/>
            <a:ext cx="45548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Myriad Pro Cond"/>
                <a:cs typeface="Myriad Pro Cond"/>
              </a:rPr>
              <a:t>Szkic krytyczny </a:t>
            </a:r>
            <a:r>
              <a:rPr sz="3000" b="1" dirty="0">
                <a:latin typeface="Myriad Pro Cond"/>
                <a:cs typeface="Myriad Pro Cond"/>
              </a:rPr>
              <a:t>– </a:t>
            </a:r>
            <a:r>
              <a:rPr sz="3000" b="1" spc="-10" dirty="0">
                <a:latin typeface="Myriad Pro Cond"/>
                <a:cs typeface="Myriad Pro Cond"/>
              </a:rPr>
              <a:t>tworzenie</a:t>
            </a:r>
            <a:r>
              <a:rPr sz="3000" b="1" spc="-5" dirty="0">
                <a:latin typeface="Myriad Pro Cond"/>
                <a:cs typeface="Myriad Pro Cond"/>
              </a:rPr>
              <a:t> tekstu</a:t>
            </a:r>
            <a:endParaRPr sz="3000">
              <a:latin typeface="Myriad Pro Cond"/>
              <a:cs typeface="Myriad Pro C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7300" y="1393249"/>
            <a:ext cx="980757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100"/>
              </a:spcBef>
              <a:tabLst>
                <a:tab pos="488315" algn="l"/>
              </a:tabLst>
            </a:pPr>
            <a:r>
              <a:rPr sz="2400" spc="5" dirty="0">
                <a:latin typeface="Calibri"/>
                <a:cs typeface="Calibri"/>
              </a:rPr>
              <a:t>A.	</a:t>
            </a:r>
            <a:r>
              <a:rPr sz="2400" spc="-5" dirty="0">
                <a:latin typeface="Calibri"/>
                <a:cs typeface="Calibri"/>
              </a:rPr>
              <a:t>b) </a:t>
            </a:r>
            <a:r>
              <a:rPr sz="2400" spc="-25" dirty="0">
                <a:latin typeface="Calibri"/>
                <a:cs typeface="Calibri"/>
              </a:rPr>
              <a:t>Proszę </a:t>
            </a:r>
            <a:r>
              <a:rPr sz="2400" spc="-10" dirty="0">
                <a:latin typeface="Calibri"/>
                <a:cs typeface="Calibri"/>
              </a:rPr>
              <a:t>zgromadzić </a:t>
            </a:r>
            <a:r>
              <a:rPr sz="2400" spc="-15" dirty="0">
                <a:latin typeface="Calibri"/>
                <a:cs typeface="Calibri"/>
              </a:rPr>
              <a:t>podstawowe informacje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15" dirty="0">
                <a:latin typeface="Calibri"/>
                <a:cs typeface="Calibri"/>
              </a:rPr>
              <a:t>przedstawionym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5" dirty="0">
                <a:latin typeface="Calibri"/>
                <a:cs typeface="Calibri"/>
              </a:rPr>
              <a:t>temacie  </a:t>
            </a:r>
            <a:r>
              <a:rPr sz="2400" spc="-15" dirty="0">
                <a:latin typeface="Calibri"/>
                <a:cs typeface="Calibri"/>
              </a:rPr>
              <a:t>pracy autorze,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utworach.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45548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Szkic krytyczny </a:t>
            </a:r>
            <a:r>
              <a:rPr dirty="0"/>
              <a:t>– </a:t>
            </a:r>
            <a:r>
              <a:rPr spc="-10" dirty="0"/>
              <a:t>tworzenie</a:t>
            </a:r>
            <a:r>
              <a:rPr spc="-5" dirty="0"/>
              <a:t> tekstu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93249"/>
            <a:ext cx="9807575" cy="2404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100"/>
              </a:spcBef>
              <a:buAutoNum type="alphaUcPeriod"/>
              <a:tabLst>
                <a:tab pos="488315" algn="l"/>
                <a:tab pos="489584" algn="l"/>
              </a:tabLst>
            </a:pPr>
            <a:r>
              <a:rPr sz="2400" spc="-5" dirty="0">
                <a:latin typeface="Calibri"/>
                <a:cs typeface="Calibri"/>
              </a:rPr>
              <a:t>b) </a:t>
            </a:r>
            <a:r>
              <a:rPr sz="2400" spc="-25" dirty="0">
                <a:latin typeface="Calibri"/>
                <a:cs typeface="Calibri"/>
              </a:rPr>
              <a:t>Proszę </a:t>
            </a:r>
            <a:r>
              <a:rPr sz="2400" spc="-10" dirty="0">
                <a:latin typeface="Calibri"/>
                <a:cs typeface="Calibri"/>
              </a:rPr>
              <a:t>zgromadzić </a:t>
            </a:r>
            <a:r>
              <a:rPr sz="2400" spc="-15" dirty="0">
                <a:latin typeface="Calibri"/>
                <a:cs typeface="Calibri"/>
              </a:rPr>
              <a:t>podstawowe informacje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15" dirty="0">
                <a:latin typeface="Calibri"/>
                <a:cs typeface="Calibri"/>
              </a:rPr>
              <a:t>przedstawionym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5" dirty="0">
                <a:latin typeface="Calibri"/>
                <a:cs typeface="Calibri"/>
              </a:rPr>
              <a:t>temacie  </a:t>
            </a:r>
            <a:r>
              <a:rPr sz="2400" spc="-15" dirty="0">
                <a:latin typeface="Calibri"/>
                <a:cs typeface="Calibri"/>
              </a:rPr>
              <a:t>pracy autorze,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utworach.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400" dirty="0">
                <a:latin typeface="Calibri"/>
                <a:cs typeface="Calibri"/>
              </a:rPr>
              <a:t>Np.</a:t>
            </a:r>
            <a:endParaRPr sz="2400">
              <a:latin typeface="Calibri"/>
              <a:cs typeface="Calibri"/>
            </a:endParaRPr>
          </a:p>
          <a:p>
            <a:pPr marL="372110" lvl="1" indent="-229235">
              <a:lnSpc>
                <a:spcPct val="100000"/>
              </a:lnSpc>
              <a:spcBef>
                <a:spcPts val="120"/>
              </a:spcBef>
              <a:buChar char="•"/>
              <a:tabLst>
                <a:tab pos="372745" algn="l"/>
              </a:tabLst>
            </a:pPr>
            <a:r>
              <a:rPr sz="2400" spc="-5" dirty="0">
                <a:latin typeface="Calibri"/>
                <a:cs typeface="Calibri"/>
              </a:rPr>
              <a:t>Mickiewicz </a:t>
            </a:r>
            <a:r>
              <a:rPr sz="2400" spc="-25" dirty="0">
                <a:latin typeface="Calibri"/>
                <a:cs typeface="Calibri"/>
              </a:rPr>
              <a:t>jako </a:t>
            </a:r>
            <a:r>
              <a:rPr sz="2400" spc="-10" dirty="0">
                <a:latin typeface="Calibri"/>
                <a:cs typeface="Calibri"/>
              </a:rPr>
              <a:t>poeta, romantyk, pielgrzym,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tułacz</a:t>
            </a:r>
            <a:endParaRPr sz="2400">
              <a:latin typeface="Calibri"/>
              <a:cs typeface="Calibri"/>
            </a:endParaRPr>
          </a:p>
          <a:p>
            <a:pPr marL="372110" marR="285115" lvl="1" indent="-228600">
              <a:lnSpc>
                <a:spcPct val="104200"/>
              </a:lnSpc>
              <a:buChar char="•"/>
              <a:tabLst>
                <a:tab pos="372745" algn="l"/>
              </a:tabLst>
            </a:pPr>
            <a:r>
              <a:rPr sz="2400" spc="-5" dirty="0">
                <a:latin typeface="Calibri"/>
                <a:cs typeface="Calibri"/>
              </a:rPr>
              <a:t>„Sonety </a:t>
            </a:r>
            <a:r>
              <a:rPr sz="2400" dirty="0">
                <a:latin typeface="Calibri"/>
                <a:cs typeface="Calibri"/>
              </a:rPr>
              <a:t>krymskie” </a:t>
            </a:r>
            <a:r>
              <a:rPr sz="2400" spc="-25" dirty="0">
                <a:latin typeface="Calibri"/>
                <a:cs typeface="Calibri"/>
              </a:rPr>
              <a:t>jako </a:t>
            </a:r>
            <a:r>
              <a:rPr sz="2400" spc="-5" dirty="0">
                <a:latin typeface="Calibri"/>
                <a:cs typeface="Calibri"/>
              </a:rPr>
              <a:t>dziennik </a:t>
            </a:r>
            <a:r>
              <a:rPr sz="2400" spc="-40" dirty="0">
                <a:latin typeface="Calibri"/>
                <a:cs typeface="Calibri"/>
              </a:rPr>
              <a:t>podróży, </a:t>
            </a:r>
            <a:r>
              <a:rPr sz="2400" spc="-10" dirty="0">
                <a:latin typeface="Calibri"/>
                <a:cs typeface="Calibri"/>
              </a:rPr>
              <a:t>tęsknota </a:t>
            </a:r>
            <a:r>
              <a:rPr sz="2400" spc="-20" dirty="0">
                <a:latin typeface="Calibri"/>
                <a:cs typeface="Calibri"/>
              </a:rPr>
              <a:t>za </a:t>
            </a:r>
            <a:r>
              <a:rPr sz="2400" spc="-10" dirty="0">
                <a:latin typeface="Calibri"/>
                <a:cs typeface="Calibri"/>
              </a:rPr>
              <a:t>ojczyzną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5" dirty="0">
                <a:latin typeface="Calibri"/>
                <a:cs typeface="Calibri"/>
              </a:rPr>
              <a:t>fascynacja  </a:t>
            </a:r>
            <a:r>
              <a:rPr sz="2400" spc="-10" dirty="0">
                <a:latin typeface="Calibri"/>
                <a:cs typeface="Calibri"/>
              </a:rPr>
              <a:t>kulturą Orientu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7300" y="684050"/>
            <a:ext cx="45548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Myriad Pro Cond"/>
                <a:cs typeface="Myriad Pro Cond"/>
              </a:rPr>
              <a:t>Szkic krytyczny </a:t>
            </a:r>
            <a:r>
              <a:rPr sz="3000" b="1" dirty="0">
                <a:latin typeface="Myriad Pro Cond"/>
                <a:cs typeface="Myriad Pro Cond"/>
              </a:rPr>
              <a:t>– </a:t>
            </a:r>
            <a:r>
              <a:rPr sz="3000" b="1" spc="-10" dirty="0">
                <a:latin typeface="Myriad Pro Cond"/>
                <a:cs typeface="Myriad Pro Cond"/>
              </a:rPr>
              <a:t>tworzenie</a:t>
            </a:r>
            <a:r>
              <a:rPr sz="3000" b="1" spc="-5" dirty="0">
                <a:latin typeface="Myriad Pro Cond"/>
                <a:cs typeface="Myriad Pro Cond"/>
              </a:rPr>
              <a:t> tekstu</a:t>
            </a:r>
            <a:endParaRPr sz="3000">
              <a:latin typeface="Myriad Pro Cond"/>
              <a:cs typeface="Myriad Pro C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7300" y="1393249"/>
            <a:ext cx="873950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100"/>
              </a:spcBef>
              <a:tabLst>
                <a:tab pos="488315" algn="l"/>
              </a:tabLst>
            </a:pPr>
            <a:r>
              <a:rPr sz="2400" spc="5" dirty="0">
                <a:latin typeface="Calibri"/>
                <a:cs typeface="Calibri"/>
              </a:rPr>
              <a:t>A.	</a:t>
            </a:r>
            <a:r>
              <a:rPr sz="2400" dirty="0">
                <a:latin typeface="Calibri"/>
                <a:cs typeface="Calibri"/>
              </a:rPr>
              <a:t>c) </a:t>
            </a:r>
            <a:r>
              <a:rPr sz="2400" spc="-25" dirty="0">
                <a:latin typeface="Calibri"/>
                <a:cs typeface="Calibri"/>
              </a:rPr>
              <a:t>Proszę </a:t>
            </a:r>
            <a:r>
              <a:rPr sz="2400" spc="-15" dirty="0">
                <a:latin typeface="Calibri"/>
                <a:cs typeface="Calibri"/>
              </a:rPr>
              <a:t>wskazać, </a:t>
            </a:r>
            <a:r>
              <a:rPr sz="2400" dirty="0">
                <a:latin typeface="Calibri"/>
                <a:cs typeface="Calibri"/>
              </a:rPr>
              <a:t>wyjaśnić i </a:t>
            </a:r>
            <a:r>
              <a:rPr sz="2400" spc="-5" dirty="0">
                <a:latin typeface="Calibri"/>
                <a:cs typeface="Calibri"/>
              </a:rPr>
              <a:t>omówić </a:t>
            </a:r>
            <a:r>
              <a:rPr sz="2400" spc="-10" dirty="0">
                <a:latin typeface="Calibri"/>
                <a:cs typeface="Calibri"/>
              </a:rPr>
              <a:t>stosowne, możliwe </a:t>
            </a:r>
            <a:r>
              <a:rPr sz="2400" spc="-25" dirty="0">
                <a:latin typeface="Calibri"/>
                <a:cs typeface="Calibri"/>
              </a:rPr>
              <a:t>konteksty  </a:t>
            </a:r>
            <a:r>
              <a:rPr sz="2400" spc="-5" dirty="0">
                <a:latin typeface="Calibri"/>
                <a:cs typeface="Calibri"/>
              </a:rPr>
              <a:t>(np. </a:t>
            </a:r>
            <a:r>
              <a:rPr sz="2400" spc="-10" dirty="0">
                <a:latin typeface="Calibri"/>
                <a:cs typeface="Calibri"/>
              </a:rPr>
              <a:t>literacki, </a:t>
            </a:r>
            <a:r>
              <a:rPr sz="2400" spc="-30" dirty="0">
                <a:latin typeface="Calibri"/>
                <a:cs typeface="Calibri"/>
              </a:rPr>
              <a:t>historyczny,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biograficzny).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45548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Szkic krytyczny </a:t>
            </a:r>
            <a:r>
              <a:rPr dirty="0"/>
              <a:t>– </a:t>
            </a:r>
            <a:r>
              <a:rPr spc="-10" dirty="0"/>
              <a:t>tworzenie</a:t>
            </a:r>
            <a:r>
              <a:rPr spc="-5" dirty="0"/>
              <a:t> tekstu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93249"/>
            <a:ext cx="9700260" cy="3928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65835">
              <a:lnSpc>
                <a:spcPts val="3000"/>
              </a:lnSpc>
              <a:spcBef>
                <a:spcPts val="100"/>
              </a:spcBef>
              <a:buAutoNum type="alphaUcPeriod"/>
              <a:tabLst>
                <a:tab pos="488315" algn="l"/>
                <a:tab pos="489584" algn="l"/>
              </a:tabLst>
            </a:pPr>
            <a:r>
              <a:rPr sz="2400" dirty="0">
                <a:latin typeface="Calibri"/>
                <a:cs typeface="Calibri"/>
              </a:rPr>
              <a:t>c) </a:t>
            </a:r>
            <a:r>
              <a:rPr sz="2400" spc="-25" dirty="0">
                <a:latin typeface="Calibri"/>
                <a:cs typeface="Calibri"/>
              </a:rPr>
              <a:t>Proszę </a:t>
            </a:r>
            <a:r>
              <a:rPr sz="2400" spc="-15" dirty="0">
                <a:latin typeface="Calibri"/>
                <a:cs typeface="Calibri"/>
              </a:rPr>
              <a:t>wskazać, </a:t>
            </a:r>
            <a:r>
              <a:rPr sz="2400" dirty="0">
                <a:latin typeface="Calibri"/>
                <a:cs typeface="Calibri"/>
              </a:rPr>
              <a:t>wyjaśnić i </a:t>
            </a:r>
            <a:r>
              <a:rPr sz="2400" spc="-5" dirty="0">
                <a:latin typeface="Calibri"/>
                <a:cs typeface="Calibri"/>
              </a:rPr>
              <a:t>omówić </a:t>
            </a:r>
            <a:r>
              <a:rPr sz="2400" spc="-10" dirty="0">
                <a:latin typeface="Calibri"/>
                <a:cs typeface="Calibri"/>
              </a:rPr>
              <a:t>stosowne, możliwe </a:t>
            </a:r>
            <a:r>
              <a:rPr sz="2400" spc="-25" dirty="0">
                <a:latin typeface="Calibri"/>
                <a:cs typeface="Calibri"/>
              </a:rPr>
              <a:t>konteksty  </a:t>
            </a:r>
            <a:r>
              <a:rPr sz="2400" spc="-5" dirty="0">
                <a:latin typeface="Calibri"/>
                <a:cs typeface="Calibri"/>
              </a:rPr>
              <a:t>(np. </a:t>
            </a:r>
            <a:r>
              <a:rPr sz="2400" spc="-10" dirty="0">
                <a:latin typeface="Calibri"/>
                <a:cs typeface="Calibri"/>
              </a:rPr>
              <a:t>literacki, </a:t>
            </a:r>
            <a:r>
              <a:rPr sz="2400" spc="-30" dirty="0">
                <a:latin typeface="Calibri"/>
                <a:cs typeface="Calibri"/>
              </a:rPr>
              <a:t>historyczny,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biograficzny).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400" dirty="0">
                <a:latin typeface="Calibri"/>
                <a:cs typeface="Calibri"/>
              </a:rPr>
              <a:t>Np.</a:t>
            </a:r>
            <a:endParaRPr sz="2400">
              <a:latin typeface="Calibri"/>
              <a:cs typeface="Calibri"/>
            </a:endParaRPr>
          </a:p>
          <a:p>
            <a:pPr marL="372110" lvl="1" indent="-229235">
              <a:lnSpc>
                <a:spcPct val="100000"/>
              </a:lnSpc>
              <a:spcBef>
                <a:spcPts val="120"/>
              </a:spcBef>
              <a:buChar char="•"/>
              <a:tabLst>
                <a:tab pos="372745" algn="l"/>
              </a:tabLst>
            </a:pPr>
            <a:r>
              <a:rPr sz="2400" spc="-20" dirty="0">
                <a:latin typeface="Calibri"/>
                <a:cs typeface="Calibri"/>
              </a:rPr>
              <a:t>przyczyny </a:t>
            </a:r>
            <a:r>
              <a:rPr sz="2400" spc="-15" dirty="0">
                <a:latin typeface="Calibri"/>
                <a:cs typeface="Calibri"/>
              </a:rPr>
              <a:t>opuszczenia </a:t>
            </a:r>
            <a:r>
              <a:rPr sz="2400" spc="-20" dirty="0">
                <a:latin typeface="Calibri"/>
                <a:cs typeface="Calibri"/>
              </a:rPr>
              <a:t>przez </a:t>
            </a:r>
            <a:r>
              <a:rPr sz="2400" spc="-15" dirty="0">
                <a:latin typeface="Calibri"/>
                <a:cs typeface="Calibri"/>
              </a:rPr>
              <a:t>poetę </a:t>
            </a:r>
            <a:r>
              <a:rPr sz="2400" spc="-30" dirty="0">
                <a:latin typeface="Calibri"/>
                <a:cs typeface="Calibri"/>
              </a:rPr>
              <a:t>Litwy, </a:t>
            </a:r>
            <a:r>
              <a:rPr sz="2400" spc="-15" dirty="0">
                <a:latin typeface="Calibri"/>
                <a:cs typeface="Calibri"/>
              </a:rPr>
              <a:t>okoliczności </a:t>
            </a:r>
            <a:r>
              <a:rPr sz="2400" spc="-20" dirty="0">
                <a:latin typeface="Calibri"/>
                <a:cs typeface="Calibri"/>
              </a:rPr>
              <a:t>podróży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Krym</a:t>
            </a:r>
            <a:endParaRPr sz="2400">
              <a:latin typeface="Calibri"/>
              <a:cs typeface="Calibri"/>
            </a:endParaRPr>
          </a:p>
          <a:p>
            <a:pPr marL="372110" lvl="1" indent="-229235">
              <a:lnSpc>
                <a:spcPct val="100000"/>
              </a:lnSpc>
              <a:spcBef>
                <a:spcPts val="120"/>
              </a:spcBef>
              <a:buChar char="•"/>
              <a:tabLst>
                <a:tab pos="372745" algn="l"/>
              </a:tabLst>
            </a:pPr>
            <a:r>
              <a:rPr sz="2400" spc="-10" dirty="0">
                <a:latin typeface="Calibri"/>
                <a:cs typeface="Calibri"/>
              </a:rPr>
              <a:t>zniewolenie narodu,</a:t>
            </a:r>
            <a:r>
              <a:rPr sz="2400" spc="-5" dirty="0">
                <a:latin typeface="Calibri"/>
                <a:cs typeface="Calibri"/>
              </a:rPr>
              <a:t> zabory</a:t>
            </a:r>
            <a:endParaRPr sz="2400">
              <a:latin typeface="Calibri"/>
              <a:cs typeface="Calibri"/>
            </a:endParaRPr>
          </a:p>
          <a:p>
            <a:pPr marL="372110" lvl="1" indent="-229235">
              <a:lnSpc>
                <a:spcPct val="100000"/>
              </a:lnSpc>
              <a:spcBef>
                <a:spcPts val="120"/>
              </a:spcBef>
              <a:buChar char="•"/>
              <a:tabLst>
                <a:tab pos="372745" algn="l"/>
              </a:tabLst>
            </a:pPr>
            <a:r>
              <a:rPr sz="2400" spc="-15" dirty="0">
                <a:latin typeface="Calibri"/>
                <a:cs typeface="Calibri"/>
              </a:rPr>
              <a:t>romantyczny </a:t>
            </a:r>
            <a:r>
              <a:rPr sz="2400" spc="-10" dirty="0">
                <a:latin typeface="Calibri"/>
                <a:cs typeface="Calibri"/>
              </a:rPr>
              <a:t>poeta, </a:t>
            </a:r>
            <a:r>
              <a:rPr sz="2400" spc="-15" dirty="0">
                <a:latin typeface="Calibri"/>
                <a:cs typeface="Calibri"/>
              </a:rPr>
              <a:t>romantyczny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podróżnik</a:t>
            </a:r>
            <a:endParaRPr sz="2400">
              <a:latin typeface="Calibri"/>
              <a:cs typeface="Calibri"/>
            </a:endParaRPr>
          </a:p>
          <a:p>
            <a:pPr marL="372110" lvl="1" indent="-229235">
              <a:lnSpc>
                <a:spcPct val="100000"/>
              </a:lnSpc>
              <a:spcBef>
                <a:spcPts val="120"/>
              </a:spcBef>
              <a:buChar char="•"/>
              <a:tabLst>
                <a:tab pos="372745" algn="l"/>
              </a:tabLst>
            </a:pPr>
            <a:r>
              <a:rPr sz="2400" spc="-5" dirty="0">
                <a:latin typeface="Calibri"/>
                <a:cs typeface="Calibri"/>
              </a:rPr>
              <a:t>„Sonety </a:t>
            </a:r>
            <a:r>
              <a:rPr sz="2400" dirty="0">
                <a:latin typeface="Calibri"/>
                <a:cs typeface="Calibri"/>
              </a:rPr>
              <a:t>krymskie” </a:t>
            </a:r>
            <a:r>
              <a:rPr sz="2400" spc="-25" dirty="0">
                <a:latin typeface="Calibri"/>
                <a:cs typeface="Calibri"/>
              </a:rPr>
              <a:t>jako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cykl</a:t>
            </a:r>
            <a:endParaRPr sz="2400">
              <a:latin typeface="Calibri"/>
              <a:cs typeface="Calibri"/>
            </a:endParaRPr>
          </a:p>
          <a:p>
            <a:pPr marL="372110" marR="5080" lvl="1" indent="-228600" algn="just">
              <a:lnSpc>
                <a:spcPct val="104200"/>
              </a:lnSpc>
              <a:buChar char="•"/>
              <a:tabLst>
                <a:tab pos="372745" algn="l"/>
              </a:tabLst>
            </a:pPr>
            <a:r>
              <a:rPr sz="2400" spc="-25" dirty="0">
                <a:latin typeface="Calibri"/>
                <a:cs typeface="Calibri"/>
              </a:rPr>
              <a:t>jako kontekst </a:t>
            </a:r>
            <a:r>
              <a:rPr sz="2400" spc="-5" dirty="0">
                <a:latin typeface="Calibri"/>
                <a:cs typeface="Calibri"/>
              </a:rPr>
              <a:t>(lub </a:t>
            </a:r>
            <a:r>
              <a:rPr sz="2400" spc="-25" dirty="0">
                <a:latin typeface="Calibri"/>
                <a:cs typeface="Calibri"/>
              </a:rPr>
              <a:t>wskazówkę </a:t>
            </a:r>
            <a:r>
              <a:rPr sz="2400" spc="-5" dirty="0">
                <a:latin typeface="Calibri"/>
                <a:cs typeface="Calibri"/>
              </a:rPr>
              <a:t>napisania </a:t>
            </a:r>
            <a:r>
              <a:rPr sz="2400" spc="-10" dirty="0">
                <a:latin typeface="Calibri"/>
                <a:cs typeface="Calibri"/>
              </a:rPr>
              <a:t>szkicu) można </a:t>
            </a:r>
            <a:r>
              <a:rPr sz="2400" spc="-20" dirty="0">
                <a:latin typeface="Calibri"/>
                <a:cs typeface="Calibri"/>
              </a:rPr>
              <a:t>wykorzystać </a:t>
            </a:r>
            <a:r>
              <a:rPr sz="2400" spc="-15" dirty="0">
                <a:latin typeface="Calibri"/>
                <a:cs typeface="Calibri"/>
              </a:rPr>
              <a:t>również  załączone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15" dirty="0">
                <a:latin typeface="Calibri"/>
                <a:cs typeface="Calibri"/>
              </a:rPr>
              <a:t>Vademecum teksty (Jacka </a:t>
            </a:r>
            <a:r>
              <a:rPr sz="2400" spc="-20" dirty="0">
                <a:latin typeface="Calibri"/>
                <a:cs typeface="Calibri"/>
              </a:rPr>
              <a:t>Brzozowskiego </a:t>
            </a:r>
            <a:r>
              <a:rPr sz="2400" spc="-5" dirty="0">
                <a:latin typeface="Calibri"/>
                <a:cs typeface="Calibri"/>
              </a:rPr>
              <a:t>lub </a:t>
            </a:r>
            <a:r>
              <a:rPr sz="2400" dirty="0">
                <a:latin typeface="Calibri"/>
                <a:cs typeface="Calibri"/>
              </a:rPr>
              <a:t>Juliana </a:t>
            </a:r>
            <a:r>
              <a:rPr sz="2400" spc="-5" dirty="0">
                <a:latin typeface="Calibri"/>
                <a:cs typeface="Calibri"/>
              </a:rPr>
              <a:t>Przybosia)  </a:t>
            </a:r>
            <a:r>
              <a:rPr sz="2400" spc="-10" dirty="0">
                <a:latin typeface="Calibri"/>
                <a:cs typeface="Calibri"/>
              </a:rPr>
              <a:t>poświęcone poezji</a:t>
            </a:r>
            <a:r>
              <a:rPr sz="2400" spc="-5" dirty="0">
                <a:latin typeface="Calibri"/>
                <a:cs typeface="Calibri"/>
              </a:rPr>
              <a:t> Mickiewicza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7300" y="684050"/>
            <a:ext cx="45548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Myriad Pro Cond"/>
                <a:cs typeface="Myriad Pro Cond"/>
              </a:rPr>
              <a:t>Szkic krytyczny </a:t>
            </a:r>
            <a:r>
              <a:rPr sz="3000" b="1" dirty="0">
                <a:latin typeface="Myriad Pro Cond"/>
                <a:cs typeface="Myriad Pro Cond"/>
              </a:rPr>
              <a:t>– </a:t>
            </a:r>
            <a:r>
              <a:rPr sz="3000" b="1" spc="-10" dirty="0">
                <a:latin typeface="Myriad Pro Cond"/>
                <a:cs typeface="Myriad Pro Cond"/>
              </a:rPr>
              <a:t>tworzenie</a:t>
            </a:r>
            <a:r>
              <a:rPr sz="3000" b="1" spc="-5" dirty="0">
                <a:latin typeface="Myriad Pro Cond"/>
                <a:cs typeface="Myriad Pro Cond"/>
              </a:rPr>
              <a:t> tekstu</a:t>
            </a:r>
            <a:endParaRPr sz="3000">
              <a:latin typeface="Myriad Pro Cond"/>
              <a:cs typeface="Myriad Pro C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7300" y="1393249"/>
            <a:ext cx="8776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8315" algn="l"/>
              </a:tabLst>
            </a:pPr>
            <a:r>
              <a:rPr sz="2400" spc="5" dirty="0">
                <a:latin typeface="Calibri"/>
                <a:cs typeface="Calibri"/>
              </a:rPr>
              <a:t>A.	</a:t>
            </a:r>
            <a:r>
              <a:rPr sz="2400" spc="-5" dirty="0">
                <a:latin typeface="Calibri"/>
                <a:cs typeface="Calibri"/>
              </a:rPr>
              <a:t>d) </a:t>
            </a:r>
            <a:r>
              <a:rPr sz="2400" spc="-25" dirty="0">
                <a:latin typeface="Calibri"/>
                <a:cs typeface="Calibri"/>
              </a:rPr>
              <a:t>Proszę </a:t>
            </a:r>
            <a:r>
              <a:rPr sz="2400" spc="-5" dirty="0">
                <a:latin typeface="Calibri"/>
                <a:cs typeface="Calibri"/>
              </a:rPr>
              <a:t>sporządzić </a:t>
            </a:r>
            <a:r>
              <a:rPr sz="2400" spc="-10" dirty="0">
                <a:latin typeface="Calibri"/>
                <a:cs typeface="Calibri"/>
              </a:rPr>
              <a:t>ramowy </a:t>
            </a:r>
            <a:r>
              <a:rPr sz="2400" spc="-5" dirty="0">
                <a:latin typeface="Calibri"/>
                <a:cs typeface="Calibri"/>
              </a:rPr>
              <a:t>plan </a:t>
            </a:r>
            <a:r>
              <a:rPr sz="2400" spc="-20" dirty="0">
                <a:latin typeface="Calibri"/>
                <a:cs typeface="Calibri"/>
              </a:rPr>
              <a:t>kompozycyjny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spc="-15" dirty="0">
                <a:latin typeface="Calibri"/>
                <a:cs typeface="Calibri"/>
              </a:rPr>
              <a:t>wybrany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temat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45548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Szkic krytyczny </a:t>
            </a:r>
            <a:r>
              <a:rPr dirty="0"/>
              <a:t>– </a:t>
            </a:r>
            <a:r>
              <a:rPr spc="-10" dirty="0"/>
              <a:t>tworzenie</a:t>
            </a:r>
            <a:r>
              <a:rPr spc="-5" dirty="0"/>
              <a:t> tekstu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403849"/>
            <a:ext cx="7422515" cy="197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B. </a:t>
            </a:r>
            <a:r>
              <a:rPr sz="2400" spc="-20" dirty="0">
                <a:latin typeface="Calibri"/>
                <a:cs typeface="Calibri"/>
              </a:rPr>
              <a:t>Proszę </a:t>
            </a:r>
            <a:r>
              <a:rPr sz="2400" spc="-15" dirty="0">
                <a:latin typeface="Calibri"/>
                <a:cs typeface="Calibri"/>
              </a:rPr>
              <a:t>opracować szczegółowy </a:t>
            </a:r>
            <a:r>
              <a:rPr sz="2400" spc="-5" dirty="0">
                <a:latin typeface="Calibri"/>
                <a:cs typeface="Calibri"/>
              </a:rPr>
              <a:t>plan </a:t>
            </a:r>
            <a:r>
              <a:rPr sz="2400" spc="-20" dirty="0">
                <a:latin typeface="Calibri"/>
                <a:cs typeface="Calibri"/>
              </a:rPr>
              <a:t>kompozycyjny </a:t>
            </a:r>
            <a:r>
              <a:rPr sz="2400" spc="-10" dirty="0">
                <a:latin typeface="Calibri"/>
                <a:cs typeface="Calibri"/>
              </a:rPr>
              <a:t>szkicu </a:t>
            </a:r>
            <a:r>
              <a:rPr sz="2400" spc="-5" dirty="0">
                <a:latin typeface="Calibri"/>
                <a:cs typeface="Calibri"/>
              </a:rPr>
              <a:t>krytycznego  </a:t>
            </a:r>
            <a:r>
              <a:rPr sz="2400" spc="-15" dirty="0">
                <a:latin typeface="Calibri"/>
                <a:cs typeface="Calibri"/>
              </a:rPr>
              <a:t>(praca </a:t>
            </a:r>
            <a:r>
              <a:rPr sz="2400" dirty="0">
                <a:latin typeface="Calibri"/>
                <a:cs typeface="Calibri"/>
              </a:rPr>
              <a:t>w grupach, </a:t>
            </a:r>
            <a:r>
              <a:rPr sz="2400" spc="-20" dirty="0">
                <a:latin typeface="Calibri"/>
                <a:cs typeface="Calibri"/>
              </a:rPr>
              <a:t>każda </a:t>
            </a:r>
            <a:r>
              <a:rPr sz="2400" spc="-5" dirty="0">
                <a:latin typeface="Calibri"/>
                <a:cs typeface="Calibri"/>
              </a:rPr>
              <a:t>osoba </a:t>
            </a:r>
            <a:r>
              <a:rPr sz="2400" dirty="0">
                <a:latin typeface="Calibri"/>
                <a:cs typeface="Calibri"/>
              </a:rPr>
              <a:t>w grupie </a:t>
            </a:r>
            <a:r>
              <a:rPr sz="2400" spc="-10" dirty="0">
                <a:latin typeface="Calibri"/>
                <a:cs typeface="Calibri"/>
              </a:rPr>
              <a:t>opracowuje </a:t>
            </a:r>
            <a:r>
              <a:rPr sz="2400" dirty="0">
                <a:latin typeface="Calibri"/>
                <a:cs typeface="Calibri"/>
              </a:rPr>
              <a:t>1 </a:t>
            </a:r>
            <a:r>
              <a:rPr sz="2400" spc="-5" dirty="0">
                <a:latin typeface="Calibri"/>
                <a:cs typeface="Calibri"/>
              </a:rPr>
              <a:t>punkt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planu).</a:t>
            </a:r>
            <a:endParaRPr sz="2400" dirty="0">
              <a:latin typeface="Calibri"/>
              <a:cs typeface="Calibri"/>
            </a:endParaRPr>
          </a:p>
          <a:p>
            <a:pPr marL="372110" indent="-229235">
              <a:lnSpc>
                <a:spcPct val="100000"/>
              </a:lnSpc>
              <a:spcBef>
                <a:spcPts val="850"/>
              </a:spcBef>
              <a:buChar char="•"/>
              <a:tabLst>
                <a:tab pos="372745" algn="l"/>
              </a:tabLst>
            </a:pPr>
            <a:r>
              <a:rPr sz="2400" spc="-5" dirty="0">
                <a:latin typeface="Calibri"/>
                <a:cs typeface="Calibri"/>
              </a:rPr>
              <a:t>punkt planu</a:t>
            </a:r>
            <a:endParaRPr sz="2400" dirty="0">
              <a:latin typeface="Calibri"/>
              <a:cs typeface="Calibri"/>
            </a:endParaRPr>
          </a:p>
          <a:p>
            <a:pPr marL="372110" indent="-229235">
              <a:lnSpc>
                <a:spcPct val="100000"/>
              </a:lnSpc>
              <a:buChar char="•"/>
              <a:tabLst>
                <a:tab pos="372745" algn="l"/>
              </a:tabLst>
            </a:pPr>
            <a:r>
              <a:rPr sz="2400" spc="-10" dirty="0">
                <a:latin typeface="Calibri"/>
                <a:cs typeface="Calibri"/>
              </a:rPr>
              <a:t>uszczegółowienie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45548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Szkic krytyczny </a:t>
            </a:r>
            <a:r>
              <a:rPr dirty="0"/>
              <a:t>– </a:t>
            </a:r>
            <a:r>
              <a:rPr spc="-10" dirty="0"/>
              <a:t>tworzenie</a:t>
            </a:r>
            <a:r>
              <a:rPr spc="-5" dirty="0"/>
              <a:t> tekstu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67849"/>
            <a:ext cx="9514205" cy="16055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C. </a:t>
            </a:r>
            <a:r>
              <a:rPr sz="2400" spc="-20" dirty="0">
                <a:latin typeface="Calibri"/>
                <a:cs typeface="Calibri"/>
              </a:rPr>
              <a:t>Proszę </a:t>
            </a:r>
            <a:r>
              <a:rPr sz="2400" spc="-10" dirty="0">
                <a:latin typeface="Calibri"/>
                <a:cs typeface="Calibri"/>
              </a:rPr>
              <a:t>zgromadzić informacje, </a:t>
            </a:r>
            <a:r>
              <a:rPr sz="2400" spc="-5" dirty="0">
                <a:latin typeface="Calibri"/>
                <a:cs typeface="Calibri"/>
              </a:rPr>
              <a:t>słownictwo </a:t>
            </a:r>
            <a:r>
              <a:rPr sz="2400" spc="-10" dirty="0">
                <a:latin typeface="Calibri"/>
                <a:cs typeface="Calibri"/>
              </a:rPr>
              <a:t>potrzebne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10" dirty="0">
                <a:latin typeface="Calibri"/>
                <a:cs typeface="Calibri"/>
              </a:rPr>
              <a:t>zredagowania szkicu </a:t>
            </a:r>
            <a:r>
              <a:rPr sz="2400" spc="-5" dirty="0">
                <a:latin typeface="Calibri"/>
                <a:cs typeface="Calibri"/>
              </a:rPr>
              <a:t>krytycznego  na </a:t>
            </a:r>
            <a:r>
              <a:rPr sz="2400" spc="-15" dirty="0">
                <a:latin typeface="Calibri"/>
                <a:cs typeface="Calibri"/>
              </a:rPr>
              <a:t>wybrany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temat.</a:t>
            </a:r>
            <a:endParaRPr sz="2400" dirty="0">
              <a:latin typeface="Calibri"/>
              <a:cs typeface="Calibri"/>
            </a:endParaRPr>
          </a:p>
          <a:p>
            <a:pPr marL="372110" indent="-229235">
              <a:lnSpc>
                <a:spcPct val="100000"/>
              </a:lnSpc>
              <a:spcBef>
                <a:spcPts val="850"/>
              </a:spcBef>
              <a:buChar char="•"/>
              <a:tabLst>
                <a:tab pos="372745" algn="l"/>
              </a:tabLst>
            </a:pPr>
            <a:r>
              <a:rPr sz="2400" spc="-10" dirty="0">
                <a:latin typeface="Calibri"/>
                <a:cs typeface="Calibri"/>
              </a:rPr>
              <a:t>informacje, </a:t>
            </a:r>
            <a:r>
              <a:rPr sz="2400" spc="-5" dirty="0">
                <a:latin typeface="Calibri"/>
                <a:cs typeface="Calibri"/>
              </a:rPr>
              <a:t>np. dotyczące </a:t>
            </a:r>
            <a:r>
              <a:rPr sz="2400" spc="-10" dirty="0">
                <a:latin typeface="Calibri"/>
                <a:cs typeface="Calibri"/>
              </a:rPr>
              <a:t>autora, </a:t>
            </a:r>
            <a:r>
              <a:rPr sz="2400" spc="-35" dirty="0">
                <a:latin typeface="Calibri"/>
                <a:cs typeface="Calibri"/>
              </a:rPr>
              <a:t>utworów,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kontekstów</a:t>
            </a:r>
            <a:endParaRPr sz="2400" dirty="0">
              <a:latin typeface="Calibri"/>
              <a:cs typeface="Calibri"/>
            </a:endParaRPr>
          </a:p>
          <a:p>
            <a:pPr marL="372110" indent="-229235">
              <a:lnSpc>
                <a:spcPct val="100000"/>
              </a:lnSpc>
              <a:buChar char="•"/>
              <a:tabLst>
                <a:tab pos="372745" algn="l"/>
              </a:tabLst>
            </a:pPr>
            <a:r>
              <a:rPr sz="2400" spc="-10" dirty="0">
                <a:latin typeface="Calibri"/>
                <a:cs typeface="Calibri"/>
              </a:rPr>
              <a:t>słownictwo, </a:t>
            </a:r>
            <a:r>
              <a:rPr sz="2400" spc="-5" dirty="0">
                <a:latin typeface="Calibri"/>
                <a:cs typeface="Calibri"/>
              </a:rPr>
              <a:t>np. </a:t>
            </a:r>
            <a:r>
              <a:rPr sz="2400" spc="-10" dirty="0">
                <a:latin typeface="Calibri"/>
                <a:cs typeface="Calibri"/>
              </a:rPr>
              <a:t>związane </a:t>
            </a:r>
            <a:r>
              <a:rPr sz="2400" dirty="0">
                <a:latin typeface="Calibri"/>
                <a:cs typeface="Calibri"/>
              </a:rPr>
              <a:t>z epoką, </a:t>
            </a:r>
            <a:r>
              <a:rPr sz="2400" spc="-10" dirty="0">
                <a:latin typeface="Calibri"/>
                <a:cs typeface="Calibri"/>
              </a:rPr>
              <a:t>rodzajem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0" dirty="0">
                <a:latin typeface="Calibri"/>
                <a:cs typeface="Calibri"/>
              </a:rPr>
              <a:t>gatunkiem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literackim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45548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Szkic krytyczny </a:t>
            </a:r>
            <a:r>
              <a:rPr dirty="0"/>
              <a:t>– </a:t>
            </a:r>
            <a:r>
              <a:rPr spc="-10" dirty="0"/>
              <a:t>tworzenie</a:t>
            </a:r>
            <a:r>
              <a:rPr spc="-5" dirty="0"/>
              <a:t> tekstu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67849"/>
            <a:ext cx="9580880" cy="2713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D. </a:t>
            </a:r>
            <a:r>
              <a:rPr sz="2400" spc="-15" dirty="0">
                <a:latin typeface="Calibri"/>
                <a:cs typeface="Calibri"/>
              </a:rPr>
              <a:t>Proszę, wykorzystując zapisy </a:t>
            </a:r>
            <a:r>
              <a:rPr sz="2400" spc="-5" dirty="0">
                <a:latin typeface="Calibri"/>
                <a:cs typeface="Calibri"/>
              </a:rPr>
              <a:t>wylosowanego punkt planu </a:t>
            </a:r>
            <a:r>
              <a:rPr sz="2400" spc="-10" dirty="0">
                <a:latin typeface="Calibri"/>
                <a:cs typeface="Calibri"/>
              </a:rPr>
              <a:t>uszczegółowionego </a:t>
            </a:r>
            <a:r>
              <a:rPr sz="2400" spc="-15" dirty="0">
                <a:latin typeface="Calibri"/>
                <a:cs typeface="Calibri"/>
              </a:rPr>
              <a:t>oraz </a:t>
            </a:r>
            <a:r>
              <a:rPr sz="2400" spc="-5" dirty="0">
                <a:latin typeface="Calibri"/>
                <a:cs typeface="Calibri"/>
              </a:rPr>
              <a:t>zapisane  </a:t>
            </a:r>
            <a:r>
              <a:rPr sz="2400" spc="-10" dirty="0">
                <a:latin typeface="Calibri"/>
                <a:cs typeface="Calibri"/>
              </a:rPr>
              <a:t>informacje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0" dirty="0">
                <a:latin typeface="Calibri"/>
                <a:cs typeface="Calibri"/>
              </a:rPr>
              <a:t>słownictwo, zredagować część </a:t>
            </a:r>
            <a:r>
              <a:rPr sz="2400" spc="-15" dirty="0">
                <a:latin typeface="Calibri"/>
                <a:cs typeface="Calibri"/>
              </a:rPr>
              <a:t>kompozycyjną </a:t>
            </a:r>
            <a:r>
              <a:rPr sz="2400" spc="-10" dirty="0">
                <a:latin typeface="Calibri"/>
                <a:cs typeface="Calibri"/>
              </a:rPr>
              <a:t>szkicu </a:t>
            </a:r>
            <a:r>
              <a:rPr sz="2400" spc="-5" dirty="0">
                <a:latin typeface="Calibri"/>
                <a:cs typeface="Calibri"/>
              </a:rPr>
              <a:t>krytycznego </a:t>
            </a:r>
            <a:r>
              <a:rPr sz="2400" spc="5" dirty="0">
                <a:latin typeface="Calibri"/>
                <a:cs typeface="Calibri"/>
              </a:rPr>
              <a:t>(jedna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osoba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w grupie – </a:t>
            </a:r>
            <a:r>
              <a:rPr sz="2400" spc="-5" dirty="0">
                <a:latin typeface="Calibri"/>
                <a:cs typeface="Calibri"/>
              </a:rPr>
              <a:t>jeden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akapit).</a:t>
            </a:r>
            <a:endParaRPr sz="2400" dirty="0">
              <a:latin typeface="Calibri"/>
              <a:cs typeface="Calibri"/>
            </a:endParaRPr>
          </a:p>
          <a:p>
            <a:pPr marL="12700" marR="342900">
              <a:lnSpc>
                <a:spcPct val="100000"/>
              </a:lnSpc>
              <a:spcBef>
                <a:spcPts val="850"/>
              </a:spcBef>
            </a:pPr>
            <a:r>
              <a:rPr sz="2400" spc="-5" dirty="0">
                <a:latin typeface="Calibri"/>
                <a:cs typeface="Calibri"/>
              </a:rPr>
              <a:t>Punkt planu </a:t>
            </a:r>
            <a:r>
              <a:rPr sz="2400" spc="-15" dirty="0">
                <a:latin typeface="Calibri"/>
                <a:cs typeface="Calibri"/>
              </a:rPr>
              <a:t>ramowego </a:t>
            </a:r>
            <a:r>
              <a:rPr sz="2400" spc="-20" dirty="0">
                <a:latin typeface="Calibri"/>
                <a:cs typeface="Calibri"/>
              </a:rPr>
              <a:t>może </a:t>
            </a:r>
            <a:r>
              <a:rPr sz="2400" spc="-15" dirty="0">
                <a:latin typeface="Calibri"/>
                <a:cs typeface="Calibri"/>
              </a:rPr>
              <a:t>stać </a:t>
            </a:r>
            <a:r>
              <a:rPr sz="2400" spc="-5" dirty="0">
                <a:latin typeface="Calibri"/>
                <a:cs typeface="Calibri"/>
              </a:rPr>
              <a:t>się wypowiedzeniem </a:t>
            </a:r>
            <a:r>
              <a:rPr sz="2400" spc="-10" dirty="0">
                <a:latin typeface="Calibri"/>
                <a:cs typeface="Calibri"/>
              </a:rPr>
              <a:t>tematowym </a:t>
            </a:r>
            <a:r>
              <a:rPr sz="2400" spc="-5" dirty="0">
                <a:latin typeface="Calibri"/>
                <a:cs typeface="Calibri"/>
              </a:rPr>
              <a:t>akapitu,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podpunkty  </a:t>
            </a:r>
            <a:r>
              <a:rPr sz="2400" spc="-15" dirty="0">
                <a:latin typeface="Calibri"/>
                <a:cs typeface="Calibri"/>
              </a:rPr>
              <a:t>szczegółowe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0" dirty="0">
                <a:latin typeface="Calibri"/>
                <a:cs typeface="Calibri"/>
              </a:rPr>
              <a:t>posłużyć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10" dirty="0">
                <a:latin typeface="Calibri"/>
                <a:cs typeface="Calibri"/>
              </a:rPr>
              <a:t>rozwinięcia </a:t>
            </a:r>
            <a:r>
              <a:rPr sz="2400" spc="-5" dirty="0">
                <a:latin typeface="Calibri"/>
                <a:cs typeface="Calibri"/>
              </a:rPr>
              <a:t>wypowiedzenia </a:t>
            </a:r>
            <a:r>
              <a:rPr sz="2400" spc="-15" dirty="0">
                <a:latin typeface="Calibri"/>
                <a:cs typeface="Calibri"/>
              </a:rPr>
              <a:t>tematowego, </a:t>
            </a:r>
            <a:r>
              <a:rPr sz="2400" spc="-5" dirty="0">
                <a:latin typeface="Calibri"/>
                <a:cs typeface="Calibri"/>
              </a:rPr>
              <a:t>podania </a:t>
            </a:r>
            <a:r>
              <a:rPr sz="2400" spc="-20" dirty="0">
                <a:latin typeface="Calibri"/>
                <a:cs typeface="Calibri"/>
              </a:rPr>
              <a:t>przykładów,  </a:t>
            </a:r>
            <a:r>
              <a:rPr sz="2400" spc="-10" dirty="0">
                <a:latin typeface="Calibri"/>
                <a:cs typeface="Calibri"/>
              </a:rPr>
              <a:t>odwołania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30" dirty="0">
                <a:latin typeface="Calibri"/>
                <a:cs typeface="Calibri"/>
              </a:rPr>
              <a:t>tekstów.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4084999"/>
            <a:ext cx="7000240" cy="105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Od </a:t>
            </a:r>
            <a:r>
              <a:rPr sz="3600" spc="-15" dirty="0"/>
              <a:t>tekstów </a:t>
            </a:r>
            <a:r>
              <a:rPr sz="3600" spc="-5" dirty="0"/>
              <a:t>literackich </a:t>
            </a:r>
            <a:r>
              <a:rPr sz="3600" dirty="0"/>
              <a:t>do </a:t>
            </a:r>
            <a:r>
              <a:rPr sz="3600" spc="-5" dirty="0"/>
              <a:t>tekstu </a:t>
            </a:r>
            <a:r>
              <a:rPr sz="3600" dirty="0"/>
              <a:t>własnego</a:t>
            </a:r>
            <a:r>
              <a:rPr sz="3600" spc="-40" dirty="0"/>
              <a:t> </a:t>
            </a:r>
            <a:r>
              <a:rPr sz="3600" dirty="0"/>
              <a:t>–</a:t>
            </a:r>
            <a:endParaRPr sz="3600"/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10" dirty="0">
                <a:solidFill>
                  <a:srgbClr val="706F6F"/>
                </a:solidFill>
              </a:rPr>
              <a:t>tworzenie </a:t>
            </a:r>
            <a:r>
              <a:rPr dirty="0">
                <a:solidFill>
                  <a:srgbClr val="706F6F"/>
                </a:solidFill>
              </a:rPr>
              <a:t>szkicu</a:t>
            </a:r>
            <a:r>
              <a:rPr spc="5" dirty="0">
                <a:solidFill>
                  <a:srgbClr val="706F6F"/>
                </a:solidFill>
              </a:rPr>
              <a:t> </a:t>
            </a:r>
            <a:r>
              <a:rPr dirty="0">
                <a:solidFill>
                  <a:srgbClr val="706F6F"/>
                </a:solidFill>
              </a:rPr>
              <a:t>krytycznego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46120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Rodzaje akapitów </a:t>
            </a:r>
            <a:r>
              <a:rPr dirty="0"/>
              <a:t>-</a:t>
            </a:r>
            <a:r>
              <a:rPr spc="5" dirty="0"/>
              <a:t> </a:t>
            </a:r>
            <a:r>
              <a:rPr dirty="0"/>
              <a:t>przypomnienie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67849"/>
            <a:ext cx="9918700" cy="4007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7620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Akapity analityczne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10" dirty="0">
                <a:latin typeface="Calibri"/>
                <a:cs typeface="Calibri"/>
              </a:rPr>
              <a:t>wprowadzają </a:t>
            </a:r>
            <a:r>
              <a:rPr sz="2000" spc="-5" dirty="0">
                <a:latin typeface="Calibri"/>
                <a:cs typeface="Calibri"/>
              </a:rPr>
              <a:t>nową </a:t>
            </a:r>
            <a:r>
              <a:rPr sz="2000" spc="-15" dirty="0">
                <a:latin typeface="Calibri"/>
                <a:cs typeface="Calibri"/>
              </a:rPr>
              <a:t>myśl, </a:t>
            </a:r>
            <a:r>
              <a:rPr sz="2000" spc="-5" dirty="0">
                <a:latin typeface="Calibri"/>
                <a:cs typeface="Calibri"/>
              </a:rPr>
              <a:t>wypowiedzenie </a:t>
            </a:r>
            <a:r>
              <a:rPr sz="2000" spc="-15" dirty="0">
                <a:latin typeface="Calibri"/>
                <a:cs typeface="Calibri"/>
              </a:rPr>
              <a:t>tematowe, </a:t>
            </a:r>
            <a:r>
              <a:rPr sz="2000" spc="-10" dirty="0">
                <a:latin typeface="Calibri"/>
                <a:cs typeface="Calibri"/>
              </a:rPr>
              <a:t>zawierające  stwierdzenie ogólne, </a:t>
            </a:r>
            <a:r>
              <a:rPr sz="2000" spc="-15" dirty="0">
                <a:latin typeface="Calibri"/>
                <a:cs typeface="Calibri"/>
              </a:rPr>
              <a:t>które </a:t>
            </a:r>
            <a:r>
              <a:rPr sz="2000" spc="-5" dirty="0">
                <a:latin typeface="Calibri"/>
                <a:cs typeface="Calibri"/>
              </a:rPr>
              <a:t>nadaje </a:t>
            </a:r>
            <a:r>
              <a:rPr sz="2000" spc="-10" dirty="0">
                <a:latin typeface="Calibri"/>
                <a:cs typeface="Calibri"/>
              </a:rPr>
              <a:t>porządkujący </a:t>
            </a:r>
            <a:r>
              <a:rPr sz="2000" spc="-5" dirty="0">
                <a:latin typeface="Calibri"/>
                <a:cs typeface="Calibri"/>
              </a:rPr>
              <a:t>sens </a:t>
            </a:r>
            <a:r>
              <a:rPr sz="2000" spc="-10" dirty="0">
                <a:latin typeface="Calibri"/>
                <a:cs typeface="Calibri"/>
              </a:rPr>
              <a:t>bardziej </a:t>
            </a:r>
            <a:r>
              <a:rPr sz="2000" spc="-15" dirty="0">
                <a:latin typeface="Calibri"/>
                <a:cs typeface="Calibri"/>
              </a:rPr>
              <a:t>szczegółowym </a:t>
            </a:r>
            <a:r>
              <a:rPr sz="2000" spc="-5" dirty="0">
                <a:latin typeface="Calibri"/>
                <a:cs typeface="Calibri"/>
              </a:rPr>
              <a:t>treściom  </a:t>
            </a:r>
            <a:r>
              <a:rPr sz="2000" spc="-15" dirty="0">
                <a:latin typeface="Calibri"/>
                <a:cs typeface="Calibri"/>
              </a:rPr>
              <a:t>rozwijanym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20" dirty="0">
                <a:latin typeface="Calibri"/>
                <a:cs typeface="Calibri"/>
              </a:rPr>
              <a:t>kolejnych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zdaniach.</a:t>
            </a:r>
            <a:endParaRPr sz="2000">
              <a:latin typeface="Calibri"/>
              <a:cs typeface="Calibri"/>
            </a:endParaRPr>
          </a:p>
          <a:p>
            <a:pPr marL="241300" marR="27813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1300" algn="l"/>
              </a:tabLst>
            </a:pP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Akapity 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syntetyczne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wypowiedzenie </a:t>
            </a:r>
            <a:r>
              <a:rPr sz="2000" spc="-15" dirty="0">
                <a:latin typeface="Calibri"/>
                <a:cs typeface="Calibri"/>
              </a:rPr>
              <a:t>tematowe zamieszczone </a:t>
            </a:r>
            <a:r>
              <a:rPr sz="2000" spc="-10" dirty="0">
                <a:latin typeface="Calibri"/>
                <a:cs typeface="Calibri"/>
              </a:rPr>
              <a:t>jest </a:t>
            </a:r>
            <a:r>
              <a:rPr sz="2000" spc="-5" dirty="0">
                <a:latin typeface="Calibri"/>
                <a:cs typeface="Calibri"/>
              </a:rPr>
              <a:t>na </a:t>
            </a:r>
            <a:r>
              <a:rPr sz="2000" spc="-15" dirty="0">
                <a:latin typeface="Calibri"/>
                <a:cs typeface="Calibri"/>
              </a:rPr>
              <a:t>końcu, </a:t>
            </a:r>
            <a:r>
              <a:rPr sz="2000" spc="-5" dirty="0">
                <a:latin typeface="Calibri"/>
                <a:cs typeface="Calibri"/>
              </a:rPr>
              <a:t>pełni  </a:t>
            </a:r>
            <a:r>
              <a:rPr sz="2000" spc="-15" dirty="0">
                <a:latin typeface="Calibri"/>
                <a:cs typeface="Calibri"/>
              </a:rPr>
              <a:t>wówczas rolę </a:t>
            </a:r>
            <a:r>
              <a:rPr sz="2000" spc="-5" dirty="0">
                <a:latin typeface="Calibri"/>
                <a:cs typeface="Calibri"/>
              </a:rPr>
              <a:t>wniosku, </a:t>
            </a:r>
            <a:r>
              <a:rPr sz="2000" spc="-15" dirty="0">
                <a:latin typeface="Calibri"/>
                <a:cs typeface="Calibri"/>
              </a:rPr>
              <a:t>którego </a:t>
            </a:r>
            <a:r>
              <a:rPr sz="2000" spc="-10" dirty="0">
                <a:latin typeface="Calibri"/>
                <a:cs typeface="Calibri"/>
              </a:rPr>
              <a:t>przesłanki </a:t>
            </a:r>
            <a:r>
              <a:rPr sz="2000" spc="-15" dirty="0">
                <a:latin typeface="Calibri"/>
                <a:cs typeface="Calibri"/>
              </a:rPr>
              <a:t>zawarte </a:t>
            </a:r>
            <a:r>
              <a:rPr sz="2000" spc="-5" dirty="0">
                <a:latin typeface="Calibri"/>
                <a:cs typeface="Calibri"/>
              </a:rPr>
              <a:t>są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10" dirty="0">
                <a:latin typeface="Calibri"/>
                <a:cs typeface="Calibri"/>
              </a:rPr>
              <a:t>rozwinięciu, </a:t>
            </a:r>
            <a:r>
              <a:rPr sz="2000" spc="-5" dirty="0">
                <a:latin typeface="Calibri"/>
                <a:cs typeface="Calibri"/>
              </a:rPr>
              <a:t>lub </a:t>
            </a:r>
            <a:r>
              <a:rPr sz="2000" spc="-25" dirty="0">
                <a:latin typeface="Calibri"/>
                <a:cs typeface="Calibri"/>
              </a:rPr>
              <a:t>puenty, </a:t>
            </a:r>
            <a:r>
              <a:rPr sz="2000" spc="-15" dirty="0">
                <a:latin typeface="Calibri"/>
                <a:cs typeface="Calibri"/>
              </a:rPr>
              <a:t>efektownie  zamykającej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wywód.</a:t>
            </a:r>
            <a:endParaRPr sz="2000">
              <a:latin typeface="Calibri"/>
              <a:cs typeface="Calibri"/>
            </a:endParaRPr>
          </a:p>
          <a:p>
            <a:pPr marL="241300" marR="68326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1300" algn="l"/>
              </a:tabLst>
            </a:pP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Akapity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łącznikowe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nie </a:t>
            </a:r>
            <a:r>
              <a:rPr sz="2000" spc="-15" dirty="0">
                <a:latin typeface="Calibri"/>
                <a:cs typeface="Calibri"/>
              </a:rPr>
              <a:t>zawierają </a:t>
            </a:r>
            <a:r>
              <a:rPr sz="2000" spc="-10" dirty="0">
                <a:latin typeface="Calibri"/>
                <a:cs typeface="Calibri"/>
              </a:rPr>
              <a:t>nowych </a:t>
            </a:r>
            <a:r>
              <a:rPr sz="2000" spc="-15" dirty="0">
                <a:latin typeface="Calibri"/>
                <a:cs typeface="Calibri"/>
              </a:rPr>
              <a:t>myśli, </a:t>
            </a:r>
            <a:r>
              <a:rPr sz="2000" spc="-10" dirty="0">
                <a:latin typeface="Calibri"/>
                <a:cs typeface="Calibri"/>
              </a:rPr>
              <a:t>ponieważ </a:t>
            </a:r>
            <a:r>
              <a:rPr sz="2000" spc="-5" dirty="0">
                <a:latin typeface="Calibri"/>
                <a:cs typeface="Calibri"/>
              </a:rPr>
              <a:t>służą do spajania </a:t>
            </a:r>
            <a:r>
              <a:rPr sz="2000" spc="-10" dirty="0">
                <a:latin typeface="Calibri"/>
                <a:cs typeface="Calibri"/>
              </a:rPr>
              <a:t>większych  części tekstu. </a:t>
            </a:r>
            <a:r>
              <a:rPr sz="2000" dirty="0">
                <a:latin typeface="Calibri"/>
                <a:cs typeface="Calibri"/>
              </a:rPr>
              <a:t>Mogą </a:t>
            </a:r>
            <a:r>
              <a:rPr sz="2000" spc="-10" dirty="0">
                <a:latin typeface="Calibri"/>
                <a:cs typeface="Calibri"/>
              </a:rPr>
              <a:t>również </a:t>
            </a:r>
            <a:r>
              <a:rPr sz="2000" spc="-5" dirty="0">
                <a:latin typeface="Calibri"/>
                <a:cs typeface="Calibri"/>
              </a:rPr>
              <a:t>podsumowywać jakieś </a:t>
            </a:r>
            <a:r>
              <a:rPr sz="2000" spc="-10" dirty="0">
                <a:latin typeface="Calibri"/>
                <a:cs typeface="Calibri"/>
              </a:rPr>
              <a:t>fragmenty </a:t>
            </a:r>
            <a:r>
              <a:rPr sz="2000" spc="-20" dirty="0">
                <a:latin typeface="Calibri"/>
                <a:cs typeface="Calibri"/>
              </a:rPr>
              <a:t>rozważań </a:t>
            </a:r>
            <a:r>
              <a:rPr sz="2000" spc="-5" dirty="0">
                <a:latin typeface="Calibri"/>
                <a:cs typeface="Calibri"/>
              </a:rPr>
              <a:t>bądź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stanowić</a:t>
            </a:r>
            <a:endParaRPr sz="2000">
              <a:latin typeface="Calibri"/>
              <a:cs typeface="Calibri"/>
            </a:endParaRPr>
          </a:p>
          <a:p>
            <a:pPr marL="241300" marR="508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wprowadzenie </a:t>
            </a:r>
            <a:r>
              <a:rPr sz="2000" spc="-5" dirty="0">
                <a:latin typeface="Calibri"/>
                <a:cs typeface="Calibri"/>
              </a:rPr>
              <a:t>do </a:t>
            </a:r>
            <a:r>
              <a:rPr sz="2000" spc="-10" dirty="0">
                <a:latin typeface="Calibri"/>
                <a:cs typeface="Calibri"/>
              </a:rPr>
              <a:t>fragmentów </a:t>
            </a:r>
            <a:r>
              <a:rPr sz="2000" spc="-5" dirty="0">
                <a:latin typeface="Calibri"/>
                <a:cs typeface="Calibri"/>
              </a:rPr>
              <a:t>po nich </a:t>
            </a:r>
            <a:r>
              <a:rPr sz="2000" spc="-10" dirty="0">
                <a:latin typeface="Calibri"/>
                <a:cs typeface="Calibri"/>
              </a:rPr>
              <a:t>następujących. </a:t>
            </a:r>
            <a:r>
              <a:rPr sz="2000" spc="-5" dirty="0">
                <a:latin typeface="Calibri"/>
                <a:cs typeface="Calibri"/>
              </a:rPr>
              <a:t>Są </a:t>
            </a:r>
            <a:r>
              <a:rPr sz="2000" spc="-15" dirty="0">
                <a:latin typeface="Calibri"/>
                <a:cs typeface="Calibri"/>
              </a:rPr>
              <a:t>zazwyczaj </a:t>
            </a:r>
            <a:r>
              <a:rPr sz="2000" spc="-20" dirty="0">
                <a:latin typeface="Calibri"/>
                <a:cs typeface="Calibri"/>
              </a:rPr>
              <a:t>krótsze </a:t>
            </a:r>
            <a:r>
              <a:rPr sz="2000" spc="-5" dirty="0">
                <a:latin typeface="Calibri"/>
                <a:cs typeface="Calibri"/>
              </a:rPr>
              <a:t>od </a:t>
            </a:r>
            <a:r>
              <a:rPr sz="2000" spc="-30" dirty="0">
                <a:latin typeface="Calibri"/>
                <a:cs typeface="Calibri"/>
              </a:rPr>
              <a:t>akapitów, </a:t>
            </a:r>
            <a:r>
              <a:rPr sz="2000" spc="-15" dirty="0">
                <a:latin typeface="Calibri"/>
                <a:cs typeface="Calibri"/>
              </a:rPr>
              <a:t>które  </a:t>
            </a:r>
            <a:r>
              <a:rPr sz="2000" spc="-5" dirty="0">
                <a:latin typeface="Calibri"/>
                <a:cs typeface="Calibri"/>
              </a:rPr>
              <a:t>je</a:t>
            </a:r>
            <a:r>
              <a:rPr sz="2000" spc="-10" dirty="0">
                <a:latin typeface="Calibri"/>
                <a:cs typeface="Calibri"/>
              </a:rPr>
              <a:t> otaczają.</a:t>
            </a:r>
            <a:endParaRPr sz="2000">
              <a:latin typeface="Calibri"/>
              <a:cs typeface="Calibri"/>
            </a:endParaRPr>
          </a:p>
          <a:p>
            <a:pPr marL="241300" marR="44323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1300" algn="l"/>
              </a:tabLst>
            </a:pP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Akapity synonimiczne </a:t>
            </a:r>
            <a:r>
              <a:rPr sz="2000" spc="-15" dirty="0">
                <a:latin typeface="Calibri"/>
                <a:cs typeface="Calibri"/>
              </a:rPr>
              <a:t>także </a:t>
            </a:r>
            <a:r>
              <a:rPr sz="2000" spc="-5" dirty="0">
                <a:latin typeface="Calibri"/>
                <a:cs typeface="Calibri"/>
              </a:rPr>
              <a:t>nie </a:t>
            </a:r>
            <a:r>
              <a:rPr sz="2000" spc="-15" dirty="0">
                <a:latin typeface="Calibri"/>
                <a:cs typeface="Calibri"/>
              </a:rPr>
              <a:t>zawierają </a:t>
            </a:r>
            <a:r>
              <a:rPr sz="2000" spc="-10" dirty="0">
                <a:latin typeface="Calibri"/>
                <a:cs typeface="Calibri"/>
              </a:rPr>
              <a:t>nowych </a:t>
            </a:r>
            <a:r>
              <a:rPr sz="2000" spc="-15" dirty="0">
                <a:latin typeface="Calibri"/>
                <a:cs typeface="Calibri"/>
              </a:rPr>
              <a:t>myśli, </a:t>
            </a:r>
            <a:r>
              <a:rPr sz="2000" spc="-5" dirty="0">
                <a:latin typeface="Calibri"/>
                <a:cs typeface="Calibri"/>
              </a:rPr>
              <a:t>bo </a:t>
            </a:r>
            <a:r>
              <a:rPr sz="2000" dirty="0">
                <a:latin typeface="Calibri"/>
                <a:cs typeface="Calibri"/>
              </a:rPr>
              <a:t>mają </a:t>
            </a:r>
            <a:r>
              <a:rPr sz="2000" spc="-5" dirty="0">
                <a:latin typeface="Calibri"/>
                <a:cs typeface="Calibri"/>
              </a:rPr>
              <a:t>na </a:t>
            </a:r>
            <a:r>
              <a:rPr sz="2000" dirty="0">
                <a:latin typeface="Calibri"/>
                <a:cs typeface="Calibri"/>
              </a:rPr>
              <a:t>celu </a:t>
            </a:r>
            <a:r>
              <a:rPr sz="2000" spc="-15" dirty="0">
                <a:latin typeface="Calibri"/>
                <a:cs typeface="Calibri"/>
              </a:rPr>
              <a:t>sparafrazowanie,  przekazanie </a:t>
            </a:r>
            <a:r>
              <a:rPr sz="2000" spc="-10" dirty="0">
                <a:latin typeface="Calibri"/>
                <a:cs typeface="Calibri"/>
              </a:rPr>
              <a:t>innymi słowami </a:t>
            </a:r>
            <a:r>
              <a:rPr sz="2000" spc="-15" dirty="0">
                <a:latin typeface="Calibri"/>
                <a:cs typeface="Calibri"/>
              </a:rPr>
              <a:t>myśli </a:t>
            </a:r>
            <a:r>
              <a:rPr sz="2000" spc="-5" dirty="0">
                <a:latin typeface="Calibri"/>
                <a:cs typeface="Calibri"/>
              </a:rPr>
              <a:t>znajdującej się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5" dirty="0">
                <a:latin typeface="Calibri"/>
                <a:cs typeface="Calibri"/>
              </a:rPr>
              <a:t>akapicie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poprzedzającym.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75863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Tworzenie </a:t>
            </a:r>
            <a:r>
              <a:rPr dirty="0"/>
              <a:t>szkicu krytycznego – </a:t>
            </a:r>
            <a:r>
              <a:rPr spc="-10" dirty="0"/>
              <a:t>terminy </a:t>
            </a:r>
            <a:r>
              <a:rPr dirty="0"/>
              <a:t>i </a:t>
            </a:r>
            <a:r>
              <a:rPr spc="-10" dirty="0"/>
              <a:t>środki</a:t>
            </a:r>
            <a:r>
              <a:rPr spc="20" dirty="0"/>
              <a:t> </a:t>
            </a:r>
            <a:r>
              <a:rPr spc="-15" dirty="0"/>
              <a:t>językowe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67849"/>
            <a:ext cx="9892665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E. </a:t>
            </a:r>
            <a:r>
              <a:rPr sz="2000" spc="-20" dirty="0">
                <a:latin typeface="Calibri"/>
                <a:cs typeface="Calibri"/>
              </a:rPr>
              <a:t>Proszę </a:t>
            </a:r>
            <a:r>
              <a:rPr sz="2000" spc="-10" dirty="0">
                <a:latin typeface="Calibri"/>
                <a:cs typeface="Calibri"/>
              </a:rPr>
              <a:t>przeanalizować zredagowane </a:t>
            </a:r>
            <a:r>
              <a:rPr sz="2000" spc="-5" dirty="0">
                <a:latin typeface="Calibri"/>
                <a:cs typeface="Calibri"/>
              </a:rPr>
              <a:t>akapity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0" dirty="0">
                <a:latin typeface="Calibri"/>
                <a:cs typeface="Calibri"/>
              </a:rPr>
              <a:t>połączyć </a:t>
            </a:r>
            <a:r>
              <a:rPr sz="2000" spc="-5" dirty="0">
                <a:latin typeface="Calibri"/>
                <a:cs typeface="Calibri"/>
              </a:rPr>
              <a:t>je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5" dirty="0">
                <a:latin typeface="Calibri"/>
                <a:cs typeface="Calibri"/>
              </a:rPr>
              <a:t>logiczną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spójną całość treściową,  </a:t>
            </a:r>
            <a:r>
              <a:rPr sz="2000" spc="-15" dirty="0">
                <a:latin typeface="Calibri"/>
                <a:cs typeface="Calibri"/>
              </a:rPr>
              <a:t>dokonać </a:t>
            </a:r>
            <a:r>
              <a:rPr sz="2000" spc="-20" dirty="0">
                <a:latin typeface="Calibri"/>
                <a:cs typeface="Calibri"/>
              </a:rPr>
              <a:t>korekt </a:t>
            </a:r>
            <a:r>
              <a:rPr sz="2000" spc="-15" dirty="0">
                <a:latin typeface="Calibri"/>
                <a:cs typeface="Calibri"/>
              </a:rPr>
              <a:t>językowych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0" dirty="0">
                <a:latin typeface="Calibri"/>
                <a:cs typeface="Calibri"/>
              </a:rPr>
              <a:t>stylistycznych, zwracając uwagę </a:t>
            </a:r>
            <a:r>
              <a:rPr sz="2000" spc="-5" dirty="0">
                <a:latin typeface="Calibri"/>
                <a:cs typeface="Calibri"/>
              </a:rPr>
              <a:t>na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słownictwo:</a:t>
            </a:r>
            <a:endParaRPr sz="2000">
              <a:latin typeface="Calibri"/>
              <a:cs typeface="Calibri"/>
            </a:endParaRPr>
          </a:p>
          <a:p>
            <a:pPr marL="372110" marR="279400" indent="-228600">
              <a:lnSpc>
                <a:spcPct val="100000"/>
              </a:lnSpc>
              <a:buChar char="•"/>
              <a:tabLst>
                <a:tab pos="372745" algn="l"/>
              </a:tabLst>
            </a:pPr>
            <a:r>
              <a:rPr sz="2000" spc="-15" dirty="0">
                <a:latin typeface="Calibri"/>
                <a:cs typeface="Calibri"/>
              </a:rPr>
              <a:t>wykorzystanie </a:t>
            </a:r>
            <a:r>
              <a:rPr sz="2000" spc="-5" dirty="0">
                <a:latin typeface="Calibri"/>
                <a:cs typeface="Calibri"/>
              </a:rPr>
              <a:t>słownictwa </a:t>
            </a:r>
            <a:r>
              <a:rPr sz="2000" spc="-10" dirty="0">
                <a:latin typeface="Calibri"/>
                <a:cs typeface="Calibri"/>
              </a:rPr>
              <a:t>związanego </a:t>
            </a:r>
            <a:r>
              <a:rPr sz="2000" dirty="0">
                <a:latin typeface="Calibri"/>
                <a:cs typeface="Calibri"/>
              </a:rPr>
              <a:t>z </a:t>
            </a:r>
            <a:r>
              <a:rPr sz="2000" spc="-10" dirty="0">
                <a:latin typeface="Calibri"/>
                <a:cs typeface="Calibri"/>
              </a:rPr>
              <a:t>tematem </a:t>
            </a:r>
            <a:r>
              <a:rPr sz="2000" spc="-35" dirty="0">
                <a:latin typeface="Calibri"/>
                <a:cs typeface="Calibri"/>
              </a:rPr>
              <a:t>pracy, </a:t>
            </a:r>
            <a:r>
              <a:rPr sz="2000" dirty="0">
                <a:latin typeface="Calibri"/>
                <a:cs typeface="Calibri"/>
              </a:rPr>
              <a:t>epoką, </a:t>
            </a:r>
            <a:r>
              <a:rPr sz="2000" spc="-5" dirty="0">
                <a:latin typeface="Calibri"/>
                <a:cs typeface="Calibri"/>
              </a:rPr>
              <a:t>prądem </a:t>
            </a:r>
            <a:r>
              <a:rPr sz="2000" spc="-10" dirty="0">
                <a:latin typeface="Calibri"/>
                <a:cs typeface="Calibri"/>
              </a:rPr>
              <a:t>artystycznym </a:t>
            </a:r>
            <a:r>
              <a:rPr sz="2000" spc="-5" dirty="0">
                <a:latin typeface="Calibri"/>
                <a:cs typeface="Calibri"/>
              </a:rPr>
              <a:t>itp.,  </a:t>
            </a:r>
            <a:r>
              <a:rPr sz="2000" spc="-25" dirty="0">
                <a:latin typeface="Calibri"/>
                <a:cs typeface="Calibri"/>
              </a:rPr>
              <a:t>ze </a:t>
            </a:r>
            <a:r>
              <a:rPr sz="2000" spc="-20" dirty="0">
                <a:latin typeface="Calibri"/>
                <a:cs typeface="Calibri"/>
              </a:rPr>
              <a:t>szczególnym </a:t>
            </a:r>
            <a:r>
              <a:rPr sz="2000" spc="-5" dirty="0">
                <a:latin typeface="Calibri"/>
                <a:cs typeface="Calibri"/>
              </a:rPr>
              <a:t>uwzględnieniem </a:t>
            </a:r>
            <a:r>
              <a:rPr sz="2000" dirty="0">
                <a:latin typeface="Calibri"/>
                <a:cs typeface="Calibri"/>
              </a:rPr>
              <a:t>i wyjaśnieniem </a:t>
            </a:r>
            <a:r>
              <a:rPr sz="2000" spc="-5" dirty="0">
                <a:latin typeface="Calibri"/>
                <a:cs typeface="Calibri"/>
              </a:rPr>
              <a:t>pojęć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abstrakcyjnych.</a:t>
            </a:r>
            <a:endParaRPr sz="2000">
              <a:latin typeface="Calibri"/>
              <a:cs typeface="Calibri"/>
            </a:endParaRPr>
          </a:p>
          <a:p>
            <a:pPr marL="372110" indent="-229235">
              <a:lnSpc>
                <a:spcPct val="100000"/>
              </a:lnSpc>
              <a:buChar char="•"/>
              <a:tabLst>
                <a:tab pos="372745" algn="l"/>
              </a:tabLst>
            </a:pPr>
            <a:r>
              <a:rPr sz="2000" spc="-10" dirty="0">
                <a:latin typeface="Calibri"/>
                <a:cs typeface="Calibri"/>
              </a:rPr>
              <a:t>użycie </a:t>
            </a:r>
            <a:r>
              <a:rPr sz="2000" spc="-15" dirty="0">
                <a:latin typeface="Calibri"/>
                <a:cs typeface="Calibri"/>
              </a:rPr>
              <a:t>wyrazów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określeń </a:t>
            </a:r>
            <a:r>
              <a:rPr sz="2000" spc="-15" dirty="0">
                <a:latin typeface="Calibri"/>
                <a:cs typeface="Calibri"/>
              </a:rPr>
              <a:t>bliskoznacznych </a:t>
            </a:r>
            <a:r>
              <a:rPr sz="2000" spc="-5" dirty="0">
                <a:latin typeface="Calibri"/>
                <a:cs typeface="Calibri"/>
              </a:rPr>
              <a:t>do </a:t>
            </a:r>
            <a:r>
              <a:rPr sz="2000" spc="-15" dirty="0">
                <a:latin typeface="Calibri"/>
                <a:cs typeface="Calibri"/>
              </a:rPr>
              <a:t>często </a:t>
            </a:r>
            <a:r>
              <a:rPr sz="2000" spc="-10" dirty="0">
                <a:latin typeface="Calibri"/>
                <a:cs typeface="Calibri"/>
              </a:rPr>
              <a:t>występujących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10" dirty="0">
                <a:latin typeface="Calibri"/>
                <a:cs typeface="Calibri"/>
              </a:rPr>
              <a:t>pracy </a:t>
            </a:r>
            <a:r>
              <a:rPr sz="2000" spc="-5" dirty="0">
                <a:latin typeface="Calibri"/>
                <a:cs typeface="Calibri"/>
              </a:rPr>
              <a:t>słów (np.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autor</a:t>
            </a:r>
            <a:endParaRPr sz="2000">
              <a:latin typeface="Calibri"/>
              <a:cs typeface="Calibri"/>
            </a:endParaRPr>
          </a:p>
          <a:p>
            <a:pPr marL="372110" marR="332105">
              <a:lnSpc>
                <a:spcPct val="100000"/>
              </a:lnSpc>
            </a:pPr>
            <a:r>
              <a:rPr sz="2000" i="1" dirty="0">
                <a:latin typeface="Calibri"/>
                <a:cs typeface="Calibri"/>
              </a:rPr>
              <a:t>– </a:t>
            </a:r>
            <a:r>
              <a:rPr sz="2000" i="1" spc="-5" dirty="0">
                <a:latin typeface="Calibri"/>
                <a:cs typeface="Calibri"/>
              </a:rPr>
              <a:t>pisarz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i="1" spc="-10" dirty="0">
                <a:latin typeface="Calibri"/>
                <a:cs typeface="Calibri"/>
              </a:rPr>
              <a:t>poeta, artysta, </a:t>
            </a:r>
            <a:r>
              <a:rPr sz="2000" i="1" spc="-5" dirty="0">
                <a:latin typeface="Calibri"/>
                <a:cs typeface="Calibri"/>
              </a:rPr>
              <a:t>twórca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itd.; </a:t>
            </a:r>
            <a:r>
              <a:rPr sz="2000" i="1" spc="-5" dirty="0">
                <a:latin typeface="Calibri"/>
                <a:cs typeface="Calibri"/>
              </a:rPr>
              <a:t>utwór </a:t>
            </a:r>
            <a:r>
              <a:rPr sz="2000" i="1" dirty="0">
                <a:latin typeface="Calibri"/>
                <a:cs typeface="Calibri"/>
              </a:rPr>
              <a:t>– </a:t>
            </a:r>
            <a:r>
              <a:rPr sz="2000" i="1" spc="-15" dirty="0">
                <a:latin typeface="Calibri"/>
                <a:cs typeface="Calibri"/>
              </a:rPr>
              <a:t>tekst, </a:t>
            </a:r>
            <a:r>
              <a:rPr sz="2000" i="1" spc="-10" dirty="0">
                <a:latin typeface="Calibri"/>
                <a:cs typeface="Calibri"/>
              </a:rPr>
              <a:t>dzieło, </a:t>
            </a:r>
            <a:r>
              <a:rPr sz="2000" i="1" spc="-5" dirty="0">
                <a:latin typeface="Calibri"/>
                <a:cs typeface="Calibri"/>
              </a:rPr>
              <a:t>wiersz, sonet, powieść, nowela,  opowiadanie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itd.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10" dirty="0">
                <a:latin typeface="Calibri"/>
                <a:cs typeface="Calibri"/>
              </a:rPr>
              <a:t>zwrócenie uwagi </a:t>
            </a:r>
            <a:r>
              <a:rPr sz="2000" spc="-5" dirty="0">
                <a:latin typeface="Calibri"/>
                <a:cs typeface="Calibri"/>
              </a:rPr>
              <a:t>na </a:t>
            </a:r>
            <a:r>
              <a:rPr sz="2000" spc="-10" dirty="0">
                <a:latin typeface="Calibri"/>
                <a:cs typeface="Calibri"/>
              </a:rPr>
              <a:t>treść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5" dirty="0">
                <a:latin typeface="Calibri"/>
                <a:cs typeface="Calibri"/>
              </a:rPr>
              <a:t>zakres </a:t>
            </a:r>
            <a:r>
              <a:rPr sz="2000" spc="-5" dirty="0">
                <a:latin typeface="Calibri"/>
                <a:cs typeface="Calibri"/>
              </a:rPr>
              <a:t>znaczeniowy </a:t>
            </a:r>
            <a:r>
              <a:rPr sz="2000" spc="-35" dirty="0">
                <a:latin typeface="Calibri"/>
                <a:cs typeface="Calibri"/>
              </a:rPr>
              <a:t>wyrazów, </a:t>
            </a:r>
            <a:r>
              <a:rPr sz="2000" spc="-5" dirty="0">
                <a:latin typeface="Calibri"/>
                <a:cs typeface="Calibri"/>
              </a:rPr>
              <a:t>dobór słów  właściwych </a:t>
            </a:r>
            <a:r>
              <a:rPr sz="2000" spc="-25" dirty="0">
                <a:latin typeface="Calibri"/>
                <a:cs typeface="Calibri"/>
              </a:rPr>
              <a:t>ze </a:t>
            </a:r>
            <a:r>
              <a:rPr sz="2000" spc="-10" dirty="0">
                <a:latin typeface="Calibri"/>
                <a:cs typeface="Calibri"/>
              </a:rPr>
              <a:t>względu </a:t>
            </a:r>
            <a:r>
              <a:rPr sz="2000" spc="-5" dirty="0">
                <a:latin typeface="Calibri"/>
                <a:cs typeface="Calibri"/>
              </a:rPr>
              <a:t>na </a:t>
            </a:r>
            <a:r>
              <a:rPr sz="2000" spc="-15" dirty="0">
                <a:latin typeface="Calibri"/>
                <a:cs typeface="Calibri"/>
              </a:rPr>
              <a:t>rodzaj, </a:t>
            </a:r>
            <a:r>
              <a:rPr sz="2000" spc="-10" dirty="0">
                <a:latin typeface="Calibri"/>
                <a:cs typeface="Calibri"/>
              </a:rPr>
              <a:t>gatunek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literacki).</a:t>
            </a:r>
            <a:endParaRPr sz="2000">
              <a:latin typeface="Calibri"/>
              <a:cs typeface="Calibri"/>
            </a:endParaRPr>
          </a:p>
          <a:p>
            <a:pPr marL="372110" marR="140335" indent="-228600">
              <a:lnSpc>
                <a:spcPct val="100000"/>
              </a:lnSpc>
              <a:buChar char="•"/>
              <a:tabLst>
                <a:tab pos="372745" algn="l"/>
              </a:tabLst>
            </a:pPr>
            <a:r>
              <a:rPr sz="2000" spc="-10" dirty="0">
                <a:latin typeface="Calibri"/>
                <a:cs typeface="Calibri"/>
              </a:rPr>
              <a:t>użycie </a:t>
            </a:r>
            <a:r>
              <a:rPr sz="2000" spc="-5" dirty="0">
                <a:latin typeface="Calibri"/>
                <a:cs typeface="Calibri"/>
              </a:rPr>
              <a:t>określeń </a:t>
            </a:r>
            <a:r>
              <a:rPr sz="2000" spc="-15" dirty="0">
                <a:latin typeface="Calibri"/>
                <a:cs typeface="Calibri"/>
              </a:rPr>
              <a:t>peryfrastycznych </a:t>
            </a:r>
            <a:r>
              <a:rPr sz="2000" spc="-5" dirty="0">
                <a:latin typeface="Calibri"/>
                <a:cs typeface="Calibri"/>
              </a:rPr>
              <a:t>(np. </a:t>
            </a:r>
            <a:r>
              <a:rPr sz="2000" i="1" spc="-5" dirty="0">
                <a:latin typeface="Calibri"/>
                <a:cs typeface="Calibri"/>
              </a:rPr>
              <a:t>Mickiewicz </a:t>
            </a:r>
            <a:r>
              <a:rPr sz="2000" i="1" dirty="0">
                <a:latin typeface="Calibri"/>
                <a:cs typeface="Calibri"/>
              </a:rPr>
              <a:t>– </a:t>
            </a:r>
            <a:r>
              <a:rPr sz="2000" i="1" spc="-10" dirty="0">
                <a:latin typeface="Calibri"/>
                <a:cs typeface="Calibri"/>
              </a:rPr>
              <a:t>autor </a:t>
            </a:r>
            <a:r>
              <a:rPr sz="2000" i="1" spc="-15" dirty="0">
                <a:latin typeface="Calibri"/>
                <a:cs typeface="Calibri"/>
              </a:rPr>
              <a:t>„Pana </a:t>
            </a:r>
            <a:r>
              <a:rPr sz="2000" i="1" spc="-30" dirty="0">
                <a:latin typeface="Calibri"/>
                <a:cs typeface="Calibri"/>
              </a:rPr>
              <a:t>Tadeusza”</a:t>
            </a:r>
            <a:r>
              <a:rPr sz="2000" spc="-30" dirty="0">
                <a:latin typeface="Calibri"/>
                <a:cs typeface="Calibri"/>
              </a:rPr>
              <a:t>; </a:t>
            </a:r>
            <a:r>
              <a:rPr sz="2000" i="1" spc="-15" dirty="0">
                <a:latin typeface="Calibri"/>
                <a:cs typeface="Calibri"/>
              </a:rPr>
              <a:t>„Pan </a:t>
            </a:r>
            <a:r>
              <a:rPr sz="2000" i="1" spc="-25" dirty="0">
                <a:latin typeface="Calibri"/>
                <a:cs typeface="Calibri"/>
              </a:rPr>
              <a:t>Tadeusz” </a:t>
            </a:r>
            <a:r>
              <a:rPr sz="2000" i="1" dirty="0">
                <a:latin typeface="Calibri"/>
                <a:cs typeface="Calibri"/>
              </a:rPr>
              <a:t>–  </a:t>
            </a:r>
            <a:r>
              <a:rPr sz="2000" i="1" spc="-5" dirty="0">
                <a:latin typeface="Calibri"/>
                <a:cs typeface="Calibri"/>
              </a:rPr>
              <a:t>narodowa </a:t>
            </a:r>
            <a:r>
              <a:rPr sz="2000" i="1" dirty="0">
                <a:latin typeface="Calibri"/>
                <a:cs typeface="Calibri"/>
              </a:rPr>
              <a:t>epopeja </a:t>
            </a:r>
            <a:r>
              <a:rPr sz="2000" i="1" spc="-20" dirty="0">
                <a:latin typeface="Calibri"/>
                <a:cs typeface="Calibri"/>
              </a:rPr>
              <a:t>Polaków</a:t>
            </a:r>
            <a:r>
              <a:rPr sz="2000" spc="-20" dirty="0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  <a:p>
            <a:pPr marL="372110" marR="328930" indent="-228600" algn="just">
              <a:lnSpc>
                <a:spcPct val="100000"/>
              </a:lnSpc>
              <a:buChar char="•"/>
              <a:tabLst>
                <a:tab pos="372745" algn="l"/>
              </a:tabLst>
            </a:pPr>
            <a:r>
              <a:rPr sz="2000" spc="-10" dirty="0">
                <a:latin typeface="Calibri"/>
                <a:cs typeface="Calibri"/>
              </a:rPr>
              <a:t>użycie </a:t>
            </a:r>
            <a:r>
              <a:rPr sz="2000" spc="-15" dirty="0">
                <a:latin typeface="Calibri"/>
                <a:cs typeface="Calibri"/>
              </a:rPr>
              <a:t>bliskoznacznych czasowników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określeń umożliwiających </a:t>
            </a:r>
            <a:r>
              <a:rPr sz="2000" spc="-10" dirty="0">
                <a:latin typeface="Calibri"/>
                <a:cs typeface="Calibri"/>
              </a:rPr>
              <a:t>różnicowanie </a:t>
            </a:r>
            <a:r>
              <a:rPr sz="2000" spc="-15" dirty="0">
                <a:latin typeface="Calibri"/>
                <a:cs typeface="Calibri"/>
              </a:rPr>
              <a:t>konstrukcji  </a:t>
            </a:r>
            <a:r>
              <a:rPr sz="2000" spc="-10" dirty="0">
                <a:latin typeface="Calibri"/>
                <a:cs typeface="Calibri"/>
              </a:rPr>
              <a:t>składniowych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10" dirty="0">
                <a:latin typeface="Calibri"/>
                <a:cs typeface="Calibri"/>
              </a:rPr>
              <a:t>pracy </a:t>
            </a:r>
            <a:r>
              <a:rPr sz="2000" spc="-5" dirty="0">
                <a:latin typeface="Calibri"/>
                <a:cs typeface="Calibri"/>
              </a:rPr>
              <a:t>(np. </a:t>
            </a:r>
            <a:r>
              <a:rPr sz="2000" i="1" spc="-5" dirty="0">
                <a:latin typeface="Calibri"/>
                <a:cs typeface="Calibri"/>
              </a:rPr>
              <a:t>być </a:t>
            </a:r>
            <a:r>
              <a:rPr sz="2000" i="1" dirty="0">
                <a:latin typeface="Calibri"/>
                <a:cs typeface="Calibri"/>
              </a:rPr>
              <a:t>– </a:t>
            </a:r>
            <a:r>
              <a:rPr sz="2000" i="1" spc="-15" dirty="0">
                <a:latin typeface="Calibri"/>
                <a:cs typeface="Calibri"/>
              </a:rPr>
              <a:t>stać </a:t>
            </a:r>
            <a:r>
              <a:rPr sz="2000" i="1" spc="-5" dirty="0">
                <a:latin typeface="Calibri"/>
                <a:cs typeface="Calibri"/>
              </a:rPr>
              <a:t>się, </a:t>
            </a:r>
            <a:r>
              <a:rPr sz="2000" i="1" spc="-15" dirty="0">
                <a:latin typeface="Calibri"/>
                <a:cs typeface="Calibri"/>
              </a:rPr>
              <a:t>zostać, </a:t>
            </a:r>
            <a:r>
              <a:rPr sz="2000" i="1" spc="-25" dirty="0">
                <a:latin typeface="Calibri"/>
                <a:cs typeface="Calibri"/>
              </a:rPr>
              <a:t>okazać </a:t>
            </a:r>
            <a:r>
              <a:rPr sz="2000" i="1" spc="-5" dirty="0">
                <a:latin typeface="Calibri"/>
                <a:cs typeface="Calibri"/>
              </a:rPr>
              <a:t>się, objawić się, pojawić </a:t>
            </a:r>
            <a:r>
              <a:rPr sz="2000" i="1" dirty="0">
                <a:latin typeface="Calibri"/>
                <a:cs typeface="Calibri"/>
              </a:rPr>
              <a:t>się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itd. </a:t>
            </a:r>
            <a:r>
              <a:rPr sz="2000" dirty="0">
                <a:latin typeface="Calibri"/>
                <a:cs typeface="Calibri"/>
              </a:rPr>
              <a:t>–  </a:t>
            </a:r>
            <a:r>
              <a:rPr sz="2000" spc="-10" dirty="0">
                <a:latin typeface="Calibri"/>
                <a:cs typeface="Calibri"/>
              </a:rPr>
              <a:t>zwrócenie uwagi </a:t>
            </a:r>
            <a:r>
              <a:rPr sz="2000" spc="-5" dirty="0">
                <a:latin typeface="Calibri"/>
                <a:cs typeface="Calibri"/>
              </a:rPr>
              <a:t>na </a:t>
            </a:r>
            <a:r>
              <a:rPr sz="2000" spc="-15" dirty="0">
                <a:latin typeface="Calibri"/>
                <a:cs typeface="Calibri"/>
              </a:rPr>
              <a:t>różnice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znaczeniowe).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730948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Tworzenie </a:t>
            </a:r>
            <a:r>
              <a:rPr dirty="0"/>
              <a:t>szkicu krytycznego – </a:t>
            </a:r>
            <a:r>
              <a:rPr spc="-5" dirty="0"/>
              <a:t>wartościowanie </a:t>
            </a:r>
            <a:r>
              <a:rPr dirty="0"/>
              <a:t>i</a:t>
            </a:r>
            <a:r>
              <a:rPr spc="-45" dirty="0"/>
              <a:t> </a:t>
            </a:r>
            <a:r>
              <a:rPr dirty="0"/>
              <a:t>ocena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67849"/>
            <a:ext cx="9939020" cy="345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43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E. </a:t>
            </a:r>
            <a:r>
              <a:rPr sz="2000" spc="-20" dirty="0">
                <a:latin typeface="Calibri"/>
                <a:cs typeface="Calibri"/>
              </a:rPr>
              <a:t>Proszę </a:t>
            </a:r>
            <a:r>
              <a:rPr sz="2000" spc="-10" dirty="0">
                <a:latin typeface="Calibri"/>
                <a:cs typeface="Calibri"/>
              </a:rPr>
              <a:t>przeanalizować zredagowane </a:t>
            </a:r>
            <a:r>
              <a:rPr sz="2000" spc="-5" dirty="0">
                <a:latin typeface="Calibri"/>
                <a:cs typeface="Calibri"/>
              </a:rPr>
              <a:t>akapity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0" dirty="0">
                <a:latin typeface="Calibri"/>
                <a:cs typeface="Calibri"/>
              </a:rPr>
              <a:t>połączyć </a:t>
            </a:r>
            <a:r>
              <a:rPr sz="2000" spc="-5" dirty="0">
                <a:latin typeface="Calibri"/>
                <a:cs typeface="Calibri"/>
              </a:rPr>
              <a:t>je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5" dirty="0">
                <a:latin typeface="Calibri"/>
                <a:cs typeface="Calibri"/>
              </a:rPr>
              <a:t>logiczną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spójną całość treściową,  </a:t>
            </a:r>
            <a:r>
              <a:rPr sz="2000" spc="-15" dirty="0">
                <a:latin typeface="Calibri"/>
                <a:cs typeface="Calibri"/>
              </a:rPr>
              <a:t>dokonać </a:t>
            </a:r>
            <a:r>
              <a:rPr sz="2000" spc="-20" dirty="0">
                <a:latin typeface="Calibri"/>
                <a:cs typeface="Calibri"/>
              </a:rPr>
              <a:t>korekt </a:t>
            </a:r>
            <a:r>
              <a:rPr sz="2000" spc="-15" dirty="0">
                <a:latin typeface="Calibri"/>
                <a:cs typeface="Calibri"/>
              </a:rPr>
              <a:t>językowych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0" dirty="0">
                <a:latin typeface="Calibri"/>
                <a:cs typeface="Calibri"/>
              </a:rPr>
              <a:t>stylistycznych, zwracając uwagę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na:</a:t>
            </a:r>
            <a:endParaRPr sz="2000">
              <a:latin typeface="Calibri"/>
              <a:cs typeface="Calibri"/>
            </a:endParaRPr>
          </a:p>
          <a:p>
            <a:pPr marL="372110" marR="273685" indent="-228600">
              <a:lnSpc>
                <a:spcPct val="100000"/>
              </a:lnSpc>
              <a:buChar char="•"/>
              <a:tabLst>
                <a:tab pos="372745" algn="l"/>
              </a:tabLst>
            </a:pPr>
            <a:r>
              <a:rPr sz="2000" spc="-10" dirty="0">
                <a:latin typeface="Calibri"/>
                <a:cs typeface="Calibri"/>
              </a:rPr>
              <a:t>użycie </a:t>
            </a:r>
            <a:r>
              <a:rPr sz="2000" spc="-5" dirty="0">
                <a:latin typeface="Calibri"/>
                <a:cs typeface="Calibri"/>
              </a:rPr>
              <a:t>określeń </a:t>
            </a:r>
            <a:r>
              <a:rPr sz="2000" spc="-10" dirty="0">
                <a:latin typeface="Calibri"/>
                <a:cs typeface="Calibri"/>
              </a:rPr>
              <a:t>wartościujących, oceniających </a:t>
            </a:r>
            <a:r>
              <a:rPr sz="2000" spc="-5" dirty="0">
                <a:latin typeface="Calibri"/>
                <a:cs typeface="Calibri"/>
              </a:rPr>
              <a:t>(np. </a:t>
            </a:r>
            <a:r>
              <a:rPr sz="2000" spc="-10" dirty="0">
                <a:latin typeface="Calibri"/>
                <a:cs typeface="Calibri"/>
              </a:rPr>
              <a:t>utwór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i="1" spc="-25" dirty="0">
                <a:latin typeface="Calibri"/>
                <a:cs typeface="Calibri"/>
              </a:rPr>
              <a:t>znakomity, </a:t>
            </a:r>
            <a:r>
              <a:rPr sz="2000" i="1" spc="-20" dirty="0">
                <a:latin typeface="Calibri"/>
                <a:cs typeface="Calibri"/>
              </a:rPr>
              <a:t>przeciętny, </a:t>
            </a:r>
            <a:r>
              <a:rPr sz="2000" i="1" spc="-25" dirty="0">
                <a:latin typeface="Calibri"/>
                <a:cs typeface="Calibri"/>
              </a:rPr>
              <a:t>ciekawy,  </a:t>
            </a:r>
            <a:r>
              <a:rPr sz="2000" i="1" spc="-15" dirty="0">
                <a:latin typeface="Calibri"/>
                <a:cs typeface="Calibri"/>
              </a:rPr>
              <a:t>intrygujący, </a:t>
            </a:r>
            <a:r>
              <a:rPr sz="2000" i="1" spc="-10" dirty="0">
                <a:latin typeface="Calibri"/>
                <a:cs typeface="Calibri"/>
              </a:rPr>
              <a:t>zadziwiający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itp.);</a:t>
            </a:r>
            <a:endParaRPr sz="2000">
              <a:latin typeface="Calibri"/>
              <a:cs typeface="Calibri"/>
            </a:endParaRPr>
          </a:p>
          <a:p>
            <a:pPr marL="372110" indent="-229235">
              <a:lnSpc>
                <a:spcPct val="100000"/>
              </a:lnSpc>
              <a:buChar char="•"/>
              <a:tabLst>
                <a:tab pos="372745" algn="l"/>
              </a:tabLst>
            </a:pPr>
            <a:r>
              <a:rPr sz="2000" spc="-10" dirty="0">
                <a:latin typeface="Calibri"/>
                <a:cs typeface="Calibri"/>
              </a:rPr>
              <a:t>użycie </a:t>
            </a:r>
            <a:r>
              <a:rPr sz="2000" spc="-15" dirty="0">
                <a:latin typeface="Calibri"/>
                <a:cs typeface="Calibri"/>
              </a:rPr>
              <a:t>zdrobnień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zgrubień (np. </a:t>
            </a:r>
            <a:r>
              <a:rPr sz="2000" i="1" spc="-5" dirty="0">
                <a:latin typeface="Calibri"/>
                <a:cs typeface="Calibri"/>
              </a:rPr>
              <a:t>dzieło </a:t>
            </a:r>
            <a:r>
              <a:rPr sz="2000" i="1" dirty="0">
                <a:latin typeface="Calibri"/>
                <a:cs typeface="Calibri"/>
              </a:rPr>
              <a:t>– </a:t>
            </a:r>
            <a:r>
              <a:rPr sz="2000" i="1" spc="-20" dirty="0">
                <a:latin typeface="Calibri"/>
                <a:cs typeface="Calibri"/>
              </a:rPr>
              <a:t>dziełko, </a:t>
            </a:r>
            <a:r>
              <a:rPr sz="2000" i="1" spc="-5" dirty="0">
                <a:latin typeface="Calibri"/>
                <a:cs typeface="Calibri"/>
              </a:rPr>
              <a:t>wiersz </a:t>
            </a:r>
            <a:r>
              <a:rPr sz="2000" i="1" dirty="0">
                <a:latin typeface="Calibri"/>
                <a:cs typeface="Calibri"/>
              </a:rPr>
              <a:t>– </a:t>
            </a:r>
            <a:r>
              <a:rPr sz="2000" i="1" spc="-5" dirty="0">
                <a:latin typeface="Calibri"/>
                <a:cs typeface="Calibri"/>
              </a:rPr>
              <a:t>wierszyk, nowela </a:t>
            </a:r>
            <a:r>
              <a:rPr sz="2000" i="1" dirty="0">
                <a:latin typeface="Calibri"/>
                <a:cs typeface="Calibri"/>
              </a:rPr>
              <a:t>–</a:t>
            </a:r>
            <a:r>
              <a:rPr sz="2000" i="1" spc="85" dirty="0">
                <a:latin typeface="Calibri"/>
                <a:cs typeface="Calibri"/>
              </a:rPr>
              <a:t> </a:t>
            </a:r>
            <a:r>
              <a:rPr sz="2000" i="1" spc="-15" dirty="0">
                <a:latin typeface="Calibri"/>
                <a:cs typeface="Calibri"/>
              </a:rPr>
              <a:t>nowelka</a:t>
            </a:r>
            <a:r>
              <a:rPr sz="2000" spc="-15" dirty="0">
                <a:latin typeface="Calibri"/>
                <a:cs typeface="Calibri"/>
              </a:rPr>
              <a:t>);</a:t>
            </a:r>
            <a:endParaRPr sz="2000">
              <a:latin typeface="Calibri"/>
              <a:cs typeface="Calibri"/>
            </a:endParaRPr>
          </a:p>
          <a:p>
            <a:pPr marL="372110" indent="-229235">
              <a:lnSpc>
                <a:spcPct val="100000"/>
              </a:lnSpc>
              <a:buChar char="•"/>
              <a:tabLst>
                <a:tab pos="372745" algn="l"/>
              </a:tabLst>
            </a:pPr>
            <a:r>
              <a:rPr sz="2000" spc="-10" dirty="0">
                <a:latin typeface="Calibri"/>
                <a:cs typeface="Calibri"/>
              </a:rPr>
              <a:t>użycie </a:t>
            </a:r>
            <a:r>
              <a:rPr sz="2000" spc="-15" dirty="0">
                <a:latin typeface="Calibri"/>
                <a:cs typeface="Calibri"/>
              </a:rPr>
              <a:t>wyrazów </a:t>
            </a:r>
            <a:r>
              <a:rPr sz="2000" spc="-10" dirty="0">
                <a:latin typeface="Calibri"/>
                <a:cs typeface="Calibri"/>
              </a:rPr>
              <a:t>modalnych </a:t>
            </a:r>
            <a:r>
              <a:rPr sz="2000" spc="-5" dirty="0">
                <a:latin typeface="Calibri"/>
                <a:cs typeface="Calibri"/>
              </a:rPr>
              <a:t>(np. </a:t>
            </a:r>
            <a:r>
              <a:rPr sz="2000" i="1" spc="-25" dirty="0">
                <a:latin typeface="Calibri"/>
                <a:cs typeface="Calibri"/>
              </a:rPr>
              <a:t>należy, </a:t>
            </a:r>
            <a:r>
              <a:rPr sz="2000" i="1" spc="-10" dirty="0">
                <a:latin typeface="Calibri"/>
                <a:cs typeface="Calibri"/>
              </a:rPr>
              <a:t>można, </a:t>
            </a:r>
            <a:r>
              <a:rPr sz="2000" i="1" spc="-5" dirty="0">
                <a:latin typeface="Calibri"/>
                <a:cs typeface="Calibri"/>
              </a:rPr>
              <a:t>warto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itd.);</a:t>
            </a:r>
            <a:endParaRPr sz="2000">
              <a:latin typeface="Calibri"/>
              <a:cs typeface="Calibri"/>
            </a:endParaRPr>
          </a:p>
          <a:p>
            <a:pPr marL="372110" marR="5080" indent="-228600">
              <a:lnSpc>
                <a:spcPct val="100000"/>
              </a:lnSpc>
              <a:buChar char="•"/>
              <a:tabLst>
                <a:tab pos="372745" algn="l"/>
              </a:tabLst>
            </a:pPr>
            <a:r>
              <a:rPr sz="2000" spc="-10" dirty="0">
                <a:latin typeface="Calibri"/>
                <a:cs typeface="Calibri"/>
              </a:rPr>
              <a:t>użycie </a:t>
            </a:r>
            <a:r>
              <a:rPr sz="2000" spc="-15" dirty="0">
                <a:latin typeface="Calibri"/>
                <a:cs typeface="Calibri"/>
              </a:rPr>
              <a:t>wyrazów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5" dirty="0">
                <a:latin typeface="Calibri"/>
                <a:cs typeface="Calibri"/>
              </a:rPr>
              <a:t>wyrażeń </a:t>
            </a:r>
            <a:r>
              <a:rPr sz="2000" spc="-5" dirty="0">
                <a:latin typeface="Calibri"/>
                <a:cs typeface="Calibri"/>
              </a:rPr>
              <a:t>niewchodzących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5" dirty="0">
                <a:latin typeface="Calibri"/>
                <a:cs typeface="Calibri"/>
              </a:rPr>
              <a:t>związki </a:t>
            </a:r>
            <a:r>
              <a:rPr sz="2000" spc="-10" dirty="0">
                <a:latin typeface="Calibri"/>
                <a:cs typeface="Calibri"/>
              </a:rPr>
              <a:t>składniowe </a:t>
            </a:r>
            <a:r>
              <a:rPr sz="2000" dirty="0">
                <a:latin typeface="Calibri"/>
                <a:cs typeface="Calibri"/>
              </a:rPr>
              <a:t>z </a:t>
            </a:r>
            <a:r>
              <a:rPr sz="2000" spc="-10" dirty="0">
                <a:latin typeface="Calibri"/>
                <a:cs typeface="Calibri"/>
              </a:rPr>
              <a:t>innymi wyrazami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15" dirty="0">
                <a:latin typeface="Calibri"/>
                <a:cs typeface="Calibri"/>
              </a:rPr>
              <a:t>zdaniu  </a:t>
            </a:r>
            <a:r>
              <a:rPr sz="2000" spc="-5" dirty="0">
                <a:latin typeface="Calibri"/>
                <a:cs typeface="Calibri"/>
              </a:rPr>
              <a:t>(np. </a:t>
            </a:r>
            <a:r>
              <a:rPr sz="2000" i="1" spc="-10" dirty="0">
                <a:latin typeface="Calibri"/>
                <a:cs typeface="Calibri"/>
              </a:rPr>
              <a:t>zapewne, </a:t>
            </a:r>
            <a:r>
              <a:rPr sz="2000" i="1" dirty="0">
                <a:latin typeface="Calibri"/>
                <a:cs typeface="Calibri"/>
              </a:rPr>
              <a:t>właściwie, </a:t>
            </a:r>
            <a:r>
              <a:rPr sz="2000" i="1" spc="-15" dirty="0">
                <a:latin typeface="Calibri"/>
                <a:cs typeface="Calibri"/>
              </a:rPr>
              <a:t>ponadto, </a:t>
            </a:r>
            <a:r>
              <a:rPr sz="2000" i="1" spc="-10" dirty="0">
                <a:latin typeface="Calibri"/>
                <a:cs typeface="Calibri"/>
              </a:rPr>
              <a:t>przede </a:t>
            </a:r>
            <a:r>
              <a:rPr sz="2000" i="1" spc="-5" dirty="0">
                <a:latin typeface="Calibri"/>
                <a:cs typeface="Calibri"/>
              </a:rPr>
              <a:t>wszystkim, </a:t>
            </a:r>
            <a:r>
              <a:rPr sz="2000" i="1" spc="-10" dirty="0">
                <a:latin typeface="Calibri"/>
                <a:cs typeface="Calibri"/>
              </a:rPr>
              <a:t>przecież, </a:t>
            </a:r>
            <a:r>
              <a:rPr sz="2000" i="1" spc="-15" dirty="0">
                <a:latin typeface="Calibri"/>
                <a:cs typeface="Calibri"/>
              </a:rPr>
              <a:t>także, aczkolwiek, </a:t>
            </a:r>
            <a:r>
              <a:rPr sz="2000" i="1" spc="-5" dirty="0">
                <a:latin typeface="Calibri"/>
                <a:cs typeface="Calibri"/>
              </a:rPr>
              <a:t>odwrotnie,  </a:t>
            </a:r>
            <a:r>
              <a:rPr sz="2000" i="1" spc="-15" dirty="0">
                <a:latin typeface="Calibri"/>
                <a:cs typeface="Calibri"/>
              </a:rPr>
              <a:t>ponadto, </a:t>
            </a:r>
            <a:r>
              <a:rPr sz="2000" i="1" spc="-5" dirty="0">
                <a:latin typeface="Calibri"/>
                <a:cs typeface="Calibri"/>
              </a:rPr>
              <a:t>przy </a:t>
            </a:r>
            <a:r>
              <a:rPr sz="2000" i="1" dirty="0">
                <a:latin typeface="Calibri"/>
                <a:cs typeface="Calibri"/>
              </a:rPr>
              <a:t>tym, </a:t>
            </a:r>
            <a:r>
              <a:rPr sz="2000" i="1" spc="-20" dirty="0">
                <a:latin typeface="Calibri"/>
                <a:cs typeface="Calibri"/>
              </a:rPr>
              <a:t>poza </a:t>
            </a:r>
            <a:r>
              <a:rPr sz="2000" i="1" dirty="0">
                <a:latin typeface="Calibri"/>
                <a:cs typeface="Calibri"/>
              </a:rPr>
              <a:t>tym, </a:t>
            </a:r>
            <a:r>
              <a:rPr sz="2000" i="1" spc="-15" dirty="0">
                <a:latin typeface="Calibri"/>
                <a:cs typeface="Calibri"/>
              </a:rPr>
              <a:t>także, </a:t>
            </a:r>
            <a:r>
              <a:rPr sz="2000" i="1" dirty="0">
                <a:latin typeface="Calibri"/>
                <a:cs typeface="Calibri"/>
              </a:rPr>
              <a:t>właśnie, </a:t>
            </a:r>
            <a:r>
              <a:rPr sz="2000" i="1" spc="-10" dirty="0">
                <a:latin typeface="Calibri"/>
                <a:cs typeface="Calibri"/>
              </a:rPr>
              <a:t>również, </a:t>
            </a:r>
            <a:r>
              <a:rPr sz="2000" i="1" spc="-5" dirty="0">
                <a:latin typeface="Calibri"/>
                <a:cs typeface="Calibri"/>
              </a:rPr>
              <a:t>znowu, </a:t>
            </a:r>
            <a:r>
              <a:rPr sz="2000" i="1" spc="-10" dirty="0">
                <a:latin typeface="Calibri"/>
                <a:cs typeface="Calibri"/>
              </a:rPr>
              <a:t>natomiast, </a:t>
            </a:r>
            <a:r>
              <a:rPr sz="2000" i="1" dirty="0">
                <a:latin typeface="Calibri"/>
                <a:cs typeface="Calibri"/>
              </a:rPr>
              <a:t>w </a:t>
            </a:r>
            <a:r>
              <a:rPr sz="2000" i="1" spc="-5" dirty="0">
                <a:latin typeface="Calibri"/>
                <a:cs typeface="Calibri"/>
              </a:rPr>
              <a:t>gruncie</a:t>
            </a:r>
            <a:r>
              <a:rPr sz="2000" i="1" spc="100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rzeczy,</a:t>
            </a:r>
            <a:endParaRPr sz="2000">
              <a:latin typeface="Calibri"/>
              <a:cs typeface="Calibri"/>
            </a:endParaRPr>
          </a:p>
          <a:p>
            <a:pPr marL="372110">
              <a:lnSpc>
                <a:spcPct val="100000"/>
              </a:lnSpc>
            </a:pPr>
            <a:r>
              <a:rPr sz="2000" i="1" dirty="0">
                <a:latin typeface="Calibri"/>
                <a:cs typeface="Calibri"/>
              </a:rPr>
              <a:t>w </a:t>
            </a:r>
            <a:r>
              <a:rPr sz="2000" i="1" spc="-10" dirty="0">
                <a:latin typeface="Calibri"/>
                <a:cs typeface="Calibri"/>
              </a:rPr>
              <a:t>dodatku, tymczasem, </a:t>
            </a:r>
            <a:r>
              <a:rPr sz="2000" i="1" dirty="0">
                <a:latin typeface="Calibri"/>
                <a:cs typeface="Calibri"/>
              </a:rPr>
              <a:t>w </a:t>
            </a:r>
            <a:r>
              <a:rPr sz="2000" i="1" spc="-10" dirty="0">
                <a:latin typeface="Calibri"/>
                <a:cs typeface="Calibri"/>
              </a:rPr>
              <a:t>istocie, </a:t>
            </a:r>
            <a:r>
              <a:rPr sz="2000" i="1" dirty="0">
                <a:latin typeface="Calibri"/>
                <a:cs typeface="Calibri"/>
              </a:rPr>
              <a:t>w </a:t>
            </a:r>
            <a:r>
              <a:rPr sz="2000" i="1" spc="-10" dirty="0">
                <a:latin typeface="Calibri"/>
                <a:cs typeface="Calibri"/>
              </a:rPr>
              <a:t>rzeczywistości, wreszcie, </a:t>
            </a:r>
            <a:r>
              <a:rPr sz="2000" i="1" spc="-20" dirty="0">
                <a:latin typeface="Calibri"/>
                <a:cs typeface="Calibri"/>
              </a:rPr>
              <a:t>za </a:t>
            </a:r>
            <a:r>
              <a:rPr sz="2000" i="1" spc="-25" dirty="0">
                <a:latin typeface="Calibri"/>
                <a:cs typeface="Calibri"/>
              </a:rPr>
              <a:t>to, </a:t>
            </a:r>
            <a:r>
              <a:rPr sz="2000" i="1" dirty="0">
                <a:latin typeface="Calibri"/>
                <a:cs typeface="Calibri"/>
              </a:rPr>
              <a:t>widocznie,</a:t>
            </a:r>
            <a:r>
              <a:rPr sz="2000" i="1" spc="9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przeciwnie,</a:t>
            </a:r>
            <a:endParaRPr sz="2000">
              <a:latin typeface="Calibri"/>
              <a:cs typeface="Calibri"/>
            </a:endParaRPr>
          </a:p>
          <a:p>
            <a:pPr marL="372110">
              <a:lnSpc>
                <a:spcPct val="100000"/>
              </a:lnSpc>
              <a:spcBef>
                <a:spcPts val="600"/>
              </a:spcBef>
            </a:pPr>
            <a:r>
              <a:rPr sz="2000" i="1" spc="-5" dirty="0">
                <a:latin typeface="Calibri"/>
                <a:cs typeface="Calibri"/>
              </a:rPr>
              <a:t>jednak, nie sposób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itd.).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53555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Tworzenie </a:t>
            </a:r>
            <a:r>
              <a:rPr dirty="0"/>
              <a:t>szkicu krytycznego –</a:t>
            </a:r>
            <a:r>
              <a:rPr spc="-55" dirty="0"/>
              <a:t> </a:t>
            </a:r>
            <a:r>
              <a:rPr dirty="0"/>
              <a:t>spójność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67849"/>
            <a:ext cx="10011410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382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E. </a:t>
            </a:r>
            <a:r>
              <a:rPr sz="2000" spc="-20" dirty="0">
                <a:latin typeface="Calibri"/>
                <a:cs typeface="Calibri"/>
              </a:rPr>
              <a:t>Proszę </a:t>
            </a:r>
            <a:r>
              <a:rPr sz="2000" spc="-10" dirty="0">
                <a:latin typeface="Calibri"/>
                <a:cs typeface="Calibri"/>
              </a:rPr>
              <a:t>przeanalizować zredagowane </a:t>
            </a:r>
            <a:r>
              <a:rPr sz="2000" spc="-5" dirty="0">
                <a:latin typeface="Calibri"/>
                <a:cs typeface="Calibri"/>
              </a:rPr>
              <a:t>akapity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0" dirty="0">
                <a:latin typeface="Calibri"/>
                <a:cs typeface="Calibri"/>
              </a:rPr>
              <a:t>połączyć </a:t>
            </a:r>
            <a:r>
              <a:rPr sz="2000" spc="-5" dirty="0">
                <a:latin typeface="Calibri"/>
                <a:cs typeface="Calibri"/>
              </a:rPr>
              <a:t>je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5" dirty="0">
                <a:latin typeface="Calibri"/>
                <a:cs typeface="Calibri"/>
              </a:rPr>
              <a:t>logiczną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spójną całość treściową,  </a:t>
            </a:r>
            <a:r>
              <a:rPr sz="2000" spc="-15" dirty="0">
                <a:latin typeface="Calibri"/>
                <a:cs typeface="Calibri"/>
              </a:rPr>
              <a:t>dokonać </a:t>
            </a:r>
            <a:r>
              <a:rPr sz="2000" spc="-20" dirty="0">
                <a:latin typeface="Calibri"/>
                <a:cs typeface="Calibri"/>
              </a:rPr>
              <a:t>korekt </a:t>
            </a:r>
            <a:r>
              <a:rPr sz="2000" spc="-15" dirty="0">
                <a:latin typeface="Calibri"/>
                <a:cs typeface="Calibri"/>
              </a:rPr>
              <a:t>językowych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0" dirty="0">
                <a:latin typeface="Calibri"/>
                <a:cs typeface="Calibri"/>
              </a:rPr>
              <a:t>stylistycznych, zwracając uwagę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na:</a:t>
            </a:r>
            <a:endParaRPr sz="2000">
              <a:latin typeface="Calibri"/>
              <a:cs typeface="Calibri"/>
            </a:endParaRPr>
          </a:p>
          <a:p>
            <a:pPr marL="372110" marR="453390" indent="-228600">
              <a:lnSpc>
                <a:spcPct val="100000"/>
              </a:lnSpc>
              <a:buChar char="•"/>
              <a:tabLst>
                <a:tab pos="372745" algn="l"/>
              </a:tabLst>
            </a:pPr>
            <a:r>
              <a:rPr sz="2000" spc="-10" dirty="0">
                <a:latin typeface="Calibri"/>
                <a:cs typeface="Calibri"/>
              </a:rPr>
              <a:t>użycie </a:t>
            </a:r>
            <a:r>
              <a:rPr sz="2000" spc="-15" dirty="0">
                <a:latin typeface="Calibri"/>
                <a:cs typeface="Calibri"/>
              </a:rPr>
              <a:t>wskaźników </a:t>
            </a:r>
            <a:r>
              <a:rPr sz="2000" spc="-10" dirty="0">
                <a:latin typeface="Calibri"/>
                <a:cs typeface="Calibri"/>
              </a:rPr>
              <a:t>nawiązania </a:t>
            </a:r>
            <a:r>
              <a:rPr sz="2000" spc="-15" dirty="0">
                <a:latin typeface="Calibri"/>
                <a:cs typeface="Calibri"/>
              </a:rPr>
              <a:t>(zaimków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np. </a:t>
            </a:r>
            <a:r>
              <a:rPr sz="2000" i="1" spc="-25" dirty="0">
                <a:latin typeface="Calibri"/>
                <a:cs typeface="Calibri"/>
              </a:rPr>
              <a:t>to, </a:t>
            </a:r>
            <a:r>
              <a:rPr sz="2000" i="1" spc="-5" dirty="0">
                <a:latin typeface="Calibri"/>
                <a:cs typeface="Calibri"/>
              </a:rPr>
              <a:t>on, </a:t>
            </a:r>
            <a:r>
              <a:rPr sz="2000" i="1" spc="-45" dirty="0">
                <a:latin typeface="Calibri"/>
                <a:cs typeface="Calibri"/>
              </a:rPr>
              <a:t>ów, </a:t>
            </a:r>
            <a:r>
              <a:rPr sz="2000" i="1" spc="-10" dirty="0">
                <a:latin typeface="Calibri"/>
                <a:cs typeface="Calibri"/>
              </a:rPr>
              <a:t>temu</a:t>
            </a:r>
            <a:r>
              <a:rPr sz="2000" spc="-10" dirty="0">
                <a:latin typeface="Calibri"/>
                <a:cs typeface="Calibri"/>
              </a:rPr>
              <a:t>; </a:t>
            </a:r>
            <a:r>
              <a:rPr sz="2000" spc="-20" dirty="0">
                <a:latin typeface="Calibri"/>
                <a:cs typeface="Calibri"/>
              </a:rPr>
              <a:t>zaimków </a:t>
            </a:r>
            <a:r>
              <a:rPr sz="2000" spc="-15" dirty="0">
                <a:latin typeface="Calibri"/>
                <a:cs typeface="Calibri"/>
              </a:rPr>
              <a:t>przysłownych,  przysłówków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np. </a:t>
            </a:r>
            <a:r>
              <a:rPr sz="2000" i="1" dirty="0">
                <a:latin typeface="Calibri"/>
                <a:cs typeface="Calibri"/>
              </a:rPr>
              <a:t>tu, </a:t>
            </a:r>
            <a:r>
              <a:rPr sz="2000" i="1" spc="-10" dirty="0">
                <a:latin typeface="Calibri"/>
                <a:cs typeface="Calibri"/>
              </a:rPr>
              <a:t>tam, tymczasem, </a:t>
            </a:r>
            <a:r>
              <a:rPr sz="2000" i="1" spc="-5" dirty="0">
                <a:latin typeface="Calibri"/>
                <a:cs typeface="Calibri"/>
              </a:rPr>
              <a:t>gdzie</a:t>
            </a:r>
            <a:r>
              <a:rPr sz="2000" spc="-5" dirty="0">
                <a:latin typeface="Calibri"/>
                <a:cs typeface="Calibri"/>
              </a:rPr>
              <a:t>; </a:t>
            </a:r>
            <a:r>
              <a:rPr sz="2000" spc="-15" dirty="0">
                <a:latin typeface="Calibri"/>
                <a:cs typeface="Calibri"/>
              </a:rPr>
              <a:t>spójników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5" dirty="0">
                <a:latin typeface="Calibri"/>
                <a:cs typeface="Calibri"/>
              </a:rPr>
              <a:t>wyrażeń </a:t>
            </a:r>
            <a:r>
              <a:rPr sz="2000" spc="-10" dirty="0">
                <a:latin typeface="Calibri"/>
                <a:cs typeface="Calibri"/>
              </a:rPr>
              <a:t>spójnikowych, </a:t>
            </a:r>
            <a:r>
              <a:rPr sz="2000" spc="-5" dirty="0">
                <a:latin typeface="Calibri"/>
                <a:cs typeface="Calibri"/>
              </a:rPr>
              <a:t>np. </a:t>
            </a:r>
            <a:r>
              <a:rPr sz="2000" i="1" spc="-5" dirty="0">
                <a:latin typeface="Calibri"/>
                <a:cs typeface="Calibri"/>
              </a:rPr>
              <a:t>ale,  </a:t>
            </a:r>
            <a:r>
              <a:rPr sz="2000" i="1" dirty="0">
                <a:latin typeface="Calibri"/>
                <a:cs typeface="Calibri"/>
              </a:rPr>
              <a:t>więc, </a:t>
            </a:r>
            <a:r>
              <a:rPr sz="2000" i="1" spc="-15" dirty="0">
                <a:latin typeface="Calibri"/>
                <a:cs typeface="Calibri"/>
              </a:rPr>
              <a:t>toteż, </a:t>
            </a:r>
            <a:r>
              <a:rPr sz="2000" i="1" spc="-5" dirty="0">
                <a:latin typeface="Calibri"/>
                <a:cs typeface="Calibri"/>
              </a:rPr>
              <a:t>chociaż, </a:t>
            </a:r>
            <a:r>
              <a:rPr sz="2000" i="1" spc="-20" dirty="0">
                <a:latin typeface="Calibri"/>
                <a:cs typeface="Calibri"/>
              </a:rPr>
              <a:t>oto, </a:t>
            </a:r>
            <a:r>
              <a:rPr sz="2000" i="1" spc="-15" dirty="0">
                <a:latin typeface="Calibri"/>
                <a:cs typeface="Calibri"/>
              </a:rPr>
              <a:t>otóż, bo, </a:t>
            </a:r>
            <a:r>
              <a:rPr sz="2000" i="1" spc="-5" dirty="0">
                <a:latin typeface="Calibri"/>
                <a:cs typeface="Calibri"/>
              </a:rPr>
              <a:t>bowiem, </a:t>
            </a:r>
            <a:r>
              <a:rPr sz="2000" i="1" dirty="0">
                <a:latin typeface="Calibri"/>
                <a:cs typeface="Calibri"/>
              </a:rPr>
              <a:t>a więc, </a:t>
            </a:r>
            <a:r>
              <a:rPr sz="2000" i="1" spc="-15" dirty="0">
                <a:latin typeface="Calibri"/>
                <a:cs typeface="Calibri"/>
              </a:rPr>
              <a:t>tak </a:t>
            </a:r>
            <a:r>
              <a:rPr sz="2000" i="1" dirty="0">
                <a:latin typeface="Calibri"/>
                <a:cs typeface="Calibri"/>
              </a:rPr>
              <a:t>więc, i </a:t>
            </a:r>
            <a:r>
              <a:rPr sz="2000" i="1" spc="-20" dirty="0">
                <a:latin typeface="Calibri"/>
                <a:cs typeface="Calibri"/>
              </a:rPr>
              <a:t>oto, </a:t>
            </a:r>
            <a:r>
              <a:rPr sz="2000" i="1" spc="-10" dirty="0">
                <a:latin typeface="Calibri"/>
                <a:cs typeface="Calibri"/>
              </a:rPr>
              <a:t>dlatego </a:t>
            </a:r>
            <a:r>
              <a:rPr sz="2000" i="1" spc="-5" dirty="0">
                <a:latin typeface="Calibri"/>
                <a:cs typeface="Calibri"/>
              </a:rPr>
              <a:t>właśnie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itd.);</a:t>
            </a:r>
            <a:endParaRPr sz="2000">
              <a:latin typeface="Calibri"/>
              <a:cs typeface="Calibri"/>
            </a:endParaRPr>
          </a:p>
          <a:p>
            <a:pPr marL="372110" marR="5080" indent="-228600">
              <a:lnSpc>
                <a:spcPct val="100000"/>
              </a:lnSpc>
              <a:buChar char="•"/>
              <a:tabLst>
                <a:tab pos="372745" algn="l"/>
              </a:tabLst>
            </a:pPr>
            <a:r>
              <a:rPr sz="2000" spc="-10" dirty="0">
                <a:latin typeface="Calibri"/>
                <a:cs typeface="Calibri"/>
              </a:rPr>
              <a:t>użycie </a:t>
            </a:r>
            <a:r>
              <a:rPr sz="2000" spc="-20" dirty="0">
                <a:latin typeface="Calibri"/>
                <a:cs typeface="Calibri"/>
              </a:rPr>
              <a:t>środków </a:t>
            </a:r>
            <a:r>
              <a:rPr sz="2000" spc="-15" dirty="0">
                <a:latin typeface="Calibri"/>
                <a:cs typeface="Calibri"/>
              </a:rPr>
              <a:t>językowych </a:t>
            </a:r>
            <a:r>
              <a:rPr sz="2000" spc="-5" dirty="0">
                <a:latin typeface="Calibri"/>
                <a:cs typeface="Calibri"/>
              </a:rPr>
              <a:t>uwydatniających </a:t>
            </a:r>
            <a:r>
              <a:rPr sz="2000" spc="-10" dirty="0">
                <a:latin typeface="Calibri"/>
                <a:cs typeface="Calibri"/>
              </a:rPr>
              <a:t>myślowy </a:t>
            </a:r>
            <a:r>
              <a:rPr sz="2000" spc="-5" dirty="0">
                <a:latin typeface="Calibri"/>
                <a:cs typeface="Calibri"/>
              </a:rPr>
              <a:t>porządek (np. </a:t>
            </a:r>
            <a:r>
              <a:rPr sz="2000" i="1" spc="-10" dirty="0">
                <a:latin typeface="Calibri"/>
                <a:cs typeface="Calibri"/>
              </a:rPr>
              <a:t>analizowałem  dotychczas…, </a:t>
            </a:r>
            <a:r>
              <a:rPr sz="2000" i="1" spc="-5" dirty="0">
                <a:latin typeface="Calibri"/>
                <a:cs typeface="Calibri"/>
              </a:rPr>
              <a:t>teraz </a:t>
            </a:r>
            <a:r>
              <a:rPr sz="2000" i="1" spc="-10" dirty="0">
                <a:latin typeface="Calibri"/>
                <a:cs typeface="Calibri"/>
              </a:rPr>
              <a:t>przejdę </a:t>
            </a:r>
            <a:r>
              <a:rPr sz="2000" i="1" spc="-5" dirty="0">
                <a:latin typeface="Calibri"/>
                <a:cs typeface="Calibri"/>
              </a:rPr>
              <a:t>do…, </a:t>
            </a:r>
            <a:r>
              <a:rPr sz="2000" i="1" spc="-15" dirty="0">
                <a:latin typeface="Calibri"/>
                <a:cs typeface="Calibri"/>
              </a:rPr>
              <a:t>oto </a:t>
            </a:r>
            <a:r>
              <a:rPr sz="2000" i="1" spc="-5" dirty="0">
                <a:latin typeface="Calibri"/>
                <a:cs typeface="Calibri"/>
              </a:rPr>
              <a:t>przykład…, ilustracją </a:t>
            </a:r>
            <a:r>
              <a:rPr sz="2000" i="1" spc="-15" dirty="0">
                <a:latin typeface="Calibri"/>
                <a:cs typeface="Calibri"/>
              </a:rPr>
              <a:t>myśli może </a:t>
            </a:r>
            <a:r>
              <a:rPr sz="2000" i="1" spc="-10" dirty="0">
                <a:latin typeface="Calibri"/>
                <a:cs typeface="Calibri"/>
              </a:rPr>
              <a:t>być…, </a:t>
            </a:r>
            <a:r>
              <a:rPr sz="2000" i="1" spc="-5" dirty="0">
                <a:latin typeface="Calibri"/>
                <a:cs typeface="Calibri"/>
              </a:rPr>
              <a:t>chciałbym zwrócić  uwagę na…, </a:t>
            </a:r>
            <a:r>
              <a:rPr sz="2000" i="1" dirty="0">
                <a:latin typeface="Calibri"/>
                <a:cs typeface="Calibri"/>
              </a:rPr>
              <a:t>z </a:t>
            </a:r>
            <a:r>
              <a:rPr sz="2000" i="1" spc="-10" dirty="0">
                <a:latin typeface="Calibri"/>
                <a:cs typeface="Calibri"/>
              </a:rPr>
              <a:t>tego </a:t>
            </a:r>
            <a:r>
              <a:rPr sz="2000" i="1" spc="-15" dirty="0">
                <a:latin typeface="Calibri"/>
                <a:cs typeface="Calibri"/>
              </a:rPr>
              <a:t>wynika, </a:t>
            </a:r>
            <a:r>
              <a:rPr sz="2000" i="1" spc="-10" dirty="0">
                <a:latin typeface="Calibri"/>
                <a:cs typeface="Calibri"/>
              </a:rPr>
              <a:t>że; </a:t>
            </a:r>
            <a:r>
              <a:rPr sz="2000" i="1" dirty="0">
                <a:latin typeface="Calibri"/>
                <a:cs typeface="Calibri"/>
              </a:rPr>
              <a:t>z </a:t>
            </a:r>
            <a:r>
              <a:rPr sz="2000" i="1" spc="-10" dirty="0">
                <a:latin typeface="Calibri"/>
                <a:cs typeface="Calibri"/>
              </a:rPr>
              <a:t>dotychczasowych rozważań…, </a:t>
            </a:r>
            <a:r>
              <a:rPr sz="2000" i="1" spc="-5" dirty="0">
                <a:latin typeface="Calibri"/>
                <a:cs typeface="Calibri"/>
              </a:rPr>
              <a:t>nasuwa się </a:t>
            </a:r>
            <a:r>
              <a:rPr sz="2000" i="1" spc="-10" dirty="0">
                <a:latin typeface="Calibri"/>
                <a:cs typeface="Calibri"/>
              </a:rPr>
              <a:t>pytanie, </a:t>
            </a:r>
            <a:r>
              <a:rPr sz="2000" i="1" spc="-5" dirty="0">
                <a:latin typeface="Calibri"/>
                <a:cs typeface="Calibri"/>
              </a:rPr>
              <a:t>czy…;  pojawia się </a:t>
            </a:r>
            <a:r>
              <a:rPr sz="2000" i="1" dirty="0">
                <a:latin typeface="Calibri"/>
                <a:cs typeface="Calibri"/>
              </a:rPr>
              <a:t>wątpliwość…, </a:t>
            </a:r>
            <a:r>
              <a:rPr sz="2000" i="1" spc="-5" dirty="0">
                <a:latin typeface="Calibri"/>
                <a:cs typeface="Calibri"/>
              </a:rPr>
              <a:t>jak się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-15" dirty="0">
                <a:latin typeface="Calibri"/>
                <a:cs typeface="Calibri"/>
              </a:rPr>
              <a:t>okazuje…</a:t>
            </a:r>
            <a:r>
              <a:rPr sz="2000" spc="-15" dirty="0">
                <a:latin typeface="Calibri"/>
                <a:cs typeface="Calibri"/>
              </a:rPr>
              <a:t>);</a:t>
            </a:r>
            <a:endParaRPr sz="2000">
              <a:latin typeface="Calibri"/>
              <a:cs typeface="Calibri"/>
            </a:endParaRPr>
          </a:p>
          <a:p>
            <a:pPr marL="372110" marR="131445" indent="-228600">
              <a:lnSpc>
                <a:spcPct val="100000"/>
              </a:lnSpc>
              <a:buChar char="•"/>
              <a:tabLst>
                <a:tab pos="372745" algn="l"/>
              </a:tabLst>
            </a:pPr>
            <a:r>
              <a:rPr sz="2000" spc="-10" dirty="0">
                <a:latin typeface="Calibri"/>
                <a:cs typeface="Calibri"/>
              </a:rPr>
              <a:t>użycie </a:t>
            </a:r>
            <a:r>
              <a:rPr sz="2000" spc="-20" dirty="0">
                <a:latin typeface="Calibri"/>
                <a:cs typeface="Calibri"/>
              </a:rPr>
              <a:t>środków </a:t>
            </a:r>
            <a:r>
              <a:rPr sz="2000" spc="-5" dirty="0">
                <a:latin typeface="Calibri"/>
                <a:cs typeface="Calibri"/>
              </a:rPr>
              <a:t>wyliczających (np. </a:t>
            </a:r>
            <a:r>
              <a:rPr sz="2000" i="1" spc="-5" dirty="0">
                <a:latin typeface="Calibri"/>
                <a:cs typeface="Calibri"/>
              </a:rPr>
              <a:t>najpierw omówię…, </a:t>
            </a:r>
            <a:r>
              <a:rPr sz="2000" i="1" dirty="0">
                <a:latin typeface="Calibri"/>
                <a:cs typeface="Calibri"/>
              </a:rPr>
              <a:t>a </a:t>
            </a:r>
            <a:r>
              <a:rPr sz="2000" i="1" spc="-5" dirty="0">
                <a:latin typeface="Calibri"/>
                <a:cs typeface="Calibri"/>
              </a:rPr>
              <a:t>potem…, </a:t>
            </a:r>
            <a:r>
              <a:rPr sz="2000" i="1" dirty="0">
                <a:latin typeface="Calibri"/>
                <a:cs typeface="Calibri"/>
              </a:rPr>
              <a:t>tyle </a:t>
            </a:r>
            <a:r>
              <a:rPr sz="2000" i="1" spc="-5" dirty="0">
                <a:latin typeface="Calibri"/>
                <a:cs typeface="Calibri"/>
              </a:rPr>
              <a:t>o… </a:t>
            </a:r>
            <a:r>
              <a:rPr sz="2000" i="1" dirty="0">
                <a:latin typeface="Calibri"/>
                <a:cs typeface="Calibri"/>
              </a:rPr>
              <a:t>a </a:t>
            </a:r>
            <a:r>
              <a:rPr sz="2000" i="1" spc="-5" dirty="0">
                <a:latin typeface="Calibri"/>
                <a:cs typeface="Calibri"/>
              </a:rPr>
              <a:t>teraz o…; </a:t>
            </a:r>
            <a:r>
              <a:rPr sz="2000" i="1" spc="-10" dirty="0">
                <a:latin typeface="Calibri"/>
                <a:cs typeface="Calibri"/>
              </a:rPr>
              <a:t>można  </a:t>
            </a:r>
            <a:r>
              <a:rPr sz="2000" i="1" spc="-15" dirty="0">
                <a:latin typeface="Calibri"/>
                <a:cs typeface="Calibri"/>
              </a:rPr>
              <a:t>to </a:t>
            </a:r>
            <a:r>
              <a:rPr sz="2000" i="1" spc="-10" dirty="0">
                <a:latin typeface="Calibri"/>
                <a:cs typeface="Calibri"/>
              </a:rPr>
              <a:t>rozumieć </a:t>
            </a:r>
            <a:r>
              <a:rPr sz="2000" i="1" dirty="0">
                <a:latin typeface="Calibri"/>
                <a:cs typeface="Calibri"/>
              </a:rPr>
              <a:t>w </a:t>
            </a:r>
            <a:r>
              <a:rPr sz="2000" i="1" spc="-5" dirty="0">
                <a:latin typeface="Calibri"/>
                <a:cs typeface="Calibri"/>
              </a:rPr>
              <a:t>dwojaki sposób…, dotyczy </a:t>
            </a:r>
            <a:r>
              <a:rPr sz="2000" i="1" spc="-10" dirty="0">
                <a:latin typeface="Calibri"/>
                <a:cs typeface="Calibri"/>
              </a:rPr>
              <a:t>to kilku </a:t>
            </a:r>
            <a:r>
              <a:rPr sz="2000" i="1" spc="-5" dirty="0">
                <a:latin typeface="Calibri"/>
                <a:cs typeface="Calibri"/>
              </a:rPr>
              <a:t>spraw…, są dwie </a:t>
            </a:r>
            <a:r>
              <a:rPr sz="2000" i="1" spc="-10" dirty="0">
                <a:latin typeface="Calibri"/>
                <a:cs typeface="Calibri"/>
              </a:rPr>
              <a:t>możliwości…, jest </a:t>
            </a:r>
            <a:r>
              <a:rPr sz="2000" i="1" dirty="0">
                <a:latin typeface="Calibri"/>
                <a:cs typeface="Calibri"/>
              </a:rPr>
              <a:t>wiele  </a:t>
            </a:r>
            <a:r>
              <a:rPr sz="2000" i="1" spc="-5" dirty="0">
                <a:latin typeface="Calibri"/>
                <a:cs typeface="Calibri"/>
              </a:rPr>
              <a:t>przyczyn…, </a:t>
            </a:r>
            <a:r>
              <a:rPr sz="2000" i="1" spc="-10" dirty="0">
                <a:latin typeface="Calibri"/>
                <a:cs typeface="Calibri"/>
              </a:rPr>
              <a:t>przede </a:t>
            </a:r>
            <a:r>
              <a:rPr sz="2000" i="1" spc="-5" dirty="0">
                <a:latin typeface="Calibri"/>
                <a:cs typeface="Calibri"/>
              </a:rPr>
              <a:t>wszystkim…, </a:t>
            </a:r>
            <a:r>
              <a:rPr sz="2000" i="1" spc="-10" dirty="0">
                <a:latin typeface="Calibri"/>
                <a:cs typeface="Calibri"/>
              </a:rPr>
              <a:t>następnie…, </a:t>
            </a:r>
            <a:r>
              <a:rPr sz="2000" i="1" spc="-5" dirty="0">
                <a:latin typeface="Calibri"/>
                <a:cs typeface="Calibri"/>
              </a:rPr>
              <a:t>po </a:t>
            </a:r>
            <a:r>
              <a:rPr sz="2000" i="1" spc="-10" dirty="0">
                <a:latin typeface="Calibri"/>
                <a:cs typeface="Calibri"/>
              </a:rPr>
              <a:t>pierwsze…, </a:t>
            </a:r>
            <a:r>
              <a:rPr sz="2000" i="1" spc="-5" dirty="0">
                <a:latin typeface="Calibri"/>
                <a:cs typeface="Calibri"/>
              </a:rPr>
              <a:t>po drugie…, </a:t>
            </a:r>
            <a:r>
              <a:rPr sz="2000" i="1" dirty="0">
                <a:latin typeface="Calibri"/>
                <a:cs typeface="Calibri"/>
              </a:rPr>
              <a:t>z </a:t>
            </a:r>
            <a:r>
              <a:rPr sz="2000" i="1" spc="-5" dirty="0">
                <a:latin typeface="Calibri"/>
                <a:cs typeface="Calibri"/>
              </a:rPr>
              <a:t>jednej</a:t>
            </a:r>
            <a:r>
              <a:rPr sz="2000" i="1" spc="4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strony…,</a:t>
            </a:r>
            <a:endParaRPr sz="2000">
              <a:latin typeface="Calibri"/>
              <a:cs typeface="Calibri"/>
            </a:endParaRPr>
          </a:p>
          <a:p>
            <a:pPr marL="372110">
              <a:lnSpc>
                <a:spcPct val="100000"/>
              </a:lnSpc>
            </a:pPr>
            <a:r>
              <a:rPr sz="2000" i="1" dirty="0">
                <a:latin typeface="Calibri"/>
                <a:cs typeface="Calibri"/>
              </a:rPr>
              <a:t>z </a:t>
            </a:r>
            <a:r>
              <a:rPr sz="2000" i="1" spc="-5" dirty="0">
                <a:latin typeface="Calibri"/>
                <a:cs typeface="Calibri"/>
              </a:rPr>
              <a:t>drugiej </a:t>
            </a:r>
            <a:r>
              <a:rPr sz="2000" i="1" spc="-10" dirty="0">
                <a:latin typeface="Calibri"/>
                <a:cs typeface="Calibri"/>
              </a:rPr>
              <a:t>strony…, </a:t>
            </a:r>
            <a:r>
              <a:rPr sz="2000" i="1" dirty="0">
                <a:latin typeface="Calibri"/>
                <a:cs typeface="Calibri"/>
              </a:rPr>
              <a:t>z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-15" dirty="0">
                <a:latin typeface="Calibri"/>
                <a:cs typeface="Calibri"/>
              </a:rPr>
              <a:t>kolei….</a:t>
            </a:r>
            <a:r>
              <a:rPr sz="2000" spc="-15" dirty="0">
                <a:latin typeface="Calibri"/>
                <a:cs typeface="Calibri"/>
              </a:rPr>
              <a:t>);</a:t>
            </a:r>
            <a:endParaRPr sz="2000">
              <a:latin typeface="Calibri"/>
              <a:cs typeface="Calibri"/>
            </a:endParaRPr>
          </a:p>
          <a:p>
            <a:pPr marL="372110" marR="222885" indent="-228600">
              <a:lnSpc>
                <a:spcPct val="100000"/>
              </a:lnSpc>
              <a:buChar char="•"/>
              <a:tabLst>
                <a:tab pos="372745" algn="l"/>
              </a:tabLst>
            </a:pPr>
            <a:r>
              <a:rPr sz="2000" spc="-10" dirty="0">
                <a:latin typeface="Calibri"/>
                <a:cs typeface="Calibri"/>
              </a:rPr>
              <a:t>użycie </a:t>
            </a:r>
            <a:r>
              <a:rPr sz="2000" spc="-15" dirty="0">
                <a:latin typeface="Calibri"/>
                <a:cs typeface="Calibri"/>
              </a:rPr>
              <a:t>podstawowych </a:t>
            </a:r>
            <a:r>
              <a:rPr sz="2000" spc="-10" dirty="0">
                <a:latin typeface="Calibri"/>
                <a:cs typeface="Calibri"/>
              </a:rPr>
              <a:t>składniowych </a:t>
            </a:r>
            <a:r>
              <a:rPr sz="2000" spc="-5" dirty="0">
                <a:latin typeface="Calibri"/>
                <a:cs typeface="Calibri"/>
              </a:rPr>
              <a:t>mechanizmów </a:t>
            </a:r>
            <a:r>
              <a:rPr sz="2000" spc="-10" dirty="0">
                <a:latin typeface="Calibri"/>
                <a:cs typeface="Calibri"/>
              </a:rPr>
              <a:t>spajających: </a:t>
            </a:r>
            <a:r>
              <a:rPr sz="2000" spc="-15" dirty="0">
                <a:latin typeface="Calibri"/>
                <a:cs typeface="Calibri"/>
              </a:rPr>
              <a:t>szyku przestawnego, </a:t>
            </a:r>
            <a:r>
              <a:rPr sz="2000" spc="-30" dirty="0">
                <a:latin typeface="Calibri"/>
                <a:cs typeface="Calibri"/>
              </a:rPr>
              <a:t>elipsy,  </a:t>
            </a:r>
            <a:r>
              <a:rPr sz="2000" spc="-5" dirty="0">
                <a:latin typeface="Calibri"/>
                <a:cs typeface="Calibri"/>
              </a:rPr>
              <a:t>paralelizmu </a:t>
            </a:r>
            <a:r>
              <a:rPr sz="2000" spc="-10" dirty="0">
                <a:latin typeface="Calibri"/>
                <a:cs typeface="Calibri"/>
              </a:rPr>
              <a:t>składniowego, </a:t>
            </a:r>
            <a:r>
              <a:rPr sz="2000" spc="-15" dirty="0">
                <a:latin typeface="Calibri"/>
                <a:cs typeface="Calibri"/>
              </a:rPr>
              <a:t>transformacji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składniowych.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7300" y="684050"/>
            <a:ext cx="45548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Myriad Pro Cond"/>
                <a:cs typeface="Myriad Pro Cond"/>
              </a:rPr>
              <a:t>Szkic krytyczny </a:t>
            </a:r>
            <a:r>
              <a:rPr sz="3000" b="1" dirty="0">
                <a:latin typeface="Myriad Pro Cond"/>
                <a:cs typeface="Myriad Pro Cond"/>
              </a:rPr>
              <a:t>– </a:t>
            </a:r>
            <a:r>
              <a:rPr sz="3000" b="1" spc="-10" dirty="0">
                <a:latin typeface="Myriad Pro Cond"/>
                <a:cs typeface="Myriad Pro Cond"/>
              </a:rPr>
              <a:t>tworzenie</a:t>
            </a:r>
            <a:r>
              <a:rPr sz="3000" b="1" spc="-5" dirty="0">
                <a:latin typeface="Myriad Pro Cond"/>
                <a:cs typeface="Myriad Pro Cond"/>
              </a:rPr>
              <a:t> tekstu</a:t>
            </a:r>
            <a:endParaRPr sz="3000">
              <a:latin typeface="Myriad Pro Cond"/>
              <a:cs typeface="Myriad Pro C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7300" y="1393249"/>
            <a:ext cx="959675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100"/>
              </a:spcBef>
            </a:pPr>
            <a:r>
              <a:rPr sz="2400" spc="-114" dirty="0">
                <a:latin typeface="Calibri"/>
                <a:cs typeface="Calibri"/>
              </a:rPr>
              <a:t>F. </a:t>
            </a:r>
            <a:r>
              <a:rPr sz="2400" spc="-25" dirty="0">
                <a:latin typeface="Calibri"/>
                <a:cs typeface="Calibri"/>
              </a:rPr>
              <a:t>Proszę </a:t>
            </a:r>
            <a:r>
              <a:rPr sz="2400" spc="-5" dirty="0">
                <a:latin typeface="Calibri"/>
                <a:cs typeface="Calibri"/>
              </a:rPr>
              <a:t>(np.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15" dirty="0">
                <a:latin typeface="Calibri"/>
                <a:cs typeface="Calibri"/>
              </a:rPr>
              <a:t>formie </a:t>
            </a:r>
            <a:r>
              <a:rPr sz="2400" spc="-5" dirty="0">
                <a:latin typeface="Calibri"/>
                <a:cs typeface="Calibri"/>
              </a:rPr>
              <a:t>mapy </a:t>
            </a:r>
            <a:r>
              <a:rPr sz="2400" spc="-10" dirty="0">
                <a:latin typeface="Calibri"/>
                <a:cs typeface="Calibri"/>
              </a:rPr>
              <a:t>mentalnej) określić wyróżniki szkicu </a:t>
            </a:r>
            <a:r>
              <a:rPr sz="2400" spc="-5" dirty="0">
                <a:latin typeface="Calibri"/>
                <a:cs typeface="Calibri"/>
              </a:rPr>
              <a:t>krytycznego  </a:t>
            </a:r>
            <a:r>
              <a:rPr sz="2400" spc="-25" dirty="0">
                <a:latin typeface="Calibri"/>
                <a:cs typeface="Calibri"/>
              </a:rPr>
              <a:t>jako </a:t>
            </a:r>
            <a:r>
              <a:rPr sz="2400" spc="-20" dirty="0">
                <a:latin typeface="Calibri"/>
                <a:cs typeface="Calibri"/>
              </a:rPr>
              <a:t>szkolnego </a:t>
            </a:r>
            <a:r>
              <a:rPr sz="2400" spc="-15" dirty="0">
                <a:latin typeface="Calibri"/>
                <a:cs typeface="Calibri"/>
              </a:rPr>
              <a:t>gatunku </a:t>
            </a:r>
            <a:r>
              <a:rPr sz="2400" dirty="0">
                <a:latin typeface="Calibri"/>
                <a:cs typeface="Calibri"/>
              </a:rPr>
              <a:t>wypowiedzi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pisemnej.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99847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Szkic krytyczny </a:t>
            </a:r>
            <a:r>
              <a:rPr spc="-35" dirty="0"/>
              <a:t>jako </a:t>
            </a:r>
            <a:r>
              <a:rPr spc="-30" dirty="0"/>
              <a:t>forma </a:t>
            </a:r>
            <a:r>
              <a:rPr spc="-25" dirty="0"/>
              <a:t>wypowiedzi </a:t>
            </a:r>
            <a:r>
              <a:rPr spc="-30" dirty="0"/>
              <a:t>pisemnej </a:t>
            </a:r>
            <a:r>
              <a:rPr dirty="0"/>
              <a:t>w </a:t>
            </a:r>
            <a:r>
              <a:rPr spc="-35" dirty="0"/>
              <a:t>szkole</a:t>
            </a:r>
            <a:r>
              <a:rPr spc="-200" dirty="0"/>
              <a:t> </a:t>
            </a:r>
            <a:r>
              <a:rPr spc="-45" dirty="0"/>
              <a:t>ponadpodstawowej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93249"/>
            <a:ext cx="9658350" cy="3928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387985" indent="-228600" algn="just">
              <a:lnSpc>
                <a:spcPts val="3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szkic, </a:t>
            </a:r>
            <a:r>
              <a:rPr sz="2400" spc="-5" dirty="0">
                <a:latin typeface="Calibri"/>
                <a:cs typeface="Calibri"/>
              </a:rPr>
              <a:t>czyli </a:t>
            </a:r>
            <a:r>
              <a:rPr sz="2400" spc="-15" dirty="0">
                <a:latin typeface="Calibri"/>
                <a:cs typeface="Calibri"/>
              </a:rPr>
              <a:t>dłuższa </a:t>
            </a:r>
            <a:r>
              <a:rPr sz="2400" dirty="0">
                <a:latin typeface="Calibri"/>
                <a:cs typeface="Calibri"/>
              </a:rPr>
              <a:t>wypowiedź </a:t>
            </a:r>
            <a:r>
              <a:rPr sz="2400" spc="-5" dirty="0">
                <a:latin typeface="Calibri"/>
                <a:cs typeface="Calibri"/>
              </a:rPr>
              <a:t>pisemna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15" dirty="0">
                <a:latin typeface="Calibri"/>
                <a:cs typeface="Calibri"/>
              </a:rPr>
              <a:t>charakterze </a:t>
            </a:r>
            <a:r>
              <a:rPr sz="2400" spc="-10" dirty="0">
                <a:latin typeface="Calibri"/>
                <a:cs typeface="Calibri"/>
              </a:rPr>
              <a:t>argumentacyjnym  </a:t>
            </a:r>
            <a:r>
              <a:rPr sz="2400" spc="-5" dirty="0">
                <a:latin typeface="Calibri"/>
                <a:cs typeface="Calibri"/>
              </a:rPr>
              <a:t>na wyraźnie </a:t>
            </a:r>
            <a:r>
              <a:rPr sz="2400" spc="-10" dirty="0">
                <a:latin typeface="Calibri"/>
                <a:cs typeface="Calibri"/>
              </a:rPr>
              <a:t>określony </a:t>
            </a:r>
            <a:r>
              <a:rPr sz="2400" spc="-15" dirty="0">
                <a:latin typeface="Calibri"/>
                <a:cs typeface="Calibri"/>
              </a:rPr>
              <a:t>temat </a:t>
            </a:r>
            <a:r>
              <a:rPr sz="2400" spc="-5" dirty="0">
                <a:latin typeface="Calibri"/>
                <a:cs typeface="Calibri"/>
              </a:rPr>
              <a:t>(np.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5" dirty="0">
                <a:latin typeface="Calibri"/>
                <a:cs typeface="Calibri"/>
              </a:rPr>
              <a:t>pisarzu, </a:t>
            </a:r>
            <a:r>
              <a:rPr sz="2400" spc="-15" dirty="0">
                <a:latin typeface="Calibri"/>
                <a:cs typeface="Calibri"/>
              </a:rPr>
              <a:t>książce, utworach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poetyckich</a:t>
            </a:r>
            <a:endParaRPr sz="2400">
              <a:latin typeface="Calibri"/>
              <a:cs typeface="Calibri"/>
            </a:endParaRPr>
          </a:p>
          <a:p>
            <a:pPr marL="241300" marR="219710" algn="just">
              <a:lnSpc>
                <a:spcPts val="3000"/>
              </a:lnSpc>
            </a:pP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5" dirty="0">
                <a:latin typeface="Calibri"/>
                <a:cs typeface="Calibri"/>
              </a:rPr>
              <a:t>współczesnych </a:t>
            </a:r>
            <a:r>
              <a:rPr sz="2400" spc="-5" dirty="0">
                <a:latin typeface="Calibri"/>
                <a:cs typeface="Calibri"/>
              </a:rPr>
              <a:t>lub </a:t>
            </a:r>
            <a:r>
              <a:rPr sz="2400" spc="-10" dirty="0">
                <a:latin typeface="Calibri"/>
                <a:cs typeface="Calibri"/>
              </a:rPr>
              <a:t>dawniejszych) realizująca </a:t>
            </a:r>
            <a:r>
              <a:rPr sz="2400" spc="-15" dirty="0">
                <a:latin typeface="Calibri"/>
                <a:cs typeface="Calibri"/>
              </a:rPr>
              <a:t>wszystkie </a:t>
            </a:r>
            <a:r>
              <a:rPr sz="2400" spc="-5" dirty="0">
                <a:latin typeface="Calibri"/>
                <a:cs typeface="Calibri"/>
              </a:rPr>
              <a:t>elementy </a:t>
            </a:r>
            <a:r>
              <a:rPr sz="2400" spc="-20" dirty="0">
                <a:latin typeface="Calibri"/>
                <a:cs typeface="Calibri"/>
              </a:rPr>
              <a:t>zawarte 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5" dirty="0">
                <a:latin typeface="Calibri"/>
                <a:cs typeface="Calibri"/>
              </a:rPr>
              <a:t>temacie,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15" dirty="0">
                <a:latin typeface="Calibri"/>
                <a:cs typeface="Calibri"/>
              </a:rPr>
              <a:t>której uczeń przedstawia przemyślenia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spc="-10" dirty="0">
                <a:latin typeface="Calibri"/>
                <a:cs typeface="Calibri"/>
              </a:rPr>
              <a:t>podstawie </a:t>
            </a:r>
            <a:r>
              <a:rPr sz="2400" spc="-5" dirty="0">
                <a:latin typeface="Calibri"/>
                <a:cs typeface="Calibri"/>
              </a:rPr>
              <a:t>analizy  </a:t>
            </a:r>
            <a:r>
              <a:rPr sz="2400" spc="-20" dirty="0">
                <a:latin typeface="Calibri"/>
                <a:cs typeface="Calibri"/>
              </a:rPr>
              <a:t>załączonych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10" dirty="0">
                <a:latin typeface="Calibri"/>
                <a:cs typeface="Calibri"/>
              </a:rPr>
              <a:t>tematu </a:t>
            </a:r>
            <a:r>
              <a:rPr sz="2400" spc="-20" dirty="0">
                <a:latin typeface="Calibri"/>
                <a:cs typeface="Calibri"/>
              </a:rPr>
              <a:t>tekstów </a:t>
            </a:r>
            <a:r>
              <a:rPr sz="2400" spc="-5" dirty="0">
                <a:latin typeface="Calibri"/>
                <a:cs typeface="Calibri"/>
              </a:rPr>
              <a:t>lub </a:t>
            </a:r>
            <a:r>
              <a:rPr sz="2400" spc="-15" dirty="0">
                <a:latin typeface="Calibri"/>
                <a:cs typeface="Calibri"/>
              </a:rPr>
              <a:t>fragmentów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tekstów;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04200"/>
              </a:lnSpc>
              <a:spcBef>
                <a:spcPts val="730"/>
              </a:spcBef>
              <a:buChar char="•"/>
              <a:tabLst>
                <a:tab pos="241300" algn="l"/>
              </a:tabLst>
            </a:pPr>
            <a:r>
              <a:rPr sz="2400" spc="-25" dirty="0">
                <a:latin typeface="Calibri"/>
                <a:cs typeface="Calibri"/>
              </a:rPr>
              <a:t>krytyczny, </a:t>
            </a:r>
            <a:r>
              <a:rPr sz="2400" spc="-5" dirty="0">
                <a:latin typeface="Calibri"/>
                <a:cs typeface="Calibri"/>
              </a:rPr>
              <a:t>czyli </a:t>
            </a:r>
            <a:r>
              <a:rPr sz="2400" spc="-10" dirty="0">
                <a:latin typeface="Calibri"/>
                <a:cs typeface="Calibri"/>
              </a:rPr>
              <a:t>taki,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10" dirty="0">
                <a:latin typeface="Calibri"/>
                <a:cs typeface="Calibri"/>
              </a:rPr>
              <a:t>którym </a:t>
            </a:r>
            <a:r>
              <a:rPr sz="2400" spc="-5" dirty="0">
                <a:latin typeface="Calibri"/>
                <a:cs typeface="Calibri"/>
              </a:rPr>
              <a:t>na plan </a:t>
            </a:r>
            <a:r>
              <a:rPr sz="2400" spc="-10" dirty="0">
                <a:latin typeface="Calibri"/>
                <a:cs typeface="Calibri"/>
              </a:rPr>
              <a:t>pierwszy wysuwa </a:t>
            </a:r>
            <a:r>
              <a:rPr sz="2400" spc="-5" dirty="0">
                <a:latin typeface="Calibri"/>
                <a:cs typeface="Calibri"/>
              </a:rPr>
              <a:t>się </a:t>
            </a:r>
            <a:r>
              <a:rPr sz="2400" spc="-10" dirty="0">
                <a:latin typeface="Calibri"/>
                <a:cs typeface="Calibri"/>
              </a:rPr>
              <a:t>podmiotowość  </a:t>
            </a:r>
            <a:r>
              <a:rPr sz="2400" spc="-15" dirty="0">
                <a:latin typeface="Calibri"/>
                <a:cs typeface="Calibri"/>
              </a:rPr>
              <a:t>autora </a:t>
            </a:r>
            <a:r>
              <a:rPr sz="2400" dirty="0">
                <a:latin typeface="Calibri"/>
                <a:cs typeface="Calibri"/>
              </a:rPr>
              <a:t>wypowiedzi </a:t>
            </a:r>
            <a:r>
              <a:rPr sz="2400" spc="-10" dirty="0">
                <a:latin typeface="Calibri"/>
                <a:cs typeface="Calibri"/>
              </a:rPr>
              <a:t>(piszącego </a:t>
            </a:r>
            <a:r>
              <a:rPr sz="2400" spc="-5" dirty="0">
                <a:latin typeface="Calibri"/>
                <a:cs typeface="Calibri"/>
              </a:rPr>
              <a:t>ucznia)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0" dirty="0">
                <a:latin typeface="Calibri"/>
                <a:cs typeface="Calibri"/>
              </a:rPr>
              <a:t>subiektywny </a:t>
            </a:r>
            <a:r>
              <a:rPr sz="2400" spc="-5" dirty="0">
                <a:latin typeface="Calibri"/>
                <a:cs typeface="Calibri"/>
              </a:rPr>
              <a:t>ogląd </a:t>
            </a:r>
            <a:r>
              <a:rPr sz="2400" spc="-15" dirty="0">
                <a:latin typeface="Calibri"/>
                <a:cs typeface="Calibri"/>
              </a:rPr>
              <a:t>analizowanych  </a:t>
            </a:r>
            <a:r>
              <a:rPr sz="2400" spc="-20" dirty="0">
                <a:latin typeface="Calibri"/>
                <a:cs typeface="Calibri"/>
              </a:rPr>
              <a:t>przez </a:t>
            </a:r>
            <a:r>
              <a:rPr sz="2400" spc="-10" dirty="0">
                <a:latin typeface="Calibri"/>
                <a:cs typeface="Calibri"/>
              </a:rPr>
              <a:t>niego </a:t>
            </a:r>
            <a:r>
              <a:rPr sz="2400" spc="-5" dirty="0">
                <a:latin typeface="Calibri"/>
                <a:cs typeface="Calibri"/>
              </a:rPr>
              <a:t>treści, </a:t>
            </a:r>
            <a:r>
              <a:rPr sz="2400" spc="-10" dirty="0">
                <a:latin typeface="Calibri"/>
                <a:cs typeface="Calibri"/>
              </a:rPr>
              <a:t>zagadnień, </a:t>
            </a:r>
            <a:r>
              <a:rPr sz="2400" spc="-15" dirty="0">
                <a:latin typeface="Calibri"/>
                <a:cs typeface="Calibri"/>
              </a:rPr>
              <a:t>utworów; </a:t>
            </a:r>
            <a:r>
              <a:rPr sz="2400" spc="-10" dirty="0">
                <a:latin typeface="Calibri"/>
                <a:cs typeface="Calibri"/>
              </a:rPr>
              <a:t>przy czym wartościowanie, </a:t>
            </a:r>
            <a:r>
              <a:rPr sz="2400" spc="-5" dirty="0">
                <a:latin typeface="Calibri"/>
                <a:cs typeface="Calibri"/>
              </a:rPr>
              <a:t>opinie,  </a:t>
            </a:r>
            <a:r>
              <a:rPr sz="2400" dirty="0">
                <a:latin typeface="Calibri"/>
                <a:cs typeface="Calibri"/>
              </a:rPr>
              <a:t>wnioski </a:t>
            </a:r>
            <a:r>
              <a:rPr sz="2400" spc="-10" dirty="0">
                <a:latin typeface="Calibri"/>
                <a:cs typeface="Calibri"/>
              </a:rPr>
              <a:t>powinny </a:t>
            </a:r>
            <a:r>
              <a:rPr sz="2400" spc="-20" dirty="0">
                <a:latin typeface="Calibri"/>
                <a:cs typeface="Calibri"/>
              </a:rPr>
              <a:t>być </a:t>
            </a:r>
            <a:r>
              <a:rPr sz="2400" spc="-15" dirty="0">
                <a:latin typeface="Calibri"/>
                <a:cs typeface="Calibri"/>
              </a:rPr>
              <a:t>formułowane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spc="-10" dirty="0">
                <a:latin typeface="Calibri"/>
                <a:cs typeface="Calibri"/>
              </a:rPr>
              <a:t>podstawie </a:t>
            </a:r>
            <a:r>
              <a:rPr sz="2400" spc="-5" dirty="0">
                <a:latin typeface="Calibri"/>
                <a:cs typeface="Calibri"/>
              </a:rPr>
              <a:t>wiedzy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15" dirty="0">
                <a:latin typeface="Calibri"/>
                <a:cs typeface="Calibri"/>
              </a:rPr>
              <a:t>autorze, utworze,  </a:t>
            </a:r>
            <a:r>
              <a:rPr sz="2400" dirty="0">
                <a:latin typeface="Calibri"/>
                <a:cs typeface="Calibri"/>
              </a:rPr>
              <a:t>epoce, </a:t>
            </a:r>
            <a:r>
              <a:rPr sz="2400" spc="-5" dirty="0">
                <a:latin typeface="Calibri"/>
                <a:cs typeface="Calibri"/>
              </a:rPr>
              <a:t>prądzie </a:t>
            </a:r>
            <a:r>
              <a:rPr sz="2400" spc="-10" dirty="0">
                <a:latin typeface="Calibri"/>
                <a:cs typeface="Calibri"/>
              </a:rPr>
              <a:t>literackim itd. (stosownie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10" dirty="0">
                <a:latin typeface="Calibri"/>
                <a:cs typeface="Calibri"/>
              </a:rPr>
              <a:t>tematu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pracy).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99847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Szkic krytyczny </a:t>
            </a:r>
            <a:r>
              <a:rPr spc="-35" dirty="0"/>
              <a:t>jako </a:t>
            </a:r>
            <a:r>
              <a:rPr spc="-30" dirty="0"/>
              <a:t>forma </a:t>
            </a:r>
            <a:r>
              <a:rPr spc="-25" dirty="0"/>
              <a:t>wypowiedzi </a:t>
            </a:r>
            <a:r>
              <a:rPr spc="-30" dirty="0"/>
              <a:t>pisemnej </a:t>
            </a:r>
            <a:r>
              <a:rPr dirty="0"/>
              <a:t>w </a:t>
            </a:r>
            <a:r>
              <a:rPr spc="-35" dirty="0"/>
              <a:t>szkole</a:t>
            </a:r>
            <a:r>
              <a:rPr spc="-200" dirty="0"/>
              <a:t> </a:t>
            </a:r>
            <a:r>
              <a:rPr spc="-45" dirty="0"/>
              <a:t>ponadpodstawowej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93249"/>
            <a:ext cx="9909175" cy="191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Szkic:</a:t>
            </a:r>
            <a:endParaRPr sz="2400">
              <a:latin typeface="Calibri"/>
              <a:cs typeface="Calibri"/>
            </a:endParaRPr>
          </a:p>
          <a:p>
            <a:pPr marL="372110" indent="-229235">
              <a:lnSpc>
                <a:spcPct val="100000"/>
              </a:lnSpc>
              <a:spcBef>
                <a:spcPts val="120"/>
              </a:spcBef>
              <a:buChar char="•"/>
              <a:tabLst>
                <a:tab pos="372745" algn="l"/>
              </a:tabLst>
            </a:pPr>
            <a:r>
              <a:rPr sz="2400" spc="-10" dirty="0">
                <a:latin typeface="Calibri"/>
                <a:cs typeface="Calibri"/>
              </a:rPr>
              <a:t>jest </a:t>
            </a:r>
            <a:r>
              <a:rPr sz="2400" spc="-15" dirty="0">
                <a:latin typeface="Calibri"/>
                <a:cs typeface="Calibri"/>
              </a:rPr>
              <a:t>tworem </a:t>
            </a:r>
            <a:r>
              <a:rPr sz="2400" spc="-10" dirty="0">
                <a:latin typeface="Calibri"/>
                <a:cs typeface="Calibri"/>
              </a:rPr>
              <a:t>jednego nadawcy </a:t>
            </a:r>
            <a:r>
              <a:rPr sz="2400" spc="-5" dirty="0">
                <a:latin typeface="Calibri"/>
                <a:cs typeface="Calibri"/>
              </a:rPr>
              <a:t>(ucznia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5" dirty="0">
                <a:latin typeface="Calibri"/>
                <a:cs typeface="Calibri"/>
              </a:rPr>
              <a:t>autora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pracy),</a:t>
            </a:r>
            <a:endParaRPr sz="2400">
              <a:latin typeface="Calibri"/>
              <a:cs typeface="Calibri"/>
            </a:endParaRPr>
          </a:p>
          <a:p>
            <a:pPr marL="372110" indent="-229235">
              <a:lnSpc>
                <a:spcPct val="100000"/>
              </a:lnSpc>
              <a:spcBef>
                <a:spcPts val="120"/>
              </a:spcBef>
              <a:buChar char="•"/>
              <a:tabLst>
                <a:tab pos="372745" algn="l"/>
              </a:tabLst>
            </a:pPr>
            <a:r>
              <a:rPr sz="2400" spc="-10" dirty="0">
                <a:latin typeface="Calibri"/>
                <a:cs typeface="Calibri"/>
              </a:rPr>
              <a:t>jest </a:t>
            </a:r>
            <a:r>
              <a:rPr sz="2400" spc="-15" dirty="0">
                <a:latin typeface="Calibri"/>
                <a:cs typeface="Calibri"/>
              </a:rPr>
              <a:t>kierowany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10" dirty="0">
                <a:latin typeface="Calibri"/>
                <a:cs typeface="Calibri"/>
              </a:rPr>
              <a:t>jednego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odbiorcy,</a:t>
            </a:r>
            <a:endParaRPr sz="2400">
              <a:latin typeface="Calibri"/>
              <a:cs typeface="Calibri"/>
            </a:endParaRPr>
          </a:p>
          <a:p>
            <a:pPr marL="372110" marR="5080" indent="-228600">
              <a:lnSpc>
                <a:spcPct val="104200"/>
              </a:lnSpc>
              <a:buChar char="•"/>
              <a:tabLst>
                <a:tab pos="372745" algn="l"/>
              </a:tabLst>
            </a:pPr>
            <a:r>
              <a:rPr sz="2400" dirty="0">
                <a:latin typeface="Calibri"/>
                <a:cs typeface="Calibri"/>
              </a:rPr>
              <a:t>ma </a:t>
            </a:r>
            <a:r>
              <a:rPr sz="2400" spc="-10" dirty="0">
                <a:latin typeface="Calibri"/>
                <a:cs typeface="Calibri"/>
              </a:rPr>
              <a:t>ten </a:t>
            </a:r>
            <a:r>
              <a:rPr sz="2400" spc="-5" dirty="0">
                <a:latin typeface="Calibri"/>
                <a:cs typeface="Calibri"/>
              </a:rPr>
              <a:t>sam </a:t>
            </a:r>
            <a:r>
              <a:rPr sz="2400" spc="-15" dirty="0">
                <a:latin typeface="Calibri"/>
                <a:cs typeface="Calibri"/>
              </a:rPr>
              <a:t>temat </a:t>
            </a:r>
            <a:r>
              <a:rPr sz="2400" spc="-10" dirty="0">
                <a:latin typeface="Calibri"/>
                <a:cs typeface="Calibri"/>
              </a:rPr>
              <a:t>(autor zajmuje </a:t>
            </a:r>
            <a:r>
              <a:rPr sz="2400" spc="-5" dirty="0">
                <a:latin typeface="Calibri"/>
                <a:cs typeface="Calibri"/>
              </a:rPr>
              <a:t>się </a:t>
            </a:r>
            <a:r>
              <a:rPr sz="2400" spc="-10" dirty="0">
                <a:latin typeface="Calibri"/>
                <a:cs typeface="Calibri"/>
              </a:rPr>
              <a:t>jednym przedmiotem, </a:t>
            </a:r>
            <a:r>
              <a:rPr sz="2400" dirty="0">
                <a:latin typeface="Calibri"/>
                <a:cs typeface="Calibri"/>
              </a:rPr>
              <a:t>chociaż o </a:t>
            </a:r>
            <a:r>
              <a:rPr sz="2400" spc="-20" dirty="0">
                <a:latin typeface="Calibri"/>
                <a:cs typeface="Calibri"/>
              </a:rPr>
              <a:t>różnym  </a:t>
            </a:r>
            <a:r>
              <a:rPr sz="2400" spc="-15" dirty="0">
                <a:latin typeface="Calibri"/>
                <a:cs typeface="Calibri"/>
              </a:rPr>
              <a:t>stopniu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komplikacji).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99847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Szkic krytyczny </a:t>
            </a:r>
            <a:r>
              <a:rPr spc="-35" dirty="0"/>
              <a:t>jako </a:t>
            </a:r>
            <a:r>
              <a:rPr spc="-30" dirty="0"/>
              <a:t>forma </a:t>
            </a:r>
            <a:r>
              <a:rPr spc="-25" dirty="0"/>
              <a:t>wypowiedzi </a:t>
            </a:r>
            <a:r>
              <a:rPr spc="-30" dirty="0"/>
              <a:t>pisemnej </a:t>
            </a:r>
            <a:r>
              <a:rPr dirty="0"/>
              <a:t>w </a:t>
            </a:r>
            <a:r>
              <a:rPr spc="-35" dirty="0"/>
              <a:t>szkole</a:t>
            </a:r>
            <a:r>
              <a:rPr spc="-200" dirty="0"/>
              <a:t> </a:t>
            </a:r>
            <a:r>
              <a:rPr spc="-45" dirty="0"/>
              <a:t>ponadpodstawowej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67849"/>
            <a:ext cx="9921875" cy="4832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176655" indent="-2286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dłuższa </a:t>
            </a:r>
            <a:r>
              <a:rPr sz="2000" dirty="0">
                <a:latin typeface="Calibri"/>
                <a:cs typeface="Calibri"/>
              </a:rPr>
              <a:t>wypowiedź </a:t>
            </a:r>
            <a:r>
              <a:rPr sz="2000" spc="-5" dirty="0">
                <a:latin typeface="Calibri"/>
                <a:cs typeface="Calibri"/>
              </a:rPr>
              <a:t>pisemna na </a:t>
            </a:r>
            <a:r>
              <a:rPr sz="2000" spc="-10" dirty="0">
                <a:latin typeface="Calibri"/>
                <a:cs typeface="Calibri"/>
              </a:rPr>
              <a:t>temat </a:t>
            </a:r>
            <a:r>
              <a:rPr sz="2000" spc="-5" dirty="0">
                <a:latin typeface="Calibri"/>
                <a:cs typeface="Calibri"/>
              </a:rPr>
              <a:t>np. </a:t>
            </a:r>
            <a:r>
              <a:rPr sz="2000" spc="-10" dirty="0">
                <a:latin typeface="Calibri"/>
                <a:cs typeface="Calibri"/>
              </a:rPr>
              <a:t>wybranego utworu </a:t>
            </a:r>
            <a:r>
              <a:rPr sz="2000" spc="-5" dirty="0">
                <a:latin typeface="Calibri"/>
                <a:cs typeface="Calibri"/>
              </a:rPr>
              <a:t>lub </a:t>
            </a:r>
            <a:r>
              <a:rPr sz="2000" spc="-15" dirty="0">
                <a:latin typeface="Calibri"/>
                <a:cs typeface="Calibri"/>
              </a:rPr>
              <a:t>utworów </a:t>
            </a:r>
            <a:r>
              <a:rPr sz="2000" spc="-10" dirty="0">
                <a:latin typeface="Calibri"/>
                <a:cs typeface="Calibri"/>
              </a:rPr>
              <a:t>pisarza,  zagadnienia, zjawiska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15" dirty="0">
                <a:latin typeface="Calibri"/>
                <a:cs typeface="Calibri"/>
              </a:rPr>
              <a:t>literaturze, </a:t>
            </a:r>
            <a:r>
              <a:rPr sz="2000" spc="-10" dirty="0">
                <a:latin typeface="Calibri"/>
                <a:cs typeface="Calibri"/>
              </a:rPr>
              <a:t>problemu 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15" dirty="0">
                <a:latin typeface="Calibri"/>
                <a:cs typeface="Calibri"/>
              </a:rPr>
              <a:t>twórczości, pokolenia literackiego,  </a:t>
            </a:r>
            <a:r>
              <a:rPr sz="2000" spc="-10" dirty="0">
                <a:latin typeface="Calibri"/>
                <a:cs typeface="Calibri"/>
              </a:rPr>
              <a:t>ugrupowania poetyckiego;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w </a:t>
            </a:r>
            <a:r>
              <a:rPr sz="2000" spc="-30" dirty="0">
                <a:latin typeface="Calibri"/>
                <a:cs typeface="Calibri"/>
              </a:rPr>
              <a:t>której uczeń prezentuje </a:t>
            </a:r>
            <a:r>
              <a:rPr sz="2000" spc="-25" dirty="0">
                <a:latin typeface="Calibri"/>
                <a:cs typeface="Calibri"/>
              </a:rPr>
              <a:t>podmiotowy </a:t>
            </a:r>
            <a:r>
              <a:rPr sz="2000" spc="-15" dirty="0">
                <a:latin typeface="Calibri"/>
                <a:cs typeface="Calibri"/>
              </a:rPr>
              <a:t>(z </a:t>
            </a:r>
            <a:r>
              <a:rPr sz="2000" spc="-25" dirty="0">
                <a:latin typeface="Calibri"/>
                <a:cs typeface="Calibri"/>
              </a:rPr>
              <a:t>perspektywy </a:t>
            </a:r>
            <a:r>
              <a:rPr sz="2000" spc="-30" dirty="0">
                <a:latin typeface="Calibri"/>
                <a:cs typeface="Calibri"/>
              </a:rPr>
              <a:t>autora </a:t>
            </a:r>
            <a:r>
              <a:rPr sz="2000" spc="-25" dirty="0">
                <a:latin typeface="Calibri"/>
                <a:cs typeface="Calibri"/>
              </a:rPr>
              <a:t>szkicu krytycznego) punkt  widzenia, </a:t>
            </a:r>
            <a:r>
              <a:rPr sz="2000" spc="-20" dirty="0">
                <a:latin typeface="Calibri"/>
                <a:cs typeface="Calibri"/>
              </a:rPr>
              <a:t>czyli np. </a:t>
            </a:r>
            <a:r>
              <a:rPr sz="2000" spc="-30" dirty="0">
                <a:latin typeface="Calibri"/>
                <a:cs typeface="Calibri"/>
              </a:rPr>
              <a:t>przedstawia </a:t>
            </a:r>
            <a:r>
              <a:rPr sz="2000" spc="-35" dirty="0">
                <a:latin typeface="Calibri"/>
                <a:cs typeface="Calibri"/>
              </a:rPr>
              <a:t>rozważania </a:t>
            </a:r>
            <a:r>
              <a:rPr sz="2000" spc="-15" dirty="0">
                <a:latin typeface="Calibri"/>
                <a:cs typeface="Calibri"/>
              </a:rPr>
              <a:t>na </a:t>
            </a:r>
            <a:r>
              <a:rPr sz="2000" spc="-25" dirty="0">
                <a:latin typeface="Calibri"/>
                <a:cs typeface="Calibri"/>
              </a:rPr>
              <a:t>temat określonego </a:t>
            </a:r>
            <a:r>
              <a:rPr sz="2000" spc="-30" dirty="0">
                <a:latin typeface="Calibri"/>
                <a:cs typeface="Calibri"/>
              </a:rPr>
              <a:t>problemu, wyraża </a:t>
            </a:r>
            <a:r>
              <a:rPr sz="2000" spc="-20" dirty="0">
                <a:latin typeface="Calibri"/>
                <a:cs typeface="Calibri"/>
              </a:rPr>
              <a:t>własne  </a:t>
            </a:r>
            <a:r>
              <a:rPr sz="2000" spc="-30" dirty="0">
                <a:latin typeface="Calibri"/>
                <a:cs typeface="Calibri"/>
              </a:rPr>
              <a:t>refleksje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25" dirty="0">
                <a:latin typeface="Calibri"/>
                <a:cs typeface="Calibri"/>
              </a:rPr>
              <a:t>opinie, wątpliwości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45" dirty="0">
                <a:latin typeface="Calibri"/>
                <a:cs typeface="Calibri"/>
              </a:rPr>
              <a:t>obawy, </a:t>
            </a:r>
            <a:r>
              <a:rPr sz="2000" spc="-25" dirty="0">
                <a:latin typeface="Calibri"/>
                <a:cs typeface="Calibri"/>
              </a:rPr>
              <a:t>polemizuje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25" dirty="0">
                <a:latin typeface="Calibri"/>
                <a:cs typeface="Calibri"/>
              </a:rPr>
              <a:t>krytykuje, analizuje, </a:t>
            </a:r>
            <a:r>
              <a:rPr sz="2000" spc="-30" dirty="0">
                <a:latin typeface="Calibri"/>
                <a:cs typeface="Calibri"/>
              </a:rPr>
              <a:t>wyciąga </a:t>
            </a:r>
            <a:r>
              <a:rPr sz="2000" spc="-20" dirty="0">
                <a:latin typeface="Calibri"/>
                <a:cs typeface="Calibri"/>
              </a:rPr>
              <a:t>wnioski,</a:t>
            </a:r>
            <a:r>
              <a:rPr sz="2000" spc="-2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ocenia;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odwołując </a:t>
            </a:r>
            <a:r>
              <a:rPr sz="2000" spc="-5" dirty="0">
                <a:latin typeface="Calibri"/>
                <a:cs typeface="Calibri"/>
              </a:rPr>
              <a:t>się do </a:t>
            </a:r>
            <a:r>
              <a:rPr sz="2000" spc="-20" dirty="0">
                <a:latin typeface="Calibri"/>
                <a:cs typeface="Calibri"/>
              </a:rPr>
              <a:t>różnych </a:t>
            </a:r>
            <a:r>
              <a:rPr sz="2000" spc="-10" dirty="0">
                <a:latin typeface="Calibri"/>
                <a:cs typeface="Calibri"/>
              </a:rPr>
              <a:t>(funkcjonalnych wobec tematu) </a:t>
            </a:r>
            <a:r>
              <a:rPr sz="2000" spc="-35" dirty="0">
                <a:latin typeface="Calibri"/>
                <a:cs typeface="Calibri"/>
              </a:rPr>
              <a:t>utworów,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kontekstów;</a:t>
            </a:r>
            <a:endParaRPr sz="2000">
              <a:latin typeface="Calibri"/>
              <a:cs typeface="Calibri"/>
            </a:endParaRPr>
          </a:p>
          <a:p>
            <a:pPr marL="241300" marR="43815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prezentując </a:t>
            </a:r>
            <a:r>
              <a:rPr sz="2000" spc="-20" dirty="0">
                <a:latin typeface="Calibri"/>
                <a:cs typeface="Calibri"/>
              </a:rPr>
              <a:t>szerszą </a:t>
            </a:r>
            <a:r>
              <a:rPr sz="2000" spc="-10" dirty="0">
                <a:latin typeface="Calibri"/>
                <a:cs typeface="Calibri"/>
              </a:rPr>
              <a:t>perspektywę </a:t>
            </a:r>
            <a:r>
              <a:rPr sz="2000" spc="-15" dirty="0">
                <a:latin typeface="Calibri"/>
                <a:cs typeface="Calibri"/>
              </a:rPr>
              <a:t>(„wychodząc </a:t>
            </a:r>
            <a:r>
              <a:rPr sz="2000" spc="-20" dirty="0">
                <a:latin typeface="Calibri"/>
                <a:cs typeface="Calibri"/>
              </a:rPr>
              <a:t>poza </a:t>
            </a:r>
            <a:r>
              <a:rPr sz="2000" spc="-5" dirty="0">
                <a:latin typeface="Calibri"/>
                <a:cs typeface="Calibri"/>
              </a:rPr>
              <a:t>utwór/-y”), </a:t>
            </a:r>
            <a:r>
              <a:rPr sz="2000" spc="-15" dirty="0">
                <a:latin typeface="Calibri"/>
                <a:cs typeface="Calibri"/>
              </a:rPr>
              <a:t>wykorzystując </a:t>
            </a:r>
            <a:r>
              <a:rPr sz="2000" spc="-10" dirty="0">
                <a:latin typeface="Calibri"/>
                <a:cs typeface="Calibri"/>
              </a:rPr>
              <a:t>swoją  wiedzę </a:t>
            </a:r>
            <a:r>
              <a:rPr sz="2000" spc="-5" dirty="0">
                <a:latin typeface="Calibri"/>
                <a:cs typeface="Calibri"/>
              </a:rPr>
              <a:t>na </a:t>
            </a:r>
            <a:r>
              <a:rPr sz="2000" spc="-10" dirty="0">
                <a:latin typeface="Calibri"/>
                <a:cs typeface="Calibri"/>
              </a:rPr>
              <a:t>temat </a:t>
            </a:r>
            <a:r>
              <a:rPr sz="2000" spc="-15" dirty="0">
                <a:latin typeface="Calibri"/>
                <a:cs typeface="Calibri"/>
              </a:rPr>
              <a:t>utworów </a:t>
            </a:r>
            <a:r>
              <a:rPr sz="2000" spc="-10" dirty="0">
                <a:latin typeface="Calibri"/>
                <a:cs typeface="Calibri"/>
              </a:rPr>
              <a:t>literackich </a:t>
            </a:r>
            <a:r>
              <a:rPr sz="2000" spc="-15" dirty="0">
                <a:latin typeface="Calibri"/>
                <a:cs typeface="Calibri"/>
              </a:rPr>
              <a:t>oraz </a:t>
            </a:r>
            <a:r>
              <a:rPr sz="2000" spc="-10" dirty="0">
                <a:latin typeface="Calibri"/>
                <a:cs typeface="Calibri"/>
              </a:rPr>
              <a:t>(stosownie </a:t>
            </a:r>
            <a:r>
              <a:rPr sz="2000" spc="-5" dirty="0">
                <a:latin typeface="Calibri"/>
                <a:cs typeface="Calibri"/>
              </a:rPr>
              <a:t>do </a:t>
            </a:r>
            <a:r>
              <a:rPr sz="2000" spc="-10" dirty="0">
                <a:latin typeface="Calibri"/>
                <a:cs typeface="Calibri"/>
              </a:rPr>
              <a:t>tematu) </a:t>
            </a:r>
            <a:r>
              <a:rPr sz="2000" spc="-15" dirty="0">
                <a:latin typeface="Calibri"/>
                <a:cs typeface="Calibri"/>
              </a:rPr>
              <a:t>biografii </a:t>
            </a:r>
            <a:r>
              <a:rPr sz="2000" spc="-10" dirty="0">
                <a:latin typeface="Calibri"/>
                <a:cs typeface="Calibri"/>
              </a:rPr>
              <a:t>autora, </a:t>
            </a:r>
            <a:r>
              <a:rPr sz="2000" spc="-5" dirty="0">
                <a:latin typeface="Calibri"/>
                <a:cs typeface="Calibri"/>
              </a:rPr>
              <a:t>prądów  </a:t>
            </a:r>
            <a:r>
              <a:rPr sz="2000" spc="-15" dirty="0">
                <a:latin typeface="Calibri"/>
                <a:cs typeface="Calibri"/>
              </a:rPr>
              <a:t>artystycznych,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filozoficznych;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w </a:t>
            </a:r>
            <a:r>
              <a:rPr sz="2000" spc="-5" dirty="0">
                <a:latin typeface="Calibri"/>
                <a:cs typeface="Calibri"/>
              </a:rPr>
              <a:t>sposób </a:t>
            </a:r>
            <a:r>
              <a:rPr sz="2000" spc="-25" dirty="0">
                <a:latin typeface="Calibri"/>
                <a:cs typeface="Calibri"/>
              </a:rPr>
              <a:t>uporządkowany, </a:t>
            </a:r>
            <a:r>
              <a:rPr sz="2000" spc="-5" dirty="0">
                <a:latin typeface="Calibri"/>
                <a:cs typeface="Calibri"/>
              </a:rPr>
              <a:t>dbając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10" dirty="0">
                <a:latin typeface="Calibri"/>
                <a:cs typeface="Calibri"/>
              </a:rPr>
              <a:t>precyzję, </a:t>
            </a:r>
            <a:r>
              <a:rPr sz="2000" spc="-15" dirty="0">
                <a:latin typeface="Calibri"/>
                <a:cs typeface="Calibri"/>
              </a:rPr>
              <a:t>logikę, </a:t>
            </a:r>
            <a:r>
              <a:rPr sz="2000" spc="-5" dirty="0">
                <a:latin typeface="Calibri"/>
                <a:cs typeface="Calibri"/>
              </a:rPr>
              <a:t>spójność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wywodu;</a:t>
            </a:r>
            <a:endParaRPr sz="2000">
              <a:latin typeface="Calibri"/>
              <a:cs typeface="Calibri"/>
            </a:endParaRPr>
          </a:p>
          <a:p>
            <a:pPr marL="241300" marR="131445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z </a:t>
            </a:r>
            <a:r>
              <a:rPr sz="2000" spc="-5" dirty="0">
                <a:latin typeface="Calibri"/>
                <a:cs typeface="Calibri"/>
              </a:rPr>
              <a:t>dbałością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35" dirty="0">
                <a:latin typeface="Calibri"/>
                <a:cs typeface="Calibri"/>
              </a:rPr>
              <a:t>jasny, </a:t>
            </a:r>
            <a:r>
              <a:rPr sz="2000" spc="-15" dirty="0">
                <a:latin typeface="Calibri"/>
                <a:cs typeface="Calibri"/>
              </a:rPr>
              <a:t>precyzyjny </a:t>
            </a:r>
            <a:r>
              <a:rPr sz="2000" spc="-10" dirty="0">
                <a:latin typeface="Calibri"/>
                <a:cs typeface="Calibri"/>
              </a:rPr>
              <a:t>język (wykorzystując związane </a:t>
            </a:r>
            <a:r>
              <a:rPr sz="2000" dirty="0">
                <a:latin typeface="Calibri"/>
                <a:cs typeface="Calibri"/>
              </a:rPr>
              <a:t>z </a:t>
            </a:r>
            <a:r>
              <a:rPr sz="2000" spc="-10" dirty="0">
                <a:latin typeface="Calibri"/>
                <a:cs typeface="Calibri"/>
              </a:rPr>
              <a:t>tematem słownictwo, </a:t>
            </a:r>
            <a:r>
              <a:rPr sz="2000" spc="-5" dirty="0">
                <a:latin typeface="Calibri"/>
                <a:cs typeface="Calibri"/>
              </a:rPr>
              <a:t>pojęcia,  określenia </a:t>
            </a:r>
            <a:r>
              <a:rPr sz="2000" spc="-15" dirty="0">
                <a:latin typeface="Calibri"/>
                <a:cs typeface="Calibri"/>
              </a:rPr>
              <a:t>oraz </a:t>
            </a:r>
            <a:r>
              <a:rPr sz="2000" spc="-5" dirty="0">
                <a:latin typeface="Calibri"/>
                <a:cs typeface="Calibri"/>
              </a:rPr>
              <a:t>budując </a:t>
            </a:r>
            <a:r>
              <a:rPr sz="2000" spc="-10" dirty="0">
                <a:latin typeface="Calibri"/>
                <a:cs typeface="Calibri"/>
              </a:rPr>
              <a:t>zróżnicowane </a:t>
            </a:r>
            <a:r>
              <a:rPr sz="2000" spc="-5" dirty="0">
                <a:latin typeface="Calibri"/>
                <a:cs typeface="Calibri"/>
              </a:rPr>
              <a:t>wypowiedzenia służące oddaniu </a:t>
            </a:r>
            <a:r>
              <a:rPr sz="2000" spc="-15" dirty="0">
                <a:latin typeface="Calibri"/>
                <a:cs typeface="Calibri"/>
              </a:rPr>
              <a:t>toku </a:t>
            </a:r>
            <a:r>
              <a:rPr sz="2000" spc="-5" dirty="0">
                <a:latin typeface="Calibri"/>
                <a:cs typeface="Calibri"/>
              </a:rPr>
              <a:t>wywodu  </a:t>
            </a:r>
            <a:r>
              <a:rPr sz="2000" spc="-15" dirty="0">
                <a:latin typeface="Calibri"/>
                <a:cs typeface="Calibri"/>
              </a:rPr>
              <a:t>myślowego</a:t>
            </a:r>
            <a:r>
              <a:rPr sz="2000" spc="-10" dirty="0">
                <a:latin typeface="Calibri"/>
                <a:cs typeface="Calibri"/>
              </a:rPr>
              <a:t> autora).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99847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Szkic krytyczny </a:t>
            </a:r>
            <a:r>
              <a:rPr spc="-35" dirty="0"/>
              <a:t>jako </a:t>
            </a:r>
            <a:r>
              <a:rPr spc="-30" dirty="0"/>
              <a:t>forma </a:t>
            </a:r>
            <a:r>
              <a:rPr spc="-25" dirty="0"/>
              <a:t>wypowiedzi </a:t>
            </a:r>
            <a:r>
              <a:rPr spc="-30" dirty="0"/>
              <a:t>pisemnej </a:t>
            </a:r>
            <a:r>
              <a:rPr dirty="0"/>
              <a:t>w </a:t>
            </a:r>
            <a:r>
              <a:rPr spc="-35" dirty="0"/>
              <a:t>szkole</a:t>
            </a:r>
            <a:r>
              <a:rPr spc="-200" dirty="0"/>
              <a:t> </a:t>
            </a:r>
            <a:r>
              <a:rPr spc="-45" dirty="0"/>
              <a:t>ponadpodstawowej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93249"/>
            <a:ext cx="9989185" cy="441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marR="64769" indent="-419100">
              <a:lnSpc>
                <a:spcPts val="3000"/>
              </a:lnSpc>
              <a:spcBef>
                <a:spcPts val="100"/>
              </a:spcBef>
              <a:buFont typeface="Myriad Pro"/>
              <a:buChar char="►"/>
              <a:tabLst>
                <a:tab pos="431165" algn="l"/>
                <a:tab pos="431800" algn="l"/>
              </a:tabLst>
            </a:pPr>
            <a:r>
              <a:rPr sz="2400" dirty="0">
                <a:latin typeface="Calibri"/>
                <a:cs typeface="Calibri"/>
              </a:rPr>
              <a:t>W wypowiedzi </a:t>
            </a:r>
            <a:r>
              <a:rPr sz="2400" spc="-10" dirty="0">
                <a:latin typeface="Calibri"/>
                <a:cs typeface="Calibri"/>
              </a:rPr>
              <a:t>tej </a:t>
            </a:r>
            <a:r>
              <a:rPr sz="2400" spc="-15" dirty="0">
                <a:latin typeface="Calibri"/>
                <a:cs typeface="Calibri"/>
              </a:rPr>
              <a:t>warto </a:t>
            </a:r>
            <a:r>
              <a:rPr sz="2400" spc="-20" dirty="0">
                <a:latin typeface="Calibri"/>
                <a:cs typeface="Calibri"/>
              </a:rPr>
              <a:t>starać </a:t>
            </a:r>
            <a:r>
              <a:rPr sz="2400" spc="-5" dirty="0">
                <a:latin typeface="Calibri"/>
                <a:cs typeface="Calibri"/>
              </a:rPr>
              <a:t>się </a:t>
            </a:r>
            <a:r>
              <a:rPr sz="2400" spc="-10" dirty="0">
                <a:latin typeface="Calibri"/>
                <a:cs typeface="Calibri"/>
              </a:rPr>
              <a:t>nawiązać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10" dirty="0">
                <a:latin typeface="Calibri"/>
                <a:cs typeface="Calibri"/>
              </a:rPr>
              <a:t>tematu, wprowadzić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10" dirty="0">
                <a:latin typeface="Calibri"/>
                <a:cs typeface="Calibri"/>
              </a:rPr>
              <a:t>temat 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5" dirty="0">
                <a:latin typeface="Calibri"/>
                <a:cs typeface="Calibri"/>
              </a:rPr>
              <a:t>sposób </a:t>
            </a:r>
            <a:r>
              <a:rPr sz="2400" spc="-10" dirty="0">
                <a:latin typeface="Calibri"/>
                <a:cs typeface="Calibri"/>
              </a:rPr>
              <a:t>oryginalny </a:t>
            </a:r>
            <a:r>
              <a:rPr sz="2400" spc="-5" dirty="0">
                <a:latin typeface="Calibri"/>
                <a:cs typeface="Calibri"/>
              </a:rPr>
              <a:t>(np. </a:t>
            </a:r>
            <a:r>
              <a:rPr sz="2400" spc="-15" dirty="0">
                <a:latin typeface="Calibri"/>
                <a:cs typeface="Calibri"/>
              </a:rPr>
              <a:t>wykorzystując </a:t>
            </a:r>
            <a:r>
              <a:rPr sz="2400" spc="-10" dirty="0">
                <a:latin typeface="Calibri"/>
                <a:cs typeface="Calibri"/>
              </a:rPr>
              <a:t>znany </a:t>
            </a:r>
            <a:r>
              <a:rPr sz="2400" spc="-5" dirty="0">
                <a:latin typeface="Calibri"/>
                <a:cs typeface="Calibri"/>
              </a:rPr>
              <a:t>sobie przykład </a:t>
            </a:r>
            <a:r>
              <a:rPr sz="2400" spc="-15" dirty="0">
                <a:latin typeface="Calibri"/>
                <a:cs typeface="Calibri"/>
              </a:rPr>
              <a:t>literacki </a:t>
            </a:r>
            <a:r>
              <a:rPr sz="2400" spc="-5" dirty="0">
                <a:latin typeface="Calibri"/>
                <a:cs typeface="Calibri"/>
              </a:rPr>
              <a:t>lub  </a:t>
            </a:r>
            <a:r>
              <a:rPr sz="2400" spc="-30" dirty="0">
                <a:latin typeface="Calibri"/>
                <a:cs typeface="Calibri"/>
              </a:rPr>
              <a:t>filozoficzny, </a:t>
            </a:r>
            <a:r>
              <a:rPr sz="2400" spc="-5" dirty="0">
                <a:latin typeface="Calibri"/>
                <a:cs typeface="Calibri"/>
              </a:rPr>
              <a:t>znane </a:t>
            </a:r>
            <a:r>
              <a:rPr sz="2400" spc="-10" dirty="0">
                <a:latin typeface="Calibri"/>
                <a:cs typeface="Calibri"/>
              </a:rPr>
              <a:t>sentencje, </a:t>
            </a:r>
            <a:r>
              <a:rPr sz="2400" spc="-35" dirty="0">
                <a:latin typeface="Calibri"/>
                <a:cs typeface="Calibri"/>
              </a:rPr>
              <a:t>cytaty, </a:t>
            </a:r>
            <a:r>
              <a:rPr sz="2400" spc="-20" dirty="0">
                <a:latin typeface="Calibri"/>
                <a:cs typeface="Calibri"/>
              </a:rPr>
              <a:t>aforyzmy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itp.).</a:t>
            </a:r>
            <a:endParaRPr sz="2400" dirty="0">
              <a:latin typeface="Calibri"/>
              <a:cs typeface="Calibri"/>
            </a:endParaRPr>
          </a:p>
          <a:p>
            <a:pPr marL="431800" marR="5080" indent="-419100">
              <a:lnSpc>
                <a:spcPct val="104200"/>
              </a:lnSpc>
              <a:spcBef>
                <a:spcPts val="730"/>
              </a:spcBef>
              <a:buFont typeface="Myriad Pro"/>
              <a:buChar char="►"/>
              <a:tabLst>
                <a:tab pos="431165" algn="l"/>
                <a:tab pos="431800" algn="l"/>
              </a:tabLst>
            </a:pPr>
            <a:r>
              <a:rPr sz="2400" dirty="0">
                <a:latin typeface="Calibri"/>
                <a:cs typeface="Calibri"/>
              </a:rPr>
              <a:t>W </a:t>
            </a:r>
            <a:r>
              <a:rPr sz="2400" spc="-10" dirty="0">
                <a:latin typeface="Calibri"/>
                <a:cs typeface="Calibri"/>
              </a:rPr>
              <a:t>rozwinięciu analizę </a:t>
            </a:r>
            <a:r>
              <a:rPr sz="2400" spc="-15" dirty="0">
                <a:latin typeface="Calibri"/>
                <a:cs typeface="Calibri"/>
              </a:rPr>
              <a:t>załączonego tekstu </a:t>
            </a:r>
            <a:r>
              <a:rPr sz="2400" spc="-5" dirty="0">
                <a:latin typeface="Calibri"/>
                <a:cs typeface="Calibri"/>
              </a:rPr>
              <a:t>lub </a:t>
            </a:r>
            <a:r>
              <a:rPr sz="2400" spc="-20" dirty="0">
                <a:latin typeface="Calibri"/>
                <a:cs typeface="Calibri"/>
              </a:rPr>
              <a:t>załączonych tekstów </a:t>
            </a:r>
            <a:r>
              <a:rPr sz="2400" spc="-15" dirty="0">
                <a:latin typeface="Calibri"/>
                <a:cs typeface="Calibri"/>
              </a:rPr>
              <a:t>dobrze </a:t>
            </a:r>
            <a:r>
              <a:rPr sz="2400" spc="-10" dirty="0">
                <a:latin typeface="Calibri"/>
                <a:cs typeface="Calibri"/>
              </a:rPr>
              <a:t>jest  </a:t>
            </a:r>
            <a:r>
              <a:rPr sz="2400" spc="-5" dirty="0">
                <a:latin typeface="Calibri"/>
                <a:cs typeface="Calibri"/>
              </a:rPr>
              <a:t>uczynić </a:t>
            </a:r>
            <a:r>
              <a:rPr sz="2400" spc="-15" dirty="0">
                <a:latin typeface="Calibri"/>
                <a:cs typeface="Calibri"/>
              </a:rPr>
              <a:t>podstawą </a:t>
            </a:r>
            <a:r>
              <a:rPr sz="2400" spc="-5" dirty="0">
                <a:latin typeface="Calibri"/>
                <a:cs typeface="Calibri"/>
              </a:rPr>
              <a:t>do wyciągnięcia </a:t>
            </a:r>
            <a:r>
              <a:rPr sz="2400" spc="-35" dirty="0">
                <a:latin typeface="Calibri"/>
                <a:cs typeface="Calibri"/>
              </a:rPr>
              <a:t>wniosków, </a:t>
            </a:r>
            <a:r>
              <a:rPr sz="2400" spc="-20" dirty="0">
                <a:latin typeface="Calibri"/>
                <a:cs typeface="Calibri"/>
              </a:rPr>
              <a:t>wykorzystać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5" dirty="0">
                <a:latin typeface="Calibri"/>
                <a:cs typeface="Calibri"/>
              </a:rPr>
              <a:t>zinterpretować  </a:t>
            </a:r>
            <a:r>
              <a:rPr sz="2400" spc="-10" dirty="0">
                <a:latin typeface="Calibri"/>
                <a:cs typeface="Calibri"/>
              </a:rPr>
              <a:t>stosowne cytaty </a:t>
            </a:r>
            <a:r>
              <a:rPr sz="2400" dirty="0">
                <a:latin typeface="Calibri"/>
                <a:cs typeface="Calibri"/>
              </a:rPr>
              <a:t>z </a:t>
            </a:r>
            <a:r>
              <a:rPr sz="2400" spc="-15" dirty="0">
                <a:latin typeface="Calibri"/>
                <a:cs typeface="Calibri"/>
              </a:rPr>
              <a:t>tekstu/ </a:t>
            </a:r>
            <a:r>
              <a:rPr sz="2400" spc="-20" dirty="0">
                <a:latin typeface="Calibri"/>
                <a:cs typeface="Calibri"/>
              </a:rPr>
              <a:t>tekstów </a:t>
            </a:r>
            <a:r>
              <a:rPr sz="2400" spc="-15" dirty="0">
                <a:latin typeface="Calibri"/>
                <a:cs typeface="Calibri"/>
              </a:rPr>
              <a:t>poprzeć </a:t>
            </a:r>
            <a:r>
              <a:rPr sz="2400" dirty="0">
                <a:latin typeface="Calibri"/>
                <a:cs typeface="Calibri"/>
              </a:rPr>
              <a:t>wnioski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podstawie</a:t>
            </a:r>
            <a:endParaRPr sz="2400" dirty="0">
              <a:latin typeface="Calibri"/>
              <a:cs typeface="Calibri"/>
            </a:endParaRPr>
          </a:p>
          <a:p>
            <a:pPr marL="431800" marR="1037590">
              <a:lnSpc>
                <a:spcPct val="104200"/>
              </a:lnSpc>
            </a:pPr>
            <a:r>
              <a:rPr sz="2400" spc="-25" dirty="0">
                <a:latin typeface="Calibri"/>
                <a:cs typeface="Calibri"/>
              </a:rPr>
              <a:t>analizy, </a:t>
            </a:r>
            <a:r>
              <a:rPr sz="2400" spc="-10" dirty="0">
                <a:latin typeface="Calibri"/>
                <a:cs typeface="Calibri"/>
              </a:rPr>
              <a:t>odwołując </a:t>
            </a:r>
            <a:r>
              <a:rPr sz="2400" spc="-5" dirty="0">
                <a:latin typeface="Calibri"/>
                <a:cs typeface="Calibri"/>
              </a:rPr>
              <a:t>się do </a:t>
            </a:r>
            <a:r>
              <a:rPr sz="2400" spc="-15" dirty="0">
                <a:latin typeface="Calibri"/>
                <a:cs typeface="Calibri"/>
              </a:rPr>
              <a:t>innych </a:t>
            </a:r>
            <a:r>
              <a:rPr sz="2400" spc="-45" dirty="0">
                <a:latin typeface="Calibri"/>
                <a:cs typeface="Calibri"/>
              </a:rPr>
              <a:t>tekstów, </a:t>
            </a:r>
            <a:r>
              <a:rPr sz="2400" spc="-25" dirty="0">
                <a:latin typeface="Calibri"/>
                <a:cs typeface="Calibri"/>
              </a:rPr>
              <a:t>kontekstów </a:t>
            </a:r>
            <a:r>
              <a:rPr sz="2400" spc="-5" dirty="0">
                <a:latin typeface="Calibri"/>
                <a:cs typeface="Calibri"/>
              </a:rPr>
              <a:t>lub </a:t>
            </a:r>
            <a:r>
              <a:rPr sz="2400" spc="-15" dirty="0">
                <a:latin typeface="Calibri"/>
                <a:cs typeface="Calibri"/>
              </a:rPr>
              <a:t>przedstawić  stanowiska</a:t>
            </a:r>
            <a:r>
              <a:rPr sz="2400" spc="-10" dirty="0">
                <a:latin typeface="Calibri"/>
                <a:cs typeface="Calibri"/>
              </a:rPr>
              <a:t> przeciwne.</a:t>
            </a:r>
            <a:endParaRPr sz="2400" dirty="0">
              <a:latin typeface="Calibri"/>
              <a:cs typeface="Calibri"/>
            </a:endParaRPr>
          </a:p>
          <a:p>
            <a:pPr marL="431800" marR="448945" indent="-419100" algn="just">
              <a:lnSpc>
                <a:spcPct val="104200"/>
              </a:lnSpc>
              <a:spcBef>
                <a:spcPts val="844"/>
              </a:spcBef>
              <a:buFont typeface="Myriad Pro"/>
              <a:buChar char="►"/>
              <a:tabLst>
                <a:tab pos="431800" algn="l"/>
              </a:tabLst>
            </a:pPr>
            <a:r>
              <a:rPr sz="2400" dirty="0">
                <a:latin typeface="Calibri"/>
                <a:cs typeface="Calibri"/>
              </a:rPr>
              <a:t>W </a:t>
            </a:r>
            <a:r>
              <a:rPr sz="2400" spc="-10" dirty="0">
                <a:latin typeface="Calibri"/>
                <a:cs typeface="Calibri"/>
              </a:rPr>
              <a:t>podsumowaniu powinny </a:t>
            </a:r>
            <a:r>
              <a:rPr sz="2400" spc="-5" dirty="0">
                <a:latin typeface="Calibri"/>
                <a:cs typeface="Calibri"/>
              </a:rPr>
              <a:t>pojawić się </a:t>
            </a:r>
            <a:r>
              <a:rPr sz="2400" dirty="0">
                <a:latin typeface="Calibri"/>
                <a:cs typeface="Calibri"/>
              </a:rPr>
              <a:t>wnioski </a:t>
            </a:r>
            <a:r>
              <a:rPr sz="2400" spc="-20" dirty="0">
                <a:latin typeface="Calibri"/>
                <a:cs typeface="Calibri"/>
              </a:rPr>
              <a:t>końcowe, </a:t>
            </a:r>
            <a:r>
              <a:rPr sz="2400" spc="-10" dirty="0">
                <a:latin typeface="Calibri"/>
                <a:cs typeface="Calibri"/>
              </a:rPr>
              <a:t>uogólnienia, </a:t>
            </a:r>
            <a:r>
              <a:rPr lang="pl-PL" sz="2400" dirty="0" smtClean="0">
                <a:latin typeface="Calibri"/>
                <a:cs typeface="Calibri"/>
              </a:rPr>
              <a:t>ale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możliwe </a:t>
            </a:r>
            <a:r>
              <a:rPr sz="2400" spc="-5" dirty="0">
                <a:latin typeface="Calibri"/>
                <a:cs typeface="Calibri"/>
              </a:rPr>
              <a:t>są </a:t>
            </a:r>
            <a:r>
              <a:rPr sz="2400" spc="-20" dirty="0">
                <a:latin typeface="Calibri"/>
                <a:cs typeface="Calibri"/>
              </a:rPr>
              <a:t>także </a:t>
            </a:r>
            <a:r>
              <a:rPr sz="2400" spc="-10" dirty="0">
                <a:latin typeface="Calibri"/>
                <a:cs typeface="Calibri"/>
              </a:rPr>
              <a:t>wątpliwości, </a:t>
            </a:r>
            <a:r>
              <a:rPr sz="2400" spc="-15" dirty="0">
                <a:latin typeface="Calibri"/>
                <a:cs typeface="Calibri"/>
              </a:rPr>
              <a:t>rozstrzygnięcie </a:t>
            </a:r>
            <a:r>
              <a:rPr sz="2400" spc="-5" dirty="0">
                <a:latin typeface="Calibri"/>
                <a:cs typeface="Calibri"/>
              </a:rPr>
              <a:t>nie </a:t>
            </a:r>
            <a:r>
              <a:rPr sz="2400" dirty="0">
                <a:latin typeface="Calibri"/>
                <a:cs typeface="Calibri"/>
              </a:rPr>
              <a:t>musi </a:t>
            </a:r>
            <a:r>
              <a:rPr sz="2400" spc="-15" dirty="0">
                <a:latin typeface="Calibri"/>
                <a:cs typeface="Calibri"/>
              </a:rPr>
              <a:t>być </a:t>
            </a:r>
            <a:r>
              <a:rPr sz="2400" spc="-10" dirty="0">
                <a:latin typeface="Calibri"/>
                <a:cs typeface="Calibri"/>
              </a:rPr>
              <a:t>jednoznaczne,  </a:t>
            </a:r>
            <a:r>
              <a:rPr sz="2400" spc="-25" dirty="0">
                <a:latin typeface="Calibri"/>
                <a:cs typeface="Calibri"/>
              </a:rPr>
              <a:t>może </a:t>
            </a:r>
            <a:r>
              <a:rPr sz="2400" spc="-10" dirty="0">
                <a:latin typeface="Calibri"/>
                <a:cs typeface="Calibri"/>
              </a:rPr>
              <a:t>otwierać </a:t>
            </a:r>
            <a:r>
              <a:rPr sz="2400" spc="-5" dirty="0">
                <a:latin typeface="Calibri"/>
                <a:cs typeface="Calibri"/>
              </a:rPr>
              <a:t>pole do </a:t>
            </a:r>
            <a:r>
              <a:rPr sz="2400" spc="-15" dirty="0">
                <a:latin typeface="Calibri"/>
                <a:cs typeface="Calibri"/>
              </a:rPr>
              <a:t>dalszych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rozważań.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35966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Szkic krytyczny </a:t>
            </a:r>
            <a:r>
              <a:rPr dirty="0"/>
              <a:t>–</a:t>
            </a:r>
            <a:r>
              <a:rPr spc="-45" dirty="0"/>
              <a:t> </a:t>
            </a:r>
            <a:r>
              <a:rPr spc="5" dirty="0"/>
              <a:t>ćwiczenia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93249"/>
            <a:ext cx="9998075" cy="445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Słownikowo-frazeologiczne:</a:t>
            </a:r>
            <a:endParaRPr sz="2400">
              <a:latin typeface="Calibri"/>
              <a:cs typeface="Calibri"/>
            </a:endParaRPr>
          </a:p>
          <a:p>
            <a:pPr marL="372110" marR="497840" indent="-228600">
              <a:lnSpc>
                <a:spcPct val="104200"/>
              </a:lnSpc>
              <a:buChar char="•"/>
              <a:tabLst>
                <a:tab pos="372745" algn="l"/>
              </a:tabLst>
            </a:pPr>
            <a:r>
              <a:rPr sz="2400" spc="-15" dirty="0">
                <a:latin typeface="Calibri"/>
                <a:cs typeface="Calibri"/>
              </a:rPr>
              <a:t>gromadzenia wyrazów </a:t>
            </a:r>
            <a:r>
              <a:rPr sz="2400" spc="-25" dirty="0">
                <a:latin typeface="Calibri"/>
                <a:cs typeface="Calibri"/>
              </a:rPr>
              <a:t>wokół </a:t>
            </a:r>
            <a:r>
              <a:rPr sz="2400" spc="-10" dirty="0">
                <a:latin typeface="Calibri"/>
                <a:cs typeface="Calibri"/>
              </a:rPr>
              <a:t>danego tematu (nazw </a:t>
            </a:r>
            <a:r>
              <a:rPr sz="2400" spc="-30" dirty="0">
                <a:latin typeface="Calibri"/>
                <a:cs typeface="Calibri"/>
              </a:rPr>
              <a:t>przedmiotów, </a:t>
            </a:r>
            <a:r>
              <a:rPr sz="2400" spc="-5" dirty="0">
                <a:latin typeface="Calibri"/>
                <a:cs typeface="Calibri"/>
              </a:rPr>
              <a:t>zjawisk,  </a:t>
            </a:r>
            <a:r>
              <a:rPr sz="2400" dirty="0">
                <a:latin typeface="Calibri"/>
                <a:cs typeface="Calibri"/>
              </a:rPr>
              <a:t>cech,</a:t>
            </a:r>
            <a:r>
              <a:rPr sz="2400" spc="-5" dirty="0">
                <a:latin typeface="Calibri"/>
                <a:cs typeface="Calibri"/>
              </a:rPr>
              <a:t> czynności)</a:t>
            </a:r>
            <a:endParaRPr sz="2400">
              <a:latin typeface="Calibri"/>
              <a:cs typeface="Calibri"/>
            </a:endParaRPr>
          </a:p>
          <a:p>
            <a:pPr marL="372110" marR="521970" indent="-228600">
              <a:lnSpc>
                <a:spcPct val="104200"/>
              </a:lnSpc>
              <a:buChar char="•"/>
              <a:tabLst>
                <a:tab pos="372745" algn="l"/>
              </a:tabLst>
            </a:pPr>
            <a:r>
              <a:rPr sz="2400" spc="-10" dirty="0">
                <a:latin typeface="Calibri"/>
                <a:cs typeface="Calibri"/>
              </a:rPr>
              <a:t>używanie </a:t>
            </a:r>
            <a:r>
              <a:rPr sz="2400" spc="-20" dirty="0">
                <a:latin typeface="Calibri"/>
                <a:cs typeface="Calibri"/>
              </a:rPr>
              <a:t>trafnych </a:t>
            </a:r>
            <a:r>
              <a:rPr sz="2400" spc="-10" dirty="0">
                <a:latin typeface="Calibri"/>
                <a:cs typeface="Calibri"/>
              </a:rPr>
              <a:t>określeń spośród </a:t>
            </a:r>
            <a:r>
              <a:rPr sz="2400" spc="-15" dirty="0">
                <a:latin typeface="Calibri"/>
                <a:cs typeface="Calibri"/>
              </a:rPr>
              <a:t>wyrazów bliskoznacznych, praktyczne  wykorzystywanie </a:t>
            </a:r>
            <a:r>
              <a:rPr sz="2400" spc="-10" dirty="0">
                <a:latin typeface="Calibri"/>
                <a:cs typeface="Calibri"/>
              </a:rPr>
              <a:t>przenośni, porównań,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epitetów</a:t>
            </a:r>
            <a:endParaRPr sz="2400">
              <a:latin typeface="Calibri"/>
              <a:cs typeface="Calibri"/>
            </a:endParaRPr>
          </a:p>
          <a:p>
            <a:pPr marL="372110" marR="948690" indent="-228600">
              <a:lnSpc>
                <a:spcPct val="104200"/>
              </a:lnSpc>
              <a:buChar char="•"/>
              <a:tabLst>
                <a:tab pos="372745" algn="l"/>
              </a:tabLst>
            </a:pPr>
            <a:r>
              <a:rPr sz="2400" spc="-15" dirty="0">
                <a:latin typeface="Calibri"/>
                <a:cs typeface="Calibri"/>
              </a:rPr>
              <a:t>zastępowanie </a:t>
            </a:r>
            <a:r>
              <a:rPr sz="2400" spc="-10" dirty="0">
                <a:latin typeface="Calibri"/>
                <a:cs typeface="Calibri"/>
              </a:rPr>
              <a:t>powtarzających </a:t>
            </a:r>
            <a:r>
              <a:rPr sz="2400" spc="-5" dirty="0">
                <a:latin typeface="Calibri"/>
                <a:cs typeface="Calibri"/>
              </a:rPr>
              <a:t>się </a:t>
            </a:r>
            <a:r>
              <a:rPr sz="2400" spc="-15" dirty="0">
                <a:latin typeface="Calibri"/>
                <a:cs typeface="Calibri"/>
              </a:rPr>
              <a:t>wyrazów </a:t>
            </a:r>
            <a:r>
              <a:rPr sz="2400" spc="-5" dirty="0">
                <a:latin typeface="Calibri"/>
                <a:cs typeface="Calibri"/>
              </a:rPr>
              <a:t>synonimami, omówieniami  </a:t>
            </a:r>
            <a:r>
              <a:rPr sz="2400" spc="-10" dirty="0">
                <a:latin typeface="Calibri"/>
                <a:cs typeface="Calibri"/>
              </a:rPr>
              <a:t>(peryfraza, </a:t>
            </a:r>
            <a:r>
              <a:rPr sz="2400" spc="-15" dirty="0">
                <a:latin typeface="Calibri"/>
                <a:cs typeface="Calibri"/>
              </a:rPr>
              <a:t>synekdocha)</a:t>
            </a:r>
            <a:endParaRPr sz="2400">
              <a:latin typeface="Calibri"/>
              <a:cs typeface="Calibri"/>
            </a:endParaRPr>
          </a:p>
          <a:p>
            <a:pPr marL="372110" indent="-229235">
              <a:lnSpc>
                <a:spcPct val="100000"/>
              </a:lnSpc>
              <a:spcBef>
                <a:spcPts val="114"/>
              </a:spcBef>
              <a:buChar char="•"/>
              <a:tabLst>
                <a:tab pos="372745" algn="l"/>
              </a:tabLst>
            </a:pPr>
            <a:r>
              <a:rPr sz="2400" spc="-10" dirty="0">
                <a:latin typeface="Calibri"/>
                <a:cs typeface="Calibri"/>
              </a:rPr>
              <a:t>dobieranie </a:t>
            </a:r>
            <a:r>
              <a:rPr sz="2400" spc="-15" dirty="0">
                <a:latin typeface="Calibri"/>
                <a:cs typeface="Calibri"/>
              </a:rPr>
              <a:t>wyrazów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10" dirty="0">
                <a:latin typeface="Calibri"/>
                <a:cs typeface="Calibri"/>
              </a:rPr>
              <a:t>znaczeniu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przeciwnym</a:t>
            </a:r>
            <a:endParaRPr sz="2400">
              <a:latin typeface="Calibri"/>
              <a:cs typeface="Calibri"/>
            </a:endParaRPr>
          </a:p>
          <a:p>
            <a:pPr marL="372110" indent="-229235">
              <a:lnSpc>
                <a:spcPct val="100000"/>
              </a:lnSpc>
              <a:spcBef>
                <a:spcPts val="120"/>
              </a:spcBef>
              <a:buChar char="•"/>
              <a:tabLst>
                <a:tab pos="372745" algn="l"/>
              </a:tabLst>
            </a:pPr>
            <a:r>
              <a:rPr sz="2400" spc="-15" dirty="0">
                <a:latin typeface="Calibri"/>
                <a:cs typeface="Calibri"/>
              </a:rPr>
              <a:t>gromadzenie wyrazów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5" dirty="0">
                <a:latin typeface="Calibri"/>
                <a:cs typeface="Calibri"/>
              </a:rPr>
              <a:t>wyrażeń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modalnych</a:t>
            </a:r>
            <a:endParaRPr sz="2400">
              <a:latin typeface="Calibri"/>
              <a:cs typeface="Calibri"/>
            </a:endParaRPr>
          </a:p>
          <a:p>
            <a:pPr marL="372110" indent="-229235">
              <a:lnSpc>
                <a:spcPct val="100000"/>
              </a:lnSpc>
              <a:spcBef>
                <a:spcPts val="120"/>
              </a:spcBef>
              <a:buChar char="•"/>
              <a:tabLst>
                <a:tab pos="372745" algn="l"/>
              </a:tabLst>
            </a:pPr>
            <a:r>
              <a:rPr sz="2400" spc="-15" dirty="0">
                <a:latin typeface="Calibri"/>
                <a:cs typeface="Calibri"/>
              </a:rPr>
              <a:t>gromadzenie </a:t>
            </a:r>
            <a:r>
              <a:rPr sz="2400" spc="-5" dirty="0">
                <a:latin typeface="Calibri"/>
                <a:cs typeface="Calibri"/>
              </a:rPr>
              <a:t>słownictwa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oceniającego</a:t>
            </a:r>
            <a:endParaRPr sz="2400">
              <a:latin typeface="Calibri"/>
              <a:cs typeface="Calibri"/>
            </a:endParaRPr>
          </a:p>
          <a:p>
            <a:pPr marL="3540125">
              <a:lnSpc>
                <a:spcPct val="100000"/>
              </a:lnSpc>
              <a:spcBef>
                <a:spcPts val="2105"/>
              </a:spcBef>
            </a:pPr>
            <a:r>
              <a:rPr sz="2400" spc="5" dirty="0">
                <a:latin typeface="Calibri"/>
                <a:cs typeface="Calibri"/>
              </a:rPr>
              <a:t>R. </a:t>
            </a:r>
            <a:r>
              <a:rPr sz="2400" dirty="0">
                <a:latin typeface="Calibri"/>
                <a:cs typeface="Calibri"/>
              </a:rPr>
              <a:t>Jedliński, </a:t>
            </a:r>
            <a:r>
              <a:rPr sz="2400" i="1" dirty="0">
                <a:latin typeface="Calibri"/>
                <a:cs typeface="Calibri"/>
              </a:rPr>
              <a:t>Gatunki </a:t>
            </a:r>
            <a:r>
              <a:rPr sz="2400" i="1" spc="-5" dirty="0">
                <a:latin typeface="Calibri"/>
                <a:cs typeface="Calibri"/>
              </a:rPr>
              <a:t>publicystyczne </a:t>
            </a:r>
            <a:r>
              <a:rPr sz="2400" i="1" dirty="0">
                <a:latin typeface="Calibri"/>
                <a:cs typeface="Calibri"/>
              </a:rPr>
              <a:t>w </a:t>
            </a:r>
            <a:r>
              <a:rPr sz="2400" i="1" spc="-20" dirty="0">
                <a:latin typeface="Calibri"/>
                <a:cs typeface="Calibri"/>
              </a:rPr>
              <a:t>szkole</a:t>
            </a:r>
            <a:r>
              <a:rPr sz="2400" i="1" spc="-10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średniej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30372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Uczestnik </a:t>
            </a:r>
            <a:r>
              <a:rPr dirty="0"/>
              <a:t>po</a:t>
            </a:r>
            <a:r>
              <a:rPr spc="-85" dirty="0"/>
              <a:t> </a:t>
            </a:r>
            <a:r>
              <a:rPr dirty="0"/>
              <a:t>zajęciach: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93249"/>
            <a:ext cx="9733280" cy="2677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odróżnia </a:t>
            </a:r>
            <a:r>
              <a:rPr sz="2400" spc="-10" dirty="0">
                <a:latin typeface="Calibri"/>
                <a:cs typeface="Calibri"/>
              </a:rPr>
              <a:t>szkic krytyczny </a:t>
            </a:r>
            <a:r>
              <a:rPr sz="2400" spc="-5" dirty="0">
                <a:latin typeface="Calibri"/>
                <a:cs typeface="Calibri"/>
              </a:rPr>
              <a:t>od recenzji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eseju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analizuje </a:t>
            </a:r>
            <a:r>
              <a:rPr sz="2400" spc="-15" dirty="0">
                <a:latin typeface="Calibri"/>
                <a:cs typeface="Calibri"/>
              </a:rPr>
              <a:t>teksty </a:t>
            </a:r>
            <a:r>
              <a:rPr sz="2400" spc="-10" dirty="0">
                <a:latin typeface="Calibri"/>
                <a:cs typeface="Calibri"/>
              </a:rPr>
              <a:t>literackie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0" dirty="0">
                <a:latin typeface="Calibri"/>
                <a:cs typeface="Calibri"/>
              </a:rPr>
              <a:t>określa </a:t>
            </a:r>
            <a:r>
              <a:rPr sz="2400" dirty="0">
                <a:latin typeface="Calibri"/>
                <a:cs typeface="Calibri"/>
              </a:rPr>
              <a:t>łączące </a:t>
            </a:r>
            <a:r>
              <a:rPr sz="2400" spc="-5" dirty="0">
                <a:latin typeface="Calibri"/>
                <a:cs typeface="Calibri"/>
              </a:rPr>
              <a:t>je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elementy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tworzy </a:t>
            </a:r>
            <a:r>
              <a:rPr sz="2400" spc="-15" dirty="0">
                <a:latin typeface="Calibri"/>
                <a:cs typeface="Calibri"/>
              </a:rPr>
              <a:t>temat </a:t>
            </a:r>
            <a:r>
              <a:rPr sz="2400" spc="-10" dirty="0">
                <a:latin typeface="Calibri"/>
                <a:cs typeface="Calibri"/>
              </a:rPr>
              <a:t>szkicu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krytycznego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tworzy </a:t>
            </a:r>
            <a:r>
              <a:rPr sz="2400" spc="-5" dirty="0">
                <a:latin typeface="Calibri"/>
                <a:cs typeface="Calibri"/>
              </a:rPr>
              <a:t>plan </a:t>
            </a:r>
            <a:r>
              <a:rPr sz="2400" spc="-20" dirty="0">
                <a:latin typeface="Calibri"/>
                <a:cs typeface="Calibri"/>
              </a:rPr>
              <a:t>kompozycyjny </a:t>
            </a:r>
            <a:r>
              <a:rPr sz="2400" spc="-10" dirty="0">
                <a:latin typeface="Calibri"/>
                <a:cs typeface="Calibri"/>
              </a:rPr>
              <a:t>szkicu </a:t>
            </a:r>
            <a:r>
              <a:rPr sz="2400" spc="-5" dirty="0">
                <a:latin typeface="Calibri"/>
                <a:cs typeface="Calibri"/>
              </a:rPr>
              <a:t>krytycznego </a:t>
            </a:r>
            <a:r>
              <a:rPr sz="2400" spc="-10" dirty="0">
                <a:latin typeface="Calibri"/>
                <a:cs typeface="Calibri"/>
              </a:rPr>
              <a:t>(ramowy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szczegółowy)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redaguje </a:t>
            </a:r>
            <a:r>
              <a:rPr sz="2400" spc="-10" dirty="0">
                <a:latin typeface="Calibri"/>
                <a:cs typeface="Calibri"/>
              </a:rPr>
              <a:t>szkic </a:t>
            </a:r>
            <a:r>
              <a:rPr sz="2400" spc="-25" dirty="0">
                <a:latin typeface="Calibri"/>
                <a:cs typeface="Calibri"/>
              </a:rPr>
              <a:t>krytyczny, </a:t>
            </a:r>
            <a:r>
              <a:rPr sz="2400" spc="-15" dirty="0">
                <a:latin typeface="Calibri"/>
                <a:cs typeface="Calibri"/>
              </a:rPr>
              <a:t>dokonuje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korekt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04200"/>
              </a:lnSpc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wymienia i </a:t>
            </a:r>
            <a:r>
              <a:rPr sz="2400" spc="-5" dirty="0">
                <a:latin typeface="Calibri"/>
                <a:cs typeface="Calibri"/>
              </a:rPr>
              <a:t>omawia </a:t>
            </a:r>
            <a:r>
              <a:rPr sz="2400" spc="-10" dirty="0">
                <a:latin typeface="Calibri"/>
                <a:cs typeface="Calibri"/>
              </a:rPr>
              <a:t>cechy szkicu </a:t>
            </a:r>
            <a:r>
              <a:rPr sz="2400" spc="-5" dirty="0">
                <a:latin typeface="Calibri"/>
                <a:cs typeface="Calibri"/>
              </a:rPr>
              <a:t>krytycznego </a:t>
            </a:r>
            <a:r>
              <a:rPr sz="2400" spc="-25" dirty="0">
                <a:latin typeface="Calibri"/>
                <a:cs typeface="Calibri"/>
              </a:rPr>
              <a:t>jako </a:t>
            </a:r>
            <a:r>
              <a:rPr sz="2400" spc="-20" dirty="0">
                <a:latin typeface="Calibri"/>
                <a:cs typeface="Calibri"/>
              </a:rPr>
              <a:t>szkolnej </a:t>
            </a:r>
            <a:r>
              <a:rPr sz="2400" spc="-25" dirty="0">
                <a:latin typeface="Calibri"/>
                <a:cs typeface="Calibri"/>
              </a:rPr>
              <a:t>formy </a:t>
            </a:r>
            <a:r>
              <a:rPr sz="2400" dirty="0">
                <a:latin typeface="Calibri"/>
                <a:cs typeface="Calibri"/>
              </a:rPr>
              <a:t>wypowiedzi  </a:t>
            </a:r>
            <a:r>
              <a:rPr sz="2400" spc="-5" dirty="0">
                <a:latin typeface="Calibri"/>
                <a:cs typeface="Calibri"/>
              </a:rPr>
              <a:t>pisemnej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35966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Szkic krytyczny </a:t>
            </a:r>
            <a:r>
              <a:rPr dirty="0"/>
              <a:t>–</a:t>
            </a:r>
            <a:r>
              <a:rPr spc="-45" dirty="0"/>
              <a:t> </a:t>
            </a:r>
            <a:r>
              <a:rPr spc="5" dirty="0"/>
              <a:t>ćwiczenia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93249"/>
            <a:ext cx="10012045" cy="483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Syntaktyczne:</a:t>
            </a:r>
            <a:endParaRPr sz="2400">
              <a:latin typeface="Calibri"/>
              <a:cs typeface="Calibri"/>
            </a:endParaRPr>
          </a:p>
          <a:p>
            <a:pPr marL="372110" marR="523240" indent="-228600">
              <a:lnSpc>
                <a:spcPct val="104200"/>
              </a:lnSpc>
              <a:buChar char="•"/>
              <a:tabLst>
                <a:tab pos="372745" algn="l"/>
              </a:tabLst>
            </a:pPr>
            <a:r>
              <a:rPr sz="2400" dirty="0">
                <a:latin typeface="Calibri"/>
                <a:cs typeface="Calibri"/>
              </a:rPr>
              <a:t>z </a:t>
            </a:r>
            <a:r>
              <a:rPr sz="2400" spc="-15" dirty="0">
                <a:latin typeface="Calibri"/>
                <a:cs typeface="Calibri"/>
              </a:rPr>
              <a:t>zakresu </a:t>
            </a:r>
            <a:r>
              <a:rPr sz="2400" spc="-5" dirty="0">
                <a:latin typeface="Calibri"/>
                <a:cs typeface="Calibri"/>
              </a:rPr>
              <a:t>składni </a:t>
            </a:r>
            <a:r>
              <a:rPr sz="2400" spc="-10" dirty="0">
                <a:latin typeface="Calibri"/>
                <a:cs typeface="Calibri"/>
              </a:rPr>
              <a:t>interpretującej, </a:t>
            </a:r>
            <a:r>
              <a:rPr sz="2400" dirty="0">
                <a:latin typeface="Calibri"/>
                <a:cs typeface="Calibri"/>
              </a:rPr>
              <a:t>z </a:t>
            </a:r>
            <a:r>
              <a:rPr sz="2400" spc="-15" dirty="0">
                <a:latin typeface="Calibri"/>
                <a:cs typeface="Calibri"/>
              </a:rPr>
              <a:t>położeniem akcentu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dirty="0">
                <a:latin typeface="Calibri"/>
                <a:cs typeface="Calibri"/>
              </a:rPr>
              <a:t>uwypuklenie  </a:t>
            </a:r>
            <a:r>
              <a:rPr sz="2400" spc="-20" dirty="0">
                <a:latin typeface="Calibri"/>
                <a:cs typeface="Calibri"/>
              </a:rPr>
              <a:t>związków </a:t>
            </a:r>
            <a:r>
              <a:rPr sz="2400" spc="-5" dirty="0">
                <a:latin typeface="Calibri"/>
                <a:cs typeface="Calibri"/>
              </a:rPr>
              <a:t>między </a:t>
            </a:r>
            <a:r>
              <a:rPr sz="2400" spc="-20" dirty="0">
                <a:latin typeface="Calibri"/>
                <a:cs typeface="Calibri"/>
              </a:rPr>
              <a:t>poszczególnymi </a:t>
            </a:r>
            <a:r>
              <a:rPr sz="2400" spc="-15" dirty="0">
                <a:latin typeface="Calibri"/>
                <a:cs typeface="Calibri"/>
              </a:rPr>
              <a:t>zdaniami </a:t>
            </a:r>
            <a:r>
              <a:rPr sz="2400" spc="-5" dirty="0">
                <a:latin typeface="Calibri"/>
                <a:cs typeface="Calibri"/>
              </a:rPr>
              <a:t>składowymi </a:t>
            </a:r>
            <a:r>
              <a:rPr sz="2400" spc="-20" dirty="0">
                <a:latin typeface="Calibri"/>
                <a:cs typeface="Calibri"/>
              </a:rPr>
              <a:t>zdań </a:t>
            </a:r>
            <a:r>
              <a:rPr sz="2400" spc="-10" dirty="0">
                <a:latin typeface="Calibri"/>
                <a:cs typeface="Calibri"/>
              </a:rPr>
              <a:t>wielokrotnie  </a:t>
            </a:r>
            <a:r>
              <a:rPr sz="2400" spc="-20" dirty="0">
                <a:latin typeface="Calibri"/>
                <a:cs typeface="Calibri"/>
              </a:rPr>
              <a:t>złożonych</a:t>
            </a:r>
            <a:endParaRPr sz="2400">
              <a:latin typeface="Calibri"/>
              <a:cs typeface="Calibri"/>
            </a:endParaRPr>
          </a:p>
          <a:p>
            <a:pPr marL="372110" marR="5080" indent="-228600" algn="just">
              <a:lnSpc>
                <a:spcPct val="104200"/>
              </a:lnSpc>
              <a:buChar char="•"/>
              <a:tabLst>
                <a:tab pos="372745" algn="l"/>
              </a:tabLst>
            </a:pPr>
            <a:r>
              <a:rPr sz="2400" dirty="0">
                <a:latin typeface="Calibri"/>
                <a:cs typeface="Calibri"/>
              </a:rPr>
              <a:t>w </a:t>
            </a:r>
            <a:r>
              <a:rPr sz="2400" spc="-5" dirty="0">
                <a:latin typeface="Calibri"/>
                <a:cs typeface="Calibri"/>
              </a:rPr>
              <a:t>układaniu </a:t>
            </a:r>
            <a:r>
              <a:rPr sz="2400" spc="-10" dirty="0">
                <a:latin typeface="Calibri"/>
                <a:cs typeface="Calibri"/>
              </a:rPr>
              <a:t>zespołów </a:t>
            </a:r>
            <a:r>
              <a:rPr sz="2400" spc="-5" dirty="0">
                <a:latin typeface="Calibri"/>
                <a:cs typeface="Calibri"/>
              </a:rPr>
              <a:t>wypowiedzeń, </a:t>
            </a:r>
            <a:r>
              <a:rPr sz="2400" spc="-20" dirty="0">
                <a:latin typeface="Calibri"/>
                <a:cs typeface="Calibri"/>
              </a:rPr>
              <a:t>które </a:t>
            </a:r>
            <a:r>
              <a:rPr sz="2400" spc="-10" dirty="0">
                <a:latin typeface="Calibri"/>
                <a:cs typeface="Calibri"/>
              </a:rPr>
              <a:t>stanowią wnioskowanie </a:t>
            </a:r>
            <a:r>
              <a:rPr sz="2400" spc="-5" dirty="0">
                <a:latin typeface="Calibri"/>
                <a:cs typeface="Calibri"/>
              </a:rPr>
              <a:t>(np. </a:t>
            </a:r>
            <a:r>
              <a:rPr sz="2400" spc="-20" dirty="0">
                <a:latin typeface="Calibri"/>
                <a:cs typeface="Calibri"/>
              </a:rPr>
              <a:t>różne  </a:t>
            </a:r>
            <a:r>
              <a:rPr sz="2400" spc="-10" dirty="0">
                <a:latin typeface="Calibri"/>
                <a:cs typeface="Calibri"/>
              </a:rPr>
              <a:t>warianty uzupełniania </a:t>
            </a:r>
            <a:r>
              <a:rPr sz="2400" spc="-15" dirty="0">
                <a:latin typeface="Calibri"/>
                <a:cs typeface="Calibri"/>
              </a:rPr>
              <a:t>zdań głównych zdaniami </a:t>
            </a:r>
            <a:r>
              <a:rPr sz="2400" spc="-10" dirty="0">
                <a:latin typeface="Calibri"/>
                <a:cs typeface="Calibri"/>
              </a:rPr>
              <a:t>wynikowymi, </a:t>
            </a:r>
            <a:r>
              <a:rPr sz="2400" spc="-15" dirty="0">
                <a:latin typeface="Calibri"/>
                <a:cs typeface="Calibri"/>
              </a:rPr>
              <a:t>okolicznikowymi  </a:t>
            </a:r>
            <a:r>
              <a:rPr sz="2400" spc="-35" dirty="0">
                <a:latin typeface="Calibri"/>
                <a:cs typeface="Calibri"/>
              </a:rPr>
              <a:t>przyczyny, </a:t>
            </a:r>
            <a:r>
              <a:rPr sz="2400" spc="-10" dirty="0">
                <a:latin typeface="Calibri"/>
                <a:cs typeface="Calibri"/>
              </a:rPr>
              <a:t>warunku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itp.)</a:t>
            </a:r>
            <a:endParaRPr sz="2400">
              <a:latin typeface="Calibri"/>
              <a:cs typeface="Calibri"/>
            </a:endParaRPr>
          </a:p>
          <a:p>
            <a:pPr marL="372110" marR="100965" indent="-228600" algn="just">
              <a:lnSpc>
                <a:spcPct val="104200"/>
              </a:lnSpc>
              <a:buChar char="•"/>
              <a:tabLst>
                <a:tab pos="372745" algn="l"/>
              </a:tabLst>
            </a:pPr>
            <a:r>
              <a:rPr sz="2400" dirty="0">
                <a:latin typeface="Calibri"/>
                <a:cs typeface="Calibri"/>
              </a:rPr>
              <a:t>z </a:t>
            </a:r>
            <a:r>
              <a:rPr sz="2400" spc="-15" dirty="0">
                <a:latin typeface="Calibri"/>
                <a:cs typeface="Calibri"/>
              </a:rPr>
              <a:t>zakresu paralelnych </a:t>
            </a:r>
            <a:r>
              <a:rPr sz="2400" spc="-5" dirty="0">
                <a:latin typeface="Calibri"/>
                <a:cs typeface="Calibri"/>
              </a:rPr>
              <a:t>układów </a:t>
            </a:r>
            <a:r>
              <a:rPr sz="2400" spc="-20" dirty="0">
                <a:latin typeface="Calibri"/>
                <a:cs typeface="Calibri"/>
              </a:rPr>
              <a:t>zdań </a:t>
            </a:r>
            <a:r>
              <a:rPr sz="2400" spc="-5" dirty="0">
                <a:latin typeface="Calibri"/>
                <a:cs typeface="Calibri"/>
              </a:rPr>
              <a:t>rytmizujących </a:t>
            </a:r>
            <a:r>
              <a:rPr sz="2400" dirty="0">
                <a:latin typeface="Calibri"/>
                <a:cs typeface="Calibri"/>
              </a:rPr>
              <a:t>wypowiedź, </a:t>
            </a:r>
            <a:r>
              <a:rPr sz="2400" spc="-10" dirty="0">
                <a:latin typeface="Calibri"/>
                <a:cs typeface="Calibri"/>
              </a:rPr>
              <a:t>nadających </a:t>
            </a:r>
            <a:r>
              <a:rPr sz="2400" spc="-5" dirty="0">
                <a:latin typeface="Calibri"/>
                <a:cs typeface="Calibri"/>
              </a:rPr>
              <a:t>jej  </a:t>
            </a:r>
            <a:r>
              <a:rPr sz="2400" spc="-10" dirty="0">
                <a:latin typeface="Calibri"/>
                <a:cs typeface="Calibri"/>
              </a:rPr>
              <a:t>regularny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kształt</a:t>
            </a:r>
            <a:endParaRPr sz="2400">
              <a:latin typeface="Calibri"/>
              <a:cs typeface="Calibri"/>
            </a:endParaRPr>
          </a:p>
          <a:p>
            <a:pPr marL="372110" marR="1059815" indent="-228600" algn="just">
              <a:lnSpc>
                <a:spcPct val="104200"/>
              </a:lnSpc>
              <a:buChar char="•"/>
              <a:tabLst>
                <a:tab pos="372745" algn="l"/>
              </a:tabLst>
            </a:pPr>
            <a:r>
              <a:rPr sz="2400" spc="-10" dirty="0">
                <a:latin typeface="Calibri"/>
                <a:cs typeface="Calibri"/>
              </a:rPr>
              <a:t>dotyczące </a:t>
            </a:r>
            <a:r>
              <a:rPr sz="2400" spc="-15" dirty="0">
                <a:latin typeface="Calibri"/>
                <a:cs typeface="Calibri"/>
              </a:rPr>
              <a:t>inwersji </a:t>
            </a:r>
            <a:r>
              <a:rPr sz="2400" spc="-25" dirty="0">
                <a:latin typeface="Calibri"/>
                <a:cs typeface="Calibri"/>
              </a:rPr>
              <a:t>jako </a:t>
            </a:r>
            <a:r>
              <a:rPr sz="2400" spc="-20" dirty="0">
                <a:latin typeface="Calibri"/>
                <a:cs typeface="Calibri"/>
              </a:rPr>
              <a:t>środka </a:t>
            </a:r>
            <a:r>
              <a:rPr sz="2400" spc="-10" dirty="0">
                <a:latin typeface="Calibri"/>
                <a:cs typeface="Calibri"/>
              </a:rPr>
              <a:t>stylistycznego służącego </a:t>
            </a:r>
            <a:r>
              <a:rPr sz="2400" spc="-15" dirty="0">
                <a:latin typeface="Calibri"/>
                <a:cs typeface="Calibri"/>
              </a:rPr>
              <a:t>akcentowaniu  </a:t>
            </a:r>
            <a:r>
              <a:rPr sz="2400" spc="-10" dirty="0">
                <a:latin typeface="Calibri"/>
                <a:cs typeface="Calibri"/>
              </a:rPr>
              <a:t>uprzywilejowanych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15" dirty="0">
                <a:latin typeface="Calibri"/>
                <a:cs typeface="Calibri"/>
              </a:rPr>
              <a:t>zdaniach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słów</a:t>
            </a:r>
            <a:endParaRPr sz="2400">
              <a:latin typeface="Calibri"/>
              <a:cs typeface="Calibri"/>
            </a:endParaRPr>
          </a:p>
          <a:p>
            <a:pPr marL="3540125">
              <a:lnSpc>
                <a:spcPct val="100000"/>
              </a:lnSpc>
              <a:spcBef>
                <a:spcPts val="2100"/>
              </a:spcBef>
            </a:pPr>
            <a:r>
              <a:rPr sz="2400" spc="5" dirty="0">
                <a:latin typeface="Calibri"/>
                <a:cs typeface="Calibri"/>
              </a:rPr>
              <a:t>R. </a:t>
            </a:r>
            <a:r>
              <a:rPr sz="2400" dirty="0">
                <a:latin typeface="Calibri"/>
                <a:cs typeface="Calibri"/>
              </a:rPr>
              <a:t>Jedliński, </a:t>
            </a:r>
            <a:r>
              <a:rPr sz="2400" i="1" dirty="0">
                <a:latin typeface="Calibri"/>
                <a:cs typeface="Calibri"/>
              </a:rPr>
              <a:t>Gatunki </a:t>
            </a:r>
            <a:r>
              <a:rPr sz="2400" i="1" spc="-5" dirty="0">
                <a:latin typeface="Calibri"/>
                <a:cs typeface="Calibri"/>
              </a:rPr>
              <a:t>publicystyczne </a:t>
            </a:r>
            <a:r>
              <a:rPr sz="2400" i="1" dirty="0">
                <a:latin typeface="Calibri"/>
                <a:cs typeface="Calibri"/>
              </a:rPr>
              <a:t>w </a:t>
            </a:r>
            <a:r>
              <a:rPr sz="2400" i="1" spc="-20" dirty="0">
                <a:latin typeface="Calibri"/>
                <a:cs typeface="Calibri"/>
              </a:rPr>
              <a:t>szkole</a:t>
            </a:r>
            <a:r>
              <a:rPr sz="2400" i="1" spc="-10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średniej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35966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Szkic krytyczny </a:t>
            </a:r>
            <a:r>
              <a:rPr dirty="0"/>
              <a:t>–</a:t>
            </a:r>
            <a:r>
              <a:rPr spc="-45" dirty="0"/>
              <a:t> </a:t>
            </a:r>
            <a:r>
              <a:rPr spc="5" dirty="0"/>
              <a:t>ćwiczenia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93249"/>
            <a:ext cx="9998075" cy="2548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Kompozycyjne:</a:t>
            </a:r>
            <a:endParaRPr sz="2400">
              <a:latin typeface="Calibri"/>
              <a:cs typeface="Calibri"/>
            </a:endParaRPr>
          </a:p>
          <a:p>
            <a:pPr marL="372110" marR="368935" indent="-228600">
              <a:lnSpc>
                <a:spcPct val="104200"/>
              </a:lnSpc>
              <a:buChar char="•"/>
              <a:tabLst>
                <a:tab pos="372745" algn="l"/>
              </a:tabLst>
            </a:pPr>
            <a:r>
              <a:rPr sz="2400" spc="-10" dirty="0">
                <a:latin typeface="Calibri"/>
                <a:cs typeface="Calibri"/>
              </a:rPr>
              <a:t>tworzenie </a:t>
            </a:r>
            <a:r>
              <a:rPr sz="2400" spc="-5" dirty="0">
                <a:latin typeface="Calibri"/>
                <a:cs typeface="Calibri"/>
              </a:rPr>
              <a:t>planu </a:t>
            </a:r>
            <a:r>
              <a:rPr sz="2400" spc="-15" dirty="0">
                <a:latin typeface="Calibri"/>
                <a:cs typeface="Calibri"/>
              </a:rPr>
              <a:t>dekompozycyjnego </a:t>
            </a:r>
            <a:r>
              <a:rPr sz="2400" dirty="0">
                <a:latin typeface="Calibri"/>
                <a:cs typeface="Calibri"/>
              </a:rPr>
              <a:t>wypowiedzi o </a:t>
            </a:r>
            <a:r>
              <a:rPr sz="2400" spc="-15" dirty="0">
                <a:latin typeface="Calibri"/>
                <a:cs typeface="Calibri"/>
              </a:rPr>
              <a:t>charakterze  </a:t>
            </a:r>
            <a:r>
              <a:rPr sz="2400" spc="-10" dirty="0">
                <a:latin typeface="Calibri"/>
                <a:cs typeface="Calibri"/>
              </a:rPr>
              <a:t>argumentacyjnym </a:t>
            </a:r>
            <a:r>
              <a:rPr sz="2400" spc="-5" dirty="0">
                <a:latin typeface="Calibri"/>
                <a:cs typeface="Calibri"/>
              </a:rPr>
              <a:t>(np. </a:t>
            </a:r>
            <a:r>
              <a:rPr sz="2400" dirty="0">
                <a:latin typeface="Calibri"/>
                <a:cs typeface="Calibri"/>
              </a:rPr>
              <a:t>eseju, </a:t>
            </a:r>
            <a:r>
              <a:rPr sz="2400" spc="-10" dirty="0">
                <a:latin typeface="Calibri"/>
                <a:cs typeface="Calibri"/>
              </a:rPr>
              <a:t>szkicu krytycznego, szkicu interpretacyjnego),  wyróżnienie elementów </a:t>
            </a:r>
            <a:r>
              <a:rPr sz="2400" spc="-20" dirty="0">
                <a:latin typeface="Calibri"/>
                <a:cs typeface="Calibri"/>
              </a:rPr>
              <a:t>kompozycyjnych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0" dirty="0">
                <a:latin typeface="Calibri"/>
                <a:cs typeface="Calibri"/>
              </a:rPr>
              <a:t>tezy, </a:t>
            </a:r>
            <a:r>
              <a:rPr sz="2400" spc="-10" dirty="0">
                <a:latin typeface="Calibri"/>
                <a:cs typeface="Calibri"/>
              </a:rPr>
              <a:t>argumentacji,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wniosków</a:t>
            </a:r>
            <a:endParaRPr sz="2400">
              <a:latin typeface="Calibri"/>
              <a:cs typeface="Calibri"/>
            </a:endParaRPr>
          </a:p>
          <a:p>
            <a:pPr marL="372110" indent="-229235">
              <a:lnSpc>
                <a:spcPct val="100000"/>
              </a:lnSpc>
              <a:spcBef>
                <a:spcPts val="120"/>
              </a:spcBef>
              <a:buChar char="•"/>
              <a:tabLst>
                <a:tab pos="372745" algn="l"/>
              </a:tabLst>
            </a:pPr>
            <a:r>
              <a:rPr sz="2400" spc="-10" dirty="0">
                <a:latin typeface="Calibri"/>
                <a:cs typeface="Calibri"/>
              </a:rPr>
              <a:t>tworzenie </a:t>
            </a:r>
            <a:r>
              <a:rPr sz="2400" spc="-5" dirty="0">
                <a:latin typeface="Calibri"/>
                <a:cs typeface="Calibri"/>
              </a:rPr>
              <a:t>planu </a:t>
            </a:r>
            <a:r>
              <a:rPr sz="2400" spc="-15" dirty="0">
                <a:latin typeface="Calibri"/>
                <a:cs typeface="Calibri"/>
              </a:rPr>
              <a:t>kompozycyjnego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spc="-15" dirty="0">
                <a:latin typeface="Calibri"/>
                <a:cs typeface="Calibri"/>
              </a:rPr>
              <a:t>dany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temat</a:t>
            </a:r>
            <a:endParaRPr sz="2400">
              <a:latin typeface="Calibri"/>
              <a:cs typeface="Calibri"/>
            </a:endParaRPr>
          </a:p>
          <a:p>
            <a:pPr marL="3540125">
              <a:lnSpc>
                <a:spcPct val="100000"/>
              </a:lnSpc>
              <a:spcBef>
                <a:spcPts val="2100"/>
              </a:spcBef>
            </a:pPr>
            <a:r>
              <a:rPr sz="2400" spc="5" dirty="0">
                <a:latin typeface="Calibri"/>
                <a:cs typeface="Calibri"/>
              </a:rPr>
              <a:t>R. </a:t>
            </a:r>
            <a:r>
              <a:rPr sz="2400" dirty="0">
                <a:latin typeface="Calibri"/>
                <a:cs typeface="Calibri"/>
              </a:rPr>
              <a:t>Jedliński, </a:t>
            </a:r>
            <a:r>
              <a:rPr sz="2400" i="1" dirty="0">
                <a:latin typeface="Calibri"/>
                <a:cs typeface="Calibri"/>
              </a:rPr>
              <a:t>Gatunki </a:t>
            </a:r>
            <a:r>
              <a:rPr sz="2400" i="1" spc="-5" dirty="0">
                <a:latin typeface="Calibri"/>
                <a:cs typeface="Calibri"/>
              </a:rPr>
              <a:t>publicystyczne </a:t>
            </a:r>
            <a:r>
              <a:rPr sz="2400" i="1" dirty="0">
                <a:latin typeface="Calibri"/>
                <a:cs typeface="Calibri"/>
              </a:rPr>
              <a:t>w </a:t>
            </a:r>
            <a:r>
              <a:rPr sz="2400" i="1" spc="-20" dirty="0">
                <a:latin typeface="Calibri"/>
                <a:cs typeface="Calibri"/>
              </a:rPr>
              <a:t>szkole</a:t>
            </a:r>
            <a:r>
              <a:rPr sz="2400" i="1" spc="-10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średniej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7517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Doskonalenie </a:t>
            </a:r>
            <a:r>
              <a:rPr dirty="0"/>
              <a:t>umiejętności </a:t>
            </a:r>
            <a:r>
              <a:rPr spc="-10" dirty="0"/>
              <a:t>tworzenia </a:t>
            </a:r>
            <a:r>
              <a:rPr dirty="0"/>
              <a:t>szkicu krytycznego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42449"/>
            <a:ext cx="76841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  <a:tab pos="5965190" algn="l"/>
              </a:tabLst>
            </a:pPr>
            <a:r>
              <a:rPr sz="2800" spc="-15" dirty="0">
                <a:latin typeface="Calibri"/>
                <a:cs typeface="Calibri"/>
              </a:rPr>
              <a:t>szanse	</a:t>
            </a:r>
            <a:r>
              <a:rPr sz="2800" dirty="0">
                <a:latin typeface="Calibri"/>
                <a:cs typeface="Calibri"/>
              </a:rPr>
              <a:t>•</a:t>
            </a:r>
            <a:r>
              <a:rPr sz="2800" spc="-28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zagrożenia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13639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</a:t>
            </a:r>
            <a:r>
              <a:rPr spc="-20" dirty="0"/>
              <a:t>t</a:t>
            </a:r>
            <a:r>
              <a:rPr dirty="0"/>
              <a:t>er</a:t>
            </a:r>
            <a:r>
              <a:rPr spc="-30" dirty="0"/>
              <a:t>a</a:t>
            </a:r>
            <a:r>
              <a:rPr dirty="0"/>
              <a:t>tura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67849"/>
            <a:ext cx="9265285" cy="371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000" spc="-100" dirty="0">
                <a:latin typeface="Calibri"/>
                <a:cs typeface="Calibri"/>
              </a:rPr>
              <a:t>T. </a:t>
            </a:r>
            <a:r>
              <a:rPr sz="2000" spc="-105" dirty="0">
                <a:latin typeface="Calibri"/>
                <a:cs typeface="Calibri"/>
              </a:rPr>
              <a:t>W. </a:t>
            </a:r>
            <a:r>
              <a:rPr sz="2000" spc="-5" dirty="0">
                <a:latin typeface="Calibri"/>
                <a:cs typeface="Calibri"/>
              </a:rPr>
              <a:t>Adorno, </a:t>
            </a:r>
            <a:r>
              <a:rPr sz="2000" i="1" spc="-5" dirty="0">
                <a:latin typeface="Calibri"/>
                <a:cs typeface="Calibri"/>
              </a:rPr>
              <a:t>Esej </a:t>
            </a:r>
            <a:r>
              <a:rPr sz="2000" i="1" spc="-20" dirty="0">
                <a:latin typeface="Calibri"/>
                <a:cs typeface="Calibri"/>
              </a:rPr>
              <a:t>jako </a:t>
            </a:r>
            <a:r>
              <a:rPr sz="2000" i="1" spc="-10" dirty="0">
                <a:latin typeface="Calibri"/>
                <a:cs typeface="Calibri"/>
              </a:rPr>
              <a:t>forma, </a:t>
            </a:r>
            <a:r>
              <a:rPr sz="2000" dirty="0">
                <a:latin typeface="Calibri"/>
                <a:cs typeface="Calibri"/>
              </a:rPr>
              <a:t>[w:] </a:t>
            </a:r>
            <a:r>
              <a:rPr sz="2000" i="1" spc="-15" dirty="0">
                <a:latin typeface="Calibri"/>
                <a:cs typeface="Calibri"/>
              </a:rPr>
              <a:t>Sztuka </a:t>
            </a:r>
            <a:r>
              <a:rPr sz="2000" i="1" dirty="0">
                <a:latin typeface="Calibri"/>
                <a:cs typeface="Calibri"/>
              </a:rPr>
              <a:t>i </a:t>
            </a:r>
            <a:r>
              <a:rPr sz="2000" i="1" spc="-10" dirty="0">
                <a:latin typeface="Calibri"/>
                <a:cs typeface="Calibri"/>
              </a:rPr>
              <a:t>sztuki. </a:t>
            </a:r>
            <a:r>
              <a:rPr sz="2000" spc="-25" dirty="0">
                <a:latin typeface="Calibri"/>
                <a:cs typeface="Calibri"/>
              </a:rPr>
              <a:t>Warszawa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1990.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Cz. Miłosz, </a:t>
            </a:r>
            <a:r>
              <a:rPr sz="2000" i="1" spc="-5" dirty="0">
                <a:latin typeface="Calibri"/>
                <a:cs typeface="Calibri"/>
              </a:rPr>
              <a:t>Ogród nauk, </a:t>
            </a:r>
            <a:r>
              <a:rPr sz="2000" spc="-5" dirty="0">
                <a:latin typeface="Calibri"/>
                <a:cs typeface="Calibri"/>
              </a:rPr>
              <a:t>Lublin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1986.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M. </a:t>
            </a:r>
            <a:r>
              <a:rPr sz="2000" spc="-130" dirty="0">
                <a:latin typeface="Calibri"/>
                <a:cs typeface="Calibri"/>
              </a:rPr>
              <a:t>P. </a:t>
            </a:r>
            <a:r>
              <a:rPr sz="2000" spc="-15" dirty="0">
                <a:latin typeface="Calibri"/>
                <a:cs typeface="Calibri"/>
              </a:rPr>
              <a:t>Markowski, </a:t>
            </a:r>
            <a:r>
              <a:rPr sz="2000" i="1" spc="-5" dirty="0">
                <a:latin typeface="Calibri"/>
                <a:cs typeface="Calibri"/>
              </a:rPr>
              <a:t>Cztery uwagi </a:t>
            </a:r>
            <a:r>
              <a:rPr sz="2000" i="1" dirty="0">
                <a:latin typeface="Calibri"/>
                <a:cs typeface="Calibri"/>
              </a:rPr>
              <a:t>o eseju, </a:t>
            </a:r>
            <a:r>
              <a:rPr sz="2000" spc="-5" dirty="0">
                <a:latin typeface="Calibri"/>
                <a:cs typeface="Calibri"/>
              </a:rPr>
              <a:t>(w:) </a:t>
            </a:r>
            <a:r>
              <a:rPr sz="2000" i="1" spc="-10" dirty="0">
                <a:latin typeface="Calibri"/>
                <a:cs typeface="Calibri"/>
              </a:rPr>
              <a:t>Polski </a:t>
            </a:r>
            <a:r>
              <a:rPr sz="2000" i="1" dirty="0">
                <a:latin typeface="Calibri"/>
                <a:cs typeface="Calibri"/>
              </a:rPr>
              <a:t>esej. </a:t>
            </a:r>
            <a:r>
              <a:rPr sz="2000" i="1" spc="-5" dirty="0">
                <a:latin typeface="Calibri"/>
                <a:cs typeface="Calibri"/>
              </a:rPr>
              <a:t>Studia </a:t>
            </a:r>
            <a:r>
              <a:rPr sz="2000" spc="-5" dirty="0">
                <a:latin typeface="Calibri"/>
                <a:cs typeface="Calibri"/>
              </a:rPr>
              <a:t>pod </a:t>
            </a:r>
            <a:r>
              <a:rPr sz="2000" spc="-10" dirty="0">
                <a:latin typeface="Calibri"/>
                <a:cs typeface="Calibri"/>
              </a:rPr>
              <a:t>red. </a:t>
            </a:r>
            <a:r>
              <a:rPr sz="2000" dirty="0">
                <a:latin typeface="Calibri"/>
                <a:cs typeface="Calibri"/>
              </a:rPr>
              <a:t>M. </a:t>
            </a:r>
            <a:r>
              <a:rPr sz="2000" spc="-10" dirty="0">
                <a:latin typeface="Calibri"/>
                <a:cs typeface="Calibri"/>
              </a:rPr>
              <a:t>Wyki, </a:t>
            </a:r>
            <a:r>
              <a:rPr sz="2000" spc="-30" dirty="0">
                <a:latin typeface="Calibri"/>
                <a:cs typeface="Calibri"/>
              </a:rPr>
              <a:t>Kraków  </a:t>
            </a:r>
            <a:r>
              <a:rPr sz="2000" dirty="0">
                <a:latin typeface="Calibri"/>
                <a:cs typeface="Calibri"/>
              </a:rPr>
              <a:t>1990.</a:t>
            </a:r>
            <a:endParaRPr sz="2000">
              <a:latin typeface="Calibri"/>
              <a:cs typeface="Calibri"/>
            </a:endParaRPr>
          </a:p>
          <a:p>
            <a:pPr marL="241300" marR="233045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J. Chałońska, </a:t>
            </a:r>
            <a:r>
              <a:rPr sz="2000" i="1" spc="-5" dirty="0">
                <a:latin typeface="Calibri"/>
                <a:cs typeface="Calibri"/>
              </a:rPr>
              <a:t>Praca nad </a:t>
            </a:r>
            <a:r>
              <a:rPr sz="2000" i="1" dirty="0">
                <a:latin typeface="Calibri"/>
                <a:cs typeface="Calibri"/>
              </a:rPr>
              <a:t>esejem w </a:t>
            </a:r>
            <a:r>
              <a:rPr sz="2000" i="1" spc="-20" dirty="0">
                <a:latin typeface="Calibri"/>
                <a:cs typeface="Calibri"/>
              </a:rPr>
              <a:t>szkole </a:t>
            </a:r>
            <a:r>
              <a:rPr sz="2000" i="1" spc="-5" dirty="0">
                <a:latin typeface="Calibri"/>
                <a:cs typeface="Calibri"/>
              </a:rPr>
              <a:t>średniej, </a:t>
            </a:r>
            <a:r>
              <a:rPr sz="2000" dirty="0">
                <a:latin typeface="Calibri"/>
                <a:cs typeface="Calibri"/>
              </a:rPr>
              <a:t>[w:] </a:t>
            </a:r>
            <a:r>
              <a:rPr sz="2000" i="1" spc="-10" dirty="0">
                <a:latin typeface="Calibri"/>
                <a:cs typeface="Calibri"/>
              </a:rPr>
              <a:t>Ćwiczenia </a:t>
            </a:r>
            <a:r>
              <a:rPr sz="2000" i="1" dirty="0">
                <a:latin typeface="Calibri"/>
                <a:cs typeface="Calibri"/>
              </a:rPr>
              <a:t>w </a:t>
            </a:r>
            <a:r>
              <a:rPr sz="2000" i="1" spc="-5" dirty="0">
                <a:latin typeface="Calibri"/>
                <a:cs typeface="Calibri"/>
              </a:rPr>
              <a:t>mówieniu </a:t>
            </a:r>
            <a:r>
              <a:rPr sz="2000" i="1" dirty="0">
                <a:latin typeface="Calibri"/>
                <a:cs typeface="Calibri"/>
              </a:rPr>
              <a:t>i </a:t>
            </a:r>
            <a:r>
              <a:rPr sz="2000" i="1" spc="-5" dirty="0">
                <a:latin typeface="Calibri"/>
                <a:cs typeface="Calibri"/>
              </a:rPr>
              <a:t>pisaniu  </a:t>
            </a:r>
            <a:r>
              <a:rPr sz="2000" i="1" dirty="0">
                <a:latin typeface="Calibri"/>
                <a:cs typeface="Calibri"/>
              </a:rPr>
              <a:t>w </a:t>
            </a:r>
            <a:r>
              <a:rPr sz="2000" i="1" spc="-20" dirty="0">
                <a:latin typeface="Calibri"/>
                <a:cs typeface="Calibri"/>
              </a:rPr>
              <a:t>szkole </a:t>
            </a:r>
            <a:r>
              <a:rPr sz="2000" i="1" spc="-5" dirty="0">
                <a:latin typeface="Calibri"/>
                <a:cs typeface="Calibri"/>
              </a:rPr>
              <a:t>średniej, </a:t>
            </a:r>
            <a:r>
              <a:rPr sz="2000" dirty="0">
                <a:latin typeface="Calibri"/>
                <a:cs typeface="Calibri"/>
              </a:rPr>
              <a:t>Kielce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1993.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J. Stempowski, </a:t>
            </a:r>
            <a:r>
              <a:rPr sz="2000" i="1" spc="-10" dirty="0">
                <a:latin typeface="Calibri"/>
                <a:cs typeface="Calibri"/>
              </a:rPr>
              <a:t>Zagadnienie </a:t>
            </a:r>
            <a:r>
              <a:rPr sz="2000" i="1" spc="-5" dirty="0">
                <a:latin typeface="Calibri"/>
                <a:cs typeface="Calibri"/>
              </a:rPr>
              <a:t>plagiatu, </a:t>
            </a:r>
            <a:r>
              <a:rPr sz="2000" spc="-15" dirty="0">
                <a:latin typeface="Calibri"/>
                <a:cs typeface="Calibri"/>
              </a:rPr>
              <a:t>„Wiadomości </a:t>
            </a:r>
            <a:r>
              <a:rPr sz="2000" spc="-10" dirty="0">
                <a:latin typeface="Calibri"/>
                <a:cs typeface="Calibri"/>
              </a:rPr>
              <a:t>Literackie” </a:t>
            </a:r>
            <a:r>
              <a:rPr sz="2000" dirty="0">
                <a:latin typeface="Calibri"/>
                <a:cs typeface="Calibri"/>
              </a:rPr>
              <a:t>1936, </a:t>
            </a:r>
            <a:r>
              <a:rPr sz="2000" spc="-5" dirty="0">
                <a:latin typeface="Calibri"/>
                <a:cs typeface="Calibri"/>
              </a:rPr>
              <a:t>nr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52.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000" spc="-130" dirty="0">
                <a:latin typeface="Calibri"/>
                <a:cs typeface="Calibri"/>
              </a:rPr>
              <a:t>P. </a:t>
            </a:r>
            <a:r>
              <a:rPr sz="2000" spc="-5" dirty="0">
                <a:latin typeface="Calibri"/>
                <a:cs typeface="Calibri"/>
              </a:rPr>
              <a:t>Śliwiński, </a:t>
            </a:r>
            <a:r>
              <a:rPr sz="2000" i="1" spc="-5" dirty="0">
                <a:latin typeface="Calibri"/>
                <a:cs typeface="Calibri"/>
              </a:rPr>
              <a:t>Esej </a:t>
            </a:r>
            <a:r>
              <a:rPr sz="2000" i="1" dirty="0">
                <a:latin typeface="Calibri"/>
                <a:cs typeface="Calibri"/>
              </a:rPr>
              <a:t>- </a:t>
            </a:r>
            <a:r>
              <a:rPr sz="2000" i="1" spc="-10" dirty="0">
                <a:latin typeface="Calibri"/>
                <a:cs typeface="Calibri"/>
              </a:rPr>
              <a:t>forma </a:t>
            </a:r>
            <a:r>
              <a:rPr sz="2000" i="1" dirty="0">
                <a:latin typeface="Calibri"/>
                <a:cs typeface="Calibri"/>
              </a:rPr>
              <a:t>wolności, </a:t>
            </a:r>
            <a:r>
              <a:rPr sz="2000" spc="-15" dirty="0">
                <a:latin typeface="Calibri"/>
                <a:cs typeface="Calibri"/>
              </a:rPr>
              <a:t>„Polonistyka” </a:t>
            </a:r>
            <a:r>
              <a:rPr sz="2000" dirty="0">
                <a:latin typeface="Calibri"/>
                <a:cs typeface="Calibri"/>
              </a:rPr>
              <a:t>1994, </a:t>
            </a:r>
            <a:r>
              <a:rPr sz="2000" spc="-5" dirty="0">
                <a:latin typeface="Calibri"/>
                <a:cs typeface="Calibri"/>
              </a:rPr>
              <a:t>nr</a:t>
            </a:r>
            <a:r>
              <a:rPr sz="2000" spc="-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000" i="1" spc="-5" dirty="0">
                <a:latin typeface="Calibri"/>
                <a:cs typeface="Calibri"/>
              </a:rPr>
              <a:t>Słownik terminów literackich </a:t>
            </a:r>
            <a:r>
              <a:rPr sz="2000" spc="-5" dirty="0">
                <a:latin typeface="Calibri"/>
                <a:cs typeface="Calibri"/>
              </a:rPr>
              <a:t>pod </a:t>
            </a:r>
            <a:r>
              <a:rPr sz="2000" spc="-10" dirty="0">
                <a:latin typeface="Calibri"/>
                <a:cs typeface="Calibri"/>
              </a:rPr>
              <a:t>red. J. Sławińskiego, </a:t>
            </a:r>
            <a:r>
              <a:rPr sz="2000" spc="-20" dirty="0">
                <a:latin typeface="Calibri"/>
                <a:cs typeface="Calibri"/>
              </a:rPr>
              <a:t>Wrocław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1976.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000" i="1" spc="-5" dirty="0">
                <a:latin typeface="Calibri"/>
                <a:cs typeface="Calibri"/>
              </a:rPr>
              <a:t>Literatura </a:t>
            </a:r>
            <a:r>
              <a:rPr sz="2000" i="1" spc="-15" dirty="0">
                <a:latin typeface="Calibri"/>
                <a:cs typeface="Calibri"/>
              </a:rPr>
              <a:t>polska </a:t>
            </a:r>
            <a:r>
              <a:rPr sz="2000" i="1" dirty="0">
                <a:latin typeface="Calibri"/>
                <a:cs typeface="Calibri"/>
              </a:rPr>
              <a:t>- </a:t>
            </a:r>
            <a:r>
              <a:rPr sz="2000" i="1" spc="-10" dirty="0">
                <a:latin typeface="Calibri"/>
                <a:cs typeface="Calibri"/>
              </a:rPr>
              <a:t>przewodnik encyklopedyczny. </a:t>
            </a:r>
            <a:r>
              <a:rPr sz="2000" spc="-25" dirty="0">
                <a:latin typeface="Calibri"/>
                <a:cs typeface="Calibri"/>
              </a:rPr>
              <a:t>Warszawa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1983.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M. </a:t>
            </a:r>
            <a:r>
              <a:rPr sz="2000" spc="-10" dirty="0">
                <a:latin typeface="Calibri"/>
                <a:cs typeface="Calibri"/>
              </a:rPr>
              <a:t>Jędrychowska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i="1" spc="-10" dirty="0">
                <a:latin typeface="Calibri"/>
                <a:cs typeface="Calibri"/>
              </a:rPr>
              <a:t>Dorastać </a:t>
            </a:r>
            <a:r>
              <a:rPr sz="2000" i="1" spc="-5" dirty="0">
                <a:latin typeface="Calibri"/>
                <a:cs typeface="Calibri"/>
              </a:rPr>
              <a:t>do </a:t>
            </a:r>
            <a:r>
              <a:rPr sz="2000" i="1" dirty="0">
                <a:latin typeface="Calibri"/>
                <a:cs typeface="Calibri"/>
              </a:rPr>
              <a:t>eseju, </a:t>
            </a:r>
            <a:r>
              <a:rPr sz="2000" spc="-15" dirty="0">
                <a:latin typeface="Calibri"/>
                <a:cs typeface="Calibri"/>
              </a:rPr>
              <a:t>„Polonistyka” </a:t>
            </a:r>
            <a:r>
              <a:rPr sz="2000" dirty="0">
                <a:latin typeface="Calibri"/>
                <a:cs typeface="Calibri"/>
              </a:rPr>
              <a:t>1994, </a:t>
            </a:r>
            <a:r>
              <a:rPr sz="2000" spc="-5" dirty="0">
                <a:latin typeface="Calibri"/>
                <a:cs typeface="Calibri"/>
              </a:rPr>
              <a:t>nr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R. Jedliński, </a:t>
            </a:r>
            <a:r>
              <a:rPr sz="2000" i="1" dirty="0">
                <a:latin typeface="Calibri"/>
                <a:cs typeface="Calibri"/>
              </a:rPr>
              <a:t>Gatunki </a:t>
            </a:r>
            <a:r>
              <a:rPr sz="2000" i="1" spc="-5" dirty="0">
                <a:latin typeface="Calibri"/>
                <a:cs typeface="Calibri"/>
              </a:rPr>
              <a:t>publicystyczne </a:t>
            </a:r>
            <a:r>
              <a:rPr sz="2000" i="1" dirty="0">
                <a:latin typeface="Calibri"/>
                <a:cs typeface="Calibri"/>
              </a:rPr>
              <a:t>w </a:t>
            </a:r>
            <a:r>
              <a:rPr sz="2000" i="1" spc="-20" dirty="0">
                <a:latin typeface="Calibri"/>
                <a:cs typeface="Calibri"/>
              </a:rPr>
              <a:t>szkole </a:t>
            </a:r>
            <a:r>
              <a:rPr sz="2000" i="1" spc="-5" dirty="0">
                <a:latin typeface="Calibri"/>
                <a:cs typeface="Calibri"/>
              </a:rPr>
              <a:t>średniej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spc="-30" dirty="0">
                <a:latin typeface="Calibri"/>
                <a:cs typeface="Calibri"/>
              </a:rPr>
              <a:t>Warszawa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1984.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13639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</a:t>
            </a:r>
            <a:r>
              <a:rPr spc="-20" dirty="0"/>
              <a:t>t</a:t>
            </a:r>
            <a:r>
              <a:rPr dirty="0"/>
              <a:t>er</a:t>
            </a:r>
            <a:r>
              <a:rPr spc="-30" dirty="0"/>
              <a:t>a</a:t>
            </a:r>
            <a:r>
              <a:rPr dirty="0"/>
              <a:t>tura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67849"/>
            <a:ext cx="9988550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J. </a:t>
            </a:r>
            <a:r>
              <a:rPr sz="2000" dirty="0">
                <a:latin typeface="Calibri"/>
                <a:cs typeface="Calibri"/>
              </a:rPr>
              <a:t>Bartmiński, </a:t>
            </a:r>
            <a:r>
              <a:rPr sz="2000" spc="-5" dirty="0">
                <a:latin typeface="Calibri"/>
                <a:cs typeface="Calibri"/>
              </a:rPr>
              <a:t>S. </a:t>
            </a:r>
            <a:r>
              <a:rPr sz="2000" spc="-10" dirty="0">
                <a:latin typeface="Calibri"/>
                <a:cs typeface="Calibri"/>
              </a:rPr>
              <a:t>Niebrzegowska-Bartmińska, </a:t>
            </a:r>
            <a:r>
              <a:rPr sz="2000" spc="-25" dirty="0">
                <a:latin typeface="Calibri"/>
                <a:cs typeface="Calibri"/>
              </a:rPr>
              <a:t>Tekstologia, Warszawa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2009.</a:t>
            </a: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J. </a:t>
            </a:r>
            <a:r>
              <a:rPr sz="2000" dirty="0">
                <a:latin typeface="Calibri"/>
                <a:cs typeface="Calibri"/>
              </a:rPr>
              <a:t>Billingham, </a:t>
            </a:r>
            <a:r>
              <a:rPr sz="2000" spc="-10" dirty="0">
                <a:latin typeface="Calibri"/>
                <a:cs typeface="Calibri"/>
              </a:rPr>
              <a:t>Redagowanie </a:t>
            </a:r>
            <a:r>
              <a:rPr sz="2000" spc="-35" dirty="0">
                <a:latin typeface="Calibri"/>
                <a:cs typeface="Calibri"/>
              </a:rPr>
              <a:t>tekstów, </a:t>
            </a:r>
            <a:r>
              <a:rPr sz="2000" spc="-30" dirty="0">
                <a:latin typeface="Calibri"/>
                <a:cs typeface="Calibri"/>
              </a:rPr>
              <a:t>Warszawa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2006.</a:t>
            </a: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000" i="1" spc="-10" dirty="0">
                <a:latin typeface="Calibri"/>
                <a:cs typeface="Calibri"/>
              </a:rPr>
              <a:t>Ćwiczenia </a:t>
            </a:r>
            <a:r>
              <a:rPr sz="2000" i="1" dirty="0">
                <a:latin typeface="Calibri"/>
                <a:cs typeface="Calibri"/>
              </a:rPr>
              <a:t>w </a:t>
            </a:r>
            <a:r>
              <a:rPr sz="2000" i="1" spc="-5" dirty="0">
                <a:latin typeface="Calibri"/>
                <a:cs typeface="Calibri"/>
              </a:rPr>
              <a:t>mówieniu </a:t>
            </a:r>
            <a:r>
              <a:rPr sz="2000" i="1" dirty="0">
                <a:latin typeface="Calibri"/>
                <a:cs typeface="Calibri"/>
              </a:rPr>
              <a:t>i </a:t>
            </a:r>
            <a:r>
              <a:rPr sz="2000" i="1" spc="-5" dirty="0">
                <a:latin typeface="Calibri"/>
                <a:cs typeface="Calibri"/>
              </a:rPr>
              <a:t>pisaniu </a:t>
            </a:r>
            <a:r>
              <a:rPr sz="2000" i="1" dirty="0">
                <a:latin typeface="Calibri"/>
                <a:cs typeface="Calibri"/>
              </a:rPr>
              <a:t>w </a:t>
            </a:r>
            <a:r>
              <a:rPr sz="2000" i="1" spc="-20" dirty="0">
                <a:latin typeface="Calibri"/>
                <a:cs typeface="Calibri"/>
              </a:rPr>
              <a:t>szkole </a:t>
            </a:r>
            <a:r>
              <a:rPr sz="2000" i="1" spc="-5" dirty="0">
                <a:latin typeface="Calibri"/>
                <a:cs typeface="Calibri"/>
              </a:rPr>
              <a:t>średniej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red. Mirosław Skarżyński, </a:t>
            </a:r>
            <a:r>
              <a:rPr sz="2000" dirty="0">
                <a:latin typeface="Calibri"/>
                <a:cs typeface="Calibri"/>
              </a:rPr>
              <a:t>Kielce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1993.</a:t>
            </a: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000" i="1" spc="-20" dirty="0">
                <a:latin typeface="Calibri"/>
                <a:cs typeface="Calibri"/>
              </a:rPr>
              <a:t>Formy </a:t>
            </a:r>
            <a:r>
              <a:rPr sz="2000" i="1" dirty="0">
                <a:latin typeface="Calibri"/>
                <a:cs typeface="Calibri"/>
              </a:rPr>
              <a:t>i </a:t>
            </a:r>
            <a:r>
              <a:rPr sz="2000" i="1" spc="-30" dirty="0">
                <a:latin typeface="Calibri"/>
                <a:cs typeface="Calibri"/>
              </a:rPr>
              <a:t>normy, </a:t>
            </a:r>
            <a:r>
              <a:rPr sz="2000" i="1" spc="-5" dirty="0">
                <a:latin typeface="Calibri"/>
                <a:cs typeface="Calibri"/>
              </a:rPr>
              <a:t>czyli poprawna </a:t>
            </a:r>
            <a:r>
              <a:rPr sz="2000" i="1" spc="-10" dirty="0">
                <a:latin typeface="Calibri"/>
                <a:cs typeface="Calibri"/>
              </a:rPr>
              <a:t>polszczyzna </a:t>
            </a:r>
            <a:r>
              <a:rPr sz="2000" i="1" dirty="0">
                <a:latin typeface="Calibri"/>
                <a:cs typeface="Calibri"/>
              </a:rPr>
              <a:t>w </a:t>
            </a:r>
            <a:r>
              <a:rPr sz="2000" i="1" spc="-5" dirty="0">
                <a:latin typeface="Calibri"/>
                <a:cs typeface="Calibri"/>
              </a:rPr>
              <a:t>praktyce</a:t>
            </a:r>
            <a:r>
              <a:rPr sz="2000" spc="-5" dirty="0">
                <a:latin typeface="Calibri"/>
                <a:cs typeface="Calibri"/>
              </a:rPr>
              <a:t>, pod </a:t>
            </a:r>
            <a:r>
              <a:rPr sz="2000" spc="-10" dirty="0">
                <a:latin typeface="Calibri"/>
                <a:cs typeface="Calibri"/>
              </a:rPr>
              <a:t>red. </a:t>
            </a:r>
            <a:r>
              <a:rPr sz="2000" dirty="0">
                <a:latin typeface="Calibri"/>
                <a:cs typeface="Calibri"/>
              </a:rPr>
              <a:t>K. Kłosińskiej, </a:t>
            </a:r>
            <a:r>
              <a:rPr sz="2000" spc="-25" dirty="0">
                <a:latin typeface="Calibri"/>
                <a:cs typeface="Calibri"/>
              </a:rPr>
              <a:t>Warszawa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2004.</a:t>
            </a:r>
          </a:p>
          <a:p>
            <a:pPr marL="241300" marR="18415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R. Jedliński, </a:t>
            </a:r>
            <a:r>
              <a:rPr sz="2000" i="1" spc="-10" dirty="0">
                <a:latin typeface="Calibri"/>
                <a:cs typeface="Calibri"/>
              </a:rPr>
              <a:t>Metoda </a:t>
            </a:r>
            <a:r>
              <a:rPr sz="2000" i="1" spc="-5" dirty="0">
                <a:latin typeface="Calibri"/>
                <a:cs typeface="Calibri"/>
              </a:rPr>
              <a:t>samodzielnego dochodzenia uczniów do </a:t>
            </a:r>
            <a:r>
              <a:rPr sz="2000" i="1" spc="-10" dirty="0">
                <a:latin typeface="Calibri"/>
                <a:cs typeface="Calibri"/>
              </a:rPr>
              <a:t>wzoru </a:t>
            </a:r>
            <a:r>
              <a:rPr sz="2000" i="1" spc="-5" dirty="0">
                <a:latin typeface="Calibri"/>
                <a:cs typeface="Calibri"/>
              </a:rPr>
              <a:t>wypowiedzi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[w:]  </a:t>
            </a:r>
            <a:r>
              <a:rPr sz="2000" i="1" spc="-10" dirty="0">
                <a:latin typeface="Calibri"/>
                <a:cs typeface="Calibri"/>
              </a:rPr>
              <a:t>Kształcenie </a:t>
            </a:r>
            <a:r>
              <a:rPr sz="2000" i="1" spc="-5" dirty="0">
                <a:latin typeface="Calibri"/>
                <a:cs typeface="Calibri"/>
              </a:rPr>
              <a:t>sprawności </a:t>
            </a:r>
            <a:r>
              <a:rPr sz="2000" i="1" spc="-15" dirty="0">
                <a:latin typeface="Calibri"/>
                <a:cs typeface="Calibri"/>
              </a:rPr>
              <a:t>językowej </a:t>
            </a:r>
            <a:r>
              <a:rPr sz="2000" i="1" dirty="0">
                <a:latin typeface="Calibri"/>
                <a:cs typeface="Calibri"/>
              </a:rPr>
              <a:t>i </a:t>
            </a:r>
            <a:r>
              <a:rPr sz="2000" i="1" spc="-15" dirty="0">
                <a:latin typeface="Calibri"/>
                <a:cs typeface="Calibri"/>
              </a:rPr>
              <a:t>komunikacyjnej. </a:t>
            </a:r>
            <a:r>
              <a:rPr sz="2000" i="1" spc="-5" dirty="0">
                <a:latin typeface="Calibri"/>
                <a:cs typeface="Calibri"/>
              </a:rPr>
              <a:t>Oraz badań </a:t>
            </a:r>
            <a:r>
              <a:rPr sz="2000" i="1" dirty="0">
                <a:latin typeface="Calibri"/>
                <a:cs typeface="Calibri"/>
              </a:rPr>
              <a:t>i </a:t>
            </a:r>
            <a:r>
              <a:rPr sz="2000" i="1" spc="-5" dirty="0">
                <a:latin typeface="Calibri"/>
                <a:cs typeface="Calibri"/>
              </a:rPr>
              <a:t>działań dydaktycznych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lang="pl-PL" sz="2000" spc="-5" smtClean="0">
                <a:latin typeface="Calibri"/>
                <a:cs typeface="Calibri"/>
              </a:rPr>
              <a:t/>
            </a:r>
            <a:br>
              <a:rPr lang="pl-PL" sz="2000" spc="-5" smtClean="0">
                <a:latin typeface="Calibri"/>
                <a:cs typeface="Calibri"/>
              </a:rPr>
            </a:br>
            <a:r>
              <a:rPr sz="2000" spc="-10" smtClean="0">
                <a:latin typeface="Calibri"/>
                <a:cs typeface="Calibri"/>
              </a:rPr>
              <a:t>red</a:t>
            </a:r>
            <a:r>
              <a:rPr sz="2000" spc="-10" dirty="0">
                <a:latin typeface="Calibri"/>
                <a:cs typeface="Calibri"/>
              </a:rPr>
              <a:t>. </a:t>
            </a:r>
            <a:r>
              <a:rPr sz="2000" spc="-5" dirty="0">
                <a:latin typeface="Calibri"/>
                <a:cs typeface="Calibri"/>
              </a:rPr>
              <a:t>Z.  </a:t>
            </a:r>
            <a:r>
              <a:rPr sz="2000" spc="-15" dirty="0">
                <a:latin typeface="Calibri"/>
                <a:cs typeface="Calibri"/>
              </a:rPr>
              <a:t>Uryga, </a:t>
            </a:r>
            <a:r>
              <a:rPr sz="2000" dirty="0">
                <a:latin typeface="Calibri"/>
                <a:cs typeface="Calibri"/>
              </a:rPr>
              <a:t>M. </a:t>
            </a:r>
            <a:r>
              <a:rPr sz="2000" spc="-20" dirty="0">
                <a:latin typeface="Calibri"/>
                <a:cs typeface="Calibri"/>
              </a:rPr>
              <a:t>Sienko, </a:t>
            </a:r>
            <a:r>
              <a:rPr sz="2000" spc="-30" dirty="0">
                <a:latin typeface="Calibri"/>
                <a:cs typeface="Calibri"/>
              </a:rPr>
              <a:t>Kraków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2005.</a:t>
            </a: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J. </a:t>
            </a:r>
            <a:r>
              <a:rPr sz="2000" spc="-5" dirty="0">
                <a:latin typeface="Calibri"/>
                <a:cs typeface="Calibri"/>
              </a:rPr>
              <a:t>Maćkiewicz, </a:t>
            </a:r>
            <a:r>
              <a:rPr sz="2000" i="1" dirty="0">
                <a:latin typeface="Calibri"/>
                <a:cs typeface="Calibri"/>
              </a:rPr>
              <a:t>Jak </a:t>
            </a:r>
            <a:r>
              <a:rPr sz="2000" i="1" spc="-10" dirty="0">
                <a:latin typeface="Calibri"/>
                <a:cs typeface="Calibri"/>
              </a:rPr>
              <a:t>dobrze </a:t>
            </a:r>
            <a:r>
              <a:rPr sz="2000" i="1" spc="-5" dirty="0">
                <a:latin typeface="Calibri"/>
                <a:cs typeface="Calibri"/>
              </a:rPr>
              <a:t>pisać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spc="-30" dirty="0">
                <a:latin typeface="Calibri"/>
                <a:cs typeface="Calibri"/>
              </a:rPr>
              <a:t>Warszawa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2010.</a:t>
            </a: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J. </a:t>
            </a:r>
            <a:r>
              <a:rPr sz="2000" spc="-5" dirty="0">
                <a:latin typeface="Calibri"/>
                <a:cs typeface="Calibri"/>
              </a:rPr>
              <a:t>Maćkiewicz, </a:t>
            </a:r>
            <a:r>
              <a:rPr sz="2000" i="1" dirty="0">
                <a:latin typeface="Calibri"/>
                <a:cs typeface="Calibri"/>
              </a:rPr>
              <a:t>Jak </a:t>
            </a:r>
            <a:r>
              <a:rPr sz="2000" i="1" spc="-5" dirty="0">
                <a:latin typeface="Calibri"/>
                <a:cs typeface="Calibri"/>
              </a:rPr>
              <a:t>pisać </a:t>
            </a:r>
            <a:r>
              <a:rPr sz="2000" i="1" spc="-15" dirty="0">
                <a:latin typeface="Calibri"/>
                <a:cs typeface="Calibri"/>
              </a:rPr>
              <a:t>teksty naukowe?</a:t>
            </a:r>
            <a:r>
              <a:rPr sz="2000" spc="-15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Gdańsk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1996.</a:t>
            </a: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M. </a:t>
            </a:r>
            <a:r>
              <a:rPr sz="2000" spc="-10" dirty="0">
                <a:latin typeface="Calibri"/>
                <a:cs typeface="Calibri"/>
              </a:rPr>
              <a:t>Nagajowa, </a:t>
            </a:r>
            <a:r>
              <a:rPr sz="2000" i="1" spc="-15" dirty="0">
                <a:latin typeface="Calibri"/>
                <a:cs typeface="Calibri"/>
              </a:rPr>
              <a:t>Nauka </a:t>
            </a:r>
            <a:r>
              <a:rPr sz="2000" i="1" dirty="0">
                <a:latin typeface="Calibri"/>
                <a:cs typeface="Calibri"/>
              </a:rPr>
              <a:t>o </a:t>
            </a:r>
            <a:r>
              <a:rPr sz="2000" i="1" spc="-15" dirty="0">
                <a:latin typeface="Calibri"/>
                <a:cs typeface="Calibri"/>
              </a:rPr>
              <a:t>języku </a:t>
            </a:r>
            <a:r>
              <a:rPr sz="2000" i="1" spc="-5" dirty="0">
                <a:latin typeface="Calibri"/>
                <a:cs typeface="Calibri"/>
              </a:rPr>
              <a:t>dla nauki </a:t>
            </a:r>
            <a:r>
              <a:rPr sz="2000" i="1" spc="-15" dirty="0">
                <a:latin typeface="Calibri"/>
                <a:cs typeface="Calibri"/>
              </a:rPr>
              <a:t>języka</a:t>
            </a:r>
            <a:r>
              <a:rPr sz="2000" spc="-15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Kielce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1994.</a:t>
            </a: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000" spc="5" dirty="0">
                <a:latin typeface="Calibri"/>
                <a:cs typeface="Calibri"/>
              </a:rPr>
              <a:t>A. </a:t>
            </a:r>
            <a:r>
              <a:rPr sz="2000" spc="-10" dirty="0">
                <a:latin typeface="Calibri"/>
                <a:cs typeface="Calibri"/>
              </a:rPr>
              <a:t>Wiszniewski, </a:t>
            </a:r>
            <a:r>
              <a:rPr sz="2000" i="1" spc="-15" dirty="0">
                <a:latin typeface="Calibri"/>
                <a:cs typeface="Calibri"/>
              </a:rPr>
              <a:t>Sztuka </a:t>
            </a:r>
            <a:r>
              <a:rPr sz="2000" i="1" spc="-5" dirty="0">
                <a:latin typeface="Calibri"/>
                <a:cs typeface="Calibri"/>
              </a:rPr>
              <a:t>pisania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spc="-15" dirty="0">
                <a:latin typeface="Calibri"/>
                <a:cs typeface="Calibri"/>
              </a:rPr>
              <a:t>Katowice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2003.</a:t>
            </a: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000" i="1" spc="-35" dirty="0">
                <a:latin typeface="Calibri"/>
                <a:cs typeface="Calibri"/>
              </a:rPr>
              <a:t>Wokół </a:t>
            </a:r>
            <a:r>
              <a:rPr sz="2000" i="1" spc="-20" dirty="0">
                <a:latin typeface="Calibri"/>
                <a:cs typeface="Calibri"/>
              </a:rPr>
              <a:t>szkoły </a:t>
            </a:r>
            <a:r>
              <a:rPr sz="2000" i="1" dirty="0">
                <a:latin typeface="Calibri"/>
                <a:cs typeface="Calibri"/>
              </a:rPr>
              <a:t>i </a:t>
            </a:r>
            <a:r>
              <a:rPr sz="2000" i="1" spc="-5" dirty="0">
                <a:latin typeface="Calibri"/>
                <a:cs typeface="Calibri"/>
              </a:rPr>
              <a:t>nauczyciela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red. </a:t>
            </a:r>
            <a:r>
              <a:rPr sz="2000" spc="-5" dirty="0">
                <a:latin typeface="Calibri"/>
                <a:cs typeface="Calibri"/>
              </a:rPr>
              <a:t>H. </a:t>
            </a:r>
            <a:r>
              <a:rPr sz="2000" spc="-10" dirty="0">
                <a:latin typeface="Calibri"/>
                <a:cs typeface="Calibri"/>
              </a:rPr>
              <a:t>Wiśniewska, J. </a:t>
            </a:r>
            <a:r>
              <a:rPr sz="2000" dirty="0">
                <a:latin typeface="Calibri"/>
                <a:cs typeface="Calibri"/>
              </a:rPr>
              <a:t>Plisiecki, </a:t>
            </a:r>
            <a:r>
              <a:rPr sz="2000" spc="-5" dirty="0">
                <a:latin typeface="Calibri"/>
                <a:cs typeface="Calibri"/>
              </a:rPr>
              <a:t>Lublin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1997.</a:t>
            </a: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000" spc="-25" dirty="0">
                <a:latin typeface="Calibri"/>
                <a:cs typeface="Calibri"/>
              </a:rPr>
              <a:t>D. </a:t>
            </a:r>
            <a:r>
              <a:rPr sz="2000" spc="-5" dirty="0">
                <a:latin typeface="Calibri"/>
                <a:cs typeface="Calibri"/>
              </a:rPr>
              <a:t>Zdunkiewicz-Jedynak, </a:t>
            </a:r>
            <a:r>
              <a:rPr sz="2000" i="1" spc="-15" dirty="0">
                <a:latin typeface="Calibri"/>
                <a:cs typeface="Calibri"/>
              </a:rPr>
              <a:t>Wykłady ze </a:t>
            </a:r>
            <a:r>
              <a:rPr sz="2000" i="1" spc="-5" dirty="0">
                <a:latin typeface="Calibri"/>
                <a:cs typeface="Calibri"/>
              </a:rPr>
              <a:t>stylistyki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spc="-30" dirty="0">
                <a:latin typeface="Calibri"/>
                <a:cs typeface="Calibri"/>
              </a:rPr>
              <a:t>Warszawa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2008.</a:t>
            </a:r>
          </a:p>
          <a:p>
            <a:pPr marL="241300" marR="139446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E. Wierzbicka, </a:t>
            </a:r>
            <a:r>
              <a:rPr sz="2000" spc="5" dirty="0">
                <a:latin typeface="Calibri"/>
                <a:cs typeface="Calibri"/>
              </a:rPr>
              <a:t>A. </a:t>
            </a:r>
            <a:r>
              <a:rPr sz="2000" spc="-15" dirty="0">
                <a:latin typeface="Calibri"/>
                <a:cs typeface="Calibri"/>
              </a:rPr>
              <a:t>Wolański, </a:t>
            </a:r>
            <a:r>
              <a:rPr sz="2000" spc="-25" dirty="0">
                <a:latin typeface="Calibri"/>
                <a:cs typeface="Calibri"/>
              </a:rPr>
              <a:t>D. </a:t>
            </a:r>
            <a:r>
              <a:rPr sz="2000" spc="-5" dirty="0">
                <a:latin typeface="Calibri"/>
                <a:cs typeface="Calibri"/>
              </a:rPr>
              <a:t>Zdunkiewicz-Jedynak, </a:t>
            </a:r>
            <a:r>
              <a:rPr sz="2000" i="1" spc="-15" dirty="0">
                <a:latin typeface="Calibri"/>
                <a:cs typeface="Calibri"/>
              </a:rPr>
              <a:t>Podstawy </a:t>
            </a:r>
            <a:r>
              <a:rPr sz="2000" i="1" spc="-5" dirty="0">
                <a:latin typeface="Calibri"/>
                <a:cs typeface="Calibri"/>
              </a:rPr>
              <a:t>stylistyki </a:t>
            </a:r>
            <a:r>
              <a:rPr sz="2000" i="1" dirty="0">
                <a:latin typeface="Calibri"/>
                <a:cs typeface="Calibri"/>
              </a:rPr>
              <a:t>i </a:t>
            </a:r>
            <a:r>
              <a:rPr sz="2000" i="1" spc="-5" dirty="0">
                <a:latin typeface="Calibri"/>
                <a:cs typeface="Calibri"/>
              </a:rPr>
              <a:t>retoryki</a:t>
            </a:r>
            <a:r>
              <a:rPr sz="2000" spc="-5" dirty="0">
                <a:latin typeface="Calibri"/>
                <a:cs typeface="Calibri"/>
              </a:rPr>
              <a:t>,  </a:t>
            </a:r>
            <a:r>
              <a:rPr sz="2000" spc="-25" dirty="0">
                <a:latin typeface="Calibri"/>
                <a:cs typeface="Calibri"/>
              </a:rPr>
              <a:t>Warszawa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1080000" y="361562"/>
            <a:ext cx="9633586" cy="193040"/>
            <a:chOff x="1080000" y="361562"/>
            <a:chExt cx="9633586" cy="193040"/>
          </a:xfrm>
        </p:grpSpPr>
        <p:sp>
          <p:nvSpPr>
            <p:cNvPr id="2" name="object 2"/>
            <p:cNvSpPr txBox="1"/>
            <p:nvPr/>
          </p:nvSpPr>
          <p:spPr>
            <a:xfrm>
              <a:off x="1554695" y="361562"/>
              <a:ext cx="3230880" cy="193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Scenariusze zajęć dla doradców metodycznych </a:t>
              </a:r>
              <a:r>
                <a:rPr sz="110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zakresu </a:t>
              </a:r>
              <a:r>
                <a:rPr sz="1100" spc="1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języka</a:t>
              </a:r>
              <a:r>
                <a:rPr sz="1100" spc="120" dirty="0">
                  <a:solidFill>
                    <a:srgbClr val="575756"/>
                  </a:solidFill>
                  <a:latin typeface="Myriad Pro Cond"/>
                  <a:cs typeface="Myriad Pro Cond"/>
                </a:rPr>
                <a:t> </a:t>
              </a:r>
              <a:r>
                <a:rPr sz="1100" spc="5" dirty="0">
                  <a:solidFill>
                    <a:srgbClr val="575756"/>
                  </a:solidFill>
                  <a:latin typeface="Myriad Pro Cond"/>
                  <a:cs typeface="Myriad Pro Cond"/>
                </a:rPr>
                <a:t>polskiego</a:t>
              </a:r>
              <a:endParaRPr sz="1100">
                <a:latin typeface="Myriad Pro Cond"/>
                <a:cs typeface="Myriad Pro Cond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1080000" y="464750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30">
                  <a:moveTo>
                    <a:pt x="0" y="0"/>
                  </a:moveTo>
                  <a:lnTo>
                    <a:pt x="379399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9206" y="466337"/>
              <a:ext cx="5834380" cy="0"/>
            </a:xfrm>
            <a:custGeom>
              <a:avLst/>
              <a:gdLst/>
              <a:ahLst/>
              <a:cxnLst/>
              <a:rect l="l" t="t" r="r" b="b"/>
              <a:pathLst>
                <a:path w="5834380">
                  <a:moveTo>
                    <a:pt x="0" y="0"/>
                  </a:moveTo>
                  <a:lnTo>
                    <a:pt x="5833795" y="0"/>
                  </a:lnTo>
                </a:path>
              </a:pathLst>
            </a:custGeom>
            <a:ln w="6350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4276699"/>
            <a:ext cx="2693670" cy="105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Szkic krytyczny</a:t>
            </a:r>
            <a:r>
              <a:rPr sz="3600" spc="-70" dirty="0"/>
              <a:t> </a:t>
            </a:r>
            <a:r>
              <a:rPr sz="3600" dirty="0"/>
              <a:t>–</a:t>
            </a:r>
            <a:endParaRPr sz="3600"/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>
                <a:solidFill>
                  <a:srgbClr val="706F6F"/>
                </a:solidFill>
              </a:rPr>
              <a:t>wyróżniki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391667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Szkic </a:t>
            </a:r>
            <a:r>
              <a:rPr spc="-15" dirty="0"/>
              <a:t>krytyczny, </a:t>
            </a:r>
            <a:r>
              <a:rPr spc="-5" dirty="0"/>
              <a:t>recenzja,</a:t>
            </a:r>
            <a:r>
              <a:rPr spc="-35" dirty="0"/>
              <a:t> </a:t>
            </a:r>
            <a:r>
              <a:rPr dirty="0"/>
              <a:t>esej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270009"/>
            <a:ext cx="8076700" cy="25658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3005">
              <a:lnSpc>
                <a:spcPct val="1295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Proszę </a:t>
            </a:r>
            <a:r>
              <a:rPr sz="2400" spc="-15" dirty="0">
                <a:latin typeface="Calibri"/>
                <a:cs typeface="Calibri"/>
              </a:rPr>
              <a:t>przeczytać </a:t>
            </a:r>
            <a:r>
              <a:rPr sz="2400" spc="-5" dirty="0">
                <a:latin typeface="Calibri"/>
                <a:cs typeface="Calibri"/>
              </a:rPr>
              <a:t>podane </a:t>
            </a:r>
            <a:r>
              <a:rPr sz="2400" spc="-15" dirty="0">
                <a:latin typeface="Calibri"/>
                <a:cs typeface="Calibri"/>
              </a:rPr>
              <a:t>teksty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0" dirty="0">
                <a:latin typeface="Calibri"/>
                <a:cs typeface="Calibri"/>
              </a:rPr>
              <a:t>określić </a:t>
            </a:r>
            <a:r>
              <a:rPr sz="2400" spc="-5" dirty="0">
                <a:latin typeface="Calibri"/>
                <a:cs typeface="Calibri"/>
              </a:rPr>
              <a:t>ich </a:t>
            </a:r>
            <a:r>
              <a:rPr sz="2400" spc="-10" dirty="0">
                <a:latin typeface="Calibri"/>
                <a:cs typeface="Calibri"/>
              </a:rPr>
              <a:t>gatunek:  </a:t>
            </a:r>
            <a:r>
              <a:rPr sz="2400" dirty="0">
                <a:latin typeface="Calibri"/>
                <a:cs typeface="Calibri"/>
              </a:rPr>
              <a:t>Grupa I – </a:t>
            </a:r>
            <a:r>
              <a:rPr sz="2400" spc="-10" dirty="0">
                <a:latin typeface="Calibri"/>
                <a:cs typeface="Calibri"/>
              </a:rPr>
              <a:t>Marta </a:t>
            </a:r>
            <a:r>
              <a:rPr sz="2400" spc="-25" dirty="0">
                <a:latin typeface="Calibri"/>
                <a:cs typeface="Calibri"/>
              </a:rPr>
              <a:t>Wyka, </a:t>
            </a:r>
            <a:r>
              <a:rPr lang="pl-PL" sz="2400" spc="-30" dirty="0" smtClean="0">
                <a:cs typeface="Calibri"/>
              </a:rPr>
              <a:t>„</a:t>
            </a:r>
            <a:r>
              <a:rPr sz="2400" spc="-15" dirty="0" err="1" smtClean="0">
                <a:latin typeface="Calibri"/>
                <a:cs typeface="Calibri"/>
              </a:rPr>
              <a:t>Pewne</a:t>
            </a:r>
            <a:r>
              <a:rPr sz="2400" spc="10" dirty="0" smtClean="0">
                <a:latin typeface="Calibri"/>
                <a:cs typeface="Calibri"/>
              </a:rPr>
              <a:t> </a:t>
            </a:r>
            <a:r>
              <a:rPr sz="2400" spc="-15" dirty="0" err="1" smtClean="0">
                <a:latin typeface="Calibri"/>
                <a:cs typeface="Calibri"/>
              </a:rPr>
              <a:t>pokolenie</a:t>
            </a:r>
            <a:r>
              <a:rPr lang="pl-PL" sz="2400" spc="-30" dirty="0">
                <a:cs typeface="Calibri"/>
              </a:rPr>
              <a:t>”</a:t>
            </a:r>
            <a:endParaRPr sz="2400" dirty="0">
              <a:latin typeface="Calibri"/>
              <a:cs typeface="Calibri"/>
            </a:endParaRPr>
          </a:p>
          <a:p>
            <a:pPr marL="12700" marR="562610"/>
            <a:r>
              <a:rPr sz="2400" dirty="0">
                <a:latin typeface="Calibri"/>
                <a:cs typeface="Calibri"/>
              </a:rPr>
              <a:t>Grupa II – </a:t>
            </a:r>
            <a:r>
              <a:rPr sz="2400" spc="-15" dirty="0">
                <a:latin typeface="Calibri"/>
                <a:cs typeface="Calibri"/>
              </a:rPr>
              <a:t>Gustaw </a:t>
            </a:r>
            <a:r>
              <a:rPr sz="2400" spc="-5" dirty="0">
                <a:latin typeface="Calibri"/>
                <a:cs typeface="Calibri"/>
              </a:rPr>
              <a:t>Herling-Grudziński, </a:t>
            </a:r>
            <a:r>
              <a:rPr lang="pl-PL" sz="2400" spc="-30" dirty="0" smtClean="0">
                <a:cs typeface="Calibri"/>
              </a:rPr>
              <a:t>„</a:t>
            </a:r>
            <a:r>
              <a:rPr sz="2400" spc="-10" dirty="0" err="1" smtClean="0">
                <a:latin typeface="Calibri"/>
                <a:cs typeface="Calibri"/>
              </a:rPr>
              <a:t>Sztuka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20" dirty="0" err="1" smtClean="0">
                <a:latin typeface="Calibri"/>
                <a:cs typeface="Calibri"/>
              </a:rPr>
              <a:t>podróżowania</a:t>
            </a:r>
            <a:r>
              <a:rPr lang="pl-PL" sz="2400" spc="-30" dirty="0" smtClean="0">
                <a:cs typeface="Calibri"/>
              </a:rPr>
              <a:t>”</a:t>
            </a:r>
            <a:endParaRPr lang="pl-PL" sz="2400" dirty="0">
              <a:cs typeface="Calibri"/>
            </a:endParaRPr>
          </a:p>
          <a:p>
            <a:pPr marL="12700" marR="562610"/>
            <a:r>
              <a:rPr sz="2400" dirty="0" err="1" smtClean="0">
                <a:latin typeface="Calibri"/>
                <a:cs typeface="Calibri"/>
              </a:rPr>
              <a:t>Grupa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III – </a:t>
            </a:r>
            <a:r>
              <a:rPr sz="2400" spc="-15" dirty="0">
                <a:latin typeface="Calibri"/>
                <a:cs typeface="Calibri"/>
              </a:rPr>
              <a:t>Czesław </a:t>
            </a:r>
            <a:r>
              <a:rPr sz="2400" spc="-5" dirty="0">
                <a:latin typeface="Calibri"/>
                <a:cs typeface="Calibri"/>
              </a:rPr>
              <a:t>Miłosz, </a:t>
            </a:r>
            <a:r>
              <a:rPr lang="pl-PL" sz="2400" spc="-30" dirty="0" smtClean="0">
                <a:cs typeface="Calibri"/>
              </a:rPr>
              <a:t>„</a:t>
            </a:r>
            <a:r>
              <a:rPr sz="2400" spc="-25" dirty="0" err="1" smtClean="0">
                <a:latin typeface="Calibri"/>
                <a:cs typeface="Calibri"/>
              </a:rPr>
              <a:t>Proszę</a:t>
            </a:r>
            <a:r>
              <a:rPr sz="2400" spc="-25" dirty="0" smtClean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uszanować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wilnianina</a:t>
            </a:r>
            <a:r>
              <a:rPr lang="pl-PL" sz="2400" spc="-30" dirty="0" smtClean="0">
                <a:cs typeface="Calibri"/>
              </a:rPr>
              <a:t>”</a:t>
            </a:r>
            <a:endParaRPr lang="pl-PL" sz="2400" dirty="0">
              <a:cs typeface="Calibri"/>
            </a:endParaRPr>
          </a:p>
          <a:p>
            <a:pPr marL="12700" marR="562610"/>
            <a:r>
              <a:rPr sz="2400" dirty="0" err="1" smtClean="0">
                <a:latin typeface="Calibri"/>
                <a:cs typeface="Calibri"/>
              </a:rPr>
              <a:t>Grupa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IV – Wit </a:t>
            </a:r>
            <a:r>
              <a:rPr sz="2400" spc="-25" dirty="0">
                <a:latin typeface="Calibri"/>
                <a:cs typeface="Calibri"/>
              </a:rPr>
              <a:t>Tarnawski, </a:t>
            </a:r>
            <a:r>
              <a:rPr lang="pl-PL" sz="2400" spc="-30" dirty="0" smtClean="0">
                <a:cs typeface="Calibri"/>
              </a:rPr>
              <a:t>„</a:t>
            </a:r>
            <a:r>
              <a:rPr sz="2400" spc="-10" dirty="0" err="1" smtClean="0">
                <a:latin typeface="Calibri"/>
                <a:cs typeface="Calibri"/>
              </a:rPr>
              <a:t>Myśli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 err="1" smtClean="0">
                <a:latin typeface="Calibri"/>
                <a:cs typeface="Calibri"/>
              </a:rPr>
              <a:t>literaturze</a:t>
            </a:r>
            <a:r>
              <a:rPr lang="pl-PL" sz="2400" spc="-30" dirty="0" smtClean="0">
                <a:cs typeface="Calibri"/>
              </a:rPr>
              <a:t>”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Krótkie przedstawienie </a:t>
            </a:r>
            <a:r>
              <a:rPr sz="2400" spc="-10" dirty="0">
                <a:latin typeface="Calibri"/>
                <a:cs typeface="Calibri"/>
              </a:rPr>
              <a:t>wybranego </a:t>
            </a:r>
            <a:r>
              <a:rPr sz="2400" spc="-15" dirty="0">
                <a:latin typeface="Calibri"/>
                <a:cs typeface="Calibri"/>
              </a:rPr>
              <a:t>tekstu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5" dirty="0">
                <a:latin typeface="Calibri"/>
                <a:cs typeface="Calibri"/>
              </a:rPr>
              <a:t>określenie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gatunku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20046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Teksty </a:t>
            </a:r>
            <a:r>
              <a:rPr dirty="0"/>
              <a:t>–</a:t>
            </a:r>
            <a:r>
              <a:rPr spc="-40" dirty="0"/>
              <a:t> </a:t>
            </a:r>
            <a:r>
              <a:rPr spc="-5" dirty="0"/>
              <a:t>źródła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62769"/>
            <a:ext cx="9980295" cy="468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94043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Kazimierz </a:t>
            </a:r>
            <a:r>
              <a:rPr sz="1800" spc="-10" dirty="0">
                <a:latin typeface="Calibri"/>
                <a:cs typeface="Calibri"/>
              </a:rPr>
              <a:t>Brodziński, </a:t>
            </a:r>
            <a:r>
              <a:rPr sz="1800" i="1" dirty="0">
                <a:latin typeface="Calibri"/>
                <a:cs typeface="Calibri"/>
              </a:rPr>
              <a:t>O </a:t>
            </a:r>
            <a:r>
              <a:rPr sz="1800" i="1" spc="-10" dirty="0">
                <a:latin typeface="Calibri"/>
                <a:cs typeface="Calibri"/>
              </a:rPr>
              <a:t>klasyczności </a:t>
            </a:r>
            <a:r>
              <a:rPr sz="1800" i="1" dirty="0">
                <a:latin typeface="Calibri"/>
                <a:cs typeface="Calibri"/>
              </a:rPr>
              <a:t>i </a:t>
            </a:r>
            <a:r>
              <a:rPr sz="1800" i="1" spc="-5" dirty="0">
                <a:latin typeface="Calibri"/>
                <a:cs typeface="Calibri"/>
              </a:rPr>
              <a:t>romantyczności tudzież </a:t>
            </a:r>
            <a:r>
              <a:rPr sz="1800" i="1" dirty="0">
                <a:latin typeface="Calibri"/>
                <a:cs typeface="Calibri"/>
              </a:rPr>
              <a:t>o </a:t>
            </a:r>
            <a:r>
              <a:rPr sz="1800" i="1" spc="-5" dirty="0">
                <a:latin typeface="Calibri"/>
                <a:cs typeface="Calibri"/>
              </a:rPr>
              <a:t>duchu </a:t>
            </a:r>
            <a:r>
              <a:rPr sz="1800" i="1" spc="-10" dirty="0">
                <a:latin typeface="Calibri"/>
                <a:cs typeface="Calibri"/>
              </a:rPr>
              <a:t>poezji </a:t>
            </a:r>
            <a:r>
              <a:rPr sz="1800" i="1" spc="-5" dirty="0">
                <a:latin typeface="Calibri"/>
                <a:cs typeface="Calibri"/>
              </a:rPr>
              <a:t>polskiej </a:t>
            </a:r>
            <a:r>
              <a:rPr sz="1800" dirty="0">
                <a:latin typeface="Calibri"/>
                <a:cs typeface="Calibri"/>
              </a:rPr>
              <a:t>z </a:t>
            </a:r>
            <a:r>
              <a:rPr sz="1800" spc="-10" dirty="0">
                <a:latin typeface="Calibri"/>
                <a:cs typeface="Calibri"/>
              </a:rPr>
              <a:t>wstępem  </a:t>
            </a:r>
            <a:r>
              <a:rPr sz="1800" dirty="0">
                <a:latin typeface="Calibri"/>
                <a:cs typeface="Calibri"/>
              </a:rPr>
              <a:t>i </a:t>
            </a:r>
            <a:r>
              <a:rPr sz="1800" spc="-5" dirty="0">
                <a:latin typeface="Calibri"/>
                <a:cs typeface="Calibri"/>
              </a:rPr>
              <a:t>objaśnieniami </a:t>
            </a:r>
            <a:r>
              <a:rPr sz="1800" spc="-35" dirty="0">
                <a:latin typeface="Calibri"/>
                <a:cs typeface="Calibri"/>
              </a:rPr>
              <a:t>prof. </a:t>
            </a:r>
            <a:r>
              <a:rPr sz="1800" spc="-15" dirty="0">
                <a:latin typeface="Calibri"/>
                <a:cs typeface="Calibri"/>
              </a:rPr>
              <a:t>dra </a:t>
            </a:r>
            <a:r>
              <a:rPr sz="1800" spc="-10" dirty="0">
                <a:latin typeface="Calibri"/>
                <a:cs typeface="Calibri"/>
              </a:rPr>
              <a:t>Aleksandra Łuckiego, </a:t>
            </a:r>
            <a:r>
              <a:rPr sz="1800" spc="-25" dirty="0">
                <a:latin typeface="Calibri"/>
                <a:cs typeface="Calibri"/>
              </a:rPr>
              <a:t>Kraków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1920</a:t>
            </a:r>
          </a:p>
          <a:p>
            <a:pPr marL="241300" marR="508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Jacek </a:t>
            </a:r>
            <a:r>
              <a:rPr sz="1800" spc="-15" dirty="0">
                <a:latin typeface="Calibri"/>
                <a:cs typeface="Calibri"/>
              </a:rPr>
              <a:t>Brzozowski, </a:t>
            </a:r>
            <a:r>
              <a:rPr sz="1800" i="1" spc="-5" dirty="0">
                <a:latin typeface="Calibri"/>
                <a:cs typeface="Calibri"/>
              </a:rPr>
              <a:t>Odczytywanie </a:t>
            </a:r>
            <a:r>
              <a:rPr sz="1800" i="1" spc="-20" dirty="0">
                <a:latin typeface="Calibri"/>
                <a:cs typeface="Calibri"/>
              </a:rPr>
              <a:t>romantyków. </a:t>
            </a:r>
            <a:r>
              <a:rPr sz="1800" i="1" spc="-5" dirty="0">
                <a:latin typeface="Calibri"/>
                <a:cs typeface="Calibri"/>
              </a:rPr>
              <a:t>Dwadzieścia dwa szkice </a:t>
            </a:r>
            <a:r>
              <a:rPr sz="1800" i="1" dirty="0">
                <a:latin typeface="Calibri"/>
                <a:cs typeface="Calibri"/>
              </a:rPr>
              <a:t>i </a:t>
            </a:r>
            <a:r>
              <a:rPr sz="1800" i="1" spc="-10" dirty="0">
                <a:latin typeface="Calibri"/>
                <a:cs typeface="Calibri"/>
              </a:rPr>
              <a:t>notatki </a:t>
            </a:r>
            <a:r>
              <a:rPr sz="1800" i="1" dirty="0">
                <a:latin typeface="Calibri"/>
                <a:cs typeface="Calibri"/>
              </a:rPr>
              <a:t>o </a:t>
            </a:r>
            <a:r>
              <a:rPr sz="1800" i="1" spc="-5" dirty="0">
                <a:latin typeface="Calibri"/>
                <a:cs typeface="Calibri"/>
              </a:rPr>
              <a:t>Mickiewiczu, Słowackim  </a:t>
            </a:r>
            <a:r>
              <a:rPr sz="1800" i="1" dirty="0">
                <a:latin typeface="Calibri"/>
                <a:cs typeface="Calibri"/>
              </a:rPr>
              <a:t>i Norwidzie</a:t>
            </a:r>
            <a:r>
              <a:rPr sz="1800" dirty="0">
                <a:latin typeface="Calibri"/>
                <a:cs typeface="Calibri"/>
              </a:rPr>
              <a:t>, </a:t>
            </a:r>
            <a:r>
              <a:rPr sz="1800" spc="-15" dirty="0">
                <a:latin typeface="Calibri"/>
                <a:cs typeface="Calibri"/>
              </a:rPr>
              <a:t>Poznań </a:t>
            </a:r>
            <a:r>
              <a:rPr sz="1800" dirty="0">
                <a:latin typeface="Calibri"/>
                <a:cs typeface="Calibri"/>
              </a:rPr>
              <a:t>2011</a:t>
            </a: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Andrzej </a:t>
            </a:r>
            <a:r>
              <a:rPr sz="1800" spc="-15" dirty="0">
                <a:latin typeface="Calibri"/>
                <a:cs typeface="Calibri"/>
              </a:rPr>
              <a:t>Franaszek, </a:t>
            </a:r>
            <a:r>
              <a:rPr sz="1800" i="1" spc="-10" dirty="0">
                <a:latin typeface="Calibri"/>
                <a:cs typeface="Calibri"/>
              </a:rPr>
              <a:t>Szymborska </a:t>
            </a:r>
            <a:r>
              <a:rPr sz="1800" i="1" spc="-25" dirty="0">
                <a:latin typeface="Calibri"/>
                <a:cs typeface="Calibri"/>
              </a:rPr>
              <a:t>szuka </a:t>
            </a:r>
            <a:r>
              <a:rPr sz="1800" i="1" spc="-5" dirty="0">
                <a:latin typeface="Calibri"/>
                <a:cs typeface="Calibri"/>
              </a:rPr>
              <a:t>słowa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dirty="0">
                <a:latin typeface="Calibri"/>
                <a:cs typeface="Calibri"/>
              </a:rPr>
              <a:t>[w:] </a:t>
            </a:r>
            <a:r>
              <a:rPr sz="1800" spc="-40" dirty="0">
                <a:latin typeface="Calibri"/>
                <a:cs typeface="Calibri"/>
              </a:rPr>
              <a:t>„Tygodnik </a:t>
            </a:r>
            <a:r>
              <a:rPr sz="1800" spc="-30" dirty="0">
                <a:latin typeface="Calibri"/>
                <a:cs typeface="Calibri"/>
              </a:rPr>
              <a:t>Powszechny, </a:t>
            </a:r>
            <a:r>
              <a:rPr sz="1800" spc="-5" dirty="0">
                <a:latin typeface="Calibri"/>
                <a:cs typeface="Calibri"/>
              </a:rPr>
              <a:t>nr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41/2014</a:t>
            </a: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Andrzej </a:t>
            </a:r>
            <a:r>
              <a:rPr sz="1800" spc="-15" dirty="0">
                <a:latin typeface="Calibri"/>
                <a:cs typeface="Calibri"/>
              </a:rPr>
              <a:t>Franaszek, </a:t>
            </a:r>
            <a:r>
              <a:rPr sz="1800" i="1" spc="-15" dirty="0">
                <a:latin typeface="Calibri"/>
                <a:cs typeface="Calibri"/>
              </a:rPr>
              <a:t>Pan Cogito, </a:t>
            </a:r>
            <a:r>
              <a:rPr sz="1800" i="1" spc="-10" dirty="0">
                <a:latin typeface="Calibri"/>
                <a:cs typeface="Calibri"/>
              </a:rPr>
              <a:t>który </a:t>
            </a:r>
            <a:r>
              <a:rPr sz="1800" i="1" spc="-5" dirty="0">
                <a:latin typeface="Calibri"/>
                <a:cs typeface="Calibri"/>
              </a:rPr>
              <a:t>się </a:t>
            </a:r>
            <a:r>
              <a:rPr sz="1800" i="1" dirty="0">
                <a:latin typeface="Calibri"/>
                <a:cs typeface="Calibri"/>
              </a:rPr>
              <a:t>waha</a:t>
            </a:r>
            <a:r>
              <a:rPr sz="1800" dirty="0">
                <a:latin typeface="Calibri"/>
                <a:cs typeface="Calibri"/>
              </a:rPr>
              <a:t>, [w:] </a:t>
            </a:r>
            <a:r>
              <a:rPr sz="1800" spc="-40" dirty="0">
                <a:latin typeface="Calibri"/>
                <a:cs typeface="Calibri"/>
              </a:rPr>
              <a:t>„Tygodnik </a:t>
            </a:r>
            <a:r>
              <a:rPr sz="1800" spc="-25" dirty="0">
                <a:latin typeface="Calibri"/>
                <a:cs typeface="Calibri"/>
              </a:rPr>
              <a:t>Powszechny”, </a:t>
            </a:r>
            <a:r>
              <a:rPr sz="1800" spc="-5" dirty="0">
                <a:latin typeface="Calibri"/>
                <a:cs typeface="Calibri"/>
              </a:rPr>
              <a:t>nr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22/2008</a:t>
            </a:r>
          </a:p>
          <a:p>
            <a:pPr marL="241300" marR="61722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Gustaw </a:t>
            </a:r>
            <a:r>
              <a:rPr sz="1800" spc="-5" dirty="0">
                <a:latin typeface="Calibri"/>
                <a:cs typeface="Calibri"/>
              </a:rPr>
              <a:t>Herling-Grudziński, </a:t>
            </a:r>
            <a:r>
              <a:rPr sz="1800" i="1" spc="-15" dirty="0">
                <a:latin typeface="Calibri"/>
                <a:cs typeface="Calibri"/>
              </a:rPr>
              <a:t>Sztuka </a:t>
            </a:r>
            <a:r>
              <a:rPr sz="1800" i="1" spc="-10" dirty="0">
                <a:latin typeface="Calibri"/>
                <a:cs typeface="Calibri"/>
              </a:rPr>
              <a:t>podróżowania </a:t>
            </a:r>
            <a:r>
              <a:rPr sz="1800" i="1" spc="-5" dirty="0">
                <a:latin typeface="Calibri"/>
                <a:cs typeface="Calibri"/>
              </a:rPr>
              <a:t>(Essay </a:t>
            </a:r>
            <a:r>
              <a:rPr sz="1800" i="1" spc="-10" dirty="0">
                <a:latin typeface="Calibri"/>
                <a:cs typeface="Calibri"/>
              </a:rPr>
              <a:t>pisany </a:t>
            </a:r>
            <a:r>
              <a:rPr sz="1800" i="1" dirty="0">
                <a:latin typeface="Calibri"/>
                <a:cs typeface="Calibri"/>
              </a:rPr>
              <a:t>w </a:t>
            </a:r>
            <a:r>
              <a:rPr sz="1800" i="1" spc="-5" dirty="0">
                <a:latin typeface="Calibri"/>
                <a:cs typeface="Calibri"/>
              </a:rPr>
              <a:t>polu)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dirty="0">
                <a:latin typeface="Calibri"/>
                <a:cs typeface="Calibri"/>
              </a:rPr>
              <a:t>[w:] </a:t>
            </a:r>
            <a:r>
              <a:rPr sz="1800" i="1" spc="-10" dirty="0">
                <a:latin typeface="Calibri"/>
                <a:cs typeface="Calibri"/>
              </a:rPr>
              <a:t>„Żywi </a:t>
            </a:r>
            <a:r>
              <a:rPr sz="1800" i="1" dirty="0">
                <a:latin typeface="Calibri"/>
                <a:cs typeface="Calibri"/>
              </a:rPr>
              <a:t>i </a:t>
            </a:r>
            <a:r>
              <a:rPr sz="1800" i="1" spc="-5" dirty="0">
                <a:latin typeface="Calibri"/>
                <a:cs typeface="Calibri"/>
              </a:rPr>
              <a:t>umarli”: </a:t>
            </a:r>
            <a:r>
              <a:rPr sz="1800" i="1" spc="-10" dirty="0">
                <a:latin typeface="Calibri"/>
                <a:cs typeface="Calibri"/>
              </a:rPr>
              <a:t>Szkice  </a:t>
            </a:r>
            <a:r>
              <a:rPr sz="1800" i="1" spc="-5" dirty="0">
                <a:latin typeface="Calibri"/>
                <a:cs typeface="Calibri"/>
              </a:rPr>
              <a:t>literackie, </a:t>
            </a:r>
            <a:r>
              <a:rPr sz="1800" spc="-5" dirty="0">
                <a:latin typeface="Calibri"/>
                <a:cs typeface="Calibri"/>
              </a:rPr>
              <a:t>Lublin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1990</a:t>
            </a: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Julian </a:t>
            </a:r>
            <a:r>
              <a:rPr sz="1800" spc="-25" dirty="0">
                <a:latin typeface="Calibri"/>
                <a:cs typeface="Calibri"/>
              </a:rPr>
              <a:t>Kornhauser, </a:t>
            </a:r>
            <a:r>
              <a:rPr sz="1800" dirty="0">
                <a:latin typeface="Calibri"/>
                <a:cs typeface="Calibri"/>
              </a:rPr>
              <a:t>Adam </a:t>
            </a:r>
            <a:r>
              <a:rPr sz="1800" spc="-10" dirty="0">
                <a:latin typeface="Calibri"/>
                <a:cs typeface="Calibri"/>
              </a:rPr>
              <a:t>Zagajewski, </a:t>
            </a:r>
            <a:r>
              <a:rPr sz="1800" i="1" spc="-5" dirty="0">
                <a:latin typeface="Calibri"/>
                <a:cs typeface="Calibri"/>
              </a:rPr>
              <a:t>Świat nie </a:t>
            </a:r>
            <a:r>
              <a:rPr sz="1800" i="1" spc="-10" dirty="0">
                <a:latin typeface="Calibri"/>
                <a:cs typeface="Calibri"/>
              </a:rPr>
              <a:t>przedstawiony</a:t>
            </a:r>
            <a:r>
              <a:rPr sz="1800" spc="-10" dirty="0">
                <a:latin typeface="Calibri"/>
                <a:cs typeface="Calibri"/>
              </a:rPr>
              <a:t>, </a:t>
            </a:r>
            <a:r>
              <a:rPr sz="1800" spc="-25" dirty="0">
                <a:latin typeface="Calibri"/>
                <a:cs typeface="Calibri"/>
              </a:rPr>
              <a:t>Kraków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1974</a:t>
            </a: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Czesław </a:t>
            </a:r>
            <a:r>
              <a:rPr sz="1800" spc="-5" dirty="0">
                <a:latin typeface="Calibri"/>
                <a:cs typeface="Calibri"/>
              </a:rPr>
              <a:t>Miłosz, </a:t>
            </a:r>
            <a:r>
              <a:rPr sz="1800" i="1" spc="-10" dirty="0">
                <a:latin typeface="Calibri"/>
                <a:cs typeface="Calibri"/>
              </a:rPr>
              <a:t>Proszę uszanować </a:t>
            </a:r>
            <a:r>
              <a:rPr sz="1800" i="1" spc="-5" dirty="0">
                <a:latin typeface="Calibri"/>
                <a:cs typeface="Calibri"/>
              </a:rPr>
              <a:t>wilnianina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dirty="0">
                <a:latin typeface="Calibri"/>
                <a:cs typeface="Calibri"/>
              </a:rPr>
              <a:t>[w:] </a:t>
            </a:r>
            <a:r>
              <a:rPr sz="1800" spc="-30" dirty="0">
                <a:latin typeface="Calibri"/>
                <a:cs typeface="Calibri"/>
              </a:rPr>
              <a:t>„Kultura”, </a:t>
            </a:r>
            <a:r>
              <a:rPr sz="1800" dirty="0">
                <a:latin typeface="Calibri"/>
                <a:cs typeface="Calibri"/>
              </a:rPr>
              <a:t>1955, </a:t>
            </a:r>
            <a:r>
              <a:rPr sz="1800" spc="-5" dirty="0">
                <a:latin typeface="Calibri"/>
                <a:cs typeface="Calibri"/>
              </a:rPr>
              <a:t>nr </a:t>
            </a:r>
            <a:r>
              <a:rPr sz="1800" dirty="0">
                <a:latin typeface="Calibri"/>
                <a:cs typeface="Calibri"/>
              </a:rPr>
              <a:t>12(98), </a:t>
            </a:r>
            <a:r>
              <a:rPr sz="1800" spc="-5" dirty="0">
                <a:latin typeface="Calibri"/>
                <a:cs typeface="Calibri"/>
              </a:rPr>
              <a:t>s.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130-133</a:t>
            </a: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Julian </a:t>
            </a:r>
            <a:r>
              <a:rPr sz="1800" spc="-5" dirty="0">
                <a:latin typeface="Calibri"/>
                <a:cs typeface="Calibri"/>
              </a:rPr>
              <a:t>Przyboś, </a:t>
            </a:r>
            <a:r>
              <a:rPr sz="1800" i="1" spc="-10" dirty="0">
                <a:latin typeface="Calibri"/>
                <a:cs typeface="Calibri"/>
              </a:rPr>
              <a:t>Czytając </a:t>
            </a:r>
            <a:r>
              <a:rPr sz="1800" i="1" spc="-5" dirty="0">
                <a:latin typeface="Calibri"/>
                <a:cs typeface="Calibri"/>
              </a:rPr>
              <a:t>Mickiewicza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spc="-25" dirty="0">
                <a:latin typeface="Calibri"/>
                <a:cs typeface="Calibri"/>
              </a:rPr>
              <a:t>Warszawa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1998</a:t>
            </a: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Bruno </a:t>
            </a:r>
            <a:r>
              <a:rPr sz="1800" spc="-5" dirty="0">
                <a:latin typeface="Calibri"/>
                <a:cs typeface="Calibri"/>
              </a:rPr>
              <a:t>Schulz, </a:t>
            </a:r>
            <a:r>
              <a:rPr sz="1800" i="1" spc="-10" dirty="0">
                <a:latin typeface="Calibri"/>
                <a:cs typeface="Calibri"/>
              </a:rPr>
              <a:t>Szkice </a:t>
            </a:r>
            <a:r>
              <a:rPr sz="1800" i="1" dirty="0">
                <a:latin typeface="Calibri"/>
                <a:cs typeface="Calibri"/>
              </a:rPr>
              <a:t>krytyczne</a:t>
            </a:r>
            <a:r>
              <a:rPr sz="1800" dirty="0">
                <a:latin typeface="Calibri"/>
                <a:cs typeface="Calibri"/>
              </a:rPr>
              <a:t>, </a:t>
            </a:r>
            <a:r>
              <a:rPr sz="1800" spc="-10" dirty="0">
                <a:latin typeface="Calibri"/>
                <a:cs typeface="Calibri"/>
              </a:rPr>
              <a:t>opracowanie </a:t>
            </a:r>
            <a:r>
              <a:rPr sz="1800" dirty="0">
                <a:latin typeface="Calibri"/>
                <a:cs typeface="Calibri"/>
              </a:rPr>
              <a:t>i </a:t>
            </a:r>
            <a:r>
              <a:rPr sz="1800" spc="-5" dirty="0">
                <a:latin typeface="Calibri"/>
                <a:cs typeface="Calibri"/>
              </a:rPr>
              <a:t>posłowie </a:t>
            </a:r>
            <a:r>
              <a:rPr sz="1800" spc="-15" dirty="0">
                <a:latin typeface="Calibri"/>
                <a:cs typeface="Calibri"/>
              </a:rPr>
              <a:t>Małgorzata </a:t>
            </a:r>
            <a:r>
              <a:rPr sz="1800" spc="-10" dirty="0">
                <a:latin typeface="Calibri"/>
                <a:cs typeface="Calibri"/>
              </a:rPr>
              <a:t>Kitowska-Łysiak, </a:t>
            </a:r>
            <a:r>
              <a:rPr sz="1800" spc="-5" dirty="0">
                <a:latin typeface="Calibri"/>
                <a:cs typeface="Calibri"/>
              </a:rPr>
              <a:t>Lublin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2000</a:t>
            </a: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Artur </a:t>
            </a:r>
            <a:r>
              <a:rPr sz="1800" spc="-25" dirty="0">
                <a:latin typeface="Calibri"/>
                <a:cs typeface="Calibri"/>
              </a:rPr>
              <a:t>Sandauer, </a:t>
            </a:r>
            <a:r>
              <a:rPr sz="1800" i="1" spc="-15" dirty="0">
                <a:latin typeface="Calibri"/>
                <a:cs typeface="Calibri"/>
              </a:rPr>
              <a:t>Pomniejsze </a:t>
            </a:r>
            <a:r>
              <a:rPr sz="1800" i="1" spc="-5" dirty="0">
                <a:latin typeface="Calibri"/>
                <a:cs typeface="Calibri"/>
              </a:rPr>
              <a:t>pisma </a:t>
            </a:r>
            <a:r>
              <a:rPr sz="1800" i="1" dirty="0">
                <a:latin typeface="Calibri"/>
                <a:cs typeface="Calibri"/>
              </a:rPr>
              <a:t>krytyczne</a:t>
            </a:r>
            <a:r>
              <a:rPr sz="1800" dirty="0">
                <a:latin typeface="Calibri"/>
                <a:cs typeface="Calibri"/>
              </a:rPr>
              <a:t>, </a:t>
            </a:r>
            <a:r>
              <a:rPr sz="1800" spc="-25" dirty="0">
                <a:latin typeface="Calibri"/>
                <a:cs typeface="Calibri"/>
              </a:rPr>
              <a:t>Warszawa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1985</a:t>
            </a: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Piotr </a:t>
            </a:r>
            <a:r>
              <a:rPr sz="1800" spc="-5" dirty="0">
                <a:latin typeface="Calibri"/>
                <a:cs typeface="Calibri"/>
              </a:rPr>
              <a:t>Śliwiński, </a:t>
            </a:r>
            <a:r>
              <a:rPr sz="1800" i="1" spc="-10" dirty="0">
                <a:latin typeface="Calibri"/>
                <a:cs typeface="Calibri"/>
              </a:rPr>
              <a:t>Powrót: niedokonanie</a:t>
            </a:r>
            <a:r>
              <a:rPr sz="1800" spc="-10" dirty="0">
                <a:latin typeface="Calibri"/>
                <a:cs typeface="Calibri"/>
              </a:rPr>
              <a:t>, </a:t>
            </a:r>
            <a:r>
              <a:rPr sz="1800" dirty="0">
                <a:latin typeface="Calibri"/>
                <a:cs typeface="Calibri"/>
              </a:rPr>
              <a:t>[w:] </a:t>
            </a:r>
            <a:r>
              <a:rPr sz="1800" spc="-30" dirty="0">
                <a:latin typeface="Calibri"/>
                <a:cs typeface="Calibri"/>
              </a:rPr>
              <a:t>„ZNAK”, </a:t>
            </a:r>
            <a:r>
              <a:rPr sz="1800" dirty="0">
                <a:latin typeface="Calibri"/>
                <a:cs typeface="Calibri"/>
              </a:rPr>
              <a:t>R </a:t>
            </a:r>
            <a:r>
              <a:rPr sz="1800" spc="-35" dirty="0">
                <a:latin typeface="Calibri"/>
                <a:cs typeface="Calibri"/>
              </a:rPr>
              <a:t>LVI, </a:t>
            </a:r>
            <a:r>
              <a:rPr sz="1800" spc="-25" dirty="0">
                <a:latin typeface="Calibri"/>
                <a:cs typeface="Calibri"/>
              </a:rPr>
              <a:t>Kraków </a:t>
            </a:r>
            <a:r>
              <a:rPr sz="1800" spc="-5" dirty="0">
                <a:latin typeface="Calibri"/>
                <a:cs typeface="Calibri"/>
              </a:rPr>
              <a:t>(10) </a:t>
            </a:r>
            <a:r>
              <a:rPr sz="1800" dirty="0">
                <a:latin typeface="Calibri"/>
                <a:cs typeface="Calibri"/>
              </a:rPr>
              <a:t>2004,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593</a:t>
            </a: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800" spc="-15" dirty="0">
                <a:latin typeface="Calibri"/>
                <a:cs typeface="Calibri"/>
              </a:rPr>
              <a:t>Leszek </a:t>
            </a:r>
            <a:r>
              <a:rPr sz="1800" spc="-10" dirty="0">
                <a:latin typeface="Calibri"/>
                <a:cs typeface="Calibri"/>
              </a:rPr>
              <a:t>Szaruga, </a:t>
            </a:r>
            <a:r>
              <a:rPr sz="1800" i="1" spc="-5" dirty="0">
                <a:latin typeface="Calibri"/>
                <a:cs typeface="Calibri"/>
              </a:rPr>
              <a:t>Powinności literatury </a:t>
            </a:r>
            <a:r>
              <a:rPr sz="1800" i="1" dirty="0">
                <a:latin typeface="Calibri"/>
                <a:cs typeface="Calibri"/>
              </a:rPr>
              <a:t>i </a:t>
            </a:r>
            <a:r>
              <a:rPr sz="1800" i="1" spc="-5" dirty="0">
                <a:latin typeface="Calibri"/>
                <a:cs typeface="Calibri"/>
              </a:rPr>
              <a:t>inne szkice </a:t>
            </a:r>
            <a:r>
              <a:rPr sz="1800" i="1" dirty="0">
                <a:latin typeface="Calibri"/>
                <a:cs typeface="Calibri"/>
              </a:rPr>
              <a:t>krytyczne</a:t>
            </a:r>
            <a:r>
              <a:rPr sz="1800" dirty="0">
                <a:latin typeface="Calibri"/>
                <a:cs typeface="Calibri"/>
              </a:rPr>
              <a:t>, </a:t>
            </a:r>
            <a:r>
              <a:rPr sz="1800" spc="-25" dirty="0">
                <a:latin typeface="Calibri"/>
                <a:cs typeface="Calibri"/>
              </a:rPr>
              <a:t>Kraków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2008</a:t>
            </a: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Wit </a:t>
            </a:r>
            <a:r>
              <a:rPr sz="1800" spc="-20" dirty="0">
                <a:latin typeface="Calibri"/>
                <a:cs typeface="Calibri"/>
              </a:rPr>
              <a:t>Tarnawski, </a:t>
            </a:r>
            <a:r>
              <a:rPr sz="1800" i="1" spc="-5" dirty="0">
                <a:latin typeface="Calibri"/>
                <a:cs typeface="Calibri"/>
              </a:rPr>
              <a:t>Uchwycić cel. </a:t>
            </a:r>
            <a:r>
              <a:rPr sz="1800" i="1" spc="-10" dirty="0">
                <a:latin typeface="Calibri"/>
                <a:cs typeface="Calibri"/>
              </a:rPr>
              <a:t>Szkice </a:t>
            </a:r>
            <a:r>
              <a:rPr sz="1800" i="1" dirty="0">
                <a:latin typeface="Calibri"/>
                <a:cs typeface="Calibri"/>
              </a:rPr>
              <a:t>krytyczne</a:t>
            </a:r>
            <a:r>
              <a:rPr sz="1800" dirty="0">
                <a:latin typeface="Calibri"/>
                <a:cs typeface="Calibri"/>
              </a:rPr>
              <a:t>, wybór i </a:t>
            </a:r>
            <a:r>
              <a:rPr sz="1800" spc="-10" dirty="0">
                <a:latin typeface="Calibri"/>
                <a:cs typeface="Calibri"/>
              </a:rPr>
              <a:t>przedmowa </a:t>
            </a:r>
            <a:r>
              <a:rPr sz="1800" dirty="0">
                <a:latin typeface="Calibri"/>
                <a:cs typeface="Calibri"/>
              </a:rPr>
              <a:t>Jacek </a:t>
            </a:r>
            <a:r>
              <a:rPr sz="1800" spc="-5" dirty="0">
                <a:latin typeface="Calibri"/>
                <a:cs typeface="Calibri"/>
              </a:rPr>
              <a:t>Dąbała, Lublin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1993</a:t>
            </a: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Marta </a:t>
            </a:r>
            <a:r>
              <a:rPr sz="1800" spc="-20" dirty="0">
                <a:latin typeface="Calibri"/>
                <a:cs typeface="Calibri"/>
              </a:rPr>
              <a:t>Wyka, </a:t>
            </a:r>
            <a:r>
              <a:rPr sz="1800" i="1" spc="-5" dirty="0">
                <a:latin typeface="Calibri"/>
                <a:cs typeface="Calibri"/>
              </a:rPr>
              <a:t>Punkty widzenia. Szkice krytyczne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spc="-25" dirty="0">
                <a:latin typeface="Calibri"/>
                <a:cs typeface="Calibri"/>
              </a:rPr>
              <a:t>Kraków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36099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Szkic krytyczny </a:t>
            </a:r>
            <a:r>
              <a:rPr dirty="0"/>
              <a:t>–</a:t>
            </a:r>
            <a:r>
              <a:rPr spc="-25" dirty="0"/>
              <a:t> </a:t>
            </a:r>
            <a:r>
              <a:rPr dirty="0"/>
              <a:t>wyróżniki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93249"/>
            <a:ext cx="10031095" cy="2677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20" dirty="0">
                <a:latin typeface="Calibri"/>
                <a:cs typeface="Calibri"/>
              </a:rPr>
              <a:t>tekst </a:t>
            </a:r>
            <a:r>
              <a:rPr sz="2400" spc="-15" dirty="0">
                <a:latin typeface="Calibri"/>
                <a:cs typeface="Calibri"/>
              </a:rPr>
              <a:t>zazwyczaj pisany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prozą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04200"/>
              </a:lnSpc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rozwijający </a:t>
            </a:r>
            <a:r>
              <a:rPr sz="2400" spc="-15" dirty="0">
                <a:latin typeface="Calibri"/>
                <a:cs typeface="Calibri"/>
              </a:rPr>
              <a:t>interpretację </a:t>
            </a:r>
            <a:r>
              <a:rPr sz="2400" spc="-10" dirty="0">
                <a:latin typeface="Calibri"/>
                <a:cs typeface="Calibri"/>
              </a:rPr>
              <a:t>jakiegoś zjawiska </a:t>
            </a:r>
            <a:r>
              <a:rPr sz="2400" spc="-5" dirty="0">
                <a:latin typeface="Calibri"/>
                <a:cs typeface="Calibri"/>
              </a:rPr>
              <a:t>lub </a:t>
            </a:r>
            <a:r>
              <a:rPr sz="2400" spc="-10" dirty="0">
                <a:latin typeface="Calibri"/>
                <a:cs typeface="Calibri"/>
              </a:rPr>
              <a:t>zawierający </a:t>
            </a:r>
            <a:r>
              <a:rPr sz="2400" spc="-20" dirty="0">
                <a:latin typeface="Calibri"/>
                <a:cs typeface="Calibri"/>
              </a:rPr>
              <a:t>rozważania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spc="-10" dirty="0">
                <a:latin typeface="Calibri"/>
                <a:cs typeface="Calibri"/>
              </a:rPr>
              <a:t>temat  określonego problemu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eksponujący </a:t>
            </a:r>
            <a:r>
              <a:rPr sz="2400" spc="-5" dirty="0">
                <a:latin typeface="Calibri"/>
                <a:cs typeface="Calibri"/>
              </a:rPr>
              <a:t>podmiotowy </a:t>
            </a:r>
            <a:r>
              <a:rPr sz="2400" spc="-10" dirty="0">
                <a:latin typeface="Calibri"/>
                <a:cs typeface="Calibri"/>
              </a:rPr>
              <a:t>punkt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widzenia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o </a:t>
            </a:r>
            <a:r>
              <a:rPr sz="2400" spc="-10" dirty="0">
                <a:latin typeface="Calibri"/>
                <a:cs typeface="Calibri"/>
              </a:rPr>
              <a:t>logiczno-dyskursywnej </a:t>
            </a:r>
            <a:r>
              <a:rPr sz="2400" spc="-5" dirty="0">
                <a:latin typeface="Calibri"/>
                <a:cs typeface="Calibri"/>
              </a:rPr>
              <a:t>lub logiczno-asocjacyjnej </a:t>
            </a:r>
            <a:r>
              <a:rPr sz="2400" spc="-20" dirty="0">
                <a:latin typeface="Calibri"/>
                <a:cs typeface="Calibri"/>
              </a:rPr>
              <a:t>kompozycji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wypowiedzi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napisany </a:t>
            </a:r>
            <a:r>
              <a:rPr sz="2400" dirty="0">
                <a:latin typeface="Calibri"/>
                <a:cs typeface="Calibri"/>
              </a:rPr>
              <a:t>z </a:t>
            </a:r>
            <a:r>
              <a:rPr sz="2400" spc="-5" dirty="0">
                <a:latin typeface="Calibri"/>
                <a:cs typeface="Calibri"/>
              </a:rPr>
              <a:t>dbałością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40" dirty="0">
                <a:latin typeface="Calibri"/>
                <a:cs typeface="Calibri"/>
              </a:rPr>
              <a:t>jasny, </a:t>
            </a:r>
            <a:r>
              <a:rPr sz="2400" spc="-15" dirty="0">
                <a:latin typeface="Calibri"/>
                <a:cs typeface="Calibri"/>
              </a:rPr>
              <a:t>precyzyjny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język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ujawniający indywidualny </a:t>
            </a:r>
            <a:r>
              <a:rPr sz="2400" spc="-10" dirty="0">
                <a:latin typeface="Calibri"/>
                <a:cs typeface="Calibri"/>
              </a:rPr>
              <a:t>styl </a:t>
            </a:r>
            <a:r>
              <a:rPr sz="2400" spc="-20" dirty="0">
                <a:latin typeface="Calibri"/>
                <a:cs typeface="Calibri"/>
              </a:rPr>
              <a:t>językowy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autora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684050"/>
            <a:ext cx="36099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Szkic krytyczny </a:t>
            </a:r>
            <a:r>
              <a:rPr dirty="0"/>
              <a:t>–</a:t>
            </a:r>
            <a:r>
              <a:rPr spc="-25" dirty="0"/>
              <a:t> </a:t>
            </a:r>
            <a:r>
              <a:rPr dirty="0"/>
              <a:t>wyróżniki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7300" y="1393249"/>
            <a:ext cx="9309100" cy="115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25" dirty="0">
                <a:latin typeface="Calibri"/>
                <a:cs typeface="Calibri"/>
              </a:rPr>
              <a:t>może </a:t>
            </a:r>
            <a:r>
              <a:rPr sz="2400" spc="-10" dirty="0">
                <a:latin typeface="Calibri"/>
                <a:cs typeface="Calibri"/>
              </a:rPr>
              <a:t>zbliżać </a:t>
            </a:r>
            <a:r>
              <a:rPr sz="2400" spc="-5" dirty="0">
                <a:latin typeface="Calibri"/>
                <a:cs typeface="Calibri"/>
              </a:rPr>
              <a:t>się do </a:t>
            </a:r>
            <a:r>
              <a:rPr sz="2400" spc="-10" dirty="0">
                <a:latin typeface="Calibri"/>
                <a:cs typeface="Calibri"/>
              </a:rPr>
              <a:t>artykułu krytycznoliterackiego </a:t>
            </a:r>
            <a:r>
              <a:rPr sz="2400" spc="-5" dirty="0">
                <a:latin typeface="Calibri"/>
                <a:cs typeface="Calibri"/>
              </a:rPr>
              <a:t>lub </a:t>
            </a:r>
            <a:r>
              <a:rPr sz="2400" spc="-20" dirty="0">
                <a:latin typeface="Calibri"/>
                <a:cs typeface="Calibri"/>
              </a:rPr>
              <a:t>rozprawy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naukowej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wyróżnia go </a:t>
            </a:r>
            <a:r>
              <a:rPr sz="2400" spc="-30" dirty="0">
                <a:latin typeface="Calibri"/>
                <a:cs typeface="Calibri"/>
              </a:rPr>
              <a:t>szersza </a:t>
            </a:r>
            <a:r>
              <a:rPr sz="2400" spc="-10" dirty="0">
                <a:latin typeface="Calibri"/>
                <a:cs typeface="Calibri"/>
              </a:rPr>
              <a:t>perspektywa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5" dirty="0">
                <a:latin typeface="Calibri"/>
                <a:cs typeface="Calibri"/>
              </a:rPr>
              <a:t>ujęciu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tematu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cechuje </a:t>
            </a:r>
            <a:r>
              <a:rPr sz="2400" spc="-10" dirty="0">
                <a:latin typeface="Calibri"/>
                <a:cs typeface="Calibri"/>
              </a:rPr>
              <a:t>go </a:t>
            </a:r>
            <a:r>
              <a:rPr sz="2400" spc="-15" dirty="0">
                <a:latin typeface="Calibri"/>
                <a:cs typeface="Calibri"/>
              </a:rPr>
              <a:t>większa </a:t>
            </a:r>
            <a:r>
              <a:rPr sz="2400" spc="-10" dirty="0">
                <a:latin typeface="Calibri"/>
                <a:cs typeface="Calibri"/>
              </a:rPr>
              <a:t>precyzja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0" dirty="0">
                <a:latin typeface="Calibri"/>
                <a:cs typeface="Calibri"/>
              </a:rPr>
              <a:t>logika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wywodów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95" y="361562"/>
            <a:ext cx="3230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Scenariusze zajęć dla doradców metodycznych </a:t>
            </a:r>
            <a:r>
              <a:rPr sz="1100" dirty="0">
                <a:solidFill>
                  <a:srgbClr val="575756"/>
                </a:solidFill>
                <a:latin typeface="Myriad Pro Cond"/>
                <a:cs typeface="Myriad Pro Cond"/>
              </a:rPr>
              <a:t>z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zakresu </a:t>
            </a:r>
            <a:r>
              <a:rPr sz="1100" spc="10" dirty="0">
                <a:solidFill>
                  <a:srgbClr val="575756"/>
                </a:solidFill>
                <a:latin typeface="Myriad Pro Cond"/>
                <a:cs typeface="Myriad Pro Cond"/>
              </a:rPr>
              <a:t>języka</a:t>
            </a:r>
            <a:r>
              <a:rPr sz="1100" spc="120" dirty="0">
                <a:solidFill>
                  <a:srgbClr val="575756"/>
                </a:solidFill>
                <a:latin typeface="Myriad Pro Cond"/>
                <a:cs typeface="Myriad Pro Cond"/>
              </a:rPr>
              <a:t> </a:t>
            </a:r>
            <a:r>
              <a:rPr sz="1100" spc="5" dirty="0">
                <a:solidFill>
                  <a:srgbClr val="575756"/>
                </a:solidFill>
                <a:latin typeface="Myriad Pro Cond"/>
                <a:cs typeface="Myriad Pro Cond"/>
              </a:rPr>
              <a:t>polskiego</a:t>
            </a:r>
            <a:endParaRPr sz="1100">
              <a:latin typeface="Myriad Pro Cond"/>
              <a:cs typeface="Myriad Pro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000" y="46475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30">
                <a:moveTo>
                  <a:pt x="0" y="0"/>
                </a:moveTo>
                <a:lnTo>
                  <a:pt x="379399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9206" y="466337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0" y="0"/>
                </a:moveTo>
                <a:lnTo>
                  <a:pt x="5833795" y="0"/>
                </a:lnTo>
              </a:path>
            </a:pathLst>
          </a:custGeom>
          <a:ln w="6350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300" y="4274899"/>
            <a:ext cx="2693670" cy="105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Szkic krytyczny</a:t>
            </a:r>
            <a:r>
              <a:rPr sz="3600" spc="-70" dirty="0"/>
              <a:t> </a:t>
            </a:r>
            <a:r>
              <a:rPr sz="3600" dirty="0"/>
              <a:t>–</a:t>
            </a:r>
            <a:endParaRPr sz="3600"/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10" dirty="0">
                <a:solidFill>
                  <a:srgbClr val="706F6F"/>
                </a:solidFill>
              </a:rPr>
              <a:t>tworzenie </a:t>
            </a:r>
            <a:r>
              <a:rPr spc="-5" dirty="0">
                <a:solidFill>
                  <a:srgbClr val="706F6F"/>
                </a:solidFill>
              </a:rPr>
              <a:t>tekstu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2670</Words>
  <Application>Microsoft Office PowerPoint</Application>
  <PresentationFormat>Niestandardowy</PresentationFormat>
  <Paragraphs>217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9" baseType="lpstr">
      <vt:lpstr>Arial</vt:lpstr>
      <vt:lpstr>Myriad Pro</vt:lpstr>
      <vt:lpstr>Calibri</vt:lpstr>
      <vt:lpstr>Myriad Pro Cond</vt:lpstr>
      <vt:lpstr>Office Theme</vt:lpstr>
      <vt:lpstr>Prezentacja programu PowerPoint</vt:lpstr>
      <vt:lpstr>Od tekstów literackich do tekstu własnego – tworzenie szkicu krytycznego</vt:lpstr>
      <vt:lpstr>Uczestnik po zajęciach:</vt:lpstr>
      <vt:lpstr>Szkic krytyczny – wyróżniki</vt:lpstr>
      <vt:lpstr>Szkic krytyczny, recenzja, esej</vt:lpstr>
      <vt:lpstr>Teksty – źródła</vt:lpstr>
      <vt:lpstr>Szkic krytyczny – wyróżniki</vt:lpstr>
      <vt:lpstr>Szkic krytyczny – wyróżniki</vt:lpstr>
      <vt:lpstr>Szkic krytyczny – tworzenie tekstu</vt:lpstr>
      <vt:lpstr>Szkic krytyczny – tworzenie tekstu</vt:lpstr>
      <vt:lpstr>Szkic krytyczny – tworzenie tekstu</vt:lpstr>
      <vt:lpstr>Prezentacja programu PowerPoint</vt:lpstr>
      <vt:lpstr>Szkic krytyczny – tworzenie tekstu</vt:lpstr>
      <vt:lpstr>Prezentacja programu PowerPoint</vt:lpstr>
      <vt:lpstr>Szkic krytyczny – tworzenie tekstu</vt:lpstr>
      <vt:lpstr>Prezentacja programu PowerPoint</vt:lpstr>
      <vt:lpstr>Szkic krytyczny – tworzenie tekstu</vt:lpstr>
      <vt:lpstr>Szkic krytyczny – tworzenie tekstu</vt:lpstr>
      <vt:lpstr>Szkic krytyczny – tworzenie tekstu</vt:lpstr>
      <vt:lpstr>Rodzaje akapitów - przypomnienie</vt:lpstr>
      <vt:lpstr>Tworzenie szkicu krytycznego – terminy i środki językowe</vt:lpstr>
      <vt:lpstr>Tworzenie szkicu krytycznego – wartościowanie i ocena</vt:lpstr>
      <vt:lpstr>Tworzenie szkicu krytycznego – spójność</vt:lpstr>
      <vt:lpstr>Prezentacja programu PowerPoint</vt:lpstr>
      <vt:lpstr>Szkic krytyczny jako forma wypowiedzi pisemnej w szkole ponadpodstawowej</vt:lpstr>
      <vt:lpstr>Szkic krytyczny jako forma wypowiedzi pisemnej w szkole ponadpodstawowej</vt:lpstr>
      <vt:lpstr>Szkic krytyczny jako forma wypowiedzi pisemnej w szkole ponadpodstawowej</vt:lpstr>
      <vt:lpstr>Szkic krytyczny jako forma wypowiedzi pisemnej w szkole ponadpodstawowej</vt:lpstr>
      <vt:lpstr>Szkic krytyczny – ćwiczenia</vt:lpstr>
      <vt:lpstr>Szkic krytyczny – ćwiczenia</vt:lpstr>
      <vt:lpstr>Szkic krytyczny – ćwiczenia</vt:lpstr>
      <vt:lpstr>Doskonalenie umiejętności tworzenia szkicu krytycznego</vt:lpstr>
      <vt:lpstr>Literatura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Strugińska Karolina</dc:creator>
  <cp:lastModifiedBy>Karolina Strugińska</cp:lastModifiedBy>
  <cp:revision>12</cp:revision>
  <dcterms:created xsi:type="dcterms:W3CDTF">2019-11-11T19:06:34Z</dcterms:created>
  <dcterms:modified xsi:type="dcterms:W3CDTF">2019-11-29T09:10:56Z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2019-11-11T00:00:00Z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2019-11-11T00:00:00Z</vt:filetime>
  </property>
</Properties>
</file>